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45"/>
  </p:notesMasterIdLst>
  <p:handoutMasterIdLst>
    <p:handoutMasterId r:id="rId46"/>
  </p:handoutMasterIdLst>
  <p:sldIdLst>
    <p:sldId id="261" r:id="rId2"/>
    <p:sldId id="687" r:id="rId3"/>
    <p:sldId id="688" r:id="rId4"/>
    <p:sldId id="750" r:id="rId5"/>
    <p:sldId id="751" r:id="rId6"/>
    <p:sldId id="752" r:id="rId7"/>
    <p:sldId id="753" r:id="rId8"/>
    <p:sldId id="754" r:id="rId9"/>
    <p:sldId id="755" r:id="rId10"/>
    <p:sldId id="756" r:id="rId11"/>
    <p:sldId id="757" r:id="rId12"/>
    <p:sldId id="758" r:id="rId13"/>
    <p:sldId id="759" r:id="rId14"/>
    <p:sldId id="784" r:id="rId15"/>
    <p:sldId id="790" r:id="rId16"/>
    <p:sldId id="791" r:id="rId17"/>
    <p:sldId id="782" r:id="rId18"/>
    <p:sldId id="761" r:id="rId19"/>
    <p:sldId id="771" r:id="rId20"/>
    <p:sldId id="772" r:id="rId21"/>
    <p:sldId id="773" r:id="rId22"/>
    <p:sldId id="775" r:id="rId23"/>
    <p:sldId id="774" r:id="rId24"/>
    <p:sldId id="762" r:id="rId25"/>
    <p:sldId id="763" r:id="rId26"/>
    <p:sldId id="764" r:id="rId27"/>
    <p:sldId id="765" r:id="rId28"/>
    <p:sldId id="766" r:id="rId29"/>
    <p:sldId id="768" r:id="rId30"/>
    <p:sldId id="769" r:id="rId31"/>
    <p:sldId id="785" r:id="rId32"/>
    <p:sldId id="788" r:id="rId33"/>
    <p:sldId id="783" r:id="rId34"/>
    <p:sldId id="776" r:id="rId35"/>
    <p:sldId id="780" r:id="rId36"/>
    <p:sldId id="778" r:id="rId37"/>
    <p:sldId id="779" r:id="rId38"/>
    <p:sldId id="781" r:id="rId39"/>
    <p:sldId id="786" r:id="rId40"/>
    <p:sldId id="760" r:id="rId41"/>
    <p:sldId id="789" r:id="rId42"/>
    <p:sldId id="523" r:id="rId43"/>
    <p:sldId id="296" r:id="rId44"/>
  </p:sldIdLst>
  <p:sldSz cx="9144000" cy="6858000" type="screen4x3"/>
  <p:notesSz cx="6881813" cy="9296400"/>
  <p:custDataLst>
    <p:tags r:id="rId48"/>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87879" autoAdjust="0"/>
  </p:normalViewPr>
  <p:slideViewPr>
    <p:cSldViewPr>
      <p:cViewPr varScale="1">
        <p:scale>
          <a:sx n="40" d="100"/>
          <a:sy n="40" d="100"/>
        </p:scale>
        <p:origin x="-112" y="-100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5768"/>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11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11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1189" name="Rectangle 7"/>
          <p:cNvSpPr>
            <a:spLocks noGrp="1" noChangeArrowheads="1"/>
          </p:cNvSpPr>
          <p:nvPr>
            <p:ph type="sldNum" sz="quarter"/>
          </p:nvPr>
        </p:nvSpPr>
        <p:spPr>
          <a:noFill/>
        </p:spPr>
        <p:txBody>
          <a:bodyPr/>
          <a:lstStyle/>
          <a:p>
            <a:fld id="{7788F3FD-5491-C142-9BFC-A5D361861454}" type="slidenum">
              <a:rPr lang="en-US"/>
              <a:pPr/>
              <a:t>10</a:t>
            </a:fld>
            <a:endParaRPr lang="en-US"/>
          </a:p>
        </p:txBody>
      </p:sp>
      <p:sp>
        <p:nvSpPr>
          <p:cNvPr id="2211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11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11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11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D26D2CD-802B-D845-A0A1-87CE87015C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900">
              <a:solidFill>
                <a:srgbClr val="5F5F5F"/>
              </a:solidFill>
            </a:endParaRPr>
          </a:p>
        </p:txBody>
      </p:sp>
      <p:sp>
        <p:nvSpPr>
          <p:cNvPr id="2211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119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221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221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2213" name="Rectangle 7"/>
          <p:cNvSpPr>
            <a:spLocks noGrp="1" noChangeArrowheads="1"/>
          </p:cNvSpPr>
          <p:nvPr>
            <p:ph type="sldNum" sz="quarter"/>
          </p:nvPr>
        </p:nvSpPr>
        <p:spPr>
          <a:noFill/>
        </p:spPr>
        <p:txBody>
          <a:bodyPr/>
          <a:lstStyle/>
          <a:p>
            <a:fld id="{1996A049-9BB0-A34D-B9F6-4C53DFBA584C}" type="slidenum">
              <a:rPr lang="en-US"/>
              <a:pPr/>
              <a:t>11</a:t>
            </a:fld>
            <a:endParaRPr lang="en-US"/>
          </a:p>
        </p:txBody>
      </p:sp>
      <p:sp>
        <p:nvSpPr>
          <p:cNvPr id="22221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221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221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221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AB69DC5-22D3-B347-BE86-0D5A0EA4762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900">
              <a:solidFill>
                <a:srgbClr val="5F5F5F"/>
              </a:solidFill>
            </a:endParaRPr>
          </a:p>
        </p:txBody>
      </p:sp>
      <p:sp>
        <p:nvSpPr>
          <p:cNvPr id="22221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221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32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32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3237" name="Rectangle 7"/>
          <p:cNvSpPr>
            <a:spLocks noGrp="1" noChangeArrowheads="1"/>
          </p:cNvSpPr>
          <p:nvPr>
            <p:ph type="sldNum" sz="quarter"/>
          </p:nvPr>
        </p:nvSpPr>
        <p:spPr>
          <a:noFill/>
        </p:spPr>
        <p:txBody>
          <a:bodyPr/>
          <a:lstStyle/>
          <a:p>
            <a:fld id="{05135F34-6BC0-0A48-917C-6E8DD2212840}" type="slidenum">
              <a:rPr lang="en-US"/>
              <a:pPr/>
              <a:t>12</a:t>
            </a:fld>
            <a:endParaRPr lang="en-US"/>
          </a:p>
        </p:txBody>
      </p:sp>
      <p:sp>
        <p:nvSpPr>
          <p:cNvPr id="2232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32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32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32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559CC31-7C23-994A-A404-C9AE9811C97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900">
              <a:solidFill>
                <a:srgbClr val="5F5F5F"/>
              </a:solidFill>
            </a:endParaRPr>
          </a:p>
        </p:txBody>
      </p:sp>
      <p:sp>
        <p:nvSpPr>
          <p:cNvPr id="22324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324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425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426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4261" name="Rectangle 7"/>
          <p:cNvSpPr>
            <a:spLocks noGrp="1" noChangeArrowheads="1"/>
          </p:cNvSpPr>
          <p:nvPr>
            <p:ph type="sldNum" sz="quarter"/>
          </p:nvPr>
        </p:nvSpPr>
        <p:spPr>
          <a:noFill/>
        </p:spPr>
        <p:txBody>
          <a:bodyPr/>
          <a:lstStyle/>
          <a:p>
            <a:fld id="{2F1D2379-CFF7-3A47-B87C-EF5B2FDE78FE}" type="slidenum">
              <a:rPr lang="en-US"/>
              <a:pPr/>
              <a:t>13</a:t>
            </a:fld>
            <a:endParaRPr lang="en-US"/>
          </a:p>
        </p:txBody>
      </p:sp>
      <p:sp>
        <p:nvSpPr>
          <p:cNvPr id="22426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426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426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426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FDAB06C-8C7B-5A4B-9F64-5FA4253209B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900">
              <a:solidFill>
                <a:srgbClr val="5F5F5F"/>
              </a:solidFill>
            </a:endParaRPr>
          </a:p>
        </p:txBody>
      </p:sp>
      <p:sp>
        <p:nvSpPr>
          <p:cNvPr id="22426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426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14</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40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40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p:nvPr>
        </p:nvSpPr>
        <p:spPr>
          <a:noFill/>
        </p:spPr>
        <p:txBody>
          <a:bodyPr/>
          <a:lstStyle/>
          <a:p>
            <a:fld id="{C3C27C0E-4D5B-5245-B64D-A1E4483BB401}" type="slidenum">
              <a:rPr lang="en-US"/>
              <a:pPr/>
              <a:t>17</a:t>
            </a:fld>
            <a:endParaRPr lang="en-US"/>
          </a:p>
        </p:txBody>
      </p:sp>
      <p:sp>
        <p:nvSpPr>
          <p:cNvPr id="1740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40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40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40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67D5A2-93ED-D54B-98BA-89850F3B7D9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900">
              <a:solidFill>
                <a:srgbClr val="5F5F5F"/>
              </a:solidFill>
            </a:endParaRPr>
          </a:p>
        </p:txBody>
      </p:sp>
      <p:sp>
        <p:nvSpPr>
          <p:cNvPr id="1740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40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18</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19</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72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72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7221" name="Rectangle 7"/>
          <p:cNvSpPr>
            <a:spLocks noGrp="1" noChangeArrowheads="1"/>
          </p:cNvSpPr>
          <p:nvPr>
            <p:ph type="sldNum" sz="quarter"/>
          </p:nvPr>
        </p:nvSpPr>
        <p:spPr>
          <a:noFill/>
        </p:spPr>
        <p:txBody>
          <a:bodyPr/>
          <a:lstStyle/>
          <a:p>
            <a:fld id="{8C870997-4F34-5D41-BBC2-D14D86E10179}" type="slidenum">
              <a:rPr lang="en-US"/>
              <a:pPr/>
              <a:t>2</a:t>
            </a:fld>
            <a:endParaRPr lang="en-US"/>
          </a:p>
        </p:txBody>
      </p:sp>
      <p:sp>
        <p:nvSpPr>
          <p:cNvPr id="13722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722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722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722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368778-2D9B-1D42-950B-11A0FFA58D2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900">
              <a:solidFill>
                <a:srgbClr val="5F5F5F"/>
              </a:solidFill>
            </a:endParaRPr>
          </a:p>
        </p:txBody>
      </p:sp>
      <p:sp>
        <p:nvSpPr>
          <p:cNvPr id="13722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722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20</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21</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22</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23</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24</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25</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26</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27</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28</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29</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82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82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8245" name="Rectangle 7"/>
          <p:cNvSpPr>
            <a:spLocks noGrp="1" noChangeArrowheads="1"/>
          </p:cNvSpPr>
          <p:nvPr>
            <p:ph type="sldNum" sz="quarter"/>
          </p:nvPr>
        </p:nvSpPr>
        <p:spPr>
          <a:noFill/>
        </p:spPr>
        <p:txBody>
          <a:bodyPr/>
          <a:lstStyle/>
          <a:p>
            <a:fld id="{6C5FFCF7-B7B2-A74A-BC2C-1086453059E1}" type="slidenum">
              <a:rPr lang="en-US"/>
              <a:pPr/>
              <a:t>3</a:t>
            </a:fld>
            <a:endParaRPr lang="en-US"/>
          </a:p>
        </p:txBody>
      </p:sp>
      <p:sp>
        <p:nvSpPr>
          <p:cNvPr id="13824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824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824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824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F42FC3-CB79-D741-91C8-379BF58CBAD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900">
              <a:solidFill>
                <a:srgbClr val="5F5F5F"/>
              </a:solidFill>
            </a:endParaRPr>
          </a:p>
        </p:txBody>
      </p:sp>
      <p:sp>
        <p:nvSpPr>
          <p:cNvPr id="13825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825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30</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31</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40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40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p:nvPr>
        </p:nvSpPr>
        <p:spPr>
          <a:noFill/>
        </p:spPr>
        <p:txBody>
          <a:bodyPr/>
          <a:lstStyle/>
          <a:p>
            <a:fld id="{C3C27C0E-4D5B-5245-B64D-A1E4483BB401}" type="slidenum">
              <a:rPr lang="en-US"/>
              <a:pPr/>
              <a:t>33</a:t>
            </a:fld>
            <a:endParaRPr lang="en-US"/>
          </a:p>
        </p:txBody>
      </p:sp>
      <p:sp>
        <p:nvSpPr>
          <p:cNvPr id="1740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40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40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40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67D5A2-93ED-D54B-98BA-89850F3B7D9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US" sz="900">
              <a:solidFill>
                <a:srgbClr val="5F5F5F"/>
              </a:solidFill>
            </a:endParaRPr>
          </a:p>
        </p:txBody>
      </p:sp>
      <p:sp>
        <p:nvSpPr>
          <p:cNvPr id="1740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40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34</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35</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36</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37</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38</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39</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40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40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p:nvPr>
        </p:nvSpPr>
        <p:spPr>
          <a:noFill/>
        </p:spPr>
        <p:txBody>
          <a:bodyPr/>
          <a:lstStyle/>
          <a:p>
            <a:fld id="{C3C27C0E-4D5B-5245-B64D-A1E4483BB401}" type="slidenum">
              <a:rPr lang="en-US"/>
              <a:pPr/>
              <a:t>4</a:t>
            </a:fld>
            <a:endParaRPr lang="en-US"/>
          </a:p>
        </p:txBody>
      </p:sp>
      <p:sp>
        <p:nvSpPr>
          <p:cNvPr id="1740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40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40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40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67D5A2-93ED-D54B-98BA-89850F3B7D9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900">
              <a:solidFill>
                <a:srgbClr val="5F5F5F"/>
              </a:solidFill>
            </a:endParaRPr>
          </a:p>
        </p:txBody>
      </p:sp>
      <p:sp>
        <p:nvSpPr>
          <p:cNvPr id="1740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40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52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52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5285" name="Rectangle 7"/>
          <p:cNvSpPr>
            <a:spLocks noGrp="1" noChangeArrowheads="1"/>
          </p:cNvSpPr>
          <p:nvPr>
            <p:ph type="sldNum" sz="quarter"/>
          </p:nvPr>
        </p:nvSpPr>
        <p:spPr>
          <a:noFill/>
        </p:spPr>
        <p:txBody>
          <a:bodyPr/>
          <a:lstStyle/>
          <a:p>
            <a:fld id="{17272D55-065A-8647-B469-3E34723F2798}" type="slidenum">
              <a:rPr lang="en-US"/>
              <a:pPr/>
              <a:t>40</a:t>
            </a:fld>
            <a:endParaRPr lang="en-US"/>
          </a:p>
        </p:txBody>
      </p:sp>
      <p:sp>
        <p:nvSpPr>
          <p:cNvPr id="2252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52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52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52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040FFAC-B701-6246-97E2-8C79850A899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40</a:t>
            </a:fld>
            <a:endParaRPr lang="en-US" sz="900">
              <a:solidFill>
                <a:srgbClr val="5F5F5F"/>
              </a:solidFill>
            </a:endParaRPr>
          </a:p>
        </p:txBody>
      </p:sp>
      <p:sp>
        <p:nvSpPr>
          <p:cNvPr id="225290"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52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42</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43</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60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60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6069" name="Rectangle 7"/>
          <p:cNvSpPr>
            <a:spLocks noGrp="1" noChangeArrowheads="1"/>
          </p:cNvSpPr>
          <p:nvPr>
            <p:ph type="sldNum" sz="quarter"/>
          </p:nvPr>
        </p:nvSpPr>
        <p:spPr>
          <a:noFill/>
        </p:spPr>
        <p:txBody>
          <a:bodyPr/>
          <a:lstStyle/>
          <a:p>
            <a:fld id="{10DD8373-725E-0744-8ADE-A0A0871048A1}" type="slidenum">
              <a:rPr lang="en-US"/>
              <a:pPr/>
              <a:t>5</a:t>
            </a:fld>
            <a:endParaRPr lang="en-US"/>
          </a:p>
        </p:txBody>
      </p:sp>
      <p:sp>
        <p:nvSpPr>
          <p:cNvPr id="2160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60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60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60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60B709-D822-C34F-8552-8B1F8A2599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900">
              <a:solidFill>
                <a:srgbClr val="5F5F5F"/>
              </a:solidFill>
            </a:endParaRPr>
          </a:p>
        </p:txBody>
      </p:sp>
      <p:sp>
        <p:nvSpPr>
          <p:cNvPr id="2160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60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709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709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7093" name="Rectangle 7"/>
          <p:cNvSpPr>
            <a:spLocks noGrp="1" noChangeArrowheads="1"/>
          </p:cNvSpPr>
          <p:nvPr>
            <p:ph type="sldNum" sz="quarter"/>
          </p:nvPr>
        </p:nvSpPr>
        <p:spPr>
          <a:noFill/>
        </p:spPr>
        <p:txBody>
          <a:bodyPr/>
          <a:lstStyle/>
          <a:p>
            <a:fld id="{87D8735F-5DD0-5744-AE90-FD17B88E6776}" type="slidenum">
              <a:rPr lang="en-US"/>
              <a:pPr/>
              <a:t>6</a:t>
            </a:fld>
            <a:endParaRPr lang="en-US"/>
          </a:p>
        </p:txBody>
      </p:sp>
      <p:sp>
        <p:nvSpPr>
          <p:cNvPr id="21709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709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709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709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B06A951-4510-C144-96E0-06B9EA24C78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900">
              <a:solidFill>
                <a:srgbClr val="5F5F5F"/>
              </a:solidFill>
            </a:endParaRPr>
          </a:p>
        </p:txBody>
      </p:sp>
      <p:sp>
        <p:nvSpPr>
          <p:cNvPr id="21709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709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81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81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8117" name="Rectangle 7"/>
          <p:cNvSpPr>
            <a:spLocks noGrp="1" noChangeArrowheads="1"/>
          </p:cNvSpPr>
          <p:nvPr>
            <p:ph type="sldNum" sz="quarter"/>
          </p:nvPr>
        </p:nvSpPr>
        <p:spPr>
          <a:noFill/>
        </p:spPr>
        <p:txBody>
          <a:bodyPr/>
          <a:lstStyle/>
          <a:p>
            <a:fld id="{6EE05047-66CE-844E-A83D-D88407C9E2F9}" type="slidenum">
              <a:rPr lang="en-US"/>
              <a:pPr/>
              <a:t>7</a:t>
            </a:fld>
            <a:endParaRPr lang="en-US"/>
          </a:p>
        </p:txBody>
      </p:sp>
      <p:sp>
        <p:nvSpPr>
          <p:cNvPr id="2181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81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81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81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627BDDC-8C62-9043-9FF2-3082D071B4D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900">
              <a:solidFill>
                <a:srgbClr val="5F5F5F"/>
              </a:solidFill>
            </a:endParaRPr>
          </a:p>
        </p:txBody>
      </p:sp>
      <p:sp>
        <p:nvSpPr>
          <p:cNvPr id="21812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812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913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914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9141" name="Rectangle 7"/>
          <p:cNvSpPr>
            <a:spLocks noGrp="1" noChangeArrowheads="1"/>
          </p:cNvSpPr>
          <p:nvPr>
            <p:ph type="sldNum" sz="quarter"/>
          </p:nvPr>
        </p:nvSpPr>
        <p:spPr>
          <a:noFill/>
        </p:spPr>
        <p:txBody>
          <a:bodyPr/>
          <a:lstStyle/>
          <a:p>
            <a:fld id="{71CDB7BF-4D04-634B-9E1E-A44FD40FC632}" type="slidenum">
              <a:rPr lang="en-US"/>
              <a:pPr/>
              <a:t>8</a:t>
            </a:fld>
            <a:endParaRPr lang="en-US"/>
          </a:p>
        </p:txBody>
      </p:sp>
      <p:sp>
        <p:nvSpPr>
          <p:cNvPr id="21914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914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914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914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0C92DD4-4C9B-7E4F-ACA6-9C3571D985B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900">
              <a:solidFill>
                <a:srgbClr val="5F5F5F"/>
              </a:solidFill>
            </a:endParaRPr>
          </a:p>
        </p:txBody>
      </p:sp>
      <p:sp>
        <p:nvSpPr>
          <p:cNvPr id="21914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914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016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016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p:nvPr>
        </p:nvSpPr>
        <p:spPr>
          <a:noFill/>
        </p:spPr>
        <p:txBody>
          <a:bodyPr/>
          <a:lstStyle/>
          <a:p>
            <a:fld id="{AB9DD0FC-0639-E94F-8DDD-6FDCB9169DDC}" type="slidenum">
              <a:rPr lang="en-US"/>
              <a:pPr/>
              <a:t>9</a:t>
            </a:fld>
            <a:endParaRPr lang="en-US"/>
          </a:p>
        </p:txBody>
      </p:sp>
      <p:sp>
        <p:nvSpPr>
          <p:cNvPr id="22016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016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016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016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CC47FF7-4AE0-E84C-9AB3-FE0DA888863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900">
              <a:solidFill>
                <a:srgbClr val="5F5F5F"/>
              </a:solidFill>
            </a:endParaRPr>
          </a:p>
        </p:txBody>
      </p:sp>
      <p:sp>
        <p:nvSpPr>
          <p:cNvPr id="22017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017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420"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7398"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image" Target="../media/image17.jpeg"/><Relationship Id="rId8" Type="http://schemas.openxmlformats.org/officeDocument/2006/relationships/image" Target="../media/image18.jpe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5.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5.png"/><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25.png"/><Relationship Id="rId5" Type="http://schemas.openxmlformats.org/officeDocument/2006/relationships/image" Target="../media/image27.png"/><Relationship Id="rId1" Type="http://schemas.openxmlformats.org/officeDocument/2006/relationships/tags" Target="../tags/tag7.x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5.png"/><Relationship Id="rId5" Type="http://schemas.openxmlformats.org/officeDocument/2006/relationships/image" Target="../media/image30.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31.pn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32.jpeg"/><Relationship Id="rId5" Type="http://schemas.openxmlformats.org/officeDocument/2006/relationships/image" Target="../media/image3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jpe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jpeg"/><Relationship Id="rId7" Type="http://schemas.openxmlformats.org/officeDocument/2006/relationships/image" Target="../media/image18.jpe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pPr>
              <a:spcBef>
                <a:spcPts val="600"/>
              </a:spcBef>
              <a:spcAft>
                <a:spcPts val="900"/>
              </a:spcAft>
              <a:buClr>
                <a:srgbClr val="777777"/>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rgbClr val="4D4D4D"/>
                </a:solidFill>
              </a:rPr>
              <a:t>And JPA 2.0 features</a:t>
            </a:r>
            <a:endParaRPr lang="en-US" sz="2400" dirty="0">
              <a:solidFill>
                <a:srgbClr val="4D4D4D"/>
              </a:solidFill>
            </a:endParaRPr>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163"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Advanced JPA</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lvl="0"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TABLE_PER_CLASS </a:t>
            </a:r>
            <a:r>
              <a:rPr lang="en-US" sz="3200" b="1" dirty="0" smtClean="0">
                <a:solidFill>
                  <a:srgbClr val="000000"/>
                </a:solidFill>
              </a:rPr>
              <a:t>Strategy</a:t>
            </a:r>
            <a:endParaRPr lang="en-US" sz="3200" b="1" dirty="0">
              <a:solidFill>
                <a:srgbClr val="000000"/>
              </a:solidFill>
            </a:endParaRPr>
          </a:p>
        </p:txBody>
      </p:sp>
      <p:sp>
        <p:nvSpPr>
          <p:cNvPr id="89091" name="Text Box 2"/>
          <p:cNvSpPr txBox="1">
            <a:spLocks noChangeArrowheads="1"/>
          </p:cNvSpPr>
          <p:nvPr/>
        </p:nvSpPr>
        <p:spPr bwMode="auto">
          <a:xfrm>
            <a:off x="1187624" y="1295400"/>
            <a:ext cx="6840538"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Example :</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Superclass</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Subclass</a:t>
            </a:r>
            <a:endParaRPr lang="en-US" sz="2200" dirty="0">
              <a:solidFill>
                <a:srgbClr val="4D4D4D"/>
              </a:solidFill>
            </a:endParaRPr>
          </a:p>
          <a:p>
            <a:pPr marL="858838" lvl="1" indent="-342900" eaLnBrk="1" hangingPunct="1">
              <a:lnSpc>
                <a:spcPct val="90000"/>
              </a:lnSpc>
              <a:spcBef>
                <a:spcPts val="500"/>
              </a:spcBef>
              <a:spcAft>
                <a:spcPts val="750"/>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i="1" u="sng" dirty="0">
              <a:solidFill>
                <a:srgbClr val="4D4D4D"/>
              </a:solidFill>
            </a:endParaRPr>
          </a:p>
          <a:p>
            <a:pPr marL="858838" lvl="1" indent="-342900" eaLnBrk="1" hangingPunct="1">
              <a:lnSpc>
                <a:spcPct val="90000"/>
              </a:lnSpc>
              <a:spcBef>
                <a:spcPts val="500"/>
              </a:spcBef>
              <a:spcAft>
                <a:spcPts val="750"/>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i="1" u="sng" dirty="0">
              <a:solidFill>
                <a:srgbClr val="4D4D4D"/>
              </a:solidFill>
            </a:endParaRPr>
          </a:p>
        </p:txBody>
      </p:sp>
      <p:pic>
        <p:nvPicPr>
          <p:cNvPr id="8909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909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115616" y="2348880"/>
            <a:ext cx="7795592" cy="18288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smtClean="0">
                <a:solidFill>
                  <a:srgbClr val="646464"/>
                </a:solidFill>
                <a:latin typeface="Courier New" pitchFamily="49" charset="0"/>
                <a:cs typeface="Courier New" pitchFamily="49" charset="0"/>
              </a:rPr>
              <a:t>Inheritance</a:t>
            </a:r>
            <a:r>
              <a:rPr lang="fr-FR" dirty="0" smtClean="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strategy</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InheritanceType.</a:t>
            </a:r>
            <a:r>
              <a:rPr lang="fr-FR" i="1" dirty="0" err="1">
                <a:solidFill>
                  <a:srgbClr val="0000C0"/>
                </a:solidFill>
                <a:latin typeface="Courier New" pitchFamily="49" charset="0"/>
                <a:cs typeface="Courier New" pitchFamily="49" charset="0"/>
              </a:rPr>
              <a:t>TABLE_PER_CLASS</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abstract class</a:t>
            </a:r>
            <a:r>
              <a:rPr lang="fr-FR" dirty="0" smtClean="0">
                <a:solidFill>
                  <a:srgbClr val="000000"/>
                </a:solidFill>
                <a:latin typeface="Courier New" pitchFamily="49" charset="0"/>
                <a:cs typeface="Courier New" pitchFamily="49" charset="0"/>
              </a:rPr>
              <a:t> Animal </a:t>
            </a:r>
            <a:r>
              <a:rPr lang="fr-FR" b="1" dirty="0" err="1" smtClean="0">
                <a:solidFill>
                  <a:srgbClr val="7F0055"/>
                </a:solidFill>
                <a:latin typeface="Courier New" pitchFamily="49" charset="0"/>
                <a:cs typeface="Courier New" pitchFamily="49" charset="0"/>
              </a:rPr>
              <a:t>implements</a:t>
            </a:r>
            <a:r>
              <a:rPr lang="fr-FR" dirty="0" smtClean="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Serializable</a:t>
            </a:r>
            <a:r>
              <a:rPr lang="fr-FR" dirty="0">
                <a:solidFill>
                  <a:srgbClr val="000000"/>
                </a:solidFill>
                <a:latin typeface="Courier New" pitchFamily="49" charset="0"/>
                <a:cs typeface="Courier New" pitchFamily="49" charset="0"/>
              </a:rPr>
              <a:t> {</a:t>
            </a:r>
            <a:r>
              <a:rPr lang="fr-FR" dirty="0">
                <a:solidFill>
                  <a:srgbClr val="4D4D4D"/>
                </a:solidFill>
                <a:latin typeface="Courier New" pitchFamily="49" charset="0"/>
                <a:cs typeface="Courier New" pitchFamily="49" charset="0"/>
              </a:rPr>
              <a:t>…}</a:t>
            </a:r>
          </a:p>
        </p:txBody>
      </p:sp>
      <p:sp>
        <p:nvSpPr>
          <p:cNvPr id="89094" name="Rectangle 6"/>
          <p:cNvSpPr>
            <a:spLocks noChangeArrowheads="1"/>
          </p:cNvSpPr>
          <p:nvPr/>
        </p:nvSpPr>
        <p:spPr bwMode="auto">
          <a:xfrm>
            <a:off x="1115616" y="5085184"/>
            <a:ext cx="7776864" cy="1296144"/>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Cat </a:t>
            </a:r>
            <a:r>
              <a:rPr lang="fr-FR" b="1" dirty="0" err="1">
                <a:solidFill>
                  <a:srgbClr val="7F0055"/>
                </a:solidFill>
                <a:latin typeface="Courier New" pitchFamily="49" charset="0"/>
                <a:cs typeface="Courier New" pitchFamily="49" charset="0"/>
              </a:rPr>
              <a:t>extends</a:t>
            </a:r>
            <a:r>
              <a:rPr lang="fr-FR" dirty="0">
                <a:solidFill>
                  <a:srgbClr val="000000"/>
                </a:solidFill>
                <a:latin typeface="Courier New" pitchFamily="49" charset="0"/>
                <a:cs typeface="Courier New" pitchFamily="49" charset="0"/>
              </a:rPr>
              <a:t> Animal </a:t>
            </a:r>
            <a:endParaRPr lang="fr-FR" dirty="0" smtClean="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000000"/>
                </a:solidFill>
                <a:latin typeface="Courier New" pitchFamily="49" charset="0"/>
                <a:cs typeface="Courier New" pitchFamily="49" charset="0"/>
              </a:rPr>
              <a:t>	</a:t>
            </a:r>
            <a:r>
              <a:rPr lang="fr-FR" b="1"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Serializable</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a:t>
            </a:r>
          </a:p>
        </p:txBody>
      </p:sp>
      <p:sp>
        <p:nvSpPr>
          <p:cNvPr id="89096" name="Text Box 7"/>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Tree>
    <p:extLst>
      <p:ext uri="{BB962C8B-B14F-4D97-AF65-F5344CB8AC3E}">
        <p14:creationId xmlns:p14="http://schemas.microsoft.com/office/powerpoint/2010/main" val="39152545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JOINED Strategy</a:t>
            </a:r>
            <a:endParaRPr lang="en-US" sz="3200" b="1" dirty="0">
              <a:solidFill>
                <a:srgbClr val="000000"/>
              </a:solidFill>
            </a:endParaRPr>
          </a:p>
        </p:txBody>
      </p:sp>
      <p:sp>
        <p:nvSpPr>
          <p:cNvPr id="2" name="Text Box 2"/>
          <p:cNvSpPr txBox="1">
            <a:spLocks noChangeArrowheads="1"/>
          </p:cNvSpPr>
          <p:nvPr/>
        </p:nvSpPr>
        <p:spPr bwMode="auto">
          <a:xfrm>
            <a:off x="1189235" y="1373088"/>
            <a:ext cx="74152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Every </a:t>
            </a:r>
            <a:r>
              <a:rPr lang="en-US" sz="2200" dirty="0">
                <a:solidFill>
                  <a:srgbClr val="4D4D4D"/>
                </a:solidFill>
              </a:rPr>
              <a:t>class has its own </a:t>
            </a:r>
            <a:r>
              <a:rPr lang="en-US" sz="2200" dirty="0" smtClean="0">
                <a:solidFill>
                  <a:srgbClr val="4D4D4D"/>
                </a:solidFill>
              </a:rPr>
              <a:t>table</a:t>
            </a:r>
          </a:p>
          <a:p>
            <a:pPr marL="341313"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Many junctures</a:t>
            </a:r>
          </a:p>
          <a:p>
            <a:pPr marL="341313"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900" dirty="0">
              <a:solidFill>
                <a:srgbClr val="4D4D4D"/>
              </a:solidFill>
            </a:endParaRPr>
          </a:p>
          <a:p>
            <a:pPr marL="341313" indent="-341313" algn="ctr" eaLnBrk="1" hangingPunct="1">
              <a:lnSpc>
                <a:spcPct val="90000"/>
              </a:lnSpc>
              <a:spcBef>
                <a:spcPts val="475"/>
              </a:spcBef>
              <a:spcAft>
                <a:spcPts val="713"/>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900" i="1" u="sng" dirty="0" smtClean="0">
                <a:solidFill>
                  <a:srgbClr val="4D4D4D"/>
                </a:solidFill>
              </a:rPr>
              <a:t>Animal </a:t>
            </a:r>
            <a:r>
              <a:rPr lang="en-US" sz="1900" i="1" u="sng" dirty="0">
                <a:solidFill>
                  <a:srgbClr val="4D4D4D"/>
                </a:solidFill>
              </a:rPr>
              <a:t>table</a:t>
            </a:r>
          </a:p>
          <a:p>
            <a:pPr marL="341313" indent="-341313" eaLnBrk="1" hangingPunct="1">
              <a:lnSpc>
                <a:spcPct val="90000"/>
              </a:lnSpc>
              <a:spcBef>
                <a:spcPts val="475"/>
              </a:spcBef>
              <a:spcAft>
                <a:spcPts val="713"/>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900" dirty="0">
              <a:solidFill>
                <a:srgbClr val="4D4D4D"/>
              </a:solidFill>
            </a:endParaRPr>
          </a:p>
          <a:p>
            <a:pPr marL="341313" indent="-341313" eaLnBrk="1" hangingPunct="1">
              <a:lnSpc>
                <a:spcPct val="90000"/>
              </a:lnSpc>
              <a:spcBef>
                <a:spcPts val="475"/>
              </a:spcBef>
              <a:spcAft>
                <a:spcPts val="713"/>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900" dirty="0">
              <a:solidFill>
                <a:srgbClr val="4D4D4D"/>
              </a:solidFill>
            </a:endParaRPr>
          </a:p>
          <a:p>
            <a:pPr marL="341313" indent="-341313" eaLnBrk="1" hangingPunct="1">
              <a:lnSpc>
                <a:spcPct val="90000"/>
              </a:lnSpc>
              <a:spcBef>
                <a:spcPts val="475"/>
              </a:spcBef>
              <a:spcAft>
                <a:spcPts val="713"/>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dirty="0"/>
          </a:p>
        </p:txBody>
      </p:sp>
      <p:pic>
        <p:nvPicPr>
          <p:cNvPr id="9011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90117" name="Rectangle 4"/>
          <p:cNvSpPr>
            <a:spLocks noChangeArrowheads="1"/>
          </p:cNvSpPr>
          <p:nvPr/>
        </p:nvSpPr>
        <p:spPr bwMode="auto">
          <a:xfrm>
            <a:off x="1462088" y="95567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011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pic>
        <p:nvPicPr>
          <p:cNvPr id="3" name="Picture 6"/>
          <p:cNvPicPr>
            <a:picLocks noChangeAspect="1" noChangeArrowheads="1"/>
          </p:cNvPicPr>
          <p:nvPr/>
        </p:nvPicPr>
        <p:blipFill>
          <a:blip r:embed="rId4" cstate="print"/>
          <a:srcRect/>
          <a:stretch>
            <a:fillRect/>
          </a:stretch>
        </p:blipFill>
        <p:spPr bwMode="auto">
          <a:xfrm>
            <a:off x="3449638" y="3068638"/>
            <a:ext cx="2778125" cy="719137"/>
          </a:xfrm>
          <a:prstGeom prst="rect">
            <a:avLst/>
          </a:prstGeom>
          <a:noFill/>
          <a:ln w="9525">
            <a:noFill/>
            <a:round/>
            <a:headEnd/>
            <a:tailEnd/>
          </a:ln>
        </p:spPr>
      </p:pic>
      <p:pic>
        <p:nvPicPr>
          <p:cNvPr id="90119" name="Picture 7"/>
          <p:cNvPicPr>
            <a:picLocks noChangeAspect="1" noChangeArrowheads="1"/>
          </p:cNvPicPr>
          <p:nvPr/>
        </p:nvPicPr>
        <p:blipFill>
          <a:blip r:embed="rId5" cstate="print"/>
          <a:srcRect/>
          <a:stretch>
            <a:fillRect/>
          </a:stretch>
        </p:blipFill>
        <p:spPr bwMode="auto">
          <a:xfrm>
            <a:off x="1619250" y="5876925"/>
            <a:ext cx="2792413" cy="720725"/>
          </a:xfrm>
          <a:prstGeom prst="rect">
            <a:avLst/>
          </a:prstGeom>
          <a:noFill/>
          <a:ln w="9525">
            <a:noFill/>
            <a:round/>
            <a:headEnd/>
            <a:tailEnd/>
          </a:ln>
        </p:spPr>
      </p:pic>
      <p:pic>
        <p:nvPicPr>
          <p:cNvPr id="90120" name="Picture 8"/>
          <p:cNvPicPr>
            <a:picLocks noChangeAspect="1" noChangeArrowheads="1"/>
          </p:cNvPicPr>
          <p:nvPr/>
        </p:nvPicPr>
        <p:blipFill>
          <a:blip r:embed="rId6" cstate="print"/>
          <a:srcRect/>
          <a:stretch>
            <a:fillRect/>
          </a:stretch>
        </p:blipFill>
        <p:spPr bwMode="auto">
          <a:xfrm>
            <a:off x="5219700" y="5876925"/>
            <a:ext cx="2767013" cy="719138"/>
          </a:xfrm>
          <a:prstGeom prst="rect">
            <a:avLst/>
          </a:prstGeom>
          <a:noFill/>
          <a:ln w="9525">
            <a:noFill/>
            <a:round/>
            <a:headEnd/>
            <a:tailEnd/>
          </a:ln>
        </p:spPr>
      </p:pic>
      <p:sp>
        <p:nvSpPr>
          <p:cNvPr id="90121" name="Line 9"/>
          <p:cNvSpPr>
            <a:spLocks noChangeShapeType="1"/>
          </p:cNvSpPr>
          <p:nvPr/>
        </p:nvSpPr>
        <p:spPr bwMode="auto">
          <a:xfrm flipH="1">
            <a:off x="3994150" y="3933825"/>
            <a:ext cx="292100" cy="574675"/>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sp>
        <p:nvSpPr>
          <p:cNvPr id="90122" name="Line 10"/>
          <p:cNvSpPr>
            <a:spLocks noChangeShapeType="1"/>
          </p:cNvSpPr>
          <p:nvPr/>
        </p:nvSpPr>
        <p:spPr bwMode="auto">
          <a:xfrm>
            <a:off x="5219700" y="3933825"/>
            <a:ext cx="288925" cy="574675"/>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pic>
        <p:nvPicPr>
          <p:cNvPr id="90123" name="Picture 11"/>
          <p:cNvPicPr>
            <a:picLocks noChangeAspect="1" noChangeArrowheads="1"/>
          </p:cNvPicPr>
          <p:nvPr/>
        </p:nvPicPr>
        <p:blipFill>
          <a:blip r:embed="rId7" cstate="print"/>
          <a:srcRect/>
          <a:stretch>
            <a:fillRect/>
          </a:stretch>
        </p:blipFill>
        <p:spPr bwMode="auto">
          <a:xfrm>
            <a:off x="2292350" y="4508500"/>
            <a:ext cx="1558925" cy="1281113"/>
          </a:xfrm>
          <a:prstGeom prst="rect">
            <a:avLst/>
          </a:prstGeom>
          <a:noFill/>
          <a:ln w="9525">
            <a:noFill/>
            <a:round/>
            <a:headEnd/>
            <a:tailEnd/>
          </a:ln>
        </p:spPr>
      </p:pic>
      <p:pic>
        <p:nvPicPr>
          <p:cNvPr id="90124" name="Picture 12"/>
          <p:cNvPicPr>
            <a:picLocks noChangeAspect="1" noChangeArrowheads="1"/>
          </p:cNvPicPr>
          <p:nvPr/>
        </p:nvPicPr>
        <p:blipFill>
          <a:blip r:embed="rId8" cstate="print"/>
          <a:srcRect/>
          <a:stretch>
            <a:fillRect/>
          </a:stretch>
        </p:blipFill>
        <p:spPr bwMode="auto">
          <a:xfrm>
            <a:off x="5651500" y="4508500"/>
            <a:ext cx="1914525" cy="1282700"/>
          </a:xfrm>
          <a:prstGeom prst="rect">
            <a:avLst/>
          </a:prstGeom>
          <a:noFill/>
          <a:ln w="9525">
            <a:noFill/>
            <a:round/>
            <a:headEnd/>
            <a:tailEnd/>
          </a:ln>
        </p:spPr>
      </p:pic>
    </p:spTree>
    <p:extLst>
      <p:ext uri="{BB962C8B-B14F-4D97-AF65-F5344CB8AC3E}">
        <p14:creationId xmlns:p14="http://schemas.microsoft.com/office/powerpoint/2010/main" val="25518577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afterEffect">
                                  <p:stCondLst>
                                    <p:cond delay="0"/>
                                  </p:stCondLst>
                                  <p:childTnLst>
                                    <p:set>
                                      <p:cBhvr additive="repl">
                                        <p:cTn id="6" dur="1" fill="hold">
                                          <p:stCondLst>
                                            <p:cond delay="0"/>
                                          </p:stCondLst>
                                        </p:cTn>
                                        <p:tgtEl>
                                          <p:spTgt spid="2">
                                            <p:txEl>
                                              <p:pRg st="3" end="3"/>
                                            </p:txEl>
                                          </p:spTgt>
                                        </p:tgtEl>
                                        <p:attrNameLst>
                                          <p:attrName>style.visibility</p:attrName>
                                        </p:attrNameLst>
                                      </p:cBhvr>
                                      <p:to>
                                        <p:strVal val="visible"/>
                                      </p:to>
                                    </p:set>
                                    <p:animEffect transition="in" filter="checkerboard(across)">
                                      <p:cBhvr additive="repl">
                                        <p:cTn id="7" dur="500"/>
                                        <p:tgtEl>
                                          <p:spTgt spid="2">
                                            <p:txEl>
                                              <p:pRg st="3" end="3"/>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
                                        </p:tgtEl>
                                        <p:attrNameLst>
                                          <p:attrName>style.visibility</p:attrName>
                                        </p:attrNameLst>
                                      </p:cBhvr>
                                      <p:to>
                                        <p:strVal val="visible"/>
                                      </p:to>
                                    </p:set>
                                    <p:animEffect transition="in" filter="checkerboard(across)">
                                      <p:cBhvr additive="repl">
                                        <p:cTn id="10" dur="500"/>
                                        <p:tgtEl>
                                          <p:spTgt spid="3"/>
                                        </p:tgtEl>
                                      </p:cBhvr>
                                    </p:animEffect>
                                  </p:childTnLst>
                                </p:cTn>
                              </p:par>
                            </p:childTnLst>
                          </p:cTn>
                        </p:par>
                        <p:par>
                          <p:cTn id="11" fill="hold">
                            <p:stCondLst>
                              <p:cond delay="500"/>
                            </p:stCondLst>
                            <p:childTnLst>
                              <p:par>
                                <p:cTn id="12" presetID="5" presetClass="entr" presetSubtype="10" fill="hold" grpId="0" nodeType="afterEffect">
                                  <p:stCondLst>
                                    <p:cond delay="0"/>
                                  </p:stCondLst>
                                  <p:childTnLst>
                                    <p:set>
                                      <p:cBhvr additive="repl">
                                        <p:cTn id="13" dur="1" fill="hold">
                                          <p:stCondLst>
                                            <p:cond delay="0"/>
                                          </p:stCondLst>
                                        </p:cTn>
                                        <p:tgtEl>
                                          <p:spTgt spid="90121"/>
                                        </p:tgtEl>
                                        <p:attrNameLst>
                                          <p:attrName>style.visibility</p:attrName>
                                        </p:attrNameLst>
                                      </p:cBhvr>
                                      <p:to>
                                        <p:strVal val="visible"/>
                                      </p:to>
                                    </p:set>
                                    <p:animEffect transition="in" filter="checkerboard(across)">
                                      <p:cBhvr additive="repl">
                                        <p:cTn id="14" dur="500"/>
                                        <p:tgtEl>
                                          <p:spTgt spid="90121"/>
                                        </p:tgtEl>
                                      </p:cBhvr>
                                    </p:animEffect>
                                  </p:childTnLst>
                                </p:cTn>
                              </p:par>
                              <p:par>
                                <p:cTn id="15" presetID="5" presetClass="entr" presetSubtype="10" fill="hold" grpId="0" nodeType="withEffect">
                                  <p:stCondLst>
                                    <p:cond delay="0"/>
                                  </p:stCondLst>
                                  <p:childTnLst>
                                    <p:set>
                                      <p:cBhvr additive="repl">
                                        <p:cTn id="16" dur="1" fill="hold">
                                          <p:stCondLst>
                                            <p:cond delay="0"/>
                                          </p:stCondLst>
                                        </p:cTn>
                                        <p:tgtEl>
                                          <p:spTgt spid="90122"/>
                                        </p:tgtEl>
                                        <p:attrNameLst>
                                          <p:attrName>style.visibility</p:attrName>
                                        </p:attrNameLst>
                                      </p:cBhvr>
                                      <p:to>
                                        <p:strVal val="visible"/>
                                      </p:to>
                                    </p:set>
                                    <p:animEffect transition="in" filter="checkerboard(across)">
                                      <p:cBhvr additive="repl">
                                        <p:cTn id="17" dur="500"/>
                                        <p:tgtEl>
                                          <p:spTgt spid="90122"/>
                                        </p:tgtEl>
                                      </p:cBhvr>
                                    </p:animEffect>
                                  </p:childTnLst>
                                </p:cTn>
                              </p:par>
                            </p:childTnLst>
                          </p:cTn>
                        </p:par>
                        <p:par>
                          <p:cTn id="18" fill="hold">
                            <p:stCondLst>
                              <p:cond delay="1000"/>
                            </p:stCondLst>
                            <p:childTnLst>
                              <p:par>
                                <p:cTn id="19" presetID="5" presetClass="entr" presetSubtype="10" fill="hold" nodeType="afterEffect">
                                  <p:stCondLst>
                                    <p:cond delay="0"/>
                                  </p:stCondLst>
                                  <p:childTnLst>
                                    <p:set>
                                      <p:cBhvr additive="repl">
                                        <p:cTn id="20" dur="1" fill="hold">
                                          <p:stCondLst>
                                            <p:cond delay="0"/>
                                          </p:stCondLst>
                                        </p:cTn>
                                        <p:tgtEl>
                                          <p:spTgt spid="90123"/>
                                        </p:tgtEl>
                                        <p:attrNameLst>
                                          <p:attrName>style.visibility</p:attrName>
                                        </p:attrNameLst>
                                      </p:cBhvr>
                                      <p:to>
                                        <p:strVal val="visible"/>
                                      </p:to>
                                    </p:set>
                                    <p:animEffect transition="in" filter="checkerboard(across)">
                                      <p:cBhvr additive="repl">
                                        <p:cTn id="21" dur="500"/>
                                        <p:tgtEl>
                                          <p:spTgt spid="90123"/>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90119"/>
                                        </p:tgtEl>
                                        <p:attrNameLst>
                                          <p:attrName>style.visibility</p:attrName>
                                        </p:attrNameLst>
                                      </p:cBhvr>
                                      <p:to>
                                        <p:strVal val="visible"/>
                                      </p:to>
                                    </p:set>
                                    <p:animEffect transition="in" filter="checkerboard(across)">
                                      <p:cBhvr additive="repl">
                                        <p:cTn id="24" dur="500"/>
                                        <p:tgtEl>
                                          <p:spTgt spid="90119"/>
                                        </p:tgtEl>
                                      </p:cBhvr>
                                    </p:animEffect>
                                  </p:childTnLst>
                                </p:cTn>
                              </p:par>
                              <p:par>
                                <p:cTn id="25" presetID="5" presetClass="entr" presetSubtype="10" fill="hold" nodeType="withEffect">
                                  <p:stCondLst>
                                    <p:cond delay="0"/>
                                  </p:stCondLst>
                                  <p:childTnLst>
                                    <p:set>
                                      <p:cBhvr additive="repl">
                                        <p:cTn id="26" dur="1" fill="hold">
                                          <p:stCondLst>
                                            <p:cond delay="0"/>
                                          </p:stCondLst>
                                        </p:cTn>
                                        <p:tgtEl>
                                          <p:spTgt spid="90124"/>
                                        </p:tgtEl>
                                        <p:attrNameLst>
                                          <p:attrName>style.visibility</p:attrName>
                                        </p:attrNameLst>
                                      </p:cBhvr>
                                      <p:to>
                                        <p:strVal val="visible"/>
                                      </p:to>
                                    </p:set>
                                    <p:animEffect transition="in" filter="checkerboard(across)">
                                      <p:cBhvr additive="repl">
                                        <p:cTn id="27" dur="500"/>
                                        <p:tgtEl>
                                          <p:spTgt spid="90124"/>
                                        </p:tgtEl>
                                      </p:cBhvr>
                                    </p:animEffect>
                                  </p:childTnLst>
                                </p:cTn>
                              </p:par>
                              <p:par>
                                <p:cTn id="28" presetID="5" presetClass="entr" presetSubtype="10" fill="hold" nodeType="withEffect">
                                  <p:stCondLst>
                                    <p:cond delay="0"/>
                                  </p:stCondLst>
                                  <p:childTnLst>
                                    <p:set>
                                      <p:cBhvr additive="repl">
                                        <p:cTn id="29" dur="1" fill="hold">
                                          <p:stCondLst>
                                            <p:cond delay="0"/>
                                          </p:stCondLst>
                                        </p:cTn>
                                        <p:tgtEl>
                                          <p:spTgt spid="90120"/>
                                        </p:tgtEl>
                                        <p:attrNameLst>
                                          <p:attrName>style.visibility</p:attrName>
                                        </p:attrNameLst>
                                      </p:cBhvr>
                                      <p:to>
                                        <p:strVal val="visible"/>
                                      </p:to>
                                    </p:set>
                                    <p:animEffect transition="in" filter="checkerboard(across)">
                                      <p:cBhvr additive="repl">
                                        <p:cTn id="30"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1" grpId="0" animBg="1"/>
      <p:bldP spid="901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JOINED </a:t>
            </a:r>
            <a:r>
              <a:rPr lang="en-US" sz="3200" b="1" dirty="0" smtClean="0">
                <a:solidFill>
                  <a:srgbClr val="000000"/>
                </a:solidFill>
              </a:rPr>
              <a:t>Strategy</a:t>
            </a:r>
            <a:endParaRPr lang="en-US" sz="3200" b="1" dirty="0">
              <a:solidFill>
                <a:srgbClr val="000000"/>
              </a:solidFill>
            </a:endParaRPr>
          </a:p>
        </p:txBody>
      </p:sp>
      <p:sp>
        <p:nvSpPr>
          <p:cNvPr id="91139" name="Text Box 2"/>
          <p:cNvSpPr txBox="1">
            <a:spLocks noChangeArrowheads="1"/>
          </p:cNvSpPr>
          <p:nvPr/>
        </p:nvSpPr>
        <p:spPr bwMode="auto">
          <a:xfrm>
            <a:off x="1044575" y="1219200"/>
            <a:ext cx="74152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Example :</a:t>
            </a: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Superclass</a:t>
            </a:r>
            <a:endParaRPr lang="en-US" sz="2200" dirty="0">
              <a:solidFill>
                <a:srgbClr val="4D4D4D"/>
              </a:solidFill>
            </a:endParaRP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475"/>
              </a:spcBef>
              <a:spcAft>
                <a:spcPts val="713"/>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Subclass</a:t>
            </a:r>
            <a:endParaRPr lang="en-US" sz="2200" dirty="0">
              <a:solidFill>
                <a:srgbClr val="4D4D4D"/>
              </a:solidFill>
            </a:endParaRPr>
          </a:p>
        </p:txBody>
      </p:sp>
      <p:pic>
        <p:nvPicPr>
          <p:cNvPr id="9114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91141" name="Rectangle 4"/>
          <p:cNvSpPr>
            <a:spLocks noChangeArrowheads="1"/>
          </p:cNvSpPr>
          <p:nvPr/>
        </p:nvSpPr>
        <p:spPr bwMode="auto">
          <a:xfrm>
            <a:off x="1462088" y="95567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043608" y="2349624"/>
            <a:ext cx="7920880" cy="16002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Inheritance</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strategy</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InheritanceType.</a:t>
            </a:r>
            <a:r>
              <a:rPr lang="fr-FR" i="1" dirty="0" err="1">
                <a:solidFill>
                  <a:srgbClr val="0000C0"/>
                </a:solidFill>
                <a:latin typeface="Courier New" pitchFamily="49" charset="0"/>
                <a:cs typeface="Courier New" pitchFamily="49" charset="0"/>
              </a:rPr>
              <a:t>JOINED</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abstract class</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Animal </a:t>
            </a:r>
            <a:r>
              <a:rPr lang="fr-FR" b="1" dirty="0" err="1">
                <a:solidFill>
                  <a:srgbClr val="7F0055"/>
                </a:solidFill>
                <a:latin typeface="Courier New" pitchFamily="49" charset="0"/>
                <a:cs typeface="Courier New" pitchFamily="49" charset="0"/>
              </a:rPr>
              <a:t>implements</a:t>
            </a:r>
            <a:r>
              <a:rPr lang="fr-FR" dirty="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Serializable</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a:t>
            </a:r>
          </a:p>
        </p:txBody>
      </p:sp>
      <p:sp>
        <p:nvSpPr>
          <p:cNvPr id="91142" name="Rectangle 6"/>
          <p:cNvSpPr>
            <a:spLocks noChangeArrowheads="1"/>
          </p:cNvSpPr>
          <p:nvPr/>
        </p:nvSpPr>
        <p:spPr bwMode="auto">
          <a:xfrm>
            <a:off x="1043608" y="5013176"/>
            <a:ext cx="7920880" cy="1296144"/>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Cat </a:t>
            </a:r>
            <a:r>
              <a:rPr lang="fr-FR" b="1" dirty="0" err="1">
                <a:solidFill>
                  <a:srgbClr val="7F0055"/>
                </a:solidFill>
                <a:latin typeface="Courier New" pitchFamily="49" charset="0"/>
                <a:cs typeface="Courier New" pitchFamily="49" charset="0"/>
              </a:rPr>
              <a:t>extends</a:t>
            </a:r>
            <a:r>
              <a:rPr lang="fr-FR" dirty="0">
                <a:solidFill>
                  <a:srgbClr val="000000"/>
                </a:solidFill>
                <a:latin typeface="Courier New" pitchFamily="49" charset="0"/>
                <a:cs typeface="Courier New" pitchFamily="49" charset="0"/>
              </a:rPr>
              <a:t> Animal </a:t>
            </a:r>
            <a:endParaRPr lang="fr-FR" dirty="0" smtClean="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000000"/>
                </a:solidFill>
                <a:latin typeface="Courier New" pitchFamily="49" charset="0"/>
                <a:cs typeface="Courier New" pitchFamily="49" charset="0"/>
              </a:rPr>
              <a:t>	</a:t>
            </a:r>
            <a:r>
              <a:rPr lang="fr-FR" b="1"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implements</a:t>
            </a:r>
            <a:r>
              <a:rPr lang="fr-FR" dirty="0" smtClean="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Serializable</a:t>
            </a:r>
            <a:r>
              <a:rPr lang="fr-FR" dirty="0">
                <a:solidFill>
                  <a:srgbClr val="000000"/>
                </a:solidFill>
                <a:latin typeface="Courier New" pitchFamily="49" charset="0"/>
                <a:cs typeface="Courier New" pitchFamily="49" charset="0"/>
              </a:rPr>
              <a:t> {…}</a:t>
            </a:r>
          </a:p>
        </p:txBody>
      </p:sp>
      <p:sp>
        <p:nvSpPr>
          <p:cNvPr id="91144" name="Text Box 7"/>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Tree>
    <p:extLst>
      <p:ext uri="{BB962C8B-B14F-4D97-AF65-F5344CB8AC3E}">
        <p14:creationId xmlns:p14="http://schemas.microsoft.com/office/powerpoint/2010/main" val="28080958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What strategy to use?</a:t>
            </a:r>
          </a:p>
        </p:txBody>
      </p:sp>
      <p:pic>
        <p:nvPicPr>
          <p:cNvPr id="92163"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grpSp>
        <p:nvGrpSpPr>
          <p:cNvPr id="92165" name="Group 4"/>
          <p:cNvGrpSpPr>
            <a:grpSpLocks/>
          </p:cNvGrpSpPr>
          <p:nvPr/>
        </p:nvGrpSpPr>
        <p:grpSpPr bwMode="auto">
          <a:xfrm>
            <a:off x="1066800" y="1752600"/>
            <a:ext cx="7847013" cy="3317875"/>
            <a:chOff x="672" y="1104"/>
            <a:chExt cx="4943" cy="2090"/>
          </a:xfrm>
        </p:grpSpPr>
        <p:sp>
          <p:nvSpPr>
            <p:cNvPr id="92167" name="Rectangle 5"/>
            <p:cNvSpPr>
              <a:spLocks noChangeArrowheads="1"/>
            </p:cNvSpPr>
            <p:nvPr/>
          </p:nvSpPr>
          <p:spPr bwMode="auto">
            <a:xfrm>
              <a:off x="672" y="1104"/>
              <a:ext cx="1074" cy="384"/>
            </a:xfrm>
            <a:prstGeom prst="rect">
              <a:avLst/>
            </a:prstGeom>
            <a:solidFill>
              <a:srgbClr val="4D4D4D"/>
            </a:solidFill>
            <a:ln w="9525">
              <a:noFill/>
              <a:round/>
              <a:headEnd/>
              <a:tailEnd/>
            </a:ln>
          </p:spPr>
          <p:txBody>
            <a:bodyPr lIns="90000" tIns="46800" rIns="90000" bIns="46800">
              <a:prstTxWarp prst="textNoShape">
                <a:avLst/>
              </a:prstTxWarp>
            </a:bodyPr>
            <a:lstStyle/>
            <a:p>
              <a:pP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FFFFFF"/>
                  </a:solidFill>
                </a:rPr>
                <a:t>Strategy</a:t>
              </a:r>
              <a:endParaRPr lang="en-US">
                <a:solidFill>
                  <a:srgbClr val="FFFFFF"/>
                </a:solidFill>
              </a:endParaRPr>
            </a:p>
          </p:txBody>
        </p:sp>
        <p:sp>
          <p:nvSpPr>
            <p:cNvPr id="92168" name="Rectangle 6"/>
            <p:cNvSpPr>
              <a:spLocks noChangeArrowheads="1"/>
            </p:cNvSpPr>
            <p:nvPr/>
          </p:nvSpPr>
          <p:spPr bwMode="auto">
            <a:xfrm>
              <a:off x="1746" y="1104"/>
              <a:ext cx="1230" cy="384"/>
            </a:xfrm>
            <a:prstGeom prst="rect">
              <a:avLst/>
            </a:prstGeom>
            <a:solidFill>
              <a:srgbClr val="4D4D4D"/>
            </a:solidFill>
            <a:ln w="9525">
              <a:noFill/>
              <a:round/>
              <a:headEnd/>
              <a:tailEnd/>
            </a:ln>
          </p:spPr>
          <p:txBody>
            <a:bodyPr lIns="90000" tIns="46800" rIns="90000" bIns="46800">
              <a:prstTxWarp prst="textNoShape">
                <a:avLst/>
              </a:prstTxWarp>
            </a:bodyPr>
            <a:lstStyle/>
            <a:p>
              <a:pPr algn="ct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FFFFFF"/>
                  </a:solidFill>
                </a:rPr>
                <a:t>SINGLE_TABLE</a:t>
              </a:r>
              <a:endParaRPr lang="en-US" dirty="0">
                <a:solidFill>
                  <a:srgbClr val="FFFFFF"/>
                </a:solidFill>
              </a:endParaRPr>
            </a:p>
          </p:txBody>
        </p:sp>
        <p:sp>
          <p:nvSpPr>
            <p:cNvPr id="92169" name="Rectangle 7"/>
            <p:cNvSpPr>
              <a:spLocks noChangeArrowheads="1"/>
            </p:cNvSpPr>
            <p:nvPr/>
          </p:nvSpPr>
          <p:spPr bwMode="auto">
            <a:xfrm>
              <a:off x="2976" y="1104"/>
              <a:ext cx="1536" cy="384"/>
            </a:xfrm>
            <a:prstGeom prst="rect">
              <a:avLst/>
            </a:prstGeom>
            <a:solidFill>
              <a:srgbClr val="4D4D4D"/>
            </a:solidFill>
            <a:ln w="9525">
              <a:noFill/>
              <a:round/>
              <a:headEnd/>
              <a:tailEnd/>
            </a:ln>
          </p:spPr>
          <p:txBody>
            <a:bodyPr lIns="90000" tIns="46800" rIns="90000" bIns="46800">
              <a:prstTxWarp prst="textNoShape">
                <a:avLst/>
              </a:prstTxWarp>
            </a:bodyPr>
            <a:lstStyle/>
            <a:p>
              <a:pPr algn="ct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FFFFFF"/>
                  </a:solidFill>
                </a:rPr>
                <a:t>TABLE_PER_CLASS</a:t>
              </a:r>
              <a:endParaRPr lang="en-US">
                <a:solidFill>
                  <a:srgbClr val="FFFFFF"/>
                </a:solidFill>
              </a:endParaRPr>
            </a:p>
          </p:txBody>
        </p:sp>
        <p:sp>
          <p:nvSpPr>
            <p:cNvPr id="92170" name="Rectangle 8"/>
            <p:cNvSpPr>
              <a:spLocks noChangeArrowheads="1"/>
            </p:cNvSpPr>
            <p:nvPr/>
          </p:nvSpPr>
          <p:spPr bwMode="auto">
            <a:xfrm>
              <a:off x="4512" y="1104"/>
              <a:ext cx="1104" cy="384"/>
            </a:xfrm>
            <a:prstGeom prst="rect">
              <a:avLst/>
            </a:prstGeom>
            <a:solidFill>
              <a:srgbClr val="4D4D4D"/>
            </a:solidFill>
            <a:ln w="9525">
              <a:noFill/>
              <a:round/>
              <a:headEnd/>
              <a:tailEnd/>
            </a:ln>
          </p:spPr>
          <p:txBody>
            <a:bodyPr lIns="90000" tIns="46800" rIns="90000" bIns="46800">
              <a:prstTxWarp prst="textNoShape">
                <a:avLst/>
              </a:prstTxWarp>
            </a:bodyPr>
            <a:lstStyle/>
            <a:p>
              <a:pPr algn="ct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FFFFFF"/>
                  </a:solidFill>
                </a:rPr>
                <a:t>JOINED</a:t>
              </a:r>
              <a:endParaRPr lang="en-US">
                <a:solidFill>
                  <a:srgbClr val="FFFFFF"/>
                </a:solidFill>
              </a:endParaRPr>
            </a:p>
          </p:txBody>
        </p:sp>
        <p:sp>
          <p:nvSpPr>
            <p:cNvPr id="92171" name="Rectangle 9"/>
            <p:cNvSpPr>
              <a:spLocks noChangeArrowheads="1"/>
            </p:cNvSpPr>
            <p:nvPr/>
          </p:nvSpPr>
          <p:spPr bwMode="auto">
            <a:xfrm>
              <a:off x="672" y="1488"/>
              <a:ext cx="1074" cy="854"/>
            </a:xfrm>
            <a:prstGeom prst="rect">
              <a:avLst/>
            </a:prstGeom>
            <a:noFill/>
            <a:ln w="9525">
              <a:noFill/>
              <a:round/>
              <a:headEnd/>
              <a:tailEnd/>
            </a:ln>
          </p:spPr>
          <p:txBody>
            <a:bodyPr lIns="90000" tIns="46800" rIns="90000" bIns="46800">
              <a:prstTxWarp prst="textNoShape">
                <a:avLst/>
              </a:prstTxWarp>
            </a:bodyPr>
            <a:lstStyle/>
            <a:p>
              <a:pP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4D4D4D"/>
                  </a:solidFill>
                </a:rPr>
                <a:t>Advantages</a:t>
              </a:r>
              <a:endParaRPr lang="en-US">
                <a:solidFill>
                  <a:srgbClr val="4D4D4D"/>
                </a:solidFill>
              </a:endParaRPr>
            </a:p>
          </p:txBody>
        </p:sp>
        <p:sp>
          <p:nvSpPr>
            <p:cNvPr id="92172" name="Rectangle 10"/>
            <p:cNvSpPr>
              <a:spLocks noChangeArrowheads="1"/>
            </p:cNvSpPr>
            <p:nvPr/>
          </p:nvSpPr>
          <p:spPr bwMode="auto">
            <a:xfrm>
              <a:off x="1746" y="1488"/>
              <a:ext cx="1230" cy="854"/>
            </a:xfrm>
            <a:prstGeom prst="rect">
              <a:avLst/>
            </a:prstGeom>
            <a:noFill/>
            <a:ln w="9525">
              <a:noFill/>
              <a:round/>
              <a:headEnd/>
              <a:tailEnd/>
            </a:ln>
          </p:spPr>
          <p:txBody>
            <a:bodyPr lIns="90000" tIns="46800" rIns="90000" bIns="46800">
              <a:prstTxWarp prst="textNoShape">
                <a:avLst/>
              </a:prstTxWarp>
            </a:bodyPr>
            <a:lstStyle/>
            <a:p>
              <a:pP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008080"/>
                  </a:solidFill>
                  <a:latin typeface="Times New Roman" charset="0"/>
                </a:rPr>
                <a:t>No JOIN, so very effective to retrieve values</a:t>
              </a:r>
              <a:endParaRPr lang="en-US">
                <a:solidFill>
                  <a:srgbClr val="008080"/>
                </a:solidFill>
                <a:latin typeface="Times New Roman" charset="0"/>
              </a:endParaRPr>
            </a:p>
          </p:txBody>
        </p:sp>
        <p:sp>
          <p:nvSpPr>
            <p:cNvPr id="92173" name="Rectangle 11"/>
            <p:cNvSpPr>
              <a:spLocks noChangeArrowheads="1"/>
            </p:cNvSpPr>
            <p:nvPr/>
          </p:nvSpPr>
          <p:spPr bwMode="auto">
            <a:xfrm>
              <a:off x="2976" y="1488"/>
              <a:ext cx="1536" cy="854"/>
            </a:xfrm>
            <a:prstGeom prst="rect">
              <a:avLst/>
            </a:prstGeom>
            <a:noFill/>
            <a:ln w="9525">
              <a:noFill/>
              <a:round/>
              <a:headEnd/>
              <a:tailEnd/>
            </a:ln>
          </p:spPr>
          <p:txBody>
            <a:bodyPr lIns="90000" tIns="46800" rIns="90000" bIns="46800">
              <a:prstTxWarp prst="textNoShape">
                <a:avLst/>
              </a:prstTxWarp>
            </a:bodyPr>
            <a:lstStyle/>
            <a:p>
              <a:pP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008080"/>
                  </a:solidFill>
                  <a:latin typeface="Times New Roman" charset="0"/>
                </a:rPr>
                <a:t>Performant in insertion</a:t>
              </a:r>
              <a:endParaRPr lang="en-US">
                <a:solidFill>
                  <a:srgbClr val="008080"/>
                </a:solidFill>
                <a:latin typeface="Times New Roman" charset="0"/>
              </a:endParaRPr>
            </a:p>
          </p:txBody>
        </p:sp>
        <p:sp>
          <p:nvSpPr>
            <p:cNvPr id="92174" name="Rectangle 12"/>
            <p:cNvSpPr>
              <a:spLocks noChangeArrowheads="1"/>
            </p:cNvSpPr>
            <p:nvPr/>
          </p:nvSpPr>
          <p:spPr bwMode="auto">
            <a:xfrm>
              <a:off x="4512" y="1488"/>
              <a:ext cx="1104" cy="854"/>
            </a:xfrm>
            <a:prstGeom prst="rect">
              <a:avLst/>
            </a:prstGeom>
            <a:noFill/>
            <a:ln w="9525">
              <a:noFill/>
              <a:round/>
              <a:headEnd/>
              <a:tailEnd/>
            </a:ln>
          </p:spPr>
          <p:txBody>
            <a:bodyPr lIns="90000" tIns="46800" rIns="90000" bIns="46800">
              <a:prstTxWarp prst="textNoShape">
                <a:avLst/>
              </a:prstTxWarp>
            </a:bodyPr>
            <a:lstStyle/>
            <a:p>
              <a:pP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008080"/>
                  </a:solidFill>
                  <a:latin typeface="Times New Roman" charset="0"/>
                </a:rPr>
                <a:t>Clear data model with no memory waste</a:t>
              </a:r>
              <a:endParaRPr lang="en-US">
                <a:solidFill>
                  <a:srgbClr val="008080"/>
                </a:solidFill>
                <a:latin typeface="Times New Roman" charset="0"/>
              </a:endParaRPr>
            </a:p>
          </p:txBody>
        </p:sp>
        <p:sp>
          <p:nvSpPr>
            <p:cNvPr id="92175" name="Rectangle 13"/>
            <p:cNvSpPr>
              <a:spLocks noChangeArrowheads="1"/>
            </p:cNvSpPr>
            <p:nvPr/>
          </p:nvSpPr>
          <p:spPr bwMode="auto">
            <a:xfrm>
              <a:off x="672" y="2342"/>
              <a:ext cx="1074" cy="853"/>
            </a:xfrm>
            <a:prstGeom prst="rect">
              <a:avLst/>
            </a:prstGeom>
            <a:noFill/>
            <a:ln w="9525">
              <a:noFill/>
              <a:round/>
              <a:headEnd/>
              <a:tailEnd/>
            </a:ln>
          </p:spPr>
          <p:txBody>
            <a:bodyPr lIns="90000" tIns="46800" rIns="90000" bIns="46800">
              <a:prstTxWarp prst="textNoShape">
                <a:avLst/>
              </a:prstTxWarp>
            </a:bodyPr>
            <a:lstStyle/>
            <a:p>
              <a:pPr eaLnBrk="1" hangingPunct="1">
                <a:spcBef>
                  <a:spcPts val="450"/>
                </a:spcBef>
                <a:spcAft>
                  <a:spcPts val="67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4D4D4D"/>
                  </a:solidFill>
                </a:rPr>
                <a:t>Disavantages</a:t>
              </a:r>
              <a:endParaRPr lang="en-US">
                <a:solidFill>
                  <a:srgbClr val="4D4D4D"/>
                </a:solidFill>
              </a:endParaRPr>
            </a:p>
          </p:txBody>
        </p:sp>
        <p:sp>
          <p:nvSpPr>
            <p:cNvPr id="92176" name="Rectangle 14"/>
            <p:cNvSpPr>
              <a:spLocks noChangeArrowheads="1"/>
            </p:cNvSpPr>
            <p:nvPr/>
          </p:nvSpPr>
          <p:spPr bwMode="auto">
            <a:xfrm>
              <a:off x="1746" y="2342"/>
              <a:ext cx="1230" cy="853"/>
            </a:xfrm>
            <a:prstGeom prst="rect">
              <a:avLst/>
            </a:prstGeom>
            <a:noFill/>
            <a:ln w="9525">
              <a:noFill/>
              <a:round/>
              <a:headEnd/>
              <a:tailEnd/>
            </a:ln>
          </p:spPr>
          <p:txBody>
            <a:bodyPr lIns="90000" tIns="46800" rIns="90000" bIns="46800">
              <a:prstTxWarp prst="textNoShape">
                <a:avLst/>
              </a:prstTxWarp>
            </a:bodyPr>
            <a:lstStyle/>
            <a:p>
              <a:pPr eaLnBrk="1" hangingPunct="1">
                <a:spcBef>
                  <a:spcPts val="500"/>
                </a:spcBef>
                <a:spcAft>
                  <a:spcPts val="750"/>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008080"/>
                  </a:solidFill>
                  <a:latin typeface="Times New Roman" charset="0"/>
                </a:rPr>
                <a:t>Organisation of the data is not optimal</a:t>
              </a:r>
              <a:endParaRPr lang="en-US">
                <a:solidFill>
                  <a:srgbClr val="008080"/>
                </a:solidFill>
                <a:latin typeface="Times New Roman" charset="0"/>
              </a:endParaRPr>
            </a:p>
          </p:txBody>
        </p:sp>
        <p:sp>
          <p:nvSpPr>
            <p:cNvPr id="92177" name="Rectangle 15"/>
            <p:cNvSpPr>
              <a:spLocks noChangeArrowheads="1"/>
            </p:cNvSpPr>
            <p:nvPr/>
          </p:nvSpPr>
          <p:spPr bwMode="auto">
            <a:xfrm>
              <a:off x="2976" y="2342"/>
              <a:ext cx="1536" cy="853"/>
            </a:xfrm>
            <a:prstGeom prst="rect">
              <a:avLst/>
            </a:prstGeom>
            <a:noFill/>
            <a:ln w="9525">
              <a:noFill/>
              <a:round/>
              <a:headEnd/>
              <a:tailEnd/>
            </a:ln>
          </p:spPr>
          <p:txBody>
            <a:bodyPr lIns="90000" tIns="46800" rIns="90000" bIns="46800">
              <a:prstTxWarp prst="textNoShape">
                <a:avLst/>
              </a:prstTxWarp>
            </a:bodyPr>
            <a:lstStyle/>
            <a:p>
              <a:pPr eaLnBrk="1" hangingPunct="1">
                <a:spcBef>
                  <a:spcPts val="500"/>
                </a:spcBef>
                <a:spcAft>
                  <a:spcPts val="750"/>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008080"/>
                  </a:solidFill>
                  <a:latin typeface="Times New Roman" charset="0"/>
                </a:rPr>
                <a:t>Polymorphism heavy to manage (UNION)</a:t>
              </a:r>
              <a:endParaRPr lang="en-US" dirty="0">
                <a:solidFill>
                  <a:srgbClr val="008080"/>
                </a:solidFill>
                <a:latin typeface="Times New Roman" charset="0"/>
              </a:endParaRPr>
            </a:p>
          </p:txBody>
        </p:sp>
        <p:sp>
          <p:nvSpPr>
            <p:cNvPr id="92178" name="Rectangle 16"/>
            <p:cNvSpPr>
              <a:spLocks noChangeArrowheads="1"/>
            </p:cNvSpPr>
            <p:nvPr/>
          </p:nvSpPr>
          <p:spPr bwMode="auto">
            <a:xfrm>
              <a:off x="4512" y="2342"/>
              <a:ext cx="1104" cy="853"/>
            </a:xfrm>
            <a:prstGeom prst="rect">
              <a:avLst/>
            </a:prstGeom>
            <a:noFill/>
            <a:ln w="9525">
              <a:noFill/>
              <a:round/>
              <a:headEnd/>
              <a:tailEnd/>
            </a:ln>
          </p:spPr>
          <p:txBody>
            <a:bodyPr lIns="90000" tIns="46800" rIns="90000" bIns="46800">
              <a:prstTxWarp prst="textNoShape">
                <a:avLst/>
              </a:prstTxWarp>
            </a:bodyPr>
            <a:lstStyle/>
            <a:p>
              <a:pPr eaLnBrk="1" hangingPunct="1">
                <a:spcBef>
                  <a:spcPts val="500"/>
                </a:spcBef>
                <a:spcAft>
                  <a:spcPts val="750"/>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008080"/>
                  </a:solidFill>
                  <a:latin typeface="Times New Roman" charset="0"/>
                </a:rPr>
                <a:t>Intensive use of JOIN, so less effective</a:t>
              </a:r>
              <a:endParaRPr lang="en-US">
                <a:solidFill>
                  <a:srgbClr val="008080"/>
                </a:solidFill>
                <a:latin typeface="Times New Roman" charset="0"/>
              </a:endParaRPr>
            </a:p>
          </p:txBody>
        </p:sp>
        <p:sp>
          <p:nvSpPr>
            <p:cNvPr id="92179" name="Line 17"/>
            <p:cNvSpPr>
              <a:spLocks noChangeShapeType="1"/>
            </p:cNvSpPr>
            <p:nvPr/>
          </p:nvSpPr>
          <p:spPr bwMode="auto">
            <a:xfrm>
              <a:off x="1746" y="1104"/>
              <a:ext cx="1" cy="2091"/>
            </a:xfrm>
            <a:prstGeom prst="line">
              <a:avLst/>
            </a:prstGeom>
            <a:noFill/>
            <a:ln w="12600">
              <a:solidFill>
                <a:srgbClr val="4D4D4D"/>
              </a:solidFill>
              <a:miter lim="800000"/>
              <a:headEnd/>
              <a:tailEnd/>
            </a:ln>
          </p:spPr>
          <p:txBody>
            <a:bodyPr>
              <a:prstTxWarp prst="textNoShape">
                <a:avLst/>
              </a:prstTxWarp>
            </a:bodyPr>
            <a:lstStyle/>
            <a:p>
              <a:endParaRPr lang="en-US"/>
            </a:p>
          </p:txBody>
        </p:sp>
        <p:sp>
          <p:nvSpPr>
            <p:cNvPr id="92180" name="Line 18"/>
            <p:cNvSpPr>
              <a:spLocks noChangeShapeType="1"/>
            </p:cNvSpPr>
            <p:nvPr/>
          </p:nvSpPr>
          <p:spPr bwMode="auto">
            <a:xfrm>
              <a:off x="2976" y="1104"/>
              <a:ext cx="1" cy="2091"/>
            </a:xfrm>
            <a:prstGeom prst="line">
              <a:avLst/>
            </a:prstGeom>
            <a:noFill/>
            <a:ln w="12600">
              <a:solidFill>
                <a:srgbClr val="4D4D4D"/>
              </a:solidFill>
              <a:miter lim="800000"/>
              <a:headEnd/>
              <a:tailEnd/>
            </a:ln>
          </p:spPr>
          <p:txBody>
            <a:bodyPr>
              <a:prstTxWarp prst="textNoShape">
                <a:avLst/>
              </a:prstTxWarp>
            </a:bodyPr>
            <a:lstStyle/>
            <a:p>
              <a:endParaRPr lang="en-US"/>
            </a:p>
          </p:txBody>
        </p:sp>
        <p:sp>
          <p:nvSpPr>
            <p:cNvPr id="92181" name="Line 19"/>
            <p:cNvSpPr>
              <a:spLocks noChangeShapeType="1"/>
            </p:cNvSpPr>
            <p:nvPr/>
          </p:nvSpPr>
          <p:spPr bwMode="auto">
            <a:xfrm>
              <a:off x="4512" y="1104"/>
              <a:ext cx="1" cy="2091"/>
            </a:xfrm>
            <a:prstGeom prst="line">
              <a:avLst/>
            </a:prstGeom>
            <a:noFill/>
            <a:ln w="12600">
              <a:solidFill>
                <a:srgbClr val="4D4D4D"/>
              </a:solidFill>
              <a:miter lim="800000"/>
              <a:headEnd/>
              <a:tailEnd/>
            </a:ln>
          </p:spPr>
          <p:txBody>
            <a:bodyPr>
              <a:prstTxWarp prst="textNoShape">
                <a:avLst/>
              </a:prstTxWarp>
            </a:bodyPr>
            <a:lstStyle/>
            <a:p>
              <a:endParaRPr lang="en-US"/>
            </a:p>
          </p:txBody>
        </p:sp>
        <p:sp>
          <p:nvSpPr>
            <p:cNvPr id="92182" name="Line 20"/>
            <p:cNvSpPr>
              <a:spLocks noChangeShapeType="1"/>
            </p:cNvSpPr>
            <p:nvPr/>
          </p:nvSpPr>
          <p:spPr bwMode="auto">
            <a:xfrm>
              <a:off x="672" y="1488"/>
              <a:ext cx="4944" cy="1"/>
            </a:xfrm>
            <a:prstGeom prst="line">
              <a:avLst/>
            </a:prstGeom>
            <a:noFill/>
            <a:ln w="12600">
              <a:solidFill>
                <a:srgbClr val="4D4D4D"/>
              </a:solidFill>
              <a:miter lim="800000"/>
              <a:headEnd/>
              <a:tailEnd/>
            </a:ln>
          </p:spPr>
          <p:txBody>
            <a:bodyPr>
              <a:prstTxWarp prst="textNoShape">
                <a:avLst/>
              </a:prstTxWarp>
            </a:bodyPr>
            <a:lstStyle/>
            <a:p>
              <a:endParaRPr lang="en-US"/>
            </a:p>
          </p:txBody>
        </p:sp>
        <p:sp>
          <p:nvSpPr>
            <p:cNvPr id="92183" name="Line 21"/>
            <p:cNvSpPr>
              <a:spLocks noChangeShapeType="1"/>
            </p:cNvSpPr>
            <p:nvPr/>
          </p:nvSpPr>
          <p:spPr bwMode="auto">
            <a:xfrm>
              <a:off x="672" y="2342"/>
              <a:ext cx="4944" cy="1"/>
            </a:xfrm>
            <a:prstGeom prst="line">
              <a:avLst/>
            </a:prstGeom>
            <a:noFill/>
            <a:ln w="12600">
              <a:solidFill>
                <a:srgbClr val="4D4D4D"/>
              </a:solidFill>
              <a:miter lim="800000"/>
              <a:headEnd/>
              <a:tailEnd/>
            </a:ln>
          </p:spPr>
          <p:txBody>
            <a:bodyPr>
              <a:prstTxWarp prst="textNoShape">
                <a:avLst/>
              </a:prstTxWarp>
            </a:bodyPr>
            <a:lstStyle/>
            <a:p>
              <a:endParaRPr lang="en-US"/>
            </a:p>
          </p:txBody>
        </p:sp>
        <p:sp>
          <p:nvSpPr>
            <p:cNvPr id="92184" name="Line 22"/>
            <p:cNvSpPr>
              <a:spLocks noChangeShapeType="1"/>
            </p:cNvSpPr>
            <p:nvPr/>
          </p:nvSpPr>
          <p:spPr bwMode="auto">
            <a:xfrm>
              <a:off x="672" y="1104"/>
              <a:ext cx="1" cy="2091"/>
            </a:xfrm>
            <a:prstGeom prst="line">
              <a:avLst/>
            </a:prstGeom>
            <a:noFill/>
            <a:ln w="28440">
              <a:solidFill>
                <a:srgbClr val="4D4D4D"/>
              </a:solidFill>
              <a:miter lim="800000"/>
              <a:headEnd/>
              <a:tailEnd/>
            </a:ln>
          </p:spPr>
          <p:txBody>
            <a:bodyPr>
              <a:prstTxWarp prst="textNoShape">
                <a:avLst/>
              </a:prstTxWarp>
            </a:bodyPr>
            <a:lstStyle/>
            <a:p>
              <a:endParaRPr lang="en-US"/>
            </a:p>
          </p:txBody>
        </p:sp>
        <p:sp>
          <p:nvSpPr>
            <p:cNvPr id="92185" name="Line 23"/>
            <p:cNvSpPr>
              <a:spLocks noChangeShapeType="1"/>
            </p:cNvSpPr>
            <p:nvPr/>
          </p:nvSpPr>
          <p:spPr bwMode="auto">
            <a:xfrm>
              <a:off x="5616" y="1104"/>
              <a:ext cx="1" cy="2091"/>
            </a:xfrm>
            <a:prstGeom prst="line">
              <a:avLst/>
            </a:prstGeom>
            <a:noFill/>
            <a:ln w="28440">
              <a:solidFill>
                <a:srgbClr val="4D4D4D"/>
              </a:solidFill>
              <a:miter lim="800000"/>
              <a:headEnd/>
              <a:tailEnd/>
            </a:ln>
          </p:spPr>
          <p:txBody>
            <a:bodyPr>
              <a:prstTxWarp prst="textNoShape">
                <a:avLst/>
              </a:prstTxWarp>
            </a:bodyPr>
            <a:lstStyle/>
            <a:p>
              <a:endParaRPr lang="en-US"/>
            </a:p>
          </p:txBody>
        </p:sp>
        <p:sp>
          <p:nvSpPr>
            <p:cNvPr id="92186" name="Line 24"/>
            <p:cNvSpPr>
              <a:spLocks noChangeShapeType="1"/>
            </p:cNvSpPr>
            <p:nvPr/>
          </p:nvSpPr>
          <p:spPr bwMode="auto">
            <a:xfrm>
              <a:off x="672" y="1104"/>
              <a:ext cx="4944" cy="1"/>
            </a:xfrm>
            <a:prstGeom prst="line">
              <a:avLst/>
            </a:prstGeom>
            <a:noFill/>
            <a:ln w="28440">
              <a:solidFill>
                <a:srgbClr val="4D4D4D"/>
              </a:solidFill>
              <a:miter lim="800000"/>
              <a:headEnd/>
              <a:tailEnd/>
            </a:ln>
          </p:spPr>
          <p:txBody>
            <a:bodyPr>
              <a:prstTxWarp prst="textNoShape">
                <a:avLst/>
              </a:prstTxWarp>
            </a:bodyPr>
            <a:lstStyle/>
            <a:p>
              <a:endParaRPr lang="en-US"/>
            </a:p>
          </p:txBody>
        </p:sp>
        <p:sp>
          <p:nvSpPr>
            <p:cNvPr id="92187" name="Line 25"/>
            <p:cNvSpPr>
              <a:spLocks noChangeShapeType="1"/>
            </p:cNvSpPr>
            <p:nvPr/>
          </p:nvSpPr>
          <p:spPr bwMode="auto">
            <a:xfrm>
              <a:off x="672" y="3195"/>
              <a:ext cx="4944" cy="1"/>
            </a:xfrm>
            <a:prstGeom prst="line">
              <a:avLst/>
            </a:prstGeom>
            <a:noFill/>
            <a:ln w="28440">
              <a:solidFill>
                <a:srgbClr val="4D4D4D"/>
              </a:solidFill>
              <a:miter lim="800000"/>
              <a:headEnd/>
              <a:tailEnd/>
            </a:ln>
          </p:spPr>
          <p:txBody>
            <a:bodyPr>
              <a:prstTxWarp prst="textNoShape">
                <a:avLst/>
              </a:prstTxWarp>
            </a:bodyPr>
            <a:lstStyle/>
            <a:p>
              <a:endParaRPr lang="en-US"/>
            </a:p>
          </p:txBody>
        </p:sp>
      </p:grpSp>
      <p:sp>
        <p:nvSpPr>
          <p:cNvPr id="92166" name="Text Box 2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Tree>
    <p:extLst>
      <p:ext uri="{BB962C8B-B14F-4D97-AF65-F5344CB8AC3E}">
        <p14:creationId xmlns:p14="http://schemas.microsoft.com/office/powerpoint/2010/main" val="40119377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Tree>
    <p:custDataLst>
      <p:tags r:id="rId1"/>
    </p:custDataLst>
    <p:extLst>
      <p:ext uri="{BB962C8B-B14F-4D97-AF65-F5344CB8AC3E}">
        <p14:creationId xmlns:p14="http://schemas.microsoft.com/office/powerpoint/2010/main" val="157951128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(1/2)</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
        <p:nvSpPr>
          <p:cNvPr id="6" name="Rectangle 2"/>
          <p:cNvSpPr txBox="1">
            <a:spLocks noChangeArrowheads="1"/>
          </p:cNvSpPr>
          <p:nvPr/>
        </p:nvSpPr>
        <p:spPr>
          <a:xfrm>
            <a:off x="1174055" y="980728"/>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You’ll add some tables in database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You will use them in our application later but </a:t>
            </a:r>
            <a:r>
              <a:rPr lang="en-US" sz="2200" kern="0" dirty="0" err="1" smtClean="0">
                <a:latin typeface="+mn-lt"/>
              </a:rPr>
              <a:t>SupRails</a:t>
            </a:r>
            <a:r>
              <a:rPr lang="en-US" sz="2200" kern="0" dirty="0" smtClean="0">
                <a:latin typeface="+mn-lt"/>
              </a:rPr>
              <a:t> need them now</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So you’re </a:t>
            </a:r>
            <a:r>
              <a:rPr lang="en-US" sz="2200" kern="0" dirty="0" err="1" smtClean="0">
                <a:latin typeface="+mn-lt"/>
              </a:rPr>
              <a:t>gonna</a:t>
            </a:r>
            <a:r>
              <a:rPr lang="en-US" sz="2200" kern="0" dirty="0" smtClean="0">
                <a:latin typeface="+mn-lt"/>
              </a:rPr>
              <a:t> create the corresponding entities and generate tables with JPA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entity </a:t>
            </a:r>
            <a:r>
              <a:rPr lang="en-US" sz="2200" b="1" i="1" kern="0" dirty="0" err="1" smtClean="0">
                <a:latin typeface="+mn-lt"/>
              </a:rPr>
              <a:t>PassengerTrain</a:t>
            </a:r>
            <a:r>
              <a:rPr lang="en-US" sz="2200" b="1" i="1" kern="0" dirty="0" smtClean="0">
                <a:latin typeface="+mn-lt"/>
              </a:rPr>
              <a:t> </a:t>
            </a:r>
            <a:r>
              <a:rPr lang="en-US" sz="2200" kern="0" dirty="0">
                <a:latin typeface="+mn-lt"/>
              </a:rPr>
              <a:t>c</a:t>
            </a:r>
            <a:r>
              <a:rPr lang="en-US" sz="2200" kern="0" dirty="0" smtClean="0">
                <a:latin typeface="+mn-lt"/>
              </a:rPr>
              <a:t>omposed of the following fields :</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rPr>
              <a:t>id</a:t>
            </a:r>
            <a:r>
              <a:rPr lang="en-US" sz="2200" kern="0" dirty="0" smtClean="0">
                <a:latin typeface="+mn-lt"/>
              </a:rPr>
              <a:t> as Long</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rPr>
              <a:t>traction</a:t>
            </a:r>
            <a:r>
              <a:rPr lang="en-US" sz="2200" kern="0" dirty="0" smtClean="0">
                <a:latin typeface="+mn-lt"/>
              </a:rPr>
              <a:t> as Enumeration with values : ELECTRIC and DIESEL</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maxSpeed</a:t>
            </a:r>
            <a:r>
              <a:rPr lang="en-US" sz="2200" kern="0" dirty="0" smtClean="0">
                <a:latin typeface="+mn-lt"/>
              </a:rPr>
              <a:t> as Long</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seatQuantity</a:t>
            </a:r>
            <a:r>
              <a:rPr lang="en-US" sz="2200" kern="0" dirty="0" smtClean="0">
                <a:latin typeface="+mn-lt"/>
              </a:rPr>
              <a:t> as Integer</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93695548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(2/2)</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
        <p:nvSpPr>
          <p:cNvPr id="6" name="Rectangle 2"/>
          <p:cNvSpPr txBox="1">
            <a:spLocks noChangeArrowheads="1"/>
          </p:cNvSpPr>
          <p:nvPr/>
        </p:nvSpPr>
        <p:spPr>
          <a:xfrm>
            <a:off x="1174055" y="1268760"/>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entity </a:t>
            </a:r>
            <a:r>
              <a:rPr lang="en-US" sz="2200" b="1" i="1" kern="0" dirty="0" err="1" smtClean="0">
                <a:latin typeface="+mn-lt"/>
              </a:rPr>
              <a:t>FreihtTrain</a:t>
            </a:r>
            <a:r>
              <a:rPr lang="en-US" sz="2200" b="1" i="1" kern="0" dirty="0" smtClean="0">
                <a:latin typeface="+mn-lt"/>
              </a:rPr>
              <a:t> </a:t>
            </a:r>
            <a:r>
              <a:rPr lang="en-US" sz="2200" kern="0" dirty="0">
                <a:latin typeface="+mn-lt"/>
              </a:rPr>
              <a:t>c</a:t>
            </a:r>
            <a:r>
              <a:rPr lang="en-US" sz="2200" kern="0" dirty="0" smtClean="0">
                <a:latin typeface="+mn-lt"/>
              </a:rPr>
              <a:t>omposed of the following fields :</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rPr>
              <a:t>id</a:t>
            </a:r>
            <a:r>
              <a:rPr lang="en-US" sz="2200" kern="0" dirty="0" smtClean="0">
                <a:latin typeface="+mn-lt"/>
              </a:rPr>
              <a:t> as Long</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rPr>
              <a:t>traction</a:t>
            </a:r>
            <a:r>
              <a:rPr lang="en-US" sz="2200" kern="0" dirty="0" smtClean="0">
                <a:latin typeface="+mn-lt"/>
              </a:rPr>
              <a:t> as Enumeration with values : ELECTRIC and DIESEL</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maxSpeed</a:t>
            </a:r>
            <a:r>
              <a:rPr lang="en-US" sz="2200" kern="0" dirty="0" smtClean="0">
                <a:latin typeface="+mn-lt"/>
              </a:rPr>
              <a:t> as Long</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maxWeight</a:t>
            </a:r>
            <a:r>
              <a:rPr lang="en-US" sz="2200" i="1" kern="0" dirty="0" smtClean="0">
                <a:latin typeface="+mn-lt"/>
              </a:rPr>
              <a:t> </a:t>
            </a:r>
            <a:r>
              <a:rPr lang="en-US" sz="2200" kern="0" dirty="0" smtClean="0">
                <a:latin typeface="+mn-lt"/>
              </a:rPr>
              <a:t>as Long</a:t>
            </a:r>
          </a:p>
          <a:p>
            <a:pPr marL="800100" lvl="1" indent="-342900" eaLnBrk="1" hangingPunct="1">
              <a:spcBef>
                <a:spcPct val="20000"/>
              </a:spcBef>
              <a:spcAft>
                <a:spcPct val="30000"/>
              </a:spcAft>
              <a:buClr>
                <a:schemeClr val="hlink"/>
              </a:buClr>
              <a:buFont typeface="Wingdings" pitchFamily="2" charset="2"/>
              <a:buChar char="n"/>
              <a:defRPr/>
            </a:pPr>
            <a:endParaRPr lang="en-US" sz="2200" i="1"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Now you know how to manage inheritance with JPA, optimize your entities !</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Check the tables generation to see if it works</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47772735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51460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Criteria API</a:t>
            </a:r>
            <a:endParaRPr lang="en-US" sz="3600" b="1" dirty="0">
              <a:solidFill>
                <a:srgbClr val="000000"/>
              </a:solidFill>
            </a:endParaRPr>
          </a:p>
        </p:txBody>
      </p:sp>
      <p:sp>
        <p:nvSpPr>
          <p:cNvPr id="44035" name="Text Box 2"/>
          <p:cNvSpPr txBox="1">
            <a:spLocks noChangeArrowheads="1"/>
          </p:cNvSpPr>
          <p:nvPr/>
        </p:nvSpPr>
        <p:spPr bwMode="auto">
          <a:xfrm>
            <a:off x="2500064"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rgbClr val="4D4D4D"/>
                </a:solidFill>
              </a:rPr>
              <a:t>The new API to make query</a:t>
            </a:r>
            <a:endParaRPr lang="en-US" sz="2200" dirty="0">
              <a:solidFill>
                <a:srgbClr val="4D4D4D"/>
              </a:solidFill>
            </a:endParaRPr>
          </a:p>
        </p:txBody>
      </p:sp>
      <p:pic>
        <p:nvPicPr>
          <p:cNvPr id="44036"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1991871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sp>
        <p:nvSpPr>
          <p:cNvPr id="83971" name="Text Box 2"/>
          <p:cNvSpPr txBox="1">
            <a:spLocks noChangeArrowheads="1"/>
          </p:cNvSpPr>
          <p:nvPr/>
        </p:nvSpPr>
        <p:spPr bwMode="auto">
          <a:xfrm>
            <a:off x="1116583" y="1229072"/>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Available since JPA 2.0</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Attempt to “simplify” dynamic query creation</a:t>
            </a:r>
          </a:p>
          <a:p>
            <a:pPr eaLnBrk="1" hangingPunct="1">
              <a:lnSpc>
                <a:spcPct val="90000"/>
              </a:lnSpc>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Example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9" name="Rectangle 5"/>
          <p:cNvSpPr>
            <a:spLocks noChangeArrowheads="1"/>
          </p:cNvSpPr>
          <p:nvPr/>
        </p:nvSpPr>
        <p:spPr bwMode="auto">
          <a:xfrm>
            <a:off x="1043608" y="3212976"/>
            <a:ext cx="7992888" cy="338437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646464"/>
                </a:solidFill>
                <a:latin typeface="Courier"/>
                <a:cs typeface="Courier"/>
              </a:rPr>
              <a:t>CriteriaBuilder</a:t>
            </a:r>
            <a:r>
              <a:rPr lang="fr-FR" dirty="0" smtClean="0">
                <a:solidFill>
                  <a:srgbClr val="646464"/>
                </a:solidFill>
                <a:latin typeface="Courier"/>
                <a:cs typeface="Courier"/>
              </a:rPr>
              <a:t> </a:t>
            </a:r>
            <a:r>
              <a:rPr lang="fr-FR" dirty="0">
                <a:solidFill>
                  <a:srgbClr val="646464"/>
                </a:solidFill>
                <a:latin typeface="Courier"/>
                <a:cs typeface="Courier"/>
              </a:rPr>
              <a:t>cb = </a:t>
            </a:r>
            <a:r>
              <a:rPr lang="fr-FR" dirty="0" err="1">
                <a:solidFill>
                  <a:srgbClr val="646464"/>
                </a:solidFill>
                <a:latin typeface="Courier"/>
                <a:cs typeface="Courier"/>
              </a:rPr>
              <a:t>em.getCriteriaBuilder</a:t>
            </a:r>
            <a:r>
              <a:rPr lang="fr-FR" dirty="0">
                <a:solidFill>
                  <a:srgbClr val="646464"/>
                </a:solidFill>
                <a:latin typeface="Courier"/>
                <a:cs typeface="Courier"/>
              </a:rPr>
              <a:t>()</a:t>
            </a:r>
            <a:r>
              <a:rPr lang="fr-FR" dirty="0" smtClean="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646464"/>
                </a:solidFill>
                <a:latin typeface="Courier"/>
                <a:cs typeface="Courier"/>
              </a:rPr>
              <a:t>CriteriaQuery</a:t>
            </a:r>
            <a:r>
              <a:rPr lang="fr-FR" dirty="0">
                <a:solidFill>
                  <a:srgbClr val="646464"/>
                </a:solidFill>
                <a:latin typeface="Courier"/>
                <a:cs typeface="Courier"/>
              </a:rPr>
              <a:t>&lt;</a:t>
            </a:r>
            <a:r>
              <a:rPr lang="fr-FR" dirty="0" err="1">
                <a:solidFill>
                  <a:srgbClr val="646464"/>
                </a:solidFill>
                <a:latin typeface="Courier"/>
                <a:cs typeface="Courier"/>
              </a:rPr>
              <a:t>Employee</a:t>
            </a:r>
            <a:r>
              <a:rPr lang="fr-FR" dirty="0">
                <a:solidFill>
                  <a:srgbClr val="646464"/>
                </a:solidFill>
                <a:latin typeface="Courier"/>
                <a:cs typeface="Courier"/>
              </a:rPr>
              <a:t>&gt; </a:t>
            </a:r>
            <a:r>
              <a:rPr lang="fr-FR" dirty="0" err="1">
                <a:solidFill>
                  <a:srgbClr val="646464"/>
                </a:solidFill>
                <a:latin typeface="Courier"/>
                <a:cs typeface="Courier"/>
              </a:rPr>
              <a:t>query</a:t>
            </a:r>
            <a:r>
              <a:rPr lang="fr-FR" dirty="0">
                <a:solidFill>
                  <a:srgbClr val="646464"/>
                </a:solidFill>
                <a:latin typeface="Courier"/>
                <a:cs typeface="Courier"/>
              </a:rPr>
              <a:t> </a:t>
            </a:r>
            <a:r>
              <a:rPr lang="fr-FR" dirty="0" smtClean="0">
                <a:solidFill>
                  <a:srgbClr val="646464"/>
                </a:solidFill>
                <a:latin typeface="Courier"/>
                <a:cs typeface="Courier"/>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a:cs typeface="Courier"/>
              </a:rPr>
              <a:t>	</a:t>
            </a:r>
            <a:r>
              <a:rPr lang="fr-FR" dirty="0" smtClean="0">
                <a:solidFill>
                  <a:srgbClr val="646464"/>
                </a:solidFill>
                <a:latin typeface="Courier"/>
                <a:cs typeface="Courier"/>
              </a:rPr>
              <a:t>		</a:t>
            </a:r>
            <a:r>
              <a:rPr lang="fr-FR" dirty="0" err="1" smtClean="0">
                <a:solidFill>
                  <a:srgbClr val="646464"/>
                </a:solidFill>
                <a:latin typeface="Courier"/>
                <a:cs typeface="Courier"/>
              </a:rPr>
              <a:t>cb.createQuery</a:t>
            </a:r>
            <a:r>
              <a:rPr lang="fr-FR" dirty="0">
                <a:solidFill>
                  <a:srgbClr val="646464"/>
                </a:solidFill>
                <a:latin typeface="Courier"/>
                <a:cs typeface="Courier"/>
              </a:rPr>
              <a:t>(</a:t>
            </a:r>
            <a:r>
              <a:rPr lang="fr-FR" dirty="0" err="1">
                <a:solidFill>
                  <a:srgbClr val="646464"/>
                </a:solidFill>
                <a:latin typeface="Courier"/>
                <a:cs typeface="Courier"/>
              </a:rPr>
              <a:t>Employee.</a:t>
            </a:r>
            <a:r>
              <a:rPr lang="fr-FR" b="1" dirty="0" err="1">
                <a:solidFill>
                  <a:srgbClr val="660066"/>
                </a:solidFill>
                <a:latin typeface="Courier"/>
                <a:cs typeface="Courier"/>
              </a:rPr>
              <a:t>class</a:t>
            </a:r>
            <a:r>
              <a:rPr lang="fr-FR" dirty="0">
                <a:solidFill>
                  <a:srgbClr val="646464"/>
                </a:solidFill>
                <a:latin typeface="Courier"/>
                <a:cs typeface="Courier"/>
              </a:rPr>
              <a:t>)</a:t>
            </a:r>
            <a:r>
              <a:rPr lang="fr-FR" dirty="0" smtClean="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646464"/>
                </a:solidFill>
                <a:latin typeface="Courier"/>
                <a:cs typeface="Courier"/>
              </a:rPr>
              <a:t>Root</a:t>
            </a:r>
            <a:r>
              <a:rPr lang="fr-FR" dirty="0">
                <a:solidFill>
                  <a:srgbClr val="646464"/>
                </a:solidFill>
                <a:latin typeface="Courier"/>
                <a:cs typeface="Courier"/>
              </a:rPr>
              <a:t>&lt;</a:t>
            </a:r>
            <a:r>
              <a:rPr lang="fr-FR" dirty="0" err="1">
                <a:solidFill>
                  <a:srgbClr val="646464"/>
                </a:solidFill>
                <a:latin typeface="Courier"/>
                <a:cs typeface="Courier"/>
              </a:rPr>
              <a:t>Employee</a:t>
            </a:r>
            <a:r>
              <a:rPr lang="fr-FR" dirty="0">
                <a:solidFill>
                  <a:srgbClr val="646464"/>
                </a:solidFill>
                <a:latin typeface="Courier"/>
                <a:cs typeface="Courier"/>
              </a:rPr>
              <a:t>&gt; </a:t>
            </a:r>
            <a:r>
              <a:rPr lang="fr-FR" dirty="0" err="1">
                <a:solidFill>
                  <a:srgbClr val="646464"/>
                </a:solidFill>
                <a:latin typeface="Courier"/>
                <a:cs typeface="Courier"/>
              </a:rPr>
              <a:t>employee</a:t>
            </a:r>
            <a:r>
              <a:rPr lang="fr-FR" dirty="0">
                <a:solidFill>
                  <a:srgbClr val="646464"/>
                </a:solidFill>
                <a:latin typeface="Courier"/>
                <a:cs typeface="Courier"/>
              </a:rPr>
              <a:t> = </a:t>
            </a:r>
            <a:r>
              <a:rPr lang="fr-FR" dirty="0" err="1">
                <a:solidFill>
                  <a:srgbClr val="646464"/>
                </a:solidFill>
                <a:latin typeface="Courier"/>
                <a:cs typeface="Courier"/>
              </a:rPr>
              <a:t>query.from</a:t>
            </a:r>
            <a:r>
              <a:rPr lang="fr-FR" dirty="0">
                <a:solidFill>
                  <a:srgbClr val="646464"/>
                </a:solidFill>
                <a:latin typeface="Courier"/>
                <a:cs typeface="Courier"/>
              </a:rPr>
              <a:t>(</a:t>
            </a:r>
            <a:r>
              <a:rPr lang="fr-FR" dirty="0" err="1">
                <a:solidFill>
                  <a:srgbClr val="646464"/>
                </a:solidFill>
                <a:latin typeface="Courier"/>
                <a:cs typeface="Courier"/>
              </a:rPr>
              <a:t>Employee.</a:t>
            </a:r>
            <a:r>
              <a:rPr lang="fr-FR" b="1" dirty="0" err="1">
                <a:solidFill>
                  <a:srgbClr val="660066"/>
                </a:solidFill>
                <a:latin typeface="Courier"/>
                <a:cs typeface="Courier"/>
              </a:rPr>
              <a:t>class</a:t>
            </a:r>
            <a:r>
              <a:rPr lang="fr-FR" dirty="0">
                <a:solidFill>
                  <a:srgbClr val="646464"/>
                </a:solidFill>
                <a:latin typeface="Courier"/>
                <a:cs typeface="Courier"/>
              </a:rPr>
              <a:t>)</a:t>
            </a:r>
            <a:r>
              <a:rPr lang="fr-FR" dirty="0" smtClean="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646464"/>
                </a:solidFill>
                <a:latin typeface="Courier"/>
                <a:cs typeface="Courier"/>
              </a:rPr>
              <a:t>query.where</a:t>
            </a:r>
            <a:r>
              <a:rPr lang="fr-FR" dirty="0">
                <a:solidFill>
                  <a:srgbClr val="646464"/>
                </a:solidFill>
                <a:latin typeface="Courier"/>
                <a:cs typeface="Courier"/>
              </a:rPr>
              <a:t>(</a:t>
            </a:r>
            <a:r>
              <a:rPr lang="fr-FR" dirty="0" err="1">
                <a:solidFill>
                  <a:srgbClr val="646464"/>
                </a:solidFill>
                <a:latin typeface="Courier"/>
                <a:cs typeface="Courier"/>
              </a:rPr>
              <a:t>cb.equal</a:t>
            </a:r>
            <a:r>
              <a:rPr lang="fr-FR" dirty="0">
                <a:solidFill>
                  <a:srgbClr val="646464"/>
                </a:solidFill>
                <a:latin typeface="Courier"/>
                <a:cs typeface="Courier"/>
              </a:rPr>
              <a:t>(</a:t>
            </a:r>
            <a:r>
              <a:rPr lang="fr-FR" dirty="0" err="1">
                <a:solidFill>
                  <a:srgbClr val="646464"/>
                </a:solidFill>
                <a:latin typeface="Courier"/>
                <a:cs typeface="Courier"/>
              </a:rPr>
              <a:t>employee.get</a:t>
            </a:r>
            <a:r>
              <a:rPr lang="fr-FR" dirty="0">
                <a:solidFill>
                  <a:srgbClr val="646464"/>
                </a:solidFill>
                <a:latin typeface="Courier"/>
                <a:cs typeface="Courier"/>
              </a:rPr>
              <a:t>(</a:t>
            </a:r>
            <a:r>
              <a:rPr lang="fr-FR" dirty="0">
                <a:solidFill>
                  <a:srgbClr val="0000FF"/>
                </a:solidFill>
                <a:latin typeface="Courier"/>
                <a:cs typeface="Courier"/>
              </a:rPr>
              <a:t>"</a:t>
            </a:r>
            <a:r>
              <a:rPr lang="fr-FR" dirty="0" err="1">
                <a:solidFill>
                  <a:srgbClr val="0000FF"/>
                </a:solidFill>
                <a:latin typeface="Courier"/>
                <a:cs typeface="Courier"/>
              </a:rPr>
              <a:t>firstName</a:t>
            </a:r>
            <a:r>
              <a:rPr lang="fr-FR" dirty="0">
                <a:solidFill>
                  <a:srgbClr val="0000FF"/>
                </a:solidFill>
                <a:latin typeface="Courier"/>
                <a:cs typeface="Courier"/>
              </a:rPr>
              <a:t>"</a:t>
            </a:r>
            <a:r>
              <a:rPr lang="fr-FR" dirty="0">
                <a:solidFill>
                  <a:srgbClr val="646464"/>
                </a:solidFill>
                <a:latin typeface="Courier"/>
                <a:cs typeface="Courier"/>
              </a:rPr>
              <a:t>), </a:t>
            </a:r>
            <a:r>
              <a:rPr lang="fr-FR" dirty="0">
                <a:solidFill>
                  <a:srgbClr val="0000FF"/>
                </a:solidFill>
                <a:latin typeface="Courier"/>
                <a:cs typeface="Courier"/>
              </a:rPr>
              <a:t>"Bob"</a:t>
            </a:r>
            <a:r>
              <a:rPr lang="fr-FR" dirty="0">
                <a:solidFill>
                  <a:srgbClr val="646464"/>
                </a:solidFill>
                <a:latin typeface="Courier"/>
                <a:cs typeface="Courier"/>
              </a:rPr>
              <a:t>))</a:t>
            </a:r>
            <a:r>
              <a:rPr lang="fr-FR" dirty="0" smtClean="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solidFill>
                <a:srgbClr val="646464"/>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646464"/>
                </a:solidFill>
                <a:latin typeface="Courier"/>
                <a:cs typeface="Courier"/>
              </a:rPr>
              <a:t>List</a:t>
            </a:r>
            <a:r>
              <a:rPr lang="fr-FR" dirty="0">
                <a:solidFill>
                  <a:srgbClr val="646464"/>
                </a:solidFill>
                <a:latin typeface="Courier"/>
                <a:cs typeface="Courier"/>
              </a:rPr>
              <a:t>&lt;</a:t>
            </a:r>
            <a:r>
              <a:rPr lang="fr-FR" dirty="0" err="1">
                <a:solidFill>
                  <a:srgbClr val="646464"/>
                </a:solidFill>
                <a:latin typeface="Courier"/>
                <a:cs typeface="Courier"/>
              </a:rPr>
              <a:t>Employee</a:t>
            </a:r>
            <a:r>
              <a:rPr lang="fr-FR" dirty="0">
                <a:solidFill>
                  <a:srgbClr val="646464"/>
                </a:solidFill>
                <a:latin typeface="Courier"/>
                <a:cs typeface="Courier"/>
              </a:rPr>
              <a:t>&gt; </a:t>
            </a:r>
            <a:r>
              <a:rPr lang="fr-FR" dirty="0" err="1">
                <a:solidFill>
                  <a:srgbClr val="646464"/>
                </a:solidFill>
                <a:latin typeface="Courier"/>
                <a:cs typeface="Courier"/>
              </a:rPr>
              <a:t>result</a:t>
            </a:r>
            <a:r>
              <a:rPr lang="fr-FR" dirty="0">
                <a:solidFill>
                  <a:srgbClr val="646464"/>
                </a:solidFill>
                <a:latin typeface="Courier"/>
                <a:cs typeface="Courier"/>
              </a:rPr>
              <a:t> </a:t>
            </a:r>
            <a:r>
              <a:rPr lang="fr-FR" dirty="0" smtClean="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a:cs typeface="Courier"/>
              </a:rPr>
              <a:t>	</a:t>
            </a:r>
            <a:r>
              <a:rPr lang="fr-FR" dirty="0" smtClean="0">
                <a:solidFill>
                  <a:srgbClr val="646464"/>
                </a:solidFill>
                <a:latin typeface="Courier"/>
                <a:cs typeface="Courier"/>
              </a:rPr>
              <a:t>		</a:t>
            </a:r>
            <a:r>
              <a:rPr lang="fr-FR" dirty="0" err="1" smtClean="0">
                <a:solidFill>
                  <a:srgbClr val="646464"/>
                </a:solidFill>
                <a:latin typeface="Courier"/>
                <a:cs typeface="Courier"/>
              </a:rPr>
              <a:t>em.createQuery</a:t>
            </a:r>
            <a:r>
              <a:rPr lang="fr-FR" dirty="0">
                <a:solidFill>
                  <a:srgbClr val="646464"/>
                </a:solidFill>
                <a:latin typeface="Courier"/>
                <a:cs typeface="Courier"/>
              </a:rPr>
              <a:t>(</a:t>
            </a:r>
            <a:r>
              <a:rPr lang="fr-FR" dirty="0" err="1">
                <a:solidFill>
                  <a:srgbClr val="646464"/>
                </a:solidFill>
                <a:latin typeface="Courier"/>
                <a:cs typeface="Courier"/>
              </a:rPr>
              <a:t>query</a:t>
            </a:r>
            <a:r>
              <a:rPr lang="fr-FR" dirty="0">
                <a:solidFill>
                  <a:srgbClr val="646464"/>
                </a:solidFill>
                <a:latin typeface="Courier"/>
                <a:cs typeface="Courier"/>
              </a:rPr>
              <a:t>).</a:t>
            </a:r>
            <a:r>
              <a:rPr lang="fr-FR" dirty="0" err="1">
                <a:solidFill>
                  <a:srgbClr val="646464"/>
                </a:solidFill>
                <a:latin typeface="Courier"/>
                <a:cs typeface="Courier"/>
              </a:rPr>
              <a:t>getResultList</a:t>
            </a:r>
            <a:r>
              <a:rPr lang="fr-FR" dirty="0">
                <a:solidFill>
                  <a:srgbClr val="646464"/>
                </a:solidFill>
                <a:latin typeface="Courier"/>
                <a:cs typeface="Courier"/>
              </a:rPr>
              <a:t>();</a:t>
            </a:r>
            <a:endParaRPr lang="fr-FR" dirty="0">
              <a:solidFill>
                <a:srgbClr val="000000"/>
              </a:solidFill>
              <a:latin typeface="Courier"/>
              <a:cs typeface="Courier"/>
            </a:endParaRPr>
          </a:p>
        </p:txBody>
      </p:sp>
    </p:spTree>
    <p:extLst>
      <p:ext uri="{BB962C8B-B14F-4D97-AF65-F5344CB8AC3E}">
        <p14:creationId xmlns:p14="http://schemas.microsoft.com/office/powerpoint/2010/main" val="40075628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API Classes</a:t>
            </a:r>
            <a:endParaRPr lang="en-US" sz="3200" b="1" dirty="0">
              <a:solidFill>
                <a:srgbClr val="000000"/>
              </a:solidFill>
            </a:endParaRPr>
          </a:p>
        </p:txBody>
      </p:sp>
      <p:sp>
        <p:nvSpPr>
          <p:cNvPr id="83971" name="Text Box 2"/>
          <p:cNvSpPr txBox="1">
            <a:spLocks noChangeArrowheads="1"/>
          </p:cNvSpPr>
          <p:nvPr/>
        </p:nvSpPr>
        <p:spPr bwMode="auto">
          <a:xfrm>
            <a:off x="1116583" y="1268760"/>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commonly use four classes in Criteria API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i="1"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i="1" dirty="0" err="1" smtClean="0">
                <a:solidFill>
                  <a:srgbClr val="4D4D4D"/>
                </a:solidFill>
              </a:rPr>
              <a:t>CriteriaBuilder</a:t>
            </a:r>
            <a:endParaRPr lang="en-US" sz="2200" b="1" i="1" dirty="0" smtClean="0">
              <a:solidFill>
                <a:srgbClr val="4D4D4D"/>
              </a:solidFill>
            </a:endParaRP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Used to create </a:t>
            </a:r>
            <a:r>
              <a:rPr lang="en-US" sz="2200" dirty="0" err="1" smtClean="0">
                <a:solidFill>
                  <a:srgbClr val="4D4D4D"/>
                </a:solidFill>
              </a:rPr>
              <a:t>CriteriaQuery</a:t>
            </a:r>
            <a:r>
              <a:rPr lang="en-US" sz="2200" dirty="0" smtClean="0">
                <a:solidFill>
                  <a:srgbClr val="4D4D4D"/>
                </a:solidFill>
              </a:rPr>
              <a:t> objects and construct Predicate objects</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i="1" dirty="0" err="1" smtClean="0">
                <a:solidFill>
                  <a:srgbClr val="4D4D4D"/>
                </a:solidFill>
              </a:rPr>
              <a:t>CriteriaQuery</a:t>
            </a:r>
            <a:endParaRPr lang="en-US" sz="2200" b="1" i="1" dirty="0" smtClean="0">
              <a:solidFill>
                <a:srgbClr val="4D4D4D"/>
              </a:solidFill>
            </a:endParaRP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Defines functionality that is specific to top-level queries (</a:t>
            </a:r>
            <a:r>
              <a:rPr lang="en-US" sz="2200" i="1" dirty="0">
                <a:solidFill>
                  <a:srgbClr val="4D4D4D"/>
                </a:solidFill>
              </a:rPr>
              <a:t>select</a:t>
            </a:r>
            <a:r>
              <a:rPr lang="en-US" sz="2200" dirty="0">
                <a:solidFill>
                  <a:srgbClr val="4D4D4D"/>
                </a:solidFill>
              </a:rPr>
              <a:t>, </a:t>
            </a:r>
            <a:r>
              <a:rPr lang="en-US" sz="2200" i="1" dirty="0" smtClean="0">
                <a:solidFill>
                  <a:srgbClr val="4D4D4D"/>
                </a:solidFill>
              </a:rPr>
              <a:t>where</a:t>
            </a:r>
            <a:r>
              <a:rPr lang="en-US" sz="2200" dirty="0" smtClean="0">
                <a:solidFill>
                  <a:srgbClr val="4D4D4D"/>
                </a:solidFill>
              </a:rPr>
              <a:t>, </a:t>
            </a:r>
            <a:r>
              <a:rPr lang="en-US" sz="2200" i="1" dirty="0" err="1" smtClean="0">
                <a:solidFill>
                  <a:srgbClr val="4D4D4D"/>
                </a:solidFill>
              </a:rPr>
              <a:t>orderBy</a:t>
            </a:r>
            <a:r>
              <a:rPr lang="en-US" sz="2200" dirty="0" smtClean="0">
                <a:solidFill>
                  <a:srgbClr val="4D4D4D"/>
                </a:solidFill>
              </a:rPr>
              <a:t>, …)</a:t>
            </a: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Tree>
    <p:extLst>
      <p:ext uri="{BB962C8B-B14F-4D97-AF65-F5344CB8AC3E}">
        <p14:creationId xmlns:p14="http://schemas.microsoft.com/office/powerpoint/2010/main" val="13768024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objectives</a:t>
            </a:r>
          </a:p>
        </p:txBody>
      </p:sp>
      <p:sp>
        <p:nvSpPr>
          <p:cNvPr id="8195" name="Text Box 2"/>
          <p:cNvSpPr txBox="1">
            <a:spLocks noChangeArrowheads="1"/>
          </p:cNvSpPr>
          <p:nvPr/>
        </p:nvSpPr>
        <p:spPr bwMode="auto">
          <a:xfrm>
            <a:off x="4419600" y="1676400"/>
            <a:ext cx="4343400"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Use </a:t>
            </a:r>
            <a:r>
              <a:rPr lang="en-US" sz="2000" dirty="0" smtClean="0">
                <a:solidFill>
                  <a:srgbClr val="4D4D4D"/>
                </a:solidFill>
              </a:rPr>
              <a:t>JPA inheritance to represent complex entity relations</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Write </a:t>
            </a:r>
            <a:r>
              <a:rPr lang="en-US" sz="2000" dirty="0" smtClean="0">
                <a:solidFill>
                  <a:srgbClr val="4D4D4D"/>
                </a:solidFill>
              </a:rPr>
              <a:t>JPA query with the new Criteria API</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b="1"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Write </a:t>
            </a:r>
            <a:r>
              <a:rPr lang="en-US" sz="2000" dirty="0" smtClean="0">
                <a:solidFill>
                  <a:srgbClr val="4D4D4D"/>
                </a:solidFill>
              </a:rPr>
              <a:t>type safe queries with Criteria and </a:t>
            </a:r>
            <a:r>
              <a:rPr lang="en-US" sz="2000" dirty="0" err="1" smtClean="0">
                <a:solidFill>
                  <a:srgbClr val="4D4D4D"/>
                </a:solidFill>
              </a:rPr>
              <a:t>Metamodel</a:t>
            </a:r>
            <a:r>
              <a:rPr lang="en-US" sz="2000" dirty="0" smtClean="0">
                <a:solidFill>
                  <a:srgbClr val="4D4D4D"/>
                </a:solidFill>
              </a:rPr>
              <a:t> APIs</a:t>
            </a:r>
            <a:endParaRPr lang="en-US" sz="2000" b="1" dirty="0">
              <a:solidFill>
                <a:srgbClr val="4D4D4D"/>
              </a:solidFill>
            </a:endParaRPr>
          </a:p>
        </p:txBody>
      </p:sp>
      <p:sp>
        <p:nvSpPr>
          <p:cNvPr id="8196" name="Text Box 3"/>
          <p:cNvSpPr txBox="1">
            <a:spLocks noChangeArrowheads="1"/>
          </p:cNvSpPr>
          <p:nvPr/>
        </p:nvSpPr>
        <p:spPr bwMode="auto">
          <a:xfrm>
            <a:off x="1042988" y="1066800"/>
            <a:ext cx="7620000" cy="433068"/>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solidFill>
                  <a:srgbClr val="4D4D4D"/>
                </a:solidFill>
              </a:rPr>
              <a:t>By completing this course, you </a:t>
            </a:r>
            <a:r>
              <a:rPr lang="en-US" sz="2200" dirty="0" smtClean="0">
                <a:solidFill>
                  <a:srgbClr val="4D4D4D"/>
                </a:solidFill>
              </a:rPr>
              <a:t>will be able to:</a:t>
            </a:r>
            <a:endParaRPr lang="en-US" sz="2200" dirty="0">
              <a:solidFill>
                <a:srgbClr val="4D4D4D"/>
              </a:solidFill>
            </a:endParaRPr>
          </a:p>
        </p:txBody>
      </p:sp>
      <p:pic>
        <p:nvPicPr>
          <p:cNvPr id="8197" name="Picture 4"/>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819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Advanced JPA</a:t>
            </a:r>
          </a:p>
        </p:txBody>
      </p:sp>
      <p:pic>
        <p:nvPicPr>
          <p:cNvPr id="8199" name="Picture 6"/>
          <p:cNvPicPr>
            <a:picLocks noChangeAspect="1" noChangeArrowheads="1"/>
          </p:cNvPicPr>
          <p:nvPr/>
        </p:nvPicPr>
        <p:blipFill>
          <a:blip r:embed="rId4" cstate="print"/>
          <a:srcRect/>
          <a:stretch>
            <a:fillRect/>
          </a:stretch>
        </p:blipFill>
        <p:spPr bwMode="auto">
          <a:xfrm>
            <a:off x="1139825" y="1773238"/>
            <a:ext cx="3144838" cy="3144837"/>
          </a:xfrm>
          <a:prstGeom prst="rect">
            <a:avLst/>
          </a:prstGeom>
          <a:noFill/>
          <a:ln w="9525">
            <a:noFill/>
            <a:round/>
            <a:headEnd/>
            <a:tailEnd/>
          </a:ln>
        </p:spPr>
      </p:pic>
    </p:spTree>
    <p:extLst>
      <p:ext uri="{BB962C8B-B14F-4D97-AF65-F5344CB8AC3E}">
        <p14:creationId xmlns:p14="http://schemas.microsoft.com/office/powerpoint/2010/main" val="18143955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API Classes</a:t>
            </a:r>
          </a:p>
        </p:txBody>
      </p:sp>
      <p:sp>
        <p:nvSpPr>
          <p:cNvPr id="83971" name="Text Box 2"/>
          <p:cNvSpPr txBox="1">
            <a:spLocks noChangeArrowheads="1"/>
          </p:cNvSpPr>
          <p:nvPr/>
        </p:nvSpPr>
        <p:spPr bwMode="auto">
          <a:xfrm>
            <a:off x="1116583" y="1268760"/>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commonly use four classes in Criteria API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i="1"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i="1" dirty="0" smtClean="0">
                <a:solidFill>
                  <a:srgbClr val="4D4D4D"/>
                </a:solidFill>
              </a:rPr>
              <a:t>Predicate</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a:t>
            </a:r>
            <a:r>
              <a:rPr lang="en-US" sz="2200" dirty="0">
                <a:solidFill>
                  <a:srgbClr val="4D4D4D"/>
                </a:solidFill>
              </a:rPr>
              <a:t>simple or compound predicate: a conjunction or disjunction of </a:t>
            </a:r>
            <a:r>
              <a:rPr lang="en-US" sz="2200" dirty="0" smtClean="0">
                <a:solidFill>
                  <a:srgbClr val="4D4D4D"/>
                </a:solidFill>
              </a:rPr>
              <a:t>restrictions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i="1"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i="1" dirty="0" smtClean="0">
                <a:solidFill>
                  <a:srgbClr val="4D4D4D"/>
                </a:solidFill>
              </a:rPr>
              <a:t>Root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root type in the from </a:t>
            </a:r>
            <a:r>
              <a:rPr lang="en-US" sz="2200" dirty="0" smtClean="0">
                <a:solidFill>
                  <a:srgbClr val="4D4D4D"/>
                </a:solidFill>
              </a:rPr>
              <a:t>clause (reference entity)</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Tree>
    <p:extLst>
      <p:ext uri="{BB962C8B-B14F-4D97-AF65-F5344CB8AC3E}">
        <p14:creationId xmlns:p14="http://schemas.microsoft.com/office/powerpoint/2010/main" val="36217160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Examples</a:t>
            </a:r>
            <a:endParaRPr lang="en-US" sz="3200" b="1" dirty="0">
              <a:solidFill>
                <a:srgbClr val="000000"/>
              </a:solidFill>
            </a:endParaRPr>
          </a:p>
        </p:txBody>
      </p:sp>
      <p:sp>
        <p:nvSpPr>
          <p:cNvPr id="83971" name="Text Box 2"/>
          <p:cNvSpPr txBox="1">
            <a:spLocks noChangeArrowheads="1"/>
          </p:cNvSpPr>
          <p:nvPr/>
        </p:nvSpPr>
        <p:spPr bwMode="auto">
          <a:xfrm>
            <a:off x="1116583" y="1141859"/>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Some simple examples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JPQL version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lvl="1" eaLnBrk="1" hangingPunct="1">
              <a:lnSpc>
                <a:spcPct val="90000"/>
              </a:lnSpc>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version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1187624" y="2636912"/>
            <a:ext cx="7632848" cy="50405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smtClean="0">
                <a:solidFill>
                  <a:srgbClr val="0000FF"/>
                </a:solidFill>
                <a:latin typeface="Courier"/>
                <a:cs typeface="Courier"/>
              </a:rPr>
              <a:t>SELECT p FROM Product p</a:t>
            </a:r>
            <a:endParaRPr lang="fr-FR" sz="2000" dirty="0">
              <a:solidFill>
                <a:srgbClr val="0000FF"/>
              </a:solidFill>
              <a:latin typeface="Courier"/>
              <a:cs typeface="Courier"/>
            </a:endParaRPr>
          </a:p>
        </p:txBody>
      </p:sp>
      <p:sp>
        <p:nvSpPr>
          <p:cNvPr id="8" name="Rectangle 5"/>
          <p:cNvSpPr>
            <a:spLocks noChangeArrowheads="1"/>
          </p:cNvSpPr>
          <p:nvPr/>
        </p:nvSpPr>
        <p:spPr bwMode="auto">
          <a:xfrm>
            <a:off x="827584" y="4149080"/>
            <a:ext cx="8136904" cy="230425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a:t>
            </a:r>
            <a:r>
              <a:rPr lang="fr-FR" dirty="0">
                <a:latin typeface="Courier"/>
                <a:cs typeface="Courier"/>
              </a:rPr>
              <a:t>&lt;Product&gt; </a:t>
            </a:r>
            <a:r>
              <a:rPr lang="fr-FR" dirty="0" err="1">
                <a:latin typeface="Courier"/>
                <a:cs typeface="Courier"/>
              </a:rPr>
              <a:t>criteriaQuery</a:t>
            </a:r>
            <a:r>
              <a:rPr lang="fr-FR" dirty="0">
                <a:latin typeface="Courier"/>
                <a:cs typeface="Courier"/>
              </a:rPr>
              <a:t> </a:t>
            </a:r>
            <a:r>
              <a:rPr lang="fr-FR" dirty="0" smtClean="0">
                <a:latin typeface="Courier"/>
                <a:cs typeface="Courier"/>
              </a:rPr>
              <a:t>= </a:t>
            </a:r>
            <a:r>
              <a:rPr lang="fr-FR" dirty="0">
                <a:latin typeface="Courier"/>
                <a:cs typeface="Courier"/>
              </a:rPr>
              <a:t>	</a:t>
            </a:r>
            <a:r>
              <a:rPr lang="fr-FR" dirty="0" err="1" smtClean="0">
                <a:latin typeface="Courier"/>
                <a:cs typeface="Courier"/>
              </a:rPr>
              <a:t>criteriaBuilder.createQuery</a:t>
            </a:r>
            <a:r>
              <a:rPr lang="fr-FR" dirty="0">
                <a:latin typeface="Courier"/>
                <a:cs typeface="Courier"/>
              </a:rPr>
              <a:t>(</a:t>
            </a:r>
            <a:r>
              <a:rPr lang="fr-FR" dirty="0" err="1">
                <a:latin typeface="Courier"/>
                <a:cs typeface="Courier"/>
              </a:rPr>
              <a:t>Product.</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criteriaQuery.from</a:t>
            </a:r>
            <a:r>
              <a:rPr lang="fr-FR" dirty="0">
                <a:latin typeface="Courier"/>
                <a:cs typeface="Courier"/>
              </a:rPr>
              <a:t>(</a:t>
            </a:r>
            <a:r>
              <a:rPr lang="fr-FR" dirty="0" err="1">
                <a:latin typeface="Courier"/>
                <a:cs typeface="Courier"/>
              </a:rPr>
              <a:t>Product.</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List</a:t>
            </a:r>
            <a:r>
              <a:rPr lang="fr-FR" dirty="0">
                <a:latin typeface="Courier"/>
                <a:cs typeface="Courier"/>
              </a:rPr>
              <a:t>&lt;Product&gt; </a:t>
            </a:r>
            <a:r>
              <a:rPr lang="fr-FR" dirty="0" err="1">
                <a:latin typeface="Courier"/>
                <a:cs typeface="Courier"/>
              </a:rPr>
              <a:t>results</a:t>
            </a:r>
            <a:r>
              <a:rPr lang="fr-FR" dirty="0">
                <a:latin typeface="Courier"/>
                <a:cs typeface="Courier"/>
              </a:rPr>
              <a:t> = </a:t>
            </a:r>
            <a:r>
              <a:rPr lang="fr-FR" dirty="0" smtClean="0">
                <a:latin typeface="Courier"/>
                <a:cs typeface="Courier"/>
              </a:rPr>
              <a:t>	</a:t>
            </a:r>
            <a:r>
              <a:rPr lang="fr-FR" dirty="0" err="1" smtClean="0">
                <a:latin typeface="Courier"/>
                <a:cs typeface="Courier"/>
              </a:rPr>
              <a:t>em.createQuery</a:t>
            </a:r>
            <a:r>
              <a:rPr lang="fr-FR" dirty="0">
                <a:latin typeface="Courier"/>
                <a:cs typeface="Courier"/>
              </a:rPr>
              <a:t>(</a:t>
            </a:r>
            <a:r>
              <a:rPr lang="fr-FR" dirty="0" err="1">
                <a:latin typeface="Courier"/>
                <a:cs typeface="Courier"/>
              </a:rPr>
              <a:t>criteriaQuery</a:t>
            </a:r>
            <a:r>
              <a:rPr lang="fr-FR" dirty="0">
                <a:latin typeface="Courier"/>
                <a:cs typeface="Courier"/>
              </a:rPr>
              <a:t>).</a:t>
            </a:r>
            <a:r>
              <a:rPr lang="fr-FR" dirty="0" err="1">
                <a:latin typeface="Courier"/>
                <a:cs typeface="Courier"/>
              </a:rPr>
              <a:t>getResultList</a:t>
            </a:r>
            <a:r>
              <a:rPr lang="fr-FR" dirty="0">
                <a:latin typeface="Courier"/>
                <a:cs typeface="Courier"/>
              </a:rPr>
              <a:t>();</a:t>
            </a:r>
          </a:p>
        </p:txBody>
      </p:sp>
    </p:spTree>
    <p:extLst>
      <p:ext uri="{BB962C8B-B14F-4D97-AF65-F5344CB8AC3E}">
        <p14:creationId xmlns:p14="http://schemas.microsoft.com/office/powerpoint/2010/main" val="2017067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Examples</a:t>
            </a:r>
            <a:endParaRPr lang="en-US" sz="3200" b="1" dirty="0">
              <a:solidFill>
                <a:srgbClr val="000000"/>
              </a:solidFill>
            </a:endParaRPr>
          </a:p>
        </p:txBody>
      </p:sp>
      <p:sp>
        <p:nvSpPr>
          <p:cNvPr id="83971" name="Text Box 2"/>
          <p:cNvSpPr txBox="1">
            <a:spLocks noChangeArrowheads="1"/>
          </p:cNvSpPr>
          <p:nvPr/>
        </p:nvSpPr>
        <p:spPr bwMode="auto">
          <a:xfrm>
            <a:off x="1116583" y="980728"/>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Some simple examples :</a:t>
            </a: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JPQL version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lvl="1" eaLnBrk="1" hangingPunct="1">
              <a:lnSpc>
                <a:spcPct val="90000"/>
              </a:lnSpc>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version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1187624" y="2028528"/>
            <a:ext cx="7632848" cy="50405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smtClean="0">
                <a:solidFill>
                  <a:srgbClr val="0000FF"/>
                </a:solidFill>
                <a:latin typeface="Courier"/>
                <a:cs typeface="Courier"/>
              </a:rPr>
              <a:t>SELECT p FROM Product p WHERE </a:t>
            </a:r>
            <a:r>
              <a:rPr lang="fr-FR" sz="2000" dirty="0" err="1" smtClean="0">
                <a:solidFill>
                  <a:srgbClr val="0000FF"/>
                </a:solidFill>
                <a:latin typeface="Courier"/>
                <a:cs typeface="Courier"/>
              </a:rPr>
              <a:t>p.price</a:t>
            </a:r>
            <a:r>
              <a:rPr lang="fr-FR" sz="2000" dirty="0" smtClean="0">
                <a:solidFill>
                  <a:srgbClr val="0000FF"/>
                </a:solidFill>
                <a:latin typeface="Courier"/>
                <a:cs typeface="Courier"/>
              </a:rPr>
              <a:t> &lt; 10</a:t>
            </a:r>
            <a:endParaRPr lang="fr-FR" sz="2000" dirty="0">
              <a:solidFill>
                <a:srgbClr val="0000FF"/>
              </a:solidFill>
              <a:latin typeface="Courier"/>
              <a:cs typeface="Courier"/>
            </a:endParaRPr>
          </a:p>
        </p:txBody>
      </p:sp>
      <p:sp>
        <p:nvSpPr>
          <p:cNvPr id="8" name="Rectangle 5"/>
          <p:cNvSpPr>
            <a:spLocks noChangeArrowheads="1"/>
          </p:cNvSpPr>
          <p:nvPr/>
        </p:nvSpPr>
        <p:spPr bwMode="auto">
          <a:xfrm>
            <a:off x="827584" y="3411885"/>
            <a:ext cx="8136904" cy="3329483"/>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a:t>
            </a:r>
            <a:r>
              <a:rPr lang="fr-FR" dirty="0">
                <a:latin typeface="Courier"/>
                <a:cs typeface="Courier"/>
              </a:rPr>
              <a:t>&lt;Product&gt; </a:t>
            </a:r>
            <a:r>
              <a:rPr lang="fr-FR" dirty="0" err="1">
                <a:latin typeface="Courier"/>
                <a:cs typeface="Courier"/>
              </a:rPr>
              <a:t>criteriaQuery</a:t>
            </a:r>
            <a:r>
              <a:rPr lang="fr-FR" dirty="0">
                <a:latin typeface="Courier"/>
                <a:cs typeface="Courier"/>
              </a:rPr>
              <a:t> </a:t>
            </a:r>
            <a:r>
              <a:rPr lang="fr-FR" dirty="0" smtClean="0">
                <a:latin typeface="Courier"/>
                <a:cs typeface="Courier"/>
              </a:rPr>
              <a:t>= </a:t>
            </a:r>
            <a:r>
              <a:rPr lang="fr-FR" dirty="0">
                <a:latin typeface="Courier"/>
                <a:cs typeface="Courier"/>
              </a:rPr>
              <a:t>	</a:t>
            </a:r>
            <a:r>
              <a:rPr lang="fr-FR" dirty="0" err="1" smtClean="0">
                <a:latin typeface="Courier"/>
                <a:cs typeface="Courier"/>
              </a:rPr>
              <a:t>criteriaBuilder.createQuery</a:t>
            </a:r>
            <a:r>
              <a:rPr lang="fr-FR" dirty="0">
                <a:latin typeface="Courier"/>
                <a:cs typeface="Courier"/>
              </a:rPr>
              <a:t>(</a:t>
            </a:r>
            <a:r>
              <a:rPr lang="fr-FR" dirty="0" err="1">
                <a:latin typeface="Courier"/>
                <a:cs typeface="Courier"/>
              </a:rPr>
              <a:t>Product.</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Root</a:t>
            </a:r>
            <a:r>
              <a:rPr lang="fr-FR" dirty="0" smtClean="0">
                <a:latin typeface="Courier"/>
                <a:cs typeface="Courier"/>
              </a:rPr>
              <a:t>&lt;Product&gt; </a:t>
            </a:r>
            <a:r>
              <a:rPr lang="fr-FR" dirty="0" err="1" smtClean="0">
                <a:latin typeface="Courier"/>
                <a:cs typeface="Courier"/>
              </a:rPr>
              <a:t>product</a:t>
            </a:r>
            <a:r>
              <a:rPr lang="fr-FR" dirty="0" smtClean="0">
                <a:latin typeface="Courier"/>
                <a:cs typeface="Courier"/>
              </a:rPr>
              <a:t> = </a:t>
            </a:r>
            <a:r>
              <a:rPr lang="fr-FR" dirty="0" err="1" smtClean="0">
                <a:latin typeface="Courier"/>
                <a:cs typeface="Courier"/>
              </a:rPr>
              <a:t>criteriaQuery.from</a:t>
            </a:r>
            <a:r>
              <a:rPr lang="fr-FR" dirty="0">
                <a:latin typeface="Courier"/>
                <a:cs typeface="Courier"/>
              </a:rPr>
              <a:t>(</a:t>
            </a:r>
            <a:r>
              <a:rPr lang="fr-FR" dirty="0" err="1">
                <a:latin typeface="Courier"/>
                <a:cs typeface="Courier"/>
              </a:rPr>
              <a:t>Product.</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criteriaQuery.where</a:t>
            </a:r>
            <a:r>
              <a:rPr lang="fr-FR" dirty="0" smtClean="0">
                <a:latin typeface="Courier"/>
                <a:cs typeface="Courier"/>
              </a:rPr>
              <a:t>( </a:t>
            </a:r>
            <a:r>
              <a:rPr lang="fr-FR" dirty="0" err="1" smtClean="0">
                <a:latin typeface="Courier"/>
                <a:cs typeface="Courier"/>
              </a:rPr>
              <a:t>criteriaBuilder.lessThan</a:t>
            </a:r>
            <a:r>
              <a:rPr lang="fr-FR" dirty="0" smtClean="0">
                <a:latin typeface="Courier"/>
                <a:cs typeface="Courier"/>
              </a:rPr>
              <a:t>(	</a:t>
            </a:r>
            <a:r>
              <a:rPr lang="fr-FR" dirty="0" err="1" smtClean="0">
                <a:latin typeface="Courier"/>
                <a:cs typeface="Courier"/>
              </a:rPr>
              <a:t>product.get</a:t>
            </a:r>
            <a:r>
              <a:rPr lang="fr-FR" dirty="0" smtClean="0">
                <a:latin typeface="Courier"/>
                <a:cs typeface="Courier"/>
              </a:rPr>
              <a:t>(</a:t>
            </a:r>
            <a:r>
              <a:rPr lang="fr-FR" dirty="0" smtClean="0">
                <a:solidFill>
                  <a:srgbClr val="0000FF"/>
                </a:solidFill>
                <a:latin typeface="Courier"/>
                <a:cs typeface="Courier"/>
              </a:rPr>
              <a:t>"</a:t>
            </a:r>
            <a:r>
              <a:rPr lang="fr-FR" dirty="0" err="1" smtClean="0">
                <a:solidFill>
                  <a:srgbClr val="0000FF"/>
                </a:solidFill>
                <a:latin typeface="Courier"/>
                <a:cs typeface="Courier"/>
              </a:rPr>
              <a:t>price</a:t>
            </a:r>
            <a:r>
              <a:rPr lang="fr-FR" dirty="0" smtClean="0">
                <a:solidFill>
                  <a:srgbClr val="0000FF"/>
                </a:solidFill>
                <a:latin typeface="Courier"/>
                <a:cs typeface="Courier"/>
              </a:rPr>
              <a:t>"</a:t>
            </a:r>
            <a:r>
              <a:rPr lang="fr-FR" dirty="0" smtClean="0">
                <a:latin typeface="Courier"/>
                <a:cs typeface="Courier"/>
              </a:rPr>
              <a:t>), </a:t>
            </a:r>
            <a:r>
              <a:rPr lang="fr-FR" dirty="0" smtClean="0">
                <a:solidFill>
                  <a:srgbClr val="3366FF"/>
                </a:solidFill>
                <a:latin typeface="Courier"/>
                <a:cs typeface="Courier"/>
              </a:rPr>
              <a:t>10</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List</a:t>
            </a:r>
            <a:r>
              <a:rPr lang="fr-FR" dirty="0">
                <a:latin typeface="Courier"/>
                <a:cs typeface="Courier"/>
              </a:rPr>
              <a:t>&lt;Product&gt; </a:t>
            </a:r>
            <a:r>
              <a:rPr lang="fr-FR" dirty="0" err="1">
                <a:latin typeface="Courier"/>
                <a:cs typeface="Courier"/>
              </a:rPr>
              <a:t>results</a:t>
            </a:r>
            <a:r>
              <a:rPr lang="fr-FR" dirty="0">
                <a:latin typeface="Courier"/>
                <a:cs typeface="Courier"/>
              </a:rPr>
              <a:t> = </a:t>
            </a:r>
            <a:r>
              <a:rPr lang="fr-FR" dirty="0" smtClean="0">
                <a:latin typeface="Courier"/>
                <a:cs typeface="Courier"/>
              </a:rPr>
              <a:t>	</a:t>
            </a:r>
            <a:r>
              <a:rPr lang="fr-FR" dirty="0" err="1" smtClean="0">
                <a:latin typeface="Courier"/>
                <a:cs typeface="Courier"/>
              </a:rPr>
              <a:t>em.createQuery</a:t>
            </a:r>
            <a:r>
              <a:rPr lang="fr-FR" dirty="0">
                <a:latin typeface="Courier"/>
                <a:cs typeface="Courier"/>
              </a:rPr>
              <a:t>(</a:t>
            </a:r>
            <a:r>
              <a:rPr lang="fr-FR" dirty="0" err="1">
                <a:latin typeface="Courier"/>
                <a:cs typeface="Courier"/>
              </a:rPr>
              <a:t>criteriaQuery</a:t>
            </a:r>
            <a:r>
              <a:rPr lang="fr-FR" dirty="0">
                <a:latin typeface="Courier"/>
                <a:cs typeface="Courier"/>
              </a:rPr>
              <a:t>).</a:t>
            </a:r>
            <a:r>
              <a:rPr lang="fr-FR" dirty="0" err="1">
                <a:latin typeface="Courier"/>
                <a:cs typeface="Courier"/>
              </a:rPr>
              <a:t>getResultList</a:t>
            </a:r>
            <a:r>
              <a:rPr lang="fr-FR" dirty="0">
                <a:latin typeface="Courier"/>
                <a:cs typeface="Courier"/>
              </a:rPr>
              <a:t>();</a:t>
            </a:r>
          </a:p>
        </p:txBody>
      </p:sp>
    </p:spTree>
    <p:extLst>
      <p:ext uri="{BB962C8B-B14F-4D97-AF65-F5344CB8AC3E}">
        <p14:creationId xmlns:p14="http://schemas.microsoft.com/office/powerpoint/2010/main" val="9424054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Examples</a:t>
            </a:r>
            <a:endParaRPr lang="en-US" sz="3200" b="1" dirty="0">
              <a:solidFill>
                <a:srgbClr val="000000"/>
              </a:solidFill>
            </a:endParaRPr>
          </a:p>
        </p:txBody>
      </p:sp>
      <p:sp>
        <p:nvSpPr>
          <p:cNvPr id="83971" name="Text Box 2"/>
          <p:cNvSpPr txBox="1">
            <a:spLocks noChangeArrowheads="1"/>
          </p:cNvSpPr>
          <p:nvPr/>
        </p:nvSpPr>
        <p:spPr bwMode="auto">
          <a:xfrm>
            <a:off x="1116583" y="980728"/>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Some simple examples :</a:t>
            </a: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JPQL version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lvl="1" eaLnBrk="1" hangingPunct="1">
              <a:lnSpc>
                <a:spcPct val="90000"/>
              </a:lnSpc>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version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1187624" y="2132856"/>
            <a:ext cx="7632848" cy="50405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smtClean="0">
                <a:solidFill>
                  <a:srgbClr val="0000FF"/>
                </a:solidFill>
                <a:latin typeface="Courier"/>
                <a:cs typeface="Courier"/>
              </a:rPr>
              <a:t>SELECT s FROM Sale s WHERE </a:t>
            </a:r>
            <a:r>
              <a:rPr lang="fr-FR" sz="2000" dirty="0" err="1" smtClean="0">
                <a:solidFill>
                  <a:srgbClr val="0000FF"/>
                </a:solidFill>
                <a:latin typeface="Courier"/>
                <a:cs typeface="Courier"/>
              </a:rPr>
              <a:t>s.product.price</a:t>
            </a:r>
            <a:r>
              <a:rPr lang="fr-FR" sz="2000" dirty="0" smtClean="0">
                <a:solidFill>
                  <a:srgbClr val="0000FF"/>
                </a:solidFill>
                <a:latin typeface="Courier"/>
                <a:cs typeface="Courier"/>
              </a:rPr>
              <a:t> &gt; 12</a:t>
            </a:r>
            <a:endParaRPr lang="fr-FR" sz="2000" dirty="0">
              <a:solidFill>
                <a:srgbClr val="0000FF"/>
              </a:solidFill>
              <a:latin typeface="Courier"/>
              <a:cs typeface="Courier"/>
            </a:endParaRPr>
          </a:p>
        </p:txBody>
      </p:sp>
      <p:sp>
        <p:nvSpPr>
          <p:cNvPr id="8" name="Rectangle 5"/>
          <p:cNvSpPr>
            <a:spLocks noChangeArrowheads="1"/>
          </p:cNvSpPr>
          <p:nvPr/>
        </p:nvSpPr>
        <p:spPr bwMode="auto">
          <a:xfrm>
            <a:off x="1043608" y="3429000"/>
            <a:ext cx="7920880" cy="3312368"/>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a:t>
            </a:r>
            <a:r>
              <a:rPr lang="fr-FR" dirty="0" smtClean="0">
                <a:latin typeface="Courier"/>
                <a:cs typeface="Courier"/>
              </a:rPr>
              <a:t>&lt;Sale&gt; </a:t>
            </a:r>
            <a:r>
              <a:rPr lang="fr-FR" dirty="0" err="1" smtClean="0">
                <a:latin typeface="Courier"/>
                <a:cs typeface="Courier"/>
              </a:rPr>
              <a:t>query</a:t>
            </a:r>
            <a:r>
              <a:rPr lang="fr-FR" dirty="0" smtClean="0">
                <a:latin typeface="Courier"/>
                <a:cs typeface="Courier"/>
              </a:rPr>
              <a:t> = 	</a:t>
            </a:r>
            <a:r>
              <a:rPr lang="fr-FR" dirty="0" err="1" smtClean="0">
                <a:latin typeface="Courier"/>
                <a:cs typeface="Courier"/>
              </a:rPr>
              <a:t>criteriaBuilder.createQuery</a:t>
            </a:r>
            <a:r>
              <a:rPr lang="fr-FR" dirty="0" smtClean="0">
                <a:latin typeface="Courier"/>
                <a:cs typeface="Courier"/>
              </a:rPr>
              <a:t>(</a:t>
            </a:r>
            <a:r>
              <a:rPr lang="fr-FR" dirty="0" err="1" smtClean="0">
                <a:latin typeface="Courier"/>
                <a:cs typeface="Courier"/>
              </a:rPr>
              <a:t>Sale.</a:t>
            </a:r>
            <a:r>
              <a:rPr lang="fr-FR" b="1" dirty="0" err="1" smtClean="0">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Root</a:t>
            </a:r>
            <a:r>
              <a:rPr lang="fr-FR" dirty="0" smtClean="0">
                <a:latin typeface="Courier"/>
                <a:cs typeface="Courier"/>
              </a:rPr>
              <a:t>&lt;Sale&gt; sale = </a:t>
            </a:r>
            <a:r>
              <a:rPr lang="fr-FR" dirty="0" err="1" smtClean="0">
                <a:latin typeface="Courier"/>
                <a:cs typeface="Courier"/>
              </a:rPr>
              <a:t>criteriaQuery.from</a:t>
            </a:r>
            <a:r>
              <a:rPr lang="fr-FR" dirty="0" smtClean="0">
                <a:latin typeface="Courier"/>
                <a:cs typeface="Courier"/>
              </a:rPr>
              <a:t>(</a:t>
            </a:r>
            <a:r>
              <a:rPr lang="fr-FR" dirty="0" err="1" smtClean="0">
                <a:latin typeface="Courier"/>
                <a:cs typeface="Courier"/>
              </a:rPr>
              <a:t>Sale.</a:t>
            </a:r>
            <a:r>
              <a:rPr lang="fr-FR" b="1" dirty="0" err="1" smtClean="0">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criteriaQuery.where</a:t>
            </a:r>
            <a:r>
              <a:rPr lang="fr-FR" dirty="0" smtClean="0">
                <a:latin typeface="Courier"/>
                <a:cs typeface="Courier"/>
              </a:rPr>
              <a:t>( </a:t>
            </a:r>
            <a:r>
              <a:rPr lang="fr-FR" dirty="0" err="1" smtClean="0">
                <a:latin typeface="Courier"/>
                <a:cs typeface="Courier"/>
              </a:rPr>
              <a:t>criteriaBuilder.greaterThan</a:t>
            </a:r>
            <a:r>
              <a:rPr lang="fr-FR" dirty="0" smtClean="0">
                <a:latin typeface="Courier"/>
                <a:cs typeface="Courier"/>
              </a:rPr>
              <a:t>(                              	</a:t>
            </a:r>
            <a:r>
              <a:rPr lang="fr-FR" dirty="0" err="1" smtClean="0">
                <a:latin typeface="Courier"/>
                <a:cs typeface="Courier"/>
              </a:rPr>
              <a:t>sale.get</a:t>
            </a:r>
            <a:r>
              <a:rPr lang="fr-FR" dirty="0" smtClean="0">
                <a:latin typeface="Courier"/>
                <a:cs typeface="Courier"/>
              </a:rPr>
              <a:t>(</a:t>
            </a:r>
            <a:r>
              <a:rPr lang="fr-FR" dirty="0" smtClean="0">
                <a:solidFill>
                  <a:srgbClr val="0000FF"/>
                </a:solidFill>
                <a:latin typeface="Courier"/>
                <a:cs typeface="Courier"/>
              </a:rPr>
              <a:t>"</a:t>
            </a:r>
            <a:r>
              <a:rPr lang="fr-FR" dirty="0" err="1" smtClean="0">
                <a:solidFill>
                  <a:srgbClr val="0000FF"/>
                </a:solidFill>
                <a:latin typeface="Courier"/>
                <a:cs typeface="Courier"/>
              </a:rPr>
              <a:t>product</a:t>
            </a:r>
            <a:r>
              <a:rPr lang="fr-FR" dirty="0" smtClean="0">
                <a:solidFill>
                  <a:srgbClr val="0000FF"/>
                </a:solidFill>
                <a:latin typeface="Courier"/>
                <a:cs typeface="Courier"/>
              </a:rPr>
              <a:t>"</a:t>
            </a:r>
            <a:r>
              <a:rPr lang="fr-FR" dirty="0" smtClean="0">
                <a:latin typeface="Courier"/>
                <a:cs typeface="Courier"/>
              </a:rPr>
              <a:t>).</a:t>
            </a:r>
            <a:r>
              <a:rPr lang="fr-FR" dirty="0" err="1" smtClean="0">
                <a:latin typeface="Courier"/>
                <a:cs typeface="Courier"/>
              </a:rPr>
              <a:t>get</a:t>
            </a:r>
            <a:r>
              <a:rPr lang="fr-FR" dirty="0" smtClean="0">
                <a:latin typeface="Courier"/>
                <a:cs typeface="Courier"/>
              </a:rPr>
              <a:t>(</a:t>
            </a:r>
            <a:r>
              <a:rPr lang="fr-FR" dirty="0" smtClean="0">
                <a:solidFill>
                  <a:srgbClr val="0000FF"/>
                </a:solidFill>
                <a:latin typeface="Courier"/>
                <a:cs typeface="Courier"/>
              </a:rPr>
              <a:t>"</a:t>
            </a:r>
            <a:r>
              <a:rPr lang="fr-FR" dirty="0" err="1" smtClean="0">
                <a:solidFill>
                  <a:srgbClr val="0000FF"/>
                </a:solidFill>
                <a:latin typeface="Courier"/>
                <a:cs typeface="Courier"/>
              </a:rPr>
              <a:t>price</a:t>
            </a:r>
            <a:r>
              <a:rPr lang="fr-FR" dirty="0" smtClean="0">
                <a:solidFill>
                  <a:srgbClr val="0000FF"/>
                </a:solidFill>
                <a:latin typeface="Courier"/>
                <a:cs typeface="Courier"/>
              </a:rPr>
              <a:t>"</a:t>
            </a:r>
            <a:r>
              <a:rPr lang="fr-FR" dirty="0" smtClean="0">
                <a:latin typeface="Courier"/>
                <a:cs typeface="Courier"/>
              </a:rPr>
              <a:t>), </a:t>
            </a:r>
            <a:r>
              <a:rPr lang="fr-FR" dirty="0" smtClean="0">
                <a:solidFill>
                  <a:srgbClr val="3366FF"/>
                </a:solidFill>
                <a:latin typeface="Courier"/>
                <a:cs typeface="Courier"/>
              </a:rPr>
              <a:t>12</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List</a:t>
            </a:r>
            <a:r>
              <a:rPr lang="fr-FR" dirty="0">
                <a:latin typeface="Courier"/>
                <a:cs typeface="Courier"/>
              </a:rPr>
              <a:t>&lt;Product&gt; </a:t>
            </a:r>
            <a:r>
              <a:rPr lang="fr-FR" dirty="0" err="1">
                <a:latin typeface="Courier"/>
                <a:cs typeface="Courier"/>
              </a:rPr>
              <a:t>results</a:t>
            </a:r>
            <a:r>
              <a:rPr lang="fr-FR" dirty="0">
                <a:latin typeface="Courier"/>
                <a:cs typeface="Courier"/>
              </a:rPr>
              <a:t> = </a:t>
            </a:r>
            <a:r>
              <a:rPr lang="fr-FR" dirty="0" smtClean="0">
                <a:latin typeface="Courier"/>
                <a:cs typeface="Courier"/>
              </a:rPr>
              <a:t>	</a:t>
            </a:r>
            <a:r>
              <a:rPr lang="fr-FR" dirty="0" err="1" smtClean="0">
                <a:latin typeface="Courier"/>
                <a:cs typeface="Courier"/>
              </a:rPr>
              <a:t>em.createQuery</a:t>
            </a:r>
            <a:r>
              <a:rPr lang="fr-FR" dirty="0">
                <a:latin typeface="Courier"/>
                <a:cs typeface="Courier"/>
              </a:rPr>
              <a:t>(</a:t>
            </a:r>
            <a:r>
              <a:rPr lang="fr-FR" dirty="0" err="1">
                <a:latin typeface="Courier"/>
                <a:cs typeface="Courier"/>
              </a:rPr>
              <a:t>criteriaQuery</a:t>
            </a:r>
            <a:r>
              <a:rPr lang="fr-FR" dirty="0">
                <a:latin typeface="Courier"/>
                <a:cs typeface="Courier"/>
              </a:rPr>
              <a:t>).</a:t>
            </a:r>
            <a:r>
              <a:rPr lang="fr-FR" dirty="0" err="1">
                <a:latin typeface="Courier"/>
                <a:cs typeface="Courier"/>
              </a:rPr>
              <a:t>getResultList</a:t>
            </a:r>
            <a:r>
              <a:rPr lang="fr-FR" dirty="0">
                <a:latin typeface="Courier"/>
                <a:cs typeface="Courier"/>
              </a:rPr>
              <a:t>();</a:t>
            </a:r>
          </a:p>
        </p:txBody>
      </p:sp>
    </p:spTree>
    <p:extLst>
      <p:ext uri="{BB962C8B-B14F-4D97-AF65-F5344CB8AC3E}">
        <p14:creationId xmlns:p14="http://schemas.microsoft.com/office/powerpoint/2010/main" val="164310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Advantages</a:t>
            </a:r>
            <a:endParaRPr lang="en-US" sz="3200" b="1" dirty="0">
              <a:solidFill>
                <a:srgbClr val="000000"/>
              </a:solidFill>
            </a:endParaRPr>
          </a:p>
        </p:txBody>
      </p:sp>
      <p:sp>
        <p:nvSpPr>
          <p:cNvPr id="83971" name="Text Box 2"/>
          <p:cNvSpPr txBox="1">
            <a:spLocks noChangeArrowheads="1"/>
          </p:cNvSpPr>
          <p:nvPr/>
        </p:nvSpPr>
        <p:spPr bwMode="auto">
          <a:xfrm>
            <a:off x="1116583" y="1229072"/>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Ok… It look like a bit more complicated than JPQL</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So, why use this API instead of JPQL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API correct </a:t>
            </a:r>
            <a:r>
              <a:rPr lang="en-US" sz="2200" dirty="0">
                <a:solidFill>
                  <a:srgbClr val="4D4D4D"/>
                </a:solidFill>
              </a:rPr>
              <a:t>some JPQL drawbacks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Doesn't require performing string concatenations to build queries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Check the query at compilation</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JPQL uses Strings, so evaluated at runtime</a:t>
            </a: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pic>
        <p:nvPicPr>
          <p:cNvPr id="2" name="Picture 1"/>
          <p:cNvPicPr>
            <a:picLocks noChangeAspect="1"/>
          </p:cNvPicPr>
          <p:nvPr/>
        </p:nvPicPr>
        <p:blipFill>
          <a:blip r:embed="rId4"/>
          <a:stretch>
            <a:fillRect/>
          </a:stretch>
        </p:blipFill>
        <p:spPr>
          <a:xfrm>
            <a:off x="7452320" y="5157192"/>
            <a:ext cx="1445258" cy="1485404"/>
          </a:xfrm>
          <a:prstGeom prst="rect">
            <a:avLst/>
          </a:prstGeom>
        </p:spPr>
      </p:pic>
    </p:spTree>
    <p:extLst>
      <p:ext uri="{BB962C8B-B14F-4D97-AF65-F5344CB8AC3E}">
        <p14:creationId xmlns:p14="http://schemas.microsoft.com/office/powerpoint/2010/main" val="898326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Advantages</a:t>
            </a:r>
          </a:p>
        </p:txBody>
      </p:sp>
      <p:sp>
        <p:nvSpPr>
          <p:cNvPr id="83971" name="Text Box 2"/>
          <p:cNvSpPr txBox="1">
            <a:spLocks noChangeArrowheads="1"/>
          </p:cNvSpPr>
          <p:nvPr/>
        </p:nvSpPr>
        <p:spPr bwMode="auto">
          <a:xfrm>
            <a:off x="1116583" y="1196752"/>
            <a:ext cx="7775897" cy="504056"/>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Look at the following example (1)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648072" y="1916832"/>
            <a:ext cx="8316416" cy="446449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4D4D4D"/>
                </a:solidFill>
                <a:latin typeface="Courier"/>
                <a:cs typeface="Courier"/>
              </a:rPr>
              <a:t>Map</a:t>
            </a:r>
            <a:r>
              <a:rPr lang="fr-FR" dirty="0">
                <a:solidFill>
                  <a:srgbClr val="4D4D4D"/>
                </a:solidFill>
                <a:latin typeface="Courier"/>
                <a:cs typeface="Courier"/>
              </a:rPr>
              <a:t>&lt;String, Object&gt; </a:t>
            </a:r>
            <a:r>
              <a:rPr lang="fr-FR" dirty="0" err="1" smtClean="0">
                <a:solidFill>
                  <a:srgbClr val="4D4D4D"/>
                </a:solidFill>
                <a:latin typeface="Courier"/>
                <a:cs typeface="Courier"/>
              </a:rPr>
              <a:t>params</a:t>
            </a:r>
            <a:r>
              <a:rPr lang="fr-FR" dirty="0" smtClean="0">
                <a:solidFill>
                  <a:srgbClr val="4D4D4D"/>
                </a:solidFill>
                <a:latin typeface="Courier"/>
                <a:cs typeface="Courier"/>
              </a:rPr>
              <a:t> = </a:t>
            </a:r>
            <a:r>
              <a:rPr lang="fr-FR" b="1" dirty="0">
                <a:solidFill>
                  <a:srgbClr val="660066"/>
                </a:solidFill>
                <a:latin typeface="Courier"/>
                <a:cs typeface="Courier"/>
              </a:rPr>
              <a:t>new</a:t>
            </a:r>
            <a:r>
              <a:rPr lang="fr-FR" dirty="0">
                <a:solidFill>
                  <a:srgbClr val="4D4D4D"/>
                </a:solidFill>
                <a:latin typeface="Courier"/>
                <a:cs typeface="Courier"/>
              </a:rPr>
              <a:t> </a:t>
            </a:r>
            <a:r>
              <a:rPr lang="fr-FR" dirty="0" err="1">
                <a:solidFill>
                  <a:srgbClr val="4D4D4D"/>
                </a:solidFill>
                <a:latin typeface="Courier"/>
                <a:cs typeface="Courier"/>
              </a:rPr>
              <a:t>HashMap</a:t>
            </a:r>
            <a:r>
              <a:rPr lang="fr-FR" dirty="0">
                <a:solidFill>
                  <a:srgbClr val="4D4D4D"/>
                </a:solidFill>
                <a:latin typeface="Courier"/>
                <a:cs typeface="Courier"/>
              </a:rPr>
              <a:t>&lt;String, Object&gt;();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4D4D4D"/>
                </a:solidFill>
                <a:latin typeface="Courier"/>
                <a:cs typeface="Courier"/>
              </a:rPr>
              <a:t>StringBuilder</a:t>
            </a:r>
            <a:r>
              <a:rPr lang="fr-FR" dirty="0" smtClean="0">
                <a:solidFill>
                  <a:srgbClr val="4D4D4D"/>
                </a:solidFill>
                <a:latin typeface="Courier"/>
                <a:cs typeface="Courier"/>
              </a:rPr>
              <a:t> </a:t>
            </a:r>
            <a:r>
              <a:rPr lang="fr-FR" dirty="0" err="1" smtClean="0">
                <a:solidFill>
                  <a:srgbClr val="4D4D4D"/>
                </a:solidFill>
                <a:latin typeface="Courier"/>
                <a:cs typeface="Courier"/>
              </a:rPr>
              <a:t>strBuilder</a:t>
            </a:r>
            <a:r>
              <a:rPr lang="fr-FR" dirty="0" smtClean="0">
                <a:solidFill>
                  <a:srgbClr val="4D4D4D"/>
                </a:solidFill>
                <a:latin typeface="Courier"/>
                <a:cs typeface="Courier"/>
              </a:rPr>
              <a:t> =            </a:t>
            </a:r>
            <a:r>
              <a:rPr lang="fr-FR" dirty="0" smtClean="0">
                <a:solidFill>
                  <a:srgbClr val="646464"/>
                </a:solidFill>
                <a:latin typeface="Courier"/>
                <a:cs typeface="Courier"/>
              </a:rPr>
              <a:t>				</a:t>
            </a:r>
            <a:r>
              <a:rPr lang="fr-FR" b="1" dirty="0" smtClean="0">
                <a:solidFill>
                  <a:srgbClr val="660066"/>
                </a:solidFill>
                <a:latin typeface="Courier"/>
                <a:cs typeface="Courier"/>
              </a:rPr>
              <a:t>new</a:t>
            </a:r>
            <a:r>
              <a:rPr lang="fr-FR" dirty="0" smtClean="0">
                <a:solidFill>
                  <a:srgbClr val="660066"/>
                </a:solidFill>
                <a:latin typeface="Courier"/>
                <a:cs typeface="Courier"/>
              </a:rPr>
              <a:t> </a:t>
            </a:r>
            <a:r>
              <a:rPr lang="fr-FR" dirty="0" err="1" smtClean="0">
                <a:solidFill>
                  <a:srgbClr val="4D4D4D"/>
                </a:solidFill>
                <a:latin typeface="Courier"/>
                <a:cs typeface="Courier"/>
              </a:rPr>
              <a:t>StringBuilder</a:t>
            </a:r>
            <a:r>
              <a:rPr lang="fr-FR" dirty="0" smtClean="0">
                <a:solidFill>
                  <a:srgbClr val="4D4D4D"/>
                </a:solidFill>
                <a:latin typeface="Courier"/>
                <a:cs typeface="Courier"/>
              </a:rPr>
              <a:t>(</a:t>
            </a:r>
            <a:r>
              <a:rPr lang="fr-FR" dirty="0">
                <a:solidFill>
                  <a:srgbClr val="0000FF"/>
                </a:solidFill>
                <a:latin typeface="Courier"/>
                <a:cs typeface="Courier"/>
              </a:rPr>
              <a:t>"SELECT s FROM Sale s "</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660066"/>
                </a:solidFill>
                <a:latin typeface="Courier"/>
                <a:cs typeface="Courier"/>
              </a:rPr>
              <a:t>boolean</a:t>
            </a:r>
            <a:r>
              <a:rPr lang="fr-FR" dirty="0">
                <a:solidFill>
                  <a:srgbClr val="660066"/>
                </a:solidFill>
                <a:latin typeface="Courier"/>
                <a:cs typeface="Courier"/>
              </a:rPr>
              <a:t> </a:t>
            </a:r>
            <a:r>
              <a:rPr lang="fr-FR" dirty="0" err="1">
                <a:solidFill>
                  <a:srgbClr val="4D4D4D"/>
                </a:solidFill>
                <a:latin typeface="Courier"/>
                <a:cs typeface="Courier"/>
              </a:rPr>
              <a:t>firstClause</a:t>
            </a:r>
            <a:r>
              <a:rPr lang="fr-FR" dirty="0">
                <a:solidFill>
                  <a:srgbClr val="4D4D4D"/>
                </a:solidFill>
                <a:latin typeface="Courier"/>
                <a:cs typeface="Courier"/>
              </a:rPr>
              <a:t> = </a:t>
            </a:r>
            <a:r>
              <a:rPr lang="fr-FR" b="1" dirty="0" err="1">
                <a:solidFill>
                  <a:srgbClr val="660066"/>
                </a:solidFill>
                <a:latin typeface="Courier"/>
                <a:cs typeface="Courier"/>
              </a:rPr>
              <a:t>true</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646464"/>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660066"/>
                </a:solidFill>
                <a:latin typeface="Courier"/>
                <a:cs typeface="Courier"/>
              </a:rPr>
              <a:t>if</a:t>
            </a:r>
            <a:r>
              <a:rPr lang="fr-FR" dirty="0">
                <a:solidFill>
                  <a:srgbClr val="646464"/>
                </a:solidFill>
                <a:latin typeface="Courier"/>
                <a:cs typeface="Courier"/>
              </a:rPr>
              <a:t> </a:t>
            </a:r>
            <a:r>
              <a:rPr lang="fr-FR" dirty="0">
                <a:solidFill>
                  <a:srgbClr val="4D4D4D"/>
                </a:solidFill>
                <a:latin typeface="Courier"/>
                <a:cs typeface="Courier"/>
              </a:rPr>
              <a:t>(</a:t>
            </a:r>
            <a:r>
              <a:rPr lang="fr-FR" dirty="0" err="1">
                <a:solidFill>
                  <a:srgbClr val="4D4D4D"/>
                </a:solidFill>
                <a:latin typeface="Courier"/>
                <a:cs typeface="Courier"/>
              </a:rPr>
              <a:t>startDate</a:t>
            </a:r>
            <a:r>
              <a:rPr lang="fr-FR" dirty="0">
                <a:solidFill>
                  <a:srgbClr val="4D4D4D"/>
                </a:solidFill>
                <a:latin typeface="Courier"/>
                <a:cs typeface="Courier"/>
              </a:rPr>
              <a:t> != </a:t>
            </a:r>
            <a:r>
              <a:rPr lang="fr-FR" b="1" dirty="0" err="1">
                <a:solidFill>
                  <a:srgbClr val="660066"/>
                </a:solidFill>
                <a:latin typeface="Courier"/>
                <a:cs typeface="Courier"/>
              </a:rPr>
              <a:t>null</a:t>
            </a:r>
            <a:r>
              <a:rPr lang="fr-FR" dirty="0">
                <a:solidFill>
                  <a:srgbClr val="4D4D4D"/>
                </a:solidFill>
                <a:latin typeface="Courier"/>
                <a:cs typeface="Courier"/>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smtClean="0">
                <a:solidFill>
                  <a:srgbClr val="4D4D4D"/>
                </a:solidFill>
                <a:latin typeface="Courier"/>
                <a:cs typeface="Courier"/>
              </a:rPr>
              <a:t>buffer.append</a:t>
            </a:r>
            <a:r>
              <a:rPr lang="fr-FR" dirty="0">
                <a:solidFill>
                  <a:srgbClr val="4D4D4D"/>
                </a:solidFill>
                <a:latin typeface="Courier"/>
                <a:cs typeface="Courier"/>
              </a:rPr>
              <a:t>(</a:t>
            </a:r>
            <a:r>
              <a:rPr lang="fr-FR" dirty="0" err="1">
                <a:solidFill>
                  <a:srgbClr val="4D4D4D"/>
                </a:solidFill>
                <a:latin typeface="Courier"/>
                <a:cs typeface="Courier"/>
              </a:rPr>
              <a:t>firstClause</a:t>
            </a:r>
            <a:r>
              <a:rPr lang="fr-FR" dirty="0">
                <a:solidFill>
                  <a:srgbClr val="4D4D4D"/>
                </a:solidFill>
                <a:latin typeface="Courier"/>
                <a:cs typeface="Courier"/>
              </a:rPr>
              <a:t> ? </a:t>
            </a:r>
            <a:r>
              <a:rPr lang="fr-FR" dirty="0">
                <a:solidFill>
                  <a:srgbClr val="0000FF"/>
                </a:solidFill>
                <a:latin typeface="Courier"/>
                <a:cs typeface="Courier"/>
              </a:rPr>
              <a:t>" WHERE "</a:t>
            </a:r>
            <a:r>
              <a:rPr lang="fr-FR" dirty="0">
                <a:solidFill>
                  <a:srgbClr val="4D4D4D"/>
                </a:solidFill>
                <a:latin typeface="Courier"/>
                <a:cs typeface="Courier"/>
              </a:rPr>
              <a:t> : </a:t>
            </a:r>
            <a:r>
              <a:rPr lang="fr-FR" dirty="0">
                <a:solidFill>
                  <a:srgbClr val="0000FF"/>
                </a:solidFill>
                <a:latin typeface="Courier"/>
                <a:cs typeface="Courier"/>
              </a:rPr>
              <a:t>" AND "</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smtClean="0">
                <a:solidFill>
                  <a:srgbClr val="4D4D4D"/>
                </a:solidFill>
                <a:latin typeface="Courier"/>
                <a:cs typeface="Courier"/>
              </a:rPr>
              <a:t>buffer.append</a:t>
            </a:r>
            <a:r>
              <a:rPr lang="fr-FR" dirty="0">
                <a:solidFill>
                  <a:srgbClr val="4D4D4D"/>
                </a:solidFill>
                <a:latin typeface="Courier"/>
                <a:cs typeface="Courier"/>
              </a:rPr>
              <a:t>(</a:t>
            </a:r>
            <a:r>
              <a:rPr lang="fr-FR" dirty="0">
                <a:solidFill>
                  <a:srgbClr val="0000FF"/>
                </a:solidFill>
                <a:latin typeface="Courier"/>
                <a:cs typeface="Courier"/>
              </a:rPr>
              <a:t>"</a:t>
            </a:r>
            <a:r>
              <a:rPr lang="fr-FR" dirty="0" err="1">
                <a:solidFill>
                  <a:srgbClr val="0000FF"/>
                </a:solidFill>
                <a:latin typeface="Courier"/>
                <a:cs typeface="Courier"/>
              </a:rPr>
              <a:t>s.date</a:t>
            </a:r>
            <a:r>
              <a:rPr lang="fr-FR" dirty="0">
                <a:solidFill>
                  <a:srgbClr val="0000FF"/>
                </a:solidFill>
                <a:latin typeface="Courier"/>
                <a:cs typeface="Courier"/>
              </a:rPr>
              <a:t> &gt;= :</a:t>
            </a:r>
            <a:r>
              <a:rPr lang="fr-FR" dirty="0" err="1">
                <a:solidFill>
                  <a:srgbClr val="0000FF"/>
                </a:solidFill>
                <a:latin typeface="Courier"/>
                <a:cs typeface="Courier"/>
              </a:rPr>
              <a:t>startDate</a:t>
            </a:r>
            <a:r>
              <a:rPr lang="fr-FR" dirty="0">
                <a:solidFill>
                  <a:srgbClr val="0000FF"/>
                </a:solidFill>
                <a:latin typeface="Courier"/>
                <a:cs typeface="Courier"/>
              </a:rPr>
              <a:t>"</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smtClean="0">
                <a:solidFill>
                  <a:srgbClr val="4D4D4D"/>
                </a:solidFill>
                <a:latin typeface="Courier"/>
                <a:cs typeface="Courier"/>
              </a:rPr>
              <a:t>params.put</a:t>
            </a:r>
            <a:r>
              <a:rPr lang="fr-FR" dirty="0">
                <a:solidFill>
                  <a:srgbClr val="4D4D4D"/>
                </a:solidFill>
                <a:latin typeface="Courier"/>
                <a:cs typeface="Courier"/>
              </a:rPr>
              <a:t>(</a:t>
            </a:r>
            <a:r>
              <a:rPr lang="fr-FR" dirty="0">
                <a:solidFill>
                  <a:srgbClr val="0000FF"/>
                </a:solidFill>
                <a:latin typeface="Courier"/>
                <a:cs typeface="Courier"/>
              </a:rPr>
              <a:t>"</a:t>
            </a:r>
            <a:r>
              <a:rPr lang="fr-FR" dirty="0" err="1">
                <a:solidFill>
                  <a:srgbClr val="0000FF"/>
                </a:solidFill>
                <a:latin typeface="Courier"/>
                <a:cs typeface="Courier"/>
              </a:rPr>
              <a:t>startDate</a:t>
            </a:r>
            <a:r>
              <a:rPr lang="fr-FR" dirty="0">
                <a:solidFill>
                  <a:srgbClr val="0000FF"/>
                </a:solidFill>
                <a:latin typeface="Courier"/>
                <a:cs typeface="Courier"/>
              </a:rPr>
              <a:t>"</a:t>
            </a:r>
            <a:r>
              <a:rPr lang="fr-FR" dirty="0">
                <a:solidFill>
                  <a:srgbClr val="4D4D4D"/>
                </a:solidFill>
                <a:latin typeface="Courier"/>
                <a:cs typeface="Courier"/>
              </a:rPr>
              <a:t>, </a:t>
            </a:r>
            <a:r>
              <a:rPr lang="fr-FR" dirty="0" err="1">
                <a:solidFill>
                  <a:srgbClr val="4D4D4D"/>
                </a:solidFill>
                <a:latin typeface="Courier"/>
                <a:cs typeface="Courier"/>
              </a:rPr>
              <a:t>startDate</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a:solidFill>
                  <a:srgbClr val="4D4D4D"/>
                </a:solidFill>
                <a:latin typeface="Courier"/>
                <a:cs typeface="Courier"/>
              </a:rPr>
              <a:t>firstClause</a:t>
            </a:r>
            <a:r>
              <a:rPr lang="fr-FR" dirty="0">
                <a:solidFill>
                  <a:srgbClr val="4D4D4D"/>
                </a:solidFill>
                <a:latin typeface="Courier"/>
                <a:cs typeface="Courier"/>
              </a:rPr>
              <a:t> = </a:t>
            </a:r>
            <a:r>
              <a:rPr lang="fr-FR" b="1" dirty="0">
                <a:solidFill>
                  <a:srgbClr val="660066"/>
                </a:solidFill>
                <a:latin typeface="Courier"/>
                <a:cs typeface="Courier"/>
              </a:rPr>
              <a:t>false</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a:cs typeface="Courier"/>
              </a:rPr>
              <a:t>}</a:t>
            </a:r>
            <a:endParaRPr lang="fr-FR" dirty="0">
              <a:solidFill>
                <a:srgbClr val="4D4D4D"/>
              </a:solidFill>
              <a:latin typeface="Courier"/>
              <a:cs typeface="Courier"/>
            </a:endParaRPr>
          </a:p>
        </p:txBody>
      </p:sp>
    </p:spTree>
    <p:extLst>
      <p:ext uri="{BB962C8B-B14F-4D97-AF65-F5344CB8AC3E}">
        <p14:creationId xmlns:p14="http://schemas.microsoft.com/office/powerpoint/2010/main" val="33767892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Advantages</a:t>
            </a:r>
          </a:p>
        </p:txBody>
      </p:sp>
      <p:sp>
        <p:nvSpPr>
          <p:cNvPr id="83971" name="Text Box 2"/>
          <p:cNvSpPr txBox="1">
            <a:spLocks noChangeArrowheads="1"/>
          </p:cNvSpPr>
          <p:nvPr/>
        </p:nvSpPr>
        <p:spPr bwMode="auto">
          <a:xfrm>
            <a:off x="1116583" y="1196752"/>
            <a:ext cx="7775897" cy="504056"/>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Look at the following example (2)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1115616" y="1916832"/>
            <a:ext cx="7848872" cy="446449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660066"/>
                </a:solidFill>
                <a:latin typeface="Courier"/>
                <a:cs typeface="Courier"/>
              </a:rPr>
              <a:t>if</a:t>
            </a:r>
            <a:r>
              <a:rPr lang="fr-FR" dirty="0" smtClean="0">
                <a:solidFill>
                  <a:srgbClr val="660066"/>
                </a:solidFill>
                <a:latin typeface="Courier"/>
                <a:cs typeface="Courier"/>
              </a:rPr>
              <a:t> </a:t>
            </a:r>
            <a:r>
              <a:rPr lang="fr-FR" dirty="0">
                <a:solidFill>
                  <a:srgbClr val="4D4D4D"/>
                </a:solidFill>
                <a:latin typeface="Courier"/>
                <a:cs typeface="Courier"/>
              </a:rPr>
              <a:t>(</a:t>
            </a:r>
            <a:r>
              <a:rPr lang="fr-FR" dirty="0" err="1">
                <a:solidFill>
                  <a:srgbClr val="4D4D4D"/>
                </a:solidFill>
                <a:latin typeface="Courier"/>
                <a:cs typeface="Courier"/>
              </a:rPr>
              <a:t>endDate</a:t>
            </a:r>
            <a:r>
              <a:rPr lang="fr-FR" dirty="0">
                <a:solidFill>
                  <a:srgbClr val="4D4D4D"/>
                </a:solidFill>
                <a:latin typeface="Courier"/>
                <a:cs typeface="Courier"/>
              </a:rPr>
              <a:t> != </a:t>
            </a:r>
            <a:r>
              <a:rPr lang="fr-FR" b="1" dirty="0" err="1">
                <a:solidFill>
                  <a:srgbClr val="660066"/>
                </a:solidFill>
                <a:latin typeface="Courier"/>
                <a:cs typeface="Courier"/>
              </a:rPr>
              <a:t>null</a:t>
            </a:r>
            <a:r>
              <a:rPr lang="fr-FR" dirty="0">
                <a:solidFill>
                  <a:srgbClr val="4D4D4D"/>
                </a:solidFill>
                <a:latin typeface="Courier"/>
                <a:cs typeface="Courier"/>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a:cs typeface="Courier"/>
              </a:rPr>
              <a:t>  </a:t>
            </a:r>
            <a:r>
              <a:rPr lang="fr-FR" dirty="0" err="1">
                <a:solidFill>
                  <a:srgbClr val="4D4D4D"/>
                </a:solidFill>
                <a:latin typeface="Courier"/>
                <a:cs typeface="Courier"/>
              </a:rPr>
              <a:t>queryBuf.append</a:t>
            </a:r>
            <a:r>
              <a:rPr lang="fr-FR" dirty="0">
                <a:solidFill>
                  <a:srgbClr val="4D4D4D"/>
                </a:solidFill>
                <a:latin typeface="Courier"/>
                <a:cs typeface="Courier"/>
              </a:rPr>
              <a:t>(</a:t>
            </a:r>
            <a:r>
              <a:rPr lang="fr-FR" dirty="0" err="1">
                <a:solidFill>
                  <a:srgbClr val="4D4D4D"/>
                </a:solidFill>
                <a:latin typeface="Courier"/>
                <a:cs typeface="Courier"/>
              </a:rPr>
              <a:t>firstClause</a:t>
            </a:r>
            <a:r>
              <a:rPr lang="fr-FR" dirty="0">
                <a:solidFill>
                  <a:srgbClr val="4D4D4D"/>
                </a:solidFill>
                <a:latin typeface="Courier"/>
                <a:cs typeface="Courier"/>
              </a:rPr>
              <a:t> ? </a:t>
            </a:r>
            <a:r>
              <a:rPr lang="fr-FR" dirty="0">
                <a:solidFill>
                  <a:srgbClr val="0000FF"/>
                </a:solidFill>
                <a:latin typeface="Courier"/>
                <a:cs typeface="Courier"/>
              </a:rPr>
              <a:t>" WHERE "</a:t>
            </a:r>
            <a:r>
              <a:rPr lang="fr-FR" dirty="0">
                <a:solidFill>
                  <a:srgbClr val="4D4D4D"/>
                </a:solidFill>
                <a:latin typeface="Courier"/>
                <a:cs typeface="Courier"/>
              </a:rPr>
              <a:t> : </a:t>
            </a:r>
            <a:r>
              <a:rPr lang="fr-FR" dirty="0">
                <a:solidFill>
                  <a:srgbClr val="0000FF"/>
                </a:solidFill>
                <a:latin typeface="Courier"/>
                <a:cs typeface="Courier"/>
              </a:rPr>
              <a:t>" AND "</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a:solidFill>
                  <a:srgbClr val="4D4D4D"/>
                </a:solidFill>
                <a:latin typeface="Courier"/>
                <a:cs typeface="Courier"/>
              </a:rPr>
              <a:t>queryBuf.append</a:t>
            </a:r>
            <a:r>
              <a:rPr lang="fr-FR" dirty="0">
                <a:solidFill>
                  <a:srgbClr val="4D4D4D"/>
                </a:solidFill>
                <a:latin typeface="Courier"/>
                <a:cs typeface="Courier"/>
              </a:rPr>
              <a:t>(</a:t>
            </a:r>
            <a:r>
              <a:rPr lang="fr-FR" dirty="0">
                <a:solidFill>
                  <a:srgbClr val="0000FF"/>
                </a:solidFill>
                <a:latin typeface="Courier"/>
                <a:cs typeface="Courier"/>
              </a:rPr>
              <a:t>"</a:t>
            </a:r>
            <a:r>
              <a:rPr lang="fr-FR" dirty="0" err="1">
                <a:solidFill>
                  <a:srgbClr val="0000FF"/>
                </a:solidFill>
                <a:latin typeface="Courier"/>
                <a:cs typeface="Courier"/>
              </a:rPr>
              <a:t>s.date</a:t>
            </a:r>
            <a:r>
              <a:rPr lang="fr-FR" dirty="0">
                <a:solidFill>
                  <a:srgbClr val="0000FF"/>
                </a:solidFill>
                <a:latin typeface="Courier"/>
                <a:cs typeface="Courier"/>
              </a:rPr>
              <a:t> &lt;= :</a:t>
            </a:r>
            <a:r>
              <a:rPr lang="fr-FR" dirty="0" err="1">
                <a:solidFill>
                  <a:srgbClr val="0000FF"/>
                </a:solidFill>
                <a:latin typeface="Courier"/>
                <a:cs typeface="Courier"/>
              </a:rPr>
              <a:t>endDate</a:t>
            </a:r>
            <a:r>
              <a:rPr lang="fr-FR" dirty="0">
                <a:solidFill>
                  <a:srgbClr val="0000FF"/>
                </a:solidFill>
                <a:latin typeface="Courier"/>
                <a:cs typeface="Courier"/>
              </a:rPr>
              <a:t>"</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smtClean="0">
                <a:solidFill>
                  <a:srgbClr val="4D4D4D"/>
                </a:solidFill>
                <a:latin typeface="Courier"/>
                <a:cs typeface="Courier"/>
              </a:rPr>
              <a:t>params.put</a:t>
            </a:r>
            <a:r>
              <a:rPr lang="fr-FR" dirty="0">
                <a:solidFill>
                  <a:srgbClr val="4D4D4D"/>
                </a:solidFill>
                <a:latin typeface="Courier"/>
                <a:cs typeface="Courier"/>
              </a:rPr>
              <a:t>(</a:t>
            </a:r>
            <a:r>
              <a:rPr lang="fr-FR" dirty="0">
                <a:solidFill>
                  <a:srgbClr val="0000FF"/>
                </a:solidFill>
                <a:latin typeface="Courier"/>
                <a:cs typeface="Courier"/>
              </a:rPr>
              <a:t>"</a:t>
            </a:r>
            <a:r>
              <a:rPr lang="fr-FR" dirty="0" err="1">
                <a:solidFill>
                  <a:srgbClr val="0000FF"/>
                </a:solidFill>
                <a:latin typeface="Courier"/>
                <a:cs typeface="Courier"/>
              </a:rPr>
              <a:t>endDate</a:t>
            </a:r>
            <a:r>
              <a:rPr lang="fr-FR" dirty="0">
                <a:solidFill>
                  <a:srgbClr val="0000FF"/>
                </a:solidFill>
                <a:latin typeface="Courier"/>
                <a:cs typeface="Courier"/>
              </a:rPr>
              <a:t>"</a:t>
            </a:r>
            <a:r>
              <a:rPr lang="fr-FR" dirty="0" smtClean="0">
                <a:solidFill>
                  <a:srgbClr val="4D4D4D"/>
                </a:solidFill>
                <a:latin typeface="Courier"/>
                <a:cs typeface="Courier"/>
              </a:rPr>
              <a:t>, </a:t>
            </a:r>
            <a:r>
              <a:rPr lang="fr-FR" dirty="0" err="1" smtClean="0">
                <a:solidFill>
                  <a:srgbClr val="4D4D4D"/>
                </a:solidFill>
                <a:latin typeface="Courier"/>
                <a:cs typeface="Courier"/>
              </a:rPr>
              <a:t>endDate</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  </a:t>
            </a:r>
            <a:r>
              <a:rPr lang="fr-FR" dirty="0" err="1">
                <a:solidFill>
                  <a:srgbClr val="4D4D4D"/>
                </a:solidFill>
                <a:latin typeface="Courier"/>
                <a:cs typeface="Courier"/>
              </a:rPr>
              <a:t>firstClause</a:t>
            </a:r>
            <a:r>
              <a:rPr lang="fr-FR" dirty="0">
                <a:solidFill>
                  <a:srgbClr val="4D4D4D"/>
                </a:solidFill>
                <a:latin typeface="Courier"/>
                <a:cs typeface="Courier"/>
              </a:rPr>
              <a:t> = </a:t>
            </a:r>
            <a:r>
              <a:rPr lang="fr-FR" b="1" dirty="0">
                <a:solidFill>
                  <a:srgbClr val="660066"/>
                </a:solidFill>
                <a:latin typeface="Courier"/>
                <a:cs typeface="Courier"/>
              </a:rPr>
              <a:t>false</a:t>
            </a:r>
            <a:r>
              <a:rPr lang="fr-FR" dirty="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solidFill>
                <a:srgbClr val="646464"/>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8000"/>
                </a:solidFill>
                <a:latin typeface="Courier"/>
                <a:cs typeface="Courier"/>
              </a:rPr>
              <a:t>/</a:t>
            </a:r>
            <a:r>
              <a:rPr lang="fr-FR" dirty="0">
                <a:solidFill>
                  <a:srgbClr val="008000"/>
                </a:solidFill>
                <a:latin typeface="Courier"/>
                <a:cs typeface="Courier"/>
              </a:rPr>
              <a:t>/ </a:t>
            </a:r>
            <a:r>
              <a:rPr lang="fr-FR" dirty="0" err="1">
                <a:solidFill>
                  <a:srgbClr val="008000"/>
                </a:solidFill>
                <a:latin typeface="Courier"/>
                <a:cs typeface="Courier"/>
              </a:rPr>
              <a:t>Other</a:t>
            </a:r>
            <a:r>
              <a:rPr lang="fr-FR" dirty="0">
                <a:solidFill>
                  <a:srgbClr val="008000"/>
                </a:solidFill>
                <a:latin typeface="Courier"/>
                <a:cs typeface="Courier"/>
              </a:rPr>
              <a:t> </a:t>
            </a:r>
            <a:r>
              <a:rPr lang="fr-FR" dirty="0" err="1" smtClean="0">
                <a:solidFill>
                  <a:srgbClr val="008000"/>
                </a:solidFill>
                <a:latin typeface="Courier"/>
                <a:cs typeface="Courier"/>
              </a:rPr>
              <a:t>criteria</a:t>
            </a:r>
            <a:r>
              <a:rPr lang="fr-FR" dirty="0" smtClean="0">
                <a:solidFill>
                  <a:srgbClr val="008000"/>
                </a:solidFill>
                <a:latin typeface="Courier"/>
                <a:cs typeface="Courier"/>
              </a:rPr>
              <a:t>…</a:t>
            </a:r>
            <a:endParaRPr lang="fr-FR" dirty="0">
              <a:solidFill>
                <a:srgbClr val="008000"/>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a:cs typeface="Courier"/>
              </a:rPr>
              <a:t>String </a:t>
            </a:r>
            <a:r>
              <a:rPr lang="fr-FR" dirty="0" err="1">
                <a:solidFill>
                  <a:srgbClr val="4D4D4D"/>
                </a:solidFill>
                <a:latin typeface="Courier"/>
                <a:cs typeface="Courier"/>
              </a:rPr>
              <a:t>strQuery</a:t>
            </a:r>
            <a:r>
              <a:rPr lang="fr-FR" dirty="0">
                <a:solidFill>
                  <a:srgbClr val="4D4D4D"/>
                </a:solidFill>
                <a:latin typeface="Courier"/>
                <a:cs typeface="Courier"/>
              </a:rPr>
              <a:t> = </a:t>
            </a:r>
            <a:r>
              <a:rPr lang="fr-FR" dirty="0" err="1">
                <a:solidFill>
                  <a:srgbClr val="4D4D4D"/>
                </a:solidFill>
                <a:latin typeface="Courier"/>
                <a:cs typeface="Courier"/>
              </a:rPr>
              <a:t>queryBuf.toString</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4D4D4D"/>
                </a:solidFill>
                <a:latin typeface="Courier"/>
                <a:cs typeface="Courier"/>
              </a:rPr>
              <a:t>Query</a:t>
            </a:r>
            <a:r>
              <a:rPr lang="fr-FR" dirty="0">
                <a:solidFill>
                  <a:srgbClr val="4D4D4D"/>
                </a:solidFill>
                <a:latin typeface="Courier"/>
                <a:cs typeface="Courier"/>
              </a:rPr>
              <a:t> </a:t>
            </a:r>
            <a:r>
              <a:rPr lang="fr-FR" dirty="0" err="1">
                <a:solidFill>
                  <a:srgbClr val="4D4D4D"/>
                </a:solidFill>
                <a:latin typeface="Courier"/>
                <a:cs typeface="Courier"/>
              </a:rPr>
              <a:t>query</a:t>
            </a:r>
            <a:r>
              <a:rPr lang="fr-FR" dirty="0">
                <a:solidFill>
                  <a:srgbClr val="4D4D4D"/>
                </a:solidFill>
                <a:latin typeface="Courier"/>
                <a:cs typeface="Courier"/>
              </a:rPr>
              <a:t> = </a:t>
            </a:r>
            <a:r>
              <a:rPr lang="fr-FR" dirty="0" err="1">
                <a:solidFill>
                  <a:srgbClr val="4D4D4D"/>
                </a:solidFill>
                <a:latin typeface="Courier"/>
                <a:cs typeface="Courier"/>
              </a:rPr>
              <a:t>em.createQuery</a:t>
            </a:r>
            <a:r>
              <a:rPr lang="fr-FR" dirty="0">
                <a:solidFill>
                  <a:srgbClr val="4D4D4D"/>
                </a:solidFill>
                <a:latin typeface="Courier"/>
                <a:cs typeface="Courier"/>
              </a:rPr>
              <a:t>(</a:t>
            </a:r>
            <a:r>
              <a:rPr lang="fr-FR" dirty="0" err="1">
                <a:solidFill>
                  <a:srgbClr val="4D4D4D"/>
                </a:solidFill>
                <a:latin typeface="Courier"/>
                <a:cs typeface="Courier"/>
              </a:rPr>
              <a:t>strQuery</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646464"/>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646464"/>
              </a:solidFill>
              <a:latin typeface="Courier"/>
              <a:cs typeface="Courier"/>
            </a:endParaRPr>
          </a:p>
        </p:txBody>
      </p:sp>
    </p:spTree>
    <p:extLst>
      <p:ext uri="{BB962C8B-B14F-4D97-AF65-F5344CB8AC3E}">
        <p14:creationId xmlns:p14="http://schemas.microsoft.com/office/powerpoint/2010/main" val="21166086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Advantages</a:t>
            </a:r>
          </a:p>
        </p:txBody>
      </p:sp>
      <p:sp>
        <p:nvSpPr>
          <p:cNvPr id="83971" name="Text Box 2"/>
          <p:cNvSpPr txBox="1">
            <a:spLocks noChangeArrowheads="1"/>
          </p:cNvSpPr>
          <p:nvPr/>
        </p:nvSpPr>
        <p:spPr bwMode="auto">
          <a:xfrm>
            <a:off x="1116583" y="1196752"/>
            <a:ext cx="7775897" cy="504056"/>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Look at the following example (3)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1115616" y="1916832"/>
            <a:ext cx="7848872" cy="446449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8000"/>
                </a:solidFill>
                <a:latin typeface="Courier"/>
                <a:cs typeface="Courier"/>
              </a:rPr>
              <a:t>// Set </a:t>
            </a:r>
            <a:r>
              <a:rPr lang="fr-FR" dirty="0" err="1">
                <a:solidFill>
                  <a:srgbClr val="008000"/>
                </a:solidFill>
                <a:latin typeface="Courier"/>
                <a:cs typeface="Courier"/>
              </a:rPr>
              <a:t>query</a:t>
            </a:r>
            <a:r>
              <a:rPr lang="fr-FR" dirty="0">
                <a:solidFill>
                  <a:srgbClr val="008000"/>
                </a:solidFill>
                <a:latin typeface="Courier"/>
                <a:cs typeface="Courier"/>
              </a:rPr>
              <a:t> </a:t>
            </a:r>
            <a:r>
              <a:rPr lang="fr-FR" dirty="0" err="1">
                <a:solidFill>
                  <a:srgbClr val="008000"/>
                </a:solidFill>
                <a:latin typeface="Courier"/>
                <a:cs typeface="Courier"/>
              </a:rPr>
              <a:t>parameter</a:t>
            </a:r>
            <a:r>
              <a:rPr lang="fr-FR" dirty="0">
                <a:solidFill>
                  <a:srgbClr val="008000"/>
                </a:solidFill>
                <a:latin typeface="Courier"/>
                <a:cs typeface="Courier"/>
              </a:rPr>
              <a:t> values</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4D4D4D"/>
                </a:solidFill>
                <a:latin typeface="Courier"/>
                <a:cs typeface="Courier"/>
              </a:rPr>
              <a:t>Iterator</a:t>
            </a:r>
            <a:r>
              <a:rPr lang="fr-FR" dirty="0">
                <a:solidFill>
                  <a:srgbClr val="4D4D4D"/>
                </a:solidFill>
                <a:latin typeface="Courier"/>
                <a:cs typeface="Courier"/>
              </a:rPr>
              <a:t> </a:t>
            </a:r>
            <a:r>
              <a:rPr lang="fr-FR" dirty="0" err="1">
                <a:solidFill>
                  <a:srgbClr val="4D4D4D"/>
                </a:solidFill>
                <a:latin typeface="Courier"/>
                <a:cs typeface="Courier"/>
              </a:rPr>
              <a:t>iter</a:t>
            </a:r>
            <a:r>
              <a:rPr lang="fr-FR" dirty="0">
                <a:solidFill>
                  <a:srgbClr val="4D4D4D"/>
                </a:solidFill>
                <a:latin typeface="Courier"/>
                <a:cs typeface="Courier"/>
              </a:rPr>
              <a:t> = </a:t>
            </a:r>
            <a:r>
              <a:rPr lang="fr-FR" dirty="0" err="1">
                <a:solidFill>
                  <a:srgbClr val="4D4D4D"/>
                </a:solidFill>
                <a:latin typeface="Courier"/>
                <a:cs typeface="Courier"/>
              </a:rPr>
              <a:t>parameters.keySet</a:t>
            </a:r>
            <a:r>
              <a:rPr lang="fr-FR" dirty="0">
                <a:solidFill>
                  <a:srgbClr val="4D4D4D"/>
                </a:solidFill>
                <a:latin typeface="Courier"/>
                <a:cs typeface="Courier"/>
              </a:rPr>
              <a:t>().</a:t>
            </a:r>
            <a:r>
              <a:rPr lang="fr-FR" dirty="0" err="1">
                <a:solidFill>
                  <a:srgbClr val="4D4D4D"/>
                </a:solidFill>
                <a:latin typeface="Courier"/>
                <a:cs typeface="Courier"/>
              </a:rPr>
              <a:t>iterator</a:t>
            </a:r>
            <a:r>
              <a:rPr lang="fr-FR" dirty="0">
                <a:solidFill>
                  <a:srgbClr val="4D4D4D"/>
                </a:solidFill>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660066"/>
                </a:solidFill>
                <a:latin typeface="Courier"/>
                <a:cs typeface="Courier"/>
              </a:rPr>
              <a:t>while</a:t>
            </a:r>
            <a:r>
              <a:rPr lang="fr-FR" dirty="0">
                <a:solidFill>
                  <a:srgbClr val="660066"/>
                </a:solidFill>
                <a:latin typeface="Courier"/>
                <a:cs typeface="Courier"/>
              </a:rPr>
              <a:t> </a:t>
            </a:r>
            <a:r>
              <a:rPr lang="fr-FR" dirty="0">
                <a:latin typeface="Courier"/>
                <a:cs typeface="Courier"/>
              </a:rPr>
              <a:t>(</a:t>
            </a:r>
            <a:r>
              <a:rPr lang="fr-FR" dirty="0" err="1">
                <a:latin typeface="Courier"/>
                <a:cs typeface="Courier"/>
              </a:rPr>
              <a:t>iter.hasNext</a:t>
            </a:r>
            <a:r>
              <a:rPr lang="fr-FR" dirty="0">
                <a:latin typeface="Courier"/>
                <a:cs typeface="Courier"/>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String </a:t>
            </a:r>
            <a:r>
              <a:rPr lang="fr-FR" dirty="0" err="1">
                <a:latin typeface="Courier"/>
                <a:cs typeface="Courier"/>
              </a:rPr>
              <a:t>name</a:t>
            </a:r>
            <a:r>
              <a:rPr lang="fr-FR" dirty="0">
                <a:latin typeface="Courier"/>
                <a:cs typeface="Courier"/>
              </a:rPr>
              <a:t> = </a:t>
            </a:r>
            <a:r>
              <a:rPr lang="fr-FR" dirty="0" err="1">
                <a:latin typeface="Courier"/>
                <a:cs typeface="Courier"/>
              </a:rPr>
              <a:t>iter.next</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Object value = </a:t>
            </a:r>
            <a:r>
              <a:rPr lang="fr-FR" dirty="0" err="1">
                <a:latin typeface="Courier"/>
                <a:cs typeface="Courier"/>
              </a:rPr>
              <a:t>map.get</a:t>
            </a:r>
            <a:r>
              <a:rPr lang="fr-FR" dirty="0">
                <a:latin typeface="Courier"/>
                <a:cs typeface="Courier"/>
              </a:rPr>
              <a:t>(</a:t>
            </a:r>
            <a:r>
              <a:rPr lang="fr-FR" dirty="0" err="1">
                <a:latin typeface="Courier"/>
                <a:cs typeface="Courier"/>
              </a:rPr>
              <a:t>name</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err="1">
                <a:latin typeface="Courier"/>
                <a:cs typeface="Courier"/>
              </a:rPr>
              <a:t>query.setParameter</a:t>
            </a:r>
            <a:r>
              <a:rPr lang="fr-FR" dirty="0">
                <a:latin typeface="Courier"/>
                <a:cs typeface="Courier"/>
              </a:rPr>
              <a:t>(</a:t>
            </a:r>
            <a:r>
              <a:rPr lang="fr-FR" dirty="0" err="1">
                <a:latin typeface="Courier"/>
                <a:cs typeface="Courier"/>
              </a:rPr>
              <a:t>name</a:t>
            </a:r>
            <a:r>
              <a:rPr lang="fr-FR" dirty="0">
                <a:latin typeface="Courier"/>
                <a:cs typeface="Courier"/>
              </a:rPr>
              <a:t>, value);</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646464"/>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8000"/>
                </a:solidFill>
                <a:latin typeface="Courier"/>
                <a:cs typeface="Courier"/>
              </a:rPr>
              <a:t>// </a:t>
            </a:r>
            <a:r>
              <a:rPr lang="fr-FR" dirty="0" err="1">
                <a:solidFill>
                  <a:srgbClr val="008000"/>
                </a:solidFill>
                <a:latin typeface="Courier"/>
                <a:cs typeface="Courier"/>
              </a:rPr>
              <a:t>Execute</a:t>
            </a:r>
            <a:r>
              <a:rPr lang="fr-FR" dirty="0">
                <a:solidFill>
                  <a:srgbClr val="008000"/>
                </a:solidFill>
                <a:latin typeface="Courier"/>
                <a:cs typeface="Courier"/>
              </a:rPr>
              <a:t> the </a:t>
            </a:r>
            <a:r>
              <a:rPr lang="fr-FR" dirty="0" err="1">
                <a:solidFill>
                  <a:srgbClr val="008000"/>
                </a:solidFill>
                <a:latin typeface="Courier"/>
                <a:cs typeface="Courier"/>
              </a:rPr>
              <a:t>query</a:t>
            </a:r>
            <a:endParaRPr lang="fr-FR" dirty="0">
              <a:solidFill>
                <a:srgbClr val="008000"/>
              </a:solidFill>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a:cs typeface="Courier"/>
              </a:rPr>
              <a:t>List&lt;Sale&gt; </a:t>
            </a:r>
            <a:r>
              <a:rPr lang="fr-FR" dirty="0" err="1">
                <a:solidFill>
                  <a:srgbClr val="4D4D4D"/>
                </a:solidFill>
                <a:latin typeface="Courier"/>
                <a:cs typeface="Courier"/>
              </a:rPr>
              <a:t>results</a:t>
            </a:r>
            <a:r>
              <a:rPr lang="fr-FR" dirty="0">
                <a:solidFill>
                  <a:srgbClr val="4D4D4D"/>
                </a:solidFill>
                <a:latin typeface="Courier"/>
                <a:cs typeface="Courier"/>
              </a:rPr>
              <a:t> = </a:t>
            </a:r>
            <a:r>
              <a:rPr lang="fr-FR" dirty="0" err="1">
                <a:solidFill>
                  <a:srgbClr val="4D4D4D"/>
                </a:solidFill>
                <a:latin typeface="Courier"/>
                <a:cs typeface="Courier"/>
              </a:rPr>
              <a:t>query.getResultList</a:t>
            </a:r>
            <a:r>
              <a:rPr lang="fr-FR" dirty="0">
                <a:solidFill>
                  <a:srgbClr val="4D4D4D"/>
                </a:solidFill>
                <a:latin typeface="Courier"/>
                <a:cs typeface="Courier"/>
              </a:rPr>
              <a:t>();</a:t>
            </a:r>
          </a:p>
        </p:txBody>
      </p:sp>
    </p:spTree>
    <p:extLst>
      <p:ext uri="{BB962C8B-B14F-4D97-AF65-F5344CB8AC3E}">
        <p14:creationId xmlns:p14="http://schemas.microsoft.com/office/powerpoint/2010/main" val="1807406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Advantages</a:t>
            </a:r>
          </a:p>
        </p:txBody>
      </p:sp>
      <p:sp>
        <p:nvSpPr>
          <p:cNvPr id="83971" name="Text Box 2"/>
          <p:cNvSpPr txBox="1">
            <a:spLocks noChangeArrowheads="1"/>
          </p:cNvSpPr>
          <p:nvPr/>
        </p:nvSpPr>
        <p:spPr bwMode="auto">
          <a:xfrm>
            <a:off x="1116583" y="1268760"/>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version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914400" lvl="1" indent="-457200" eaLnBrk="1" hangingPunct="1">
              <a:lnSpc>
                <a:spcPct val="90000"/>
              </a:lnSpc>
              <a:spcBef>
                <a:spcPts val="550"/>
              </a:spcBef>
              <a:spcAft>
                <a:spcPts val="825"/>
              </a:spcAft>
              <a:buClr>
                <a:srgbClr val="777777"/>
              </a:buClr>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create our criteria query and define that it will work on Sales</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827584" y="3573016"/>
            <a:ext cx="8136904" cy="18002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latin typeface="Courier"/>
                <a:cs typeface="Courier"/>
              </a:rPr>
              <a:t>CriteriaBuilder</a:t>
            </a:r>
            <a:r>
              <a:rPr lang="fr-FR" dirty="0">
                <a:latin typeface="Courier"/>
                <a:cs typeface="Courier"/>
              </a:rPr>
              <a:t> </a:t>
            </a:r>
            <a:r>
              <a:rPr lang="fr-FR" dirty="0" err="1">
                <a:latin typeface="Courier"/>
                <a:cs typeface="Courier"/>
              </a:rPr>
              <a:t>criteriaBuilder</a:t>
            </a:r>
            <a:r>
              <a:rPr lang="fr-FR" dirty="0">
                <a:latin typeface="Courier"/>
                <a:cs typeface="Courier"/>
              </a:rPr>
              <a:t> = </a:t>
            </a:r>
            <a:r>
              <a:rPr lang="fr-FR" dirty="0" err="1">
                <a:latin typeface="Courier"/>
                <a:cs typeface="Courier"/>
              </a:rPr>
              <a:t>em.getCriteriaBuilder</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latin typeface="Courier"/>
                <a:cs typeface="Courier"/>
              </a:rPr>
              <a:t>CriteriaQuery</a:t>
            </a:r>
            <a:r>
              <a:rPr lang="fr-FR" dirty="0">
                <a:latin typeface="Courier"/>
                <a:cs typeface="Courier"/>
              </a:rPr>
              <a:t>&lt;Sale&gt; </a:t>
            </a:r>
            <a:r>
              <a:rPr lang="fr-FR" dirty="0" err="1">
                <a:latin typeface="Courier"/>
                <a:cs typeface="Courier"/>
              </a:rPr>
              <a:t>query</a:t>
            </a:r>
            <a:r>
              <a:rPr lang="fr-FR" dirty="0">
                <a:latin typeface="Courier"/>
                <a:cs typeface="Courier"/>
              </a:rPr>
              <a:t> =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err="1">
                <a:latin typeface="Courier"/>
                <a:cs typeface="Courier"/>
              </a:rPr>
              <a:t>criteriaBuilder.createQuery</a:t>
            </a:r>
            <a:r>
              <a:rPr lang="fr-FR" dirty="0">
                <a:latin typeface="Courier"/>
                <a:cs typeface="Courier"/>
              </a:rPr>
              <a:t>(</a:t>
            </a:r>
            <a:r>
              <a:rPr lang="fr-FR" dirty="0" err="1">
                <a:latin typeface="Courier"/>
                <a:cs typeface="Courier"/>
              </a:rPr>
              <a:t>Sale.</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latin typeface="Courier"/>
                <a:cs typeface="Courier"/>
              </a:rPr>
              <a:t>Root</a:t>
            </a:r>
            <a:r>
              <a:rPr lang="fr-FR" dirty="0">
                <a:latin typeface="Courier"/>
                <a:cs typeface="Courier"/>
              </a:rPr>
              <a:t>&lt;Sale&gt; sale = </a:t>
            </a:r>
            <a:r>
              <a:rPr lang="fr-FR" dirty="0" err="1">
                <a:latin typeface="Courier"/>
                <a:cs typeface="Courier"/>
              </a:rPr>
              <a:t>query.from</a:t>
            </a:r>
            <a:r>
              <a:rPr lang="fr-FR" dirty="0">
                <a:latin typeface="Courier"/>
                <a:cs typeface="Courier"/>
              </a:rPr>
              <a:t>(</a:t>
            </a:r>
            <a:r>
              <a:rPr lang="fr-FR" dirty="0" err="1">
                <a:latin typeface="Courier"/>
                <a:cs typeface="Courier"/>
              </a:rPr>
              <a:t>Sale.</a:t>
            </a:r>
            <a:r>
              <a:rPr lang="fr-FR" b="1" dirty="0" err="1">
                <a:solidFill>
                  <a:srgbClr val="660066"/>
                </a:solidFill>
                <a:latin typeface="Courier"/>
                <a:cs typeface="Courier"/>
              </a:rPr>
              <a:t>class</a:t>
            </a:r>
            <a:r>
              <a:rPr lang="fr-FR" dirty="0">
                <a:latin typeface="Courier"/>
                <a:cs typeface="Courier"/>
              </a:rPr>
              <a:t>);</a:t>
            </a:r>
          </a:p>
        </p:txBody>
      </p:sp>
    </p:spTree>
    <p:extLst>
      <p:ext uri="{BB962C8B-B14F-4D97-AF65-F5344CB8AC3E}">
        <p14:creationId xmlns:p14="http://schemas.microsoft.com/office/powerpoint/2010/main" val="29617514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Advantages</a:t>
            </a:r>
          </a:p>
        </p:txBody>
      </p:sp>
      <p:sp>
        <p:nvSpPr>
          <p:cNvPr id="83971" name="Text Box 2"/>
          <p:cNvSpPr txBox="1">
            <a:spLocks noChangeArrowheads="1"/>
          </p:cNvSpPr>
          <p:nvPr/>
        </p:nvSpPr>
        <p:spPr bwMode="auto">
          <a:xfrm>
            <a:off x="1116583" y="1052736"/>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version :</a:t>
            </a:r>
          </a:p>
          <a:p>
            <a:pPr marL="914400" lvl="1" indent="-457200" eaLnBrk="1" hangingPunct="1">
              <a:lnSpc>
                <a:spcPct val="90000"/>
              </a:lnSpc>
              <a:spcBef>
                <a:spcPts val="550"/>
              </a:spcBef>
              <a:spcAft>
                <a:spcPts val="825"/>
              </a:spcAft>
              <a:buClr>
                <a:srgbClr val="777777"/>
              </a:buClr>
              <a:buFont typeface="+mj-lt"/>
              <a:buAutoNum type="arabicPeriod" startAt="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prepare our predicates</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971600" y="2060848"/>
            <a:ext cx="7992888" cy="465313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List&lt;</a:t>
            </a:r>
            <a:r>
              <a:rPr lang="fr-FR" dirty="0" err="1">
                <a:latin typeface="Courier"/>
                <a:cs typeface="Courier"/>
              </a:rPr>
              <a:t>Predicate</a:t>
            </a:r>
            <a:r>
              <a:rPr lang="fr-FR" dirty="0">
                <a:latin typeface="Courier"/>
                <a:cs typeface="Courier"/>
              </a:rPr>
              <a:t>&gt; </a:t>
            </a:r>
            <a:r>
              <a:rPr lang="fr-FR" dirty="0" err="1">
                <a:latin typeface="Courier"/>
                <a:cs typeface="Courier"/>
              </a:rPr>
              <a:t>predicates</a:t>
            </a:r>
            <a:r>
              <a:rPr lang="fr-FR" dirty="0">
                <a:latin typeface="Courier"/>
                <a:cs typeface="Courier"/>
              </a:rPr>
              <a:t> = </a:t>
            </a:r>
            <a:r>
              <a:rPr lang="fr-FR" b="1" dirty="0">
                <a:solidFill>
                  <a:srgbClr val="660066"/>
                </a:solidFill>
                <a:latin typeface="Courier"/>
                <a:cs typeface="Courier"/>
              </a:rPr>
              <a:t>new</a:t>
            </a:r>
            <a:r>
              <a:rPr lang="fr-FR" dirty="0">
                <a:solidFill>
                  <a:srgbClr val="660066"/>
                </a:solidFill>
                <a:latin typeface="Courier"/>
                <a:cs typeface="Courier"/>
              </a:rPr>
              <a:t> </a:t>
            </a:r>
            <a:r>
              <a:rPr lang="fr-FR" dirty="0" err="1">
                <a:latin typeface="Courier"/>
                <a:cs typeface="Courier"/>
              </a:rPr>
              <a:t>ArrayList</a:t>
            </a:r>
            <a:r>
              <a:rPr lang="fr-FR" dirty="0">
                <a:latin typeface="Courier"/>
                <a:cs typeface="Courier"/>
              </a:rPr>
              <a:t>&lt;</a:t>
            </a:r>
            <a:r>
              <a:rPr lang="fr-FR" dirty="0" err="1">
                <a:latin typeface="Courier"/>
                <a:cs typeface="Courier"/>
              </a:rPr>
              <a:t>Predicate</a:t>
            </a:r>
            <a:r>
              <a:rPr lang="fr-FR" dirty="0">
                <a:latin typeface="Courier"/>
                <a:cs typeface="Courier"/>
              </a:rPr>
              <a:t>&gt;();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660066"/>
                </a:solidFill>
                <a:latin typeface="Courier"/>
                <a:cs typeface="Courier"/>
              </a:rPr>
              <a:t>if</a:t>
            </a:r>
            <a:r>
              <a:rPr lang="fr-FR" dirty="0">
                <a:latin typeface="Courier"/>
                <a:cs typeface="Courier"/>
              </a:rPr>
              <a:t>(</a:t>
            </a:r>
            <a:r>
              <a:rPr lang="fr-FR" dirty="0" err="1">
                <a:latin typeface="Courier"/>
                <a:cs typeface="Courier"/>
              </a:rPr>
              <a:t>startDate</a:t>
            </a:r>
            <a:r>
              <a:rPr lang="fr-FR" dirty="0">
                <a:latin typeface="Courier"/>
                <a:cs typeface="Courier"/>
              </a:rPr>
              <a:t> != </a:t>
            </a:r>
            <a:r>
              <a:rPr lang="fr-FR" b="1" dirty="0" err="1">
                <a:solidFill>
                  <a:srgbClr val="660066"/>
                </a:solidFill>
                <a:latin typeface="Courier"/>
                <a:cs typeface="Courier"/>
              </a:rPr>
              <a:t>null</a:t>
            </a:r>
            <a:r>
              <a:rPr lang="fr-FR" dirty="0">
                <a:latin typeface="Courier"/>
                <a:cs typeface="Courier"/>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err="1">
                <a:latin typeface="Courier"/>
                <a:cs typeface="Courier"/>
              </a:rPr>
              <a:t>predicates.add</a:t>
            </a:r>
            <a:r>
              <a:rPr lang="fr-FR" dirty="0">
                <a:latin typeface="Courier"/>
                <a:cs typeface="Courier"/>
              </a:rPr>
              <a:t>(</a:t>
            </a:r>
            <a:r>
              <a:rPr lang="fr-FR" dirty="0" err="1">
                <a:latin typeface="Courier"/>
                <a:cs typeface="Courier"/>
              </a:rPr>
              <a:t>criteriaBuilder.greaterThanOrEqualTo</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err="1" smtClean="0">
                <a:latin typeface="Courier"/>
                <a:cs typeface="Courier"/>
              </a:rPr>
              <a:t>sale.get</a:t>
            </a:r>
            <a:r>
              <a:rPr lang="fr-FR" dirty="0">
                <a:latin typeface="Courier"/>
                <a:cs typeface="Courier"/>
              </a:rPr>
              <a:t>(</a:t>
            </a:r>
            <a:r>
              <a:rPr lang="fr-FR" dirty="0">
                <a:solidFill>
                  <a:srgbClr val="0000FF"/>
                </a:solidFill>
                <a:latin typeface="Courier"/>
                <a:cs typeface="Courier"/>
              </a:rPr>
              <a:t>"date"</a:t>
            </a:r>
            <a:r>
              <a:rPr lang="fr-FR" dirty="0">
                <a:latin typeface="Courier"/>
                <a:cs typeface="Courier"/>
              </a:rPr>
              <a:t>).as(</a:t>
            </a:r>
            <a:r>
              <a:rPr lang="fr-FR" dirty="0" err="1">
                <a:latin typeface="Courier"/>
                <a:cs typeface="Courier"/>
              </a:rPr>
              <a:t>Date.</a:t>
            </a:r>
            <a:r>
              <a:rPr lang="fr-FR" b="1" dirty="0" err="1">
                <a:solidFill>
                  <a:srgbClr val="660066"/>
                </a:solidFill>
                <a:latin typeface="Courier"/>
                <a:cs typeface="Courier"/>
              </a:rPr>
              <a:t>class</a:t>
            </a:r>
            <a:r>
              <a:rPr lang="fr-FR" dirty="0">
                <a:latin typeface="Courier"/>
                <a:cs typeface="Courier"/>
              </a:rPr>
              <a:t>), </a:t>
            </a:r>
            <a:r>
              <a:rPr lang="fr-FR" dirty="0" err="1" smtClean="0">
                <a:latin typeface="Courier"/>
                <a:cs typeface="Courier"/>
              </a:rPr>
              <a:t>startDate</a:t>
            </a: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smtClean="0">
                <a:latin typeface="Courier"/>
                <a:cs typeface="Courier"/>
              </a:rPr>
              <a:t>)</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660066"/>
                </a:solidFill>
                <a:latin typeface="Courier"/>
                <a:cs typeface="Courier"/>
              </a:rPr>
              <a:t>if</a:t>
            </a:r>
            <a:r>
              <a:rPr lang="fr-FR" dirty="0">
                <a:latin typeface="Courier"/>
                <a:cs typeface="Courier"/>
              </a:rPr>
              <a:t>(</a:t>
            </a:r>
            <a:r>
              <a:rPr lang="fr-FR" dirty="0" err="1">
                <a:latin typeface="Courier"/>
                <a:cs typeface="Courier"/>
              </a:rPr>
              <a:t>endDate</a:t>
            </a:r>
            <a:r>
              <a:rPr lang="fr-FR" dirty="0">
                <a:latin typeface="Courier"/>
                <a:cs typeface="Courier"/>
              </a:rPr>
              <a:t> != </a:t>
            </a:r>
            <a:r>
              <a:rPr lang="fr-FR" b="1" dirty="0" err="1">
                <a:solidFill>
                  <a:srgbClr val="660066"/>
                </a:solidFill>
                <a:latin typeface="Courier"/>
                <a:cs typeface="Courier"/>
              </a:rPr>
              <a:t>null</a:t>
            </a:r>
            <a:r>
              <a:rPr lang="fr-FR" dirty="0">
                <a:latin typeface="Courier"/>
                <a:cs typeface="Courier"/>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err="1">
                <a:latin typeface="Courier"/>
                <a:cs typeface="Courier"/>
              </a:rPr>
              <a:t>predicates.add</a:t>
            </a:r>
            <a:r>
              <a:rPr lang="fr-FR" dirty="0">
                <a:latin typeface="Courier"/>
                <a:cs typeface="Courier"/>
              </a:rPr>
              <a:t>(</a:t>
            </a:r>
            <a:r>
              <a:rPr lang="fr-FR" dirty="0" err="1">
                <a:latin typeface="Courier"/>
                <a:cs typeface="Courier"/>
              </a:rPr>
              <a:t>criteriaBuilder.lessThanOrEqualTo</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err="1">
                <a:latin typeface="Courier"/>
                <a:cs typeface="Courier"/>
              </a:rPr>
              <a:t>sale.get</a:t>
            </a:r>
            <a:r>
              <a:rPr lang="fr-FR" dirty="0">
                <a:latin typeface="Courier"/>
                <a:cs typeface="Courier"/>
              </a:rPr>
              <a:t>(</a:t>
            </a:r>
            <a:r>
              <a:rPr lang="fr-FR" dirty="0">
                <a:solidFill>
                  <a:srgbClr val="0000FF"/>
                </a:solidFill>
                <a:latin typeface="Courier"/>
                <a:cs typeface="Courier"/>
              </a:rPr>
              <a:t>"date"</a:t>
            </a:r>
            <a:r>
              <a:rPr lang="fr-FR" dirty="0">
                <a:latin typeface="Courier"/>
                <a:cs typeface="Courier"/>
              </a:rPr>
              <a:t>).as(</a:t>
            </a:r>
            <a:r>
              <a:rPr lang="fr-FR" dirty="0" err="1">
                <a:latin typeface="Courier"/>
                <a:cs typeface="Courier"/>
              </a:rPr>
              <a:t>Date.</a:t>
            </a:r>
            <a:r>
              <a:rPr lang="fr-FR" b="1" dirty="0" err="1">
                <a:solidFill>
                  <a:srgbClr val="660066"/>
                </a:solidFill>
                <a:latin typeface="Courier"/>
                <a:cs typeface="Courier"/>
              </a:rPr>
              <a:t>class</a:t>
            </a:r>
            <a:r>
              <a:rPr lang="fr-FR" dirty="0">
                <a:latin typeface="Courier"/>
                <a:cs typeface="Courier"/>
              </a:rPr>
              <a:t>), </a:t>
            </a:r>
            <a:r>
              <a:rPr lang="fr-FR" dirty="0" err="1" smtClean="0">
                <a:latin typeface="Courier"/>
                <a:cs typeface="Courier"/>
              </a:rPr>
              <a:t>endDate</a:t>
            </a: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	</a:t>
            </a:r>
            <a:r>
              <a:rPr lang="fr-FR" dirty="0" smtClean="0">
                <a:latin typeface="Courier"/>
                <a:cs typeface="Courier"/>
              </a:rPr>
              <a:t>)</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a:t>
            </a:r>
          </a:p>
        </p:txBody>
      </p:sp>
    </p:spTree>
    <p:extLst>
      <p:ext uri="{BB962C8B-B14F-4D97-AF65-F5344CB8AC3E}">
        <p14:creationId xmlns:p14="http://schemas.microsoft.com/office/powerpoint/2010/main" val="24621645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topics</a:t>
            </a:r>
          </a:p>
        </p:txBody>
      </p:sp>
      <p:sp>
        <p:nvSpPr>
          <p:cNvPr id="9219" name="Text Box 2"/>
          <p:cNvSpPr txBox="1">
            <a:spLocks noChangeArrowheads="1"/>
          </p:cNvSpPr>
          <p:nvPr/>
        </p:nvSpPr>
        <p:spPr bwMode="auto">
          <a:xfrm>
            <a:off x="1042988" y="1066800"/>
            <a:ext cx="8101012"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Course’s plan</a:t>
            </a:r>
          </a:p>
        </p:txBody>
      </p:sp>
      <p:pic>
        <p:nvPicPr>
          <p:cNvPr id="9220" name="Picture 3"/>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9221"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Advanced JPA</a:t>
            </a:r>
          </a:p>
        </p:txBody>
      </p:sp>
      <p:sp>
        <p:nvSpPr>
          <p:cNvPr id="9222" name="Rectangle 5"/>
          <p:cNvSpPr>
            <a:spLocks noChangeArrowheads="1"/>
          </p:cNvSpPr>
          <p:nvPr/>
        </p:nvSpPr>
        <p:spPr bwMode="auto">
          <a:xfrm>
            <a:off x="4419600" y="1676400"/>
            <a:ext cx="4343400"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Inheritance</a:t>
            </a:r>
            <a:r>
              <a:rPr lang="en-US" sz="2000" dirty="0" smtClean="0">
                <a:solidFill>
                  <a:srgbClr val="4D4D4D"/>
                </a:solidFill>
              </a:rPr>
              <a:t>. How to make an Entity inherit from another.</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000"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Criteria API</a:t>
            </a:r>
            <a:r>
              <a:rPr lang="en-US" sz="2000" dirty="0" smtClean="0">
                <a:solidFill>
                  <a:srgbClr val="4D4D4D"/>
                </a:solidFill>
              </a:rPr>
              <a:t>. The new API to make query in JPA 2.</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000"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err="1" smtClean="0">
                <a:solidFill>
                  <a:srgbClr val="4D4D4D"/>
                </a:solidFill>
              </a:rPr>
              <a:t>Metamodel</a:t>
            </a:r>
            <a:r>
              <a:rPr lang="en-US" sz="2000" b="1" dirty="0" smtClean="0">
                <a:solidFill>
                  <a:srgbClr val="4D4D4D"/>
                </a:solidFill>
              </a:rPr>
              <a:t> API</a:t>
            </a:r>
            <a:r>
              <a:rPr lang="en-US" sz="2000" dirty="0" smtClean="0">
                <a:solidFill>
                  <a:srgbClr val="4D4D4D"/>
                </a:solidFill>
              </a:rPr>
              <a:t>. Type safe queries.</a:t>
            </a:r>
          </a:p>
        </p:txBody>
      </p:sp>
      <p:pic>
        <p:nvPicPr>
          <p:cNvPr id="9223" name="Picture 6"/>
          <p:cNvPicPr>
            <a:picLocks noChangeAspect="1" noChangeArrowheads="1"/>
          </p:cNvPicPr>
          <p:nvPr/>
        </p:nvPicPr>
        <p:blipFill>
          <a:blip r:embed="rId4" cstate="print"/>
          <a:srcRect/>
          <a:stretch>
            <a:fillRect/>
          </a:stretch>
        </p:blipFill>
        <p:spPr bwMode="auto">
          <a:xfrm>
            <a:off x="1331913" y="1773238"/>
            <a:ext cx="2720975" cy="4037012"/>
          </a:xfrm>
          <a:prstGeom prst="rect">
            <a:avLst/>
          </a:prstGeom>
          <a:noFill/>
          <a:ln w="9525">
            <a:noFill/>
            <a:round/>
            <a:headEnd/>
            <a:tailEnd/>
          </a:ln>
        </p:spPr>
      </p:pic>
    </p:spTree>
    <p:extLst>
      <p:ext uri="{BB962C8B-B14F-4D97-AF65-F5344CB8AC3E}">
        <p14:creationId xmlns:p14="http://schemas.microsoft.com/office/powerpoint/2010/main" val="18525079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Advantages</a:t>
            </a:r>
          </a:p>
        </p:txBody>
      </p:sp>
      <p:sp>
        <p:nvSpPr>
          <p:cNvPr id="83971" name="Text Box 2"/>
          <p:cNvSpPr txBox="1">
            <a:spLocks noChangeArrowheads="1"/>
          </p:cNvSpPr>
          <p:nvPr/>
        </p:nvSpPr>
        <p:spPr bwMode="auto">
          <a:xfrm>
            <a:off x="1116583" y="1268760"/>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version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914400" lvl="1" indent="-457200" eaLnBrk="1" hangingPunct="1">
              <a:lnSpc>
                <a:spcPct val="90000"/>
              </a:lnSpc>
              <a:spcBef>
                <a:spcPts val="550"/>
              </a:spcBef>
              <a:spcAft>
                <a:spcPts val="825"/>
              </a:spcAft>
              <a:buClr>
                <a:srgbClr val="777777"/>
              </a:buClr>
              <a:buFont typeface="+mj-lt"/>
              <a:buAutoNum type="arabicPeriod" startAt="3"/>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finish to configure our query and execute it</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
        <p:nvSpPr>
          <p:cNvPr id="7" name="Rectangle 5"/>
          <p:cNvSpPr>
            <a:spLocks noChangeArrowheads="1"/>
          </p:cNvSpPr>
          <p:nvPr/>
        </p:nvSpPr>
        <p:spPr bwMode="auto">
          <a:xfrm>
            <a:off x="683568" y="3573016"/>
            <a:ext cx="8280920" cy="216024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query.where</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	</a:t>
            </a:r>
            <a:r>
              <a:rPr lang="fr-FR" dirty="0" err="1" smtClean="0">
                <a:latin typeface="Courier"/>
                <a:cs typeface="Courier"/>
              </a:rPr>
              <a:t>predicates.toArray</a:t>
            </a:r>
            <a:r>
              <a:rPr lang="fr-FR" dirty="0">
                <a:latin typeface="Courier"/>
                <a:cs typeface="Courier"/>
              </a:rPr>
              <a:t>(</a:t>
            </a:r>
            <a:r>
              <a:rPr lang="fr-FR" b="1" dirty="0">
                <a:solidFill>
                  <a:srgbClr val="660066"/>
                </a:solidFill>
                <a:latin typeface="Courier"/>
                <a:cs typeface="Courier"/>
              </a:rPr>
              <a:t>new</a:t>
            </a:r>
            <a:r>
              <a:rPr lang="fr-FR" dirty="0">
                <a:latin typeface="Courier"/>
                <a:cs typeface="Courier"/>
              </a:rPr>
              <a:t> </a:t>
            </a:r>
            <a:r>
              <a:rPr lang="fr-FR" dirty="0" err="1">
                <a:latin typeface="Courier"/>
                <a:cs typeface="Courier"/>
              </a:rPr>
              <a:t>Predicate</a:t>
            </a:r>
            <a:r>
              <a:rPr lang="fr-FR" dirty="0">
                <a:latin typeface="Courier"/>
                <a:cs typeface="Courier"/>
              </a:rPr>
              <a:t>[</a:t>
            </a:r>
            <a:r>
              <a:rPr lang="fr-FR" dirty="0" err="1">
                <a:latin typeface="Courier"/>
                <a:cs typeface="Courier"/>
              </a:rPr>
              <a:t>predicates.size</a:t>
            </a:r>
            <a:r>
              <a:rPr lang="fr-FR" dirty="0">
                <a:latin typeface="Courier"/>
                <a:cs typeface="Courier"/>
              </a:rPr>
              <a:t>()]</a:t>
            </a:r>
            <a:r>
              <a:rPr lang="fr-FR" dirty="0" smtClean="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latin typeface="Courier"/>
                <a:cs typeface="Courier"/>
              </a:rPr>
              <a:t>List&lt;Sale&gt; </a:t>
            </a:r>
            <a:r>
              <a:rPr lang="fr-FR" dirty="0" err="1">
                <a:latin typeface="Courier"/>
                <a:cs typeface="Courier"/>
              </a:rPr>
              <a:t>results</a:t>
            </a:r>
            <a:r>
              <a:rPr lang="fr-FR" dirty="0">
                <a:latin typeface="Courier"/>
                <a:cs typeface="Courier"/>
              </a:rPr>
              <a:t> = </a:t>
            </a:r>
            <a:r>
              <a:rPr lang="fr-FR" dirty="0" err="1">
                <a:latin typeface="Courier"/>
                <a:cs typeface="Courier"/>
              </a:rPr>
              <a:t>em.createQuery</a:t>
            </a:r>
            <a:r>
              <a:rPr lang="fr-FR" dirty="0">
                <a:latin typeface="Courier"/>
                <a:cs typeface="Courier"/>
              </a:rPr>
              <a:t>(</a:t>
            </a:r>
            <a:r>
              <a:rPr lang="fr-FR" dirty="0" err="1">
                <a:latin typeface="Courier"/>
                <a:cs typeface="Courier"/>
              </a:rPr>
              <a:t>query</a:t>
            </a:r>
            <a:r>
              <a:rPr lang="fr-FR" dirty="0">
                <a:latin typeface="Courier"/>
                <a:cs typeface="Courier"/>
              </a:rPr>
              <a:t>).</a:t>
            </a:r>
            <a:r>
              <a:rPr lang="fr-FR" dirty="0" err="1">
                <a:latin typeface="Courier"/>
                <a:cs typeface="Courier"/>
              </a:rPr>
              <a:t>getResultList</a:t>
            </a:r>
            <a:r>
              <a:rPr lang="fr-FR" dirty="0">
                <a:latin typeface="Courier"/>
                <a:cs typeface="Courier"/>
              </a:rPr>
              <a:t>();</a:t>
            </a:r>
          </a:p>
        </p:txBody>
      </p:sp>
    </p:spTree>
    <p:extLst>
      <p:ext uri="{BB962C8B-B14F-4D97-AF65-F5344CB8AC3E}">
        <p14:creationId xmlns:p14="http://schemas.microsoft.com/office/powerpoint/2010/main" val="8920948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Criteria API</a:t>
            </a:r>
          </a:p>
        </p:txBody>
      </p:sp>
    </p:spTree>
    <p:custDataLst>
      <p:tags r:id="rId1"/>
    </p:custDataLst>
    <p:extLst>
      <p:ext uri="{BB962C8B-B14F-4D97-AF65-F5344CB8AC3E}">
        <p14:creationId xmlns:p14="http://schemas.microsoft.com/office/powerpoint/2010/main" val="157951128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Criteria API</a:t>
            </a:r>
            <a:endParaRPr lang="en-US" b="1" dirty="0">
              <a:solidFill>
                <a:srgbClr val="000000"/>
              </a:solidFill>
            </a:endParaRPr>
          </a:p>
        </p:txBody>
      </p:sp>
      <p:sp>
        <p:nvSpPr>
          <p:cNvPr id="6" name="Rectangle 2"/>
          <p:cNvSpPr txBox="1">
            <a:spLocks noChangeArrowheads="1"/>
          </p:cNvSpPr>
          <p:nvPr/>
        </p:nvSpPr>
        <p:spPr>
          <a:xfrm>
            <a:off x="1187624" y="980728"/>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Criteria API is great !</a:t>
            </a:r>
            <a:r>
              <a:rPr lang="en-US" sz="2200" kern="0" dirty="0">
                <a:latin typeface="+mn-lt"/>
              </a:rPr>
              <a:t> </a:t>
            </a:r>
            <a:r>
              <a:rPr lang="en-US" sz="2200" kern="0" dirty="0" smtClean="0">
                <a:latin typeface="+mn-lt"/>
              </a:rPr>
              <a:t>(sometimes…)</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page to help users to find the trip of his dreams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The page must provide some filters and display the Trips corresponding to them</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You must have the following filters :</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Filter by highest price</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Filter by </a:t>
            </a:r>
            <a:r>
              <a:rPr lang="en-US" sz="2200" kern="0" dirty="0">
                <a:latin typeface="+mn-lt"/>
              </a:rPr>
              <a:t>d</a:t>
            </a:r>
            <a:r>
              <a:rPr lang="en-US" sz="2200" kern="0" dirty="0" smtClean="0">
                <a:latin typeface="+mn-lt"/>
              </a:rPr>
              <a:t>eparture station</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Filter by arrival station</a:t>
            </a:r>
          </a:p>
          <a:p>
            <a:pPr marL="1257300" lvl="2"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For your DAO layer, use Criteria queries </a:t>
            </a:r>
            <a:r>
              <a:rPr lang="en-US" sz="2200" kern="0" dirty="0" smtClean="0">
                <a:latin typeface="+mn-lt"/>
                <a:sym typeface="Wingdings"/>
              </a:rPr>
              <a:t></a:t>
            </a:r>
            <a:endParaRPr lang="en-US" sz="2200" kern="0" dirty="0" smtClean="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pic>
        <p:nvPicPr>
          <p:cNvPr id="7" name="Picture 6" descr="Screen Shot 2012-01-10 at 17.10.05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8152" y="5886395"/>
            <a:ext cx="7524328" cy="854973"/>
          </a:xfrm>
          <a:prstGeom prst="rect">
            <a:avLst/>
          </a:prstGeom>
        </p:spPr>
      </p:pic>
    </p:spTree>
    <p:custDataLst>
      <p:tags r:id="rId1"/>
    </p:custDataLst>
    <p:extLst>
      <p:ext uri="{BB962C8B-B14F-4D97-AF65-F5344CB8AC3E}">
        <p14:creationId xmlns:p14="http://schemas.microsoft.com/office/powerpoint/2010/main" val="354189244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51460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err="1" smtClean="0">
                <a:solidFill>
                  <a:srgbClr val="000000"/>
                </a:solidFill>
              </a:rPr>
              <a:t>Metamodel</a:t>
            </a:r>
            <a:r>
              <a:rPr lang="en-US" sz="3600" b="1" dirty="0" smtClean="0">
                <a:solidFill>
                  <a:srgbClr val="000000"/>
                </a:solidFill>
              </a:rPr>
              <a:t> API</a:t>
            </a:r>
            <a:endParaRPr lang="en-US" sz="3600" b="1" dirty="0">
              <a:solidFill>
                <a:srgbClr val="000000"/>
              </a:solidFill>
            </a:endParaRPr>
          </a:p>
        </p:txBody>
      </p:sp>
      <p:sp>
        <p:nvSpPr>
          <p:cNvPr id="44035" name="Text Box 2"/>
          <p:cNvSpPr txBox="1">
            <a:spLocks noChangeArrowheads="1"/>
          </p:cNvSpPr>
          <p:nvPr/>
        </p:nvSpPr>
        <p:spPr bwMode="auto">
          <a:xfrm>
            <a:off x="2500064"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rgbClr val="4D4D4D"/>
                </a:solidFill>
              </a:rPr>
              <a:t>Type safe queries</a:t>
            </a:r>
            <a:endParaRPr lang="en-US" sz="2200" dirty="0">
              <a:solidFill>
                <a:srgbClr val="4D4D4D"/>
              </a:solidFill>
            </a:endParaRPr>
          </a:p>
        </p:txBody>
      </p:sp>
      <p:pic>
        <p:nvPicPr>
          <p:cNvPr id="44036"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1991871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sp>
        <p:nvSpPr>
          <p:cNvPr id="83971" name="Text Box 2"/>
          <p:cNvSpPr txBox="1">
            <a:spLocks noChangeArrowheads="1"/>
          </p:cNvSpPr>
          <p:nvPr/>
        </p:nvSpPr>
        <p:spPr bwMode="auto">
          <a:xfrm>
            <a:off x="1116583" y="1229072"/>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 hope Criteria API is easier for you now</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But previous </a:t>
            </a:r>
            <a:r>
              <a:rPr lang="en-US" sz="2200" dirty="0">
                <a:solidFill>
                  <a:srgbClr val="4D4D4D"/>
                </a:solidFill>
              </a:rPr>
              <a:t>examples are not </a:t>
            </a:r>
            <a:r>
              <a:rPr lang="en-US" sz="2200" dirty="0" smtClean="0">
                <a:solidFill>
                  <a:srgbClr val="4D4D4D"/>
                </a:solidFill>
              </a:rPr>
              <a:t>totally </a:t>
            </a:r>
            <a:r>
              <a:rPr lang="en-US" sz="2200" dirty="0">
                <a:solidFill>
                  <a:srgbClr val="4D4D4D"/>
                </a:solidFill>
              </a:rPr>
              <a:t>without </a:t>
            </a:r>
            <a:r>
              <a:rPr lang="en-US" sz="2200" dirty="0" smtClean="0">
                <a:solidFill>
                  <a:srgbClr val="4D4D4D"/>
                </a:solidFill>
              </a:rPr>
              <a:t>any string</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Properties are still Strings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What happens if the name of the property change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How to have property validation at compile time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a:t>
            </a:r>
            <a:r>
              <a:rPr lang="en-US" sz="2200" dirty="0" err="1" smtClean="0">
                <a:solidFill>
                  <a:srgbClr val="4D4D4D"/>
                </a:solidFill>
              </a:rPr>
              <a:t>Metamodel</a:t>
            </a:r>
            <a:r>
              <a:rPr lang="en-US" sz="2200" dirty="0" smtClean="0">
                <a:solidFill>
                  <a:srgbClr val="4D4D4D"/>
                </a:solidFill>
              </a:rPr>
              <a:t> API is the solution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rPr>
              <a:t>Metamodel</a:t>
            </a:r>
            <a:r>
              <a:rPr lang="en-US" b="1" dirty="0">
                <a:solidFill>
                  <a:srgbClr val="000000"/>
                </a:solidFill>
              </a:rPr>
              <a:t> API</a:t>
            </a:r>
          </a:p>
        </p:txBody>
      </p:sp>
      <p:pic>
        <p:nvPicPr>
          <p:cNvPr id="3" name="Picture 2"/>
          <p:cNvPicPr>
            <a:picLocks noChangeAspect="1"/>
          </p:cNvPicPr>
          <p:nvPr/>
        </p:nvPicPr>
        <p:blipFill>
          <a:blip r:embed="rId4"/>
          <a:stretch>
            <a:fillRect/>
          </a:stretch>
        </p:blipFill>
        <p:spPr>
          <a:xfrm>
            <a:off x="7308304" y="4908957"/>
            <a:ext cx="1633364" cy="1760403"/>
          </a:xfrm>
          <a:prstGeom prst="rect">
            <a:avLst/>
          </a:prstGeom>
        </p:spPr>
      </p:pic>
    </p:spTree>
    <p:extLst>
      <p:ext uri="{BB962C8B-B14F-4D97-AF65-F5344CB8AC3E}">
        <p14:creationId xmlns:p14="http://schemas.microsoft.com/office/powerpoint/2010/main" val="7594334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Presentation</a:t>
            </a:r>
          </a:p>
        </p:txBody>
      </p:sp>
      <p:sp>
        <p:nvSpPr>
          <p:cNvPr id="83971" name="Text Box 2"/>
          <p:cNvSpPr txBox="1">
            <a:spLocks noChangeArrowheads="1"/>
          </p:cNvSpPr>
          <p:nvPr/>
        </p:nvSpPr>
        <p:spPr bwMode="auto">
          <a:xfrm>
            <a:off x="1116583" y="1229072"/>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This API is used to create a </a:t>
            </a:r>
            <a:r>
              <a:rPr lang="en-US" sz="2200" dirty="0" err="1">
                <a:solidFill>
                  <a:srgbClr val="4D4D4D"/>
                </a:solidFill>
              </a:rPr>
              <a:t>M</a:t>
            </a:r>
            <a:r>
              <a:rPr lang="en-US" sz="2200" dirty="0" err="1" smtClean="0">
                <a:solidFill>
                  <a:srgbClr val="4D4D4D"/>
                </a:solidFill>
              </a:rPr>
              <a:t>etamodel</a:t>
            </a:r>
            <a:r>
              <a:rPr lang="en-US" sz="2200" dirty="0" smtClean="0">
                <a:solidFill>
                  <a:srgbClr val="4D4D4D"/>
                </a:solidFill>
              </a:rPr>
              <a:t> of each managed entities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For each entity class, a </a:t>
            </a:r>
            <a:r>
              <a:rPr lang="en-US" sz="2200" dirty="0" err="1">
                <a:solidFill>
                  <a:srgbClr val="4D4D4D"/>
                </a:solidFill>
              </a:rPr>
              <a:t>M</a:t>
            </a:r>
            <a:r>
              <a:rPr lang="en-US" sz="2200" dirty="0" err="1" smtClean="0">
                <a:solidFill>
                  <a:srgbClr val="4D4D4D"/>
                </a:solidFill>
              </a:rPr>
              <a:t>etamodel</a:t>
            </a:r>
            <a:r>
              <a:rPr lang="en-US" sz="2200" dirty="0" smtClean="0">
                <a:solidFill>
                  <a:srgbClr val="4D4D4D"/>
                </a:solidFill>
              </a:rPr>
              <a:t> class is created</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What is a </a:t>
            </a:r>
            <a:r>
              <a:rPr lang="en-US" sz="2200" dirty="0" err="1">
                <a:solidFill>
                  <a:srgbClr val="4D4D4D"/>
                </a:solidFill>
              </a:rPr>
              <a:t>M</a:t>
            </a:r>
            <a:r>
              <a:rPr lang="en-US" sz="2200" dirty="0" err="1" smtClean="0">
                <a:solidFill>
                  <a:srgbClr val="4D4D4D"/>
                </a:solidFill>
              </a:rPr>
              <a:t>etamodel</a:t>
            </a:r>
            <a:r>
              <a:rPr lang="en-US" sz="2200" dirty="0" smtClean="0">
                <a:solidFill>
                  <a:srgbClr val="4D4D4D"/>
                </a:solidFill>
              </a:rPr>
              <a:t> class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class with the same name than an entity with a trailing </a:t>
            </a:r>
            <a:r>
              <a:rPr lang="en-US" sz="2200" dirty="0" smtClean="0">
                <a:solidFill>
                  <a:srgbClr val="4D4D4D"/>
                </a:solidFill>
              </a:rPr>
              <a:t>underscore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attributes that correspond to the properties of the entity class</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rPr>
              <a:t>Metamodel</a:t>
            </a:r>
            <a:r>
              <a:rPr lang="en-US" b="1" dirty="0">
                <a:solidFill>
                  <a:srgbClr val="000000"/>
                </a:solidFill>
              </a:rPr>
              <a:t> API</a:t>
            </a:r>
          </a:p>
        </p:txBody>
      </p:sp>
    </p:spTree>
    <p:extLst>
      <p:ext uri="{BB962C8B-B14F-4D97-AF65-F5344CB8AC3E}">
        <p14:creationId xmlns:p14="http://schemas.microsoft.com/office/powerpoint/2010/main" val="3012418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Presentation</a:t>
            </a:r>
          </a:p>
        </p:txBody>
      </p:sp>
      <p:sp>
        <p:nvSpPr>
          <p:cNvPr id="83971" name="Text Box 2"/>
          <p:cNvSpPr txBox="1">
            <a:spLocks noChangeArrowheads="1"/>
          </p:cNvSpPr>
          <p:nvPr/>
        </p:nvSpPr>
        <p:spPr bwMode="auto">
          <a:xfrm>
            <a:off x="1116583" y="1661120"/>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Metamodel</a:t>
            </a:r>
            <a:r>
              <a:rPr lang="en-US" sz="2200" dirty="0" smtClean="0">
                <a:solidFill>
                  <a:srgbClr val="4D4D4D"/>
                </a:solidFill>
              </a:rPr>
              <a:t> class example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rPr>
              <a:t>Metamodel</a:t>
            </a:r>
            <a:r>
              <a:rPr lang="en-US" b="1" dirty="0">
                <a:solidFill>
                  <a:srgbClr val="000000"/>
                </a:solidFill>
              </a:rPr>
              <a:t> API</a:t>
            </a:r>
          </a:p>
        </p:txBody>
      </p:sp>
      <p:sp>
        <p:nvSpPr>
          <p:cNvPr id="7" name="Rectangle 5"/>
          <p:cNvSpPr>
            <a:spLocks noChangeArrowheads="1"/>
          </p:cNvSpPr>
          <p:nvPr/>
        </p:nvSpPr>
        <p:spPr bwMode="auto">
          <a:xfrm>
            <a:off x="107504" y="2924944"/>
            <a:ext cx="8928992" cy="252028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700" dirty="0" smtClean="0">
                <a:latin typeface="Courier"/>
                <a:cs typeface="Courier"/>
              </a:rPr>
              <a:t>@</a:t>
            </a:r>
            <a:r>
              <a:rPr lang="fr-FR" sz="1700" dirty="0" err="1" smtClean="0">
                <a:latin typeface="Courier"/>
                <a:cs typeface="Courier"/>
              </a:rPr>
              <a:t>Static</a:t>
            </a:r>
            <a:r>
              <a:rPr lang="fr-FR" sz="1700" dirty="0" smtClean="0">
                <a:latin typeface="Courier"/>
                <a:cs typeface="Courier"/>
              </a:rPr>
              <a:t> </a:t>
            </a:r>
            <a:r>
              <a:rPr lang="fr-FR" sz="1700" dirty="0" err="1" smtClean="0">
                <a:latin typeface="Courier"/>
                <a:cs typeface="Courier"/>
              </a:rPr>
              <a:t>Metamodel</a:t>
            </a:r>
            <a:r>
              <a:rPr lang="fr-FR" sz="1700" dirty="0" smtClean="0">
                <a:latin typeface="Courier"/>
                <a:cs typeface="Courier"/>
              </a:rPr>
              <a:t>(</a:t>
            </a:r>
            <a:r>
              <a:rPr lang="fr-FR" sz="1700" dirty="0" err="1" smtClean="0">
                <a:latin typeface="Courier"/>
                <a:cs typeface="Courier"/>
              </a:rPr>
              <a:t>Sale.</a:t>
            </a:r>
            <a:r>
              <a:rPr lang="fr-FR" sz="1700" b="1" dirty="0" err="1" smtClean="0">
                <a:solidFill>
                  <a:srgbClr val="660066"/>
                </a:solidFill>
                <a:latin typeface="Courier"/>
                <a:cs typeface="Courier"/>
              </a:rPr>
              <a:t>class</a:t>
            </a:r>
            <a:r>
              <a:rPr lang="fr-FR" sz="1700" dirty="0" smtClean="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700" b="1" dirty="0" smtClean="0">
                <a:solidFill>
                  <a:srgbClr val="660066"/>
                </a:solidFill>
                <a:latin typeface="Courier"/>
                <a:cs typeface="Courier"/>
              </a:rPr>
              <a:t>public class </a:t>
            </a:r>
            <a:r>
              <a:rPr lang="fr-FR" sz="1700" dirty="0" smtClean="0">
                <a:latin typeface="Courier"/>
                <a:cs typeface="Courier"/>
              </a:rPr>
              <a:t>Sale_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700" b="1" dirty="0">
                <a:solidFill>
                  <a:srgbClr val="660066"/>
                </a:solidFill>
                <a:latin typeface="Courier"/>
                <a:cs typeface="Courier"/>
              </a:rPr>
              <a:t>	</a:t>
            </a:r>
            <a:r>
              <a:rPr lang="fr-FR" sz="1700" b="1" dirty="0" smtClean="0">
                <a:solidFill>
                  <a:srgbClr val="660066"/>
                </a:solidFill>
                <a:latin typeface="Courier"/>
                <a:cs typeface="Courier"/>
              </a:rPr>
              <a:t>public </a:t>
            </a:r>
            <a:r>
              <a:rPr lang="fr-FR" sz="1700" b="1" dirty="0" err="1" smtClean="0">
                <a:solidFill>
                  <a:srgbClr val="660066"/>
                </a:solidFill>
                <a:latin typeface="Courier"/>
                <a:cs typeface="Courier"/>
              </a:rPr>
              <a:t>static</a:t>
            </a:r>
            <a:r>
              <a:rPr lang="fr-FR" sz="1700" b="1" dirty="0" smtClean="0">
                <a:solidFill>
                  <a:srgbClr val="660066"/>
                </a:solidFill>
                <a:latin typeface="Courier"/>
                <a:cs typeface="Courier"/>
              </a:rPr>
              <a:t> volatile</a:t>
            </a:r>
            <a:r>
              <a:rPr lang="fr-FR" sz="1700" dirty="0" smtClean="0">
                <a:latin typeface="Courier"/>
                <a:cs typeface="Courier"/>
              </a:rPr>
              <a:t> </a:t>
            </a:r>
            <a:r>
              <a:rPr lang="fr-FR" sz="1700" dirty="0" err="1" smtClean="0">
                <a:latin typeface="Courier"/>
                <a:cs typeface="Courier"/>
              </a:rPr>
              <a:t>SingularAttribute</a:t>
            </a:r>
            <a:r>
              <a:rPr lang="fr-FR" sz="1700" dirty="0">
                <a:latin typeface="Courier"/>
                <a:cs typeface="Courier"/>
              </a:rPr>
              <a:t>&lt;Sale, </a:t>
            </a:r>
            <a:r>
              <a:rPr lang="fr-FR" sz="1700" dirty="0" smtClean="0">
                <a:latin typeface="Courier"/>
                <a:cs typeface="Courier"/>
              </a:rPr>
              <a:t>Long&gt; id;</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700" b="1" dirty="0">
                <a:solidFill>
                  <a:srgbClr val="660066"/>
                </a:solidFill>
                <a:latin typeface="Courier"/>
                <a:cs typeface="Courier"/>
              </a:rPr>
              <a:t>	</a:t>
            </a:r>
            <a:r>
              <a:rPr lang="fr-FR" sz="1700" b="1" dirty="0" smtClean="0">
                <a:solidFill>
                  <a:srgbClr val="660066"/>
                </a:solidFill>
                <a:latin typeface="Courier"/>
                <a:cs typeface="Courier"/>
              </a:rPr>
              <a:t>public </a:t>
            </a:r>
            <a:r>
              <a:rPr lang="fr-FR" sz="1700" b="1" dirty="0" err="1" smtClean="0">
                <a:solidFill>
                  <a:srgbClr val="660066"/>
                </a:solidFill>
                <a:latin typeface="Courier"/>
                <a:cs typeface="Courier"/>
              </a:rPr>
              <a:t>static</a:t>
            </a:r>
            <a:r>
              <a:rPr lang="fr-FR" sz="1700" b="1" dirty="0" smtClean="0">
                <a:solidFill>
                  <a:srgbClr val="660066"/>
                </a:solidFill>
                <a:latin typeface="Courier"/>
                <a:cs typeface="Courier"/>
              </a:rPr>
              <a:t> volatile</a:t>
            </a:r>
            <a:r>
              <a:rPr lang="fr-FR" sz="1700" dirty="0" smtClean="0">
                <a:latin typeface="Courier"/>
                <a:cs typeface="Courier"/>
              </a:rPr>
              <a:t> </a:t>
            </a:r>
            <a:r>
              <a:rPr lang="fr-FR" sz="1700" dirty="0" err="1" smtClean="0">
                <a:latin typeface="Courier"/>
                <a:cs typeface="Courier"/>
              </a:rPr>
              <a:t>SingularAttribute</a:t>
            </a:r>
            <a:r>
              <a:rPr lang="fr-FR" sz="1700" dirty="0" smtClean="0">
                <a:latin typeface="Courier"/>
                <a:cs typeface="Courier"/>
              </a:rPr>
              <a:t>&lt;</a:t>
            </a:r>
            <a:r>
              <a:rPr lang="fr-FR" sz="1700" dirty="0">
                <a:latin typeface="Courier"/>
                <a:cs typeface="Courier"/>
              </a:rPr>
              <a:t>Sale</a:t>
            </a:r>
            <a:r>
              <a:rPr lang="fr-FR" sz="1700" dirty="0" smtClean="0">
                <a:latin typeface="Courier"/>
                <a:cs typeface="Courier"/>
              </a:rPr>
              <a:t>, Date&gt; date;</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700" dirty="0">
                <a:latin typeface="Courier"/>
                <a:cs typeface="Courier"/>
              </a:rPr>
              <a:t>	</a:t>
            </a:r>
            <a:r>
              <a:rPr lang="fr-FR" sz="1700" b="1" dirty="0" smtClean="0">
                <a:solidFill>
                  <a:srgbClr val="660066"/>
                </a:solidFill>
                <a:latin typeface="Courier"/>
                <a:cs typeface="Courier"/>
              </a:rPr>
              <a:t>public </a:t>
            </a:r>
            <a:r>
              <a:rPr lang="fr-FR" sz="1700" b="1" dirty="0" err="1" smtClean="0">
                <a:solidFill>
                  <a:srgbClr val="660066"/>
                </a:solidFill>
                <a:latin typeface="Courier"/>
                <a:cs typeface="Courier"/>
              </a:rPr>
              <a:t>static</a:t>
            </a:r>
            <a:r>
              <a:rPr lang="fr-FR" sz="1700" b="1" dirty="0" smtClean="0">
                <a:solidFill>
                  <a:srgbClr val="660066"/>
                </a:solidFill>
                <a:latin typeface="Courier"/>
                <a:cs typeface="Courier"/>
              </a:rPr>
              <a:t> volatile </a:t>
            </a:r>
            <a:r>
              <a:rPr lang="fr-FR" sz="1700" dirty="0" err="1" smtClean="0">
                <a:latin typeface="Courier"/>
                <a:cs typeface="Courier"/>
              </a:rPr>
              <a:t>SingularAttribute</a:t>
            </a:r>
            <a:r>
              <a:rPr lang="fr-FR" sz="1700" dirty="0" smtClean="0">
                <a:latin typeface="Courier"/>
                <a:cs typeface="Courier"/>
              </a:rPr>
              <a:t>&lt;</a:t>
            </a:r>
            <a:r>
              <a:rPr lang="fr-FR" sz="1700" dirty="0">
                <a:latin typeface="Courier"/>
                <a:cs typeface="Courier"/>
              </a:rPr>
              <a:t>Sale</a:t>
            </a:r>
            <a:r>
              <a:rPr lang="fr-FR" sz="1700" dirty="0" smtClean="0">
                <a:latin typeface="Courier"/>
                <a:cs typeface="Courier"/>
              </a:rPr>
              <a:t>, Product&gt; </a:t>
            </a:r>
            <a:r>
              <a:rPr lang="fr-FR" sz="1700" dirty="0" err="1" smtClean="0">
                <a:latin typeface="Courier"/>
                <a:cs typeface="Courier"/>
              </a:rPr>
              <a:t>product</a:t>
            </a:r>
            <a:r>
              <a:rPr lang="fr-FR" sz="1700" dirty="0" smtClean="0">
                <a:latin typeface="Courier"/>
                <a:cs typeface="Courier"/>
              </a:rPr>
              <a:t>;</a:t>
            </a:r>
            <a:endParaRPr lang="fr-FR" sz="1700" dirty="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700" dirty="0" smtClean="0">
                <a:latin typeface="Courier"/>
                <a:cs typeface="Courier"/>
              </a:rPr>
              <a:t>}</a:t>
            </a:r>
          </a:p>
        </p:txBody>
      </p:sp>
    </p:spTree>
    <p:extLst>
      <p:ext uri="{BB962C8B-B14F-4D97-AF65-F5344CB8AC3E}">
        <p14:creationId xmlns:p14="http://schemas.microsoft.com/office/powerpoint/2010/main" val="3802996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Examples</a:t>
            </a:r>
            <a:endParaRPr lang="en-US" sz="3200" b="1" dirty="0">
              <a:solidFill>
                <a:srgbClr val="000000"/>
              </a:solidFill>
            </a:endParaRPr>
          </a:p>
        </p:txBody>
      </p:sp>
      <p:sp>
        <p:nvSpPr>
          <p:cNvPr id="83971" name="Text Box 2"/>
          <p:cNvSpPr txBox="1">
            <a:spLocks noChangeArrowheads="1"/>
          </p:cNvSpPr>
          <p:nvPr/>
        </p:nvSpPr>
        <p:spPr bwMode="auto">
          <a:xfrm>
            <a:off x="1116583" y="980728"/>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t>
            </a:r>
            <a:r>
              <a:rPr lang="en-US" sz="2200" dirty="0" err="1" smtClean="0">
                <a:solidFill>
                  <a:srgbClr val="4D4D4D"/>
                </a:solidFill>
              </a:rPr>
              <a:t>Metamodels</a:t>
            </a:r>
            <a:r>
              <a:rPr lang="en-US" sz="2200" dirty="0" smtClean="0">
                <a:solidFill>
                  <a:srgbClr val="4D4D4D"/>
                </a:solidFill>
              </a:rPr>
              <a:t>, we can write criteria like this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JPQL version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with </a:t>
            </a:r>
            <a:r>
              <a:rPr lang="en-US" sz="2200" dirty="0" err="1" smtClean="0">
                <a:solidFill>
                  <a:srgbClr val="4D4D4D"/>
                </a:solidFill>
              </a:rPr>
              <a:t>Metamodel</a:t>
            </a:r>
            <a:r>
              <a:rPr lang="en-US" sz="2200" dirty="0" smtClean="0">
                <a:solidFill>
                  <a:srgbClr val="4D4D4D"/>
                </a:solidFill>
              </a:rPr>
              <a:t> version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rPr>
              <a:t>Metamodel</a:t>
            </a:r>
            <a:r>
              <a:rPr lang="en-US" b="1" dirty="0">
                <a:solidFill>
                  <a:srgbClr val="000000"/>
                </a:solidFill>
              </a:rPr>
              <a:t> API</a:t>
            </a:r>
          </a:p>
        </p:txBody>
      </p:sp>
      <p:sp>
        <p:nvSpPr>
          <p:cNvPr id="7" name="Rectangle 5"/>
          <p:cNvSpPr>
            <a:spLocks noChangeArrowheads="1"/>
          </p:cNvSpPr>
          <p:nvPr/>
        </p:nvSpPr>
        <p:spPr bwMode="auto">
          <a:xfrm>
            <a:off x="1187624" y="2028528"/>
            <a:ext cx="7632848" cy="50405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smtClean="0">
                <a:solidFill>
                  <a:srgbClr val="0000FF"/>
                </a:solidFill>
                <a:latin typeface="Courier"/>
                <a:cs typeface="Courier"/>
              </a:rPr>
              <a:t>SELECT p FROM Product p WHERE </a:t>
            </a:r>
            <a:r>
              <a:rPr lang="fr-FR" sz="2000" dirty="0" err="1" smtClean="0">
                <a:solidFill>
                  <a:srgbClr val="0000FF"/>
                </a:solidFill>
                <a:latin typeface="Courier"/>
                <a:cs typeface="Courier"/>
              </a:rPr>
              <a:t>p.price</a:t>
            </a:r>
            <a:r>
              <a:rPr lang="fr-FR" sz="2000" dirty="0" smtClean="0">
                <a:solidFill>
                  <a:srgbClr val="0000FF"/>
                </a:solidFill>
                <a:latin typeface="Courier"/>
                <a:cs typeface="Courier"/>
              </a:rPr>
              <a:t> &lt; 10</a:t>
            </a:r>
            <a:endParaRPr lang="fr-FR" sz="2000" dirty="0">
              <a:solidFill>
                <a:srgbClr val="0000FF"/>
              </a:solidFill>
              <a:latin typeface="Courier"/>
              <a:cs typeface="Courier"/>
            </a:endParaRPr>
          </a:p>
        </p:txBody>
      </p:sp>
      <p:sp>
        <p:nvSpPr>
          <p:cNvPr id="8" name="Rectangle 5"/>
          <p:cNvSpPr>
            <a:spLocks noChangeArrowheads="1"/>
          </p:cNvSpPr>
          <p:nvPr/>
        </p:nvSpPr>
        <p:spPr bwMode="auto">
          <a:xfrm>
            <a:off x="827584" y="3411885"/>
            <a:ext cx="8136904" cy="3329483"/>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a:t>
            </a:r>
            <a:r>
              <a:rPr lang="fr-FR" dirty="0">
                <a:latin typeface="Courier"/>
                <a:cs typeface="Courier"/>
              </a:rPr>
              <a:t>&lt;Product&gt; </a:t>
            </a:r>
            <a:r>
              <a:rPr lang="fr-FR" dirty="0" err="1">
                <a:latin typeface="Courier"/>
                <a:cs typeface="Courier"/>
              </a:rPr>
              <a:t>criteriaQuery</a:t>
            </a:r>
            <a:r>
              <a:rPr lang="fr-FR" dirty="0">
                <a:latin typeface="Courier"/>
                <a:cs typeface="Courier"/>
              </a:rPr>
              <a:t> </a:t>
            </a:r>
            <a:r>
              <a:rPr lang="fr-FR" dirty="0" smtClean="0">
                <a:latin typeface="Courier"/>
                <a:cs typeface="Courier"/>
              </a:rPr>
              <a:t>= </a:t>
            </a:r>
            <a:r>
              <a:rPr lang="fr-FR" dirty="0">
                <a:latin typeface="Courier"/>
                <a:cs typeface="Courier"/>
              </a:rPr>
              <a:t>	</a:t>
            </a:r>
            <a:r>
              <a:rPr lang="fr-FR" dirty="0" err="1" smtClean="0">
                <a:latin typeface="Courier"/>
                <a:cs typeface="Courier"/>
              </a:rPr>
              <a:t>criteriaBuilder.createQuery</a:t>
            </a:r>
            <a:r>
              <a:rPr lang="fr-FR" dirty="0">
                <a:latin typeface="Courier"/>
                <a:cs typeface="Courier"/>
              </a:rPr>
              <a:t>(</a:t>
            </a:r>
            <a:r>
              <a:rPr lang="fr-FR" dirty="0" err="1">
                <a:latin typeface="Courier"/>
                <a:cs typeface="Courier"/>
              </a:rPr>
              <a:t>Product.</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Root</a:t>
            </a:r>
            <a:r>
              <a:rPr lang="fr-FR" dirty="0" smtClean="0">
                <a:latin typeface="Courier"/>
                <a:cs typeface="Courier"/>
              </a:rPr>
              <a:t>&lt;Product&gt; </a:t>
            </a:r>
            <a:r>
              <a:rPr lang="fr-FR" dirty="0" err="1" smtClean="0">
                <a:latin typeface="Courier"/>
                <a:cs typeface="Courier"/>
              </a:rPr>
              <a:t>product</a:t>
            </a:r>
            <a:r>
              <a:rPr lang="fr-FR" dirty="0" smtClean="0">
                <a:latin typeface="Courier"/>
                <a:cs typeface="Courier"/>
              </a:rPr>
              <a:t> = </a:t>
            </a:r>
            <a:r>
              <a:rPr lang="fr-FR" dirty="0" err="1" smtClean="0">
                <a:latin typeface="Courier"/>
                <a:cs typeface="Courier"/>
              </a:rPr>
              <a:t>criteriaQuery.from</a:t>
            </a:r>
            <a:r>
              <a:rPr lang="fr-FR" dirty="0">
                <a:latin typeface="Courier"/>
                <a:cs typeface="Courier"/>
              </a:rPr>
              <a:t>(</a:t>
            </a:r>
            <a:r>
              <a:rPr lang="fr-FR" dirty="0" err="1">
                <a:latin typeface="Courier"/>
                <a:cs typeface="Courier"/>
              </a:rPr>
              <a:t>Product.</a:t>
            </a:r>
            <a:r>
              <a:rPr lang="fr-FR" b="1" dirty="0" err="1">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criteriaQuery.where</a:t>
            </a:r>
            <a:r>
              <a:rPr lang="fr-FR" dirty="0" smtClean="0">
                <a:latin typeface="Courier"/>
                <a:cs typeface="Courier"/>
              </a:rPr>
              <a:t>( </a:t>
            </a:r>
            <a:r>
              <a:rPr lang="fr-FR" dirty="0" err="1" smtClean="0">
                <a:latin typeface="Courier"/>
                <a:cs typeface="Courier"/>
              </a:rPr>
              <a:t>criteriaBuilder.lessThan</a:t>
            </a:r>
            <a:r>
              <a:rPr lang="fr-FR" dirty="0" smtClean="0">
                <a:latin typeface="Courier"/>
                <a:cs typeface="Courier"/>
              </a:rPr>
              <a:t>(	</a:t>
            </a:r>
            <a:r>
              <a:rPr lang="fr-FR" dirty="0" err="1" smtClean="0">
                <a:latin typeface="Courier"/>
                <a:cs typeface="Courier"/>
              </a:rPr>
              <a:t>product.get</a:t>
            </a:r>
            <a:r>
              <a:rPr lang="fr-FR" dirty="0" smtClean="0">
                <a:latin typeface="Courier"/>
                <a:cs typeface="Courier"/>
              </a:rPr>
              <a:t>(Product_.</a:t>
            </a:r>
            <a:r>
              <a:rPr lang="fr-FR" dirty="0" err="1" smtClean="0">
                <a:latin typeface="Courier"/>
                <a:cs typeface="Courier"/>
              </a:rPr>
              <a:t>price</a:t>
            </a:r>
            <a:r>
              <a:rPr lang="fr-FR" dirty="0" smtClean="0">
                <a:latin typeface="Courier"/>
                <a:cs typeface="Courier"/>
              </a:rPr>
              <a:t>), </a:t>
            </a:r>
            <a:r>
              <a:rPr lang="fr-FR" dirty="0" smtClean="0">
                <a:solidFill>
                  <a:srgbClr val="3366FF"/>
                </a:solidFill>
                <a:latin typeface="Courier"/>
                <a:cs typeface="Courier"/>
              </a:rPr>
              <a:t>10</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List</a:t>
            </a:r>
            <a:r>
              <a:rPr lang="fr-FR" dirty="0">
                <a:latin typeface="Courier"/>
                <a:cs typeface="Courier"/>
              </a:rPr>
              <a:t>&lt;Product&gt; </a:t>
            </a:r>
            <a:r>
              <a:rPr lang="fr-FR" dirty="0" err="1">
                <a:latin typeface="Courier"/>
                <a:cs typeface="Courier"/>
              </a:rPr>
              <a:t>results</a:t>
            </a:r>
            <a:r>
              <a:rPr lang="fr-FR" dirty="0">
                <a:latin typeface="Courier"/>
                <a:cs typeface="Courier"/>
              </a:rPr>
              <a:t> = </a:t>
            </a:r>
            <a:r>
              <a:rPr lang="fr-FR" dirty="0" smtClean="0">
                <a:latin typeface="Courier"/>
                <a:cs typeface="Courier"/>
              </a:rPr>
              <a:t>	</a:t>
            </a:r>
            <a:r>
              <a:rPr lang="fr-FR" dirty="0" err="1" smtClean="0">
                <a:latin typeface="Courier"/>
                <a:cs typeface="Courier"/>
              </a:rPr>
              <a:t>em.createQuery</a:t>
            </a:r>
            <a:r>
              <a:rPr lang="fr-FR" dirty="0">
                <a:latin typeface="Courier"/>
                <a:cs typeface="Courier"/>
              </a:rPr>
              <a:t>(</a:t>
            </a:r>
            <a:r>
              <a:rPr lang="fr-FR" dirty="0" err="1">
                <a:latin typeface="Courier"/>
                <a:cs typeface="Courier"/>
              </a:rPr>
              <a:t>criteriaQuery</a:t>
            </a:r>
            <a:r>
              <a:rPr lang="fr-FR" dirty="0">
                <a:latin typeface="Courier"/>
                <a:cs typeface="Courier"/>
              </a:rPr>
              <a:t>).</a:t>
            </a:r>
            <a:r>
              <a:rPr lang="fr-FR" dirty="0" err="1">
                <a:latin typeface="Courier"/>
                <a:cs typeface="Courier"/>
              </a:rPr>
              <a:t>getResultList</a:t>
            </a:r>
            <a:r>
              <a:rPr lang="fr-FR" dirty="0">
                <a:latin typeface="Courier"/>
                <a:cs typeface="Courier"/>
              </a:rPr>
              <a:t>();</a:t>
            </a:r>
          </a:p>
        </p:txBody>
      </p:sp>
    </p:spTree>
    <p:extLst>
      <p:ext uri="{BB962C8B-B14F-4D97-AF65-F5344CB8AC3E}">
        <p14:creationId xmlns:p14="http://schemas.microsoft.com/office/powerpoint/2010/main" val="31736994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Examples</a:t>
            </a:r>
          </a:p>
        </p:txBody>
      </p:sp>
      <p:sp>
        <p:nvSpPr>
          <p:cNvPr id="83971" name="Text Box 2"/>
          <p:cNvSpPr txBox="1">
            <a:spLocks noChangeArrowheads="1"/>
          </p:cNvSpPr>
          <p:nvPr/>
        </p:nvSpPr>
        <p:spPr bwMode="auto">
          <a:xfrm>
            <a:off x="1116583" y="980728"/>
            <a:ext cx="7775897"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t>
            </a:r>
            <a:r>
              <a:rPr lang="en-US" sz="2200" dirty="0" err="1" smtClean="0">
                <a:solidFill>
                  <a:srgbClr val="4D4D4D"/>
                </a:solidFill>
              </a:rPr>
              <a:t>Metamodels</a:t>
            </a:r>
            <a:r>
              <a:rPr lang="en-US" sz="2200" dirty="0" smtClean="0">
                <a:solidFill>
                  <a:srgbClr val="4D4D4D"/>
                </a:solidFill>
              </a:rPr>
              <a:t>, we can write criteria like this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JPQL version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Criteria with </a:t>
            </a:r>
            <a:r>
              <a:rPr lang="en-US" sz="2200" dirty="0" err="1" smtClean="0">
                <a:solidFill>
                  <a:srgbClr val="4D4D4D"/>
                </a:solidFill>
              </a:rPr>
              <a:t>Metamodel</a:t>
            </a:r>
            <a:r>
              <a:rPr lang="en-US" sz="2200" dirty="0" smtClean="0">
                <a:solidFill>
                  <a:srgbClr val="4D4D4D"/>
                </a:solidFill>
              </a:rPr>
              <a:t> version :</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rPr>
              <a:t>Metamodel</a:t>
            </a:r>
            <a:r>
              <a:rPr lang="en-US" b="1" dirty="0">
                <a:solidFill>
                  <a:srgbClr val="000000"/>
                </a:solidFill>
              </a:rPr>
              <a:t> API</a:t>
            </a:r>
          </a:p>
        </p:txBody>
      </p:sp>
      <p:sp>
        <p:nvSpPr>
          <p:cNvPr id="9" name="Rectangle 5"/>
          <p:cNvSpPr>
            <a:spLocks noChangeArrowheads="1"/>
          </p:cNvSpPr>
          <p:nvPr/>
        </p:nvSpPr>
        <p:spPr bwMode="auto">
          <a:xfrm>
            <a:off x="1187624" y="2132856"/>
            <a:ext cx="7632848" cy="50405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smtClean="0">
                <a:solidFill>
                  <a:srgbClr val="0000FF"/>
                </a:solidFill>
                <a:latin typeface="Courier"/>
                <a:cs typeface="Courier"/>
              </a:rPr>
              <a:t>SELECT s FROM Sale s WHERE </a:t>
            </a:r>
            <a:r>
              <a:rPr lang="fr-FR" sz="2000" dirty="0" err="1" smtClean="0">
                <a:solidFill>
                  <a:srgbClr val="0000FF"/>
                </a:solidFill>
                <a:latin typeface="Courier"/>
                <a:cs typeface="Courier"/>
              </a:rPr>
              <a:t>s.product.price</a:t>
            </a:r>
            <a:r>
              <a:rPr lang="fr-FR" sz="2000" dirty="0" smtClean="0">
                <a:solidFill>
                  <a:srgbClr val="0000FF"/>
                </a:solidFill>
                <a:latin typeface="Courier"/>
                <a:cs typeface="Courier"/>
              </a:rPr>
              <a:t> &gt; 12</a:t>
            </a:r>
            <a:endParaRPr lang="fr-FR" sz="2000" dirty="0">
              <a:solidFill>
                <a:srgbClr val="0000FF"/>
              </a:solidFill>
              <a:latin typeface="Courier"/>
              <a:cs typeface="Courier"/>
            </a:endParaRPr>
          </a:p>
        </p:txBody>
      </p:sp>
      <p:sp>
        <p:nvSpPr>
          <p:cNvPr id="10" name="Rectangle 5"/>
          <p:cNvSpPr>
            <a:spLocks noChangeArrowheads="1"/>
          </p:cNvSpPr>
          <p:nvPr/>
        </p:nvSpPr>
        <p:spPr bwMode="auto">
          <a:xfrm>
            <a:off x="1043608" y="3429000"/>
            <a:ext cx="7920880" cy="3312368"/>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a:t>
            </a:r>
            <a:r>
              <a:rPr lang="fr-FR" dirty="0" smtClean="0">
                <a:latin typeface="Courier"/>
                <a:cs typeface="Courier"/>
              </a:rPr>
              <a:t>&lt;Sale&gt; </a:t>
            </a:r>
            <a:r>
              <a:rPr lang="fr-FR" dirty="0" err="1" smtClean="0">
                <a:latin typeface="Courier"/>
                <a:cs typeface="Courier"/>
              </a:rPr>
              <a:t>query</a:t>
            </a:r>
            <a:r>
              <a:rPr lang="fr-FR" dirty="0" smtClean="0">
                <a:latin typeface="Courier"/>
                <a:cs typeface="Courier"/>
              </a:rPr>
              <a:t> = 	</a:t>
            </a:r>
            <a:r>
              <a:rPr lang="fr-FR" dirty="0" err="1" smtClean="0">
                <a:latin typeface="Courier"/>
                <a:cs typeface="Courier"/>
              </a:rPr>
              <a:t>criteriaBuilder.createQuery</a:t>
            </a:r>
            <a:r>
              <a:rPr lang="fr-FR" dirty="0" smtClean="0">
                <a:latin typeface="Courier"/>
                <a:cs typeface="Courier"/>
              </a:rPr>
              <a:t>(</a:t>
            </a:r>
            <a:r>
              <a:rPr lang="fr-FR" dirty="0" err="1" smtClean="0">
                <a:latin typeface="Courier"/>
                <a:cs typeface="Courier"/>
              </a:rPr>
              <a:t>Sale.</a:t>
            </a:r>
            <a:r>
              <a:rPr lang="fr-FR" b="1" dirty="0" err="1" smtClean="0">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Root</a:t>
            </a:r>
            <a:r>
              <a:rPr lang="fr-FR" dirty="0" smtClean="0">
                <a:latin typeface="Courier"/>
                <a:cs typeface="Courier"/>
              </a:rPr>
              <a:t>&lt;Sale&gt; sale = </a:t>
            </a:r>
            <a:r>
              <a:rPr lang="fr-FR" dirty="0" err="1" smtClean="0">
                <a:latin typeface="Courier"/>
                <a:cs typeface="Courier"/>
              </a:rPr>
              <a:t>criteriaQuery.from</a:t>
            </a:r>
            <a:r>
              <a:rPr lang="fr-FR" dirty="0" smtClean="0">
                <a:latin typeface="Courier"/>
                <a:cs typeface="Courier"/>
              </a:rPr>
              <a:t>(</a:t>
            </a:r>
            <a:r>
              <a:rPr lang="fr-FR" dirty="0" err="1" smtClean="0">
                <a:latin typeface="Courier"/>
                <a:cs typeface="Courier"/>
              </a:rPr>
              <a:t>Sale.</a:t>
            </a:r>
            <a:r>
              <a:rPr lang="fr-FR" b="1" dirty="0" err="1" smtClean="0">
                <a:solidFill>
                  <a:srgbClr val="660066"/>
                </a:solidFill>
                <a:latin typeface="Courier"/>
                <a:cs typeface="Courier"/>
              </a:rPr>
              <a:t>class</a:t>
            </a:r>
            <a:r>
              <a:rPr lang="fr-FR" dirty="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latin typeface="Courier"/>
                <a:cs typeface="Courier"/>
              </a:rPr>
              <a:t>criteriaQuery.where</a:t>
            </a:r>
            <a:r>
              <a:rPr lang="fr-FR" dirty="0" smtClean="0">
                <a:latin typeface="Courier"/>
                <a:cs typeface="Courier"/>
              </a:rPr>
              <a:t>( </a:t>
            </a:r>
            <a:r>
              <a:rPr lang="fr-FR" dirty="0" err="1" smtClean="0">
                <a:latin typeface="Courier"/>
                <a:cs typeface="Courier"/>
              </a:rPr>
              <a:t>criteriaBuilder.greaterThan</a:t>
            </a:r>
            <a:r>
              <a:rPr lang="fr-FR" dirty="0">
                <a:latin typeface="Courier"/>
                <a:cs typeface="Courier"/>
              </a:rPr>
              <a:t>(</a:t>
            </a:r>
            <a:r>
              <a:rPr lang="fr-FR" dirty="0" smtClean="0">
                <a:latin typeface="Courier"/>
                <a:cs typeface="Courier"/>
              </a:rPr>
              <a:t> 	</a:t>
            </a:r>
            <a:r>
              <a:rPr lang="fr-FR" dirty="0" err="1" smtClean="0">
                <a:latin typeface="Courier"/>
                <a:cs typeface="Courier"/>
              </a:rPr>
              <a:t>sale.get</a:t>
            </a:r>
            <a:r>
              <a:rPr lang="fr-FR" dirty="0" smtClean="0">
                <a:latin typeface="Courier"/>
                <a:cs typeface="Courier"/>
              </a:rPr>
              <a:t>(Sale_.</a:t>
            </a:r>
            <a:r>
              <a:rPr lang="fr-FR" dirty="0" err="1" smtClean="0">
                <a:latin typeface="Courier"/>
                <a:cs typeface="Courier"/>
              </a:rPr>
              <a:t>product</a:t>
            </a:r>
            <a:r>
              <a:rPr lang="fr-FR" dirty="0" smtClean="0">
                <a:latin typeface="Courier"/>
                <a:cs typeface="Courier"/>
              </a:rPr>
              <a:t>).</a:t>
            </a:r>
            <a:r>
              <a:rPr lang="fr-FR" dirty="0" err="1" smtClean="0">
                <a:latin typeface="Courier"/>
                <a:cs typeface="Courier"/>
              </a:rPr>
              <a:t>get</a:t>
            </a:r>
            <a:r>
              <a:rPr lang="fr-FR" dirty="0" smtClean="0">
                <a:latin typeface="Courier"/>
                <a:cs typeface="Courier"/>
              </a:rPr>
              <a:t>(Product_.</a:t>
            </a:r>
            <a:r>
              <a:rPr lang="fr-FR" dirty="0" err="1" smtClean="0">
                <a:latin typeface="Courier"/>
                <a:cs typeface="Courier"/>
              </a:rPr>
              <a:t>price</a:t>
            </a:r>
            <a:r>
              <a:rPr lang="fr-FR" dirty="0" smtClean="0">
                <a:latin typeface="Courier"/>
                <a:cs typeface="Courier"/>
              </a:rPr>
              <a:t>), </a:t>
            </a:r>
            <a:r>
              <a:rPr lang="fr-FR" dirty="0" smtClean="0">
                <a:solidFill>
                  <a:srgbClr val="3366FF"/>
                </a:solidFill>
                <a:latin typeface="Courier"/>
                <a:cs typeface="Courier"/>
              </a:rPr>
              <a:t>12</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latin typeface="Courier"/>
              <a:cs typeface="Courier"/>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latin typeface="Courier"/>
                <a:cs typeface="Courier"/>
              </a:rPr>
              <a:t>List</a:t>
            </a:r>
            <a:r>
              <a:rPr lang="fr-FR" dirty="0">
                <a:latin typeface="Courier"/>
                <a:cs typeface="Courier"/>
              </a:rPr>
              <a:t>&lt;Product&gt; </a:t>
            </a:r>
            <a:r>
              <a:rPr lang="fr-FR" dirty="0" err="1">
                <a:latin typeface="Courier"/>
                <a:cs typeface="Courier"/>
              </a:rPr>
              <a:t>results</a:t>
            </a:r>
            <a:r>
              <a:rPr lang="fr-FR" dirty="0">
                <a:latin typeface="Courier"/>
                <a:cs typeface="Courier"/>
              </a:rPr>
              <a:t> = </a:t>
            </a:r>
            <a:r>
              <a:rPr lang="fr-FR" dirty="0" smtClean="0">
                <a:latin typeface="Courier"/>
                <a:cs typeface="Courier"/>
              </a:rPr>
              <a:t>	</a:t>
            </a:r>
            <a:r>
              <a:rPr lang="fr-FR" dirty="0" err="1" smtClean="0">
                <a:latin typeface="Courier"/>
                <a:cs typeface="Courier"/>
              </a:rPr>
              <a:t>em.createQuery</a:t>
            </a:r>
            <a:r>
              <a:rPr lang="fr-FR" dirty="0">
                <a:latin typeface="Courier"/>
                <a:cs typeface="Courier"/>
              </a:rPr>
              <a:t>(</a:t>
            </a:r>
            <a:r>
              <a:rPr lang="fr-FR" dirty="0" err="1">
                <a:latin typeface="Courier"/>
                <a:cs typeface="Courier"/>
              </a:rPr>
              <a:t>criteriaQuery</a:t>
            </a:r>
            <a:r>
              <a:rPr lang="fr-FR" dirty="0">
                <a:latin typeface="Courier"/>
                <a:cs typeface="Courier"/>
              </a:rPr>
              <a:t>).</a:t>
            </a:r>
            <a:r>
              <a:rPr lang="fr-FR" dirty="0" err="1">
                <a:latin typeface="Courier"/>
                <a:cs typeface="Courier"/>
              </a:rPr>
              <a:t>getResultList</a:t>
            </a:r>
            <a:r>
              <a:rPr lang="fr-FR" dirty="0">
                <a:latin typeface="Courier"/>
                <a:cs typeface="Courier"/>
              </a:rPr>
              <a:t>();</a:t>
            </a:r>
          </a:p>
        </p:txBody>
      </p:sp>
    </p:spTree>
    <p:extLst>
      <p:ext uri="{BB962C8B-B14F-4D97-AF65-F5344CB8AC3E}">
        <p14:creationId xmlns:p14="http://schemas.microsoft.com/office/powerpoint/2010/main" val="6898930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rPr>
              <a:t>Metamodel</a:t>
            </a:r>
            <a:r>
              <a:rPr lang="en-US" b="1" dirty="0">
                <a:solidFill>
                  <a:srgbClr val="000000"/>
                </a:solidFill>
              </a:rPr>
              <a:t> API</a:t>
            </a:r>
          </a:p>
        </p:txBody>
      </p:sp>
    </p:spTree>
    <p:custDataLst>
      <p:tags r:id="rId1"/>
    </p:custDataLst>
    <p:extLst>
      <p:ext uri="{BB962C8B-B14F-4D97-AF65-F5344CB8AC3E}">
        <p14:creationId xmlns:p14="http://schemas.microsoft.com/office/powerpoint/2010/main" val="256675775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51460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Inheritance</a:t>
            </a:r>
            <a:endParaRPr lang="en-US" sz="3600" b="1" dirty="0">
              <a:solidFill>
                <a:srgbClr val="000000"/>
              </a:solidFill>
            </a:endParaRPr>
          </a:p>
        </p:txBody>
      </p:sp>
      <p:sp>
        <p:nvSpPr>
          <p:cNvPr id="44035" name="Text Box 2"/>
          <p:cNvSpPr txBox="1">
            <a:spLocks noChangeArrowheads="1"/>
          </p:cNvSpPr>
          <p:nvPr/>
        </p:nvSpPr>
        <p:spPr bwMode="auto">
          <a:xfrm>
            <a:off x="2500064"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4D4D4D"/>
                </a:solidFill>
              </a:rPr>
              <a:t>How to make an Entity inherit from </a:t>
            </a:r>
            <a:r>
              <a:rPr lang="en-US" sz="2400" dirty="0" smtClean="0">
                <a:solidFill>
                  <a:srgbClr val="4D4D4D"/>
                </a:solidFill>
              </a:rPr>
              <a:t>another ?</a:t>
            </a:r>
            <a:endParaRPr lang="en-US" sz="2200" dirty="0">
              <a:solidFill>
                <a:srgbClr val="4D4D4D"/>
              </a:solidFill>
            </a:endParaRPr>
          </a:p>
        </p:txBody>
      </p:sp>
      <p:pic>
        <p:nvPicPr>
          <p:cNvPr id="44036"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1907150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Quiz</a:t>
            </a:r>
          </a:p>
        </p:txBody>
      </p:sp>
      <p:pic>
        <p:nvPicPr>
          <p:cNvPr id="931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93188"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Advanced JPA</a:t>
            </a:r>
          </a:p>
        </p:txBody>
      </p:sp>
      <p:sp>
        <p:nvSpPr>
          <p:cNvPr id="2" name="Text Box 4"/>
          <p:cNvSpPr txBox="1">
            <a:spLocks noChangeArrowheads="1"/>
          </p:cNvSpPr>
          <p:nvPr/>
        </p:nvSpPr>
        <p:spPr bwMode="auto">
          <a:xfrm>
            <a:off x="1115616" y="1268760"/>
            <a:ext cx="3816747" cy="1080814"/>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What is the relational heritage mode which allow the best performances ?</a:t>
            </a:r>
          </a:p>
        </p:txBody>
      </p:sp>
      <p:sp>
        <p:nvSpPr>
          <p:cNvPr id="93189" name="Text Box 5"/>
          <p:cNvSpPr txBox="1">
            <a:spLocks noChangeArrowheads="1"/>
          </p:cNvSpPr>
          <p:nvPr/>
        </p:nvSpPr>
        <p:spPr bwMode="auto">
          <a:xfrm>
            <a:off x="5075931" y="1268760"/>
            <a:ext cx="3888557" cy="1080814"/>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SINGLE_TABLE</a:t>
            </a:r>
          </a:p>
        </p:txBody>
      </p:sp>
      <p:sp>
        <p:nvSpPr>
          <p:cNvPr id="93190" name="Text Box 6"/>
          <p:cNvSpPr txBox="1">
            <a:spLocks noChangeArrowheads="1"/>
          </p:cNvSpPr>
          <p:nvPr/>
        </p:nvSpPr>
        <p:spPr bwMode="auto">
          <a:xfrm>
            <a:off x="1115616" y="2565400"/>
            <a:ext cx="3816424" cy="1079500"/>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err="1" smtClean="0">
                <a:solidFill>
                  <a:srgbClr val="FFFFFF"/>
                </a:solidFill>
              </a:rPr>
              <a:t>What</a:t>
            </a:r>
            <a:r>
              <a:rPr lang="fr-FR" sz="2000" b="1" dirty="0" smtClean="0">
                <a:solidFill>
                  <a:srgbClr val="FFFFFF"/>
                </a:solidFill>
              </a:rPr>
              <a:t> </a:t>
            </a:r>
            <a:r>
              <a:rPr lang="fr-FR" sz="2000" b="1" dirty="0" err="1" smtClean="0">
                <a:solidFill>
                  <a:srgbClr val="FFFFFF"/>
                </a:solidFill>
              </a:rPr>
              <a:t>is</a:t>
            </a:r>
            <a:r>
              <a:rPr lang="fr-FR" sz="2000" b="1" dirty="0" smtClean="0">
                <a:solidFill>
                  <a:srgbClr val="FFFFFF"/>
                </a:solidFill>
              </a:rPr>
              <a:t> the main </a:t>
            </a:r>
            <a:r>
              <a:rPr lang="fr-FR" sz="2000" b="1" dirty="0" err="1" smtClean="0">
                <a:solidFill>
                  <a:srgbClr val="FFFFFF"/>
                </a:solidFill>
              </a:rPr>
              <a:t>advantages</a:t>
            </a:r>
            <a:r>
              <a:rPr lang="fr-FR" sz="2000" b="1" dirty="0" smtClean="0">
                <a:solidFill>
                  <a:srgbClr val="FFFFFF"/>
                </a:solidFill>
              </a:rPr>
              <a:t> of </a:t>
            </a:r>
            <a:r>
              <a:rPr lang="fr-FR" sz="2000" b="1" dirty="0" err="1" smtClean="0">
                <a:solidFill>
                  <a:srgbClr val="FFFFFF"/>
                </a:solidFill>
              </a:rPr>
              <a:t>Metamodel</a:t>
            </a:r>
            <a:r>
              <a:rPr lang="fr-FR" sz="2000" b="1" dirty="0" smtClean="0">
                <a:solidFill>
                  <a:srgbClr val="FFFFFF"/>
                </a:solidFill>
              </a:rPr>
              <a:t> API ?</a:t>
            </a:r>
            <a:endParaRPr lang="fr-FR" sz="2000" b="1" dirty="0">
              <a:solidFill>
                <a:srgbClr val="FFFFFF"/>
              </a:solidFill>
            </a:endParaRPr>
          </a:p>
        </p:txBody>
      </p:sp>
      <p:sp>
        <p:nvSpPr>
          <p:cNvPr id="93191" name="Text Box 7"/>
          <p:cNvSpPr txBox="1">
            <a:spLocks noChangeArrowheads="1"/>
          </p:cNvSpPr>
          <p:nvPr/>
        </p:nvSpPr>
        <p:spPr bwMode="auto">
          <a:xfrm>
            <a:off x="5076056" y="2565400"/>
            <a:ext cx="3888557" cy="1079500"/>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smtClean="0">
                <a:solidFill>
                  <a:srgbClr val="4D4D4D"/>
                </a:solidFill>
              </a:rPr>
              <a:t>Type </a:t>
            </a:r>
            <a:r>
              <a:rPr lang="fr-FR" sz="2000" b="1" dirty="0" err="1" smtClean="0">
                <a:solidFill>
                  <a:srgbClr val="4D4D4D"/>
                </a:solidFill>
              </a:rPr>
              <a:t>safe</a:t>
            </a:r>
            <a:r>
              <a:rPr lang="fr-FR" sz="2000" b="1" dirty="0" smtClean="0">
                <a:solidFill>
                  <a:srgbClr val="4D4D4D"/>
                </a:solidFill>
              </a:rPr>
              <a:t> </a:t>
            </a:r>
            <a:r>
              <a:rPr lang="fr-FR" sz="2000" b="1" dirty="0" err="1" smtClean="0">
                <a:solidFill>
                  <a:srgbClr val="4D4D4D"/>
                </a:solidFill>
              </a:rPr>
              <a:t>queries</a:t>
            </a:r>
            <a:r>
              <a:rPr lang="fr-FR" sz="2000" b="1" dirty="0" smtClean="0">
                <a:solidFill>
                  <a:srgbClr val="4D4D4D"/>
                </a:solidFill>
              </a:rPr>
              <a:t> !</a:t>
            </a:r>
            <a:endParaRPr lang="fr-FR" sz="2000" b="1" dirty="0">
              <a:solidFill>
                <a:srgbClr val="4D4D4D"/>
              </a:solidFill>
            </a:endParaRPr>
          </a:p>
        </p:txBody>
      </p:sp>
      <p:pic>
        <p:nvPicPr>
          <p:cNvPr id="93193" name="Picture 8"/>
          <p:cNvPicPr>
            <a:picLocks noChangeAspect="1" noChangeArrowheads="1"/>
          </p:cNvPicPr>
          <p:nvPr/>
        </p:nvPicPr>
        <p:blipFill>
          <a:blip r:embed="rId4" cstate="print"/>
          <a:srcRect/>
          <a:stretch>
            <a:fillRect/>
          </a:stretch>
        </p:blipFill>
        <p:spPr bwMode="auto">
          <a:xfrm>
            <a:off x="8042275" y="5661025"/>
            <a:ext cx="911225" cy="942975"/>
          </a:xfrm>
          <a:prstGeom prst="rect">
            <a:avLst/>
          </a:prstGeom>
          <a:noFill/>
          <a:ln w="9525">
            <a:noFill/>
            <a:round/>
            <a:headEnd/>
            <a:tailEnd/>
          </a:ln>
        </p:spPr>
      </p:pic>
      <p:sp>
        <p:nvSpPr>
          <p:cNvPr id="10" name="Text Box 4"/>
          <p:cNvSpPr txBox="1">
            <a:spLocks noChangeArrowheads="1"/>
          </p:cNvSpPr>
          <p:nvPr/>
        </p:nvSpPr>
        <p:spPr bwMode="auto">
          <a:xfrm>
            <a:off x="1115616" y="3861048"/>
            <a:ext cx="3816747" cy="1080814"/>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smtClean="0">
                <a:solidFill>
                  <a:srgbClr val="FFFFFF"/>
                </a:solidFill>
              </a:rPr>
              <a:t>Can </a:t>
            </a:r>
            <a:r>
              <a:rPr lang="fr-FR" sz="2000" b="1" dirty="0" err="1" smtClean="0">
                <a:solidFill>
                  <a:srgbClr val="FFFFFF"/>
                </a:solidFill>
              </a:rPr>
              <a:t>we</a:t>
            </a:r>
            <a:r>
              <a:rPr lang="fr-FR" sz="2000" b="1" dirty="0" smtClean="0">
                <a:solidFill>
                  <a:srgbClr val="FFFFFF"/>
                </a:solidFill>
              </a:rPr>
              <a:t> </a:t>
            </a:r>
            <a:r>
              <a:rPr lang="fr-FR" sz="2000" b="1" dirty="0" err="1" smtClean="0">
                <a:solidFill>
                  <a:srgbClr val="FFFFFF"/>
                </a:solidFill>
              </a:rPr>
              <a:t>still</a:t>
            </a:r>
            <a:r>
              <a:rPr lang="fr-FR" sz="2000" b="1" dirty="0" smtClean="0">
                <a:solidFill>
                  <a:srgbClr val="FFFFFF"/>
                </a:solidFill>
              </a:rPr>
              <a:t> use JPQL </a:t>
            </a:r>
            <a:r>
              <a:rPr lang="fr-FR" sz="2000" b="1" dirty="0" err="1" smtClean="0">
                <a:solidFill>
                  <a:srgbClr val="FFFFFF"/>
                </a:solidFill>
              </a:rPr>
              <a:t>with</a:t>
            </a:r>
            <a:r>
              <a:rPr lang="fr-FR" sz="2000" b="1" dirty="0" smtClean="0">
                <a:solidFill>
                  <a:srgbClr val="FFFFFF"/>
                </a:solidFill>
              </a:rPr>
              <a:t> JPA 2 ?</a:t>
            </a:r>
            <a:endParaRPr lang="fr-FR" sz="2000" b="1" dirty="0">
              <a:solidFill>
                <a:srgbClr val="FFFFFF"/>
              </a:solidFill>
            </a:endParaRPr>
          </a:p>
        </p:txBody>
      </p:sp>
      <p:sp>
        <p:nvSpPr>
          <p:cNvPr id="11" name="Text Box 5"/>
          <p:cNvSpPr txBox="1">
            <a:spLocks noChangeArrowheads="1"/>
          </p:cNvSpPr>
          <p:nvPr/>
        </p:nvSpPr>
        <p:spPr bwMode="auto">
          <a:xfrm>
            <a:off x="5075931" y="3861048"/>
            <a:ext cx="3888557" cy="1080814"/>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smtClean="0">
                <a:solidFill>
                  <a:srgbClr val="4D4D4D"/>
                </a:solidFill>
              </a:rPr>
              <a:t>YES ! </a:t>
            </a:r>
            <a:r>
              <a:rPr lang="fr-FR" sz="2000" b="1" dirty="0" err="1" smtClean="0">
                <a:solidFill>
                  <a:srgbClr val="4D4D4D"/>
                </a:solidFill>
              </a:rPr>
              <a:t>Criteria</a:t>
            </a:r>
            <a:r>
              <a:rPr lang="fr-FR" sz="2000" b="1" dirty="0" smtClean="0">
                <a:solidFill>
                  <a:srgbClr val="4D4D4D"/>
                </a:solidFill>
              </a:rPr>
              <a:t> API </a:t>
            </a:r>
            <a:r>
              <a:rPr lang="fr-FR" sz="2000" b="1" dirty="0" err="1" smtClean="0">
                <a:solidFill>
                  <a:srgbClr val="4D4D4D"/>
                </a:solidFill>
              </a:rPr>
              <a:t>is</a:t>
            </a:r>
            <a:r>
              <a:rPr lang="fr-FR" sz="2000" b="1" dirty="0" smtClean="0">
                <a:solidFill>
                  <a:srgbClr val="4D4D4D"/>
                </a:solidFill>
              </a:rPr>
              <a:t> </a:t>
            </a:r>
            <a:r>
              <a:rPr lang="fr-FR" sz="2000" b="1" dirty="0" err="1" smtClean="0">
                <a:solidFill>
                  <a:srgbClr val="4D4D4D"/>
                </a:solidFill>
              </a:rPr>
              <a:t>just</a:t>
            </a:r>
            <a:r>
              <a:rPr lang="fr-FR" sz="2000" b="1" dirty="0" smtClean="0">
                <a:solidFill>
                  <a:srgbClr val="4D4D4D"/>
                </a:solidFill>
              </a:rPr>
              <a:t> </a:t>
            </a:r>
            <a:r>
              <a:rPr lang="fr-FR" sz="2000" b="1" dirty="0" err="1" smtClean="0">
                <a:solidFill>
                  <a:srgbClr val="4D4D4D"/>
                </a:solidFill>
              </a:rPr>
              <a:t>another</a:t>
            </a:r>
            <a:r>
              <a:rPr lang="fr-FR" sz="2000" b="1" dirty="0" smtClean="0">
                <a:solidFill>
                  <a:srgbClr val="4D4D4D"/>
                </a:solidFill>
              </a:rPr>
              <a:t> solution to </a:t>
            </a:r>
            <a:r>
              <a:rPr lang="fr-FR" sz="2000" b="1" dirty="0" err="1" smtClean="0">
                <a:solidFill>
                  <a:srgbClr val="4D4D4D"/>
                </a:solidFill>
              </a:rPr>
              <a:t>make</a:t>
            </a:r>
            <a:r>
              <a:rPr lang="fr-FR" sz="2000" b="1" dirty="0" smtClean="0">
                <a:solidFill>
                  <a:srgbClr val="4D4D4D"/>
                </a:solidFill>
              </a:rPr>
              <a:t> </a:t>
            </a:r>
            <a:r>
              <a:rPr lang="fr-FR" sz="2000" b="1" dirty="0" err="1" smtClean="0">
                <a:solidFill>
                  <a:srgbClr val="4D4D4D"/>
                </a:solidFill>
              </a:rPr>
              <a:t>query</a:t>
            </a:r>
            <a:r>
              <a:rPr lang="fr-FR" sz="2000" b="1" dirty="0" smtClean="0">
                <a:solidFill>
                  <a:srgbClr val="4D4D4D"/>
                </a:solidFill>
              </a:rPr>
              <a:t>. You </a:t>
            </a:r>
            <a:r>
              <a:rPr lang="fr-FR" sz="2000" b="1" dirty="0" err="1" smtClean="0">
                <a:solidFill>
                  <a:srgbClr val="4D4D4D"/>
                </a:solidFill>
              </a:rPr>
              <a:t>can</a:t>
            </a:r>
            <a:r>
              <a:rPr lang="fr-FR" sz="2000" b="1" dirty="0" smtClean="0">
                <a:solidFill>
                  <a:srgbClr val="4D4D4D"/>
                </a:solidFill>
              </a:rPr>
              <a:t> </a:t>
            </a:r>
            <a:r>
              <a:rPr lang="fr-FR" sz="2000" b="1" dirty="0" err="1" smtClean="0">
                <a:solidFill>
                  <a:srgbClr val="4D4D4D"/>
                </a:solidFill>
              </a:rPr>
              <a:t>still</a:t>
            </a:r>
            <a:r>
              <a:rPr lang="fr-FR" sz="2000" b="1" dirty="0" smtClean="0">
                <a:solidFill>
                  <a:srgbClr val="4D4D4D"/>
                </a:solidFill>
              </a:rPr>
              <a:t> use JPQL.</a:t>
            </a:r>
            <a:endParaRPr lang="fr-FR" sz="2000" b="1" dirty="0">
              <a:solidFill>
                <a:srgbClr val="4D4D4D"/>
              </a:solidFill>
            </a:endParaRPr>
          </a:p>
        </p:txBody>
      </p:sp>
    </p:spTree>
    <p:extLst>
      <p:ext uri="{BB962C8B-B14F-4D97-AF65-F5344CB8AC3E}">
        <p14:creationId xmlns:p14="http://schemas.microsoft.com/office/powerpoint/2010/main" val="1223131106"/>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93190"/>
                                        </p:tgtEl>
                                        <p:attrNameLst>
                                          <p:attrName>style.visibility</p:attrName>
                                        </p:attrNameLst>
                                      </p:cBhvr>
                                      <p:to>
                                        <p:strVal val="visible"/>
                                      </p:to>
                                    </p:set>
                                    <p:animEffect transition="in" filter="wipe(up)">
                                      <p:cBhvr additive="repl">
                                        <p:cTn id="7" dur="500"/>
                                        <p:tgtEl>
                                          <p:spTgt spid="93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93191"/>
                                        </p:tgtEl>
                                        <p:attrNameLst>
                                          <p:attrName>style.visibility</p:attrName>
                                        </p:attrNameLst>
                                      </p:cBhvr>
                                      <p:to>
                                        <p:strVal val="visible"/>
                                      </p:to>
                                    </p:set>
                                    <p:animEffect transition="in" filter="wipe(left)">
                                      <p:cBhvr additive="repl">
                                        <p:cTn id="12" dur="500"/>
                                        <p:tgtEl>
                                          <p:spTgt spid="93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2"/>
                                        </p:tgtEl>
                                        <p:attrNameLst>
                                          <p:attrName>style.visibility</p:attrName>
                                        </p:attrNameLst>
                                      </p:cBhvr>
                                      <p:to>
                                        <p:strVal val="visible"/>
                                      </p:to>
                                    </p:set>
                                    <p:animEffect transition="in" filter="wipe(up)">
                                      <p:cBhvr additive="repl">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93189"/>
                                        </p:tgtEl>
                                        <p:attrNameLst>
                                          <p:attrName>style.visibility</p:attrName>
                                        </p:attrNameLst>
                                      </p:cBhvr>
                                      <p:to>
                                        <p:strVal val="visible"/>
                                      </p:to>
                                    </p:set>
                                    <p:animEffect transition="in" filter="wipe(left)">
                                      <p:cBhvr additive="repl">
                                        <p:cTn id="22" dur="500"/>
                                        <p:tgtEl>
                                          <p:spTgt spid="931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10"/>
                                        </p:tgtEl>
                                        <p:attrNameLst>
                                          <p:attrName>style.visibility</p:attrName>
                                        </p:attrNameLst>
                                      </p:cBhvr>
                                      <p:to>
                                        <p:strVal val="visible"/>
                                      </p:to>
                                    </p:set>
                                    <p:animEffect transition="in" filter="wipe(up)">
                                      <p:cBhvr additive="repl">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1"/>
                                        </p:tgtEl>
                                        <p:attrNameLst>
                                          <p:attrName>style.visibility</p:attrName>
                                        </p:attrNameLst>
                                      </p:cBhvr>
                                      <p:to>
                                        <p:strVal val="visible"/>
                                      </p:to>
                                    </p:set>
                                    <p:animEffect transition="in" filter="wipe(left)">
                                      <p:cBhvr additive="repl">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Advanced JPA</a:t>
            </a:r>
          </a:p>
        </p:txBody>
      </p:sp>
      <p:sp>
        <p:nvSpPr>
          <p:cNvPr id="6" name="Rectangle 2"/>
          <p:cNvSpPr txBox="1">
            <a:spLocks noChangeArrowheads="1"/>
          </p:cNvSpPr>
          <p:nvPr/>
        </p:nvSpPr>
        <p:spPr>
          <a:xfrm>
            <a:off x="1174055" y="1268760"/>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Now, it’s time for </a:t>
            </a:r>
            <a:r>
              <a:rPr lang="en-US" sz="2200" kern="0" dirty="0" err="1" smtClean="0">
                <a:latin typeface="+mn-lt"/>
              </a:rPr>
              <a:t>Metamodel</a:t>
            </a:r>
            <a:r>
              <a:rPr lang="en-US" sz="2200" kern="0" dirty="0" smtClean="0">
                <a:latin typeface="+mn-lt"/>
              </a:rPr>
              <a:t> API !</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Use </a:t>
            </a:r>
            <a:r>
              <a:rPr lang="en-US" sz="2200" kern="0" dirty="0" err="1" smtClean="0">
                <a:latin typeface="+mn-lt"/>
              </a:rPr>
              <a:t>Metamodel</a:t>
            </a:r>
            <a:r>
              <a:rPr lang="en-US" sz="2200" kern="0" dirty="0" smtClean="0">
                <a:latin typeface="+mn-lt"/>
              </a:rPr>
              <a:t> for your last Criteria Query</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Convert all the JPQL inside your DAOs to Criteria Queries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Use </a:t>
            </a:r>
            <a:r>
              <a:rPr lang="en-US" sz="2200" kern="0" dirty="0" err="1" smtClean="0">
                <a:latin typeface="+mn-lt"/>
              </a:rPr>
              <a:t>Metamodel</a:t>
            </a:r>
            <a:r>
              <a:rPr lang="en-US" sz="2200" kern="0" dirty="0" smtClean="0">
                <a:latin typeface="+mn-lt"/>
              </a:rPr>
              <a:t> API for each of them !</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pic>
        <p:nvPicPr>
          <p:cNvPr id="2" name="Picture 1"/>
          <p:cNvPicPr>
            <a:picLocks noChangeAspect="1"/>
          </p:cNvPicPr>
          <p:nvPr/>
        </p:nvPicPr>
        <p:blipFill>
          <a:blip r:embed="rId5"/>
          <a:stretch>
            <a:fillRect/>
          </a:stretch>
        </p:blipFill>
        <p:spPr>
          <a:xfrm>
            <a:off x="7596336" y="5085184"/>
            <a:ext cx="1296144" cy="1518340"/>
          </a:xfrm>
          <a:prstGeom prst="rect">
            <a:avLst/>
          </a:prstGeom>
        </p:spPr>
      </p:pic>
    </p:spTree>
    <p:custDataLst>
      <p:tags r:id="rId1"/>
    </p:custDataLst>
    <p:extLst>
      <p:ext uri="{BB962C8B-B14F-4D97-AF65-F5344CB8AC3E}">
        <p14:creationId xmlns:p14="http://schemas.microsoft.com/office/powerpoint/2010/main" val="302344716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Advanced JPA</a:t>
            </a:r>
          </a:p>
        </p:txBody>
      </p:sp>
      <p:sp>
        <p:nvSpPr>
          <p:cNvPr id="21" name="AutoShape 2"/>
          <p:cNvSpPr>
            <a:spLocks noChangeArrowheads="1"/>
          </p:cNvSpPr>
          <p:nvPr/>
        </p:nvSpPr>
        <p:spPr bwMode="auto">
          <a:xfrm>
            <a:off x="2771800" y="4077072"/>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Type safe queries with </a:t>
            </a:r>
            <a:r>
              <a:rPr lang="en-GB" sz="2400" b="1" dirty="0" err="1" smtClean="0">
                <a:solidFill>
                  <a:srgbClr val="000000"/>
                </a:solidFill>
              </a:rPr>
              <a:t>Metamodel</a:t>
            </a:r>
            <a:r>
              <a:rPr lang="en-GB" sz="2400" b="1" dirty="0" smtClean="0">
                <a:solidFill>
                  <a:srgbClr val="000000"/>
                </a:solidFill>
              </a:rPr>
              <a:t> API</a:t>
            </a:r>
          </a:p>
        </p:txBody>
      </p:sp>
      <p:sp>
        <p:nvSpPr>
          <p:cNvPr id="22" name="AutoShape 3"/>
          <p:cNvSpPr>
            <a:spLocks noChangeArrowheads="1"/>
          </p:cNvSpPr>
          <p:nvPr/>
        </p:nvSpPr>
        <p:spPr bwMode="auto">
          <a:xfrm>
            <a:off x="1143000" y="12192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The new Criteria API</a:t>
            </a:r>
            <a:endParaRPr lang="en-GB" sz="2400" b="1" dirty="0">
              <a:solidFill>
                <a:srgbClr val="000000"/>
              </a:solidFill>
            </a:endParaRPr>
          </a:p>
        </p:txBody>
      </p:sp>
      <p:sp>
        <p:nvSpPr>
          <p:cNvPr id="23" name="AutoShape 6"/>
          <p:cNvSpPr>
            <a:spLocks noChangeArrowheads="1"/>
          </p:cNvSpPr>
          <p:nvPr/>
        </p:nvSpPr>
        <p:spPr bwMode="auto">
          <a:xfrm>
            <a:off x="6084168" y="4031828"/>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JPA is cool !</a:t>
            </a:r>
            <a:endParaRPr lang="en-GB" sz="2400" b="1" dirty="0">
              <a:solidFill>
                <a:srgbClr val="000000"/>
              </a:solidFill>
            </a:endParaRPr>
          </a:p>
        </p:txBody>
      </p:sp>
      <p:grpSp>
        <p:nvGrpSpPr>
          <p:cNvPr id="24" name="Group 7"/>
          <p:cNvGrpSpPr>
            <a:grpSpLocks/>
          </p:cNvGrpSpPr>
          <p:nvPr/>
        </p:nvGrpSpPr>
        <p:grpSpPr bwMode="auto">
          <a:xfrm>
            <a:off x="3686200" y="3935784"/>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133600" y="10668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7074768" y="3879428"/>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4465860" y="126876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Three inheritance strategies</a:t>
            </a:r>
          </a:p>
        </p:txBody>
      </p:sp>
      <p:grpSp>
        <p:nvGrpSpPr>
          <p:cNvPr id="35" name="Group 19"/>
          <p:cNvGrpSpPr>
            <a:grpSpLocks/>
          </p:cNvGrpSpPr>
          <p:nvPr/>
        </p:nvGrpSpPr>
        <p:grpSpPr bwMode="auto">
          <a:xfrm>
            <a:off x="5456460" y="111636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p:val>
                                            <p:fltVal val="0"/>
                                          </p:val>
                                        </p:tav>
                                        <p:tav>
                                          <p:val>
                                            <p:strVal val="#ppt_w"/>
                                          </p:val>
                                        </p:tav>
                                      </p:tavLst>
                                    </p:anim>
                                    <p:anim calcmode="lin" valueType="num">
                                      <p:cBhvr>
                                        <p:cTn id="44" dur="500" fill="hold"/>
                                        <p:tgtEl>
                                          <p:spTgt spid="34"/>
                                        </p:tgtEl>
                                        <p:attrNameLst>
                                          <p:attrName>ppt_h</p:attrName>
                                        </p:attrNameLst>
                                      </p:cBhvr>
                                      <p:tavLst>
                                        <p:tav>
                                          <p:val>
                                            <p:fltVal val="0"/>
                                          </p:val>
                                        </p:tav>
                                        <p:tav>
                                          <p:val>
                                            <p:strVal val="#ppt_h"/>
                                          </p:val>
                                        </p:tav>
                                      </p:tavLst>
                                    </p:anim>
                                    <p:animEffect transition="in" filter="fade">
                                      <p:cBhvr>
                                        <p:cTn id="45" dur="500"/>
                                        <p:tgtEl>
                                          <p:spTgt spid="34"/>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ppt_x</p:attrName>
                                        </p:attrNameLst>
                                      </p:cBhvr>
                                      <p:tavLst>
                                        <p:tav>
                                          <p:val>
                                            <p:strVal val="#ppt_x"/>
                                          </p:val>
                                        </p:tav>
                                        <p:tav>
                                          <p:val>
                                            <p:strVal val="#ppt_x"/>
                                          </p:val>
                                        </p:tav>
                                      </p:tavLst>
                                    </p:anim>
                                    <p:anim calcmode="lin" valueType="num">
                                      <p:cBhvr>
                                        <p:cTn id="50" dur="500" fill="hold"/>
                                        <p:tgtEl>
                                          <p:spTgt spid="35"/>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2" y="1341438"/>
            <a:ext cx="7235799" cy="4823866"/>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Advanced JPA</a:t>
            </a: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3370237" y="4977606"/>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sp>
        <p:nvSpPr>
          <p:cNvPr id="83971" name="Text Box 2"/>
          <p:cNvSpPr txBox="1">
            <a:spLocks noChangeArrowheads="1"/>
          </p:cNvSpPr>
          <p:nvPr/>
        </p:nvSpPr>
        <p:spPr bwMode="auto">
          <a:xfrm>
            <a:off x="1044575" y="1340768"/>
            <a:ext cx="67278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JPA supports </a:t>
            </a:r>
            <a:r>
              <a:rPr lang="en-US" sz="2200" dirty="0">
                <a:solidFill>
                  <a:srgbClr val="4D4D4D"/>
                </a:solidFill>
              </a:rPr>
              <a:t>inheritance </a:t>
            </a:r>
            <a:r>
              <a:rPr lang="en-US" sz="2200" dirty="0" smtClean="0">
                <a:solidFill>
                  <a:srgbClr val="4D4D4D"/>
                </a:solidFill>
              </a:rPr>
              <a:t>dependencies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@Inheritance annotation supports 3 different strategies </a:t>
            </a:r>
            <a:r>
              <a:rPr lang="en-US" sz="2200" dirty="0" smtClean="0">
                <a:solidFill>
                  <a:srgbClr val="4D4D4D"/>
                </a:solidFill>
              </a:rPr>
              <a:t>:</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SINGLE_TABLE</a:t>
            </a: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TABLE_PER_CLASS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JOINED</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difference between them is about storage and performance </a:t>
            </a:r>
            <a:r>
              <a:rPr lang="en-US" sz="2200" dirty="0" smtClean="0">
                <a:solidFill>
                  <a:srgbClr val="4D4D4D"/>
                </a:solidFill>
              </a:rPr>
              <a:t>optimization</a:t>
            </a:r>
            <a:endParaRPr lang="en-US" sz="2200" dirty="0">
              <a:solidFill>
                <a:srgbClr val="4D4D4D"/>
              </a:solidFill>
            </a:endParaRPr>
          </a:p>
        </p:txBody>
      </p:sp>
      <p:pic>
        <p:nvPicPr>
          <p:cNvPr id="839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39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397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pic>
        <p:nvPicPr>
          <p:cNvPr id="83975" name="Picture 6"/>
          <p:cNvPicPr>
            <a:picLocks noChangeAspect="1" noChangeArrowheads="1"/>
          </p:cNvPicPr>
          <p:nvPr/>
        </p:nvPicPr>
        <p:blipFill>
          <a:blip r:embed="rId4" cstate="print"/>
          <a:srcRect/>
          <a:stretch>
            <a:fillRect/>
          </a:stretch>
        </p:blipFill>
        <p:spPr bwMode="auto">
          <a:xfrm>
            <a:off x="8001000" y="5715000"/>
            <a:ext cx="895350" cy="895350"/>
          </a:xfrm>
          <a:prstGeom prst="rect">
            <a:avLst/>
          </a:prstGeom>
          <a:noFill/>
          <a:ln w="9525">
            <a:noFill/>
            <a:round/>
            <a:headEnd/>
            <a:tailEnd/>
          </a:ln>
        </p:spPr>
      </p:pic>
    </p:spTree>
    <p:extLst>
      <p:ext uri="{BB962C8B-B14F-4D97-AF65-F5344CB8AC3E}">
        <p14:creationId xmlns:p14="http://schemas.microsoft.com/office/powerpoint/2010/main" val="18226371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Presentation</a:t>
            </a:r>
            <a:endParaRPr lang="en-US" sz="3200" b="1" dirty="0">
              <a:solidFill>
                <a:srgbClr val="000000"/>
              </a:solidFill>
            </a:endParaRPr>
          </a:p>
        </p:txBody>
      </p:sp>
      <p:pic>
        <p:nvPicPr>
          <p:cNvPr id="8499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4996"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4997" name="Rectangle 4"/>
          <p:cNvSpPr>
            <a:spLocks noChangeArrowheads="1"/>
          </p:cNvSpPr>
          <p:nvPr/>
        </p:nvSpPr>
        <p:spPr bwMode="auto">
          <a:xfrm>
            <a:off x="1295400" y="1330325"/>
            <a:ext cx="7391400" cy="366713"/>
          </a:xfrm>
          <a:prstGeom prst="rect">
            <a:avLst/>
          </a:prstGeom>
          <a:noFill/>
          <a:ln w="9525">
            <a:noFill/>
            <a:round/>
            <a:headEnd/>
            <a:tailEnd/>
          </a:ln>
        </p:spPr>
        <p:txBody>
          <a:bodyPr wrap="none" anchor="ctr">
            <a:prstTxWarp prst="textNoShape">
              <a:avLst/>
            </a:prstTxWarp>
          </a:bodyPr>
          <a:lstStyle/>
          <a:p>
            <a:endParaRPr lang="en-US"/>
          </a:p>
        </p:txBody>
      </p:sp>
      <p:sp>
        <p:nvSpPr>
          <p:cNvPr id="8499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pic>
        <p:nvPicPr>
          <p:cNvPr id="84999" name="Picture 6"/>
          <p:cNvPicPr>
            <a:picLocks noChangeAspect="1" noChangeArrowheads="1"/>
          </p:cNvPicPr>
          <p:nvPr/>
        </p:nvPicPr>
        <p:blipFill>
          <a:blip r:embed="rId4" cstate="print"/>
          <a:srcRect/>
          <a:stretch>
            <a:fillRect/>
          </a:stretch>
        </p:blipFill>
        <p:spPr bwMode="auto">
          <a:xfrm>
            <a:off x="1619250" y="2667000"/>
            <a:ext cx="5038725" cy="3228975"/>
          </a:xfrm>
          <a:prstGeom prst="rect">
            <a:avLst/>
          </a:prstGeom>
          <a:noFill/>
          <a:ln w="9525">
            <a:noFill/>
            <a:round/>
            <a:headEnd/>
            <a:tailEnd/>
          </a:ln>
        </p:spPr>
      </p:pic>
      <p:pic>
        <p:nvPicPr>
          <p:cNvPr id="85000" name="Picture 7"/>
          <p:cNvPicPr>
            <a:picLocks noChangeAspect="1" noChangeArrowheads="1"/>
          </p:cNvPicPr>
          <p:nvPr/>
        </p:nvPicPr>
        <p:blipFill>
          <a:blip r:embed="rId5" cstate="print"/>
          <a:srcRect/>
          <a:stretch>
            <a:fillRect/>
          </a:stretch>
        </p:blipFill>
        <p:spPr bwMode="auto">
          <a:xfrm>
            <a:off x="6156325" y="3609975"/>
            <a:ext cx="1619250" cy="539750"/>
          </a:xfrm>
          <a:prstGeom prst="rect">
            <a:avLst/>
          </a:prstGeom>
          <a:noFill/>
          <a:ln w="9525">
            <a:noFill/>
            <a:round/>
            <a:headEnd/>
            <a:tailEnd/>
          </a:ln>
        </p:spPr>
      </p:pic>
      <p:sp>
        <p:nvSpPr>
          <p:cNvPr id="85001" name="Text Box 8"/>
          <p:cNvSpPr txBox="1">
            <a:spLocks noChangeArrowheads="1"/>
          </p:cNvSpPr>
          <p:nvPr/>
        </p:nvSpPr>
        <p:spPr bwMode="auto">
          <a:xfrm>
            <a:off x="1044575" y="1524000"/>
            <a:ext cx="67278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Inheritance diagram example</a:t>
            </a:r>
          </a:p>
        </p:txBody>
      </p:sp>
      <p:pic>
        <p:nvPicPr>
          <p:cNvPr id="85002" name="Picture 9"/>
          <p:cNvPicPr>
            <a:picLocks noChangeAspect="1" noChangeArrowheads="1"/>
          </p:cNvPicPr>
          <p:nvPr/>
        </p:nvPicPr>
        <p:blipFill>
          <a:blip r:embed="rId6" cstate="print"/>
          <a:srcRect/>
          <a:stretch>
            <a:fillRect/>
          </a:stretch>
        </p:blipFill>
        <p:spPr bwMode="auto">
          <a:xfrm>
            <a:off x="7164388" y="2243138"/>
            <a:ext cx="1270000" cy="1041400"/>
          </a:xfrm>
          <a:prstGeom prst="rect">
            <a:avLst/>
          </a:prstGeom>
          <a:noFill/>
          <a:ln w="9525">
            <a:noFill/>
            <a:round/>
            <a:headEnd/>
            <a:tailEnd/>
          </a:ln>
        </p:spPr>
      </p:pic>
    </p:spTree>
    <p:extLst>
      <p:ext uri="{BB962C8B-B14F-4D97-AF65-F5344CB8AC3E}">
        <p14:creationId xmlns:p14="http://schemas.microsoft.com/office/powerpoint/2010/main" val="40216685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lvl="0"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SINGLE_TABLE S</a:t>
            </a:r>
            <a:r>
              <a:rPr lang="en-US" sz="3200" b="1" dirty="0" smtClean="0">
                <a:solidFill>
                  <a:srgbClr val="000000"/>
                </a:solidFill>
              </a:rPr>
              <a:t>trategy</a:t>
            </a:r>
            <a:endParaRPr lang="en-US" sz="3200" b="1" dirty="0">
              <a:solidFill>
                <a:srgbClr val="000000"/>
              </a:solidFill>
            </a:endParaRPr>
          </a:p>
        </p:txBody>
      </p:sp>
      <p:sp>
        <p:nvSpPr>
          <p:cNvPr id="2" name="Text Box 2"/>
          <p:cNvSpPr txBox="1">
            <a:spLocks noChangeArrowheads="1"/>
          </p:cNvSpPr>
          <p:nvPr/>
        </p:nvSpPr>
        <p:spPr bwMode="auto">
          <a:xfrm>
            <a:off x="1116583" y="1124744"/>
            <a:ext cx="784790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All data are </a:t>
            </a:r>
            <a:r>
              <a:rPr lang="en-US" sz="2200" dirty="0">
                <a:solidFill>
                  <a:srgbClr val="4D4D4D"/>
                </a:solidFill>
              </a:rPr>
              <a:t>in the same </a:t>
            </a:r>
            <a:r>
              <a:rPr lang="en-US" sz="2200" dirty="0" smtClean="0">
                <a:solidFill>
                  <a:srgbClr val="4D4D4D"/>
                </a:solidFill>
              </a:rPr>
              <a:t>table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a:t>
            </a:r>
            <a:r>
              <a:rPr lang="en-US" sz="2200" i="1" dirty="0" err="1" smtClean="0">
                <a:solidFill>
                  <a:srgbClr val="4D4D4D"/>
                </a:solidFill>
              </a:rPr>
              <a:t>DiscriminatorColumn</a:t>
            </a:r>
            <a:r>
              <a:rPr lang="en-US" sz="2200" i="1" dirty="0" smtClean="0">
                <a:solidFill>
                  <a:srgbClr val="4D4D4D"/>
                </a:solidFill>
              </a:rPr>
              <a:t> </a:t>
            </a:r>
            <a:r>
              <a:rPr lang="en-US" sz="2200" dirty="0" smtClean="0">
                <a:solidFill>
                  <a:srgbClr val="4D4D4D"/>
                </a:solidFill>
              </a:rPr>
              <a:t>: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O</a:t>
            </a:r>
            <a:r>
              <a:rPr lang="en-US" sz="2200" dirty="0" smtClean="0">
                <a:solidFill>
                  <a:srgbClr val="4D4D4D"/>
                </a:solidFill>
              </a:rPr>
              <a:t>ne </a:t>
            </a:r>
            <a:r>
              <a:rPr lang="en-US" sz="2200" dirty="0">
                <a:solidFill>
                  <a:srgbClr val="4D4D4D"/>
                </a:solidFill>
              </a:rPr>
              <a:t>column is used as discriminator </a:t>
            </a: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a:t>
            </a:r>
            <a:r>
              <a:rPr lang="en-US" sz="2200" i="1" dirty="0" err="1" smtClean="0">
                <a:solidFill>
                  <a:srgbClr val="4D4D4D"/>
                </a:solidFill>
              </a:rPr>
              <a:t>DiscriminatorValue</a:t>
            </a:r>
            <a:r>
              <a:rPr lang="en-US" sz="2200" i="1" dirty="0" smtClean="0">
                <a:solidFill>
                  <a:srgbClr val="4D4D4D"/>
                </a:solidFill>
              </a:rPr>
              <a:t> </a:t>
            </a:r>
            <a:r>
              <a:rPr lang="en-US" sz="2200" dirty="0" smtClean="0">
                <a:solidFill>
                  <a:srgbClr val="4D4D4D"/>
                </a:solidFill>
              </a:rPr>
              <a:t>: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a:t>
            </a:r>
            <a:r>
              <a:rPr lang="en-US" sz="2200" dirty="0" smtClean="0">
                <a:solidFill>
                  <a:srgbClr val="4D4D4D"/>
                </a:solidFill>
              </a:rPr>
              <a:t>ach </a:t>
            </a:r>
            <a:r>
              <a:rPr lang="en-US" sz="2200" dirty="0">
                <a:solidFill>
                  <a:srgbClr val="4D4D4D"/>
                </a:solidFill>
              </a:rPr>
              <a:t>subclass have to precise </a:t>
            </a:r>
            <a:r>
              <a:rPr lang="en-US" sz="2200" dirty="0" smtClean="0">
                <a:solidFill>
                  <a:srgbClr val="4D4D4D"/>
                </a:solidFill>
              </a:rPr>
              <a:t>the discriminator </a:t>
            </a:r>
            <a:r>
              <a:rPr lang="en-US" sz="2200" dirty="0">
                <a:solidFill>
                  <a:srgbClr val="4D4D4D"/>
                </a:solidFill>
              </a:rPr>
              <a:t>value </a:t>
            </a:r>
            <a:r>
              <a:rPr lang="en-US" sz="2200" dirty="0" smtClean="0">
                <a:solidFill>
                  <a:srgbClr val="4D4D4D"/>
                </a:solidFill>
              </a:rPr>
              <a:t>used</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Many </a:t>
            </a:r>
            <a:r>
              <a:rPr lang="en-US" sz="2200" dirty="0">
                <a:solidFill>
                  <a:srgbClr val="4D4D4D"/>
                </a:solidFill>
              </a:rPr>
              <a:t>columns </a:t>
            </a:r>
            <a:r>
              <a:rPr lang="en-US" sz="2200" dirty="0" smtClean="0">
                <a:solidFill>
                  <a:srgbClr val="4D4D4D"/>
                </a:solidFill>
              </a:rPr>
              <a:t>unused</a:t>
            </a:r>
            <a:endParaRPr lang="en-US" sz="2000" i="1" u="sng" dirty="0">
              <a:solidFill>
                <a:srgbClr val="4D4D4D"/>
              </a:solidFill>
            </a:endParaRPr>
          </a:p>
          <a:p>
            <a:pPr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i="1" dirty="0" smtClean="0">
                <a:solidFill>
                  <a:srgbClr val="4D4D4D"/>
                </a:solidFill>
              </a:rPr>
              <a:t>			</a:t>
            </a:r>
            <a:r>
              <a:rPr lang="en-US" sz="2000" i="1" u="sng" dirty="0" smtClean="0">
                <a:solidFill>
                  <a:srgbClr val="4D4D4D"/>
                </a:solidFill>
              </a:rPr>
              <a:t>Animal table</a:t>
            </a:r>
            <a:endParaRPr lang="en-US" sz="2000" i="1" u="sng"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858838" lvl="1" indent="-342900" eaLnBrk="1" hangingPunct="1">
              <a:spcBef>
                <a:spcPts val="500"/>
              </a:spcBef>
              <a:spcAft>
                <a:spcPts val="750"/>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p:txBody>
      </p:sp>
      <p:pic>
        <p:nvPicPr>
          <p:cNvPr id="8602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6021" name="Rectangle 4"/>
          <p:cNvSpPr>
            <a:spLocks noChangeArrowheads="1"/>
          </p:cNvSpPr>
          <p:nvPr/>
        </p:nvSpPr>
        <p:spPr bwMode="auto">
          <a:xfrm>
            <a:off x="1462088" y="95567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602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pic>
        <p:nvPicPr>
          <p:cNvPr id="3" name="Picture 6"/>
          <p:cNvPicPr>
            <a:picLocks noChangeAspect="1" noChangeArrowheads="1"/>
          </p:cNvPicPr>
          <p:nvPr/>
        </p:nvPicPr>
        <p:blipFill>
          <a:blip r:embed="rId4" cstate="print"/>
          <a:srcRect/>
          <a:stretch>
            <a:fillRect/>
          </a:stretch>
        </p:blipFill>
        <p:spPr bwMode="auto">
          <a:xfrm>
            <a:off x="2843213" y="4967288"/>
            <a:ext cx="3189287" cy="1630362"/>
          </a:xfrm>
          <a:prstGeom prst="rect">
            <a:avLst/>
          </a:prstGeom>
          <a:noFill/>
          <a:ln w="9525">
            <a:noFill/>
            <a:round/>
            <a:headEnd/>
            <a:tailEnd/>
          </a:ln>
        </p:spPr>
      </p:pic>
      <p:pic>
        <p:nvPicPr>
          <p:cNvPr id="86024" name="Picture 7"/>
          <p:cNvPicPr>
            <a:picLocks noChangeAspect="1" noChangeArrowheads="1"/>
          </p:cNvPicPr>
          <p:nvPr/>
        </p:nvPicPr>
        <p:blipFill>
          <a:blip r:embed="rId5" cstate="print"/>
          <a:srcRect/>
          <a:stretch>
            <a:fillRect/>
          </a:stretch>
        </p:blipFill>
        <p:spPr bwMode="auto">
          <a:xfrm>
            <a:off x="7092950" y="5805488"/>
            <a:ext cx="1792288" cy="850900"/>
          </a:xfrm>
          <a:prstGeom prst="rect">
            <a:avLst/>
          </a:prstGeom>
          <a:noFill/>
          <a:ln w="9525">
            <a:noFill/>
            <a:round/>
            <a:headEnd/>
            <a:tailEnd/>
          </a:ln>
        </p:spPr>
      </p:pic>
    </p:spTree>
    <p:extLst>
      <p:ext uri="{BB962C8B-B14F-4D97-AF65-F5344CB8AC3E}">
        <p14:creationId xmlns:p14="http://schemas.microsoft.com/office/powerpoint/2010/main" val="26194158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animEffect transition="in" filter="checkerboard(across)">
                                      <p:cBhvr additive="repl">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lvl="0"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SINGLE_TABLE </a:t>
            </a:r>
            <a:r>
              <a:rPr lang="en-US" sz="3200" b="1" dirty="0" smtClean="0">
                <a:solidFill>
                  <a:srgbClr val="000000"/>
                </a:solidFill>
              </a:rPr>
              <a:t>Strategy</a:t>
            </a:r>
            <a:endParaRPr lang="en-US" sz="3200" b="1" dirty="0">
              <a:solidFill>
                <a:srgbClr val="000000"/>
              </a:solidFill>
            </a:endParaRPr>
          </a:p>
        </p:txBody>
      </p:sp>
      <p:sp>
        <p:nvSpPr>
          <p:cNvPr id="87043" name="Text Box 2"/>
          <p:cNvSpPr txBox="1">
            <a:spLocks noChangeArrowheads="1"/>
          </p:cNvSpPr>
          <p:nvPr/>
        </p:nvSpPr>
        <p:spPr bwMode="auto">
          <a:xfrm>
            <a:off x="1153095" y="1096045"/>
            <a:ext cx="773938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Example :</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Superclass</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lvl="1" eaLnBrk="1" hangingPunct="1">
              <a:lnSpc>
                <a:spcPct val="90000"/>
              </a:lnSpc>
              <a:spcBef>
                <a:spcPts val="500"/>
              </a:spcBef>
              <a:spcAft>
                <a:spcPts val="750"/>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Subclass</a:t>
            </a:r>
            <a:endParaRPr lang="en-US" sz="2200" dirty="0">
              <a:solidFill>
                <a:srgbClr val="4D4D4D"/>
              </a:solidFill>
            </a:endParaRPr>
          </a:p>
        </p:txBody>
      </p:sp>
      <p:pic>
        <p:nvPicPr>
          <p:cNvPr id="8704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 name="Rectangle 5"/>
          <p:cNvSpPr>
            <a:spLocks noChangeArrowheads="1"/>
          </p:cNvSpPr>
          <p:nvPr/>
        </p:nvSpPr>
        <p:spPr bwMode="auto">
          <a:xfrm>
            <a:off x="1258888" y="2086347"/>
            <a:ext cx="7543800" cy="19907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Inheritance</a:t>
            </a: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strategy</a:t>
            </a: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InheritanceType.</a:t>
            </a:r>
            <a:r>
              <a:rPr lang="fr-FR" dirty="0" err="1">
                <a:solidFill>
                  <a:srgbClr val="2A00FF"/>
                </a:solidFill>
                <a:latin typeface="Courier New" pitchFamily="49" charset="0"/>
                <a:cs typeface="Courier New" pitchFamily="49" charset="0"/>
              </a:rPr>
              <a:t>SINGLE_TABLE</a:t>
            </a:r>
            <a:r>
              <a:rPr lang="fr-FR" dirty="0" smtClean="0">
                <a:solidFill>
                  <a:srgbClr val="646464"/>
                </a:solidFill>
                <a:latin typeface="Courier New" pitchFamily="49" charset="0"/>
                <a:cs typeface="Courier New" pitchFamily="49" charset="0"/>
              </a:rPr>
              <a:t>)</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DiscriminatorColumn</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a:t>
            </a:r>
            <a:r>
              <a:rPr lang="fr-FR" dirty="0" err="1" smtClean="0">
                <a:solidFill>
                  <a:srgbClr val="2A00FF"/>
                </a:solidFill>
                <a:latin typeface="Courier New" pitchFamily="49" charset="0"/>
                <a:cs typeface="Courier New" pitchFamily="49" charset="0"/>
              </a:rPr>
              <a:t>animalType</a:t>
            </a:r>
            <a:r>
              <a:rPr lang="fr-FR" dirty="0" smtClean="0">
                <a:solidFill>
                  <a:srgbClr val="2A00FF"/>
                </a:solidFill>
                <a:latin typeface="Courier New" pitchFamily="49" charset="0"/>
                <a:cs typeface="Courier New" pitchFamily="49" charset="0"/>
              </a:rPr>
              <a:t>"</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7F0055"/>
                </a:solidFill>
                <a:latin typeface="Courier New" pitchFamily="49" charset="0"/>
                <a:cs typeface="Courier New" pitchFamily="49" charset="0"/>
              </a:rPr>
              <a:t>public abstract class</a:t>
            </a:r>
            <a:r>
              <a:rPr lang="fr-FR" dirty="0">
                <a:solidFill>
                  <a:srgbClr val="000000"/>
                </a:solidFill>
                <a:latin typeface="Courier New" pitchFamily="49" charset="0"/>
                <a:cs typeface="Courier New" pitchFamily="49" charset="0"/>
              </a:rPr>
              <a:t> Animal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Serializable</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a:t>
            </a:r>
            <a:r>
              <a:rPr lang="fr-FR" dirty="0">
                <a:solidFill>
                  <a:srgbClr val="4D4D4D"/>
                </a:solidFill>
                <a:latin typeface="Courier New" pitchFamily="49" charset="0"/>
                <a:cs typeface="Courier New" pitchFamily="49" charset="0"/>
              </a:rPr>
              <a:t>…}</a:t>
            </a:r>
          </a:p>
        </p:txBody>
      </p:sp>
      <p:sp>
        <p:nvSpPr>
          <p:cNvPr id="87046" name="Rectangle 6"/>
          <p:cNvSpPr>
            <a:spLocks noChangeArrowheads="1"/>
          </p:cNvSpPr>
          <p:nvPr/>
        </p:nvSpPr>
        <p:spPr bwMode="auto">
          <a:xfrm>
            <a:off x="1258888" y="4869160"/>
            <a:ext cx="7543800" cy="161131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DiscriminatorValue</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a:t>
            </a:r>
            <a:r>
              <a:rPr lang="fr-FR" dirty="0" smtClean="0">
                <a:solidFill>
                  <a:srgbClr val="2A00FF"/>
                </a:solidFill>
                <a:latin typeface="Courier New" pitchFamily="49" charset="0"/>
                <a:cs typeface="Courier New" pitchFamily="49" charset="0"/>
              </a:rPr>
              <a:t>CAT"</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Cat </a:t>
            </a:r>
            <a:r>
              <a:rPr lang="fr-FR" b="1" dirty="0" err="1">
                <a:solidFill>
                  <a:srgbClr val="7F0055"/>
                </a:solidFill>
                <a:latin typeface="Courier New" pitchFamily="49" charset="0"/>
                <a:cs typeface="Courier New" pitchFamily="49" charset="0"/>
              </a:rPr>
              <a:t>extends</a:t>
            </a:r>
            <a:r>
              <a:rPr lang="fr-FR" dirty="0">
                <a:solidFill>
                  <a:srgbClr val="000000"/>
                </a:solidFill>
                <a:latin typeface="Courier New" pitchFamily="49" charset="0"/>
                <a:cs typeface="Courier New" pitchFamily="49" charset="0"/>
              </a:rPr>
              <a:t> Animal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Serializable</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a:t>
            </a:r>
          </a:p>
        </p:txBody>
      </p:sp>
      <p:sp>
        <p:nvSpPr>
          <p:cNvPr id="87048" name="Text Box 7"/>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spTree>
    <p:extLst>
      <p:ext uri="{BB962C8B-B14F-4D97-AF65-F5344CB8AC3E}">
        <p14:creationId xmlns:p14="http://schemas.microsoft.com/office/powerpoint/2010/main" val="32319212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lvl="0"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TABLE_PER_CLASS Strategy</a:t>
            </a:r>
            <a:endParaRPr lang="en-US" sz="3200" b="1" dirty="0">
              <a:solidFill>
                <a:srgbClr val="000000"/>
              </a:solidFill>
            </a:endParaRPr>
          </a:p>
        </p:txBody>
      </p:sp>
      <p:sp>
        <p:nvSpPr>
          <p:cNvPr id="88067" name="Text Box 2"/>
          <p:cNvSpPr txBox="1">
            <a:spLocks noChangeArrowheads="1"/>
          </p:cNvSpPr>
          <p:nvPr/>
        </p:nvSpPr>
        <p:spPr bwMode="auto">
          <a:xfrm>
            <a:off x="1187624" y="1524000"/>
            <a:ext cx="7704856" cy="4648200"/>
          </a:xfrm>
          <a:prstGeom prst="rect">
            <a:avLst/>
          </a:prstGeom>
          <a:noFill/>
          <a:ln w="9525">
            <a:noFill/>
            <a:round/>
            <a:headEnd/>
            <a:tailEnd/>
          </a:ln>
        </p:spPr>
        <p:txBody>
          <a:bodyPr>
            <a:prstTxWarp prst="textNoShape">
              <a:avLst/>
            </a:prstTxWarp>
          </a:bodyPr>
          <a:lstStyle/>
          <a:p>
            <a:pPr marL="341313" indent="-341313" eaLnBrk="1" hangingPunct="1">
              <a:spcBef>
                <a:spcPts val="525"/>
              </a:spcBef>
              <a:spcAft>
                <a:spcPts val="788"/>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Every </a:t>
            </a:r>
            <a:r>
              <a:rPr lang="en-US" sz="2200" dirty="0">
                <a:solidFill>
                  <a:srgbClr val="4D4D4D"/>
                </a:solidFill>
              </a:rPr>
              <a:t>inherited class has its own </a:t>
            </a:r>
            <a:r>
              <a:rPr lang="en-US" sz="2200" dirty="0" smtClean="0">
                <a:solidFill>
                  <a:srgbClr val="4D4D4D"/>
                </a:solidFill>
              </a:rPr>
              <a:t>table</a:t>
            </a:r>
          </a:p>
          <a:p>
            <a:pPr marL="341313" indent="-341313" eaLnBrk="1" hangingPunct="1">
              <a:spcBef>
                <a:spcPts val="525"/>
              </a:spcBef>
              <a:spcAft>
                <a:spcPts val="788"/>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Heavy </a:t>
            </a:r>
            <a:r>
              <a:rPr lang="en-US" sz="2200" dirty="0">
                <a:solidFill>
                  <a:srgbClr val="4D4D4D"/>
                </a:solidFill>
              </a:rPr>
              <a:t>to manage for the  polymorphism</a:t>
            </a:r>
          </a:p>
          <a:p>
            <a:pPr marL="341313" indent="-341313" eaLnBrk="1" hangingPunct="1">
              <a:spcBef>
                <a:spcPts val="525"/>
              </a:spcBef>
              <a:spcAft>
                <a:spcPts val="788"/>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dirty="0"/>
          </a:p>
          <a:p>
            <a:pPr marL="341313" indent="-341313" eaLnBrk="1" hangingPunct="1">
              <a:spcBef>
                <a:spcPts val="525"/>
              </a:spcBef>
              <a:spcAft>
                <a:spcPts val="788"/>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dirty="0"/>
          </a:p>
        </p:txBody>
      </p:sp>
      <p:pic>
        <p:nvPicPr>
          <p:cNvPr id="8806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806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8070"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Inheritance</a:t>
            </a:r>
          </a:p>
        </p:txBody>
      </p:sp>
      <p:pic>
        <p:nvPicPr>
          <p:cNvPr id="2" name="Picture 6"/>
          <p:cNvPicPr>
            <a:picLocks noChangeAspect="1" noChangeArrowheads="1"/>
          </p:cNvPicPr>
          <p:nvPr/>
        </p:nvPicPr>
        <p:blipFill>
          <a:blip r:embed="rId4" cstate="print"/>
          <a:srcRect/>
          <a:stretch>
            <a:fillRect/>
          </a:stretch>
        </p:blipFill>
        <p:spPr bwMode="auto">
          <a:xfrm>
            <a:off x="1547813" y="4779963"/>
            <a:ext cx="2786062" cy="954087"/>
          </a:xfrm>
          <a:prstGeom prst="rect">
            <a:avLst/>
          </a:prstGeom>
          <a:noFill/>
          <a:ln w="9525">
            <a:noFill/>
            <a:round/>
            <a:headEnd/>
            <a:tailEnd/>
          </a:ln>
        </p:spPr>
      </p:pic>
      <p:pic>
        <p:nvPicPr>
          <p:cNvPr id="88071" name="Picture 7"/>
          <p:cNvPicPr>
            <a:picLocks noChangeAspect="1" noChangeArrowheads="1"/>
          </p:cNvPicPr>
          <p:nvPr/>
        </p:nvPicPr>
        <p:blipFill>
          <a:blip r:embed="rId5" cstate="print"/>
          <a:srcRect/>
          <a:stretch>
            <a:fillRect/>
          </a:stretch>
        </p:blipFill>
        <p:spPr bwMode="auto">
          <a:xfrm>
            <a:off x="5148263" y="4799013"/>
            <a:ext cx="2795587" cy="935037"/>
          </a:xfrm>
          <a:prstGeom prst="rect">
            <a:avLst/>
          </a:prstGeom>
          <a:noFill/>
          <a:ln w="9525">
            <a:noFill/>
            <a:round/>
            <a:headEnd/>
            <a:tailEnd/>
          </a:ln>
        </p:spPr>
      </p:pic>
      <p:pic>
        <p:nvPicPr>
          <p:cNvPr id="88072" name="Picture 8"/>
          <p:cNvPicPr>
            <a:picLocks noChangeAspect="1" noChangeArrowheads="1"/>
          </p:cNvPicPr>
          <p:nvPr/>
        </p:nvPicPr>
        <p:blipFill>
          <a:blip r:embed="rId6" cstate="print"/>
          <a:srcRect/>
          <a:stretch>
            <a:fillRect/>
          </a:stretch>
        </p:blipFill>
        <p:spPr bwMode="auto">
          <a:xfrm>
            <a:off x="2292350" y="3371850"/>
            <a:ext cx="1558925" cy="1281113"/>
          </a:xfrm>
          <a:prstGeom prst="rect">
            <a:avLst/>
          </a:prstGeom>
          <a:noFill/>
          <a:ln w="9525">
            <a:noFill/>
            <a:round/>
            <a:headEnd/>
            <a:tailEnd/>
          </a:ln>
        </p:spPr>
      </p:pic>
      <p:pic>
        <p:nvPicPr>
          <p:cNvPr id="88073" name="Picture 9"/>
          <p:cNvPicPr>
            <a:picLocks noChangeAspect="1" noChangeArrowheads="1"/>
          </p:cNvPicPr>
          <p:nvPr/>
        </p:nvPicPr>
        <p:blipFill>
          <a:blip r:embed="rId7" cstate="print"/>
          <a:srcRect/>
          <a:stretch>
            <a:fillRect/>
          </a:stretch>
        </p:blipFill>
        <p:spPr bwMode="auto">
          <a:xfrm>
            <a:off x="5610225" y="3357563"/>
            <a:ext cx="1914525" cy="1282700"/>
          </a:xfrm>
          <a:prstGeom prst="rect">
            <a:avLst/>
          </a:prstGeom>
          <a:noFill/>
          <a:ln w="9525">
            <a:noFill/>
            <a:round/>
            <a:headEnd/>
            <a:tailEnd/>
          </a:ln>
        </p:spPr>
      </p:pic>
    </p:spTree>
    <p:extLst>
      <p:ext uri="{BB962C8B-B14F-4D97-AF65-F5344CB8AC3E}">
        <p14:creationId xmlns:p14="http://schemas.microsoft.com/office/powerpoint/2010/main" val="42638185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afterEffect">
                                  <p:stCondLst>
                                    <p:cond delay="0"/>
                                  </p:stCondLst>
                                  <p:childTnLst>
                                    <p:set>
                                      <p:cBhvr additive="repl">
                                        <p:cTn id="6" dur="1" fill="hold">
                                          <p:stCondLst>
                                            <p:cond delay="0"/>
                                          </p:stCondLst>
                                        </p:cTn>
                                        <p:tgtEl>
                                          <p:spTgt spid="88072"/>
                                        </p:tgtEl>
                                        <p:attrNameLst>
                                          <p:attrName>style.visibility</p:attrName>
                                        </p:attrNameLst>
                                      </p:cBhvr>
                                      <p:to>
                                        <p:strVal val="visible"/>
                                      </p:to>
                                    </p:set>
                                    <p:animEffect transition="in" filter="checkerboard(across)">
                                      <p:cBhvr additive="repl">
                                        <p:cTn id="7" dur="500"/>
                                        <p:tgtEl>
                                          <p:spTgt spid="88072"/>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2"/>
                                        </p:tgtEl>
                                        <p:attrNameLst>
                                          <p:attrName>style.visibility</p:attrName>
                                        </p:attrNameLst>
                                      </p:cBhvr>
                                      <p:to>
                                        <p:strVal val="visible"/>
                                      </p:to>
                                    </p:set>
                                    <p:animEffect transition="in" filter="checkerboard(across)">
                                      <p:cBhvr additive="repl">
                                        <p:cTn id="10" dur="500"/>
                                        <p:tgtEl>
                                          <p:spTgt spid="2"/>
                                        </p:tgtEl>
                                      </p:cBhvr>
                                    </p:animEffect>
                                  </p:childTnLst>
                                </p:cTn>
                              </p:par>
                            </p:childTnLst>
                          </p:cTn>
                        </p:par>
                        <p:par>
                          <p:cTn id="11" fill="hold">
                            <p:stCondLst>
                              <p:cond delay="0"/>
                            </p:stCondLst>
                            <p:childTnLst>
                              <p:par>
                                <p:cTn id="12" presetID="5" presetClass="entr" presetSubtype="10" fill="hold" nodeType="afterEffect">
                                  <p:stCondLst>
                                    <p:cond delay="0"/>
                                  </p:stCondLst>
                                  <p:childTnLst>
                                    <p:set>
                                      <p:cBhvr additive="repl">
                                        <p:cTn id="13" dur="1" fill="hold">
                                          <p:stCondLst>
                                            <p:cond delay="0"/>
                                          </p:stCondLst>
                                        </p:cTn>
                                        <p:tgtEl>
                                          <p:spTgt spid="88073"/>
                                        </p:tgtEl>
                                        <p:attrNameLst>
                                          <p:attrName>style.visibility</p:attrName>
                                        </p:attrNameLst>
                                      </p:cBhvr>
                                      <p:to>
                                        <p:strVal val="visible"/>
                                      </p:to>
                                    </p:set>
                                    <p:animEffect transition="in" filter="checkerboard(across)">
                                      <p:cBhvr additive="repl">
                                        <p:cTn id="14" dur="500"/>
                                        <p:tgtEl>
                                          <p:spTgt spid="88073"/>
                                        </p:tgtEl>
                                      </p:cBhvr>
                                    </p:animEffect>
                                  </p:childTnLst>
                                </p:cTn>
                              </p:par>
                              <p:par>
                                <p:cTn id="15" presetID="5" presetClass="entr" presetSubtype="10" fill="hold" nodeType="withEffect">
                                  <p:stCondLst>
                                    <p:cond delay="0"/>
                                  </p:stCondLst>
                                  <p:childTnLst>
                                    <p:set>
                                      <p:cBhvr additive="repl">
                                        <p:cTn id="16" dur="1" fill="hold">
                                          <p:stCondLst>
                                            <p:cond delay="0"/>
                                          </p:stCondLst>
                                        </p:cTn>
                                        <p:tgtEl>
                                          <p:spTgt spid="88071"/>
                                        </p:tgtEl>
                                        <p:attrNameLst>
                                          <p:attrName>style.visibility</p:attrName>
                                        </p:attrNameLst>
                                      </p:cBhvr>
                                      <p:to>
                                        <p:strVal val="visible"/>
                                      </p:to>
                                    </p:set>
                                    <p:animEffect transition="in" filter="checkerboard(across)">
                                      <p:cBhvr additive="repl">
                                        <p:cTn id="17"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3118</Words>
  <Application>Microsoft Macintosh PowerPoint</Application>
  <PresentationFormat>On-screen Show (4:3)</PresentationFormat>
  <Paragraphs>720</Paragraphs>
  <Slides>43</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Rapid E-Learning Course Template</vt:lpstr>
      <vt:lpstr>CorelDRAW</vt:lpstr>
      <vt:lpstr>Advanced JPA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Stop-and-think</vt:lpstr>
      <vt:lpstr>Exercise (1/2)</vt:lpstr>
      <vt:lpstr>Exercise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Stop-and-think</vt:lpstr>
      <vt:lpstr>Exercise</vt:lpstr>
      <vt:lpstr>PowerPoint Presentation</vt:lpstr>
      <vt:lpstr>PowerPoint Presentation</vt:lpstr>
      <vt:lpstr>PowerPoint Presentation</vt:lpstr>
      <vt:lpstr>PowerPoint Presentation</vt:lpstr>
      <vt:lpstr>PowerPoint Presentation</vt:lpstr>
      <vt:lpstr>PowerPoint Presentation</vt:lpstr>
      <vt:lpstr>Stop-and-think</vt:lpstr>
      <vt:lpstr>PowerPoint Presentation</vt:lpstr>
      <vt:lpstr>Exercise</vt:lpstr>
      <vt:lpstr>Course summary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2012-08-30T21:36:48Z</dcterms:modified>
  <cp:category>SUPINFO PowerPoint Templates</cp:category>
</cp:coreProperties>
</file>