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31"/>
  </p:notesMasterIdLst>
  <p:handoutMasterIdLst>
    <p:handoutMasterId r:id="rId32"/>
  </p:handoutMasterIdLst>
  <p:sldIdLst>
    <p:sldId id="261" r:id="rId2"/>
    <p:sldId id="687" r:id="rId3"/>
    <p:sldId id="688" r:id="rId4"/>
    <p:sldId id="750" r:id="rId5"/>
    <p:sldId id="751" r:id="rId6"/>
    <p:sldId id="752" r:id="rId7"/>
    <p:sldId id="770" r:id="rId8"/>
    <p:sldId id="771" r:id="rId9"/>
    <p:sldId id="772" r:id="rId10"/>
    <p:sldId id="775" r:id="rId11"/>
    <p:sldId id="768" r:id="rId12"/>
    <p:sldId id="754" r:id="rId13"/>
    <p:sldId id="758" r:id="rId14"/>
    <p:sldId id="759" r:id="rId15"/>
    <p:sldId id="760" r:id="rId16"/>
    <p:sldId id="761" r:id="rId17"/>
    <p:sldId id="762" r:id="rId18"/>
    <p:sldId id="773" r:id="rId19"/>
    <p:sldId id="776" r:id="rId20"/>
    <p:sldId id="769" r:id="rId21"/>
    <p:sldId id="764" r:id="rId22"/>
    <p:sldId id="765" r:id="rId23"/>
    <p:sldId id="774" r:id="rId24"/>
    <p:sldId id="767" r:id="rId25"/>
    <p:sldId id="766" r:id="rId26"/>
    <p:sldId id="777" r:id="rId27"/>
    <p:sldId id="778" r:id="rId28"/>
    <p:sldId id="523" r:id="rId29"/>
    <p:sldId id="296" r:id="rId30"/>
  </p:sldIdLst>
  <p:sldSz cx="9144000" cy="6858000" type="screen4x3"/>
  <p:notesSz cx="6881813" cy="9296400"/>
  <p:custDataLst>
    <p:tags r:id="rId34"/>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333"/>
    <a:srgbClr val="13672E"/>
    <a:srgbClr val="AC4020"/>
    <a:srgbClr val="0000FF"/>
    <a:srgbClr val="339933"/>
    <a:srgbClr val="7F0055"/>
    <a:srgbClr val="479B8F"/>
    <a:srgbClr val="00FFCC"/>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197" autoAdjust="0"/>
    <p:restoredTop sz="77005" autoAdjust="0"/>
  </p:normalViewPr>
  <p:slideViewPr>
    <p:cSldViewPr>
      <p:cViewPr varScale="1">
        <p:scale>
          <a:sx n="32" d="100"/>
          <a:sy n="32" d="100"/>
        </p:scale>
        <p:origin x="-104" y="-94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6776"/>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tags" Target="tags/tag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image" Target="../media/image12.emf"/><Relationship Id="rId2"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402242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9653693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96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96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9685" name="Rectangle 7"/>
          <p:cNvSpPr>
            <a:spLocks noGrp="1" noChangeArrowheads="1"/>
          </p:cNvSpPr>
          <p:nvPr>
            <p:ph type="sldNum" sz="quarter"/>
          </p:nvPr>
        </p:nvSpPr>
        <p:spPr>
          <a:noFill/>
        </p:spPr>
        <p:txBody>
          <a:bodyPr/>
          <a:lstStyle/>
          <a:p>
            <a:fld id="{CD388B93-B76E-BE44-94D7-86C500EE7DCE}" type="slidenum">
              <a:rPr lang="en-US"/>
              <a:pPr/>
              <a:t>10</a:t>
            </a:fld>
            <a:endParaRPr lang="en-US"/>
          </a:p>
        </p:txBody>
      </p:sp>
      <p:sp>
        <p:nvSpPr>
          <p:cNvPr id="1996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96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96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96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5DA6E6-A972-654F-A415-17288DFB071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900">
              <a:solidFill>
                <a:srgbClr val="5F5F5F"/>
              </a:solidFill>
            </a:endParaRPr>
          </a:p>
        </p:txBody>
      </p:sp>
      <p:sp>
        <p:nvSpPr>
          <p:cNvPr id="199690"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6B11B6-36B9-344F-9DE1-17D8B677CB2B}"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fr-FR" sz="1200">
              <a:solidFill>
                <a:srgbClr val="4D4D4D"/>
              </a:solidFill>
            </a:endParaRPr>
          </a:p>
        </p:txBody>
      </p:sp>
      <p:sp>
        <p:nvSpPr>
          <p:cNvPr id="199691"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9692"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37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37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3717" name="Rectangle 7"/>
          <p:cNvSpPr>
            <a:spLocks noGrp="1" noChangeArrowheads="1"/>
          </p:cNvSpPr>
          <p:nvPr>
            <p:ph type="sldNum" sz="quarter"/>
          </p:nvPr>
        </p:nvSpPr>
        <p:spPr>
          <a:noFill/>
        </p:spPr>
        <p:txBody>
          <a:bodyPr/>
          <a:lstStyle/>
          <a:p>
            <a:fld id="{0AA8CAA7-4056-0640-868C-D9EDCFF6B287}" type="slidenum">
              <a:rPr lang="en-US"/>
              <a:pPr/>
              <a:t>11</a:t>
            </a:fld>
            <a:endParaRPr lang="en-US"/>
          </a:p>
        </p:txBody>
      </p:sp>
      <p:sp>
        <p:nvSpPr>
          <p:cNvPr id="2437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37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37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37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DCE7860-5481-8A40-9F21-9D4D52C8A05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900">
              <a:solidFill>
                <a:srgbClr val="5F5F5F"/>
              </a:solidFill>
            </a:endParaRPr>
          </a:p>
        </p:txBody>
      </p:sp>
      <p:sp>
        <p:nvSpPr>
          <p:cNvPr id="24372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372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88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88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8837" name="Rectangle 7"/>
          <p:cNvSpPr>
            <a:spLocks noGrp="1" noChangeArrowheads="1"/>
          </p:cNvSpPr>
          <p:nvPr>
            <p:ph type="sldNum" sz="quarter"/>
          </p:nvPr>
        </p:nvSpPr>
        <p:spPr>
          <a:noFill/>
        </p:spPr>
        <p:txBody>
          <a:bodyPr/>
          <a:lstStyle/>
          <a:p>
            <a:fld id="{98F1D649-053B-5B48-A035-2FEADFD1CF40}" type="slidenum">
              <a:rPr lang="en-US"/>
              <a:pPr/>
              <a:t>12</a:t>
            </a:fld>
            <a:endParaRPr lang="en-US"/>
          </a:p>
        </p:txBody>
      </p:sp>
      <p:sp>
        <p:nvSpPr>
          <p:cNvPr id="24883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883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884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884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D6B2AD0-3426-3645-A9C8-4119F98870C9}"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900">
              <a:solidFill>
                <a:srgbClr val="5F5F5F"/>
              </a:solidFill>
            </a:endParaRPr>
          </a:p>
        </p:txBody>
      </p:sp>
      <p:sp>
        <p:nvSpPr>
          <p:cNvPr id="24884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884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293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293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2933" name="Rectangle 7"/>
          <p:cNvSpPr>
            <a:spLocks noGrp="1" noChangeArrowheads="1"/>
          </p:cNvSpPr>
          <p:nvPr>
            <p:ph type="sldNum" sz="quarter"/>
          </p:nvPr>
        </p:nvSpPr>
        <p:spPr>
          <a:noFill/>
        </p:spPr>
        <p:txBody>
          <a:bodyPr/>
          <a:lstStyle/>
          <a:p>
            <a:fld id="{0E358310-4C42-804E-943A-C87ACE7C3BFD}" type="slidenum">
              <a:rPr lang="en-US"/>
              <a:pPr/>
              <a:t>13</a:t>
            </a:fld>
            <a:endParaRPr lang="en-US"/>
          </a:p>
        </p:txBody>
      </p:sp>
      <p:sp>
        <p:nvSpPr>
          <p:cNvPr id="25293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293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293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293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D236564-83EF-E142-82F3-F29660F08B9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900">
              <a:solidFill>
                <a:srgbClr val="5F5F5F"/>
              </a:solidFill>
            </a:endParaRPr>
          </a:p>
        </p:txBody>
      </p:sp>
      <p:sp>
        <p:nvSpPr>
          <p:cNvPr id="25293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293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395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395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3957" name="Rectangle 7"/>
          <p:cNvSpPr>
            <a:spLocks noGrp="1" noChangeArrowheads="1"/>
          </p:cNvSpPr>
          <p:nvPr>
            <p:ph type="sldNum" sz="quarter"/>
          </p:nvPr>
        </p:nvSpPr>
        <p:spPr>
          <a:noFill/>
        </p:spPr>
        <p:txBody>
          <a:bodyPr/>
          <a:lstStyle/>
          <a:p>
            <a:fld id="{120C576D-C629-6747-8EBE-361A698A7B0A}" type="slidenum">
              <a:rPr lang="en-US"/>
              <a:pPr/>
              <a:t>14</a:t>
            </a:fld>
            <a:endParaRPr lang="en-US"/>
          </a:p>
        </p:txBody>
      </p:sp>
      <p:sp>
        <p:nvSpPr>
          <p:cNvPr id="25395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395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396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396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CE3D8C0-CB40-B942-8ECD-70A0B02873B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900">
              <a:solidFill>
                <a:srgbClr val="5F5F5F"/>
              </a:solidFill>
            </a:endParaRPr>
          </a:p>
        </p:txBody>
      </p:sp>
      <p:sp>
        <p:nvSpPr>
          <p:cNvPr id="25396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396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497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498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4981" name="Rectangle 7"/>
          <p:cNvSpPr>
            <a:spLocks noGrp="1" noChangeArrowheads="1"/>
          </p:cNvSpPr>
          <p:nvPr>
            <p:ph type="sldNum" sz="quarter"/>
          </p:nvPr>
        </p:nvSpPr>
        <p:spPr>
          <a:noFill/>
        </p:spPr>
        <p:txBody>
          <a:bodyPr/>
          <a:lstStyle/>
          <a:p>
            <a:fld id="{D6CB85B1-A4F6-4640-99D6-7B6EBF0352D8}" type="slidenum">
              <a:rPr lang="en-US"/>
              <a:pPr/>
              <a:t>15</a:t>
            </a:fld>
            <a:endParaRPr lang="en-US"/>
          </a:p>
        </p:txBody>
      </p:sp>
      <p:sp>
        <p:nvSpPr>
          <p:cNvPr id="25498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498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498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498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9E30310-A97A-BD48-8869-209DE9F0E3A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900">
              <a:solidFill>
                <a:srgbClr val="5F5F5F"/>
              </a:solidFill>
            </a:endParaRPr>
          </a:p>
        </p:txBody>
      </p:sp>
      <p:sp>
        <p:nvSpPr>
          <p:cNvPr id="25498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498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600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600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6005" name="Rectangle 7"/>
          <p:cNvSpPr>
            <a:spLocks noGrp="1" noChangeArrowheads="1"/>
          </p:cNvSpPr>
          <p:nvPr>
            <p:ph type="sldNum" sz="quarter"/>
          </p:nvPr>
        </p:nvSpPr>
        <p:spPr>
          <a:noFill/>
        </p:spPr>
        <p:txBody>
          <a:bodyPr/>
          <a:lstStyle/>
          <a:p>
            <a:fld id="{698DE692-950D-184C-A0A1-F0302B59A1B7}" type="slidenum">
              <a:rPr lang="en-US"/>
              <a:pPr/>
              <a:t>16</a:t>
            </a:fld>
            <a:endParaRPr lang="en-US"/>
          </a:p>
        </p:txBody>
      </p:sp>
      <p:sp>
        <p:nvSpPr>
          <p:cNvPr id="25600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600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600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600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6465D30-59AE-3C45-9051-61BB57BE07C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900">
              <a:solidFill>
                <a:srgbClr val="5F5F5F"/>
              </a:solidFill>
            </a:endParaRPr>
          </a:p>
        </p:txBody>
      </p:sp>
      <p:sp>
        <p:nvSpPr>
          <p:cNvPr id="25601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601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702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702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7029" name="Rectangle 7"/>
          <p:cNvSpPr>
            <a:spLocks noGrp="1" noChangeArrowheads="1"/>
          </p:cNvSpPr>
          <p:nvPr>
            <p:ph type="sldNum" sz="quarter"/>
          </p:nvPr>
        </p:nvSpPr>
        <p:spPr>
          <a:noFill/>
        </p:spPr>
        <p:txBody>
          <a:bodyPr/>
          <a:lstStyle/>
          <a:p>
            <a:fld id="{63C1D004-EAC8-E144-864F-DD7B4935CD8D}" type="slidenum">
              <a:rPr lang="en-US"/>
              <a:pPr/>
              <a:t>17</a:t>
            </a:fld>
            <a:endParaRPr lang="en-US"/>
          </a:p>
        </p:txBody>
      </p:sp>
      <p:sp>
        <p:nvSpPr>
          <p:cNvPr id="25703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703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703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703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3D42F14-8206-0049-9053-13F2A46E8E3E}"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900">
              <a:solidFill>
                <a:srgbClr val="5F5F5F"/>
              </a:solidFill>
            </a:endParaRPr>
          </a:p>
        </p:txBody>
      </p:sp>
      <p:sp>
        <p:nvSpPr>
          <p:cNvPr id="25703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703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190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190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1909" name="Rectangle 7"/>
          <p:cNvSpPr>
            <a:spLocks noGrp="1" noChangeArrowheads="1"/>
          </p:cNvSpPr>
          <p:nvPr>
            <p:ph type="sldNum" sz="quarter"/>
          </p:nvPr>
        </p:nvSpPr>
        <p:spPr>
          <a:noFill/>
        </p:spPr>
        <p:txBody>
          <a:bodyPr/>
          <a:lstStyle/>
          <a:p>
            <a:fld id="{F01771ED-2608-3C4D-8E9E-C6A45F3A2AEB}" type="slidenum">
              <a:rPr lang="en-US"/>
              <a:pPr/>
              <a:t>18</a:t>
            </a:fld>
            <a:endParaRPr lang="en-US"/>
          </a:p>
        </p:txBody>
      </p:sp>
      <p:sp>
        <p:nvSpPr>
          <p:cNvPr id="25191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191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191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191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96C1392-5B3E-734C-BE6C-F567C4FFECA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sz="900">
              <a:solidFill>
                <a:srgbClr val="5F5F5F"/>
              </a:solidFill>
            </a:endParaRPr>
          </a:p>
        </p:txBody>
      </p:sp>
      <p:sp>
        <p:nvSpPr>
          <p:cNvPr id="25191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191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96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96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9685" name="Rectangle 7"/>
          <p:cNvSpPr>
            <a:spLocks noGrp="1" noChangeArrowheads="1"/>
          </p:cNvSpPr>
          <p:nvPr>
            <p:ph type="sldNum" sz="quarter"/>
          </p:nvPr>
        </p:nvSpPr>
        <p:spPr>
          <a:noFill/>
        </p:spPr>
        <p:txBody>
          <a:bodyPr/>
          <a:lstStyle/>
          <a:p>
            <a:fld id="{CD388B93-B76E-BE44-94D7-86C500EE7DCE}" type="slidenum">
              <a:rPr lang="en-US"/>
              <a:pPr/>
              <a:t>19</a:t>
            </a:fld>
            <a:endParaRPr lang="en-US"/>
          </a:p>
        </p:txBody>
      </p:sp>
      <p:sp>
        <p:nvSpPr>
          <p:cNvPr id="1996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96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96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96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5DA6E6-A972-654F-A415-17288DFB071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sz="900">
              <a:solidFill>
                <a:srgbClr val="5F5F5F"/>
              </a:solidFill>
            </a:endParaRPr>
          </a:p>
        </p:txBody>
      </p:sp>
      <p:sp>
        <p:nvSpPr>
          <p:cNvPr id="199690"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6B11B6-36B9-344F-9DE1-17D8B677CB2B}"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fr-FR" sz="1200">
              <a:solidFill>
                <a:srgbClr val="4D4D4D"/>
              </a:solidFill>
            </a:endParaRPr>
          </a:p>
        </p:txBody>
      </p:sp>
      <p:sp>
        <p:nvSpPr>
          <p:cNvPr id="199691"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9692"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72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72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7221" name="Rectangle 7"/>
          <p:cNvSpPr>
            <a:spLocks noGrp="1" noChangeArrowheads="1"/>
          </p:cNvSpPr>
          <p:nvPr>
            <p:ph type="sldNum" sz="quarter"/>
          </p:nvPr>
        </p:nvSpPr>
        <p:spPr>
          <a:noFill/>
        </p:spPr>
        <p:txBody>
          <a:bodyPr/>
          <a:lstStyle/>
          <a:p>
            <a:fld id="{8C870997-4F34-5D41-BBC2-D14D86E10179}" type="slidenum">
              <a:rPr lang="en-US"/>
              <a:pPr/>
              <a:t>2</a:t>
            </a:fld>
            <a:endParaRPr lang="en-US"/>
          </a:p>
        </p:txBody>
      </p:sp>
      <p:sp>
        <p:nvSpPr>
          <p:cNvPr id="13722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722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722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722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368778-2D9B-1D42-950B-11A0FFA58D2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900">
              <a:solidFill>
                <a:srgbClr val="5F5F5F"/>
              </a:solidFill>
            </a:endParaRPr>
          </a:p>
        </p:txBody>
      </p:sp>
      <p:sp>
        <p:nvSpPr>
          <p:cNvPr id="13722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722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37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37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3717" name="Rectangle 7"/>
          <p:cNvSpPr>
            <a:spLocks noGrp="1" noChangeArrowheads="1"/>
          </p:cNvSpPr>
          <p:nvPr>
            <p:ph type="sldNum" sz="quarter"/>
          </p:nvPr>
        </p:nvSpPr>
        <p:spPr>
          <a:noFill/>
        </p:spPr>
        <p:txBody>
          <a:bodyPr/>
          <a:lstStyle/>
          <a:p>
            <a:fld id="{0AA8CAA7-4056-0640-868C-D9EDCFF6B287}" type="slidenum">
              <a:rPr lang="en-US"/>
              <a:pPr/>
              <a:t>20</a:t>
            </a:fld>
            <a:endParaRPr lang="en-US"/>
          </a:p>
        </p:txBody>
      </p:sp>
      <p:sp>
        <p:nvSpPr>
          <p:cNvPr id="2437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37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37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37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DCE7860-5481-8A40-9F21-9D4D52C8A05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sz="900">
              <a:solidFill>
                <a:srgbClr val="5F5F5F"/>
              </a:solidFill>
            </a:endParaRPr>
          </a:p>
        </p:txBody>
      </p:sp>
      <p:sp>
        <p:nvSpPr>
          <p:cNvPr id="24372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372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907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907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9077" name="Rectangle 7"/>
          <p:cNvSpPr>
            <a:spLocks noGrp="1" noChangeArrowheads="1"/>
          </p:cNvSpPr>
          <p:nvPr>
            <p:ph type="sldNum" sz="quarter"/>
          </p:nvPr>
        </p:nvSpPr>
        <p:spPr>
          <a:noFill/>
        </p:spPr>
        <p:txBody>
          <a:bodyPr/>
          <a:lstStyle/>
          <a:p>
            <a:fld id="{B3BC9F5A-1FF8-4845-AAA9-ED49EE0C5736}" type="slidenum">
              <a:rPr lang="en-US"/>
              <a:pPr/>
              <a:t>21</a:t>
            </a:fld>
            <a:endParaRPr lang="en-US"/>
          </a:p>
        </p:txBody>
      </p:sp>
      <p:sp>
        <p:nvSpPr>
          <p:cNvPr id="25907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907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908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908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97C5653-8D2A-C044-B0A7-D0948410DF5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US" sz="900">
              <a:solidFill>
                <a:srgbClr val="5F5F5F"/>
              </a:solidFill>
            </a:endParaRPr>
          </a:p>
        </p:txBody>
      </p:sp>
      <p:sp>
        <p:nvSpPr>
          <p:cNvPr id="25908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908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009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010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0101" name="Rectangle 7"/>
          <p:cNvSpPr>
            <a:spLocks noGrp="1" noChangeArrowheads="1"/>
          </p:cNvSpPr>
          <p:nvPr>
            <p:ph type="sldNum" sz="quarter"/>
          </p:nvPr>
        </p:nvSpPr>
        <p:spPr>
          <a:noFill/>
        </p:spPr>
        <p:txBody>
          <a:bodyPr/>
          <a:lstStyle/>
          <a:p>
            <a:fld id="{16060FBD-0DCF-554D-AD3B-9E486C4D1431}" type="slidenum">
              <a:rPr lang="en-US"/>
              <a:pPr/>
              <a:t>22</a:t>
            </a:fld>
            <a:endParaRPr lang="en-US"/>
          </a:p>
        </p:txBody>
      </p:sp>
      <p:sp>
        <p:nvSpPr>
          <p:cNvPr id="26010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010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010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010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D567A54-4F15-064F-9874-11A689C817C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US" sz="900">
              <a:solidFill>
                <a:srgbClr val="5F5F5F"/>
              </a:solidFill>
            </a:endParaRPr>
          </a:p>
        </p:txBody>
      </p:sp>
      <p:sp>
        <p:nvSpPr>
          <p:cNvPr id="26010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010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805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805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8053" name="Rectangle 7"/>
          <p:cNvSpPr>
            <a:spLocks noGrp="1" noChangeArrowheads="1"/>
          </p:cNvSpPr>
          <p:nvPr>
            <p:ph type="sldNum" sz="quarter"/>
          </p:nvPr>
        </p:nvSpPr>
        <p:spPr>
          <a:noFill/>
        </p:spPr>
        <p:txBody>
          <a:bodyPr/>
          <a:lstStyle/>
          <a:p>
            <a:fld id="{19124896-CD98-454F-A43B-725865151AD7}" type="slidenum">
              <a:rPr lang="en-US"/>
              <a:pPr/>
              <a:t>23</a:t>
            </a:fld>
            <a:endParaRPr lang="en-US"/>
          </a:p>
        </p:txBody>
      </p:sp>
      <p:sp>
        <p:nvSpPr>
          <p:cNvPr id="25805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805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805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805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55595D-DF38-F54C-A995-4C6CC4747FF6}"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900">
              <a:solidFill>
                <a:srgbClr val="5F5F5F"/>
              </a:solidFill>
            </a:endParaRPr>
          </a:p>
        </p:txBody>
      </p:sp>
      <p:sp>
        <p:nvSpPr>
          <p:cNvPr id="25805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805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96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96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9685" name="Rectangle 7"/>
          <p:cNvSpPr>
            <a:spLocks noGrp="1" noChangeArrowheads="1"/>
          </p:cNvSpPr>
          <p:nvPr>
            <p:ph type="sldNum" sz="quarter"/>
          </p:nvPr>
        </p:nvSpPr>
        <p:spPr>
          <a:noFill/>
        </p:spPr>
        <p:txBody>
          <a:bodyPr/>
          <a:lstStyle/>
          <a:p>
            <a:fld id="{CD388B93-B76E-BE44-94D7-86C500EE7DCE}" type="slidenum">
              <a:rPr lang="en-US"/>
              <a:pPr/>
              <a:t>24</a:t>
            </a:fld>
            <a:endParaRPr lang="en-US"/>
          </a:p>
        </p:txBody>
      </p:sp>
      <p:sp>
        <p:nvSpPr>
          <p:cNvPr id="1996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96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96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96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5DA6E6-A972-654F-A415-17288DFB071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US" sz="900">
              <a:solidFill>
                <a:srgbClr val="5F5F5F"/>
              </a:solidFill>
            </a:endParaRPr>
          </a:p>
        </p:txBody>
      </p:sp>
      <p:sp>
        <p:nvSpPr>
          <p:cNvPr id="199690"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6B11B6-36B9-344F-9DE1-17D8B677CB2B}"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fr-FR" sz="1200">
              <a:solidFill>
                <a:srgbClr val="4D4D4D"/>
              </a:solidFill>
            </a:endParaRPr>
          </a:p>
        </p:txBody>
      </p:sp>
      <p:sp>
        <p:nvSpPr>
          <p:cNvPr id="199691"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9692"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112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112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1125" name="Rectangle 7"/>
          <p:cNvSpPr>
            <a:spLocks noGrp="1" noChangeArrowheads="1"/>
          </p:cNvSpPr>
          <p:nvPr>
            <p:ph type="sldNum" sz="quarter"/>
          </p:nvPr>
        </p:nvSpPr>
        <p:spPr>
          <a:noFill/>
        </p:spPr>
        <p:txBody>
          <a:bodyPr/>
          <a:lstStyle/>
          <a:p>
            <a:fld id="{EAC9C5C8-1B5D-E741-8166-17A85B91AD28}" type="slidenum">
              <a:rPr lang="en-US"/>
              <a:pPr/>
              <a:t>25</a:t>
            </a:fld>
            <a:endParaRPr lang="en-US"/>
          </a:p>
        </p:txBody>
      </p:sp>
      <p:sp>
        <p:nvSpPr>
          <p:cNvPr id="26112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112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112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112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15826A0-D300-C349-9298-D3D7CA53B65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US" sz="900">
              <a:solidFill>
                <a:srgbClr val="5F5F5F"/>
              </a:solidFill>
            </a:endParaRPr>
          </a:p>
        </p:txBody>
      </p:sp>
      <p:sp>
        <p:nvSpPr>
          <p:cNvPr id="261130"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113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28</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29</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82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82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8245" name="Rectangle 7"/>
          <p:cNvSpPr>
            <a:spLocks noGrp="1" noChangeArrowheads="1"/>
          </p:cNvSpPr>
          <p:nvPr>
            <p:ph type="sldNum" sz="quarter"/>
          </p:nvPr>
        </p:nvSpPr>
        <p:spPr>
          <a:noFill/>
        </p:spPr>
        <p:txBody>
          <a:bodyPr/>
          <a:lstStyle/>
          <a:p>
            <a:fld id="{6C5FFCF7-B7B2-A74A-BC2C-1086453059E1}" type="slidenum">
              <a:rPr lang="en-US"/>
              <a:pPr/>
              <a:t>3</a:t>
            </a:fld>
            <a:endParaRPr lang="en-US"/>
          </a:p>
        </p:txBody>
      </p:sp>
      <p:sp>
        <p:nvSpPr>
          <p:cNvPr id="13824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824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824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824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F42FC3-CB79-D741-91C8-379BF58CBAD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900">
              <a:solidFill>
                <a:srgbClr val="5F5F5F"/>
              </a:solidFill>
            </a:endParaRPr>
          </a:p>
        </p:txBody>
      </p:sp>
      <p:sp>
        <p:nvSpPr>
          <p:cNvPr id="13825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825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37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37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3717" name="Rectangle 7"/>
          <p:cNvSpPr>
            <a:spLocks noGrp="1" noChangeArrowheads="1"/>
          </p:cNvSpPr>
          <p:nvPr>
            <p:ph type="sldNum" sz="quarter"/>
          </p:nvPr>
        </p:nvSpPr>
        <p:spPr>
          <a:noFill/>
        </p:spPr>
        <p:txBody>
          <a:bodyPr/>
          <a:lstStyle/>
          <a:p>
            <a:fld id="{0AA8CAA7-4056-0640-868C-D9EDCFF6B287}" type="slidenum">
              <a:rPr lang="en-US"/>
              <a:pPr/>
              <a:t>4</a:t>
            </a:fld>
            <a:endParaRPr lang="en-US"/>
          </a:p>
        </p:txBody>
      </p:sp>
      <p:sp>
        <p:nvSpPr>
          <p:cNvPr id="2437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37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37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37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DCE7860-5481-8A40-9F21-9D4D52C8A05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900">
              <a:solidFill>
                <a:srgbClr val="5F5F5F"/>
              </a:solidFill>
            </a:endParaRPr>
          </a:p>
        </p:txBody>
      </p:sp>
      <p:sp>
        <p:nvSpPr>
          <p:cNvPr id="24372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372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576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576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5765" name="Rectangle 7"/>
          <p:cNvSpPr>
            <a:spLocks noGrp="1" noChangeArrowheads="1"/>
          </p:cNvSpPr>
          <p:nvPr>
            <p:ph type="sldNum" sz="quarter"/>
          </p:nvPr>
        </p:nvSpPr>
        <p:spPr>
          <a:noFill/>
        </p:spPr>
        <p:txBody>
          <a:bodyPr/>
          <a:lstStyle/>
          <a:p>
            <a:fld id="{EB45FFBD-60FB-CD47-9EBB-BF462EC454F4}" type="slidenum">
              <a:rPr lang="en-US"/>
              <a:pPr/>
              <a:t>5</a:t>
            </a:fld>
            <a:endParaRPr lang="en-US"/>
          </a:p>
        </p:txBody>
      </p:sp>
      <p:sp>
        <p:nvSpPr>
          <p:cNvPr id="24576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576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576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576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37A2ABC-5CE8-B84E-A9F1-77A22A1A3FD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900">
              <a:solidFill>
                <a:srgbClr val="5F5F5F"/>
              </a:solidFill>
            </a:endParaRPr>
          </a:p>
        </p:txBody>
      </p:sp>
      <p:sp>
        <p:nvSpPr>
          <p:cNvPr id="24577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577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67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67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6789" name="Rectangle 7"/>
          <p:cNvSpPr>
            <a:spLocks noGrp="1" noChangeArrowheads="1"/>
          </p:cNvSpPr>
          <p:nvPr>
            <p:ph type="sldNum" sz="quarter"/>
          </p:nvPr>
        </p:nvSpPr>
        <p:spPr>
          <a:noFill/>
        </p:spPr>
        <p:txBody>
          <a:bodyPr/>
          <a:lstStyle/>
          <a:p>
            <a:fld id="{B4439B50-DBC4-D54E-9BE0-9F64EF3DA8A8}" type="slidenum">
              <a:rPr lang="en-US"/>
              <a:pPr/>
              <a:t>6</a:t>
            </a:fld>
            <a:endParaRPr lang="en-US"/>
          </a:p>
        </p:txBody>
      </p:sp>
      <p:sp>
        <p:nvSpPr>
          <p:cNvPr id="2467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67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67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67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B990506-B1CA-F440-86EE-EF3E63F3290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900">
              <a:solidFill>
                <a:srgbClr val="5F5F5F"/>
              </a:solidFill>
            </a:endParaRPr>
          </a:p>
        </p:txBody>
      </p:sp>
      <p:sp>
        <p:nvSpPr>
          <p:cNvPr id="2467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679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781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781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7813" name="Rectangle 7"/>
          <p:cNvSpPr>
            <a:spLocks noGrp="1" noChangeArrowheads="1"/>
          </p:cNvSpPr>
          <p:nvPr>
            <p:ph type="sldNum" sz="quarter"/>
          </p:nvPr>
        </p:nvSpPr>
        <p:spPr>
          <a:noFill/>
        </p:spPr>
        <p:txBody>
          <a:bodyPr/>
          <a:lstStyle/>
          <a:p>
            <a:fld id="{4618A48D-85EE-F64C-8308-A7B8E396B9F1}" type="slidenum">
              <a:rPr lang="en-US"/>
              <a:pPr/>
              <a:t>7</a:t>
            </a:fld>
            <a:endParaRPr lang="en-US"/>
          </a:p>
        </p:txBody>
      </p:sp>
      <p:sp>
        <p:nvSpPr>
          <p:cNvPr id="24781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781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781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781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F5A710-1729-C240-A2FA-544CF5A8787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900">
              <a:solidFill>
                <a:srgbClr val="5F5F5F"/>
              </a:solidFill>
            </a:endParaRPr>
          </a:p>
        </p:txBody>
      </p:sp>
      <p:sp>
        <p:nvSpPr>
          <p:cNvPr id="24781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781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985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986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9861" name="Rectangle 7"/>
          <p:cNvSpPr>
            <a:spLocks noGrp="1" noChangeArrowheads="1"/>
          </p:cNvSpPr>
          <p:nvPr>
            <p:ph type="sldNum" sz="quarter"/>
          </p:nvPr>
        </p:nvSpPr>
        <p:spPr>
          <a:noFill/>
        </p:spPr>
        <p:txBody>
          <a:bodyPr/>
          <a:lstStyle/>
          <a:p>
            <a:fld id="{FCA19430-16B3-6846-B7E6-D54565E81B2B}" type="slidenum">
              <a:rPr lang="en-US"/>
              <a:pPr/>
              <a:t>8</a:t>
            </a:fld>
            <a:endParaRPr lang="en-US"/>
          </a:p>
        </p:txBody>
      </p:sp>
      <p:sp>
        <p:nvSpPr>
          <p:cNvPr id="24986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986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986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986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9078E8-AB5D-4442-B8F4-0FE5788072DB}"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900">
              <a:solidFill>
                <a:srgbClr val="5F5F5F"/>
              </a:solidFill>
            </a:endParaRPr>
          </a:p>
        </p:txBody>
      </p:sp>
      <p:sp>
        <p:nvSpPr>
          <p:cNvPr id="24986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986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508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508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50885" name="Rectangle 7"/>
          <p:cNvSpPr>
            <a:spLocks noGrp="1" noChangeArrowheads="1"/>
          </p:cNvSpPr>
          <p:nvPr>
            <p:ph type="sldNum" sz="quarter"/>
          </p:nvPr>
        </p:nvSpPr>
        <p:spPr>
          <a:noFill/>
        </p:spPr>
        <p:txBody>
          <a:bodyPr/>
          <a:lstStyle/>
          <a:p>
            <a:fld id="{5736C452-3861-B741-B308-18F2BC52CC4F}" type="slidenum">
              <a:rPr lang="en-US"/>
              <a:pPr/>
              <a:t>9</a:t>
            </a:fld>
            <a:endParaRPr lang="en-US"/>
          </a:p>
        </p:txBody>
      </p:sp>
      <p:sp>
        <p:nvSpPr>
          <p:cNvPr id="2508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508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508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508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F5FD4B9-7C16-6E41-8956-54ABB7019F7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900">
              <a:solidFill>
                <a:srgbClr val="5F5F5F"/>
              </a:solidFill>
            </a:endParaRPr>
          </a:p>
        </p:txBody>
      </p:sp>
      <p:sp>
        <p:nvSpPr>
          <p:cNvPr id="2508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508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8488"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7466" name="CorelDRAW" r:id="rId15" imgW="723900" imgH="673100" progId="">
                  <p:embed/>
                </p:oleObj>
              </mc:Choice>
              <mc:Fallback>
                <p:oleObj name="CorelDRAW" r:id="rId15" imgW="723900" imgH="6731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tags" Target="../tags/tag3.x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26.png"/><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7.jpeg"/><Relationship Id="rId5" Type="http://schemas.openxmlformats.org/officeDocument/2006/relationships/image" Target="../media/image28.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image" Target="../media/image9.png"/><Relationship Id="rId5" Type="http://schemas.openxmlformats.org/officeDocument/2006/relationships/oleObject" Target="../embeddings/oleObject4.bin"/><Relationship Id="rId6" Type="http://schemas.openxmlformats.org/officeDocument/2006/relationships/image" Target="../media/image12.emf"/><Relationship Id="rId7" Type="http://schemas.openxmlformats.org/officeDocument/2006/relationships/oleObject" Target="../embeddings/oleObject5.bin"/><Relationship Id="rId8" Type="http://schemas.openxmlformats.org/officeDocument/2006/relationships/image" Target="../media/image13.emf"/><Relationship Id="rId9" Type="http://schemas.openxmlformats.org/officeDocument/2006/relationships/oleObject" Target="../embeddings/oleObject6.bin"/><Relationship Id="rId10"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6.jpe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pPr>
              <a:spcBef>
                <a:spcPts val="600"/>
              </a:spcBef>
              <a:spcAft>
                <a:spcPts val="900"/>
              </a:spcAft>
              <a:buClr>
                <a:srgbClr val="777777"/>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4D4D4D"/>
                </a:solidFill>
              </a:rPr>
              <a:t>Asynchronous communication between applications </a:t>
            </a:r>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8231"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6465887" cy="2841625"/>
          </a:xfrm>
          <a:noFill/>
        </p:spPr>
        <p:txBody>
          <a:bodyPr/>
          <a:lstStyle/>
          <a:p>
            <a:r>
              <a:rPr lang="en-US" sz="4000" dirty="0" smtClean="0"/>
              <a:t>Java Message Service</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12" name="Picture 6"/>
          <p:cNvPicPr>
            <a:picLocks noChangeAspect="1" noChangeArrowheads="1"/>
          </p:cNvPicPr>
          <p:nvPr/>
        </p:nvPicPr>
        <p:blipFill>
          <a:blip r:embed="rId10" cstate="print"/>
          <a:srcRect/>
          <a:stretch>
            <a:fillRect/>
          </a:stretch>
        </p:blipFill>
        <p:spPr bwMode="auto">
          <a:xfrm>
            <a:off x="6372200" y="2933675"/>
            <a:ext cx="2295525" cy="2295525"/>
          </a:xfrm>
          <a:prstGeom prst="rect">
            <a:avLst/>
          </a:prstGeom>
          <a:noFill/>
          <a:ln w="9525">
            <a:noFill/>
            <a:round/>
            <a:headEnd/>
            <a:tailEnd/>
          </a:ln>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675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sp>
        <p:nvSpPr>
          <p:cNvPr id="675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Concepts</a:t>
            </a: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2352676449"/>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2583184"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JMS API</a:t>
            </a:r>
            <a:endParaRPr lang="en-US" sz="3600" b="1" dirty="0">
              <a:solidFill>
                <a:srgbClr val="000000"/>
              </a:solidFill>
            </a:endParaRPr>
          </a:p>
        </p:txBody>
      </p:sp>
      <p:sp>
        <p:nvSpPr>
          <p:cNvPr id="111619" name="Text Box 2"/>
          <p:cNvSpPr txBox="1">
            <a:spLocks noChangeArrowheads="1"/>
          </p:cNvSpPr>
          <p:nvPr/>
        </p:nvSpPr>
        <p:spPr bwMode="auto">
          <a:xfrm>
            <a:off x="2555776"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rgbClr val="4D4D4D"/>
                </a:solidFill>
              </a:rPr>
              <a:t>How the API works ?</a:t>
            </a:r>
            <a:endParaRPr lang="en-US" sz="2200" dirty="0">
              <a:solidFill>
                <a:srgbClr val="4D4D4D"/>
              </a:solidFill>
            </a:endParaRPr>
          </a:p>
        </p:txBody>
      </p:sp>
      <p:pic>
        <p:nvPicPr>
          <p:cNvPr id="111620"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27341424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019175"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Destination</a:t>
            </a:r>
          </a:p>
        </p:txBody>
      </p:sp>
      <p:sp>
        <p:nvSpPr>
          <p:cNvPr id="115715" name="Text Box 2"/>
          <p:cNvSpPr txBox="1">
            <a:spLocks noChangeArrowheads="1"/>
          </p:cNvSpPr>
          <p:nvPr/>
        </p:nvSpPr>
        <p:spPr bwMode="auto">
          <a:xfrm>
            <a:off x="1044575" y="1524000"/>
            <a:ext cx="77946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With </a:t>
            </a:r>
            <a:r>
              <a:rPr lang="en-US" sz="2200" dirty="0" err="1">
                <a:solidFill>
                  <a:srgbClr val="4D4D4D"/>
                </a:solidFill>
              </a:rPr>
              <a:t>GlassFish</a:t>
            </a:r>
            <a:r>
              <a:rPr lang="en-US" sz="2200" dirty="0">
                <a:solidFill>
                  <a:srgbClr val="4D4D4D"/>
                </a:solidFill>
              </a:rPr>
              <a:t>, </a:t>
            </a:r>
            <a:r>
              <a:rPr lang="en-US" sz="2200" dirty="0" smtClean="0">
                <a:solidFill>
                  <a:srgbClr val="4D4D4D"/>
                </a:solidFill>
              </a:rPr>
              <a:t>we can </a:t>
            </a:r>
            <a:r>
              <a:rPr lang="en-US" sz="2200" dirty="0">
                <a:solidFill>
                  <a:srgbClr val="4D4D4D"/>
                </a:solidFill>
              </a:rPr>
              <a:t>create </a:t>
            </a:r>
            <a:r>
              <a:rPr lang="en-US" sz="2200" dirty="0" smtClean="0">
                <a:solidFill>
                  <a:srgbClr val="4D4D4D"/>
                </a:solidFill>
              </a:rPr>
              <a:t>Queues and Topics directly inside </a:t>
            </a:r>
            <a:r>
              <a:rPr lang="en-US" sz="2200" dirty="0">
                <a:solidFill>
                  <a:srgbClr val="4D4D4D"/>
                </a:solidFill>
              </a:rPr>
              <a:t>the administration console :</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11571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571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1571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JMS API</a:t>
            </a:r>
            <a:endParaRPr lang="en-US" b="1" dirty="0">
              <a:solidFill>
                <a:srgbClr val="000000"/>
              </a:solidFill>
            </a:endParaRPr>
          </a:p>
        </p:txBody>
      </p:sp>
      <p:pic>
        <p:nvPicPr>
          <p:cNvPr id="115719" name="Picture 6"/>
          <p:cNvPicPr>
            <a:picLocks noChangeAspect="1" noChangeArrowheads="1"/>
          </p:cNvPicPr>
          <p:nvPr/>
        </p:nvPicPr>
        <p:blipFill>
          <a:blip r:embed="rId4" cstate="print"/>
          <a:srcRect/>
          <a:stretch>
            <a:fillRect/>
          </a:stretch>
        </p:blipFill>
        <p:spPr bwMode="auto">
          <a:xfrm>
            <a:off x="1143000" y="2928938"/>
            <a:ext cx="7656513" cy="2401887"/>
          </a:xfrm>
          <a:prstGeom prst="rect">
            <a:avLst/>
          </a:prstGeom>
          <a:noFill/>
          <a:ln w="9525">
            <a:noFill/>
            <a:round/>
            <a:headEnd/>
            <a:tailEnd/>
          </a:ln>
        </p:spPr>
      </p:pic>
    </p:spTree>
    <p:extLst>
      <p:ext uri="{BB962C8B-B14F-4D97-AF65-F5344CB8AC3E}">
        <p14:creationId xmlns:p14="http://schemas.microsoft.com/office/powerpoint/2010/main" val="17619348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Send a message</a:t>
            </a:r>
          </a:p>
        </p:txBody>
      </p:sp>
      <p:sp>
        <p:nvSpPr>
          <p:cNvPr id="119811" name="Text Box 2"/>
          <p:cNvSpPr txBox="1">
            <a:spLocks noChangeArrowheads="1"/>
          </p:cNvSpPr>
          <p:nvPr/>
        </p:nvSpPr>
        <p:spPr bwMode="auto">
          <a:xfrm>
            <a:off x="1169863" y="1196752"/>
            <a:ext cx="7794625" cy="4648200"/>
          </a:xfrm>
          <a:prstGeom prst="rect">
            <a:avLst/>
          </a:prstGeom>
          <a:noFill/>
          <a:ln w="9525">
            <a:noFill/>
            <a:round/>
            <a:headEnd/>
            <a:tailEnd/>
          </a:ln>
        </p:spPr>
        <p:txBody>
          <a:bodyPr>
            <a:prstTxWarp prst="textNoShape">
              <a:avLst/>
            </a:prstTxWarp>
          </a:bodyPr>
          <a:lstStyle/>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In order to send a message, we have </a:t>
            </a:r>
            <a:r>
              <a:rPr lang="en-US" sz="2200" dirty="0" smtClean="0">
                <a:solidFill>
                  <a:srgbClr val="4D4D4D"/>
                </a:solidFill>
              </a:rPr>
              <a:t>to :</a:t>
            </a:r>
          </a:p>
          <a:p>
            <a:pPr marL="874713" lvl="1"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smtClean="0">
                <a:solidFill>
                  <a:srgbClr val="4D4D4D"/>
                </a:solidFill>
              </a:rPr>
              <a:t>Reclaim </a:t>
            </a:r>
            <a:r>
              <a:rPr lang="en-US" sz="2200" dirty="0">
                <a:solidFill>
                  <a:srgbClr val="4D4D4D"/>
                </a:solidFill>
              </a:rPr>
              <a:t>required objects via </a:t>
            </a:r>
            <a:r>
              <a:rPr lang="en-US" sz="2200" dirty="0" smtClean="0">
                <a:solidFill>
                  <a:srgbClr val="4D4D4D"/>
                </a:solidFill>
              </a:rPr>
              <a:t>JNDI</a:t>
            </a:r>
          </a:p>
          <a:p>
            <a:pPr marL="1331913" lvl="2"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smtClean="0">
                <a:solidFill>
                  <a:srgbClr val="4D4D4D"/>
                </a:solidFill>
              </a:rPr>
              <a:t>A </a:t>
            </a:r>
            <a:r>
              <a:rPr lang="en-US" sz="2200" i="1" dirty="0" err="1">
                <a:solidFill>
                  <a:srgbClr val="4D4D4D"/>
                </a:solidFill>
              </a:rPr>
              <a:t>ConnectionFactory</a:t>
            </a:r>
            <a:r>
              <a:rPr lang="en-US" sz="2200" dirty="0">
                <a:solidFill>
                  <a:srgbClr val="4D4D4D"/>
                </a:solidFill>
              </a:rPr>
              <a:t> (service provider</a:t>
            </a:r>
            <a:r>
              <a:rPr lang="en-US" sz="2200" dirty="0" smtClean="0">
                <a:solidFill>
                  <a:srgbClr val="4D4D4D"/>
                </a:solidFill>
              </a:rPr>
              <a:t>)</a:t>
            </a:r>
            <a:endParaRPr lang="en-US" sz="2200" dirty="0">
              <a:solidFill>
                <a:srgbClr val="4D4D4D"/>
              </a:solidFill>
            </a:endParaRPr>
          </a:p>
          <a:p>
            <a:pPr marL="1331913" lvl="2"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smtClean="0">
                <a:solidFill>
                  <a:srgbClr val="4D4D4D"/>
                </a:solidFill>
              </a:rPr>
              <a:t>A </a:t>
            </a:r>
            <a:r>
              <a:rPr lang="en-US" sz="2200" i="1" dirty="0">
                <a:solidFill>
                  <a:srgbClr val="4D4D4D"/>
                </a:solidFill>
              </a:rPr>
              <a:t>Destination</a:t>
            </a:r>
            <a:r>
              <a:rPr lang="en-US" sz="2200" dirty="0">
                <a:solidFill>
                  <a:srgbClr val="4D4D4D"/>
                </a:solidFill>
              </a:rPr>
              <a:t> (</a:t>
            </a:r>
            <a:r>
              <a:rPr lang="en-US" sz="2200" i="1" dirty="0">
                <a:solidFill>
                  <a:srgbClr val="4D4D4D"/>
                </a:solidFill>
              </a:rPr>
              <a:t>Queue</a:t>
            </a:r>
            <a:r>
              <a:rPr lang="en-US" sz="2200" dirty="0">
                <a:solidFill>
                  <a:srgbClr val="4D4D4D"/>
                </a:solidFill>
              </a:rPr>
              <a:t> or </a:t>
            </a:r>
            <a:r>
              <a:rPr lang="en-US" sz="2200" i="1" dirty="0">
                <a:solidFill>
                  <a:srgbClr val="4D4D4D"/>
                </a:solidFill>
              </a:rPr>
              <a:t>Topic</a:t>
            </a:r>
            <a:r>
              <a:rPr lang="en-US" sz="2200" dirty="0" smtClean="0">
                <a:solidFill>
                  <a:srgbClr val="4D4D4D"/>
                </a:solidFill>
              </a:rPr>
              <a:t>)</a:t>
            </a:r>
            <a:endParaRPr lang="en-US" sz="2200" dirty="0">
              <a:solidFill>
                <a:srgbClr val="4D4D4D"/>
              </a:solidFill>
            </a:endParaRPr>
          </a:p>
          <a:p>
            <a:pPr marL="874713" lvl="1"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Create a </a:t>
            </a:r>
            <a:r>
              <a:rPr lang="en-US" sz="2200" i="1" dirty="0">
                <a:solidFill>
                  <a:srgbClr val="4D4D4D"/>
                </a:solidFill>
              </a:rPr>
              <a:t>Connection</a:t>
            </a:r>
            <a:r>
              <a:rPr lang="en-US" sz="2200" dirty="0">
                <a:solidFill>
                  <a:srgbClr val="4D4D4D"/>
                </a:solidFill>
              </a:rPr>
              <a:t> using the factory</a:t>
            </a:r>
          </a:p>
          <a:p>
            <a:pPr marL="874713" lvl="1"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Open a </a:t>
            </a:r>
            <a:r>
              <a:rPr lang="en-US" sz="2200" i="1" dirty="0">
                <a:solidFill>
                  <a:srgbClr val="4D4D4D"/>
                </a:solidFill>
              </a:rPr>
              <a:t>Session</a:t>
            </a:r>
            <a:r>
              <a:rPr lang="en-US" sz="2200" dirty="0">
                <a:solidFill>
                  <a:srgbClr val="4D4D4D"/>
                </a:solidFill>
              </a:rPr>
              <a:t> using the connection</a:t>
            </a:r>
          </a:p>
          <a:p>
            <a:pPr marL="874713" lvl="1"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Create a </a:t>
            </a:r>
            <a:r>
              <a:rPr lang="en-US" sz="2200" i="1" dirty="0" err="1">
                <a:solidFill>
                  <a:srgbClr val="4D4D4D"/>
                </a:solidFill>
              </a:rPr>
              <a:t>MessageProducer</a:t>
            </a:r>
            <a:endParaRPr lang="en-US" sz="2200" i="1" dirty="0">
              <a:solidFill>
                <a:srgbClr val="4D4D4D"/>
              </a:solidFill>
            </a:endParaRPr>
          </a:p>
          <a:p>
            <a:pPr marL="874713" lvl="1"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Send the message</a:t>
            </a:r>
          </a:p>
        </p:txBody>
      </p:sp>
      <p:pic>
        <p:nvPicPr>
          <p:cNvPr id="11981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981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1981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JMS API</a:t>
            </a:r>
          </a:p>
        </p:txBody>
      </p:sp>
      <p:pic>
        <p:nvPicPr>
          <p:cNvPr id="119815" name="Picture 6"/>
          <p:cNvPicPr>
            <a:picLocks noChangeAspect="1" noChangeArrowheads="1"/>
          </p:cNvPicPr>
          <p:nvPr/>
        </p:nvPicPr>
        <p:blipFill>
          <a:blip r:embed="rId4" cstate="print"/>
          <a:srcRect/>
          <a:stretch>
            <a:fillRect/>
          </a:stretch>
        </p:blipFill>
        <p:spPr bwMode="auto">
          <a:xfrm>
            <a:off x="7667625" y="5445125"/>
            <a:ext cx="1147763" cy="1147763"/>
          </a:xfrm>
          <a:prstGeom prst="rect">
            <a:avLst/>
          </a:prstGeom>
          <a:noFill/>
          <a:ln w="9525">
            <a:noFill/>
            <a:round/>
            <a:headEnd/>
            <a:tailEnd/>
          </a:ln>
        </p:spPr>
      </p:pic>
    </p:spTree>
    <p:extLst>
      <p:ext uri="{BB962C8B-B14F-4D97-AF65-F5344CB8AC3E}">
        <p14:creationId xmlns:p14="http://schemas.microsoft.com/office/powerpoint/2010/main" val="36642079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Send a message</a:t>
            </a:r>
          </a:p>
        </p:txBody>
      </p:sp>
      <p:pic>
        <p:nvPicPr>
          <p:cNvPr id="12083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20836"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21860" name="Rectangle 4"/>
          <p:cNvSpPr>
            <a:spLocks noChangeArrowheads="1"/>
          </p:cNvSpPr>
          <p:nvPr/>
        </p:nvSpPr>
        <p:spPr bwMode="auto">
          <a:xfrm>
            <a:off x="1008509" y="1052736"/>
            <a:ext cx="8027987" cy="5616624"/>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smtClean="0">
                <a:solidFill>
                  <a:srgbClr val="4D4D4D"/>
                </a:solidFill>
                <a:latin typeface="Courier"/>
                <a:cs typeface="Courier"/>
              </a:rPr>
              <a:t>Context</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ctx</a:t>
            </a:r>
            <a:r>
              <a:rPr lang="fr-FR" sz="1600" dirty="0" smtClean="0">
                <a:solidFill>
                  <a:srgbClr val="4D4D4D"/>
                </a:solidFill>
                <a:latin typeface="Courier"/>
                <a:cs typeface="Courier"/>
              </a:rPr>
              <a:t> </a:t>
            </a:r>
            <a:r>
              <a:rPr lang="fr-FR" sz="1600" dirty="0">
                <a:solidFill>
                  <a:srgbClr val="4D4D4D"/>
                </a:solidFill>
                <a:latin typeface="Courier"/>
                <a:cs typeface="Courier"/>
              </a:rPr>
              <a:t>= </a:t>
            </a:r>
            <a:r>
              <a:rPr lang="fr-FR" sz="1600" b="1" dirty="0" smtClean="0">
                <a:solidFill>
                  <a:srgbClr val="7F007F"/>
                </a:solidFill>
                <a:latin typeface="Courier"/>
                <a:cs typeface="Courier"/>
              </a:rPr>
              <a:t>new</a:t>
            </a:r>
            <a:r>
              <a:rPr lang="fr-FR" sz="1600" dirty="0" smtClean="0">
                <a:solidFill>
                  <a:srgbClr val="7F007F"/>
                </a:solidFill>
                <a:latin typeface="Courier"/>
                <a:cs typeface="Courier"/>
              </a:rPr>
              <a:t> </a:t>
            </a:r>
            <a:r>
              <a:rPr lang="fr-FR" sz="1600" dirty="0" err="1" smtClean="0">
                <a:solidFill>
                  <a:srgbClr val="4D4D4D"/>
                </a:solidFill>
                <a:latin typeface="Courier"/>
                <a:cs typeface="Courier"/>
              </a:rPr>
              <a:t>InitialContext</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1600" dirty="0" smtClean="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smtClean="0">
                <a:solidFill>
                  <a:srgbClr val="4D4D4D"/>
                </a:solidFill>
                <a:latin typeface="Courier"/>
                <a:cs typeface="Courier"/>
              </a:rPr>
              <a:t>ConnectionFactory</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connectionFactory</a:t>
            </a:r>
            <a:r>
              <a:rPr lang="fr-FR" sz="1600" dirty="0" smtClean="0">
                <a:solidFill>
                  <a:srgbClr val="4D4D4D"/>
                </a:solidFill>
                <a:latin typeface="Courier"/>
                <a:cs typeface="Courier"/>
              </a:rPr>
              <a:t> </a:t>
            </a:r>
            <a:r>
              <a:rPr lang="fr-FR" sz="1600" dirty="0">
                <a:solidFill>
                  <a:srgbClr val="4D4D4D"/>
                </a:solidFill>
                <a:latin typeface="Courier"/>
                <a:cs typeface="Courier"/>
              </a:rPr>
              <a:t>=  </a:t>
            </a:r>
            <a:r>
              <a:rPr lang="fr-FR" sz="1600" dirty="0" smtClean="0">
                <a:solidFill>
                  <a:srgbClr val="4D4D4D"/>
                </a:solidFill>
                <a:latin typeface="Courier"/>
                <a:cs typeface="Courier"/>
              </a:rPr>
              <a:t>             	(</a:t>
            </a:r>
            <a:r>
              <a:rPr lang="fr-FR" sz="1600" dirty="0" err="1">
                <a:solidFill>
                  <a:srgbClr val="4D4D4D"/>
                </a:solidFill>
                <a:latin typeface="Courier"/>
                <a:cs typeface="Courier"/>
              </a:rPr>
              <a:t>ConnectionFactory</a:t>
            </a:r>
            <a:r>
              <a:rPr lang="fr-FR" sz="1600" dirty="0">
                <a:solidFill>
                  <a:srgbClr val="4D4D4D"/>
                </a:solidFill>
                <a:latin typeface="Courier"/>
                <a:cs typeface="Courier"/>
              </a:rPr>
              <a:t>) </a:t>
            </a:r>
            <a:r>
              <a:rPr lang="fr-FR" sz="1600" dirty="0" err="1" smtClean="0">
                <a:solidFill>
                  <a:srgbClr val="4D4D4D"/>
                </a:solidFill>
                <a:latin typeface="Courier"/>
                <a:cs typeface="Courier"/>
              </a:rPr>
              <a:t>ctx.lookup</a:t>
            </a:r>
            <a:r>
              <a:rPr lang="fr-FR" sz="1600" dirty="0">
                <a:solidFill>
                  <a:srgbClr val="4D4D4D"/>
                </a:solidFill>
                <a:latin typeface="Courier"/>
                <a:cs typeface="Courier"/>
              </a:rPr>
              <a:t>(</a:t>
            </a:r>
            <a:r>
              <a:rPr lang="fr-FR" sz="1600" dirty="0">
                <a:solidFill>
                  <a:srgbClr val="2A00FF"/>
                </a:solidFill>
                <a:latin typeface="Courier"/>
                <a:cs typeface="Courier"/>
              </a:rPr>
              <a:t>"</a:t>
            </a:r>
            <a:r>
              <a:rPr lang="fr-FR" sz="1600" dirty="0" err="1">
                <a:solidFill>
                  <a:srgbClr val="2A00FF"/>
                </a:solidFill>
                <a:latin typeface="Courier"/>
                <a:cs typeface="Courier"/>
              </a:rPr>
              <a:t>ConnectionFactory</a:t>
            </a:r>
            <a:r>
              <a:rPr lang="fr-FR" sz="1600" dirty="0">
                <a:solidFill>
                  <a:srgbClr val="2A00FF"/>
                </a:solidFill>
                <a:latin typeface="Courier"/>
                <a:cs typeface="Courier"/>
              </a:rPr>
              <a:t>"</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4D4D4D"/>
                </a:solidFill>
                <a:latin typeface="Courier"/>
                <a:cs typeface="Courier"/>
              </a:rPr>
              <a:t>Destination destination = </a:t>
            </a:r>
            <a:r>
              <a:rPr lang="fr-FR" sz="1600" dirty="0" smtClean="0">
                <a:solidFill>
                  <a:srgbClr val="4D4D4D"/>
                </a:solidFill>
                <a:latin typeface="Courier"/>
                <a:cs typeface="Courier"/>
              </a:rPr>
              <a:t>				(</a:t>
            </a:r>
            <a:r>
              <a:rPr lang="fr-FR" sz="1600" dirty="0">
                <a:solidFill>
                  <a:srgbClr val="4D4D4D"/>
                </a:solidFill>
                <a:latin typeface="Courier"/>
                <a:cs typeface="Courier"/>
              </a:rPr>
              <a:t>Destination) </a:t>
            </a:r>
            <a:r>
              <a:rPr lang="fr-FR" sz="1600" dirty="0" err="1">
                <a:solidFill>
                  <a:srgbClr val="4D4D4D"/>
                </a:solidFill>
                <a:latin typeface="Courier"/>
                <a:cs typeface="Courier"/>
              </a:rPr>
              <a:t>ctx.lookup</a:t>
            </a:r>
            <a:r>
              <a:rPr lang="fr-FR" sz="1600" dirty="0">
                <a:solidFill>
                  <a:srgbClr val="4D4D4D"/>
                </a:solidFill>
                <a:latin typeface="Courier"/>
                <a:cs typeface="Courier"/>
              </a:rPr>
              <a:t>(</a:t>
            </a:r>
            <a:r>
              <a:rPr lang="fr-FR" sz="1600" dirty="0">
                <a:solidFill>
                  <a:srgbClr val="2A00FF"/>
                </a:solidFill>
                <a:latin typeface="Courier"/>
                <a:cs typeface="Courier"/>
              </a:rPr>
              <a:t>"queue/</a:t>
            </a:r>
            <a:r>
              <a:rPr lang="fr-FR" sz="1600" dirty="0" err="1">
                <a:solidFill>
                  <a:srgbClr val="2A00FF"/>
                </a:solidFill>
                <a:latin typeface="Courier"/>
                <a:cs typeface="Courier"/>
              </a:rPr>
              <a:t>StockValue</a:t>
            </a:r>
            <a:r>
              <a:rPr lang="fr-FR" sz="1600" dirty="0">
                <a:solidFill>
                  <a:srgbClr val="2A00FF"/>
                </a:solidFill>
                <a:latin typeface="Courier"/>
                <a:cs typeface="Courier"/>
              </a:rPr>
              <a:t>"</a:t>
            </a:r>
            <a:r>
              <a:rPr lang="fr-FR" sz="1600" dirty="0">
                <a:latin typeface="Courier"/>
                <a:cs typeface="Courier"/>
              </a:rPr>
              <a:t>)</a:t>
            </a:r>
            <a:r>
              <a:rPr lang="fr-FR" sz="1600" dirty="0" smtClean="0">
                <a:latin typeface="Courier"/>
                <a:cs typeface="Courier"/>
              </a:rPr>
              <a:t>;</a:t>
            </a:r>
            <a:endParaRPr lang="fr-FR" sz="1600" dirty="0">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smtClean="0">
                <a:solidFill>
                  <a:srgbClr val="4D4D4D"/>
                </a:solidFill>
                <a:latin typeface="Courier"/>
                <a:cs typeface="Courier"/>
              </a:rPr>
              <a:t>Connection</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cnx</a:t>
            </a:r>
            <a:r>
              <a:rPr lang="fr-FR" sz="1600" dirty="0" smtClean="0">
                <a:solidFill>
                  <a:srgbClr val="4D4D4D"/>
                </a:solidFill>
                <a:latin typeface="Courier"/>
                <a:cs typeface="Courier"/>
              </a:rPr>
              <a:t> </a:t>
            </a:r>
            <a:r>
              <a:rPr lang="fr-FR" sz="1600" dirty="0">
                <a:solidFill>
                  <a:srgbClr val="4D4D4D"/>
                </a:solidFill>
                <a:latin typeface="Courier"/>
                <a:cs typeface="Courier"/>
              </a:rPr>
              <a:t>= </a:t>
            </a:r>
            <a:r>
              <a:rPr lang="fr-FR" sz="1600" dirty="0" err="1">
                <a:solidFill>
                  <a:srgbClr val="4D4D4D"/>
                </a:solidFill>
                <a:latin typeface="Courier"/>
                <a:cs typeface="Courier"/>
              </a:rPr>
              <a:t>connectionFactory.createConnection</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4D4D4D"/>
                </a:solidFill>
                <a:latin typeface="Courier"/>
                <a:cs typeface="Courier"/>
              </a:rPr>
              <a:t>Session </a:t>
            </a:r>
            <a:r>
              <a:rPr lang="fr-FR" sz="1600" dirty="0">
                <a:solidFill>
                  <a:srgbClr val="4D4D4D"/>
                </a:solidFill>
                <a:latin typeface="Courier"/>
                <a:cs typeface="Courier"/>
              </a:rPr>
              <a:t>session = 	</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cnx.createSession</a:t>
            </a:r>
            <a:r>
              <a:rPr lang="fr-FR" sz="1600" dirty="0">
                <a:solidFill>
                  <a:srgbClr val="4D4D4D"/>
                </a:solidFill>
                <a:latin typeface="Courier"/>
                <a:cs typeface="Courier"/>
              </a:rPr>
              <a:t>(</a:t>
            </a:r>
            <a:r>
              <a:rPr lang="fr-FR" sz="1600" b="1" dirty="0">
                <a:solidFill>
                  <a:srgbClr val="7F007F"/>
                </a:solidFill>
                <a:latin typeface="Courier"/>
                <a:cs typeface="Courier"/>
              </a:rPr>
              <a:t>false</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Session.</a:t>
            </a:r>
            <a:r>
              <a:rPr lang="fr-FR" sz="1600" dirty="0" err="1" smtClean="0">
                <a:solidFill>
                  <a:srgbClr val="3366FF"/>
                </a:solidFill>
                <a:latin typeface="Courier"/>
                <a:cs typeface="Courier"/>
              </a:rPr>
              <a:t>AUTO_ACKNOWLEDGE</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1600" dirty="0" smtClean="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smtClean="0">
                <a:solidFill>
                  <a:srgbClr val="4D4D4D"/>
                </a:solidFill>
                <a:latin typeface="Courier"/>
                <a:cs typeface="Courier"/>
              </a:rPr>
              <a:t>MessageProducer</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producer</a:t>
            </a:r>
            <a:r>
              <a:rPr lang="fr-FR" sz="1600" dirty="0" smtClean="0">
                <a:solidFill>
                  <a:srgbClr val="4D4D4D"/>
                </a:solidFill>
                <a:latin typeface="Courier"/>
                <a:cs typeface="Courier"/>
              </a:rPr>
              <a:t> = </a:t>
            </a:r>
            <a:r>
              <a:rPr lang="fr-FR" sz="1600" dirty="0" err="1" smtClean="0">
                <a:solidFill>
                  <a:srgbClr val="4D4D4D"/>
                </a:solidFill>
                <a:latin typeface="Courier"/>
                <a:cs typeface="Courier"/>
              </a:rPr>
              <a:t>session.createProducer</a:t>
            </a:r>
            <a:r>
              <a:rPr lang="fr-FR" sz="1600" dirty="0">
                <a:solidFill>
                  <a:srgbClr val="4D4D4D"/>
                </a:solidFill>
                <a:latin typeface="Courier"/>
                <a:cs typeface="Courier"/>
              </a:rPr>
              <a:t>(destination);</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1600" dirty="0">
              <a:solidFill>
                <a:srgbClr val="3F7F7F"/>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a:solidFill>
                  <a:srgbClr val="4D4D4D"/>
                </a:solidFill>
                <a:latin typeface="Courier"/>
                <a:cs typeface="Courier"/>
              </a:rPr>
              <a:t>TextMessage</a:t>
            </a:r>
            <a:r>
              <a:rPr lang="fr-FR" sz="1600" dirty="0">
                <a:solidFill>
                  <a:srgbClr val="4D4D4D"/>
                </a:solidFill>
                <a:latin typeface="Courier"/>
                <a:cs typeface="Courier"/>
              </a:rPr>
              <a:t> message = </a:t>
            </a:r>
            <a:r>
              <a:rPr lang="fr-FR" sz="1600" dirty="0" err="1">
                <a:solidFill>
                  <a:srgbClr val="4D4D4D"/>
                </a:solidFill>
                <a:latin typeface="Courier"/>
                <a:cs typeface="Courier"/>
              </a:rPr>
              <a:t>session.createTextMessage</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a:solidFill>
                  <a:srgbClr val="4D4D4D"/>
                </a:solidFill>
                <a:latin typeface="Courier"/>
                <a:cs typeface="Courier"/>
              </a:rPr>
              <a:t>message.setText</a:t>
            </a:r>
            <a:r>
              <a:rPr lang="fr-FR" sz="1600" dirty="0">
                <a:solidFill>
                  <a:srgbClr val="4D4D4D"/>
                </a:solidFill>
                <a:latin typeface="Courier"/>
                <a:cs typeface="Courier"/>
              </a:rPr>
              <a:t>(</a:t>
            </a:r>
            <a:r>
              <a:rPr lang="fr-FR" sz="1600" dirty="0">
                <a:solidFill>
                  <a:srgbClr val="2A00FF"/>
                </a:solidFill>
                <a:latin typeface="Courier"/>
                <a:cs typeface="Courier"/>
              </a:rPr>
              <a:t>"</a:t>
            </a:r>
            <a:r>
              <a:rPr lang="fr-FR" sz="1600" dirty="0" err="1" smtClean="0">
                <a:solidFill>
                  <a:srgbClr val="2A00FF"/>
                </a:solidFill>
                <a:latin typeface="Courier"/>
                <a:cs typeface="Courier"/>
              </a:rPr>
              <a:t>Your</a:t>
            </a:r>
            <a:r>
              <a:rPr lang="fr-FR" sz="1600" dirty="0" smtClean="0">
                <a:solidFill>
                  <a:srgbClr val="2A00FF"/>
                </a:solidFill>
                <a:latin typeface="Courier"/>
                <a:cs typeface="Courier"/>
              </a:rPr>
              <a:t> 'Microsoft</a:t>
            </a:r>
            <a:r>
              <a:rPr lang="fr-FR" sz="1600" dirty="0">
                <a:solidFill>
                  <a:srgbClr val="2A00FF"/>
                </a:solidFill>
                <a:latin typeface="Courier"/>
                <a:cs typeface="Courier"/>
              </a:rPr>
              <a:t>' stock has been </a:t>
            </a:r>
            <a:r>
              <a:rPr lang="fr-FR" sz="1600" dirty="0" err="1">
                <a:solidFill>
                  <a:srgbClr val="2A00FF"/>
                </a:solidFill>
                <a:latin typeface="Courier"/>
                <a:cs typeface="Courier"/>
              </a:rPr>
              <a:t>sold</a:t>
            </a:r>
            <a:r>
              <a:rPr lang="fr-FR" sz="1600" dirty="0">
                <a:solidFill>
                  <a:srgbClr val="2A00FF"/>
                </a:solidFill>
                <a:latin typeface="Courier"/>
                <a:cs typeface="Courier"/>
              </a:rPr>
              <a:t> !"</a:t>
            </a:r>
            <a:r>
              <a:rPr lang="fr-FR" sz="1600" dirty="0">
                <a:solidFill>
                  <a:srgbClr val="4D4D4D"/>
                </a:solidFill>
                <a:latin typeface="Courier"/>
                <a:cs typeface="Courier"/>
              </a:rPr>
              <a:t>)</a:t>
            </a:r>
            <a:r>
              <a:rPr lang="fr-FR" sz="1600" dirty="0" smtClean="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a:solidFill>
                  <a:srgbClr val="4D4D4D"/>
                </a:solidFill>
                <a:latin typeface="Courier"/>
                <a:cs typeface="Courier"/>
              </a:rPr>
              <a:t>producer.send</a:t>
            </a:r>
            <a:r>
              <a:rPr lang="fr-FR" sz="1600" dirty="0">
                <a:solidFill>
                  <a:srgbClr val="4D4D4D"/>
                </a:solidFill>
                <a:latin typeface="Courier"/>
                <a:cs typeface="Courier"/>
              </a:rPr>
              <a:t>(message);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err="1">
                <a:solidFill>
                  <a:srgbClr val="4D4D4D"/>
                </a:solidFill>
                <a:latin typeface="Courier"/>
                <a:cs typeface="Courier"/>
              </a:rPr>
              <a:t>cnx.close</a:t>
            </a:r>
            <a:r>
              <a:rPr lang="fr-FR" sz="1600" dirty="0">
                <a:solidFill>
                  <a:srgbClr val="4D4D4D"/>
                </a:solidFill>
                <a:latin typeface="Courier"/>
                <a:cs typeface="Courier"/>
              </a:rPr>
              <a:t>();</a:t>
            </a:r>
          </a:p>
        </p:txBody>
      </p:sp>
      <p:sp>
        <p:nvSpPr>
          <p:cNvPr id="12083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JMS API</a:t>
            </a:r>
          </a:p>
        </p:txBody>
      </p:sp>
    </p:spTree>
    <p:extLst>
      <p:ext uri="{BB962C8B-B14F-4D97-AF65-F5344CB8AC3E}">
        <p14:creationId xmlns:p14="http://schemas.microsoft.com/office/powerpoint/2010/main" val="19281422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Receive a message</a:t>
            </a:r>
          </a:p>
        </p:txBody>
      </p:sp>
      <p:sp>
        <p:nvSpPr>
          <p:cNvPr id="121859" name="Text Box 2"/>
          <p:cNvSpPr txBox="1">
            <a:spLocks noChangeArrowheads="1"/>
          </p:cNvSpPr>
          <p:nvPr/>
        </p:nvSpPr>
        <p:spPr bwMode="auto">
          <a:xfrm>
            <a:off x="1097855" y="1196752"/>
            <a:ext cx="7794625" cy="5112568"/>
          </a:xfrm>
          <a:prstGeom prst="rect">
            <a:avLst/>
          </a:prstGeom>
          <a:noFill/>
          <a:ln w="9525">
            <a:noFill/>
            <a:round/>
            <a:headEnd/>
            <a:tailEnd/>
          </a:ln>
        </p:spPr>
        <p:txBody>
          <a:bodyPr>
            <a:prstTxWarp prst="textNoShape">
              <a:avLst/>
            </a:prstTxWarp>
          </a:bodyPr>
          <a:lstStyle/>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We need the same objects : </a:t>
            </a:r>
            <a:r>
              <a:rPr lang="en-US" sz="2200" i="1" dirty="0" err="1">
                <a:solidFill>
                  <a:srgbClr val="4D4D4D"/>
                </a:solidFill>
              </a:rPr>
              <a:t>ConnectionFactory</a:t>
            </a:r>
            <a:r>
              <a:rPr lang="en-US" sz="2200" dirty="0">
                <a:solidFill>
                  <a:srgbClr val="4D4D4D"/>
                </a:solidFill>
              </a:rPr>
              <a:t>, </a:t>
            </a:r>
            <a:r>
              <a:rPr lang="en-US" sz="2200" i="1" dirty="0">
                <a:solidFill>
                  <a:srgbClr val="4D4D4D"/>
                </a:solidFill>
              </a:rPr>
              <a:t>Destination</a:t>
            </a:r>
            <a:r>
              <a:rPr lang="en-US" sz="2200" dirty="0">
                <a:solidFill>
                  <a:srgbClr val="4D4D4D"/>
                </a:solidFill>
              </a:rPr>
              <a:t>, </a:t>
            </a:r>
            <a:r>
              <a:rPr lang="en-US" sz="2200" i="1" dirty="0">
                <a:solidFill>
                  <a:srgbClr val="4D4D4D"/>
                </a:solidFill>
              </a:rPr>
              <a:t>Connection</a:t>
            </a:r>
            <a:r>
              <a:rPr lang="en-US" sz="2200" dirty="0">
                <a:solidFill>
                  <a:srgbClr val="4D4D4D"/>
                </a:solidFill>
              </a:rPr>
              <a:t> and </a:t>
            </a:r>
            <a:r>
              <a:rPr lang="en-US" sz="2200" i="1" dirty="0">
                <a:solidFill>
                  <a:srgbClr val="4D4D4D"/>
                </a:solidFill>
              </a:rPr>
              <a:t>Session</a:t>
            </a:r>
          </a:p>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Create a </a:t>
            </a:r>
            <a:r>
              <a:rPr lang="en-US" sz="2200" i="1" dirty="0" err="1">
                <a:solidFill>
                  <a:srgbClr val="4D4D4D"/>
                </a:solidFill>
              </a:rPr>
              <a:t>MessageConsumer</a:t>
            </a:r>
            <a:r>
              <a:rPr lang="en-US" sz="2200" dirty="0">
                <a:solidFill>
                  <a:srgbClr val="4D4D4D"/>
                </a:solidFill>
              </a:rPr>
              <a:t> instead of a </a:t>
            </a:r>
            <a:r>
              <a:rPr lang="en-US" sz="2200" i="1" dirty="0" err="1">
                <a:solidFill>
                  <a:srgbClr val="4D4D4D"/>
                </a:solidFill>
              </a:rPr>
              <a:t>MessageProducer</a:t>
            </a:r>
            <a:endParaRPr lang="en-US" sz="2200" i="1" dirty="0">
              <a:solidFill>
                <a:srgbClr val="4D4D4D"/>
              </a:solidFill>
            </a:endParaRPr>
          </a:p>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Two ways to receive a </a:t>
            </a:r>
            <a:r>
              <a:rPr lang="en-US" sz="2200" dirty="0" smtClean="0">
                <a:solidFill>
                  <a:srgbClr val="4D4D4D"/>
                </a:solidFill>
              </a:rPr>
              <a:t>message</a:t>
            </a:r>
          </a:p>
          <a:p>
            <a:pPr marL="874713" lvl="1"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smtClean="0">
                <a:solidFill>
                  <a:srgbClr val="4D4D4D"/>
                </a:solidFill>
              </a:rPr>
              <a:t>Blocking</a:t>
            </a:r>
            <a:r>
              <a:rPr lang="en-US" sz="2200" dirty="0">
                <a:solidFill>
                  <a:srgbClr val="4D4D4D"/>
                </a:solidFill>
              </a:rPr>
              <a:t>, waiting for a </a:t>
            </a:r>
            <a:r>
              <a:rPr lang="en-US" sz="2200" dirty="0" smtClean="0">
                <a:solidFill>
                  <a:srgbClr val="4D4D4D"/>
                </a:solidFill>
              </a:rPr>
              <a:t>message</a:t>
            </a:r>
          </a:p>
          <a:p>
            <a:pPr marL="874713" lvl="1"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smtClean="0">
                <a:solidFill>
                  <a:srgbClr val="4D4D4D"/>
                </a:solidFill>
              </a:rPr>
              <a:t>Non</a:t>
            </a:r>
            <a:r>
              <a:rPr lang="en-US" sz="2200" dirty="0">
                <a:solidFill>
                  <a:srgbClr val="4D4D4D"/>
                </a:solidFill>
              </a:rPr>
              <a:t>-blocking, using a message listener</a:t>
            </a:r>
          </a:p>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A message listener is similar to an event listener : it </a:t>
            </a:r>
            <a:r>
              <a:rPr lang="en-US" sz="2200" i="1" dirty="0">
                <a:solidFill>
                  <a:srgbClr val="4D4D4D"/>
                </a:solidFill>
              </a:rPr>
              <a:t>"subscribes"</a:t>
            </a:r>
            <a:r>
              <a:rPr lang="en-US" sz="2200" dirty="0">
                <a:solidFill>
                  <a:srgbClr val="4D4D4D"/>
                </a:solidFill>
              </a:rPr>
              <a:t> to a particular destination and receives messages each time there's a new one</a:t>
            </a:r>
          </a:p>
        </p:txBody>
      </p:sp>
      <p:pic>
        <p:nvPicPr>
          <p:cNvPr id="1218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2186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21862"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JMS API</a:t>
            </a:r>
          </a:p>
        </p:txBody>
      </p:sp>
      <p:pic>
        <p:nvPicPr>
          <p:cNvPr id="121863" name="Picture 6"/>
          <p:cNvPicPr>
            <a:picLocks noChangeAspect="1" noChangeArrowheads="1"/>
          </p:cNvPicPr>
          <p:nvPr/>
        </p:nvPicPr>
        <p:blipFill>
          <a:blip r:embed="rId4" cstate="print"/>
          <a:srcRect/>
          <a:stretch>
            <a:fillRect/>
          </a:stretch>
        </p:blipFill>
        <p:spPr bwMode="auto">
          <a:xfrm>
            <a:off x="7667625" y="5445125"/>
            <a:ext cx="1147763" cy="1147763"/>
          </a:xfrm>
          <a:prstGeom prst="rect">
            <a:avLst/>
          </a:prstGeom>
          <a:noFill/>
          <a:ln w="9525">
            <a:noFill/>
            <a:round/>
            <a:headEnd/>
            <a:tailEnd/>
          </a:ln>
        </p:spPr>
      </p:pic>
    </p:spTree>
    <p:extLst>
      <p:ext uri="{BB962C8B-B14F-4D97-AF65-F5344CB8AC3E}">
        <p14:creationId xmlns:p14="http://schemas.microsoft.com/office/powerpoint/2010/main" val="15714366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Receive a message</a:t>
            </a:r>
          </a:p>
        </p:txBody>
      </p:sp>
      <p:sp>
        <p:nvSpPr>
          <p:cNvPr id="122883" name="Text Box 2"/>
          <p:cNvSpPr txBox="1">
            <a:spLocks noChangeArrowheads="1"/>
          </p:cNvSpPr>
          <p:nvPr/>
        </p:nvSpPr>
        <p:spPr bwMode="auto">
          <a:xfrm>
            <a:off x="990600" y="1066800"/>
            <a:ext cx="7794625" cy="4648200"/>
          </a:xfrm>
          <a:prstGeom prst="rect">
            <a:avLst/>
          </a:prstGeom>
          <a:noFill/>
          <a:ln w="9525">
            <a:noFill/>
            <a:round/>
            <a:headEnd/>
            <a:tailEnd/>
          </a:ln>
        </p:spPr>
        <p:txBody>
          <a:bodyPr>
            <a:prstTxWarp prst="textNoShape">
              <a:avLst/>
            </a:prstTxWarp>
          </a:bodyPr>
          <a:lstStyle/>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a:solidFill>
                  <a:srgbClr val="4D4D4D"/>
                </a:solidFill>
              </a:rPr>
              <a:t>Blocking mode</a:t>
            </a:r>
          </a:p>
          <a:p>
            <a:pPr marL="417513" indent="-417513" eaLnBrk="1" hangingPunct="1">
              <a:spcBef>
                <a:spcPts val="550"/>
              </a:spcBef>
              <a:spcAft>
                <a:spcPts val="825"/>
              </a:spcAft>
              <a:buClr>
                <a:srgbClr val="777777"/>
              </a:buClr>
              <a:buFont typeface="Wingdings" charset="2"/>
              <a:buNone/>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dirty="0">
              <a:solidFill>
                <a:srgbClr val="4D4D4D"/>
              </a:solidFill>
            </a:endParaRPr>
          </a:p>
          <a:p>
            <a:pPr marL="417513" indent="-417513" eaLnBrk="1" hangingPunct="1">
              <a:spcBef>
                <a:spcPts val="550"/>
              </a:spcBef>
              <a:spcAft>
                <a:spcPts val="825"/>
              </a:spcAft>
              <a:buClr>
                <a:srgbClr val="777777"/>
              </a:buClr>
              <a:buFont typeface="Wingdings" charset="2"/>
              <a:buNone/>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dirty="0">
              <a:solidFill>
                <a:srgbClr val="4D4D4D"/>
              </a:solidFill>
            </a:endParaRPr>
          </a:p>
          <a:p>
            <a:pPr eaLnBrk="1" hangingPunct="1">
              <a:spcBef>
                <a:spcPts val="550"/>
              </a:spcBef>
              <a:spcAft>
                <a:spcPts val="825"/>
              </a:spcAft>
              <a:buClr>
                <a:srgbClr val="777777"/>
              </a:buClr>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dirty="0" smtClean="0">
              <a:solidFill>
                <a:srgbClr val="4D4D4D"/>
              </a:solidFill>
            </a:endParaRPr>
          </a:p>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dirty="0" smtClean="0">
                <a:solidFill>
                  <a:srgbClr val="4D4D4D"/>
                </a:solidFill>
              </a:rPr>
              <a:t>Non</a:t>
            </a:r>
            <a:r>
              <a:rPr lang="en-US" sz="2200" dirty="0">
                <a:solidFill>
                  <a:srgbClr val="4D4D4D"/>
                </a:solidFill>
              </a:rPr>
              <a:t>-blocking mode, using a listener</a:t>
            </a:r>
          </a:p>
        </p:txBody>
      </p:sp>
      <p:pic>
        <p:nvPicPr>
          <p:cNvPr id="12288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2288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22886"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JMS API</a:t>
            </a:r>
          </a:p>
        </p:txBody>
      </p:sp>
      <p:sp>
        <p:nvSpPr>
          <p:cNvPr id="123910" name="Rectangle 6"/>
          <p:cNvSpPr>
            <a:spLocks noChangeArrowheads="1"/>
          </p:cNvSpPr>
          <p:nvPr/>
        </p:nvSpPr>
        <p:spPr bwMode="auto">
          <a:xfrm>
            <a:off x="1331640" y="1556792"/>
            <a:ext cx="7272808" cy="1512168"/>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4D4D4D"/>
                </a:solidFill>
                <a:latin typeface="Courier"/>
                <a:cs typeface="Courier"/>
              </a:rPr>
              <a:t>MessageConsumer</a:t>
            </a:r>
            <a:r>
              <a:rPr lang="fr-FR" dirty="0">
                <a:solidFill>
                  <a:srgbClr val="4D4D4D"/>
                </a:solidFill>
                <a:latin typeface="Courier"/>
                <a:cs typeface="Courier"/>
              </a:rPr>
              <a:t> consumer </a:t>
            </a:r>
            <a:r>
              <a:rPr lang="fr-FR" dirty="0" smtClean="0">
                <a:solidFill>
                  <a:srgbClr val="4D4D4D"/>
                </a:solidFill>
                <a:latin typeface="Courier"/>
                <a:cs typeface="Courier"/>
              </a:rPr>
              <a:t>=	</a:t>
            </a:r>
            <a:r>
              <a:rPr lang="fr-FR" dirty="0" err="1" smtClean="0">
                <a:solidFill>
                  <a:srgbClr val="4D4D4D"/>
                </a:solidFill>
                <a:latin typeface="Courier"/>
                <a:cs typeface="Courier"/>
              </a:rPr>
              <a:t>session.createConsumer</a:t>
            </a:r>
            <a:r>
              <a:rPr lang="fr-FR" dirty="0">
                <a:solidFill>
                  <a:srgbClr val="4D4D4D"/>
                </a:solidFill>
                <a:latin typeface="Courier"/>
                <a:cs typeface="Courier"/>
              </a:rPr>
              <a:t>(destination);</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3F7F7F"/>
                </a:solidFill>
                <a:latin typeface="Courier"/>
                <a:cs typeface="Courier"/>
              </a:rPr>
              <a:t>// </a:t>
            </a:r>
            <a:r>
              <a:rPr lang="fr-FR" dirty="0" err="1">
                <a:solidFill>
                  <a:srgbClr val="3F7F7F"/>
                </a:solidFill>
                <a:latin typeface="Courier"/>
                <a:cs typeface="Courier"/>
              </a:rPr>
              <a:t>Retrieve</a:t>
            </a:r>
            <a:r>
              <a:rPr lang="fr-FR" dirty="0">
                <a:solidFill>
                  <a:srgbClr val="3F7F7F"/>
                </a:solidFill>
                <a:latin typeface="Courier"/>
                <a:cs typeface="Courier"/>
              </a:rPr>
              <a:t> a single message</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Message </a:t>
            </a:r>
            <a:r>
              <a:rPr lang="fr-FR" dirty="0" err="1">
                <a:solidFill>
                  <a:srgbClr val="4D4D4D"/>
                </a:solidFill>
                <a:latin typeface="Courier"/>
                <a:cs typeface="Courier"/>
              </a:rPr>
              <a:t>receivedMessage</a:t>
            </a:r>
            <a:r>
              <a:rPr lang="fr-FR" dirty="0">
                <a:solidFill>
                  <a:srgbClr val="4D4D4D"/>
                </a:solidFill>
                <a:latin typeface="Courier"/>
                <a:cs typeface="Courier"/>
              </a:rPr>
              <a:t> = </a:t>
            </a:r>
            <a:r>
              <a:rPr lang="fr-FR" dirty="0" err="1">
                <a:solidFill>
                  <a:srgbClr val="4D4D4D"/>
                </a:solidFill>
                <a:latin typeface="Courier"/>
                <a:cs typeface="Courier"/>
              </a:rPr>
              <a:t>consumer.receive</a:t>
            </a:r>
            <a:r>
              <a:rPr lang="fr-FR" dirty="0">
                <a:solidFill>
                  <a:srgbClr val="4D4D4D"/>
                </a:solidFill>
                <a:latin typeface="Courier"/>
                <a:cs typeface="Courier"/>
              </a:rPr>
              <a:t>();</a:t>
            </a:r>
          </a:p>
        </p:txBody>
      </p:sp>
      <p:sp>
        <p:nvSpPr>
          <p:cNvPr id="123911" name="Rectangle 7"/>
          <p:cNvSpPr>
            <a:spLocks noChangeArrowheads="1"/>
          </p:cNvSpPr>
          <p:nvPr/>
        </p:nvSpPr>
        <p:spPr bwMode="auto">
          <a:xfrm>
            <a:off x="1331913" y="3777952"/>
            <a:ext cx="7272535" cy="28194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4D4D4D"/>
                </a:solidFill>
                <a:latin typeface="Courier"/>
                <a:cs typeface="Courier"/>
              </a:rPr>
              <a:t>MessageConsumer</a:t>
            </a:r>
            <a:r>
              <a:rPr lang="fr-FR" dirty="0">
                <a:solidFill>
                  <a:srgbClr val="4D4D4D"/>
                </a:solidFill>
                <a:latin typeface="Courier"/>
                <a:cs typeface="Courier"/>
              </a:rPr>
              <a:t> consumer </a:t>
            </a:r>
            <a:r>
              <a:rPr lang="fr-FR" dirty="0" smtClean="0">
                <a:solidFill>
                  <a:srgbClr val="4D4D4D"/>
                </a:solidFill>
                <a:latin typeface="Courier"/>
                <a:cs typeface="Courier"/>
              </a:rPr>
              <a:t>=	</a:t>
            </a:r>
            <a:r>
              <a:rPr lang="fr-FR" dirty="0" err="1" smtClean="0">
                <a:solidFill>
                  <a:srgbClr val="4D4D4D"/>
                </a:solidFill>
                <a:latin typeface="Courier"/>
                <a:cs typeface="Courier"/>
              </a:rPr>
              <a:t>session.createConsumer</a:t>
            </a:r>
            <a:r>
              <a:rPr lang="fr-FR" dirty="0">
                <a:solidFill>
                  <a:srgbClr val="4D4D4D"/>
                </a:solidFill>
                <a:latin typeface="Courier"/>
                <a:cs typeface="Courier"/>
              </a:rPr>
              <a:t>(destination);</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4D4D4D"/>
                </a:solidFill>
                <a:latin typeface="Courier"/>
                <a:cs typeface="Courier"/>
              </a:rPr>
              <a:t>consumer.setMessageListener</a:t>
            </a:r>
            <a:r>
              <a:rPr lang="fr-FR" dirty="0">
                <a:solidFill>
                  <a:srgbClr val="4D4D4D"/>
                </a:solidFill>
                <a:latin typeface="Courier"/>
                <a:cs typeface="Courier"/>
              </a:rPr>
              <a:t>(</a:t>
            </a:r>
            <a:r>
              <a:rPr lang="fr-FR" b="1" dirty="0">
                <a:solidFill>
                  <a:srgbClr val="7F007F"/>
                </a:solidFill>
                <a:latin typeface="Courier"/>
                <a:cs typeface="Courier"/>
              </a:rPr>
              <a:t>new</a:t>
            </a:r>
            <a:r>
              <a:rPr lang="fr-FR" dirty="0">
                <a:solidFill>
                  <a:srgbClr val="4D4D4D"/>
                </a:solidFill>
                <a:latin typeface="Courier"/>
                <a:cs typeface="Courier"/>
              </a:rPr>
              <a:t> </a:t>
            </a:r>
            <a:r>
              <a:rPr lang="fr-FR" dirty="0" err="1">
                <a:solidFill>
                  <a:srgbClr val="4D4D4D"/>
                </a:solidFill>
                <a:latin typeface="Courier"/>
                <a:cs typeface="Courier"/>
              </a:rPr>
              <a:t>MessageListener</a:t>
            </a:r>
            <a:r>
              <a:rPr lang="fr-FR" dirty="0">
                <a:solidFill>
                  <a:srgbClr val="4D4D4D"/>
                </a:solidFill>
                <a:latin typeface="Courier"/>
                <a:cs typeface="Courier"/>
              </a:rPr>
              <a:t>(</a:t>
            </a:r>
            <a:r>
              <a:rPr lang="fr-FR" dirty="0" smtClean="0">
                <a:solidFill>
                  <a:srgbClr val="4D4D4D"/>
                </a:solidFill>
                <a:latin typeface="Courier"/>
                <a:cs typeface="Courier"/>
              </a:rPr>
              <a:t>) {</a:t>
            </a:r>
            <a:endParaRPr lang="fr-FR" dirty="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7F007F"/>
                </a:solidFill>
                <a:latin typeface="Courier"/>
                <a:cs typeface="Courier"/>
              </a:rPr>
              <a:t> </a:t>
            </a:r>
            <a:r>
              <a:rPr lang="fr-FR" dirty="0" smtClean="0">
                <a:solidFill>
                  <a:srgbClr val="7F007F"/>
                </a:solidFill>
                <a:latin typeface="Courier"/>
                <a:cs typeface="Courier"/>
              </a:rPr>
              <a:t>   </a:t>
            </a:r>
            <a:r>
              <a:rPr lang="fr-FR" b="1" dirty="0" smtClean="0">
                <a:solidFill>
                  <a:srgbClr val="7F007F"/>
                </a:solidFill>
                <a:latin typeface="Courier"/>
                <a:cs typeface="Courier"/>
              </a:rPr>
              <a:t>public </a:t>
            </a:r>
            <a:r>
              <a:rPr lang="fr-FR" b="1" dirty="0" err="1">
                <a:solidFill>
                  <a:srgbClr val="7F007F"/>
                </a:solidFill>
                <a:latin typeface="Courier"/>
                <a:cs typeface="Courier"/>
              </a:rPr>
              <a:t>void</a:t>
            </a:r>
            <a:r>
              <a:rPr lang="fr-FR" b="1" dirty="0">
                <a:solidFill>
                  <a:srgbClr val="4D4D4D"/>
                </a:solidFill>
                <a:latin typeface="Courier"/>
                <a:cs typeface="Courier"/>
              </a:rPr>
              <a:t> </a:t>
            </a:r>
            <a:r>
              <a:rPr lang="fr-FR" dirty="0" err="1">
                <a:solidFill>
                  <a:srgbClr val="4D4D4D"/>
                </a:solidFill>
                <a:latin typeface="Courier"/>
                <a:cs typeface="Courier"/>
              </a:rPr>
              <a:t>onMessage</a:t>
            </a:r>
            <a:r>
              <a:rPr lang="fr-FR" dirty="0">
                <a:solidFill>
                  <a:srgbClr val="4D4D4D"/>
                </a:solidFill>
                <a:latin typeface="Courier"/>
                <a:cs typeface="Courier"/>
              </a:rPr>
              <a:t>(Message message)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3F7F7F"/>
                </a:solidFill>
                <a:latin typeface="Courier"/>
                <a:cs typeface="Courier"/>
              </a:rPr>
              <a:t>      // </a:t>
            </a:r>
            <a:r>
              <a:rPr lang="fr-FR" dirty="0" err="1" smtClean="0">
                <a:solidFill>
                  <a:srgbClr val="3F7F7F"/>
                </a:solidFill>
                <a:latin typeface="Courier"/>
                <a:cs typeface="Courier"/>
              </a:rPr>
              <a:t>Called</a:t>
            </a:r>
            <a:r>
              <a:rPr lang="fr-FR" dirty="0" smtClean="0">
                <a:solidFill>
                  <a:srgbClr val="3F7F7F"/>
                </a:solidFill>
                <a:latin typeface="Courier"/>
                <a:cs typeface="Courier"/>
              </a:rPr>
              <a:t> </a:t>
            </a:r>
            <a:r>
              <a:rPr lang="fr-FR" dirty="0" err="1" smtClean="0">
                <a:solidFill>
                  <a:srgbClr val="3F7F7F"/>
                </a:solidFill>
                <a:latin typeface="Courier"/>
                <a:cs typeface="Courier"/>
              </a:rPr>
              <a:t>each</a:t>
            </a:r>
            <a:r>
              <a:rPr lang="fr-FR" dirty="0" smtClean="0">
                <a:solidFill>
                  <a:srgbClr val="3F7F7F"/>
                </a:solidFill>
                <a:latin typeface="Courier"/>
                <a:cs typeface="Courier"/>
              </a:rPr>
              <a:t> </a:t>
            </a:r>
            <a:r>
              <a:rPr lang="fr-FR" dirty="0">
                <a:solidFill>
                  <a:srgbClr val="3F7F7F"/>
                </a:solidFill>
                <a:latin typeface="Courier"/>
                <a:cs typeface="Courier"/>
              </a:rPr>
              <a:t>time a message </a:t>
            </a:r>
            <a:r>
              <a:rPr lang="fr-FR" dirty="0" err="1">
                <a:solidFill>
                  <a:srgbClr val="3F7F7F"/>
                </a:solidFill>
                <a:latin typeface="Courier"/>
                <a:cs typeface="Courier"/>
              </a:rPr>
              <a:t>is</a:t>
            </a:r>
            <a:r>
              <a:rPr lang="fr-FR" dirty="0">
                <a:solidFill>
                  <a:srgbClr val="3F7F7F"/>
                </a:solidFill>
                <a:latin typeface="Courier"/>
                <a:cs typeface="Courier"/>
              </a:rPr>
              <a:t> </a:t>
            </a:r>
            <a:r>
              <a:rPr lang="fr-FR" dirty="0" err="1" smtClean="0">
                <a:solidFill>
                  <a:srgbClr val="3F7F7F"/>
                </a:solidFill>
                <a:latin typeface="Courier"/>
                <a:cs typeface="Courier"/>
              </a:rPr>
              <a:t>received</a:t>
            </a:r>
            <a:endParaRPr lang="fr-FR" dirty="0">
              <a:solidFill>
                <a:srgbClr val="3F7F7F"/>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3F7F7F"/>
                </a:solidFill>
                <a:latin typeface="Courier"/>
                <a:cs typeface="Courier"/>
              </a:rPr>
              <a:t> </a:t>
            </a:r>
            <a:r>
              <a:rPr lang="fr-FR" dirty="0" smtClean="0">
                <a:solidFill>
                  <a:srgbClr val="3F7F7F"/>
                </a:solidFill>
                <a:latin typeface="Courier"/>
                <a:cs typeface="Courier"/>
              </a:rPr>
              <a:t>   </a:t>
            </a:r>
            <a:r>
              <a:rPr lang="fr-FR" dirty="0" smtClean="0">
                <a:solidFill>
                  <a:srgbClr val="4D4D4D"/>
                </a:solidFill>
                <a:latin typeface="Courier"/>
                <a:cs typeface="Courier"/>
              </a:rPr>
              <a:t>}</a:t>
            </a:r>
            <a:endParaRPr lang="fr-FR" dirty="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a:t>
            </a:r>
          </a:p>
        </p:txBody>
      </p:sp>
    </p:spTree>
    <p:extLst>
      <p:ext uri="{BB962C8B-B14F-4D97-AF65-F5344CB8AC3E}">
        <p14:creationId xmlns:p14="http://schemas.microsoft.com/office/powerpoint/2010/main" val="11363825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afterEffect">
                                  <p:stCondLst>
                                    <p:cond delay="0"/>
                                  </p:stCondLst>
                                  <p:childTnLst>
                                    <p:set>
                                      <p:cBhvr additive="repl">
                                        <p:cTn id="6" dur="1" fill="hold">
                                          <p:stCondLst>
                                            <p:cond delay="0"/>
                                          </p:stCondLst>
                                        </p:cTn>
                                        <p:tgtEl>
                                          <p:spTgt spid="123911">
                                            <p:txEl>
                                              <p:pRg st="3" end="3"/>
                                            </p:txEl>
                                          </p:spTgt>
                                        </p:tgtEl>
                                        <p:attrNameLst>
                                          <p:attrName>style.visibility</p:attrName>
                                        </p:attrNameLst>
                                      </p:cBhvr>
                                      <p:to>
                                        <p:strVal val="visible"/>
                                      </p:to>
                                    </p:set>
                                    <p:anim calcmode="lin" valueType="num">
                                      <p:cBhvr>
                                        <p:cTn id="7" dur="3000" fill="hold"/>
                                        <p:tgtEl>
                                          <p:spTgt spid="123911">
                                            <p:txEl>
                                              <p:pRg st="3" end="3"/>
                                            </p:txEl>
                                          </p:spTgt>
                                        </p:tgtEl>
                                        <p:attrNameLst>
                                          <p:attrName>ppt_x</p:attrName>
                                        </p:attrNameLst>
                                      </p:cBhvr>
                                      <p:tavLst>
                                        <p:tav tm="100000">
                                          <p:val>
                                            <p:strVal val="#ppt_x"/>
                                          </p:val>
                                        </p:tav>
                                        <p:tav tm="100000">
                                          <p:val>
                                            <p:strVal val="#ppt_x"/>
                                          </p:val>
                                        </p:tav>
                                      </p:tavLst>
                                    </p:anim>
                                    <p:anim calcmode="lin" valueType="num">
                                      <p:cBhvr>
                                        <p:cTn id="8" dur="3000" fill="hold"/>
                                        <p:tgtEl>
                                          <p:spTgt spid="123911">
                                            <p:txEl>
                                              <p:pRg st="3" end="3"/>
                                            </p:txEl>
                                          </p:spTgt>
                                        </p:tgtEl>
                                        <p:attrNameLst>
                                          <p:attrName>ppt_y</p:attrName>
                                        </p:attrNameLst>
                                      </p:cBhvr>
                                      <p:tavLst>
                                        <p:tav tm="100000">
                                          <p:val>
                                            <p:strVal val="1+#ppt_h/2"/>
                                          </p:val>
                                        </p:tav>
                                        <p:tav tm="100000">
                                          <p:val>
                                            <p:strVal val="#ppt_y"/>
                                          </p:val>
                                        </p:tav>
                                      </p:tavLst>
                                    </p:anim>
                                  </p:childTnLst>
                                </p:cTn>
                              </p:par>
                            </p:childTnLst>
                          </p:cTn>
                        </p:par>
                        <p:par>
                          <p:cTn id="9" fill="hold">
                            <p:stCondLst>
                              <p:cond delay="3000"/>
                            </p:stCondLst>
                            <p:childTnLst>
                              <p:par>
                                <p:cTn id="10" presetID="2" presetClass="entr" presetSubtype="4" fill="hold" nodeType="afterEffect">
                                  <p:stCondLst>
                                    <p:cond delay="0"/>
                                  </p:stCondLst>
                                  <p:childTnLst>
                                    <p:set>
                                      <p:cBhvr additive="repl">
                                        <p:cTn id="11" dur="1" fill="hold">
                                          <p:stCondLst>
                                            <p:cond delay="0"/>
                                          </p:stCondLst>
                                        </p:cTn>
                                        <p:tgtEl>
                                          <p:spTgt spid="123911">
                                            <p:txEl>
                                              <p:pRg st="4" end="4"/>
                                            </p:txEl>
                                          </p:spTgt>
                                        </p:tgtEl>
                                        <p:attrNameLst>
                                          <p:attrName>style.visibility</p:attrName>
                                        </p:attrNameLst>
                                      </p:cBhvr>
                                      <p:to>
                                        <p:strVal val="visible"/>
                                      </p:to>
                                    </p:set>
                                    <p:anim calcmode="lin" valueType="num">
                                      <p:cBhvr>
                                        <p:cTn id="12" dur="3000" fill="hold"/>
                                        <p:tgtEl>
                                          <p:spTgt spid="123911">
                                            <p:txEl>
                                              <p:pRg st="4" end="4"/>
                                            </p:txEl>
                                          </p:spTgt>
                                        </p:tgtEl>
                                        <p:attrNameLst>
                                          <p:attrName>ppt_x</p:attrName>
                                        </p:attrNameLst>
                                      </p:cBhvr>
                                      <p:tavLst>
                                        <p:tav tm="100000">
                                          <p:val>
                                            <p:strVal val="#ppt_x"/>
                                          </p:val>
                                        </p:tav>
                                        <p:tav tm="100000">
                                          <p:val>
                                            <p:strVal val="#ppt_x"/>
                                          </p:val>
                                        </p:tav>
                                      </p:tavLst>
                                    </p:anim>
                                    <p:anim calcmode="lin" valueType="num">
                                      <p:cBhvr>
                                        <p:cTn id="13" dur="3000" fill="hold"/>
                                        <p:tgtEl>
                                          <p:spTgt spid="123911">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Receive a message</a:t>
            </a:r>
          </a:p>
        </p:txBody>
      </p:sp>
      <p:sp>
        <p:nvSpPr>
          <p:cNvPr id="123907" name="Text Box 2"/>
          <p:cNvSpPr txBox="1">
            <a:spLocks noChangeArrowheads="1"/>
          </p:cNvSpPr>
          <p:nvPr/>
        </p:nvSpPr>
        <p:spPr bwMode="auto">
          <a:xfrm>
            <a:off x="990600" y="1371600"/>
            <a:ext cx="7794625" cy="4648200"/>
          </a:xfrm>
          <a:prstGeom prst="rect">
            <a:avLst/>
          </a:prstGeom>
          <a:noFill/>
          <a:ln w="9525">
            <a:noFill/>
            <a:round/>
            <a:headEnd/>
            <a:tailEnd/>
          </a:ln>
        </p:spPr>
        <p:txBody>
          <a:bodyPr>
            <a:prstTxWarp prst="textNoShape">
              <a:avLst/>
            </a:prstTxWarp>
          </a:bodyPr>
          <a:lstStyle/>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a:solidFill>
                <a:srgbClr val="4D4D4D"/>
              </a:solidFill>
            </a:endParaRPr>
          </a:p>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a:solidFill>
                <a:srgbClr val="4D4D4D"/>
              </a:solidFill>
            </a:endParaRPr>
          </a:p>
          <a:p>
            <a:pPr marL="417513" indent="-417513" eaLnBrk="1" hangingPunct="1">
              <a:spcBef>
                <a:spcPts val="550"/>
              </a:spcBef>
              <a:spcAft>
                <a:spcPts val="825"/>
              </a:spcAft>
              <a:buClr>
                <a:srgbClr val="777777"/>
              </a:buClr>
              <a:buFont typeface="Wingdings" charset="2"/>
              <a:buChar char=""/>
              <a:tabLst>
                <a:tab pos="987425" algn="l"/>
                <a:tab pos="1901825" algn="l"/>
                <a:tab pos="2816225" algn="l"/>
                <a:tab pos="3730625" algn="l"/>
                <a:tab pos="4645025" algn="l"/>
                <a:tab pos="5559425" algn="l"/>
                <a:tab pos="6473825" algn="l"/>
                <a:tab pos="7388225" algn="l"/>
                <a:tab pos="8302625" algn="l"/>
                <a:tab pos="9217025" algn="l"/>
                <a:tab pos="10131425" algn="l"/>
              </a:tabLst>
            </a:pPr>
            <a:r>
              <a:rPr lang="en-US" sz="2200">
                <a:solidFill>
                  <a:srgbClr val="4D4D4D"/>
                </a:solidFill>
              </a:rPr>
              <a:t>Don’t forget to start the connection !</a:t>
            </a:r>
          </a:p>
          <a:p>
            <a:pPr marL="417513" indent="-417513" eaLnBrk="1" hangingPunct="1">
              <a:spcBef>
                <a:spcPts val="550"/>
              </a:spcBef>
              <a:spcAft>
                <a:spcPts val="825"/>
              </a:spcAft>
              <a:buClr>
                <a:srgbClr val="777777"/>
              </a:buClr>
              <a:buFont typeface="Wingdings" charset="2"/>
              <a:buNone/>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a:solidFill>
                <a:srgbClr val="4D4D4D"/>
              </a:solidFill>
            </a:endParaRPr>
          </a:p>
          <a:p>
            <a:pPr marL="417513" indent="-417513" eaLnBrk="1" hangingPunct="1">
              <a:spcBef>
                <a:spcPts val="550"/>
              </a:spcBef>
              <a:spcAft>
                <a:spcPts val="825"/>
              </a:spcAft>
              <a:buClr>
                <a:srgbClr val="777777"/>
              </a:buClr>
              <a:buFont typeface="Wingdings" charset="2"/>
              <a:buNone/>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a:solidFill>
                <a:srgbClr val="4D4D4D"/>
              </a:solidFill>
            </a:endParaRPr>
          </a:p>
          <a:p>
            <a:pPr marL="417513" indent="-417513" eaLnBrk="1" hangingPunct="1">
              <a:spcBef>
                <a:spcPts val="550"/>
              </a:spcBef>
              <a:spcAft>
                <a:spcPts val="825"/>
              </a:spcAft>
              <a:buClr>
                <a:srgbClr val="777777"/>
              </a:buClr>
              <a:buFont typeface="Wingdings" charset="2"/>
              <a:buNone/>
              <a:tabLst>
                <a:tab pos="987425" algn="l"/>
                <a:tab pos="1901825" algn="l"/>
                <a:tab pos="2816225" algn="l"/>
                <a:tab pos="3730625" algn="l"/>
                <a:tab pos="4645025" algn="l"/>
                <a:tab pos="5559425" algn="l"/>
                <a:tab pos="6473825" algn="l"/>
                <a:tab pos="7388225" algn="l"/>
                <a:tab pos="8302625" algn="l"/>
                <a:tab pos="9217025" algn="l"/>
                <a:tab pos="10131425" algn="l"/>
              </a:tabLst>
            </a:pPr>
            <a:endParaRPr lang="en-US" sz="2200">
              <a:solidFill>
                <a:srgbClr val="4D4D4D"/>
              </a:solidFill>
            </a:endParaRPr>
          </a:p>
        </p:txBody>
      </p:sp>
      <p:pic>
        <p:nvPicPr>
          <p:cNvPr id="12390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2390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23910"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JMS API</a:t>
            </a:r>
          </a:p>
        </p:txBody>
      </p:sp>
      <p:sp>
        <p:nvSpPr>
          <p:cNvPr id="2" name="Rectangle 6"/>
          <p:cNvSpPr>
            <a:spLocks noChangeArrowheads="1"/>
          </p:cNvSpPr>
          <p:nvPr/>
        </p:nvSpPr>
        <p:spPr bwMode="auto">
          <a:xfrm>
            <a:off x="1371600" y="3048000"/>
            <a:ext cx="6913563" cy="1317104"/>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Message </a:t>
            </a:r>
            <a:r>
              <a:rPr lang="fr-FR" dirty="0" err="1">
                <a:solidFill>
                  <a:srgbClr val="4D4D4D"/>
                </a:solidFill>
                <a:latin typeface="Courier"/>
                <a:cs typeface="Courier"/>
              </a:rPr>
              <a:t>receivedMessage</a:t>
            </a:r>
            <a:r>
              <a:rPr lang="fr-FR" dirty="0">
                <a:solidFill>
                  <a:srgbClr val="4D4D4D"/>
                </a:solidFill>
                <a:latin typeface="Courier"/>
                <a:cs typeface="Courier"/>
              </a:rPr>
              <a:t> = </a:t>
            </a:r>
            <a:r>
              <a:rPr lang="fr-FR" dirty="0" err="1">
                <a:solidFill>
                  <a:srgbClr val="4D4D4D"/>
                </a:solidFill>
                <a:latin typeface="Courier"/>
                <a:cs typeface="Courier"/>
              </a:rPr>
              <a:t>consumer.receive</a:t>
            </a:r>
            <a:r>
              <a:rPr lang="fr-FR"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4D4D4D"/>
                </a:solidFill>
                <a:latin typeface="Courier"/>
                <a:cs typeface="Courier"/>
              </a:rPr>
              <a:t>connection.start</a:t>
            </a:r>
            <a:r>
              <a:rPr lang="fr-FR" dirty="0">
                <a:solidFill>
                  <a:srgbClr val="4D4D4D"/>
                </a:solidFill>
                <a:latin typeface="Courier"/>
                <a:cs typeface="Courier"/>
              </a:rPr>
              <a:t>();</a:t>
            </a:r>
          </a:p>
        </p:txBody>
      </p:sp>
    </p:spTree>
    <p:extLst>
      <p:ext uri="{BB962C8B-B14F-4D97-AF65-F5344CB8AC3E}">
        <p14:creationId xmlns:p14="http://schemas.microsoft.com/office/powerpoint/2010/main" val="951597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Messages</a:t>
            </a:r>
          </a:p>
        </p:txBody>
      </p:sp>
      <p:pic>
        <p:nvPicPr>
          <p:cNvPr id="118787"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8788"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187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JMS API</a:t>
            </a:r>
          </a:p>
        </p:txBody>
      </p:sp>
      <p:sp>
        <p:nvSpPr>
          <p:cNvPr id="118790" name="Rectangle 5"/>
          <p:cNvSpPr>
            <a:spLocks noChangeArrowheads="1"/>
          </p:cNvSpPr>
          <p:nvPr/>
        </p:nvSpPr>
        <p:spPr bwMode="auto">
          <a:xfrm>
            <a:off x="1044575" y="1557338"/>
            <a:ext cx="77946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There are three different types of </a:t>
            </a:r>
            <a:r>
              <a:rPr lang="en-US" sz="2200" dirty="0" smtClean="0">
                <a:solidFill>
                  <a:srgbClr val="4D4D4D"/>
                </a:solidFill>
              </a:rPr>
              <a:t>messages :</a:t>
            </a:r>
            <a:endParaRPr lang="en-US" sz="2200" dirty="0">
              <a:solidFill>
                <a:srgbClr val="4D4D4D"/>
              </a:solidFill>
            </a:endParaRPr>
          </a:p>
          <a:p>
            <a:pPr marL="858838" lvl="1" indent="-342900" eaLnBrk="1" hangingPunct="1">
              <a:spcBef>
                <a:spcPts val="550"/>
              </a:spcBef>
              <a:spcAft>
                <a:spcPts val="825"/>
              </a:spcAft>
              <a:buClr>
                <a:srgbClr val="96969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b="1" dirty="0" err="1">
                <a:solidFill>
                  <a:srgbClr val="4D4D4D"/>
                </a:solidFill>
              </a:rPr>
              <a:t>TextMessage</a:t>
            </a:r>
            <a:r>
              <a:rPr lang="en-US" sz="2200" dirty="0">
                <a:solidFill>
                  <a:srgbClr val="4D4D4D"/>
                </a:solidFill>
              </a:rPr>
              <a:t> to send simple text</a:t>
            </a:r>
          </a:p>
          <a:p>
            <a:pPr marL="858838" lvl="1" indent="-342900" eaLnBrk="1" hangingPunct="1">
              <a:spcBef>
                <a:spcPts val="550"/>
              </a:spcBef>
              <a:spcAft>
                <a:spcPts val="825"/>
              </a:spcAft>
              <a:buClr>
                <a:srgbClr val="96969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b="1" dirty="0" err="1">
                <a:solidFill>
                  <a:srgbClr val="4D4D4D"/>
                </a:solidFill>
              </a:rPr>
              <a:t>ObjectMessage</a:t>
            </a:r>
            <a:r>
              <a:rPr lang="en-US" sz="2200" dirty="0">
                <a:solidFill>
                  <a:srgbClr val="4D4D4D"/>
                </a:solidFill>
              </a:rPr>
              <a:t> for a serialized object</a:t>
            </a:r>
          </a:p>
          <a:p>
            <a:pPr marL="858838" lvl="1" indent="-342900" eaLnBrk="1" hangingPunct="1">
              <a:spcBef>
                <a:spcPts val="550"/>
              </a:spcBef>
              <a:spcAft>
                <a:spcPts val="825"/>
              </a:spcAft>
              <a:buClr>
                <a:srgbClr val="96969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b="1" dirty="0" err="1">
                <a:solidFill>
                  <a:srgbClr val="4D4D4D"/>
                </a:solidFill>
              </a:rPr>
              <a:t>MapMessage</a:t>
            </a:r>
            <a:r>
              <a:rPr lang="en-US" sz="2200" dirty="0">
                <a:solidFill>
                  <a:srgbClr val="4D4D4D"/>
                </a:solidFill>
              </a:rPr>
              <a:t> contains a map with strings as keys and objects as values</a:t>
            </a: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p:txBody>
      </p:sp>
      <p:pic>
        <p:nvPicPr>
          <p:cNvPr id="118791" name="Picture 6"/>
          <p:cNvPicPr>
            <a:picLocks noChangeAspect="1" noChangeArrowheads="1"/>
          </p:cNvPicPr>
          <p:nvPr/>
        </p:nvPicPr>
        <p:blipFill>
          <a:blip r:embed="rId4" cstate="print"/>
          <a:srcRect/>
          <a:stretch>
            <a:fillRect/>
          </a:stretch>
        </p:blipFill>
        <p:spPr bwMode="auto">
          <a:xfrm>
            <a:off x="6443663" y="4518025"/>
            <a:ext cx="2295525" cy="2295525"/>
          </a:xfrm>
          <a:prstGeom prst="rect">
            <a:avLst/>
          </a:prstGeom>
          <a:noFill/>
          <a:ln w="9525">
            <a:noFill/>
            <a:round/>
            <a:headEnd/>
            <a:tailEnd/>
          </a:ln>
        </p:spPr>
      </p:pic>
    </p:spTree>
    <p:extLst>
      <p:ext uri="{BB962C8B-B14F-4D97-AF65-F5344CB8AC3E}">
        <p14:creationId xmlns:p14="http://schemas.microsoft.com/office/powerpoint/2010/main" val="17579200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675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sp>
        <p:nvSpPr>
          <p:cNvPr id="675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JMS API</a:t>
            </a:r>
            <a:endParaRPr lang="en-US" b="1" dirty="0">
              <a:solidFill>
                <a:srgbClr val="000000"/>
              </a:solidFill>
            </a:endParaRP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3773792989"/>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objectives</a:t>
            </a:r>
          </a:p>
        </p:txBody>
      </p:sp>
      <p:sp>
        <p:nvSpPr>
          <p:cNvPr id="8195" name="Text Box 2"/>
          <p:cNvSpPr txBox="1">
            <a:spLocks noChangeArrowheads="1"/>
          </p:cNvSpPr>
          <p:nvPr/>
        </p:nvSpPr>
        <p:spPr bwMode="auto">
          <a:xfrm>
            <a:off x="4419600" y="1676400"/>
            <a:ext cx="4343400"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b="1" dirty="0" smtClean="0">
              <a:solidFill>
                <a:srgbClr val="4D4D4D"/>
              </a:solidFill>
            </a:endParaRP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Explain </a:t>
            </a:r>
            <a:r>
              <a:rPr lang="en-US" sz="2000" dirty="0" smtClean="0">
                <a:solidFill>
                  <a:srgbClr val="4D4D4D"/>
                </a:solidFill>
              </a:rPr>
              <a:t>what JMS is</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Develop</a:t>
            </a:r>
            <a:r>
              <a:rPr lang="en-US" sz="2000" dirty="0" smtClean="0">
                <a:solidFill>
                  <a:srgbClr val="4D4D4D"/>
                </a:solidFill>
              </a:rPr>
              <a:t> messaging service based on it</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Develop </a:t>
            </a:r>
            <a:r>
              <a:rPr lang="en-US" sz="2000" dirty="0" smtClean="0">
                <a:solidFill>
                  <a:srgbClr val="4D4D4D"/>
                </a:solidFill>
              </a:rPr>
              <a:t>Message Driven Beans</a:t>
            </a:r>
            <a:endParaRPr lang="en-US" sz="2000" b="1" dirty="0">
              <a:solidFill>
                <a:srgbClr val="4D4D4D"/>
              </a:solidFill>
            </a:endParaRPr>
          </a:p>
        </p:txBody>
      </p:sp>
      <p:sp>
        <p:nvSpPr>
          <p:cNvPr id="8196" name="Text Box 3"/>
          <p:cNvSpPr txBox="1">
            <a:spLocks noChangeArrowheads="1"/>
          </p:cNvSpPr>
          <p:nvPr/>
        </p:nvSpPr>
        <p:spPr bwMode="auto">
          <a:xfrm>
            <a:off x="1042988" y="1066800"/>
            <a:ext cx="7620000" cy="433068"/>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a:solidFill>
                  <a:srgbClr val="4D4D4D"/>
                </a:solidFill>
              </a:rPr>
              <a:t>By completing this course, you </a:t>
            </a:r>
            <a:r>
              <a:rPr lang="en-US" sz="2200" dirty="0" smtClean="0">
                <a:solidFill>
                  <a:srgbClr val="4D4D4D"/>
                </a:solidFill>
              </a:rPr>
              <a:t>will be able to:</a:t>
            </a:r>
            <a:endParaRPr lang="en-US" sz="2200" dirty="0">
              <a:solidFill>
                <a:srgbClr val="4D4D4D"/>
              </a:solidFill>
            </a:endParaRPr>
          </a:p>
        </p:txBody>
      </p:sp>
      <p:pic>
        <p:nvPicPr>
          <p:cNvPr id="8197" name="Picture 4"/>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819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ct val="50000"/>
              </a:spcBef>
            </a:pPr>
            <a:r>
              <a:rPr lang="fr-FR" b="1" dirty="0">
                <a:solidFill>
                  <a:srgbClr val="000000"/>
                </a:solidFill>
              </a:rPr>
              <a:t>Java Message Service</a:t>
            </a:r>
            <a:endParaRPr lang="fr-FR" dirty="0">
              <a:solidFill>
                <a:srgbClr val="000000"/>
              </a:solidFill>
            </a:endParaRPr>
          </a:p>
        </p:txBody>
      </p:sp>
      <p:pic>
        <p:nvPicPr>
          <p:cNvPr id="8199" name="Picture 6"/>
          <p:cNvPicPr>
            <a:picLocks noChangeAspect="1" noChangeArrowheads="1"/>
          </p:cNvPicPr>
          <p:nvPr/>
        </p:nvPicPr>
        <p:blipFill>
          <a:blip r:embed="rId4" cstate="print"/>
          <a:srcRect/>
          <a:stretch>
            <a:fillRect/>
          </a:stretch>
        </p:blipFill>
        <p:spPr bwMode="auto">
          <a:xfrm>
            <a:off x="1139825" y="1773238"/>
            <a:ext cx="3144838" cy="3144837"/>
          </a:xfrm>
          <a:prstGeom prst="rect">
            <a:avLst/>
          </a:prstGeom>
          <a:noFill/>
          <a:ln w="9525">
            <a:noFill/>
            <a:round/>
            <a:headEnd/>
            <a:tailEnd/>
          </a:ln>
        </p:spPr>
      </p:pic>
    </p:spTree>
    <p:extLst>
      <p:ext uri="{BB962C8B-B14F-4D97-AF65-F5344CB8AC3E}">
        <p14:creationId xmlns:p14="http://schemas.microsoft.com/office/powerpoint/2010/main" val="18143955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2583184"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Message Driven Bean</a:t>
            </a:r>
            <a:endParaRPr lang="en-US" sz="3600" b="1" dirty="0">
              <a:solidFill>
                <a:srgbClr val="000000"/>
              </a:solidFill>
            </a:endParaRPr>
          </a:p>
        </p:txBody>
      </p:sp>
      <p:sp>
        <p:nvSpPr>
          <p:cNvPr id="111619" name="Text Box 2"/>
          <p:cNvSpPr txBox="1">
            <a:spLocks noChangeArrowheads="1"/>
          </p:cNvSpPr>
          <p:nvPr/>
        </p:nvSpPr>
        <p:spPr bwMode="auto">
          <a:xfrm>
            <a:off x="2555776"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rgbClr val="4D4D4D"/>
                </a:solidFill>
              </a:rPr>
              <a:t>An EJB for JMS ?</a:t>
            </a:r>
            <a:endParaRPr lang="en-US" sz="2200" dirty="0">
              <a:solidFill>
                <a:srgbClr val="4D4D4D"/>
              </a:solidFill>
            </a:endParaRPr>
          </a:p>
        </p:txBody>
      </p:sp>
      <p:pic>
        <p:nvPicPr>
          <p:cNvPr id="111620"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27341424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Presentation</a:t>
            </a:r>
            <a:endParaRPr lang="en-US" sz="3200" b="1" dirty="0">
              <a:solidFill>
                <a:srgbClr val="000000"/>
              </a:solidFill>
            </a:endParaRPr>
          </a:p>
        </p:txBody>
      </p:sp>
      <p:pic>
        <p:nvPicPr>
          <p:cNvPr id="12595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25956"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125957" name="Picture 4"/>
          <p:cNvPicPr>
            <a:picLocks noChangeAspect="1" noChangeArrowheads="1"/>
          </p:cNvPicPr>
          <p:nvPr/>
        </p:nvPicPr>
        <p:blipFill>
          <a:blip r:embed="rId4" cstate="print"/>
          <a:srcRect/>
          <a:stretch>
            <a:fillRect/>
          </a:stretch>
        </p:blipFill>
        <p:spPr bwMode="auto">
          <a:xfrm>
            <a:off x="7315200" y="5116513"/>
            <a:ext cx="1531938" cy="1493837"/>
          </a:xfrm>
          <a:prstGeom prst="rect">
            <a:avLst/>
          </a:prstGeom>
          <a:noFill/>
          <a:ln w="9525">
            <a:noFill/>
            <a:round/>
            <a:headEnd/>
            <a:tailEnd/>
          </a:ln>
        </p:spPr>
      </p:pic>
      <p:sp>
        <p:nvSpPr>
          <p:cNvPr id="125958" name="Rectangle 5"/>
          <p:cNvSpPr>
            <a:spLocks noChangeArrowheads="1"/>
          </p:cNvSpPr>
          <p:nvPr/>
        </p:nvSpPr>
        <p:spPr bwMode="auto">
          <a:xfrm>
            <a:off x="1260475" y="1739900"/>
            <a:ext cx="7794625" cy="4648200"/>
          </a:xfrm>
          <a:prstGeom prst="rect">
            <a:avLst/>
          </a:prstGeom>
          <a:noFill/>
          <a:ln w="9525">
            <a:noFill/>
            <a:round/>
            <a:headEnd/>
            <a:tailEnd/>
          </a:ln>
        </p:spPr>
        <p:txBody>
          <a:bodyPr lIns="90000" tIns="46800" rIns="90000" bIns="46800">
            <a:prstTxWarp prst="textNoShape">
              <a:avLst/>
            </a:prstTxWarp>
          </a:bodyPr>
          <a:lstStyle/>
          <a:p>
            <a:pPr marL="417513" indent="-417513" eaLnBrk="1" hangingPunct="1">
              <a:spcBef>
                <a:spcPts val="550"/>
              </a:spcBef>
              <a:spcAft>
                <a:spcPts val="825"/>
              </a:spcAft>
              <a:buClr>
                <a:srgbClr val="777777"/>
              </a:buClr>
              <a:buFont typeface="Wingdings" charset="2"/>
              <a:buChar char=""/>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r>
              <a:rPr lang="en-US" sz="2200" dirty="0">
                <a:solidFill>
                  <a:srgbClr val="4D4D4D"/>
                </a:solidFill>
              </a:rPr>
              <a:t>A Message Driven Bean is a specific component for receiving messages</a:t>
            </a:r>
          </a:p>
          <a:p>
            <a:pPr marL="417513" indent="-417513" eaLnBrk="1" hangingPunct="1">
              <a:spcBef>
                <a:spcPts val="550"/>
              </a:spcBef>
              <a:spcAft>
                <a:spcPts val="825"/>
              </a:spcAft>
              <a:buClr>
                <a:srgbClr val="777777"/>
              </a:buClr>
              <a:buFont typeface="Wingdings" charset="2"/>
              <a:buChar char=""/>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r>
              <a:rPr lang="en-US" sz="2200" dirty="0">
                <a:solidFill>
                  <a:srgbClr val="4D4D4D"/>
                </a:solidFill>
              </a:rPr>
              <a:t>Annotation used is </a:t>
            </a:r>
            <a:r>
              <a:rPr lang="en-US" sz="2200" i="1" dirty="0">
                <a:solidFill>
                  <a:srgbClr val="4D4D4D"/>
                </a:solidFill>
              </a:rPr>
              <a:t>@</a:t>
            </a:r>
            <a:r>
              <a:rPr lang="en-US" sz="2200" i="1" dirty="0" err="1">
                <a:solidFill>
                  <a:srgbClr val="4D4D4D"/>
                </a:solidFill>
              </a:rPr>
              <a:t>MessageDriven</a:t>
            </a:r>
            <a:endParaRPr lang="en-US" sz="2200" i="1" dirty="0">
              <a:solidFill>
                <a:srgbClr val="4D4D4D"/>
              </a:solidFill>
            </a:endParaRPr>
          </a:p>
          <a:p>
            <a:pPr marL="417513" indent="-417513" eaLnBrk="1" hangingPunct="1">
              <a:spcBef>
                <a:spcPts val="550"/>
              </a:spcBef>
              <a:spcAft>
                <a:spcPts val="825"/>
              </a:spcAft>
              <a:buClr>
                <a:srgbClr val="777777"/>
              </a:buClr>
              <a:buFont typeface="Wingdings" charset="2"/>
              <a:buChar char=""/>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r>
              <a:rPr lang="en-US" sz="2200" dirty="0">
                <a:solidFill>
                  <a:srgbClr val="4D4D4D"/>
                </a:solidFill>
              </a:rPr>
              <a:t>Destination name and type are declared in the annotation</a:t>
            </a:r>
          </a:p>
          <a:p>
            <a:pPr marL="417513" indent="-417513" eaLnBrk="1" hangingPunct="1">
              <a:spcBef>
                <a:spcPts val="550"/>
              </a:spcBef>
              <a:spcAft>
                <a:spcPts val="825"/>
              </a:spcAft>
              <a:buClr>
                <a:srgbClr val="777777"/>
              </a:buClr>
              <a:buFont typeface="Wingdings" charset="2"/>
              <a:buChar char=""/>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r>
              <a:rPr lang="en-US" sz="2200" dirty="0">
                <a:solidFill>
                  <a:srgbClr val="4D4D4D"/>
                </a:solidFill>
              </a:rPr>
              <a:t>Implements </a:t>
            </a:r>
            <a:r>
              <a:rPr lang="en-US" sz="2200" i="1" dirty="0" err="1">
                <a:solidFill>
                  <a:srgbClr val="4D4D4D"/>
                </a:solidFill>
              </a:rPr>
              <a:t>javax.jms.MessageListener</a:t>
            </a:r>
            <a:endParaRPr lang="en-US" sz="2200" i="1" dirty="0">
              <a:solidFill>
                <a:srgbClr val="4D4D4D"/>
              </a:solidFill>
            </a:endParaRPr>
          </a:p>
          <a:p>
            <a:pPr marL="935038" lvl="1" indent="-417513" eaLnBrk="1" hangingPunct="1">
              <a:spcBef>
                <a:spcPts val="550"/>
              </a:spcBef>
              <a:spcAft>
                <a:spcPts val="825"/>
              </a:spcAft>
              <a:buClr>
                <a:srgbClr val="969696"/>
              </a:buClr>
              <a:buFont typeface="Wingdings" charset="2"/>
              <a:buChar char=""/>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r>
              <a:rPr lang="en-US" sz="2200" dirty="0">
                <a:solidFill>
                  <a:srgbClr val="4D4D4D"/>
                </a:solidFill>
              </a:rPr>
              <a:t>Method </a:t>
            </a:r>
            <a:r>
              <a:rPr lang="en-US" sz="2200" i="1" dirty="0" err="1" smtClean="0">
                <a:solidFill>
                  <a:srgbClr val="4D4D4D"/>
                </a:solidFill>
              </a:rPr>
              <a:t>onMessage</a:t>
            </a:r>
            <a:r>
              <a:rPr lang="en-US" sz="2200" i="1" dirty="0">
                <a:solidFill>
                  <a:srgbClr val="4D4D4D"/>
                </a:solidFill>
              </a:rPr>
              <a:t>(Message m</a:t>
            </a:r>
            <a:r>
              <a:rPr lang="en-US" sz="2200" i="1" dirty="0" smtClean="0">
                <a:solidFill>
                  <a:srgbClr val="4D4D4D"/>
                </a:solidFill>
              </a:rPr>
              <a:t>)</a:t>
            </a:r>
            <a:endParaRPr lang="en-US" sz="2200" i="1" dirty="0">
              <a:solidFill>
                <a:srgbClr val="4D4D4D"/>
              </a:solidFill>
            </a:endParaRPr>
          </a:p>
          <a:p>
            <a:pPr marL="935038" lvl="1" indent="-417513" eaLnBrk="1" hangingPunct="1">
              <a:spcBef>
                <a:spcPts val="550"/>
              </a:spcBef>
              <a:spcAft>
                <a:spcPts val="825"/>
              </a:spcAft>
              <a:buClr>
                <a:srgbClr val="969696"/>
              </a:buClr>
              <a:buFont typeface="Wingdings" charset="2"/>
              <a:buChar char=""/>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r>
              <a:rPr lang="en-US" sz="2200" dirty="0">
                <a:solidFill>
                  <a:srgbClr val="4D4D4D"/>
                </a:solidFill>
              </a:rPr>
              <a:t>Called at the moment of receipt</a:t>
            </a:r>
          </a:p>
        </p:txBody>
      </p:sp>
      <p:sp>
        <p:nvSpPr>
          <p:cNvPr id="125959"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Message Driven </a:t>
            </a:r>
            <a:r>
              <a:rPr lang="en-US" b="1" dirty="0">
                <a:solidFill>
                  <a:srgbClr val="000000"/>
                </a:solidFill>
              </a:rPr>
              <a:t>Bean</a:t>
            </a:r>
          </a:p>
        </p:txBody>
      </p:sp>
    </p:spTree>
    <p:extLst>
      <p:ext uri="{BB962C8B-B14F-4D97-AF65-F5344CB8AC3E}">
        <p14:creationId xmlns:p14="http://schemas.microsoft.com/office/powerpoint/2010/main" val="31324391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
          <p:cNvSpPr txBox="1">
            <a:spLocks noChangeArrowheads="1"/>
          </p:cNvSpPr>
          <p:nvPr/>
        </p:nvSpPr>
        <p:spPr bwMode="auto">
          <a:xfrm>
            <a:off x="957263" y="228600"/>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Example</a:t>
            </a:r>
            <a:endParaRPr lang="en-US" sz="3200" b="1" dirty="0">
              <a:solidFill>
                <a:srgbClr val="000000"/>
              </a:solidFill>
            </a:endParaRPr>
          </a:p>
        </p:txBody>
      </p:sp>
      <p:pic>
        <p:nvPicPr>
          <p:cNvPr id="126979"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26980"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4"/>
          <p:cNvSpPr>
            <a:spLocks noChangeArrowheads="1"/>
          </p:cNvSpPr>
          <p:nvPr/>
        </p:nvSpPr>
        <p:spPr bwMode="auto">
          <a:xfrm>
            <a:off x="1042988" y="936104"/>
            <a:ext cx="7850187" cy="587727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4D4D4D"/>
                </a:solidFill>
                <a:latin typeface="Courier"/>
                <a:cs typeface="Courier"/>
              </a:rPr>
              <a:t>@</a:t>
            </a:r>
            <a:r>
              <a:rPr lang="fr-FR" sz="1600" dirty="0" err="1">
                <a:solidFill>
                  <a:srgbClr val="4D4D4D"/>
                </a:solidFill>
                <a:latin typeface="Courier"/>
                <a:cs typeface="Courier"/>
              </a:rPr>
              <a:t>MessageDriven</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4D4D4D"/>
                </a:solidFill>
                <a:latin typeface="Courier"/>
                <a:cs typeface="Courier"/>
              </a:rPr>
              <a:t>  </a:t>
            </a:r>
            <a:r>
              <a:rPr lang="fr-FR" sz="1600" dirty="0" err="1" smtClean="0">
                <a:solidFill>
                  <a:srgbClr val="4D4D4D"/>
                </a:solidFill>
                <a:latin typeface="Courier"/>
                <a:cs typeface="Courier"/>
              </a:rPr>
              <a:t>mappedName</a:t>
            </a:r>
            <a:r>
              <a:rPr lang="fr-FR" sz="1600" dirty="0">
                <a:solidFill>
                  <a:srgbClr val="4D4D4D"/>
                </a:solidFill>
                <a:latin typeface="Courier"/>
                <a:cs typeface="Courier"/>
              </a:rPr>
              <a:t>=</a:t>
            </a:r>
            <a:r>
              <a:rPr lang="fr-FR" sz="1600" dirty="0">
                <a:solidFill>
                  <a:srgbClr val="2A00FF"/>
                </a:solidFill>
                <a:latin typeface="Courier"/>
                <a:cs typeface="Courier"/>
              </a:rPr>
              <a:t>"queue/</a:t>
            </a:r>
            <a:r>
              <a:rPr lang="fr-FR" sz="1600" dirty="0" err="1">
                <a:solidFill>
                  <a:srgbClr val="2A00FF"/>
                </a:solidFill>
                <a:latin typeface="Courier"/>
                <a:cs typeface="Courier"/>
              </a:rPr>
              <a:t>StockValue</a:t>
            </a:r>
            <a:r>
              <a:rPr lang="fr-FR" sz="1600" dirty="0">
                <a:solidFill>
                  <a:srgbClr val="2A00FF"/>
                </a:solidFill>
                <a:latin typeface="Courier"/>
                <a:cs typeface="Courier"/>
              </a:rPr>
              <a:t>"</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4D4D4D"/>
                </a:solidFill>
                <a:latin typeface="Courier"/>
                <a:cs typeface="Courier"/>
              </a:rPr>
              <a:t>  </a:t>
            </a:r>
            <a:r>
              <a:rPr lang="fr-FR" sz="1600" dirty="0" err="1" smtClean="0">
                <a:solidFill>
                  <a:srgbClr val="4D4D4D"/>
                </a:solidFill>
                <a:latin typeface="Courier"/>
                <a:cs typeface="Courier"/>
              </a:rPr>
              <a:t>activationConfig</a:t>
            </a:r>
            <a:r>
              <a:rPr lang="fr-FR" sz="1600" dirty="0" smtClean="0">
                <a:solidFill>
                  <a:srgbClr val="4D4D4D"/>
                </a:solidFill>
                <a:latin typeface="Courier"/>
                <a:cs typeface="Courier"/>
              </a:rPr>
              <a:t> </a:t>
            </a:r>
            <a:r>
              <a:rPr lang="fr-FR" sz="1600" dirty="0">
                <a:solidFill>
                  <a:srgbClr val="4D4D4D"/>
                </a:solidFill>
                <a:latin typeface="Courier"/>
                <a:cs typeface="Courier"/>
              </a:rPr>
              <a:t>=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4D4D4D"/>
                </a:solidFill>
                <a:latin typeface="Courier"/>
                <a:cs typeface="Courier"/>
              </a:rPr>
              <a:t> </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ActivationConfigProperty</a:t>
            </a:r>
            <a:r>
              <a:rPr lang="fr-FR" sz="1600" dirty="0" smtClean="0">
                <a:solidFill>
                  <a:srgbClr val="4D4D4D"/>
                </a:solidFill>
                <a:latin typeface="Courier"/>
                <a:cs typeface="Courier"/>
              </a:rPr>
              <a:t>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4D4D4D"/>
                </a:solidFill>
                <a:latin typeface="Courier"/>
                <a:cs typeface="Courier"/>
              </a:rPr>
              <a:t> </a:t>
            </a:r>
            <a:r>
              <a:rPr lang="fr-FR" sz="1600" dirty="0" smtClean="0">
                <a:solidFill>
                  <a:srgbClr val="4D4D4D"/>
                </a:solidFill>
                <a:latin typeface="Courier"/>
                <a:cs typeface="Courier"/>
              </a:rPr>
              <a:t>   </a:t>
            </a:r>
            <a:r>
              <a:rPr lang="fr-FR" sz="1600" dirty="0">
                <a:solidFill>
                  <a:srgbClr val="4D4D4D"/>
                </a:solidFill>
                <a:latin typeface="Courier"/>
                <a:cs typeface="Courier"/>
              </a:rPr>
              <a:t> </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propertyName</a:t>
            </a:r>
            <a:r>
              <a:rPr lang="fr-FR" sz="1600" dirty="0" smtClean="0">
                <a:solidFill>
                  <a:srgbClr val="4D4D4D"/>
                </a:solidFill>
                <a:latin typeface="Courier"/>
                <a:cs typeface="Courier"/>
              </a:rPr>
              <a:t> </a:t>
            </a:r>
            <a:r>
              <a:rPr lang="fr-FR" sz="1600" dirty="0">
                <a:solidFill>
                  <a:srgbClr val="4D4D4D"/>
                </a:solidFill>
                <a:latin typeface="Courier"/>
                <a:cs typeface="Courier"/>
              </a:rPr>
              <a:t>= </a:t>
            </a:r>
            <a:r>
              <a:rPr lang="fr-FR" sz="1600" dirty="0">
                <a:solidFill>
                  <a:srgbClr val="2A00FF"/>
                </a:solidFill>
                <a:latin typeface="Courier"/>
                <a:cs typeface="Courier"/>
              </a:rPr>
              <a:t>"</a:t>
            </a:r>
            <a:r>
              <a:rPr lang="fr-FR" sz="1600" dirty="0" err="1">
                <a:solidFill>
                  <a:srgbClr val="2A00FF"/>
                </a:solidFill>
                <a:latin typeface="Courier"/>
                <a:cs typeface="Courier"/>
              </a:rPr>
              <a:t>destinationType</a:t>
            </a:r>
            <a:r>
              <a:rPr lang="fr-FR" sz="1600" dirty="0">
                <a:solidFill>
                  <a:srgbClr val="2A00FF"/>
                </a:solidFill>
                <a:latin typeface="Courier"/>
                <a:cs typeface="Courier"/>
              </a:rPr>
              <a:t>"</a:t>
            </a:r>
            <a:r>
              <a:rPr lang="fr-FR" sz="1600" dirty="0">
                <a:solidFill>
                  <a:srgbClr val="4D4D4D"/>
                </a:solidFill>
                <a:latin typeface="Courier"/>
                <a:cs typeface="Courier"/>
              </a:rPr>
              <a:t>, 		</a:t>
            </a:r>
            <a:endParaRPr lang="fr-FR" sz="1600" dirty="0" smtClean="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4D4D4D"/>
                </a:solidFill>
                <a:latin typeface="Courier"/>
                <a:cs typeface="Courier"/>
              </a:rPr>
              <a:t> </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propertyValue</a:t>
            </a:r>
            <a:r>
              <a:rPr lang="fr-FR" sz="1600" dirty="0" smtClean="0">
                <a:solidFill>
                  <a:srgbClr val="4D4D4D"/>
                </a:solidFill>
                <a:latin typeface="Courier"/>
                <a:cs typeface="Courier"/>
              </a:rPr>
              <a:t> </a:t>
            </a:r>
            <a:r>
              <a:rPr lang="fr-FR" sz="1600" dirty="0">
                <a:solidFill>
                  <a:srgbClr val="4D4D4D"/>
                </a:solidFill>
                <a:latin typeface="Courier"/>
                <a:cs typeface="Courier"/>
              </a:rPr>
              <a:t>= </a:t>
            </a:r>
            <a:r>
              <a:rPr lang="fr-FR" sz="1600" dirty="0">
                <a:solidFill>
                  <a:srgbClr val="2A00FF"/>
                </a:solidFill>
                <a:latin typeface="Courier"/>
                <a:cs typeface="Courier"/>
              </a:rPr>
              <a:t>"</a:t>
            </a:r>
            <a:r>
              <a:rPr lang="fr-FR" sz="1600" dirty="0" err="1" smtClean="0">
                <a:solidFill>
                  <a:srgbClr val="2A00FF"/>
                </a:solidFill>
                <a:latin typeface="Courier"/>
                <a:cs typeface="Courier"/>
              </a:rPr>
              <a:t>javax.jms.Queue</a:t>
            </a:r>
            <a:r>
              <a:rPr lang="fr-FR" sz="1600" dirty="0" smtClean="0">
                <a:solidFill>
                  <a:srgbClr val="2A00FF"/>
                </a:solidFill>
                <a:latin typeface="Courier"/>
                <a:cs typeface="Courier"/>
              </a:rPr>
              <a:t>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2A00FF"/>
                </a:solidFill>
                <a:latin typeface="Courier"/>
                <a:cs typeface="Courier"/>
              </a:rPr>
              <a:t> </a:t>
            </a:r>
            <a:r>
              <a:rPr lang="fr-FR" sz="1600" dirty="0" smtClean="0">
                <a:solidFill>
                  <a:srgbClr val="2A00FF"/>
                </a:solidFill>
                <a:latin typeface="Courier"/>
                <a:cs typeface="Courier"/>
              </a:rPr>
              <a:t>   </a:t>
            </a:r>
            <a:r>
              <a:rPr lang="fr-FR" sz="1600" dirty="0" smtClean="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4D4D4D"/>
                </a:solidFill>
                <a:latin typeface="Courier"/>
                <a:cs typeface="Courier"/>
              </a:rPr>
              <a:t>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b="1" dirty="0" smtClean="0">
                <a:solidFill>
                  <a:srgbClr val="7F007F"/>
                </a:solidFill>
                <a:latin typeface="Courier"/>
                <a:cs typeface="Courier"/>
              </a:rPr>
              <a:t>class</a:t>
            </a:r>
            <a:r>
              <a:rPr lang="fr-FR" sz="1600" dirty="0" smtClean="0">
                <a:solidFill>
                  <a:srgbClr val="7F007F"/>
                </a:solidFill>
                <a:latin typeface="Courier"/>
                <a:cs typeface="Courier"/>
              </a:rPr>
              <a:t> </a:t>
            </a:r>
            <a:r>
              <a:rPr lang="fr-FR" sz="1600" dirty="0" err="1" smtClean="0">
                <a:solidFill>
                  <a:srgbClr val="4D4D4D"/>
                </a:solidFill>
                <a:latin typeface="Courier"/>
                <a:cs typeface="Courier"/>
              </a:rPr>
              <a:t>MyDrivenBean</a:t>
            </a:r>
            <a:r>
              <a:rPr lang="fr-FR" sz="1600" dirty="0" smtClean="0">
                <a:solidFill>
                  <a:srgbClr val="4D4D4D"/>
                </a:solidFill>
                <a:latin typeface="Courier"/>
                <a:cs typeface="Courier"/>
              </a:rPr>
              <a:t> </a:t>
            </a:r>
            <a:r>
              <a:rPr lang="fr-FR" sz="1600" b="1" dirty="0" err="1" smtClean="0">
                <a:solidFill>
                  <a:srgbClr val="7F007F"/>
                </a:solidFill>
                <a:latin typeface="Courier"/>
                <a:cs typeface="Courier"/>
              </a:rPr>
              <a:t>implements</a:t>
            </a:r>
            <a:r>
              <a:rPr lang="fr-FR" sz="1600" dirty="0" smtClean="0">
                <a:solidFill>
                  <a:srgbClr val="7F007F"/>
                </a:solidFill>
                <a:latin typeface="Courier"/>
                <a:cs typeface="Courier"/>
              </a:rPr>
              <a:t> </a:t>
            </a:r>
            <a:r>
              <a:rPr lang="fr-FR" sz="1600" dirty="0" err="1" smtClean="0">
                <a:solidFill>
                  <a:srgbClr val="4D4D4D"/>
                </a:solidFill>
                <a:latin typeface="Courier"/>
                <a:cs typeface="Courier"/>
              </a:rPr>
              <a:t>MessageListener</a:t>
            </a:r>
            <a:r>
              <a:rPr lang="fr-FR" sz="1600" dirty="0" smtClean="0">
                <a:solidFill>
                  <a:srgbClr val="4D4D4D"/>
                </a:solidFill>
                <a:latin typeface="Courier"/>
                <a:cs typeface="Courier"/>
              </a:rPr>
              <a:t> </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3F7F7F"/>
                </a:solidFill>
                <a:latin typeface="Courier"/>
                <a:cs typeface="Courier"/>
              </a:rPr>
              <a:t>	// </a:t>
            </a:r>
            <a:r>
              <a:rPr lang="fr-FR" sz="1600" dirty="0">
                <a:solidFill>
                  <a:srgbClr val="3F7F7F"/>
                </a:solidFill>
                <a:latin typeface="Courier"/>
                <a:cs typeface="Courier"/>
              </a:rPr>
              <a:t>This </a:t>
            </a:r>
            <a:r>
              <a:rPr lang="fr-FR" sz="1600" dirty="0" err="1" smtClean="0">
                <a:solidFill>
                  <a:srgbClr val="3F7F7F"/>
                </a:solidFill>
                <a:latin typeface="Courier"/>
                <a:cs typeface="Courier"/>
              </a:rPr>
              <a:t>method</a:t>
            </a:r>
            <a:r>
              <a:rPr lang="fr-FR" sz="1600" dirty="0" smtClean="0">
                <a:solidFill>
                  <a:srgbClr val="3F7F7F"/>
                </a:solidFill>
                <a:latin typeface="Courier"/>
                <a:cs typeface="Courier"/>
              </a:rPr>
              <a:t> </a:t>
            </a:r>
            <a:r>
              <a:rPr lang="fr-FR" sz="1600" dirty="0" err="1" smtClean="0">
                <a:solidFill>
                  <a:srgbClr val="3F7F7F"/>
                </a:solidFill>
                <a:latin typeface="Courier"/>
                <a:cs typeface="Courier"/>
              </a:rPr>
              <a:t>is</a:t>
            </a:r>
            <a:r>
              <a:rPr lang="fr-FR" sz="1600" dirty="0" smtClean="0">
                <a:solidFill>
                  <a:srgbClr val="3F7F7F"/>
                </a:solidFill>
                <a:latin typeface="Courier"/>
                <a:cs typeface="Courier"/>
              </a:rPr>
              <a:t> </a:t>
            </a:r>
            <a:r>
              <a:rPr lang="fr-FR" sz="1600" dirty="0" err="1" smtClean="0">
                <a:solidFill>
                  <a:srgbClr val="3F7F7F"/>
                </a:solidFill>
                <a:latin typeface="Courier"/>
                <a:cs typeface="Courier"/>
              </a:rPr>
              <a:t>called</a:t>
            </a:r>
            <a:r>
              <a:rPr lang="fr-FR" sz="1600" dirty="0" smtClean="0">
                <a:solidFill>
                  <a:srgbClr val="3F7F7F"/>
                </a:solidFill>
                <a:latin typeface="Courier"/>
                <a:cs typeface="Courier"/>
              </a:rPr>
              <a:t> </a:t>
            </a:r>
            <a:r>
              <a:rPr lang="fr-FR" sz="1600" dirty="0" err="1" smtClean="0">
                <a:solidFill>
                  <a:srgbClr val="3F7F7F"/>
                </a:solidFill>
                <a:latin typeface="Courier"/>
                <a:cs typeface="Courier"/>
              </a:rPr>
              <a:t>when</a:t>
            </a:r>
            <a:r>
              <a:rPr lang="fr-FR" sz="1600" dirty="0" smtClean="0">
                <a:solidFill>
                  <a:srgbClr val="3F7F7F"/>
                </a:solidFill>
                <a:latin typeface="Courier"/>
                <a:cs typeface="Courier"/>
              </a:rPr>
              <a:t> </a:t>
            </a:r>
            <a:r>
              <a:rPr lang="fr-FR" sz="1600" dirty="0">
                <a:solidFill>
                  <a:srgbClr val="3F7F7F"/>
                </a:solidFill>
                <a:latin typeface="Courier"/>
                <a:cs typeface="Courier"/>
              </a:rPr>
              <a:t>a message </a:t>
            </a:r>
            <a:r>
              <a:rPr lang="fr-FR" sz="1600" dirty="0" err="1" smtClean="0">
                <a:solidFill>
                  <a:srgbClr val="3F7F7F"/>
                </a:solidFill>
                <a:latin typeface="Courier"/>
                <a:cs typeface="Courier"/>
              </a:rPr>
              <a:t>is</a:t>
            </a:r>
            <a:r>
              <a:rPr lang="fr-FR" sz="1600" dirty="0" smtClean="0">
                <a:solidFill>
                  <a:srgbClr val="3F7F7F"/>
                </a:solidFill>
                <a:latin typeface="Courier"/>
                <a:cs typeface="Courier"/>
              </a:rPr>
              <a:t> </a:t>
            </a:r>
            <a:r>
              <a:rPr lang="fr-FR" sz="1600" dirty="0" err="1" smtClean="0">
                <a:solidFill>
                  <a:srgbClr val="3F7F7F"/>
                </a:solidFill>
                <a:latin typeface="Courier"/>
                <a:cs typeface="Courier"/>
              </a:rPr>
              <a:t>received</a:t>
            </a:r>
            <a:endParaRPr lang="fr-FR" sz="1600" dirty="0">
              <a:solidFill>
                <a:srgbClr val="3F7F7F"/>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7F007F"/>
                </a:solidFill>
                <a:latin typeface="Courier"/>
                <a:cs typeface="Courier"/>
              </a:rPr>
              <a:t>	</a:t>
            </a:r>
            <a:r>
              <a:rPr lang="fr-FR" sz="1600" b="1" dirty="0" smtClean="0">
                <a:solidFill>
                  <a:srgbClr val="7F007F"/>
                </a:solidFill>
                <a:latin typeface="Courier"/>
                <a:cs typeface="Courier"/>
              </a:rPr>
              <a:t>public</a:t>
            </a:r>
            <a:r>
              <a:rPr lang="fr-FR" sz="1600" dirty="0" smtClean="0">
                <a:solidFill>
                  <a:srgbClr val="7F007F"/>
                </a:solidFill>
                <a:latin typeface="Courier"/>
                <a:cs typeface="Courier"/>
              </a:rPr>
              <a:t> </a:t>
            </a:r>
            <a:r>
              <a:rPr lang="fr-FR" sz="1600" b="1" dirty="0" err="1" smtClean="0">
                <a:solidFill>
                  <a:srgbClr val="7F007F"/>
                </a:solidFill>
                <a:latin typeface="Courier"/>
                <a:cs typeface="Courier"/>
              </a:rPr>
              <a:t>void</a:t>
            </a:r>
            <a:r>
              <a:rPr lang="fr-FR" sz="1600" dirty="0" smtClean="0">
                <a:solidFill>
                  <a:srgbClr val="7F007F"/>
                </a:solidFill>
                <a:latin typeface="Courier"/>
                <a:cs typeface="Courier"/>
              </a:rPr>
              <a:t> </a:t>
            </a:r>
            <a:r>
              <a:rPr lang="fr-FR" sz="1600" dirty="0" err="1" smtClean="0">
                <a:solidFill>
                  <a:srgbClr val="4D4D4D"/>
                </a:solidFill>
                <a:latin typeface="Courier"/>
                <a:cs typeface="Courier"/>
              </a:rPr>
              <a:t>onMessage</a:t>
            </a:r>
            <a:r>
              <a:rPr lang="fr-FR" sz="1600" dirty="0" smtClean="0">
                <a:solidFill>
                  <a:srgbClr val="4D4D4D"/>
                </a:solidFill>
                <a:latin typeface="Courier"/>
                <a:cs typeface="Courier"/>
              </a:rPr>
              <a:t>(Message </a:t>
            </a:r>
            <a:r>
              <a:rPr lang="fr-FR" sz="1600" dirty="0" err="1">
                <a:solidFill>
                  <a:srgbClr val="4D4D4D"/>
                </a:solidFill>
                <a:latin typeface="Courier"/>
                <a:cs typeface="Courier"/>
              </a:rPr>
              <a:t>message</a:t>
            </a:r>
            <a:r>
              <a:rPr lang="fr-FR" sz="1600" dirty="0" smtClean="0">
                <a:solidFill>
                  <a:srgbClr val="4D4D4D"/>
                </a:solidFill>
                <a:latin typeface="Courier"/>
                <a:cs typeface="Courier"/>
              </a:rPr>
              <a:t>) {</a:t>
            </a:r>
            <a:endParaRPr lang="fr-FR" sz="1600" dirty="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4D4D4D"/>
                </a:solidFill>
                <a:latin typeface="Courier"/>
                <a:cs typeface="Courier"/>
              </a:rPr>
              <a:t>		</a:t>
            </a:r>
            <a:r>
              <a:rPr lang="fr-FR" sz="1600" dirty="0" err="1" smtClean="0">
                <a:solidFill>
                  <a:srgbClr val="4D4D4D"/>
                </a:solidFill>
                <a:latin typeface="Courier"/>
                <a:cs typeface="Courier"/>
              </a:rPr>
              <a:t>TextMessage</a:t>
            </a:r>
            <a:r>
              <a:rPr lang="fr-FR" sz="1600" dirty="0" smtClean="0">
                <a:solidFill>
                  <a:srgbClr val="4D4D4D"/>
                </a:solidFill>
                <a:latin typeface="Courier"/>
                <a:cs typeface="Courier"/>
              </a:rPr>
              <a:t> </a:t>
            </a:r>
            <a:r>
              <a:rPr lang="fr-FR" sz="1600" dirty="0" err="1" smtClean="0">
                <a:solidFill>
                  <a:srgbClr val="4D4D4D"/>
                </a:solidFill>
                <a:latin typeface="Courier"/>
                <a:cs typeface="Courier"/>
              </a:rPr>
              <a:t>textMessage</a:t>
            </a:r>
            <a:r>
              <a:rPr lang="fr-FR" sz="1600" dirty="0" smtClean="0">
                <a:solidFill>
                  <a:srgbClr val="4D4D4D"/>
                </a:solidFill>
                <a:latin typeface="Courier"/>
                <a:cs typeface="Courier"/>
              </a:rPr>
              <a:t> </a:t>
            </a:r>
            <a:r>
              <a:rPr lang="fr-FR" sz="1600" dirty="0">
                <a:solidFill>
                  <a:srgbClr val="4D4D4D"/>
                </a:solidFill>
                <a:latin typeface="Courier"/>
                <a:cs typeface="Courier"/>
              </a:rPr>
              <a:t>= (</a:t>
            </a:r>
            <a:r>
              <a:rPr lang="fr-FR" sz="1600" dirty="0" err="1">
                <a:solidFill>
                  <a:srgbClr val="4D4D4D"/>
                </a:solidFill>
                <a:latin typeface="Courier"/>
                <a:cs typeface="Courier"/>
              </a:rPr>
              <a:t>TextMessage</a:t>
            </a:r>
            <a:r>
              <a:rPr lang="fr-FR" sz="1600" dirty="0">
                <a:solidFill>
                  <a:srgbClr val="4D4D4D"/>
                </a:solidFill>
                <a:latin typeface="Courier"/>
                <a:cs typeface="Courier"/>
              </a:rPr>
              <a:t>) message;</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4D4D4D"/>
                </a:solidFill>
                <a:latin typeface="Courier"/>
                <a:cs typeface="Courier"/>
              </a:rPr>
              <a:t>		System.out.println(</a:t>
            </a:r>
            <a:r>
              <a:rPr lang="fr-FR" sz="1600" dirty="0" err="1" smtClean="0">
                <a:solidFill>
                  <a:srgbClr val="4D4D4D"/>
                </a:solidFill>
                <a:latin typeface="Courier"/>
                <a:cs typeface="Courier"/>
              </a:rPr>
              <a:t>textMessage.getText</a:t>
            </a:r>
            <a:r>
              <a:rPr lang="fr-FR" sz="1600"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4D4D4D"/>
                </a:solidFill>
                <a:latin typeface="Courier"/>
                <a:cs typeface="Courier"/>
              </a:rPr>
              <a:t>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4D4D4D"/>
                </a:solidFill>
                <a:latin typeface="Courier"/>
                <a:cs typeface="Courier"/>
              </a:rPr>
              <a:t>}</a:t>
            </a:r>
          </a:p>
        </p:txBody>
      </p:sp>
      <p:sp>
        <p:nvSpPr>
          <p:cNvPr id="126982"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Message Driven Bean</a:t>
            </a:r>
          </a:p>
        </p:txBody>
      </p:sp>
    </p:spTree>
    <p:extLst>
      <p:ext uri="{BB962C8B-B14F-4D97-AF65-F5344CB8AC3E}">
        <p14:creationId xmlns:p14="http://schemas.microsoft.com/office/powerpoint/2010/main" val="7858598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EJB context</a:t>
            </a:r>
          </a:p>
        </p:txBody>
      </p:sp>
      <p:pic>
        <p:nvPicPr>
          <p:cNvPr id="124931"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24932"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124933" name="Picture 4"/>
          <p:cNvPicPr>
            <a:picLocks noChangeAspect="1" noChangeArrowheads="1"/>
          </p:cNvPicPr>
          <p:nvPr/>
        </p:nvPicPr>
        <p:blipFill>
          <a:blip r:embed="rId4" cstate="print"/>
          <a:srcRect/>
          <a:stretch>
            <a:fillRect/>
          </a:stretch>
        </p:blipFill>
        <p:spPr bwMode="auto">
          <a:xfrm>
            <a:off x="7315200" y="5116513"/>
            <a:ext cx="1531938" cy="1493837"/>
          </a:xfrm>
          <a:prstGeom prst="rect">
            <a:avLst/>
          </a:prstGeom>
          <a:noFill/>
          <a:ln w="9525">
            <a:noFill/>
            <a:round/>
            <a:headEnd/>
            <a:tailEnd/>
          </a:ln>
        </p:spPr>
      </p:pic>
      <p:sp>
        <p:nvSpPr>
          <p:cNvPr id="124934" name="Rectangle 5"/>
          <p:cNvSpPr>
            <a:spLocks noChangeArrowheads="1"/>
          </p:cNvSpPr>
          <p:nvPr/>
        </p:nvSpPr>
        <p:spPr bwMode="auto">
          <a:xfrm>
            <a:off x="1115616" y="1556792"/>
            <a:ext cx="7794625" cy="4648200"/>
          </a:xfrm>
          <a:prstGeom prst="rect">
            <a:avLst/>
          </a:prstGeom>
          <a:noFill/>
          <a:ln w="9525">
            <a:noFill/>
            <a:round/>
            <a:headEnd/>
            <a:tailEnd/>
          </a:ln>
        </p:spPr>
        <p:txBody>
          <a:bodyPr lIns="90000" tIns="46800" rIns="90000" bIns="46800">
            <a:prstTxWarp prst="textNoShape">
              <a:avLst/>
            </a:prstTxWarp>
          </a:bodyPr>
          <a:lstStyle/>
          <a:p>
            <a:pPr marL="417513" indent="-417513" eaLnBrk="1" hangingPunct="1">
              <a:spcBef>
                <a:spcPts val="550"/>
              </a:spcBef>
              <a:spcAft>
                <a:spcPts val="825"/>
              </a:spcAft>
              <a:buClr>
                <a:srgbClr val="777777"/>
              </a:buClr>
              <a:buFont typeface="Wingdings" charset="2"/>
              <a:buChar char=""/>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r>
              <a:rPr lang="en-US" sz="2200" dirty="0" smtClean="0">
                <a:solidFill>
                  <a:srgbClr val="4D4D4D"/>
                </a:solidFill>
              </a:rPr>
              <a:t>EJBs (session beans and MDB) can </a:t>
            </a:r>
            <a:r>
              <a:rPr lang="en-US" sz="2200" dirty="0">
                <a:solidFill>
                  <a:srgbClr val="4D4D4D"/>
                </a:solidFill>
              </a:rPr>
              <a:t>obtain JMS </a:t>
            </a:r>
            <a:r>
              <a:rPr lang="en-US" sz="2200" dirty="0" err="1">
                <a:solidFill>
                  <a:srgbClr val="4D4D4D"/>
                </a:solidFill>
              </a:rPr>
              <a:t>ConnectionFactory</a:t>
            </a:r>
            <a:r>
              <a:rPr lang="en-US" sz="2200" dirty="0">
                <a:solidFill>
                  <a:srgbClr val="4D4D4D"/>
                </a:solidFill>
              </a:rPr>
              <a:t> and Destination objects via resource </a:t>
            </a:r>
            <a:r>
              <a:rPr lang="en-US" sz="2200" dirty="0" smtClean="0">
                <a:solidFill>
                  <a:srgbClr val="4D4D4D"/>
                </a:solidFill>
              </a:rPr>
              <a:t>injection !</a:t>
            </a:r>
            <a:endParaRPr lang="en-US" sz="2200" dirty="0">
              <a:solidFill>
                <a:srgbClr val="4D4D4D"/>
              </a:solidFill>
            </a:endParaRPr>
          </a:p>
          <a:p>
            <a:pPr marL="935038" lvl="1" indent="-417513" eaLnBrk="1" hangingPunct="1">
              <a:spcBef>
                <a:spcPts val="500"/>
              </a:spcBef>
              <a:spcAft>
                <a:spcPts val="750"/>
              </a:spcAft>
              <a:buClr>
                <a:srgbClr val="969696"/>
              </a:buClr>
              <a:buFont typeface="Wingdings" charset="2"/>
              <a:buNone/>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endParaRPr lang="en-US" sz="2000" dirty="0">
              <a:solidFill>
                <a:srgbClr val="4D4D4D"/>
              </a:solidFill>
            </a:endParaRPr>
          </a:p>
          <a:p>
            <a:pPr marL="417513" indent="-417513" eaLnBrk="1" hangingPunct="1">
              <a:spcBef>
                <a:spcPts val="550"/>
              </a:spcBef>
              <a:spcAft>
                <a:spcPts val="825"/>
              </a:spcAft>
              <a:buClr>
                <a:srgbClr val="777777"/>
              </a:buClr>
              <a:buFont typeface="Wingdings" charset="2"/>
              <a:buNone/>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endParaRPr lang="en-US" sz="2200" dirty="0">
              <a:solidFill>
                <a:srgbClr val="4D4D4D"/>
              </a:solidFill>
            </a:endParaRPr>
          </a:p>
          <a:p>
            <a:pPr marL="417513" indent="-417513" eaLnBrk="1" hangingPunct="1">
              <a:spcBef>
                <a:spcPts val="550"/>
              </a:spcBef>
              <a:spcAft>
                <a:spcPts val="825"/>
              </a:spcAft>
              <a:buClr>
                <a:srgbClr val="777777"/>
              </a:buClr>
              <a:buFont typeface="Wingdings" charset="2"/>
              <a:buNone/>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endParaRPr lang="en-US" sz="2200" dirty="0">
              <a:solidFill>
                <a:srgbClr val="4D4D4D"/>
              </a:solidFill>
            </a:endParaRPr>
          </a:p>
          <a:p>
            <a:pPr marL="417513" indent="-417513" eaLnBrk="1" hangingPunct="1">
              <a:spcBef>
                <a:spcPts val="550"/>
              </a:spcBef>
              <a:spcAft>
                <a:spcPts val="825"/>
              </a:spcAft>
              <a:buClr>
                <a:srgbClr val="777777"/>
              </a:buClr>
              <a:buFont typeface="Wingdings" charset="2"/>
              <a:buNone/>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endParaRPr lang="en-US" sz="2200" dirty="0">
              <a:solidFill>
                <a:srgbClr val="4D4D4D"/>
              </a:solidFill>
            </a:endParaRPr>
          </a:p>
          <a:p>
            <a:pPr marL="417513" indent="-417513" eaLnBrk="1" hangingPunct="1">
              <a:spcBef>
                <a:spcPts val="550"/>
              </a:spcBef>
              <a:spcAft>
                <a:spcPts val="825"/>
              </a:spcAft>
              <a:buClr>
                <a:srgbClr val="777777"/>
              </a:buClr>
              <a:buFont typeface="Wingdings" charset="2"/>
              <a:buNone/>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endParaRPr lang="en-US" sz="2200" dirty="0">
              <a:solidFill>
                <a:srgbClr val="4D4D4D"/>
              </a:solidFill>
            </a:endParaRPr>
          </a:p>
          <a:p>
            <a:pPr marL="417513" indent="-417513" eaLnBrk="1" hangingPunct="1">
              <a:spcBef>
                <a:spcPts val="550"/>
              </a:spcBef>
              <a:spcAft>
                <a:spcPts val="825"/>
              </a:spcAft>
              <a:buClr>
                <a:srgbClr val="777777"/>
              </a:buClr>
              <a:buFont typeface="Wingdings" charset="2"/>
              <a:buNone/>
              <a:tabLst>
                <a:tab pos="417513" algn="l"/>
                <a:tab pos="1331913" algn="l"/>
                <a:tab pos="2246313" algn="l"/>
                <a:tab pos="3160713" algn="l"/>
                <a:tab pos="4075113" algn="l"/>
                <a:tab pos="4989513" algn="l"/>
                <a:tab pos="5903913" algn="l"/>
                <a:tab pos="6818313" algn="l"/>
                <a:tab pos="7732713" algn="l"/>
                <a:tab pos="8647113" algn="l"/>
                <a:tab pos="9561513" algn="l"/>
                <a:tab pos="10475913" algn="l"/>
              </a:tabLst>
            </a:pPr>
            <a:endParaRPr lang="en-US" sz="2200" dirty="0">
              <a:solidFill>
                <a:srgbClr val="4D4D4D"/>
              </a:solidFill>
            </a:endParaRPr>
          </a:p>
        </p:txBody>
      </p:sp>
      <p:sp>
        <p:nvSpPr>
          <p:cNvPr id="124935"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Message Driven Bean</a:t>
            </a:r>
          </a:p>
        </p:txBody>
      </p:sp>
      <p:sp>
        <p:nvSpPr>
          <p:cNvPr id="2" name="Rectangle 7"/>
          <p:cNvSpPr>
            <a:spLocks noChangeArrowheads="1"/>
          </p:cNvSpPr>
          <p:nvPr/>
        </p:nvSpPr>
        <p:spPr bwMode="auto">
          <a:xfrm>
            <a:off x="1474788" y="3140968"/>
            <a:ext cx="6769100" cy="20193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@Resource(</a:t>
            </a:r>
            <a:r>
              <a:rPr lang="fr-FR" dirty="0" err="1">
                <a:solidFill>
                  <a:srgbClr val="4D4D4D"/>
                </a:solidFill>
                <a:latin typeface="Courier"/>
                <a:cs typeface="Courier"/>
              </a:rPr>
              <a:t>mappedName</a:t>
            </a:r>
            <a:r>
              <a:rPr lang="fr-FR" dirty="0">
                <a:solidFill>
                  <a:srgbClr val="4D4D4D"/>
                </a:solidFill>
                <a:latin typeface="Courier"/>
                <a:cs typeface="Courier"/>
              </a:rPr>
              <a:t>=</a:t>
            </a:r>
            <a:r>
              <a:rPr lang="fr-FR" dirty="0">
                <a:solidFill>
                  <a:srgbClr val="2A00FF"/>
                </a:solidFill>
                <a:latin typeface="Courier"/>
                <a:cs typeface="Courier"/>
              </a:rPr>
              <a:t>"</a:t>
            </a:r>
            <a:r>
              <a:rPr lang="fr-FR" dirty="0" err="1">
                <a:solidFill>
                  <a:srgbClr val="2A00FF"/>
                </a:solidFill>
                <a:latin typeface="Courier"/>
                <a:cs typeface="Courier"/>
              </a:rPr>
              <a:t>ConnectionFactory</a:t>
            </a:r>
            <a:r>
              <a:rPr lang="fr-FR" dirty="0">
                <a:solidFill>
                  <a:srgbClr val="2A00FF"/>
                </a:solidFill>
                <a:latin typeface="Courier"/>
                <a:cs typeface="Courier"/>
              </a:rPr>
              <a:t>"</a:t>
            </a:r>
            <a:r>
              <a:rPr lang="fr-FR" dirty="0">
                <a:solidFill>
                  <a:srgbClr val="4D4D4D"/>
                </a:solidFill>
                <a:latin typeface="Courier"/>
                <a:cs typeface="Courier"/>
              </a:rPr>
              <a:t>)</a:t>
            </a:r>
            <a:r>
              <a:rPr lang="x-none" dirty="0">
                <a:solidFill>
                  <a:srgbClr val="4D4D4D"/>
                </a:solidFill>
                <a:latin typeface="Courier"/>
                <a:ea typeface="Arial" charset="0"/>
                <a:cs typeface="Courier"/>
              </a:rPr>
              <a:t>‏</a:t>
            </a:r>
            <a:endParaRPr lang="fr-FR" dirty="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err="1">
                <a:solidFill>
                  <a:srgbClr val="7F007F"/>
                </a:solidFill>
                <a:latin typeface="Courier"/>
                <a:cs typeface="Courier"/>
              </a:rPr>
              <a:t>private</a:t>
            </a:r>
            <a:r>
              <a:rPr lang="fr-FR" dirty="0">
                <a:solidFill>
                  <a:srgbClr val="4D4D4D"/>
                </a:solidFill>
                <a:latin typeface="Courier"/>
                <a:cs typeface="Courier"/>
              </a:rPr>
              <a:t> </a:t>
            </a:r>
            <a:r>
              <a:rPr lang="fr-FR" dirty="0" err="1">
                <a:solidFill>
                  <a:srgbClr val="4D4D4D"/>
                </a:solidFill>
                <a:latin typeface="Courier"/>
                <a:cs typeface="Courier"/>
              </a:rPr>
              <a:t>ConnectionFactory</a:t>
            </a:r>
            <a:r>
              <a:rPr lang="fr-FR" dirty="0">
                <a:solidFill>
                  <a:srgbClr val="4D4D4D"/>
                </a:solidFill>
                <a:latin typeface="Courier"/>
                <a:cs typeface="Courier"/>
              </a:rPr>
              <a:t> </a:t>
            </a:r>
            <a:r>
              <a:rPr lang="fr-FR" dirty="0" err="1">
                <a:solidFill>
                  <a:srgbClr val="4D4D4D"/>
                </a:solidFill>
                <a:latin typeface="Courier"/>
                <a:cs typeface="Courier"/>
              </a:rPr>
              <a:t>connectionFactory</a:t>
            </a:r>
            <a:r>
              <a:rPr lang="fr-FR" dirty="0">
                <a:solidFill>
                  <a:srgbClr val="4D4D4D"/>
                </a:solidFill>
                <a:latin typeface="Courier"/>
                <a:cs typeface="Courier"/>
              </a:rPr>
              <a: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@Resource(</a:t>
            </a:r>
            <a:r>
              <a:rPr lang="fr-FR" dirty="0" err="1">
                <a:solidFill>
                  <a:srgbClr val="4D4D4D"/>
                </a:solidFill>
                <a:latin typeface="Courier"/>
                <a:cs typeface="Courier"/>
              </a:rPr>
              <a:t>mappedName</a:t>
            </a:r>
            <a:r>
              <a:rPr lang="fr-FR" dirty="0">
                <a:solidFill>
                  <a:srgbClr val="4D4D4D"/>
                </a:solidFill>
                <a:latin typeface="Courier"/>
                <a:cs typeface="Courier"/>
              </a:rPr>
              <a:t>=</a:t>
            </a:r>
            <a:r>
              <a:rPr lang="fr-FR" dirty="0">
                <a:solidFill>
                  <a:srgbClr val="2A00FF"/>
                </a:solidFill>
                <a:latin typeface="Courier"/>
                <a:cs typeface="Courier"/>
              </a:rPr>
              <a:t>"queue/</a:t>
            </a:r>
            <a:r>
              <a:rPr lang="fr-FR" dirty="0" err="1">
                <a:solidFill>
                  <a:srgbClr val="2A00FF"/>
                </a:solidFill>
                <a:latin typeface="Courier"/>
                <a:cs typeface="Courier"/>
              </a:rPr>
              <a:t>StockValue</a:t>
            </a:r>
            <a:r>
              <a:rPr lang="fr-FR" dirty="0">
                <a:solidFill>
                  <a:srgbClr val="2A00FF"/>
                </a:solidFill>
                <a:latin typeface="Courier"/>
                <a:cs typeface="Courier"/>
              </a:rPr>
              <a:t>"</a:t>
            </a:r>
            <a:r>
              <a:rPr lang="fr-FR" dirty="0">
                <a:solidFill>
                  <a:srgbClr val="4D4D4D"/>
                </a:solidFill>
                <a:latin typeface="Courier"/>
                <a:cs typeface="Courier"/>
              </a:rPr>
              <a:t>)</a:t>
            </a:r>
            <a:r>
              <a:rPr lang="x-none" dirty="0">
                <a:solidFill>
                  <a:srgbClr val="4D4D4D"/>
                </a:solidFill>
                <a:latin typeface="Courier"/>
                <a:ea typeface="Arial" charset="0"/>
                <a:cs typeface="Courier"/>
              </a:rPr>
              <a:t>‏</a:t>
            </a:r>
            <a:endParaRPr lang="fr-FR" dirty="0">
              <a:solidFill>
                <a:srgbClr val="4D4D4D"/>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err="1">
                <a:solidFill>
                  <a:srgbClr val="7F007F"/>
                </a:solidFill>
                <a:latin typeface="Courier"/>
                <a:cs typeface="Courier"/>
              </a:rPr>
              <a:t>private</a:t>
            </a:r>
            <a:r>
              <a:rPr lang="fr-FR" dirty="0">
                <a:solidFill>
                  <a:srgbClr val="4D4D4D"/>
                </a:solidFill>
                <a:latin typeface="Courier"/>
                <a:cs typeface="Courier"/>
              </a:rPr>
              <a:t> Destination </a:t>
            </a:r>
            <a:r>
              <a:rPr lang="fr-FR" dirty="0" err="1">
                <a:solidFill>
                  <a:srgbClr val="4D4D4D"/>
                </a:solidFill>
                <a:latin typeface="Courier"/>
                <a:cs typeface="Courier"/>
              </a:rPr>
              <a:t>destination</a:t>
            </a:r>
            <a:r>
              <a:rPr lang="fr-FR" dirty="0">
                <a:solidFill>
                  <a:srgbClr val="4D4D4D"/>
                </a:solidFill>
                <a:latin typeface="Courier"/>
                <a:cs typeface="Courier"/>
              </a:rPr>
              <a:t>;</a:t>
            </a:r>
          </a:p>
        </p:txBody>
      </p:sp>
    </p:spTree>
    <p:extLst>
      <p:ext uri="{BB962C8B-B14F-4D97-AF65-F5344CB8AC3E}">
        <p14:creationId xmlns:p14="http://schemas.microsoft.com/office/powerpoint/2010/main" val="21556634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675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sp>
        <p:nvSpPr>
          <p:cNvPr id="675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Message Driven Bean</a:t>
            </a: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182998094"/>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Fill in the blanks</a:t>
            </a:r>
          </a:p>
        </p:txBody>
      </p:sp>
      <p:pic>
        <p:nvPicPr>
          <p:cNvPr id="128003"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128004" name="Text Box 3"/>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Java Message Service</a:t>
            </a:r>
            <a:endParaRPr lang="en-US" b="1" dirty="0">
              <a:solidFill>
                <a:srgbClr val="000000"/>
              </a:solidFill>
            </a:endParaRPr>
          </a:p>
        </p:txBody>
      </p:sp>
      <p:sp>
        <p:nvSpPr>
          <p:cNvPr id="128005" name="Rectangle 4"/>
          <p:cNvSpPr>
            <a:spLocks noChangeArrowheads="1"/>
          </p:cNvSpPr>
          <p:nvPr/>
        </p:nvSpPr>
        <p:spPr bwMode="auto">
          <a:xfrm>
            <a:off x="1044575" y="1524000"/>
            <a:ext cx="7920038" cy="4648200"/>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4D4D4D"/>
                </a:solidFill>
              </a:rPr>
              <a:t>Thanks to the JMS technology we could send ………….</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4D4D4D"/>
                </a:solidFill>
              </a:rPr>
              <a:t>Message Driven Bean allow to    ………. messages.</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4D4D4D"/>
                </a:solidFill>
              </a:rPr>
              <a:t>There are 2 message distribution modes:</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4D4D4D"/>
                </a:solidFill>
              </a:rPr>
              <a:t>……………….. and ……………….. </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a:solidFill>
                <a:srgbClr val="4D4D4D"/>
              </a:solidFill>
            </a:endParaRPr>
          </a:p>
        </p:txBody>
      </p:sp>
      <p:sp>
        <p:nvSpPr>
          <p:cNvPr id="2" name="Rectangle 5"/>
          <p:cNvSpPr>
            <a:spLocks noChangeArrowheads="1"/>
          </p:cNvSpPr>
          <p:nvPr/>
        </p:nvSpPr>
        <p:spPr bwMode="auto">
          <a:xfrm>
            <a:off x="7164388" y="1482725"/>
            <a:ext cx="1512887" cy="433388"/>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CC3300"/>
                </a:solidFill>
              </a:rPr>
              <a:t>messages</a:t>
            </a:r>
          </a:p>
        </p:txBody>
      </p:sp>
      <p:sp>
        <p:nvSpPr>
          <p:cNvPr id="128006" name="Rectangle 6"/>
          <p:cNvSpPr>
            <a:spLocks noChangeArrowheads="1"/>
          </p:cNvSpPr>
          <p:nvPr/>
        </p:nvSpPr>
        <p:spPr bwMode="auto">
          <a:xfrm>
            <a:off x="5507038" y="2490788"/>
            <a:ext cx="1512887" cy="433387"/>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CC3300"/>
                </a:solidFill>
              </a:rPr>
              <a:t>receive</a:t>
            </a:r>
          </a:p>
        </p:txBody>
      </p:sp>
      <p:sp>
        <p:nvSpPr>
          <p:cNvPr id="128007" name="Rectangle 7"/>
          <p:cNvSpPr>
            <a:spLocks noChangeArrowheads="1"/>
          </p:cNvSpPr>
          <p:nvPr/>
        </p:nvSpPr>
        <p:spPr bwMode="auto">
          <a:xfrm>
            <a:off x="2771775" y="4003675"/>
            <a:ext cx="1944688" cy="433388"/>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CC3300"/>
                </a:solidFill>
              </a:rPr>
              <a:t>Queue</a:t>
            </a:r>
          </a:p>
        </p:txBody>
      </p:sp>
      <p:pic>
        <p:nvPicPr>
          <p:cNvPr id="128009" name="Picture 8"/>
          <p:cNvPicPr>
            <a:picLocks noChangeAspect="1" noChangeArrowheads="1"/>
          </p:cNvPicPr>
          <p:nvPr/>
        </p:nvPicPr>
        <p:blipFill>
          <a:blip r:embed="rId4" cstate="print"/>
          <a:srcRect/>
          <a:stretch>
            <a:fillRect/>
          </a:stretch>
        </p:blipFill>
        <p:spPr bwMode="auto">
          <a:xfrm>
            <a:off x="8042275" y="5661025"/>
            <a:ext cx="911225" cy="942975"/>
          </a:xfrm>
          <a:prstGeom prst="rect">
            <a:avLst/>
          </a:prstGeom>
          <a:noFill/>
          <a:ln w="9525">
            <a:noFill/>
            <a:round/>
            <a:headEnd/>
            <a:tailEnd/>
          </a:ln>
        </p:spPr>
      </p:pic>
      <p:sp>
        <p:nvSpPr>
          <p:cNvPr id="3" name="Rectangle 9"/>
          <p:cNvSpPr>
            <a:spLocks noChangeArrowheads="1"/>
          </p:cNvSpPr>
          <p:nvPr/>
        </p:nvSpPr>
        <p:spPr bwMode="auto">
          <a:xfrm>
            <a:off x="5364163" y="4003675"/>
            <a:ext cx="1728787" cy="433388"/>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CC3300"/>
                </a:solidFill>
              </a:rPr>
              <a:t>Topic</a:t>
            </a:r>
          </a:p>
        </p:txBody>
      </p:sp>
    </p:spTree>
    <p:extLst>
      <p:ext uri="{BB962C8B-B14F-4D97-AF65-F5344CB8AC3E}">
        <p14:creationId xmlns:p14="http://schemas.microsoft.com/office/powerpoint/2010/main" val="622949551"/>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checkerboard(across)">
                                      <p:cBhvr additive="repl">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28006"/>
                                        </p:tgtEl>
                                        <p:attrNameLst>
                                          <p:attrName>style.visibility</p:attrName>
                                        </p:attrNameLst>
                                      </p:cBhvr>
                                      <p:to>
                                        <p:strVal val="visible"/>
                                      </p:to>
                                    </p:set>
                                    <p:animEffect transition="in" filter="checkerboard(across)">
                                      <p:cBhvr additive="repl">
                                        <p:cTn id="12" dur="500"/>
                                        <p:tgtEl>
                                          <p:spTgt spid="1280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28007"/>
                                        </p:tgtEl>
                                        <p:attrNameLst>
                                          <p:attrName>style.visibility</p:attrName>
                                        </p:attrNameLst>
                                      </p:cBhvr>
                                      <p:to>
                                        <p:strVal val="visible"/>
                                      </p:to>
                                    </p:set>
                                    <p:animEffect transition="in" filter="checkerboard(across)">
                                      <p:cBhvr additive="repl">
                                        <p:cTn id="17" dur="500"/>
                                        <p:tgtEl>
                                          <p:spTgt spid="12800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3"/>
                                        </p:tgtEl>
                                        <p:attrNameLst>
                                          <p:attrName>style.visibility</p:attrName>
                                        </p:attrNameLst>
                                      </p:cBhvr>
                                      <p:to>
                                        <p:strVal val="visible"/>
                                      </p:to>
                                    </p:set>
                                    <p:animEffect transition="in" filter="checkerboard(across)">
                                      <p:cBhvr additive="repl">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(1/2)</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Java Message Service</a:t>
            </a:r>
          </a:p>
        </p:txBody>
      </p:sp>
      <p:sp>
        <p:nvSpPr>
          <p:cNvPr id="6" name="Rectangle 2"/>
          <p:cNvSpPr txBox="1">
            <a:spLocks noChangeArrowheads="1"/>
          </p:cNvSpPr>
          <p:nvPr/>
        </p:nvSpPr>
        <p:spPr>
          <a:xfrm>
            <a:off x="1187624" y="1268760"/>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rPr>
              <a:t>SupRails</a:t>
            </a:r>
            <a:r>
              <a:rPr lang="en-US" sz="2200" kern="0" dirty="0" smtClean="0">
                <a:latin typeface="+mn-lt"/>
              </a:rPr>
              <a:t> wants to print train tickets after each order</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They want another application to manage that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This application will be on another server</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So you need to use JMS to send message from your web application to the printer application !</a:t>
            </a:r>
          </a:p>
          <a:p>
            <a:pPr marL="1257300" lvl="2"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pic>
        <p:nvPicPr>
          <p:cNvPr id="9" name="Picture 8"/>
          <p:cNvPicPr>
            <a:picLocks noChangeAspect="1"/>
          </p:cNvPicPr>
          <p:nvPr/>
        </p:nvPicPr>
        <p:blipFill>
          <a:blip r:embed="rId5"/>
          <a:stretch>
            <a:fillRect/>
          </a:stretch>
        </p:blipFill>
        <p:spPr>
          <a:xfrm>
            <a:off x="6228184" y="4366602"/>
            <a:ext cx="2952328" cy="2491398"/>
          </a:xfrm>
          <a:prstGeom prst="rect">
            <a:avLst/>
          </a:prstGeom>
        </p:spPr>
      </p:pic>
    </p:spTree>
    <p:custDataLst>
      <p:tags r:id="rId1"/>
    </p:custDataLst>
    <p:extLst>
      <p:ext uri="{BB962C8B-B14F-4D97-AF65-F5344CB8AC3E}">
        <p14:creationId xmlns:p14="http://schemas.microsoft.com/office/powerpoint/2010/main" val="330423392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(2/2)</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Java Message Service</a:t>
            </a:r>
          </a:p>
        </p:txBody>
      </p:sp>
      <p:sp>
        <p:nvSpPr>
          <p:cNvPr id="6" name="Rectangle 2"/>
          <p:cNvSpPr txBox="1">
            <a:spLocks noChangeArrowheads="1"/>
          </p:cNvSpPr>
          <p:nvPr/>
        </p:nvSpPr>
        <p:spPr>
          <a:xfrm>
            <a:off x="1187624" y="1268760"/>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Develop a simple console application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This application must retrieve JMS message from a queue and display corresponding tickets to the console (</a:t>
            </a:r>
            <a:r>
              <a:rPr lang="en-US" sz="2200" kern="0" dirty="0" err="1" smtClean="0">
                <a:latin typeface="+mn-lt"/>
              </a:rPr>
              <a:t>SupRails</a:t>
            </a:r>
            <a:r>
              <a:rPr lang="en-US" sz="2200" kern="0" dirty="0" smtClean="0">
                <a:latin typeface="+mn-lt"/>
              </a:rPr>
              <a:t> doesn’t buy printers yet…)</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Update your web application to send a message to a queue when a trip is ordered</a:t>
            </a:r>
            <a:endParaRPr lang="en-US" sz="2200" kern="0" dirty="0">
              <a:latin typeface="+mn-lt"/>
            </a:endParaRP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pic>
        <p:nvPicPr>
          <p:cNvPr id="2" name="Picture 1"/>
          <p:cNvPicPr>
            <a:picLocks noChangeAspect="1"/>
          </p:cNvPicPr>
          <p:nvPr/>
        </p:nvPicPr>
        <p:blipFill>
          <a:blip r:embed="rId5"/>
          <a:stretch>
            <a:fillRect/>
          </a:stretch>
        </p:blipFill>
        <p:spPr>
          <a:xfrm>
            <a:off x="6228184" y="4366602"/>
            <a:ext cx="2952328" cy="2491398"/>
          </a:xfrm>
          <a:prstGeom prst="rect">
            <a:avLst/>
          </a:prstGeom>
        </p:spPr>
      </p:pic>
    </p:spTree>
    <p:custDataLst>
      <p:tags r:id="rId1"/>
    </p:custDataLst>
    <p:extLst>
      <p:ext uri="{BB962C8B-B14F-4D97-AF65-F5344CB8AC3E}">
        <p14:creationId xmlns:p14="http://schemas.microsoft.com/office/powerpoint/2010/main" val="277758596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Java Message Service</a:t>
            </a:r>
          </a:p>
        </p:txBody>
      </p:sp>
      <p:sp>
        <p:nvSpPr>
          <p:cNvPr id="22" name="AutoShape 3"/>
          <p:cNvSpPr>
            <a:spLocks noChangeArrowheads="1"/>
          </p:cNvSpPr>
          <p:nvPr/>
        </p:nvSpPr>
        <p:spPr bwMode="auto">
          <a:xfrm>
            <a:off x="1513533" y="12192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Destination</a:t>
            </a:r>
            <a:endParaRPr lang="en-GB" sz="2400" b="1" dirty="0">
              <a:solidFill>
                <a:srgbClr val="000000"/>
              </a:solidFill>
            </a:endParaRPr>
          </a:p>
        </p:txBody>
      </p:sp>
      <p:grpSp>
        <p:nvGrpSpPr>
          <p:cNvPr id="28" name="Group 11"/>
          <p:cNvGrpSpPr>
            <a:grpSpLocks/>
          </p:cNvGrpSpPr>
          <p:nvPr/>
        </p:nvGrpSpPr>
        <p:grpSpPr bwMode="auto">
          <a:xfrm>
            <a:off x="2504133" y="10668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4969916" y="126876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Topic</a:t>
            </a:r>
          </a:p>
        </p:txBody>
      </p:sp>
      <p:grpSp>
        <p:nvGrpSpPr>
          <p:cNvPr id="35" name="Group 19"/>
          <p:cNvGrpSpPr>
            <a:grpSpLocks/>
          </p:cNvGrpSpPr>
          <p:nvPr/>
        </p:nvGrpSpPr>
        <p:grpSpPr bwMode="auto">
          <a:xfrm>
            <a:off x="5960516" y="1116360"/>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0" name="AutoShape 3"/>
          <p:cNvSpPr>
            <a:spLocks noChangeArrowheads="1"/>
          </p:cNvSpPr>
          <p:nvPr/>
        </p:nvSpPr>
        <p:spPr bwMode="auto">
          <a:xfrm>
            <a:off x="6156176" y="4077072"/>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Message Driven Bean</a:t>
            </a:r>
            <a:endParaRPr lang="en-GB" sz="2400" b="1" dirty="0">
              <a:solidFill>
                <a:srgbClr val="000000"/>
              </a:solidFill>
            </a:endParaRPr>
          </a:p>
        </p:txBody>
      </p:sp>
      <p:grpSp>
        <p:nvGrpSpPr>
          <p:cNvPr id="31" name="Group 11"/>
          <p:cNvGrpSpPr>
            <a:grpSpLocks/>
          </p:cNvGrpSpPr>
          <p:nvPr/>
        </p:nvGrpSpPr>
        <p:grpSpPr bwMode="auto">
          <a:xfrm>
            <a:off x="7146776" y="3924672"/>
            <a:ext cx="258762" cy="371475"/>
            <a:chOff x="4275" y="703"/>
            <a:chExt cx="163" cy="234"/>
          </a:xfrm>
        </p:grpSpPr>
        <p:sp>
          <p:nvSpPr>
            <p:cNvPr id="32"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33"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9"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40" name="AutoShape 2"/>
          <p:cNvSpPr>
            <a:spLocks noChangeArrowheads="1"/>
          </p:cNvSpPr>
          <p:nvPr/>
        </p:nvSpPr>
        <p:spPr bwMode="auto">
          <a:xfrm>
            <a:off x="2627784" y="4077072"/>
            <a:ext cx="2410396" cy="2304256"/>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Queue</a:t>
            </a:r>
          </a:p>
        </p:txBody>
      </p:sp>
      <p:grpSp>
        <p:nvGrpSpPr>
          <p:cNvPr id="41" name="Group 7"/>
          <p:cNvGrpSpPr>
            <a:grpSpLocks/>
          </p:cNvGrpSpPr>
          <p:nvPr/>
        </p:nvGrpSpPr>
        <p:grpSpPr bwMode="auto">
          <a:xfrm>
            <a:off x="3542184" y="3935784"/>
            <a:ext cx="258763" cy="371475"/>
            <a:chOff x="1296" y="720"/>
            <a:chExt cx="163" cy="234"/>
          </a:xfrm>
        </p:grpSpPr>
        <p:sp>
          <p:nvSpPr>
            <p:cNvPr id="42"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43"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4"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p:val>
                                            <p:fltVal val="0"/>
                                          </p:val>
                                        </p:tav>
                                        <p:tav>
                                          <p:val>
                                            <p:strVal val="#ppt_w"/>
                                          </p:val>
                                        </p:tav>
                                      </p:tavLst>
                                    </p:anim>
                                    <p:anim calcmode="lin" valueType="num">
                                      <p:cBhvr>
                                        <p:cTn id="20" dur="500" fill="hold"/>
                                        <p:tgtEl>
                                          <p:spTgt spid="34"/>
                                        </p:tgtEl>
                                        <p:attrNameLst>
                                          <p:attrName>ppt_h</p:attrName>
                                        </p:attrNameLst>
                                      </p:cBhvr>
                                      <p:tavLst>
                                        <p:tav>
                                          <p:val>
                                            <p:fltVal val="0"/>
                                          </p:val>
                                        </p:tav>
                                        <p:tav>
                                          <p:val>
                                            <p:strVal val="#ppt_h"/>
                                          </p:val>
                                        </p:tav>
                                      </p:tavLst>
                                    </p:anim>
                                    <p:animEffect transition="in" filter="fade">
                                      <p:cBhvr>
                                        <p:cTn id="21" dur="500"/>
                                        <p:tgtEl>
                                          <p:spTgt spid="34"/>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ppt_x</p:attrName>
                                        </p:attrNameLst>
                                      </p:cBhvr>
                                      <p:tavLst>
                                        <p:tav>
                                          <p:val>
                                            <p:strVal val="#ppt_x"/>
                                          </p:val>
                                        </p:tav>
                                        <p:tav>
                                          <p:val>
                                            <p:strVal val="#ppt_x"/>
                                          </p:val>
                                        </p:tav>
                                      </p:tavLst>
                                    </p:anim>
                                    <p:anim calcmode="lin" valueType="num">
                                      <p:cBhvr>
                                        <p:cTn id="26" dur="500" fill="hold"/>
                                        <p:tgtEl>
                                          <p:spTgt spid="35"/>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p:val>
                                            <p:fltVal val="0"/>
                                          </p:val>
                                        </p:tav>
                                        <p:tav>
                                          <p:val>
                                            <p:strVal val="#ppt_w"/>
                                          </p:val>
                                        </p:tav>
                                      </p:tavLst>
                                    </p:anim>
                                    <p:anim calcmode="lin" valueType="num">
                                      <p:cBhvr>
                                        <p:cTn id="32" dur="500" fill="hold"/>
                                        <p:tgtEl>
                                          <p:spTgt spid="30"/>
                                        </p:tgtEl>
                                        <p:attrNameLst>
                                          <p:attrName>ppt_h</p:attrName>
                                        </p:attrNameLst>
                                      </p:cBhvr>
                                      <p:tavLst>
                                        <p:tav>
                                          <p:val>
                                            <p:fltVal val="0"/>
                                          </p:val>
                                        </p:tav>
                                        <p:tav>
                                          <p:val>
                                            <p:strVal val="#ppt_h"/>
                                          </p:val>
                                        </p:tav>
                                      </p:tavLst>
                                    </p:anim>
                                    <p:animEffect transition="in" filter="fade">
                                      <p:cBhvr>
                                        <p:cTn id="33" dur="500"/>
                                        <p:tgtEl>
                                          <p:spTgt spid="30"/>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ppt_x</p:attrName>
                                        </p:attrNameLst>
                                      </p:cBhvr>
                                      <p:tavLst>
                                        <p:tav>
                                          <p:val>
                                            <p:strVal val="#ppt_x"/>
                                          </p:val>
                                        </p:tav>
                                        <p:tav>
                                          <p:val>
                                            <p:strVal val="#ppt_x"/>
                                          </p:val>
                                        </p:tav>
                                      </p:tavLst>
                                    </p:anim>
                                    <p:anim calcmode="lin" valueType="num">
                                      <p:cBhvr>
                                        <p:cTn id="38" dur="500" fill="hold"/>
                                        <p:tgtEl>
                                          <p:spTgt spid="31"/>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p:val>
                                            <p:fltVal val="0"/>
                                          </p:val>
                                        </p:tav>
                                        <p:tav>
                                          <p:val>
                                            <p:strVal val="#ppt_w"/>
                                          </p:val>
                                        </p:tav>
                                      </p:tavLst>
                                    </p:anim>
                                    <p:anim calcmode="lin" valueType="num">
                                      <p:cBhvr>
                                        <p:cTn id="44" dur="500" fill="hold"/>
                                        <p:tgtEl>
                                          <p:spTgt spid="40"/>
                                        </p:tgtEl>
                                        <p:attrNameLst>
                                          <p:attrName>ppt_h</p:attrName>
                                        </p:attrNameLst>
                                      </p:cBhvr>
                                      <p:tavLst>
                                        <p:tav>
                                          <p:val>
                                            <p:fltVal val="0"/>
                                          </p:val>
                                        </p:tav>
                                        <p:tav>
                                          <p:val>
                                            <p:strVal val="#ppt_h"/>
                                          </p:val>
                                        </p:tav>
                                      </p:tavLst>
                                    </p:anim>
                                    <p:animEffect transition="in" filter="fade">
                                      <p:cBhvr>
                                        <p:cTn id="45" dur="500"/>
                                        <p:tgtEl>
                                          <p:spTgt spid="40"/>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ppt_x</p:attrName>
                                        </p:attrNameLst>
                                      </p:cBhvr>
                                      <p:tavLst>
                                        <p:tav>
                                          <p:val>
                                            <p:strVal val="#ppt_x"/>
                                          </p:val>
                                        </p:tav>
                                        <p:tav>
                                          <p:val>
                                            <p:strVal val="#ppt_x"/>
                                          </p:val>
                                        </p:tav>
                                      </p:tavLst>
                                    </p:anim>
                                    <p:anim calcmode="lin" valueType="num">
                                      <p:cBhvr>
                                        <p:cTn id="50" dur="500" fill="hold"/>
                                        <p:tgtEl>
                                          <p:spTgt spid="41"/>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2" y="1341438"/>
            <a:ext cx="7235799" cy="4823866"/>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Java Message Service</a:t>
            </a: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3370237" y="4977606"/>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topics</a:t>
            </a:r>
          </a:p>
        </p:txBody>
      </p:sp>
      <p:sp>
        <p:nvSpPr>
          <p:cNvPr id="9219" name="Text Box 2"/>
          <p:cNvSpPr txBox="1">
            <a:spLocks noChangeArrowheads="1"/>
          </p:cNvSpPr>
          <p:nvPr/>
        </p:nvSpPr>
        <p:spPr bwMode="auto">
          <a:xfrm>
            <a:off x="1042988" y="1066800"/>
            <a:ext cx="8101012"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Course’s plan</a:t>
            </a:r>
          </a:p>
        </p:txBody>
      </p:sp>
      <p:pic>
        <p:nvPicPr>
          <p:cNvPr id="9220" name="Picture 3"/>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9221"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ct val="50000"/>
              </a:spcBef>
            </a:pPr>
            <a:r>
              <a:rPr lang="fr-FR" b="1" dirty="0">
                <a:solidFill>
                  <a:srgbClr val="000000"/>
                </a:solidFill>
              </a:rPr>
              <a:t>Java Message Service</a:t>
            </a:r>
            <a:endParaRPr lang="fr-FR" dirty="0">
              <a:solidFill>
                <a:srgbClr val="000000"/>
              </a:solidFill>
            </a:endParaRPr>
          </a:p>
        </p:txBody>
      </p:sp>
      <p:sp>
        <p:nvSpPr>
          <p:cNvPr id="9222" name="Rectangle 5"/>
          <p:cNvSpPr>
            <a:spLocks noChangeArrowheads="1"/>
          </p:cNvSpPr>
          <p:nvPr/>
        </p:nvSpPr>
        <p:spPr bwMode="auto">
          <a:xfrm>
            <a:off x="4419600" y="1676400"/>
            <a:ext cx="4343400"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Concepts</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JMS API</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Message Driven Bean</a:t>
            </a:r>
            <a:endParaRPr lang="en-US" sz="2000" dirty="0" smtClean="0">
              <a:solidFill>
                <a:srgbClr val="4D4D4D"/>
              </a:solidFill>
            </a:endParaRPr>
          </a:p>
        </p:txBody>
      </p:sp>
      <p:pic>
        <p:nvPicPr>
          <p:cNvPr id="8" name="Picture 7"/>
          <p:cNvPicPr>
            <a:picLocks/>
          </p:cNvPicPr>
          <p:nvPr/>
        </p:nvPicPr>
        <p:blipFill>
          <a:blip r:embed="rId4"/>
          <a:stretch>
            <a:fillRect/>
          </a:stretch>
        </p:blipFill>
        <p:spPr>
          <a:xfrm>
            <a:off x="1187624" y="1700808"/>
            <a:ext cx="2945904" cy="4104456"/>
          </a:xfrm>
          <a:prstGeom prst="rect">
            <a:avLst/>
          </a:prstGeom>
        </p:spPr>
      </p:pic>
    </p:spTree>
    <p:extLst>
      <p:ext uri="{BB962C8B-B14F-4D97-AF65-F5344CB8AC3E}">
        <p14:creationId xmlns:p14="http://schemas.microsoft.com/office/powerpoint/2010/main" val="18525079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2583184"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Concepts</a:t>
            </a:r>
            <a:endParaRPr lang="en-US" sz="3600" b="1" dirty="0">
              <a:solidFill>
                <a:srgbClr val="000000"/>
              </a:solidFill>
            </a:endParaRPr>
          </a:p>
        </p:txBody>
      </p:sp>
      <p:sp>
        <p:nvSpPr>
          <p:cNvPr id="111619" name="Text Box 2"/>
          <p:cNvSpPr txBox="1">
            <a:spLocks noChangeArrowheads="1"/>
          </p:cNvSpPr>
          <p:nvPr/>
        </p:nvSpPr>
        <p:spPr bwMode="auto">
          <a:xfrm>
            <a:off x="2555776"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rgbClr val="4D4D4D"/>
                </a:solidFill>
              </a:rPr>
              <a:t>What is this </a:t>
            </a:r>
            <a:r>
              <a:rPr lang="en-US" sz="2200" dirty="0">
                <a:solidFill>
                  <a:srgbClr val="4D4D4D"/>
                </a:solidFill>
              </a:rPr>
              <a:t>another </a:t>
            </a:r>
            <a:r>
              <a:rPr lang="en-US" sz="2200" dirty="0" err="1">
                <a:solidFill>
                  <a:srgbClr val="4D4D4D"/>
                </a:solidFill>
              </a:rPr>
              <a:t>Javacronym</a:t>
            </a:r>
            <a:r>
              <a:rPr lang="en-US" sz="2200" dirty="0">
                <a:solidFill>
                  <a:srgbClr val="4D4D4D"/>
                </a:solidFill>
              </a:rPr>
              <a:t> </a:t>
            </a:r>
            <a:r>
              <a:rPr lang="en-US" sz="2200" dirty="0" smtClean="0">
                <a:solidFill>
                  <a:srgbClr val="4D4D4D"/>
                </a:solidFill>
              </a:rPr>
              <a:t>?</a:t>
            </a:r>
            <a:endParaRPr lang="en-US" sz="2200" dirty="0">
              <a:solidFill>
                <a:srgbClr val="4D4D4D"/>
              </a:solidFill>
            </a:endParaRPr>
          </a:p>
        </p:txBody>
      </p:sp>
      <p:pic>
        <p:nvPicPr>
          <p:cNvPr id="111620"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37044910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115616" y="1229072"/>
            <a:ext cx="77946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Used when some information should be exchanged </a:t>
            </a:r>
            <a:r>
              <a:rPr lang="en-US" sz="2200" dirty="0" smtClean="0">
                <a:solidFill>
                  <a:srgbClr val="4D4D4D"/>
                </a:solidFill>
              </a:rPr>
              <a:t>between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Two </a:t>
            </a:r>
            <a:r>
              <a:rPr lang="en-US" sz="2200" dirty="0">
                <a:solidFill>
                  <a:srgbClr val="4D4D4D"/>
                </a:solidFill>
              </a:rPr>
              <a:t>applications : point-to-point </a:t>
            </a:r>
            <a:r>
              <a:rPr lang="en-US" sz="2200" dirty="0" smtClean="0">
                <a:solidFill>
                  <a:srgbClr val="4D4D4D"/>
                </a:solidFill>
              </a:rPr>
              <a:t>model</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Several </a:t>
            </a:r>
            <a:r>
              <a:rPr lang="en-US" sz="2200" dirty="0">
                <a:solidFill>
                  <a:srgbClr val="4D4D4D"/>
                </a:solidFill>
              </a:rPr>
              <a:t>applications : publish and subscribe model</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Asynchronous system</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P</a:t>
            </a:r>
            <a:r>
              <a:rPr lang="en-US" sz="2200" dirty="0" smtClean="0">
                <a:solidFill>
                  <a:srgbClr val="4D4D4D"/>
                </a:solidFill>
              </a:rPr>
              <a:t>roducer doesn’t wait the consumer(s) reception</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Messages </a:t>
            </a:r>
            <a:r>
              <a:rPr lang="en-US" sz="2200" dirty="0">
                <a:solidFill>
                  <a:srgbClr val="4D4D4D"/>
                </a:solidFill>
              </a:rPr>
              <a:t>are received when the </a:t>
            </a:r>
            <a:r>
              <a:rPr lang="en-US" sz="2200" dirty="0" smtClean="0">
                <a:solidFill>
                  <a:srgbClr val="4D4D4D"/>
                </a:solidFill>
              </a:rPr>
              <a:t>consumer(s) request </a:t>
            </a:r>
            <a:r>
              <a:rPr lang="en-US" sz="2200" dirty="0">
                <a:solidFill>
                  <a:srgbClr val="4D4D4D"/>
                </a:solidFill>
              </a:rPr>
              <a:t>them</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Similar </a:t>
            </a:r>
            <a:r>
              <a:rPr lang="en-US" sz="2200" dirty="0">
                <a:solidFill>
                  <a:srgbClr val="4D4D4D"/>
                </a:solidFill>
              </a:rPr>
              <a:t>to a mail system</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113667"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3668"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1366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Concepts</a:t>
            </a:r>
            <a:endParaRPr lang="en-US" b="1" dirty="0">
              <a:solidFill>
                <a:srgbClr val="000000"/>
              </a:solidFill>
            </a:endParaRPr>
          </a:p>
        </p:txBody>
      </p:sp>
      <p:sp>
        <p:nvSpPr>
          <p:cNvPr id="113670" name="Rectangle 5"/>
          <p:cNvSpPr>
            <a:spLocks noChangeArrowheads="1"/>
          </p:cNvSpPr>
          <p:nvPr/>
        </p:nvSpPr>
        <p:spPr bwMode="auto">
          <a:xfrm>
            <a:off x="1033463" y="404813"/>
            <a:ext cx="7729537" cy="452437"/>
          </a:xfrm>
          <a:prstGeom prst="rect">
            <a:avLst/>
          </a:prstGeom>
          <a:noFill/>
          <a:ln w="9525">
            <a:noFill/>
            <a:round/>
            <a:headEnd/>
            <a:tailEnd/>
          </a:ln>
        </p:spPr>
        <p:txBody>
          <a:bodyPr lIns="90000" tIns="46800" rIns="90000" bIns="46800"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Presentation</a:t>
            </a:r>
            <a:endParaRPr lang="en-US" sz="3200" b="1" dirty="0">
              <a:solidFill>
                <a:srgbClr val="000000"/>
              </a:solidFill>
            </a:endParaRPr>
          </a:p>
        </p:txBody>
      </p:sp>
      <p:pic>
        <p:nvPicPr>
          <p:cNvPr id="113671" name="Picture 6"/>
          <p:cNvPicPr>
            <a:picLocks noChangeAspect="1" noChangeArrowheads="1"/>
          </p:cNvPicPr>
          <p:nvPr/>
        </p:nvPicPr>
        <p:blipFill>
          <a:blip r:embed="rId4" cstate="print"/>
          <a:srcRect/>
          <a:stretch>
            <a:fillRect/>
          </a:stretch>
        </p:blipFill>
        <p:spPr bwMode="auto">
          <a:xfrm>
            <a:off x="6961188" y="5059363"/>
            <a:ext cx="2147887" cy="1754187"/>
          </a:xfrm>
          <a:prstGeom prst="rect">
            <a:avLst/>
          </a:prstGeom>
          <a:noFill/>
          <a:ln w="9525">
            <a:noFill/>
            <a:round/>
            <a:headEnd/>
            <a:tailEnd/>
          </a:ln>
        </p:spPr>
      </p:pic>
    </p:spTree>
    <p:extLst>
      <p:ext uri="{BB962C8B-B14F-4D97-AF65-F5344CB8AC3E}">
        <p14:creationId xmlns:p14="http://schemas.microsoft.com/office/powerpoint/2010/main" val="28133592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1044575" y="1524000"/>
            <a:ext cx="77946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JMS require different actors </a:t>
            </a:r>
            <a:r>
              <a:rPr lang="en-US" sz="2200" dirty="0" smtClean="0">
                <a:solidFill>
                  <a:srgbClr val="4D4D4D"/>
                </a:solidFill>
              </a:rPr>
              <a:t>:</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a:t>
            </a:r>
            <a:r>
              <a:rPr lang="en-US" sz="2200" dirty="0">
                <a:solidFill>
                  <a:srgbClr val="4D4D4D"/>
                </a:solidFill>
              </a:rPr>
              <a:t>provider, which stores messages and sends them to </a:t>
            </a:r>
            <a:r>
              <a:rPr lang="en-US" sz="2200" dirty="0" smtClean="0">
                <a:solidFill>
                  <a:srgbClr val="4D4D4D"/>
                </a:solidFill>
              </a:rPr>
              <a:t>consumers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a:t>
            </a:r>
            <a:r>
              <a:rPr lang="en-US" sz="2200" dirty="0">
                <a:solidFill>
                  <a:srgbClr val="4D4D4D"/>
                </a:solidFill>
              </a:rPr>
              <a:t>producer, which sends </a:t>
            </a:r>
            <a:r>
              <a:rPr lang="en-US" sz="2200" dirty="0" smtClean="0">
                <a:solidFill>
                  <a:srgbClr val="4D4D4D"/>
                </a:solidFill>
              </a:rPr>
              <a:t>messages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One </a:t>
            </a:r>
            <a:r>
              <a:rPr lang="en-US" sz="2200" dirty="0">
                <a:solidFill>
                  <a:srgbClr val="4D4D4D"/>
                </a:solidFill>
              </a:rPr>
              <a:t>or several consumers, which receives messages</a:t>
            </a: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114691"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4692"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114693" name="Picture 4"/>
          <p:cNvPicPr>
            <a:picLocks noChangeAspect="1" noChangeArrowheads="1"/>
          </p:cNvPicPr>
          <p:nvPr/>
        </p:nvPicPr>
        <p:blipFill>
          <a:blip r:embed="rId4" cstate="print"/>
          <a:srcRect/>
          <a:stretch>
            <a:fillRect/>
          </a:stretch>
        </p:blipFill>
        <p:spPr bwMode="auto">
          <a:xfrm>
            <a:off x="7315200" y="5116513"/>
            <a:ext cx="1531938" cy="1493837"/>
          </a:xfrm>
          <a:prstGeom prst="rect">
            <a:avLst/>
          </a:prstGeom>
          <a:noFill/>
          <a:ln w="9525">
            <a:noFill/>
            <a:round/>
            <a:headEnd/>
            <a:tailEnd/>
          </a:ln>
        </p:spPr>
      </p:pic>
      <p:sp>
        <p:nvSpPr>
          <p:cNvPr id="11469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Concepts</a:t>
            </a:r>
            <a:endParaRPr lang="en-US" b="1" dirty="0">
              <a:solidFill>
                <a:srgbClr val="000000"/>
              </a:solidFill>
            </a:endParaRPr>
          </a:p>
        </p:txBody>
      </p:sp>
      <p:sp>
        <p:nvSpPr>
          <p:cNvPr id="114695" name="Rectangle 6"/>
          <p:cNvSpPr>
            <a:spLocks noChangeArrowheads="1"/>
          </p:cNvSpPr>
          <p:nvPr/>
        </p:nvSpPr>
        <p:spPr bwMode="auto">
          <a:xfrm>
            <a:off x="1033463" y="404813"/>
            <a:ext cx="7729537" cy="452437"/>
          </a:xfrm>
          <a:prstGeom prst="rect">
            <a:avLst/>
          </a:prstGeom>
          <a:noFill/>
          <a:ln w="9525">
            <a:noFill/>
            <a:round/>
            <a:headEnd/>
            <a:tailEnd/>
          </a:ln>
        </p:spPr>
        <p:txBody>
          <a:bodyPr lIns="90000" tIns="46800" rIns="90000" bIns="46800"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Presentation</a:t>
            </a:r>
            <a:endParaRPr lang="en-US" sz="3200" b="1" dirty="0">
              <a:solidFill>
                <a:srgbClr val="000000"/>
              </a:solidFill>
            </a:endParaRPr>
          </a:p>
        </p:txBody>
      </p:sp>
    </p:spTree>
    <p:extLst>
      <p:ext uri="{BB962C8B-B14F-4D97-AF65-F5344CB8AC3E}">
        <p14:creationId xmlns:p14="http://schemas.microsoft.com/office/powerpoint/2010/main" val="12591272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1"/>
          <p:cNvSpPr txBox="1">
            <a:spLocks noChangeArrowheads="1"/>
          </p:cNvSpPr>
          <p:nvPr/>
        </p:nvSpPr>
        <p:spPr bwMode="auto">
          <a:xfrm>
            <a:off x="1033463" y="214313"/>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Destination</a:t>
            </a:r>
          </a:p>
        </p:txBody>
      </p:sp>
      <p:sp>
        <p:nvSpPr>
          <p:cNvPr id="7175" name="Text Box 2"/>
          <p:cNvSpPr txBox="1">
            <a:spLocks noChangeArrowheads="1"/>
          </p:cNvSpPr>
          <p:nvPr/>
        </p:nvSpPr>
        <p:spPr bwMode="auto">
          <a:xfrm>
            <a:off x="1044575" y="1524000"/>
            <a:ext cx="7848600" cy="2122488"/>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A destination could be compared to a mailbox</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The producer creates a message for a specific destination</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The provider stores the message until the consumer receives it</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7176" name="Picture 3"/>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round/>
            <a:headEnd/>
            <a:tailEnd/>
          </a:ln>
        </p:spPr>
      </p:pic>
      <p:sp>
        <p:nvSpPr>
          <p:cNvPr id="717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717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Concepts</a:t>
            </a:r>
            <a:endParaRPr lang="en-US" b="1" dirty="0">
              <a:solidFill>
                <a:srgbClr val="000000"/>
              </a:solidFill>
            </a:endParaRPr>
          </a:p>
        </p:txBody>
      </p:sp>
      <p:grpSp>
        <p:nvGrpSpPr>
          <p:cNvPr id="7179" name="Group 6"/>
          <p:cNvGrpSpPr>
            <a:grpSpLocks/>
          </p:cNvGrpSpPr>
          <p:nvPr/>
        </p:nvGrpSpPr>
        <p:grpSpPr bwMode="auto">
          <a:xfrm>
            <a:off x="3851275" y="3789363"/>
            <a:ext cx="1801813" cy="1865312"/>
            <a:chOff x="2426" y="2387"/>
            <a:chExt cx="1135" cy="1175"/>
          </a:xfrm>
        </p:grpSpPr>
        <p:graphicFrame>
          <p:nvGraphicFramePr>
            <p:cNvPr id="7173" name="Object 7"/>
            <p:cNvGraphicFramePr>
              <a:graphicFrameLocks noChangeAspect="1"/>
            </p:cNvGraphicFramePr>
            <p:nvPr/>
          </p:nvGraphicFramePr>
          <p:xfrm>
            <a:off x="2426" y="2387"/>
            <a:ext cx="1136" cy="1176"/>
          </p:xfrm>
          <a:graphic>
            <a:graphicData uri="http://schemas.openxmlformats.org/presentationml/2006/ole">
              <mc:AlternateContent xmlns:mc="http://schemas.openxmlformats.org/markup-compatibility/2006">
                <mc:Choice xmlns:v="urn:schemas-microsoft-com:vml" Requires="v">
                  <p:oleObj spid="_x0000_s1087" r:id="rId5" imgW="2222500" imgH="2222500" progId="">
                    <p:embed/>
                  </p:oleObj>
                </mc:Choice>
                <mc:Fallback>
                  <p:oleObj r:id="rId5" imgW="2222500" imgH="22225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2387"/>
                          <a:ext cx="1136" cy="1176"/>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7185" name="Group 8"/>
            <p:cNvGrpSpPr>
              <a:grpSpLocks/>
            </p:cNvGrpSpPr>
            <p:nvPr/>
          </p:nvGrpSpPr>
          <p:grpSpPr bwMode="auto">
            <a:xfrm>
              <a:off x="2609" y="3013"/>
              <a:ext cx="770" cy="453"/>
              <a:chOff x="2609" y="3013"/>
              <a:chExt cx="770" cy="453"/>
            </a:xfrm>
          </p:grpSpPr>
          <p:sp>
            <p:nvSpPr>
              <p:cNvPr id="7190" name="Rectangle 9"/>
              <p:cNvSpPr>
                <a:spLocks noChangeArrowheads="1"/>
              </p:cNvSpPr>
              <p:nvPr/>
            </p:nvSpPr>
            <p:spPr bwMode="auto">
              <a:xfrm>
                <a:off x="2609" y="3013"/>
                <a:ext cx="771" cy="454"/>
              </a:xfrm>
              <a:prstGeom prst="rect">
                <a:avLst/>
              </a:prstGeom>
              <a:noFill/>
              <a:ln w="9525">
                <a:noFill/>
                <a:round/>
                <a:headEnd/>
                <a:tailEnd/>
              </a:ln>
            </p:spPr>
            <p:txBody>
              <a:bodyPr wrap="none" anchor="ctr">
                <a:prstTxWarp prst="textNoShape">
                  <a:avLst/>
                </a:prstTxWarp>
              </a:bodyPr>
              <a:lstStyle/>
              <a:p>
                <a:endParaRPr lang="en-US"/>
              </a:p>
            </p:txBody>
          </p:sp>
          <p:sp>
            <p:nvSpPr>
              <p:cNvPr id="7191" name="Rectangle 10"/>
              <p:cNvSpPr>
                <a:spLocks noChangeArrowheads="1"/>
              </p:cNvSpPr>
              <p:nvPr/>
            </p:nvSpPr>
            <p:spPr bwMode="auto">
              <a:xfrm>
                <a:off x="2617" y="3020"/>
                <a:ext cx="755" cy="441"/>
              </a:xfrm>
              <a:prstGeom prst="rect">
                <a:avLst/>
              </a:prstGeom>
              <a:solidFill>
                <a:srgbClr val="DDE2CD"/>
              </a:solidFill>
              <a:ln w="9525">
                <a:noFill/>
                <a:round/>
                <a:headEnd/>
                <a:tailEnd/>
              </a:ln>
            </p:spPr>
            <p:txBody>
              <a:bodyPr wrap="none" anchor="ctr">
                <a:prstTxWarp prst="textNoShape">
                  <a:avLst/>
                </a:prstTxWarp>
              </a:bodyPr>
              <a:lstStyle/>
              <a:p>
                <a:endParaRPr lang="en-US"/>
              </a:p>
            </p:txBody>
          </p:sp>
          <p:sp>
            <p:nvSpPr>
              <p:cNvPr id="7192" name="Rectangle 11"/>
              <p:cNvSpPr>
                <a:spLocks noChangeArrowheads="1"/>
              </p:cNvSpPr>
              <p:nvPr/>
            </p:nvSpPr>
            <p:spPr bwMode="auto">
              <a:xfrm>
                <a:off x="2617" y="3020"/>
                <a:ext cx="755" cy="441"/>
              </a:xfrm>
              <a:prstGeom prst="rect">
                <a:avLst/>
              </a:prstGeom>
              <a:noFill/>
              <a:ln w="3240">
                <a:solidFill>
                  <a:srgbClr val="000000"/>
                </a:solidFill>
                <a:round/>
                <a:headEnd/>
                <a:tailEnd/>
              </a:ln>
            </p:spPr>
            <p:txBody>
              <a:bodyPr wrap="none" anchor="ctr">
                <a:prstTxWarp prst="textNoShape">
                  <a:avLst/>
                </a:prstTxWarp>
              </a:bodyPr>
              <a:lstStyle/>
              <a:p>
                <a:endParaRPr lang="en-US"/>
              </a:p>
            </p:txBody>
          </p:sp>
        </p:grpSp>
        <p:grpSp>
          <p:nvGrpSpPr>
            <p:cNvPr id="7186" name="Group 12"/>
            <p:cNvGrpSpPr>
              <a:grpSpLocks/>
            </p:cNvGrpSpPr>
            <p:nvPr/>
          </p:nvGrpSpPr>
          <p:grpSpPr bwMode="auto">
            <a:xfrm>
              <a:off x="2609" y="2515"/>
              <a:ext cx="780" cy="407"/>
              <a:chOff x="2609" y="2515"/>
              <a:chExt cx="780" cy="407"/>
            </a:xfrm>
          </p:grpSpPr>
          <p:sp>
            <p:nvSpPr>
              <p:cNvPr id="7187" name="Rectangle 13"/>
              <p:cNvSpPr>
                <a:spLocks noChangeArrowheads="1"/>
              </p:cNvSpPr>
              <p:nvPr/>
            </p:nvSpPr>
            <p:spPr bwMode="auto">
              <a:xfrm>
                <a:off x="2609" y="2515"/>
                <a:ext cx="781" cy="408"/>
              </a:xfrm>
              <a:prstGeom prst="rect">
                <a:avLst/>
              </a:prstGeom>
              <a:noFill/>
              <a:ln w="9525">
                <a:noFill/>
                <a:round/>
                <a:headEnd/>
                <a:tailEnd/>
              </a:ln>
            </p:spPr>
            <p:txBody>
              <a:bodyPr wrap="none" anchor="ctr">
                <a:prstTxWarp prst="textNoShape">
                  <a:avLst/>
                </a:prstTxWarp>
              </a:bodyPr>
              <a:lstStyle/>
              <a:p>
                <a:endParaRPr lang="en-US"/>
              </a:p>
            </p:txBody>
          </p:sp>
          <p:sp>
            <p:nvSpPr>
              <p:cNvPr id="7188" name="Rectangle 14"/>
              <p:cNvSpPr>
                <a:spLocks noChangeArrowheads="1"/>
              </p:cNvSpPr>
              <p:nvPr/>
            </p:nvSpPr>
            <p:spPr bwMode="auto">
              <a:xfrm>
                <a:off x="2618" y="2521"/>
                <a:ext cx="764" cy="396"/>
              </a:xfrm>
              <a:prstGeom prst="rect">
                <a:avLst/>
              </a:prstGeom>
              <a:solidFill>
                <a:srgbClr val="DDE2CD"/>
              </a:solidFill>
              <a:ln w="9525">
                <a:noFill/>
                <a:round/>
                <a:headEnd/>
                <a:tailEnd/>
              </a:ln>
            </p:spPr>
            <p:txBody>
              <a:bodyPr wrap="none" anchor="ctr">
                <a:prstTxWarp prst="textNoShape">
                  <a:avLst/>
                </a:prstTxWarp>
              </a:bodyPr>
              <a:lstStyle/>
              <a:p>
                <a:endParaRPr lang="en-US"/>
              </a:p>
            </p:txBody>
          </p:sp>
          <p:sp>
            <p:nvSpPr>
              <p:cNvPr id="7189" name="Rectangle 15"/>
              <p:cNvSpPr>
                <a:spLocks noChangeArrowheads="1"/>
              </p:cNvSpPr>
              <p:nvPr/>
            </p:nvSpPr>
            <p:spPr bwMode="auto">
              <a:xfrm>
                <a:off x="2618" y="2521"/>
                <a:ext cx="764" cy="396"/>
              </a:xfrm>
              <a:prstGeom prst="rect">
                <a:avLst/>
              </a:prstGeom>
              <a:noFill/>
              <a:ln w="3240">
                <a:solidFill>
                  <a:srgbClr val="000000"/>
                </a:solidFill>
                <a:round/>
                <a:headEnd/>
                <a:tailEnd/>
              </a:ln>
            </p:spPr>
            <p:txBody>
              <a:bodyPr wrap="none" anchor="ctr">
                <a:prstTxWarp prst="textNoShape">
                  <a:avLst/>
                </a:prstTxWarp>
              </a:bodyPr>
              <a:lstStyle/>
              <a:p>
                <a:endParaRPr lang="en-US"/>
              </a:p>
            </p:txBody>
          </p:sp>
        </p:grpSp>
      </p:grpSp>
      <p:graphicFrame>
        <p:nvGraphicFramePr>
          <p:cNvPr id="115728" name="Object 16"/>
          <p:cNvGraphicFramePr>
            <a:graphicFrameLocks noChangeAspect="1"/>
          </p:cNvGraphicFramePr>
          <p:nvPr/>
        </p:nvGraphicFramePr>
        <p:xfrm>
          <a:off x="4356100" y="4076700"/>
          <a:ext cx="792163" cy="431800"/>
        </p:xfrm>
        <a:graphic>
          <a:graphicData uri="http://schemas.openxmlformats.org/presentationml/2006/ole">
            <mc:AlternateContent xmlns:mc="http://schemas.openxmlformats.org/markup-compatibility/2006">
              <mc:Choice xmlns:v="urn:schemas-microsoft-com:vml" Requires="v">
                <p:oleObj spid="_x0000_s1088" r:id="rId7" imgW="1130300" imgH="1130300" progId="">
                  <p:embed/>
                </p:oleObj>
              </mc:Choice>
              <mc:Fallback>
                <p:oleObj r:id="rId7" imgW="1130300" imgH="11303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4076700"/>
                        <a:ext cx="792163" cy="4318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5" name="Group 17"/>
          <p:cNvGrpSpPr>
            <a:grpSpLocks/>
          </p:cNvGrpSpPr>
          <p:nvPr/>
        </p:nvGrpSpPr>
        <p:grpSpPr bwMode="auto">
          <a:xfrm>
            <a:off x="1042988" y="4221163"/>
            <a:ext cx="1150937" cy="1016000"/>
            <a:chOff x="657" y="2659"/>
            <a:chExt cx="725" cy="640"/>
          </a:xfrm>
        </p:grpSpPr>
        <p:graphicFrame>
          <p:nvGraphicFramePr>
            <p:cNvPr id="7172" name="Object 18"/>
            <p:cNvGraphicFramePr>
              <a:graphicFrameLocks noChangeAspect="1"/>
            </p:cNvGraphicFramePr>
            <p:nvPr/>
          </p:nvGraphicFramePr>
          <p:xfrm>
            <a:off x="839" y="2659"/>
            <a:ext cx="357" cy="360"/>
          </p:xfrm>
          <a:graphic>
            <a:graphicData uri="http://schemas.openxmlformats.org/presentationml/2006/ole">
              <mc:AlternateContent xmlns:mc="http://schemas.openxmlformats.org/markup-compatibility/2006">
                <mc:Choice xmlns:v="urn:schemas-microsoft-com:vml" Requires="v">
                  <p:oleObj spid="_x0000_s1089" r:id="rId9" imgW="673100" imgH="685800" progId="">
                    <p:embed/>
                  </p:oleObj>
                </mc:Choice>
                <mc:Fallback>
                  <p:oleObj r:id="rId9" imgW="673100" imgH="6858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2659"/>
                          <a:ext cx="357" cy="36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7184" name="Text Box 19"/>
            <p:cNvSpPr txBox="1">
              <a:spLocks noChangeArrowheads="1"/>
            </p:cNvSpPr>
            <p:nvPr/>
          </p:nvSpPr>
          <p:spPr bwMode="auto">
            <a:xfrm>
              <a:off x="657" y="3068"/>
              <a:ext cx="726" cy="232"/>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Producer</a:t>
              </a:r>
            </a:p>
          </p:txBody>
        </p:sp>
      </p:grpSp>
      <p:grpSp>
        <p:nvGrpSpPr>
          <p:cNvPr id="6" name="Group 20"/>
          <p:cNvGrpSpPr>
            <a:grpSpLocks/>
          </p:cNvGrpSpPr>
          <p:nvPr/>
        </p:nvGrpSpPr>
        <p:grpSpPr bwMode="auto">
          <a:xfrm>
            <a:off x="5724128" y="4221088"/>
            <a:ext cx="1295401" cy="1016001"/>
            <a:chOff x="4876" y="2655"/>
            <a:chExt cx="816" cy="640"/>
          </a:xfrm>
        </p:grpSpPr>
        <p:graphicFrame>
          <p:nvGraphicFramePr>
            <p:cNvPr id="7171" name="Object 21"/>
            <p:cNvGraphicFramePr>
              <a:graphicFrameLocks noChangeAspect="1"/>
            </p:cNvGraphicFramePr>
            <p:nvPr/>
          </p:nvGraphicFramePr>
          <p:xfrm>
            <a:off x="5148" y="2655"/>
            <a:ext cx="247" cy="360"/>
          </p:xfrm>
          <a:graphic>
            <a:graphicData uri="http://schemas.openxmlformats.org/presentationml/2006/ole">
              <mc:AlternateContent xmlns:mc="http://schemas.openxmlformats.org/markup-compatibility/2006">
                <mc:Choice xmlns:v="urn:schemas-microsoft-com:vml" Requires="v">
                  <p:oleObj spid="_x0000_s1090" r:id="rId11" imgW="469900" imgH="685800" progId="">
                    <p:embed/>
                  </p:oleObj>
                </mc:Choice>
                <mc:Fallback>
                  <p:oleObj r:id="rId11" imgW="469900" imgH="6858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 y="2655"/>
                          <a:ext cx="247" cy="36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7183" name="Text Box 22"/>
            <p:cNvSpPr txBox="1">
              <a:spLocks noChangeArrowheads="1"/>
            </p:cNvSpPr>
            <p:nvPr/>
          </p:nvSpPr>
          <p:spPr bwMode="auto">
            <a:xfrm>
              <a:off x="4876" y="3063"/>
              <a:ext cx="816" cy="232"/>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Consumer</a:t>
              </a:r>
            </a:p>
          </p:txBody>
        </p:sp>
      </p:grpSp>
      <p:sp>
        <p:nvSpPr>
          <p:cNvPr id="7182" name="Text Box 23"/>
          <p:cNvSpPr txBox="1">
            <a:spLocks noChangeArrowheads="1"/>
          </p:cNvSpPr>
          <p:nvPr/>
        </p:nvSpPr>
        <p:spPr bwMode="auto">
          <a:xfrm>
            <a:off x="4211638" y="5726113"/>
            <a:ext cx="1081087"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Provider</a:t>
            </a:r>
          </a:p>
        </p:txBody>
      </p:sp>
    </p:spTree>
    <p:extLst>
      <p:ext uri="{BB962C8B-B14F-4D97-AF65-F5344CB8AC3E}">
        <p14:creationId xmlns:p14="http://schemas.microsoft.com/office/powerpoint/2010/main" val="33355195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accel="50000" decel="50000" fill="hold" nodeType="clickEffect">
                                  <p:stCondLst>
                                    <p:cond delay="0"/>
                                  </p:stCondLst>
                                  <p:childTnLst>
                                    <p:animMotion origin="layout" path="M -3.33333 -6 3.87283 -6 L 0.18907 -0.0007">
                                      <p:cBhvr additive="repl">
                                        <p:cTn id="6" dur="2000" fill="hold"/>
                                        <p:tgtEl>
                                          <p:spTgt spid="5"/>
                                        </p:tgtEl>
                                      </p:cBhvr>
                                    </p:animMotion>
                                  </p:childTnLst>
                                </p:cTn>
                              </p:par>
                            </p:childTnLst>
                          </p:cTn>
                        </p:par>
                        <p:par>
                          <p:cTn id="7" fill="hold">
                            <p:stCondLst>
                              <p:cond delay="0"/>
                            </p:stCondLst>
                            <p:childTnLst>
                              <p:par>
                                <p:cTn id="8" presetID="5" presetClass="entr" presetSubtype="10" fill="hold" nodeType="afterEffect">
                                  <p:stCondLst>
                                    <p:cond delay="0"/>
                                  </p:stCondLst>
                                  <p:childTnLst>
                                    <p:set>
                                      <p:cBhvr additive="repl">
                                        <p:cTn id="9" dur="1" fill="hold">
                                          <p:stCondLst>
                                            <p:cond delay="0"/>
                                          </p:stCondLst>
                                        </p:cTn>
                                        <p:tgtEl>
                                          <p:spTgt spid="115728"/>
                                        </p:tgtEl>
                                        <p:attrNameLst>
                                          <p:attrName>style.visibility</p:attrName>
                                        </p:attrNameLst>
                                      </p:cBhvr>
                                      <p:to>
                                        <p:strVal val="visible"/>
                                      </p:to>
                                    </p:set>
                                    <p:animEffect transition="in" filter="checkerboard(across)">
                                      <p:cBhvr additive="repl">
                                        <p:cTn id="10" dur="500"/>
                                        <p:tgtEl>
                                          <p:spTgt spid="115728"/>
                                        </p:tgtEl>
                                      </p:cBhvr>
                                    </p:animEffect>
                                  </p:childTnLst>
                                </p:cTn>
                              </p:par>
                            </p:childTnLst>
                          </p:cTn>
                        </p:par>
                        <p:par>
                          <p:cTn id="11" fill="hold">
                            <p:stCondLst>
                              <p:cond delay="0"/>
                            </p:stCondLst>
                            <p:childTnLst>
                              <p:par>
                                <p:cTn id="12" presetID="5" presetClass="exit" presetSubtype="10" fill="hold" nodeType="afterEffect">
                                  <p:stCondLst>
                                    <p:cond delay="0"/>
                                  </p:stCondLst>
                                  <p:childTnLst>
                                    <p:animEffect transition="out" filter="checkerboard(across)">
                                      <p:cBhvr additive="repl">
                                        <p:cTn id="13" dur="500"/>
                                        <p:tgtEl>
                                          <p:spTgt spid="5"/>
                                        </p:tgtEl>
                                      </p:cBhvr>
                                    </p:animEffect>
                                    <p:set>
                                      <p:cBhvr additive="repl">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additive="repl">
                                        <p:cTn id="18" dur="1" fill="hold">
                                          <p:stCondLst>
                                            <p:cond delay="0"/>
                                          </p:stCondLst>
                                        </p:cTn>
                                        <p:tgtEl>
                                          <p:spTgt spid="6"/>
                                        </p:tgtEl>
                                        <p:attrNameLst>
                                          <p:attrName>style.visibility</p:attrName>
                                        </p:attrNameLst>
                                      </p:cBhvr>
                                      <p:to>
                                        <p:strVal val="visible"/>
                                      </p:to>
                                    </p:set>
                                    <p:animEffect transition="in" filter="checkerboard(across)">
                                      <p:cBhvr additive="repl">
                                        <p:cTn id="19" dur="500"/>
                                        <p:tgtEl>
                                          <p:spTgt spid="6"/>
                                        </p:tgtEl>
                                      </p:cBhvr>
                                    </p:animEffect>
                                  </p:childTnLst>
                                </p:cTn>
                              </p:par>
                            </p:childTnLst>
                          </p:cTn>
                        </p:par>
                        <p:par>
                          <p:cTn id="20" fill="hold">
                            <p:stCondLst>
                              <p:cond delay="0"/>
                            </p:stCondLst>
                            <p:childTnLst>
                              <p:par>
                                <p:cTn id="21" presetID="35" presetClass="path" accel="50000" decel="50000" fill="hold" nodeType="afterEffect">
                                  <p:stCondLst>
                                    <p:cond delay="0"/>
                                  </p:stCondLst>
                                  <p:childTnLst>
                                    <p:animMotion origin="layout" path="M 5E-6 -3.33333E-6 L 0.23629 -0.00069 " rAng="0" ptsTypes="AA">
                                      <p:cBhvr additive="repl">
                                        <p:cTn id="22" dur="2000" fill="hold"/>
                                        <p:tgtEl>
                                          <p:spTgt spid="6"/>
                                        </p:tgtEl>
                                      </p:cBhvr>
                                      <p:rCtr x="11806" y="-46"/>
                                    </p:animMotion>
                                  </p:childTnLst>
                                </p:cTn>
                              </p:par>
                            </p:childTnLst>
                          </p:cTn>
                        </p:par>
                        <p:par>
                          <p:cTn id="23" fill="hold">
                            <p:stCondLst>
                              <p:cond delay="0"/>
                            </p:stCondLst>
                            <p:childTnLst>
                              <p:par>
                                <p:cTn id="24" presetID="5" presetClass="exit" presetSubtype="10" fill="hold" nodeType="afterEffect">
                                  <p:stCondLst>
                                    <p:cond delay="0"/>
                                  </p:stCondLst>
                                  <p:childTnLst>
                                    <p:animEffect transition="out" filter="checkerboard(across)">
                                      <p:cBhvr additive="repl">
                                        <p:cTn id="25" dur="500"/>
                                        <p:tgtEl>
                                          <p:spTgt spid="115728"/>
                                        </p:tgtEl>
                                      </p:cBhvr>
                                    </p:animEffect>
                                    <p:set>
                                      <p:cBhvr additive="repl">
                                        <p:cTn id="26" dur="1" fill="hold">
                                          <p:stCondLst>
                                            <p:cond delay="0"/>
                                          </p:stCondLst>
                                        </p:cTn>
                                        <p:tgtEl>
                                          <p:spTgt spid="1157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6739" name="Rectangle 2"/>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16740" name="Text Box 3"/>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Concepts</a:t>
            </a:r>
            <a:endParaRPr lang="en-US" b="1" dirty="0">
              <a:solidFill>
                <a:srgbClr val="000000"/>
              </a:solidFill>
            </a:endParaRPr>
          </a:p>
        </p:txBody>
      </p:sp>
      <p:sp>
        <p:nvSpPr>
          <p:cNvPr id="116741" name="Rectangle 4"/>
          <p:cNvSpPr>
            <a:spLocks noChangeArrowheads="1"/>
          </p:cNvSpPr>
          <p:nvPr/>
        </p:nvSpPr>
        <p:spPr bwMode="auto">
          <a:xfrm>
            <a:off x="1033463" y="404813"/>
            <a:ext cx="7729537" cy="452437"/>
          </a:xfrm>
          <a:prstGeom prst="rect">
            <a:avLst/>
          </a:prstGeom>
          <a:noFill/>
          <a:ln w="9525">
            <a:noFill/>
            <a:round/>
            <a:headEnd/>
            <a:tailEnd/>
          </a:ln>
        </p:spPr>
        <p:txBody>
          <a:bodyPr lIns="90000" tIns="46800" rIns="90000" bIns="46800"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Queue</a:t>
            </a:r>
          </a:p>
        </p:txBody>
      </p:sp>
      <p:pic>
        <p:nvPicPr>
          <p:cNvPr id="116742" name="Picture 5"/>
          <p:cNvPicPr>
            <a:picLocks noChangeAspect="1" noChangeArrowheads="1"/>
          </p:cNvPicPr>
          <p:nvPr/>
        </p:nvPicPr>
        <p:blipFill>
          <a:blip r:embed="rId4" cstate="print"/>
          <a:srcRect/>
          <a:stretch>
            <a:fillRect/>
          </a:stretch>
        </p:blipFill>
        <p:spPr bwMode="auto">
          <a:xfrm>
            <a:off x="1547813" y="2924175"/>
            <a:ext cx="6783387" cy="2047875"/>
          </a:xfrm>
          <a:prstGeom prst="rect">
            <a:avLst/>
          </a:prstGeom>
          <a:noFill/>
          <a:ln w="9525">
            <a:noFill/>
            <a:round/>
            <a:headEnd/>
            <a:tailEnd/>
          </a:ln>
        </p:spPr>
      </p:pic>
      <p:sp>
        <p:nvSpPr>
          <p:cNvPr id="116743" name="Text Box 6"/>
          <p:cNvSpPr txBox="1">
            <a:spLocks noChangeArrowheads="1"/>
          </p:cNvSpPr>
          <p:nvPr/>
        </p:nvSpPr>
        <p:spPr bwMode="auto">
          <a:xfrm>
            <a:off x="1044575" y="1524000"/>
            <a:ext cx="77946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Queue mode</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spTree>
    <p:extLst>
      <p:ext uri="{BB962C8B-B14F-4D97-AF65-F5344CB8AC3E}">
        <p14:creationId xmlns:p14="http://schemas.microsoft.com/office/powerpoint/2010/main" val="39870748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17763" name="Rectangle 2"/>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17764" name="Text Box 3"/>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Concepts</a:t>
            </a:r>
            <a:endParaRPr lang="en-US" b="1" dirty="0">
              <a:solidFill>
                <a:srgbClr val="000000"/>
              </a:solidFill>
            </a:endParaRPr>
          </a:p>
        </p:txBody>
      </p:sp>
      <p:sp>
        <p:nvSpPr>
          <p:cNvPr id="117765" name="Rectangle 4"/>
          <p:cNvSpPr>
            <a:spLocks noChangeArrowheads="1"/>
          </p:cNvSpPr>
          <p:nvPr/>
        </p:nvSpPr>
        <p:spPr bwMode="auto">
          <a:xfrm>
            <a:off x="1033463" y="404813"/>
            <a:ext cx="7729537" cy="452437"/>
          </a:xfrm>
          <a:prstGeom prst="rect">
            <a:avLst/>
          </a:prstGeom>
          <a:noFill/>
          <a:ln w="9525">
            <a:noFill/>
            <a:round/>
            <a:headEnd/>
            <a:tailEnd/>
          </a:ln>
        </p:spPr>
        <p:txBody>
          <a:bodyPr lIns="90000" tIns="46800" rIns="90000" bIns="46800"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Topic</a:t>
            </a:r>
          </a:p>
        </p:txBody>
      </p:sp>
      <p:pic>
        <p:nvPicPr>
          <p:cNvPr id="117766" name="Picture 5"/>
          <p:cNvPicPr>
            <a:picLocks noChangeAspect="1" noChangeArrowheads="1"/>
          </p:cNvPicPr>
          <p:nvPr/>
        </p:nvPicPr>
        <p:blipFill>
          <a:blip r:embed="rId4" cstate="print"/>
          <a:srcRect/>
          <a:stretch>
            <a:fillRect/>
          </a:stretch>
        </p:blipFill>
        <p:spPr bwMode="auto">
          <a:xfrm>
            <a:off x="2484438" y="2200275"/>
            <a:ext cx="4840287" cy="4108450"/>
          </a:xfrm>
          <a:prstGeom prst="rect">
            <a:avLst/>
          </a:prstGeom>
          <a:noFill/>
          <a:ln w="9525">
            <a:noFill/>
            <a:round/>
            <a:headEnd/>
            <a:tailEnd/>
          </a:ln>
        </p:spPr>
      </p:pic>
      <p:sp>
        <p:nvSpPr>
          <p:cNvPr id="117767" name="Text Box 6"/>
          <p:cNvSpPr txBox="1">
            <a:spLocks noChangeArrowheads="1"/>
          </p:cNvSpPr>
          <p:nvPr/>
        </p:nvSpPr>
        <p:spPr bwMode="auto">
          <a:xfrm>
            <a:off x="1044575" y="1524000"/>
            <a:ext cx="77946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Topic mode</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spTree>
    <p:extLst>
      <p:ext uri="{BB962C8B-B14F-4D97-AF65-F5344CB8AC3E}">
        <p14:creationId xmlns:p14="http://schemas.microsoft.com/office/powerpoint/2010/main" val="27490821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1969</Words>
  <Application>Microsoft Macintosh PowerPoint</Application>
  <PresentationFormat>On-screen Show (4:3)</PresentationFormat>
  <Paragraphs>432</Paragraphs>
  <Slides>29</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Rapid E-Learning Course Template</vt:lpstr>
      <vt:lpstr>CorelDRAW</vt:lpstr>
      <vt:lpstr>Java Message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(1/2)</vt:lpstr>
      <vt:lpstr>Exercise (2/2)</vt:lpstr>
      <vt:lpstr>Course summary</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2010-12-22T19:11:00Z</dcterms:created>
  <dcterms:modified xsi:type="dcterms:W3CDTF">2012-08-30T21:36:55Z</dcterms:modified>
  <cp:category>SUPINFO PowerPoint Templates</cp:category>
</cp:coreProperties>
</file>