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67.xml" ContentType="application/vnd.openxmlformats-officedocument.presentationml.tags+xml"/>
  <Override PartName="/ppt/notesSlides/notesSlide67.xml" ContentType="application/vnd.openxmlformats-officedocument.presentationml.notesSlide+xml"/>
  <Override PartName="/ppt/tags/tag68.xml" ContentType="application/vnd.openxmlformats-officedocument.presentationml.tags+xml"/>
  <Override PartName="/ppt/notesSlides/notesSlide68.xml" ContentType="application/vnd.openxmlformats-officedocument.presentationml.notesSlide+xml"/>
  <Override PartName="/ppt/tags/tag69.xml" ContentType="application/vnd.openxmlformats-officedocument.presentationml.tags+xml"/>
  <Override PartName="/ppt/notesSlides/notesSlide69.xml" ContentType="application/vnd.openxmlformats-officedocument.presentationml.notesSlide+xml"/>
  <Override PartName="/ppt/tags/tag70.xml" ContentType="application/vnd.openxmlformats-officedocument.presentationml.tags+xml"/>
  <Override PartName="/ppt/notesSlides/notesSlide70.xml" ContentType="application/vnd.openxmlformats-officedocument.presentationml.notesSlide+xml"/>
  <Override PartName="/ppt/tags/tag71.xml" ContentType="application/vnd.openxmlformats-officedocument.presentationml.tags+xml"/>
  <Override PartName="/ppt/notesSlides/notesSlide71.xml" ContentType="application/vnd.openxmlformats-officedocument.presentationml.notesSlide+xml"/>
  <Override PartName="/ppt/tags/tag72.xml" ContentType="application/vnd.openxmlformats-officedocument.presentationml.tags+xml"/>
  <Override PartName="/ppt/notesSlides/notesSlide72.xml" ContentType="application/vnd.openxmlformats-officedocument.presentationml.notesSlide+xml"/>
  <Override PartName="/ppt/tags/tag73.xml" ContentType="application/vnd.openxmlformats-officedocument.presentationml.tags+xml"/>
  <Override PartName="/ppt/notesSlides/notesSlide73.xml" ContentType="application/vnd.openxmlformats-officedocument.presentationml.notesSlide+xml"/>
  <Override PartName="/ppt/tags/tag74.xml" ContentType="application/vnd.openxmlformats-officedocument.presentationml.tags+xml"/>
  <Override PartName="/ppt/notesSlides/notesSlide74.xml" ContentType="application/vnd.openxmlformats-officedocument.presentationml.notesSlide+xml"/>
  <Override PartName="/ppt/tags/tag75.xml" ContentType="application/vnd.openxmlformats-officedocument.presentationml.tags+xml"/>
  <Override PartName="/ppt/notesSlides/notesSlide75.xml" ContentType="application/vnd.openxmlformats-officedocument.presentationml.notesSlide+xml"/>
  <Override PartName="/ppt/tags/tag76.xml" ContentType="application/vnd.openxmlformats-officedocument.presentationml.tags+xml"/>
  <Override PartName="/ppt/notesSlides/notesSlide76.xml" ContentType="application/vnd.openxmlformats-officedocument.presentationml.notesSlide+xml"/>
  <Override PartName="/ppt/tags/tag77.xml" ContentType="application/vnd.openxmlformats-officedocument.presentationml.tags+xml"/>
  <Override PartName="/ppt/notesSlides/notesSlide77.xml" ContentType="application/vnd.openxmlformats-officedocument.presentationml.notesSlide+xml"/>
  <Override PartName="/ppt/tags/tag78.xml" ContentType="application/vnd.openxmlformats-officedocument.presentationml.tags+xml"/>
  <Override PartName="/ppt/notesSlides/notesSlide78.xml" ContentType="application/vnd.openxmlformats-officedocument.presentationml.notesSlide+xml"/>
  <Override PartName="/ppt/tags/tag79.xml" ContentType="application/vnd.openxmlformats-officedocument.presentationml.tags+xml"/>
  <Override PartName="/ppt/notesSlides/notesSlide79.xml" ContentType="application/vnd.openxmlformats-officedocument.presentationml.notesSlide+xml"/>
  <Override PartName="/ppt/tags/tag80.xml" ContentType="application/vnd.openxmlformats-officedocument.presentationml.tags+xml"/>
  <Override PartName="/ppt/notesSlides/notesSlide80.xml" ContentType="application/vnd.openxmlformats-officedocument.presentationml.notesSlide+xml"/>
  <Override PartName="/ppt/tags/tag81.xml" ContentType="application/vnd.openxmlformats-officedocument.presentationml.tags+xml"/>
  <Override PartName="/ppt/notesSlides/notesSlide81.xml" ContentType="application/vnd.openxmlformats-officedocument.presentationml.notesSlide+xml"/>
  <Override PartName="/ppt/tags/tag82.xml" ContentType="application/vnd.openxmlformats-officedocument.presentationml.tags+xml"/>
  <Override PartName="/ppt/notesSlides/notesSlide82.xml" ContentType="application/vnd.openxmlformats-officedocument.presentationml.notesSlide+xml"/>
  <Override PartName="/ppt/tags/tag83.xml" ContentType="application/vnd.openxmlformats-officedocument.presentationml.tags+xml"/>
  <Override PartName="/ppt/notesSlides/notesSlide83.xml" ContentType="application/vnd.openxmlformats-officedocument.presentationml.notesSlide+xml"/>
  <Override PartName="/ppt/tags/tag84.xml" ContentType="application/vnd.openxmlformats-officedocument.presentationml.tags+xml"/>
  <Override PartName="/ppt/notesSlides/notesSlide84.xml" ContentType="application/vnd.openxmlformats-officedocument.presentationml.notesSlide+xml"/>
  <Override PartName="/ppt/tags/tag85.xml" ContentType="application/vnd.openxmlformats-officedocument.presentationml.tags+xml"/>
  <Override PartName="/ppt/notesSlides/notesSlide85.xml" ContentType="application/vnd.openxmlformats-officedocument.presentationml.notesSlide+xml"/>
  <Override PartName="/ppt/tags/tag86.xml" ContentType="application/vnd.openxmlformats-officedocument.presentationml.tags+xml"/>
  <Override PartName="/ppt/notesSlides/notesSlide86.xml" ContentType="application/vnd.openxmlformats-officedocument.presentationml.notesSlide+xml"/>
  <Override PartName="/ppt/tags/tag87.xml" ContentType="application/vnd.openxmlformats-officedocument.presentationml.tags+xml"/>
  <Override PartName="/ppt/notesSlides/notesSlide87.xml" ContentType="application/vnd.openxmlformats-officedocument.presentationml.notesSlide+xml"/>
  <Override PartName="/ppt/tags/tag88.xml" ContentType="application/vnd.openxmlformats-officedocument.presentationml.tags+xml"/>
  <Override PartName="/ppt/notesSlides/notesSlide88.xml" ContentType="application/vnd.openxmlformats-officedocument.presentationml.notesSlide+xml"/>
  <Override PartName="/ppt/tags/tag89.xml" ContentType="application/vnd.openxmlformats-officedocument.presentationml.tags+xml"/>
  <Override PartName="/ppt/notesSlides/notesSlide89.xml" ContentType="application/vnd.openxmlformats-officedocument.presentationml.notesSlide+xml"/>
  <Override PartName="/ppt/tags/tag90.xml" ContentType="application/vnd.openxmlformats-officedocument.presentationml.tags+xml"/>
  <Override PartName="/ppt/notesSlides/notesSlide90.xml" ContentType="application/vnd.openxmlformats-officedocument.presentationml.notesSlide+xml"/>
  <Override PartName="/ppt/tags/tag91.xml" ContentType="application/vnd.openxmlformats-officedocument.presentationml.tags+xml"/>
  <Override PartName="/ppt/notesSlides/notesSlide91.xml" ContentType="application/vnd.openxmlformats-officedocument.presentationml.notesSlide+xml"/>
  <Override PartName="/ppt/tags/tag92.xml" ContentType="application/vnd.openxmlformats-officedocument.presentationml.tags+xml"/>
  <Override PartName="/ppt/notesSlides/notesSlide92.xml" ContentType="application/vnd.openxmlformats-officedocument.presentationml.notesSlide+xml"/>
  <Override PartName="/ppt/tags/tag93.xml" ContentType="application/vnd.openxmlformats-officedocument.presentationml.tags+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95"/>
  </p:notesMasterIdLst>
  <p:handoutMasterIdLst>
    <p:handoutMasterId r:id="rId96"/>
  </p:handoutMasterIdLst>
  <p:sldIdLst>
    <p:sldId id="261" r:id="rId2"/>
    <p:sldId id="262" r:id="rId3"/>
    <p:sldId id="295" r:id="rId4"/>
    <p:sldId id="767" r:id="rId5"/>
    <p:sldId id="768" r:id="rId6"/>
    <p:sldId id="769" r:id="rId7"/>
    <p:sldId id="770" r:id="rId8"/>
    <p:sldId id="771" r:id="rId9"/>
    <p:sldId id="772" r:id="rId10"/>
    <p:sldId id="773" r:id="rId11"/>
    <p:sldId id="774" r:id="rId12"/>
    <p:sldId id="775" r:id="rId13"/>
    <p:sldId id="776" r:id="rId14"/>
    <p:sldId id="259" r:id="rId15"/>
    <p:sldId id="612" r:id="rId16"/>
    <p:sldId id="703" r:id="rId17"/>
    <p:sldId id="704" r:id="rId18"/>
    <p:sldId id="781" r:id="rId19"/>
    <p:sldId id="705" r:id="rId20"/>
    <p:sldId id="702" r:id="rId21"/>
    <p:sldId id="669" r:id="rId22"/>
    <p:sldId id="699" r:id="rId23"/>
    <p:sldId id="700" r:id="rId24"/>
    <p:sldId id="701" r:id="rId25"/>
    <p:sldId id="698" r:id="rId26"/>
    <p:sldId id="668" r:id="rId27"/>
    <p:sldId id="673" r:id="rId28"/>
    <p:sldId id="674" r:id="rId29"/>
    <p:sldId id="676" r:id="rId30"/>
    <p:sldId id="617" r:id="rId31"/>
    <p:sldId id="618" r:id="rId32"/>
    <p:sldId id="623" r:id="rId33"/>
    <p:sldId id="679" r:id="rId34"/>
    <p:sldId id="706" r:id="rId35"/>
    <p:sldId id="708" r:id="rId36"/>
    <p:sldId id="709" r:id="rId37"/>
    <p:sldId id="710" r:id="rId38"/>
    <p:sldId id="707" r:id="rId39"/>
    <p:sldId id="663" r:id="rId40"/>
    <p:sldId id="681" r:id="rId41"/>
    <p:sldId id="688" r:id="rId42"/>
    <p:sldId id="690" r:id="rId43"/>
    <p:sldId id="692" r:id="rId44"/>
    <p:sldId id="778" r:id="rId45"/>
    <p:sldId id="694" r:id="rId46"/>
    <p:sldId id="711" r:id="rId47"/>
    <p:sldId id="712" r:id="rId48"/>
    <p:sldId id="713" r:id="rId49"/>
    <p:sldId id="714" r:id="rId50"/>
    <p:sldId id="779" r:id="rId51"/>
    <p:sldId id="725" r:id="rId52"/>
    <p:sldId id="726" r:id="rId53"/>
    <p:sldId id="727" r:id="rId54"/>
    <p:sldId id="728" r:id="rId55"/>
    <p:sldId id="729" r:id="rId56"/>
    <p:sldId id="730" r:id="rId57"/>
    <p:sldId id="731" r:id="rId58"/>
    <p:sldId id="732" r:id="rId59"/>
    <p:sldId id="733" r:id="rId60"/>
    <p:sldId id="734" r:id="rId61"/>
    <p:sldId id="735" r:id="rId62"/>
    <p:sldId id="736" r:id="rId63"/>
    <p:sldId id="737" r:id="rId64"/>
    <p:sldId id="738" r:id="rId65"/>
    <p:sldId id="739" r:id="rId66"/>
    <p:sldId id="740" r:id="rId67"/>
    <p:sldId id="741" r:id="rId68"/>
    <p:sldId id="777" r:id="rId69"/>
    <p:sldId id="743" r:id="rId70"/>
    <p:sldId id="744" r:id="rId71"/>
    <p:sldId id="745" r:id="rId72"/>
    <p:sldId id="746" r:id="rId73"/>
    <p:sldId id="747" r:id="rId74"/>
    <p:sldId id="748" r:id="rId75"/>
    <p:sldId id="749" r:id="rId76"/>
    <p:sldId id="750" r:id="rId77"/>
    <p:sldId id="751" r:id="rId78"/>
    <p:sldId id="752" r:id="rId79"/>
    <p:sldId id="755" r:id="rId80"/>
    <p:sldId id="756" r:id="rId81"/>
    <p:sldId id="757" r:id="rId82"/>
    <p:sldId id="758" r:id="rId83"/>
    <p:sldId id="759" r:id="rId84"/>
    <p:sldId id="760" r:id="rId85"/>
    <p:sldId id="761" r:id="rId86"/>
    <p:sldId id="762" r:id="rId87"/>
    <p:sldId id="763" r:id="rId88"/>
    <p:sldId id="764" r:id="rId89"/>
    <p:sldId id="765" r:id="rId90"/>
    <p:sldId id="766" r:id="rId91"/>
    <p:sldId id="780" r:id="rId92"/>
    <p:sldId id="523" r:id="rId93"/>
    <p:sldId id="296" r:id="rId94"/>
  </p:sldIdLst>
  <p:sldSz cx="9144000" cy="6858000" type="screen4x3"/>
  <p:notesSz cx="6881813" cy="9296400"/>
  <p:custDataLst>
    <p:tags r:id="rId98"/>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7333"/>
    <a:srgbClr val="13672E"/>
    <a:srgbClr val="AC4020"/>
    <a:srgbClr val="0000FF"/>
    <a:srgbClr val="339933"/>
    <a:srgbClr val="7F0055"/>
    <a:srgbClr val="479B8F"/>
    <a:srgbClr val="00FFCC"/>
    <a:srgbClr val="99FF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91" autoAdjust="0"/>
    <p:restoredTop sz="82158" autoAdjust="0"/>
  </p:normalViewPr>
  <p:slideViewPr>
    <p:cSldViewPr>
      <p:cViewPr varScale="1">
        <p:scale>
          <a:sx n="40" d="100"/>
          <a:sy n="40" d="100"/>
        </p:scale>
        <p:origin x="-112" y="-88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Lst>
  </p:outlineViewPr>
  <p:notesTextViewPr>
    <p:cViewPr>
      <p:scale>
        <a:sx n="100" d="100"/>
        <a:sy n="100" d="100"/>
      </p:scale>
      <p:origin x="0" y="552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notesMaster" Target="notesMasters/notesMaster1.xml"/><Relationship Id="rId96" Type="http://schemas.openxmlformats.org/officeDocument/2006/relationships/handoutMaster" Target="handoutMasters/handoutMaster1.xml"/><Relationship Id="rId97" Type="http://schemas.openxmlformats.org/officeDocument/2006/relationships/printerSettings" Target="printerSettings/printerSettings1.bin"/><Relationship Id="rId98" Type="http://schemas.openxmlformats.org/officeDocument/2006/relationships/tags" Target="tags/tag1.xml"/><Relationship Id="rId99" Type="http://schemas.openxmlformats.org/officeDocument/2006/relationships/commentAuthors" Target="commentAuthor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4" Type="http://schemas.openxmlformats.org/officeDocument/2006/relationships/slide" Target="slides/slide15.xml"/><Relationship Id="rId15" Type="http://schemas.openxmlformats.org/officeDocument/2006/relationships/slide" Target="slides/slide16.xml"/><Relationship Id="rId16" Type="http://schemas.openxmlformats.org/officeDocument/2006/relationships/slide" Target="slides/slide17.xml"/><Relationship Id="rId17" Type="http://schemas.openxmlformats.org/officeDocument/2006/relationships/slide" Target="slides/slide18.xml"/><Relationship Id="rId18" Type="http://schemas.openxmlformats.org/officeDocument/2006/relationships/slide" Target="slides/slide20.xml"/><Relationship Id="rId19" Type="http://schemas.openxmlformats.org/officeDocument/2006/relationships/slide" Target="slides/slide21.xml"/><Relationship Id="rId63" Type="http://schemas.openxmlformats.org/officeDocument/2006/relationships/slide" Target="slides/slide72.xml"/><Relationship Id="rId64" Type="http://schemas.openxmlformats.org/officeDocument/2006/relationships/slide" Target="slides/slide73.xml"/><Relationship Id="rId65" Type="http://schemas.openxmlformats.org/officeDocument/2006/relationships/slide" Target="slides/slide74.xml"/><Relationship Id="rId66" Type="http://schemas.openxmlformats.org/officeDocument/2006/relationships/slide" Target="slides/slide75.xml"/><Relationship Id="rId67" Type="http://schemas.openxmlformats.org/officeDocument/2006/relationships/slide" Target="slides/slide76.xml"/><Relationship Id="rId68" Type="http://schemas.openxmlformats.org/officeDocument/2006/relationships/slide" Target="slides/slide77.xml"/><Relationship Id="rId69" Type="http://schemas.openxmlformats.org/officeDocument/2006/relationships/slide" Target="slides/slide79.xml"/><Relationship Id="rId50" Type="http://schemas.openxmlformats.org/officeDocument/2006/relationships/slide" Target="slides/slide57.xml"/><Relationship Id="rId51" Type="http://schemas.openxmlformats.org/officeDocument/2006/relationships/slide" Target="slides/slide58.xml"/><Relationship Id="rId52" Type="http://schemas.openxmlformats.org/officeDocument/2006/relationships/slide" Target="slides/slide59.xml"/><Relationship Id="rId53" Type="http://schemas.openxmlformats.org/officeDocument/2006/relationships/slide" Target="slides/slide60.xml"/><Relationship Id="rId54" Type="http://schemas.openxmlformats.org/officeDocument/2006/relationships/slide" Target="slides/slide61.xml"/><Relationship Id="rId55" Type="http://schemas.openxmlformats.org/officeDocument/2006/relationships/slide" Target="slides/slide62.xml"/><Relationship Id="rId56" Type="http://schemas.openxmlformats.org/officeDocument/2006/relationships/slide" Target="slides/slide63.xml"/><Relationship Id="rId57" Type="http://schemas.openxmlformats.org/officeDocument/2006/relationships/slide" Target="slides/slide64.xml"/><Relationship Id="rId58" Type="http://schemas.openxmlformats.org/officeDocument/2006/relationships/slide" Target="slides/slide67.xml"/><Relationship Id="rId59" Type="http://schemas.openxmlformats.org/officeDocument/2006/relationships/slide" Target="slides/slide68.xml"/><Relationship Id="rId40" Type="http://schemas.openxmlformats.org/officeDocument/2006/relationships/slide" Target="slides/slide45.xml"/><Relationship Id="rId41" Type="http://schemas.openxmlformats.org/officeDocument/2006/relationships/slide" Target="slides/slide46.xml"/><Relationship Id="rId42" Type="http://schemas.openxmlformats.org/officeDocument/2006/relationships/slide" Target="slides/slide47.xml"/><Relationship Id="rId43" Type="http://schemas.openxmlformats.org/officeDocument/2006/relationships/slide" Target="slides/slide48.xml"/><Relationship Id="rId44" Type="http://schemas.openxmlformats.org/officeDocument/2006/relationships/slide" Target="slides/slide51.xml"/><Relationship Id="rId45" Type="http://schemas.openxmlformats.org/officeDocument/2006/relationships/slide" Target="slides/slide52.xml"/><Relationship Id="rId46" Type="http://schemas.openxmlformats.org/officeDocument/2006/relationships/slide" Target="slides/slide53.xml"/><Relationship Id="rId47" Type="http://schemas.openxmlformats.org/officeDocument/2006/relationships/slide" Target="slides/slide54.xml"/><Relationship Id="rId48" Type="http://schemas.openxmlformats.org/officeDocument/2006/relationships/slide" Target="slides/slide55.xml"/><Relationship Id="rId49" Type="http://schemas.openxmlformats.org/officeDocument/2006/relationships/slide" Target="slides/slide56.xml"/><Relationship Id="rId1" Type="http://schemas.openxmlformats.org/officeDocument/2006/relationships/slide" Target="slides/slide1.xml"/><Relationship Id="rId2" Type="http://schemas.openxmlformats.org/officeDocument/2006/relationships/slide" Target="slides/slide2.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9.xml"/><Relationship Id="rId30" Type="http://schemas.openxmlformats.org/officeDocument/2006/relationships/slide" Target="slides/slide33.xml"/><Relationship Id="rId31" Type="http://schemas.openxmlformats.org/officeDocument/2006/relationships/slide" Target="slides/slide34.xml"/><Relationship Id="rId32" Type="http://schemas.openxmlformats.org/officeDocument/2006/relationships/slide" Target="slides/slide35.xml"/><Relationship Id="rId33" Type="http://schemas.openxmlformats.org/officeDocument/2006/relationships/slide" Target="slides/slide36.xml"/><Relationship Id="rId34" Type="http://schemas.openxmlformats.org/officeDocument/2006/relationships/slide" Target="slides/slide37.xml"/><Relationship Id="rId35" Type="http://schemas.openxmlformats.org/officeDocument/2006/relationships/slide" Target="slides/slide38.xml"/><Relationship Id="rId36" Type="http://schemas.openxmlformats.org/officeDocument/2006/relationships/slide" Target="slides/slide39.xml"/><Relationship Id="rId37" Type="http://schemas.openxmlformats.org/officeDocument/2006/relationships/slide" Target="slides/slide40.xml"/><Relationship Id="rId38" Type="http://schemas.openxmlformats.org/officeDocument/2006/relationships/slide" Target="slides/slide41.xml"/><Relationship Id="rId39" Type="http://schemas.openxmlformats.org/officeDocument/2006/relationships/slide" Target="slides/slide42.xml"/><Relationship Id="rId80" Type="http://schemas.openxmlformats.org/officeDocument/2006/relationships/slide" Target="slides/slide93.xml"/><Relationship Id="rId70" Type="http://schemas.openxmlformats.org/officeDocument/2006/relationships/slide" Target="slides/slide80.xml"/><Relationship Id="rId71" Type="http://schemas.openxmlformats.org/officeDocument/2006/relationships/slide" Target="slides/slide81.xml"/><Relationship Id="rId72" Type="http://schemas.openxmlformats.org/officeDocument/2006/relationships/slide" Target="slides/slide82.xml"/><Relationship Id="rId20" Type="http://schemas.openxmlformats.org/officeDocument/2006/relationships/slide" Target="slides/slide22.xml"/><Relationship Id="rId21" Type="http://schemas.openxmlformats.org/officeDocument/2006/relationships/slide" Target="slides/slide23.xml"/><Relationship Id="rId22" Type="http://schemas.openxmlformats.org/officeDocument/2006/relationships/slide" Target="slides/slide24.xml"/><Relationship Id="rId23" Type="http://schemas.openxmlformats.org/officeDocument/2006/relationships/slide" Target="slides/slide25.xml"/><Relationship Id="rId24" Type="http://schemas.openxmlformats.org/officeDocument/2006/relationships/slide" Target="slides/slide26.xml"/><Relationship Id="rId25" Type="http://schemas.openxmlformats.org/officeDocument/2006/relationships/slide" Target="slides/slide27.xml"/><Relationship Id="rId26" Type="http://schemas.openxmlformats.org/officeDocument/2006/relationships/slide" Target="slides/slide28.xml"/><Relationship Id="rId27" Type="http://schemas.openxmlformats.org/officeDocument/2006/relationships/slide" Target="slides/slide29.xml"/><Relationship Id="rId28" Type="http://schemas.openxmlformats.org/officeDocument/2006/relationships/slide" Target="slides/slide31.xml"/><Relationship Id="rId29" Type="http://schemas.openxmlformats.org/officeDocument/2006/relationships/slide" Target="slides/slide32.xml"/><Relationship Id="rId73" Type="http://schemas.openxmlformats.org/officeDocument/2006/relationships/slide" Target="slides/slide83.xml"/><Relationship Id="rId74" Type="http://schemas.openxmlformats.org/officeDocument/2006/relationships/slide" Target="slides/slide84.xml"/><Relationship Id="rId75" Type="http://schemas.openxmlformats.org/officeDocument/2006/relationships/slide" Target="slides/slide85.xml"/><Relationship Id="rId76" Type="http://schemas.openxmlformats.org/officeDocument/2006/relationships/slide" Target="slides/slide86.xml"/><Relationship Id="rId77" Type="http://schemas.openxmlformats.org/officeDocument/2006/relationships/slide" Target="slides/slide87.xml"/><Relationship Id="rId78" Type="http://schemas.openxmlformats.org/officeDocument/2006/relationships/slide" Target="slides/slide88.xml"/><Relationship Id="rId79" Type="http://schemas.openxmlformats.org/officeDocument/2006/relationships/slide" Target="slides/slide89.xml"/><Relationship Id="rId60" Type="http://schemas.openxmlformats.org/officeDocument/2006/relationships/slide" Target="slides/slide69.xml"/><Relationship Id="rId61" Type="http://schemas.openxmlformats.org/officeDocument/2006/relationships/slide" Target="slides/slide70.xml"/><Relationship Id="rId62" Type="http://schemas.openxmlformats.org/officeDocument/2006/relationships/slide" Target="slides/slide71.xml"/><Relationship Id="rId10" Type="http://schemas.openxmlformats.org/officeDocument/2006/relationships/slide" Target="slides/slide10.xml"/><Relationship Id="rId11" Type="http://schemas.openxmlformats.org/officeDocument/2006/relationships/slide" Target="slides/slide11.xml"/><Relationship Id="rId12"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402242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965369330"/>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dirty="0" smtClean="0"/>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13</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14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18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19</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20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smtClean="0"/>
              <a:t>Parler plus de la WSDL.</a:t>
            </a:r>
          </a:p>
          <a:p>
            <a:pPr eaLnBrk="1" hangingPunct="1"/>
            <a:r>
              <a:rPr lang="en-US" smtClean="0"/>
              <a:t>Retrouver graphique</a:t>
            </a:r>
            <a:r>
              <a:rPr lang="en-US" baseline="0" smtClean="0"/>
              <a:t> comparatif entre REST et SOAP.</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err="1" smtClean="0"/>
              <a:t>Abréger</a:t>
            </a:r>
            <a:r>
              <a:rPr lang="en-US" dirty="0" smtClean="0"/>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29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err="1" smtClean="0"/>
              <a:t>Abréger</a:t>
            </a:r>
            <a:r>
              <a:rPr lang="en-US" dirty="0"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30</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31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39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http://docs.oracle.com/javaee/6/tutorial/doc/bnayn.html</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43</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44</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45</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err="1" smtClean="0"/>
              <a:t>wsimport</a:t>
            </a:r>
            <a:r>
              <a:rPr lang="en-US" dirty="0" smtClean="0"/>
              <a:t> is a simple command line tool you</a:t>
            </a:r>
            <a:r>
              <a:rPr lang="en-US" baseline="0" dirty="0" smtClean="0"/>
              <a:t> can used to generate java classes from a WSDL.</a:t>
            </a:r>
          </a:p>
          <a:p>
            <a:pPr eaLnBrk="1" hangingPunct="1"/>
            <a:r>
              <a:rPr lang="en-US" baseline="0" dirty="0" smtClean="0"/>
              <a:t>The -s option specify where you want put the generated sources and the -d where you want to put the compiled classes.</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48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Example of QNAME is {http://</a:t>
            </a:r>
            <a:r>
              <a:rPr lang="en-US" dirty="0" err="1" smtClean="0"/>
              <a:t>service.simplesoapexample.supinfo.com</a:t>
            </a:r>
            <a:r>
              <a:rPr lang="en-US" dirty="0" smtClean="0"/>
              <a:t>/}</a:t>
            </a:r>
            <a:r>
              <a:rPr lang="en-US" dirty="0" err="1" smtClean="0"/>
              <a:t>PostServiceService</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49</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The HTTP protocol (</a:t>
            </a:r>
            <a:r>
              <a:rPr lang="en-US" dirty="0" err="1" smtClean="0"/>
              <a:t>HyperText</a:t>
            </a:r>
            <a:r>
              <a:rPr lang="en-US" dirty="0" smtClean="0"/>
              <a:t> Transfer Protocol), is a communication protocol client/server created for the Web. HTTP is use to transmit resources between clients (the Web browser) and the HTTP server (or Web server).</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50</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51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BTS: Bug Tracking System</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59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65</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66</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66</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67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69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a:t>
            </a:r>
            <a:r>
              <a:rPr lang="en-US" dirty="0" err="1" smtClean="0"/>
              <a:t>init-param</a:t>
            </a:r>
            <a:r>
              <a:rPr lang="en-US" baseline="0" dirty="0" smtClean="0"/>
              <a:t> </a:t>
            </a:r>
            <a:r>
              <a:rPr lang="en-US" sz="1200" b="1" dirty="0" err="1" smtClean="0">
                <a:latin typeface="Courier"/>
                <a:cs typeface="Courier"/>
              </a:rPr>
              <a:t>com.sun.jersey.config.property.packages</a:t>
            </a:r>
            <a:r>
              <a:rPr lang="en-US" dirty="0" smtClean="0"/>
              <a:t> define the package containing your</a:t>
            </a:r>
            <a:r>
              <a:rPr lang="en-US" baseline="0" dirty="0" smtClean="0"/>
              <a:t> JAX-RS Resource classes.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servlet-mapping define for which </a:t>
            </a:r>
            <a:r>
              <a:rPr lang="en-US" baseline="0" dirty="0" err="1" smtClean="0"/>
              <a:t>url</a:t>
            </a:r>
            <a:r>
              <a:rPr lang="en-US" baseline="0" dirty="0" smtClean="0"/>
              <a:t> pattern Jersey have to do something.</a:t>
            </a: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r>
              <a:rPr lang="en-US" dirty="0" smtClean="0"/>
              <a:t>We’ll see JAXB classes later…</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77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78</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79</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80</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81</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82</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83</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84</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85</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86</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87</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88</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89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rme 3"/>
          <p:cNvSpPr>
            <a:spLocks noGrp="1" noChangeArrowheads="1"/>
          </p:cNvSpPr>
          <p:nvPr>
            <p:ph type="dt" sz="quarter" idx="1"/>
          </p:nvPr>
        </p:nvSpPr>
        <p:spPr>
          <a:noFill/>
          <a:ln>
            <a:headEnd/>
            <a:tailEnd/>
          </a:ln>
        </p:spPr>
        <p:txBody>
          <a:bodyPr/>
          <a:lstStyle/>
          <a:p>
            <a:fld id="{0C5EA9A8-63BE-41C2-911C-466580046C22}" type="datetime5">
              <a:rPr lang="en-US" smtClean="0"/>
              <a:pPr/>
              <a:t>30-Aug-12</a:t>
            </a:fld>
            <a:endParaRPr lang="en-US" smtClean="0"/>
          </a:p>
        </p:txBody>
      </p:sp>
      <p:sp>
        <p:nvSpPr>
          <p:cNvPr id="44035" name="Forme 4"/>
          <p:cNvSpPr>
            <a:spLocks noGrp="1" noChangeArrowheads="1"/>
          </p:cNvSpPr>
          <p:nvPr>
            <p:ph type="sldNum" sz="quarter" idx="5"/>
          </p:nvPr>
        </p:nvSpPr>
        <p:spPr>
          <a:noFill/>
          <a:ln>
            <a:headEnd/>
            <a:tailEnd/>
          </a:ln>
        </p:spPr>
        <p:txBody>
          <a:bodyPr/>
          <a:lstStyle/>
          <a:p>
            <a:fld id="{16E80BE0-37B9-43E0-A45A-83E4122D4653}" type="slidenum">
              <a:rPr lang="fr-FR" smtClean="0"/>
              <a:pPr/>
              <a:t>9</a:t>
            </a:fld>
            <a:endParaRPr lang="en-US" smtClean="0"/>
          </a:p>
        </p:txBody>
      </p:sp>
      <p:sp>
        <p:nvSpPr>
          <p:cNvPr id="44036" name="Forme 5"/>
          <p:cNvSpPr>
            <a:spLocks noGrp="1" noChangeArrowheads="1"/>
          </p:cNvSpPr>
          <p:nvPr>
            <p:ph type="ftr" sz="quarter" idx="4"/>
          </p:nvPr>
        </p:nvSpPr>
        <p:spPr>
          <a:noFill/>
          <a:ln>
            <a:headEnd/>
            <a:tailEnd/>
          </a:ln>
        </p:spPr>
        <p:txBody>
          <a:bodyPr/>
          <a:lstStyle/>
          <a:p>
            <a:r>
              <a:rPr lang="en-US" smtClean="0"/>
              <a:t>Copyright © 2004-2005 NameOfTheOrganization. All rights reserved.</a:t>
            </a:r>
            <a:endParaRPr lang="fr-FR" smtClean="0"/>
          </a:p>
        </p:txBody>
      </p:sp>
      <p:sp>
        <p:nvSpPr>
          <p:cNvPr id="44037" name="Forme 6"/>
          <p:cNvSpPr>
            <a:spLocks noGrp="1" noChangeArrowheads="1"/>
          </p:cNvSpPr>
          <p:nvPr>
            <p:ph type="hdr" sz="quarter"/>
          </p:nvPr>
        </p:nvSpPr>
        <p:spPr>
          <a:noFill/>
          <a:ln>
            <a:headEnd/>
            <a:tailEnd/>
          </a:ln>
        </p:spPr>
        <p:txBody>
          <a:bodyPr/>
          <a:lstStyle/>
          <a:p>
            <a:r>
              <a:rPr lang="en-US" smtClean="0"/>
              <a:t>[Title of the course]</a:t>
            </a:r>
            <a:endParaRPr lang="fr-FR" smtClean="0"/>
          </a:p>
        </p:txBody>
      </p:sp>
      <p:sp>
        <p:nvSpPr>
          <p:cNvPr id="44038" name="Rectangle 53252"/>
          <p:cNvSpPr>
            <a:spLocks noGrp="1" noRot="1" noChangeAspect="1" noChangeArrowheads="1" noTextEdit="1"/>
          </p:cNvSpPr>
          <p:nvPr>
            <p:ph type="sldImg"/>
          </p:nvPr>
        </p:nvSpPr>
        <p:spPr>
          <a:noFill/>
          <a:ln cap="flat">
            <a:headEnd type="none" w="med" len="med"/>
            <a:tailEnd type="none" w="med" len="med"/>
          </a:ln>
        </p:spPr>
      </p:sp>
      <p:sp>
        <p:nvSpPr>
          <p:cNvPr id="44039" name="Rectangle 53253"/>
          <p:cNvSpPr>
            <a:spLocks noGrp="1" noChangeArrowheads="1"/>
          </p:cNvSpPr>
          <p:nvPr>
            <p:ph type="body" idx="1"/>
          </p:nvPr>
        </p:nvSpPr>
        <p:spPr>
          <a:xfrm>
            <a:off x="993775" y="4416425"/>
            <a:ext cx="5046663" cy="4183063"/>
          </a:xfrm>
          <a:noFill/>
          <a:ln/>
        </p:spPr>
        <p:txBody>
          <a:bodyPr/>
          <a:lstStyle/>
          <a:p>
            <a:pPr eaLnBrk="1" hangingPunct="1"/>
            <a:endParaRPr lang="en-US" dirty="0"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04DC57-C88E-46C2-B14C-36637E0BC515}"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9EFFA31-4084-4846-AE5A-EAA85BC20834}" type="slidenum">
              <a:rPr lang="en-US"/>
              <a:pPr/>
              <a:t>90</a:t>
            </a:fld>
            <a:endParaRPr lang="en-US"/>
          </a:p>
        </p:txBody>
      </p:sp>
      <p:sp>
        <p:nvSpPr>
          <p:cNvPr id="730114" name="Rectangle 2"/>
          <p:cNvSpPr>
            <a:spLocks noGrp="1" noRot="1" noChangeAspect="1" noChangeArrowheads="1" noTextEdit="1"/>
          </p:cNvSpPr>
          <p:nvPr>
            <p:ph type="sldImg"/>
          </p:nvPr>
        </p:nvSpPr>
        <p:spPr>
          <a:xfrm>
            <a:off x="1119188" y="695325"/>
            <a:ext cx="4648200" cy="3486150"/>
          </a:xfrm>
          <a:ln/>
        </p:spPr>
      </p:sp>
      <p:sp>
        <p:nvSpPr>
          <p:cNvPr id="730115"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FF3CBC4-FF9F-4E29-A73F-A560811A2DD1}"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28A23B59-E61E-44E4-B68F-C9DE866C50BC}" type="slidenum">
              <a:rPr lang="en-US"/>
              <a:pPr/>
              <a:t>91</a:t>
            </a:fld>
            <a:endParaRPr lang="en-US"/>
          </a:p>
        </p:txBody>
      </p:sp>
      <p:sp>
        <p:nvSpPr>
          <p:cNvPr id="43010" name="Rectangle 2"/>
          <p:cNvSpPr>
            <a:spLocks noGrp="1" noRot="1" noChangeAspect="1" noChangeArrowheads="1" noTextEdit="1"/>
          </p:cNvSpPr>
          <p:nvPr>
            <p:ph type="sldImg"/>
          </p:nvPr>
        </p:nvSpPr>
        <p:spPr>
          <a:xfrm>
            <a:off x="1119188" y="695325"/>
            <a:ext cx="4648200" cy="3486150"/>
          </a:xfrm>
          <a:ln/>
        </p:spPr>
      </p:sp>
      <p:sp>
        <p:nvSpPr>
          <p:cNvPr id="43011" name="Rectangle 3"/>
          <p:cNvSpPr>
            <a:spLocks noGrp="1" noChangeArrowheads="1"/>
          </p:cNvSpPr>
          <p:nvPr>
            <p:ph type="body" idx="1"/>
          </p:nvPr>
        </p:nvSpPr>
        <p:spPr>
          <a:xfrm>
            <a:off x="1068388" y="4416425"/>
            <a:ext cx="4745037" cy="4184650"/>
          </a:xfrm>
        </p:spPr>
        <p:txBody>
          <a:bodyPr/>
          <a:lstStyle/>
          <a:p>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92</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93</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8350"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re et text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a:t>Cliquez pour modifier le style du titre</a:t>
            </a:r>
          </a:p>
        </p:txBody>
      </p:sp>
      <p:sp>
        <p:nvSpPr>
          <p:cNvPr id="3" name="Espace réservé du texte 2"/>
          <p:cNvSpPr>
            <a:spLocks noGrp="1"/>
          </p:cNvSpPr>
          <p:nvPr>
            <p:ph type="body" idx="1"/>
          </p:nvPr>
        </p:nvSpPr>
        <p:spPr/>
        <p:txBody>
          <a:bodyPr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3"/>
          <p:cNvSpPr>
            <a:spLocks noGrp="1" noChangeArrowheads="1"/>
          </p:cNvSpPr>
          <p:nvPr>
            <p:ph type="ftr" sz="quarter" idx="10"/>
          </p:nvPr>
        </p:nvSpPr>
        <p:spPr/>
        <p:txBody>
          <a:bodyPr/>
          <a:lstStyle>
            <a:lvl1pPr>
              <a:defRPr/>
            </a:lvl1pPr>
          </a:lstStyle>
          <a:p>
            <a:pPr>
              <a:defRPr/>
            </a:pPr>
            <a:r>
              <a:rPr lang="en-US"/>
              <a:t>Copyright © 2004-2005 NameOfTheOrganization.  All rights reserved.</a:t>
            </a:r>
            <a:endParaRPr lang="fr-FR"/>
          </a:p>
        </p:txBody>
      </p:sp>
    </p:spTree>
    <p:extLst>
      <p:ext uri="{BB962C8B-B14F-4D97-AF65-F5344CB8AC3E}">
        <p14:creationId xmlns:p14="http://schemas.microsoft.com/office/powerpoint/2010/main" val="126373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vmlDrawing" Target="../drawings/vmlDrawing1.vml"/><Relationship Id="rId16" Type="http://schemas.openxmlformats.org/officeDocument/2006/relationships/oleObject" Target="../embeddings/oleObject1.bin"/><Relationship Id="rId1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7328" name="CorelDRAW" r:id="rId16" imgW="723900" imgH="673100" progId="">
                  <p:embed/>
                </p:oleObj>
              </mc:Choice>
              <mc:Fallback>
                <p:oleObj name="CorelDRAW" r:id="rId16" imgW="723900" imgH="673100"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9.png"/><Relationship Id="rId1" Type="http://schemas.openxmlformats.org/officeDocument/2006/relationships/tags" Target="../tags/tag11.xml"/><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9.png"/><Relationship Id="rId5" Type="http://schemas.openxmlformats.org/officeDocument/2006/relationships/image" Target="../media/image11.jpeg"/><Relationship Id="rId1" Type="http://schemas.openxmlformats.org/officeDocument/2006/relationships/tags" Target="../tags/tag12.xml"/><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9.png"/><Relationship Id="rId5" Type="http://schemas.openxmlformats.org/officeDocument/2006/relationships/image" Target="../media/image12.png"/><Relationship Id="rId1" Type="http://schemas.openxmlformats.org/officeDocument/2006/relationships/tags" Target="../tags/tag13.xml"/><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9.png"/><Relationship Id="rId1" Type="http://schemas.openxmlformats.org/officeDocument/2006/relationships/tags" Target="../tags/tag16.xml"/><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9.png"/><Relationship Id="rId5" Type="http://schemas.openxmlformats.org/officeDocument/2006/relationships/image" Target="../media/image16.png"/><Relationship Id="rId1" Type="http://schemas.openxmlformats.org/officeDocument/2006/relationships/tags" Target="../tags/tag17.xml"/><Relationship Id="rId2"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9.png"/><Relationship Id="rId5" Type="http://schemas.openxmlformats.org/officeDocument/2006/relationships/image" Target="../media/image17.png"/><Relationship Id="rId1" Type="http://schemas.openxmlformats.org/officeDocument/2006/relationships/tags" Target="../tags/tag18.xml"/><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9.png"/><Relationship Id="rId5" Type="http://schemas.openxmlformats.org/officeDocument/2006/relationships/image" Target="../media/image18.png"/><Relationship Id="rId1" Type="http://schemas.openxmlformats.org/officeDocument/2006/relationships/tags" Target="../tags/tag19.xml"/><Relationship Id="rId2"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20.xml"/><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3.png"/><Relationship Id="rId1" Type="http://schemas.openxmlformats.org/officeDocument/2006/relationships/tags" Target="../tags/tag21.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png"/><Relationship Id="rId5" Type="http://schemas.openxmlformats.org/officeDocument/2006/relationships/image" Target="../media/image19.png"/><Relationship Id="rId1" Type="http://schemas.openxmlformats.org/officeDocument/2006/relationships/tags" Target="../tags/tag22.xml"/><Relationship Id="rId2"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image" Target="../media/image20.png"/><Relationship Id="rId1" Type="http://schemas.openxmlformats.org/officeDocument/2006/relationships/tags" Target="../tags/tag23.xml"/><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9.png"/><Relationship Id="rId1" Type="http://schemas.openxmlformats.org/officeDocument/2006/relationships/tags" Target="../tags/tag24.xml"/><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9.png"/><Relationship Id="rId1" Type="http://schemas.openxmlformats.org/officeDocument/2006/relationships/tags" Target="../tags/tag25.xml"/><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9.png"/><Relationship Id="rId1" Type="http://schemas.openxmlformats.org/officeDocument/2006/relationships/tags" Target="../tags/tag26.xml"/><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9.png"/><Relationship Id="rId1" Type="http://schemas.openxmlformats.org/officeDocument/2006/relationships/tags" Target="../tags/tag27.xml"/><Relationship Id="rId2"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9.png"/><Relationship Id="rId1" Type="http://schemas.openxmlformats.org/officeDocument/2006/relationships/tags" Target="../tags/tag28.xml"/><Relationship Id="rId2"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9.png"/><Relationship Id="rId1" Type="http://schemas.openxmlformats.org/officeDocument/2006/relationships/tags" Target="../tags/tag29.xml"/><Relationship Id="rId2"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9.png"/><Relationship Id="rId5" Type="http://schemas.openxmlformats.org/officeDocument/2006/relationships/image" Target="../media/image21.png"/><Relationship Id="rId1" Type="http://schemas.openxmlformats.org/officeDocument/2006/relationships/tags" Target="../tags/tag30.x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31.x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3.png"/><Relationship Id="rId1" Type="http://schemas.openxmlformats.org/officeDocument/2006/relationships/tags" Target="../tags/tag32.xml"/><Relationship Id="rId2"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9.png"/><Relationship Id="rId5" Type="http://schemas.openxmlformats.org/officeDocument/2006/relationships/image" Target="../media/image22.png"/><Relationship Id="rId1" Type="http://schemas.openxmlformats.org/officeDocument/2006/relationships/tags" Target="../tags/tag33.xml"/><Relationship Id="rId2"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9.png"/><Relationship Id="rId1" Type="http://schemas.openxmlformats.org/officeDocument/2006/relationships/tags" Target="../tags/tag34.xml"/><Relationship Id="rId2"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9.png"/><Relationship Id="rId1" Type="http://schemas.openxmlformats.org/officeDocument/2006/relationships/tags" Target="../tags/tag35.xml"/><Relationship Id="rId2"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9.png"/><Relationship Id="rId1" Type="http://schemas.openxmlformats.org/officeDocument/2006/relationships/tags" Target="../tags/tag36.xml"/><Relationship Id="rId2"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9.png"/><Relationship Id="rId1" Type="http://schemas.openxmlformats.org/officeDocument/2006/relationships/tags" Target="../tags/tag37.xml"/><Relationship Id="rId2"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9.png"/><Relationship Id="rId1" Type="http://schemas.openxmlformats.org/officeDocument/2006/relationships/tags" Target="../tags/tag38.xml"/><Relationship Id="rId2"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9.png"/><Relationship Id="rId5" Type="http://schemas.openxmlformats.org/officeDocument/2006/relationships/image" Target="../media/image21.png"/><Relationship Id="rId1" Type="http://schemas.openxmlformats.org/officeDocument/2006/relationships/tags" Target="../tags/tag39.xml"/><Relationship Id="rId2"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9.png"/><Relationship Id="rId1" Type="http://schemas.openxmlformats.org/officeDocument/2006/relationships/tags" Target="../tags/tag40.xml"/><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9.png"/><Relationship Id="rId5" Type="http://schemas.openxmlformats.org/officeDocument/2006/relationships/image" Target="../media/image23.png"/><Relationship Id="rId1" Type="http://schemas.openxmlformats.org/officeDocument/2006/relationships/tags" Target="../tags/tag41.xml"/><Relationship Id="rId2"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hyperlink" Target="http://jax-ws.java.net/jax-ws-ea3/docs/annotations.html" TargetMode="External"/><Relationship Id="rId5" Type="http://schemas.openxmlformats.org/officeDocument/2006/relationships/image" Target="../media/image9.png"/><Relationship Id="rId1" Type="http://schemas.openxmlformats.org/officeDocument/2006/relationships/tags" Target="../tags/tag42.xml"/><Relationship Id="rId2"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hyperlink" Target="http://localhost:8080/MyWebService/Calculator?Tester" TargetMode="External"/><Relationship Id="rId5" Type="http://schemas.openxmlformats.org/officeDocument/2006/relationships/image" Target="../media/image9.png"/><Relationship Id="rId6" Type="http://schemas.openxmlformats.org/officeDocument/2006/relationships/image" Target="../media/image24.png"/><Relationship Id="rId1" Type="http://schemas.openxmlformats.org/officeDocument/2006/relationships/tags" Target="../tags/tag43.xml"/><Relationship Id="rId2"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44.x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25.png"/><Relationship Id="rId1" Type="http://schemas.openxmlformats.org/officeDocument/2006/relationships/tags" Target="../tags/tag45.xml"/><Relationship Id="rId2"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image" Target="../media/image3.png"/><Relationship Id="rId1" Type="http://schemas.openxmlformats.org/officeDocument/2006/relationships/tags" Target="../tags/tag46.xml"/><Relationship Id="rId2"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9.png"/><Relationship Id="rId5" Type="http://schemas.openxmlformats.org/officeDocument/2006/relationships/image" Target="../media/image19.png"/><Relationship Id="rId1" Type="http://schemas.openxmlformats.org/officeDocument/2006/relationships/tags" Target="../tags/tag47.xml"/><Relationship Id="rId2"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9.png"/><Relationship Id="rId1" Type="http://schemas.openxmlformats.org/officeDocument/2006/relationships/tags" Target="../tags/tag48.xml"/><Relationship Id="rId2"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9.png"/><Relationship Id="rId1" Type="http://schemas.openxmlformats.org/officeDocument/2006/relationships/tags" Target="../tags/tag49.xml"/><Relationship Id="rId2"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50.xml"/><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6.xml"/><Relationship Id="rId2"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5.png"/><Relationship Id="rId1" Type="http://schemas.openxmlformats.org/officeDocument/2006/relationships/tags" Target="../tags/tag51.xml"/><Relationship Id="rId2"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3.png"/><Relationship Id="rId1" Type="http://schemas.openxmlformats.org/officeDocument/2006/relationships/tags" Target="../tags/tag52.xml"/><Relationship Id="rId2"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9.png"/><Relationship Id="rId1" Type="http://schemas.openxmlformats.org/officeDocument/2006/relationships/tags" Target="../tags/tag53.xml"/><Relationship Id="rId2"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9.png"/><Relationship Id="rId1" Type="http://schemas.openxmlformats.org/officeDocument/2006/relationships/tags" Target="../tags/tag54.xml"/><Relationship Id="rId2"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9.png"/><Relationship Id="rId1" Type="http://schemas.openxmlformats.org/officeDocument/2006/relationships/tags" Target="../tags/tag55.xml"/><Relationship Id="rId2"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9.png"/><Relationship Id="rId1" Type="http://schemas.openxmlformats.org/officeDocument/2006/relationships/tags" Target="../tags/tag56.xml"/><Relationship Id="rId2"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hyperlink" Target="http://restful-example.appspot.com/" TargetMode="External"/><Relationship Id="rId5" Type="http://schemas.openxmlformats.org/officeDocument/2006/relationships/image" Target="../media/image9.png"/><Relationship Id="rId6" Type="http://schemas.openxmlformats.org/officeDocument/2006/relationships/image" Target="../media/image26.png"/><Relationship Id="rId1" Type="http://schemas.openxmlformats.org/officeDocument/2006/relationships/tags" Target="../tags/tag57.xml"/><Relationship Id="rId2"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9.png"/><Relationship Id="rId1" Type="http://schemas.openxmlformats.org/officeDocument/2006/relationships/tags" Target="../tags/tag58.xml"/><Relationship Id="rId2"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9.png"/><Relationship Id="rId5" Type="http://schemas.openxmlformats.org/officeDocument/2006/relationships/image" Target="../media/image27.jpeg"/><Relationship Id="rId1" Type="http://schemas.openxmlformats.org/officeDocument/2006/relationships/tags" Target="../tags/tag59.xml"/><Relationship Id="rId2"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9.png"/><Relationship Id="rId5" Type="http://schemas.openxmlformats.org/officeDocument/2006/relationships/image" Target="../media/image28.png"/><Relationship Id="rId1" Type="http://schemas.openxmlformats.org/officeDocument/2006/relationships/tags" Target="../tags/tag60.xml"/><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9.png"/><Relationship Id="rId1" Type="http://schemas.openxmlformats.org/officeDocument/2006/relationships/tags" Target="../tags/tag7.xml"/><Relationship Id="rId2"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4" Type="http://schemas.openxmlformats.org/officeDocument/2006/relationships/image" Target="../media/image9.png"/><Relationship Id="rId1" Type="http://schemas.openxmlformats.org/officeDocument/2006/relationships/tags" Target="../tags/tag61.xml"/><Relationship Id="rId2"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4" Type="http://schemas.openxmlformats.org/officeDocument/2006/relationships/image" Target="../media/image9.png"/><Relationship Id="rId5" Type="http://schemas.openxmlformats.org/officeDocument/2006/relationships/image" Target="../media/image29.png"/><Relationship Id="rId1" Type="http://schemas.openxmlformats.org/officeDocument/2006/relationships/tags" Target="../tags/tag62.xml"/><Relationship Id="rId2"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4" Type="http://schemas.openxmlformats.org/officeDocument/2006/relationships/image" Target="../media/image9.png"/><Relationship Id="rId1" Type="http://schemas.openxmlformats.org/officeDocument/2006/relationships/tags" Target="../tags/tag63.xml"/><Relationship Id="rId2"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9.png"/><Relationship Id="rId5" Type="http://schemas.openxmlformats.org/officeDocument/2006/relationships/image" Target="../media/image30.png"/><Relationship Id="rId1" Type="http://schemas.openxmlformats.org/officeDocument/2006/relationships/tags" Target="../tags/tag64.xml"/><Relationship Id="rId2"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4" Type="http://schemas.openxmlformats.org/officeDocument/2006/relationships/image" Target="../media/image9.png"/><Relationship Id="rId5" Type="http://schemas.openxmlformats.org/officeDocument/2006/relationships/image" Target="../media/image31.png"/><Relationship Id="rId1" Type="http://schemas.openxmlformats.org/officeDocument/2006/relationships/tags" Target="../tags/tag65.xml"/><Relationship Id="rId2"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66.xml"/><Relationship Id="rId2"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4" Type="http://schemas.openxmlformats.org/officeDocument/2006/relationships/image" Target="../media/image9.png"/><Relationship Id="rId5"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4" Type="http://schemas.openxmlformats.org/officeDocument/2006/relationships/image" Target="../media/image3.png"/><Relationship Id="rId1" Type="http://schemas.openxmlformats.org/officeDocument/2006/relationships/tags" Target="../tags/tag67.xml"/><Relationship Id="rId2"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4" Type="http://schemas.openxmlformats.org/officeDocument/2006/relationships/hyperlink" Target="http://jersey.dev.java.net" TargetMode="External"/><Relationship Id="rId5" Type="http://schemas.openxmlformats.org/officeDocument/2006/relationships/image" Target="../media/image9.png"/><Relationship Id="rId1" Type="http://schemas.openxmlformats.org/officeDocument/2006/relationships/tags" Target="../tags/tag68.xml"/><Relationship Id="rId2"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4" Type="http://schemas.openxmlformats.org/officeDocument/2006/relationships/image" Target="../media/image9.png"/><Relationship Id="rId5" Type="http://schemas.openxmlformats.org/officeDocument/2006/relationships/image" Target="../media/image32.png"/><Relationship Id="rId1" Type="http://schemas.openxmlformats.org/officeDocument/2006/relationships/tags" Target="../tags/tag69.xml"/><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png"/><Relationship Id="rId1" Type="http://schemas.openxmlformats.org/officeDocument/2006/relationships/tags" Target="../tags/tag8.xml"/><Relationship Id="rId2"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4" Type="http://schemas.openxmlformats.org/officeDocument/2006/relationships/image" Target="../media/image9.png"/><Relationship Id="rId1" Type="http://schemas.openxmlformats.org/officeDocument/2006/relationships/tags" Target="../tags/tag70.xml"/><Relationship Id="rId2"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4" Type="http://schemas.openxmlformats.org/officeDocument/2006/relationships/image" Target="../media/image9.png"/><Relationship Id="rId1" Type="http://schemas.openxmlformats.org/officeDocument/2006/relationships/tags" Target="../tags/tag71.xml"/><Relationship Id="rId2"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4" Type="http://schemas.openxmlformats.org/officeDocument/2006/relationships/image" Target="../media/image9.png"/><Relationship Id="rId1" Type="http://schemas.openxmlformats.org/officeDocument/2006/relationships/tags" Target="../tags/tag72.xml"/><Relationship Id="rId2"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4" Type="http://schemas.openxmlformats.org/officeDocument/2006/relationships/image" Target="../media/image9.png"/><Relationship Id="rId1" Type="http://schemas.openxmlformats.org/officeDocument/2006/relationships/tags" Target="../tags/tag73.xml"/><Relationship Id="rId2"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4" Type="http://schemas.openxmlformats.org/officeDocument/2006/relationships/image" Target="../media/image9.png"/><Relationship Id="rId1" Type="http://schemas.openxmlformats.org/officeDocument/2006/relationships/tags" Target="../tags/tag74.xml"/><Relationship Id="rId2"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4" Type="http://schemas.openxmlformats.org/officeDocument/2006/relationships/image" Target="../media/image9.png"/><Relationship Id="rId1" Type="http://schemas.openxmlformats.org/officeDocument/2006/relationships/tags" Target="../tags/tag75.xml"/><Relationship Id="rId2"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4" Type="http://schemas.openxmlformats.org/officeDocument/2006/relationships/image" Target="../media/image9.png"/><Relationship Id="rId1" Type="http://schemas.openxmlformats.org/officeDocument/2006/relationships/tags" Target="../tags/tag76.xml"/><Relationship Id="rId2"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4" Type="http://schemas.openxmlformats.org/officeDocument/2006/relationships/image" Target="../media/image9.png"/><Relationship Id="rId1" Type="http://schemas.openxmlformats.org/officeDocument/2006/relationships/tags" Target="../tags/tag77.xml"/><Relationship Id="rId2"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78.xml"/><Relationship Id="rId2"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4" Type="http://schemas.openxmlformats.org/officeDocument/2006/relationships/image" Target="../media/image3.png"/><Relationship Id="rId1" Type="http://schemas.openxmlformats.org/officeDocument/2006/relationships/tags" Target="../tags/tag79.x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9.png"/><Relationship Id="rId1" Type="http://schemas.openxmlformats.org/officeDocument/2006/relationships/tags" Target="../tags/tag9.xml"/><Relationship Id="rId2"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9.png"/><Relationship Id="rId1" Type="http://schemas.openxmlformats.org/officeDocument/2006/relationships/tags" Target="../tags/tag80.xml"/><Relationship Id="rId2"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image" Target="../media/image9.png"/><Relationship Id="rId5" Type="http://schemas.openxmlformats.org/officeDocument/2006/relationships/image" Target="../media/image33.png"/><Relationship Id="rId1" Type="http://schemas.openxmlformats.org/officeDocument/2006/relationships/tags" Target="../tags/tag81.xml"/><Relationship Id="rId2"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image" Target="../media/image9.png"/><Relationship Id="rId1" Type="http://schemas.openxmlformats.org/officeDocument/2006/relationships/tags" Target="../tags/tag82.xml"/><Relationship Id="rId2"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4" Type="http://schemas.openxmlformats.org/officeDocument/2006/relationships/image" Target="../media/image9.png"/><Relationship Id="rId5" Type="http://schemas.openxmlformats.org/officeDocument/2006/relationships/image" Target="../media/image34.png"/><Relationship Id="rId1" Type="http://schemas.openxmlformats.org/officeDocument/2006/relationships/tags" Target="../tags/tag83.xml"/><Relationship Id="rId2"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4" Type="http://schemas.openxmlformats.org/officeDocument/2006/relationships/image" Target="../media/image9.png"/><Relationship Id="rId1" Type="http://schemas.openxmlformats.org/officeDocument/2006/relationships/tags" Target="../tags/tag84.xml"/><Relationship Id="rId2"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4" Type="http://schemas.openxmlformats.org/officeDocument/2006/relationships/image" Target="../media/image9.png"/><Relationship Id="rId1" Type="http://schemas.openxmlformats.org/officeDocument/2006/relationships/tags" Target="../tags/tag85.xml"/><Relationship Id="rId2"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image" Target="../media/image9.png"/><Relationship Id="rId1" Type="http://schemas.openxmlformats.org/officeDocument/2006/relationships/tags" Target="../tags/tag86.xml"/><Relationship Id="rId2"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4" Type="http://schemas.openxmlformats.org/officeDocument/2006/relationships/image" Target="../media/image9.png"/><Relationship Id="rId1" Type="http://schemas.openxmlformats.org/officeDocument/2006/relationships/tags" Target="../tags/tag87.xml"/><Relationship Id="rId2"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image" Target="../media/image9.png"/><Relationship Id="rId1" Type="http://schemas.openxmlformats.org/officeDocument/2006/relationships/tags" Target="../tags/tag88.xml"/><Relationship Id="rId2"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4" Type="http://schemas.openxmlformats.org/officeDocument/2006/relationships/image" Target="../media/image9.png"/><Relationship Id="rId1" Type="http://schemas.openxmlformats.org/officeDocument/2006/relationships/tags" Target="../tags/tag89.xml"/><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9.png"/><Relationship Id="rId1" Type="http://schemas.openxmlformats.org/officeDocument/2006/relationships/tags" Target="../tags/tag10.xml"/><Relationship Id="rId2"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tags" Target="../tags/tag90.xml"/><Relationship Id="rId2"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4" Type="http://schemas.openxmlformats.org/officeDocument/2006/relationships/image" Target="../media/image25.png"/><Relationship Id="rId1" Type="http://schemas.openxmlformats.org/officeDocument/2006/relationships/tags" Target="../tags/tag91.xml"/><Relationship Id="rId2"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4" Type="http://schemas.openxmlformats.org/officeDocument/2006/relationships/image" Target="../media/image35.png"/><Relationship Id="rId1" Type="http://schemas.openxmlformats.org/officeDocument/2006/relationships/tags" Target="../tags/tag92.xml"/><Relationship Id="rId2"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4" Type="http://schemas.openxmlformats.org/officeDocument/2006/relationships/image" Target="../media/image36.jpeg"/><Relationship Id="rId5" Type="http://schemas.openxmlformats.org/officeDocument/2006/relationships/image" Target="../media/image37.png"/><Relationship Id="rId1" Type="http://schemas.openxmlformats.org/officeDocument/2006/relationships/tags" Target="../tags/tag9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609600" y="4114800"/>
            <a:ext cx="5181600" cy="1143000"/>
          </a:xfrm>
        </p:spPr>
        <p:txBody>
          <a:bodyPr/>
          <a:lstStyle/>
          <a:p>
            <a:r>
              <a:rPr lang="en-US" sz="2400" dirty="0" smtClean="0"/>
              <a:t>SOAP &amp; REST Web Services</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8091"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Web Services</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lvl="1"/>
            <a:endParaRPr lang="en-US" dirty="0" smtClean="0"/>
          </a:p>
          <a:p>
            <a:pPr lvl="1"/>
            <a:r>
              <a:rPr lang="en-US" dirty="0" smtClean="0"/>
              <a:t>3xx : Redirection</a:t>
            </a:r>
          </a:p>
          <a:p>
            <a:pPr lvl="2"/>
            <a:r>
              <a:rPr lang="en-US" dirty="0" smtClean="0"/>
              <a:t>Indicates </a:t>
            </a:r>
            <a:r>
              <a:rPr lang="en-US" dirty="0"/>
              <a:t>that further action needs to be taken by the user agent in order to </a:t>
            </a:r>
            <a:r>
              <a:rPr lang="en-US" dirty="0" smtClean="0"/>
              <a:t>fulfill </a:t>
            </a:r>
            <a:r>
              <a:rPr lang="en-US" dirty="0"/>
              <a:t>the </a:t>
            </a:r>
            <a:r>
              <a:rPr lang="en-US" dirty="0" smtClean="0"/>
              <a:t>request</a:t>
            </a:r>
          </a:p>
          <a:p>
            <a:pPr lvl="2"/>
            <a:r>
              <a:rPr lang="en-US" dirty="0" smtClean="0"/>
              <a:t>Example : </a:t>
            </a:r>
          </a:p>
          <a:p>
            <a:pPr lvl="3"/>
            <a:r>
              <a:rPr lang="en-US" dirty="0" smtClean="0"/>
              <a:t>301 Moved Permanently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27638081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defTabSz="914400" eaLnBrk="1" hangingPunct="1"/>
            <a:endParaRPr lang="en-US" dirty="0" smtClean="0"/>
          </a:p>
          <a:p>
            <a:pPr lvl="1"/>
            <a:r>
              <a:rPr lang="en-US" dirty="0" smtClean="0"/>
              <a:t>4xx : Client Error</a:t>
            </a:r>
          </a:p>
          <a:p>
            <a:pPr lvl="2"/>
            <a:r>
              <a:rPr lang="en-US" dirty="0" smtClean="0"/>
              <a:t>Intended </a:t>
            </a:r>
            <a:r>
              <a:rPr lang="en-US" dirty="0"/>
              <a:t>for cases in which the client seems to have </a:t>
            </a:r>
            <a:r>
              <a:rPr lang="en-US" dirty="0" smtClean="0"/>
              <a:t>erred</a:t>
            </a:r>
          </a:p>
          <a:p>
            <a:pPr lvl="2"/>
            <a:r>
              <a:rPr lang="en-US" dirty="0" smtClean="0"/>
              <a:t>Examples :</a:t>
            </a:r>
          </a:p>
          <a:p>
            <a:pPr lvl="3"/>
            <a:r>
              <a:rPr lang="en-US" dirty="0" smtClean="0"/>
              <a:t>403 Forbidden</a:t>
            </a:r>
          </a:p>
          <a:p>
            <a:pPr lvl="3"/>
            <a:r>
              <a:rPr lang="en-US" dirty="0" smtClean="0"/>
              <a:t>404 Not Found</a:t>
            </a:r>
          </a:p>
          <a:p>
            <a:pPr lvl="3"/>
            <a:r>
              <a:rPr lang="en-US" dirty="0" smtClean="0"/>
              <a:t>405 Method Not Allowed</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6" name="Picture 5" descr="6508023523_34d095963a_o.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184" y="4509120"/>
            <a:ext cx="2790310" cy="2232248"/>
          </a:xfrm>
          <a:prstGeom prst="rect">
            <a:avLst/>
          </a:prstGeom>
        </p:spPr>
      </p:pic>
    </p:spTree>
    <p:custDataLst>
      <p:tags r:id="rId1"/>
    </p:custDataLst>
    <p:extLst>
      <p:ext uri="{BB962C8B-B14F-4D97-AF65-F5344CB8AC3E}">
        <p14:creationId xmlns:p14="http://schemas.microsoft.com/office/powerpoint/2010/main" val="1960847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lvl="1"/>
            <a:endParaRPr lang="en-US" dirty="0" smtClean="0"/>
          </a:p>
          <a:p>
            <a:pPr lvl="1"/>
            <a:r>
              <a:rPr lang="en-US" dirty="0" smtClean="0"/>
              <a:t>5xx : Server Error</a:t>
            </a:r>
          </a:p>
          <a:p>
            <a:pPr lvl="2"/>
            <a:r>
              <a:rPr lang="en-US" dirty="0" smtClean="0"/>
              <a:t>Indicate the </a:t>
            </a:r>
            <a:r>
              <a:rPr lang="en-US" dirty="0"/>
              <a:t>server is aware that it has encountered an error or is otherwise incapable of performing the </a:t>
            </a:r>
            <a:r>
              <a:rPr lang="en-US" dirty="0" smtClean="0"/>
              <a:t>request</a:t>
            </a:r>
          </a:p>
          <a:p>
            <a:pPr lvl="2"/>
            <a:r>
              <a:rPr lang="en-US" dirty="0" smtClean="0"/>
              <a:t>Examples :</a:t>
            </a:r>
          </a:p>
          <a:p>
            <a:pPr lvl="3"/>
            <a:r>
              <a:rPr lang="en-US" dirty="0" smtClean="0"/>
              <a:t>500 Internal Server Error</a:t>
            </a:r>
          </a:p>
          <a:p>
            <a:pPr lvl="3"/>
            <a:r>
              <a:rPr lang="en-US" dirty="0" smtClean="0"/>
              <a:t>501 Not Implemented</a:t>
            </a:r>
          </a:p>
          <a:p>
            <a:pPr lvl="3"/>
            <a:r>
              <a:rPr lang="en-US" dirty="0" smtClean="0"/>
              <a:t>502 Bad Gateway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6226411" y="4493299"/>
            <a:ext cx="2810085" cy="2248069"/>
          </a:xfrm>
          <a:prstGeom prst="rect">
            <a:avLst/>
          </a:prstGeom>
        </p:spPr>
      </p:pic>
    </p:spTree>
    <p:custDataLst>
      <p:tags r:id="rId1"/>
    </p:custDataLst>
    <p:extLst>
      <p:ext uri="{BB962C8B-B14F-4D97-AF65-F5344CB8AC3E}">
        <p14:creationId xmlns:p14="http://schemas.microsoft.com/office/powerpoint/2010/main" val="14071920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1052912106"/>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a:xfrm>
            <a:off x="2514600" y="1600200"/>
            <a:ext cx="6629400" cy="2286000"/>
          </a:xfrm>
        </p:spPr>
        <p:txBody>
          <a:bodyPr/>
          <a:lstStyle/>
          <a:p>
            <a:r>
              <a:rPr lang="en-US" dirty="0" smtClean="0"/>
              <a:t>Introduction </a:t>
            </a:r>
            <a:br>
              <a:rPr lang="en-US" dirty="0" smtClean="0"/>
            </a:br>
            <a:r>
              <a:rPr lang="en-US" dirty="0" smtClean="0"/>
              <a:t>	to Web Services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Definition</a:t>
            </a:r>
            <a:endParaRPr lang="fr-FR" dirty="0" smtClean="0"/>
          </a:p>
        </p:txBody>
      </p:sp>
      <p:sp>
        <p:nvSpPr>
          <p:cNvPr id="34830" name="Forme 34829"/>
          <p:cNvSpPr>
            <a:spLocks noGrp="1" noChangeArrowheads="1"/>
          </p:cNvSpPr>
          <p:nvPr>
            <p:ph type="body" idx="1"/>
          </p:nvPr>
        </p:nvSpPr>
        <p:spPr>
          <a:xfrm>
            <a:off x="1116583" y="1052736"/>
            <a:ext cx="7847905" cy="5472608"/>
          </a:xfrm>
        </p:spPr>
        <p:txBody>
          <a:bodyPr/>
          <a:lstStyle/>
          <a:p>
            <a:pPr marL="0" indent="0" algn="ctr">
              <a:buNone/>
            </a:pPr>
            <a:r>
              <a:rPr lang="en-US" i="1" dirty="0" smtClean="0"/>
              <a:t>A Web Service is a software system that allows communication between two electronic devices over the web</a:t>
            </a:r>
          </a:p>
          <a:p>
            <a:endParaRPr lang="en-US" dirty="0" smtClean="0"/>
          </a:p>
          <a:p>
            <a:pPr defTabSz="914400" eaLnBrk="1" hangingPunct="1"/>
            <a:r>
              <a:rPr lang="en-US" dirty="0" smtClean="0"/>
              <a:t>Shared logic/data but don’t provide GUI</a:t>
            </a:r>
          </a:p>
          <a:p>
            <a:pPr lvl="1"/>
            <a:r>
              <a:rPr lang="en-US" dirty="0" smtClean="0"/>
              <a:t>Designed to be used by other applications !</a:t>
            </a:r>
          </a:p>
          <a:p>
            <a:r>
              <a:rPr lang="en-US" dirty="0" smtClean="0"/>
              <a:t>Example: </a:t>
            </a:r>
          </a:p>
          <a:p>
            <a:pPr lvl="1"/>
            <a:r>
              <a:rPr lang="en-US" dirty="0" smtClean="0"/>
              <a:t>Twitter clients use Twitter Web Services to retrieve/post tweets</a:t>
            </a:r>
          </a:p>
          <a:p>
            <a:pPr defTabSz="914400" eaLnBrk="1" hangingPunct="1"/>
            <a:r>
              <a:rPr lang="en-US" dirty="0" smtClean="0"/>
              <a:t>Two most famous types of Web Services are :</a:t>
            </a:r>
          </a:p>
          <a:p>
            <a:pPr lvl="1"/>
            <a:r>
              <a:rPr lang="en-US" b="1" dirty="0" smtClean="0"/>
              <a:t>REST </a:t>
            </a:r>
            <a:r>
              <a:rPr lang="en-US" dirty="0" smtClean="0"/>
              <a:t>Web Services (also called Web API)</a:t>
            </a:r>
            <a:endParaRPr lang="en-US" dirty="0"/>
          </a:p>
          <a:p>
            <a:pPr lvl="1"/>
            <a:r>
              <a:rPr lang="en-US" b="1" dirty="0" smtClean="0"/>
              <a:t>SOAP </a:t>
            </a:r>
            <a:r>
              <a:rPr lang="en-US" dirty="0" smtClean="0"/>
              <a:t>Web Services (also called Big Web Services)</a:t>
            </a:r>
          </a:p>
          <a:p>
            <a:pPr marL="0" indent="0" defTabSz="914400" eaLnBrk="1" hangingPunct="1">
              <a:buNone/>
            </a:pP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Introduction to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22976417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4" end="4"/>
                                            </p:txEl>
                                          </p:spTgt>
                                        </p:tgtEl>
                                        <p:attrNameLst>
                                          <p:attrName>style.visibility</p:attrName>
                                        </p:attrNameLst>
                                      </p:cBhvr>
                                      <p:to>
                                        <p:strVal val="visible"/>
                                      </p:to>
                                    </p:set>
                                    <p:animEffect transition="in" filter="fade">
                                      <p:cBhvr>
                                        <p:cTn id="20" dur="500"/>
                                        <p:tgtEl>
                                          <p:spTgt spid="3483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30">
                                            <p:txEl>
                                              <p:pRg st="5" end="5"/>
                                            </p:txEl>
                                          </p:spTgt>
                                        </p:tgtEl>
                                        <p:attrNameLst>
                                          <p:attrName>style.visibility</p:attrName>
                                        </p:attrNameLst>
                                      </p:cBhvr>
                                      <p:to>
                                        <p:strVal val="visible"/>
                                      </p:to>
                                    </p:set>
                                    <p:animEffect transition="in" filter="fade">
                                      <p:cBhvr>
                                        <p:cTn id="25" dur="500"/>
                                        <p:tgtEl>
                                          <p:spTgt spid="3483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830">
                                            <p:txEl>
                                              <p:pRg st="6" end="6"/>
                                            </p:txEl>
                                          </p:spTgt>
                                        </p:tgtEl>
                                        <p:attrNameLst>
                                          <p:attrName>style.visibility</p:attrName>
                                        </p:attrNameLst>
                                      </p:cBhvr>
                                      <p:to>
                                        <p:strVal val="visible"/>
                                      </p:to>
                                    </p:set>
                                    <p:animEffect transition="in" filter="fade">
                                      <p:cBhvr>
                                        <p:cTn id="30" dur="500"/>
                                        <p:tgtEl>
                                          <p:spTgt spid="34830">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830">
                                            <p:txEl>
                                              <p:pRg st="7" end="7"/>
                                            </p:txEl>
                                          </p:spTgt>
                                        </p:tgtEl>
                                        <p:attrNameLst>
                                          <p:attrName>style.visibility</p:attrName>
                                        </p:attrNameLst>
                                      </p:cBhvr>
                                      <p:to>
                                        <p:strVal val="visible"/>
                                      </p:to>
                                    </p:set>
                                    <p:animEffect transition="in" filter="fade">
                                      <p:cBhvr>
                                        <p:cTn id="33" dur="500"/>
                                        <p:tgtEl>
                                          <p:spTgt spid="34830">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830">
                                            <p:txEl>
                                              <p:pRg st="8" end="8"/>
                                            </p:txEl>
                                          </p:spTgt>
                                        </p:tgtEl>
                                        <p:attrNameLst>
                                          <p:attrName>style.visibility</p:attrName>
                                        </p:attrNameLst>
                                      </p:cBhvr>
                                      <p:to>
                                        <p:strVal val="visible"/>
                                      </p:to>
                                    </p:set>
                                    <p:animEffect transition="in" filter="fade">
                                      <p:cBhvr>
                                        <p:cTn id="36"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SOAP </a:t>
            </a:r>
            <a:r>
              <a:rPr lang="en-US" sz="3200" dirty="0" err="1" smtClean="0"/>
              <a:t>vs</a:t>
            </a:r>
            <a:r>
              <a:rPr lang="en-US" sz="3200" dirty="0" smtClean="0"/>
              <a:t> REST</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Introduction to Web Services</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1043608" y="944724"/>
            <a:ext cx="7884368" cy="5913276"/>
          </a:xfrm>
          <a:prstGeom prst="rect">
            <a:avLst/>
          </a:prstGeom>
        </p:spPr>
      </p:pic>
    </p:spTree>
    <p:custDataLst>
      <p:tags r:id="rId1"/>
    </p:custDataLst>
    <p:extLst>
      <p:ext uri="{BB962C8B-B14F-4D97-AF65-F5344CB8AC3E}">
        <p14:creationId xmlns:p14="http://schemas.microsoft.com/office/powerpoint/2010/main" val="8592013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SOAP </a:t>
            </a:r>
            <a:r>
              <a:rPr lang="en-US" sz="3200" dirty="0" err="1" smtClean="0"/>
              <a:t>vs</a:t>
            </a:r>
            <a:r>
              <a:rPr lang="en-US" sz="3200" dirty="0" smtClean="0"/>
              <a:t> REST</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Introduction to Web Services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2133600" y="1052736"/>
            <a:ext cx="5750768" cy="5615984"/>
          </a:xfrm>
          <a:prstGeom prst="rect">
            <a:avLst/>
          </a:prstGeom>
        </p:spPr>
      </p:pic>
    </p:spTree>
    <p:custDataLst>
      <p:tags r:id="rId1"/>
    </p:custDataLst>
    <p:extLst>
      <p:ext uri="{BB962C8B-B14F-4D97-AF65-F5344CB8AC3E}">
        <p14:creationId xmlns:p14="http://schemas.microsoft.com/office/powerpoint/2010/main" val="762049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SOAP </a:t>
            </a:r>
            <a:r>
              <a:rPr lang="en-US" sz="3200" dirty="0" err="1" smtClean="0"/>
              <a:t>vs</a:t>
            </a:r>
            <a:r>
              <a:rPr lang="en-US" sz="3200" dirty="0" smtClean="0"/>
              <a:t> REST by </a:t>
            </a:r>
            <a:r>
              <a:rPr lang="en-US" sz="3200" i="1" dirty="0" smtClean="0"/>
              <a:t>Geek &amp; Poke</a:t>
            </a:r>
            <a:endParaRPr lang="fr-FR" i="1"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Introduction to Web Services</a:t>
            </a:r>
            <a:endParaRPr lang="fr-FR" dirty="0">
              <a:solidFill>
                <a:srgbClr val="000000"/>
              </a:solidFill>
            </a:endParaRPr>
          </a:p>
        </p:txBody>
      </p:sp>
      <p:pic>
        <p:nvPicPr>
          <p:cNvPr id="8" name="Picture 7"/>
          <p:cNvPicPr>
            <a:picLocks noChangeAspect="1"/>
          </p:cNvPicPr>
          <p:nvPr/>
        </p:nvPicPr>
        <p:blipFill rotWithShape="1">
          <a:blip r:embed="rId5"/>
          <a:srcRect l="19854" t="4573" r="2518" b="19269"/>
          <a:stretch/>
        </p:blipFill>
        <p:spPr>
          <a:xfrm>
            <a:off x="2699792" y="908720"/>
            <a:ext cx="4248472" cy="5897670"/>
          </a:xfrm>
          <a:prstGeom prst="rect">
            <a:avLst/>
          </a:prstGeom>
        </p:spPr>
      </p:pic>
    </p:spTree>
    <p:custDataLst>
      <p:tags r:id="rId1"/>
    </p:custDataLst>
    <p:extLst>
      <p:ext uri="{BB962C8B-B14F-4D97-AF65-F5344CB8AC3E}">
        <p14:creationId xmlns:p14="http://schemas.microsoft.com/office/powerpoint/2010/main" val="3946206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Introduction to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4212706698"/>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smtClean="0"/>
              <a:t>Describe </a:t>
            </a:r>
            <a:r>
              <a:rPr lang="en-US" sz="2000" dirty="0" smtClean="0"/>
              <a:t>what Web Services are</a:t>
            </a:r>
          </a:p>
          <a:p>
            <a:r>
              <a:rPr lang="en-US" sz="2000" b="1" dirty="0" smtClean="0"/>
              <a:t>Explain </a:t>
            </a:r>
            <a:r>
              <a:rPr lang="en-US" sz="2000" dirty="0" smtClean="0"/>
              <a:t>how work SOAP Web Services</a:t>
            </a:r>
            <a:endParaRPr lang="en-US" sz="2000" b="1" dirty="0" smtClean="0"/>
          </a:p>
          <a:p>
            <a:r>
              <a:rPr lang="en-US" sz="2000" b="1" dirty="0" smtClean="0"/>
              <a:t>Design </a:t>
            </a:r>
            <a:r>
              <a:rPr lang="en-US" sz="2000" dirty="0" smtClean="0"/>
              <a:t>SOAP Web Services</a:t>
            </a:r>
            <a:endParaRPr lang="en-US" sz="2000" dirty="0"/>
          </a:p>
          <a:p>
            <a:r>
              <a:rPr lang="en-US" sz="2000" b="1" dirty="0"/>
              <a:t>Explain </a:t>
            </a:r>
            <a:r>
              <a:rPr lang="en-US" sz="2000" dirty="0"/>
              <a:t>how work </a:t>
            </a:r>
            <a:r>
              <a:rPr lang="en-US" sz="2000" dirty="0" smtClean="0"/>
              <a:t>REST Web </a:t>
            </a:r>
            <a:r>
              <a:rPr lang="en-US" sz="2000" dirty="0"/>
              <a:t>Services</a:t>
            </a:r>
            <a:endParaRPr lang="en-US" sz="2000" b="1" dirty="0"/>
          </a:p>
          <a:p>
            <a:r>
              <a:rPr lang="en-US" sz="2000" b="1" dirty="0"/>
              <a:t>Design </a:t>
            </a:r>
            <a:r>
              <a:rPr lang="en-US" sz="2000" dirty="0" smtClean="0"/>
              <a:t>REST Web </a:t>
            </a:r>
            <a:r>
              <a:rPr lang="en-US" sz="2000" dirty="0"/>
              <a:t>Services</a:t>
            </a:r>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By completing this course, you </a:t>
            </a:r>
            <a:r>
              <a:rPr lang="en-US" sz="2200" dirty="0" smtClean="0"/>
              <a:t>will be able to :</a:t>
            </a:r>
            <a:endParaRPr lang="en-US" sz="2200" dirty="0"/>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a:xfrm>
            <a:off x="2514600" y="1600200"/>
            <a:ext cx="6629400" cy="2286000"/>
          </a:xfrm>
        </p:spPr>
        <p:txBody>
          <a:bodyPr/>
          <a:lstStyle/>
          <a:p>
            <a:r>
              <a:rPr lang="en-US" dirty="0" smtClean="0"/>
              <a:t>SOAP Web Services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extLst>
      <p:ext uri="{BB962C8B-B14F-4D97-AF65-F5344CB8AC3E}">
        <p14:creationId xmlns:p14="http://schemas.microsoft.com/office/powerpoint/2010/main" val="35971839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b="1" dirty="0" smtClean="0"/>
              <a:t>SOAP</a:t>
            </a:r>
            <a:r>
              <a:rPr lang="en-US" dirty="0"/>
              <a:t> </a:t>
            </a:r>
            <a:r>
              <a:rPr lang="en-US" dirty="0" smtClean="0"/>
              <a:t>means </a:t>
            </a:r>
            <a:r>
              <a:rPr lang="en-US" b="1" dirty="0" smtClean="0"/>
              <a:t>S</a:t>
            </a:r>
            <a:r>
              <a:rPr lang="en-US" dirty="0" smtClean="0"/>
              <a:t>imple </a:t>
            </a:r>
            <a:r>
              <a:rPr lang="en-US" b="1" dirty="0"/>
              <a:t>O</a:t>
            </a:r>
            <a:r>
              <a:rPr lang="en-US" dirty="0"/>
              <a:t>bject </a:t>
            </a:r>
            <a:r>
              <a:rPr lang="en-US" b="1" dirty="0"/>
              <a:t>A</a:t>
            </a:r>
            <a:r>
              <a:rPr lang="en-US" dirty="0"/>
              <a:t>ccess </a:t>
            </a:r>
            <a:r>
              <a:rPr lang="en-US" b="1" dirty="0" smtClean="0"/>
              <a:t>P</a:t>
            </a:r>
            <a:r>
              <a:rPr lang="en-US" dirty="0" smtClean="0"/>
              <a:t>rotocol</a:t>
            </a:r>
            <a:br>
              <a:rPr lang="en-US" dirty="0" smtClean="0"/>
            </a:br>
            <a:endParaRPr lang="en-US" dirty="0" smtClean="0"/>
          </a:p>
          <a:p>
            <a:r>
              <a:rPr lang="en-US" dirty="0" smtClean="0"/>
              <a:t>RPC protocol based on XML</a:t>
            </a:r>
          </a:p>
          <a:p>
            <a:r>
              <a:rPr lang="en-US" dirty="0" smtClean="0"/>
              <a:t>Allow messages transmission between two remote object</a:t>
            </a:r>
          </a:p>
          <a:p>
            <a:pPr lvl="1"/>
            <a:r>
              <a:rPr lang="en-US" b="1" dirty="0" smtClean="0"/>
              <a:t>R</a:t>
            </a:r>
            <a:r>
              <a:rPr lang="en-US" dirty="0" smtClean="0"/>
              <a:t>emote </a:t>
            </a:r>
            <a:r>
              <a:rPr lang="en-US" b="1" dirty="0" smtClean="0"/>
              <a:t>P</a:t>
            </a:r>
            <a:r>
              <a:rPr lang="en-US" dirty="0" smtClean="0"/>
              <a:t>rocedure </a:t>
            </a:r>
            <a:r>
              <a:rPr lang="en-US" b="1" dirty="0" smtClean="0"/>
              <a:t>C</a:t>
            </a:r>
            <a:r>
              <a:rPr lang="en-US" dirty="0" smtClean="0"/>
              <a:t>all !</a:t>
            </a:r>
          </a:p>
          <a:p>
            <a:r>
              <a:rPr lang="en-US" dirty="0" smtClean="0"/>
              <a:t>Usually used with HTTP but can be used with other protocols (SMTP, …)</a:t>
            </a:r>
          </a:p>
          <a:p>
            <a:endParaRPr lang="en-US" dirty="0"/>
          </a:p>
          <a:p>
            <a:pPr marL="0" indent="0">
              <a:buNone/>
            </a:pP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6516216" y="4221088"/>
            <a:ext cx="2360977" cy="2455416"/>
          </a:xfrm>
          <a:prstGeom prst="rect">
            <a:avLst/>
          </a:prstGeom>
        </p:spPr>
      </p:pic>
    </p:spTree>
    <p:custDataLst>
      <p:tags r:id="rId1"/>
    </p:custDataLst>
    <p:extLst>
      <p:ext uri="{BB962C8B-B14F-4D97-AF65-F5344CB8AC3E}">
        <p14:creationId xmlns:p14="http://schemas.microsoft.com/office/powerpoint/2010/main" val="8651272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30">
                                            <p:txEl>
                                              <p:pRg st="4" end="4"/>
                                            </p:txEl>
                                          </p:spTgt>
                                        </p:tgtEl>
                                        <p:attrNameLst>
                                          <p:attrName>style.visibility</p:attrName>
                                        </p:attrNameLst>
                                      </p:cBhvr>
                                      <p:to>
                                        <p:strVal val="visible"/>
                                      </p:to>
                                    </p:set>
                                    <p:animEffect transition="in" filter="fade">
                                      <p:cBhvr>
                                        <p:cTn id="25"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SOAP Envelope</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smtClean="0"/>
              <a:t>SOAP messages are composed of two parts :</a:t>
            </a:r>
          </a:p>
          <a:p>
            <a:pPr lvl="1"/>
            <a:r>
              <a:rPr lang="en-US" dirty="0" smtClean="0"/>
              <a:t>A Header (optional)</a:t>
            </a:r>
          </a:p>
          <a:p>
            <a:pPr lvl="1"/>
            <a:r>
              <a:rPr lang="en-US" dirty="0" smtClean="0"/>
              <a:t>A Body</a:t>
            </a:r>
          </a:p>
          <a:p>
            <a:pPr lvl="1"/>
            <a:endParaRPr lang="en-US" dirty="0"/>
          </a:p>
          <a:p>
            <a:r>
              <a:rPr lang="en-US" dirty="0" smtClean="0"/>
              <a:t>Both parts are inside a SOAP Envelope</a:t>
            </a:r>
          </a:p>
          <a:p>
            <a:pPr lvl="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6516216" y="4077072"/>
            <a:ext cx="2311400" cy="2463800"/>
          </a:xfrm>
          <a:prstGeom prst="rect">
            <a:avLst/>
          </a:prstGeom>
        </p:spPr>
      </p:pic>
    </p:spTree>
    <p:custDataLst>
      <p:tags r:id="rId1"/>
    </p:custDataLst>
    <p:extLst>
      <p:ext uri="{BB962C8B-B14F-4D97-AF65-F5344CB8AC3E}">
        <p14:creationId xmlns:p14="http://schemas.microsoft.com/office/powerpoint/2010/main" val="19678095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SOAP Message Examples</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smtClean="0"/>
              <a:t>Method signature :</a:t>
            </a:r>
          </a:p>
          <a:p>
            <a:pPr lvl="1"/>
            <a:endParaRPr lang="en-US" dirty="0"/>
          </a:p>
          <a:p>
            <a:pPr lvl="1"/>
            <a:endParaRPr lang="en-US" dirty="0" smtClean="0"/>
          </a:p>
          <a:p>
            <a:r>
              <a:rPr lang="en-US" dirty="0" smtClean="0"/>
              <a:t>SOAP Request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
        <p:nvSpPr>
          <p:cNvPr id="7" name="ZoneTexte 5"/>
          <p:cNvSpPr txBox="1"/>
          <p:nvPr/>
        </p:nvSpPr>
        <p:spPr>
          <a:xfrm>
            <a:off x="1403648" y="1916832"/>
            <a:ext cx="7215238" cy="400110"/>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sz="2000" b="1" dirty="0" err="1">
                <a:solidFill>
                  <a:srgbClr val="660066"/>
                </a:solidFill>
                <a:latin typeface="Courier"/>
                <a:cs typeface="Courier"/>
              </a:rPr>
              <a:t>int</a:t>
            </a:r>
            <a:r>
              <a:rPr lang="fr-FR" sz="2000" dirty="0">
                <a:solidFill>
                  <a:srgbClr val="660066"/>
                </a:solidFill>
                <a:latin typeface="Courier"/>
                <a:cs typeface="Courier"/>
              </a:rPr>
              <a:t> </a:t>
            </a:r>
            <a:r>
              <a:rPr lang="fr-FR" sz="2000" dirty="0" err="1">
                <a:latin typeface="Courier"/>
                <a:cs typeface="Courier"/>
              </a:rPr>
              <a:t>doubleAnInteger</a:t>
            </a:r>
            <a:r>
              <a:rPr lang="fr-FR" sz="2000" dirty="0">
                <a:latin typeface="Courier"/>
                <a:cs typeface="Courier"/>
              </a:rPr>
              <a:t> ( </a:t>
            </a:r>
            <a:r>
              <a:rPr lang="fr-FR" sz="2000" b="1" dirty="0" err="1">
                <a:solidFill>
                  <a:srgbClr val="660066"/>
                </a:solidFill>
                <a:latin typeface="Courier"/>
                <a:cs typeface="Courier"/>
              </a:rPr>
              <a:t>int</a:t>
            </a:r>
            <a:r>
              <a:rPr lang="fr-FR" sz="2000" dirty="0">
                <a:solidFill>
                  <a:srgbClr val="660066"/>
                </a:solidFill>
                <a:latin typeface="Courier"/>
                <a:cs typeface="Courier"/>
              </a:rPr>
              <a:t> </a:t>
            </a:r>
            <a:r>
              <a:rPr lang="fr-FR" sz="2000" dirty="0" err="1">
                <a:latin typeface="Courier"/>
                <a:cs typeface="Courier"/>
              </a:rPr>
              <a:t>numberToDouble</a:t>
            </a:r>
            <a:r>
              <a:rPr lang="fr-FR" sz="2000" dirty="0">
                <a:latin typeface="Courier"/>
                <a:cs typeface="Courier"/>
              </a:rPr>
              <a:t> );</a:t>
            </a:r>
            <a:endParaRPr lang="en-GB" sz="2000" dirty="0" smtClean="0">
              <a:latin typeface="Courier"/>
              <a:cs typeface="Courier"/>
            </a:endParaRPr>
          </a:p>
        </p:txBody>
      </p:sp>
      <p:sp>
        <p:nvSpPr>
          <p:cNvPr id="8" name="ZoneTexte 5"/>
          <p:cNvSpPr txBox="1"/>
          <p:nvPr/>
        </p:nvSpPr>
        <p:spPr>
          <a:xfrm>
            <a:off x="1008112" y="3480147"/>
            <a:ext cx="8028384" cy="2757165"/>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&lt;?</a:t>
            </a:r>
            <a:r>
              <a:rPr lang="fr-FR" dirty="0" err="1">
                <a:solidFill>
                  <a:srgbClr val="479B8F"/>
                </a:solidFill>
                <a:latin typeface="Courier"/>
                <a:cs typeface="Courier"/>
              </a:rPr>
              <a:t>xml</a:t>
            </a:r>
            <a:r>
              <a:rPr lang="fr-FR" dirty="0">
                <a:solidFill>
                  <a:srgbClr val="479B8F"/>
                </a:solidFill>
                <a:latin typeface="Courier"/>
                <a:cs typeface="Courier"/>
              </a:rPr>
              <a:t> </a:t>
            </a:r>
            <a:r>
              <a:rPr lang="fr-FR" dirty="0">
                <a:solidFill>
                  <a:srgbClr val="AC4020"/>
                </a:solidFill>
                <a:latin typeface="Courier"/>
                <a:cs typeface="Courier"/>
              </a:rPr>
              <a:t>version</a:t>
            </a:r>
            <a:r>
              <a:rPr lang="fr-FR" dirty="0">
                <a:latin typeface="Courier"/>
                <a:cs typeface="Courier"/>
              </a:rPr>
              <a:t>=</a:t>
            </a:r>
            <a:r>
              <a:rPr lang="fr-FR" dirty="0">
                <a:solidFill>
                  <a:srgbClr val="3366FF"/>
                </a:solidFill>
                <a:latin typeface="Courier"/>
                <a:cs typeface="Courier"/>
              </a:rPr>
              <a:t>"1.0"</a:t>
            </a:r>
            <a:r>
              <a:rPr lang="fr-FR" dirty="0">
                <a:latin typeface="Courier"/>
                <a:cs typeface="Courier"/>
              </a:rPr>
              <a:t> </a:t>
            </a:r>
            <a:r>
              <a:rPr lang="fr-FR" dirty="0" err="1">
                <a:solidFill>
                  <a:srgbClr val="AC4020"/>
                </a:solidFill>
                <a:latin typeface="Courier"/>
                <a:cs typeface="Courier"/>
              </a:rPr>
              <a:t>encoding</a:t>
            </a:r>
            <a:r>
              <a:rPr lang="fr-FR" dirty="0">
                <a:latin typeface="Courier"/>
                <a:cs typeface="Courier"/>
              </a:rPr>
              <a:t>=</a:t>
            </a:r>
            <a:r>
              <a:rPr lang="fr-FR" dirty="0">
                <a:solidFill>
                  <a:srgbClr val="3366FF"/>
                </a:solidFill>
                <a:latin typeface="Courier"/>
                <a:cs typeface="Courier"/>
              </a:rPr>
              <a:t>"UTF-8"</a:t>
            </a:r>
            <a:r>
              <a:rPr lang="fr-FR" dirty="0">
                <a:latin typeface="Courier"/>
                <a:cs typeface="Courier"/>
              </a:rPr>
              <a:t> </a:t>
            </a:r>
            <a:r>
              <a:rPr lang="fr-FR" dirty="0" err="1">
                <a:solidFill>
                  <a:srgbClr val="AC4020"/>
                </a:solidFill>
                <a:latin typeface="Courier"/>
                <a:cs typeface="Courier"/>
              </a:rPr>
              <a:t>standalone</a:t>
            </a:r>
            <a:r>
              <a:rPr lang="fr-FR" dirty="0">
                <a:latin typeface="Courier"/>
                <a:cs typeface="Courier"/>
              </a:rPr>
              <a:t>=</a:t>
            </a:r>
            <a:r>
              <a:rPr lang="fr-FR" dirty="0">
                <a:solidFill>
                  <a:srgbClr val="3366FF"/>
                </a:solidFill>
                <a:latin typeface="Courier"/>
                <a:cs typeface="Courier"/>
              </a:rPr>
              <a:t>"no"</a:t>
            </a:r>
            <a:r>
              <a:rPr lang="fr-FR" dirty="0">
                <a:solidFill>
                  <a:srgbClr val="479B8F"/>
                </a:solidFill>
                <a:latin typeface="Courier"/>
                <a:cs typeface="Courier"/>
              </a:rPr>
              <a:t> ?</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&lt;</a:t>
            </a:r>
            <a:r>
              <a:rPr lang="fr-FR" dirty="0" err="1">
                <a:solidFill>
                  <a:srgbClr val="479B8F"/>
                </a:solidFill>
                <a:latin typeface="Courier"/>
                <a:cs typeface="Courier"/>
              </a:rPr>
              <a:t>SOAP-</a:t>
            </a:r>
            <a:r>
              <a:rPr lang="fr-FR" dirty="0" err="1" smtClean="0">
                <a:solidFill>
                  <a:srgbClr val="479B8F"/>
                </a:solidFill>
                <a:latin typeface="Courier"/>
                <a:cs typeface="Courier"/>
              </a:rPr>
              <a:t>ENV:Envelope</a:t>
            </a:r>
            <a:r>
              <a:rPr lang="fr-FR" dirty="0">
                <a:solidFill>
                  <a:srgbClr val="479B8F"/>
                </a:solidFill>
                <a:latin typeface="Courier"/>
                <a:cs typeface="Courier"/>
              </a:rPr>
              <a:t> </a:t>
            </a:r>
            <a:r>
              <a:rPr lang="fr-FR" dirty="0" err="1" smtClean="0">
                <a:solidFill>
                  <a:srgbClr val="AC4020"/>
                </a:solidFill>
                <a:latin typeface="Courier"/>
                <a:cs typeface="Courier"/>
              </a:rPr>
              <a:t>xmlns</a:t>
            </a:r>
            <a:r>
              <a:rPr lang="fr-FR" dirty="0" smtClean="0">
                <a:solidFill>
                  <a:srgbClr val="AC4020"/>
                </a:solidFill>
                <a:latin typeface="Courier"/>
                <a:cs typeface="Courier"/>
              </a:rPr>
              <a:t>: ... </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err="1">
                <a:solidFill>
                  <a:srgbClr val="479B8F"/>
                </a:solidFill>
                <a:latin typeface="Courier"/>
                <a:cs typeface="Courier"/>
              </a:rPr>
              <a:t>SOAP-ENV:Body</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ns1:</a:t>
            </a:r>
            <a:r>
              <a:rPr lang="fr-FR" dirty="0" smtClean="0">
                <a:solidFill>
                  <a:srgbClr val="479B8F"/>
                </a:solidFill>
                <a:latin typeface="Courier"/>
                <a:cs typeface="Courier"/>
              </a:rPr>
              <a:t>doubleAnInteger </a:t>
            </a:r>
            <a:r>
              <a:rPr lang="fr-FR" dirty="0" smtClean="0">
                <a:solidFill>
                  <a:srgbClr val="AC4020"/>
                </a:solidFill>
                <a:latin typeface="Courier"/>
                <a:cs typeface="Courier"/>
              </a:rPr>
              <a:t>xmlns:ns1</a:t>
            </a:r>
            <a:r>
              <a:rPr lang="fr-FR" dirty="0">
                <a:latin typeface="Courier"/>
                <a:cs typeface="Courier"/>
              </a:rPr>
              <a:t>=</a:t>
            </a:r>
            <a:r>
              <a:rPr lang="fr-FR" dirty="0">
                <a:solidFill>
                  <a:srgbClr val="3366FF"/>
                </a:solidFill>
                <a:latin typeface="Courier"/>
                <a:cs typeface="Courier"/>
              </a:rPr>
              <a:t>"</a:t>
            </a:r>
            <a:r>
              <a:rPr lang="fr-FR" dirty="0" err="1">
                <a:solidFill>
                  <a:srgbClr val="3366FF"/>
                </a:solidFill>
                <a:latin typeface="Courier"/>
                <a:cs typeface="Courier"/>
              </a:rPr>
              <a:t>urn:MySoapServices</a:t>
            </a:r>
            <a:r>
              <a:rPr lang="fr-FR" dirty="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latin typeface="Courier"/>
                <a:cs typeface="Courier"/>
              </a:rPr>
              <a:t>      </a:t>
            </a:r>
            <a:r>
              <a:rPr lang="fr-FR" dirty="0" smtClean="0">
                <a:solidFill>
                  <a:srgbClr val="479B8F"/>
                </a:solidFill>
                <a:latin typeface="Courier"/>
                <a:cs typeface="Courier"/>
              </a:rPr>
              <a:t>&lt;param1</a:t>
            </a:r>
            <a:r>
              <a:rPr lang="fr-FR" dirty="0" smtClean="0">
                <a:latin typeface="Courier"/>
                <a:cs typeface="Courier"/>
              </a:rPr>
              <a:t> </a:t>
            </a:r>
            <a:r>
              <a:rPr lang="fr-FR" dirty="0" err="1" smtClean="0">
                <a:solidFill>
                  <a:srgbClr val="AC4020"/>
                </a:solidFill>
                <a:latin typeface="Courier"/>
                <a:cs typeface="Courier"/>
              </a:rPr>
              <a:t>xsi:type</a:t>
            </a:r>
            <a:r>
              <a:rPr lang="fr-FR" dirty="0">
                <a:latin typeface="Courier"/>
                <a:cs typeface="Courier"/>
              </a:rPr>
              <a:t>=</a:t>
            </a:r>
            <a:r>
              <a:rPr lang="fr-FR" dirty="0">
                <a:solidFill>
                  <a:srgbClr val="3366FF"/>
                </a:solidFill>
                <a:latin typeface="Courier"/>
                <a:cs typeface="Courier"/>
              </a:rPr>
              <a:t>"</a:t>
            </a:r>
            <a:r>
              <a:rPr lang="fr-FR" dirty="0" err="1">
                <a:solidFill>
                  <a:srgbClr val="3366FF"/>
                </a:solidFill>
                <a:latin typeface="Courier"/>
                <a:cs typeface="Courier"/>
              </a:rPr>
              <a:t>xsd:int</a:t>
            </a:r>
            <a:r>
              <a:rPr lang="fr-FR" dirty="0">
                <a:solidFill>
                  <a:srgbClr val="3366FF"/>
                </a:solidFill>
                <a:latin typeface="Courier"/>
                <a:cs typeface="Courier"/>
              </a:rPr>
              <a:t>"</a:t>
            </a:r>
            <a:r>
              <a:rPr lang="fr-FR" dirty="0" smtClean="0">
                <a:solidFill>
                  <a:srgbClr val="479B8F"/>
                </a:solidFill>
                <a:latin typeface="Courier"/>
                <a:cs typeface="Courier"/>
              </a:rPr>
              <a:t>&gt;</a:t>
            </a:r>
            <a:r>
              <a:rPr lang="fr-FR" dirty="0" smtClean="0">
                <a:latin typeface="Courier"/>
                <a:cs typeface="Courier"/>
              </a:rPr>
              <a:t>123</a:t>
            </a:r>
            <a:r>
              <a:rPr lang="fr-FR" dirty="0" smtClean="0">
                <a:solidFill>
                  <a:srgbClr val="479B8F"/>
                </a:solidFill>
                <a:latin typeface="Courier"/>
                <a:cs typeface="Courier"/>
              </a:rPr>
              <a:t>&lt;</a:t>
            </a:r>
            <a:r>
              <a:rPr lang="fr-FR" dirty="0">
                <a:solidFill>
                  <a:srgbClr val="479B8F"/>
                </a:solidFill>
                <a:latin typeface="Courier"/>
                <a:cs typeface="Courier"/>
              </a:rPr>
              <a:t>/param1</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/ns1:doubleAnInteger</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a:t>
            </a:r>
            <a:r>
              <a:rPr lang="fr-FR" dirty="0" err="1">
                <a:solidFill>
                  <a:srgbClr val="479B8F"/>
                </a:solidFill>
                <a:latin typeface="Courier"/>
                <a:cs typeface="Courier"/>
              </a:rPr>
              <a:t>SOAP-ENV:Body</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&lt;</a:t>
            </a:r>
            <a:r>
              <a:rPr lang="fr-FR" dirty="0">
                <a:solidFill>
                  <a:srgbClr val="479B8F"/>
                </a:solidFill>
                <a:latin typeface="Courier"/>
                <a:cs typeface="Courier"/>
              </a:rPr>
              <a:t>/</a:t>
            </a:r>
            <a:r>
              <a:rPr lang="fr-FR" dirty="0" err="1">
                <a:solidFill>
                  <a:srgbClr val="479B8F"/>
                </a:solidFill>
                <a:latin typeface="Courier"/>
                <a:cs typeface="Courier"/>
              </a:rPr>
              <a:t>SOAP-ENV:Envelope</a:t>
            </a:r>
            <a:r>
              <a:rPr lang="fr-FR" dirty="0">
                <a:solidFill>
                  <a:srgbClr val="479B8F"/>
                </a:solidFill>
                <a:latin typeface="Courier"/>
                <a:cs typeface="Courier"/>
              </a:rPr>
              <a:t>&gt;</a:t>
            </a:r>
            <a:endParaRPr lang="en-GB" dirty="0" smtClean="0">
              <a:solidFill>
                <a:srgbClr val="479B8F"/>
              </a:solidFill>
              <a:latin typeface="Courier"/>
              <a:cs typeface="Courier"/>
            </a:endParaRPr>
          </a:p>
        </p:txBody>
      </p:sp>
    </p:spTree>
    <p:custDataLst>
      <p:tags r:id="rId1"/>
    </p:custDataLst>
    <p:extLst>
      <p:ext uri="{BB962C8B-B14F-4D97-AF65-F5344CB8AC3E}">
        <p14:creationId xmlns:p14="http://schemas.microsoft.com/office/powerpoint/2010/main" val="335248065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3" end="3"/>
                                            </p:txEl>
                                          </p:spTgt>
                                        </p:tgtEl>
                                        <p:attrNameLst>
                                          <p:attrName>style.visibility</p:attrName>
                                        </p:attrNameLst>
                                      </p:cBhvr>
                                      <p:to>
                                        <p:strVal val="visible"/>
                                      </p:to>
                                    </p:set>
                                    <p:animEffect transition="in" filter="fade">
                                      <p:cBhvr>
                                        <p:cTn id="12"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a:t>SOAP Message Examples</a:t>
            </a:r>
            <a:endParaRPr lang="fr-FR" dirty="0" smtClean="0"/>
          </a:p>
        </p:txBody>
      </p:sp>
      <p:sp>
        <p:nvSpPr>
          <p:cNvPr id="34830" name="Forme 34829"/>
          <p:cNvSpPr>
            <a:spLocks noGrp="1" noChangeArrowheads="1"/>
          </p:cNvSpPr>
          <p:nvPr>
            <p:ph type="body" idx="1"/>
          </p:nvPr>
        </p:nvSpPr>
        <p:spPr>
          <a:xfrm>
            <a:off x="1116583" y="1124744"/>
            <a:ext cx="7847905" cy="4648200"/>
          </a:xfrm>
        </p:spPr>
        <p:txBody>
          <a:bodyPr/>
          <a:lstStyle/>
          <a:p>
            <a:r>
              <a:rPr lang="en-US" dirty="0" smtClean="0"/>
              <a:t>SOAP Response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
        <p:nvSpPr>
          <p:cNvPr id="8" name="ZoneTexte 5"/>
          <p:cNvSpPr txBox="1"/>
          <p:nvPr/>
        </p:nvSpPr>
        <p:spPr>
          <a:xfrm>
            <a:off x="467544" y="1918567"/>
            <a:ext cx="8460432" cy="4462761"/>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&lt;?</a:t>
            </a:r>
            <a:r>
              <a:rPr lang="fr-FR" dirty="0" err="1">
                <a:solidFill>
                  <a:srgbClr val="479B8F"/>
                </a:solidFill>
                <a:latin typeface="Courier"/>
                <a:cs typeface="Courier"/>
              </a:rPr>
              <a:t>xml</a:t>
            </a:r>
            <a:r>
              <a:rPr lang="fr-FR" dirty="0">
                <a:solidFill>
                  <a:srgbClr val="479B8F"/>
                </a:solidFill>
                <a:latin typeface="Courier"/>
                <a:cs typeface="Courier"/>
              </a:rPr>
              <a:t> </a:t>
            </a:r>
            <a:r>
              <a:rPr lang="fr-FR" dirty="0">
                <a:solidFill>
                  <a:srgbClr val="AC4020"/>
                </a:solidFill>
                <a:latin typeface="Courier"/>
                <a:cs typeface="Courier"/>
              </a:rPr>
              <a:t>version</a:t>
            </a:r>
            <a:r>
              <a:rPr lang="fr-FR" dirty="0">
                <a:latin typeface="Courier"/>
                <a:cs typeface="Courier"/>
              </a:rPr>
              <a:t>=</a:t>
            </a:r>
            <a:r>
              <a:rPr lang="fr-FR" dirty="0">
                <a:solidFill>
                  <a:srgbClr val="3366FF"/>
                </a:solidFill>
                <a:latin typeface="Courier"/>
                <a:cs typeface="Courier"/>
              </a:rPr>
              <a:t>"1.0"</a:t>
            </a:r>
            <a:r>
              <a:rPr lang="fr-FR" dirty="0">
                <a:latin typeface="Courier"/>
                <a:cs typeface="Courier"/>
              </a:rPr>
              <a:t> </a:t>
            </a:r>
            <a:r>
              <a:rPr lang="fr-FR" dirty="0" err="1">
                <a:solidFill>
                  <a:srgbClr val="AC4020"/>
                </a:solidFill>
                <a:latin typeface="Courier"/>
                <a:cs typeface="Courier"/>
              </a:rPr>
              <a:t>encoding</a:t>
            </a:r>
            <a:r>
              <a:rPr lang="fr-FR" dirty="0">
                <a:latin typeface="Courier"/>
                <a:cs typeface="Courier"/>
              </a:rPr>
              <a:t>=</a:t>
            </a:r>
            <a:r>
              <a:rPr lang="fr-FR" dirty="0">
                <a:solidFill>
                  <a:srgbClr val="3366FF"/>
                </a:solidFill>
                <a:latin typeface="Courier"/>
                <a:cs typeface="Courier"/>
              </a:rPr>
              <a:t>"UTF-8"</a:t>
            </a:r>
            <a:r>
              <a:rPr lang="fr-FR" dirty="0">
                <a:latin typeface="Courier"/>
                <a:cs typeface="Courier"/>
              </a:rPr>
              <a:t> </a:t>
            </a:r>
            <a:r>
              <a:rPr lang="fr-FR" dirty="0" err="1">
                <a:solidFill>
                  <a:srgbClr val="AC4020"/>
                </a:solidFill>
                <a:latin typeface="Courier"/>
                <a:cs typeface="Courier"/>
              </a:rPr>
              <a:t>standalone</a:t>
            </a:r>
            <a:r>
              <a:rPr lang="fr-FR" dirty="0">
                <a:latin typeface="Courier"/>
                <a:cs typeface="Courier"/>
              </a:rPr>
              <a:t>=</a:t>
            </a:r>
            <a:r>
              <a:rPr lang="fr-FR" dirty="0">
                <a:solidFill>
                  <a:srgbClr val="3366FF"/>
                </a:solidFill>
                <a:latin typeface="Courier"/>
                <a:cs typeface="Courier"/>
              </a:rPr>
              <a:t>"no"</a:t>
            </a:r>
            <a:r>
              <a:rPr lang="fr-FR" dirty="0">
                <a:solidFill>
                  <a:srgbClr val="479B8F"/>
                </a:solidFill>
                <a:latin typeface="Courier"/>
                <a:cs typeface="Courier"/>
              </a:rPr>
              <a:t> ?</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&lt;</a:t>
            </a:r>
            <a:r>
              <a:rPr lang="fr-FR" dirty="0" err="1">
                <a:solidFill>
                  <a:srgbClr val="479B8F"/>
                </a:solidFill>
                <a:latin typeface="Courier"/>
                <a:cs typeface="Courier"/>
              </a:rPr>
              <a:t>SOAP-</a:t>
            </a:r>
            <a:r>
              <a:rPr lang="fr-FR" dirty="0" err="1" smtClean="0">
                <a:solidFill>
                  <a:srgbClr val="479B8F"/>
                </a:solidFill>
                <a:latin typeface="Courier"/>
                <a:cs typeface="Courier"/>
              </a:rPr>
              <a:t>ENV:Envelope</a:t>
            </a:r>
            <a:r>
              <a:rPr lang="fr-FR" dirty="0">
                <a:solidFill>
                  <a:srgbClr val="479B8F"/>
                </a:solidFill>
                <a:latin typeface="Courier"/>
                <a:cs typeface="Courier"/>
              </a:rPr>
              <a:t> </a:t>
            </a:r>
            <a:endParaRPr lang="fr-FR" dirty="0" smtClean="0">
              <a:solidFill>
                <a:srgbClr val="479B8F"/>
              </a:solidFill>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a:t>
            </a:r>
            <a:r>
              <a:rPr lang="fr-FR" dirty="0" err="1" smtClean="0">
                <a:solidFill>
                  <a:srgbClr val="AC4020"/>
                </a:solidFill>
                <a:latin typeface="Courier"/>
                <a:cs typeface="Courier"/>
              </a:rPr>
              <a:t>xmlns:SOAP</a:t>
            </a:r>
            <a:r>
              <a:rPr lang="fr-FR" dirty="0" err="1">
                <a:solidFill>
                  <a:srgbClr val="AC4020"/>
                </a:solidFill>
                <a:latin typeface="Courier"/>
                <a:cs typeface="Courier"/>
              </a:rPr>
              <a:t>-ENV</a:t>
            </a:r>
            <a:r>
              <a:rPr lang="fr-FR" dirty="0" smtClean="0">
                <a:latin typeface="Courier"/>
                <a:cs typeface="Courier"/>
              </a:rPr>
              <a:t>=</a:t>
            </a:r>
            <a:r>
              <a:rPr lang="fr-FR" dirty="0" smtClean="0">
                <a:solidFill>
                  <a:srgbClr val="3366FF"/>
                </a:solidFill>
                <a:latin typeface="Courier"/>
                <a:cs typeface="Courier"/>
              </a:rPr>
              <a:t>"http</a:t>
            </a:r>
            <a:r>
              <a:rPr lang="fr-FR" dirty="0">
                <a:solidFill>
                  <a:srgbClr val="3366FF"/>
                </a:solidFill>
                <a:latin typeface="Courier"/>
                <a:cs typeface="Courier"/>
              </a:rPr>
              <a:t>://schemas.xmlsoap.org/soap/</a:t>
            </a:r>
            <a:r>
              <a:rPr lang="fr-FR" dirty="0" err="1">
                <a:solidFill>
                  <a:srgbClr val="3366FF"/>
                </a:solidFill>
                <a:latin typeface="Courier"/>
                <a:cs typeface="Courier"/>
              </a:rPr>
              <a:t>envelope</a:t>
            </a:r>
            <a:r>
              <a:rPr lang="fr-FR" dirty="0" smtClean="0">
                <a:solidFill>
                  <a:srgbClr val="3366FF"/>
                </a:solidFill>
                <a:latin typeface="Courier"/>
                <a:cs typeface="Courier"/>
              </a:rPr>
              <a:t>/"</a:t>
            </a:r>
            <a:r>
              <a:rPr lang="fr-FR" dirty="0" smtClean="0">
                <a:solidFill>
                  <a:srgbClr val="AC4020"/>
                </a:solidFill>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AC4020"/>
                </a:solidFill>
                <a:latin typeface="Courier"/>
                <a:cs typeface="Courier"/>
              </a:rPr>
              <a:t>  </a:t>
            </a:r>
            <a:r>
              <a:rPr lang="fr-FR" dirty="0" err="1" smtClean="0">
                <a:solidFill>
                  <a:srgbClr val="AC4020"/>
                </a:solidFill>
                <a:latin typeface="Courier"/>
                <a:cs typeface="Courier"/>
              </a:rPr>
              <a:t>xmlns:xsd</a:t>
            </a:r>
            <a:r>
              <a:rPr lang="fr-FR" dirty="0" smtClean="0">
                <a:solidFill>
                  <a:srgbClr val="4D4D4D"/>
                </a:solidFill>
                <a:latin typeface="Courier"/>
                <a:cs typeface="Courier"/>
              </a:rPr>
              <a:t>=</a:t>
            </a:r>
            <a:r>
              <a:rPr lang="fr-FR" dirty="0" smtClean="0">
                <a:solidFill>
                  <a:srgbClr val="3366FF"/>
                </a:solidFill>
                <a:latin typeface="Courier"/>
                <a:cs typeface="Courier"/>
              </a:rPr>
              <a:t>"http://www.w3.org/1999/</a:t>
            </a:r>
            <a:r>
              <a:rPr lang="fr-FR" dirty="0" err="1" smtClean="0">
                <a:solidFill>
                  <a:srgbClr val="3366FF"/>
                </a:solidFill>
                <a:latin typeface="Courier"/>
                <a:cs typeface="Courier"/>
              </a:rPr>
              <a:t>XMLSchema</a:t>
            </a:r>
            <a:r>
              <a:rPr lang="fr-FR" dirty="0" smtClean="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err="1">
                <a:solidFill>
                  <a:srgbClr val="479B8F"/>
                </a:solidFill>
                <a:latin typeface="Courier"/>
                <a:cs typeface="Courier"/>
              </a:rPr>
              <a:t>SOAP-ENV:Body</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a:t>
            </a:r>
            <a:r>
              <a:rPr lang="fr-FR" dirty="0">
                <a:solidFill>
                  <a:srgbClr val="479B8F"/>
                </a:solidFill>
                <a:latin typeface="Courier"/>
                <a:cs typeface="Courier"/>
              </a:rPr>
              <a:t> &lt;ns1:</a:t>
            </a:r>
            <a:r>
              <a:rPr lang="fr-FR" dirty="0" smtClean="0">
                <a:solidFill>
                  <a:srgbClr val="479B8F"/>
                </a:solidFill>
                <a:latin typeface="Courier"/>
                <a:cs typeface="Courier"/>
              </a:rPr>
              <a:t>doubleAnIntegerResponse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a:t>
            </a:r>
            <a:r>
              <a:rPr lang="fr-FR" dirty="0" smtClean="0">
                <a:solidFill>
                  <a:srgbClr val="AC4020"/>
                </a:solidFill>
                <a:latin typeface="Courier"/>
                <a:cs typeface="Courier"/>
              </a:rPr>
              <a:t>xmlns:ns1</a:t>
            </a:r>
            <a:r>
              <a:rPr lang="fr-FR" dirty="0">
                <a:latin typeface="Courier"/>
                <a:cs typeface="Courier"/>
              </a:rPr>
              <a:t>=</a:t>
            </a:r>
            <a:r>
              <a:rPr lang="fr-FR" dirty="0">
                <a:solidFill>
                  <a:srgbClr val="3366FF"/>
                </a:solidFill>
                <a:latin typeface="Courier"/>
                <a:cs typeface="Courier"/>
              </a:rPr>
              <a:t>"</a:t>
            </a:r>
            <a:r>
              <a:rPr lang="fr-FR" dirty="0" err="1" smtClean="0">
                <a:solidFill>
                  <a:srgbClr val="3366FF"/>
                </a:solidFill>
                <a:latin typeface="Courier"/>
                <a:cs typeface="Courier"/>
              </a:rPr>
              <a:t>urn:MySoapServices</a:t>
            </a:r>
            <a:r>
              <a:rPr lang="fr-FR" dirty="0">
                <a:solidFill>
                  <a:srgbClr val="3366FF"/>
                </a:solidFill>
                <a:latin typeface="Courier"/>
                <a:cs typeface="Courier"/>
              </a:rPr>
              <a:t>" </a:t>
            </a:r>
            <a:endParaRPr lang="fr-FR" dirty="0" smtClean="0">
              <a:solidFill>
                <a:srgbClr val="3366FF"/>
              </a:solidFill>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3366FF"/>
                </a:solidFill>
                <a:latin typeface="Courier"/>
                <a:cs typeface="Courier"/>
              </a:rPr>
              <a:t>	</a:t>
            </a:r>
            <a:r>
              <a:rPr lang="fr-FR" dirty="0" smtClean="0">
                <a:solidFill>
                  <a:srgbClr val="3366FF"/>
                </a:solidFill>
                <a:latin typeface="Courier"/>
                <a:cs typeface="Courier"/>
              </a:rPr>
              <a:t>	</a:t>
            </a:r>
            <a:r>
              <a:rPr lang="fr-FR" dirty="0" err="1" smtClean="0">
                <a:solidFill>
                  <a:srgbClr val="AC4020"/>
                </a:solidFill>
                <a:latin typeface="Courier"/>
                <a:cs typeface="Courier"/>
              </a:rPr>
              <a:t>SOAP</a:t>
            </a:r>
            <a:r>
              <a:rPr lang="fr-FR" dirty="0" err="1">
                <a:solidFill>
                  <a:srgbClr val="AC4020"/>
                </a:solidFill>
                <a:latin typeface="Courier"/>
                <a:cs typeface="Courier"/>
              </a:rPr>
              <a:t>-ENV:encodingStyle</a:t>
            </a:r>
            <a:r>
              <a:rPr lang="fr-FR"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3366FF"/>
                </a:solidFill>
                <a:latin typeface="Courier"/>
                <a:cs typeface="Courier"/>
              </a:rPr>
              <a:t>	</a:t>
            </a:r>
            <a:r>
              <a:rPr lang="fr-FR" dirty="0" smtClean="0">
                <a:solidFill>
                  <a:srgbClr val="3366FF"/>
                </a:solidFill>
                <a:latin typeface="Courier"/>
                <a:cs typeface="Courier"/>
              </a:rPr>
              <a:t>		"</a:t>
            </a:r>
            <a:r>
              <a:rPr lang="fr-FR" dirty="0">
                <a:solidFill>
                  <a:srgbClr val="3366FF"/>
                </a:solidFill>
                <a:latin typeface="Courier"/>
                <a:cs typeface="Courier"/>
              </a:rPr>
              <a:t>http://</a:t>
            </a:r>
            <a:r>
              <a:rPr lang="fr-FR" dirty="0" err="1">
                <a:solidFill>
                  <a:srgbClr val="3366FF"/>
                </a:solidFill>
                <a:latin typeface="Courier"/>
                <a:cs typeface="Courier"/>
              </a:rPr>
              <a:t>schemas.xmlsoap.org</a:t>
            </a:r>
            <a:r>
              <a:rPr lang="fr-FR" dirty="0">
                <a:solidFill>
                  <a:srgbClr val="3366FF"/>
                </a:solidFill>
                <a:latin typeface="Courier"/>
                <a:cs typeface="Courier"/>
              </a:rPr>
              <a:t>/soap/</a:t>
            </a:r>
            <a:r>
              <a:rPr lang="fr-FR" dirty="0" err="1">
                <a:solidFill>
                  <a:srgbClr val="3366FF"/>
                </a:solidFill>
                <a:latin typeface="Courier"/>
                <a:cs typeface="Courier"/>
              </a:rPr>
              <a:t>encoding</a:t>
            </a:r>
            <a:r>
              <a:rPr lang="fr-FR" dirty="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latin typeface="Courier"/>
                <a:cs typeface="Courier"/>
              </a:rPr>
              <a:t>      </a:t>
            </a:r>
            <a:r>
              <a:rPr lang="fr-FR" dirty="0" smtClean="0">
                <a:solidFill>
                  <a:srgbClr val="479B8F"/>
                </a:solidFill>
                <a:latin typeface="Courier"/>
                <a:cs typeface="Courier"/>
              </a:rPr>
              <a:t>&lt;return </a:t>
            </a:r>
            <a:r>
              <a:rPr lang="fr-FR" dirty="0" err="1" smtClean="0">
                <a:solidFill>
                  <a:srgbClr val="AC4020"/>
                </a:solidFill>
                <a:latin typeface="Courier"/>
                <a:cs typeface="Courier"/>
              </a:rPr>
              <a:t>xsi:type</a:t>
            </a:r>
            <a:r>
              <a:rPr lang="fr-FR" dirty="0">
                <a:latin typeface="Courier"/>
                <a:cs typeface="Courier"/>
              </a:rPr>
              <a:t>=</a:t>
            </a:r>
            <a:r>
              <a:rPr lang="fr-FR" dirty="0">
                <a:solidFill>
                  <a:srgbClr val="3366FF"/>
                </a:solidFill>
                <a:latin typeface="Courier"/>
                <a:cs typeface="Courier"/>
              </a:rPr>
              <a:t>"</a:t>
            </a:r>
            <a:r>
              <a:rPr lang="fr-FR" dirty="0" err="1">
                <a:solidFill>
                  <a:srgbClr val="3366FF"/>
                </a:solidFill>
                <a:latin typeface="Courier"/>
                <a:cs typeface="Courier"/>
              </a:rPr>
              <a:t>xsd:int</a:t>
            </a:r>
            <a:r>
              <a:rPr lang="fr-FR" dirty="0">
                <a:solidFill>
                  <a:srgbClr val="3366FF"/>
                </a:solidFill>
                <a:latin typeface="Courier"/>
                <a:cs typeface="Courier"/>
              </a:rPr>
              <a:t>"</a:t>
            </a:r>
            <a:r>
              <a:rPr lang="fr-FR" dirty="0" smtClean="0">
                <a:solidFill>
                  <a:srgbClr val="479B8F"/>
                </a:solidFill>
                <a:latin typeface="Courier"/>
                <a:cs typeface="Courier"/>
              </a:rPr>
              <a:t>&gt;</a:t>
            </a:r>
            <a:r>
              <a:rPr lang="fr-FR" dirty="0" smtClean="0">
                <a:latin typeface="Courier"/>
                <a:cs typeface="Courier"/>
              </a:rPr>
              <a:t>246</a:t>
            </a:r>
            <a:r>
              <a:rPr lang="fr-FR" dirty="0" smtClean="0">
                <a:solidFill>
                  <a:srgbClr val="479B8F"/>
                </a:solidFill>
                <a:latin typeface="Courier"/>
                <a:cs typeface="Courier"/>
              </a:rPr>
              <a:t>&lt;/return&gt;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/ns1:</a:t>
            </a:r>
            <a:r>
              <a:rPr lang="fr-FR" dirty="0" smtClean="0">
                <a:solidFill>
                  <a:srgbClr val="479B8F"/>
                </a:solidFill>
                <a:latin typeface="Courier"/>
                <a:cs typeface="Courier"/>
              </a:rPr>
              <a:t>doubleAnIntegerResponse&gt;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a:t>
            </a:r>
            <a:r>
              <a:rPr lang="fr-FR" dirty="0" err="1">
                <a:solidFill>
                  <a:srgbClr val="479B8F"/>
                </a:solidFill>
                <a:latin typeface="Courier"/>
                <a:cs typeface="Courier"/>
              </a:rPr>
              <a:t>SOAP-ENV:Body</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&lt;</a:t>
            </a:r>
            <a:r>
              <a:rPr lang="fr-FR" dirty="0">
                <a:solidFill>
                  <a:srgbClr val="479B8F"/>
                </a:solidFill>
                <a:latin typeface="Courier"/>
                <a:cs typeface="Courier"/>
              </a:rPr>
              <a:t>/</a:t>
            </a:r>
            <a:r>
              <a:rPr lang="fr-FR" dirty="0" err="1">
                <a:solidFill>
                  <a:srgbClr val="479B8F"/>
                </a:solidFill>
                <a:latin typeface="Courier"/>
                <a:cs typeface="Courier"/>
              </a:rPr>
              <a:t>SOAP-ENV:Envelope</a:t>
            </a:r>
            <a:r>
              <a:rPr lang="fr-FR" dirty="0">
                <a:solidFill>
                  <a:srgbClr val="479B8F"/>
                </a:solidFill>
                <a:latin typeface="Courier"/>
                <a:cs typeface="Courier"/>
              </a:rPr>
              <a:t>&gt;</a:t>
            </a:r>
            <a:endParaRPr lang="en-GB" dirty="0" smtClean="0">
              <a:solidFill>
                <a:srgbClr val="479B8F"/>
              </a:solidFill>
              <a:latin typeface="Courier"/>
              <a:cs typeface="Courier"/>
            </a:endParaRPr>
          </a:p>
        </p:txBody>
      </p:sp>
    </p:spTree>
    <p:custDataLst>
      <p:tags r:id="rId1"/>
    </p:custDataLst>
    <p:extLst>
      <p:ext uri="{BB962C8B-B14F-4D97-AF65-F5344CB8AC3E}">
        <p14:creationId xmlns:p14="http://schemas.microsoft.com/office/powerpoint/2010/main" val="17698275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a:t>SOAP Message Examples</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smtClean="0"/>
              <a:t>SOAP headers are not used in the previous examples</a:t>
            </a:r>
          </a:p>
          <a:p>
            <a:pPr lvl="1"/>
            <a:r>
              <a:rPr lang="en-US" dirty="0" smtClean="0"/>
              <a:t>They are optional !</a:t>
            </a:r>
          </a:p>
          <a:p>
            <a:pPr lvl="1"/>
            <a:r>
              <a:rPr lang="en-US" dirty="0" smtClean="0"/>
              <a:t>Used for authentication or session management</a:t>
            </a:r>
          </a:p>
          <a:p>
            <a:pPr lvl="1"/>
            <a:endParaRPr lang="en-US" dirty="0"/>
          </a:p>
          <a:p>
            <a:pPr marL="0" indent="0">
              <a:buNone/>
            </a:pP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
        <p:nvSpPr>
          <p:cNvPr id="6" name="ZoneTexte 5"/>
          <p:cNvSpPr txBox="1"/>
          <p:nvPr/>
        </p:nvSpPr>
        <p:spPr>
          <a:xfrm>
            <a:off x="1187624" y="2852936"/>
            <a:ext cx="7704856" cy="3780523"/>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&lt;</a:t>
            </a:r>
            <a:r>
              <a:rPr lang="fr-FR" dirty="0" err="1">
                <a:solidFill>
                  <a:srgbClr val="479B8F"/>
                </a:solidFill>
                <a:latin typeface="Courier"/>
                <a:cs typeface="Courier"/>
              </a:rPr>
              <a:t>soap:Envelope</a:t>
            </a:r>
            <a:r>
              <a:rPr lang="fr-FR" dirty="0">
                <a:solidFill>
                  <a:srgbClr val="479B8F"/>
                </a:solidFill>
                <a:latin typeface="Courier"/>
                <a:cs typeface="Courier"/>
              </a:rPr>
              <a:t> </a:t>
            </a:r>
            <a:r>
              <a:rPr lang="fr-FR" dirty="0" err="1">
                <a:solidFill>
                  <a:srgbClr val="7F0055"/>
                </a:solidFill>
                <a:latin typeface="Courier"/>
                <a:cs typeface="Courier"/>
              </a:rPr>
              <a:t>xmlns:soap</a:t>
            </a:r>
            <a:r>
              <a:rPr lang="fr-FR" dirty="0" smtClean="0">
                <a:solidFill>
                  <a:srgbClr val="4D4D4D"/>
                </a:solidFill>
                <a:latin typeface="Courier"/>
                <a:cs typeface="Courier"/>
              </a:rPr>
              <a:t>=</a:t>
            </a:r>
            <a:r>
              <a:rPr lang="fr-FR" dirty="0" smtClean="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err="1">
                <a:solidFill>
                  <a:srgbClr val="479B8F"/>
                </a:solidFill>
                <a:latin typeface="Courier"/>
                <a:cs typeface="Courier"/>
              </a:rPr>
              <a:t>soap:Header</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err="1">
                <a:solidFill>
                  <a:srgbClr val="479B8F"/>
                </a:solidFill>
                <a:latin typeface="Courier"/>
                <a:cs typeface="Courier"/>
              </a:rPr>
              <a:t>UsernameToken</a:t>
            </a:r>
            <a:r>
              <a:rPr lang="fr-FR" dirty="0">
                <a:solidFill>
                  <a:srgbClr val="479B8F"/>
                </a:solidFill>
                <a:latin typeface="Courier"/>
                <a:cs typeface="Courier"/>
              </a:rPr>
              <a:t> </a:t>
            </a:r>
            <a:r>
              <a:rPr lang="fr-FR" dirty="0" err="1">
                <a:solidFill>
                  <a:srgbClr val="7F0055"/>
                </a:solidFill>
                <a:latin typeface="Courier"/>
                <a:cs typeface="Courier"/>
              </a:rPr>
              <a:t>xmlns</a:t>
            </a:r>
            <a:r>
              <a:rPr lang="fr-FR" dirty="0">
                <a:solidFill>
                  <a:srgbClr val="4D4D4D"/>
                </a:solidFill>
                <a:latin typeface="Courier"/>
                <a:cs typeface="Courier"/>
              </a:rPr>
              <a:t>=</a:t>
            </a:r>
            <a:r>
              <a:rPr lang="fr-FR" dirty="0">
                <a:solidFill>
                  <a:srgbClr val="3366FF"/>
                </a:solidFill>
                <a:latin typeface="Courier"/>
                <a:cs typeface="Courier"/>
              </a:rPr>
              <a:t>"http:/</a:t>
            </a:r>
            <a:r>
              <a:rPr lang="fr-FR" dirty="0" smtClean="0">
                <a:solidFill>
                  <a:srgbClr val="3366FF"/>
                </a:solidFill>
                <a:latin typeface="Courier"/>
                <a:cs typeface="Courier"/>
              </a:rPr>
              <a:t>/</a:t>
            </a:r>
            <a:r>
              <a:rPr lang="fr-FR" dirty="0" err="1" smtClean="0">
                <a:solidFill>
                  <a:srgbClr val="3366FF"/>
                </a:solidFill>
                <a:latin typeface="Courier"/>
                <a:cs typeface="Courier"/>
              </a:rPr>
              <a:t>abc.com</a:t>
            </a:r>
            <a:r>
              <a:rPr lang="fr-FR" dirty="0">
                <a:solidFill>
                  <a:srgbClr val="3366FF"/>
                </a:solidFill>
                <a:latin typeface="Courier"/>
                <a:cs typeface="Courier"/>
              </a:rPr>
              <a:t>/</a:t>
            </a:r>
            <a:r>
              <a:rPr lang="fr-FR" dirty="0" err="1">
                <a:solidFill>
                  <a:srgbClr val="3366FF"/>
                </a:solidFill>
                <a:latin typeface="Courier"/>
                <a:cs typeface="Courier"/>
              </a:rPr>
              <a:t>webservices</a:t>
            </a:r>
            <a:r>
              <a:rPr lang="fr-FR" dirty="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a:t>
            </a:r>
            <a:r>
              <a:rPr lang="fr-FR" dirty="0" smtClean="0">
                <a:solidFill>
                  <a:srgbClr val="4D4D4D"/>
                </a:solidFill>
                <a:latin typeface="Courier"/>
                <a:cs typeface="Courier"/>
              </a:rPr>
              <a:t>user</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a:solidFill>
                  <a:srgbClr val="479B8F"/>
                </a:solidFill>
                <a:latin typeface="Courier"/>
                <a:cs typeface="Courier"/>
              </a:rPr>
              <a:t>/</a:t>
            </a:r>
            <a:r>
              <a:rPr lang="fr-FR" dirty="0" err="1">
                <a:solidFill>
                  <a:srgbClr val="479B8F"/>
                </a:solidFill>
                <a:latin typeface="Courier"/>
                <a:cs typeface="Courier"/>
              </a:rPr>
              <a:t>UsernameToken</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err="1">
                <a:solidFill>
                  <a:srgbClr val="479B8F"/>
                </a:solidFill>
                <a:latin typeface="Courier"/>
                <a:cs typeface="Courier"/>
              </a:rPr>
              <a:t>PasswordText</a:t>
            </a:r>
            <a:r>
              <a:rPr lang="fr-FR" dirty="0">
                <a:solidFill>
                  <a:srgbClr val="479B8F"/>
                </a:solidFill>
                <a:latin typeface="Courier"/>
                <a:cs typeface="Courier"/>
              </a:rPr>
              <a:t> </a:t>
            </a:r>
            <a:r>
              <a:rPr lang="fr-FR" dirty="0" err="1">
                <a:solidFill>
                  <a:srgbClr val="7F0055"/>
                </a:solidFill>
                <a:latin typeface="Courier"/>
                <a:cs typeface="Courier"/>
              </a:rPr>
              <a:t>xmlns</a:t>
            </a:r>
            <a:r>
              <a:rPr lang="fr-FR" dirty="0">
                <a:solidFill>
                  <a:srgbClr val="4D4D4D"/>
                </a:solidFill>
                <a:latin typeface="Courier"/>
                <a:cs typeface="Courier"/>
              </a:rPr>
              <a:t>=</a:t>
            </a:r>
            <a:r>
              <a:rPr lang="fr-FR" dirty="0">
                <a:solidFill>
                  <a:srgbClr val="3366FF"/>
                </a:solidFill>
                <a:latin typeface="Courier"/>
                <a:cs typeface="Courier"/>
              </a:rPr>
              <a:t>"http:/</a:t>
            </a:r>
            <a:r>
              <a:rPr lang="fr-FR" dirty="0" smtClean="0">
                <a:solidFill>
                  <a:srgbClr val="3366FF"/>
                </a:solidFill>
                <a:latin typeface="Courier"/>
                <a:cs typeface="Courier"/>
              </a:rPr>
              <a:t>/</a:t>
            </a:r>
            <a:r>
              <a:rPr lang="fr-FR" dirty="0" err="1" smtClean="0">
                <a:solidFill>
                  <a:srgbClr val="3366FF"/>
                </a:solidFill>
                <a:latin typeface="Courier"/>
                <a:cs typeface="Courier"/>
              </a:rPr>
              <a:t>abc.com</a:t>
            </a:r>
            <a:r>
              <a:rPr lang="fr-FR" dirty="0">
                <a:solidFill>
                  <a:srgbClr val="3366FF"/>
                </a:solidFill>
                <a:latin typeface="Courier"/>
                <a:cs typeface="Courier"/>
              </a:rPr>
              <a:t>/</a:t>
            </a:r>
            <a:r>
              <a:rPr lang="fr-FR" dirty="0" err="1">
                <a:solidFill>
                  <a:srgbClr val="3366FF"/>
                </a:solidFill>
                <a:latin typeface="Courier"/>
                <a:cs typeface="Courier"/>
              </a:rPr>
              <a:t>webservices</a:t>
            </a:r>
            <a:r>
              <a:rPr lang="fr-FR" dirty="0">
                <a:solidFill>
                  <a:srgbClr val="3366FF"/>
                </a:solidFill>
                <a:latin typeface="Courier"/>
                <a:cs typeface="Courier"/>
              </a:rPr>
              <a: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a:t>
            </a:r>
            <a:r>
              <a:rPr lang="fr-FR" dirty="0" smtClean="0">
                <a:solidFill>
                  <a:srgbClr val="4D4D4D"/>
                </a:solidFill>
                <a:latin typeface="Courier"/>
                <a:cs typeface="Courier"/>
              </a:rPr>
              <a:t>hello123</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a:solidFill>
                  <a:srgbClr val="479B8F"/>
                </a:solidFill>
                <a:latin typeface="Courier"/>
                <a:cs typeface="Courier"/>
              </a:rPr>
              <a:t>/</a:t>
            </a:r>
            <a:r>
              <a:rPr lang="fr-FR" dirty="0" err="1">
                <a:solidFill>
                  <a:srgbClr val="479B8F"/>
                </a:solidFill>
                <a:latin typeface="Courier"/>
                <a:cs typeface="Courier"/>
              </a:rPr>
              <a:t>PasswordText</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  &lt;</a:t>
            </a:r>
            <a:r>
              <a:rPr lang="fr-FR" dirty="0">
                <a:solidFill>
                  <a:srgbClr val="479B8F"/>
                </a:solidFill>
                <a:latin typeface="Courier"/>
                <a:cs typeface="Courier"/>
              </a:rPr>
              <a:t>/</a:t>
            </a:r>
            <a:r>
              <a:rPr lang="fr-FR" dirty="0" err="1">
                <a:solidFill>
                  <a:srgbClr val="479B8F"/>
                </a:solidFill>
                <a:latin typeface="Courier"/>
                <a:cs typeface="Courier"/>
              </a:rPr>
              <a:t>soap:Header</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a:solidFill>
                  <a:srgbClr val="479B8F"/>
                </a:solidFill>
                <a:latin typeface="Courier"/>
                <a:cs typeface="Courier"/>
              </a:rPr>
              <a:t> </a:t>
            </a:r>
            <a:r>
              <a:rPr lang="fr-FR" dirty="0" smtClean="0">
                <a:solidFill>
                  <a:srgbClr val="479B8F"/>
                </a:solidFill>
                <a:latin typeface="Courier"/>
                <a:cs typeface="Courier"/>
              </a:rPr>
              <a:t> &lt;</a:t>
            </a:r>
            <a:r>
              <a:rPr lang="fr-FR" dirty="0" err="1">
                <a:solidFill>
                  <a:srgbClr val="479B8F"/>
                </a:solidFill>
                <a:latin typeface="Courier"/>
                <a:cs typeface="Courier"/>
              </a:rPr>
              <a:t>soap:Body</a:t>
            </a:r>
            <a:r>
              <a:rPr lang="fr-FR" dirty="0">
                <a:solidFill>
                  <a:srgbClr val="479B8F"/>
                </a:solidFill>
                <a:latin typeface="Courier"/>
                <a:cs typeface="Courier"/>
              </a:rPr>
              <a:t>&gt;&lt;!-- data </a:t>
            </a:r>
            <a:r>
              <a:rPr lang="fr-FR" dirty="0" err="1">
                <a:solidFill>
                  <a:srgbClr val="479B8F"/>
                </a:solidFill>
                <a:latin typeface="Courier"/>
                <a:cs typeface="Courier"/>
              </a:rPr>
              <a:t>goes</a:t>
            </a:r>
            <a:r>
              <a:rPr lang="fr-FR" dirty="0">
                <a:solidFill>
                  <a:srgbClr val="479B8F"/>
                </a:solidFill>
                <a:latin typeface="Courier"/>
                <a:cs typeface="Courier"/>
              </a:rPr>
              <a:t> </a:t>
            </a:r>
            <a:r>
              <a:rPr lang="fr-FR" dirty="0" err="1">
                <a:solidFill>
                  <a:srgbClr val="479B8F"/>
                </a:solidFill>
                <a:latin typeface="Courier"/>
                <a:cs typeface="Courier"/>
              </a:rPr>
              <a:t>here</a:t>
            </a:r>
            <a:r>
              <a:rPr lang="fr-FR" dirty="0">
                <a:solidFill>
                  <a:srgbClr val="479B8F"/>
                </a:solidFill>
                <a:latin typeface="Courier"/>
                <a:cs typeface="Courier"/>
              </a:rPr>
              <a:t> --&gt;&lt;/</a:t>
            </a:r>
            <a:r>
              <a:rPr lang="fr-FR" dirty="0" err="1">
                <a:solidFill>
                  <a:srgbClr val="479B8F"/>
                </a:solidFill>
                <a:latin typeface="Courier"/>
                <a:cs typeface="Courier"/>
              </a:rPr>
              <a:t>soap:Body</a:t>
            </a:r>
            <a:r>
              <a:rPr lang="fr-FR" dirty="0" smtClean="0">
                <a:solidFill>
                  <a:srgbClr val="479B8F"/>
                </a:solidFill>
                <a:latin typeface="Courier"/>
                <a:cs typeface="Courier"/>
              </a:rPr>
              <a:t>&gt;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fr-FR" dirty="0" smtClean="0">
                <a:solidFill>
                  <a:srgbClr val="479B8F"/>
                </a:solidFill>
                <a:latin typeface="Courier"/>
                <a:cs typeface="Courier"/>
              </a:rPr>
              <a:t>&lt;</a:t>
            </a:r>
            <a:r>
              <a:rPr lang="fr-FR" dirty="0">
                <a:solidFill>
                  <a:srgbClr val="479B8F"/>
                </a:solidFill>
                <a:latin typeface="Courier"/>
                <a:cs typeface="Courier"/>
              </a:rPr>
              <a:t>/</a:t>
            </a:r>
            <a:r>
              <a:rPr lang="fr-FR" dirty="0" err="1">
                <a:solidFill>
                  <a:srgbClr val="479B8F"/>
                </a:solidFill>
                <a:latin typeface="Courier"/>
                <a:cs typeface="Courier"/>
              </a:rPr>
              <a:t>soap:Envelope</a:t>
            </a:r>
            <a:r>
              <a:rPr lang="fr-FR" dirty="0">
                <a:solidFill>
                  <a:srgbClr val="479B8F"/>
                </a:solidFill>
                <a:latin typeface="Courier"/>
                <a:cs typeface="Courier"/>
              </a:rPr>
              <a:t>&gt;</a:t>
            </a:r>
            <a:endParaRPr lang="en-GB" dirty="0" smtClean="0">
              <a:solidFill>
                <a:srgbClr val="479B8F"/>
              </a:solidFill>
              <a:latin typeface="Courier"/>
              <a:cs typeface="Courier"/>
            </a:endParaRPr>
          </a:p>
        </p:txBody>
      </p:sp>
    </p:spTree>
    <p:custDataLst>
      <p:tags r:id="rId1"/>
    </p:custDataLst>
    <p:extLst>
      <p:ext uri="{BB962C8B-B14F-4D97-AF65-F5344CB8AC3E}">
        <p14:creationId xmlns:p14="http://schemas.microsoft.com/office/powerpoint/2010/main" val="198791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WSDL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smtClean="0"/>
              <a:t>How a client can know about procedure he can call ?</a:t>
            </a:r>
          </a:p>
          <a:p>
            <a:r>
              <a:rPr lang="en-US" dirty="0" smtClean="0"/>
              <a:t>Thanks to WSDL !</a:t>
            </a:r>
          </a:p>
          <a:p>
            <a:endParaRPr lang="en-US" b="1" dirty="0" smtClean="0"/>
          </a:p>
          <a:p>
            <a:pPr marL="0" indent="0" algn="ctr">
              <a:buNone/>
            </a:pPr>
            <a:r>
              <a:rPr lang="en-US" b="1" i="1" dirty="0" smtClean="0"/>
              <a:t>W</a:t>
            </a:r>
            <a:r>
              <a:rPr lang="en-US" i="1" dirty="0" smtClean="0"/>
              <a:t>eb </a:t>
            </a:r>
            <a:r>
              <a:rPr lang="en-US" b="1" i="1" dirty="0" smtClean="0"/>
              <a:t>S</a:t>
            </a:r>
            <a:r>
              <a:rPr lang="en-US" i="1" dirty="0" smtClean="0"/>
              <a:t>ervices </a:t>
            </a:r>
            <a:r>
              <a:rPr lang="en-US" b="1" i="1" dirty="0" smtClean="0"/>
              <a:t>D</a:t>
            </a:r>
            <a:r>
              <a:rPr lang="en-US" i="1" dirty="0" smtClean="0"/>
              <a:t>escription </a:t>
            </a:r>
            <a:r>
              <a:rPr lang="en-US" b="1" i="1" dirty="0" smtClean="0"/>
              <a:t>L</a:t>
            </a:r>
            <a:r>
              <a:rPr lang="en-US" i="1" dirty="0"/>
              <a:t>anguage </a:t>
            </a:r>
            <a:r>
              <a:rPr lang="en-US" i="1" dirty="0" smtClean="0"/>
              <a:t>is </a:t>
            </a:r>
            <a:r>
              <a:rPr lang="en-US" i="1" dirty="0"/>
              <a:t>an XML format for describing network services as a set of endpoints operating on messages containing either document-oriented or procedure-oriented </a:t>
            </a:r>
            <a:r>
              <a:rPr lang="en-US" i="1" dirty="0" smtClean="0"/>
              <a:t>information</a:t>
            </a:r>
          </a:p>
          <a:p>
            <a:pPr marL="0" indent="0" algn="ctr">
              <a:buNone/>
            </a:pPr>
            <a:endParaRPr lang="en-US" dirty="0" smtClean="0"/>
          </a:p>
          <a:p>
            <a:r>
              <a:rPr lang="en-US" dirty="0" smtClean="0"/>
              <a:t>It </a:t>
            </a:r>
            <a:r>
              <a:rPr lang="en-US" dirty="0"/>
              <a:t>thus serves a roughly similar purpose as a Method signature in a programming language</a:t>
            </a: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9491244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3" end="3"/>
                                            </p:txEl>
                                          </p:spTgt>
                                        </p:tgtEl>
                                        <p:attrNameLst>
                                          <p:attrName>style.visibility</p:attrName>
                                        </p:attrNameLst>
                                      </p:cBhvr>
                                      <p:to>
                                        <p:strVal val="visible"/>
                                      </p:to>
                                    </p:set>
                                    <p:animEffect transition="in" filter="fade">
                                      <p:cBhvr>
                                        <p:cTn id="17" dur="500"/>
                                        <p:tgtEl>
                                          <p:spTgt spid="3483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WSDL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fr-FR" dirty="0" smtClean="0"/>
              <a:t>WSDL Structure: </a:t>
            </a:r>
          </a:p>
          <a:p>
            <a:pPr marL="0" indent="0">
              <a:buNone/>
            </a:pPr>
            <a:endParaRPr lang="fr-FR" dirty="0" smtClean="0"/>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
        <p:nvSpPr>
          <p:cNvPr id="6" name="ZoneTexte 5"/>
          <p:cNvSpPr txBox="1"/>
          <p:nvPr/>
        </p:nvSpPr>
        <p:spPr>
          <a:xfrm>
            <a:off x="323528" y="1816363"/>
            <a:ext cx="8712968" cy="4708981"/>
          </a:xfrm>
          <a:prstGeom prst="rect">
            <a:avLst/>
          </a:prstGeom>
          <a:solidFill>
            <a:schemeClr val="accent2"/>
          </a:solidFill>
          <a:ln>
            <a:solidFill>
              <a:schemeClr val="tx1"/>
            </a:solidFill>
          </a:ln>
        </p:spPr>
        <p:txBody>
          <a:bodyPr wrap="square" rtlCol="0">
            <a:spAutoFit/>
          </a:bodyPr>
          <a:lstStyle/>
          <a:p>
            <a:pPr marL="0" indent="0">
              <a:buNone/>
            </a:pPr>
            <a:r>
              <a:rPr lang="en-US" sz="2000" dirty="0">
                <a:solidFill>
                  <a:srgbClr val="479B8F"/>
                </a:solidFill>
                <a:latin typeface="Courier"/>
                <a:cs typeface="Courier"/>
              </a:rPr>
              <a:t>&lt;definitions</a:t>
            </a:r>
            <a:r>
              <a:rPr lang="en-US" sz="2000" dirty="0" smtClean="0">
                <a:solidFill>
                  <a:srgbClr val="479B8F"/>
                </a:solidFill>
                <a:latin typeface="Courier"/>
                <a:cs typeface="Courier"/>
              </a:rPr>
              <a:t>&gt;</a:t>
            </a:r>
          </a:p>
          <a:p>
            <a:pPr marL="0" indent="0">
              <a:buNone/>
            </a:pPr>
            <a:r>
              <a:rPr lang="en-US" sz="2000" dirty="0">
                <a:solidFill>
                  <a:srgbClr val="479B8F"/>
                </a:solidFill>
                <a:latin typeface="Courier"/>
                <a:cs typeface="Courier"/>
              </a:rPr>
              <a:t> </a:t>
            </a:r>
            <a:r>
              <a:rPr lang="en-US" sz="2000" dirty="0" smtClean="0">
                <a:solidFill>
                  <a:srgbClr val="479B8F"/>
                </a:solidFill>
                <a:latin typeface="Courier"/>
                <a:cs typeface="Courier"/>
              </a:rPr>
              <a:t> &lt;types&gt;</a:t>
            </a:r>
            <a:br>
              <a:rPr lang="en-US" sz="2000" dirty="0" smtClean="0">
                <a:solidFill>
                  <a:srgbClr val="479B8F"/>
                </a:solidFill>
                <a:latin typeface="Courier"/>
                <a:cs typeface="Courier"/>
              </a:rPr>
            </a:br>
            <a:r>
              <a:rPr lang="en-US" sz="2000" dirty="0" smtClean="0">
                <a:solidFill>
                  <a:srgbClr val="479B8F"/>
                </a:solidFill>
                <a:latin typeface="Courier"/>
                <a:cs typeface="Courier"/>
              </a:rPr>
              <a:t>    &lt;!</a:t>
            </a:r>
            <a:r>
              <a:rPr lang="en-US" sz="2000" dirty="0">
                <a:solidFill>
                  <a:srgbClr val="479B8F"/>
                </a:solidFill>
                <a:latin typeface="Courier"/>
                <a:cs typeface="Courier"/>
              </a:rPr>
              <a:t>-- The data types used by the web service </a:t>
            </a:r>
            <a:r>
              <a:rPr lang="en-US" sz="2000" dirty="0" smtClean="0">
                <a:solidFill>
                  <a:srgbClr val="479B8F"/>
                </a:solidFill>
                <a:latin typeface="Courier"/>
                <a:cs typeface="Courier"/>
              </a:rPr>
              <a:t>--&gt;</a:t>
            </a:r>
            <a:br>
              <a:rPr lang="en-US" sz="2000" dirty="0" smtClean="0">
                <a:solidFill>
                  <a:srgbClr val="479B8F"/>
                </a:solidFill>
                <a:latin typeface="Courier"/>
                <a:cs typeface="Courier"/>
              </a:rPr>
            </a:br>
            <a:r>
              <a:rPr lang="en-US" sz="2000" dirty="0" smtClean="0">
                <a:solidFill>
                  <a:srgbClr val="479B8F"/>
                </a:solidFill>
                <a:latin typeface="Courier"/>
                <a:cs typeface="Courier"/>
              </a:rPr>
              <a:t>  &lt;/types&gt;</a:t>
            </a:r>
            <a:r>
              <a:rPr lang="en-US" sz="2000" dirty="0">
                <a:solidFill>
                  <a:srgbClr val="479B8F"/>
                </a:solidFill>
                <a:latin typeface="Courier"/>
                <a:cs typeface="Courier"/>
              </a:rPr>
              <a:t/>
            </a:r>
            <a:br>
              <a:rPr lang="en-US" sz="2000" dirty="0">
                <a:solidFill>
                  <a:srgbClr val="479B8F"/>
                </a:solidFill>
                <a:latin typeface="Courier"/>
                <a:cs typeface="Courier"/>
              </a:rPr>
            </a:br>
            <a:r>
              <a:rPr lang="en-US" sz="2000" dirty="0" smtClean="0">
                <a:solidFill>
                  <a:srgbClr val="479B8F"/>
                </a:solidFill>
                <a:latin typeface="Courier"/>
                <a:cs typeface="Courier"/>
              </a:rPr>
              <a:t>  &lt;</a:t>
            </a:r>
            <a:r>
              <a:rPr lang="en-US" sz="2000" dirty="0">
                <a:solidFill>
                  <a:srgbClr val="479B8F"/>
                </a:solidFill>
                <a:latin typeface="Courier"/>
                <a:cs typeface="Courier"/>
              </a:rPr>
              <a:t>message&gt;</a:t>
            </a:r>
            <a:br>
              <a:rPr lang="en-US" sz="2000" dirty="0">
                <a:solidFill>
                  <a:srgbClr val="479B8F"/>
                </a:solidFill>
                <a:latin typeface="Courier"/>
                <a:cs typeface="Courier"/>
              </a:rPr>
            </a:br>
            <a:r>
              <a:rPr lang="en-US" sz="2000" dirty="0" smtClean="0">
                <a:solidFill>
                  <a:srgbClr val="479B8F"/>
                </a:solidFill>
                <a:latin typeface="Courier"/>
                <a:cs typeface="Courier"/>
              </a:rPr>
              <a:t> </a:t>
            </a:r>
            <a:r>
              <a:rPr lang="en-US" sz="2000" dirty="0">
                <a:solidFill>
                  <a:srgbClr val="479B8F"/>
                </a:solidFill>
                <a:latin typeface="Courier"/>
                <a:cs typeface="Courier"/>
              </a:rPr>
              <a:t>   </a:t>
            </a:r>
            <a:r>
              <a:rPr lang="en-US" sz="2000" dirty="0" smtClean="0">
                <a:solidFill>
                  <a:srgbClr val="479B8F"/>
                </a:solidFill>
                <a:latin typeface="Courier"/>
                <a:cs typeface="Courier"/>
              </a:rPr>
              <a:t>&lt;!-- The </a:t>
            </a:r>
            <a:r>
              <a:rPr lang="en-US" sz="2000" dirty="0">
                <a:solidFill>
                  <a:srgbClr val="479B8F"/>
                </a:solidFill>
                <a:latin typeface="Courier"/>
                <a:cs typeface="Courier"/>
              </a:rPr>
              <a:t>messages used by the web </a:t>
            </a:r>
            <a:r>
              <a:rPr lang="en-US" sz="2000" dirty="0" smtClean="0">
                <a:solidFill>
                  <a:srgbClr val="479B8F"/>
                </a:solidFill>
                <a:latin typeface="Courier"/>
                <a:cs typeface="Courier"/>
              </a:rPr>
              <a:t>service --&gt;</a:t>
            </a:r>
          </a:p>
          <a:p>
            <a:pPr marL="0" indent="0">
              <a:buNone/>
            </a:pPr>
            <a:r>
              <a:rPr lang="en-US" sz="2000" dirty="0">
                <a:solidFill>
                  <a:srgbClr val="479B8F"/>
                </a:solidFill>
                <a:latin typeface="Courier"/>
                <a:cs typeface="Courier"/>
              </a:rPr>
              <a:t> </a:t>
            </a:r>
            <a:r>
              <a:rPr lang="en-US" sz="2000" dirty="0" smtClean="0">
                <a:solidFill>
                  <a:srgbClr val="479B8F"/>
                </a:solidFill>
                <a:latin typeface="Courier"/>
                <a:cs typeface="Courier"/>
              </a:rPr>
              <a:t> &lt;/</a:t>
            </a:r>
            <a:r>
              <a:rPr lang="en-US" sz="2000" dirty="0">
                <a:solidFill>
                  <a:srgbClr val="479B8F"/>
                </a:solidFill>
                <a:latin typeface="Courier"/>
                <a:cs typeface="Courier"/>
              </a:rPr>
              <a:t>message</a:t>
            </a:r>
            <a:r>
              <a:rPr lang="en-US" sz="2000" dirty="0" smtClean="0">
                <a:solidFill>
                  <a:srgbClr val="479B8F"/>
                </a:solidFill>
                <a:latin typeface="Courier"/>
                <a:cs typeface="Courier"/>
              </a:rPr>
              <a:t>&gt;</a:t>
            </a:r>
            <a:r>
              <a:rPr lang="en-US" sz="2000" dirty="0">
                <a:solidFill>
                  <a:srgbClr val="479B8F"/>
                </a:solidFill>
                <a:latin typeface="Courier"/>
                <a:cs typeface="Courier"/>
              </a:rPr>
              <a:t/>
            </a:r>
            <a:br>
              <a:rPr lang="en-US" sz="2000" dirty="0">
                <a:solidFill>
                  <a:srgbClr val="479B8F"/>
                </a:solidFill>
                <a:latin typeface="Courier"/>
                <a:cs typeface="Courier"/>
              </a:rPr>
            </a:br>
            <a:r>
              <a:rPr lang="en-US" sz="2000" dirty="0">
                <a:solidFill>
                  <a:srgbClr val="479B8F"/>
                </a:solidFill>
                <a:latin typeface="Courier"/>
                <a:cs typeface="Courier"/>
              </a:rPr>
              <a:t>  </a:t>
            </a:r>
            <a:r>
              <a:rPr lang="en-US" sz="2000" dirty="0" smtClean="0">
                <a:solidFill>
                  <a:srgbClr val="479B8F"/>
                </a:solidFill>
                <a:latin typeface="Courier"/>
                <a:cs typeface="Courier"/>
              </a:rPr>
              <a:t>&lt;</a:t>
            </a:r>
            <a:r>
              <a:rPr lang="en-US" sz="2000" dirty="0" err="1">
                <a:solidFill>
                  <a:srgbClr val="479B8F"/>
                </a:solidFill>
                <a:latin typeface="Courier"/>
                <a:cs typeface="Courier"/>
              </a:rPr>
              <a:t>portType</a:t>
            </a:r>
            <a:r>
              <a:rPr lang="en-US" sz="2000" dirty="0">
                <a:solidFill>
                  <a:srgbClr val="479B8F"/>
                </a:solidFill>
                <a:latin typeface="Courier"/>
                <a:cs typeface="Courier"/>
              </a:rPr>
              <a:t>&gt;</a:t>
            </a:r>
            <a:br>
              <a:rPr lang="en-US" sz="2000" dirty="0">
                <a:solidFill>
                  <a:srgbClr val="479B8F"/>
                </a:solidFill>
                <a:latin typeface="Courier"/>
                <a:cs typeface="Courier"/>
              </a:rPr>
            </a:br>
            <a:r>
              <a:rPr lang="en-US" sz="2000" dirty="0">
                <a:solidFill>
                  <a:srgbClr val="479B8F"/>
                </a:solidFill>
                <a:latin typeface="Courier"/>
                <a:cs typeface="Courier"/>
              </a:rPr>
              <a:t>    &lt;!-- The operations performed by the web </a:t>
            </a:r>
            <a:r>
              <a:rPr lang="en-US" sz="2000" dirty="0" smtClean="0">
                <a:solidFill>
                  <a:srgbClr val="479B8F"/>
                </a:solidFill>
                <a:latin typeface="Courier"/>
                <a:cs typeface="Courier"/>
              </a:rPr>
              <a:t>service --&gt;</a:t>
            </a:r>
          </a:p>
          <a:p>
            <a:pPr marL="0" indent="0">
              <a:buNone/>
            </a:pPr>
            <a:r>
              <a:rPr lang="en-US" sz="2000" dirty="0">
                <a:solidFill>
                  <a:srgbClr val="479B8F"/>
                </a:solidFill>
                <a:latin typeface="Courier"/>
                <a:cs typeface="Courier"/>
              </a:rPr>
              <a:t> </a:t>
            </a:r>
            <a:r>
              <a:rPr lang="en-US" sz="2000" dirty="0" smtClean="0">
                <a:solidFill>
                  <a:srgbClr val="479B8F"/>
                </a:solidFill>
                <a:latin typeface="Courier"/>
                <a:cs typeface="Courier"/>
              </a:rPr>
              <a:t> &lt;/</a:t>
            </a:r>
            <a:r>
              <a:rPr lang="en-US" sz="2000" dirty="0" err="1">
                <a:solidFill>
                  <a:srgbClr val="479B8F"/>
                </a:solidFill>
                <a:latin typeface="Courier"/>
                <a:cs typeface="Courier"/>
              </a:rPr>
              <a:t>portType</a:t>
            </a:r>
            <a:r>
              <a:rPr lang="en-US" sz="2000" dirty="0" smtClean="0">
                <a:solidFill>
                  <a:srgbClr val="479B8F"/>
                </a:solidFill>
                <a:latin typeface="Courier"/>
                <a:cs typeface="Courier"/>
              </a:rPr>
              <a:t>&gt;</a:t>
            </a:r>
            <a:r>
              <a:rPr lang="en-US" sz="2000" dirty="0">
                <a:solidFill>
                  <a:srgbClr val="479B8F"/>
                </a:solidFill>
                <a:latin typeface="Courier"/>
                <a:cs typeface="Courier"/>
              </a:rPr>
              <a:t/>
            </a:r>
            <a:br>
              <a:rPr lang="en-US" sz="2000" dirty="0">
                <a:solidFill>
                  <a:srgbClr val="479B8F"/>
                </a:solidFill>
                <a:latin typeface="Courier"/>
                <a:cs typeface="Courier"/>
              </a:rPr>
            </a:br>
            <a:r>
              <a:rPr lang="en-US" sz="2000" dirty="0" smtClean="0">
                <a:solidFill>
                  <a:srgbClr val="479B8F"/>
                </a:solidFill>
                <a:latin typeface="Courier"/>
                <a:cs typeface="Courier"/>
              </a:rPr>
              <a:t>  &lt;</a:t>
            </a:r>
            <a:r>
              <a:rPr lang="en-US" sz="2000" dirty="0">
                <a:solidFill>
                  <a:srgbClr val="479B8F"/>
                </a:solidFill>
                <a:latin typeface="Courier"/>
                <a:cs typeface="Courier"/>
              </a:rPr>
              <a:t>binding&gt;</a:t>
            </a:r>
            <a:br>
              <a:rPr lang="en-US" sz="2000" dirty="0">
                <a:solidFill>
                  <a:srgbClr val="479B8F"/>
                </a:solidFill>
                <a:latin typeface="Courier"/>
                <a:cs typeface="Courier"/>
              </a:rPr>
            </a:br>
            <a:r>
              <a:rPr lang="en-US" sz="2000" dirty="0">
                <a:solidFill>
                  <a:srgbClr val="479B8F"/>
                </a:solidFill>
                <a:latin typeface="Courier"/>
                <a:cs typeface="Courier"/>
              </a:rPr>
              <a:t>    &lt;!-- The communication protocols used by the web </a:t>
            </a:r>
            <a:r>
              <a:rPr lang="en-US" sz="2000" dirty="0" smtClean="0">
                <a:solidFill>
                  <a:srgbClr val="479B8F"/>
                </a:solidFill>
                <a:latin typeface="Courier"/>
                <a:cs typeface="Courier"/>
              </a:rPr>
              <a:t>service --&gt;</a:t>
            </a:r>
          </a:p>
          <a:p>
            <a:pPr marL="0" indent="0">
              <a:buNone/>
            </a:pPr>
            <a:r>
              <a:rPr lang="en-US" sz="2000" dirty="0">
                <a:solidFill>
                  <a:srgbClr val="479B8F"/>
                </a:solidFill>
                <a:latin typeface="Courier"/>
                <a:cs typeface="Courier"/>
              </a:rPr>
              <a:t> </a:t>
            </a:r>
            <a:r>
              <a:rPr lang="en-US" sz="2000" dirty="0" smtClean="0">
                <a:solidFill>
                  <a:srgbClr val="479B8F"/>
                </a:solidFill>
                <a:latin typeface="Courier"/>
                <a:cs typeface="Courier"/>
              </a:rPr>
              <a:t> &lt;/binding&gt;</a:t>
            </a:r>
            <a:r>
              <a:rPr lang="en-US" sz="2000" dirty="0">
                <a:solidFill>
                  <a:srgbClr val="479B8F"/>
                </a:solidFill>
                <a:latin typeface="Courier"/>
                <a:cs typeface="Courier"/>
              </a:rPr>
              <a:t/>
            </a:r>
            <a:br>
              <a:rPr lang="en-US" sz="2000" dirty="0">
                <a:solidFill>
                  <a:srgbClr val="479B8F"/>
                </a:solidFill>
                <a:latin typeface="Courier"/>
                <a:cs typeface="Courier"/>
              </a:rPr>
            </a:br>
            <a:r>
              <a:rPr lang="en-US" sz="2000" dirty="0">
                <a:solidFill>
                  <a:srgbClr val="479B8F"/>
                </a:solidFill>
                <a:latin typeface="Courier"/>
                <a:cs typeface="Courier"/>
              </a:rPr>
              <a:t>&lt;/definitions&gt; </a:t>
            </a:r>
            <a:endParaRPr lang="fr-FR" sz="2000" dirty="0">
              <a:solidFill>
                <a:srgbClr val="479B8F"/>
              </a:solidFill>
              <a:latin typeface="Courier"/>
              <a:cs typeface="Courier"/>
            </a:endParaRPr>
          </a:p>
        </p:txBody>
      </p:sp>
    </p:spTree>
    <p:custDataLst>
      <p:tags r:id="rId1"/>
    </p:custDataLst>
    <p:extLst>
      <p:ext uri="{BB962C8B-B14F-4D97-AF65-F5344CB8AC3E}">
        <p14:creationId xmlns:p14="http://schemas.microsoft.com/office/powerpoint/2010/main" val="41110726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WSDL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a:t>WSDL </a:t>
            </a:r>
            <a:r>
              <a:rPr lang="en-US" dirty="0" smtClean="0"/>
              <a:t>Port Types</a:t>
            </a:r>
          </a:p>
          <a:p>
            <a:pPr lvl="1"/>
            <a:r>
              <a:rPr lang="en-US" dirty="0"/>
              <a:t>D</a:t>
            </a:r>
            <a:r>
              <a:rPr lang="en-US" dirty="0" smtClean="0"/>
              <a:t>escribes </a:t>
            </a:r>
            <a:r>
              <a:rPr lang="en-US" dirty="0"/>
              <a:t>a web service, the operations that can be performed, and the messages that are </a:t>
            </a:r>
            <a:r>
              <a:rPr lang="en-US" dirty="0" smtClean="0"/>
              <a:t>involved</a:t>
            </a:r>
            <a:endParaRPr lang="en-US" dirty="0"/>
          </a:p>
          <a:p>
            <a:pPr lvl="1"/>
            <a:r>
              <a:rPr lang="en-US" dirty="0" smtClean="0"/>
              <a:t>Can </a:t>
            </a:r>
            <a:r>
              <a:rPr lang="en-US" dirty="0"/>
              <a:t>be compared to a function library </a:t>
            </a:r>
            <a:r>
              <a:rPr lang="en-US" dirty="0" smtClean="0"/>
              <a:t>in a programming language</a:t>
            </a:r>
          </a:p>
          <a:p>
            <a:pPr marL="0" indent="0">
              <a:buNone/>
            </a:pPr>
            <a:endParaRPr lang="en-US" b="1" dirty="0"/>
          </a:p>
          <a:p>
            <a:r>
              <a:rPr lang="en-US" dirty="0"/>
              <a:t>WSDL </a:t>
            </a:r>
            <a:r>
              <a:rPr lang="en-US" dirty="0" smtClean="0"/>
              <a:t>Messages</a:t>
            </a:r>
          </a:p>
          <a:p>
            <a:pPr lvl="1"/>
            <a:r>
              <a:rPr lang="en-US" dirty="0" smtClean="0"/>
              <a:t>Define the </a:t>
            </a:r>
            <a:r>
              <a:rPr lang="en-US" dirty="0"/>
              <a:t>data elements of an </a:t>
            </a:r>
            <a:r>
              <a:rPr lang="en-US" dirty="0" smtClean="0"/>
              <a:t>operation</a:t>
            </a:r>
            <a:endParaRPr lang="en-US" dirty="0"/>
          </a:p>
          <a:p>
            <a:pPr lvl="1"/>
            <a:r>
              <a:rPr lang="en-US" dirty="0"/>
              <a:t>C</a:t>
            </a:r>
            <a:r>
              <a:rPr lang="en-US" dirty="0" smtClean="0"/>
              <a:t>an </a:t>
            </a:r>
            <a:r>
              <a:rPr lang="en-US" dirty="0"/>
              <a:t>be compared to the parameters of a function call in a </a:t>
            </a:r>
            <a:r>
              <a:rPr lang="en-US" dirty="0" smtClean="0"/>
              <a:t>programming language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12351330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WSDL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r>
              <a:rPr lang="en-US" dirty="0"/>
              <a:t>WSDL </a:t>
            </a:r>
            <a:r>
              <a:rPr lang="en-US" dirty="0" smtClean="0"/>
              <a:t>Types</a:t>
            </a:r>
          </a:p>
          <a:p>
            <a:pPr lvl="1"/>
            <a:r>
              <a:rPr lang="en-US" dirty="0" smtClean="0"/>
              <a:t>Define </a:t>
            </a:r>
            <a:r>
              <a:rPr lang="en-US" dirty="0"/>
              <a:t>the data types that are used by the web </a:t>
            </a:r>
            <a:r>
              <a:rPr lang="en-US" dirty="0" smtClean="0"/>
              <a:t>service</a:t>
            </a:r>
            <a:endParaRPr lang="en-US" dirty="0"/>
          </a:p>
          <a:p>
            <a:pPr marL="0" indent="0">
              <a:buNone/>
            </a:pPr>
            <a:endParaRPr lang="en-US" dirty="0"/>
          </a:p>
          <a:p>
            <a:r>
              <a:rPr lang="en-US" dirty="0"/>
              <a:t>WSDL </a:t>
            </a:r>
            <a:r>
              <a:rPr lang="en-US" dirty="0" smtClean="0"/>
              <a:t>Bindings</a:t>
            </a:r>
          </a:p>
          <a:p>
            <a:pPr lvl="1"/>
            <a:r>
              <a:rPr lang="en-US" dirty="0" smtClean="0"/>
              <a:t>Define </a:t>
            </a:r>
            <a:r>
              <a:rPr lang="en-US" dirty="0"/>
              <a:t>the message format and protocol details for each </a:t>
            </a:r>
            <a:r>
              <a:rPr lang="en-US" dirty="0" smtClean="0"/>
              <a:t>port</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6660232" y="4290739"/>
            <a:ext cx="2099940" cy="2390114"/>
          </a:xfrm>
          <a:prstGeom prst="rect">
            <a:avLst/>
          </a:prstGeom>
        </p:spPr>
      </p:pic>
    </p:spTree>
    <p:custDataLst>
      <p:tags r:id="rId1"/>
    </p:custDataLst>
    <p:extLst>
      <p:ext uri="{BB962C8B-B14F-4D97-AF65-F5344CB8AC3E}">
        <p14:creationId xmlns:p14="http://schemas.microsoft.com/office/powerpoint/2010/main" val="93930038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067944" y="1700808"/>
            <a:ext cx="5112568" cy="4710122"/>
          </a:xfrm>
        </p:spPr>
        <p:txBody>
          <a:bodyPr/>
          <a:lstStyle/>
          <a:p>
            <a:r>
              <a:rPr lang="en-US" sz="2000" b="1" dirty="0" smtClean="0"/>
              <a:t>HTTP Reminders</a:t>
            </a:r>
          </a:p>
          <a:p>
            <a:r>
              <a:rPr lang="en-US" sz="2000" b="1" dirty="0" smtClean="0"/>
              <a:t>Introduction to Web Services</a:t>
            </a:r>
          </a:p>
          <a:p>
            <a:r>
              <a:rPr lang="en-US" sz="2000" b="1" dirty="0" smtClean="0"/>
              <a:t>SOAP Web Services</a:t>
            </a:r>
          </a:p>
          <a:p>
            <a:r>
              <a:rPr lang="en-US" sz="2000" b="1" dirty="0" smtClean="0"/>
              <a:t>SOAP Web Services with JAX-WS</a:t>
            </a:r>
          </a:p>
          <a:p>
            <a:r>
              <a:rPr lang="en-US" sz="2000" b="1" dirty="0" smtClean="0"/>
              <a:t>Consume a Web Service with JAX-WS</a:t>
            </a:r>
          </a:p>
          <a:p>
            <a:r>
              <a:rPr lang="en-US" sz="2000" b="1" dirty="0" err="1" smtClean="0"/>
              <a:t>RESTful</a:t>
            </a:r>
            <a:r>
              <a:rPr lang="en-US" sz="2000" b="1" dirty="0" smtClean="0"/>
              <a:t> Web Services</a:t>
            </a:r>
          </a:p>
          <a:p>
            <a:r>
              <a:rPr lang="en-US" sz="2000" b="1" dirty="0" err="1" smtClean="0"/>
              <a:t>RESTful</a:t>
            </a:r>
            <a:r>
              <a:rPr lang="en-US" sz="2000" b="1" dirty="0" smtClean="0"/>
              <a:t> Web Services with    JAX-RS</a:t>
            </a:r>
          </a:p>
          <a:p>
            <a:r>
              <a:rPr lang="en-US" sz="2000" b="1" dirty="0" smtClean="0"/>
              <a:t>JAX-RS with JAXB</a:t>
            </a:r>
            <a:endParaRPr lang="en-US" sz="2000" b="1" dirty="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pic>
        <p:nvPicPr>
          <p:cNvPr id="9" name="Picture 9" descr="plan"/>
          <p:cNvPicPr>
            <a:picLocks noChangeAspect="1" noChangeArrowheads="1"/>
          </p:cNvPicPr>
          <p:nvPr/>
        </p:nvPicPr>
        <p:blipFill>
          <a:blip r:embed="rId5" cstate="print"/>
          <a:srcRect/>
          <a:stretch>
            <a:fillRect/>
          </a:stretch>
        </p:blipFill>
        <p:spPr bwMode="auto">
          <a:xfrm>
            <a:off x="1044005" y="1988840"/>
            <a:ext cx="3023939" cy="3023939"/>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SOAP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3501654341"/>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SOAP Web Services with JAX-WS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extLst>
      <p:ext uri="{BB962C8B-B14F-4D97-AF65-F5344CB8AC3E}">
        <p14:creationId xmlns:p14="http://schemas.microsoft.com/office/powerpoint/2010/main" val="11492188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1107504" y="1157064"/>
            <a:ext cx="7928992" cy="4648200"/>
          </a:xfrm>
        </p:spPr>
        <p:txBody>
          <a:bodyPr/>
          <a:lstStyle/>
          <a:p>
            <a:pPr defTabSz="914400" eaLnBrk="1" hangingPunct="1"/>
            <a:r>
              <a:rPr lang="en-US" dirty="0" smtClean="0"/>
              <a:t>JAX-WS is an API that can be used :</a:t>
            </a:r>
          </a:p>
          <a:p>
            <a:pPr lvl="1"/>
            <a:r>
              <a:rPr lang="en-US" dirty="0" smtClean="0"/>
              <a:t>In server side to define Web Services</a:t>
            </a:r>
          </a:p>
          <a:p>
            <a:pPr lvl="1"/>
            <a:r>
              <a:rPr lang="en-US" dirty="0" smtClean="0"/>
              <a:t>In client side to consume Web Services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defTabSz="914400" eaLnBrk="1" hangingPunct="1"/>
            <a:r>
              <a:rPr lang="en-US" dirty="0" smtClean="0"/>
              <a:t>SOAP </a:t>
            </a:r>
            <a:r>
              <a:rPr lang="en-US" dirty="0"/>
              <a:t>W</a:t>
            </a:r>
            <a:r>
              <a:rPr lang="en-US" dirty="0" smtClean="0"/>
              <a:t>eb </a:t>
            </a:r>
            <a:r>
              <a:rPr lang="en-US" dirty="0"/>
              <a:t>S</a:t>
            </a:r>
            <a:r>
              <a:rPr lang="en-US" dirty="0" smtClean="0"/>
              <a:t>ervices are interoperable !</a:t>
            </a:r>
          </a:p>
          <a:p>
            <a:pPr lvl="1"/>
            <a:r>
              <a:rPr lang="en-US" dirty="0" smtClean="0"/>
              <a:t>So you can use JAX-WS to consume a Web Service develop in another technology</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pic>
        <p:nvPicPr>
          <p:cNvPr id="6389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2942729"/>
            <a:ext cx="416242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8785029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3" end="3"/>
                                            </p:txEl>
                                          </p:spTgt>
                                        </p:tgtEl>
                                        <p:attrNameLst>
                                          <p:attrName>style.visibility</p:attrName>
                                        </p:attrNameLst>
                                      </p:cBhvr>
                                      <p:to>
                                        <p:strVal val="visible"/>
                                      </p:to>
                                    </p:set>
                                    <p:animEffect transition="in" filter="fade">
                                      <p:cBhvr>
                                        <p:cTn id="18" dur="500"/>
                                        <p:tgtEl>
                                          <p:spTgt spid="3483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4" end="4"/>
                                            </p:txEl>
                                          </p:spTgt>
                                        </p:tgtEl>
                                        <p:attrNameLst>
                                          <p:attrName>style.visibility</p:attrName>
                                        </p:attrNameLst>
                                      </p:cBhvr>
                                      <p:to>
                                        <p:strVal val="visible"/>
                                      </p:to>
                                    </p:set>
                                    <p:animEffect transition="in" filter="fade">
                                      <p:cBhvr>
                                        <p:cTn id="21"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1115616" y="1157064"/>
            <a:ext cx="7776864" cy="5368280"/>
          </a:xfrm>
        </p:spPr>
        <p:txBody>
          <a:bodyPr/>
          <a:lstStyle/>
          <a:p>
            <a:pPr defTabSz="914400" eaLnBrk="1" hangingPunct="1"/>
            <a:r>
              <a:rPr lang="en-US" dirty="0" smtClean="0"/>
              <a:t>JAX-WS API is very easy :</a:t>
            </a:r>
          </a:p>
          <a:p>
            <a:pPr lvl="1"/>
            <a:r>
              <a:rPr lang="en-US" dirty="0" smtClean="0"/>
              <a:t>Just need to write the desired service…</a:t>
            </a:r>
          </a:p>
          <a:p>
            <a:pPr lvl="1"/>
            <a:r>
              <a:rPr lang="en-US" dirty="0"/>
              <a:t>… enhanced by annotations ! (again)</a:t>
            </a:r>
            <a:endParaRPr lang="en-US" dirty="0" smtClean="0"/>
          </a:p>
          <a:p>
            <a:pPr lvl="1"/>
            <a:endParaRPr lang="en-US" dirty="0"/>
          </a:p>
          <a:p>
            <a:r>
              <a:rPr lang="en-US" dirty="0" smtClean="0"/>
              <a:t>No need to handle how the SOAP response will be written</a:t>
            </a:r>
          </a:p>
          <a:p>
            <a:r>
              <a:rPr lang="en-US" dirty="0" smtClean="0"/>
              <a:t>Just concentrate on the business rules !</a:t>
            </a:r>
          </a:p>
          <a:p>
            <a:endParaRPr lang="en-US" dirty="0"/>
          </a:p>
          <a:p>
            <a:r>
              <a:rPr lang="en-US" dirty="0" smtClean="0"/>
              <a:t>We’re going to see the main annotations JAX-WS provides…</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spTree>
    <p:custDataLst>
      <p:tags r:id="rId1"/>
    </p:custDataLst>
    <p:extLst>
      <p:ext uri="{BB962C8B-B14F-4D97-AF65-F5344CB8AC3E}">
        <p14:creationId xmlns:p14="http://schemas.microsoft.com/office/powerpoint/2010/main" val="18831254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830">
                                            <p:txEl>
                                              <p:pRg st="5" end="5"/>
                                            </p:txEl>
                                          </p:spTgt>
                                        </p:tgtEl>
                                        <p:attrNameLst>
                                          <p:attrName>style.visibility</p:attrName>
                                        </p:attrNameLst>
                                      </p:cBhvr>
                                      <p:to>
                                        <p:strVal val="visible"/>
                                      </p:to>
                                    </p:set>
                                    <p:animEffect transition="in" filter="fade">
                                      <p:cBhvr>
                                        <p:cTn id="23" dur="500"/>
                                        <p:tgtEl>
                                          <p:spTgt spid="34830">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30">
                                            <p:txEl>
                                              <p:pRg st="7" end="7"/>
                                            </p:txEl>
                                          </p:spTgt>
                                        </p:tgtEl>
                                        <p:attrNameLst>
                                          <p:attrName>style.visibility</p:attrName>
                                        </p:attrNameLst>
                                      </p:cBhvr>
                                      <p:to>
                                        <p:strVal val="visible"/>
                                      </p:to>
                                    </p:set>
                                    <p:animEffect transition="in" filter="fade">
                                      <p:cBhvr>
                                        <p:cTn id="28"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Develop a Web Service</a:t>
            </a:r>
            <a:endParaRPr lang="fr-FR" dirty="0" smtClean="0"/>
          </a:p>
        </p:txBody>
      </p:sp>
      <p:sp>
        <p:nvSpPr>
          <p:cNvPr id="34830" name="Forme 34829"/>
          <p:cNvSpPr>
            <a:spLocks noGrp="1" noChangeArrowheads="1"/>
          </p:cNvSpPr>
          <p:nvPr>
            <p:ph type="body" idx="1"/>
          </p:nvPr>
        </p:nvSpPr>
        <p:spPr>
          <a:xfrm>
            <a:off x="1115616" y="1157064"/>
            <a:ext cx="7776864" cy="5368280"/>
          </a:xfrm>
        </p:spPr>
        <p:txBody>
          <a:bodyPr/>
          <a:lstStyle/>
          <a:p>
            <a:pPr defTabSz="914400" eaLnBrk="1" hangingPunct="1"/>
            <a:r>
              <a:rPr lang="en-US" dirty="0" smtClean="0"/>
              <a:t>To define a Web Service, just use the </a:t>
            </a:r>
            <a:r>
              <a:rPr lang="en-US" i="1" dirty="0" smtClean="0"/>
              <a:t>@</a:t>
            </a:r>
            <a:r>
              <a:rPr lang="en-US" i="1" dirty="0" err="1" smtClean="0"/>
              <a:t>WebService</a:t>
            </a:r>
            <a:r>
              <a:rPr lang="en-US" i="1" dirty="0" smtClean="0"/>
              <a:t> </a:t>
            </a:r>
            <a:r>
              <a:rPr lang="en-US" dirty="0" smtClean="0"/>
              <a:t>annotation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sp>
        <p:nvSpPr>
          <p:cNvPr id="6" name="ZoneTexte 5"/>
          <p:cNvSpPr txBox="1"/>
          <p:nvPr/>
        </p:nvSpPr>
        <p:spPr>
          <a:xfrm>
            <a:off x="1403648" y="2132856"/>
            <a:ext cx="7215238" cy="4490973"/>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a:t>
            </a:r>
            <a:r>
              <a:rPr lang="en-GB" sz="2000" dirty="0" err="1" smtClean="0">
                <a:latin typeface="Courier"/>
                <a:cs typeface="Courier"/>
              </a:rPr>
              <a:t>WebService</a:t>
            </a:r>
            <a:endParaRPr lang="en-GB" sz="2000" dirty="0" smtClean="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smtClean="0">
                <a:solidFill>
                  <a:srgbClr val="7F0055"/>
                </a:solidFill>
                <a:latin typeface="Courier"/>
                <a:cs typeface="Courier"/>
              </a:rPr>
              <a:t>public </a:t>
            </a:r>
            <a:r>
              <a:rPr lang="en-GB" sz="2000" b="1" dirty="0">
                <a:solidFill>
                  <a:srgbClr val="7F0055"/>
                </a:solidFill>
                <a:latin typeface="Courier"/>
                <a:cs typeface="Courier"/>
              </a:rPr>
              <a:t>class </a:t>
            </a:r>
            <a:r>
              <a:rPr lang="en-GB" sz="2000" dirty="0" err="1">
                <a:latin typeface="Courier"/>
                <a:cs typeface="Courier"/>
              </a:rPr>
              <a:t>CircleFunctions</a:t>
            </a:r>
            <a:r>
              <a:rPr lang="en-GB" sz="2000" dirty="0">
                <a:latin typeface="Courier"/>
                <a:cs typeface="Courier"/>
              </a:rPr>
              <a:t> </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public </a:t>
            </a:r>
            <a:r>
              <a:rPr lang="en-GB" sz="2000" b="1" dirty="0">
                <a:solidFill>
                  <a:srgbClr val="7F0055"/>
                </a:solidFill>
                <a:latin typeface="Courier"/>
                <a:cs typeface="Courier"/>
              </a:rPr>
              <a:t>double </a:t>
            </a:r>
            <a:r>
              <a:rPr lang="en-GB" sz="2000" dirty="0" err="1">
                <a:latin typeface="Courier"/>
                <a:cs typeface="Courier"/>
              </a:rPr>
              <a:t>getArea</a:t>
            </a:r>
            <a:r>
              <a:rPr lang="en-GB" sz="2000" dirty="0">
                <a:latin typeface="Courier"/>
                <a:cs typeface="Courier"/>
              </a:rPr>
              <a:t>(</a:t>
            </a:r>
            <a:r>
              <a:rPr lang="en-GB" sz="2000" b="1" dirty="0">
                <a:solidFill>
                  <a:srgbClr val="7F0055"/>
                </a:solidFill>
                <a:latin typeface="Courier"/>
                <a:cs typeface="Courier"/>
              </a:rPr>
              <a:t>double</a:t>
            </a:r>
            <a:r>
              <a:rPr lang="en-GB" sz="2000" dirty="0">
                <a:solidFill>
                  <a:srgbClr val="7F0055"/>
                </a:solidFill>
                <a:latin typeface="Courier"/>
                <a:cs typeface="Courier"/>
              </a:rPr>
              <a:t> </a:t>
            </a:r>
            <a:r>
              <a:rPr lang="en-GB" sz="2000" dirty="0">
                <a:latin typeface="Courier"/>
                <a:cs typeface="Courier"/>
              </a:rPr>
              <a:t>r) </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return</a:t>
            </a:r>
            <a:r>
              <a:rPr lang="en-GB" sz="2000" dirty="0" smtClean="0">
                <a:solidFill>
                  <a:srgbClr val="7F0055"/>
                </a:solidFill>
                <a:latin typeface="Courier"/>
                <a:cs typeface="Courier"/>
              </a:rPr>
              <a:t> </a:t>
            </a:r>
            <a:r>
              <a:rPr lang="en-GB" sz="2000" dirty="0" err="1">
                <a:latin typeface="Courier"/>
                <a:cs typeface="Courier"/>
              </a:rPr>
              <a:t>java.lang.Math.PI</a:t>
            </a:r>
            <a:r>
              <a:rPr lang="en-GB" sz="2000" dirty="0">
                <a:latin typeface="Courier"/>
                <a:cs typeface="Courier"/>
              </a:rPr>
              <a:t> * (r * r)</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public </a:t>
            </a:r>
            <a:r>
              <a:rPr lang="en-GB" sz="2000" b="1" dirty="0">
                <a:solidFill>
                  <a:srgbClr val="7F0055"/>
                </a:solidFill>
                <a:latin typeface="Courier"/>
                <a:cs typeface="Courier"/>
              </a:rPr>
              <a:t>double </a:t>
            </a:r>
            <a:r>
              <a:rPr lang="en-GB" sz="2000" dirty="0" err="1">
                <a:latin typeface="Courier"/>
                <a:cs typeface="Courier"/>
              </a:rPr>
              <a:t>getCircumference</a:t>
            </a:r>
            <a:r>
              <a:rPr lang="en-GB" sz="2000" dirty="0">
                <a:latin typeface="Courier"/>
                <a:cs typeface="Courier"/>
              </a:rPr>
              <a:t>(</a:t>
            </a:r>
            <a:r>
              <a:rPr lang="en-GB" sz="2000" b="1" dirty="0">
                <a:solidFill>
                  <a:srgbClr val="7F0055"/>
                </a:solidFill>
                <a:latin typeface="Courier"/>
                <a:cs typeface="Courier"/>
              </a:rPr>
              <a:t>double</a:t>
            </a:r>
            <a:r>
              <a:rPr lang="en-GB" sz="2000" dirty="0">
                <a:solidFill>
                  <a:srgbClr val="7F0055"/>
                </a:solidFill>
                <a:latin typeface="Courier"/>
                <a:cs typeface="Courier"/>
              </a:rPr>
              <a:t> </a:t>
            </a:r>
            <a:r>
              <a:rPr lang="en-GB" sz="2000" dirty="0">
                <a:latin typeface="Courier"/>
                <a:cs typeface="Courier"/>
              </a:rPr>
              <a:t>r) </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return</a:t>
            </a:r>
            <a:r>
              <a:rPr lang="en-GB" sz="2000" dirty="0" smtClean="0">
                <a:solidFill>
                  <a:srgbClr val="7F0055"/>
                </a:solidFill>
                <a:latin typeface="Courier"/>
                <a:cs typeface="Courier"/>
              </a:rPr>
              <a:t> </a:t>
            </a:r>
            <a:r>
              <a:rPr lang="en-GB" sz="2000" dirty="0">
                <a:solidFill>
                  <a:srgbClr val="3366FF"/>
                </a:solidFill>
                <a:latin typeface="Courier"/>
                <a:cs typeface="Courier"/>
              </a:rPr>
              <a:t>2</a:t>
            </a:r>
            <a:r>
              <a:rPr lang="en-GB" sz="2000" dirty="0">
                <a:latin typeface="Courier"/>
                <a:cs typeface="Courier"/>
              </a:rPr>
              <a:t> * </a:t>
            </a:r>
            <a:r>
              <a:rPr lang="en-GB" sz="2000" dirty="0" err="1">
                <a:latin typeface="Courier"/>
                <a:cs typeface="Courier"/>
              </a:rPr>
              <a:t>java.lang.Math.PI</a:t>
            </a:r>
            <a:r>
              <a:rPr lang="en-GB" sz="2000" dirty="0">
                <a:latin typeface="Courier"/>
                <a:cs typeface="Courier"/>
              </a:rPr>
              <a:t> * r</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000" dirty="0" smtClean="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a:t>
            </a:r>
          </a:p>
        </p:txBody>
      </p:sp>
    </p:spTree>
    <p:custDataLst>
      <p:tags r:id="rId1"/>
    </p:custDataLst>
    <p:extLst>
      <p:ext uri="{BB962C8B-B14F-4D97-AF65-F5344CB8AC3E}">
        <p14:creationId xmlns:p14="http://schemas.microsoft.com/office/powerpoint/2010/main" val="8735988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a:t>Develop a Web Service</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i="1" dirty="0" smtClean="0"/>
              <a:t>@</a:t>
            </a:r>
            <a:r>
              <a:rPr lang="en-US" i="1" dirty="0" err="1" smtClean="0"/>
              <a:t>WebService</a:t>
            </a:r>
            <a:r>
              <a:rPr lang="en-US" dirty="0" smtClean="0"/>
              <a:t> annotation can have some attributes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marL="0" indent="0" defTabSz="914400" eaLnBrk="1" hangingPunct="1">
              <a:buNone/>
            </a:pPr>
            <a:endParaRPr lang="en-US" dirty="0" smtClean="0"/>
          </a:p>
          <a:p>
            <a:pPr lvl="1"/>
            <a:endParaRPr lang="en-US" dirty="0" smtClean="0"/>
          </a:p>
          <a:p>
            <a:pPr lvl="1"/>
            <a:r>
              <a:rPr lang="en-US" b="1" dirty="0" smtClean="0"/>
              <a:t>name:</a:t>
            </a:r>
            <a:r>
              <a:rPr lang="en-US" dirty="0" smtClean="0"/>
              <a:t> The name of the Web Service</a:t>
            </a:r>
          </a:p>
          <a:p>
            <a:pPr lvl="1"/>
            <a:r>
              <a:rPr lang="en-US" b="1" dirty="0" err="1" smtClean="0"/>
              <a:t>serviceName</a:t>
            </a:r>
            <a:r>
              <a:rPr lang="en-US" b="1" dirty="0"/>
              <a:t>:</a:t>
            </a:r>
            <a:r>
              <a:rPr lang="en-US" dirty="0"/>
              <a:t> The service name of the Web </a:t>
            </a:r>
            <a:r>
              <a:rPr lang="en-US" dirty="0" smtClean="0"/>
              <a:t>Service</a:t>
            </a:r>
          </a:p>
          <a:p>
            <a:pPr lvl="1"/>
            <a:r>
              <a:rPr lang="en-US" b="1" dirty="0" err="1" smtClean="0"/>
              <a:t>wsdlLocation</a:t>
            </a:r>
            <a:r>
              <a:rPr lang="en-US" b="1" dirty="0"/>
              <a:t>:</a:t>
            </a:r>
            <a:r>
              <a:rPr lang="en-US" dirty="0"/>
              <a:t> The location of a pre-defined WSDL describing the service</a:t>
            </a:r>
            <a:endParaRPr lang="en-US" dirty="0" smtClean="0"/>
          </a:p>
          <a:p>
            <a:pPr lvl="1"/>
            <a:r>
              <a:rPr lang="en-US" dirty="0" smtClean="0"/>
              <a:t>…</a:t>
            </a:r>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marL="0" indent="0" defTabSz="914400" eaLnBrk="1" hangingPunct="1">
              <a:buNone/>
            </a:pP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
        <p:nvSpPr>
          <p:cNvPr id="8" name="ZoneTexte 7"/>
          <p:cNvSpPr txBox="1"/>
          <p:nvPr/>
        </p:nvSpPr>
        <p:spPr>
          <a:xfrm>
            <a:off x="1187624" y="1666543"/>
            <a:ext cx="7678614" cy="2554545"/>
          </a:xfrm>
          <a:prstGeom prst="rect">
            <a:avLst/>
          </a:prstGeom>
          <a:solidFill>
            <a:schemeClr val="accent2"/>
          </a:solidFill>
          <a:ln>
            <a:solidFill>
              <a:schemeClr val="tx1"/>
            </a:solidFill>
          </a:ln>
        </p:spPr>
        <p:txBody>
          <a:bodyPr wrap="square" rtlCol="0">
            <a:spAutoFit/>
          </a:bodyPr>
          <a:lstStyle/>
          <a:p>
            <a:r>
              <a:rPr lang="en-US" sz="2000" b="1" dirty="0" smtClean="0">
                <a:latin typeface="Courier"/>
                <a:cs typeface="Courier"/>
              </a:rPr>
              <a:t>@</a:t>
            </a:r>
            <a:r>
              <a:rPr lang="en-US" sz="2000" b="1" dirty="0" err="1" smtClean="0">
                <a:latin typeface="Courier"/>
                <a:cs typeface="Courier"/>
              </a:rPr>
              <a:t>WebService</a:t>
            </a:r>
            <a:r>
              <a:rPr lang="en-US" sz="2000" b="1" dirty="0" smtClean="0">
                <a:latin typeface="Courier"/>
                <a:cs typeface="Courier"/>
              </a:rPr>
              <a:t> </a:t>
            </a:r>
            <a:r>
              <a:rPr lang="fr-FR" sz="2000" dirty="0">
                <a:latin typeface="Courier"/>
                <a:cs typeface="Courier"/>
              </a:rPr>
              <a:t>(</a:t>
            </a:r>
            <a:br>
              <a:rPr lang="fr-FR" sz="2000" dirty="0">
                <a:latin typeface="Courier"/>
                <a:cs typeface="Courier"/>
              </a:rPr>
            </a:br>
            <a:r>
              <a:rPr lang="fr-FR" sz="2000" dirty="0">
                <a:latin typeface="Courier"/>
                <a:cs typeface="Courier"/>
              </a:rPr>
              <a:t> </a:t>
            </a:r>
            <a:r>
              <a:rPr lang="fr-FR" sz="2000" dirty="0" smtClean="0">
                <a:latin typeface="Courier"/>
                <a:cs typeface="Courier"/>
              </a:rPr>
              <a:t> </a:t>
            </a:r>
            <a:r>
              <a:rPr lang="fr-FR" sz="2000" dirty="0" err="1" smtClean="0">
                <a:latin typeface="Courier"/>
                <a:cs typeface="Courier"/>
              </a:rPr>
              <a:t>name</a:t>
            </a:r>
            <a:r>
              <a:rPr lang="fr-FR" sz="2000" dirty="0" smtClean="0">
                <a:latin typeface="Courier"/>
                <a:cs typeface="Courier"/>
              </a:rPr>
              <a:t>=</a:t>
            </a:r>
            <a:r>
              <a:rPr lang="fr-FR" sz="2000" dirty="0" smtClean="0">
                <a:solidFill>
                  <a:srgbClr val="0000FF"/>
                </a:solidFill>
                <a:latin typeface="Courier"/>
                <a:cs typeface="Courier"/>
              </a:rPr>
              <a:t>"</a:t>
            </a:r>
            <a:r>
              <a:rPr lang="fr-FR" sz="2000" dirty="0" err="1" smtClean="0">
                <a:solidFill>
                  <a:srgbClr val="0000FF"/>
                </a:solidFill>
                <a:latin typeface="Courier"/>
                <a:cs typeface="Courier"/>
              </a:rPr>
              <a:t>MyWebService</a:t>
            </a:r>
            <a:r>
              <a:rPr lang="fr-FR" sz="2000" dirty="0" smtClean="0">
                <a:solidFill>
                  <a:srgbClr val="0000FF"/>
                </a:solidFill>
                <a:latin typeface="Courier"/>
                <a:cs typeface="Courier"/>
              </a:rPr>
              <a:t>"</a:t>
            </a:r>
            <a:r>
              <a:rPr lang="fr-FR" sz="2000" dirty="0" smtClean="0">
                <a:latin typeface="Courier"/>
                <a:cs typeface="Courier"/>
              </a:rPr>
              <a:t>,</a:t>
            </a:r>
            <a:r>
              <a:rPr lang="fr-FR" sz="2000" dirty="0">
                <a:latin typeface="Courier"/>
                <a:cs typeface="Courier"/>
              </a:rPr>
              <a:t/>
            </a:r>
            <a:br>
              <a:rPr lang="fr-FR" sz="2000" dirty="0">
                <a:latin typeface="Courier"/>
                <a:cs typeface="Courier"/>
              </a:rPr>
            </a:br>
            <a:r>
              <a:rPr lang="fr-FR" sz="2000" dirty="0">
                <a:latin typeface="Courier"/>
                <a:cs typeface="Courier"/>
              </a:rPr>
              <a:t>  </a:t>
            </a:r>
            <a:r>
              <a:rPr lang="fr-FR" sz="2000" dirty="0" err="1" smtClean="0">
                <a:latin typeface="Courier"/>
                <a:cs typeface="Courier"/>
              </a:rPr>
              <a:t>serviceName</a:t>
            </a:r>
            <a:r>
              <a:rPr lang="fr-FR" sz="2000" dirty="0" smtClean="0">
                <a:latin typeface="Courier"/>
                <a:cs typeface="Courier"/>
              </a:rPr>
              <a:t>=</a:t>
            </a:r>
            <a:r>
              <a:rPr lang="fr-FR" sz="2000" dirty="0" smtClean="0">
                <a:solidFill>
                  <a:srgbClr val="0000FF"/>
                </a:solidFill>
                <a:latin typeface="Courier"/>
                <a:cs typeface="Courier"/>
              </a:rPr>
              <a:t>"</a:t>
            </a:r>
            <a:r>
              <a:rPr lang="fr-FR" sz="2000" dirty="0" err="1" smtClean="0">
                <a:solidFill>
                  <a:srgbClr val="0000FF"/>
                </a:solidFill>
                <a:latin typeface="Courier"/>
                <a:cs typeface="Courier"/>
              </a:rPr>
              <a:t>UsefulService</a:t>
            </a:r>
            <a:r>
              <a:rPr lang="fr-FR" sz="2000" dirty="0">
                <a:solidFill>
                  <a:srgbClr val="0000FF"/>
                </a:solidFill>
                <a:latin typeface="Courier"/>
                <a:cs typeface="Courier"/>
              </a:rPr>
              <a:t>"</a:t>
            </a:r>
            <a:r>
              <a:rPr lang="fr-FR" sz="2000" dirty="0">
                <a:latin typeface="Courier"/>
                <a:cs typeface="Courier"/>
              </a:rPr>
              <a:t>,</a:t>
            </a:r>
            <a:br>
              <a:rPr lang="fr-FR" sz="2000" dirty="0">
                <a:latin typeface="Courier"/>
                <a:cs typeface="Courier"/>
              </a:rPr>
            </a:br>
            <a:r>
              <a:rPr lang="fr-FR" sz="2000" dirty="0">
                <a:latin typeface="Courier"/>
                <a:cs typeface="Courier"/>
              </a:rPr>
              <a:t>  </a:t>
            </a:r>
            <a:r>
              <a:rPr lang="fr-FR" sz="2000" dirty="0" err="1" smtClean="0">
                <a:latin typeface="Courier"/>
                <a:cs typeface="Courier"/>
              </a:rPr>
              <a:t>targetNamespace</a:t>
            </a:r>
            <a:r>
              <a:rPr lang="fr-FR" sz="2000" dirty="0" smtClean="0">
                <a:latin typeface="Courier"/>
                <a:cs typeface="Courier"/>
              </a:rPr>
              <a:t>=</a:t>
            </a:r>
            <a:r>
              <a:rPr lang="fr-FR" sz="2000" dirty="0" smtClean="0">
                <a:solidFill>
                  <a:srgbClr val="0000FF"/>
                </a:solidFill>
                <a:latin typeface="Courier"/>
                <a:cs typeface="Courier"/>
              </a:rPr>
              <a:t>"http://</a:t>
            </a:r>
            <a:r>
              <a:rPr lang="fr-FR" sz="2000" dirty="0" err="1" smtClean="0">
                <a:solidFill>
                  <a:srgbClr val="0000FF"/>
                </a:solidFill>
                <a:latin typeface="Courier"/>
                <a:cs typeface="Courier"/>
              </a:rPr>
              <a:t>ws.supinfo.com</a:t>
            </a:r>
            <a:r>
              <a:rPr lang="fr-FR" sz="2000" dirty="0" smtClean="0">
                <a:solidFill>
                  <a:srgbClr val="0000FF"/>
                </a:solidFill>
                <a:latin typeface="Courier"/>
                <a:cs typeface="Courier"/>
              </a:rPr>
              <a:t>/</a:t>
            </a:r>
            <a:r>
              <a:rPr lang="fr-FR" sz="2000" dirty="0" err="1" smtClean="0">
                <a:solidFill>
                  <a:srgbClr val="0000FF"/>
                </a:solidFill>
                <a:latin typeface="Courier"/>
                <a:cs typeface="Courier"/>
              </a:rPr>
              <a:t>sample</a:t>
            </a:r>
            <a:r>
              <a:rPr lang="fr-FR" sz="2000" dirty="0" smtClean="0">
                <a:solidFill>
                  <a:srgbClr val="0000FF"/>
                </a:solidFill>
                <a:latin typeface="Courier"/>
                <a:cs typeface="Courier"/>
              </a:rPr>
              <a:t>"</a:t>
            </a:r>
            <a:r>
              <a:rPr lang="fr-FR" sz="2000" dirty="0">
                <a:latin typeface="Courier"/>
                <a:cs typeface="Courier"/>
              </a:rPr>
              <a:t/>
            </a:r>
            <a:br>
              <a:rPr lang="fr-FR" sz="2000" dirty="0">
                <a:latin typeface="Courier"/>
                <a:cs typeface="Courier"/>
              </a:rPr>
            </a:br>
            <a:r>
              <a:rPr lang="fr-FR" sz="2000" dirty="0" smtClean="0">
                <a:latin typeface="Courier"/>
                <a:cs typeface="Courier"/>
              </a:rPr>
              <a:t>)</a:t>
            </a:r>
            <a:endParaRPr lang="en-US" sz="2000" dirty="0" smtClean="0">
              <a:latin typeface="Courier"/>
              <a:cs typeface="Courier"/>
            </a:endParaRPr>
          </a:p>
          <a:p>
            <a:r>
              <a:rPr lang="en-US" sz="2000" b="1" dirty="0" smtClean="0">
                <a:solidFill>
                  <a:srgbClr val="660066"/>
                </a:solidFill>
                <a:latin typeface="Courier"/>
                <a:cs typeface="Courier"/>
              </a:rPr>
              <a:t>public class </a:t>
            </a:r>
            <a:r>
              <a:rPr lang="en-US" sz="2000" dirty="0" err="1" smtClean="0">
                <a:latin typeface="Courier"/>
                <a:cs typeface="Courier"/>
              </a:rPr>
              <a:t>MyWebService</a:t>
            </a:r>
            <a:r>
              <a:rPr lang="en-US" sz="2000" dirty="0" smtClean="0">
                <a:latin typeface="Courier"/>
                <a:cs typeface="Courier"/>
              </a:rPr>
              <a:t> {</a:t>
            </a:r>
          </a:p>
          <a:p>
            <a:r>
              <a:rPr lang="en-US" sz="2000" dirty="0">
                <a:latin typeface="Courier"/>
                <a:cs typeface="Courier"/>
              </a:rPr>
              <a:t> </a:t>
            </a:r>
            <a:r>
              <a:rPr lang="en-US" sz="2000" dirty="0" smtClean="0">
                <a:latin typeface="Courier"/>
                <a:cs typeface="Courier"/>
              </a:rPr>
              <a:t> ...</a:t>
            </a:r>
          </a:p>
          <a:p>
            <a:r>
              <a:rPr lang="en-US" sz="2000" dirty="0" smtClean="0">
                <a:latin typeface="Courier"/>
                <a:cs typeface="Courier"/>
              </a:rPr>
              <a:t>}</a:t>
            </a:r>
            <a:endParaRPr lang="en-US" sz="2000" dirty="0">
              <a:latin typeface="Courier"/>
              <a:cs typeface="Courier"/>
            </a:endParaRPr>
          </a:p>
        </p:txBody>
      </p:sp>
    </p:spTree>
    <p:custDataLst>
      <p:tags r:id="rId1"/>
    </p:custDataLst>
    <p:extLst>
      <p:ext uri="{BB962C8B-B14F-4D97-AF65-F5344CB8AC3E}">
        <p14:creationId xmlns:p14="http://schemas.microsoft.com/office/powerpoint/2010/main" val="286667098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7" end="7"/>
                                            </p:txEl>
                                          </p:spTgt>
                                        </p:tgtEl>
                                        <p:attrNameLst>
                                          <p:attrName>style.visibility</p:attrName>
                                        </p:attrNameLst>
                                      </p:cBhvr>
                                      <p:to>
                                        <p:strVal val="visible"/>
                                      </p:to>
                                    </p:set>
                                    <p:animEffect transition="in" filter="fade">
                                      <p:cBhvr>
                                        <p:cTn id="10" dur="500"/>
                                        <p:tgtEl>
                                          <p:spTgt spid="34830">
                                            <p:txEl>
                                              <p:pRg st="7" end="7"/>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8" end="8"/>
                                            </p:txEl>
                                          </p:spTgt>
                                        </p:tgtEl>
                                        <p:attrNameLst>
                                          <p:attrName>style.visibility</p:attrName>
                                        </p:attrNameLst>
                                      </p:cBhvr>
                                      <p:to>
                                        <p:strVal val="visible"/>
                                      </p:to>
                                    </p:set>
                                    <p:animEffect transition="in" filter="fade">
                                      <p:cBhvr>
                                        <p:cTn id="13" dur="500"/>
                                        <p:tgtEl>
                                          <p:spTgt spid="34830">
                                            <p:txEl>
                                              <p:pRg st="8" end="8"/>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9" end="9"/>
                                            </p:txEl>
                                          </p:spTgt>
                                        </p:tgtEl>
                                        <p:attrNameLst>
                                          <p:attrName>style.visibility</p:attrName>
                                        </p:attrNameLst>
                                      </p:cBhvr>
                                      <p:to>
                                        <p:strVal val="visible"/>
                                      </p:to>
                                    </p:set>
                                    <p:animEffect transition="in" filter="fade">
                                      <p:cBhvr>
                                        <p:cTn id="16" dur="500"/>
                                        <p:tgtEl>
                                          <p:spTgt spid="34830">
                                            <p:txEl>
                                              <p:pRg st="9" end="9"/>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10" end="10"/>
                                            </p:txEl>
                                          </p:spTgt>
                                        </p:tgtEl>
                                        <p:attrNameLst>
                                          <p:attrName>style.visibility</p:attrName>
                                        </p:attrNameLst>
                                      </p:cBhvr>
                                      <p:to>
                                        <p:strVal val="visible"/>
                                      </p:to>
                                    </p:set>
                                    <p:animEffect transition="in" filter="fade">
                                      <p:cBhvr>
                                        <p:cTn id="19" dur="500"/>
                                        <p:tgtEl>
                                          <p:spTgt spid="348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Develop a Web Service</a:t>
            </a:r>
            <a:endParaRPr lang="fr-FR" dirty="0" smtClean="0"/>
          </a:p>
        </p:txBody>
      </p:sp>
      <p:sp>
        <p:nvSpPr>
          <p:cNvPr id="34830" name="Forme 34829"/>
          <p:cNvSpPr>
            <a:spLocks noGrp="1" noChangeArrowheads="1"/>
          </p:cNvSpPr>
          <p:nvPr>
            <p:ph type="body" idx="1"/>
          </p:nvPr>
        </p:nvSpPr>
        <p:spPr>
          <a:xfrm>
            <a:off x="1115616" y="1013048"/>
            <a:ext cx="7776864" cy="5368280"/>
          </a:xfrm>
        </p:spPr>
        <p:txBody>
          <a:bodyPr/>
          <a:lstStyle/>
          <a:p>
            <a:pPr defTabSz="914400" eaLnBrk="1" hangingPunct="1"/>
            <a:r>
              <a:rPr lang="en-US" dirty="0"/>
              <a:t>JAX-WS also </a:t>
            </a:r>
            <a:r>
              <a:rPr lang="en-US" dirty="0" smtClean="0"/>
              <a:t>provides a </a:t>
            </a:r>
            <a:r>
              <a:rPr lang="en-US" i="1" dirty="0" smtClean="0"/>
              <a:t>@</a:t>
            </a:r>
            <a:r>
              <a:rPr lang="en-US" i="1" dirty="0" err="1"/>
              <a:t>WebMethod</a:t>
            </a:r>
            <a:r>
              <a:rPr lang="en-US" i="1" dirty="0"/>
              <a:t> </a:t>
            </a:r>
            <a:r>
              <a:rPr lang="en-US" dirty="0"/>
              <a:t>annotation to customize the Web Service </a:t>
            </a:r>
            <a:r>
              <a:rPr lang="en-US" dirty="0" smtClean="0"/>
              <a:t>methods :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smtClean="0"/>
          </a:p>
          <a:p>
            <a:pPr defTabSz="914400" eaLnBrk="1" hangingPunct="1"/>
            <a:r>
              <a:rPr lang="en-US" dirty="0" smtClean="0"/>
              <a:t>This annotation can have several attributes :</a:t>
            </a:r>
          </a:p>
          <a:p>
            <a:pPr lvl="1"/>
            <a:r>
              <a:rPr lang="en-US" i="1" dirty="0" err="1" smtClean="0"/>
              <a:t>operationName</a:t>
            </a:r>
            <a:r>
              <a:rPr lang="en-US" dirty="0"/>
              <a:t> </a:t>
            </a:r>
            <a:r>
              <a:rPr lang="en-US" dirty="0" smtClean="0"/>
              <a:t>:</a:t>
            </a:r>
          </a:p>
          <a:p>
            <a:pPr lvl="2"/>
            <a:r>
              <a:rPr lang="en-US" dirty="0"/>
              <a:t>Name of the </a:t>
            </a:r>
            <a:r>
              <a:rPr lang="en-US" dirty="0" err="1"/>
              <a:t>wsdl:operation</a:t>
            </a:r>
            <a:r>
              <a:rPr lang="en-US" dirty="0"/>
              <a:t> matching this method</a:t>
            </a:r>
          </a:p>
          <a:p>
            <a:pPr lvl="1"/>
            <a:r>
              <a:rPr lang="en-US" i="1" dirty="0" smtClean="0"/>
              <a:t>exclude :</a:t>
            </a:r>
          </a:p>
          <a:p>
            <a:pPr lvl="2"/>
            <a:r>
              <a:rPr lang="en-US" dirty="0" smtClean="0"/>
              <a:t>If true, marks that method to NOT be exposed</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sp>
        <p:nvSpPr>
          <p:cNvPr id="6" name="ZoneTexte 5"/>
          <p:cNvSpPr txBox="1"/>
          <p:nvPr/>
        </p:nvSpPr>
        <p:spPr>
          <a:xfrm>
            <a:off x="1403648" y="1988840"/>
            <a:ext cx="7215238" cy="1515800"/>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dirty="0" smtClean="0">
                <a:latin typeface="Courier"/>
                <a:cs typeface="Courier"/>
              </a:rPr>
              <a:t>@</a:t>
            </a:r>
            <a:r>
              <a:rPr lang="en-US" sz="2000" b="1" dirty="0" err="1">
                <a:latin typeface="Courier"/>
                <a:cs typeface="Courier"/>
              </a:rPr>
              <a:t>WebMethod</a:t>
            </a:r>
            <a:r>
              <a:rPr lang="en-US" sz="2000" dirty="0">
                <a:latin typeface="Courier"/>
                <a:cs typeface="Courier"/>
              </a:rPr>
              <a:t>(</a:t>
            </a:r>
            <a:r>
              <a:rPr lang="en-US" sz="2000" dirty="0" err="1">
                <a:latin typeface="Courier"/>
                <a:cs typeface="Courier"/>
              </a:rPr>
              <a:t>operationName</a:t>
            </a:r>
            <a:r>
              <a:rPr lang="en-US" sz="2000" dirty="0" smtClean="0">
                <a:latin typeface="Courier"/>
                <a:cs typeface="Courier"/>
              </a:rPr>
              <a:t>=</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computeArea</a:t>
            </a:r>
            <a:r>
              <a:rPr lang="en-US" sz="2000" dirty="0" smtClean="0">
                <a:solidFill>
                  <a:srgbClr val="0000FF"/>
                </a:solidFill>
                <a:latin typeface="Courier"/>
                <a:cs typeface="Courier"/>
              </a:rPr>
              <a:t>"</a:t>
            </a:r>
            <a:r>
              <a:rPr lang="en-US" sz="2000" dirty="0" smtClean="0">
                <a:latin typeface="Courier"/>
                <a:cs typeface="Courier"/>
              </a:rPr>
              <a:t>)</a:t>
            </a:r>
            <a:endParaRPr lang="en-GB" sz="2000" dirty="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smtClean="0">
                <a:solidFill>
                  <a:srgbClr val="7F0055"/>
                </a:solidFill>
                <a:latin typeface="Courier"/>
                <a:cs typeface="Courier"/>
              </a:rPr>
              <a:t>public </a:t>
            </a:r>
            <a:r>
              <a:rPr lang="en-GB" sz="2000" b="1" dirty="0">
                <a:solidFill>
                  <a:srgbClr val="7F0055"/>
                </a:solidFill>
                <a:latin typeface="Courier"/>
                <a:cs typeface="Courier"/>
              </a:rPr>
              <a:t>double </a:t>
            </a:r>
            <a:r>
              <a:rPr lang="en-GB" sz="2000" dirty="0" err="1">
                <a:latin typeface="Courier"/>
                <a:cs typeface="Courier"/>
              </a:rPr>
              <a:t>getArea</a:t>
            </a:r>
            <a:r>
              <a:rPr lang="en-GB" sz="2000" dirty="0">
                <a:latin typeface="Courier"/>
                <a:cs typeface="Courier"/>
              </a:rPr>
              <a:t>(</a:t>
            </a:r>
            <a:r>
              <a:rPr lang="en-GB" sz="2000" b="1" dirty="0">
                <a:solidFill>
                  <a:srgbClr val="7F0055"/>
                </a:solidFill>
                <a:latin typeface="Courier"/>
                <a:cs typeface="Courier"/>
              </a:rPr>
              <a:t>double</a:t>
            </a:r>
            <a:r>
              <a:rPr lang="en-GB" sz="2000" dirty="0">
                <a:solidFill>
                  <a:srgbClr val="7F0055"/>
                </a:solidFill>
                <a:latin typeface="Courier"/>
                <a:cs typeface="Courier"/>
              </a:rPr>
              <a:t> </a:t>
            </a:r>
            <a:r>
              <a:rPr lang="en-GB" sz="2000" dirty="0">
                <a:latin typeface="Courier"/>
                <a:cs typeface="Courier"/>
              </a:rPr>
              <a:t>r) </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return</a:t>
            </a:r>
            <a:r>
              <a:rPr lang="en-GB" sz="2000" dirty="0" smtClean="0">
                <a:solidFill>
                  <a:srgbClr val="7F0055"/>
                </a:solidFill>
                <a:latin typeface="Courier"/>
                <a:cs typeface="Courier"/>
              </a:rPr>
              <a:t> </a:t>
            </a:r>
            <a:r>
              <a:rPr lang="en-GB" sz="2000" dirty="0" err="1">
                <a:latin typeface="Courier"/>
                <a:cs typeface="Courier"/>
              </a:rPr>
              <a:t>java.lang.Math.PI</a:t>
            </a:r>
            <a:r>
              <a:rPr lang="en-GB" sz="2000" dirty="0">
                <a:latin typeface="Courier"/>
                <a:cs typeface="Courier"/>
              </a:rPr>
              <a:t> * (r * r)</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a:t>
            </a:r>
            <a:endParaRPr lang="en-GB" sz="2000" dirty="0">
              <a:latin typeface="Courier"/>
              <a:cs typeface="Courier"/>
            </a:endParaRPr>
          </a:p>
        </p:txBody>
      </p:sp>
    </p:spTree>
    <p:custDataLst>
      <p:tags r:id="rId1"/>
    </p:custDataLst>
    <p:extLst>
      <p:ext uri="{BB962C8B-B14F-4D97-AF65-F5344CB8AC3E}">
        <p14:creationId xmlns:p14="http://schemas.microsoft.com/office/powerpoint/2010/main" val="42441058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6" end="6"/>
                                            </p:txEl>
                                          </p:spTgt>
                                        </p:tgtEl>
                                        <p:attrNameLst>
                                          <p:attrName>style.visibility</p:attrName>
                                        </p:attrNameLst>
                                      </p:cBhvr>
                                      <p:to>
                                        <p:strVal val="visible"/>
                                      </p:to>
                                    </p:set>
                                    <p:animEffect transition="in" filter="fade">
                                      <p:cBhvr>
                                        <p:cTn id="12" dur="500"/>
                                        <p:tgtEl>
                                          <p:spTgt spid="34830">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7" end="7"/>
                                            </p:txEl>
                                          </p:spTgt>
                                        </p:tgtEl>
                                        <p:attrNameLst>
                                          <p:attrName>style.visibility</p:attrName>
                                        </p:attrNameLst>
                                      </p:cBhvr>
                                      <p:to>
                                        <p:strVal val="visible"/>
                                      </p:to>
                                    </p:set>
                                    <p:animEffect transition="in" filter="fade">
                                      <p:cBhvr>
                                        <p:cTn id="15" dur="500"/>
                                        <p:tgtEl>
                                          <p:spTgt spid="34830">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8" end="8"/>
                                            </p:txEl>
                                          </p:spTgt>
                                        </p:tgtEl>
                                        <p:attrNameLst>
                                          <p:attrName>style.visibility</p:attrName>
                                        </p:attrNameLst>
                                      </p:cBhvr>
                                      <p:to>
                                        <p:strVal val="visible"/>
                                      </p:to>
                                    </p:set>
                                    <p:animEffect transition="in" filter="fade">
                                      <p:cBhvr>
                                        <p:cTn id="18" dur="500"/>
                                        <p:tgtEl>
                                          <p:spTgt spid="34830">
                                            <p:txEl>
                                              <p:pRg st="8" end="8"/>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9" end="9"/>
                                            </p:txEl>
                                          </p:spTgt>
                                        </p:tgtEl>
                                        <p:attrNameLst>
                                          <p:attrName>style.visibility</p:attrName>
                                        </p:attrNameLst>
                                      </p:cBhvr>
                                      <p:to>
                                        <p:strVal val="visible"/>
                                      </p:to>
                                    </p:set>
                                    <p:animEffect transition="in" filter="fade">
                                      <p:cBhvr>
                                        <p:cTn id="21" dur="500"/>
                                        <p:tgtEl>
                                          <p:spTgt spid="34830">
                                            <p:txEl>
                                              <p:pRg st="9" end="9"/>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10" end="10"/>
                                            </p:txEl>
                                          </p:spTgt>
                                        </p:tgtEl>
                                        <p:attrNameLst>
                                          <p:attrName>style.visibility</p:attrName>
                                        </p:attrNameLst>
                                      </p:cBhvr>
                                      <p:to>
                                        <p:strVal val="visible"/>
                                      </p:to>
                                    </p:set>
                                    <p:animEffect transition="in" filter="fade">
                                      <p:cBhvr>
                                        <p:cTn id="24" dur="500"/>
                                        <p:tgtEl>
                                          <p:spTgt spid="348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Develop a Web Service</a:t>
            </a:r>
            <a:endParaRPr lang="fr-FR" dirty="0" smtClean="0"/>
          </a:p>
        </p:txBody>
      </p:sp>
      <p:sp>
        <p:nvSpPr>
          <p:cNvPr id="34830" name="Forme 34829"/>
          <p:cNvSpPr>
            <a:spLocks noGrp="1" noChangeArrowheads="1"/>
          </p:cNvSpPr>
          <p:nvPr>
            <p:ph type="body" idx="1"/>
          </p:nvPr>
        </p:nvSpPr>
        <p:spPr>
          <a:xfrm>
            <a:off x="1115616" y="1013048"/>
            <a:ext cx="7776864" cy="5368280"/>
          </a:xfrm>
        </p:spPr>
        <p:txBody>
          <a:bodyPr/>
          <a:lstStyle/>
          <a:p>
            <a:pPr defTabSz="914400" eaLnBrk="1" hangingPunct="1"/>
            <a:r>
              <a:rPr lang="en-US" dirty="0"/>
              <a:t>JAX-WS also </a:t>
            </a:r>
            <a:r>
              <a:rPr lang="en-US" dirty="0" smtClean="0"/>
              <a:t>provides a </a:t>
            </a:r>
            <a:r>
              <a:rPr lang="en-US" i="1" dirty="0" smtClean="0"/>
              <a:t>@</a:t>
            </a:r>
            <a:r>
              <a:rPr lang="en-US" i="1" dirty="0" err="1" smtClean="0"/>
              <a:t>WebParam</a:t>
            </a:r>
            <a:r>
              <a:rPr lang="en-US" i="1" dirty="0" smtClean="0"/>
              <a:t> </a:t>
            </a:r>
            <a:r>
              <a:rPr lang="en-US" dirty="0"/>
              <a:t>annotation to customize the Web Service </a:t>
            </a:r>
            <a:r>
              <a:rPr lang="en-US" dirty="0" smtClean="0"/>
              <a:t>parameters : </a:t>
            </a:r>
          </a:p>
          <a:p>
            <a:pPr defTabSz="914400" eaLnBrk="1" hangingPunct="1"/>
            <a:endParaRPr lang="en-US" dirty="0"/>
          </a:p>
          <a:p>
            <a:pPr defTabSz="914400" eaLnBrk="1" hangingPunct="1"/>
            <a:endParaRPr lang="en-US" dirty="0" smtClean="0"/>
          </a:p>
          <a:p>
            <a:pPr marL="0" indent="0" defTabSz="914400" eaLnBrk="1" hangingPunct="1">
              <a:buNone/>
            </a:pPr>
            <a:endParaRPr lang="en-US" dirty="0" smtClean="0"/>
          </a:p>
          <a:p>
            <a:pPr defTabSz="914400" eaLnBrk="1" hangingPunct="1"/>
            <a:r>
              <a:rPr lang="en-US" dirty="0" smtClean="0"/>
              <a:t>This annotation can have several attributes :</a:t>
            </a:r>
          </a:p>
          <a:p>
            <a:pPr lvl="1"/>
            <a:r>
              <a:rPr lang="en-US" i="1" dirty="0" smtClean="0"/>
              <a:t>header </a:t>
            </a:r>
            <a:r>
              <a:rPr lang="en-US" dirty="0" smtClean="0"/>
              <a:t>:</a:t>
            </a:r>
          </a:p>
          <a:p>
            <a:pPr lvl="2"/>
            <a:r>
              <a:rPr lang="en-US" dirty="0"/>
              <a:t>If true, the parameter is pulled from a message header rather then the message body</a:t>
            </a:r>
          </a:p>
          <a:p>
            <a:pPr lvl="1"/>
            <a:r>
              <a:rPr lang="en-US" i="1" dirty="0" smtClean="0"/>
              <a:t>name </a:t>
            </a:r>
            <a:r>
              <a:rPr lang="en-US" dirty="0" smtClean="0"/>
              <a:t>:</a:t>
            </a:r>
          </a:p>
          <a:p>
            <a:pPr lvl="2"/>
            <a:r>
              <a:rPr lang="en-US" dirty="0" smtClean="0"/>
              <a:t>Name of the parameter</a:t>
            </a:r>
            <a:endParaRPr lang="en-US" dirty="0"/>
          </a:p>
          <a:p>
            <a:pPr lvl="1"/>
            <a:r>
              <a:rPr lang="en-US" i="1" dirty="0" smtClean="0"/>
              <a:t>…</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sp>
        <p:nvSpPr>
          <p:cNvPr id="6" name="ZoneTexte 5"/>
          <p:cNvSpPr txBox="1"/>
          <p:nvPr/>
        </p:nvSpPr>
        <p:spPr>
          <a:xfrm>
            <a:off x="251520" y="1841192"/>
            <a:ext cx="8640960" cy="1515800"/>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dirty="0" smtClean="0">
                <a:latin typeface="Courier"/>
                <a:cs typeface="Courier"/>
              </a:rPr>
              <a:t>@</a:t>
            </a:r>
            <a:r>
              <a:rPr lang="en-US" sz="2000" dirty="0" err="1">
                <a:latin typeface="Courier"/>
                <a:cs typeface="Courier"/>
              </a:rPr>
              <a:t>WebMethod</a:t>
            </a:r>
            <a:r>
              <a:rPr lang="en-US" sz="2000" dirty="0">
                <a:latin typeface="Courier"/>
                <a:cs typeface="Courier"/>
              </a:rPr>
              <a:t>(</a:t>
            </a:r>
            <a:r>
              <a:rPr lang="en-US" sz="2000" dirty="0" err="1">
                <a:latin typeface="Courier"/>
                <a:cs typeface="Courier"/>
              </a:rPr>
              <a:t>operationName</a:t>
            </a:r>
            <a:r>
              <a:rPr lang="en-US" sz="2000" dirty="0" smtClean="0">
                <a:latin typeface="Courier"/>
                <a:cs typeface="Courier"/>
              </a:rPr>
              <a:t>=</a:t>
            </a:r>
            <a:r>
              <a:rPr lang="en-US" sz="2000" dirty="0" smtClean="0">
                <a:solidFill>
                  <a:srgbClr val="0000FF"/>
                </a:solidFill>
                <a:latin typeface="Courier"/>
                <a:cs typeface="Courier"/>
              </a:rPr>
              <a:t>"</a:t>
            </a:r>
            <a:r>
              <a:rPr lang="en-US" sz="2000" dirty="0" err="1" smtClean="0">
                <a:solidFill>
                  <a:srgbClr val="0000FF"/>
                </a:solidFill>
                <a:latin typeface="Courier"/>
                <a:cs typeface="Courier"/>
              </a:rPr>
              <a:t>computeArea</a:t>
            </a:r>
            <a:r>
              <a:rPr lang="en-US" sz="2000" dirty="0" smtClean="0">
                <a:solidFill>
                  <a:srgbClr val="0000FF"/>
                </a:solidFill>
                <a:latin typeface="Courier"/>
                <a:cs typeface="Courier"/>
              </a:rPr>
              <a:t>"</a:t>
            </a:r>
            <a:r>
              <a:rPr lang="en-US" sz="2000" dirty="0" smtClean="0">
                <a:latin typeface="Courier"/>
                <a:cs typeface="Courier"/>
              </a:rPr>
              <a:t>)</a:t>
            </a:r>
            <a:endParaRPr lang="en-GB" sz="2000" dirty="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dirty="0" smtClean="0">
                <a:solidFill>
                  <a:srgbClr val="7F0055"/>
                </a:solidFill>
                <a:latin typeface="Courier"/>
                <a:cs typeface="Courier"/>
              </a:rPr>
              <a:t>public </a:t>
            </a:r>
            <a:r>
              <a:rPr lang="en-GB" sz="2000" b="1" dirty="0">
                <a:solidFill>
                  <a:srgbClr val="7F0055"/>
                </a:solidFill>
                <a:latin typeface="Courier"/>
                <a:cs typeface="Courier"/>
              </a:rPr>
              <a:t>double </a:t>
            </a:r>
            <a:r>
              <a:rPr lang="en-GB" sz="2000" dirty="0" err="1">
                <a:latin typeface="Courier"/>
                <a:cs typeface="Courier"/>
              </a:rPr>
              <a:t>getArea</a:t>
            </a:r>
            <a:r>
              <a:rPr lang="en-GB" sz="2000" dirty="0" smtClean="0">
                <a:latin typeface="Courier"/>
                <a:cs typeface="Courier"/>
              </a:rPr>
              <a:t>(</a:t>
            </a:r>
            <a:r>
              <a:rPr lang="en-US" sz="2000" b="1" dirty="0">
                <a:latin typeface="Courier"/>
                <a:cs typeface="Courier"/>
              </a:rPr>
              <a:t>@</a:t>
            </a:r>
            <a:r>
              <a:rPr lang="en-US" sz="2000" b="1" dirty="0" err="1">
                <a:latin typeface="Courier"/>
                <a:cs typeface="Courier"/>
              </a:rPr>
              <a:t>WebParam</a:t>
            </a:r>
            <a:r>
              <a:rPr lang="en-US" sz="2000" dirty="0">
                <a:latin typeface="Courier"/>
                <a:cs typeface="Courier"/>
              </a:rPr>
              <a:t>(name=</a:t>
            </a:r>
            <a:r>
              <a:rPr lang="en-US" sz="2000" dirty="0">
                <a:solidFill>
                  <a:srgbClr val="0000FF"/>
                </a:solidFill>
                <a:latin typeface="Courier"/>
                <a:cs typeface="Courier"/>
              </a:rPr>
              <a:t>"num1"</a:t>
            </a:r>
            <a:r>
              <a:rPr lang="en-US" sz="2000" dirty="0">
                <a:latin typeface="Courier"/>
                <a:cs typeface="Courier"/>
              </a:rPr>
              <a:t>)</a:t>
            </a:r>
            <a:r>
              <a:rPr lang="en-GB" sz="2000" b="1" dirty="0" smtClean="0">
                <a:solidFill>
                  <a:srgbClr val="7F0055"/>
                </a:solidFill>
                <a:latin typeface="Courier"/>
                <a:cs typeface="Courier"/>
              </a:rPr>
              <a:t>double</a:t>
            </a:r>
            <a:r>
              <a:rPr lang="en-GB" sz="2000" dirty="0" smtClean="0">
                <a:solidFill>
                  <a:srgbClr val="7F0055"/>
                </a:solidFill>
                <a:latin typeface="Courier"/>
                <a:cs typeface="Courier"/>
              </a:rPr>
              <a:t> </a:t>
            </a:r>
            <a:r>
              <a:rPr lang="en-GB" sz="2000" dirty="0">
                <a:latin typeface="Courier"/>
                <a:cs typeface="Courier"/>
              </a:rPr>
              <a:t>r) </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	</a:t>
            </a:r>
            <a:r>
              <a:rPr lang="en-GB" sz="2000" b="1" dirty="0" smtClean="0">
                <a:solidFill>
                  <a:srgbClr val="7F0055"/>
                </a:solidFill>
                <a:latin typeface="Courier"/>
                <a:cs typeface="Courier"/>
              </a:rPr>
              <a:t>return</a:t>
            </a:r>
            <a:r>
              <a:rPr lang="en-GB" sz="2000" dirty="0" smtClean="0">
                <a:solidFill>
                  <a:srgbClr val="7F0055"/>
                </a:solidFill>
                <a:latin typeface="Courier"/>
                <a:cs typeface="Courier"/>
              </a:rPr>
              <a:t> </a:t>
            </a:r>
            <a:r>
              <a:rPr lang="en-GB" sz="2000" dirty="0" err="1">
                <a:latin typeface="Courier"/>
                <a:cs typeface="Courier"/>
              </a:rPr>
              <a:t>java.lang.Math.PI</a:t>
            </a:r>
            <a:r>
              <a:rPr lang="en-GB" sz="2000" dirty="0">
                <a:latin typeface="Courier"/>
                <a:cs typeface="Courier"/>
              </a:rPr>
              <a:t> * (r * r)</a:t>
            </a:r>
            <a:r>
              <a:rPr lang="en-GB" sz="2000" dirty="0" smtClean="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dirty="0" smtClean="0">
                <a:latin typeface="Courier"/>
                <a:cs typeface="Courier"/>
              </a:rPr>
              <a:t>}</a:t>
            </a:r>
            <a:endParaRPr lang="en-GB" sz="2000" dirty="0">
              <a:latin typeface="Courier"/>
              <a:cs typeface="Courier"/>
            </a:endParaRPr>
          </a:p>
        </p:txBody>
      </p:sp>
    </p:spTree>
    <p:custDataLst>
      <p:tags r:id="rId1"/>
    </p:custDataLst>
    <p:extLst>
      <p:ext uri="{BB962C8B-B14F-4D97-AF65-F5344CB8AC3E}">
        <p14:creationId xmlns:p14="http://schemas.microsoft.com/office/powerpoint/2010/main" val="32213283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4" end="4"/>
                                            </p:txEl>
                                          </p:spTgt>
                                        </p:tgtEl>
                                        <p:attrNameLst>
                                          <p:attrName>style.visibility</p:attrName>
                                        </p:attrNameLst>
                                      </p:cBhvr>
                                      <p:to>
                                        <p:strVal val="visible"/>
                                      </p:to>
                                    </p:set>
                                    <p:animEffect transition="in" filter="fade">
                                      <p:cBhvr>
                                        <p:cTn id="12" dur="500"/>
                                        <p:tgtEl>
                                          <p:spTgt spid="34830">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5" end="5"/>
                                            </p:txEl>
                                          </p:spTgt>
                                        </p:tgtEl>
                                        <p:attrNameLst>
                                          <p:attrName>style.visibility</p:attrName>
                                        </p:attrNameLst>
                                      </p:cBhvr>
                                      <p:to>
                                        <p:strVal val="visible"/>
                                      </p:to>
                                    </p:set>
                                    <p:animEffect transition="in" filter="fade">
                                      <p:cBhvr>
                                        <p:cTn id="15" dur="500"/>
                                        <p:tgtEl>
                                          <p:spTgt spid="34830">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6" end="6"/>
                                            </p:txEl>
                                          </p:spTgt>
                                        </p:tgtEl>
                                        <p:attrNameLst>
                                          <p:attrName>style.visibility</p:attrName>
                                        </p:attrNameLst>
                                      </p:cBhvr>
                                      <p:to>
                                        <p:strVal val="visible"/>
                                      </p:to>
                                    </p:set>
                                    <p:animEffect transition="in" filter="fade">
                                      <p:cBhvr>
                                        <p:cTn id="18" dur="500"/>
                                        <p:tgtEl>
                                          <p:spTgt spid="34830">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7" end="7"/>
                                            </p:txEl>
                                          </p:spTgt>
                                        </p:tgtEl>
                                        <p:attrNameLst>
                                          <p:attrName>style.visibility</p:attrName>
                                        </p:attrNameLst>
                                      </p:cBhvr>
                                      <p:to>
                                        <p:strVal val="visible"/>
                                      </p:to>
                                    </p:set>
                                    <p:animEffect transition="in" filter="fade">
                                      <p:cBhvr>
                                        <p:cTn id="21" dur="500"/>
                                        <p:tgtEl>
                                          <p:spTgt spid="34830">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8" end="8"/>
                                            </p:txEl>
                                          </p:spTgt>
                                        </p:tgtEl>
                                        <p:attrNameLst>
                                          <p:attrName>style.visibility</p:attrName>
                                        </p:attrNameLst>
                                      </p:cBhvr>
                                      <p:to>
                                        <p:strVal val="visible"/>
                                      </p:to>
                                    </p:set>
                                    <p:animEffect transition="in" filter="fade">
                                      <p:cBhvr>
                                        <p:cTn id="24" dur="500"/>
                                        <p:tgtEl>
                                          <p:spTgt spid="34830">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30">
                                            <p:txEl>
                                              <p:pRg st="9" end="9"/>
                                            </p:txEl>
                                          </p:spTgt>
                                        </p:tgtEl>
                                        <p:attrNameLst>
                                          <p:attrName>style.visibility</p:attrName>
                                        </p:attrNameLst>
                                      </p:cBhvr>
                                      <p:to>
                                        <p:strVal val="visible"/>
                                      </p:to>
                                    </p:set>
                                    <p:animEffect transition="in" filter="fade">
                                      <p:cBhvr>
                                        <p:cTn id="27"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Generate WSDL</a:t>
            </a:r>
            <a:endParaRPr lang="fr-FR" dirty="0" smtClean="0"/>
          </a:p>
        </p:txBody>
      </p:sp>
      <p:sp>
        <p:nvSpPr>
          <p:cNvPr id="34830" name="Forme 34829"/>
          <p:cNvSpPr>
            <a:spLocks noGrp="1" noChangeArrowheads="1"/>
          </p:cNvSpPr>
          <p:nvPr>
            <p:ph type="body" idx="1"/>
          </p:nvPr>
        </p:nvSpPr>
        <p:spPr>
          <a:xfrm>
            <a:off x="1115616" y="1157064"/>
            <a:ext cx="7848872" cy="5368280"/>
          </a:xfrm>
        </p:spPr>
        <p:txBody>
          <a:bodyPr/>
          <a:lstStyle/>
          <a:p>
            <a:pPr defTabSz="914400" eaLnBrk="1" hangingPunct="1"/>
            <a:r>
              <a:rPr lang="en-US" dirty="0" smtClean="0"/>
              <a:t>But how to generate the WSDL file based on that services ?</a:t>
            </a:r>
          </a:p>
          <a:p>
            <a:pPr defTabSz="914400" eaLnBrk="1" hangingPunct="1"/>
            <a:endParaRPr lang="en-US" dirty="0" smtClean="0"/>
          </a:p>
          <a:p>
            <a:pPr lvl="1"/>
            <a:r>
              <a:rPr lang="en-US" dirty="0" smtClean="0"/>
              <a:t>JAX-WS do it for you !</a:t>
            </a:r>
          </a:p>
          <a:p>
            <a:pPr lvl="1"/>
            <a:endParaRPr lang="en-US" dirty="0" smtClean="0"/>
          </a:p>
          <a:p>
            <a:pPr lvl="1"/>
            <a:r>
              <a:rPr lang="en-US" dirty="0" smtClean="0"/>
              <a:t>Available at that URL : </a:t>
            </a:r>
          </a:p>
          <a:p>
            <a:pPr marL="0" indent="0" algn="ctr">
              <a:buNone/>
            </a:pPr>
            <a:endParaRPr lang="en-US" i="1" dirty="0" smtClean="0"/>
          </a:p>
          <a:p>
            <a:pPr marL="0" indent="0" algn="ctr">
              <a:buNone/>
            </a:pPr>
            <a:r>
              <a:rPr lang="en-US" i="1" dirty="0" smtClean="0"/>
              <a:t>http://&lt;host&gt;/&lt;context-path&gt;/&lt;service-name&gt;?WSDL</a:t>
            </a:r>
          </a:p>
          <a:p>
            <a:pPr marL="0" indent="0" algn="ctr">
              <a:buNone/>
            </a:pPr>
            <a:endParaRPr lang="en-US" i="1" dirty="0"/>
          </a:p>
          <a:p>
            <a:r>
              <a:rPr lang="en-US" dirty="0" smtClean="0"/>
              <a:t>Look at the WSDL file of our </a:t>
            </a:r>
            <a:r>
              <a:rPr lang="en-US" i="1" dirty="0" err="1" smtClean="0"/>
              <a:t>CircleFunctions</a:t>
            </a:r>
            <a:r>
              <a:rPr lang="en-US" dirty="0" smtClean="0"/>
              <a:t> Web Service !</a:t>
            </a:r>
          </a:p>
          <a:p>
            <a:pPr marL="0" indent="0" algn="ctr">
              <a:buNone/>
            </a:pPr>
            <a:endParaRPr lang="en-US" i="1" dirty="0"/>
          </a:p>
          <a:p>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pic>
        <p:nvPicPr>
          <p:cNvPr id="7" name="Picture 6"/>
          <p:cNvPicPr>
            <a:picLocks noChangeAspect="1"/>
          </p:cNvPicPr>
          <p:nvPr/>
        </p:nvPicPr>
        <p:blipFill>
          <a:blip r:embed="rId5"/>
          <a:stretch>
            <a:fillRect/>
          </a:stretch>
        </p:blipFill>
        <p:spPr>
          <a:xfrm>
            <a:off x="6732240" y="1916832"/>
            <a:ext cx="2027932" cy="2308156"/>
          </a:xfrm>
          <a:prstGeom prst="rect">
            <a:avLst/>
          </a:prstGeom>
        </p:spPr>
      </p:pic>
    </p:spTree>
    <p:custDataLst>
      <p:tags r:id="rId1"/>
    </p:custDataLst>
    <p:extLst>
      <p:ext uri="{BB962C8B-B14F-4D97-AF65-F5344CB8AC3E}">
        <p14:creationId xmlns:p14="http://schemas.microsoft.com/office/powerpoint/2010/main" val="227181821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4" end="4"/>
                                            </p:txEl>
                                          </p:spTgt>
                                        </p:tgtEl>
                                        <p:attrNameLst>
                                          <p:attrName>style.visibility</p:attrName>
                                        </p:attrNameLst>
                                      </p:cBhvr>
                                      <p:to>
                                        <p:strVal val="visible"/>
                                      </p:to>
                                    </p:set>
                                    <p:animEffect transition="in" filter="fade">
                                      <p:cBhvr>
                                        <p:cTn id="13" dur="500"/>
                                        <p:tgtEl>
                                          <p:spTgt spid="3483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6" end="6"/>
                                            </p:txEl>
                                          </p:spTgt>
                                        </p:tgtEl>
                                        <p:attrNameLst>
                                          <p:attrName>style.visibility</p:attrName>
                                        </p:attrNameLst>
                                      </p:cBhvr>
                                      <p:to>
                                        <p:strVal val="visible"/>
                                      </p:to>
                                    </p:set>
                                    <p:animEffect transition="in" filter="fade">
                                      <p:cBhvr>
                                        <p:cTn id="18" dur="500"/>
                                        <p:tgtEl>
                                          <p:spTgt spid="34830">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830">
                                            <p:txEl>
                                              <p:pRg st="8" end="8"/>
                                            </p:txEl>
                                          </p:spTgt>
                                        </p:tgtEl>
                                        <p:attrNameLst>
                                          <p:attrName>style.visibility</p:attrName>
                                        </p:attrNameLst>
                                      </p:cBhvr>
                                      <p:to>
                                        <p:strVal val="visible"/>
                                      </p:to>
                                    </p:set>
                                    <p:animEffect transition="in" filter="fade">
                                      <p:cBhvr>
                                        <p:cTn id="23"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JAX-WS – Server side</a:t>
            </a:r>
            <a:endParaRPr lang="fr-FR" dirty="0" smtClean="0"/>
          </a:p>
        </p:txBody>
      </p:sp>
      <p:sp>
        <p:nvSpPr>
          <p:cNvPr id="34830" name="Forme 34829"/>
          <p:cNvSpPr>
            <a:spLocks noGrp="1" noChangeArrowheads="1"/>
          </p:cNvSpPr>
          <p:nvPr>
            <p:ph type="body" idx="1"/>
          </p:nvPr>
        </p:nvSpPr>
        <p:spPr>
          <a:xfrm>
            <a:off x="982762" y="1196752"/>
            <a:ext cx="8001000" cy="5368280"/>
          </a:xfrm>
        </p:spPr>
        <p:txBody>
          <a:bodyPr/>
          <a:lstStyle/>
          <a:p>
            <a:pPr defTabSz="914400" eaLnBrk="1" hangingPunct="1"/>
            <a:r>
              <a:rPr lang="en-US" dirty="0" smtClean="0"/>
              <a:t>When the application will be deployed, these files will be generated on the server: </a:t>
            </a:r>
          </a:p>
          <a:p>
            <a:pPr lvl="1"/>
            <a:endParaRPr lang="en-US" dirty="0" smtClean="0"/>
          </a:p>
          <a:p>
            <a:pPr lvl="1"/>
            <a:r>
              <a:rPr lang="en-US" dirty="0" smtClean="0"/>
              <a:t>The WSDL from the Web Services classes</a:t>
            </a:r>
          </a:p>
          <a:p>
            <a:pPr lvl="1"/>
            <a:endParaRPr lang="en-US" dirty="0" smtClean="0"/>
          </a:p>
          <a:p>
            <a:pPr lvl="1"/>
            <a:r>
              <a:rPr lang="en-US" dirty="0" smtClean="0"/>
              <a:t>The JAXB classes for Entities//XML data-binding delegation</a:t>
            </a:r>
          </a:p>
          <a:p>
            <a:pPr lvl="2"/>
            <a:r>
              <a:rPr lang="en-US" dirty="0" smtClean="0"/>
              <a:t>JAX-WS use JAXB to marshal or </a:t>
            </a:r>
            <a:r>
              <a:rPr lang="en-US" dirty="0" err="1" smtClean="0"/>
              <a:t>unmarshal</a:t>
            </a:r>
            <a:r>
              <a:rPr lang="en-US" dirty="0" smtClean="0"/>
              <a:t> the payload between java object and XML document</a:t>
            </a:r>
          </a:p>
          <a:p>
            <a:pPr lvl="2"/>
            <a:r>
              <a:rPr lang="en-US" dirty="0" smtClean="0"/>
              <a:t>We’ll see JAXB later…</a:t>
            </a:r>
          </a:p>
          <a:p>
            <a:pPr lvl="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spTree>
    <p:custDataLst>
      <p:tags r:id="rId1"/>
    </p:custDataLst>
    <p:extLst>
      <p:ext uri="{BB962C8B-B14F-4D97-AF65-F5344CB8AC3E}">
        <p14:creationId xmlns:p14="http://schemas.microsoft.com/office/powerpoint/2010/main" val="228390938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4" end="4"/>
                                            </p:txEl>
                                          </p:spTgt>
                                        </p:tgtEl>
                                        <p:attrNameLst>
                                          <p:attrName>style.visibility</p:attrName>
                                        </p:attrNameLst>
                                      </p:cBhvr>
                                      <p:to>
                                        <p:strVal val="visible"/>
                                      </p:to>
                                    </p:set>
                                    <p:animEffect transition="in" filter="fade">
                                      <p:cBhvr>
                                        <p:cTn id="13" dur="500"/>
                                        <p:tgtEl>
                                          <p:spTgt spid="34830">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5" end="5"/>
                                            </p:txEl>
                                          </p:spTgt>
                                        </p:tgtEl>
                                        <p:attrNameLst>
                                          <p:attrName>style.visibility</p:attrName>
                                        </p:attrNameLst>
                                      </p:cBhvr>
                                      <p:to>
                                        <p:strVal val="visible"/>
                                      </p:to>
                                    </p:set>
                                    <p:animEffect transition="in" filter="fade">
                                      <p:cBhvr>
                                        <p:cTn id="16" dur="500"/>
                                        <p:tgtEl>
                                          <p:spTgt spid="34830">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6" end="6"/>
                                            </p:txEl>
                                          </p:spTgt>
                                        </p:tgtEl>
                                        <p:attrNameLst>
                                          <p:attrName>style.visibility</p:attrName>
                                        </p:attrNameLst>
                                      </p:cBhvr>
                                      <p:to>
                                        <p:strVal val="visible"/>
                                      </p:to>
                                    </p:set>
                                    <p:animEffect transition="in" filter="fade">
                                      <p:cBhvr>
                                        <p:cTn id="19"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HTTP Reminders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extLst>
      <p:ext uri="{BB962C8B-B14F-4D97-AF65-F5344CB8AC3E}">
        <p14:creationId xmlns:p14="http://schemas.microsoft.com/office/powerpoint/2010/main" val="25951967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JAX-WS – Server side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SOAP Web Services with JAX-WS</a:t>
            </a:r>
            <a:endParaRPr lang="fr-FR" dirty="0">
              <a:solidFill>
                <a:srgbClr val="000000"/>
              </a:solidFill>
            </a:endParaRPr>
          </a:p>
        </p:txBody>
      </p:sp>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1196752"/>
            <a:ext cx="7537904" cy="537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552181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r>
              <a:rPr lang="fr-FR" sz="3200" dirty="0" err="1" smtClean="0"/>
              <a:t>Other</a:t>
            </a:r>
            <a:r>
              <a:rPr lang="fr-FR" sz="3200" dirty="0" smtClean="0"/>
              <a:t> </a:t>
            </a:r>
            <a:r>
              <a:rPr lang="en-US" sz="3200" dirty="0" smtClean="0"/>
              <a:t>annotations</a:t>
            </a:r>
            <a:endParaRPr lang="fr-FR" dirty="0" smtClean="0"/>
          </a:p>
        </p:txBody>
      </p:sp>
      <p:sp>
        <p:nvSpPr>
          <p:cNvPr id="34830" name="Forme 34829"/>
          <p:cNvSpPr>
            <a:spLocks noGrp="1" noChangeArrowheads="1"/>
          </p:cNvSpPr>
          <p:nvPr>
            <p:ph type="body" idx="1"/>
          </p:nvPr>
        </p:nvSpPr>
        <p:spPr>
          <a:xfrm>
            <a:off x="990600" y="1268760"/>
            <a:ext cx="8001000" cy="5368280"/>
          </a:xfrm>
        </p:spPr>
        <p:txBody>
          <a:bodyPr/>
          <a:lstStyle/>
          <a:p>
            <a:r>
              <a:rPr lang="en-US" dirty="0" smtClean="0"/>
              <a:t>JAX-WS support other annotations to customize and control even more the result of the Web Service : </a:t>
            </a:r>
          </a:p>
          <a:p>
            <a:pPr lvl="1"/>
            <a:r>
              <a:rPr lang="en-US" i="1" dirty="0" smtClean="0"/>
              <a:t>@</a:t>
            </a:r>
            <a:r>
              <a:rPr lang="en-US" i="1" dirty="0" err="1" smtClean="0"/>
              <a:t>WebResult</a:t>
            </a:r>
            <a:endParaRPr lang="en-US" i="1" dirty="0" smtClean="0"/>
          </a:p>
          <a:p>
            <a:pPr lvl="1"/>
            <a:r>
              <a:rPr lang="en-US" i="1" dirty="0" smtClean="0"/>
              <a:t>@</a:t>
            </a:r>
            <a:r>
              <a:rPr lang="fr-FR" i="1" dirty="0" err="1"/>
              <a:t>SOAPBinding</a:t>
            </a:r>
            <a:endParaRPr lang="fr-FR" i="1" dirty="0"/>
          </a:p>
          <a:p>
            <a:pPr lvl="1"/>
            <a:r>
              <a:rPr lang="en-US" i="1" dirty="0" smtClean="0"/>
              <a:t>@</a:t>
            </a:r>
            <a:r>
              <a:rPr lang="fr-FR" i="1" dirty="0" err="1"/>
              <a:t>BindingType</a:t>
            </a:r>
            <a:endParaRPr lang="fr-FR" i="1" dirty="0"/>
          </a:p>
          <a:p>
            <a:pPr lvl="1"/>
            <a:r>
              <a:rPr lang="en-US" dirty="0" smtClean="0"/>
              <a:t>Etc…</a:t>
            </a:r>
          </a:p>
          <a:p>
            <a:pPr lvl="1"/>
            <a:endParaRPr lang="en-US" dirty="0" smtClean="0"/>
          </a:p>
          <a:p>
            <a:r>
              <a:rPr lang="en-US" dirty="0"/>
              <a:t>See </a:t>
            </a:r>
            <a:r>
              <a:rPr lang="en-US" dirty="0">
                <a:hlinkClick r:id="rId4"/>
              </a:rPr>
              <a:t>http://</a:t>
            </a:r>
            <a:r>
              <a:rPr lang="en-US" dirty="0" smtClean="0">
                <a:hlinkClick r:id="rId4"/>
              </a:rPr>
              <a:t>jax-ws.java.net/jax-ws-ea3/docs/annotations.html</a:t>
            </a:r>
            <a:r>
              <a:rPr lang="en-US" dirty="0" smtClean="0"/>
              <a:t> for more information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marL="0" indent="0" defTabSz="914400" eaLnBrk="1" hangingPunct="1">
              <a:buNone/>
            </a:pPr>
            <a:endParaRPr lang="en-US" dirty="0"/>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Tree>
    <p:custDataLst>
      <p:tags r:id="rId1"/>
    </p:custDataLst>
    <p:extLst>
      <p:ext uri="{BB962C8B-B14F-4D97-AF65-F5344CB8AC3E}">
        <p14:creationId xmlns:p14="http://schemas.microsoft.com/office/powerpoint/2010/main" val="12966690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r>
              <a:rPr lang="fr-FR" sz="3200" dirty="0" err="1" smtClean="0"/>
              <a:t>Deployment</a:t>
            </a:r>
            <a:endParaRPr lang="fr-FR" dirty="0" smtClean="0"/>
          </a:p>
        </p:txBody>
      </p:sp>
      <p:sp>
        <p:nvSpPr>
          <p:cNvPr id="34830" name="Forme 34829"/>
          <p:cNvSpPr>
            <a:spLocks noGrp="1" noChangeArrowheads="1"/>
          </p:cNvSpPr>
          <p:nvPr>
            <p:ph type="body" idx="1"/>
          </p:nvPr>
        </p:nvSpPr>
        <p:spPr>
          <a:xfrm>
            <a:off x="1179512" y="1301080"/>
            <a:ext cx="7640960" cy="5368280"/>
          </a:xfrm>
        </p:spPr>
        <p:txBody>
          <a:bodyPr/>
          <a:lstStyle/>
          <a:p>
            <a:r>
              <a:rPr lang="en-US" dirty="0" smtClean="0"/>
              <a:t>Glassfish allows you to see and test your Web Services method by giving you a ready-to-use Web Client </a:t>
            </a:r>
          </a:p>
          <a:p>
            <a:endParaRPr lang="en-US" dirty="0" smtClean="0"/>
          </a:p>
          <a:p>
            <a:r>
              <a:rPr lang="en-US" dirty="0" smtClean="0"/>
              <a:t>Simply enter the Web Service URL followed by </a:t>
            </a:r>
            <a:r>
              <a:rPr lang="en-US" b="1" i="1" dirty="0" smtClean="0"/>
              <a:t>?Tester</a:t>
            </a:r>
          </a:p>
          <a:p>
            <a:endParaRPr lang="en-US" dirty="0" smtClean="0"/>
          </a:p>
          <a:p>
            <a:r>
              <a:rPr lang="en-US" dirty="0" smtClean="0"/>
              <a:t>For example: </a:t>
            </a:r>
          </a:p>
          <a:p>
            <a:pPr marL="0" indent="0" algn="ctr">
              <a:buNone/>
            </a:pPr>
            <a:r>
              <a:rPr lang="en-US" i="1" dirty="0" smtClean="0">
                <a:hlinkClick r:id="rId4" tooltip="http://host:8080/CatalogService/Catalog?Tester"/>
              </a:rPr>
              <a:t>http://localhost:8080/MyWebService/Calculator?Tester</a:t>
            </a:r>
            <a:r>
              <a:rPr lang="en-US" dirty="0" smtClean="0"/>
              <a:t/>
            </a:r>
            <a:br>
              <a:rPr lang="en-US" dirty="0" smtClean="0"/>
            </a:br>
            <a:endParaRPr lang="en-US" dirty="0"/>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SOAP Web Services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pic>
        <p:nvPicPr>
          <p:cNvPr id="2" name="Picture 1"/>
          <p:cNvPicPr>
            <a:picLocks noChangeAspect="1"/>
          </p:cNvPicPr>
          <p:nvPr/>
        </p:nvPicPr>
        <p:blipFill>
          <a:blip r:embed="rId6"/>
          <a:stretch>
            <a:fillRect/>
          </a:stretch>
        </p:blipFill>
        <p:spPr>
          <a:xfrm>
            <a:off x="6928876" y="5157192"/>
            <a:ext cx="2035612" cy="1529076"/>
          </a:xfrm>
          <a:prstGeom prst="rect">
            <a:avLst/>
          </a:prstGeom>
        </p:spPr>
      </p:pic>
    </p:spTree>
    <p:custDataLst>
      <p:tags r:id="rId1"/>
    </p:custDataLst>
    <p:extLst>
      <p:ext uri="{BB962C8B-B14F-4D97-AF65-F5344CB8AC3E}">
        <p14:creationId xmlns:p14="http://schemas.microsoft.com/office/powerpoint/2010/main" val="219206107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4" end="4"/>
                                            </p:txEl>
                                          </p:spTgt>
                                        </p:tgtEl>
                                        <p:attrNameLst>
                                          <p:attrName>style.visibility</p:attrName>
                                        </p:attrNameLst>
                                      </p:cBhvr>
                                      <p:to>
                                        <p:strVal val="visible"/>
                                      </p:to>
                                    </p:set>
                                    <p:animEffect transition="in" filter="fade">
                                      <p:cBhvr>
                                        <p:cTn id="17" dur="500"/>
                                        <p:tgtEl>
                                          <p:spTgt spid="348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SOAP Web Services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Tree>
    <p:custDataLst>
      <p:tags r:id="rId1"/>
    </p:custDataLst>
    <p:extLst>
      <p:ext uri="{BB962C8B-B14F-4D97-AF65-F5344CB8AC3E}">
        <p14:creationId xmlns:p14="http://schemas.microsoft.com/office/powerpoint/2010/main" val="2966944937"/>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SOAP Web Services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rPr>
              <a:t>SupRails</a:t>
            </a:r>
            <a:r>
              <a:rPr lang="en-US" sz="2200" kern="0" dirty="0" smtClean="0">
                <a:latin typeface="+mn-lt"/>
              </a:rPr>
              <a:t> wants to provide Web Services to allow some partners to use their Trip information</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These partners are only able to consume SOAP Web Services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So you choose to use JAX-WS </a:t>
            </a:r>
            <a:r>
              <a:rPr lang="en-US" sz="2200" kern="0" dirty="0" smtClean="0">
                <a:latin typeface="+mn-lt"/>
                <a:sym typeface="Wingdings"/>
              </a:rPr>
              <a:t></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sym typeface="Wingdings"/>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sym typeface="Wingdings"/>
              </a:rPr>
              <a:t>You have to provide two services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sym typeface="Wingdings"/>
              </a:rPr>
              <a:t>Retrieve all the available Trips in </a:t>
            </a:r>
            <a:r>
              <a:rPr lang="en-US" sz="2200" kern="0" dirty="0" err="1" smtClean="0">
                <a:latin typeface="+mn-lt"/>
                <a:sym typeface="Wingdings"/>
              </a:rPr>
              <a:t>SupRails</a:t>
            </a:r>
            <a:r>
              <a:rPr lang="en-US" sz="2200" kern="0" dirty="0" smtClean="0">
                <a:latin typeface="+mn-lt"/>
                <a:sym typeface="Wingdings"/>
              </a:rPr>
              <a:t> Database</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sym typeface="Wingdings"/>
              </a:rPr>
              <a:t>Process a customer order for a trip</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sym typeface="Wingdings"/>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sym typeface="Wingdings"/>
              </a:rPr>
              <a:t>Use the Glassfish Tester to see if it works</a:t>
            </a: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28409245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Consume a Web Service with JAX-WS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extLst>
      <p:ext uri="{BB962C8B-B14F-4D97-AF65-F5344CB8AC3E}">
        <p14:creationId xmlns:p14="http://schemas.microsoft.com/office/powerpoint/2010/main" val="38440553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1115616" y="1157064"/>
            <a:ext cx="7776864" cy="5368280"/>
          </a:xfrm>
        </p:spPr>
        <p:txBody>
          <a:bodyPr/>
          <a:lstStyle/>
          <a:p>
            <a:pPr defTabSz="914400" eaLnBrk="1" hangingPunct="1"/>
            <a:r>
              <a:rPr lang="en-US" dirty="0" smtClean="0"/>
              <a:t>We have seen how to create a Web Service with JAX-WS</a:t>
            </a:r>
          </a:p>
          <a:p>
            <a:pPr defTabSz="914400" eaLnBrk="1" hangingPunct="1"/>
            <a:r>
              <a:rPr lang="en-US" dirty="0" smtClean="0"/>
              <a:t>But how to consume it from another application ?</a:t>
            </a:r>
          </a:p>
          <a:p>
            <a:pPr lvl="1"/>
            <a:r>
              <a:rPr lang="en-US" dirty="0" smtClean="0"/>
              <a:t>JAX-WS can be used to do that too !</a:t>
            </a:r>
          </a:p>
          <a:p>
            <a:pPr lvl="1"/>
            <a:endParaRPr lang="en-US" dirty="0" smtClean="0"/>
          </a:p>
          <a:p>
            <a:r>
              <a:rPr lang="en-US" dirty="0" smtClean="0"/>
              <a:t>Remember, JAX-WS can be used to consume all SOAP </a:t>
            </a:r>
            <a:r>
              <a:rPr lang="en-US" dirty="0"/>
              <a:t>Web Services, </a:t>
            </a:r>
            <a:r>
              <a:rPr lang="en-US" dirty="0" smtClean="0"/>
              <a:t>whatever </a:t>
            </a:r>
            <a:r>
              <a:rPr lang="en-US" dirty="0"/>
              <a:t>the </a:t>
            </a:r>
            <a:r>
              <a:rPr lang="en-US" dirty="0" smtClean="0"/>
              <a:t>language used to develop them !</a:t>
            </a:r>
            <a:endParaRPr lang="en-US" dirty="0"/>
          </a:p>
          <a:p>
            <a:endParaRPr lang="en-US" dirty="0"/>
          </a:p>
          <a:p>
            <a:r>
              <a:rPr lang="en-US" dirty="0" smtClean="0"/>
              <a:t>All what you need is :</a:t>
            </a:r>
          </a:p>
          <a:p>
            <a:pPr lvl="1"/>
            <a:r>
              <a:rPr lang="en-US" dirty="0" smtClean="0"/>
              <a:t>The WSDL location</a:t>
            </a:r>
          </a:p>
          <a:p>
            <a:pPr lvl="1"/>
            <a:r>
              <a:rPr lang="en-US" dirty="0" smtClean="0"/>
              <a:t>The JAX-WS libraries</a:t>
            </a:r>
          </a:p>
          <a:p>
            <a:pPr lvl="1"/>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Consume a Web Service with JAX-WS</a:t>
            </a:r>
            <a:endParaRPr lang="fr-FR" dirty="0">
              <a:solidFill>
                <a:srgbClr val="000000"/>
              </a:solidFill>
            </a:endParaRPr>
          </a:p>
        </p:txBody>
      </p:sp>
      <p:pic>
        <p:nvPicPr>
          <p:cNvPr id="6" name="Picture 5"/>
          <p:cNvPicPr>
            <a:picLocks noChangeAspect="1"/>
          </p:cNvPicPr>
          <p:nvPr/>
        </p:nvPicPr>
        <p:blipFill>
          <a:blip r:embed="rId5"/>
          <a:stretch>
            <a:fillRect/>
          </a:stretch>
        </p:blipFill>
        <p:spPr>
          <a:xfrm>
            <a:off x="6516216" y="4221088"/>
            <a:ext cx="2360977" cy="2455416"/>
          </a:xfrm>
          <a:prstGeom prst="rect">
            <a:avLst/>
          </a:prstGeom>
        </p:spPr>
      </p:pic>
    </p:spTree>
    <p:custDataLst>
      <p:tags r:id="rId1"/>
    </p:custDataLst>
    <p:extLst>
      <p:ext uri="{BB962C8B-B14F-4D97-AF65-F5344CB8AC3E}">
        <p14:creationId xmlns:p14="http://schemas.microsoft.com/office/powerpoint/2010/main" val="284602557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4" end="4"/>
                                            </p:txEl>
                                          </p:spTgt>
                                        </p:tgtEl>
                                        <p:attrNameLst>
                                          <p:attrName>style.visibility</p:attrName>
                                        </p:attrNameLst>
                                      </p:cBhvr>
                                      <p:to>
                                        <p:strVal val="visible"/>
                                      </p:to>
                                    </p:set>
                                    <p:animEffect transition="in" filter="fade">
                                      <p:cBhvr>
                                        <p:cTn id="20" dur="500"/>
                                        <p:tgtEl>
                                          <p:spTgt spid="3483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7" end="7"/>
                                            </p:txEl>
                                          </p:spTgt>
                                        </p:tgtEl>
                                        <p:attrNameLst>
                                          <p:attrName>style.visibility</p:attrName>
                                        </p:attrNameLst>
                                      </p:cBhvr>
                                      <p:to>
                                        <p:strVal val="visible"/>
                                      </p:to>
                                    </p:set>
                                    <p:animEffect transition="in" filter="fade">
                                      <p:cBhvr>
                                        <p:cTn id="28" dur="500"/>
                                        <p:tgtEl>
                                          <p:spTgt spid="34830">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4830">
                                            <p:txEl>
                                              <p:pRg st="8" end="8"/>
                                            </p:txEl>
                                          </p:spTgt>
                                        </p:tgtEl>
                                        <p:attrNameLst>
                                          <p:attrName>style.visibility</p:attrName>
                                        </p:attrNameLst>
                                      </p:cBhvr>
                                      <p:to>
                                        <p:strVal val="visible"/>
                                      </p:to>
                                    </p:set>
                                    <p:animEffect transition="in" filter="fade">
                                      <p:cBhvr>
                                        <p:cTn id="31"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wsimport</a:t>
            </a:r>
            <a:endParaRPr lang="fr-FR" dirty="0" smtClean="0"/>
          </a:p>
        </p:txBody>
      </p:sp>
      <p:sp>
        <p:nvSpPr>
          <p:cNvPr id="34830" name="Forme 34829"/>
          <p:cNvSpPr>
            <a:spLocks noGrp="1" noChangeArrowheads="1"/>
          </p:cNvSpPr>
          <p:nvPr>
            <p:ph type="body" idx="1"/>
          </p:nvPr>
        </p:nvSpPr>
        <p:spPr>
          <a:xfrm>
            <a:off x="1115616" y="1157064"/>
            <a:ext cx="7776864" cy="5368280"/>
          </a:xfrm>
        </p:spPr>
        <p:txBody>
          <a:bodyPr/>
          <a:lstStyle/>
          <a:p>
            <a:pPr defTabSz="914400" eaLnBrk="1" hangingPunct="1"/>
            <a:r>
              <a:rPr lang="en-US" dirty="0" smtClean="0"/>
              <a:t>But how to consume a Web Services without the classes that it used ?</a:t>
            </a:r>
          </a:p>
          <a:p>
            <a:pPr lvl="1"/>
            <a:r>
              <a:rPr lang="en-US" dirty="0" smtClean="0"/>
              <a:t>Model objects for example…</a:t>
            </a:r>
          </a:p>
          <a:p>
            <a:pPr lvl="1"/>
            <a:endParaRPr lang="en-US" dirty="0"/>
          </a:p>
          <a:p>
            <a:r>
              <a:rPr lang="en-US" dirty="0" smtClean="0"/>
              <a:t>Remember, all the services and their data types are defined inside the WSDL !</a:t>
            </a:r>
          </a:p>
          <a:p>
            <a:endParaRPr lang="en-US" dirty="0" smtClean="0"/>
          </a:p>
          <a:p>
            <a:r>
              <a:rPr lang="en-US" dirty="0" smtClean="0"/>
              <a:t>So JAX-WS provide you a simple CLI tool to generate Java classes you need with the WSDL :</a:t>
            </a:r>
          </a:p>
          <a:p>
            <a:endParaRPr lang="en-US" dirty="0" smtClean="0"/>
          </a:p>
          <a:p>
            <a:pPr marL="0" indent="0" algn="ctr">
              <a:buNone/>
            </a:pPr>
            <a:r>
              <a:rPr lang="fr-FR" i="1" dirty="0" err="1"/>
              <a:t>wsimport</a:t>
            </a:r>
            <a:r>
              <a:rPr lang="fr-FR" i="1" dirty="0"/>
              <a:t> -s </a:t>
            </a:r>
            <a:r>
              <a:rPr lang="fr-FR" i="1" dirty="0" err="1"/>
              <a:t>src</a:t>
            </a:r>
            <a:r>
              <a:rPr lang="fr-FR" i="1" dirty="0"/>
              <a:t> -d bin http://localhost:8080/</a:t>
            </a:r>
            <a:r>
              <a:rPr lang="fr-FR" i="1" dirty="0" err="1"/>
              <a:t>webservice</a:t>
            </a:r>
            <a:r>
              <a:rPr lang="fr-FR" i="1" dirty="0"/>
              <a:t>/</a:t>
            </a:r>
            <a:r>
              <a:rPr lang="fr-FR" i="1" dirty="0" err="1"/>
              <a:t>ClaculatorService?wsdl</a:t>
            </a:r>
            <a:endParaRPr lang="en-US" i="1" dirty="0">
              <a:latin typeface="Courier"/>
              <a:cs typeface="Courier"/>
            </a:endParaRPr>
          </a:p>
          <a:p>
            <a:pPr marL="0" indent="0">
              <a:buNone/>
            </a:pPr>
            <a:endParaRPr lang="en-US" dirty="0" smtClean="0"/>
          </a:p>
          <a:p>
            <a:pPr lvl="1"/>
            <a:endParaRPr lang="en-US" dirty="0" smtClean="0"/>
          </a:p>
          <a:p>
            <a:pPr lvl="1"/>
            <a:endParaRPr lang="en-US" dirty="0"/>
          </a:p>
          <a:p>
            <a:pPr marL="517525" lvl="1" indent="0">
              <a:buNone/>
            </a:pP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Consume a Web Service with JAX-WS</a:t>
            </a:r>
            <a:endParaRPr lang="fr-FR" dirty="0">
              <a:solidFill>
                <a:srgbClr val="000000"/>
              </a:solidFill>
            </a:endParaRPr>
          </a:p>
        </p:txBody>
      </p:sp>
    </p:spTree>
    <p:custDataLst>
      <p:tags r:id="rId1"/>
    </p:custDataLst>
    <p:extLst>
      <p:ext uri="{BB962C8B-B14F-4D97-AF65-F5344CB8AC3E}">
        <p14:creationId xmlns:p14="http://schemas.microsoft.com/office/powerpoint/2010/main" val="208291048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5" end="5"/>
                                            </p:txEl>
                                          </p:spTgt>
                                        </p:tgtEl>
                                        <p:attrNameLst>
                                          <p:attrName>style.visibility</p:attrName>
                                        </p:attrNameLst>
                                      </p:cBhvr>
                                      <p:to>
                                        <p:strVal val="visible"/>
                                      </p:to>
                                    </p:set>
                                    <p:animEffect transition="in" filter="fade">
                                      <p:cBhvr>
                                        <p:cTn id="20" dur="500"/>
                                        <p:tgtEl>
                                          <p:spTgt spid="34830">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Retrieve the service class</a:t>
            </a:r>
            <a:endParaRPr lang="fr-FR" dirty="0" smtClean="0"/>
          </a:p>
        </p:txBody>
      </p:sp>
      <p:sp>
        <p:nvSpPr>
          <p:cNvPr id="34830" name="Forme 34829"/>
          <p:cNvSpPr>
            <a:spLocks noGrp="1" noChangeArrowheads="1"/>
          </p:cNvSpPr>
          <p:nvPr>
            <p:ph type="body" idx="1"/>
          </p:nvPr>
        </p:nvSpPr>
        <p:spPr>
          <a:xfrm>
            <a:off x="1115616" y="1085056"/>
            <a:ext cx="7776864" cy="5368280"/>
          </a:xfrm>
        </p:spPr>
        <p:txBody>
          <a:bodyPr/>
          <a:lstStyle/>
          <a:p>
            <a:pPr defTabSz="914400" eaLnBrk="1" hangingPunct="1"/>
            <a:r>
              <a:rPr lang="en-US" dirty="0" smtClean="0"/>
              <a:t>To retrieve the Web Service class, you just need to use the following code :</a:t>
            </a:r>
          </a:p>
          <a:p>
            <a:pPr defTabSz="914400" eaLnBrk="1" hangingPunct="1"/>
            <a:endParaRPr lang="en-US" dirty="0"/>
          </a:p>
          <a:p>
            <a:pPr defTabSz="914400" eaLnBrk="1" hangingPunct="1"/>
            <a:endParaRPr lang="en-US" dirty="0" smtClean="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marL="517525" lvl="1" indent="0">
              <a:buNone/>
            </a:pPr>
            <a:endParaRPr lang="en-US" dirty="0" smtClean="0"/>
          </a:p>
          <a:p>
            <a:pPr lvl="1"/>
            <a:r>
              <a:rPr lang="en-US" dirty="0" smtClean="0"/>
              <a:t>Where </a:t>
            </a:r>
            <a:r>
              <a:rPr lang="en-US" i="1" dirty="0" smtClean="0"/>
              <a:t>WSDL_LOCATION</a:t>
            </a:r>
            <a:r>
              <a:rPr lang="en-US" dirty="0" smtClean="0"/>
              <a:t> is the URL to the WSDL and </a:t>
            </a:r>
            <a:r>
              <a:rPr lang="en-US" i="1" dirty="0" smtClean="0"/>
              <a:t>SERVICE_QNAME </a:t>
            </a:r>
            <a:r>
              <a:rPr lang="en-US" dirty="0" smtClean="0"/>
              <a:t>the namespace URI followed by the service name</a:t>
            </a:r>
            <a:endParaRPr lang="en-US" i="1"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en-US" b="1" dirty="0">
                <a:solidFill>
                  <a:srgbClr val="000000"/>
                </a:solidFill>
              </a:rPr>
              <a:t>Consume a Web Service with JAX-WS</a:t>
            </a:r>
            <a:endParaRPr lang="fr-FR" dirty="0">
              <a:solidFill>
                <a:srgbClr val="000000"/>
              </a:solidFill>
            </a:endParaRPr>
          </a:p>
        </p:txBody>
      </p:sp>
      <p:sp>
        <p:nvSpPr>
          <p:cNvPr id="6" name="ZoneTexte 5"/>
          <p:cNvSpPr txBox="1"/>
          <p:nvPr/>
        </p:nvSpPr>
        <p:spPr>
          <a:xfrm>
            <a:off x="107504" y="1933812"/>
            <a:ext cx="8928992" cy="3439404"/>
          </a:xfrm>
          <a:prstGeom prst="rect">
            <a:avLst/>
          </a:prstGeom>
          <a:solidFill>
            <a:schemeClr val="accent2"/>
          </a:solidFill>
          <a:ln>
            <a:solidFill>
              <a:schemeClr val="tx1"/>
            </a:solidFill>
          </a:ln>
        </p:spPr>
        <p:txBody>
          <a:bodyPr wrap="square" rtlCol="0">
            <a:spAutoFit/>
          </a:bodyPr>
          <a:lstStyle/>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b="1" dirty="0">
                <a:solidFill>
                  <a:srgbClr val="660066"/>
                </a:solidFill>
                <a:latin typeface="Courier"/>
                <a:cs typeface="Courier"/>
              </a:rPr>
              <a:t>private</a:t>
            </a:r>
            <a:r>
              <a:rPr lang="en-US" dirty="0">
                <a:latin typeface="Courier"/>
                <a:cs typeface="Courier"/>
              </a:rPr>
              <a:t> </a:t>
            </a:r>
            <a:r>
              <a:rPr lang="en-US" dirty="0" err="1" smtClean="0">
                <a:latin typeface="Courier"/>
                <a:cs typeface="Courier"/>
              </a:rPr>
              <a:t>MyWebService</a:t>
            </a:r>
            <a:r>
              <a:rPr lang="en-US" dirty="0" smtClean="0">
                <a:latin typeface="Courier"/>
                <a:cs typeface="Courier"/>
              </a:rPr>
              <a:t> </a:t>
            </a:r>
            <a:r>
              <a:rPr lang="en-US" dirty="0" err="1" smtClean="0">
                <a:latin typeface="Courier"/>
                <a:cs typeface="Courier"/>
              </a:rPr>
              <a:t>getMyWebService</a:t>
            </a:r>
            <a:r>
              <a:rPr lang="en-US" dirty="0">
                <a:latin typeface="Courier"/>
                <a:cs typeface="Courier"/>
              </a:rPr>
              <a:t>()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r>
              <a:rPr lang="en-US" b="1" dirty="0" smtClean="0">
                <a:solidFill>
                  <a:srgbClr val="660066"/>
                </a:solidFill>
                <a:latin typeface="Courier"/>
                <a:cs typeface="Courier"/>
              </a:rPr>
              <a:t>try</a:t>
            </a:r>
            <a:r>
              <a:rPr lang="en-US" dirty="0" smtClean="0">
                <a:solidFill>
                  <a:srgbClr val="660066"/>
                </a:solidFill>
                <a:latin typeface="Courier"/>
                <a:cs typeface="Courier"/>
              </a:rPr>
              <a:t> </a:t>
            </a:r>
            <a:r>
              <a:rPr lang="en-US" dirty="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URL </a:t>
            </a:r>
            <a:r>
              <a:rPr lang="en-US" dirty="0" err="1">
                <a:latin typeface="Courier"/>
                <a:cs typeface="Courier"/>
              </a:rPr>
              <a:t>wsdlLocation</a:t>
            </a:r>
            <a:r>
              <a:rPr lang="en-US" dirty="0">
                <a:latin typeface="Courier"/>
                <a:cs typeface="Courier"/>
              </a:rPr>
              <a:t> = </a:t>
            </a:r>
            <a:r>
              <a:rPr lang="en-US" dirty="0" err="1">
                <a:latin typeface="Courier"/>
                <a:cs typeface="Courier"/>
              </a:rPr>
              <a:t>URI.create</a:t>
            </a:r>
            <a:r>
              <a:rPr lang="en-US" dirty="0">
                <a:latin typeface="Courier"/>
                <a:cs typeface="Courier"/>
              </a:rPr>
              <a:t>(</a:t>
            </a:r>
            <a:r>
              <a:rPr lang="en-US" i="1" dirty="0">
                <a:solidFill>
                  <a:srgbClr val="3366FF"/>
                </a:solidFill>
                <a:latin typeface="Courier"/>
                <a:cs typeface="Courier"/>
              </a:rPr>
              <a:t>WSDL_LOCATION</a:t>
            </a:r>
            <a:r>
              <a:rPr lang="en-US" dirty="0">
                <a:latin typeface="Courier"/>
                <a:cs typeface="Courier"/>
              </a:rPr>
              <a:t>).</a:t>
            </a:r>
            <a:r>
              <a:rPr lang="en-US" dirty="0" err="1">
                <a:latin typeface="Courier"/>
                <a:cs typeface="Courier"/>
              </a:rPr>
              <a:t>toURL</a:t>
            </a:r>
            <a:r>
              <a:rPr lang="en-US" dirty="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r>
              <a:rPr lang="en-US" dirty="0" err="1" smtClean="0">
                <a:latin typeface="Courier"/>
                <a:cs typeface="Courier"/>
              </a:rPr>
              <a:t>QName</a:t>
            </a:r>
            <a:r>
              <a:rPr lang="en-US" dirty="0" smtClean="0">
                <a:latin typeface="Courier"/>
                <a:cs typeface="Courier"/>
              </a:rPr>
              <a:t> </a:t>
            </a:r>
            <a:r>
              <a:rPr lang="en-US" dirty="0" err="1">
                <a:latin typeface="Courier"/>
                <a:cs typeface="Courier"/>
              </a:rPr>
              <a:t>serviceName</a:t>
            </a:r>
            <a:r>
              <a:rPr lang="en-US" dirty="0">
                <a:latin typeface="Courier"/>
                <a:cs typeface="Courier"/>
              </a:rPr>
              <a:t> = </a:t>
            </a:r>
            <a:r>
              <a:rPr lang="en-US" dirty="0" err="1">
                <a:latin typeface="Courier"/>
                <a:cs typeface="Courier"/>
              </a:rPr>
              <a:t>QName.valueOf</a:t>
            </a:r>
            <a:r>
              <a:rPr lang="en-US" dirty="0">
                <a:latin typeface="Courier"/>
                <a:cs typeface="Courier"/>
              </a:rPr>
              <a:t>(</a:t>
            </a:r>
            <a:r>
              <a:rPr lang="en-US" i="1" dirty="0">
                <a:solidFill>
                  <a:srgbClr val="3366FF"/>
                </a:solidFill>
                <a:latin typeface="Courier"/>
                <a:cs typeface="Courier"/>
              </a:rPr>
              <a:t>SERVICE_QNAME</a:t>
            </a:r>
            <a:r>
              <a:rPr lang="en-US" dirty="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Service </a:t>
            </a:r>
            <a:r>
              <a:rPr lang="en-US" dirty="0">
                <a:latin typeface="Courier"/>
                <a:cs typeface="Courier"/>
              </a:rPr>
              <a:t>service = </a:t>
            </a:r>
            <a:r>
              <a:rPr lang="en-US" dirty="0" err="1">
                <a:latin typeface="Courier"/>
                <a:cs typeface="Courier"/>
              </a:rPr>
              <a:t>Service.create</a:t>
            </a:r>
            <a:r>
              <a:rPr lang="en-US" dirty="0">
                <a:latin typeface="Courier"/>
                <a:cs typeface="Courier"/>
              </a:rPr>
              <a:t>(</a:t>
            </a:r>
            <a:r>
              <a:rPr lang="en-US" dirty="0" err="1">
                <a:latin typeface="Courier"/>
                <a:cs typeface="Courier"/>
              </a:rPr>
              <a:t>wsdlLocation</a:t>
            </a:r>
            <a:r>
              <a:rPr lang="en-US" dirty="0" err="1" smtClean="0">
                <a:latin typeface="Courier"/>
                <a:cs typeface="Courier"/>
              </a:rPr>
              <a:t>,serviceName</a:t>
            </a:r>
            <a:r>
              <a:rPr lang="en-US" dirty="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r>
              <a:rPr lang="en-US" b="1" dirty="0" smtClean="0">
                <a:solidFill>
                  <a:srgbClr val="660066"/>
                </a:solidFill>
                <a:latin typeface="Courier"/>
                <a:cs typeface="Courier"/>
              </a:rPr>
              <a:t>return</a:t>
            </a:r>
            <a:r>
              <a:rPr lang="en-US" dirty="0" smtClean="0">
                <a:solidFill>
                  <a:srgbClr val="660066"/>
                </a:solidFill>
                <a:latin typeface="Courier"/>
                <a:cs typeface="Courier"/>
              </a:rPr>
              <a:t> </a:t>
            </a:r>
            <a:r>
              <a:rPr lang="en-US" dirty="0" err="1">
                <a:latin typeface="Courier"/>
                <a:cs typeface="Courier"/>
              </a:rPr>
              <a:t>service.getPort</a:t>
            </a:r>
            <a:r>
              <a:rPr lang="en-US" dirty="0" smtClean="0">
                <a:latin typeface="Courier"/>
                <a:cs typeface="Courier"/>
              </a:rPr>
              <a:t>(</a:t>
            </a:r>
            <a:r>
              <a:rPr lang="en-US" dirty="0" err="1" smtClean="0">
                <a:latin typeface="Courier"/>
                <a:cs typeface="Courier"/>
              </a:rPr>
              <a:t>MyWebService.</a:t>
            </a:r>
            <a:r>
              <a:rPr lang="en-US" b="1" dirty="0" err="1" smtClean="0">
                <a:solidFill>
                  <a:srgbClr val="660066"/>
                </a:solidFill>
                <a:latin typeface="Courier"/>
                <a:cs typeface="Courier"/>
              </a:rPr>
              <a:t>class</a:t>
            </a:r>
            <a:r>
              <a:rPr lang="en-US" dirty="0">
                <a:latin typeface="Courier"/>
                <a:cs typeface="Courier"/>
              </a:rPr>
              <a:t>);</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 </a:t>
            </a:r>
            <a:r>
              <a:rPr lang="en-US" b="1" dirty="0">
                <a:solidFill>
                  <a:srgbClr val="660066"/>
                </a:solidFill>
                <a:latin typeface="Courier"/>
                <a:cs typeface="Courier"/>
              </a:rPr>
              <a:t>catch</a:t>
            </a:r>
            <a:r>
              <a:rPr lang="en-US" dirty="0">
                <a:solidFill>
                  <a:srgbClr val="660066"/>
                </a:solidFill>
                <a:latin typeface="Courier"/>
                <a:cs typeface="Courier"/>
              </a:rPr>
              <a:t> </a:t>
            </a:r>
            <a:r>
              <a:rPr lang="en-US" dirty="0">
                <a:latin typeface="Courier"/>
                <a:cs typeface="Courier"/>
              </a:rPr>
              <a:t>(</a:t>
            </a:r>
            <a:r>
              <a:rPr lang="en-US" dirty="0" err="1">
                <a:latin typeface="Courier"/>
                <a:cs typeface="Courier"/>
              </a:rPr>
              <a:t>MalformedURLException</a:t>
            </a:r>
            <a:r>
              <a:rPr lang="en-US" dirty="0">
                <a:latin typeface="Courier"/>
                <a:cs typeface="Courier"/>
              </a:rPr>
              <a:t> e) {</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r>
              <a:rPr lang="en-US" b="1" dirty="0" smtClean="0">
                <a:solidFill>
                  <a:srgbClr val="660066"/>
                </a:solidFill>
                <a:latin typeface="Courier"/>
                <a:cs typeface="Courier"/>
              </a:rPr>
              <a:t>throw </a:t>
            </a:r>
            <a:r>
              <a:rPr lang="en-US" b="1" dirty="0">
                <a:solidFill>
                  <a:srgbClr val="660066"/>
                </a:solidFill>
                <a:latin typeface="Courier"/>
                <a:cs typeface="Courier"/>
              </a:rPr>
              <a:t>new </a:t>
            </a:r>
            <a:r>
              <a:rPr lang="en-US" dirty="0" err="1">
                <a:latin typeface="Courier"/>
                <a:cs typeface="Courier"/>
              </a:rPr>
              <a:t>IllegalStateException</a:t>
            </a:r>
            <a:r>
              <a:rPr lang="en-US" dirty="0">
                <a:latin typeface="Courier"/>
                <a:cs typeface="Courier"/>
              </a:rPr>
              <a:t>(e);</a:t>
            </a: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  }</a:t>
            </a:r>
            <a:endParaRPr lang="en-US" dirty="0">
              <a:latin typeface="Courier"/>
              <a:cs typeface="Courier"/>
            </a:endParaRPr>
          </a:p>
          <a:p>
            <a:pPr>
              <a:lnSpc>
                <a:spcPct val="100000"/>
              </a:lnSpc>
              <a:spcBef>
                <a:spcPts val="500"/>
              </a:spcBef>
              <a:buClr>
                <a:srgbClr val="550055"/>
              </a:buClr>
              <a:buFont typeface="Georgia"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latin typeface="Courier"/>
                <a:cs typeface="Courier"/>
              </a:rPr>
              <a:t>}</a:t>
            </a:r>
            <a:endParaRPr lang="en-GB" dirty="0">
              <a:latin typeface="Courier"/>
              <a:cs typeface="Courier"/>
            </a:endParaRPr>
          </a:p>
        </p:txBody>
      </p:sp>
    </p:spTree>
    <p:custDataLst>
      <p:tags r:id="rId1"/>
    </p:custDataLst>
    <p:extLst>
      <p:ext uri="{BB962C8B-B14F-4D97-AF65-F5344CB8AC3E}">
        <p14:creationId xmlns:p14="http://schemas.microsoft.com/office/powerpoint/2010/main" val="6427405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8" end="8"/>
                                            </p:txEl>
                                          </p:spTgt>
                                        </p:tgtEl>
                                        <p:attrNameLst>
                                          <p:attrName>style.visibility</p:attrName>
                                        </p:attrNameLst>
                                      </p:cBhvr>
                                      <p:to>
                                        <p:strVal val="visible"/>
                                      </p:to>
                                    </p:set>
                                    <p:animEffect transition="in" filter="fade">
                                      <p:cBhvr>
                                        <p:cTn id="10"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Consume a Web Service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Tree>
    <p:custDataLst>
      <p:tags r:id="rId1"/>
    </p:custDataLst>
    <p:extLst>
      <p:ext uri="{BB962C8B-B14F-4D97-AF65-F5344CB8AC3E}">
        <p14:creationId xmlns:p14="http://schemas.microsoft.com/office/powerpoint/2010/main" val="388063626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The </a:t>
            </a:r>
            <a:r>
              <a:rPr lang="en-US" sz="3200" dirty="0"/>
              <a:t>P</a:t>
            </a:r>
            <a:r>
              <a:rPr lang="en-US" sz="3200" dirty="0" smtClean="0"/>
              <a:t>rotocol</a:t>
            </a:r>
            <a:endParaRPr lang="fr-FR" dirty="0" smtClean="0"/>
          </a:p>
        </p:txBody>
      </p:sp>
      <p:sp>
        <p:nvSpPr>
          <p:cNvPr id="34830" name="Forme 34829"/>
          <p:cNvSpPr>
            <a:spLocks noGrp="1" noChangeArrowheads="1"/>
          </p:cNvSpPr>
          <p:nvPr>
            <p:ph type="body" idx="1"/>
          </p:nvPr>
        </p:nvSpPr>
        <p:spPr>
          <a:xfrm>
            <a:off x="1116583" y="1196752"/>
            <a:ext cx="7847905" cy="4648200"/>
          </a:xfrm>
        </p:spPr>
        <p:txBody>
          <a:bodyPr/>
          <a:lstStyle/>
          <a:p>
            <a:pPr defTabSz="914400" eaLnBrk="1" hangingPunct="1"/>
            <a:r>
              <a:rPr lang="en-US" b="1" dirty="0" err="1" smtClean="0"/>
              <a:t>H</a:t>
            </a:r>
            <a:r>
              <a:rPr lang="en-US" dirty="0" err="1" smtClean="0"/>
              <a:t>yper</a:t>
            </a:r>
            <a:r>
              <a:rPr lang="en-US" b="1" dirty="0" err="1" smtClean="0"/>
              <a:t>T</a:t>
            </a:r>
            <a:r>
              <a:rPr lang="en-US" dirty="0" err="1" smtClean="0"/>
              <a:t>ext</a:t>
            </a:r>
            <a:r>
              <a:rPr lang="en-US" dirty="0" smtClean="0"/>
              <a:t> </a:t>
            </a:r>
            <a:r>
              <a:rPr lang="en-US" b="1" dirty="0" smtClean="0"/>
              <a:t>T</a:t>
            </a:r>
            <a:r>
              <a:rPr lang="en-US" dirty="0" smtClean="0"/>
              <a:t>ransfer </a:t>
            </a:r>
            <a:r>
              <a:rPr lang="en-US" b="1" dirty="0" smtClean="0"/>
              <a:t>P</a:t>
            </a:r>
            <a:r>
              <a:rPr lang="en-US" dirty="0" smtClean="0"/>
              <a:t>rotocol</a:t>
            </a:r>
            <a:endParaRPr lang="fr-FR" dirty="0" smtClean="0"/>
          </a:p>
          <a:p>
            <a:pPr defTabSz="914400" eaLnBrk="1" hangingPunct="1"/>
            <a:r>
              <a:rPr lang="en-US" dirty="0" smtClean="0"/>
              <a:t>Communications protocol developed for the Web</a:t>
            </a:r>
          </a:p>
          <a:p>
            <a:pPr defTabSz="914400" eaLnBrk="1" hangingPunct="1"/>
            <a:r>
              <a:rPr lang="en-US" dirty="0" smtClean="0"/>
              <a:t>Request/Response protocol </a:t>
            </a:r>
          </a:p>
          <a:p>
            <a:pPr defTabSz="914400" eaLnBrk="1" hangingPunct="1"/>
            <a:r>
              <a:rPr lang="en-US" dirty="0" smtClean="0"/>
              <a:t>Data transfer between a browser and a Web server</a:t>
            </a:r>
          </a:p>
          <a:p>
            <a:pPr defTabSz="914400" eaLnBrk="1" hangingPunct="1"/>
            <a:r>
              <a:rPr lang="en-US" dirty="0" smtClean="0"/>
              <a:t>Stateless</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pic>
        <p:nvPicPr>
          <p:cNvPr id="18439" name="Rectangle 25605"/>
          <p:cNvPicPr>
            <a:picLocks noChangeAspect="1" noChangeArrowheads="1"/>
          </p:cNvPicPr>
          <p:nvPr/>
        </p:nvPicPr>
        <p:blipFill>
          <a:blip r:embed="rId5" cstate="print"/>
          <a:srcRect/>
          <a:stretch>
            <a:fillRect/>
          </a:stretch>
        </p:blipFill>
        <p:spPr bwMode="auto">
          <a:xfrm>
            <a:off x="5912628" y="4653136"/>
            <a:ext cx="2907844" cy="1872208"/>
          </a:xfrm>
          <a:prstGeom prst="rect">
            <a:avLst/>
          </a:prstGeom>
          <a:noFill/>
          <a:ln w="3175" cmpd="sng">
            <a:solidFill>
              <a:schemeClr val="tx1"/>
            </a:solidFill>
            <a:miter lim="800000"/>
            <a:headEnd/>
            <a:tailEnd/>
          </a:ln>
        </p:spPr>
      </p:pic>
    </p:spTree>
    <p:custDataLst>
      <p:tags r:id="rId1"/>
    </p:custDataLst>
    <p:extLst>
      <p:ext uri="{BB962C8B-B14F-4D97-AF65-F5344CB8AC3E}">
        <p14:creationId xmlns:p14="http://schemas.microsoft.com/office/powerpoint/2010/main" val="4735070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3" end="3"/>
                                            </p:txEl>
                                          </p:spTgt>
                                        </p:tgtEl>
                                        <p:attrNameLst>
                                          <p:attrName>style.visibility</p:attrName>
                                        </p:attrNameLst>
                                      </p:cBhvr>
                                      <p:to>
                                        <p:strVal val="visible"/>
                                      </p:to>
                                    </p:set>
                                    <p:animEffect transition="in" filter="fade">
                                      <p:cBhvr>
                                        <p:cTn id="22" dur="500"/>
                                        <p:tgtEl>
                                          <p:spTgt spid="348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830">
                                            <p:txEl>
                                              <p:pRg st="4" end="4"/>
                                            </p:txEl>
                                          </p:spTgt>
                                        </p:tgtEl>
                                        <p:attrNameLst>
                                          <p:attrName>style.visibility</p:attrName>
                                        </p:attrNameLst>
                                      </p:cBhvr>
                                      <p:to>
                                        <p:strVal val="visible"/>
                                      </p:to>
                                    </p:set>
                                    <p:animEffect transition="in" filter="fade">
                                      <p:cBhvr>
                                        <p:cTn id="27"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Consume a Web Service </a:t>
            </a:r>
            <a:r>
              <a:rPr lang="fr-FR" b="1" dirty="0" err="1">
                <a:solidFill>
                  <a:srgbClr val="000000"/>
                </a:solidFill>
              </a:rPr>
              <a:t>with</a:t>
            </a:r>
            <a:r>
              <a:rPr lang="fr-FR" b="1" dirty="0">
                <a:solidFill>
                  <a:srgbClr val="000000"/>
                </a:solidFill>
              </a:rPr>
              <a:t> JAX-WS</a:t>
            </a:r>
            <a:endParaRPr lang="fr-FR" dirty="0">
              <a:solidFill>
                <a:srgbClr val="000000"/>
              </a:solidFill>
            </a:endParaRPr>
          </a:p>
        </p:txBody>
      </p:sp>
      <p:sp>
        <p:nvSpPr>
          <p:cNvPr id="6" name="Rectangle 2"/>
          <p:cNvSpPr txBox="1">
            <a:spLocks noChangeArrowheads="1"/>
          </p:cNvSpPr>
          <p:nvPr/>
        </p:nvSpPr>
        <p:spPr>
          <a:xfrm>
            <a:off x="1187624" y="1196752"/>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rPr>
              <a:t>SupRails</a:t>
            </a:r>
            <a:r>
              <a:rPr lang="en-US" sz="2200" kern="0" dirty="0" smtClean="0">
                <a:latin typeface="+mn-lt"/>
              </a:rPr>
              <a:t> need an example application which consumes your Web Services</a:t>
            </a: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This application will be shown to the partners to prove that your Web Services work well</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Create a simple Java console Application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It must be able to display all the available trips and process an order</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Use your Web Services to do that </a:t>
            </a:r>
            <a:r>
              <a:rPr lang="en-US" sz="2200" kern="0" dirty="0" smtClean="0">
                <a:latin typeface="+mn-lt"/>
                <a:sym typeface="Wingdings"/>
              </a:rPr>
              <a:t></a:t>
            </a:r>
            <a:endParaRPr lang="en-US" sz="2200" kern="0" dirty="0" smtClean="0">
              <a:latin typeface="+mn-lt"/>
            </a:endParaRPr>
          </a:p>
          <a:p>
            <a:pPr marL="342900" indent="-342900" eaLnBrk="1" hangingPunct="1">
              <a:spcBef>
                <a:spcPct val="20000"/>
              </a:spcBef>
              <a:spcAft>
                <a:spcPct val="30000"/>
              </a:spcAft>
              <a:buClr>
                <a:schemeClr val="hlink"/>
              </a:buClr>
              <a:buFont typeface="Wingdings" pitchFamily="2" charset="2"/>
              <a:buChar char="n"/>
              <a:defRPr/>
            </a:pPr>
            <a:endParaRPr lang="en-US" sz="2200" kern="0" dirty="0" smtClean="0">
              <a:latin typeface="+mn-lt"/>
            </a:endParaRP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97438419"/>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RESTful</a:t>
            </a:r>
            <a:r>
              <a:rPr lang="en-US" dirty="0" smtClean="0"/>
              <a:t> Web Services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9332"/>
          </a:xfrm>
          <a:prstGeom prst="rect">
            <a:avLst/>
          </a:prstGeom>
          <a:noFill/>
          <a:ln w="12700" algn="ctr">
            <a:noFill/>
            <a:miter lim="800000"/>
            <a:headEnd/>
            <a:tailEnd/>
          </a:ln>
          <a:effectLst/>
        </p:spPr>
        <p:txBody>
          <a:bodyPr>
            <a:spAutoFit/>
          </a:bodyPr>
          <a:lstStyle/>
          <a:p>
            <a:pPr>
              <a:spcBef>
                <a:spcPct val="50000"/>
              </a:spcBef>
            </a:pPr>
            <a:r>
              <a:rPr lang="en-US" b="1" dirty="0">
                <a:solidFill>
                  <a:srgbClr val="000000"/>
                </a:solidFill>
              </a:rPr>
              <a:t>Web Services</a:t>
            </a:r>
          </a:p>
        </p:txBody>
      </p:sp>
    </p:spTree>
    <p:custDataLst>
      <p:tags r:id="rId1"/>
    </p:custDataLst>
    <p:extLst>
      <p:ext uri="{BB962C8B-B14F-4D97-AF65-F5344CB8AC3E}">
        <p14:creationId xmlns:p14="http://schemas.microsoft.com/office/powerpoint/2010/main" val="14012915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What is REST ?</a:t>
            </a:r>
            <a:endParaRPr lang="fr-FR" dirty="0" smtClean="0"/>
          </a:p>
        </p:txBody>
      </p:sp>
      <p:sp>
        <p:nvSpPr>
          <p:cNvPr id="34830" name="Forme 34829"/>
          <p:cNvSpPr>
            <a:spLocks noGrp="1" noChangeArrowheads="1"/>
          </p:cNvSpPr>
          <p:nvPr>
            <p:ph type="body" idx="1"/>
          </p:nvPr>
        </p:nvSpPr>
        <p:spPr>
          <a:xfrm>
            <a:off x="990600" y="1157064"/>
            <a:ext cx="8001000" cy="4648200"/>
          </a:xfrm>
        </p:spPr>
        <p:txBody>
          <a:bodyPr/>
          <a:lstStyle/>
          <a:p>
            <a:pPr defTabSz="914400" eaLnBrk="1" hangingPunct="1"/>
            <a:r>
              <a:rPr lang="en-US" dirty="0" smtClean="0"/>
              <a:t>The term comes from Roy Fielding’s doctoral dissertation</a:t>
            </a:r>
          </a:p>
          <a:p>
            <a:pPr lvl="1"/>
            <a:r>
              <a:rPr lang="en-US" b="1" dirty="0" err="1" smtClean="0"/>
              <a:t>RE</a:t>
            </a:r>
            <a:r>
              <a:rPr lang="en-US" dirty="0" err="1" smtClean="0"/>
              <a:t>presentational</a:t>
            </a:r>
            <a:r>
              <a:rPr lang="en-US" dirty="0" smtClean="0"/>
              <a:t> </a:t>
            </a:r>
            <a:r>
              <a:rPr lang="en-US" b="1" dirty="0" smtClean="0"/>
              <a:t>S</a:t>
            </a:r>
            <a:r>
              <a:rPr lang="en-US" dirty="0" smtClean="0"/>
              <a:t>tate </a:t>
            </a:r>
            <a:r>
              <a:rPr lang="en-US" b="1" dirty="0" smtClean="0"/>
              <a:t>T</a:t>
            </a:r>
            <a:r>
              <a:rPr lang="en-US" dirty="0" smtClean="0"/>
              <a:t>ransfer</a:t>
            </a:r>
          </a:p>
          <a:p>
            <a:endParaRPr lang="en-US" dirty="0" smtClean="0"/>
          </a:p>
          <a:p>
            <a:r>
              <a:rPr lang="en-US" dirty="0" smtClean="0"/>
              <a:t>He defines a </a:t>
            </a:r>
            <a:r>
              <a:rPr lang="en-US" dirty="0" err="1" smtClean="0"/>
              <a:t>RESTful</a:t>
            </a:r>
            <a:r>
              <a:rPr lang="en-US" dirty="0" smtClean="0"/>
              <a:t> system with the following constraints :</a:t>
            </a:r>
          </a:p>
          <a:p>
            <a:pPr lvl="1"/>
            <a:r>
              <a:rPr lang="en-US" dirty="0" smtClean="0"/>
              <a:t>It must be a client-server system</a:t>
            </a:r>
          </a:p>
          <a:p>
            <a:pPr lvl="1"/>
            <a:r>
              <a:rPr lang="en-US" dirty="0" smtClean="0"/>
              <a:t>It has to be stateless</a:t>
            </a:r>
          </a:p>
          <a:p>
            <a:pPr lvl="1"/>
            <a:r>
              <a:rPr lang="en-US" dirty="0" smtClean="0"/>
              <a:t>It has to support a caching system</a:t>
            </a:r>
          </a:p>
          <a:p>
            <a:pPr lvl="1"/>
            <a:r>
              <a:rPr lang="en-US" dirty="0" smtClean="0"/>
              <a:t>It has to be uniformly accessible</a:t>
            </a:r>
          </a:p>
          <a:p>
            <a:pPr lvl="1"/>
            <a:r>
              <a:rPr lang="en-US" dirty="0" smtClean="0"/>
              <a:t>It has to be layered (support scalability)</a:t>
            </a:r>
          </a:p>
          <a:p>
            <a:endParaRPr lang="en-US" dirty="0" smtClean="0"/>
          </a:p>
          <a:p>
            <a:r>
              <a:rPr lang="en-US" dirty="0" smtClean="0"/>
              <a:t>The static web is </a:t>
            </a:r>
            <a:r>
              <a:rPr lang="en-US" dirty="0" err="1" smtClean="0"/>
              <a:t>RESTful</a:t>
            </a:r>
            <a:r>
              <a:rPr lang="en-US" dirty="0" smtClean="0"/>
              <a:t> by default, not the dynamic one</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175180979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30">
                                            <p:txEl>
                                              <p:pRg st="7" end="7"/>
                                            </p:txEl>
                                          </p:spTgt>
                                        </p:tgtEl>
                                        <p:attrNameLst>
                                          <p:attrName>style.visibility</p:attrName>
                                        </p:attrNameLst>
                                      </p:cBhvr>
                                      <p:to>
                                        <p:strVal val="visible"/>
                                      </p:to>
                                    </p:set>
                                    <p:animEffect transition="in" filter="fade">
                                      <p:cBhvr>
                                        <p:cTn id="27" dur="500"/>
                                        <p:tgtEl>
                                          <p:spTgt spid="34830">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30">
                                            <p:txEl>
                                              <p:pRg st="8" end="8"/>
                                            </p:txEl>
                                          </p:spTgt>
                                        </p:tgtEl>
                                        <p:attrNameLst>
                                          <p:attrName>style.visibility</p:attrName>
                                        </p:attrNameLst>
                                      </p:cBhvr>
                                      <p:to>
                                        <p:strVal val="visible"/>
                                      </p:to>
                                    </p:set>
                                    <p:animEffect transition="in" filter="fade">
                                      <p:cBhvr>
                                        <p:cTn id="30" dur="500"/>
                                        <p:tgtEl>
                                          <p:spTgt spid="34830">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30">
                                            <p:txEl>
                                              <p:pRg st="10" end="10"/>
                                            </p:txEl>
                                          </p:spTgt>
                                        </p:tgtEl>
                                        <p:attrNameLst>
                                          <p:attrName>style.visibility</p:attrName>
                                        </p:attrNameLst>
                                      </p:cBhvr>
                                      <p:to>
                                        <p:strVal val="visible"/>
                                      </p:to>
                                    </p:set>
                                    <p:animEffect transition="in" filter="fade">
                                      <p:cBhvr>
                                        <p:cTn id="35" dur="500"/>
                                        <p:tgtEl>
                                          <p:spTgt spid="3483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Resources</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A </a:t>
            </a:r>
            <a:r>
              <a:rPr lang="en-US" dirty="0" err="1" smtClean="0"/>
              <a:t>RESTful</a:t>
            </a:r>
            <a:r>
              <a:rPr lang="en-US" dirty="0" smtClean="0"/>
              <a:t> resources is anything that is addressable over the Web</a:t>
            </a:r>
          </a:p>
          <a:p>
            <a:pPr defTabSz="914400" eaLnBrk="1" hangingPunct="1"/>
            <a:endParaRPr lang="en-US" dirty="0" smtClean="0"/>
          </a:p>
          <a:p>
            <a:pPr defTabSz="914400" eaLnBrk="1" hangingPunct="1"/>
            <a:r>
              <a:rPr lang="en-US" dirty="0" smtClean="0"/>
              <a:t>Resource examples are :</a:t>
            </a:r>
          </a:p>
          <a:p>
            <a:pPr lvl="1"/>
            <a:r>
              <a:rPr lang="en-US" dirty="0" smtClean="0"/>
              <a:t>The temperature in Paris at 8:00 PM</a:t>
            </a:r>
          </a:p>
          <a:p>
            <a:pPr lvl="1"/>
            <a:r>
              <a:rPr lang="en-US" dirty="0" smtClean="0"/>
              <a:t>A blog post</a:t>
            </a:r>
          </a:p>
          <a:p>
            <a:pPr lvl="1"/>
            <a:r>
              <a:rPr lang="en-US" dirty="0" smtClean="0"/>
              <a:t>A list of Bug Reports inside a BTS</a:t>
            </a:r>
          </a:p>
          <a:p>
            <a:pPr lvl="1"/>
            <a:r>
              <a:rPr lang="en-US" dirty="0" smtClean="0"/>
              <a:t>A search result in Google</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156524055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2" end="2"/>
                                            </p:txEl>
                                          </p:spTgt>
                                        </p:tgtEl>
                                        <p:attrNameLst>
                                          <p:attrName>style.visibility</p:attrName>
                                        </p:attrNameLst>
                                      </p:cBhvr>
                                      <p:to>
                                        <p:strVal val="visible"/>
                                      </p:to>
                                    </p:set>
                                    <p:animEffect transition="in" filter="fade">
                                      <p:cBhvr>
                                        <p:cTn id="12" dur="500"/>
                                        <p:tgtEl>
                                          <p:spTgt spid="3483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Representation</a:t>
            </a:r>
            <a:endParaRPr lang="fr-FR" dirty="0" smtClean="0"/>
          </a:p>
        </p:txBody>
      </p:sp>
      <p:sp>
        <p:nvSpPr>
          <p:cNvPr id="34830" name="Forme 34829"/>
          <p:cNvSpPr>
            <a:spLocks noGrp="1" noChangeArrowheads="1"/>
          </p:cNvSpPr>
          <p:nvPr>
            <p:ph type="body" idx="1"/>
          </p:nvPr>
        </p:nvSpPr>
        <p:spPr>
          <a:xfrm>
            <a:off x="990600" y="1124744"/>
            <a:ext cx="8001000" cy="4648200"/>
          </a:xfrm>
        </p:spPr>
        <p:txBody>
          <a:bodyPr/>
          <a:lstStyle/>
          <a:p>
            <a:pPr defTabSz="914400" eaLnBrk="1" hangingPunct="1"/>
            <a:r>
              <a:rPr lang="en-US" dirty="0" smtClean="0"/>
              <a:t>A Representation </a:t>
            </a:r>
            <a:r>
              <a:rPr lang="en-US" dirty="0"/>
              <a:t>is typically a document that captures the current or intended state of a </a:t>
            </a:r>
            <a:r>
              <a:rPr lang="en-US" dirty="0" smtClean="0"/>
              <a:t>resource</a:t>
            </a:r>
          </a:p>
          <a:p>
            <a:pPr defTabSz="914400" eaLnBrk="1" hangingPunct="1"/>
            <a:r>
              <a:rPr lang="en-US" dirty="0" smtClean="0"/>
              <a:t>It’s what is sent back and forth between clients and servers</a:t>
            </a:r>
          </a:p>
          <a:p>
            <a:pPr defTabSz="914400" eaLnBrk="1" hangingPunct="1"/>
            <a:r>
              <a:rPr lang="en-US" dirty="0" smtClean="0"/>
              <a:t>Can take various form such as :</a:t>
            </a:r>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r>
              <a:rPr lang="en-US" dirty="0" smtClean="0"/>
              <a:t>One resource can have more than one representation</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6" name="Forme 34829"/>
          <p:cNvSpPr txBox="1">
            <a:spLocks noChangeArrowheads="1"/>
          </p:cNvSpPr>
          <p:nvPr/>
        </p:nvSpPr>
        <p:spPr bwMode="auto">
          <a:xfrm>
            <a:off x="1035496" y="3140968"/>
            <a:ext cx="8001000" cy="1440160"/>
          </a:xfrm>
          <a:prstGeom prst="rect">
            <a:avLst/>
          </a:prstGeom>
          <a:noFill/>
          <a:ln w="9525">
            <a:noFill/>
            <a:miter lim="800000"/>
            <a:headEnd/>
            <a:tailEnd/>
          </a:ln>
          <a:effectLst/>
        </p:spPr>
        <p:txBody>
          <a:bodyPr vert="horz" wrap="square" lIns="91440" tIns="45720" rIns="91440" bIns="45720" numCol="2" rtlCol="0" anchor="t" anchorCtr="0" compatLnSpc="1">
            <a:prstTxWarp prst="textNoShape">
              <a:avLst/>
            </a:prstTxWarp>
          </a:bodyPr>
          <a:lst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a:lstStyle>
          <a:p>
            <a:pPr lvl="1"/>
            <a:r>
              <a:rPr lang="en-US" dirty="0" smtClean="0"/>
              <a:t>HTML Document</a:t>
            </a:r>
          </a:p>
          <a:p>
            <a:pPr lvl="1"/>
            <a:r>
              <a:rPr lang="en-US" dirty="0" smtClean="0"/>
              <a:t>Plain Text</a:t>
            </a:r>
          </a:p>
          <a:p>
            <a:pPr lvl="1"/>
            <a:r>
              <a:rPr lang="en-US" dirty="0"/>
              <a:t>XML </a:t>
            </a:r>
            <a:r>
              <a:rPr lang="en-US" dirty="0" smtClean="0"/>
              <a:t>Stream</a:t>
            </a:r>
          </a:p>
          <a:p>
            <a:pPr lvl="1"/>
            <a:r>
              <a:rPr lang="en-US" dirty="0" smtClean="0"/>
              <a:t>JSON Stream</a:t>
            </a:r>
          </a:p>
          <a:p>
            <a:pPr lvl="1"/>
            <a:r>
              <a:rPr lang="en-US" dirty="0" smtClean="0"/>
              <a:t>…</a:t>
            </a:r>
          </a:p>
        </p:txBody>
      </p:sp>
    </p:spTree>
    <p:custDataLst>
      <p:tags r:id="rId1"/>
    </p:custDataLst>
    <p:extLst>
      <p:ext uri="{BB962C8B-B14F-4D97-AF65-F5344CB8AC3E}">
        <p14:creationId xmlns:p14="http://schemas.microsoft.com/office/powerpoint/2010/main" val="278921076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8" end="8"/>
                                            </p:txEl>
                                          </p:spTgt>
                                        </p:tgtEl>
                                        <p:attrNameLst>
                                          <p:attrName>style.visibility</p:attrName>
                                        </p:attrNameLst>
                                      </p:cBhvr>
                                      <p:to>
                                        <p:strVal val="visible"/>
                                      </p:to>
                                    </p:set>
                                    <p:animEffect transition="in" filter="fade">
                                      <p:cBhvr>
                                        <p:cTn id="22" dur="500"/>
                                        <p:tgtEl>
                                          <p:spTgt spid="3483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500"/>
                                        <p:tgtEl>
                                          <p:spTgt spid="6">
                                            <p:txEl>
                                              <p:pRg st="2" end="2"/>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RESTful</a:t>
            </a:r>
            <a:r>
              <a:rPr lang="en-US" sz="3200" dirty="0" smtClean="0"/>
              <a:t> Web Services</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Also called </a:t>
            </a:r>
            <a:r>
              <a:rPr lang="en-US" dirty="0" err="1" smtClean="0"/>
              <a:t>RESTful</a:t>
            </a:r>
            <a:r>
              <a:rPr lang="en-US" dirty="0" smtClean="0"/>
              <a:t> web API, it’s a simple web service implemented using HTTP and the principles of REST</a:t>
            </a:r>
          </a:p>
          <a:p>
            <a:pPr defTabSz="914400" eaLnBrk="1" hangingPunct="1"/>
            <a:r>
              <a:rPr lang="en-US" dirty="0" smtClean="0"/>
              <a:t>The URI of a resource is a hyperlink</a:t>
            </a:r>
          </a:p>
          <a:p>
            <a:pPr defTabSz="914400" eaLnBrk="1" hangingPunct="1"/>
            <a:r>
              <a:rPr lang="en-US" dirty="0" smtClean="0"/>
              <a:t>The HTTP protocol provides methods on which we can map CRUD operations</a:t>
            </a:r>
          </a:p>
          <a:p>
            <a:pPr lvl="1"/>
            <a:r>
              <a:rPr lang="en-US" dirty="0" smtClean="0"/>
              <a:t>And </a:t>
            </a:r>
            <a:r>
              <a:rPr lang="en-US" dirty="0"/>
              <a:t>so </a:t>
            </a:r>
            <a:r>
              <a:rPr lang="en-US" dirty="0" smtClean="0"/>
              <a:t>apply different actions with the </a:t>
            </a:r>
            <a:r>
              <a:rPr lang="en-US" dirty="0"/>
              <a:t>same </a:t>
            </a:r>
            <a:r>
              <a:rPr lang="en-US" dirty="0" smtClean="0"/>
              <a:t>URI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859101619"/>
              </p:ext>
            </p:extLst>
          </p:nvPr>
        </p:nvGraphicFramePr>
        <p:xfrm>
          <a:off x="1835696" y="4221088"/>
          <a:ext cx="6096000" cy="1854200"/>
        </p:xfrm>
        <a:graphic>
          <a:graphicData uri="http://schemas.openxmlformats.org/drawingml/2006/table">
            <a:tbl>
              <a:tblPr firstRow="1" bandRow="1">
                <a:tableStyleId>{10A1B5D5-9B99-4C35-A422-299274C87663}</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custDataLst>
      <p:tags r:id="rId1"/>
    </p:custDataLst>
    <p:extLst>
      <p:ext uri="{BB962C8B-B14F-4D97-AF65-F5344CB8AC3E}">
        <p14:creationId xmlns:p14="http://schemas.microsoft.com/office/powerpoint/2010/main" val="279474245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A simple </a:t>
            </a:r>
            <a:r>
              <a:rPr lang="en-US" sz="3200" dirty="0" err="1" smtClean="0"/>
              <a:t>RESTful</a:t>
            </a:r>
            <a:r>
              <a:rPr lang="en-US" sz="3200" dirty="0" smtClean="0"/>
              <a:t> example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Example of </a:t>
            </a:r>
            <a:r>
              <a:rPr lang="en-US" dirty="0" err="1" smtClean="0"/>
              <a:t>RESTful</a:t>
            </a:r>
            <a:r>
              <a:rPr lang="en-US" dirty="0" smtClean="0"/>
              <a:t> Web Services with JAX-RS are available at the following URL :</a:t>
            </a:r>
          </a:p>
          <a:p>
            <a:pPr lvl="1"/>
            <a:r>
              <a:rPr lang="en-US" dirty="0">
                <a:hlinkClick r:id="rId4"/>
              </a:rPr>
              <a:t>http://restful-example.appspot.com</a:t>
            </a:r>
            <a:r>
              <a:rPr lang="en-US" dirty="0" smtClean="0">
                <a:hlinkClick r:id="rId4"/>
              </a:rPr>
              <a:t>/</a:t>
            </a:r>
            <a:endParaRPr lang="en-US" dirty="0" smtClean="0"/>
          </a:p>
          <a:p>
            <a:r>
              <a:rPr lang="en-US" dirty="0" smtClean="0"/>
              <a:t>It provides CRUD operations on a student list</a:t>
            </a:r>
          </a:p>
          <a:p>
            <a:endParaRPr lang="en-US" dirty="0" smtClean="0"/>
          </a:p>
          <a:p>
            <a:r>
              <a:rPr lang="en-US" dirty="0" smtClean="0"/>
              <a:t>We’ll use them as example in the course</a:t>
            </a:r>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pic>
        <p:nvPicPr>
          <p:cNvPr id="3" name="Picture 2" descr="Screen Shot 2011-08-17 at 11.54.12 .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7784" y="4509120"/>
            <a:ext cx="4800600" cy="1397000"/>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233787994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4" end="4"/>
                                            </p:txEl>
                                          </p:spTgt>
                                        </p:tgtEl>
                                        <p:attrNameLst>
                                          <p:attrName>style.visibility</p:attrName>
                                        </p:attrNameLst>
                                      </p:cBhvr>
                                      <p:to>
                                        <p:strVal val="visible"/>
                                      </p:to>
                                    </p:set>
                                    <p:animEffect transition="in" filter="fade">
                                      <p:cBhvr>
                                        <p:cTn id="20"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The method GET is used to RETRIEVE resources</a:t>
            </a:r>
          </a:p>
          <a:p>
            <a:pPr defTabSz="914400" eaLnBrk="1" hangingPunct="1"/>
            <a:r>
              <a:rPr lang="en-US" dirty="0" smtClean="0"/>
              <a:t>For instance, a GET request to the URI </a:t>
            </a:r>
            <a:r>
              <a:rPr lang="en-US" i="1" dirty="0" smtClean="0"/>
              <a:t>/students </a:t>
            </a:r>
            <a:r>
              <a:rPr lang="en-US" dirty="0" smtClean="0"/>
              <a:t>return all the students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6" name="ZoneTexte 7"/>
          <p:cNvSpPr txBox="1"/>
          <p:nvPr/>
        </p:nvSpPr>
        <p:spPr>
          <a:xfrm>
            <a:off x="1276672" y="2708920"/>
            <a:ext cx="7543800" cy="3785652"/>
          </a:xfrm>
          <a:prstGeom prst="rect">
            <a:avLst/>
          </a:prstGeom>
          <a:solidFill>
            <a:schemeClr val="accent2"/>
          </a:solidFill>
          <a:ln>
            <a:solidFill>
              <a:schemeClr val="tx1"/>
            </a:solidFill>
          </a:ln>
        </p:spPr>
        <p:txBody>
          <a:bodyPr wrap="square" rtlCol="0">
            <a:spAutoFit/>
          </a:bodyPr>
          <a:lstStyle/>
          <a:p>
            <a:r>
              <a:rPr lang="en-US" sz="1600" dirty="0">
                <a:solidFill>
                  <a:srgbClr val="660066"/>
                </a:solidFill>
                <a:latin typeface="Courier"/>
                <a:cs typeface="Courier"/>
              </a:rPr>
              <a:t>&lt;students</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count</a:t>
            </a:r>
            <a:r>
              <a:rPr lang="en-US" sz="1600" dirty="0" smtClean="0">
                <a:solidFill>
                  <a:srgbClr val="660066"/>
                </a:solidFill>
                <a:latin typeface="Courier"/>
                <a:cs typeface="Courier"/>
              </a:rPr>
              <a:t>&gt;</a:t>
            </a:r>
            <a:r>
              <a:rPr lang="en-US" sz="1600" dirty="0" smtClean="0">
                <a:latin typeface="Courier"/>
                <a:cs typeface="Courier"/>
              </a:rPr>
              <a:t>2</a:t>
            </a:r>
            <a:r>
              <a:rPr lang="en-US" sz="1600" dirty="0" smtClean="0">
                <a:solidFill>
                  <a:srgbClr val="660066"/>
                </a:solidFill>
                <a:latin typeface="Courier"/>
                <a:cs typeface="Courier"/>
              </a:rPr>
              <a:t>&lt;/count&gt;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5287-09-15T22:00:13.524Z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Jack</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59253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Harkness</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1997-08-12T22:00:13.524Z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Eric</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64543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Cartman</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a:solidFill>
                  <a:srgbClr val="660066"/>
                </a:solidFill>
                <a:latin typeface="Courier"/>
                <a:cs typeface="Courier"/>
              </a:rPr>
              <a:t> </a:t>
            </a:r>
            <a:r>
              <a:rPr lang="en-US" sz="1600" dirty="0" smtClean="0">
                <a:solidFill>
                  <a:srgbClr val="660066"/>
                </a:solidFill>
                <a:latin typeface="Courier"/>
                <a:cs typeface="Courier"/>
              </a:rPr>
              <a:t> &lt;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/students&gt;</a:t>
            </a:r>
            <a:endParaRPr lang="fr-FR"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413937609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And a GET request to the URI </a:t>
            </a:r>
            <a:r>
              <a:rPr lang="en-US" i="1" dirty="0" smtClean="0"/>
              <a:t>/students/59253 </a:t>
            </a:r>
            <a:r>
              <a:rPr lang="en-US" dirty="0" smtClean="0"/>
              <a:t>returns Jack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6" name="ZoneTexte 7"/>
          <p:cNvSpPr txBox="1"/>
          <p:nvPr/>
        </p:nvSpPr>
        <p:spPr>
          <a:xfrm>
            <a:off x="1276672" y="2708920"/>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a:solidFill>
                  <a:srgbClr val="660066"/>
                </a:solidFill>
                <a:latin typeface="Courier"/>
                <a:cs typeface="Courier"/>
              </a:rPr>
              <a:t>&gt;</a:t>
            </a:r>
            <a:r>
              <a:rPr lang="en-US" sz="1600" dirty="0">
                <a:solidFill>
                  <a:srgbClr val="4D4D4D"/>
                </a:solidFill>
                <a:latin typeface="Courier"/>
                <a:cs typeface="Courier"/>
              </a:rPr>
              <a:t>5287-09-15T22:00:13.524Z</a:t>
            </a:r>
            <a:r>
              <a:rPr lang="en-US" sz="1600" dirty="0">
                <a:solidFill>
                  <a:srgbClr val="660066"/>
                </a:solidFill>
                <a:latin typeface="Courier"/>
                <a:cs typeface="Courier"/>
              </a:rPr>
              <a:t>&lt;/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a:solidFill>
                  <a:srgbClr val="660066"/>
                </a:solidFill>
                <a:latin typeface="Courier"/>
                <a:cs typeface="Courier"/>
              </a:rPr>
              <a:t>&gt;</a:t>
            </a:r>
            <a:r>
              <a:rPr lang="en-US" sz="1600" dirty="0">
                <a:solidFill>
                  <a:srgbClr val="4D4D4D"/>
                </a:solidFill>
                <a:latin typeface="Courier"/>
                <a:cs typeface="Courier"/>
              </a:rPr>
              <a:t>Jack</a:t>
            </a:r>
            <a:r>
              <a:rPr lang="en-US" sz="1600" dirty="0">
                <a:solidFill>
                  <a:srgbClr val="660066"/>
                </a:solidFill>
                <a:latin typeface="Courier"/>
                <a:cs typeface="Courier"/>
              </a:rPr>
              <a:t>&lt;/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a:solidFill>
                  <a:srgbClr val="660066"/>
                </a:solidFill>
                <a:latin typeface="Courier"/>
                <a:cs typeface="Courier"/>
              </a:rPr>
              <a:t>&gt;</a:t>
            </a:r>
            <a:r>
              <a:rPr lang="en-US" sz="1600" dirty="0">
                <a:solidFill>
                  <a:srgbClr val="4D4D4D"/>
                </a:solidFill>
                <a:latin typeface="Courier"/>
                <a:cs typeface="Courier"/>
              </a:rPr>
              <a:t>59253</a:t>
            </a:r>
            <a:r>
              <a:rPr lang="en-US" sz="1600" dirty="0">
                <a:solidFill>
                  <a:srgbClr val="660066"/>
                </a:solidFill>
                <a:latin typeface="Courier"/>
                <a:cs typeface="Courier"/>
              </a:rPr>
              <a:t>&lt;/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a:solidFill>
                  <a:srgbClr val="660066"/>
                </a:solidFill>
                <a:latin typeface="Courier"/>
                <a:cs typeface="Courier"/>
              </a:rPr>
              <a:t>&gt;</a:t>
            </a:r>
            <a:r>
              <a:rPr lang="en-US" sz="1600" dirty="0" err="1">
                <a:solidFill>
                  <a:srgbClr val="4D4D4D"/>
                </a:solidFill>
                <a:latin typeface="Courier"/>
                <a:cs typeface="Courier"/>
              </a:rPr>
              <a:t>Harkness</a:t>
            </a:r>
            <a:r>
              <a:rPr lang="en-US" sz="1600" dirty="0">
                <a:solidFill>
                  <a:srgbClr val="660066"/>
                </a:solidFill>
                <a:latin typeface="Courier"/>
                <a:cs typeface="Courier"/>
              </a:rPr>
              <a:t>&lt;/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p:txBody>
      </p:sp>
      <p:pic>
        <p:nvPicPr>
          <p:cNvPr id="4" name="Picture 3" descr="5768-cameleonhelp-Echangeinternet.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6376" y="5589240"/>
            <a:ext cx="936395" cy="936395"/>
          </a:xfrm>
          <a:prstGeom prst="rect">
            <a:avLst/>
          </a:prstGeom>
        </p:spPr>
      </p:pic>
    </p:spTree>
    <p:custDataLst>
      <p:tags r:id="rId1"/>
    </p:custDataLst>
    <p:extLst>
      <p:ext uri="{BB962C8B-B14F-4D97-AF65-F5344CB8AC3E}">
        <p14:creationId xmlns:p14="http://schemas.microsoft.com/office/powerpoint/2010/main" val="93749101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GET / Retrieve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10" name="Picture 9" descr="Screen Shot 2011-08-17 at 15.40.15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5696" y="1556792"/>
            <a:ext cx="6309450" cy="5157192"/>
          </a:xfrm>
          <a:prstGeom prst="rect">
            <a:avLst/>
          </a:prstGeom>
          <a:ln>
            <a:solidFill>
              <a:schemeClr val="tx1"/>
            </a:solidFill>
          </a:ln>
        </p:spPr>
      </p:pic>
    </p:spTree>
    <p:custDataLst>
      <p:tags r:id="rId1"/>
    </p:custDataLst>
    <p:extLst>
      <p:ext uri="{BB962C8B-B14F-4D97-AF65-F5344CB8AC3E}">
        <p14:creationId xmlns:p14="http://schemas.microsoft.com/office/powerpoint/2010/main" val="108616515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Message</a:t>
            </a:r>
            <a:endParaRPr lang="fr-FR" dirty="0" smtClean="0"/>
          </a:p>
        </p:txBody>
      </p:sp>
      <p:sp>
        <p:nvSpPr>
          <p:cNvPr id="34830" name="Forme 34829"/>
          <p:cNvSpPr>
            <a:spLocks noGrp="1" noChangeArrowheads="1"/>
          </p:cNvSpPr>
          <p:nvPr>
            <p:ph type="body" idx="1"/>
          </p:nvPr>
        </p:nvSpPr>
        <p:spPr>
          <a:xfrm>
            <a:off x="1258639" y="1295400"/>
            <a:ext cx="7489825" cy="4648200"/>
          </a:xfrm>
        </p:spPr>
        <p:txBody>
          <a:bodyPr/>
          <a:lstStyle/>
          <a:p>
            <a:pPr defTabSz="914400" eaLnBrk="1" hangingPunct="1"/>
            <a:r>
              <a:rPr lang="en-US" dirty="0" smtClean="0"/>
              <a:t>Composed of :</a:t>
            </a:r>
          </a:p>
          <a:p>
            <a:pPr lvl="1" defTabSz="914400" eaLnBrk="1" hangingPunct="1"/>
            <a:r>
              <a:rPr lang="en-US" dirty="0" smtClean="0"/>
              <a:t>A </a:t>
            </a:r>
            <a:r>
              <a:rPr lang="en-US" dirty="0" smtClean="0">
                <a:solidFill>
                  <a:srgbClr val="0000FF"/>
                </a:solidFill>
              </a:rPr>
              <a:t>request line</a:t>
            </a:r>
            <a:r>
              <a:rPr lang="en-US" dirty="0" smtClean="0"/>
              <a:t> composed of :</a:t>
            </a:r>
          </a:p>
          <a:p>
            <a:pPr lvl="2" defTabSz="914400" eaLnBrk="1" hangingPunct="1"/>
            <a:r>
              <a:rPr lang="en-US" dirty="0" smtClean="0"/>
              <a:t>The request method used</a:t>
            </a:r>
          </a:p>
          <a:p>
            <a:pPr lvl="2" defTabSz="914400" eaLnBrk="1" hangingPunct="1"/>
            <a:r>
              <a:rPr lang="en-US" dirty="0" smtClean="0"/>
              <a:t>The resource URI</a:t>
            </a:r>
          </a:p>
          <a:p>
            <a:pPr lvl="2" defTabSz="914400" eaLnBrk="1" hangingPunct="1"/>
            <a:r>
              <a:rPr lang="en-US" dirty="0" smtClean="0"/>
              <a:t>The protocol and the version used</a:t>
            </a:r>
          </a:p>
          <a:p>
            <a:pPr lvl="1" defTabSz="914400" eaLnBrk="1" hangingPunct="1"/>
            <a:r>
              <a:rPr lang="en-US" dirty="0" smtClean="0">
                <a:solidFill>
                  <a:srgbClr val="008000"/>
                </a:solidFill>
              </a:rPr>
              <a:t>Headers</a:t>
            </a:r>
          </a:p>
          <a:p>
            <a:pPr lvl="1" defTabSz="914400" eaLnBrk="1" hangingPunct="1"/>
            <a:r>
              <a:rPr lang="en-US" dirty="0" smtClean="0"/>
              <a:t>An empty line</a:t>
            </a:r>
          </a:p>
          <a:p>
            <a:pPr lvl="1" defTabSz="914400" eaLnBrk="1" hangingPunct="1"/>
            <a:r>
              <a:rPr lang="en-US" dirty="0" smtClean="0"/>
              <a:t>An optional </a:t>
            </a:r>
            <a:r>
              <a:rPr lang="en-US" dirty="0" smtClean="0">
                <a:solidFill>
                  <a:srgbClr val="FF6600"/>
                </a:solidFill>
              </a:rPr>
              <a:t>message body</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34023899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7" end="7"/>
                                            </p:txEl>
                                          </p:spTgt>
                                        </p:tgtEl>
                                        <p:attrNameLst>
                                          <p:attrName>style.visibility</p:attrName>
                                        </p:attrNameLst>
                                      </p:cBhvr>
                                      <p:to>
                                        <p:strVal val="visible"/>
                                      </p:to>
                                    </p:set>
                                    <p:animEffect transition="in" filter="fade">
                                      <p:cBhvr>
                                        <p:cTn id="28"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POST / Create</a:t>
            </a:r>
            <a:endParaRPr lang="fr-FR" dirty="0" smtClean="0"/>
          </a:p>
        </p:txBody>
      </p:sp>
      <p:sp>
        <p:nvSpPr>
          <p:cNvPr id="34830" name="Forme 34829"/>
          <p:cNvSpPr>
            <a:spLocks noGrp="1" noChangeArrowheads="1"/>
          </p:cNvSpPr>
          <p:nvPr>
            <p:ph type="body" idx="1"/>
          </p:nvPr>
        </p:nvSpPr>
        <p:spPr>
          <a:xfrm>
            <a:off x="990600" y="1229072"/>
            <a:ext cx="8001000" cy="4648200"/>
          </a:xfrm>
        </p:spPr>
        <p:txBody>
          <a:bodyPr/>
          <a:lstStyle/>
          <a:p>
            <a:pPr defTabSz="914400" eaLnBrk="1" hangingPunct="1"/>
            <a:r>
              <a:rPr lang="en-US" dirty="0" smtClean="0"/>
              <a:t>The method POST is used to CREATE resources</a:t>
            </a:r>
          </a:p>
          <a:p>
            <a:pPr defTabSz="914400" eaLnBrk="1" hangingPunct="1"/>
            <a:r>
              <a:rPr lang="en-US" dirty="0" smtClean="0"/>
              <a:t>For instance, assume Joe doesn’t exist in our list and we want to add him :</a:t>
            </a:r>
          </a:p>
          <a:p>
            <a:pPr lvl="1"/>
            <a:r>
              <a:rPr lang="en-US" dirty="0" smtClean="0"/>
              <a:t>A Joe XML representation looks like this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6" name="ZoneTexte 7"/>
          <p:cNvSpPr txBox="1"/>
          <p:nvPr/>
        </p:nvSpPr>
        <p:spPr>
          <a:xfrm>
            <a:off x="1276672" y="3371508"/>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Joe</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638281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POST / Create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7" name="Picture 6" descr="Screen Shot 2011-08-17 at 15.59.36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496" y="1574246"/>
            <a:ext cx="6175896" cy="5095114"/>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1215837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PUT / Update</a:t>
            </a:r>
            <a:endParaRPr lang="fr-FR" dirty="0" smtClean="0"/>
          </a:p>
        </p:txBody>
      </p:sp>
      <p:sp>
        <p:nvSpPr>
          <p:cNvPr id="34830" name="Forme 34829"/>
          <p:cNvSpPr>
            <a:spLocks noGrp="1" noChangeArrowheads="1"/>
          </p:cNvSpPr>
          <p:nvPr>
            <p:ph type="body" idx="1"/>
          </p:nvPr>
        </p:nvSpPr>
        <p:spPr>
          <a:xfrm>
            <a:off x="990600" y="1085056"/>
            <a:ext cx="8001000" cy="4648200"/>
          </a:xfrm>
        </p:spPr>
        <p:txBody>
          <a:bodyPr/>
          <a:lstStyle/>
          <a:p>
            <a:pPr defTabSz="914400" eaLnBrk="1" hangingPunct="1"/>
            <a:r>
              <a:rPr lang="en-US" dirty="0" smtClean="0"/>
              <a:t>The method PUT is used to UPDATE resources</a:t>
            </a:r>
          </a:p>
          <a:p>
            <a:pPr defTabSz="914400" eaLnBrk="1" hangingPunct="1"/>
            <a:r>
              <a:rPr lang="en-US" dirty="0" smtClean="0"/>
              <a:t>For instance, assume Joe representation is currently like that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defTabSz="914400" eaLnBrk="1" hangingPunct="1"/>
            <a:r>
              <a:rPr lang="en-US" dirty="0" smtClean="0"/>
              <a:t>We want update him to be like this :</a:t>
            </a:r>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6" name="ZoneTexte 7"/>
          <p:cNvSpPr txBox="1"/>
          <p:nvPr/>
        </p:nvSpPr>
        <p:spPr>
          <a:xfrm>
            <a:off x="1276672" y="2492896"/>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Joe</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
        <p:nvSpPr>
          <p:cNvPr id="7" name="ZoneTexte 7"/>
          <p:cNvSpPr txBox="1"/>
          <p:nvPr/>
        </p:nvSpPr>
        <p:spPr>
          <a:xfrm>
            <a:off x="1276672" y="4955684"/>
            <a:ext cx="7543800" cy="1569660"/>
          </a:xfrm>
          <a:prstGeom prst="rect">
            <a:avLst/>
          </a:prstGeom>
          <a:solidFill>
            <a:schemeClr val="accent2"/>
          </a:solidFill>
          <a:ln>
            <a:solidFill>
              <a:schemeClr val="tx1"/>
            </a:solidFill>
          </a:ln>
        </p:spPr>
        <p:txBody>
          <a:bodyPr wrap="square" rtlCol="0">
            <a:spAutoFit/>
          </a:bodyPr>
          <a:lstStyle/>
          <a:p>
            <a:r>
              <a:rPr lang="en-US" sz="1600" dirty="0" smtClean="0">
                <a:solidFill>
                  <a:srgbClr val="660066"/>
                </a:solidFill>
                <a:latin typeface="Courier"/>
                <a:cs typeface="Courier"/>
              </a:rPr>
              <a:t>&lt;</a:t>
            </a:r>
            <a:r>
              <a:rPr lang="en-US" sz="1600" dirty="0">
                <a:solidFill>
                  <a:srgbClr val="660066"/>
                </a:solidFill>
                <a:latin typeface="Courier"/>
                <a:cs typeface="Courier"/>
              </a:rPr>
              <a:t>student</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r>
              <a:rPr lang="en-US" sz="1600" dirty="0">
                <a:solidFill>
                  <a:srgbClr val="4D4D4D"/>
                </a:solidFill>
                <a:latin typeface="Courier"/>
                <a:cs typeface="Courier"/>
              </a:rPr>
              <a:t>1946-06-28T22:00:13.524Z</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birthDate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r>
              <a:rPr lang="en-US" sz="1600" dirty="0" err="1">
                <a:solidFill>
                  <a:srgbClr val="FF0000"/>
                </a:solidFill>
                <a:latin typeface="Courier"/>
                <a:cs typeface="Courier"/>
              </a:rPr>
              <a:t>Joeffrey</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firstName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r>
              <a:rPr lang="en-US" sz="1600" dirty="0">
                <a:solidFill>
                  <a:srgbClr val="4D4D4D"/>
                </a:solidFill>
                <a:latin typeface="Courier"/>
                <a:cs typeface="Courier"/>
              </a:rPr>
              <a:t>65442</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idBooster</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  &lt;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r>
              <a:rPr lang="en-US" sz="1600" dirty="0" smtClean="0">
                <a:solidFill>
                  <a:srgbClr val="4D4D4D"/>
                </a:solidFill>
                <a:latin typeface="Courier"/>
                <a:cs typeface="Courier"/>
              </a:rPr>
              <a:t>Dalton</a:t>
            </a:r>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err="1">
                <a:solidFill>
                  <a:srgbClr val="660066"/>
                </a:solidFill>
                <a:latin typeface="Courier"/>
                <a:cs typeface="Courier"/>
              </a:rPr>
              <a:t>lastName</a:t>
            </a:r>
            <a:r>
              <a:rPr lang="en-US" sz="1600" dirty="0" smtClean="0">
                <a:solidFill>
                  <a:srgbClr val="660066"/>
                </a:solidFill>
                <a:latin typeface="Courier"/>
                <a:cs typeface="Courier"/>
              </a:rPr>
              <a:t>&gt;</a:t>
            </a:r>
          </a:p>
          <a:p>
            <a:r>
              <a:rPr lang="en-US" sz="1600" dirty="0" smtClean="0">
                <a:solidFill>
                  <a:srgbClr val="660066"/>
                </a:solidFill>
                <a:latin typeface="Courier"/>
                <a:cs typeface="Courier"/>
              </a:rPr>
              <a:t>&lt;</a:t>
            </a:r>
            <a:r>
              <a:rPr lang="en-US" sz="1600" dirty="0">
                <a:solidFill>
                  <a:srgbClr val="660066"/>
                </a:solidFill>
                <a:latin typeface="Courier"/>
                <a:cs typeface="Courier"/>
              </a:rPr>
              <a:t>/</a:t>
            </a:r>
            <a:r>
              <a:rPr lang="en-US" sz="1600" dirty="0" smtClean="0">
                <a:solidFill>
                  <a:srgbClr val="660066"/>
                </a:solidFill>
                <a:latin typeface="Courier"/>
                <a:cs typeface="Courier"/>
              </a:rPr>
              <a:t>student</a:t>
            </a:r>
            <a:r>
              <a:rPr lang="en-US" sz="1600" dirty="0">
                <a:solidFill>
                  <a:srgbClr val="660066"/>
                </a:solidFill>
                <a:latin typeface="Courier"/>
                <a:cs typeface="Courier"/>
              </a:rPr>
              <a:t>&gt;</a:t>
            </a:r>
            <a:endParaRPr lang="en-US" sz="1600" dirty="0" smtClean="0">
              <a:solidFill>
                <a:srgbClr val="660066"/>
              </a:solidFill>
              <a:latin typeface="Courier"/>
              <a:cs typeface="Courier"/>
            </a:endParaRPr>
          </a:p>
        </p:txBody>
      </p:sp>
    </p:spTree>
    <p:custDataLst>
      <p:tags r:id="rId1"/>
    </p:custDataLst>
    <p:extLst>
      <p:ext uri="{BB962C8B-B14F-4D97-AF65-F5344CB8AC3E}">
        <p14:creationId xmlns:p14="http://schemas.microsoft.com/office/powerpoint/2010/main" val="120658421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6" end="6"/>
                                            </p:txEl>
                                          </p:spTgt>
                                        </p:tgtEl>
                                        <p:attrNameLst>
                                          <p:attrName>style.visibility</p:attrName>
                                        </p:attrNameLst>
                                      </p:cBhvr>
                                      <p:to>
                                        <p:strVal val="visible"/>
                                      </p:to>
                                    </p:set>
                                    <p:animEffect transition="in" filter="fade">
                                      <p:cBhvr>
                                        <p:cTn id="17"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PUT / Update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
        <p:nvSpPr>
          <p:cNvPr id="8" name="Forme 34829"/>
          <p:cNvSpPr>
            <a:spLocks noGrp="1" noChangeArrowheads="1"/>
          </p:cNvSpPr>
          <p:nvPr>
            <p:ph type="body" idx="1"/>
          </p:nvPr>
        </p:nvSpPr>
        <p:spPr>
          <a:xfrm>
            <a:off x="990600" y="1052736"/>
            <a:ext cx="8001000" cy="4648200"/>
          </a:xfrm>
        </p:spPr>
        <p:txBody>
          <a:bodyPr/>
          <a:lstStyle/>
          <a:p>
            <a:pPr defTabSz="914400" eaLnBrk="1" hangingPunct="1"/>
            <a:r>
              <a:rPr lang="en-US" dirty="0" smtClean="0"/>
              <a:t>Let’s have a look at the request details :</a:t>
            </a:r>
          </a:p>
          <a:p>
            <a:pPr defTabSz="914400" eaLnBrk="1" hangingPunct="1"/>
            <a:endParaRPr lang="en-US" dirty="0" smtClean="0"/>
          </a:p>
        </p:txBody>
      </p:sp>
      <p:pic>
        <p:nvPicPr>
          <p:cNvPr id="2" name="Picture 1" descr="Screen Shot 2011-08-17 at 16.13.55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4400" y="1556792"/>
            <a:ext cx="6348000" cy="5184576"/>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42565720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DELETE / Delete</a:t>
            </a:r>
            <a:endParaRPr lang="fr-FR" dirty="0" smtClean="0"/>
          </a:p>
        </p:txBody>
      </p:sp>
      <p:sp>
        <p:nvSpPr>
          <p:cNvPr id="34830" name="Forme 34829"/>
          <p:cNvSpPr>
            <a:spLocks noGrp="1" noChangeArrowheads="1"/>
          </p:cNvSpPr>
          <p:nvPr>
            <p:ph type="body" idx="1"/>
          </p:nvPr>
        </p:nvSpPr>
        <p:spPr>
          <a:xfrm>
            <a:off x="990600" y="1085056"/>
            <a:ext cx="8001000" cy="4648200"/>
          </a:xfrm>
        </p:spPr>
        <p:txBody>
          <a:bodyPr/>
          <a:lstStyle/>
          <a:p>
            <a:pPr defTabSz="914400" eaLnBrk="1" hangingPunct="1"/>
            <a:r>
              <a:rPr lang="en-US" dirty="0" smtClean="0"/>
              <a:t>The method DELETE is used to DELETE resources</a:t>
            </a:r>
          </a:p>
          <a:p>
            <a:r>
              <a:rPr lang="en-US" dirty="0"/>
              <a:t>Let’s have a look at the request details :</a:t>
            </a:r>
          </a:p>
          <a:p>
            <a:pPr marL="0" indent="0" defTabSz="914400" eaLnBrk="1" hangingPunct="1">
              <a:buNone/>
            </a:pPr>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pic>
        <p:nvPicPr>
          <p:cNvPr id="2" name="Picture 1" descr="Screen Shot 2011-08-17 at 16.24.42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688" y="2348880"/>
            <a:ext cx="6264696" cy="3859500"/>
          </a:xfrm>
          <a:prstGeom prst="rect">
            <a:avLst/>
          </a:prstGeom>
          <a:ln w="3175" cmpd="sng">
            <a:solidFill>
              <a:schemeClr val="tx1"/>
            </a:solidFill>
          </a:ln>
        </p:spPr>
      </p:pic>
    </p:spTree>
    <p:custDataLst>
      <p:tags r:id="rId1"/>
    </p:custDataLst>
    <p:extLst>
      <p:ext uri="{BB962C8B-B14F-4D97-AF65-F5344CB8AC3E}">
        <p14:creationId xmlns:p14="http://schemas.microsoft.com/office/powerpoint/2010/main" val="272896142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9332"/>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a:t>
            </a:r>
            <a:endParaRPr lang="fr-FR" dirty="0">
              <a:solidFill>
                <a:srgbClr val="000000"/>
              </a:solidFill>
            </a:endParaRPr>
          </a:p>
        </p:txBody>
      </p:sp>
    </p:spTree>
    <p:custDataLst>
      <p:tags r:id="rId1"/>
    </p:custDataLst>
    <p:extLst>
      <p:ext uri="{BB962C8B-B14F-4D97-AF65-F5344CB8AC3E}">
        <p14:creationId xmlns:p14="http://schemas.microsoft.com/office/powerpoint/2010/main" val="223713113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Demonstration</a:t>
            </a:r>
            <a:endParaRPr lang="en-US" sz="3200" b="1" dirty="0">
              <a:solidFill>
                <a:srgbClr val="000000"/>
              </a:solidFill>
            </a:endParaRPr>
          </a:p>
        </p:txBody>
      </p:sp>
      <p:sp>
        <p:nvSpPr>
          <p:cNvPr id="130051" name="Text Box 2"/>
          <p:cNvSpPr txBox="1">
            <a:spLocks noChangeArrowheads="1"/>
          </p:cNvSpPr>
          <p:nvPr/>
        </p:nvSpPr>
        <p:spPr bwMode="auto">
          <a:xfrm>
            <a:off x="1044575" y="1547192"/>
            <a:ext cx="7794625" cy="469012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Let’s see if the </a:t>
            </a:r>
            <a:r>
              <a:rPr lang="en-US" sz="2200" dirty="0" err="1" smtClean="0">
                <a:solidFill>
                  <a:srgbClr val="4D4D4D"/>
                </a:solidFill>
              </a:rPr>
              <a:t>RESTful</a:t>
            </a:r>
            <a:r>
              <a:rPr lang="en-US" sz="2200" dirty="0" smtClean="0">
                <a:solidFill>
                  <a:srgbClr val="4D4D4D"/>
                </a:solidFill>
              </a:rPr>
              <a:t> Web Services </a:t>
            </a:r>
            <a:r>
              <a:rPr lang="en-US" sz="2200" dirty="0">
                <a:solidFill>
                  <a:srgbClr val="4D4D4D"/>
                </a:solidFill>
              </a:rPr>
              <a:t>of </a:t>
            </a:r>
            <a:r>
              <a:rPr lang="en-US" sz="2200" dirty="0">
                <a:solidFill>
                  <a:srgbClr val="4D4D4D"/>
                </a:solidFill>
                <a:hlinkClick r:id="rId3"/>
              </a:rPr>
              <a:t>http://restful-example.appspot.com</a:t>
            </a:r>
            <a:r>
              <a:rPr lang="en-US" sz="2200" dirty="0" smtClean="0">
                <a:solidFill>
                  <a:srgbClr val="4D4D4D"/>
                </a:solidFill>
                <a:hlinkClick r:id="rId3"/>
              </a:rPr>
              <a:t>/</a:t>
            </a:r>
            <a:r>
              <a:rPr lang="en-US" sz="2200" dirty="0" smtClean="0">
                <a:solidFill>
                  <a:srgbClr val="4D4D4D"/>
                </a:solidFill>
              </a:rPr>
              <a:t> work well !</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p:txBody>
      </p:sp>
      <p:pic>
        <p:nvPicPr>
          <p:cNvPr id="130052" name="Picture 3"/>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Architectures</a:t>
            </a:r>
            <a:endParaRPr lang="fr-FR" dirty="0">
              <a:solidFill>
                <a:srgbClr val="000000"/>
              </a:solidFill>
            </a:endParaRPr>
          </a:p>
        </p:txBody>
      </p:sp>
      <p:pic>
        <p:nvPicPr>
          <p:cNvPr id="2" name="Picture 1" descr="Screen Shot 2011-08-17 at 11.54.12 .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7784" y="4005064"/>
            <a:ext cx="4800600" cy="1397000"/>
          </a:xfrm>
          <a:prstGeom prst="rect">
            <a:avLst/>
          </a:prstGeom>
          <a:ln w="3175" cmpd="sng">
            <a:solidFill>
              <a:schemeClr val="tx1"/>
            </a:solidFill>
          </a:ln>
        </p:spPr>
      </p:pic>
    </p:spTree>
    <p:extLst>
      <p:ext uri="{BB962C8B-B14F-4D97-AF65-F5344CB8AC3E}">
        <p14:creationId xmlns:p14="http://schemas.microsoft.com/office/powerpoint/2010/main" val="419525955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err="1" smtClean="0"/>
              <a:t>RESTful</a:t>
            </a:r>
            <a:r>
              <a:rPr lang="en-US" dirty="0" smtClean="0"/>
              <a:t> Web Services </a:t>
            </a:r>
            <a:br>
              <a:rPr lang="en-US" dirty="0" smtClean="0"/>
            </a:br>
            <a:r>
              <a:rPr lang="en-US" dirty="0" smtClean="0"/>
              <a:t>with JAX-RS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Web Services</a:t>
            </a:r>
            <a:endParaRPr lang="en-US" b="1" dirty="0">
              <a:solidFill>
                <a:srgbClr val="000000"/>
              </a:solidFill>
            </a:endParaRPr>
          </a:p>
        </p:txBody>
      </p:sp>
    </p:spTree>
    <p:custDataLst>
      <p:tags r:id="rId1"/>
    </p:custDataLst>
    <p:extLst>
      <p:ext uri="{BB962C8B-B14F-4D97-AF65-F5344CB8AC3E}">
        <p14:creationId xmlns:p14="http://schemas.microsoft.com/office/powerpoint/2010/main" val="23612794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JAX-RS is one of the Java EE specifications</a:t>
            </a:r>
          </a:p>
          <a:p>
            <a:pPr lvl="1"/>
            <a:r>
              <a:rPr lang="en-US" dirty="0" smtClean="0"/>
              <a:t>A dedicated API to design REST Web Services !</a:t>
            </a:r>
          </a:p>
          <a:p>
            <a:endParaRPr lang="en-US" dirty="0" smtClean="0"/>
          </a:p>
          <a:p>
            <a:r>
              <a:rPr lang="en-US" dirty="0" smtClean="0"/>
              <a:t>As all Java EE specifications, more than one implementations are available :</a:t>
            </a:r>
          </a:p>
          <a:p>
            <a:pPr lvl="1"/>
            <a:r>
              <a:rPr lang="en-US" dirty="0" smtClean="0"/>
              <a:t>Apache CXF</a:t>
            </a:r>
            <a:r>
              <a:rPr lang="en-US" dirty="0"/>
              <a:t>, an open source Web </a:t>
            </a:r>
            <a:r>
              <a:rPr lang="en-US" dirty="0" smtClean="0"/>
              <a:t>Service framework</a:t>
            </a:r>
          </a:p>
          <a:p>
            <a:pPr lvl="1"/>
            <a:r>
              <a:rPr lang="en-US" dirty="0"/>
              <a:t>Jersey, the reference implementation from Sun /</a:t>
            </a:r>
            <a:r>
              <a:rPr lang="en-US" dirty="0" smtClean="0"/>
              <a:t> Oracle</a:t>
            </a:r>
          </a:p>
          <a:p>
            <a:pPr lvl="1"/>
            <a:r>
              <a:rPr lang="en-US" dirty="0" err="1" smtClean="0"/>
              <a:t>RESTEasy</a:t>
            </a:r>
            <a:r>
              <a:rPr lang="en-US" dirty="0"/>
              <a:t>, </a:t>
            </a:r>
            <a:r>
              <a:rPr lang="en-US" dirty="0" err="1"/>
              <a:t>JBoss's</a:t>
            </a:r>
            <a:r>
              <a:rPr lang="en-US" dirty="0"/>
              <a:t> </a:t>
            </a:r>
            <a:r>
              <a:rPr lang="en-US" dirty="0" smtClean="0"/>
              <a:t>implementation</a:t>
            </a:r>
          </a:p>
          <a:p>
            <a:pPr lvl="1"/>
            <a:endParaRPr lang="en-US" dirty="0"/>
          </a:p>
          <a:p>
            <a:r>
              <a:rPr lang="en-US" dirty="0" smtClean="0"/>
              <a:t>For this course, we’ll use Jersey !</a:t>
            </a:r>
          </a:p>
          <a:p>
            <a:pPr lvl="1"/>
            <a:r>
              <a:rPr lang="en-US" dirty="0" smtClean="0"/>
              <a:t>Libraries are available here : </a:t>
            </a:r>
            <a:r>
              <a:rPr lang="en-US" dirty="0" smtClean="0">
                <a:hlinkClick r:id="rId4"/>
              </a:rPr>
              <a:t>http://jersey.dev.java.net</a:t>
            </a:r>
            <a:endParaRPr lang="en-US" dirty="0" smtClean="0"/>
          </a:p>
        </p:txBody>
      </p:sp>
      <p:pic>
        <p:nvPicPr>
          <p:cNvPr id="18436" name="Rectangle 25602"/>
          <p:cNvPicPr>
            <a:picLocks noChangeAspect="1" noChangeArrowheads="1"/>
          </p:cNvPicPr>
          <p:nvPr/>
        </p:nvPicPr>
        <p:blipFill>
          <a:blip r:embed="rId5"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Tree>
    <p:custDataLst>
      <p:tags r:id="rId1"/>
    </p:custDataLst>
    <p:extLst>
      <p:ext uri="{BB962C8B-B14F-4D97-AF65-F5344CB8AC3E}">
        <p14:creationId xmlns:p14="http://schemas.microsoft.com/office/powerpoint/2010/main" val="25750188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5" end="5"/>
                                            </p:txEl>
                                          </p:spTgt>
                                        </p:tgtEl>
                                        <p:attrNameLst>
                                          <p:attrName>style.visibility</p:attrName>
                                        </p:attrNameLst>
                                      </p:cBhvr>
                                      <p:to>
                                        <p:strVal val="visible"/>
                                      </p:to>
                                    </p:set>
                                    <p:animEffect transition="in" filter="fade">
                                      <p:cBhvr>
                                        <p:cTn id="21" dur="500"/>
                                        <p:tgtEl>
                                          <p:spTgt spid="34830">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30">
                                            <p:txEl>
                                              <p:pRg st="6" end="6"/>
                                            </p:txEl>
                                          </p:spTgt>
                                        </p:tgtEl>
                                        <p:attrNameLst>
                                          <p:attrName>style.visibility</p:attrName>
                                        </p:attrNameLst>
                                      </p:cBhvr>
                                      <p:to>
                                        <p:strVal val="visible"/>
                                      </p:to>
                                    </p:set>
                                    <p:animEffect transition="in" filter="fade">
                                      <p:cBhvr>
                                        <p:cTn id="24" dur="500"/>
                                        <p:tgtEl>
                                          <p:spTgt spid="34830">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830">
                                            <p:txEl>
                                              <p:pRg st="8" end="8"/>
                                            </p:txEl>
                                          </p:spTgt>
                                        </p:tgtEl>
                                        <p:attrNameLst>
                                          <p:attrName>style.visibility</p:attrName>
                                        </p:attrNameLst>
                                      </p:cBhvr>
                                      <p:to>
                                        <p:strVal val="visible"/>
                                      </p:to>
                                    </p:set>
                                    <p:animEffect transition="in" filter="fade">
                                      <p:cBhvr>
                                        <p:cTn id="29" dur="500"/>
                                        <p:tgtEl>
                                          <p:spTgt spid="34830">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830">
                                            <p:txEl>
                                              <p:pRg st="9" end="9"/>
                                            </p:txEl>
                                          </p:spTgt>
                                        </p:tgtEl>
                                        <p:attrNameLst>
                                          <p:attrName>style.visibility</p:attrName>
                                        </p:attrNameLst>
                                      </p:cBhvr>
                                      <p:to>
                                        <p:strVal val="visible"/>
                                      </p:to>
                                    </p:set>
                                    <p:animEffect transition="in" filter="fade">
                                      <p:cBhvr>
                                        <p:cTn id="32"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JAX-RS API objective is to make </a:t>
            </a:r>
            <a:r>
              <a:rPr lang="en-US" dirty="0" err="1" smtClean="0"/>
              <a:t>RESTful</a:t>
            </a:r>
            <a:r>
              <a:rPr lang="en-US" dirty="0" smtClean="0"/>
              <a:t> Web Service development very easy</a:t>
            </a:r>
            <a:r>
              <a:rPr lang="en-US" dirty="0"/>
              <a:t> </a:t>
            </a:r>
            <a:r>
              <a:rPr lang="en-US" dirty="0" smtClean="0"/>
              <a:t>:</a:t>
            </a:r>
          </a:p>
          <a:p>
            <a:pPr lvl="1"/>
            <a:r>
              <a:rPr lang="en-US" dirty="0" smtClean="0"/>
              <a:t>Just need to develop POJO (Plain Old Java Object)…</a:t>
            </a:r>
          </a:p>
          <a:p>
            <a:pPr lvl="1"/>
            <a:r>
              <a:rPr lang="en-US" dirty="0"/>
              <a:t>… enhanced by </a:t>
            </a:r>
            <a:r>
              <a:rPr lang="en-US" dirty="0" smtClean="0"/>
              <a:t>annotations !</a:t>
            </a:r>
          </a:p>
          <a:p>
            <a:pPr lvl="1"/>
            <a:endParaRPr lang="en-US" dirty="0"/>
          </a:p>
          <a:p>
            <a:r>
              <a:rPr lang="en-US" dirty="0" smtClean="0"/>
              <a:t>No need to handle HTTP request at low level</a:t>
            </a:r>
          </a:p>
          <a:p>
            <a:r>
              <a:rPr lang="en-US" dirty="0" smtClean="0"/>
              <a:t>Just concentrate on the business rules !</a:t>
            </a:r>
          </a:p>
          <a:p>
            <a:endParaRPr lang="en-US" dirty="0" smtClean="0"/>
          </a:p>
          <a:p>
            <a:endParaRPr lang="en-US" dirty="0"/>
          </a:p>
          <a:p>
            <a:r>
              <a:rPr lang="en-US" dirty="0" smtClean="0"/>
              <a:t>We’re going to see the main annotations JAX-RS provides…</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pic>
        <p:nvPicPr>
          <p:cNvPr id="2" name="Picture 1"/>
          <p:cNvPicPr>
            <a:picLocks noChangeAspect="1"/>
          </p:cNvPicPr>
          <p:nvPr/>
        </p:nvPicPr>
        <p:blipFill>
          <a:blip r:embed="rId5"/>
          <a:stretch>
            <a:fillRect/>
          </a:stretch>
        </p:blipFill>
        <p:spPr>
          <a:xfrm>
            <a:off x="8100392" y="5949280"/>
            <a:ext cx="812800" cy="660400"/>
          </a:xfrm>
          <a:prstGeom prst="rect">
            <a:avLst/>
          </a:prstGeom>
        </p:spPr>
      </p:pic>
    </p:spTree>
    <p:custDataLst>
      <p:tags r:id="rId1"/>
    </p:custDataLst>
    <p:extLst>
      <p:ext uri="{BB962C8B-B14F-4D97-AF65-F5344CB8AC3E}">
        <p14:creationId xmlns:p14="http://schemas.microsoft.com/office/powerpoint/2010/main" val="293537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30">
                                            <p:txEl>
                                              <p:pRg st="4" end="4"/>
                                            </p:txEl>
                                          </p:spTgt>
                                        </p:tgtEl>
                                        <p:attrNameLst>
                                          <p:attrName>style.visibility</p:attrName>
                                        </p:attrNameLst>
                                      </p:cBhvr>
                                      <p:to>
                                        <p:strVal val="visible"/>
                                      </p:to>
                                    </p:set>
                                    <p:animEffect transition="in" filter="fade">
                                      <p:cBhvr>
                                        <p:cTn id="18" dur="500"/>
                                        <p:tgtEl>
                                          <p:spTgt spid="34830">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830">
                                            <p:txEl>
                                              <p:pRg st="5" end="5"/>
                                            </p:txEl>
                                          </p:spTgt>
                                        </p:tgtEl>
                                        <p:attrNameLst>
                                          <p:attrName>style.visibility</p:attrName>
                                        </p:attrNameLst>
                                      </p:cBhvr>
                                      <p:to>
                                        <p:strVal val="visible"/>
                                      </p:to>
                                    </p:set>
                                    <p:animEffect transition="in" filter="fade">
                                      <p:cBhvr>
                                        <p:cTn id="23" dur="500"/>
                                        <p:tgtEl>
                                          <p:spTgt spid="34830">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30">
                                            <p:txEl>
                                              <p:pRg st="8" end="8"/>
                                            </p:txEl>
                                          </p:spTgt>
                                        </p:tgtEl>
                                        <p:attrNameLst>
                                          <p:attrName>style.visibility</p:attrName>
                                        </p:attrNameLst>
                                      </p:cBhvr>
                                      <p:to>
                                        <p:strVal val="visible"/>
                                      </p:to>
                                    </p:set>
                                    <p:animEffect transition="in" filter="fade">
                                      <p:cBhvr>
                                        <p:cTn id="28"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Message</a:t>
            </a:r>
            <a:endParaRPr lang="fr-FR"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
        <p:nvSpPr>
          <p:cNvPr id="8" name="Rectangle 3"/>
          <p:cNvSpPr txBox="1">
            <a:spLocks noChangeArrowheads="1"/>
          </p:cNvSpPr>
          <p:nvPr/>
        </p:nvSpPr>
        <p:spPr bwMode="auto">
          <a:xfrm>
            <a:off x="1066800" y="1752600"/>
            <a:ext cx="7772400" cy="4038600"/>
          </a:xfrm>
          <a:prstGeom prst="rect">
            <a:avLst/>
          </a:prstGeom>
          <a:solidFill>
            <a:schemeClr val="accent6">
              <a:lumMod val="20000"/>
              <a:lumOff val="80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i="1" dirty="0" smtClean="0">
                <a:latin typeface="Courier"/>
                <a:cs typeface="Courier"/>
              </a:rPr>
              <a:t>POST /en/html/</a:t>
            </a:r>
            <a:r>
              <a:rPr lang="en-US" i="1" dirty="0" err="1" smtClean="0">
                <a:latin typeface="Courier"/>
                <a:cs typeface="Courier"/>
              </a:rPr>
              <a:t>index.html</a:t>
            </a:r>
            <a:r>
              <a:rPr lang="en-US" i="1" dirty="0" smtClean="0">
                <a:latin typeface="Courier"/>
                <a:cs typeface="Courier"/>
              </a:rPr>
              <a:t> HTTP/1.1</a:t>
            </a:r>
          </a:p>
          <a:p>
            <a:pPr lvl="1" defTabSz="914400" eaLnBrk="1" hangingPunct="1">
              <a:buNone/>
            </a:pPr>
            <a:r>
              <a:rPr lang="en-US" i="1" dirty="0" smtClean="0">
                <a:latin typeface="Courier"/>
                <a:cs typeface="Courier"/>
              </a:rPr>
              <a:t>Host: </a:t>
            </a:r>
            <a:r>
              <a:rPr lang="en-US" i="1" dirty="0" err="1" smtClean="0">
                <a:latin typeface="Courier"/>
                <a:cs typeface="Courier"/>
              </a:rPr>
              <a:t>www.website.com</a:t>
            </a:r>
            <a:endParaRPr lang="en-US" i="1" dirty="0" smtClean="0">
              <a:latin typeface="Courier"/>
              <a:cs typeface="Courier"/>
            </a:endParaRPr>
          </a:p>
          <a:p>
            <a:pPr lvl="1" defTabSz="914400" eaLnBrk="1" hangingPunct="1">
              <a:buNone/>
            </a:pPr>
            <a:r>
              <a:rPr lang="en-US" i="1" dirty="0" smtClean="0">
                <a:latin typeface="Courier"/>
                <a:cs typeface="Courier"/>
              </a:rPr>
              <a:t>User-Agent: Mozilla/5.0 (</a:t>
            </a:r>
            <a:r>
              <a:rPr lang="en-US" i="1" dirty="0" err="1" smtClean="0">
                <a:latin typeface="Courier"/>
                <a:cs typeface="Courier"/>
              </a:rPr>
              <a:t>Windows;en</a:t>
            </a:r>
            <a:r>
              <a:rPr lang="en-US" i="1" dirty="0" smtClean="0">
                <a:latin typeface="Courier"/>
                <a:cs typeface="Courier"/>
              </a:rPr>
              <a:t>-GB; rv:1.8.0.11)</a:t>
            </a:r>
          </a:p>
          <a:p>
            <a:pPr lvl="1" defTabSz="914400" eaLnBrk="1" hangingPunct="1">
              <a:buNone/>
            </a:pPr>
            <a:r>
              <a:rPr lang="en-US" i="1" dirty="0" smtClean="0">
                <a:latin typeface="Courier"/>
                <a:cs typeface="Courier"/>
              </a:rPr>
              <a:t>Accept: text/</a:t>
            </a:r>
            <a:r>
              <a:rPr lang="en-US" i="1" dirty="0" err="1" smtClean="0">
                <a:latin typeface="Courier"/>
                <a:cs typeface="Courier"/>
              </a:rPr>
              <a:t>xml,text/html;q</a:t>
            </a:r>
            <a:r>
              <a:rPr lang="en-US" i="1" dirty="0" smtClean="0">
                <a:latin typeface="Courier"/>
                <a:cs typeface="Courier"/>
              </a:rPr>
              <a:t>=0.9,text/plain;q=0.8,image/png,*/*;</a:t>
            </a:r>
            <a:r>
              <a:rPr lang="en-US" i="1" dirty="0" err="1" smtClean="0">
                <a:latin typeface="Courier"/>
                <a:cs typeface="Courier"/>
              </a:rPr>
              <a:t>q</a:t>
            </a:r>
            <a:r>
              <a:rPr lang="en-US" i="1" dirty="0" smtClean="0">
                <a:latin typeface="Courier"/>
                <a:cs typeface="Courier"/>
              </a:rPr>
              <a:t>=0.5</a:t>
            </a:r>
          </a:p>
          <a:p>
            <a:pPr lvl="1" defTabSz="914400" eaLnBrk="1" hangingPunct="1">
              <a:buNone/>
            </a:pPr>
            <a:r>
              <a:rPr lang="en-US" i="1" dirty="0" smtClean="0">
                <a:latin typeface="Courier"/>
                <a:cs typeface="Courier"/>
              </a:rPr>
              <a:t>Accept-Language: en-</a:t>
            </a:r>
            <a:r>
              <a:rPr lang="en-US" i="1" dirty="0" err="1" smtClean="0">
                <a:latin typeface="Courier"/>
                <a:cs typeface="Courier"/>
              </a:rPr>
              <a:t>gb,en;q</a:t>
            </a:r>
            <a:r>
              <a:rPr lang="en-US" i="1" dirty="0" smtClean="0">
                <a:latin typeface="Courier"/>
                <a:cs typeface="Courier"/>
              </a:rPr>
              <a:t>=0.5</a:t>
            </a:r>
          </a:p>
          <a:p>
            <a:pPr lvl="1" defTabSz="914400" eaLnBrk="1" hangingPunct="1">
              <a:buNone/>
            </a:pPr>
            <a:r>
              <a:rPr lang="en-US" i="1" dirty="0" smtClean="0">
                <a:latin typeface="Courier"/>
                <a:cs typeface="Courier"/>
              </a:rPr>
              <a:t>Accept-Encoding: </a:t>
            </a:r>
            <a:r>
              <a:rPr lang="en-US" i="1" dirty="0" err="1" smtClean="0">
                <a:latin typeface="Courier"/>
                <a:cs typeface="Courier"/>
              </a:rPr>
              <a:t>gzip,deflate</a:t>
            </a:r>
            <a:endParaRPr lang="en-US" i="1" dirty="0" smtClean="0">
              <a:latin typeface="Courier"/>
              <a:cs typeface="Courier"/>
            </a:endParaRPr>
          </a:p>
          <a:p>
            <a:pPr lvl="1" defTabSz="914400" eaLnBrk="1" hangingPunct="1">
              <a:buNone/>
            </a:pPr>
            <a:r>
              <a:rPr lang="en-US" i="1" dirty="0" smtClean="0">
                <a:latin typeface="Courier"/>
                <a:cs typeface="Courier"/>
              </a:rPr>
              <a:t>Accept-</a:t>
            </a:r>
            <a:r>
              <a:rPr lang="en-US" i="1" dirty="0" err="1" smtClean="0">
                <a:latin typeface="Courier"/>
                <a:cs typeface="Courier"/>
              </a:rPr>
              <a:t>Charset</a:t>
            </a:r>
            <a:r>
              <a:rPr lang="en-US" i="1" dirty="0" smtClean="0">
                <a:latin typeface="Courier"/>
                <a:cs typeface="Courier"/>
              </a:rPr>
              <a:t>: ISO-8859-1,utf-8;q=0.7,*;</a:t>
            </a:r>
            <a:r>
              <a:rPr lang="en-US" i="1" dirty="0" err="1" smtClean="0">
                <a:latin typeface="Courier"/>
                <a:cs typeface="Courier"/>
              </a:rPr>
              <a:t>q</a:t>
            </a:r>
            <a:r>
              <a:rPr lang="en-US" i="1" dirty="0" smtClean="0">
                <a:latin typeface="Courier"/>
                <a:cs typeface="Courier"/>
              </a:rPr>
              <a:t>=0.7</a:t>
            </a:r>
          </a:p>
          <a:p>
            <a:pPr lvl="1" defTabSz="914400" eaLnBrk="1" hangingPunct="1">
              <a:buNone/>
            </a:pPr>
            <a:r>
              <a:rPr lang="en-US" i="1" dirty="0" smtClean="0">
                <a:latin typeface="Courier"/>
                <a:cs typeface="Courier"/>
              </a:rPr>
              <a:t>Keep-Alive: 300</a:t>
            </a:r>
          </a:p>
          <a:p>
            <a:pPr lvl="1" defTabSz="914400" eaLnBrk="1" hangingPunct="1">
              <a:buNone/>
            </a:pPr>
            <a:r>
              <a:rPr lang="en-US" i="1" dirty="0" smtClean="0">
                <a:latin typeface="Courier"/>
                <a:cs typeface="Courier"/>
              </a:rPr>
              <a:t>Connection: keep-alive</a:t>
            </a:r>
          </a:p>
          <a:p>
            <a:pPr lvl="1" defTabSz="914400" eaLnBrk="1" hangingPunct="1">
              <a:buNone/>
            </a:pPr>
            <a:r>
              <a:rPr lang="en-US" i="1" dirty="0" smtClean="0">
                <a:latin typeface="Courier"/>
                <a:cs typeface="Courier"/>
              </a:rPr>
              <a:t>Content-Type: </a:t>
            </a:r>
            <a:r>
              <a:rPr lang="en-US" i="1" dirty="0" err="1" smtClean="0">
                <a:latin typeface="Courier"/>
                <a:cs typeface="Courier"/>
              </a:rPr>
              <a:t>application/x-www-form-urlencoded</a:t>
            </a:r>
            <a:endParaRPr lang="en-US" i="1" dirty="0" smtClean="0">
              <a:latin typeface="Courier"/>
              <a:cs typeface="Courier"/>
            </a:endParaRPr>
          </a:p>
          <a:p>
            <a:pPr lvl="1" defTabSz="914400" eaLnBrk="1" hangingPunct="1">
              <a:buNone/>
            </a:pPr>
            <a:r>
              <a:rPr lang="en-US" i="1" dirty="0" smtClean="0">
                <a:latin typeface="Courier"/>
                <a:cs typeface="Courier"/>
              </a:rPr>
              <a:t>Content-Length: 39</a:t>
            </a:r>
          </a:p>
          <a:p>
            <a:pPr lvl="1" defTabSz="914400" eaLnBrk="1" hangingPunct="1">
              <a:buNone/>
            </a:pPr>
            <a:endParaRPr lang="en-US" i="1" dirty="0" smtClean="0">
              <a:latin typeface="Courier"/>
              <a:cs typeface="Courier"/>
            </a:endParaRPr>
          </a:p>
          <a:p>
            <a:pPr lvl="1" defTabSz="914400" eaLnBrk="1" hangingPunct="1">
              <a:buNone/>
            </a:pPr>
            <a:r>
              <a:rPr lang="en-US" i="1" dirty="0" smtClean="0">
                <a:latin typeface="Courier"/>
                <a:cs typeface="Courier"/>
              </a:rPr>
              <a:t>name=</a:t>
            </a:r>
            <a:r>
              <a:rPr lang="en-US" i="1" dirty="0" err="1" smtClean="0">
                <a:latin typeface="Courier"/>
                <a:cs typeface="Courier"/>
              </a:rPr>
              <a:t>MyName&amp;male</a:t>
            </a:r>
            <a:r>
              <a:rPr lang="en-US" i="1" dirty="0" smtClean="0">
                <a:latin typeface="Courier"/>
                <a:cs typeface="Courier"/>
              </a:rPr>
              <a:t>=yes</a:t>
            </a:r>
          </a:p>
        </p:txBody>
      </p:sp>
      <p:sp>
        <p:nvSpPr>
          <p:cNvPr id="12" name="Frame 11"/>
          <p:cNvSpPr/>
          <p:nvPr/>
        </p:nvSpPr>
        <p:spPr bwMode="auto">
          <a:xfrm>
            <a:off x="1447800" y="1752600"/>
            <a:ext cx="4953000" cy="381000"/>
          </a:xfrm>
          <a:prstGeom prst="frame">
            <a:avLst/>
          </a:prstGeom>
          <a:solidFill>
            <a:srgbClr val="3366FF"/>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
        <p:nvSpPr>
          <p:cNvPr id="13" name="Frame 12"/>
          <p:cNvSpPr/>
          <p:nvPr/>
        </p:nvSpPr>
        <p:spPr bwMode="auto">
          <a:xfrm>
            <a:off x="1447800" y="2133600"/>
            <a:ext cx="7315200" cy="3124200"/>
          </a:xfrm>
          <a:prstGeom prst="frame">
            <a:avLst>
              <a:gd name="adj1" fmla="val 1931"/>
            </a:avLst>
          </a:prstGeom>
          <a:solidFill>
            <a:srgbClr val="008000"/>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
        <p:nvSpPr>
          <p:cNvPr id="14" name="Frame 13"/>
          <p:cNvSpPr/>
          <p:nvPr/>
        </p:nvSpPr>
        <p:spPr bwMode="auto">
          <a:xfrm>
            <a:off x="1447800" y="5334000"/>
            <a:ext cx="4953000" cy="381000"/>
          </a:xfrm>
          <a:prstGeom prst="frame">
            <a:avLst/>
          </a:prstGeom>
          <a:solidFill>
            <a:srgbClr val="FF6600"/>
          </a:solidFill>
          <a:ln w="12700" cap="flat" cmpd="sng" algn="ctr">
            <a:solidFill>
              <a:schemeClr val="tx1"/>
            </a:solidFill>
            <a:prstDash val="solid"/>
            <a:round/>
            <a:headEnd type="none" w="med" len="med"/>
            <a:tailEnd type="none" w="med" len="med"/>
          </a:ln>
          <a:effectLst/>
        </p:spPr>
        <p:txBody>
          <a:bodyPr vert="horz" wrap="square" lIns="91440" tIns="45720" rIns="91440" bIns="45720" rtlCol="0" anchor="t" compatLnSpc="1">
            <a:spAutoFit/>
          </a:bodyPr>
          <a:lstStyle/>
          <a:p>
            <a:pPr marL="0" marR="0" indent="0" algn="l" defTabSz="914400" rtl="0" eaLnBrk="0" fontAlgn="base" latinLnBrk="0" hangingPunct="0">
              <a:lnSpc>
                <a:spcPct val="100000"/>
              </a:lnSpc>
              <a:spcBef>
                <a:spcPct val="0"/>
              </a:spcBef>
              <a:spcAft>
                <a:spcPct val="0"/>
              </a:spcAft>
              <a:buNone/>
              <a:tabLst/>
            </a:pPr>
            <a:endParaRPr kumimoji="0" lang="en-US" sz="1800" b="0" i="0" u="none" strike="noStrike" baseline="0">
              <a:solidFill>
                <a:schemeClr val="tx1">
                  <a:alpha val="100000"/>
                </a:schemeClr>
              </a:solidFill>
              <a:effectLst/>
              <a:latin typeface="Arial"/>
            </a:endParaRPr>
          </a:p>
        </p:txBody>
      </p:sp>
    </p:spTree>
    <p:custDataLst>
      <p:tags r:id="rId1"/>
    </p:custDataLst>
    <p:extLst>
      <p:ext uri="{BB962C8B-B14F-4D97-AF65-F5344CB8AC3E}">
        <p14:creationId xmlns:p14="http://schemas.microsoft.com/office/powerpoint/2010/main" val="31861115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accel="50000" decel="5000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Installation</a:t>
            </a:r>
            <a:endParaRPr lang="fr-FR" dirty="0" smtClean="0"/>
          </a:p>
        </p:txBody>
      </p:sp>
      <p:sp>
        <p:nvSpPr>
          <p:cNvPr id="34830" name="Forme 34829"/>
          <p:cNvSpPr>
            <a:spLocks noGrp="1" noChangeArrowheads="1"/>
          </p:cNvSpPr>
          <p:nvPr>
            <p:ph type="body" idx="1"/>
          </p:nvPr>
        </p:nvSpPr>
        <p:spPr>
          <a:xfrm>
            <a:off x="990600" y="980728"/>
            <a:ext cx="8001000" cy="5368280"/>
          </a:xfrm>
        </p:spPr>
        <p:txBody>
          <a:bodyPr/>
          <a:lstStyle/>
          <a:p>
            <a:pPr defTabSz="914400" eaLnBrk="1" hangingPunct="1"/>
            <a:r>
              <a:rPr lang="en-US" dirty="0" smtClean="0"/>
              <a:t>To use JAX-RS, you have to :</a:t>
            </a:r>
          </a:p>
          <a:p>
            <a:pPr lvl="1"/>
            <a:r>
              <a:rPr lang="en-US" dirty="0"/>
              <a:t>I</a:t>
            </a:r>
            <a:r>
              <a:rPr lang="en-US" dirty="0" smtClean="0"/>
              <a:t>nclude libraries in your project</a:t>
            </a:r>
          </a:p>
          <a:p>
            <a:pPr lvl="1"/>
            <a:r>
              <a:rPr lang="en-US" dirty="0" smtClean="0"/>
              <a:t>Define the Jersey Servlet in the Deployment Descriptor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7" name="ZoneTexte 7"/>
          <p:cNvSpPr txBox="1"/>
          <p:nvPr/>
        </p:nvSpPr>
        <p:spPr>
          <a:xfrm>
            <a:off x="755576" y="2492896"/>
            <a:ext cx="8280920" cy="4278094"/>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&lt;servlet&gt;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servlet-name&gt;</a:t>
            </a:r>
            <a:r>
              <a:rPr lang="en-US" sz="1600" dirty="0">
                <a:latin typeface="Courier"/>
                <a:cs typeface="Courier"/>
              </a:rPr>
              <a:t>Jersey Web Application</a:t>
            </a:r>
            <a:r>
              <a:rPr lang="en-US" sz="1600" dirty="0">
                <a:solidFill>
                  <a:srgbClr val="479B8F"/>
                </a:solidFill>
                <a:latin typeface="Courier"/>
                <a:cs typeface="Courier"/>
              </a:rPr>
              <a:t>&lt;/servlet-name&gt;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servlet-class</a:t>
            </a:r>
            <a:r>
              <a:rPr lang="en-US" sz="1600" dirty="0" smtClean="0">
                <a:solidFill>
                  <a:srgbClr val="479B8F"/>
                </a:solidFill>
                <a:latin typeface="Courier"/>
                <a:cs typeface="Courier"/>
              </a:rPr>
              <a:t>&gt;</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com.sun.jersey.spi.container.servlet.ServletContainer</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smtClean="0">
                <a:solidFill>
                  <a:srgbClr val="479B8F"/>
                </a:solidFill>
                <a:latin typeface="Courier"/>
                <a:cs typeface="Courier"/>
              </a:rPr>
              <a:t>&lt;</a:t>
            </a:r>
            <a:r>
              <a:rPr lang="en-US" sz="1600" dirty="0">
                <a:solidFill>
                  <a:srgbClr val="479B8F"/>
                </a:solidFill>
                <a:latin typeface="Courier"/>
                <a:cs typeface="Courier"/>
              </a:rPr>
              <a:t>/servlet-class&gt;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init-param</a:t>
            </a:r>
            <a:r>
              <a:rPr lang="en-US" sz="1600" dirty="0">
                <a:solidFill>
                  <a:srgbClr val="479B8F"/>
                </a:solidFill>
                <a:latin typeface="Courier"/>
                <a:cs typeface="Courier"/>
              </a:rPr>
              <a:t>&gt;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param</a:t>
            </a:r>
            <a:r>
              <a:rPr lang="en-US" sz="1600" dirty="0">
                <a:solidFill>
                  <a:srgbClr val="479B8F"/>
                </a:solidFill>
                <a:latin typeface="Courier"/>
                <a:cs typeface="Courier"/>
              </a:rPr>
              <a:t>-name</a:t>
            </a:r>
            <a:r>
              <a:rPr lang="en-US" sz="1600" dirty="0" smtClean="0">
                <a:solidFill>
                  <a:srgbClr val="479B8F"/>
                </a:solidFill>
                <a:latin typeface="Courier"/>
                <a:cs typeface="Courier"/>
              </a:rPr>
              <a:t>&gt;</a:t>
            </a:r>
          </a:p>
          <a:p>
            <a:r>
              <a:rPr lang="en-US" sz="1600" dirty="0">
                <a:latin typeface="Courier"/>
                <a:cs typeface="Courier"/>
              </a:rPr>
              <a:t> </a:t>
            </a:r>
            <a:r>
              <a:rPr lang="en-US" sz="1600" dirty="0" smtClean="0">
                <a:latin typeface="Courier"/>
                <a:cs typeface="Courier"/>
              </a:rPr>
              <a:t>           </a:t>
            </a:r>
            <a:r>
              <a:rPr lang="en-US" sz="1600" dirty="0" err="1" smtClean="0">
                <a:latin typeface="Courier"/>
                <a:cs typeface="Courier"/>
              </a:rPr>
              <a:t>com.sun.jersey.config.property.packages</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smtClean="0">
                <a:solidFill>
                  <a:srgbClr val="479B8F"/>
                </a:solidFill>
                <a:latin typeface="Courier"/>
                <a:cs typeface="Courier"/>
              </a:rPr>
              <a:t> &lt;</a:t>
            </a:r>
            <a:r>
              <a:rPr lang="en-US" sz="1600" dirty="0">
                <a:solidFill>
                  <a:srgbClr val="479B8F"/>
                </a:solidFill>
                <a:latin typeface="Courier"/>
                <a:cs typeface="Courier"/>
              </a:rPr>
              <a:t>/</a:t>
            </a:r>
            <a:r>
              <a:rPr lang="en-US" sz="1600" dirty="0" err="1">
                <a:solidFill>
                  <a:srgbClr val="479B8F"/>
                </a:solidFill>
                <a:latin typeface="Courier"/>
                <a:cs typeface="Courier"/>
              </a:rPr>
              <a:t>param</a:t>
            </a:r>
            <a:r>
              <a:rPr lang="en-US" sz="1600" dirty="0">
                <a:solidFill>
                  <a:srgbClr val="479B8F"/>
                </a:solidFill>
                <a:latin typeface="Courier"/>
                <a:cs typeface="Courier"/>
              </a:rPr>
              <a:t>-name&gt;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param</a:t>
            </a:r>
            <a:r>
              <a:rPr lang="en-US" sz="1600" dirty="0">
                <a:solidFill>
                  <a:srgbClr val="479B8F"/>
                </a:solidFill>
                <a:latin typeface="Courier"/>
                <a:cs typeface="Courier"/>
              </a:rPr>
              <a:t>-value&gt;</a:t>
            </a:r>
            <a:r>
              <a:rPr lang="en-US" sz="1600" dirty="0" err="1">
                <a:latin typeface="Courier"/>
                <a:cs typeface="Courier"/>
              </a:rPr>
              <a:t>com.supinfo.restfulexample.rest</a:t>
            </a:r>
            <a:r>
              <a:rPr lang="en-US" sz="1600" dirty="0">
                <a:solidFill>
                  <a:srgbClr val="479B8F"/>
                </a:solidFill>
                <a:latin typeface="Courier"/>
                <a:cs typeface="Courier"/>
              </a:rPr>
              <a:t>&lt;/</a:t>
            </a:r>
            <a:r>
              <a:rPr lang="en-US" sz="1600" dirty="0" err="1">
                <a:solidFill>
                  <a:srgbClr val="479B8F"/>
                </a:solidFill>
                <a:latin typeface="Courier"/>
                <a:cs typeface="Courier"/>
              </a:rPr>
              <a:t>param</a:t>
            </a:r>
            <a:r>
              <a:rPr lang="en-US" sz="1600" dirty="0">
                <a:solidFill>
                  <a:srgbClr val="479B8F"/>
                </a:solidFill>
                <a:latin typeface="Courier"/>
                <a:cs typeface="Courier"/>
              </a:rPr>
              <a:t>-value&gt;</a:t>
            </a:r>
          </a:p>
          <a:p>
            <a:r>
              <a:rPr lang="en-US" sz="1600" dirty="0" smtClean="0">
                <a:solidFill>
                  <a:srgbClr val="479B8F"/>
                </a:solidFill>
                <a:latin typeface="Courier"/>
                <a:cs typeface="Courier"/>
              </a:rPr>
              <a:t>    &lt;</a:t>
            </a:r>
            <a:r>
              <a:rPr lang="en-US" sz="1600" dirty="0">
                <a:solidFill>
                  <a:srgbClr val="479B8F"/>
                </a:solidFill>
                <a:latin typeface="Courier"/>
                <a:cs typeface="Courier"/>
              </a:rPr>
              <a:t>/</a:t>
            </a:r>
            <a:r>
              <a:rPr lang="en-US" sz="1600" dirty="0" err="1">
                <a:solidFill>
                  <a:srgbClr val="479B8F"/>
                </a:solidFill>
                <a:latin typeface="Courier"/>
                <a:cs typeface="Courier"/>
              </a:rPr>
              <a:t>init-param</a:t>
            </a:r>
            <a:r>
              <a:rPr lang="en-US" sz="1600" dirty="0">
                <a:solidFill>
                  <a:srgbClr val="479B8F"/>
                </a:solidFill>
                <a:latin typeface="Courier"/>
                <a:cs typeface="Courier"/>
              </a:rPr>
              <a:t>&gt;</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/servlet&gt;</a:t>
            </a:r>
          </a:p>
          <a:p>
            <a:r>
              <a:rPr lang="en-US" sz="1600" dirty="0">
                <a:latin typeface="Courier"/>
                <a:cs typeface="Courier"/>
              </a:rPr>
              <a:t>	</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servlet-mapping&gt;</a:t>
            </a:r>
          </a:p>
          <a:p>
            <a:r>
              <a:rPr lang="en-US" sz="1600" dirty="0" smtClean="0">
                <a:solidFill>
                  <a:srgbClr val="479B8F"/>
                </a:solidFill>
                <a:latin typeface="Courier"/>
                <a:cs typeface="Courier"/>
              </a:rPr>
              <a:t>    &lt;</a:t>
            </a:r>
            <a:r>
              <a:rPr lang="en-US" sz="1600" dirty="0">
                <a:solidFill>
                  <a:srgbClr val="479B8F"/>
                </a:solidFill>
                <a:latin typeface="Courier"/>
                <a:cs typeface="Courier"/>
              </a:rPr>
              <a:t>servlet-name&gt;</a:t>
            </a:r>
            <a:r>
              <a:rPr lang="en-US" sz="1600" dirty="0">
                <a:latin typeface="Courier"/>
                <a:cs typeface="Courier"/>
              </a:rPr>
              <a:t>Jersey Web Application</a:t>
            </a:r>
            <a:r>
              <a:rPr lang="en-US" sz="1600" dirty="0">
                <a:solidFill>
                  <a:srgbClr val="479B8F"/>
                </a:solidFill>
                <a:latin typeface="Courier"/>
                <a:cs typeface="Courier"/>
              </a:rPr>
              <a:t>&lt;/servlet-name&gt;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url</a:t>
            </a:r>
            <a:r>
              <a:rPr lang="en-US" sz="1600" dirty="0">
                <a:solidFill>
                  <a:srgbClr val="479B8F"/>
                </a:solidFill>
                <a:latin typeface="Courier"/>
                <a:cs typeface="Courier"/>
              </a:rPr>
              <a:t>-pattern&gt;</a:t>
            </a:r>
            <a:r>
              <a:rPr lang="en-US" sz="1600" dirty="0" smtClean="0">
                <a:latin typeface="Courier"/>
                <a:cs typeface="Courier"/>
              </a:rPr>
              <a:t>/resources/*</a:t>
            </a:r>
            <a:r>
              <a:rPr lang="en-US" sz="1600" dirty="0" smtClean="0">
                <a:solidFill>
                  <a:srgbClr val="479B8F"/>
                </a:solidFill>
                <a:latin typeface="Courier"/>
                <a:cs typeface="Courier"/>
              </a:rPr>
              <a:t>&lt;</a:t>
            </a:r>
            <a:r>
              <a:rPr lang="en-US" sz="1600" dirty="0">
                <a:solidFill>
                  <a:srgbClr val="479B8F"/>
                </a:solidFill>
                <a:latin typeface="Courier"/>
                <a:cs typeface="Courier"/>
              </a:rPr>
              <a:t>/</a:t>
            </a:r>
            <a:r>
              <a:rPr lang="en-US" sz="1600" dirty="0" err="1">
                <a:solidFill>
                  <a:srgbClr val="479B8F"/>
                </a:solidFill>
                <a:latin typeface="Courier"/>
                <a:cs typeface="Courier"/>
              </a:rPr>
              <a:t>url</a:t>
            </a:r>
            <a:r>
              <a:rPr lang="en-US" sz="1600" dirty="0">
                <a:solidFill>
                  <a:srgbClr val="479B8F"/>
                </a:solidFill>
                <a:latin typeface="Courier"/>
                <a:cs typeface="Courier"/>
              </a:rPr>
              <a:t>-pattern&gt;</a:t>
            </a:r>
          </a:p>
          <a:p>
            <a:r>
              <a:rPr lang="en-US" sz="1600" dirty="0" smtClean="0">
                <a:solidFill>
                  <a:srgbClr val="479B8F"/>
                </a:solidFill>
                <a:latin typeface="Courier"/>
                <a:cs typeface="Courier"/>
              </a:rPr>
              <a:t>&lt;</a:t>
            </a:r>
            <a:r>
              <a:rPr lang="en-US" sz="1600" dirty="0">
                <a:solidFill>
                  <a:srgbClr val="479B8F"/>
                </a:solidFill>
                <a:latin typeface="Courier"/>
                <a:cs typeface="Courier"/>
              </a:rPr>
              <a:t>/servlet-mapping&gt;</a:t>
            </a:r>
          </a:p>
        </p:txBody>
      </p:sp>
    </p:spTree>
    <p:custDataLst>
      <p:tags r:id="rId1"/>
    </p:custDataLst>
    <p:extLst>
      <p:ext uri="{BB962C8B-B14F-4D97-AF65-F5344CB8AC3E}">
        <p14:creationId xmlns:p14="http://schemas.microsoft.com/office/powerpoint/2010/main" val="24672202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Resource URI</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A JAX-RS resource is a Java class with the </a:t>
            </a:r>
            <a:r>
              <a:rPr lang="en-US" i="1" dirty="0" smtClean="0"/>
              <a:t>@Path </a:t>
            </a:r>
            <a:r>
              <a:rPr lang="en-US" dirty="0" smtClean="0"/>
              <a:t>annotation to define his URI</a:t>
            </a:r>
          </a:p>
          <a:p>
            <a:pPr defTabSz="914400" eaLnBrk="1" hangingPunct="1"/>
            <a:r>
              <a:rPr lang="en-US" dirty="0" smtClean="0"/>
              <a:t>Example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r>
              <a:rPr lang="en-US" dirty="0" smtClean="0"/>
              <a:t>This annotation can also be used to define variables in URIs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r>
              <a:rPr lang="en-US" dirty="0" smtClean="0"/>
              <a:t>We’ll see later how to retrieve the value of those variables</a:t>
            </a:r>
          </a:p>
          <a:p>
            <a:pPr defTabSz="914400" eaLnBrk="1" hangingPunct="1"/>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6" name="ZoneTexte 7"/>
          <p:cNvSpPr txBox="1"/>
          <p:nvPr/>
        </p:nvSpPr>
        <p:spPr>
          <a:xfrm>
            <a:off x="1276672" y="2547100"/>
            <a:ext cx="7543800" cy="1077218"/>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sp>
        <p:nvSpPr>
          <p:cNvPr id="7" name="ZoneTexte 7"/>
          <p:cNvSpPr txBox="1"/>
          <p:nvPr/>
        </p:nvSpPr>
        <p:spPr>
          <a:xfrm>
            <a:off x="1276672" y="4839742"/>
            <a:ext cx="7543800" cy="1077218"/>
          </a:xfrm>
          <a:prstGeom prst="rect">
            <a:avLst/>
          </a:prstGeom>
          <a:solidFill>
            <a:schemeClr val="accent2"/>
          </a:solidFill>
          <a:ln>
            <a:solidFill>
              <a:schemeClr val="tx1"/>
            </a:solidFill>
          </a:ln>
        </p:spPr>
        <p:txBody>
          <a:bodyPr wrap="square" rtlCol="0">
            <a:spAutoFit/>
          </a:bodyPr>
          <a:lstStyle/>
          <a:p>
            <a:r>
              <a:rPr lang="en-US" sz="1600" dirty="0" smtClean="0">
                <a:solidFill>
                  <a:srgbClr val="4D4D4D"/>
                </a:solidFill>
                <a:latin typeface="Courier"/>
                <a:cs typeface="Courier"/>
              </a:rPr>
              <a:t>@Path</a:t>
            </a:r>
            <a:r>
              <a:rPr lang="en-US" sz="1600" dirty="0" smtClean="0">
                <a:latin typeface="Courier"/>
                <a:cs typeface="Courier"/>
              </a:rPr>
              <a:t>(</a:t>
            </a:r>
            <a:r>
              <a:rPr lang="en-US" sz="1600" dirty="0" smtClean="0">
                <a:solidFill>
                  <a:srgbClr val="0000FF"/>
                </a:solidFill>
                <a:latin typeface="Courier"/>
                <a:cs typeface="Courier"/>
              </a:rPr>
              <a:t>"/students/{</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4996101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5" end="5"/>
                                            </p:txEl>
                                          </p:spTgt>
                                        </p:tgtEl>
                                        <p:attrNameLst>
                                          <p:attrName>style.visibility</p:attrName>
                                        </p:attrNameLst>
                                      </p:cBhvr>
                                      <p:to>
                                        <p:strVal val="visible"/>
                                      </p:to>
                                    </p:set>
                                    <p:animEffect transition="in" filter="fade">
                                      <p:cBhvr>
                                        <p:cTn id="17" dur="500"/>
                                        <p:tgtEl>
                                          <p:spTgt spid="3483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30">
                                            <p:txEl>
                                              <p:pRg st="9" end="9"/>
                                            </p:txEl>
                                          </p:spTgt>
                                        </p:tgtEl>
                                        <p:attrNameLst>
                                          <p:attrName>style.visibility</p:attrName>
                                        </p:attrNameLst>
                                      </p:cBhvr>
                                      <p:to>
                                        <p:strVal val="visible"/>
                                      </p:to>
                                    </p:set>
                                    <p:animEffect transition="in" filter="fade">
                                      <p:cBhvr>
                                        <p:cTn id="22"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HTTP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To determine which Java method to call in function of the HTTP method request, JAX-RS provide four annotations :</a:t>
            </a:r>
          </a:p>
          <a:p>
            <a:pPr lvl="1"/>
            <a:r>
              <a:rPr lang="en-US" dirty="0" smtClean="0"/>
              <a:t>@GET</a:t>
            </a:r>
          </a:p>
          <a:p>
            <a:pPr lvl="1"/>
            <a:r>
              <a:rPr lang="en-US" dirty="0" smtClean="0"/>
              <a:t>@POST</a:t>
            </a:r>
          </a:p>
          <a:p>
            <a:pPr lvl="1"/>
            <a:r>
              <a:rPr lang="en-US" dirty="0" smtClean="0"/>
              <a:t>@PUT</a:t>
            </a:r>
          </a:p>
          <a:p>
            <a:pPr lvl="1"/>
            <a:r>
              <a:rPr lang="en-US" dirty="0" smtClean="0"/>
              <a:t>@DELETE</a:t>
            </a:r>
          </a:p>
          <a:p>
            <a:pPr defTabSz="914400" eaLnBrk="1" hangingPunct="1"/>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8" name="ZoneTexte 7"/>
          <p:cNvSpPr txBox="1"/>
          <p:nvPr/>
        </p:nvSpPr>
        <p:spPr>
          <a:xfrm>
            <a:off x="1276672" y="4433044"/>
            <a:ext cx="7543800" cy="2308324"/>
          </a:xfrm>
          <a:prstGeom prst="rect">
            <a:avLst/>
          </a:prstGeom>
          <a:solidFill>
            <a:schemeClr val="accent2"/>
          </a:solidFill>
          <a:ln>
            <a:solidFill>
              <a:schemeClr val="tx1"/>
            </a:solidFill>
          </a:ln>
        </p:spPr>
        <p:txBody>
          <a:bodyPr wrap="square" rtlCol="0">
            <a:spAutoFit/>
          </a:bodyPr>
          <a:lstStyle/>
          <a:p>
            <a:r>
              <a:rPr lang="en-US" sz="1600" dirty="0" smtClean="0">
                <a:solidFill>
                  <a:srgbClr val="4D4D4D"/>
                </a:solidFill>
                <a:latin typeface="Courier"/>
                <a:cs typeface="Courier"/>
              </a:rPr>
              <a:t>@Path</a:t>
            </a:r>
            <a:r>
              <a:rPr lang="en-US" sz="1600" dirty="0" smtClean="0">
                <a:latin typeface="Courier"/>
                <a:cs typeface="Courier"/>
              </a:rPr>
              <a:t>(</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handleGetRequest</a:t>
            </a:r>
            <a:r>
              <a:rPr lang="en-US" sz="1600" dirty="0" smtClean="0">
                <a:latin typeface="Courier"/>
                <a:cs typeface="Courier"/>
              </a:rPr>
              <a:t>() { ... }</a:t>
            </a:r>
          </a:p>
          <a:p>
            <a:endParaRPr lang="en-US" sz="1600" dirty="0">
              <a:latin typeface="Courier"/>
              <a:cs typeface="Courier"/>
            </a:endParaRPr>
          </a:p>
          <a:p>
            <a:r>
              <a:rPr lang="en-US" sz="1600" dirty="0" smtClean="0">
                <a:latin typeface="Courier"/>
                <a:cs typeface="Courier"/>
              </a:rPr>
              <a:t>    @POST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handlePostRequest</a:t>
            </a:r>
            <a:r>
              <a:rPr lang="en-US" sz="1600" dirty="0" smtClean="0">
                <a:latin typeface="Courier"/>
                <a:cs typeface="Courier"/>
              </a:rPr>
              <a:t>(String payload) { ...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170798068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4830">
                                            <p:txEl>
                                              <p:pRg st="5" end="5"/>
                                            </p:txEl>
                                          </p:spTgt>
                                        </p:tgtEl>
                                        <p:attrNameLst>
                                          <p:attrName>style.visibility</p:attrName>
                                        </p:attrNameLst>
                                      </p:cBhvr>
                                      <p:to>
                                        <p:strVal val="visible"/>
                                      </p:to>
                                    </p:set>
                                    <p:animEffect transition="in" filter="fade">
                                      <p:cBhvr>
                                        <p:cTn id="24" dur="500"/>
                                        <p:tgtEl>
                                          <p:spTgt spid="348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HTTP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POST and PUT methods handler can have a payload parameter representing the request’s body data</a:t>
            </a:r>
          </a:p>
          <a:p>
            <a:pPr defTabSz="914400" eaLnBrk="1" hangingPunct="1"/>
            <a:r>
              <a:rPr lang="en-US" dirty="0" smtClean="0"/>
              <a:t>Payloads can have several types in function of the Content-Type request header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graphicFrame>
        <p:nvGraphicFramePr>
          <p:cNvPr id="2" name="Table 1"/>
          <p:cNvGraphicFramePr>
            <a:graphicFrameLocks noGrp="1"/>
          </p:cNvGraphicFramePr>
          <p:nvPr>
            <p:extLst>
              <p:ext uri="{D42A27DB-BD31-4B8C-83A1-F6EECF244321}">
                <p14:modId xmlns:p14="http://schemas.microsoft.com/office/powerpoint/2010/main" val="989399867"/>
              </p:ext>
            </p:extLst>
          </p:nvPr>
        </p:nvGraphicFramePr>
        <p:xfrm>
          <a:off x="1259632" y="2996952"/>
          <a:ext cx="7560840" cy="3134360"/>
        </p:xfrm>
        <a:graphic>
          <a:graphicData uri="http://schemas.openxmlformats.org/drawingml/2006/table">
            <a:tbl>
              <a:tblPr firstRow="1" bandRow="1">
                <a:tableStyleId>{10A1B5D5-9B99-4C35-A422-299274C87663}</a:tableStyleId>
              </a:tblPr>
              <a:tblGrid>
                <a:gridCol w="3600400"/>
                <a:gridCol w="3960440"/>
              </a:tblGrid>
              <a:tr h="370840">
                <a:tc>
                  <a:txBody>
                    <a:bodyPr/>
                    <a:lstStyle/>
                    <a:p>
                      <a:pPr algn="ctr"/>
                      <a:r>
                        <a:rPr lang="en-US" dirty="0" smtClean="0"/>
                        <a:t>Java Type</a:t>
                      </a:r>
                      <a:endParaRPr lang="en-US" dirty="0"/>
                    </a:p>
                  </a:txBody>
                  <a:tcPr/>
                </a:tc>
                <a:tc>
                  <a:txBody>
                    <a:bodyPr/>
                    <a:lstStyle/>
                    <a:p>
                      <a:pPr algn="ctr"/>
                      <a:r>
                        <a:rPr lang="en-US" dirty="0" smtClean="0"/>
                        <a:t>Content Type Supported</a:t>
                      </a:r>
                      <a:endParaRPr lang="en-US" dirty="0"/>
                    </a:p>
                  </a:txBody>
                  <a:tcPr/>
                </a:tc>
              </a:tr>
              <a:tr h="370840">
                <a:tc>
                  <a:txBody>
                    <a:bodyPr/>
                    <a:lstStyle/>
                    <a:p>
                      <a:r>
                        <a:rPr lang="en-US" dirty="0" err="1" smtClean="0"/>
                        <a:t>java.lang.String</a:t>
                      </a:r>
                      <a:endParaRPr lang="en-US" dirty="0"/>
                    </a:p>
                  </a:txBody>
                  <a:tcPr anchor="ctr"/>
                </a:tc>
                <a:tc>
                  <a:txBody>
                    <a:bodyPr/>
                    <a:lstStyle/>
                    <a:p>
                      <a:r>
                        <a:rPr lang="en-US" dirty="0" smtClean="0"/>
                        <a:t>*/*</a:t>
                      </a:r>
                      <a:endParaRPr lang="en-US" dirty="0"/>
                    </a:p>
                  </a:txBody>
                  <a:tcPr anchor="ctr"/>
                </a:tc>
              </a:tr>
              <a:tr h="370840">
                <a:tc>
                  <a:txBody>
                    <a:bodyPr/>
                    <a:lstStyle/>
                    <a:p>
                      <a:r>
                        <a:rPr lang="en-US" dirty="0" smtClean="0"/>
                        <a:t>byte[]</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java.io.InputStream</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java.io.Reader</a:t>
                      </a:r>
                      <a:endParaRPr lang="en-US" dirty="0"/>
                    </a:p>
                  </a:txBody>
                  <a:tcPr anchor="ctr"/>
                </a:tc>
                <a:tc>
                  <a:txBody>
                    <a:bodyPr/>
                    <a:lstStyle/>
                    <a:p>
                      <a:r>
                        <a:rPr lang="en-US" dirty="0" smtClean="0"/>
                        <a:t>*/*</a:t>
                      </a:r>
                      <a:endParaRPr lang="en-US" dirty="0"/>
                    </a:p>
                  </a:txBody>
                  <a:tcPr anchor="ctr"/>
                </a:tc>
              </a:tr>
              <a:tr h="370840">
                <a:tc>
                  <a:txBody>
                    <a:bodyPr/>
                    <a:lstStyle/>
                    <a:p>
                      <a:r>
                        <a:rPr lang="en-US" dirty="0" err="1" smtClean="0"/>
                        <a:t>javax.ws.rs.core</a:t>
                      </a:r>
                      <a:r>
                        <a:rPr lang="en-US" dirty="0" smtClean="0"/>
                        <a:t>.</a:t>
                      </a:r>
                    </a:p>
                    <a:p>
                      <a:r>
                        <a:rPr lang="en-US" dirty="0" err="1" smtClean="0"/>
                        <a:t>MultivaluedMap</a:t>
                      </a:r>
                      <a:r>
                        <a:rPr lang="en-US" dirty="0" smtClean="0"/>
                        <a:t>&lt;String, String&gt;</a:t>
                      </a:r>
                      <a:endParaRPr lang="en-US" dirty="0"/>
                    </a:p>
                  </a:txBody>
                  <a:tcPr anchor="ctr"/>
                </a:tc>
                <a:tc>
                  <a:txBody>
                    <a:bodyPr/>
                    <a:lstStyle/>
                    <a:p>
                      <a:r>
                        <a:rPr lang="en-US" dirty="0" smtClean="0"/>
                        <a:t>application/x-www-form-</a:t>
                      </a:r>
                      <a:r>
                        <a:rPr lang="en-US" dirty="0" err="1" smtClean="0"/>
                        <a:t>urlencoded</a:t>
                      </a:r>
                      <a:endParaRPr lang="en-US" dirty="0"/>
                    </a:p>
                  </a:txBody>
                  <a:tcPr anchor="ctr"/>
                </a:tc>
              </a:tr>
              <a:tr h="370840">
                <a:tc>
                  <a:txBody>
                    <a:bodyPr/>
                    <a:lstStyle/>
                    <a:p>
                      <a:r>
                        <a:rPr lang="en-US" dirty="0" smtClean="0"/>
                        <a:t>JAXB classes</a:t>
                      </a:r>
                      <a:endParaRPr lang="en-US" dirty="0"/>
                    </a:p>
                  </a:txBody>
                  <a:tcPr anchor="ctr"/>
                </a:tc>
                <a:tc>
                  <a:txBody>
                    <a:bodyPr/>
                    <a:lstStyle/>
                    <a:p>
                      <a:r>
                        <a:rPr lang="en-US" dirty="0" smtClean="0"/>
                        <a:t>text/xml, application/xml, </a:t>
                      </a:r>
                    </a:p>
                    <a:p>
                      <a:r>
                        <a:rPr lang="en-US" dirty="0" smtClean="0"/>
                        <a:t>application/</a:t>
                      </a:r>
                      <a:r>
                        <a:rPr lang="en-US" dirty="0" err="1" smtClean="0"/>
                        <a:t>json</a:t>
                      </a:r>
                      <a:endParaRPr lang="en-US" dirty="0"/>
                    </a:p>
                  </a:txBody>
                  <a:tcPr anchor="ctr"/>
                </a:tc>
              </a:tr>
            </a:tbl>
          </a:graphicData>
        </a:graphic>
      </p:graphicFrame>
    </p:spTree>
    <p:custDataLst>
      <p:tags r:id="rId1"/>
    </p:custDataLst>
    <p:extLst>
      <p:ext uri="{BB962C8B-B14F-4D97-AF65-F5344CB8AC3E}">
        <p14:creationId xmlns:p14="http://schemas.microsoft.com/office/powerpoint/2010/main" val="11589748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Relative paths in methods</a:t>
            </a:r>
            <a:endParaRPr lang="fr-FR" dirty="0" smtClean="0"/>
          </a:p>
        </p:txBody>
      </p:sp>
      <p:sp>
        <p:nvSpPr>
          <p:cNvPr id="34830" name="Forme 34829"/>
          <p:cNvSpPr>
            <a:spLocks noGrp="1" noChangeArrowheads="1"/>
          </p:cNvSpPr>
          <p:nvPr>
            <p:ph type="body" idx="1"/>
          </p:nvPr>
        </p:nvSpPr>
        <p:spPr>
          <a:xfrm>
            <a:off x="990600" y="1052736"/>
            <a:ext cx="8001000" cy="5368280"/>
          </a:xfrm>
        </p:spPr>
        <p:txBody>
          <a:bodyPr/>
          <a:lstStyle/>
          <a:p>
            <a:pPr defTabSz="914400" eaLnBrk="1" hangingPunct="1"/>
            <a:r>
              <a:rPr lang="en-US" dirty="0" smtClean="0"/>
              <a:t>In </a:t>
            </a:r>
            <a:r>
              <a:rPr lang="en-US" dirty="0"/>
              <a:t>some cases it may be useful to define two Java methods associated with two different URI in </a:t>
            </a:r>
            <a:r>
              <a:rPr lang="en-US" dirty="0" smtClean="0"/>
              <a:t>a same class</a:t>
            </a:r>
          </a:p>
          <a:p>
            <a:pPr defTabSz="914400" eaLnBrk="1" hangingPunct="1"/>
            <a:r>
              <a:rPr lang="en-US" dirty="0" smtClean="0"/>
              <a:t>You can do that declaring </a:t>
            </a:r>
            <a:r>
              <a:rPr lang="en-US" i="1" dirty="0" smtClean="0"/>
              <a:t>@Path</a:t>
            </a:r>
            <a:r>
              <a:rPr lang="en-US" dirty="0" smtClean="0"/>
              <a:t> annotation on a method !</a:t>
            </a:r>
          </a:p>
          <a:p>
            <a:pPr defTabSz="914400" eaLnBrk="1" hangingPunct="1"/>
            <a:r>
              <a:rPr lang="en-US" dirty="0" smtClean="0"/>
              <a:t>Example :</a:t>
            </a:r>
          </a:p>
          <a:p>
            <a:pPr defTabSz="914400" eaLnBrk="1" hangingPunct="1"/>
            <a:endParaRPr lang="en-US" dirty="0"/>
          </a:p>
          <a:p>
            <a:pPr defTabSz="914400" eaLnBrk="1" hangingPunct="1"/>
            <a:endParaRPr lang="en-US" dirty="0" smtClean="0"/>
          </a:p>
          <a:p>
            <a:pPr defTabSz="914400" eaLnBrk="1" hangingPunct="1"/>
            <a:endParaRPr lang="en-US" dirty="0"/>
          </a:p>
          <a:p>
            <a:pPr defTabSz="914400" eaLnBrk="1" hangingPunct="1"/>
            <a:endParaRPr lang="en-US" dirty="0" smtClean="0"/>
          </a:p>
          <a:p>
            <a:pPr marL="517525" lvl="1" indent="0">
              <a:buNone/>
            </a:pPr>
            <a:endParaRPr lang="en-US" dirty="0" smtClean="0"/>
          </a:p>
          <a:p>
            <a:pPr lvl="1"/>
            <a:r>
              <a:rPr lang="en-US" dirty="0" smtClean="0"/>
              <a:t>In that case, a GET request on </a:t>
            </a:r>
            <a:r>
              <a:rPr lang="en-US" i="1" dirty="0" smtClean="0"/>
              <a:t>/students/search/Jack</a:t>
            </a:r>
            <a:r>
              <a:rPr lang="en-US" dirty="0" smtClean="0"/>
              <a:t> will execute the </a:t>
            </a:r>
            <a:r>
              <a:rPr lang="en-US" i="1" dirty="0" err="1" smtClean="0"/>
              <a:t>searchStudent</a:t>
            </a:r>
            <a:r>
              <a:rPr lang="en-US" i="1" dirty="0" smtClean="0"/>
              <a:t>()</a:t>
            </a:r>
            <a:r>
              <a:rPr lang="en-US" dirty="0" smtClean="0"/>
              <a:t> method</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8" name="ZoneTexte 7"/>
          <p:cNvSpPr txBox="1"/>
          <p:nvPr/>
        </p:nvSpPr>
        <p:spPr>
          <a:xfrm>
            <a:off x="1276672" y="2920876"/>
            <a:ext cx="7543800" cy="230832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StudentsResource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getStudentList</a:t>
            </a:r>
            <a:r>
              <a:rPr lang="en-US" sz="1600" dirty="0" smtClean="0">
                <a:latin typeface="Courier"/>
                <a:cs typeface="Courier"/>
              </a:rPr>
              <a:t>() { ... }</a:t>
            </a:r>
          </a:p>
          <a:p>
            <a:endParaRPr lang="en-US" sz="1600" dirty="0">
              <a:latin typeface="Courier"/>
              <a:cs typeface="Courier"/>
            </a:endParaRPr>
          </a:p>
          <a:p>
            <a:r>
              <a:rPr lang="en-US" sz="1600" dirty="0" smtClean="0">
                <a:latin typeface="Courier"/>
                <a:cs typeface="Courier"/>
              </a:rPr>
              <a:t>    @GET @Path(</a:t>
            </a:r>
            <a:r>
              <a:rPr lang="en-US" sz="1600" dirty="0" smtClean="0">
                <a:solidFill>
                  <a:srgbClr val="0000FF"/>
                </a:solidFill>
                <a:latin typeface="Courier"/>
                <a:cs typeface="Courier"/>
              </a:rPr>
              <a:t>"/search/{query}"</a:t>
            </a:r>
            <a:r>
              <a:rPr lang="en-US" sz="1600" dirty="0" smtClean="0">
                <a:latin typeface="Courier"/>
                <a:cs typeface="Courier"/>
              </a:rPr>
              <a:t>)</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searchStudent</a:t>
            </a:r>
            <a:r>
              <a:rPr lang="en-US" sz="1600" dirty="0" smtClean="0">
                <a:latin typeface="Courier"/>
                <a:cs typeface="Courier"/>
              </a:rPr>
              <a:t>() { ... }</a:t>
            </a: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316925512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8" end="8"/>
                                            </p:txEl>
                                          </p:spTgt>
                                        </p:tgtEl>
                                        <p:attrNameLst>
                                          <p:attrName>style.visibility</p:attrName>
                                        </p:attrNameLst>
                                      </p:cBhvr>
                                      <p:to>
                                        <p:strVal val="visible"/>
                                      </p:to>
                                    </p:set>
                                    <p:animEffect transition="in" filter="fade">
                                      <p:cBhvr>
                                        <p:cTn id="20" dur="500"/>
                                        <p:tgtEl>
                                          <p:spTgt spid="348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URI variables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saw how to define variables with </a:t>
            </a:r>
            <a:r>
              <a:rPr lang="en-US" i="1" dirty="0" smtClean="0"/>
              <a:t>@Path </a:t>
            </a:r>
            <a:r>
              <a:rPr lang="en-US" dirty="0" smtClean="0"/>
              <a:t>annotation in previous slides…</a:t>
            </a:r>
          </a:p>
          <a:p>
            <a:pPr lvl="1"/>
            <a:r>
              <a:rPr lang="en-US" dirty="0" smtClean="0"/>
              <a:t>… but no how to retrieve them inside a Java method</a:t>
            </a:r>
          </a:p>
          <a:p>
            <a:r>
              <a:rPr lang="en-US" dirty="0" smtClean="0"/>
              <a:t>To do that, JAX-RS define a </a:t>
            </a:r>
            <a:r>
              <a:rPr lang="en-US" i="1" dirty="0" smtClean="0"/>
              <a:t>@</a:t>
            </a:r>
            <a:r>
              <a:rPr lang="en-US" i="1" dirty="0" err="1" smtClean="0"/>
              <a:t>PathParam</a:t>
            </a:r>
            <a:r>
              <a:rPr lang="en-US" i="1" dirty="0" smtClean="0"/>
              <a:t> </a:t>
            </a:r>
            <a:r>
              <a:rPr lang="en-US" dirty="0" smtClean="0"/>
              <a:t>annotation</a:t>
            </a:r>
          </a:p>
          <a:p>
            <a:r>
              <a:rPr lang="en-US" dirty="0" smtClean="0"/>
              <a:t>You can use it as follow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7" name="ZoneTexte 7"/>
          <p:cNvSpPr txBox="1"/>
          <p:nvPr/>
        </p:nvSpPr>
        <p:spPr>
          <a:xfrm>
            <a:off x="1276672" y="3856980"/>
            <a:ext cx="7543800" cy="230832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@GET @Path(</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b="1" dirty="0" smtClean="0">
                <a:solidFill>
                  <a:srgbClr val="660066"/>
                </a:solidFill>
                <a:latin typeface="Courier"/>
                <a:cs typeface="Courier"/>
              </a:rPr>
              <a:t>public </a:t>
            </a:r>
            <a:r>
              <a:rPr lang="en-US" sz="1600" dirty="0" smtClean="0">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a:t>
            </a:r>
            <a:r>
              <a:rPr lang="en-US" sz="1600" dirty="0" smtClean="0">
                <a:latin typeface="Courier"/>
                <a:cs typeface="Courier"/>
              </a:rPr>
              <a:t>(@</a:t>
            </a:r>
            <a:r>
              <a:rPr lang="en-US" sz="1600" dirty="0" err="1" smtClean="0">
                <a:latin typeface="Courier"/>
                <a:cs typeface="Courier"/>
              </a:rPr>
              <a:t>PathParam</a:t>
            </a:r>
            <a:r>
              <a:rPr lang="en-US" sz="1600" dirty="0" smtClean="0">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 Long id)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p>
          <a:p>
            <a:endParaRPr lang="en-US" sz="1600" dirty="0">
              <a:latin typeface="Courier"/>
              <a:cs typeface="Courier"/>
            </a:endParaRPr>
          </a:p>
          <a:p>
            <a:r>
              <a:rPr lang="en-US" sz="1600" dirty="0" smtClean="0">
                <a:latin typeface="Courier"/>
                <a:cs typeface="Courier"/>
              </a:rPr>
              <a:t>@GET @Path(</a:t>
            </a:r>
            <a:r>
              <a:rPr lang="en-US" sz="1600" dirty="0" smtClean="0">
                <a:solidFill>
                  <a:srgbClr val="0000FF"/>
                </a:solidFill>
                <a:latin typeface="Courier"/>
                <a:cs typeface="Courier"/>
              </a:rPr>
              <a:t>"/search/{query}"</a:t>
            </a:r>
            <a:r>
              <a:rPr lang="en-US" sz="1600" dirty="0" smtClean="0">
                <a:latin typeface="Courier"/>
                <a:cs typeface="Courier"/>
              </a:rPr>
              <a:t>)</a:t>
            </a:r>
          </a:p>
          <a:p>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4D4D4D"/>
                </a:solidFill>
                <a:latin typeface="Courier"/>
                <a:cs typeface="Courier"/>
              </a:rPr>
              <a:t> </a:t>
            </a:r>
            <a:r>
              <a:rPr lang="en-US" sz="1600" dirty="0" err="1" smtClean="0">
                <a:latin typeface="Courier"/>
                <a:cs typeface="Courier"/>
              </a:rPr>
              <a:t>searchStudent</a:t>
            </a:r>
            <a:r>
              <a:rPr lang="en-US" sz="1600" dirty="0" smtClean="0">
                <a:latin typeface="Courier"/>
                <a:cs typeface="Courier"/>
              </a:rPr>
              <a:t>(@</a:t>
            </a:r>
            <a:r>
              <a:rPr lang="en-US" sz="1600" dirty="0" err="1" smtClean="0">
                <a:latin typeface="Courier"/>
                <a:cs typeface="Courier"/>
              </a:rPr>
              <a:t>PathParam</a:t>
            </a:r>
            <a:r>
              <a:rPr lang="en-US" sz="1600" dirty="0" smtClean="0">
                <a:latin typeface="Courier"/>
                <a:cs typeface="Courier"/>
              </a:rPr>
              <a:t>(</a:t>
            </a:r>
            <a:r>
              <a:rPr lang="en-US" sz="1600" dirty="0" smtClean="0">
                <a:solidFill>
                  <a:srgbClr val="0000FF"/>
                </a:solidFill>
                <a:latin typeface="Courier"/>
                <a:cs typeface="Courier"/>
              </a:rPr>
              <a:t>"query"</a:t>
            </a:r>
            <a:r>
              <a:rPr lang="en-US" sz="1600" dirty="0" smtClean="0">
                <a:latin typeface="Courier"/>
                <a:cs typeface="Courier"/>
              </a:rPr>
              <a:t>) String q) {</a:t>
            </a:r>
          </a:p>
          <a:p>
            <a:r>
              <a:rPr lang="en-US" sz="1600" dirty="0">
                <a:latin typeface="Courier"/>
                <a:cs typeface="Courier"/>
              </a:rPr>
              <a:t>    </a:t>
            </a:r>
            <a:r>
              <a:rPr lang="en-US" sz="1600" dirty="0" smtClean="0">
                <a:latin typeface="Courier"/>
                <a:cs typeface="Courier"/>
              </a:rPr>
              <a:t>...</a:t>
            </a:r>
          </a:p>
          <a:p>
            <a:r>
              <a:rPr lang="en-US" sz="1600" dirty="0" smtClean="0">
                <a:latin typeface="Courier"/>
                <a:cs typeface="Courier"/>
              </a:rPr>
              <a:t>}</a:t>
            </a:r>
          </a:p>
        </p:txBody>
      </p:sp>
    </p:spTree>
    <p:custDataLst>
      <p:tags r:id="rId1"/>
    </p:custDataLst>
    <p:extLst>
      <p:ext uri="{BB962C8B-B14F-4D97-AF65-F5344CB8AC3E}">
        <p14:creationId xmlns:p14="http://schemas.microsoft.com/office/powerpoint/2010/main" val="53398447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Input formats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can define which method to call in function of the </a:t>
            </a:r>
            <a:r>
              <a:rPr lang="en-US" i="1" dirty="0" smtClean="0"/>
              <a:t>Content-Type </a:t>
            </a:r>
            <a:r>
              <a:rPr lang="en-US" dirty="0" smtClean="0"/>
              <a:t>HTTP header of the client request thanks to :</a:t>
            </a:r>
          </a:p>
          <a:p>
            <a:pPr lvl="1"/>
            <a:r>
              <a:rPr lang="en-US" i="1" dirty="0" smtClean="0"/>
              <a:t>@Consumes </a:t>
            </a:r>
            <a:r>
              <a:rPr lang="en-US" dirty="0" smtClean="0"/>
              <a:t>annotation</a:t>
            </a:r>
          </a:p>
          <a:p>
            <a:endParaRPr lang="en-US" dirty="0" smtClean="0"/>
          </a:p>
          <a:p>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8" name="ZoneTexte 7"/>
          <p:cNvSpPr txBox="1"/>
          <p:nvPr/>
        </p:nvSpPr>
        <p:spPr>
          <a:xfrm>
            <a:off x="1276672" y="3717032"/>
            <a:ext cx="7543800" cy="2554545"/>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@POST @Consumes(</a:t>
            </a:r>
            <a:r>
              <a:rPr lang="en-US" sz="1600" dirty="0" err="1" smtClean="0">
                <a:latin typeface="Courier"/>
                <a:cs typeface="Courier"/>
              </a:rPr>
              <a:t>MediaType.</a:t>
            </a:r>
            <a:r>
              <a:rPr lang="en-US" sz="1600" dirty="0" err="1" smtClean="0">
                <a:solidFill>
                  <a:srgbClr val="000090"/>
                </a:solidFill>
                <a:latin typeface="Courier"/>
                <a:cs typeface="Courier"/>
              </a:rPr>
              <a:t>APPLICATION_XML</a:t>
            </a:r>
            <a:r>
              <a:rPr lang="en-US" sz="1600" dirty="0">
                <a:latin typeface="Courier"/>
                <a:cs typeface="Courier"/>
              </a:rPr>
              <a:t>)</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addXmlStudent</a:t>
            </a:r>
            <a:r>
              <a:rPr lang="en-US" sz="1600" dirty="0" smtClean="0">
                <a:latin typeface="Courier"/>
                <a:cs typeface="Courier"/>
              </a:rPr>
              <a:t>(String payload) { ...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@POST </a:t>
            </a:r>
            <a:r>
              <a:rPr lang="en-US" sz="1600" dirty="0">
                <a:latin typeface="Courier"/>
                <a:cs typeface="Courier"/>
              </a:rPr>
              <a:t>@Consumes(</a:t>
            </a:r>
            <a:r>
              <a:rPr lang="en-US" sz="1600" dirty="0" err="1" smtClean="0">
                <a:latin typeface="Courier"/>
                <a:cs typeface="Courier"/>
              </a:rPr>
              <a:t>MediaType.</a:t>
            </a:r>
            <a:r>
              <a:rPr lang="en-US" sz="1600" dirty="0" err="1" smtClean="0">
                <a:solidFill>
                  <a:srgbClr val="000090"/>
                </a:solidFill>
                <a:latin typeface="Courier"/>
                <a:cs typeface="Courier"/>
              </a:rPr>
              <a:t>APPLICATION_JSON</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public </a:t>
            </a:r>
            <a:r>
              <a:rPr lang="en-US" sz="1600" dirty="0">
                <a:solidFill>
                  <a:srgbClr val="4D4D4D"/>
                </a:solidFill>
                <a:latin typeface="Courier"/>
                <a:cs typeface="Courier"/>
              </a:rPr>
              <a:t>String</a:t>
            </a:r>
            <a:r>
              <a:rPr lang="en-US" sz="1600" b="1" dirty="0">
                <a:solidFill>
                  <a:srgbClr val="660066"/>
                </a:solidFill>
                <a:latin typeface="Courier"/>
                <a:cs typeface="Courier"/>
              </a:rPr>
              <a:t> </a:t>
            </a:r>
            <a:r>
              <a:rPr lang="en-US" sz="1600" dirty="0" err="1" smtClean="0">
                <a:latin typeface="Courier"/>
                <a:cs typeface="Courier"/>
              </a:rPr>
              <a:t>addJsonStudent</a:t>
            </a:r>
            <a:r>
              <a:rPr lang="en-US" sz="1600" dirty="0" smtClean="0">
                <a:latin typeface="Courier"/>
                <a:cs typeface="Courier"/>
              </a:rPr>
              <a:t>(</a:t>
            </a:r>
            <a:r>
              <a:rPr lang="en-US" sz="1600" dirty="0">
                <a:latin typeface="Courier"/>
                <a:cs typeface="Courier"/>
              </a:rPr>
              <a:t>String payload) { ... }</a:t>
            </a:r>
            <a:endParaRPr lang="en-US" sz="1600" dirty="0" smtClean="0">
              <a:latin typeface="Courier"/>
              <a:cs typeface="Courier"/>
            </a:endParaRP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143876770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Output formats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smtClean="0"/>
              <a:t>We can define which method to call in function of the </a:t>
            </a:r>
            <a:r>
              <a:rPr lang="en-US" i="1" dirty="0" smtClean="0"/>
              <a:t>Accept</a:t>
            </a:r>
            <a:r>
              <a:rPr lang="en-US" dirty="0" smtClean="0"/>
              <a:t> HTTP header of the client request thanks to :</a:t>
            </a:r>
          </a:p>
          <a:p>
            <a:pPr lvl="1"/>
            <a:r>
              <a:rPr lang="en-US" i="1" dirty="0" smtClean="0"/>
              <a:t>@Produces </a:t>
            </a:r>
            <a:r>
              <a:rPr lang="en-US" dirty="0" smtClean="0"/>
              <a:t>annotation</a:t>
            </a:r>
          </a:p>
          <a:p>
            <a:endParaRPr lang="en-US" dirty="0" smtClean="0"/>
          </a:p>
          <a:p>
            <a:r>
              <a:rPr lang="en-US" dirty="0" smtClean="0"/>
              <a:t>Example :</a:t>
            </a:r>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
        <p:nvSpPr>
          <p:cNvPr id="8" name="ZoneTexte 7"/>
          <p:cNvSpPr txBox="1"/>
          <p:nvPr/>
        </p:nvSpPr>
        <p:spPr>
          <a:xfrm>
            <a:off x="1276672" y="3717032"/>
            <a:ext cx="7543800" cy="2554545"/>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 @Produces(</a:t>
            </a:r>
            <a:r>
              <a:rPr lang="en-US" sz="1600" dirty="0" err="1" smtClean="0">
                <a:latin typeface="Courier"/>
                <a:cs typeface="Courier"/>
              </a:rPr>
              <a:t>MediaType.</a:t>
            </a:r>
            <a:r>
              <a:rPr lang="en-US" sz="1600" dirty="0" err="1" smtClean="0">
                <a:solidFill>
                  <a:srgbClr val="000090"/>
                </a:solidFill>
                <a:latin typeface="Courier"/>
                <a:cs typeface="Courier"/>
              </a:rPr>
              <a:t>APPLICATION_XML</a:t>
            </a:r>
            <a:r>
              <a:rPr lang="en-US" sz="1600" dirty="0">
                <a:latin typeface="Courier"/>
                <a:cs typeface="Courier"/>
              </a:rPr>
              <a:t>)</a:t>
            </a:r>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String</a:t>
            </a:r>
            <a:r>
              <a:rPr lang="en-US" sz="1600" b="1" dirty="0" smtClean="0">
                <a:solidFill>
                  <a:srgbClr val="660066"/>
                </a:solidFill>
                <a:latin typeface="Courier"/>
                <a:cs typeface="Courier"/>
              </a:rPr>
              <a:t> </a:t>
            </a:r>
            <a:r>
              <a:rPr lang="en-US" sz="1600" dirty="0" err="1" smtClean="0">
                <a:latin typeface="Courier"/>
                <a:cs typeface="Courier"/>
              </a:rPr>
              <a:t>getStudentAsXml</a:t>
            </a:r>
            <a:r>
              <a:rPr lang="en-US" sz="1600" dirty="0" smtClean="0">
                <a:latin typeface="Courier"/>
                <a:cs typeface="Courier"/>
              </a:rPr>
              <a:t>() { ...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a:latin typeface="Courier"/>
                <a:cs typeface="Courier"/>
              </a:rPr>
              <a:t>GET </a:t>
            </a:r>
            <a:r>
              <a:rPr lang="en-US" sz="1600" dirty="0" smtClean="0">
                <a:latin typeface="Courier"/>
                <a:cs typeface="Courier"/>
              </a:rPr>
              <a:t>@Produces(</a:t>
            </a:r>
            <a:r>
              <a:rPr lang="en-US" sz="1600" dirty="0" err="1" smtClean="0">
                <a:latin typeface="Courier"/>
                <a:cs typeface="Courier"/>
              </a:rPr>
              <a:t>MediaType.</a:t>
            </a:r>
            <a:r>
              <a:rPr lang="en-US" sz="1600" dirty="0" err="1" smtClean="0">
                <a:solidFill>
                  <a:srgbClr val="000090"/>
                </a:solidFill>
                <a:latin typeface="Courier"/>
                <a:cs typeface="Courier"/>
              </a:rPr>
              <a:t>APPLICATION_JSON</a:t>
            </a:r>
            <a:r>
              <a:rPr lang="en-US" sz="1600" dirty="0" smtClean="0">
                <a:latin typeface="Courier"/>
                <a:cs typeface="Courier"/>
              </a:rPr>
              <a:t>)</a:t>
            </a:r>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public </a:t>
            </a:r>
            <a:r>
              <a:rPr lang="en-US" sz="1600" dirty="0">
                <a:solidFill>
                  <a:srgbClr val="4D4D4D"/>
                </a:solidFill>
                <a:latin typeface="Courier"/>
                <a:cs typeface="Courier"/>
              </a:rPr>
              <a:t>String</a:t>
            </a:r>
            <a:r>
              <a:rPr lang="en-US" sz="1600" b="1" dirty="0">
                <a:solidFill>
                  <a:srgbClr val="660066"/>
                </a:solidFill>
                <a:latin typeface="Courier"/>
                <a:cs typeface="Courier"/>
              </a:rPr>
              <a:t> </a:t>
            </a:r>
            <a:r>
              <a:rPr lang="en-US" sz="1600" dirty="0" err="1" smtClean="0">
                <a:latin typeface="Courier"/>
                <a:cs typeface="Courier"/>
              </a:rPr>
              <a:t>getStudentAsJson</a:t>
            </a:r>
            <a:r>
              <a:rPr lang="en-US" sz="1600" dirty="0" smtClean="0">
                <a:latin typeface="Courier"/>
                <a:cs typeface="Courier"/>
              </a:rPr>
              <a:t>() </a:t>
            </a:r>
            <a:r>
              <a:rPr lang="en-US" sz="1600" dirty="0">
                <a:latin typeface="Courier"/>
                <a:cs typeface="Courier"/>
              </a:rPr>
              <a:t>{ ... }</a:t>
            </a:r>
            <a:endParaRPr lang="en-US" sz="1600" dirty="0" smtClean="0">
              <a:latin typeface="Courier"/>
              <a:cs typeface="Courier"/>
            </a:endParaRP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351580330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830">
                                            <p:txEl>
                                              <p:pRg st="3" end="3"/>
                                            </p:txEl>
                                          </p:spTgt>
                                        </p:tgtEl>
                                        <p:attrNameLst>
                                          <p:attrName>style.visibility</p:attrName>
                                        </p:attrNameLst>
                                      </p:cBhvr>
                                      <p:to>
                                        <p:strVal val="visible"/>
                                      </p:to>
                                    </p:set>
                                    <p:animEffect transition="in" filter="fade">
                                      <p:cBhvr>
                                        <p:cTn id="15" dur="500"/>
                                        <p:tgtEl>
                                          <p:spTgt spid="348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err="1">
                <a:solidFill>
                  <a:srgbClr val="000000"/>
                </a:solidFill>
              </a:rPr>
              <a:t>RESTful</a:t>
            </a:r>
            <a:r>
              <a:rPr lang="fr-FR" b="1" dirty="0">
                <a:solidFill>
                  <a:srgbClr val="000000"/>
                </a:solidFill>
              </a:rPr>
              <a:t> Web Services </a:t>
            </a:r>
            <a:r>
              <a:rPr lang="fr-FR" b="1" dirty="0" err="1">
                <a:solidFill>
                  <a:srgbClr val="000000"/>
                </a:solidFill>
              </a:rPr>
              <a:t>with</a:t>
            </a:r>
            <a:r>
              <a:rPr lang="fr-FR" b="1" dirty="0">
                <a:solidFill>
                  <a:srgbClr val="000000"/>
                </a:solidFill>
              </a:rPr>
              <a:t> JAX-RS</a:t>
            </a:r>
          </a:p>
        </p:txBody>
      </p:sp>
    </p:spTree>
    <p:custDataLst>
      <p:tags r:id="rId1"/>
    </p:custDataLst>
    <p:extLst>
      <p:ext uri="{BB962C8B-B14F-4D97-AF65-F5344CB8AC3E}">
        <p14:creationId xmlns:p14="http://schemas.microsoft.com/office/powerpoint/2010/main" val="4078815920"/>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JAX-RS with JAXB</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Web Services</a:t>
            </a:r>
            <a:endParaRPr lang="en-US" b="1" dirty="0">
              <a:solidFill>
                <a:srgbClr val="000000"/>
              </a:solidFill>
            </a:endParaRPr>
          </a:p>
        </p:txBody>
      </p:sp>
    </p:spTree>
    <p:custDataLst>
      <p:tags r:id="rId1"/>
    </p:custDataLst>
    <p:extLst>
      <p:ext uri="{BB962C8B-B14F-4D97-AF65-F5344CB8AC3E}">
        <p14:creationId xmlns:p14="http://schemas.microsoft.com/office/powerpoint/2010/main" val="26424777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Request Methods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HTTP defines nine methods (or verbs) :</a:t>
            </a:r>
          </a:p>
          <a:p>
            <a:pPr defTabSz="914400" eaLnBrk="1" hangingPunct="1"/>
            <a:endParaRPr lang="en-US" dirty="0" smtClean="0"/>
          </a:p>
          <a:p>
            <a:pPr lvl="1" defTabSz="914400" eaLnBrk="1" hangingPunct="1"/>
            <a:r>
              <a:rPr lang="en-US" b="1" dirty="0" smtClean="0"/>
              <a:t>GET </a:t>
            </a:r>
            <a:r>
              <a:rPr lang="en-US" dirty="0" smtClean="0"/>
              <a:t>: Request a representation of the resource</a:t>
            </a:r>
          </a:p>
          <a:p>
            <a:pPr lvl="1" defTabSz="914400" eaLnBrk="1" hangingPunct="1"/>
            <a:r>
              <a:rPr lang="en-US" b="1" dirty="0" smtClean="0"/>
              <a:t>POST </a:t>
            </a:r>
            <a:r>
              <a:rPr lang="en-US" dirty="0" smtClean="0"/>
              <a:t>: Submit data to be processed to the identified resource</a:t>
            </a:r>
          </a:p>
          <a:p>
            <a:pPr lvl="2" defTabSz="914400" eaLnBrk="1" hangingPunct="1"/>
            <a:r>
              <a:rPr lang="en-US" dirty="0" smtClean="0"/>
              <a:t>This may result in the creation of a new resource</a:t>
            </a:r>
          </a:p>
          <a:p>
            <a:pPr lvl="1" defTabSz="914400" eaLnBrk="1" hangingPunct="1"/>
            <a:r>
              <a:rPr lang="en-US" b="1" dirty="0" smtClean="0"/>
              <a:t>PUT </a:t>
            </a:r>
            <a:r>
              <a:rPr lang="en-US" dirty="0" smtClean="0"/>
              <a:t>: Uploads a representation of the specified resource</a:t>
            </a:r>
          </a:p>
          <a:p>
            <a:pPr lvl="1" defTabSz="914400" eaLnBrk="1" hangingPunct="1"/>
            <a:r>
              <a:rPr lang="en-US" b="1" dirty="0" smtClean="0"/>
              <a:t>DELETE </a:t>
            </a:r>
            <a:r>
              <a:rPr lang="en-US" dirty="0" smtClean="0"/>
              <a:t>: Deletes the specified resource</a:t>
            </a:r>
          </a:p>
          <a:p>
            <a:pPr lvl="1" defTabSz="914400" eaLnBrk="1" hangingPunct="1"/>
            <a:r>
              <a:rPr lang="en-US" dirty="0" smtClean="0"/>
              <a:t>…</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189568581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4" end="4"/>
                                            </p:txEl>
                                          </p:spTgt>
                                        </p:tgtEl>
                                        <p:attrNameLst>
                                          <p:attrName>style.visibility</p:attrName>
                                        </p:attrNameLst>
                                      </p:cBhvr>
                                      <p:to>
                                        <p:strVal val="visible"/>
                                      </p:to>
                                    </p:set>
                                    <p:animEffect transition="in" filter="fade">
                                      <p:cBhvr>
                                        <p:cTn id="16" dur="500"/>
                                        <p:tgtEl>
                                          <p:spTgt spid="34830">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5" end="5"/>
                                            </p:txEl>
                                          </p:spTgt>
                                        </p:tgtEl>
                                        <p:attrNameLst>
                                          <p:attrName>style.visibility</p:attrName>
                                        </p:attrNameLst>
                                      </p:cBhvr>
                                      <p:to>
                                        <p:strVal val="visible"/>
                                      </p:to>
                                    </p:set>
                                    <p:animEffect transition="in" filter="fade">
                                      <p:cBhvr>
                                        <p:cTn id="19" dur="500"/>
                                        <p:tgtEl>
                                          <p:spTgt spid="34830">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6" end="6"/>
                                            </p:txEl>
                                          </p:spTgt>
                                        </p:tgtEl>
                                        <p:attrNameLst>
                                          <p:attrName>style.visibility</p:attrName>
                                        </p:attrNameLst>
                                      </p:cBhvr>
                                      <p:to>
                                        <p:strVal val="visible"/>
                                      </p:to>
                                    </p:set>
                                    <p:animEffect transition="in" filter="fade">
                                      <p:cBhvr>
                                        <p:cTn id="22" dur="500"/>
                                        <p:tgtEl>
                                          <p:spTgt spid="3483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7" end="7"/>
                                            </p:txEl>
                                          </p:spTgt>
                                        </p:tgtEl>
                                        <p:attrNameLst>
                                          <p:attrName>style.visibility</p:attrName>
                                        </p:attrNameLst>
                                      </p:cBhvr>
                                      <p:to>
                                        <p:strVal val="visible"/>
                                      </p:to>
                                    </p:set>
                                    <p:animEffect transition="in" filter="fade">
                                      <p:cBhvr>
                                        <p:cTn id="25" dur="500"/>
                                        <p:tgtEl>
                                          <p:spTgt spid="348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Presentation</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JAXB </a:t>
            </a:r>
            <a:r>
              <a:rPr lang="en-US" dirty="0"/>
              <a:t>for </a:t>
            </a:r>
            <a:r>
              <a:rPr lang="en-US" b="1" dirty="0"/>
              <a:t>J</a:t>
            </a:r>
            <a:r>
              <a:rPr lang="en-US" dirty="0"/>
              <a:t>ava </a:t>
            </a:r>
            <a:r>
              <a:rPr lang="en-US" b="1" dirty="0"/>
              <a:t>A</a:t>
            </a:r>
            <a:r>
              <a:rPr lang="en-US" dirty="0"/>
              <a:t>rchitecture for </a:t>
            </a:r>
            <a:r>
              <a:rPr lang="en-US" b="1" dirty="0" smtClean="0"/>
              <a:t>X</a:t>
            </a:r>
            <a:r>
              <a:rPr lang="en-US" dirty="0" smtClean="0"/>
              <a:t>ML </a:t>
            </a:r>
            <a:r>
              <a:rPr lang="en-US" b="1" dirty="0" smtClean="0"/>
              <a:t>B</a:t>
            </a:r>
            <a:r>
              <a:rPr lang="en-US" dirty="0" smtClean="0"/>
              <a:t>inding</a:t>
            </a:r>
          </a:p>
          <a:p>
            <a:pPr defTabSz="914400" eaLnBrk="1" hangingPunct="1"/>
            <a:r>
              <a:rPr lang="en-US" dirty="0" smtClean="0"/>
              <a:t>Allow to map Java classes to XML representations</a:t>
            </a:r>
          </a:p>
          <a:p>
            <a:pPr defTabSz="914400" eaLnBrk="1" hangingPunct="1"/>
            <a:r>
              <a:rPr lang="en-US" dirty="0" smtClean="0"/>
              <a:t>Two main features are :</a:t>
            </a:r>
          </a:p>
          <a:p>
            <a:pPr lvl="1"/>
            <a:r>
              <a:rPr lang="en-US" dirty="0" smtClean="0"/>
              <a:t>Marshal Java objects into XML</a:t>
            </a:r>
          </a:p>
          <a:p>
            <a:pPr lvl="1"/>
            <a:r>
              <a:rPr lang="en-US" dirty="0" err="1" smtClean="0"/>
              <a:t>Unmarshal</a:t>
            </a:r>
            <a:r>
              <a:rPr lang="en-US" dirty="0" smtClean="0"/>
              <a:t> XML into Java objects</a:t>
            </a:r>
          </a:p>
          <a:p>
            <a:endParaRPr lang="en-US" dirty="0" smtClean="0"/>
          </a:p>
          <a:p>
            <a:r>
              <a:rPr lang="en-US" dirty="0" smtClean="0"/>
              <a:t>Very useful for Web Services !</a:t>
            </a:r>
          </a:p>
          <a:p>
            <a:endParaRPr lang="en-US" dirty="0" smtClean="0"/>
          </a:p>
          <a:p>
            <a:r>
              <a:rPr lang="en-US" dirty="0" smtClean="0"/>
              <a:t>This course isn’t about all the JAXB features</a:t>
            </a:r>
          </a:p>
          <a:p>
            <a:pPr lvl="1"/>
            <a:r>
              <a:rPr lang="en-US" dirty="0" smtClean="0"/>
              <a:t>We’re going to see only one part in order to make REST Web Services development easier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Tree>
    <p:custDataLst>
      <p:tags r:id="rId1"/>
    </p:custDataLst>
    <p:extLst>
      <p:ext uri="{BB962C8B-B14F-4D97-AF65-F5344CB8AC3E}">
        <p14:creationId xmlns:p14="http://schemas.microsoft.com/office/powerpoint/2010/main" val="429135613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30">
                                            <p:txEl>
                                              <p:pRg st="2" end="2"/>
                                            </p:txEl>
                                          </p:spTgt>
                                        </p:tgtEl>
                                        <p:attrNameLst>
                                          <p:attrName>style.visibility</p:attrName>
                                        </p:attrNameLst>
                                      </p:cBhvr>
                                      <p:to>
                                        <p:strVal val="visible"/>
                                      </p:to>
                                    </p:set>
                                    <p:animEffect transition="in" filter="fade">
                                      <p:cBhvr>
                                        <p:cTn id="17" dur="500"/>
                                        <p:tgtEl>
                                          <p:spTgt spid="3483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830">
                                            <p:txEl>
                                              <p:pRg st="3" end="3"/>
                                            </p:txEl>
                                          </p:spTgt>
                                        </p:tgtEl>
                                        <p:attrNameLst>
                                          <p:attrName>style.visibility</p:attrName>
                                        </p:attrNameLst>
                                      </p:cBhvr>
                                      <p:to>
                                        <p:strVal val="visible"/>
                                      </p:to>
                                    </p:set>
                                    <p:animEffect transition="in" filter="fade">
                                      <p:cBhvr>
                                        <p:cTn id="20" dur="500"/>
                                        <p:tgtEl>
                                          <p:spTgt spid="3483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830">
                                            <p:txEl>
                                              <p:pRg st="4" end="4"/>
                                            </p:txEl>
                                          </p:spTgt>
                                        </p:tgtEl>
                                        <p:attrNameLst>
                                          <p:attrName>style.visibility</p:attrName>
                                        </p:attrNameLst>
                                      </p:cBhvr>
                                      <p:to>
                                        <p:strVal val="visible"/>
                                      </p:to>
                                    </p:set>
                                    <p:animEffect transition="in" filter="fade">
                                      <p:cBhvr>
                                        <p:cTn id="23" dur="500"/>
                                        <p:tgtEl>
                                          <p:spTgt spid="3483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830">
                                            <p:txEl>
                                              <p:pRg st="6" end="6"/>
                                            </p:txEl>
                                          </p:spTgt>
                                        </p:tgtEl>
                                        <p:attrNameLst>
                                          <p:attrName>style.visibility</p:attrName>
                                        </p:attrNameLst>
                                      </p:cBhvr>
                                      <p:to>
                                        <p:strVal val="visible"/>
                                      </p:to>
                                    </p:set>
                                    <p:animEffect transition="in" filter="fade">
                                      <p:cBhvr>
                                        <p:cTn id="28" dur="500"/>
                                        <p:tgtEl>
                                          <p:spTgt spid="34830">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4830">
                                            <p:txEl>
                                              <p:pRg st="8" end="8"/>
                                            </p:txEl>
                                          </p:spTgt>
                                        </p:tgtEl>
                                        <p:attrNameLst>
                                          <p:attrName>style.visibility</p:attrName>
                                        </p:attrNameLst>
                                      </p:cBhvr>
                                      <p:to>
                                        <p:strVal val="visible"/>
                                      </p:to>
                                    </p:set>
                                    <p:animEffect transition="in" filter="fade">
                                      <p:cBhvr>
                                        <p:cTn id="33" dur="500"/>
                                        <p:tgtEl>
                                          <p:spTgt spid="34830">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4830">
                                            <p:txEl>
                                              <p:pRg st="9" end="9"/>
                                            </p:txEl>
                                          </p:spTgt>
                                        </p:tgtEl>
                                        <p:attrNameLst>
                                          <p:attrName>style.visibility</p:attrName>
                                        </p:attrNameLst>
                                      </p:cBhvr>
                                      <p:to>
                                        <p:strVal val="visible"/>
                                      </p:to>
                                    </p:set>
                                    <p:animEffect transition="in" filter="fade">
                                      <p:cBhvr>
                                        <p:cTn id="36"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JAX-RS and JAXB support</a:t>
            </a:r>
            <a:endParaRPr lang="fr-FR" dirty="0" smtClean="0"/>
          </a:p>
        </p:txBody>
      </p:sp>
      <p:sp>
        <p:nvSpPr>
          <p:cNvPr id="34830" name="Forme 34829"/>
          <p:cNvSpPr>
            <a:spLocks noGrp="1" noChangeArrowheads="1"/>
          </p:cNvSpPr>
          <p:nvPr>
            <p:ph type="body" idx="1"/>
          </p:nvPr>
        </p:nvSpPr>
        <p:spPr>
          <a:xfrm>
            <a:off x="990600" y="1013048"/>
            <a:ext cx="8001000" cy="5368280"/>
          </a:xfrm>
        </p:spPr>
        <p:txBody>
          <a:bodyPr/>
          <a:lstStyle/>
          <a:p>
            <a:r>
              <a:rPr lang="en-US" dirty="0" smtClean="0"/>
              <a:t>Jersey provides a very helpful integration of JAXB including the following features :</a:t>
            </a:r>
          </a:p>
          <a:p>
            <a:pPr lvl="1"/>
            <a:r>
              <a:rPr lang="en-US" dirty="0" smtClean="0"/>
              <a:t>Serialize Java objects as JSON document</a:t>
            </a:r>
          </a:p>
          <a:p>
            <a:pPr lvl="1"/>
            <a:r>
              <a:rPr lang="en-US" dirty="0" err="1" smtClean="0"/>
              <a:t>Unserialize</a:t>
            </a:r>
            <a:r>
              <a:rPr lang="en-US" dirty="0" smtClean="0"/>
              <a:t> JSON document into Java objects</a:t>
            </a:r>
          </a:p>
          <a:p>
            <a:pPr lvl="1"/>
            <a:r>
              <a:rPr lang="en-US" dirty="0" smtClean="0"/>
              <a:t>Automatic </a:t>
            </a:r>
            <a:r>
              <a:rPr lang="en-US" dirty="0" err="1" smtClean="0"/>
              <a:t>Unserialization</a:t>
            </a:r>
            <a:r>
              <a:rPr lang="en-US" dirty="0" smtClean="0"/>
              <a:t> of resource method payloads</a:t>
            </a:r>
          </a:p>
          <a:p>
            <a:pPr lvl="2"/>
            <a:r>
              <a:rPr lang="en-US" dirty="0" smtClean="0"/>
              <a:t>No more need to define one method by consume type !</a:t>
            </a:r>
          </a:p>
          <a:p>
            <a:pPr lvl="1"/>
            <a:r>
              <a:rPr lang="en-US" dirty="0"/>
              <a:t>Automatic Serialization of resource method </a:t>
            </a:r>
            <a:r>
              <a:rPr lang="en-US" dirty="0" smtClean="0"/>
              <a:t>results</a:t>
            </a:r>
          </a:p>
          <a:p>
            <a:pPr lvl="2"/>
            <a:r>
              <a:rPr lang="en-US" dirty="0" smtClean="0"/>
              <a:t>No more need to define one method by produce type !</a:t>
            </a:r>
            <a:endParaRPr lang="en-US" dirty="0"/>
          </a:p>
          <a:p>
            <a:endParaRPr lang="en-US" dirty="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pic>
        <p:nvPicPr>
          <p:cNvPr id="2" name="Picture 1"/>
          <p:cNvPicPr>
            <a:picLocks noChangeAspect="1"/>
          </p:cNvPicPr>
          <p:nvPr/>
        </p:nvPicPr>
        <p:blipFill>
          <a:blip r:embed="rId5"/>
          <a:stretch>
            <a:fillRect/>
          </a:stretch>
        </p:blipFill>
        <p:spPr>
          <a:xfrm>
            <a:off x="7668344" y="5152956"/>
            <a:ext cx="1151632" cy="1456476"/>
          </a:xfrm>
          <a:prstGeom prst="rect">
            <a:avLst/>
          </a:prstGeom>
        </p:spPr>
      </p:pic>
    </p:spTree>
    <p:custDataLst>
      <p:tags r:id="rId1"/>
    </p:custDataLst>
    <p:extLst>
      <p:ext uri="{BB962C8B-B14F-4D97-AF65-F5344CB8AC3E}">
        <p14:creationId xmlns:p14="http://schemas.microsoft.com/office/powerpoint/2010/main" val="242411571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1" end="1"/>
                                            </p:txEl>
                                          </p:spTgt>
                                        </p:tgtEl>
                                        <p:attrNameLst>
                                          <p:attrName>style.visibility</p:attrName>
                                        </p:attrNameLst>
                                      </p:cBhvr>
                                      <p:to>
                                        <p:strVal val="visible"/>
                                      </p:to>
                                    </p:set>
                                    <p:animEffect transition="in" filter="fade">
                                      <p:cBhvr>
                                        <p:cTn id="10" dur="500"/>
                                        <p:tgtEl>
                                          <p:spTgt spid="3483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2" end="2"/>
                                            </p:txEl>
                                          </p:spTgt>
                                        </p:tgtEl>
                                        <p:attrNameLst>
                                          <p:attrName>style.visibility</p:attrName>
                                        </p:attrNameLst>
                                      </p:cBhvr>
                                      <p:to>
                                        <p:strVal val="visible"/>
                                      </p:to>
                                    </p:set>
                                    <p:animEffect transition="in" filter="fade">
                                      <p:cBhvr>
                                        <p:cTn id="13" dur="500"/>
                                        <p:tgtEl>
                                          <p:spTgt spid="3483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3" end="3"/>
                                            </p:txEl>
                                          </p:spTgt>
                                        </p:tgtEl>
                                        <p:attrNameLst>
                                          <p:attrName>style.visibility</p:attrName>
                                        </p:attrNameLst>
                                      </p:cBhvr>
                                      <p:to>
                                        <p:strVal val="visible"/>
                                      </p:to>
                                    </p:set>
                                    <p:animEffect transition="in" filter="fade">
                                      <p:cBhvr>
                                        <p:cTn id="16" dur="500"/>
                                        <p:tgtEl>
                                          <p:spTgt spid="3483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4" end="4"/>
                                            </p:txEl>
                                          </p:spTgt>
                                        </p:tgtEl>
                                        <p:attrNameLst>
                                          <p:attrName>style.visibility</p:attrName>
                                        </p:attrNameLst>
                                      </p:cBhvr>
                                      <p:to>
                                        <p:strVal val="visible"/>
                                      </p:to>
                                    </p:set>
                                    <p:animEffect transition="in" filter="fade">
                                      <p:cBhvr>
                                        <p:cTn id="19" dur="500"/>
                                        <p:tgtEl>
                                          <p:spTgt spid="34830">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5" end="5"/>
                                            </p:txEl>
                                          </p:spTgt>
                                        </p:tgtEl>
                                        <p:attrNameLst>
                                          <p:attrName>style.visibility</p:attrName>
                                        </p:attrNameLst>
                                      </p:cBhvr>
                                      <p:to>
                                        <p:strVal val="visible"/>
                                      </p:to>
                                    </p:set>
                                    <p:animEffect transition="in" filter="fade">
                                      <p:cBhvr>
                                        <p:cTn id="22" dur="500"/>
                                        <p:tgtEl>
                                          <p:spTgt spid="34830">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6" end="6"/>
                                            </p:txEl>
                                          </p:spTgt>
                                        </p:tgtEl>
                                        <p:attrNameLst>
                                          <p:attrName>style.visibility</p:attrName>
                                        </p:attrNameLst>
                                      </p:cBhvr>
                                      <p:to>
                                        <p:strVal val="visible"/>
                                      </p:to>
                                    </p:set>
                                    <p:animEffect transition="in" filter="fade">
                                      <p:cBhvr>
                                        <p:cTn id="25" dur="500"/>
                                        <p:tgtEl>
                                          <p:spTgt spid="348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JAX-RS and JAXB support</a:t>
            </a:r>
            <a:endParaRPr lang="fr-FR" dirty="0" smtClean="0"/>
          </a:p>
        </p:txBody>
      </p:sp>
      <p:sp>
        <p:nvSpPr>
          <p:cNvPr id="34830" name="Forme 34829"/>
          <p:cNvSpPr>
            <a:spLocks noGrp="1" noChangeArrowheads="1"/>
          </p:cNvSpPr>
          <p:nvPr>
            <p:ph type="body" idx="1"/>
          </p:nvPr>
        </p:nvSpPr>
        <p:spPr>
          <a:xfrm>
            <a:off x="990600" y="1229072"/>
            <a:ext cx="8001000" cy="5368280"/>
          </a:xfrm>
        </p:spPr>
        <p:txBody>
          <a:bodyPr/>
          <a:lstStyle/>
          <a:p>
            <a:r>
              <a:rPr lang="en-US" dirty="0" smtClean="0"/>
              <a:t>Example :</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6" name="ZoneTexte 7"/>
          <p:cNvSpPr txBox="1"/>
          <p:nvPr/>
        </p:nvSpPr>
        <p:spPr>
          <a:xfrm>
            <a:off x="1044624" y="1844824"/>
            <a:ext cx="7919864" cy="4278094"/>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@Path(</a:t>
            </a:r>
            <a:r>
              <a:rPr lang="en-US" sz="1600" dirty="0" smtClean="0">
                <a:solidFill>
                  <a:srgbClr val="0000FF"/>
                </a:solidFill>
                <a:latin typeface="Courier"/>
                <a:cs typeface="Courier"/>
              </a:rPr>
              <a:t>"/students"</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err="1" smtClean="0">
                <a:latin typeface="Courier"/>
                <a:cs typeface="Courier"/>
              </a:rPr>
              <a:t>StudentResource</a:t>
            </a:r>
            <a:r>
              <a:rPr lang="en-US" sz="1600" dirty="0" smtClean="0">
                <a:latin typeface="Courier"/>
                <a:cs typeface="Courier"/>
              </a:rPr>
              <a:t> {</a:t>
            </a:r>
          </a:p>
          <a:p>
            <a:endParaRPr lang="en-US" sz="1600" dirty="0" smtClean="0">
              <a:latin typeface="Courier"/>
              <a:cs typeface="Courier"/>
            </a:endParaRPr>
          </a:p>
          <a:p>
            <a:r>
              <a:rPr lang="en-US" sz="1600" dirty="0" smtClean="0">
                <a:latin typeface="Courier"/>
                <a:cs typeface="Courier"/>
              </a:rPr>
              <a:t>   @GET @Path(</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idBooster</a:t>
            </a:r>
            <a:r>
              <a:rPr lang="en-US" sz="1600" dirty="0" smtClean="0">
                <a:solidFill>
                  <a:srgbClr val="0000FF"/>
                </a:solidFill>
                <a:latin typeface="Courier"/>
                <a:cs typeface="Courier"/>
              </a:rPr>
              <a:t>}"</a:t>
            </a:r>
            <a:r>
              <a:rPr lang="en-US" sz="1600" dirty="0" smtClean="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 </a:t>
            </a:r>
            <a:r>
              <a:rPr lang="en-US" sz="1600" dirty="0" smtClean="0">
                <a:solidFill>
                  <a:srgbClr val="4D4D4D"/>
                </a:solidFill>
                <a:latin typeface="Courier"/>
                <a:cs typeface="Courier"/>
              </a:rPr>
              <a:t>Student </a:t>
            </a:r>
            <a:r>
              <a:rPr lang="en-US" sz="1600" dirty="0" err="1" smtClean="0">
                <a:latin typeface="Courier"/>
                <a:cs typeface="Courier"/>
              </a:rPr>
              <a:t>getStudent</a:t>
            </a:r>
            <a:r>
              <a:rPr lang="en-US" sz="1600" dirty="0" smtClean="0">
                <a:latin typeface="Courier"/>
                <a:cs typeface="Courier"/>
              </a:rPr>
              <a:t>(@</a:t>
            </a:r>
            <a:r>
              <a:rPr lang="en-US" sz="1600" dirty="0" err="1" smtClean="0">
                <a:latin typeface="Courier"/>
                <a:cs typeface="Courier"/>
              </a:rPr>
              <a:t>PathParm</a:t>
            </a:r>
            <a:r>
              <a:rPr lang="en-US" sz="1600" dirty="0" smtClean="0">
                <a:latin typeface="Courier"/>
                <a:cs typeface="Courier"/>
              </a:rPr>
              <a:t>("</a:t>
            </a:r>
            <a:r>
              <a:rPr lang="en-US" sz="1600" dirty="0" err="1" smtClean="0">
                <a:latin typeface="Courier"/>
                <a:cs typeface="Courier"/>
              </a:rPr>
              <a:t>idBooster</a:t>
            </a:r>
            <a:r>
              <a:rPr lang="en-US" sz="1600" dirty="0" smtClean="0">
                <a:latin typeface="Courier"/>
                <a:cs typeface="Courier"/>
              </a:rPr>
              <a:t>") Long id) {</a:t>
            </a:r>
          </a:p>
          <a:p>
            <a:r>
              <a:rPr lang="en-US" sz="1600" dirty="0">
                <a:latin typeface="Courier"/>
                <a:cs typeface="Courier"/>
              </a:rPr>
              <a:t> </a:t>
            </a:r>
            <a:r>
              <a:rPr lang="en-US" sz="1600" dirty="0" smtClean="0">
                <a:latin typeface="Courier"/>
                <a:cs typeface="Courier"/>
              </a:rPr>
              <a:t>     Student student = ... ; </a:t>
            </a:r>
            <a:r>
              <a:rPr lang="en-US" sz="1600" dirty="0" smtClean="0">
                <a:solidFill>
                  <a:srgbClr val="008000"/>
                </a:solidFill>
                <a:latin typeface="Courier"/>
                <a:cs typeface="Courier"/>
              </a:rPr>
              <a:t>//Retrieve Student in DB</a:t>
            </a:r>
          </a:p>
          <a:p>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latin typeface="Courier"/>
                <a:cs typeface="Courier"/>
              </a:rPr>
              <a:t> student;</a:t>
            </a:r>
          </a:p>
          <a:p>
            <a:r>
              <a:rPr lang="en-US" sz="1600" dirty="0" smtClean="0">
                <a:latin typeface="Courier"/>
                <a:cs typeface="Courier"/>
              </a:rPr>
              <a:t>   }</a:t>
            </a:r>
          </a:p>
          <a:p>
            <a:endParaRPr lang="en-US" sz="1600" dirty="0">
              <a:latin typeface="Courier"/>
              <a:cs typeface="Courier"/>
            </a:endParaRPr>
          </a:p>
          <a:p>
            <a:r>
              <a:rPr lang="en-US" sz="1600" dirty="0">
                <a:latin typeface="Courier"/>
                <a:cs typeface="Courier"/>
              </a:rPr>
              <a:t> </a:t>
            </a:r>
            <a:r>
              <a:rPr lang="en-US" sz="1600" dirty="0" smtClean="0">
                <a:latin typeface="Courier"/>
                <a:cs typeface="Courier"/>
              </a:rPr>
              <a:t>  @POST</a:t>
            </a:r>
          </a:p>
          <a:p>
            <a:r>
              <a:rPr lang="en-US" sz="1600" b="1" dirty="0">
                <a:solidFill>
                  <a:srgbClr val="660066"/>
                </a:solidFill>
                <a:latin typeface="Courier"/>
                <a:cs typeface="Courier"/>
              </a:rPr>
              <a:t> </a:t>
            </a:r>
            <a:r>
              <a:rPr lang="en-US" sz="1600" b="1" dirty="0" smtClean="0">
                <a:solidFill>
                  <a:srgbClr val="660066"/>
                </a:solidFill>
                <a:latin typeface="Courier"/>
                <a:cs typeface="Courier"/>
              </a:rPr>
              <a:t>  public </a:t>
            </a:r>
            <a:r>
              <a:rPr lang="en-US" sz="1600" dirty="0" smtClean="0">
                <a:solidFill>
                  <a:srgbClr val="4D4D4D"/>
                </a:solidFill>
                <a:latin typeface="Courier"/>
                <a:cs typeface="Courier"/>
              </a:rPr>
              <a:t>Response </a:t>
            </a:r>
            <a:r>
              <a:rPr lang="en-US" sz="1600" dirty="0" err="1" smtClean="0">
                <a:latin typeface="Courier"/>
                <a:cs typeface="Courier"/>
              </a:rPr>
              <a:t>addStudent</a:t>
            </a:r>
            <a:r>
              <a:rPr lang="en-US" sz="1600" dirty="0" smtClean="0">
                <a:latin typeface="Courier"/>
                <a:cs typeface="Courier"/>
              </a:rPr>
              <a:t>(Student student) {</a:t>
            </a:r>
          </a:p>
          <a:p>
            <a:r>
              <a:rPr lang="en-US" sz="1600" dirty="0" smtClean="0">
                <a:latin typeface="Courier"/>
                <a:cs typeface="Courier"/>
              </a:rPr>
              <a:t>      ... ; </a:t>
            </a:r>
            <a:r>
              <a:rPr lang="en-US" sz="1600" dirty="0" smtClean="0">
                <a:solidFill>
                  <a:srgbClr val="008000"/>
                </a:solidFill>
                <a:latin typeface="Courier"/>
                <a:cs typeface="Courier"/>
              </a:rPr>
              <a:t>//Add the student in DB</a:t>
            </a:r>
          </a:p>
          <a:p>
            <a:r>
              <a:rPr lang="en-US" sz="1600" dirty="0">
                <a:solidFill>
                  <a:srgbClr val="008000"/>
                </a:solidFill>
                <a:latin typeface="Courier"/>
                <a:cs typeface="Courier"/>
              </a:rPr>
              <a:t> </a:t>
            </a:r>
            <a:r>
              <a:rPr lang="en-US" sz="1600" dirty="0" smtClean="0">
                <a:solidFill>
                  <a:srgbClr val="008000"/>
                </a:solidFill>
                <a:latin typeface="Courier"/>
                <a:cs typeface="Courier"/>
              </a:rPr>
              <a:t>     </a:t>
            </a:r>
            <a:r>
              <a:rPr lang="en-US" sz="1600" dirty="0" smtClean="0">
                <a:solidFill>
                  <a:srgbClr val="4D4D4D"/>
                </a:solidFill>
                <a:latin typeface="Courier"/>
                <a:cs typeface="Courier"/>
              </a:rPr>
              <a:t>String </a:t>
            </a:r>
            <a:r>
              <a:rPr lang="en-US" sz="1600" dirty="0" err="1" smtClean="0">
                <a:solidFill>
                  <a:srgbClr val="4D4D4D"/>
                </a:solidFill>
                <a:latin typeface="Courier"/>
                <a:cs typeface="Courier"/>
              </a:rPr>
              <a:t>studentUri</a:t>
            </a:r>
            <a:r>
              <a:rPr lang="en-US" sz="1600" dirty="0" smtClean="0">
                <a:solidFill>
                  <a:srgbClr val="4D4D4D"/>
                </a:solidFill>
                <a:latin typeface="Courier"/>
                <a:cs typeface="Courier"/>
              </a:rPr>
              <a:t> = </a:t>
            </a:r>
            <a:r>
              <a:rPr lang="en-US" sz="1600" dirty="0" smtClean="0">
                <a:solidFill>
                  <a:srgbClr val="0000FF"/>
                </a:solidFill>
                <a:latin typeface="Courier"/>
                <a:cs typeface="Courier"/>
              </a:rPr>
              <a:t>"/" </a:t>
            </a:r>
            <a:r>
              <a:rPr lang="en-US" sz="1600" dirty="0" smtClean="0">
                <a:solidFill>
                  <a:srgbClr val="4D4D4D"/>
                </a:solidFill>
                <a:latin typeface="Courier"/>
                <a:cs typeface="Courier"/>
              </a:rPr>
              <a:t>+ </a:t>
            </a:r>
            <a:r>
              <a:rPr lang="en-US" sz="1600" dirty="0" err="1" smtClean="0">
                <a:solidFill>
                  <a:srgbClr val="4D4D4D"/>
                </a:solidFill>
                <a:latin typeface="Courier"/>
                <a:cs typeface="Courier"/>
              </a:rPr>
              <a:t>student.getIdBooster</a:t>
            </a:r>
            <a:r>
              <a:rPr lang="en-US" sz="1600" dirty="0" smtClean="0">
                <a:solidFill>
                  <a:srgbClr val="4D4D4D"/>
                </a:solidFill>
                <a:latin typeface="Courier"/>
                <a:cs typeface="Courier"/>
              </a:rPr>
              <a:t>();</a:t>
            </a:r>
          </a:p>
          <a:p>
            <a:r>
              <a:rPr lang="en-US" sz="1600" dirty="0">
                <a:solidFill>
                  <a:srgbClr val="008000"/>
                </a:solidFill>
                <a:latin typeface="Courier"/>
                <a:cs typeface="Courier"/>
              </a:rPr>
              <a:t> </a:t>
            </a:r>
            <a:r>
              <a:rPr lang="en-US" sz="1600" dirty="0" smtClean="0">
                <a:solidFill>
                  <a:srgbClr val="008000"/>
                </a:solidFill>
                <a:latin typeface="Courier"/>
                <a:cs typeface="Courier"/>
              </a:rPr>
              <a:t>     </a:t>
            </a:r>
            <a:r>
              <a:rPr lang="en-US" sz="1600" b="1" dirty="0" smtClean="0">
                <a:solidFill>
                  <a:srgbClr val="660066"/>
                </a:solidFill>
                <a:latin typeface="Courier"/>
                <a:cs typeface="Courier"/>
              </a:rPr>
              <a:t>return</a:t>
            </a:r>
            <a:r>
              <a:rPr lang="en-US" sz="1600" dirty="0" smtClean="0">
                <a:latin typeface="Courier"/>
                <a:cs typeface="Courier"/>
              </a:rPr>
              <a:t> </a:t>
            </a:r>
            <a:r>
              <a:rPr lang="en-US" sz="1600" dirty="0" err="1" smtClean="0">
                <a:latin typeface="Courier"/>
                <a:cs typeface="Courier"/>
              </a:rPr>
              <a:t>Response.created</a:t>
            </a:r>
            <a:r>
              <a:rPr lang="en-US" sz="1600" dirty="0" smtClean="0">
                <a:latin typeface="Courier"/>
                <a:cs typeface="Courier"/>
              </a:rPr>
              <a:t>(</a:t>
            </a:r>
            <a:r>
              <a:rPr lang="en-US" sz="1600" dirty="0" err="1" smtClean="0">
                <a:latin typeface="Courier"/>
                <a:cs typeface="Courier"/>
              </a:rPr>
              <a:t>URI.create</a:t>
            </a:r>
            <a:r>
              <a:rPr lang="en-US" sz="1600" dirty="0" smtClean="0">
                <a:latin typeface="Courier"/>
                <a:cs typeface="Courier"/>
              </a:rPr>
              <a:t>(</a:t>
            </a:r>
            <a:r>
              <a:rPr lang="en-US" sz="1600" dirty="0" err="1" smtClean="0">
                <a:latin typeface="Courier"/>
                <a:cs typeface="Courier"/>
              </a:rPr>
              <a:t>studentUri</a:t>
            </a:r>
            <a:r>
              <a:rPr lang="en-US" sz="1600" dirty="0" smtClean="0">
                <a:latin typeface="Courier"/>
                <a:cs typeface="Courier"/>
              </a:rPr>
              <a:t>)).build();</a:t>
            </a:r>
          </a:p>
          <a:p>
            <a:r>
              <a:rPr lang="en-US" sz="1600" dirty="0" smtClean="0">
                <a:latin typeface="Courier"/>
                <a:cs typeface="Courier"/>
              </a:rPr>
              <a:t>   }</a:t>
            </a: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274044353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Annotations</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smtClean="0"/>
              <a:t>Since JAXB2, you can map a Java class just with annotations ! (yeah, annotations again…)</a:t>
            </a:r>
          </a:p>
          <a:p>
            <a:pPr defTabSz="914400" eaLnBrk="1" hangingPunct="1"/>
            <a:r>
              <a:rPr lang="en-US" dirty="0" smtClean="0"/>
              <a:t>We’re going to see the main ones :</a:t>
            </a:r>
          </a:p>
          <a:p>
            <a:pPr lvl="1"/>
            <a:r>
              <a:rPr lang="en-US" dirty="0" smtClean="0"/>
              <a:t>@</a:t>
            </a:r>
            <a:r>
              <a:rPr lang="en-US" dirty="0" err="1" smtClean="0"/>
              <a:t>XmlRootElement</a:t>
            </a:r>
            <a:endParaRPr lang="en-US" dirty="0" smtClean="0"/>
          </a:p>
          <a:p>
            <a:pPr lvl="1"/>
            <a:r>
              <a:rPr lang="en-US" dirty="0" smtClean="0"/>
              <a:t>@</a:t>
            </a:r>
            <a:r>
              <a:rPr lang="en-US" dirty="0" err="1" smtClean="0"/>
              <a:t>XmlElement</a:t>
            </a:r>
            <a:endParaRPr lang="en-US" dirty="0" smtClean="0"/>
          </a:p>
          <a:p>
            <a:pPr lvl="1"/>
            <a:r>
              <a:rPr lang="en-US" dirty="0" smtClean="0"/>
              <a:t>@</a:t>
            </a:r>
            <a:r>
              <a:rPr lang="en-US" dirty="0" err="1" smtClean="0"/>
              <a:t>XmlAttribute</a:t>
            </a: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pic>
        <p:nvPicPr>
          <p:cNvPr id="3" name="Picture 2"/>
          <p:cNvPicPr>
            <a:picLocks noChangeAspect="1"/>
          </p:cNvPicPr>
          <p:nvPr/>
        </p:nvPicPr>
        <p:blipFill>
          <a:blip r:embed="rId5"/>
          <a:stretch>
            <a:fillRect/>
          </a:stretch>
        </p:blipFill>
        <p:spPr>
          <a:xfrm>
            <a:off x="8095926" y="5229200"/>
            <a:ext cx="719853" cy="763044"/>
          </a:xfrm>
          <a:prstGeom prst="rect">
            <a:avLst/>
          </a:prstGeom>
        </p:spPr>
      </p:pic>
      <p:sp>
        <p:nvSpPr>
          <p:cNvPr id="4" name="TextBox 3"/>
          <p:cNvSpPr txBox="1"/>
          <p:nvPr/>
        </p:nvSpPr>
        <p:spPr>
          <a:xfrm>
            <a:off x="7884368" y="5593295"/>
            <a:ext cx="941283" cy="1015663"/>
          </a:xfrm>
          <a:prstGeom prst="rect">
            <a:avLst/>
          </a:prstGeom>
          <a:noFill/>
        </p:spPr>
        <p:txBody>
          <a:bodyPr wrap="none" rtlCol="0">
            <a:spAutoFit/>
          </a:bodyPr>
          <a:lstStyle/>
          <a:p>
            <a:r>
              <a:rPr lang="en-US" sz="6000" b="1" dirty="0" smtClean="0"/>
              <a:t>@</a:t>
            </a:r>
            <a:endParaRPr lang="en-US" sz="6000" b="1" dirty="0"/>
          </a:p>
        </p:txBody>
      </p:sp>
    </p:spTree>
    <p:custDataLst>
      <p:tags r:id="rId1"/>
    </p:custDataLst>
    <p:extLst>
      <p:ext uri="{BB962C8B-B14F-4D97-AF65-F5344CB8AC3E}">
        <p14:creationId xmlns:p14="http://schemas.microsoft.com/office/powerpoint/2010/main" val="152565796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30">
                                            <p:txEl>
                                              <p:pRg st="1" end="1"/>
                                            </p:txEl>
                                          </p:spTgt>
                                        </p:tgtEl>
                                        <p:attrNameLst>
                                          <p:attrName>style.visibility</p:attrName>
                                        </p:attrNameLst>
                                      </p:cBhvr>
                                      <p:to>
                                        <p:strVal val="visible"/>
                                      </p:to>
                                    </p:set>
                                    <p:animEffect transition="in" filter="fade">
                                      <p:cBhvr>
                                        <p:cTn id="12" dur="500"/>
                                        <p:tgtEl>
                                          <p:spTgt spid="3483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30">
                                            <p:txEl>
                                              <p:pRg st="2" end="2"/>
                                            </p:txEl>
                                          </p:spTgt>
                                        </p:tgtEl>
                                        <p:attrNameLst>
                                          <p:attrName>style.visibility</p:attrName>
                                        </p:attrNameLst>
                                      </p:cBhvr>
                                      <p:to>
                                        <p:strVal val="visible"/>
                                      </p:to>
                                    </p:set>
                                    <p:animEffect transition="in" filter="fade">
                                      <p:cBhvr>
                                        <p:cTn id="15" dur="500"/>
                                        <p:tgtEl>
                                          <p:spTgt spid="3483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30">
                                            <p:txEl>
                                              <p:pRg st="3" end="3"/>
                                            </p:txEl>
                                          </p:spTgt>
                                        </p:tgtEl>
                                        <p:attrNameLst>
                                          <p:attrName>style.visibility</p:attrName>
                                        </p:attrNameLst>
                                      </p:cBhvr>
                                      <p:to>
                                        <p:strVal val="visible"/>
                                      </p:to>
                                    </p:set>
                                    <p:animEffect transition="in" filter="fade">
                                      <p:cBhvr>
                                        <p:cTn id="18" dur="500"/>
                                        <p:tgtEl>
                                          <p:spTgt spid="3483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30">
                                            <p:txEl>
                                              <p:pRg st="4" end="4"/>
                                            </p:txEl>
                                          </p:spTgt>
                                        </p:tgtEl>
                                        <p:attrNameLst>
                                          <p:attrName>style.visibility</p:attrName>
                                        </p:attrNameLst>
                                      </p:cBhvr>
                                      <p:to>
                                        <p:strVal val="visible"/>
                                      </p:to>
                                    </p:set>
                                    <p:animEffect transition="in" filter="fade">
                                      <p:cBhvr>
                                        <p:cTn id="21" dur="500"/>
                                        <p:tgtEl>
                                          <p:spTgt spid="348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XmlRootElement</a:t>
            </a:r>
            <a:endParaRPr lang="fr-FR" dirty="0" smtClean="0"/>
          </a:p>
        </p:txBody>
      </p:sp>
      <p:sp>
        <p:nvSpPr>
          <p:cNvPr id="34830" name="Forme 34829"/>
          <p:cNvSpPr>
            <a:spLocks noGrp="1" noChangeArrowheads="1"/>
          </p:cNvSpPr>
          <p:nvPr>
            <p:ph type="body" idx="1"/>
          </p:nvPr>
        </p:nvSpPr>
        <p:spPr>
          <a:xfrm>
            <a:off x="990600" y="1157064"/>
            <a:ext cx="8001000" cy="5368280"/>
          </a:xfrm>
        </p:spPr>
        <p:txBody>
          <a:bodyPr/>
          <a:lstStyle/>
          <a:p>
            <a:pPr defTabSz="914400" eaLnBrk="1" hangingPunct="1"/>
            <a:r>
              <a:rPr lang="en-US" dirty="0"/>
              <a:t>Maps a class or an </a:t>
            </a:r>
            <a:r>
              <a:rPr lang="en-US" dirty="0" err="1"/>
              <a:t>enum</a:t>
            </a:r>
            <a:r>
              <a:rPr lang="en-US" dirty="0"/>
              <a:t> type to an </a:t>
            </a:r>
            <a:r>
              <a:rPr lang="en-US" dirty="0" smtClean="0"/>
              <a:t>XML top-level element</a:t>
            </a:r>
          </a:p>
          <a:p>
            <a:pPr defTabSz="914400" eaLnBrk="1" hangingPunct="1"/>
            <a:r>
              <a:rPr lang="en-US" dirty="0" smtClean="0"/>
              <a:t>By default the name of the XML element is the same than the class name </a:t>
            </a:r>
          </a:p>
          <a:p>
            <a:pPr lvl="1"/>
            <a:r>
              <a:rPr lang="en-US" dirty="0"/>
              <a:t>B</a:t>
            </a:r>
            <a:r>
              <a:rPr lang="en-US" dirty="0" smtClean="0"/>
              <a:t>ut you can change it thanks to the </a:t>
            </a:r>
            <a:r>
              <a:rPr lang="en-US" i="1" dirty="0" smtClean="0"/>
              <a:t>name </a:t>
            </a:r>
            <a:r>
              <a:rPr lang="en-US" dirty="0" smtClean="0"/>
              <a:t>attribute of the annotation</a:t>
            </a:r>
            <a:endParaRPr lang="en-US" i="1" dirty="0"/>
          </a:p>
          <a:p>
            <a:endParaRPr lang="en-US" dirty="0" smtClean="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4509120"/>
            <a:ext cx="7631832" cy="1077218"/>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r>
              <a:rPr lang="en-US" sz="1600" dirty="0" smtClean="0">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smtClean="0">
                <a:solidFill>
                  <a:srgbClr val="0000FF"/>
                </a:solidFill>
                <a:latin typeface="Courier"/>
                <a:cs typeface="Courier"/>
              </a:rPr>
              <a:t>doc"</a:t>
            </a:r>
            <a:r>
              <a:rPr lang="en-US" sz="1600" dirty="0" smtClean="0">
                <a:latin typeface="Courier"/>
                <a:cs typeface="Courier"/>
              </a:rPr>
              <a:t>)</a:t>
            </a:r>
          </a:p>
          <a:p>
            <a:r>
              <a:rPr lang="en-US" sz="1600" b="1" dirty="0" smtClean="0">
                <a:solidFill>
                  <a:srgbClr val="660066"/>
                </a:solidFill>
                <a:latin typeface="Courier"/>
                <a:cs typeface="Courier"/>
              </a:rPr>
              <a:t>public class </a:t>
            </a:r>
            <a:r>
              <a:rPr lang="en-US" sz="1600" dirty="0" smtClean="0">
                <a:latin typeface="Courier"/>
                <a:cs typeface="Courier"/>
              </a:rPr>
              <a:t>Document {</a:t>
            </a:r>
          </a:p>
          <a:p>
            <a:endParaRPr lang="en-US" sz="1600" dirty="0">
              <a:latin typeface="Courier"/>
              <a:cs typeface="Courier"/>
            </a:endParaRPr>
          </a:p>
          <a:p>
            <a:r>
              <a:rPr lang="en-US" sz="1600" dirty="0" smtClean="0">
                <a:latin typeface="Courier"/>
                <a:cs typeface="Courier"/>
              </a:rPr>
              <a:t>}</a:t>
            </a:r>
            <a:endParaRPr lang="en-US" sz="1600" dirty="0">
              <a:latin typeface="Courier"/>
              <a:cs typeface="Courier"/>
            </a:endParaRPr>
          </a:p>
        </p:txBody>
      </p:sp>
    </p:spTree>
    <p:custDataLst>
      <p:tags r:id="rId1"/>
    </p:custDataLst>
    <p:extLst>
      <p:ext uri="{BB962C8B-B14F-4D97-AF65-F5344CB8AC3E}">
        <p14:creationId xmlns:p14="http://schemas.microsoft.com/office/powerpoint/2010/main" val="3592546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XmlElement</a:t>
            </a:r>
            <a:endParaRPr lang="fr-FR" dirty="0" smtClean="0"/>
          </a:p>
        </p:txBody>
      </p:sp>
      <p:sp>
        <p:nvSpPr>
          <p:cNvPr id="34830" name="Forme 34829"/>
          <p:cNvSpPr>
            <a:spLocks noGrp="1" noChangeArrowheads="1"/>
          </p:cNvSpPr>
          <p:nvPr>
            <p:ph type="body" idx="1"/>
          </p:nvPr>
        </p:nvSpPr>
        <p:spPr>
          <a:xfrm>
            <a:off x="990600" y="1085056"/>
            <a:ext cx="8001000" cy="5368280"/>
          </a:xfrm>
        </p:spPr>
        <p:txBody>
          <a:bodyPr/>
          <a:lstStyle/>
          <a:p>
            <a:pPr defTabSz="914400" eaLnBrk="1" hangingPunct="1"/>
            <a:r>
              <a:rPr lang="en-US" dirty="0"/>
              <a:t>Maps a JavaBean property to </a:t>
            </a:r>
            <a:r>
              <a:rPr lang="en-US" dirty="0" smtClean="0"/>
              <a:t>an </a:t>
            </a:r>
            <a:r>
              <a:rPr lang="en-US" dirty="0"/>
              <a:t>XML element derived from property </a:t>
            </a:r>
            <a:r>
              <a:rPr lang="en-US" dirty="0" smtClean="0"/>
              <a:t>name</a:t>
            </a:r>
          </a:p>
          <a:p>
            <a:pPr defTabSz="914400" eaLnBrk="1" hangingPunct="1"/>
            <a:r>
              <a:rPr lang="en-US" dirty="0" smtClean="0"/>
              <a:t>This annotation is </a:t>
            </a:r>
            <a:r>
              <a:rPr lang="en-US" dirty="0" err="1" smtClean="0"/>
              <a:t>optionnal</a:t>
            </a:r>
            <a:endParaRPr lang="en-US" dirty="0" smtClean="0"/>
          </a:p>
          <a:p>
            <a:pPr defTabSz="914400" eaLnBrk="1" hangingPunct="1"/>
            <a:r>
              <a:rPr lang="en-US" dirty="0" smtClean="0"/>
              <a:t>Three annotation attributes are available :</a:t>
            </a:r>
          </a:p>
          <a:p>
            <a:pPr lvl="1"/>
            <a:r>
              <a:rPr lang="en-US" i="1" dirty="0" smtClean="0"/>
              <a:t>name</a:t>
            </a:r>
            <a:r>
              <a:rPr lang="en-US" dirty="0" smtClean="0"/>
              <a:t> : the name of the XML element</a:t>
            </a:r>
          </a:p>
          <a:p>
            <a:pPr lvl="1"/>
            <a:r>
              <a:rPr lang="en-US" i="1" dirty="0" smtClean="0"/>
              <a:t>required </a:t>
            </a:r>
            <a:r>
              <a:rPr lang="en-US" dirty="0" smtClean="0"/>
              <a:t>:</a:t>
            </a:r>
            <a:r>
              <a:rPr lang="en-US" i="1" dirty="0" smtClean="0"/>
              <a:t> </a:t>
            </a:r>
            <a:r>
              <a:rPr lang="en-US" dirty="0" smtClean="0"/>
              <a:t>specify if the element is optional or </a:t>
            </a:r>
            <a:r>
              <a:rPr lang="en-US" dirty="0" err="1" smtClean="0"/>
              <a:t>nillable</a:t>
            </a:r>
            <a:endParaRPr lang="en-US" dirty="0" smtClean="0"/>
          </a:p>
          <a:p>
            <a:pPr lvl="1"/>
            <a:r>
              <a:rPr lang="en-US" i="1" dirty="0" err="1" smtClean="0"/>
              <a:t>defaultValue</a:t>
            </a:r>
            <a:r>
              <a:rPr lang="en-US" dirty="0" smtClean="0"/>
              <a:t> : default value of this element</a:t>
            </a:r>
          </a:p>
          <a:p>
            <a:endParaRPr lang="en-US" i="1" dirty="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5589240"/>
            <a:ext cx="7631832" cy="584776"/>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XmlElement</a:t>
            </a:r>
            <a:r>
              <a:rPr lang="en-US" sz="1600" dirty="0">
                <a:latin typeface="Courier"/>
                <a:cs typeface="Courier"/>
              </a:rPr>
              <a:t>(name = </a:t>
            </a:r>
            <a:r>
              <a:rPr lang="en-US" sz="1600" dirty="0" smtClean="0">
                <a:solidFill>
                  <a:srgbClr val="0000FF"/>
                </a:solidFill>
                <a:latin typeface="Courier"/>
                <a:cs typeface="Courier"/>
              </a:rPr>
              <a:t>”first-name"</a:t>
            </a:r>
            <a:r>
              <a:rPr lang="en-US" sz="1600" dirty="0">
                <a:latin typeface="Courier"/>
                <a:cs typeface="Courier"/>
              </a:rPr>
              <a:t>, required = </a:t>
            </a:r>
            <a:r>
              <a:rPr lang="en-US" sz="1600" b="1" dirty="0">
                <a:solidFill>
                  <a:srgbClr val="660066"/>
                </a:solidFill>
                <a:latin typeface="Courier"/>
                <a:cs typeface="Courier"/>
              </a:rPr>
              <a:t>true</a:t>
            </a:r>
            <a:r>
              <a:rPr lang="en-US" sz="1600" dirty="0" smtClean="0">
                <a:latin typeface="Courier"/>
                <a:cs typeface="Courier"/>
              </a:rPr>
              <a:t>)</a:t>
            </a:r>
          </a:p>
          <a:p>
            <a:r>
              <a:rPr lang="en-US" sz="1600" b="1" dirty="0" smtClean="0">
                <a:solidFill>
                  <a:srgbClr val="660066"/>
                </a:solidFill>
                <a:latin typeface="Courier"/>
                <a:cs typeface="Courier"/>
              </a:rPr>
              <a:t>private </a:t>
            </a:r>
            <a:r>
              <a:rPr lang="en-US" sz="1600" dirty="0" smtClean="0">
                <a:latin typeface="Courier"/>
                <a:cs typeface="Courier"/>
              </a:rPr>
              <a:t>String </a:t>
            </a:r>
            <a:r>
              <a:rPr lang="en-US" sz="1600" dirty="0" err="1" smtClean="0">
                <a:latin typeface="Courier"/>
                <a:cs typeface="Courier"/>
              </a:rPr>
              <a:t>firstName</a:t>
            </a:r>
            <a:r>
              <a:rPr lang="en-US" sz="1600" dirty="0" smtClean="0">
                <a:latin typeface="Courier"/>
                <a:cs typeface="Courier"/>
              </a:rPr>
              <a:t>;</a:t>
            </a:r>
          </a:p>
        </p:txBody>
      </p:sp>
    </p:spTree>
    <p:custDataLst>
      <p:tags r:id="rId1"/>
    </p:custDataLst>
    <p:extLst>
      <p:ext uri="{BB962C8B-B14F-4D97-AF65-F5344CB8AC3E}">
        <p14:creationId xmlns:p14="http://schemas.microsoft.com/office/powerpoint/2010/main" val="9860339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err="1" smtClean="0"/>
              <a:t>XmlAttribute</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defTabSz="914400" eaLnBrk="1" hangingPunct="1"/>
            <a:r>
              <a:rPr lang="en-US" dirty="0"/>
              <a:t>Maps a JavaBean property to </a:t>
            </a:r>
            <a:r>
              <a:rPr lang="en-US" dirty="0" smtClean="0"/>
              <a:t>an </a:t>
            </a:r>
            <a:r>
              <a:rPr lang="en-US" dirty="0"/>
              <a:t>XML </a:t>
            </a:r>
            <a:r>
              <a:rPr lang="en-US" dirty="0" smtClean="0"/>
              <a:t>attribute</a:t>
            </a:r>
          </a:p>
          <a:p>
            <a:pPr defTabSz="914400" eaLnBrk="1" hangingPunct="1"/>
            <a:r>
              <a:rPr lang="en-US" dirty="0" smtClean="0"/>
              <a:t>Two annotation attributes are available :</a:t>
            </a:r>
          </a:p>
          <a:p>
            <a:pPr lvl="1"/>
            <a:r>
              <a:rPr lang="en-US" i="1" dirty="0" smtClean="0"/>
              <a:t>name</a:t>
            </a:r>
            <a:r>
              <a:rPr lang="en-US" dirty="0" smtClean="0"/>
              <a:t> : the name of the XML element</a:t>
            </a:r>
          </a:p>
          <a:p>
            <a:pPr lvl="1"/>
            <a:r>
              <a:rPr lang="en-US" i="1" dirty="0" smtClean="0"/>
              <a:t>required </a:t>
            </a:r>
            <a:r>
              <a:rPr lang="en-US" dirty="0" smtClean="0"/>
              <a:t>:</a:t>
            </a:r>
            <a:r>
              <a:rPr lang="en-US" i="1" dirty="0" smtClean="0"/>
              <a:t> </a:t>
            </a:r>
            <a:r>
              <a:rPr lang="en-US" dirty="0" smtClean="0"/>
              <a:t>specify if the element is optional or </a:t>
            </a:r>
            <a:r>
              <a:rPr lang="en-US" dirty="0" err="1" smtClean="0"/>
              <a:t>nillable</a:t>
            </a:r>
            <a:endParaRPr lang="en-US" dirty="0" smtClean="0"/>
          </a:p>
          <a:p>
            <a:endParaRPr lang="en-US" i="1" dirty="0" smtClean="0"/>
          </a:p>
          <a:p>
            <a:endParaRPr lang="en-US" i="1" dirty="0"/>
          </a:p>
          <a:p>
            <a:r>
              <a:rPr lang="en-US" dirty="0" smtClean="0"/>
              <a:t>Example :</a:t>
            </a:r>
          </a:p>
          <a:p>
            <a:pPr defTabSz="914400" eaLnBrk="1" hangingPunct="1"/>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8" name="ZoneTexte 7"/>
          <p:cNvSpPr txBox="1"/>
          <p:nvPr/>
        </p:nvSpPr>
        <p:spPr>
          <a:xfrm>
            <a:off x="1187624" y="5229200"/>
            <a:ext cx="7631832" cy="584776"/>
          </a:xfrm>
          <a:prstGeom prst="rect">
            <a:avLst/>
          </a:prstGeom>
          <a:solidFill>
            <a:schemeClr val="accent2"/>
          </a:solidFill>
          <a:ln>
            <a:solidFill>
              <a:schemeClr val="tx1"/>
            </a:solidFill>
          </a:ln>
        </p:spPr>
        <p:txBody>
          <a:bodyPr wrap="square" rtlCol="0">
            <a:spAutoFit/>
          </a:bodyPr>
          <a:lstStyle/>
          <a:p>
            <a:r>
              <a:rPr lang="en-US" sz="1600" dirty="0" smtClean="0">
                <a:latin typeface="Courier"/>
                <a:cs typeface="Courier"/>
              </a:rPr>
              <a:t>@</a:t>
            </a:r>
            <a:r>
              <a:rPr lang="en-US" sz="1600" dirty="0" err="1" smtClean="0">
                <a:latin typeface="Courier"/>
                <a:cs typeface="Courier"/>
              </a:rPr>
              <a:t>XmlAttribute</a:t>
            </a:r>
            <a:endParaRPr lang="en-US" sz="1600" dirty="0" smtClean="0">
              <a:latin typeface="Courier"/>
              <a:cs typeface="Courier"/>
            </a:endParaRPr>
          </a:p>
          <a:p>
            <a:r>
              <a:rPr lang="en-US" sz="1600" b="1" dirty="0" smtClean="0">
                <a:solidFill>
                  <a:srgbClr val="660066"/>
                </a:solidFill>
                <a:latin typeface="Courier"/>
                <a:cs typeface="Courier"/>
              </a:rPr>
              <a:t>private </a:t>
            </a:r>
            <a:r>
              <a:rPr lang="en-US" sz="1600" b="1" dirty="0" err="1" smtClean="0">
                <a:solidFill>
                  <a:srgbClr val="660066"/>
                </a:solidFill>
                <a:latin typeface="Courier"/>
                <a:cs typeface="Courier"/>
              </a:rPr>
              <a:t>int</a:t>
            </a:r>
            <a:r>
              <a:rPr lang="en-US" sz="1600" dirty="0" smtClean="0">
                <a:latin typeface="Courier"/>
                <a:cs typeface="Courier"/>
              </a:rPr>
              <a:t> score;</a:t>
            </a:r>
          </a:p>
        </p:txBody>
      </p:sp>
    </p:spTree>
    <p:custDataLst>
      <p:tags r:id="rId1"/>
    </p:custDataLst>
    <p:extLst>
      <p:ext uri="{BB962C8B-B14F-4D97-AF65-F5344CB8AC3E}">
        <p14:creationId xmlns:p14="http://schemas.microsoft.com/office/powerpoint/2010/main" val="41369670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7" name="ZoneTexte 7"/>
          <p:cNvSpPr txBox="1"/>
          <p:nvPr/>
        </p:nvSpPr>
        <p:spPr>
          <a:xfrm>
            <a:off x="611560" y="1030084"/>
            <a:ext cx="8352928" cy="2308324"/>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endParaRPr lang="en-US" sz="1600" dirty="0">
              <a:latin typeface="Courier"/>
              <a:cs typeface="Courier"/>
            </a:endParaRPr>
          </a:p>
          <a:p>
            <a:r>
              <a:rPr lang="en-US" sz="1600" b="1" dirty="0">
                <a:solidFill>
                  <a:srgbClr val="660066"/>
                </a:solidFill>
                <a:latin typeface="Courier"/>
                <a:cs typeface="Courier"/>
              </a:rPr>
              <a:t>public class</a:t>
            </a:r>
            <a:r>
              <a:rPr lang="en-US" sz="1600" dirty="0">
                <a:latin typeface="Courier"/>
                <a:cs typeface="Courier"/>
              </a:rPr>
              <a:t> User {</a:t>
            </a:r>
          </a:p>
          <a:p>
            <a:endParaRPr lang="en-US" sz="1600" dirty="0">
              <a:latin typeface="Courier"/>
              <a:cs typeface="Courier"/>
            </a:endParaRP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username;</a:t>
            </a: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firstName</a:t>
            </a:r>
            <a:r>
              <a:rPr lang="en-US" sz="1600" dirty="0">
                <a:latin typeface="Courier"/>
                <a:cs typeface="Courier"/>
              </a:rPr>
              <a:t>;</a:t>
            </a:r>
          </a:p>
          <a:p>
            <a:r>
              <a:rPr lang="en-US" sz="1600" dirty="0">
                <a:latin typeface="Courier"/>
                <a:cs typeface="Courier"/>
              </a:rPr>
              <a:t>    </a:t>
            </a:r>
            <a:r>
              <a:rPr lang="en-US" sz="1600" b="1" dirty="0">
                <a:solidFill>
                  <a:srgbClr val="660066"/>
                </a:solidFill>
                <a:latin typeface="Courier"/>
                <a:cs typeface="Courier"/>
              </a:rPr>
              <a:t>private</a:t>
            </a:r>
            <a:r>
              <a:rPr lang="en-US" sz="1600" dirty="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lastName</a:t>
            </a:r>
            <a:r>
              <a:rPr lang="en-US" sz="1600" dirty="0">
                <a:latin typeface="Courier"/>
                <a:cs typeface="Courier"/>
              </a:rPr>
              <a:t>;</a:t>
            </a:r>
          </a:p>
          <a:p>
            <a:endParaRPr lang="en-US" sz="1600" dirty="0">
              <a:latin typeface="Courier"/>
              <a:cs typeface="Courier"/>
            </a:endParaRPr>
          </a:p>
          <a:p>
            <a:r>
              <a:rPr lang="en-US" sz="1600" dirty="0">
                <a:solidFill>
                  <a:srgbClr val="008000"/>
                </a:solidFill>
                <a:latin typeface="Courier"/>
                <a:cs typeface="Courier"/>
              </a:rPr>
              <a:t>    // Getters and </a:t>
            </a:r>
            <a:r>
              <a:rPr lang="en-US" sz="1600" dirty="0" smtClean="0">
                <a:solidFill>
                  <a:srgbClr val="008000"/>
                </a:solidFill>
                <a:latin typeface="Courier"/>
                <a:cs typeface="Courier"/>
              </a:rPr>
              <a:t>Setters</a:t>
            </a:r>
            <a:endParaRPr lang="en-US" sz="1600" dirty="0">
              <a:latin typeface="Courier"/>
              <a:cs typeface="Courier"/>
            </a:endParaRPr>
          </a:p>
          <a:p>
            <a:r>
              <a:rPr lang="en-US" sz="1600" dirty="0">
                <a:latin typeface="Courier"/>
                <a:cs typeface="Courier"/>
              </a:rPr>
              <a:t>}</a:t>
            </a:r>
          </a:p>
        </p:txBody>
      </p:sp>
      <p:sp>
        <p:nvSpPr>
          <p:cNvPr id="9" name="ZoneTexte 7"/>
          <p:cNvSpPr txBox="1"/>
          <p:nvPr/>
        </p:nvSpPr>
        <p:spPr>
          <a:xfrm>
            <a:off x="611560" y="3861048"/>
            <a:ext cx="8352928" cy="2800766"/>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&lt;?xml </a:t>
            </a:r>
            <a:r>
              <a:rPr lang="en-US" sz="1600" dirty="0">
                <a:solidFill>
                  <a:srgbClr val="660066"/>
                </a:solidFill>
                <a:latin typeface="Courier"/>
                <a:cs typeface="Courier"/>
              </a:rPr>
              <a:t>version</a:t>
            </a:r>
            <a:r>
              <a:rPr lang="en-US" sz="1600" dirty="0">
                <a:latin typeface="Courier"/>
                <a:cs typeface="Courier"/>
              </a:rPr>
              <a:t>=</a:t>
            </a:r>
            <a:r>
              <a:rPr lang="en-US" sz="1600" dirty="0">
                <a:solidFill>
                  <a:srgbClr val="0000FF"/>
                </a:solidFill>
                <a:latin typeface="Courier"/>
                <a:cs typeface="Courier"/>
              </a:rPr>
              <a:t>"1.0" </a:t>
            </a:r>
            <a:r>
              <a:rPr lang="en-US" sz="1600" dirty="0">
                <a:solidFill>
                  <a:srgbClr val="660066"/>
                </a:solidFill>
                <a:latin typeface="Courier"/>
                <a:cs typeface="Courier"/>
              </a:rPr>
              <a:t>encoding</a:t>
            </a:r>
            <a:r>
              <a:rPr lang="en-US" sz="1600" dirty="0">
                <a:latin typeface="Courier"/>
                <a:cs typeface="Courier"/>
              </a:rPr>
              <a:t>=</a:t>
            </a:r>
            <a:r>
              <a:rPr lang="en-US" sz="1600" dirty="0">
                <a:solidFill>
                  <a:srgbClr val="0000FF"/>
                </a:solidFill>
                <a:latin typeface="Courier"/>
                <a:cs typeface="Courier"/>
              </a:rPr>
              <a:t>"UTF-8" </a:t>
            </a:r>
            <a:r>
              <a:rPr lang="en-US" sz="1600" dirty="0">
                <a:solidFill>
                  <a:srgbClr val="660066"/>
                </a:solidFill>
                <a:latin typeface="Courier"/>
                <a:cs typeface="Courier"/>
              </a:rPr>
              <a:t>standalone</a:t>
            </a:r>
            <a:r>
              <a:rPr lang="en-US" sz="1600" dirty="0">
                <a:latin typeface="Courier"/>
                <a:cs typeface="Courier"/>
              </a:rPr>
              <a:t>=</a:t>
            </a:r>
            <a:r>
              <a:rPr lang="en-US" sz="1600" dirty="0">
                <a:solidFill>
                  <a:srgbClr val="0000FF"/>
                </a:solidFill>
                <a:latin typeface="Courier"/>
                <a:cs typeface="Courier"/>
              </a:rPr>
              <a:t>"yes"</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 </a:t>
            </a:r>
            <a:r>
              <a:rPr lang="en-US" sz="1600" dirty="0">
                <a:solidFill>
                  <a:srgbClr val="660066"/>
                </a:solidFill>
                <a:latin typeface="Courier"/>
                <a:cs typeface="Courier"/>
              </a:rPr>
              <a:t>version</a:t>
            </a:r>
            <a:r>
              <a:rPr lang="en-US" sz="1600" dirty="0">
                <a:latin typeface="Courier"/>
                <a:cs typeface="Courier"/>
              </a:rPr>
              <a:t>=</a:t>
            </a:r>
            <a:r>
              <a:rPr lang="en-US" sz="1600" dirty="0">
                <a:solidFill>
                  <a:srgbClr val="0000FF"/>
                </a:solidFill>
                <a:latin typeface="Courier"/>
                <a:cs typeface="Courier"/>
              </a:rPr>
              <a:t>"1.0"</a:t>
            </a:r>
            <a:r>
              <a:rPr lang="en-US" sz="1600" dirty="0">
                <a:latin typeface="Courier"/>
                <a:cs typeface="Courier"/>
              </a:rPr>
              <a:t> </a:t>
            </a:r>
            <a:r>
              <a:rPr lang="en-US" sz="1600" dirty="0" err="1">
                <a:solidFill>
                  <a:srgbClr val="660066"/>
                </a:solidFill>
                <a:latin typeface="Courier"/>
                <a:cs typeface="Courier"/>
              </a:rPr>
              <a:t>xmlns:xs</a:t>
            </a:r>
            <a:r>
              <a:rPr lang="en-US" sz="1600" dirty="0" smtClean="0">
                <a:latin typeface="Courier"/>
                <a:cs typeface="Courier"/>
              </a:rPr>
              <a:t>=</a:t>
            </a:r>
            <a:r>
              <a:rPr lang="en-US" sz="1600" dirty="0" smtClean="0">
                <a:solidFill>
                  <a:srgbClr val="0000FF"/>
                </a:solidFill>
                <a:latin typeface="Courier"/>
                <a:cs typeface="Courier"/>
              </a:rPr>
              <a:t>"..."</a:t>
            </a:r>
            <a:r>
              <a:rPr lang="en-US" sz="1600" dirty="0" smtClean="0">
                <a:latin typeface="Courier"/>
                <a:cs typeface="Courier"/>
              </a:rPr>
              <a:t>&gt;</a:t>
            </a:r>
            <a:endParaRPr lang="en-US" sz="1600" dirty="0">
              <a:latin typeface="Courier"/>
              <a:cs typeface="Courier"/>
            </a:endParaRP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"user"</a:t>
            </a:r>
            <a:r>
              <a:rPr lang="en-US" sz="1600" dirty="0">
                <a:latin typeface="Courier"/>
                <a:cs typeface="Courier"/>
              </a:rPr>
              <a:t>/</a:t>
            </a:r>
            <a:r>
              <a:rPr lang="en-US" sz="1600" dirty="0" smtClean="0">
                <a:latin typeface="Courier"/>
                <a:cs typeface="Courier"/>
              </a:rPr>
              <a:t>&gt;</a:t>
            </a:r>
            <a:endParaRPr lang="en-US" sz="1600" dirty="0">
              <a:latin typeface="Courier"/>
              <a:cs typeface="Courier"/>
            </a:endParaRP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xs:complexType</a:t>
            </a:r>
            <a:r>
              <a:rPr lang="en-US" sz="1600" dirty="0">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smtClean="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firstName</a:t>
            </a:r>
            <a:r>
              <a:rPr lang="en-US" sz="1600" dirty="0">
                <a:solidFill>
                  <a:srgbClr val="0000FF"/>
                </a:solidFill>
                <a:latin typeface="Courier"/>
                <a:cs typeface="Courier"/>
              </a:rPr>
              <a:t>"</a:t>
            </a:r>
            <a:r>
              <a:rPr lang="en-US" sz="1600" dirty="0">
                <a:latin typeface="Courier"/>
                <a:cs typeface="Courier"/>
              </a:rPr>
              <a:t>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lastName</a:t>
            </a:r>
            <a:r>
              <a:rPr lang="en-US" sz="1600" dirty="0">
                <a:solidFill>
                  <a:srgbClr val="0000FF"/>
                </a:solidFill>
                <a:latin typeface="Courier"/>
                <a:cs typeface="Courier"/>
              </a:rPr>
              <a:t>"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latin typeface="Courier"/>
                <a:cs typeface="Courier"/>
              </a:rPr>
              <a:t>=</a:t>
            </a:r>
            <a:r>
              <a:rPr lang="en-US" sz="1600" dirty="0">
                <a:solidFill>
                  <a:srgbClr val="0000FF"/>
                </a:solidFill>
                <a:latin typeface="Courier"/>
                <a:cs typeface="Courier"/>
              </a:rPr>
              <a:t>"username" </a:t>
            </a:r>
            <a:r>
              <a:rPr lang="en-US" sz="1600" dirty="0">
                <a:solidFill>
                  <a:srgbClr val="660066"/>
                </a:solidFill>
                <a:latin typeface="Courier"/>
                <a:cs typeface="Courier"/>
              </a:rPr>
              <a:t>type</a:t>
            </a:r>
            <a:r>
              <a:rPr lang="en-US" sz="1600" dirty="0">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a:t>
            </a:r>
            <a:r>
              <a:rPr lang="en-US" sz="1600" dirty="0">
                <a:latin typeface="Courier"/>
                <a:cs typeface="Courier"/>
              </a:rPr>
              <a:t> </a:t>
            </a:r>
            <a:r>
              <a:rPr lang="en-US" sz="1600" dirty="0" err="1">
                <a:solidFill>
                  <a:srgbClr val="660066"/>
                </a:solidFill>
                <a:latin typeface="Courier"/>
                <a:cs typeface="Courier"/>
              </a:rPr>
              <a:t>minOccurs</a:t>
            </a:r>
            <a:r>
              <a:rPr lang="en-US" sz="1600" dirty="0">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&gt;</a:t>
            </a:r>
          </a:p>
        </p:txBody>
      </p:sp>
      <p:sp>
        <p:nvSpPr>
          <p:cNvPr id="2" name="Down Arrow 1"/>
          <p:cNvSpPr/>
          <p:nvPr/>
        </p:nvSpPr>
        <p:spPr bwMode="auto">
          <a:xfrm>
            <a:off x="3707904" y="3356992"/>
            <a:ext cx="2016224" cy="504056"/>
          </a:xfrm>
          <a:prstGeom prst="down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516779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301080"/>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7" name="ZoneTexte 7"/>
          <p:cNvSpPr txBox="1"/>
          <p:nvPr/>
        </p:nvSpPr>
        <p:spPr>
          <a:xfrm>
            <a:off x="1331640" y="1301080"/>
            <a:ext cx="7272808" cy="4031873"/>
          </a:xfrm>
          <a:prstGeom prst="rect">
            <a:avLst/>
          </a:prstGeom>
          <a:solidFill>
            <a:schemeClr val="accent2"/>
          </a:solidFill>
          <a:ln>
            <a:solidFill>
              <a:schemeClr val="tx1"/>
            </a:solidFill>
          </a:ln>
        </p:spPr>
        <p:txBody>
          <a:bodyPr wrap="square" rtlCol="0">
            <a:spAutoFit/>
          </a:bodyPr>
          <a:lstStyle/>
          <a:p>
            <a:r>
              <a:rPr lang="en-US" sz="1600" dirty="0">
                <a:latin typeface="Courier"/>
                <a:cs typeface="Courier"/>
              </a:rPr>
              <a:t>@</a:t>
            </a:r>
            <a:r>
              <a:rPr lang="en-US" sz="1600" dirty="0" err="1">
                <a:latin typeface="Courier"/>
                <a:cs typeface="Courier"/>
              </a:rPr>
              <a:t>XmlRootElement</a:t>
            </a:r>
            <a:endParaRPr lang="en-US" sz="1600" dirty="0">
              <a:latin typeface="Courier"/>
              <a:cs typeface="Courier"/>
            </a:endParaRPr>
          </a:p>
          <a:p>
            <a:r>
              <a:rPr lang="en-US" sz="1600" b="1" dirty="0">
                <a:solidFill>
                  <a:srgbClr val="660066"/>
                </a:solidFill>
                <a:latin typeface="Courier"/>
                <a:cs typeface="Courier"/>
              </a:rPr>
              <a:t>public class</a:t>
            </a:r>
            <a:r>
              <a:rPr lang="en-US" sz="1600" dirty="0">
                <a:latin typeface="Courier"/>
                <a:cs typeface="Courier"/>
              </a:rPr>
              <a:t> User {</a:t>
            </a:r>
          </a:p>
          <a:p>
            <a:endParaRPr lang="en-US" sz="1600" dirty="0" smtClean="0">
              <a:latin typeface="Courier"/>
              <a:cs typeface="Courier"/>
            </a:endParaRPr>
          </a:p>
          <a:p>
            <a:r>
              <a:rPr lang="en-US" sz="1600" dirty="0">
                <a:solidFill>
                  <a:srgbClr val="008000"/>
                </a:solidFill>
                <a:latin typeface="Courier"/>
                <a:cs typeface="Courier"/>
              </a:rPr>
              <a:t> </a:t>
            </a:r>
            <a:r>
              <a:rPr lang="en-US" sz="1600" dirty="0" smtClean="0">
                <a:solidFill>
                  <a:srgbClr val="008000"/>
                </a:solidFill>
                <a:latin typeface="Courier"/>
                <a:cs typeface="Courier"/>
              </a:rPr>
              <a:t>   // Attributes</a:t>
            </a:r>
          </a:p>
          <a:p>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a:latin typeface="Courier"/>
                <a:cs typeface="Courier"/>
              </a:rPr>
              <a:t>XmlAttribute</a:t>
            </a:r>
            <a:r>
              <a:rPr lang="en-US" sz="1600" dirty="0">
                <a:latin typeface="Courier"/>
                <a:cs typeface="Courier"/>
              </a:rPr>
              <a:t>(name=</a:t>
            </a:r>
            <a:r>
              <a:rPr lang="en-US" sz="1600" dirty="0">
                <a:solidFill>
                  <a:srgbClr val="0000FF"/>
                </a:solidFill>
                <a:latin typeface="Courier"/>
                <a:cs typeface="Courier"/>
              </a:rPr>
              <a:t>"id-booster"</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a:t>
            </a:r>
            <a:r>
              <a:rPr lang="en-US" sz="1600" dirty="0" smtClean="0">
                <a:solidFill>
                  <a:srgbClr val="660066"/>
                </a:solidFill>
                <a:latin typeface="Courier"/>
                <a:cs typeface="Courier"/>
              </a:rPr>
              <a:t> </a:t>
            </a:r>
            <a:r>
              <a:rPr lang="en-US" sz="1600" dirty="0">
                <a:latin typeface="Courier"/>
                <a:cs typeface="Courier"/>
              </a:rPr>
              <a:t>Long </a:t>
            </a:r>
            <a:r>
              <a:rPr lang="en-US" sz="1600" dirty="0" err="1">
                <a:latin typeface="Courier"/>
                <a:cs typeface="Courier"/>
              </a:rPr>
              <a:t>getIdBooster</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idBooster</a:t>
            </a:r>
            <a:r>
              <a:rPr lang="en-US" sz="1600" dirty="0" smtClean="0">
                <a:latin typeface="Courier"/>
                <a:cs typeface="Courier"/>
              </a:rPr>
              <a:t>; }</a:t>
            </a:r>
            <a:endParaRPr lang="en-US" sz="1600" dirty="0">
              <a:latin typeface="Courier"/>
              <a:cs typeface="Courier"/>
            </a:endParaRPr>
          </a:p>
          <a:p>
            <a:r>
              <a:rPr lang="en-US" sz="1600" dirty="0">
                <a:latin typeface="Courier"/>
                <a:cs typeface="Courier"/>
              </a:rPr>
              <a:t>	</a:t>
            </a:r>
          </a:p>
          <a:p>
            <a:r>
              <a:rPr lang="en-US" sz="1600" dirty="0" smtClean="0">
                <a:latin typeface="Courier"/>
                <a:cs typeface="Courier"/>
              </a:rPr>
              <a:t>    @</a:t>
            </a:r>
            <a:r>
              <a:rPr lang="en-US" sz="1600" dirty="0" err="1">
                <a:latin typeface="Courier"/>
                <a:cs typeface="Courier"/>
              </a:rPr>
              <a:t>XmlElement</a:t>
            </a:r>
            <a:r>
              <a:rPr lang="en-US" sz="1600" dirty="0">
                <a:latin typeface="Courier"/>
                <a:cs typeface="Courier"/>
              </a:rPr>
              <a:t>(name=</a:t>
            </a:r>
            <a:r>
              <a:rPr lang="en-US" sz="1600" dirty="0">
                <a:solidFill>
                  <a:srgbClr val="0000FF"/>
                </a:solidFill>
                <a:latin typeface="Courier"/>
                <a:cs typeface="Courier"/>
              </a:rPr>
              <a:t>"first-name"</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a:t>
            </a:r>
            <a:r>
              <a:rPr lang="en-US" sz="1600" dirty="0" smtClean="0">
                <a:solidFill>
                  <a:srgbClr val="660066"/>
                </a:solidFill>
                <a:latin typeface="Courier"/>
                <a:cs typeface="Courier"/>
              </a:rPr>
              <a:t> </a:t>
            </a:r>
            <a:r>
              <a:rPr lang="en-US" sz="1600" dirty="0">
                <a:latin typeface="Courier"/>
                <a:cs typeface="Courier"/>
              </a:rPr>
              <a:t>String </a:t>
            </a:r>
            <a:r>
              <a:rPr lang="en-US" sz="1600" dirty="0" err="1">
                <a:latin typeface="Courier"/>
                <a:cs typeface="Courier"/>
              </a:rPr>
              <a:t>getFirstName</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firstName</a:t>
            </a:r>
            <a:r>
              <a:rPr lang="en-US" sz="1600" dirty="0" smtClean="0">
                <a:latin typeface="Courier"/>
                <a:cs typeface="Courier"/>
              </a:rPr>
              <a:t>; }</a:t>
            </a:r>
            <a:endParaRPr lang="en-US" sz="1600" dirty="0">
              <a:latin typeface="Courier"/>
              <a:cs typeface="Courier"/>
            </a:endParaRPr>
          </a:p>
          <a:p>
            <a:endParaRPr lang="en-US" sz="1600" dirty="0" smtClean="0">
              <a:latin typeface="Courier"/>
              <a:cs typeface="Courier"/>
            </a:endParaRPr>
          </a:p>
          <a:p>
            <a:r>
              <a:rPr lang="en-US" sz="1600" dirty="0">
                <a:latin typeface="Courier"/>
                <a:cs typeface="Courier"/>
              </a:rPr>
              <a:t> </a:t>
            </a:r>
            <a:r>
              <a:rPr lang="en-US" sz="1600" dirty="0" smtClean="0">
                <a:latin typeface="Courier"/>
                <a:cs typeface="Courier"/>
              </a:rPr>
              <a:t>   @</a:t>
            </a:r>
            <a:r>
              <a:rPr lang="en-US" sz="1600" dirty="0" err="1">
                <a:latin typeface="Courier"/>
                <a:cs typeface="Courier"/>
              </a:rPr>
              <a:t>XmlElement</a:t>
            </a:r>
            <a:r>
              <a:rPr lang="en-US" sz="1600" dirty="0">
                <a:latin typeface="Courier"/>
                <a:cs typeface="Courier"/>
              </a:rPr>
              <a:t>(name=</a:t>
            </a:r>
            <a:r>
              <a:rPr lang="en-US" sz="1600" dirty="0">
                <a:solidFill>
                  <a:srgbClr val="0000FF"/>
                </a:solidFill>
                <a:latin typeface="Courier"/>
                <a:cs typeface="Courier"/>
              </a:rPr>
              <a:t>"last-name"</a:t>
            </a:r>
            <a:r>
              <a:rPr lang="en-US" sz="1600" dirty="0">
                <a:latin typeface="Courier"/>
                <a:cs typeface="Courier"/>
              </a:rPr>
              <a:t>)</a:t>
            </a:r>
          </a:p>
          <a:p>
            <a:r>
              <a:rPr lang="en-US" sz="1600" dirty="0" smtClean="0">
                <a:latin typeface="Courier"/>
                <a:cs typeface="Courier"/>
              </a:rPr>
              <a:t>    </a:t>
            </a:r>
            <a:r>
              <a:rPr lang="en-US" sz="1600" b="1" dirty="0" smtClean="0">
                <a:solidFill>
                  <a:srgbClr val="660066"/>
                </a:solidFill>
                <a:latin typeface="Courier"/>
                <a:cs typeface="Courier"/>
              </a:rPr>
              <a:t>public </a:t>
            </a:r>
            <a:r>
              <a:rPr lang="en-US" sz="1600" dirty="0">
                <a:latin typeface="Courier"/>
                <a:cs typeface="Courier"/>
              </a:rPr>
              <a:t>String </a:t>
            </a:r>
            <a:r>
              <a:rPr lang="en-US" sz="1600" dirty="0" err="1">
                <a:latin typeface="Courier"/>
                <a:cs typeface="Courier"/>
              </a:rPr>
              <a:t>getLastName</a:t>
            </a:r>
            <a:r>
              <a:rPr lang="en-US" sz="1600" dirty="0">
                <a:latin typeface="Courier"/>
                <a:cs typeface="Courier"/>
              </a:rPr>
              <a:t>() </a:t>
            </a:r>
            <a:r>
              <a:rPr lang="en-US" sz="1600" dirty="0" smtClean="0">
                <a:latin typeface="Courier"/>
                <a:cs typeface="Courier"/>
              </a:rPr>
              <a:t>{ </a:t>
            </a:r>
            <a:r>
              <a:rPr lang="en-US" sz="1600" b="1" dirty="0" smtClean="0">
                <a:solidFill>
                  <a:srgbClr val="660066"/>
                </a:solidFill>
                <a:latin typeface="Courier"/>
                <a:cs typeface="Courier"/>
              </a:rPr>
              <a:t>return</a:t>
            </a:r>
            <a:r>
              <a:rPr lang="en-US" sz="1600" dirty="0" smtClean="0">
                <a:solidFill>
                  <a:srgbClr val="660066"/>
                </a:solidFill>
                <a:latin typeface="Courier"/>
                <a:cs typeface="Courier"/>
              </a:rPr>
              <a:t> </a:t>
            </a:r>
            <a:r>
              <a:rPr lang="en-US" sz="1600" dirty="0" err="1">
                <a:latin typeface="Courier"/>
                <a:cs typeface="Courier"/>
              </a:rPr>
              <a:t>lastName</a:t>
            </a:r>
            <a:r>
              <a:rPr lang="en-US" sz="1600" dirty="0" smtClean="0">
                <a:latin typeface="Courier"/>
                <a:cs typeface="Courier"/>
              </a:rPr>
              <a:t>; }</a:t>
            </a:r>
            <a:endParaRPr lang="en-US" sz="1600" dirty="0">
              <a:latin typeface="Courier"/>
              <a:cs typeface="Courier"/>
            </a:endParaRPr>
          </a:p>
          <a:p>
            <a:endParaRPr lang="en-US" sz="1600" dirty="0" smtClean="0">
              <a:latin typeface="Courier"/>
              <a:cs typeface="Courier"/>
            </a:endParaRPr>
          </a:p>
          <a:p>
            <a:r>
              <a:rPr lang="en-US" sz="1600" dirty="0" smtClean="0">
                <a:solidFill>
                  <a:srgbClr val="008000"/>
                </a:solidFill>
                <a:latin typeface="Courier"/>
                <a:cs typeface="Courier"/>
              </a:rPr>
              <a:t>    </a:t>
            </a:r>
            <a:r>
              <a:rPr lang="en-US" sz="1600" dirty="0">
                <a:solidFill>
                  <a:srgbClr val="008000"/>
                </a:solidFill>
                <a:latin typeface="Courier"/>
                <a:cs typeface="Courier"/>
              </a:rPr>
              <a:t>// </a:t>
            </a:r>
            <a:r>
              <a:rPr lang="en-US" sz="1600" dirty="0" smtClean="0">
                <a:solidFill>
                  <a:srgbClr val="008000"/>
                </a:solidFill>
                <a:latin typeface="Courier"/>
                <a:cs typeface="Courier"/>
              </a:rPr>
              <a:t>Setters</a:t>
            </a:r>
            <a:endParaRPr lang="en-US" sz="1600" dirty="0">
              <a:solidFill>
                <a:srgbClr val="008000"/>
              </a:solidFill>
              <a:latin typeface="Courier"/>
              <a:cs typeface="Courier"/>
            </a:endParaRPr>
          </a:p>
          <a:p>
            <a:r>
              <a:rPr lang="en-US" sz="1600" dirty="0">
                <a:latin typeface="Courier"/>
                <a:cs typeface="Courier"/>
              </a:rPr>
              <a:t>}</a:t>
            </a:r>
          </a:p>
        </p:txBody>
      </p:sp>
      <p:sp>
        <p:nvSpPr>
          <p:cNvPr id="3" name="Bent-Up Arrow 2"/>
          <p:cNvSpPr/>
          <p:nvPr/>
        </p:nvSpPr>
        <p:spPr bwMode="auto">
          <a:xfrm rot="5400000">
            <a:off x="7056276" y="5369532"/>
            <a:ext cx="1188132" cy="1260140"/>
          </a:xfrm>
          <a:prstGeom prst="bentUpArrow">
            <a:avLst>
              <a:gd name="adj1" fmla="val 35235"/>
              <a:gd name="adj2" fmla="val 33528"/>
              <a:gd name="adj3" fmla="val 26137"/>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452673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Examples</a:t>
            </a:r>
            <a:endParaRPr lang="fr-FR" dirty="0" smtClean="0"/>
          </a:p>
        </p:txBody>
      </p:sp>
      <p:sp>
        <p:nvSpPr>
          <p:cNvPr id="34830" name="Forme 34829"/>
          <p:cNvSpPr>
            <a:spLocks noGrp="1" noChangeArrowheads="1"/>
          </p:cNvSpPr>
          <p:nvPr>
            <p:ph type="body" idx="1"/>
          </p:nvPr>
        </p:nvSpPr>
        <p:spPr>
          <a:xfrm>
            <a:off x="990600" y="1196752"/>
            <a:ext cx="8001000" cy="5368280"/>
          </a:xfrm>
        </p:spPr>
        <p:txBody>
          <a:bodyPr/>
          <a:lstStyle/>
          <a:p>
            <a:pPr marL="0" indent="0" defTabSz="914400" eaLnBrk="1" hangingPunct="1">
              <a:buNone/>
            </a:pPr>
            <a:endParaRPr lang="en-US" dirty="0" smtClean="0"/>
          </a:p>
          <a:p>
            <a:pPr defTabSz="914400" eaLnBrk="1" hangingPunct="1"/>
            <a:endParaRPr lang="en-US" dirty="0" smtClean="0"/>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9" name="ZoneTexte 7"/>
          <p:cNvSpPr txBox="1"/>
          <p:nvPr/>
        </p:nvSpPr>
        <p:spPr>
          <a:xfrm>
            <a:off x="395536" y="2204864"/>
            <a:ext cx="8532440" cy="2800766"/>
          </a:xfrm>
          <a:prstGeom prst="rect">
            <a:avLst/>
          </a:prstGeom>
          <a:solidFill>
            <a:schemeClr val="accent2"/>
          </a:solidFill>
          <a:ln>
            <a:solidFill>
              <a:schemeClr val="tx1"/>
            </a:solidFill>
          </a:ln>
        </p:spPr>
        <p:txBody>
          <a:bodyPr wrap="square" rtlCol="0">
            <a:spAutoFit/>
          </a:bodyPr>
          <a:lstStyle/>
          <a:p>
            <a:r>
              <a:rPr lang="en-US" sz="1600" dirty="0">
                <a:solidFill>
                  <a:srgbClr val="479B8F"/>
                </a:solidFill>
                <a:latin typeface="Courier"/>
                <a:cs typeface="Courier"/>
              </a:rPr>
              <a:t>&lt;?xml</a:t>
            </a:r>
            <a:r>
              <a:rPr lang="en-US" sz="1600" dirty="0">
                <a:solidFill>
                  <a:srgbClr val="4D4D4D"/>
                </a:solidFill>
                <a:latin typeface="Courier"/>
                <a:cs typeface="Courier"/>
              </a:rPr>
              <a:t> </a:t>
            </a:r>
            <a:r>
              <a:rPr lang="en-US" sz="1600" dirty="0">
                <a:solidFill>
                  <a:srgbClr val="660066"/>
                </a:solidFill>
                <a:latin typeface="Courier"/>
                <a:cs typeface="Courier"/>
              </a:rPr>
              <a:t>version</a:t>
            </a:r>
            <a:r>
              <a:rPr lang="en-US" sz="1600" dirty="0">
                <a:solidFill>
                  <a:srgbClr val="4D4D4D"/>
                </a:solidFill>
                <a:latin typeface="Courier"/>
                <a:cs typeface="Courier"/>
              </a:rPr>
              <a:t>=</a:t>
            </a:r>
            <a:r>
              <a:rPr lang="en-US" sz="1600" dirty="0">
                <a:solidFill>
                  <a:srgbClr val="0000FF"/>
                </a:solidFill>
                <a:latin typeface="Courier"/>
                <a:cs typeface="Courier"/>
              </a:rPr>
              <a:t>"1.0"</a:t>
            </a:r>
            <a:r>
              <a:rPr lang="en-US" sz="1600" dirty="0">
                <a:solidFill>
                  <a:srgbClr val="4D4D4D"/>
                </a:solidFill>
                <a:latin typeface="Courier"/>
                <a:cs typeface="Courier"/>
              </a:rPr>
              <a:t> </a:t>
            </a:r>
            <a:r>
              <a:rPr lang="en-US" sz="1600" dirty="0">
                <a:solidFill>
                  <a:srgbClr val="660066"/>
                </a:solidFill>
                <a:latin typeface="Courier"/>
                <a:cs typeface="Courier"/>
              </a:rPr>
              <a:t>encoding</a:t>
            </a:r>
            <a:r>
              <a:rPr lang="en-US" sz="1600" dirty="0">
                <a:solidFill>
                  <a:srgbClr val="4D4D4D"/>
                </a:solidFill>
                <a:latin typeface="Courier"/>
                <a:cs typeface="Courier"/>
              </a:rPr>
              <a:t>=</a:t>
            </a:r>
            <a:r>
              <a:rPr lang="en-US" sz="1600" dirty="0">
                <a:solidFill>
                  <a:srgbClr val="0000FF"/>
                </a:solidFill>
                <a:latin typeface="Courier"/>
                <a:cs typeface="Courier"/>
              </a:rPr>
              <a:t>"UTF-8"</a:t>
            </a:r>
            <a:r>
              <a:rPr lang="en-US" sz="1600" dirty="0">
                <a:solidFill>
                  <a:srgbClr val="4D4D4D"/>
                </a:solidFill>
                <a:latin typeface="Courier"/>
                <a:cs typeface="Courier"/>
              </a:rPr>
              <a:t> </a:t>
            </a:r>
            <a:r>
              <a:rPr lang="en-US" sz="1600" dirty="0">
                <a:solidFill>
                  <a:srgbClr val="660066"/>
                </a:solidFill>
                <a:latin typeface="Courier"/>
                <a:cs typeface="Courier"/>
              </a:rPr>
              <a:t>standalone</a:t>
            </a:r>
            <a:r>
              <a:rPr lang="en-US" sz="1600" dirty="0">
                <a:solidFill>
                  <a:srgbClr val="4D4D4D"/>
                </a:solidFill>
                <a:latin typeface="Courier"/>
                <a:cs typeface="Courier"/>
              </a:rPr>
              <a:t>=</a:t>
            </a:r>
            <a:r>
              <a:rPr lang="en-US" sz="1600" dirty="0">
                <a:solidFill>
                  <a:srgbClr val="0000FF"/>
                </a:solidFill>
                <a:latin typeface="Courier"/>
                <a:cs typeface="Courier"/>
              </a:rPr>
              <a:t>"yes"</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 </a:t>
            </a:r>
            <a:r>
              <a:rPr lang="en-US" sz="1600" dirty="0">
                <a:solidFill>
                  <a:srgbClr val="660066"/>
                </a:solidFill>
                <a:latin typeface="Courier"/>
                <a:cs typeface="Courier"/>
              </a:rPr>
              <a:t>version</a:t>
            </a:r>
            <a:r>
              <a:rPr lang="en-US" sz="1600" dirty="0">
                <a:solidFill>
                  <a:srgbClr val="4D4D4D"/>
                </a:solidFill>
                <a:latin typeface="Courier"/>
                <a:cs typeface="Courier"/>
              </a:rPr>
              <a:t>=</a:t>
            </a:r>
            <a:r>
              <a:rPr lang="en-US" sz="1600" dirty="0">
                <a:solidFill>
                  <a:srgbClr val="0000FF"/>
                </a:solidFill>
                <a:latin typeface="Courier"/>
                <a:cs typeface="Courier"/>
              </a:rPr>
              <a:t>"1.0"</a:t>
            </a:r>
            <a:r>
              <a:rPr lang="en-US" sz="1600" dirty="0">
                <a:solidFill>
                  <a:srgbClr val="4D4D4D"/>
                </a:solidFill>
                <a:latin typeface="Courier"/>
                <a:cs typeface="Courier"/>
              </a:rPr>
              <a:t> </a:t>
            </a:r>
            <a:r>
              <a:rPr lang="en-US" sz="1600" dirty="0" err="1">
                <a:solidFill>
                  <a:srgbClr val="660066"/>
                </a:solidFill>
                <a:latin typeface="Courier"/>
                <a:cs typeface="Courier"/>
              </a:rPr>
              <a:t>xmlns:xs</a:t>
            </a:r>
            <a:r>
              <a:rPr lang="en-US" sz="1600" dirty="0" smtClean="0">
                <a:solidFill>
                  <a:srgbClr val="4D4D4D"/>
                </a:solidFill>
                <a:latin typeface="Courier"/>
                <a:cs typeface="Courier"/>
              </a:rPr>
              <a:t>=</a:t>
            </a:r>
            <a:r>
              <a:rPr lang="en-US" sz="1600" dirty="0" smtClean="0">
                <a:solidFill>
                  <a:srgbClr val="0000FF"/>
                </a:solidFill>
                <a:latin typeface="Courier"/>
                <a:cs typeface="Courier"/>
              </a:rPr>
              <a:t>"..."</a:t>
            </a:r>
            <a:r>
              <a:rPr lang="en-US" sz="1600" dirty="0" smtClean="0">
                <a:solidFill>
                  <a:srgbClr val="479B8F"/>
                </a:solidFill>
                <a:latin typeface="Courier"/>
                <a:cs typeface="Courier"/>
              </a:rPr>
              <a:t>&gt;</a:t>
            </a:r>
            <a:endParaRPr lang="en-US" sz="1600" dirty="0">
              <a:solidFill>
                <a:srgbClr val="479B8F"/>
              </a:solidFill>
              <a:latin typeface="Courier"/>
              <a:cs typeface="Courier"/>
            </a:endParaRP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a:t>
            </a:r>
            <a:r>
              <a:rPr lang="en-US" sz="1600" dirty="0" smtClean="0">
                <a:solidFill>
                  <a:srgbClr val="479B8F"/>
                </a:solidFill>
                <a:latin typeface="Courier"/>
                <a:cs typeface="Courier"/>
              </a:rPr>
              <a:t>&gt;</a:t>
            </a:r>
            <a:endParaRPr lang="en-US" sz="1600" dirty="0">
              <a:solidFill>
                <a:srgbClr val="479B8F"/>
              </a:solidFill>
              <a:latin typeface="Courier"/>
              <a:cs typeface="Courier"/>
            </a:endParaRP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D4D4D"/>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"user"</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"first-name"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a:t>
            </a:r>
            <a:r>
              <a:rPr lang="en-US" sz="1600" dirty="0">
                <a:solidFill>
                  <a:srgbClr val="4D4D4D"/>
                </a:solidFill>
                <a:latin typeface="Courier"/>
                <a:cs typeface="Courier"/>
              </a:rPr>
              <a:t> </a:t>
            </a:r>
            <a:r>
              <a:rPr lang="en-US" sz="1600" dirty="0" err="1">
                <a:solidFill>
                  <a:srgbClr val="660066"/>
                </a:solidFill>
                <a:latin typeface="Courier"/>
                <a:cs typeface="Courier"/>
              </a:rPr>
              <a:t>minOccurs</a:t>
            </a:r>
            <a:r>
              <a:rPr lang="en-US" sz="1600" dirty="0">
                <a:solidFill>
                  <a:srgbClr val="4D4D4D"/>
                </a:solidFill>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D4D4D"/>
                </a:solidFill>
                <a:latin typeface="Courier"/>
                <a:cs typeface="Courier"/>
              </a:rPr>
              <a:t>      </a:t>
            </a:r>
            <a:r>
              <a:rPr lang="en-US" sz="1600" dirty="0">
                <a:solidFill>
                  <a:srgbClr val="479B8F"/>
                </a:solidFill>
                <a:latin typeface="Courier"/>
                <a:cs typeface="Courier"/>
              </a:rPr>
              <a:t>&lt;</a:t>
            </a:r>
            <a:r>
              <a:rPr lang="en-US" sz="1600" dirty="0" err="1">
                <a:solidFill>
                  <a:srgbClr val="479B8F"/>
                </a:solidFill>
                <a:latin typeface="Courier"/>
                <a:cs typeface="Courier"/>
              </a:rPr>
              <a:t>xs:element</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"last-name"</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xs:string</a:t>
            </a:r>
            <a:r>
              <a:rPr lang="en-US" sz="1600" dirty="0">
                <a:solidFill>
                  <a:srgbClr val="0000FF"/>
                </a:solidFill>
                <a:latin typeface="Courier"/>
                <a:cs typeface="Courier"/>
              </a:rPr>
              <a:t>" </a:t>
            </a:r>
            <a:r>
              <a:rPr lang="en-US" sz="1600" dirty="0" err="1">
                <a:solidFill>
                  <a:srgbClr val="660066"/>
                </a:solidFill>
                <a:latin typeface="Courier"/>
                <a:cs typeface="Courier"/>
              </a:rPr>
              <a:t>minOccurs</a:t>
            </a:r>
            <a:r>
              <a:rPr lang="en-US" sz="1600" dirty="0">
                <a:solidFill>
                  <a:srgbClr val="4D4D4D"/>
                </a:solidFill>
                <a:latin typeface="Courier"/>
                <a:cs typeface="Courier"/>
              </a:rPr>
              <a:t>=</a:t>
            </a:r>
            <a:r>
              <a:rPr lang="en-US" sz="1600" dirty="0">
                <a:solidFill>
                  <a:srgbClr val="0000FF"/>
                </a:solidFill>
                <a:latin typeface="Courier"/>
                <a:cs typeface="Courier"/>
              </a:rPr>
              <a:t>"0"</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xs:sequence</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xs:attribute</a:t>
            </a:r>
            <a:r>
              <a:rPr lang="en-US" sz="1600" dirty="0">
                <a:solidFill>
                  <a:srgbClr val="479B8F"/>
                </a:solidFill>
                <a:latin typeface="Courier"/>
                <a:cs typeface="Courier"/>
              </a:rPr>
              <a:t> </a:t>
            </a:r>
            <a:r>
              <a:rPr lang="en-US" sz="1600" dirty="0">
                <a:solidFill>
                  <a:srgbClr val="660066"/>
                </a:solidFill>
                <a:latin typeface="Courier"/>
                <a:cs typeface="Courier"/>
              </a:rPr>
              <a:t>name</a:t>
            </a:r>
            <a:r>
              <a:rPr lang="en-US" sz="1600" dirty="0">
                <a:solidFill>
                  <a:srgbClr val="4D4D4D"/>
                </a:solidFill>
                <a:latin typeface="Courier"/>
                <a:cs typeface="Courier"/>
              </a:rPr>
              <a:t>=</a:t>
            </a:r>
            <a:r>
              <a:rPr lang="en-US" sz="1600" dirty="0">
                <a:solidFill>
                  <a:srgbClr val="0000FF"/>
                </a:solidFill>
                <a:latin typeface="Courier"/>
                <a:cs typeface="Courier"/>
              </a:rPr>
              <a:t>"id-booster"</a:t>
            </a:r>
            <a:r>
              <a:rPr lang="en-US" sz="1600" dirty="0">
                <a:solidFill>
                  <a:srgbClr val="4D4D4D"/>
                </a:solidFill>
                <a:latin typeface="Courier"/>
                <a:cs typeface="Courier"/>
              </a:rPr>
              <a:t> </a:t>
            </a:r>
            <a:r>
              <a:rPr lang="en-US" sz="1600" dirty="0">
                <a:solidFill>
                  <a:srgbClr val="660066"/>
                </a:solidFill>
                <a:latin typeface="Courier"/>
                <a:cs typeface="Courier"/>
              </a:rPr>
              <a:t>type</a:t>
            </a:r>
            <a:r>
              <a:rPr lang="en-US" sz="1600" dirty="0">
                <a:solidFill>
                  <a:srgbClr val="4D4D4D"/>
                </a:solidFill>
                <a:latin typeface="Courier"/>
                <a:cs typeface="Courier"/>
              </a:rPr>
              <a:t>=</a:t>
            </a:r>
            <a:r>
              <a:rPr lang="en-US" sz="1600" dirty="0">
                <a:solidFill>
                  <a:srgbClr val="0000FF"/>
                </a:solidFill>
                <a:latin typeface="Courier"/>
                <a:cs typeface="Courier"/>
              </a:rPr>
              <a:t>"</a:t>
            </a:r>
            <a:r>
              <a:rPr lang="en-US" sz="1600" dirty="0" err="1">
                <a:solidFill>
                  <a:srgbClr val="0000FF"/>
                </a:solidFill>
                <a:latin typeface="Courier"/>
                <a:cs typeface="Courier"/>
              </a:rPr>
              <a:t>xs:long</a:t>
            </a:r>
            <a:r>
              <a:rPr lang="en-US" sz="1600" dirty="0">
                <a:solidFill>
                  <a:srgbClr val="0000FF"/>
                </a:solidFill>
                <a:latin typeface="Courier"/>
                <a:cs typeface="Courier"/>
              </a:rPr>
              <a:t>"</a:t>
            </a:r>
            <a:r>
              <a:rPr lang="en-US" sz="1600" dirty="0">
                <a:solidFill>
                  <a:srgbClr val="479B8F"/>
                </a:solidFill>
                <a:latin typeface="Courier"/>
                <a:cs typeface="Courier"/>
              </a:rPr>
              <a:t>/&gt;</a:t>
            </a:r>
          </a:p>
          <a:p>
            <a:r>
              <a:rPr lang="en-US" sz="1600" dirty="0">
                <a:solidFill>
                  <a:srgbClr val="479B8F"/>
                </a:solidFill>
                <a:latin typeface="Courier"/>
                <a:cs typeface="Courier"/>
              </a:rPr>
              <a:t>  &lt;/</a:t>
            </a:r>
            <a:r>
              <a:rPr lang="en-US" sz="1600" dirty="0" err="1">
                <a:solidFill>
                  <a:srgbClr val="479B8F"/>
                </a:solidFill>
                <a:latin typeface="Courier"/>
                <a:cs typeface="Courier"/>
              </a:rPr>
              <a:t>xs:complexType</a:t>
            </a:r>
            <a:r>
              <a:rPr lang="en-US" sz="1600" dirty="0">
                <a:solidFill>
                  <a:srgbClr val="479B8F"/>
                </a:solidFill>
                <a:latin typeface="Courier"/>
                <a:cs typeface="Courier"/>
              </a:rPr>
              <a:t>&gt;</a:t>
            </a:r>
          </a:p>
          <a:p>
            <a:r>
              <a:rPr lang="en-US" sz="1600" dirty="0">
                <a:solidFill>
                  <a:srgbClr val="479B8F"/>
                </a:solidFill>
                <a:latin typeface="Courier"/>
                <a:cs typeface="Courier"/>
              </a:rPr>
              <a:t>&lt;/</a:t>
            </a:r>
            <a:r>
              <a:rPr lang="en-US" sz="1600" dirty="0" err="1">
                <a:solidFill>
                  <a:srgbClr val="479B8F"/>
                </a:solidFill>
                <a:latin typeface="Courier"/>
                <a:cs typeface="Courier"/>
              </a:rPr>
              <a:t>xs:schema</a:t>
            </a:r>
            <a:r>
              <a:rPr lang="en-US" sz="1600" dirty="0">
                <a:solidFill>
                  <a:srgbClr val="479B8F"/>
                </a:solidFill>
                <a:latin typeface="Courier"/>
                <a:cs typeface="Courier"/>
              </a:rPr>
              <a:t>&gt;</a:t>
            </a:r>
          </a:p>
        </p:txBody>
      </p:sp>
    </p:spTree>
    <p:custDataLst>
      <p:tags r:id="rId1"/>
    </p:custDataLst>
    <p:extLst>
      <p:ext uri="{BB962C8B-B14F-4D97-AF65-F5344CB8AC3E}">
        <p14:creationId xmlns:p14="http://schemas.microsoft.com/office/powerpoint/2010/main" val="21880483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rme 34828"/>
          <p:cNvSpPr>
            <a:spLocks noGrp="1" noChangeArrowheads="1"/>
          </p:cNvSpPr>
          <p:nvPr>
            <p:ph type="title"/>
          </p:nvPr>
        </p:nvSpPr>
        <p:spPr>
          <a:xfrm>
            <a:off x="1033463" y="404813"/>
            <a:ext cx="7729537" cy="452437"/>
          </a:xfrm>
        </p:spPr>
        <p:txBody>
          <a:bodyPr/>
          <a:lstStyle/>
          <a:p>
            <a:pPr marL="0" indent="0" defTabSz="914400" eaLnBrk="1" hangingPunct="1"/>
            <a:r>
              <a:rPr lang="en-US" sz="3200" dirty="0" smtClean="0"/>
              <a:t>Response Status Codes</a:t>
            </a:r>
            <a:endParaRPr lang="fr-FR" dirty="0" smtClean="0"/>
          </a:p>
        </p:txBody>
      </p:sp>
      <p:sp>
        <p:nvSpPr>
          <p:cNvPr id="34830" name="Forme 34829"/>
          <p:cNvSpPr>
            <a:spLocks noGrp="1" noChangeArrowheads="1"/>
          </p:cNvSpPr>
          <p:nvPr>
            <p:ph type="body" idx="1"/>
          </p:nvPr>
        </p:nvSpPr>
        <p:spPr>
          <a:xfrm>
            <a:off x="990600" y="1143000"/>
            <a:ext cx="8001000" cy="4648200"/>
          </a:xfrm>
        </p:spPr>
        <p:txBody>
          <a:bodyPr/>
          <a:lstStyle/>
          <a:p>
            <a:pPr defTabSz="914400" eaLnBrk="1" hangingPunct="1"/>
            <a:r>
              <a:rPr lang="en-US" dirty="0" smtClean="0"/>
              <a:t>Status codes are divided into five classes :</a:t>
            </a:r>
          </a:p>
          <a:p>
            <a:pPr defTabSz="914400" eaLnBrk="1" hangingPunct="1"/>
            <a:endParaRPr lang="en-US" dirty="0" smtClean="0"/>
          </a:p>
          <a:p>
            <a:pPr lvl="1"/>
            <a:r>
              <a:rPr lang="en-US" dirty="0" smtClean="0"/>
              <a:t>1xx : Informational</a:t>
            </a:r>
          </a:p>
          <a:p>
            <a:pPr lvl="2"/>
            <a:r>
              <a:rPr lang="en-US" dirty="0" smtClean="0"/>
              <a:t>Indicates </a:t>
            </a:r>
            <a:r>
              <a:rPr lang="en-US" dirty="0"/>
              <a:t>a provisional </a:t>
            </a:r>
            <a:r>
              <a:rPr lang="en-US" dirty="0" smtClean="0"/>
              <a:t>response</a:t>
            </a:r>
          </a:p>
          <a:p>
            <a:pPr lvl="2"/>
            <a:endParaRPr lang="en-US" dirty="0" smtClean="0"/>
          </a:p>
          <a:p>
            <a:pPr lvl="1"/>
            <a:r>
              <a:rPr lang="en-US" dirty="0" smtClean="0"/>
              <a:t>2xx : Success</a:t>
            </a:r>
          </a:p>
          <a:p>
            <a:pPr lvl="2"/>
            <a:r>
              <a:rPr lang="en-US" dirty="0" smtClean="0"/>
              <a:t>Indicates </a:t>
            </a:r>
            <a:r>
              <a:rPr lang="en-US" dirty="0"/>
              <a:t>the </a:t>
            </a:r>
            <a:r>
              <a:rPr lang="en-US" dirty="0" smtClean="0"/>
              <a:t>request was </a:t>
            </a:r>
            <a:r>
              <a:rPr lang="en-US" dirty="0"/>
              <a:t>received, understood, accepted and processed </a:t>
            </a:r>
            <a:r>
              <a:rPr lang="en-US" dirty="0" smtClean="0"/>
              <a:t>successfully</a:t>
            </a:r>
          </a:p>
          <a:p>
            <a:pPr lvl="2"/>
            <a:r>
              <a:rPr lang="en-US" dirty="0" smtClean="0"/>
              <a:t>Examples :</a:t>
            </a:r>
          </a:p>
          <a:p>
            <a:pPr lvl="3"/>
            <a:r>
              <a:rPr lang="en-US" dirty="0" smtClean="0"/>
              <a:t>200 OK</a:t>
            </a:r>
          </a:p>
          <a:p>
            <a:pPr lvl="3"/>
            <a:r>
              <a:rPr lang="en-US" dirty="0" smtClean="0"/>
              <a:t>201 Created</a:t>
            </a:r>
          </a:p>
        </p:txBody>
      </p:sp>
      <p:pic>
        <p:nvPicPr>
          <p:cNvPr id="18436" name="Rectangle 25602"/>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8437" name="ZoneTexte 25603"/>
          <p:cNvSpPr txBox="1">
            <a:spLocks noChangeArrowheads="1"/>
          </p:cNvSpPr>
          <p:nvPr/>
        </p:nvSpPr>
        <p:spPr bwMode="auto">
          <a:xfrm>
            <a:off x="971550" y="0"/>
            <a:ext cx="8172450" cy="369332"/>
          </a:xfrm>
          <a:prstGeom prst="rect">
            <a:avLst/>
          </a:prstGeom>
          <a:noFill/>
          <a:ln w="9525">
            <a:noFill/>
            <a:miter lim="800000"/>
            <a:headEnd/>
            <a:tailEnd/>
          </a:ln>
        </p:spPr>
        <p:txBody>
          <a:bodyPr>
            <a:spAutoFit/>
          </a:bodyPr>
          <a:lstStyle/>
          <a:p>
            <a:pPr eaLnBrk="1" hangingPunct="1">
              <a:spcBef>
                <a:spcPct val="50000"/>
              </a:spcBef>
            </a:pPr>
            <a:r>
              <a:rPr lang="fr-FR" b="1" dirty="0">
                <a:solidFill>
                  <a:srgbClr val="000000"/>
                </a:solidFill>
              </a:rPr>
              <a:t>HTTP </a:t>
            </a:r>
            <a:r>
              <a:rPr lang="fr-FR" b="1" dirty="0" err="1">
                <a:solidFill>
                  <a:srgbClr val="000000"/>
                </a:solidFill>
              </a:rPr>
              <a:t>Reminders</a:t>
            </a:r>
            <a:endParaRPr lang="fr-FR" dirty="0">
              <a:solidFill>
                <a:srgbClr val="000000"/>
              </a:solidFill>
            </a:endParaRPr>
          </a:p>
        </p:txBody>
      </p:sp>
    </p:spTree>
    <p:custDataLst>
      <p:tags r:id="rId1"/>
    </p:custDataLst>
    <p:extLst>
      <p:ext uri="{BB962C8B-B14F-4D97-AF65-F5344CB8AC3E}">
        <p14:creationId xmlns:p14="http://schemas.microsoft.com/office/powerpoint/2010/main" val="309413669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30">
                                            <p:txEl>
                                              <p:pRg st="0" end="0"/>
                                            </p:txEl>
                                          </p:spTgt>
                                        </p:tgtEl>
                                        <p:attrNameLst>
                                          <p:attrName>style.visibility</p:attrName>
                                        </p:attrNameLst>
                                      </p:cBhvr>
                                      <p:to>
                                        <p:strVal val="visible"/>
                                      </p:to>
                                    </p:set>
                                    <p:animEffect transition="in" filter="fade">
                                      <p:cBhvr>
                                        <p:cTn id="7" dur="500"/>
                                        <p:tgtEl>
                                          <p:spTgt spid="3483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30">
                                            <p:txEl>
                                              <p:pRg st="2" end="2"/>
                                            </p:txEl>
                                          </p:spTgt>
                                        </p:tgtEl>
                                        <p:attrNameLst>
                                          <p:attrName>style.visibility</p:attrName>
                                        </p:attrNameLst>
                                      </p:cBhvr>
                                      <p:to>
                                        <p:strVal val="visible"/>
                                      </p:to>
                                    </p:set>
                                    <p:animEffect transition="in" filter="fade">
                                      <p:cBhvr>
                                        <p:cTn id="10" dur="500"/>
                                        <p:tgtEl>
                                          <p:spTgt spid="34830">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30">
                                            <p:txEl>
                                              <p:pRg st="3" end="3"/>
                                            </p:txEl>
                                          </p:spTgt>
                                        </p:tgtEl>
                                        <p:attrNameLst>
                                          <p:attrName>style.visibility</p:attrName>
                                        </p:attrNameLst>
                                      </p:cBhvr>
                                      <p:to>
                                        <p:strVal val="visible"/>
                                      </p:to>
                                    </p:set>
                                    <p:animEffect transition="in" filter="fade">
                                      <p:cBhvr>
                                        <p:cTn id="13" dur="500"/>
                                        <p:tgtEl>
                                          <p:spTgt spid="34830">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830">
                                            <p:txEl>
                                              <p:pRg st="5" end="5"/>
                                            </p:txEl>
                                          </p:spTgt>
                                        </p:tgtEl>
                                        <p:attrNameLst>
                                          <p:attrName>style.visibility</p:attrName>
                                        </p:attrNameLst>
                                      </p:cBhvr>
                                      <p:to>
                                        <p:strVal val="visible"/>
                                      </p:to>
                                    </p:set>
                                    <p:animEffect transition="in" filter="fade">
                                      <p:cBhvr>
                                        <p:cTn id="16" dur="500"/>
                                        <p:tgtEl>
                                          <p:spTgt spid="34830">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830">
                                            <p:txEl>
                                              <p:pRg st="6" end="6"/>
                                            </p:txEl>
                                          </p:spTgt>
                                        </p:tgtEl>
                                        <p:attrNameLst>
                                          <p:attrName>style.visibility</p:attrName>
                                        </p:attrNameLst>
                                      </p:cBhvr>
                                      <p:to>
                                        <p:strVal val="visible"/>
                                      </p:to>
                                    </p:set>
                                    <p:animEffect transition="in" filter="fade">
                                      <p:cBhvr>
                                        <p:cTn id="19" dur="500"/>
                                        <p:tgtEl>
                                          <p:spTgt spid="34830">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830">
                                            <p:txEl>
                                              <p:pRg st="7" end="7"/>
                                            </p:txEl>
                                          </p:spTgt>
                                        </p:tgtEl>
                                        <p:attrNameLst>
                                          <p:attrName>style.visibility</p:attrName>
                                        </p:attrNameLst>
                                      </p:cBhvr>
                                      <p:to>
                                        <p:strVal val="visible"/>
                                      </p:to>
                                    </p:set>
                                    <p:animEffect transition="in" filter="fade">
                                      <p:cBhvr>
                                        <p:cTn id="22" dur="500"/>
                                        <p:tgtEl>
                                          <p:spTgt spid="34830">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830">
                                            <p:txEl>
                                              <p:pRg st="8" end="8"/>
                                            </p:txEl>
                                          </p:spTgt>
                                        </p:tgtEl>
                                        <p:attrNameLst>
                                          <p:attrName>style.visibility</p:attrName>
                                        </p:attrNameLst>
                                      </p:cBhvr>
                                      <p:to>
                                        <p:strVal val="visible"/>
                                      </p:to>
                                    </p:set>
                                    <p:animEffect transition="in" filter="fade">
                                      <p:cBhvr>
                                        <p:cTn id="25" dur="500"/>
                                        <p:tgtEl>
                                          <p:spTgt spid="34830">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830">
                                            <p:txEl>
                                              <p:pRg st="9" end="9"/>
                                            </p:txEl>
                                          </p:spTgt>
                                        </p:tgtEl>
                                        <p:attrNameLst>
                                          <p:attrName>style.visibility</p:attrName>
                                        </p:attrNameLst>
                                      </p:cBhvr>
                                      <p:to>
                                        <p:strVal val="visible"/>
                                      </p:to>
                                    </p:set>
                                    <p:animEffect transition="in" filter="fade">
                                      <p:cBhvr>
                                        <p:cTn id="28" dur="500"/>
                                        <p:tgtEl>
                                          <p:spTgt spid="348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build="p"/>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1033463" y="404813"/>
            <a:ext cx="7729537" cy="452437"/>
          </a:xfrm>
        </p:spPr>
        <p:txBody>
          <a:bodyPr/>
          <a:lstStyle/>
          <a:p>
            <a:r>
              <a:rPr lang="en-US" sz="3200" dirty="0" smtClean="0"/>
              <a:t>Stop-and-think</a:t>
            </a:r>
            <a:endParaRPr lang="en-US" sz="3200" dirty="0"/>
          </a:p>
        </p:txBody>
      </p:sp>
      <p:pic>
        <p:nvPicPr>
          <p:cNvPr id="729092"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p:spPr>
      </p:pic>
      <p:sp>
        <p:nvSpPr>
          <p:cNvPr id="729095" name="Text Box 7"/>
          <p:cNvSpPr txBox="1">
            <a:spLocks noChangeArrowheads="1"/>
          </p:cNvSpPr>
          <p:nvPr/>
        </p:nvSpPr>
        <p:spPr bwMode="auto">
          <a:xfrm>
            <a:off x="1116013" y="1196975"/>
            <a:ext cx="7400925" cy="579438"/>
          </a:xfrm>
          <a:prstGeom prst="rect">
            <a:avLst/>
          </a:prstGeom>
          <a:noFill/>
          <a:ln w="12700">
            <a:noFill/>
            <a:miter lim="800000"/>
            <a:headEnd type="none" w="sm" len="sm"/>
            <a:tailEnd type="none" w="sm" len="sm"/>
          </a:ln>
          <a:effectLst/>
        </p:spPr>
        <p:txBody>
          <a:bodyPr>
            <a:spAutoFit/>
          </a:bodyPr>
          <a:lstStyle/>
          <a:p>
            <a:r>
              <a:rPr lang="en-US" sz="3200" b="1"/>
              <a:t>Do you have any questions ?</a:t>
            </a:r>
            <a:endParaRPr lang="en-US" sz="3200" b="1">
              <a:sym typeface="Symbol" pitchFamily="18" charset="2"/>
            </a:endParaRPr>
          </a:p>
        </p:txBody>
      </p:sp>
      <p:grpSp>
        <p:nvGrpSpPr>
          <p:cNvPr id="2" name="Groupe 13"/>
          <p:cNvGrpSpPr>
            <a:grpSpLocks/>
          </p:cNvGrpSpPr>
          <p:nvPr/>
        </p:nvGrpSpPr>
        <p:grpSpPr bwMode="auto">
          <a:xfrm>
            <a:off x="2500313" y="2286000"/>
            <a:ext cx="3813175" cy="4214813"/>
            <a:chOff x="2500298" y="2285992"/>
            <a:chExt cx="3813178" cy="4214842"/>
          </a:xfrm>
        </p:grpSpPr>
        <p:grpSp>
          <p:nvGrpSpPr>
            <p:cNvPr id="3" name="Group 7"/>
            <p:cNvGrpSpPr>
              <a:grpSpLocks/>
            </p:cNvGrpSpPr>
            <p:nvPr/>
          </p:nvGrpSpPr>
          <p:grpSpPr bwMode="auto">
            <a:xfrm>
              <a:off x="4440226" y="2285992"/>
              <a:ext cx="1873250" cy="1873250"/>
              <a:chOff x="2789" y="1388"/>
              <a:chExt cx="1180" cy="1180"/>
            </a:xfrm>
          </p:grpSpPr>
          <p:pic>
            <p:nvPicPr>
              <p:cNvPr id="10" name="Picture 8" descr="3142-69827"/>
              <p:cNvPicPr>
                <a:picLocks noChangeAspect="1" noChangeArrowheads="1"/>
              </p:cNvPicPr>
              <p:nvPr/>
            </p:nvPicPr>
            <p:blipFill>
              <a:blip r:embed="rId5" cstate="print"/>
              <a:srcRect/>
              <a:stretch>
                <a:fillRect/>
              </a:stretch>
            </p:blipFill>
            <p:spPr bwMode="auto">
              <a:xfrm>
                <a:off x="2789" y="1388"/>
                <a:ext cx="1180" cy="1180"/>
              </a:xfrm>
              <a:prstGeom prst="rect">
                <a:avLst/>
              </a:prstGeom>
              <a:noFill/>
              <a:ln w="9525">
                <a:noFill/>
                <a:miter lim="800000"/>
                <a:headEnd/>
                <a:tailEnd/>
              </a:ln>
            </p:spPr>
          </p:pic>
          <p:sp>
            <p:nvSpPr>
              <p:cNvPr id="11" name="Text Box 10"/>
              <p:cNvSpPr txBox="1">
                <a:spLocks noChangeArrowheads="1"/>
              </p:cNvSpPr>
              <p:nvPr/>
            </p:nvSpPr>
            <p:spPr bwMode="auto">
              <a:xfrm>
                <a:off x="3152" y="1616"/>
                <a:ext cx="726" cy="365"/>
              </a:xfrm>
              <a:prstGeom prst="rect">
                <a:avLst/>
              </a:prstGeom>
              <a:noFill/>
              <a:ln w="12700" algn="ctr">
                <a:noFill/>
                <a:miter lim="800000"/>
                <a:headEnd/>
                <a:tailEnd/>
              </a:ln>
            </p:spPr>
            <p:txBody>
              <a:bodyPr>
                <a:spAutoFit/>
              </a:bodyPr>
              <a:lstStyle/>
              <a:p>
                <a:pPr eaLnBrk="0" hangingPunct="0">
                  <a:spcBef>
                    <a:spcPct val="50000"/>
                  </a:spcBef>
                </a:pPr>
                <a:r>
                  <a:rPr lang="fr-FR" sz="3200" i="1">
                    <a:solidFill>
                      <a:srgbClr val="292929"/>
                    </a:solidFill>
                  </a:rPr>
                  <a:t>???</a:t>
                </a:r>
                <a:endParaRPr lang="en-US" sz="3200" i="1">
                  <a:solidFill>
                    <a:srgbClr val="292929"/>
                  </a:solidFill>
                </a:endParaRPr>
              </a:p>
            </p:txBody>
          </p:sp>
        </p:grpSp>
        <p:pic>
          <p:nvPicPr>
            <p:cNvPr id="9" name="Picture 12" descr="C:\Documents and Settings\matt\Desktop\1.png"/>
            <p:cNvPicPr>
              <a:picLocks noChangeAspect="1" noChangeArrowheads="1"/>
            </p:cNvPicPr>
            <p:nvPr/>
          </p:nvPicPr>
          <p:blipFill>
            <a:blip r:embed="rId6" cstate="print"/>
            <a:srcRect l="25313" t="23750" r="29688" b="20000"/>
            <a:stretch>
              <a:fillRect/>
            </a:stretch>
          </p:blipFill>
          <p:spPr bwMode="auto">
            <a:xfrm>
              <a:off x="2500298" y="3286124"/>
              <a:ext cx="3429024" cy="3214710"/>
            </a:xfrm>
            <a:prstGeom prst="rect">
              <a:avLst/>
            </a:prstGeom>
            <a:noFill/>
            <a:ln w="9525">
              <a:noFill/>
              <a:miter lim="800000"/>
              <a:headEnd/>
              <a:tailEnd/>
            </a:ln>
          </p:spPr>
        </p:pic>
      </p:grpSp>
      <p:sp>
        <p:nvSpPr>
          <p:cNvPr id="12"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Tree>
    <p:custDataLst>
      <p:tags r:id="rId1"/>
    </p:custDataLst>
    <p:extLst>
      <p:ext uri="{BB962C8B-B14F-4D97-AF65-F5344CB8AC3E}">
        <p14:creationId xmlns:p14="http://schemas.microsoft.com/office/powerpoint/2010/main" val="2031186513"/>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33463" y="333375"/>
            <a:ext cx="7729537" cy="523875"/>
          </a:xfrm>
        </p:spPr>
        <p:txBody>
          <a:bodyPr/>
          <a:lstStyle/>
          <a:p>
            <a:r>
              <a:rPr lang="en-US" sz="3200" dirty="0" smtClean="0"/>
              <a:t>Exercise</a:t>
            </a:r>
            <a:endParaRPr lang="en-US" sz="3200" dirty="0"/>
          </a:p>
        </p:txBody>
      </p:sp>
      <p:sp>
        <p:nvSpPr>
          <p:cNvPr id="42023" name="Text Box 3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eaLnBrk="1" hangingPunct="1">
              <a:spcBef>
                <a:spcPct val="50000"/>
              </a:spcBef>
            </a:pPr>
            <a:r>
              <a:rPr lang="fr-FR" b="1" dirty="0">
                <a:solidFill>
                  <a:srgbClr val="000000"/>
                </a:solidFill>
              </a:rPr>
              <a:t>JAX-RS </a:t>
            </a:r>
            <a:r>
              <a:rPr lang="fr-FR" b="1" dirty="0" err="1">
                <a:solidFill>
                  <a:srgbClr val="000000"/>
                </a:solidFill>
              </a:rPr>
              <a:t>with</a:t>
            </a:r>
            <a:r>
              <a:rPr lang="fr-FR" b="1" dirty="0">
                <a:solidFill>
                  <a:srgbClr val="000000"/>
                </a:solidFill>
              </a:rPr>
              <a:t> JAXB</a:t>
            </a:r>
            <a:endParaRPr lang="fr-FR" dirty="0">
              <a:solidFill>
                <a:srgbClr val="000000"/>
              </a:solidFill>
            </a:endParaRPr>
          </a:p>
        </p:txBody>
      </p:sp>
      <p:sp>
        <p:nvSpPr>
          <p:cNvPr id="6" name="Rectangle 2"/>
          <p:cNvSpPr txBox="1">
            <a:spLocks noChangeArrowheads="1"/>
          </p:cNvSpPr>
          <p:nvPr/>
        </p:nvSpPr>
        <p:spPr>
          <a:xfrm>
            <a:off x="1187624" y="1052736"/>
            <a:ext cx="7718425" cy="5143500"/>
          </a:xfrm>
          <a:prstGeom prst="rect">
            <a:avLst/>
          </a:prstGeom>
        </p:spPr>
        <p:txBody>
          <a:bodyPr/>
          <a:lstStyle/>
          <a:p>
            <a:pPr marL="342900" indent="-342900" eaLnBrk="1" hangingPunct="1">
              <a:spcBef>
                <a:spcPct val="20000"/>
              </a:spcBef>
              <a:spcAft>
                <a:spcPct val="30000"/>
              </a:spcAft>
              <a:buClr>
                <a:schemeClr val="hlink"/>
              </a:buClr>
              <a:buFont typeface="Wingdings" pitchFamily="2" charset="2"/>
              <a:buChar char="n"/>
              <a:defRPr/>
            </a:pPr>
            <a:r>
              <a:rPr lang="en-US" sz="2200" kern="0" dirty="0" err="1" smtClean="0">
                <a:latin typeface="+mn-lt"/>
              </a:rPr>
              <a:t>SupRails</a:t>
            </a:r>
            <a:r>
              <a:rPr lang="en-US" sz="2200" kern="0" dirty="0" smtClean="0">
                <a:latin typeface="+mn-lt"/>
              </a:rPr>
              <a:t> wants to provide some Web API to developers who wants to use their information</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A good way to have mobile applications developed by others for example </a:t>
            </a:r>
            <a:r>
              <a:rPr lang="en-US" sz="2200" kern="0" dirty="0" smtClean="0">
                <a:latin typeface="+mn-lt"/>
                <a:sym typeface="Wingdings"/>
              </a:rPr>
              <a:t></a:t>
            </a:r>
          </a:p>
          <a:p>
            <a:pPr marL="800100" lvl="1" indent="-342900" eaLnBrk="1" hangingPunct="1">
              <a:spcBef>
                <a:spcPct val="20000"/>
              </a:spcBef>
              <a:spcAft>
                <a:spcPct val="30000"/>
              </a:spcAft>
              <a:buClr>
                <a:schemeClr val="hlink"/>
              </a:buClr>
              <a:buFont typeface="Wingdings" pitchFamily="2" charset="2"/>
              <a:buChar char="n"/>
              <a:defRPr/>
            </a:pPr>
            <a:endParaRPr lang="en-US" sz="2200" kern="0" dirty="0">
              <a:latin typeface="+mn-lt"/>
              <a:sym typeface="Wingdings"/>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You have to provide the following services :</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Retrieve all the trips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Retrieve all the train stations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Add a new train stations</a:t>
            </a:r>
          </a:p>
          <a:p>
            <a:pPr marL="800100" lvl="1"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Process an order</a:t>
            </a:r>
          </a:p>
          <a:p>
            <a:pPr marL="342900" indent="-342900" eaLnBrk="1" hangingPunct="1">
              <a:spcBef>
                <a:spcPct val="20000"/>
              </a:spcBef>
              <a:spcAft>
                <a:spcPct val="30000"/>
              </a:spcAft>
              <a:buClr>
                <a:schemeClr val="hlink"/>
              </a:buClr>
              <a:buFont typeface="Wingdings" pitchFamily="2" charset="2"/>
              <a:buChar char="n"/>
              <a:defRPr/>
            </a:pPr>
            <a:endParaRPr lang="en-US" sz="2200" kern="0" dirty="0">
              <a:latin typeface="+mn-lt"/>
            </a:endParaRPr>
          </a:p>
          <a:p>
            <a:pPr marL="342900" indent="-342900" eaLnBrk="1" hangingPunct="1">
              <a:spcBef>
                <a:spcPct val="20000"/>
              </a:spcBef>
              <a:spcAft>
                <a:spcPct val="30000"/>
              </a:spcAft>
              <a:buClr>
                <a:schemeClr val="hlink"/>
              </a:buClr>
              <a:buFont typeface="Wingdings" pitchFamily="2" charset="2"/>
              <a:buChar char="n"/>
              <a:defRPr/>
            </a:pPr>
            <a:r>
              <a:rPr lang="en-US" sz="2200" kern="0" dirty="0" smtClean="0">
                <a:latin typeface="+mn-lt"/>
              </a:rPr>
              <a:t>Use JAX-RS to do that !</a:t>
            </a:r>
          </a:p>
        </p:txBody>
      </p:sp>
      <p:pic>
        <p:nvPicPr>
          <p:cNvPr id="8" name="Picture 5" descr="badge_activity"/>
          <p:cNvPicPr>
            <a:picLocks noChangeAspect="1" noChangeArrowheads="1"/>
          </p:cNvPicPr>
          <p:nvPr/>
        </p:nvPicPr>
        <p:blipFill>
          <a:blip r:embed="rId4" cstate="print"/>
          <a:srcRect/>
          <a:stretch>
            <a:fillRect/>
          </a:stretch>
        </p:blipFill>
        <p:spPr bwMode="auto">
          <a:xfrm>
            <a:off x="107950" y="115888"/>
            <a:ext cx="652463" cy="6524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026490042"/>
      </p:ext>
    </p:extLst>
  </p:cSld>
  <p:clrMapOvr>
    <a:masterClrMapping/>
  </p:clrMapOvr>
  <p:transition xmlns:p14="http://schemas.microsoft.com/office/powerpoint/2010/main">
    <p:wipe/>
  </p:transition>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Web Services</a:t>
            </a:r>
            <a:endParaRPr lang="en-US" b="1" dirty="0">
              <a:solidFill>
                <a:srgbClr val="000000"/>
              </a:solidFill>
            </a:endParaRPr>
          </a:p>
        </p:txBody>
      </p:sp>
      <p:sp>
        <p:nvSpPr>
          <p:cNvPr id="21" name="AutoShape 2"/>
          <p:cNvSpPr>
            <a:spLocks noChangeArrowheads="1"/>
          </p:cNvSpPr>
          <p:nvPr/>
        </p:nvSpPr>
        <p:spPr bwMode="auto">
          <a:xfrm>
            <a:off x="6444208" y="1314004"/>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JAX-WS API</a:t>
            </a:r>
          </a:p>
        </p:txBody>
      </p:sp>
      <p:sp>
        <p:nvSpPr>
          <p:cNvPr id="22" name="AutoShape 3"/>
          <p:cNvSpPr>
            <a:spLocks noChangeArrowheads="1"/>
          </p:cNvSpPr>
          <p:nvPr/>
        </p:nvSpPr>
        <p:spPr bwMode="auto">
          <a:xfrm>
            <a:off x="4211960" y="2394124"/>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Web Services</a:t>
            </a:r>
            <a:endParaRPr lang="en-GB" sz="2400" b="1" dirty="0">
              <a:solidFill>
                <a:srgbClr val="000000"/>
              </a:solidFill>
            </a:endParaRPr>
          </a:p>
        </p:txBody>
      </p:sp>
      <p:sp>
        <p:nvSpPr>
          <p:cNvPr id="23" name="AutoShape 6"/>
          <p:cNvSpPr>
            <a:spLocks noChangeArrowheads="1"/>
          </p:cNvSpPr>
          <p:nvPr/>
        </p:nvSpPr>
        <p:spPr bwMode="auto">
          <a:xfrm>
            <a:off x="6372200" y="4077072"/>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Use JAXB</a:t>
            </a:r>
            <a:endParaRPr lang="en-GB" sz="2400" b="1" dirty="0">
              <a:solidFill>
                <a:srgbClr val="000000"/>
              </a:solidFill>
            </a:endParaRPr>
          </a:p>
        </p:txBody>
      </p:sp>
      <p:grpSp>
        <p:nvGrpSpPr>
          <p:cNvPr id="24" name="Group 7"/>
          <p:cNvGrpSpPr>
            <a:grpSpLocks/>
          </p:cNvGrpSpPr>
          <p:nvPr/>
        </p:nvGrpSpPr>
        <p:grpSpPr bwMode="auto">
          <a:xfrm>
            <a:off x="7358608" y="1172716"/>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5202560" y="2241724"/>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7362800" y="3924672"/>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4" name="AutoShape 6"/>
          <p:cNvSpPr>
            <a:spLocks noChangeArrowheads="1"/>
          </p:cNvSpPr>
          <p:nvPr/>
        </p:nvSpPr>
        <p:spPr bwMode="auto">
          <a:xfrm>
            <a:off x="1691680" y="1241996"/>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SOAP over HTTP</a:t>
            </a:r>
          </a:p>
        </p:txBody>
      </p:sp>
      <p:grpSp>
        <p:nvGrpSpPr>
          <p:cNvPr id="35" name="Group 19"/>
          <p:cNvGrpSpPr>
            <a:grpSpLocks/>
          </p:cNvGrpSpPr>
          <p:nvPr/>
        </p:nvGrpSpPr>
        <p:grpSpPr bwMode="auto">
          <a:xfrm>
            <a:off x="2682280" y="1089596"/>
            <a:ext cx="258763" cy="371475"/>
            <a:chOff x="1824" y="2592"/>
            <a:chExt cx="163" cy="234"/>
          </a:xfrm>
        </p:grpSpPr>
        <p:sp>
          <p:nvSpPr>
            <p:cNvPr id="36"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7"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8"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0" name="AutoShape 6"/>
          <p:cNvSpPr>
            <a:spLocks noChangeArrowheads="1"/>
          </p:cNvSpPr>
          <p:nvPr/>
        </p:nvSpPr>
        <p:spPr bwMode="auto">
          <a:xfrm>
            <a:off x="3203848" y="4266332"/>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REST over HTTP</a:t>
            </a:r>
          </a:p>
        </p:txBody>
      </p:sp>
      <p:grpSp>
        <p:nvGrpSpPr>
          <p:cNvPr id="31" name="Group 19"/>
          <p:cNvGrpSpPr>
            <a:grpSpLocks/>
          </p:cNvGrpSpPr>
          <p:nvPr/>
        </p:nvGrpSpPr>
        <p:grpSpPr bwMode="auto">
          <a:xfrm>
            <a:off x="4194448" y="4113932"/>
            <a:ext cx="258763" cy="371475"/>
            <a:chOff x="1824" y="2592"/>
            <a:chExt cx="163" cy="234"/>
          </a:xfrm>
        </p:grpSpPr>
        <p:sp>
          <p:nvSpPr>
            <p:cNvPr id="3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3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9"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40" name="AutoShape 2"/>
          <p:cNvSpPr>
            <a:spLocks noChangeArrowheads="1"/>
          </p:cNvSpPr>
          <p:nvPr/>
        </p:nvSpPr>
        <p:spPr bwMode="auto">
          <a:xfrm>
            <a:off x="1187624" y="3330228"/>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JAX-RS API</a:t>
            </a:r>
          </a:p>
        </p:txBody>
      </p:sp>
      <p:grpSp>
        <p:nvGrpSpPr>
          <p:cNvPr id="41" name="Group 7"/>
          <p:cNvGrpSpPr>
            <a:grpSpLocks/>
          </p:cNvGrpSpPr>
          <p:nvPr/>
        </p:nvGrpSpPr>
        <p:grpSpPr bwMode="auto">
          <a:xfrm>
            <a:off x="2102024" y="3188940"/>
            <a:ext cx="258763" cy="371475"/>
            <a:chOff x="1296" y="720"/>
            <a:chExt cx="163" cy="234"/>
          </a:xfrm>
        </p:grpSpPr>
        <p:sp>
          <p:nvSpPr>
            <p:cNvPr id="42"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43"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4"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p:val>
                                            <p:fltVal val="0"/>
                                          </p:val>
                                        </p:tav>
                                        <p:tav>
                                          <p:val>
                                            <p:strVal val="#ppt_w"/>
                                          </p:val>
                                        </p:tav>
                                      </p:tavLst>
                                    </p:anim>
                                    <p:anim calcmode="lin" valueType="num">
                                      <p:cBhvr>
                                        <p:cTn id="44" dur="500" fill="hold"/>
                                        <p:tgtEl>
                                          <p:spTgt spid="34"/>
                                        </p:tgtEl>
                                        <p:attrNameLst>
                                          <p:attrName>ppt_h</p:attrName>
                                        </p:attrNameLst>
                                      </p:cBhvr>
                                      <p:tavLst>
                                        <p:tav>
                                          <p:val>
                                            <p:fltVal val="0"/>
                                          </p:val>
                                        </p:tav>
                                        <p:tav>
                                          <p:val>
                                            <p:strVal val="#ppt_h"/>
                                          </p:val>
                                        </p:tav>
                                      </p:tavLst>
                                    </p:anim>
                                    <p:animEffect transition="in" filter="fade">
                                      <p:cBhvr>
                                        <p:cTn id="45" dur="500"/>
                                        <p:tgtEl>
                                          <p:spTgt spid="34"/>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p:cTn id="49" dur="500" fill="hold"/>
                                        <p:tgtEl>
                                          <p:spTgt spid="35"/>
                                        </p:tgtEl>
                                        <p:attrNameLst>
                                          <p:attrName>ppt_x</p:attrName>
                                        </p:attrNameLst>
                                      </p:cBhvr>
                                      <p:tavLst>
                                        <p:tav>
                                          <p:val>
                                            <p:strVal val="#ppt_x"/>
                                          </p:val>
                                        </p:tav>
                                        <p:tav>
                                          <p:val>
                                            <p:strVal val="#ppt_x"/>
                                          </p:val>
                                        </p:tav>
                                      </p:tavLst>
                                    </p:anim>
                                    <p:anim calcmode="lin" valueType="num">
                                      <p:cBhvr>
                                        <p:cTn id="50" dur="500" fill="hold"/>
                                        <p:tgtEl>
                                          <p:spTgt spid="35"/>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p:val>
                                            <p:fltVal val="0"/>
                                          </p:val>
                                        </p:tav>
                                        <p:tav>
                                          <p:val>
                                            <p:strVal val="#ppt_w"/>
                                          </p:val>
                                        </p:tav>
                                      </p:tavLst>
                                    </p:anim>
                                    <p:anim calcmode="lin" valueType="num">
                                      <p:cBhvr>
                                        <p:cTn id="56" dur="500" fill="hold"/>
                                        <p:tgtEl>
                                          <p:spTgt spid="30"/>
                                        </p:tgtEl>
                                        <p:attrNameLst>
                                          <p:attrName>ppt_h</p:attrName>
                                        </p:attrNameLst>
                                      </p:cBhvr>
                                      <p:tavLst>
                                        <p:tav>
                                          <p:val>
                                            <p:fltVal val="0"/>
                                          </p:val>
                                        </p:tav>
                                        <p:tav>
                                          <p:val>
                                            <p:strVal val="#ppt_h"/>
                                          </p:val>
                                        </p:tav>
                                      </p:tavLst>
                                    </p:anim>
                                    <p:animEffect transition="in" filter="fade">
                                      <p:cBhvr>
                                        <p:cTn id="57" dur="500"/>
                                        <p:tgtEl>
                                          <p:spTgt spid="30"/>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ppt_x</p:attrName>
                                        </p:attrNameLst>
                                      </p:cBhvr>
                                      <p:tavLst>
                                        <p:tav>
                                          <p:val>
                                            <p:strVal val="#ppt_x"/>
                                          </p:val>
                                        </p:tav>
                                        <p:tav>
                                          <p:val>
                                            <p:strVal val="#ppt_x"/>
                                          </p:val>
                                        </p:tav>
                                      </p:tavLst>
                                    </p:anim>
                                    <p:anim calcmode="lin" valueType="num">
                                      <p:cBhvr>
                                        <p:cTn id="62" dur="500" fill="hold"/>
                                        <p:tgtEl>
                                          <p:spTgt spid="31"/>
                                        </p:tgtEl>
                                        <p:attrNameLst>
                                          <p:attrName>ppt_y</p:attrName>
                                        </p:attrNameLst>
                                      </p:cBhvr>
                                      <p:tavLst>
                                        <p:tav>
                                          <p:val>
                                            <p:strVal val="0-#ppt_h/2"/>
                                          </p:val>
                                        </p:tav>
                                        <p:tav>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3" presetClass="entr"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p:val>
                                            <p:fltVal val="0"/>
                                          </p:val>
                                        </p:tav>
                                        <p:tav>
                                          <p:val>
                                            <p:strVal val="#ppt_w"/>
                                          </p:val>
                                        </p:tav>
                                      </p:tavLst>
                                    </p:anim>
                                    <p:anim calcmode="lin" valueType="num">
                                      <p:cBhvr>
                                        <p:cTn id="68" dur="500" fill="hold"/>
                                        <p:tgtEl>
                                          <p:spTgt spid="40"/>
                                        </p:tgtEl>
                                        <p:attrNameLst>
                                          <p:attrName>ppt_h</p:attrName>
                                        </p:attrNameLst>
                                      </p:cBhvr>
                                      <p:tavLst>
                                        <p:tav>
                                          <p:val>
                                            <p:fltVal val="0"/>
                                          </p:val>
                                        </p:tav>
                                        <p:tav>
                                          <p:val>
                                            <p:strVal val="#ppt_h"/>
                                          </p:val>
                                        </p:tav>
                                      </p:tavLst>
                                    </p:anim>
                                    <p:animEffect transition="in" filter="fade">
                                      <p:cBhvr>
                                        <p:cTn id="69" dur="500"/>
                                        <p:tgtEl>
                                          <p:spTgt spid="40"/>
                                        </p:tgtEl>
                                      </p:cBhvr>
                                    </p:animEffect>
                                  </p:childTnLst>
                                </p:cTn>
                              </p:par>
                            </p:childTnLst>
                          </p:cTn>
                        </p:par>
                        <p:par>
                          <p:cTn id="70" fill="hold">
                            <p:stCondLst>
                              <p:cond delay="500"/>
                            </p:stCondLst>
                            <p:childTnLst>
                              <p:par>
                                <p:cTn id="71" presetID="2" presetClass="entr" presetSubtype="1" fill="hold" nodeType="after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p:cTn id="73" dur="500" fill="hold"/>
                                        <p:tgtEl>
                                          <p:spTgt spid="41"/>
                                        </p:tgtEl>
                                        <p:attrNameLst>
                                          <p:attrName>ppt_x</p:attrName>
                                        </p:attrNameLst>
                                      </p:cBhvr>
                                      <p:tavLst>
                                        <p:tav>
                                          <p:val>
                                            <p:strVal val="#ppt_x"/>
                                          </p:val>
                                        </p:tav>
                                        <p:tav>
                                          <p:val>
                                            <p:strVal val="#ppt_x"/>
                                          </p:val>
                                        </p:tav>
                                      </p:tavLst>
                                    </p:anim>
                                    <p:anim calcmode="lin" valueType="num">
                                      <p:cBhvr>
                                        <p:cTn id="74" dur="500" fill="hold"/>
                                        <p:tgtEl>
                                          <p:spTgt spid="41"/>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2" y="1341438"/>
            <a:ext cx="7235799" cy="4823866"/>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Web Services</a:t>
            </a:r>
            <a:endParaRPr lang="en-US" b="1"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3370237" y="4977606"/>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3.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7125</Words>
  <Application>Microsoft Macintosh PowerPoint</Application>
  <PresentationFormat>On-screen Show (4:3)</PresentationFormat>
  <Paragraphs>1332</Paragraphs>
  <Slides>93</Slides>
  <Notes>93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95" baseType="lpstr">
      <vt:lpstr>Rapid E-Learning Course Template</vt:lpstr>
      <vt:lpstr>CorelDRAW</vt:lpstr>
      <vt:lpstr>Web Services</vt:lpstr>
      <vt:lpstr>Course objectives</vt:lpstr>
      <vt:lpstr>Course topics</vt:lpstr>
      <vt:lpstr>HTTP Reminders</vt:lpstr>
      <vt:lpstr>The Protocol</vt:lpstr>
      <vt:lpstr>Request Message</vt:lpstr>
      <vt:lpstr>Request Message</vt:lpstr>
      <vt:lpstr>Request Methods</vt:lpstr>
      <vt:lpstr>Response Status Codes</vt:lpstr>
      <vt:lpstr>Response Status Codes</vt:lpstr>
      <vt:lpstr>Response Status Codes</vt:lpstr>
      <vt:lpstr>Response Status Codes</vt:lpstr>
      <vt:lpstr>Stop-and-think</vt:lpstr>
      <vt:lpstr>Introduction   to Web Services</vt:lpstr>
      <vt:lpstr>Definition</vt:lpstr>
      <vt:lpstr>SOAP vs REST</vt:lpstr>
      <vt:lpstr>SOAP vs REST</vt:lpstr>
      <vt:lpstr>SOAP vs REST by Geek &amp; Poke</vt:lpstr>
      <vt:lpstr>Stop-and-think</vt:lpstr>
      <vt:lpstr>SOAP Web Services</vt:lpstr>
      <vt:lpstr>Presentation</vt:lpstr>
      <vt:lpstr>SOAP Envelope</vt:lpstr>
      <vt:lpstr>SOAP Message Examples</vt:lpstr>
      <vt:lpstr>SOAP Message Examples</vt:lpstr>
      <vt:lpstr>SOAP Message Examples</vt:lpstr>
      <vt:lpstr>WSDL</vt:lpstr>
      <vt:lpstr>WSDL</vt:lpstr>
      <vt:lpstr>WSDL</vt:lpstr>
      <vt:lpstr>WSDL</vt:lpstr>
      <vt:lpstr>Stop-and-think</vt:lpstr>
      <vt:lpstr>SOAP Web Services with JAX-WS</vt:lpstr>
      <vt:lpstr>Presentation</vt:lpstr>
      <vt:lpstr>Presentation</vt:lpstr>
      <vt:lpstr>Develop a Web Service</vt:lpstr>
      <vt:lpstr>Develop a Web Service</vt:lpstr>
      <vt:lpstr>Develop a Web Service</vt:lpstr>
      <vt:lpstr>Develop a Web Service</vt:lpstr>
      <vt:lpstr>Generate WSDL</vt:lpstr>
      <vt:lpstr>JAX-WS – Server side</vt:lpstr>
      <vt:lpstr>JAX-WS – Server side</vt:lpstr>
      <vt:lpstr>Other annotations</vt:lpstr>
      <vt:lpstr>Deployment</vt:lpstr>
      <vt:lpstr>Stop-and-think</vt:lpstr>
      <vt:lpstr>Exercise</vt:lpstr>
      <vt:lpstr>Consume a Web Service with JAX-WS</vt:lpstr>
      <vt:lpstr>Presentation</vt:lpstr>
      <vt:lpstr>wsimport</vt:lpstr>
      <vt:lpstr>Retrieve the service class</vt:lpstr>
      <vt:lpstr>Stop-and-think</vt:lpstr>
      <vt:lpstr>Exercise</vt:lpstr>
      <vt:lpstr>RESTful Web Services</vt:lpstr>
      <vt:lpstr>What is REST ?</vt:lpstr>
      <vt:lpstr>Resources</vt:lpstr>
      <vt:lpstr>Representation</vt:lpstr>
      <vt:lpstr>RESTful Web Services</vt:lpstr>
      <vt:lpstr>A simple RESTful example</vt:lpstr>
      <vt:lpstr>GET / Retrieve</vt:lpstr>
      <vt:lpstr>GET / Retrieve</vt:lpstr>
      <vt:lpstr>GET / Retrieve</vt:lpstr>
      <vt:lpstr>POST / Create</vt:lpstr>
      <vt:lpstr>POST / Create</vt:lpstr>
      <vt:lpstr>PUT / Update</vt:lpstr>
      <vt:lpstr>PUT / Update</vt:lpstr>
      <vt:lpstr>DELETE / Delete</vt:lpstr>
      <vt:lpstr>Stop-and-think</vt:lpstr>
      <vt:lpstr>PowerPoint Presentation</vt:lpstr>
      <vt:lpstr>RESTful Web Services  with JAX-RS</vt:lpstr>
      <vt:lpstr>Presentation</vt:lpstr>
      <vt:lpstr>Presentation</vt:lpstr>
      <vt:lpstr>Installation</vt:lpstr>
      <vt:lpstr>Resource URI</vt:lpstr>
      <vt:lpstr>HTTP methods</vt:lpstr>
      <vt:lpstr>HTTP methods</vt:lpstr>
      <vt:lpstr>Relative paths in methods</vt:lpstr>
      <vt:lpstr>URI variables</vt:lpstr>
      <vt:lpstr>Input formats</vt:lpstr>
      <vt:lpstr>Output formats</vt:lpstr>
      <vt:lpstr>Stop-and-think</vt:lpstr>
      <vt:lpstr>JAX-RS with JAXB</vt:lpstr>
      <vt:lpstr>Presentation</vt:lpstr>
      <vt:lpstr>JAX-RS and JAXB support</vt:lpstr>
      <vt:lpstr>JAX-RS and JAXB support</vt:lpstr>
      <vt:lpstr>Annotations</vt:lpstr>
      <vt:lpstr>XmlRootElement</vt:lpstr>
      <vt:lpstr>XmlElement</vt:lpstr>
      <vt:lpstr>XmlAttribute</vt:lpstr>
      <vt:lpstr>Examples</vt:lpstr>
      <vt:lpstr>Examples</vt:lpstr>
      <vt:lpstr>Examples</vt:lpstr>
      <vt:lpstr>Stop-and-think</vt:lpstr>
      <vt:lpstr>Exercise</vt:lpstr>
      <vt:lpstr>Course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2010-12-22T19:11:00Z</dcterms:created>
  <dcterms:modified xsi:type="dcterms:W3CDTF">2012-08-30T21:37:08Z</dcterms:modified>
  <cp:category>SUPINFO PowerPoint Templates</cp:category>
</cp:coreProperties>
</file>