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embeddings/oleObject3.bin" ContentType="application/vnd.openxmlformats-officedocument.oleObject"/>
  <Override PartName="/ppt/embeddings/oleObject4.bin" ContentType="application/vnd.openxmlformats-officedocument.oleObject"/>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7.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1.xml" ContentType="application/vnd.openxmlformats-officedocument.presentationml.tags+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tags/tag44.xml" ContentType="application/vnd.openxmlformats-officedocument.presentationml.tags+xml"/>
  <Override PartName="/ppt/notesSlides/notesSlide47.xml" ContentType="application/vnd.openxmlformats-officedocument.presentationml.notesSlide+xml"/>
  <Override PartName="/ppt/tags/tag45.xml" ContentType="application/vnd.openxmlformats-officedocument.presentationml.tags+xml"/>
  <Override PartName="/ppt/notesSlides/notesSlide48.xml" ContentType="application/vnd.openxmlformats-officedocument.presentationml.notesSlide+xml"/>
  <Override PartName="/ppt/tags/tag46.xml" ContentType="application/vnd.openxmlformats-officedocument.presentationml.tags+xml"/>
  <Override PartName="/ppt/notesSlides/notesSlide49.xml" ContentType="application/vnd.openxmlformats-officedocument.presentationml.notesSlide+xml"/>
  <Override PartName="/ppt/tags/tag47.xml" ContentType="application/vnd.openxmlformats-officedocument.presentationml.tags+xml"/>
  <Override PartName="/ppt/notesSlides/notesSlide50.xml" ContentType="application/vnd.openxmlformats-officedocument.presentationml.notesSlide+xml"/>
  <Override PartName="/ppt/tags/tag48.xml" ContentType="application/vnd.openxmlformats-officedocument.presentationml.tags+xml"/>
  <Override PartName="/ppt/notesSlides/notesSlide51.xml" ContentType="application/vnd.openxmlformats-officedocument.presentationml.notesSlide+xml"/>
  <Override PartName="/ppt/tags/tag49.xml" ContentType="application/vnd.openxmlformats-officedocument.presentationml.tags+xml"/>
  <Override PartName="/ppt/notesSlides/notesSlide52.xml" ContentType="application/vnd.openxmlformats-officedocument.presentationml.notesSlide+xml"/>
  <Override PartName="/ppt/tags/tag50.xml" ContentType="application/vnd.openxmlformats-officedocument.presentationml.tags+xml"/>
  <Override PartName="/ppt/notesSlides/notesSlide53.xml" ContentType="application/vnd.openxmlformats-officedocument.presentationml.notesSlide+xml"/>
  <Override PartName="/ppt/tags/tag51.xml" ContentType="application/vnd.openxmlformats-officedocument.presentationml.tags+xml"/>
  <Override PartName="/ppt/notesSlides/notesSlide54.xml" ContentType="application/vnd.openxmlformats-officedocument.presentationml.notesSlide+xml"/>
  <Override PartName="/ppt/tags/tag52.xml" ContentType="application/vnd.openxmlformats-officedocument.presentationml.tags+xml"/>
  <Override PartName="/ppt/notesSlides/notesSlide55.xml" ContentType="application/vnd.openxmlformats-officedocument.presentationml.notesSlide+xml"/>
  <Override PartName="/ppt/tags/tag53.xml" ContentType="application/vnd.openxmlformats-officedocument.presentationml.tags+xml"/>
  <Override PartName="/ppt/notesSlides/notesSlide56.xml" ContentType="application/vnd.openxmlformats-officedocument.presentationml.notesSlide+xml"/>
  <Override PartName="/ppt/tags/tag54.xml" ContentType="application/vnd.openxmlformats-officedocument.presentationml.tags+xml"/>
  <Override PartName="/ppt/notesSlides/notesSlide57.xml" ContentType="application/vnd.openxmlformats-officedocument.presentationml.notesSlide+xml"/>
  <Override PartName="/ppt/tags/tag55.xml" ContentType="application/vnd.openxmlformats-officedocument.presentationml.tags+xml"/>
  <Override PartName="/ppt/notesSlides/notesSlide58.xml" ContentType="application/vnd.openxmlformats-officedocument.presentationml.notesSlide+xml"/>
  <Override PartName="/ppt/tags/tag56.xml" ContentType="application/vnd.openxmlformats-officedocument.presentationml.tags+xml"/>
  <Override PartName="/ppt/notesSlides/notesSlide59.xml" ContentType="application/vnd.openxmlformats-officedocument.presentationml.notesSlide+xml"/>
  <Override PartName="/ppt/tags/tag57.xml" ContentType="application/vnd.openxmlformats-officedocument.presentationml.tags+xml"/>
  <Override PartName="/ppt/notesSlides/notesSlide60.xml" ContentType="application/vnd.openxmlformats-officedocument.presentationml.notesSlide+xml"/>
  <Override PartName="/ppt/tags/tag58.xml" ContentType="application/vnd.openxmlformats-officedocument.presentationml.tags+xml"/>
  <Override PartName="/ppt/notesSlides/notesSlide61.xml" ContentType="application/vnd.openxmlformats-officedocument.presentationml.notesSlide+xml"/>
  <Override PartName="/ppt/tags/tag59.xml" ContentType="application/vnd.openxmlformats-officedocument.presentationml.tags+xml"/>
  <Override PartName="/ppt/notesSlides/notesSlide62.xml" ContentType="application/vnd.openxmlformats-officedocument.presentationml.notesSlide+xml"/>
  <Override PartName="/ppt/tags/tag60.xml" ContentType="application/vnd.openxmlformats-officedocument.presentationml.tags+xml"/>
  <Override PartName="/ppt/notesSlides/notesSlide63.xml" ContentType="application/vnd.openxmlformats-officedocument.presentationml.notesSlide+xml"/>
  <Override PartName="/ppt/tags/tag61.xml" ContentType="application/vnd.openxmlformats-officedocument.presentationml.tags+xml"/>
  <Override PartName="/ppt/notesSlides/notesSlide64.xml" ContentType="application/vnd.openxmlformats-officedocument.presentationml.notesSlide+xml"/>
  <Override PartName="/ppt/tags/tag62.xml" ContentType="application/vnd.openxmlformats-officedocument.presentationml.tags+xml"/>
  <Override PartName="/ppt/notesSlides/notesSlide65.xml" ContentType="application/vnd.openxmlformats-officedocument.presentationml.notesSlide+xml"/>
  <Override PartName="/ppt/tags/tag63.xml" ContentType="application/vnd.openxmlformats-officedocument.presentationml.tags+xml"/>
  <Override PartName="/ppt/notesSlides/notesSlide66.xml" ContentType="application/vnd.openxmlformats-officedocument.presentationml.notesSlide+xml"/>
  <Override PartName="/ppt/tags/tag64.xml" ContentType="application/vnd.openxmlformats-officedocument.presentationml.tags+xml"/>
  <Override PartName="/ppt/notesSlides/notesSlide67.xml" ContentType="application/vnd.openxmlformats-officedocument.presentationml.notesSlide+xml"/>
  <Override PartName="/ppt/tags/tag65.xml" ContentType="application/vnd.openxmlformats-officedocument.presentationml.tags+xml"/>
  <Override PartName="/ppt/notesSlides/notesSlide68.xml" ContentType="application/vnd.openxmlformats-officedocument.presentationml.notesSlide+xml"/>
  <Override PartName="/ppt/tags/tag66.xml" ContentType="application/vnd.openxmlformats-officedocument.presentationml.tags+xml"/>
  <Override PartName="/ppt/notesSlides/notesSlide69.xml" ContentType="application/vnd.openxmlformats-officedocument.presentationml.notesSlide+xml"/>
  <Override PartName="/ppt/tags/tag67.xml" ContentType="application/vnd.openxmlformats-officedocument.presentationml.tags+xml"/>
  <Override PartName="/ppt/notesSlides/notesSlide70.xml" ContentType="application/vnd.openxmlformats-officedocument.presentationml.notesSlide+xml"/>
  <Override PartName="/ppt/tags/tag68.xml" ContentType="application/vnd.openxmlformats-officedocument.presentationml.tags+xml"/>
  <Override PartName="/ppt/notesSlides/notesSlide71.xml" ContentType="application/vnd.openxmlformats-officedocument.presentationml.notesSlide+xml"/>
  <Override PartName="/ppt/tags/tag69.xml" ContentType="application/vnd.openxmlformats-officedocument.presentationml.tags+xml"/>
  <Override PartName="/ppt/notesSlides/notesSlide72.xml" ContentType="application/vnd.openxmlformats-officedocument.presentationml.notesSlide+xml"/>
  <Override PartName="/ppt/tags/tag70.xml" ContentType="application/vnd.openxmlformats-officedocument.presentationml.tags+xml"/>
  <Override PartName="/ppt/notesSlides/notesSlide73.xml" ContentType="application/vnd.openxmlformats-officedocument.presentationml.notesSlide+xml"/>
  <Override PartName="/ppt/tags/tag71.xml" ContentType="application/vnd.openxmlformats-officedocument.presentationml.tags+xml"/>
  <Override PartName="/ppt/notesSlides/notesSlide74.xml" ContentType="application/vnd.openxmlformats-officedocument.presentationml.notesSlide+xml"/>
  <Override PartName="/ppt/tags/tag72.xml" ContentType="application/vnd.openxmlformats-officedocument.presentationml.tags+xml"/>
  <Override PartName="/ppt/notesSlides/notesSlide75.xml" ContentType="application/vnd.openxmlformats-officedocument.presentationml.notesSlide+xml"/>
  <Override PartName="/ppt/tags/tag73.xml" ContentType="application/vnd.openxmlformats-officedocument.presentationml.tags+xml"/>
  <Override PartName="/ppt/notesSlides/notesSlide76.xml" ContentType="application/vnd.openxmlformats-officedocument.presentationml.notesSlide+xml"/>
  <Override PartName="/ppt/tags/tag74.xml" ContentType="application/vnd.openxmlformats-officedocument.presentationml.tags+xml"/>
  <Override PartName="/ppt/notesSlides/notesSlide77.xml" ContentType="application/vnd.openxmlformats-officedocument.presentationml.notesSlide+xml"/>
  <Override PartName="/ppt/tags/tag75.xml" ContentType="application/vnd.openxmlformats-officedocument.presentationml.tags+xml"/>
  <Override PartName="/ppt/notesSlides/notesSlide78.xml" ContentType="application/vnd.openxmlformats-officedocument.presentationml.notesSlide+xml"/>
  <Override PartName="/ppt/tags/tag76.xml" ContentType="application/vnd.openxmlformats-officedocument.presentationml.tags+xml"/>
  <Override PartName="/ppt/notesSlides/notesSlide79.xml" ContentType="application/vnd.openxmlformats-officedocument.presentationml.notesSlide+xml"/>
  <Override PartName="/ppt/tags/tag77.xml" ContentType="application/vnd.openxmlformats-officedocument.presentationml.tags+xml"/>
  <Override PartName="/ppt/notesSlides/notesSlide80.xml" ContentType="application/vnd.openxmlformats-officedocument.presentationml.notesSlide+xml"/>
  <Override PartName="/ppt/tags/tag78.xml" ContentType="application/vnd.openxmlformats-officedocument.presentationml.tags+xml"/>
  <Override PartName="/ppt/notesSlides/notesSlide81.xml" ContentType="application/vnd.openxmlformats-officedocument.presentationml.notesSlide+xml"/>
  <Override PartName="/ppt/tags/tag79.xml" ContentType="application/vnd.openxmlformats-officedocument.presentationml.tags+xml"/>
  <Override PartName="/ppt/notesSlides/notesSlide82.xml" ContentType="application/vnd.openxmlformats-officedocument.presentationml.notesSlide+xml"/>
  <Override PartName="/ppt/tags/tag80.xml" ContentType="application/vnd.openxmlformats-officedocument.presentationml.tags+xml"/>
  <Override PartName="/ppt/notesSlides/notesSlide83.xml" ContentType="application/vnd.openxmlformats-officedocument.presentationml.notesSlide+xml"/>
  <Override PartName="/ppt/tags/tag81.xml" ContentType="application/vnd.openxmlformats-officedocument.presentationml.tags+xml"/>
  <Override PartName="/ppt/notesSlides/notesSlide84.xml" ContentType="application/vnd.openxmlformats-officedocument.presentationml.notesSlide+xml"/>
  <Override PartName="/ppt/tags/tag82.xml" ContentType="application/vnd.openxmlformats-officedocument.presentationml.tags+xml"/>
  <Override PartName="/ppt/notesSlides/notesSlide85.xml" ContentType="application/vnd.openxmlformats-officedocument.presentationml.notesSlide+xml"/>
  <Override PartName="/ppt/tags/tag83.xml" ContentType="application/vnd.openxmlformats-officedocument.presentationml.tags+xml"/>
  <Override PartName="/ppt/notesSlides/notesSlide86.xml" ContentType="application/vnd.openxmlformats-officedocument.presentationml.notesSlide+xml"/>
  <Override PartName="/ppt/tags/tag84.xml" ContentType="application/vnd.openxmlformats-officedocument.presentationml.tags+xml"/>
  <Override PartName="/ppt/notesSlides/notesSlide87.xml" ContentType="application/vnd.openxmlformats-officedocument.presentationml.notesSlide+xml"/>
  <Override PartName="/ppt/tags/tag85.xml" ContentType="application/vnd.openxmlformats-officedocument.presentationml.tags+xml"/>
  <Override PartName="/ppt/notesSlides/notesSlide88.xml" ContentType="application/vnd.openxmlformats-officedocument.presentationml.notesSlide+xml"/>
  <Override PartName="/ppt/tags/tag86.xml" ContentType="application/vnd.openxmlformats-officedocument.presentationml.tags+xml"/>
  <Override PartName="/ppt/notesSlides/notesSlide89.xml" ContentType="application/vnd.openxmlformats-officedocument.presentationml.notesSlide+xml"/>
  <Override PartName="/ppt/tags/tag87.xml" ContentType="application/vnd.openxmlformats-officedocument.presentationml.tags+xml"/>
  <Override PartName="/ppt/notesSlides/notesSlide90.xml" ContentType="application/vnd.openxmlformats-officedocument.presentationml.notesSlide+xml"/>
  <Override PartName="/ppt/tags/tag88.xml" ContentType="application/vnd.openxmlformats-officedocument.presentationml.tags+xml"/>
  <Override PartName="/ppt/notesSlides/notesSlide91.xml" ContentType="application/vnd.openxmlformats-officedocument.presentationml.notesSlide+xml"/>
  <Override PartName="/ppt/tags/tag89.xml" ContentType="application/vnd.openxmlformats-officedocument.presentationml.tags+xml"/>
  <Override PartName="/ppt/notesSlides/notesSlide92.xml" ContentType="application/vnd.openxmlformats-officedocument.presentationml.notesSlide+xml"/>
  <Override PartName="/ppt/tags/tag90.xml" ContentType="application/vnd.openxmlformats-officedocument.presentationml.tags+xml"/>
  <Override PartName="/ppt/notesSlides/notesSlide93.xml" ContentType="application/vnd.openxmlformats-officedocument.presentationml.notesSlide+xml"/>
  <Override PartName="/ppt/tags/tag91.xml" ContentType="application/vnd.openxmlformats-officedocument.presentationml.tags+xml"/>
  <Override PartName="/ppt/notesSlides/notesSlide94.xml" ContentType="application/vnd.openxmlformats-officedocument.presentationml.notesSlide+xml"/>
  <Override PartName="/ppt/tags/tag92.xml" ContentType="application/vnd.openxmlformats-officedocument.presentationml.tags+xml"/>
  <Override PartName="/ppt/notesSlides/notesSlide95.xml" ContentType="application/vnd.openxmlformats-officedocument.presentationml.notesSlide+xml"/>
  <Override PartName="/ppt/tags/tag93.xml" ContentType="application/vnd.openxmlformats-officedocument.presentationml.tags+xml"/>
  <Override PartName="/ppt/notesSlides/notesSlide96.xml" ContentType="application/vnd.openxmlformats-officedocument.presentationml.notesSlide+xml"/>
  <Override PartName="/ppt/tags/tag94.xml" ContentType="application/vnd.openxmlformats-officedocument.presentationml.tags+xml"/>
  <Override PartName="/ppt/notesSlides/notesSlide97.xml" ContentType="application/vnd.openxmlformats-officedocument.presentationml.notesSlide+xml"/>
  <Override PartName="/ppt/tags/tag95.xml" ContentType="application/vnd.openxmlformats-officedocument.presentationml.tags+xml"/>
  <Override PartName="/ppt/notesSlides/notesSlide98.xml" ContentType="application/vnd.openxmlformats-officedocument.presentationml.notesSlide+xml"/>
  <Override PartName="/ppt/tags/tag96.xml" ContentType="application/vnd.openxmlformats-officedocument.presentationml.tags+xml"/>
  <Override PartName="/ppt/notesSlides/notesSlide99.xml" ContentType="application/vnd.openxmlformats-officedocument.presentationml.notesSlide+xml"/>
  <Override PartName="/ppt/tags/tag97.xml" ContentType="application/vnd.openxmlformats-officedocument.presentationml.tags+xml"/>
  <Override PartName="/ppt/notesSlides/notesSlide100.xml" ContentType="application/vnd.openxmlformats-officedocument.presentationml.notesSlide+xml"/>
  <Override PartName="/ppt/tags/tag98.xml" ContentType="application/vnd.openxmlformats-officedocument.presentationml.tags+xml"/>
  <Override PartName="/ppt/notesSlides/notesSlide101.xml" ContentType="application/vnd.openxmlformats-officedocument.presentationml.notesSlide+xml"/>
  <Override PartName="/ppt/tags/tag99.xml" ContentType="application/vnd.openxmlformats-officedocument.presentationml.tags+xml"/>
  <Override PartName="/ppt/notesSlides/notesSlide102.xml" ContentType="application/vnd.openxmlformats-officedocument.presentationml.notesSlide+xml"/>
  <Override PartName="/ppt/tags/tag100.xml" ContentType="application/vnd.openxmlformats-officedocument.presentationml.tags+xml"/>
  <Override PartName="/ppt/notesSlides/notesSlide103.xml" ContentType="application/vnd.openxmlformats-officedocument.presentationml.notesSlide+xml"/>
  <Override PartName="/ppt/tags/tag101.xml" ContentType="application/vnd.openxmlformats-officedocument.presentationml.tags+xml"/>
  <Override PartName="/ppt/notesSlides/notesSlide104.xml" ContentType="application/vnd.openxmlformats-officedocument.presentationml.notesSlide+xml"/>
  <Override PartName="/ppt/tags/tag102.xml" ContentType="application/vnd.openxmlformats-officedocument.presentationml.tags+xml"/>
  <Override PartName="/ppt/notesSlides/notesSlide105.xml" ContentType="application/vnd.openxmlformats-officedocument.presentationml.notesSlide+xml"/>
  <Override PartName="/ppt/tags/tag103.xml" ContentType="application/vnd.openxmlformats-officedocument.presentationml.tags+xml"/>
  <Override PartName="/ppt/notesSlides/notesSlide106.xml" ContentType="application/vnd.openxmlformats-officedocument.presentationml.notesSlide+xml"/>
  <Override PartName="/ppt/tags/tag104.xml" ContentType="application/vnd.openxmlformats-officedocument.presentationml.tags+xml"/>
  <Override PartName="/ppt/notesSlides/notesSlide107.xml" ContentType="application/vnd.openxmlformats-officedocument.presentationml.notesSlide+xml"/>
  <Override PartName="/ppt/tags/tag105.xml" ContentType="application/vnd.openxmlformats-officedocument.presentationml.tags+xml"/>
  <Override PartName="/ppt/notesSlides/notesSlide108.xml" ContentType="application/vnd.openxmlformats-officedocument.presentationml.notesSlide+xml"/>
  <Override PartName="/ppt/tags/tag106.xml" ContentType="application/vnd.openxmlformats-officedocument.presentationml.tags+xml"/>
  <Override PartName="/ppt/notesSlides/notesSlide109.xml" ContentType="application/vnd.openxmlformats-officedocument.presentationml.notesSlide+xml"/>
  <Override PartName="/ppt/tags/tag107.xml" ContentType="application/vnd.openxmlformats-officedocument.presentationml.tags+xml"/>
  <Override PartName="/ppt/notesSlides/notesSlide110.xml" ContentType="application/vnd.openxmlformats-officedocument.presentationml.notesSlide+xml"/>
  <Override PartName="/ppt/tags/tag108.xml" ContentType="application/vnd.openxmlformats-officedocument.presentationml.tags+xml"/>
  <Override PartName="/ppt/notesSlides/notesSlide111.xml" ContentType="application/vnd.openxmlformats-officedocument.presentationml.notesSlide+xml"/>
  <Override PartName="/ppt/tags/tag109.xml" ContentType="application/vnd.openxmlformats-officedocument.presentationml.tags+xml"/>
  <Override PartName="/ppt/notesSlides/notesSlide112.xml" ContentType="application/vnd.openxmlformats-officedocument.presentationml.notesSlide+xml"/>
  <Override PartName="/ppt/tags/tag110.xml" ContentType="application/vnd.openxmlformats-officedocument.presentationml.tags+xml"/>
  <Override PartName="/ppt/notesSlides/notesSlide113.xml" ContentType="application/vnd.openxmlformats-officedocument.presentationml.notesSlide+xml"/>
  <Override PartName="/ppt/tags/tag111.xml" ContentType="application/vnd.openxmlformats-officedocument.presentationml.tags+xml"/>
  <Override PartName="/ppt/notesSlides/notesSlide114.xml" ContentType="application/vnd.openxmlformats-officedocument.presentationml.notesSlide+xml"/>
  <Override PartName="/ppt/tags/tag112.xml" ContentType="application/vnd.openxmlformats-officedocument.presentationml.tags+xml"/>
  <Override PartName="/ppt/notesSlides/notesSlide115.xml" ContentType="application/vnd.openxmlformats-officedocument.presentationml.notesSlide+xml"/>
  <Override PartName="/ppt/tags/tag113.xml" ContentType="application/vnd.openxmlformats-officedocument.presentationml.tags+xml"/>
  <Override PartName="/ppt/notesSlides/notesSlide116.xml" ContentType="application/vnd.openxmlformats-officedocument.presentationml.notesSlide+xml"/>
  <Override PartName="/ppt/tags/tag114.xml" ContentType="application/vnd.openxmlformats-officedocument.presentationml.tags+xml"/>
  <Override PartName="/ppt/notesSlides/notesSlide117.xml" ContentType="application/vnd.openxmlformats-officedocument.presentationml.notesSlide+xml"/>
  <Override PartName="/ppt/tags/tag115.xml" ContentType="application/vnd.openxmlformats-officedocument.presentationml.tags+xml"/>
  <Override PartName="/ppt/notesSlides/notesSlide118.xml" ContentType="application/vnd.openxmlformats-officedocument.presentationml.notesSlide+xml"/>
  <Override PartName="/ppt/tags/tag116.xml" ContentType="application/vnd.openxmlformats-officedocument.presentationml.tags+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87" r:id="rId2"/>
    <p:sldMasterId id="2147483800" r:id="rId3"/>
  </p:sldMasterIdLst>
  <p:notesMasterIdLst>
    <p:notesMasterId r:id="rId146"/>
  </p:notesMasterIdLst>
  <p:handoutMasterIdLst>
    <p:handoutMasterId r:id="rId147"/>
  </p:handoutMasterIdLst>
  <p:sldIdLst>
    <p:sldId id="261" r:id="rId4"/>
    <p:sldId id="262" r:id="rId5"/>
    <p:sldId id="295" r:id="rId6"/>
    <p:sldId id="618" r:id="rId7"/>
    <p:sldId id="692" r:id="rId8"/>
    <p:sldId id="696" r:id="rId9"/>
    <p:sldId id="694" r:id="rId10"/>
    <p:sldId id="695" r:id="rId11"/>
    <p:sldId id="706" r:id="rId12"/>
    <p:sldId id="697" r:id="rId13"/>
    <p:sldId id="698" r:id="rId14"/>
    <p:sldId id="699" r:id="rId15"/>
    <p:sldId id="700" r:id="rId16"/>
    <p:sldId id="701" r:id="rId17"/>
    <p:sldId id="702" r:id="rId18"/>
    <p:sldId id="703" r:id="rId19"/>
    <p:sldId id="704" r:id="rId20"/>
    <p:sldId id="705" r:id="rId21"/>
    <p:sldId id="707" r:id="rId22"/>
    <p:sldId id="709" r:id="rId23"/>
    <p:sldId id="710" r:id="rId24"/>
    <p:sldId id="676" r:id="rId25"/>
    <p:sldId id="609" r:id="rId26"/>
    <p:sldId id="677" r:id="rId27"/>
    <p:sldId id="712" r:id="rId28"/>
    <p:sldId id="613" r:id="rId29"/>
    <p:sldId id="678" r:id="rId30"/>
    <p:sldId id="713" r:id="rId31"/>
    <p:sldId id="679" r:id="rId32"/>
    <p:sldId id="610" r:id="rId33"/>
    <p:sldId id="603" r:id="rId34"/>
    <p:sldId id="604" r:id="rId35"/>
    <p:sldId id="605" r:id="rId36"/>
    <p:sldId id="714" r:id="rId37"/>
    <p:sldId id="611" r:id="rId38"/>
    <p:sldId id="625" r:id="rId39"/>
    <p:sldId id="612" r:id="rId40"/>
    <p:sldId id="634" r:id="rId41"/>
    <p:sldId id="681" r:id="rId42"/>
    <p:sldId id="436" r:id="rId43"/>
    <p:sldId id="437" r:id="rId44"/>
    <p:sldId id="439" r:id="rId45"/>
    <p:sldId id="438" r:id="rId46"/>
    <p:sldId id="440" r:id="rId47"/>
    <p:sldId id="441" r:id="rId48"/>
    <p:sldId id="442" r:id="rId49"/>
    <p:sldId id="481" r:id="rId50"/>
    <p:sldId id="614" r:id="rId51"/>
    <p:sldId id="478" r:id="rId52"/>
    <p:sldId id="590" r:id="rId53"/>
    <p:sldId id="715" r:id="rId54"/>
    <p:sldId id="797" r:id="rId55"/>
    <p:sldId id="798" r:id="rId56"/>
    <p:sldId id="799" r:id="rId57"/>
    <p:sldId id="800" r:id="rId58"/>
    <p:sldId id="801" r:id="rId59"/>
    <p:sldId id="802" r:id="rId60"/>
    <p:sldId id="803" r:id="rId61"/>
    <p:sldId id="804" r:id="rId62"/>
    <p:sldId id="805" r:id="rId63"/>
    <p:sldId id="806" r:id="rId64"/>
    <p:sldId id="807" r:id="rId65"/>
    <p:sldId id="750" r:id="rId66"/>
    <p:sldId id="751" r:id="rId67"/>
    <p:sldId id="752" r:id="rId68"/>
    <p:sldId id="753" r:id="rId69"/>
    <p:sldId id="754" r:id="rId70"/>
    <p:sldId id="796" r:id="rId71"/>
    <p:sldId id="811" r:id="rId72"/>
    <p:sldId id="812" r:id="rId73"/>
    <p:sldId id="808" r:id="rId74"/>
    <p:sldId id="635" r:id="rId75"/>
    <p:sldId id="636" r:id="rId76"/>
    <p:sldId id="682" r:id="rId77"/>
    <p:sldId id="637" r:id="rId78"/>
    <p:sldId id="638" r:id="rId79"/>
    <p:sldId id="721" r:id="rId80"/>
    <p:sldId id="819" r:id="rId81"/>
    <p:sldId id="820" r:id="rId82"/>
    <p:sldId id="822" r:id="rId83"/>
    <p:sldId id="761" r:id="rId84"/>
    <p:sldId id="778" r:id="rId85"/>
    <p:sldId id="779" r:id="rId86"/>
    <p:sldId id="780" r:id="rId87"/>
    <p:sldId id="781" r:id="rId88"/>
    <p:sldId id="782" r:id="rId89"/>
    <p:sldId id="783" r:id="rId90"/>
    <p:sldId id="785" r:id="rId91"/>
    <p:sldId id="784" r:id="rId92"/>
    <p:sldId id="762" r:id="rId93"/>
    <p:sldId id="763" r:id="rId94"/>
    <p:sldId id="764" r:id="rId95"/>
    <p:sldId id="765" r:id="rId96"/>
    <p:sldId id="766" r:id="rId97"/>
    <p:sldId id="767" r:id="rId98"/>
    <p:sldId id="768" r:id="rId99"/>
    <p:sldId id="828" r:id="rId100"/>
    <p:sldId id="770" r:id="rId101"/>
    <p:sldId id="823" r:id="rId102"/>
    <p:sldId id="824" r:id="rId103"/>
    <p:sldId id="825" r:id="rId104"/>
    <p:sldId id="826" r:id="rId105"/>
    <p:sldId id="771" r:id="rId106"/>
    <p:sldId id="772" r:id="rId107"/>
    <p:sldId id="773" r:id="rId108"/>
    <p:sldId id="774" r:id="rId109"/>
    <p:sldId id="775" r:id="rId110"/>
    <p:sldId id="836" r:id="rId111"/>
    <p:sldId id="786" r:id="rId112"/>
    <p:sldId id="787" r:id="rId113"/>
    <p:sldId id="776" r:id="rId114"/>
    <p:sldId id="777" r:id="rId115"/>
    <p:sldId id="829" r:id="rId116"/>
    <p:sldId id="830" r:id="rId117"/>
    <p:sldId id="831" r:id="rId118"/>
    <p:sldId id="832" r:id="rId119"/>
    <p:sldId id="833" r:id="rId120"/>
    <p:sldId id="834" r:id="rId121"/>
    <p:sldId id="788" r:id="rId122"/>
    <p:sldId id="789" r:id="rId123"/>
    <p:sldId id="790" r:id="rId124"/>
    <p:sldId id="791" r:id="rId125"/>
    <p:sldId id="792" r:id="rId126"/>
    <p:sldId id="793" r:id="rId127"/>
    <p:sldId id="794" r:id="rId128"/>
    <p:sldId id="795" r:id="rId129"/>
    <p:sldId id="415" r:id="rId130"/>
    <p:sldId id="640" r:id="rId131"/>
    <p:sldId id="641" r:id="rId132"/>
    <p:sldId id="722" r:id="rId133"/>
    <p:sldId id="503" r:id="rId134"/>
    <p:sldId id="504" r:id="rId135"/>
    <p:sldId id="687" r:id="rId136"/>
    <p:sldId id="688" r:id="rId137"/>
    <p:sldId id="689" r:id="rId138"/>
    <p:sldId id="690" r:id="rId139"/>
    <p:sldId id="591" r:id="rId140"/>
    <p:sldId id="723" r:id="rId141"/>
    <p:sldId id="827" r:id="rId142"/>
    <p:sldId id="835" r:id="rId143"/>
    <p:sldId id="514" r:id="rId144"/>
    <p:sldId id="539" r:id="rId145"/>
  </p:sldIdLst>
  <p:sldSz cx="9144000" cy="6858000" type="screen4x3"/>
  <p:notesSz cx="6881813" cy="9296400"/>
  <p:custDataLst>
    <p:tags r:id="rId149"/>
  </p:custDataLst>
  <p:defaultTextStyle>
    <a:defPPr>
      <a:defRPr lang="en-US"/>
    </a:defPPr>
    <a:lvl1pPr algn="l" rtl="0" fontAlgn="base">
      <a:spcBef>
        <a:spcPct val="0"/>
      </a:spcBef>
      <a:spcAft>
        <a:spcPct val="0"/>
      </a:spcAft>
      <a:defRPr sz="1600" kern="1200">
        <a:solidFill>
          <a:schemeClr val="tx1"/>
        </a:solidFill>
        <a:latin typeface="Courier" charset="0"/>
        <a:ea typeface="+mn-ea"/>
        <a:cs typeface="+mn-cs"/>
      </a:defRPr>
    </a:lvl1pPr>
    <a:lvl2pPr marL="457200" algn="l" rtl="0" fontAlgn="base">
      <a:spcBef>
        <a:spcPct val="0"/>
      </a:spcBef>
      <a:spcAft>
        <a:spcPct val="0"/>
      </a:spcAft>
      <a:defRPr sz="1600" kern="1200">
        <a:solidFill>
          <a:schemeClr val="tx1"/>
        </a:solidFill>
        <a:latin typeface="Courier" charset="0"/>
        <a:ea typeface="+mn-ea"/>
        <a:cs typeface="+mn-cs"/>
      </a:defRPr>
    </a:lvl2pPr>
    <a:lvl3pPr marL="914400" algn="l" rtl="0" fontAlgn="base">
      <a:spcBef>
        <a:spcPct val="0"/>
      </a:spcBef>
      <a:spcAft>
        <a:spcPct val="0"/>
      </a:spcAft>
      <a:defRPr sz="1600" kern="1200">
        <a:solidFill>
          <a:schemeClr val="tx1"/>
        </a:solidFill>
        <a:latin typeface="Courier" charset="0"/>
        <a:ea typeface="+mn-ea"/>
        <a:cs typeface="+mn-cs"/>
      </a:defRPr>
    </a:lvl3pPr>
    <a:lvl4pPr marL="1371600" algn="l" rtl="0" fontAlgn="base">
      <a:spcBef>
        <a:spcPct val="0"/>
      </a:spcBef>
      <a:spcAft>
        <a:spcPct val="0"/>
      </a:spcAft>
      <a:defRPr sz="1600" kern="1200">
        <a:solidFill>
          <a:schemeClr val="tx1"/>
        </a:solidFill>
        <a:latin typeface="Courier" charset="0"/>
        <a:ea typeface="+mn-ea"/>
        <a:cs typeface="+mn-cs"/>
      </a:defRPr>
    </a:lvl4pPr>
    <a:lvl5pPr marL="1828800" algn="l" rtl="0" fontAlgn="base">
      <a:spcBef>
        <a:spcPct val="0"/>
      </a:spcBef>
      <a:spcAft>
        <a:spcPct val="0"/>
      </a:spcAft>
      <a:defRPr sz="1600" kern="1200">
        <a:solidFill>
          <a:schemeClr val="tx1"/>
        </a:solidFill>
        <a:latin typeface="Courier" charset="0"/>
        <a:ea typeface="+mn-ea"/>
        <a:cs typeface="+mn-cs"/>
      </a:defRPr>
    </a:lvl5pPr>
    <a:lvl6pPr marL="2286000" algn="l" defTabSz="457200" rtl="0" eaLnBrk="1" latinLnBrk="0" hangingPunct="1">
      <a:defRPr sz="1600" kern="1200">
        <a:solidFill>
          <a:schemeClr val="tx1"/>
        </a:solidFill>
        <a:latin typeface="Courier" charset="0"/>
        <a:ea typeface="+mn-ea"/>
        <a:cs typeface="+mn-cs"/>
      </a:defRPr>
    </a:lvl6pPr>
    <a:lvl7pPr marL="2743200" algn="l" defTabSz="457200" rtl="0" eaLnBrk="1" latinLnBrk="0" hangingPunct="1">
      <a:defRPr sz="1600" kern="1200">
        <a:solidFill>
          <a:schemeClr val="tx1"/>
        </a:solidFill>
        <a:latin typeface="Courier" charset="0"/>
        <a:ea typeface="+mn-ea"/>
        <a:cs typeface="+mn-cs"/>
      </a:defRPr>
    </a:lvl7pPr>
    <a:lvl8pPr marL="3200400" algn="l" defTabSz="457200" rtl="0" eaLnBrk="1" latinLnBrk="0" hangingPunct="1">
      <a:defRPr sz="1600" kern="1200">
        <a:solidFill>
          <a:schemeClr val="tx1"/>
        </a:solidFill>
        <a:latin typeface="Courier" charset="0"/>
        <a:ea typeface="+mn-ea"/>
        <a:cs typeface="+mn-cs"/>
      </a:defRPr>
    </a:lvl8pPr>
    <a:lvl9pPr marL="3657600" algn="l" defTabSz="457200" rtl="0" eaLnBrk="1" latinLnBrk="0" hangingPunct="1">
      <a:defRPr sz="1600" kern="1200">
        <a:solidFill>
          <a:schemeClr val="tx1"/>
        </a:solidFill>
        <a:latin typeface="Courier"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4F8"/>
    <a:srgbClr val="3F7F7F"/>
    <a:srgbClr val="000000"/>
    <a:srgbClr val="7F0055"/>
    <a:srgbClr val="FFB687"/>
    <a:srgbClr val="FFFFCC"/>
    <a:srgbClr val="FFE2C5"/>
    <a:srgbClr val="5F5F5F"/>
    <a:srgbClr val="808080"/>
    <a:srgbClr val="479B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4" autoAdjust="0"/>
    <p:restoredTop sz="89313" autoAdjust="0"/>
  </p:normalViewPr>
  <p:slideViewPr>
    <p:cSldViewPr>
      <p:cViewPr>
        <p:scale>
          <a:sx n="80" d="100"/>
          <a:sy n="80" d="100"/>
        </p:scale>
        <p:origin x="-80" y="-104"/>
      </p:cViewPr>
      <p:guideLst>
        <p:guide orient="horz" pos="2160"/>
        <p:guide pos="2880"/>
      </p:guideLst>
    </p:cSldViewPr>
  </p:slideViewPr>
  <p:outlineViewPr>
    <p:cViewPr>
      <p:scale>
        <a:sx n="33" d="100"/>
        <a:sy n="33" d="100"/>
      </p:scale>
      <p:origin x="0" y="1010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Lst>
  </p:outlineViewPr>
  <p:notesTextViewPr>
    <p:cViewPr>
      <p:scale>
        <a:sx n="100" d="100"/>
        <a:sy n="100" d="100"/>
      </p:scale>
      <p:origin x="0" y="4960"/>
    </p:cViewPr>
  </p:notesTextViewPr>
  <p:sorterViewPr>
    <p:cViewPr>
      <p:scale>
        <a:sx n="66" d="100"/>
        <a:sy n="66" d="100"/>
      </p:scale>
      <p:origin x="0" y="3008"/>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150" Type="http://schemas.openxmlformats.org/officeDocument/2006/relationships/presProps" Target="presProps.xml"/><Relationship Id="rId151" Type="http://schemas.openxmlformats.org/officeDocument/2006/relationships/viewProps" Target="viewProps.xml"/><Relationship Id="rId152" Type="http://schemas.openxmlformats.org/officeDocument/2006/relationships/theme" Target="theme/theme1.xml"/><Relationship Id="rId153"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notesMaster" Target="notesMasters/notesMaster1.xml"/><Relationship Id="rId147" Type="http://schemas.openxmlformats.org/officeDocument/2006/relationships/handoutMaster" Target="handoutMasters/handoutMaster1.xml"/><Relationship Id="rId148" Type="http://schemas.openxmlformats.org/officeDocument/2006/relationships/printerSettings" Target="printerSettings/printerSettings1.bin"/><Relationship Id="rId149" Type="http://schemas.openxmlformats.org/officeDocument/2006/relationships/tags" Target="tags/tag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0.xml"/><Relationship Id="rId6" Type="http://schemas.openxmlformats.org/officeDocument/2006/relationships/slide" Target="slides/slide20.xml"/><Relationship Id="rId7" Type="http://schemas.openxmlformats.org/officeDocument/2006/relationships/slide" Target="slides/slide21.xml"/><Relationship Id="rId8" Type="http://schemas.openxmlformats.org/officeDocument/2006/relationships/slide" Target="slides/slide23.xml"/><Relationship Id="rId9" Type="http://schemas.openxmlformats.org/officeDocument/2006/relationships/slide" Target="slides/slide25.xml"/><Relationship Id="rId10" Type="http://schemas.openxmlformats.org/officeDocument/2006/relationships/slide" Target="slides/slide26.xml"/><Relationship Id="rId11" Type="http://schemas.openxmlformats.org/officeDocument/2006/relationships/slide" Target="slides/slide27.xml"/><Relationship Id="rId12" Type="http://schemas.openxmlformats.org/officeDocument/2006/relationships/slide" Target="slides/slide28.xml"/><Relationship Id="rId13" Type="http://schemas.openxmlformats.org/officeDocument/2006/relationships/slide" Target="slides/slide29.xml"/><Relationship Id="rId14" Type="http://schemas.openxmlformats.org/officeDocument/2006/relationships/slide" Target="slides/slide30.xml"/><Relationship Id="rId15" Type="http://schemas.openxmlformats.org/officeDocument/2006/relationships/slide" Target="slides/slide31.xml"/><Relationship Id="rId16" Type="http://schemas.openxmlformats.org/officeDocument/2006/relationships/slide" Target="slides/slide32.xml"/><Relationship Id="rId17" Type="http://schemas.openxmlformats.org/officeDocument/2006/relationships/slide" Target="slides/slide39.xml"/><Relationship Id="rId18" Type="http://schemas.openxmlformats.org/officeDocument/2006/relationships/slide" Target="slides/slide40.xml"/><Relationship Id="rId19" Type="http://schemas.openxmlformats.org/officeDocument/2006/relationships/slide" Target="slides/slide41.xml"/><Relationship Id="rId30" Type="http://schemas.openxmlformats.org/officeDocument/2006/relationships/slide" Target="slides/slide58.xml"/><Relationship Id="rId31" Type="http://schemas.openxmlformats.org/officeDocument/2006/relationships/slide" Target="slides/slide59.xml"/><Relationship Id="rId32" Type="http://schemas.openxmlformats.org/officeDocument/2006/relationships/slide" Target="slides/slide60.xml"/><Relationship Id="rId33" Type="http://schemas.openxmlformats.org/officeDocument/2006/relationships/slide" Target="slides/slide63.xml"/><Relationship Id="rId34" Type="http://schemas.openxmlformats.org/officeDocument/2006/relationships/slide" Target="slides/slide64.xml"/><Relationship Id="rId35" Type="http://schemas.openxmlformats.org/officeDocument/2006/relationships/slide" Target="slides/slide65.xml"/><Relationship Id="rId36" Type="http://schemas.openxmlformats.org/officeDocument/2006/relationships/slide" Target="slides/slide66.xml"/><Relationship Id="rId37" Type="http://schemas.openxmlformats.org/officeDocument/2006/relationships/slide" Target="slides/slide68.xml"/><Relationship Id="rId38" Type="http://schemas.openxmlformats.org/officeDocument/2006/relationships/slide" Target="slides/slide69.xml"/><Relationship Id="rId39" Type="http://schemas.openxmlformats.org/officeDocument/2006/relationships/slide" Target="slides/slide70.xml"/><Relationship Id="rId50" Type="http://schemas.openxmlformats.org/officeDocument/2006/relationships/slide" Target="slides/slide96.xml"/><Relationship Id="rId51" Type="http://schemas.openxmlformats.org/officeDocument/2006/relationships/slide" Target="slides/slide97.xml"/><Relationship Id="rId52" Type="http://schemas.openxmlformats.org/officeDocument/2006/relationships/slide" Target="slides/slide99.xml"/><Relationship Id="rId53" Type="http://schemas.openxmlformats.org/officeDocument/2006/relationships/slide" Target="slides/slide100.xml"/><Relationship Id="rId54" Type="http://schemas.openxmlformats.org/officeDocument/2006/relationships/slide" Target="slides/slide101.xml"/><Relationship Id="rId55" Type="http://schemas.openxmlformats.org/officeDocument/2006/relationships/slide" Target="slides/slide102.xml"/><Relationship Id="rId56" Type="http://schemas.openxmlformats.org/officeDocument/2006/relationships/slide" Target="slides/slide104.xml"/><Relationship Id="rId57" Type="http://schemas.openxmlformats.org/officeDocument/2006/relationships/slide" Target="slides/slide105.xml"/><Relationship Id="rId58" Type="http://schemas.openxmlformats.org/officeDocument/2006/relationships/slide" Target="slides/slide106.xml"/><Relationship Id="rId59" Type="http://schemas.openxmlformats.org/officeDocument/2006/relationships/slide" Target="slides/slide107.xml"/><Relationship Id="rId70" Type="http://schemas.openxmlformats.org/officeDocument/2006/relationships/slide" Target="slides/slide120.xml"/><Relationship Id="rId71" Type="http://schemas.openxmlformats.org/officeDocument/2006/relationships/slide" Target="slides/slide121.xml"/><Relationship Id="rId72" Type="http://schemas.openxmlformats.org/officeDocument/2006/relationships/slide" Target="slides/slide122.xml"/><Relationship Id="rId73" Type="http://schemas.openxmlformats.org/officeDocument/2006/relationships/slide" Target="slides/slide123.xml"/><Relationship Id="rId74" Type="http://schemas.openxmlformats.org/officeDocument/2006/relationships/slide" Target="slides/slide124.xml"/><Relationship Id="rId75" Type="http://schemas.openxmlformats.org/officeDocument/2006/relationships/slide" Target="slides/slide125.xml"/><Relationship Id="rId76" Type="http://schemas.openxmlformats.org/officeDocument/2006/relationships/slide" Target="slides/slide128.xml"/><Relationship Id="rId77" Type="http://schemas.openxmlformats.org/officeDocument/2006/relationships/slide" Target="slides/slide129.xml"/><Relationship Id="rId78" Type="http://schemas.openxmlformats.org/officeDocument/2006/relationships/slide" Target="slides/slide130.xml"/><Relationship Id="rId79" Type="http://schemas.openxmlformats.org/officeDocument/2006/relationships/slide" Target="slides/slide131.xml"/><Relationship Id="rId20" Type="http://schemas.openxmlformats.org/officeDocument/2006/relationships/slide" Target="slides/slide42.xml"/><Relationship Id="rId21" Type="http://schemas.openxmlformats.org/officeDocument/2006/relationships/slide" Target="slides/slide43.xml"/><Relationship Id="rId22" Type="http://schemas.openxmlformats.org/officeDocument/2006/relationships/slide" Target="slides/slide44.xml"/><Relationship Id="rId23" Type="http://schemas.openxmlformats.org/officeDocument/2006/relationships/slide" Target="slides/slide45.xml"/><Relationship Id="rId24" Type="http://schemas.openxmlformats.org/officeDocument/2006/relationships/slide" Target="slides/slide46.xml"/><Relationship Id="rId25" Type="http://schemas.openxmlformats.org/officeDocument/2006/relationships/slide" Target="slides/slide47.xml"/><Relationship Id="rId26" Type="http://schemas.openxmlformats.org/officeDocument/2006/relationships/slide" Target="slides/slide48.xml"/><Relationship Id="rId27" Type="http://schemas.openxmlformats.org/officeDocument/2006/relationships/slide" Target="slides/slide49.xml"/><Relationship Id="rId28" Type="http://schemas.openxmlformats.org/officeDocument/2006/relationships/slide" Target="slides/slide55.xml"/><Relationship Id="rId29" Type="http://schemas.openxmlformats.org/officeDocument/2006/relationships/slide" Target="slides/slide57.xml"/><Relationship Id="rId40" Type="http://schemas.openxmlformats.org/officeDocument/2006/relationships/slide" Target="slides/slide71.xml"/><Relationship Id="rId41" Type="http://schemas.openxmlformats.org/officeDocument/2006/relationships/slide" Target="slides/slide78.xml"/><Relationship Id="rId42" Type="http://schemas.openxmlformats.org/officeDocument/2006/relationships/slide" Target="slides/slide79.xml"/><Relationship Id="rId43" Type="http://schemas.openxmlformats.org/officeDocument/2006/relationships/slide" Target="slides/slide80.xml"/><Relationship Id="rId44" Type="http://schemas.openxmlformats.org/officeDocument/2006/relationships/slide" Target="slides/slide90.xml"/><Relationship Id="rId45" Type="http://schemas.openxmlformats.org/officeDocument/2006/relationships/slide" Target="slides/slide91.xml"/><Relationship Id="rId46" Type="http://schemas.openxmlformats.org/officeDocument/2006/relationships/slide" Target="slides/slide92.xml"/><Relationship Id="rId47" Type="http://schemas.openxmlformats.org/officeDocument/2006/relationships/slide" Target="slides/slide93.xml"/><Relationship Id="rId48" Type="http://schemas.openxmlformats.org/officeDocument/2006/relationships/slide" Target="slides/slide94.xml"/><Relationship Id="rId49" Type="http://schemas.openxmlformats.org/officeDocument/2006/relationships/slide" Target="slides/slide95.xml"/><Relationship Id="rId60" Type="http://schemas.openxmlformats.org/officeDocument/2006/relationships/slide" Target="slides/slide108.xml"/><Relationship Id="rId61" Type="http://schemas.openxmlformats.org/officeDocument/2006/relationships/slide" Target="slides/slide109.xml"/><Relationship Id="rId62" Type="http://schemas.openxmlformats.org/officeDocument/2006/relationships/slide" Target="slides/slide110.xml"/><Relationship Id="rId63" Type="http://schemas.openxmlformats.org/officeDocument/2006/relationships/slide" Target="slides/slide111.xml"/><Relationship Id="rId64" Type="http://schemas.openxmlformats.org/officeDocument/2006/relationships/slide" Target="slides/slide113.xml"/><Relationship Id="rId65" Type="http://schemas.openxmlformats.org/officeDocument/2006/relationships/slide" Target="slides/slide114.xml"/><Relationship Id="rId66" Type="http://schemas.openxmlformats.org/officeDocument/2006/relationships/slide" Target="slides/slide115.xml"/><Relationship Id="rId67" Type="http://schemas.openxmlformats.org/officeDocument/2006/relationships/slide" Target="slides/slide116.xml"/><Relationship Id="rId68" Type="http://schemas.openxmlformats.org/officeDocument/2006/relationships/slide" Target="slides/slide117.xml"/><Relationship Id="rId69" Type="http://schemas.openxmlformats.org/officeDocument/2006/relationships/slide" Target="slides/slide119.xml"/><Relationship Id="rId80" Type="http://schemas.openxmlformats.org/officeDocument/2006/relationships/slide" Target="slides/slide132.xml"/><Relationship Id="rId81" Type="http://schemas.openxmlformats.org/officeDocument/2006/relationships/slide" Target="slides/slide133.xml"/><Relationship Id="rId82" Type="http://schemas.openxmlformats.org/officeDocument/2006/relationships/slide" Target="slides/slide134.xml"/><Relationship Id="rId83" Type="http://schemas.openxmlformats.org/officeDocument/2006/relationships/slide" Target="slides/slide135.xml"/><Relationship Id="rId84" Type="http://schemas.openxmlformats.org/officeDocument/2006/relationships/slide" Target="slides/slide136.xml"/><Relationship Id="rId85" Type="http://schemas.openxmlformats.org/officeDocument/2006/relationships/slide" Target="slides/slide139.xml"/><Relationship Id="rId86"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900">
                <a:solidFill>
                  <a:srgbClr val="5F5F5F"/>
                </a:solidFill>
                <a:latin typeface="Arial" charset="0"/>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900">
                <a:solidFill>
                  <a:srgbClr val="5F5F5F"/>
                </a:solidFill>
                <a:latin typeface="Arial" charset="0"/>
              </a:defRPr>
            </a:lvl1pPr>
          </a:lstStyle>
          <a:p>
            <a:fld id="{A754DD38-66EA-2B4A-8C4B-AC8CB5F538B9}"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900">
                <a:solidFill>
                  <a:srgbClr val="5F5F5F"/>
                </a:solidFill>
                <a:latin typeface="Arial" charset="0"/>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900">
                <a:solidFill>
                  <a:srgbClr val="5F5F5F"/>
                </a:solidFill>
                <a:latin typeface="Arial" charset="0"/>
              </a:defRPr>
            </a:lvl1pPr>
          </a:lstStyle>
          <a:p>
            <a:fld id="{14FA6DDA-B67E-A041-BCFA-823F424B2A52}" type="slidenum">
              <a:rPr lang="en-US"/>
              <a:pPr/>
              <a:t>‹#›</a:t>
            </a:fld>
            <a:endParaRPr lang="en-US"/>
          </a:p>
        </p:txBody>
      </p:sp>
    </p:spTree>
    <p:extLst>
      <p:ext uri="{BB962C8B-B14F-4D97-AF65-F5344CB8AC3E}">
        <p14:creationId xmlns:p14="http://schemas.microsoft.com/office/powerpoint/2010/main" val="2119923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900">
                <a:solidFill>
                  <a:srgbClr val="5F5F5F"/>
                </a:solidFill>
                <a:latin typeface="Arial" charset="0"/>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900">
                <a:solidFill>
                  <a:srgbClr val="5F5F5F"/>
                </a:solidFill>
                <a:latin typeface="Arial" charset="0"/>
              </a:defRPr>
            </a:lvl1pPr>
          </a:lstStyle>
          <a:p>
            <a:fld id="{EC8C211F-D1BA-BC44-80B3-4C1CC9E361F4}" type="datetime5">
              <a:rPr lang="en-US"/>
              <a:pPr/>
              <a:t>30-Aug-12</a:t>
            </a:fld>
            <a:endParaRPr lang="en-US"/>
          </a:p>
        </p:txBody>
      </p:sp>
      <p:sp>
        <p:nvSpPr>
          <p:cNvPr id="144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900">
                <a:solidFill>
                  <a:srgbClr val="5F5F5F"/>
                </a:solidFill>
                <a:latin typeface="Arial" charset="0"/>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900">
                <a:solidFill>
                  <a:srgbClr val="5F5F5F"/>
                </a:solidFill>
                <a:latin typeface="Arial" charset="0"/>
              </a:defRPr>
            </a:lvl1pPr>
          </a:lstStyle>
          <a:p>
            <a:fld id="{1DC9B4C3-32E6-084F-B1B5-95784BC7D488}" type="slidenum">
              <a:rPr lang="en-US"/>
              <a:pPr/>
              <a:t>‹#›</a:t>
            </a:fld>
            <a:endParaRPr lang="en-US"/>
          </a:p>
        </p:txBody>
      </p:sp>
    </p:spTree>
    <p:extLst>
      <p:ext uri="{BB962C8B-B14F-4D97-AF65-F5344CB8AC3E}">
        <p14:creationId xmlns:p14="http://schemas.microsoft.com/office/powerpoint/2010/main" val="323611991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en-US" dirty="0"/>
              <a:t>[Title of the course]</a:t>
            </a:r>
          </a:p>
        </p:txBody>
      </p:sp>
      <p:sp>
        <p:nvSpPr>
          <p:cNvPr id="145411" name="Rectangle 3"/>
          <p:cNvSpPr>
            <a:spLocks noGrp="1" noChangeArrowheads="1"/>
          </p:cNvSpPr>
          <p:nvPr>
            <p:ph type="dt" sz="quarter" idx="1"/>
          </p:nvPr>
        </p:nvSpPr>
        <p:spPr>
          <a:noFill/>
        </p:spPr>
        <p:txBody>
          <a:bodyPr/>
          <a:lstStyle/>
          <a:p>
            <a:fld id="{8C9A80AB-A50D-8941-828F-6C6567ABF920}" type="datetime5">
              <a:rPr lang="en-US"/>
              <a:pPr/>
              <a:t>30-Aug-12</a:t>
            </a:fld>
            <a:endParaRPr lang="en-US" dirty="0"/>
          </a:p>
        </p:txBody>
      </p:sp>
      <p:sp>
        <p:nvSpPr>
          <p:cNvPr id="145412" name="Rectangle 6"/>
          <p:cNvSpPr>
            <a:spLocks noGrp="1" noChangeArrowheads="1"/>
          </p:cNvSpPr>
          <p:nvPr>
            <p:ph type="ftr" sz="quarter" idx="4"/>
          </p:nvPr>
        </p:nvSpPr>
        <p:spPr>
          <a:noFill/>
        </p:spPr>
        <p:txBody>
          <a:bodyPr/>
          <a:lstStyle/>
          <a:p>
            <a:r>
              <a:rPr lang="en-US" dirty="0"/>
              <a:t>Copyright © 2004-2005 </a:t>
            </a:r>
            <a:r>
              <a:rPr lang="en-US" dirty="0" err="1"/>
              <a:t>NameOfTheOrganization</a:t>
            </a:r>
            <a:r>
              <a:rPr lang="en-US"/>
              <a:t>. All rights reserved.</a:t>
            </a:r>
          </a:p>
        </p:txBody>
      </p:sp>
      <p:sp>
        <p:nvSpPr>
          <p:cNvPr id="145413" name="Rectangle 7"/>
          <p:cNvSpPr>
            <a:spLocks noGrp="1" noChangeArrowheads="1"/>
          </p:cNvSpPr>
          <p:nvPr>
            <p:ph type="sldNum" sz="quarter" idx="5"/>
          </p:nvPr>
        </p:nvSpPr>
        <p:spPr>
          <a:noFill/>
        </p:spPr>
        <p:txBody>
          <a:bodyPr/>
          <a:lstStyle/>
          <a:p>
            <a:fld id="{A343C91C-5E2D-E74B-AC69-79844176641A}" type="slidenum">
              <a:rPr lang="en-US"/>
              <a:pPr/>
              <a:t>1</a:t>
            </a:fld>
            <a:endParaRPr lang="en-US"/>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xfrm>
            <a:off x="993775" y="4416425"/>
            <a:ext cx="5200650" cy="4183063"/>
          </a:xfrm>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dirty="0" smtClean="0"/>
          </a:p>
          <a:p>
            <a:pPr eaLnBrk="1" hangingPunct="1"/>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21</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123</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124</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125</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r>
              <a:rPr lang="fr-FR" dirty="0" err="1" smtClean="0"/>
              <a:t>Explain</a:t>
            </a:r>
            <a:r>
              <a:rPr lang="fr-FR" dirty="0" smtClean="0"/>
              <a:t> </a:t>
            </a:r>
            <a:r>
              <a:rPr lang="fr-FR" dirty="0" err="1" smtClean="0"/>
              <a:t>that</a:t>
            </a:r>
            <a:r>
              <a:rPr lang="fr-FR" dirty="0" smtClean="0"/>
              <a:t> the </a:t>
            </a:r>
            <a:r>
              <a:rPr lang="fr-FR" dirty="0" err="1" smtClean="0"/>
              <a:t>supinfo</a:t>
            </a:r>
            <a:r>
              <a:rPr lang="fr-FR" dirty="0" smtClean="0"/>
              <a:t> </a:t>
            </a:r>
            <a:r>
              <a:rPr lang="fr-FR" dirty="0" err="1" smtClean="0"/>
              <a:t>taglib</a:t>
            </a:r>
            <a:r>
              <a:rPr lang="fr-FR" dirty="0" smtClean="0"/>
              <a:t> </a:t>
            </a:r>
            <a:r>
              <a:rPr lang="fr-FR" dirty="0" err="1" smtClean="0"/>
              <a:t>is</a:t>
            </a:r>
            <a:r>
              <a:rPr lang="fr-FR" dirty="0" smtClean="0"/>
              <a:t> </a:t>
            </a:r>
            <a:r>
              <a:rPr lang="fr-FR" dirty="0" err="1" smtClean="0"/>
              <a:t>declared</a:t>
            </a:r>
            <a:r>
              <a:rPr lang="fr-FR" dirty="0" smtClean="0"/>
              <a:t> and </a:t>
            </a:r>
            <a:r>
              <a:rPr lang="fr-FR" dirty="0" err="1" smtClean="0"/>
              <a:t>that</a:t>
            </a:r>
            <a:r>
              <a:rPr lang="fr-FR" dirty="0" smtClean="0"/>
              <a:t> the car </a:t>
            </a:r>
            <a:r>
              <a:rPr lang="fr-FR" dirty="0" err="1" smtClean="0"/>
              <a:t>attribute</a:t>
            </a:r>
            <a:r>
              <a:rPr lang="fr-FR"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used</a:t>
            </a:r>
            <a:r>
              <a:rPr lang="fr-FR" baseline="0" dirty="0" smtClean="0"/>
              <a:t> in the component page…</a:t>
            </a:r>
            <a:endParaRPr lang="fr-F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126</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en-US"/>
              <a:t>[Title of the course]</a:t>
            </a:r>
          </a:p>
        </p:txBody>
      </p:sp>
      <p:sp>
        <p:nvSpPr>
          <p:cNvPr id="209923" name="Rectangle 3"/>
          <p:cNvSpPr>
            <a:spLocks noGrp="1" noChangeArrowheads="1"/>
          </p:cNvSpPr>
          <p:nvPr>
            <p:ph type="dt" sz="quarter" idx="1"/>
          </p:nvPr>
        </p:nvSpPr>
        <p:spPr>
          <a:noFill/>
        </p:spPr>
        <p:txBody>
          <a:bodyPr/>
          <a:lstStyle/>
          <a:p>
            <a:fld id="{8676275F-654C-A94B-9F28-6609A14F5346}" type="datetime5">
              <a:rPr lang="en-US"/>
              <a:pPr/>
              <a:t>30-Aug-12</a:t>
            </a:fld>
            <a:endParaRPr lang="en-US"/>
          </a:p>
        </p:txBody>
      </p:sp>
      <p:sp>
        <p:nvSpPr>
          <p:cNvPr id="2099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09925" name="Rectangle 7"/>
          <p:cNvSpPr>
            <a:spLocks noGrp="1" noChangeArrowheads="1"/>
          </p:cNvSpPr>
          <p:nvPr>
            <p:ph type="sldNum" sz="quarter" idx="5"/>
          </p:nvPr>
        </p:nvSpPr>
        <p:spPr>
          <a:noFill/>
        </p:spPr>
        <p:txBody>
          <a:bodyPr/>
          <a:lstStyle/>
          <a:p>
            <a:fld id="{F1BA9793-6099-C048-B890-D303ADB6B6CA}" type="slidenum">
              <a:rPr lang="en-US"/>
              <a:pPr/>
              <a:t>127</a:t>
            </a:fld>
            <a:endParaRPr lang="en-US"/>
          </a:p>
        </p:txBody>
      </p:sp>
      <p:sp>
        <p:nvSpPr>
          <p:cNvPr id="209926" name="Rectangle 2"/>
          <p:cNvSpPr>
            <a:spLocks noGrp="1" noRot="1" noChangeAspect="1" noChangeArrowheads="1" noTextEdit="1"/>
          </p:cNvSpPr>
          <p:nvPr>
            <p:ph type="sldImg"/>
          </p:nvPr>
        </p:nvSpPr>
        <p:spPr>
          <a:ln/>
        </p:spPr>
      </p:sp>
      <p:sp>
        <p:nvSpPr>
          <p:cNvPr id="20992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a:t>[Title of the course]</a:t>
            </a:r>
          </a:p>
        </p:txBody>
      </p:sp>
      <p:sp>
        <p:nvSpPr>
          <p:cNvPr id="211971" name="Rectangle 3"/>
          <p:cNvSpPr>
            <a:spLocks noGrp="1" noChangeArrowheads="1"/>
          </p:cNvSpPr>
          <p:nvPr>
            <p:ph type="dt" sz="quarter" idx="1"/>
          </p:nvPr>
        </p:nvSpPr>
        <p:spPr>
          <a:noFill/>
        </p:spPr>
        <p:txBody>
          <a:bodyPr/>
          <a:lstStyle/>
          <a:p>
            <a:fld id="{1D480CC2-2AFA-A546-BA1B-9DFA16611330}" type="datetime5">
              <a:rPr lang="en-US"/>
              <a:pPr/>
              <a:t>30-Aug-12</a:t>
            </a:fld>
            <a:endParaRPr lang="en-US"/>
          </a:p>
        </p:txBody>
      </p:sp>
      <p:sp>
        <p:nvSpPr>
          <p:cNvPr id="2119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1973" name="Rectangle 7"/>
          <p:cNvSpPr>
            <a:spLocks noGrp="1" noChangeArrowheads="1"/>
          </p:cNvSpPr>
          <p:nvPr>
            <p:ph type="sldNum" sz="quarter" idx="5"/>
          </p:nvPr>
        </p:nvSpPr>
        <p:spPr>
          <a:noFill/>
        </p:spPr>
        <p:txBody>
          <a:bodyPr/>
          <a:lstStyle/>
          <a:p>
            <a:fld id="{90315B4B-ABBD-2A43-9671-2521E55F7C4B}" type="slidenum">
              <a:rPr lang="en-US"/>
              <a:pPr/>
              <a:t>128</a:t>
            </a:fld>
            <a:endParaRPr lang="en-US"/>
          </a:p>
        </p:txBody>
      </p:sp>
      <p:sp>
        <p:nvSpPr>
          <p:cNvPr id="211974" name="Rectangle 2"/>
          <p:cNvSpPr>
            <a:spLocks noGrp="1" noRot="1" noChangeAspect="1" noChangeArrowheads="1" noTextEdit="1"/>
          </p:cNvSpPr>
          <p:nvPr>
            <p:ph type="sldImg"/>
          </p:nvPr>
        </p:nvSpPr>
        <p:spPr>
          <a:ln/>
        </p:spPr>
      </p:sp>
      <p:sp>
        <p:nvSpPr>
          <p:cNvPr id="2119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p:spPr>
        <p:txBody>
          <a:bodyPr/>
          <a:lstStyle/>
          <a:p>
            <a:r>
              <a:rPr lang="en-US"/>
              <a:t>[Title of the course]</a:t>
            </a:r>
          </a:p>
        </p:txBody>
      </p:sp>
      <p:sp>
        <p:nvSpPr>
          <p:cNvPr id="212995" name="Rectangle 3"/>
          <p:cNvSpPr>
            <a:spLocks noGrp="1" noChangeArrowheads="1"/>
          </p:cNvSpPr>
          <p:nvPr>
            <p:ph type="dt" sz="quarter" idx="1"/>
          </p:nvPr>
        </p:nvSpPr>
        <p:spPr>
          <a:noFill/>
        </p:spPr>
        <p:txBody>
          <a:bodyPr/>
          <a:lstStyle/>
          <a:p>
            <a:fld id="{8F8BA8AD-188A-8D45-85EB-0C1863F2CB15}" type="datetime5">
              <a:rPr lang="en-US"/>
              <a:pPr/>
              <a:t>30-Aug-12</a:t>
            </a:fld>
            <a:endParaRPr lang="en-US"/>
          </a:p>
        </p:txBody>
      </p:sp>
      <p:sp>
        <p:nvSpPr>
          <p:cNvPr id="21299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2997" name="Rectangle 7"/>
          <p:cNvSpPr>
            <a:spLocks noGrp="1" noChangeArrowheads="1"/>
          </p:cNvSpPr>
          <p:nvPr>
            <p:ph type="sldNum" sz="quarter" idx="5"/>
          </p:nvPr>
        </p:nvSpPr>
        <p:spPr>
          <a:noFill/>
        </p:spPr>
        <p:txBody>
          <a:bodyPr/>
          <a:lstStyle/>
          <a:p>
            <a:fld id="{2888812C-73DF-F54C-83AD-90E83CCBD2EB}" type="slidenum">
              <a:rPr lang="en-US"/>
              <a:pPr/>
              <a:t>129</a:t>
            </a:fld>
            <a:endParaRPr lang="en-US"/>
          </a:p>
        </p:txBody>
      </p:sp>
      <p:sp>
        <p:nvSpPr>
          <p:cNvPr id="212998" name="Rectangle 2"/>
          <p:cNvSpPr>
            <a:spLocks noGrp="1" noRot="1" noChangeAspect="1" noChangeArrowheads="1" noTextEdit="1"/>
          </p:cNvSpPr>
          <p:nvPr>
            <p:ph type="sldImg"/>
          </p:nvPr>
        </p:nvSpPr>
        <p:spPr>
          <a:ln/>
        </p:spPr>
      </p:sp>
      <p:sp>
        <p:nvSpPr>
          <p:cNvPr id="21299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a:t>[Title of the course]</a:t>
            </a:r>
          </a:p>
        </p:txBody>
      </p:sp>
      <p:sp>
        <p:nvSpPr>
          <p:cNvPr id="211971" name="Rectangle 3"/>
          <p:cNvSpPr>
            <a:spLocks noGrp="1" noChangeArrowheads="1"/>
          </p:cNvSpPr>
          <p:nvPr>
            <p:ph type="dt" sz="quarter" idx="1"/>
          </p:nvPr>
        </p:nvSpPr>
        <p:spPr>
          <a:noFill/>
        </p:spPr>
        <p:txBody>
          <a:bodyPr/>
          <a:lstStyle/>
          <a:p>
            <a:fld id="{1D480CC2-2AFA-A546-BA1B-9DFA16611330}" type="datetime5">
              <a:rPr lang="en-US"/>
              <a:pPr/>
              <a:t>30-Aug-12</a:t>
            </a:fld>
            <a:endParaRPr lang="en-US"/>
          </a:p>
        </p:txBody>
      </p:sp>
      <p:sp>
        <p:nvSpPr>
          <p:cNvPr id="2119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1973" name="Rectangle 7"/>
          <p:cNvSpPr>
            <a:spLocks noGrp="1" noChangeArrowheads="1"/>
          </p:cNvSpPr>
          <p:nvPr>
            <p:ph type="sldNum" sz="quarter" idx="5"/>
          </p:nvPr>
        </p:nvSpPr>
        <p:spPr>
          <a:noFill/>
        </p:spPr>
        <p:txBody>
          <a:bodyPr/>
          <a:lstStyle/>
          <a:p>
            <a:fld id="{90315B4B-ABBD-2A43-9671-2521E55F7C4B}" type="slidenum">
              <a:rPr lang="en-US"/>
              <a:pPr/>
              <a:t>130</a:t>
            </a:fld>
            <a:endParaRPr lang="en-US"/>
          </a:p>
        </p:txBody>
      </p:sp>
      <p:sp>
        <p:nvSpPr>
          <p:cNvPr id="211974" name="Rectangle 2"/>
          <p:cNvSpPr>
            <a:spLocks noGrp="1" noRot="1" noChangeAspect="1" noChangeArrowheads="1" noTextEdit="1"/>
          </p:cNvSpPr>
          <p:nvPr>
            <p:ph type="sldImg"/>
          </p:nvPr>
        </p:nvSpPr>
        <p:spPr>
          <a:ln/>
        </p:spPr>
      </p:sp>
      <p:sp>
        <p:nvSpPr>
          <p:cNvPr id="2119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p>
            <a:r>
              <a:rPr lang="en-US"/>
              <a:t>[Title of the course]</a:t>
            </a:r>
          </a:p>
        </p:txBody>
      </p:sp>
      <p:sp>
        <p:nvSpPr>
          <p:cNvPr id="214019" name="Rectangle 3"/>
          <p:cNvSpPr>
            <a:spLocks noGrp="1" noChangeArrowheads="1"/>
          </p:cNvSpPr>
          <p:nvPr>
            <p:ph type="dt" sz="quarter" idx="1"/>
          </p:nvPr>
        </p:nvSpPr>
        <p:spPr>
          <a:noFill/>
        </p:spPr>
        <p:txBody>
          <a:bodyPr/>
          <a:lstStyle/>
          <a:p>
            <a:fld id="{B25FBECA-A920-D641-9FCD-915646C8F1C8}" type="datetime5">
              <a:rPr lang="en-US"/>
              <a:pPr/>
              <a:t>30-Aug-12</a:t>
            </a:fld>
            <a:endParaRPr lang="en-US"/>
          </a:p>
        </p:txBody>
      </p:sp>
      <p:sp>
        <p:nvSpPr>
          <p:cNvPr id="21402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4021" name="Rectangle 7"/>
          <p:cNvSpPr>
            <a:spLocks noGrp="1" noChangeArrowheads="1"/>
          </p:cNvSpPr>
          <p:nvPr>
            <p:ph type="sldNum" sz="quarter" idx="5"/>
          </p:nvPr>
        </p:nvSpPr>
        <p:spPr>
          <a:noFill/>
        </p:spPr>
        <p:txBody>
          <a:bodyPr/>
          <a:lstStyle/>
          <a:p>
            <a:fld id="{E49A43D0-CF4E-0940-B9A8-CB7719101FE6}" type="slidenum">
              <a:rPr lang="en-US"/>
              <a:pPr/>
              <a:t>131</a:t>
            </a:fld>
            <a:endParaRPr lang="en-US"/>
          </a:p>
        </p:txBody>
      </p:sp>
      <p:sp>
        <p:nvSpPr>
          <p:cNvPr id="214022" name="Rectangle 2"/>
          <p:cNvSpPr>
            <a:spLocks noGrp="1" noRot="1" noChangeAspect="1" noChangeArrowheads="1" noTextEdit="1"/>
          </p:cNvSpPr>
          <p:nvPr>
            <p:ph type="sldImg"/>
          </p:nvPr>
        </p:nvSpPr>
        <p:spPr>
          <a:ln/>
        </p:spPr>
      </p:sp>
      <p:sp>
        <p:nvSpPr>
          <p:cNvPr id="214023" name="Rectangle 3"/>
          <p:cNvSpPr>
            <a:spLocks noGrp="1" noChangeArrowheads="1"/>
          </p:cNvSpPr>
          <p:nvPr>
            <p:ph type="body" idx="1"/>
          </p:nvPr>
        </p:nvSpPr>
        <p:spPr>
          <a:xfrm>
            <a:off x="993775" y="4416425"/>
            <a:ext cx="5046663" cy="4183063"/>
          </a:xfrm>
          <a:noFill/>
          <a:ln/>
        </p:spPr>
        <p:txBody>
          <a:bodyPr/>
          <a:lstStyle/>
          <a:p>
            <a:pPr eaLnBrk="1" hangingPunct="1"/>
            <a:r>
              <a:rPr lang="fr-FR" dirty="0" smtClean="0"/>
              <a:t>If </a:t>
            </a:r>
            <a:r>
              <a:rPr lang="fr-FR" dirty="0" err="1" smtClean="0"/>
              <a:t>we</a:t>
            </a:r>
            <a:r>
              <a:rPr lang="fr-FR" dirty="0" smtClean="0"/>
              <a:t> </a:t>
            </a:r>
            <a:r>
              <a:rPr lang="fr-FR" dirty="0" err="1" smtClean="0"/>
              <a:t>try</a:t>
            </a:r>
            <a:r>
              <a:rPr lang="fr-FR" dirty="0" smtClean="0"/>
              <a:t> to display a message </a:t>
            </a:r>
            <a:r>
              <a:rPr lang="fr-FR" baseline="0" dirty="0" err="1" smtClean="0"/>
              <a:t>that</a:t>
            </a:r>
            <a:r>
              <a:rPr lang="fr-FR" baseline="0" dirty="0" smtClean="0"/>
              <a:t> </a:t>
            </a:r>
            <a:r>
              <a:rPr lang="fr-FR" baseline="0" dirty="0" err="1" smtClean="0"/>
              <a:t>does</a:t>
            </a:r>
            <a:r>
              <a:rPr lang="fr-FR" baseline="0" dirty="0" smtClean="0"/>
              <a:t> not </a:t>
            </a:r>
            <a:r>
              <a:rPr lang="fr-FR" baseline="0" dirty="0" err="1" smtClean="0"/>
              <a:t>appears</a:t>
            </a:r>
            <a:r>
              <a:rPr lang="fr-FR" baseline="0" dirty="0" smtClean="0"/>
              <a:t> in a </a:t>
            </a:r>
            <a:r>
              <a:rPr lang="fr-FR" baseline="0" dirty="0" err="1" smtClean="0"/>
              <a:t>properties</a:t>
            </a:r>
            <a:r>
              <a:rPr lang="fr-FR" baseline="0" dirty="0" smtClean="0"/>
              <a:t> file, JSF </a:t>
            </a:r>
            <a:r>
              <a:rPr lang="fr-FR" baseline="0" dirty="0" err="1" smtClean="0"/>
              <a:t>will</a:t>
            </a:r>
            <a:r>
              <a:rPr lang="fr-FR" baseline="0" dirty="0" smtClean="0"/>
              <a:t> look in the </a:t>
            </a:r>
            <a:r>
              <a:rPr lang="fr-FR" baseline="0" dirty="0" err="1" smtClean="0"/>
              <a:t>defaut</a:t>
            </a:r>
            <a:r>
              <a:rPr lang="fr-FR" baseline="0" dirty="0" smtClean="0"/>
              <a:t> </a:t>
            </a:r>
            <a:r>
              <a:rPr lang="fr-FR" baseline="0" dirty="0" err="1" smtClean="0"/>
              <a:t>properties</a:t>
            </a:r>
            <a:r>
              <a:rPr lang="fr-FR" baseline="0" dirty="0" smtClean="0"/>
              <a:t> file and if </a:t>
            </a:r>
            <a:r>
              <a:rPr lang="fr-FR" baseline="0" dirty="0" err="1" smtClean="0"/>
              <a:t>it</a:t>
            </a:r>
            <a:r>
              <a:rPr lang="fr-FR" baseline="0" dirty="0" smtClean="0"/>
              <a:t> </a:t>
            </a:r>
            <a:r>
              <a:rPr lang="fr-FR" baseline="0" dirty="0" err="1" smtClean="0"/>
              <a:t>is</a:t>
            </a:r>
            <a:r>
              <a:rPr lang="fr-FR" baseline="0" dirty="0" smtClean="0"/>
              <a:t> not </a:t>
            </a:r>
            <a:r>
              <a:rPr lang="fr-FR" baseline="0" dirty="0" err="1" smtClean="0"/>
              <a:t>found</a:t>
            </a:r>
            <a:r>
              <a:rPr lang="fr-FR" baseline="0" dirty="0" smtClean="0"/>
              <a:t>, an </a:t>
            </a:r>
            <a:r>
              <a:rPr lang="fr-FR" baseline="0" dirty="0" err="1" smtClean="0"/>
              <a:t>error</a:t>
            </a:r>
            <a:r>
              <a:rPr lang="fr-FR" baseline="0" dirty="0" smtClean="0"/>
              <a:t> </a:t>
            </a:r>
            <a:r>
              <a:rPr lang="fr-FR" baseline="0" dirty="0" err="1" smtClean="0"/>
              <a:t>is</a:t>
            </a:r>
            <a:r>
              <a:rPr lang="fr-FR" baseline="0" dirty="0" smtClean="0"/>
              <a:t> </a:t>
            </a:r>
            <a:r>
              <a:rPr lang="fr-FR" baseline="0" dirty="0" err="1" smtClean="0"/>
              <a:t>displayed</a:t>
            </a:r>
            <a:r>
              <a:rPr lang="fr-FR" baseline="0" dirty="0" smtClean="0"/>
              <a:t>.</a:t>
            </a:r>
            <a:endParaRPr lang="fr-F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p:spPr>
        <p:txBody>
          <a:bodyPr/>
          <a:lstStyle/>
          <a:p>
            <a:r>
              <a:rPr lang="en-US"/>
              <a:t>[Title of the course]</a:t>
            </a:r>
          </a:p>
        </p:txBody>
      </p:sp>
      <p:sp>
        <p:nvSpPr>
          <p:cNvPr id="215043" name="Rectangle 3"/>
          <p:cNvSpPr>
            <a:spLocks noGrp="1" noChangeArrowheads="1"/>
          </p:cNvSpPr>
          <p:nvPr>
            <p:ph type="dt" sz="quarter" idx="1"/>
          </p:nvPr>
        </p:nvSpPr>
        <p:spPr>
          <a:noFill/>
        </p:spPr>
        <p:txBody>
          <a:bodyPr/>
          <a:lstStyle/>
          <a:p>
            <a:fld id="{54DADA5A-6BAE-2646-8D06-7CF5D9E5D1EE}" type="datetime5">
              <a:rPr lang="en-US"/>
              <a:pPr/>
              <a:t>30-Aug-12</a:t>
            </a:fld>
            <a:endParaRPr lang="en-US"/>
          </a:p>
        </p:txBody>
      </p:sp>
      <p:sp>
        <p:nvSpPr>
          <p:cNvPr id="21504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5045" name="Rectangle 7"/>
          <p:cNvSpPr>
            <a:spLocks noGrp="1" noChangeArrowheads="1"/>
          </p:cNvSpPr>
          <p:nvPr>
            <p:ph type="sldNum" sz="quarter" idx="5"/>
          </p:nvPr>
        </p:nvSpPr>
        <p:spPr>
          <a:noFill/>
        </p:spPr>
        <p:txBody>
          <a:bodyPr/>
          <a:lstStyle/>
          <a:p>
            <a:fld id="{402BB9A1-6277-BC41-BE2C-A7FFB8D2980F}" type="slidenum">
              <a:rPr lang="en-US"/>
              <a:pPr/>
              <a:t>132</a:t>
            </a:fld>
            <a:endParaRPr lang="en-US"/>
          </a:p>
        </p:txBody>
      </p:sp>
      <p:sp>
        <p:nvSpPr>
          <p:cNvPr id="215046" name="Rectangle 2"/>
          <p:cNvSpPr>
            <a:spLocks noGrp="1" noRot="1" noChangeAspect="1" noChangeArrowheads="1" noTextEdit="1"/>
          </p:cNvSpPr>
          <p:nvPr>
            <p:ph type="sldImg"/>
          </p:nvPr>
        </p:nvSpPr>
        <p:spPr>
          <a:ln/>
        </p:spPr>
      </p:sp>
      <p:sp>
        <p:nvSpPr>
          <p:cNvPr id="21504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p:spPr>
        <p:txBody>
          <a:bodyPr/>
          <a:lstStyle/>
          <a:p>
            <a:r>
              <a:rPr lang="en-US"/>
              <a:t>[Title of the course]</a:t>
            </a:r>
          </a:p>
        </p:txBody>
      </p:sp>
      <p:sp>
        <p:nvSpPr>
          <p:cNvPr id="157699" name="Rectangle 3"/>
          <p:cNvSpPr>
            <a:spLocks noGrp="1" noChangeArrowheads="1"/>
          </p:cNvSpPr>
          <p:nvPr>
            <p:ph type="dt" sz="quarter" idx="1"/>
          </p:nvPr>
        </p:nvSpPr>
        <p:spPr>
          <a:noFill/>
        </p:spPr>
        <p:txBody>
          <a:bodyPr/>
          <a:lstStyle/>
          <a:p>
            <a:fld id="{3907C27A-0D02-4D42-81AF-216185746A4C}" type="datetime5">
              <a:rPr lang="en-US"/>
              <a:pPr/>
              <a:t>30-Aug-12</a:t>
            </a:fld>
            <a:endParaRPr lang="en-US"/>
          </a:p>
        </p:txBody>
      </p:sp>
      <p:sp>
        <p:nvSpPr>
          <p:cNvPr id="15770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57701" name="Rectangle 7"/>
          <p:cNvSpPr>
            <a:spLocks noGrp="1" noChangeArrowheads="1"/>
          </p:cNvSpPr>
          <p:nvPr>
            <p:ph type="sldNum" sz="quarter" idx="5"/>
          </p:nvPr>
        </p:nvSpPr>
        <p:spPr>
          <a:noFill/>
        </p:spPr>
        <p:txBody>
          <a:bodyPr/>
          <a:lstStyle/>
          <a:p>
            <a:fld id="{3D261FFB-5BED-924F-AC2D-23A6E9B5C5F9}" type="slidenum">
              <a:rPr lang="en-US"/>
              <a:pPr/>
              <a:t>22</a:t>
            </a:fld>
            <a:endParaRPr lang="en-US"/>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xfrm>
            <a:off x="993775" y="4416425"/>
            <a:ext cx="5046663" cy="4183063"/>
          </a:xfrm>
          <a:noFill/>
          <a:ln/>
        </p:spPr>
        <p:txBody>
          <a:bodyPr/>
          <a:lstStyle/>
          <a:p>
            <a:pPr eaLnBrk="1" hangingPunct="1"/>
            <a:r>
              <a:rPr lang="fr-FR" dirty="0" err="1" smtClean="0"/>
              <a:t>ManagedBean</a:t>
            </a:r>
            <a:r>
              <a:rPr lang="fr-FR" baseline="0" dirty="0" smtClean="0"/>
              <a:t> and UEL </a:t>
            </a:r>
            <a:r>
              <a:rPr lang="fr-FR" baseline="0" dirty="0" err="1" smtClean="0"/>
              <a:t>willexplained</a:t>
            </a:r>
            <a:r>
              <a:rPr lang="fr-FR" baseline="0" smtClean="0"/>
              <a:t>further</a:t>
            </a:r>
            <a:endParaRPr lang="fr-F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133</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r>
              <a:rPr lang="fr-FR" dirty="0" smtClean="0"/>
              <a:t>You </a:t>
            </a:r>
            <a:r>
              <a:rPr lang="fr-FR" dirty="0" err="1" smtClean="0"/>
              <a:t>can</a:t>
            </a:r>
            <a:r>
              <a:rPr lang="fr-FR" dirty="0" smtClean="0"/>
              <a:t> </a:t>
            </a:r>
            <a:r>
              <a:rPr lang="fr-FR" dirty="0" err="1" smtClean="0"/>
              <a:t>see</a:t>
            </a:r>
            <a:r>
              <a:rPr lang="fr-FR" dirty="0" smtClean="0"/>
              <a:t> an </a:t>
            </a:r>
            <a:r>
              <a:rPr lang="fr-FR" dirty="0" err="1" smtClean="0"/>
              <a:t>example</a:t>
            </a:r>
            <a:r>
              <a:rPr lang="fr-FR" baseline="0" dirty="0" smtClean="0"/>
              <a:t> of application </a:t>
            </a:r>
            <a:r>
              <a:rPr lang="fr-FR" baseline="0" dirty="0" err="1" smtClean="0"/>
              <a:t>using</a:t>
            </a:r>
            <a:r>
              <a:rPr lang="fr-FR" baseline="0" dirty="0" smtClean="0"/>
              <a:t> JAAS </a:t>
            </a:r>
            <a:r>
              <a:rPr lang="fr-FR" baseline="0" dirty="0" err="1" smtClean="0"/>
              <a:t>here</a:t>
            </a:r>
            <a:r>
              <a:rPr lang="fr-FR" baseline="0" dirty="0" smtClean="0"/>
              <a:t>: </a:t>
            </a:r>
            <a:r>
              <a:rPr lang="fr-FR" baseline="0" dirty="0" err="1" smtClean="0"/>
              <a:t>https</a:t>
            </a:r>
            <a:r>
              <a:rPr lang="fr-FR" baseline="0" dirty="0" smtClean="0"/>
              <a:t>://</a:t>
            </a:r>
            <a:r>
              <a:rPr lang="fr-FR" baseline="0" dirty="0" err="1" smtClean="0"/>
              <a:t>github.com</a:t>
            </a:r>
            <a:r>
              <a:rPr lang="fr-FR" baseline="0" dirty="0" smtClean="0"/>
              <a:t>/</a:t>
            </a:r>
            <a:r>
              <a:rPr lang="fr-FR" baseline="0" dirty="0" err="1" smtClean="0"/>
              <a:t>bargenson</a:t>
            </a:r>
            <a:r>
              <a:rPr lang="fr-FR" baseline="0" dirty="0" smtClean="0"/>
              <a:t>/</a:t>
            </a:r>
            <a:r>
              <a:rPr lang="fr-FR" baseline="0" dirty="0" err="1" smtClean="0"/>
              <a:t>TicketManager</a:t>
            </a:r>
            <a:endParaRPr lang="fr-F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134</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135</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136</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p:spPr>
        <p:txBody>
          <a:bodyPr/>
          <a:lstStyle/>
          <a:p>
            <a:r>
              <a:rPr lang="en-US"/>
              <a:t>[Title of the course]</a:t>
            </a:r>
          </a:p>
        </p:txBody>
      </p:sp>
      <p:sp>
        <p:nvSpPr>
          <p:cNvPr id="221187" name="Rectangle 3"/>
          <p:cNvSpPr>
            <a:spLocks noGrp="1" noChangeArrowheads="1"/>
          </p:cNvSpPr>
          <p:nvPr>
            <p:ph type="dt" sz="quarter" idx="1"/>
          </p:nvPr>
        </p:nvSpPr>
        <p:spPr>
          <a:noFill/>
        </p:spPr>
        <p:txBody>
          <a:bodyPr/>
          <a:lstStyle/>
          <a:p>
            <a:fld id="{523816E6-F4C9-4D40-A7BD-73729D3D55C1}" type="datetime5">
              <a:rPr lang="en-US"/>
              <a:pPr/>
              <a:t>30-Aug-12</a:t>
            </a:fld>
            <a:endParaRPr lang="en-US"/>
          </a:p>
        </p:txBody>
      </p:sp>
      <p:sp>
        <p:nvSpPr>
          <p:cNvPr id="22118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1189" name="Rectangle 7"/>
          <p:cNvSpPr>
            <a:spLocks noGrp="1" noChangeArrowheads="1"/>
          </p:cNvSpPr>
          <p:nvPr>
            <p:ph type="sldNum" sz="quarter" idx="5"/>
          </p:nvPr>
        </p:nvSpPr>
        <p:spPr>
          <a:noFill/>
        </p:spPr>
        <p:txBody>
          <a:bodyPr/>
          <a:lstStyle/>
          <a:p>
            <a:fld id="{35E5F3F1-D026-AA45-A704-AA37A030D15E}" type="slidenum">
              <a:rPr lang="en-US"/>
              <a:pPr/>
              <a:t>137</a:t>
            </a:fld>
            <a:endParaRPr lang="en-US"/>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138</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139</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140</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en-US"/>
              <a:t>[Title of the course]</a:t>
            </a:r>
          </a:p>
        </p:txBody>
      </p:sp>
      <p:sp>
        <p:nvSpPr>
          <p:cNvPr id="259075" name="Rectangle 3"/>
          <p:cNvSpPr>
            <a:spLocks noGrp="1" noChangeArrowheads="1"/>
          </p:cNvSpPr>
          <p:nvPr>
            <p:ph type="dt" sz="quarter" idx="1"/>
          </p:nvPr>
        </p:nvSpPr>
        <p:spPr>
          <a:noFill/>
        </p:spPr>
        <p:txBody>
          <a:bodyPr/>
          <a:lstStyle/>
          <a:p>
            <a:fld id="{479177B0-C9AD-6E47-B8B8-C30EEB57C8FD}" type="datetime5">
              <a:rPr lang="en-US"/>
              <a:pPr/>
              <a:t>30-Aug-12</a:t>
            </a:fld>
            <a:endParaRPr lang="en-US"/>
          </a:p>
        </p:txBody>
      </p:sp>
      <p:sp>
        <p:nvSpPr>
          <p:cNvPr id="25907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9077" name="Rectangle 7"/>
          <p:cNvSpPr>
            <a:spLocks noGrp="1" noChangeArrowheads="1"/>
          </p:cNvSpPr>
          <p:nvPr>
            <p:ph type="sldNum" sz="quarter" idx="5"/>
          </p:nvPr>
        </p:nvSpPr>
        <p:spPr>
          <a:noFill/>
        </p:spPr>
        <p:txBody>
          <a:bodyPr/>
          <a:lstStyle/>
          <a:p>
            <a:fld id="{DD3C89BC-BC3A-C14C-9B65-BDEE4780ACE8}" type="slidenum">
              <a:rPr lang="en-US"/>
              <a:pPr/>
              <a:t>141</a:t>
            </a:fld>
            <a:endParaRPr lang="en-US"/>
          </a:p>
        </p:txBody>
      </p:sp>
      <p:sp>
        <p:nvSpPr>
          <p:cNvPr id="259078" name="Rectangle 2"/>
          <p:cNvSpPr>
            <a:spLocks noGrp="1" noRot="1" noChangeAspect="1" noChangeArrowheads="1" noTextEdit="1"/>
          </p:cNvSpPr>
          <p:nvPr>
            <p:ph type="sldImg"/>
          </p:nvPr>
        </p:nvSpPr>
        <p:spPr>
          <a:xfrm>
            <a:off x="1125538" y="703263"/>
            <a:ext cx="4632325" cy="3473450"/>
          </a:xfrm>
          <a:ln/>
        </p:spPr>
      </p:sp>
      <p:sp>
        <p:nvSpPr>
          <p:cNvPr id="259079" name="Rectangle 3"/>
          <p:cNvSpPr>
            <a:spLocks noGrp="1" noChangeArrowheads="1"/>
          </p:cNvSpPr>
          <p:nvPr>
            <p:ph type="body" idx="1"/>
          </p:nvPr>
        </p:nvSpPr>
        <p:spPr>
          <a:xfrm>
            <a:off x="1068388" y="4414838"/>
            <a:ext cx="4821237" cy="4391025"/>
          </a:xfrm>
          <a:noFill/>
          <a:ln/>
        </p:spPr>
        <p:txBody>
          <a:bodyPr lIns="92430" tIns="46216" rIns="92430" bIns="46216"/>
          <a:lstStyle/>
          <a:p>
            <a:pPr eaLnBrk="1" hangingPunct="1"/>
            <a:endParaRPr lang="fr-F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p:spPr>
        <p:txBody>
          <a:bodyPr/>
          <a:lstStyle/>
          <a:p>
            <a:r>
              <a:rPr lang="en-US"/>
              <a:t>[Title of the course]</a:t>
            </a:r>
          </a:p>
        </p:txBody>
      </p:sp>
      <p:sp>
        <p:nvSpPr>
          <p:cNvPr id="261123" name="Rectangle 3"/>
          <p:cNvSpPr>
            <a:spLocks noGrp="1" noChangeArrowheads="1"/>
          </p:cNvSpPr>
          <p:nvPr>
            <p:ph type="dt" sz="quarter" idx="1"/>
          </p:nvPr>
        </p:nvSpPr>
        <p:spPr>
          <a:noFill/>
        </p:spPr>
        <p:txBody>
          <a:bodyPr/>
          <a:lstStyle/>
          <a:p>
            <a:fld id="{45222371-DAB6-DB4D-BFA6-66B8B374ECB6}" type="datetime5">
              <a:rPr lang="en-US"/>
              <a:pPr/>
              <a:t>30-Aug-12</a:t>
            </a:fld>
            <a:endParaRPr lang="en-US"/>
          </a:p>
        </p:txBody>
      </p:sp>
      <p:sp>
        <p:nvSpPr>
          <p:cNvPr id="2611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61125" name="Rectangle 7"/>
          <p:cNvSpPr>
            <a:spLocks noGrp="1" noChangeArrowheads="1"/>
          </p:cNvSpPr>
          <p:nvPr>
            <p:ph type="sldNum" sz="quarter" idx="5"/>
          </p:nvPr>
        </p:nvSpPr>
        <p:spPr>
          <a:noFill/>
        </p:spPr>
        <p:txBody>
          <a:bodyPr/>
          <a:lstStyle/>
          <a:p>
            <a:fld id="{C5E5068E-F94A-1A44-B824-29FC0767935F}" type="slidenum">
              <a:rPr lang="en-US"/>
              <a:pPr/>
              <a:t>142</a:t>
            </a:fld>
            <a:endParaRPr lang="en-US"/>
          </a:p>
        </p:txBody>
      </p:sp>
      <p:sp>
        <p:nvSpPr>
          <p:cNvPr id="261126" name="Rectangle 2"/>
          <p:cNvSpPr>
            <a:spLocks noGrp="1" noRot="1" noChangeAspect="1" noChangeArrowheads="1" noTextEdit="1"/>
          </p:cNvSpPr>
          <p:nvPr>
            <p:ph type="sldImg"/>
          </p:nvPr>
        </p:nvSpPr>
        <p:spPr>
          <a:ln/>
        </p:spPr>
      </p:sp>
      <p:sp>
        <p:nvSpPr>
          <p:cNvPr id="261127" name="Rectangle 3"/>
          <p:cNvSpPr>
            <a:spLocks noGrp="1" noChangeArrowheads="1"/>
          </p:cNvSpPr>
          <p:nvPr>
            <p:ph type="body" idx="1"/>
          </p:nvPr>
        </p:nvSpPr>
        <p:spPr>
          <a:noFill/>
          <a:ln/>
        </p:spPr>
        <p:txBody>
          <a:bodyPr/>
          <a:lstStyle/>
          <a:p>
            <a:pPr eaLnBrk="1" hangingPunct="1"/>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t>[Title of the course]</a:t>
            </a:r>
          </a:p>
        </p:txBody>
      </p:sp>
      <p:sp>
        <p:nvSpPr>
          <p:cNvPr id="174083" name="Rectangle 3"/>
          <p:cNvSpPr>
            <a:spLocks noGrp="1" noChangeArrowheads="1"/>
          </p:cNvSpPr>
          <p:nvPr>
            <p:ph type="dt" sz="quarter" idx="1"/>
          </p:nvPr>
        </p:nvSpPr>
        <p:spPr>
          <a:noFill/>
        </p:spPr>
        <p:txBody>
          <a:bodyPr/>
          <a:lstStyle/>
          <a:p>
            <a:fld id="{E32CA576-97C2-074B-8329-C6C9153A0F9B}" type="datetime5">
              <a:rPr lang="en-US"/>
              <a:pPr/>
              <a:t>30-Aug-12</a:t>
            </a:fld>
            <a:endParaRPr lang="en-US"/>
          </a:p>
        </p:txBody>
      </p:sp>
      <p:sp>
        <p:nvSpPr>
          <p:cNvPr id="1740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idx="5"/>
          </p:nvPr>
        </p:nvSpPr>
        <p:spPr>
          <a:noFill/>
        </p:spPr>
        <p:txBody>
          <a:bodyPr/>
          <a:lstStyle/>
          <a:p>
            <a:fld id="{4B40040C-3ED8-9546-9BEA-44A79B838A5C}" type="slidenum">
              <a:rPr lang="en-US"/>
              <a:pPr/>
              <a:t>23</a:t>
            </a:fld>
            <a:endParaRPr lang="en-US"/>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n-US"/>
              <a:t>[Title of the course]</a:t>
            </a:r>
          </a:p>
        </p:txBody>
      </p:sp>
      <p:sp>
        <p:nvSpPr>
          <p:cNvPr id="158723" name="Rectangle 3"/>
          <p:cNvSpPr>
            <a:spLocks noGrp="1" noChangeArrowheads="1"/>
          </p:cNvSpPr>
          <p:nvPr>
            <p:ph type="dt" sz="quarter" idx="1"/>
          </p:nvPr>
        </p:nvSpPr>
        <p:spPr>
          <a:noFill/>
        </p:spPr>
        <p:txBody>
          <a:bodyPr/>
          <a:lstStyle/>
          <a:p>
            <a:fld id="{DF9686BC-C66D-454B-8E86-EC7128505021}" type="datetime5">
              <a:rPr lang="en-US"/>
              <a:pPr/>
              <a:t>30-Aug-12</a:t>
            </a:fld>
            <a:endParaRPr lang="en-US"/>
          </a:p>
        </p:txBody>
      </p:sp>
      <p:sp>
        <p:nvSpPr>
          <p:cNvPr id="1587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58725" name="Rectangle 7"/>
          <p:cNvSpPr>
            <a:spLocks noGrp="1" noChangeArrowheads="1"/>
          </p:cNvSpPr>
          <p:nvPr>
            <p:ph type="sldNum" sz="quarter" idx="5"/>
          </p:nvPr>
        </p:nvSpPr>
        <p:spPr>
          <a:noFill/>
        </p:spPr>
        <p:txBody>
          <a:bodyPr/>
          <a:lstStyle/>
          <a:p>
            <a:fld id="{FDFAEF3F-ECA4-C94B-A83D-43A14AEC6EB6}" type="slidenum">
              <a:rPr lang="en-US"/>
              <a:pPr/>
              <a:t>24</a:t>
            </a:fld>
            <a:endParaRPr lang="en-US"/>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t>[Title of the course]</a:t>
            </a:r>
          </a:p>
        </p:txBody>
      </p:sp>
      <p:sp>
        <p:nvSpPr>
          <p:cNvPr id="174083" name="Rectangle 3"/>
          <p:cNvSpPr>
            <a:spLocks noGrp="1" noChangeArrowheads="1"/>
          </p:cNvSpPr>
          <p:nvPr>
            <p:ph type="dt" sz="quarter" idx="1"/>
          </p:nvPr>
        </p:nvSpPr>
        <p:spPr>
          <a:noFill/>
        </p:spPr>
        <p:txBody>
          <a:bodyPr/>
          <a:lstStyle/>
          <a:p>
            <a:fld id="{E32CA576-97C2-074B-8329-C6C9153A0F9B}" type="datetime5">
              <a:rPr lang="en-US"/>
              <a:pPr/>
              <a:t>30-Aug-12</a:t>
            </a:fld>
            <a:endParaRPr lang="en-US"/>
          </a:p>
        </p:txBody>
      </p:sp>
      <p:sp>
        <p:nvSpPr>
          <p:cNvPr id="1740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idx="5"/>
          </p:nvPr>
        </p:nvSpPr>
        <p:spPr>
          <a:noFill/>
        </p:spPr>
        <p:txBody>
          <a:bodyPr/>
          <a:lstStyle/>
          <a:p>
            <a:fld id="{4B40040C-3ED8-9546-9BEA-44A79B838A5C}" type="slidenum">
              <a:rPr lang="en-US"/>
              <a:pPr/>
              <a:t>25</a:t>
            </a:fld>
            <a:endParaRPr lang="en-US"/>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xfrm>
            <a:off x="993775" y="4416425"/>
            <a:ext cx="5046663" cy="4183063"/>
          </a:xfrm>
          <a:noFill/>
          <a:ln/>
        </p:spPr>
        <p:txBody>
          <a:bodyPr/>
          <a:lstStyle/>
          <a:p>
            <a:pPr eaLnBrk="1" hangingPunct="1"/>
            <a:r>
              <a:rPr lang="fr-FR" dirty="0" smtClean="0"/>
              <a:t>The scope of the </a:t>
            </a:r>
            <a:r>
              <a:rPr lang="fr-FR" dirty="0" err="1" smtClean="0"/>
              <a:t>managed</a:t>
            </a:r>
            <a:r>
              <a:rPr lang="fr-FR" dirty="0" smtClean="0"/>
              <a:t> </a:t>
            </a:r>
            <a:r>
              <a:rPr lang="fr-FR" dirty="0" err="1" smtClean="0"/>
              <a:t>bean</a:t>
            </a:r>
            <a:r>
              <a:rPr lang="fr-FR" dirty="0" smtClean="0"/>
              <a:t> </a:t>
            </a:r>
            <a:r>
              <a:rPr lang="fr-FR" dirty="0" err="1" smtClean="0"/>
              <a:t>is</a:t>
            </a:r>
            <a:r>
              <a:rPr lang="fr-FR" dirty="0" smtClean="0"/>
              <a:t> </a:t>
            </a:r>
            <a:r>
              <a:rPr lang="fr-FR" dirty="0" err="1" smtClean="0"/>
              <a:t>declared</a:t>
            </a:r>
            <a:r>
              <a:rPr lang="fr-FR" dirty="0" smtClean="0"/>
              <a:t> </a:t>
            </a:r>
            <a:r>
              <a:rPr lang="fr-FR" dirty="0" err="1" smtClean="0"/>
              <a:t>using</a:t>
            </a:r>
            <a:r>
              <a:rPr lang="fr-FR" dirty="0" smtClean="0"/>
              <a:t> one of </a:t>
            </a:r>
            <a:r>
              <a:rPr lang="fr-FR" dirty="0" err="1" smtClean="0"/>
              <a:t>NoneScoped</a:t>
            </a:r>
            <a:r>
              <a:rPr lang="fr-FR" dirty="0" smtClean="0"/>
              <a:t>, </a:t>
            </a:r>
            <a:r>
              <a:rPr lang="fr-FR" dirty="0" err="1" smtClean="0"/>
              <a:t>RequestScoped</a:t>
            </a:r>
            <a:r>
              <a:rPr lang="fr-FR" dirty="0" smtClean="0"/>
              <a:t>, </a:t>
            </a:r>
            <a:r>
              <a:rPr lang="fr-FR" dirty="0" err="1" smtClean="0"/>
              <a:t>ViewScoped</a:t>
            </a:r>
            <a:r>
              <a:rPr lang="fr-FR" dirty="0" smtClean="0"/>
              <a:t>, </a:t>
            </a:r>
            <a:r>
              <a:rPr lang="fr-FR" dirty="0" err="1" smtClean="0"/>
              <a:t>SessionScoped</a:t>
            </a:r>
            <a:r>
              <a:rPr lang="fr-FR" dirty="0" smtClean="0"/>
              <a:t>, </a:t>
            </a:r>
            <a:r>
              <a:rPr lang="fr-FR" dirty="0" err="1" smtClean="0"/>
              <a:t>ApplicationScoped</a:t>
            </a:r>
            <a:r>
              <a:rPr lang="fr-FR" dirty="0" smtClean="0"/>
              <a:t>, or </a:t>
            </a:r>
            <a:r>
              <a:rPr lang="fr-FR" dirty="0" err="1" smtClean="0"/>
              <a:t>CustomScoped</a:t>
            </a:r>
            <a:r>
              <a:rPr lang="fr-FR" dirty="0" smtClean="0"/>
              <a:t> annotations</a:t>
            </a:r>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t>[Title of the course]</a:t>
            </a:r>
          </a:p>
        </p:txBody>
      </p:sp>
      <p:sp>
        <p:nvSpPr>
          <p:cNvPr id="175107" name="Rectangle 3"/>
          <p:cNvSpPr>
            <a:spLocks noGrp="1" noChangeArrowheads="1"/>
          </p:cNvSpPr>
          <p:nvPr>
            <p:ph type="dt" sz="quarter" idx="1"/>
          </p:nvPr>
        </p:nvSpPr>
        <p:spPr>
          <a:noFill/>
        </p:spPr>
        <p:txBody>
          <a:bodyPr/>
          <a:lstStyle/>
          <a:p>
            <a:fld id="{BE4A6C84-BE51-FB43-9D75-705E39C7545D}" type="datetime5">
              <a:rPr lang="en-US"/>
              <a:pPr/>
              <a:t>30-Aug-12</a:t>
            </a:fld>
            <a:endParaRPr lang="en-US"/>
          </a:p>
        </p:txBody>
      </p:sp>
      <p:sp>
        <p:nvSpPr>
          <p:cNvPr id="1751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5109" name="Rectangle 7"/>
          <p:cNvSpPr>
            <a:spLocks noGrp="1" noChangeArrowheads="1"/>
          </p:cNvSpPr>
          <p:nvPr>
            <p:ph type="sldNum" sz="quarter" idx="5"/>
          </p:nvPr>
        </p:nvSpPr>
        <p:spPr>
          <a:noFill/>
        </p:spPr>
        <p:txBody>
          <a:bodyPr/>
          <a:lstStyle/>
          <a:p>
            <a:fld id="{17F5A7DB-A2B3-3447-8ED5-47F67FF1C47D}" type="slidenum">
              <a:rPr lang="en-US"/>
              <a:pPr/>
              <a:t>26</a:t>
            </a:fld>
            <a:endParaRPr lang="en-US"/>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t>[Title of the course]</a:t>
            </a:r>
          </a:p>
        </p:txBody>
      </p:sp>
      <p:sp>
        <p:nvSpPr>
          <p:cNvPr id="175107" name="Rectangle 3"/>
          <p:cNvSpPr>
            <a:spLocks noGrp="1" noChangeArrowheads="1"/>
          </p:cNvSpPr>
          <p:nvPr>
            <p:ph type="dt" sz="quarter" idx="1"/>
          </p:nvPr>
        </p:nvSpPr>
        <p:spPr>
          <a:noFill/>
        </p:spPr>
        <p:txBody>
          <a:bodyPr/>
          <a:lstStyle/>
          <a:p>
            <a:fld id="{BE4A6C84-BE51-FB43-9D75-705E39C7545D}" type="datetime5">
              <a:rPr lang="en-US"/>
              <a:pPr/>
              <a:t>30-Aug-12</a:t>
            </a:fld>
            <a:endParaRPr lang="en-US"/>
          </a:p>
        </p:txBody>
      </p:sp>
      <p:sp>
        <p:nvSpPr>
          <p:cNvPr id="1751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5109" name="Rectangle 7"/>
          <p:cNvSpPr>
            <a:spLocks noGrp="1" noChangeArrowheads="1"/>
          </p:cNvSpPr>
          <p:nvPr>
            <p:ph type="sldNum" sz="quarter" idx="5"/>
          </p:nvPr>
        </p:nvSpPr>
        <p:spPr>
          <a:noFill/>
        </p:spPr>
        <p:txBody>
          <a:bodyPr/>
          <a:lstStyle/>
          <a:p>
            <a:fld id="{17F5A7DB-A2B3-3447-8ED5-47F67FF1C47D}" type="slidenum">
              <a:rPr lang="en-US"/>
              <a:pPr/>
              <a:t>27</a:t>
            </a:fld>
            <a:endParaRPr lang="en-US"/>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t>[Title of the course]</a:t>
            </a:r>
          </a:p>
        </p:txBody>
      </p:sp>
      <p:sp>
        <p:nvSpPr>
          <p:cNvPr id="175107" name="Rectangle 3"/>
          <p:cNvSpPr>
            <a:spLocks noGrp="1" noChangeArrowheads="1"/>
          </p:cNvSpPr>
          <p:nvPr>
            <p:ph type="dt" sz="quarter" idx="1"/>
          </p:nvPr>
        </p:nvSpPr>
        <p:spPr>
          <a:noFill/>
        </p:spPr>
        <p:txBody>
          <a:bodyPr/>
          <a:lstStyle/>
          <a:p>
            <a:fld id="{BE4A6C84-BE51-FB43-9D75-705E39C7545D}" type="datetime5">
              <a:rPr lang="en-US"/>
              <a:pPr/>
              <a:t>30-Aug-12</a:t>
            </a:fld>
            <a:endParaRPr lang="en-US"/>
          </a:p>
        </p:txBody>
      </p:sp>
      <p:sp>
        <p:nvSpPr>
          <p:cNvPr id="1751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5109" name="Rectangle 7"/>
          <p:cNvSpPr>
            <a:spLocks noGrp="1" noChangeArrowheads="1"/>
          </p:cNvSpPr>
          <p:nvPr>
            <p:ph type="sldNum" sz="quarter" idx="5"/>
          </p:nvPr>
        </p:nvSpPr>
        <p:spPr>
          <a:noFill/>
        </p:spPr>
        <p:txBody>
          <a:bodyPr/>
          <a:lstStyle/>
          <a:p>
            <a:fld id="{17F5A7DB-A2B3-3447-8ED5-47F67FF1C47D}" type="slidenum">
              <a:rPr lang="en-US"/>
              <a:pPr/>
              <a:t>28</a:t>
            </a:fld>
            <a:endParaRPr lang="en-US"/>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t>[Title of the course]</a:t>
            </a:r>
          </a:p>
        </p:txBody>
      </p:sp>
      <p:sp>
        <p:nvSpPr>
          <p:cNvPr id="175107" name="Rectangle 3"/>
          <p:cNvSpPr>
            <a:spLocks noGrp="1" noChangeArrowheads="1"/>
          </p:cNvSpPr>
          <p:nvPr>
            <p:ph type="dt" sz="quarter" idx="1"/>
          </p:nvPr>
        </p:nvSpPr>
        <p:spPr>
          <a:noFill/>
        </p:spPr>
        <p:txBody>
          <a:bodyPr/>
          <a:lstStyle/>
          <a:p>
            <a:fld id="{BE4A6C84-BE51-FB43-9D75-705E39C7545D}" type="datetime5">
              <a:rPr lang="en-US"/>
              <a:pPr/>
              <a:t>30-Aug-12</a:t>
            </a:fld>
            <a:endParaRPr lang="en-US"/>
          </a:p>
        </p:txBody>
      </p:sp>
      <p:sp>
        <p:nvSpPr>
          <p:cNvPr id="1751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5109" name="Rectangle 7"/>
          <p:cNvSpPr>
            <a:spLocks noGrp="1" noChangeArrowheads="1"/>
          </p:cNvSpPr>
          <p:nvPr>
            <p:ph type="sldNum" sz="quarter" idx="5"/>
          </p:nvPr>
        </p:nvSpPr>
        <p:spPr>
          <a:noFill/>
        </p:spPr>
        <p:txBody>
          <a:bodyPr/>
          <a:lstStyle/>
          <a:p>
            <a:fld id="{17F5A7DB-A2B3-3447-8ED5-47F67FF1C47D}" type="slidenum">
              <a:rPr lang="en-US"/>
              <a:pPr/>
              <a:t>29</a:t>
            </a:fld>
            <a:endParaRPr lang="en-US"/>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a:t>[Title of the course]</a:t>
            </a:r>
          </a:p>
        </p:txBody>
      </p:sp>
      <p:sp>
        <p:nvSpPr>
          <p:cNvPr id="176131" name="Rectangle 3"/>
          <p:cNvSpPr>
            <a:spLocks noGrp="1" noChangeArrowheads="1"/>
          </p:cNvSpPr>
          <p:nvPr>
            <p:ph type="dt" sz="quarter" idx="1"/>
          </p:nvPr>
        </p:nvSpPr>
        <p:spPr>
          <a:noFill/>
        </p:spPr>
        <p:txBody>
          <a:bodyPr/>
          <a:lstStyle/>
          <a:p>
            <a:fld id="{A616CAFE-641E-BD49-933F-357547CBDF3E}" type="datetime5">
              <a:rPr lang="en-US"/>
              <a:pPr/>
              <a:t>30-Aug-12</a:t>
            </a:fld>
            <a:endParaRPr lang="en-US"/>
          </a:p>
        </p:txBody>
      </p:sp>
      <p:sp>
        <p:nvSpPr>
          <p:cNvPr id="1761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6133" name="Rectangle 7"/>
          <p:cNvSpPr>
            <a:spLocks noGrp="1" noChangeArrowheads="1"/>
          </p:cNvSpPr>
          <p:nvPr>
            <p:ph type="sldNum" sz="quarter" idx="5"/>
          </p:nvPr>
        </p:nvSpPr>
        <p:spPr>
          <a:noFill/>
        </p:spPr>
        <p:txBody>
          <a:bodyPr/>
          <a:lstStyle/>
          <a:p>
            <a:fld id="{E5AE4E05-7F6D-FC47-8B2B-387136DB4AF1}" type="slidenum">
              <a:rPr lang="en-US"/>
              <a:pPr/>
              <a:t>30</a:t>
            </a:fld>
            <a:endParaRPr lang="en-US"/>
          </a:p>
        </p:txBody>
      </p:sp>
      <p:sp>
        <p:nvSpPr>
          <p:cNvPr id="176134" name="Rectangle 2"/>
          <p:cNvSpPr>
            <a:spLocks noGrp="1" noRot="1" noChangeAspect="1" noChangeArrowheads="1" noTextEdit="1"/>
          </p:cNvSpPr>
          <p:nvPr>
            <p:ph type="sldImg"/>
          </p:nvPr>
        </p:nvSpPr>
        <p:spPr>
          <a:ln/>
        </p:spPr>
      </p:sp>
      <p:sp>
        <p:nvSpPr>
          <p:cNvPr id="17613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en-US"/>
              <a:t>[Title of the course]</a:t>
            </a:r>
          </a:p>
        </p:txBody>
      </p:sp>
      <p:sp>
        <p:nvSpPr>
          <p:cNvPr id="146435" name="Rectangle 3"/>
          <p:cNvSpPr>
            <a:spLocks noGrp="1" noChangeArrowheads="1"/>
          </p:cNvSpPr>
          <p:nvPr>
            <p:ph type="dt" sz="quarter" idx="1"/>
          </p:nvPr>
        </p:nvSpPr>
        <p:spPr>
          <a:noFill/>
        </p:spPr>
        <p:txBody>
          <a:bodyPr/>
          <a:lstStyle/>
          <a:p>
            <a:fld id="{2D2D9C53-47CD-0040-8789-4A88BE7EFC70}" type="datetime5">
              <a:rPr lang="en-US"/>
              <a:pPr/>
              <a:t>30-Aug-12</a:t>
            </a:fld>
            <a:endParaRPr lang="en-US"/>
          </a:p>
        </p:txBody>
      </p:sp>
      <p:sp>
        <p:nvSpPr>
          <p:cNvPr id="1464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6437" name="Rectangle 7"/>
          <p:cNvSpPr>
            <a:spLocks noGrp="1" noChangeArrowheads="1"/>
          </p:cNvSpPr>
          <p:nvPr>
            <p:ph type="sldNum" sz="quarter" idx="5"/>
          </p:nvPr>
        </p:nvSpPr>
        <p:spPr>
          <a:noFill/>
        </p:spPr>
        <p:txBody>
          <a:bodyPr/>
          <a:lstStyle/>
          <a:p>
            <a:fld id="{62E3A618-4FCD-FF44-B9A2-D1119D0478B8}" type="slidenum">
              <a:rPr lang="en-US"/>
              <a:pPr/>
              <a:t>2</a:t>
            </a:fld>
            <a:endParaRPr lang="en-US"/>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a:t>[Title of the course]</a:t>
            </a:r>
          </a:p>
        </p:txBody>
      </p:sp>
      <p:sp>
        <p:nvSpPr>
          <p:cNvPr id="177155" name="Rectangle 3"/>
          <p:cNvSpPr>
            <a:spLocks noGrp="1" noChangeArrowheads="1"/>
          </p:cNvSpPr>
          <p:nvPr>
            <p:ph type="dt" sz="quarter" idx="1"/>
          </p:nvPr>
        </p:nvSpPr>
        <p:spPr>
          <a:noFill/>
        </p:spPr>
        <p:txBody>
          <a:bodyPr/>
          <a:lstStyle/>
          <a:p>
            <a:fld id="{4886C3F6-B9E8-0E4C-80ED-A849EB158175}" type="datetime5">
              <a:rPr lang="en-US"/>
              <a:pPr/>
              <a:t>30-Aug-12</a:t>
            </a:fld>
            <a:endParaRPr lang="en-US"/>
          </a:p>
        </p:txBody>
      </p:sp>
      <p:sp>
        <p:nvSpPr>
          <p:cNvPr id="1771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7157" name="Rectangle 7"/>
          <p:cNvSpPr>
            <a:spLocks noGrp="1" noChangeArrowheads="1"/>
          </p:cNvSpPr>
          <p:nvPr>
            <p:ph type="sldNum" sz="quarter" idx="5"/>
          </p:nvPr>
        </p:nvSpPr>
        <p:spPr>
          <a:noFill/>
        </p:spPr>
        <p:txBody>
          <a:bodyPr/>
          <a:lstStyle/>
          <a:p>
            <a:fld id="{096D7E5C-694F-0A4D-8268-042704A760CF}" type="slidenum">
              <a:rPr lang="en-US"/>
              <a:pPr/>
              <a:t>31</a:t>
            </a:fld>
            <a:endParaRPr lang="en-US"/>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xfrm>
            <a:off x="993775" y="4416425"/>
            <a:ext cx="5046663" cy="4183063"/>
          </a:xfrm>
          <a:noFill/>
          <a:ln/>
        </p:spPr>
        <p:txBody>
          <a:bodyPr/>
          <a:lstStyle/>
          <a:p>
            <a:pPr eaLnBrk="1" hangingPunct="1"/>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a:t>[Title of the course]</a:t>
            </a:r>
          </a:p>
        </p:txBody>
      </p:sp>
      <p:sp>
        <p:nvSpPr>
          <p:cNvPr id="178179" name="Rectangle 3"/>
          <p:cNvSpPr>
            <a:spLocks noGrp="1" noChangeArrowheads="1"/>
          </p:cNvSpPr>
          <p:nvPr>
            <p:ph type="dt" sz="quarter" idx="1"/>
          </p:nvPr>
        </p:nvSpPr>
        <p:spPr>
          <a:noFill/>
        </p:spPr>
        <p:txBody>
          <a:bodyPr/>
          <a:lstStyle/>
          <a:p>
            <a:fld id="{90D129F0-38EC-6944-A5D1-46A590B9444E}" type="datetime5">
              <a:rPr lang="en-US"/>
              <a:pPr/>
              <a:t>30-Aug-12</a:t>
            </a:fld>
            <a:endParaRPr lang="en-US"/>
          </a:p>
        </p:txBody>
      </p:sp>
      <p:sp>
        <p:nvSpPr>
          <p:cNvPr id="17818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8181" name="Rectangle 7"/>
          <p:cNvSpPr>
            <a:spLocks noGrp="1" noChangeArrowheads="1"/>
          </p:cNvSpPr>
          <p:nvPr>
            <p:ph type="sldNum" sz="quarter" idx="5"/>
          </p:nvPr>
        </p:nvSpPr>
        <p:spPr>
          <a:noFill/>
        </p:spPr>
        <p:txBody>
          <a:bodyPr/>
          <a:lstStyle/>
          <a:p>
            <a:fld id="{56C70B75-4AF2-C744-ACA0-52A4E9E08982}" type="slidenum">
              <a:rPr lang="en-US"/>
              <a:pPr/>
              <a:t>32</a:t>
            </a:fld>
            <a:endParaRPr lang="en-US"/>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a:t>[Title of the course]</a:t>
            </a:r>
          </a:p>
        </p:txBody>
      </p:sp>
      <p:sp>
        <p:nvSpPr>
          <p:cNvPr id="179203" name="Rectangle 3"/>
          <p:cNvSpPr>
            <a:spLocks noGrp="1" noChangeArrowheads="1"/>
          </p:cNvSpPr>
          <p:nvPr>
            <p:ph type="dt" sz="quarter" idx="1"/>
          </p:nvPr>
        </p:nvSpPr>
        <p:spPr>
          <a:noFill/>
        </p:spPr>
        <p:txBody>
          <a:bodyPr/>
          <a:lstStyle/>
          <a:p>
            <a:fld id="{0CC0E47D-C773-BA4E-A8EA-F78FD60F0DDC}" type="datetime5">
              <a:rPr lang="en-US"/>
              <a:pPr/>
              <a:t>30-Aug-12</a:t>
            </a:fld>
            <a:endParaRPr lang="en-US"/>
          </a:p>
        </p:txBody>
      </p:sp>
      <p:sp>
        <p:nvSpPr>
          <p:cNvPr id="1792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9205" name="Rectangle 7"/>
          <p:cNvSpPr>
            <a:spLocks noGrp="1" noChangeArrowheads="1"/>
          </p:cNvSpPr>
          <p:nvPr>
            <p:ph type="sldNum" sz="quarter" idx="5"/>
          </p:nvPr>
        </p:nvSpPr>
        <p:spPr>
          <a:noFill/>
        </p:spPr>
        <p:txBody>
          <a:bodyPr/>
          <a:lstStyle/>
          <a:p>
            <a:fld id="{31ACD9F5-21C4-BF4D-BE03-19BC1C80F8DE}" type="slidenum">
              <a:rPr lang="en-US"/>
              <a:pPr/>
              <a:t>33</a:t>
            </a:fld>
            <a:endParaRPr lang="en-US"/>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34</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p:spPr>
        <p:txBody>
          <a:bodyPr/>
          <a:lstStyle/>
          <a:p>
            <a:r>
              <a:rPr lang="en-US"/>
              <a:t>[Title of the course]</a:t>
            </a:r>
          </a:p>
        </p:txBody>
      </p:sp>
      <p:sp>
        <p:nvSpPr>
          <p:cNvPr id="167939" name="Rectangle 3"/>
          <p:cNvSpPr>
            <a:spLocks noGrp="1" noChangeArrowheads="1"/>
          </p:cNvSpPr>
          <p:nvPr>
            <p:ph type="dt" sz="quarter" idx="1"/>
          </p:nvPr>
        </p:nvSpPr>
        <p:spPr>
          <a:noFill/>
        </p:spPr>
        <p:txBody>
          <a:bodyPr/>
          <a:lstStyle/>
          <a:p>
            <a:fld id="{74B77BAF-3D1F-2B4F-B1A7-07A12821AC2E}" type="datetime5">
              <a:rPr lang="en-US"/>
              <a:pPr/>
              <a:t>30-Aug-12</a:t>
            </a:fld>
            <a:endParaRPr lang="en-US"/>
          </a:p>
        </p:txBody>
      </p:sp>
      <p:sp>
        <p:nvSpPr>
          <p:cNvPr id="16794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7941" name="Rectangle 7"/>
          <p:cNvSpPr>
            <a:spLocks noGrp="1" noChangeArrowheads="1"/>
          </p:cNvSpPr>
          <p:nvPr>
            <p:ph type="sldNum" sz="quarter" idx="5"/>
          </p:nvPr>
        </p:nvSpPr>
        <p:spPr>
          <a:noFill/>
        </p:spPr>
        <p:txBody>
          <a:bodyPr/>
          <a:lstStyle/>
          <a:p>
            <a:fld id="{43B606D6-6D00-4643-80D8-BCD4015D9499}" type="slidenum">
              <a:rPr lang="en-US"/>
              <a:pPr/>
              <a:t>35</a:t>
            </a:fld>
            <a:endParaRPr lang="en-US"/>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EC8C211F-D1BA-BC44-80B3-4C1CC9E361F4}" type="datetime5">
              <a:rPr lang="en-US" smtClean="0"/>
              <a:pPr/>
              <a:t>30-Aug-12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1DC9B4C3-32E6-084F-B1B5-95784BC7D488}"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a:t>[Title of the course]</a:t>
            </a:r>
          </a:p>
        </p:txBody>
      </p:sp>
      <p:sp>
        <p:nvSpPr>
          <p:cNvPr id="168963" name="Rectangle 3"/>
          <p:cNvSpPr>
            <a:spLocks noGrp="1" noChangeArrowheads="1"/>
          </p:cNvSpPr>
          <p:nvPr>
            <p:ph type="dt" sz="quarter" idx="1"/>
          </p:nvPr>
        </p:nvSpPr>
        <p:spPr>
          <a:noFill/>
        </p:spPr>
        <p:txBody>
          <a:bodyPr/>
          <a:lstStyle/>
          <a:p>
            <a:fld id="{956D3313-FBE6-6942-ADB7-A501AC7B2897}" type="datetime5">
              <a:rPr lang="en-US"/>
              <a:pPr/>
              <a:t>30-Aug-12</a:t>
            </a:fld>
            <a:endParaRPr lang="en-US"/>
          </a:p>
        </p:txBody>
      </p:sp>
      <p:sp>
        <p:nvSpPr>
          <p:cNvPr id="1689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8965" name="Rectangle 7"/>
          <p:cNvSpPr>
            <a:spLocks noGrp="1" noChangeArrowheads="1"/>
          </p:cNvSpPr>
          <p:nvPr>
            <p:ph type="sldNum" sz="quarter" idx="5"/>
          </p:nvPr>
        </p:nvSpPr>
        <p:spPr>
          <a:noFill/>
        </p:spPr>
        <p:txBody>
          <a:bodyPr/>
          <a:lstStyle/>
          <a:p>
            <a:fld id="{40C60E2E-1444-7045-A051-201137F98DFF}" type="slidenum">
              <a:rPr lang="en-US"/>
              <a:pPr/>
              <a:t>37</a:t>
            </a:fld>
            <a:endParaRPr lang="en-US"/>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a:t>[Title of the course]</a:t>
            </a:r>
          </a:p>
        </p:txBody>
      </p:sp>
      <p:sp>
        <p:nvSpPr>
          <p:cNvPr id="192515" name="Rectangle 3"/>
          <p:cNvSpPr>
            <a:spLocks noGrp="1" noChangeArrowheads="1"/>
          </p:cNvSpPr>
          <p:nvPr>
            <p:ph type="dt" sz="quarter" idx="1"/>
          </p:nvPr>
        </p:nvSpPr>
        <p:spPr>
          <a:noFill/>
        </p:spPr>
        <p:txBody>
          <a:bodyPr/>
          <a:lstStyle/>
          <a:p>
            <a:fld id="{B1059C3D-0EAA-B84E-B0AD-30D0C4D09A5F}" type="datetime5">
              <a:rPr lang="en-US"/>
              <a:pPr/>
              <a:t>30-Aug-12</a:t>
            </a:fld>
            <a:endParaRPr lang="en-US"/>
          </a:p>
        </p:txBody>
      </p:sp>
      <p:sp>
        <p:nvSpPr>
          <p:cNvPr id="1925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2517" name="Rectangle 7"/>
          <p:cNvSpPr>
            <a:spLocks noGrp="1" noChangeArrowheads="1"/>
          </p:cNvSpPr>
          <p:nvPr>
            <p:ph type="sldNum" sz="quarter" idx="5"/>
          </p:nvPr>
        </p:nvSpPr>
        <p:spPr>
          <a:noFill/>
        </p:spPr>
        <p:txBody>
          <a:bodyPr/>
          <a:lstStyle/>
          <a:p>
            <a:fld id="{66B24243-4E09-EC47-A23C-7ED8C57667A9}" type="slidenum">
              <a:rPr lang="en-US"/>
              <a:pPr/>
              <a:t>39</a:t>
            </a:fld>
            <a:endParaRPr lang="en-US"/>
          </a:p>
        </p:txBody>
      </p:sp>
      <p:sp>
        <p:nvSpPr>
          <p:cNvPr id="192518" name="Rectangle 2"/>
          <p:cNvSpPr>
            <a:spLocks noGrp="1" noRot="1" noChangeAspect="1" noChangeArrowheads="1" noTextEdit="1"/>
          </p:cNvSpPr>
          <p:nvPr>
            <p:ph type="sldImg"/>
          </p:nvPr>
        </p:nvSpPr>
        <p:spPr>
          <a:ln/>
        </p:spPr>
      </p:sp>
      <p:sp>
        <p:nvSpPr>
          <p:cNvPr id="192519" name="Rectangle 3"/>
          <p:cNvSpPr>
            <a:spLocks noGrp="1" noChangeArrowheads="1"/>
          </p:cNvSpPr>
          <p:nvPr>
            <p:ph type="body" idx="1"/>
          </p:nvPr>
        </p:nvSpPr>
        <p:spPr>
          <a:xfrm>
            <a:off x="993775" y="4416425"/>
            <a:ext cx="5046663" cy="4183063"/>
          </a:xfrm>
          <a:noFill/>
          <a:ln/>
        </p:spPr>
        <p:txBody>
          <a:bodyPr/>
          <a:lstStyle/>
          <a:p>
            <a:pPr eaLnBrk="1" hangingPunct="1"/>
            <a:r>
              <a:rPr lang="fr-FR" dirty="0" smtClean="0"/>
              <a:t>Post </a:t>
            </a:r>
            <a:r>
              <a:rPr lang="fr-FR" dirty="0" err="1" smtClean="0"/>
              <a:t>is</a:t>
            </a:r>
            <a:r>
              <a:rPr lang="fr-FR" dirty="0" smtClean="0"/>
              <a:t> </a:t>
            </a:r>
            <a:r>
              <a:rPr lang="fr-FR" dirty="0" err="1" smtClean="0"/>
              <a:t>used</a:t>
            </a:r>
            <a:r>
              <a:rPr lang="fr-FR" dirty="0" smtClean="0"/>
              <a:t> by default but </a:t>
            </a:r>
            <a:r>
              <a:rPr lang="fr-FR" dirty="0" err="1" smtClean="0"/>
              <a:t>you</a:t>
            </a:r>
            <a:r>
              <a:rPr lang="fr-FR" dirty="0" smtClean="0"/>
              <a:t> </a:t>
            </a:r>
            <a:r>
              <a:rPr lang="fr-FR" dirty="0" err="1" smtClean="0"/>
              <a:t>can</a:t>
            </a:r>
            <a:r>
              <a:rPr lang="fr-FR" dirty="0" smtClean="0"/>
              <a:t> </a:t>
            </a:r>
            <a:r>
              <a:rPr lang="fr-FR" dirty="0" err="1" smtClean="0"/>
              <a:t>fire</a:t>
            </a:r>
            <a:r>
              <a:rPr lang="fr-FR" dirty="0" smtClean="0"/>
              <a:t> a PRG (Post-</a:t>
            </a:r>
            <a:r>
              <a:rPr lang="fr-FR" dirty="0" err="1" smtClean="0"/>
              <a:t>Redirect</a:t>
            </a:r>
            <a:r>
              <a:rPr lang="fr-FR" dirty="0" smtClean="0"/>
              <a:t>-</a:t>
            </a:r>
            <a:r>
              <a:rPr lang="fr-FR" dirty="0" err="1" smtClean="0"/>
              <a:t>Get</a:t>
            </a:r>
            <a:r>
              <a:rPr lang="fr-FR" dirty="0" smtClean="0"/>
              <a:t>) if </a:t>
            </a:r>
            <a:r>
              <a:rPr lang="fr-FR" dirty="0" err="1" smtClean="0"/>
              <a:t>you</a:t>
            </a:r>
            <a:r>
              <a:rPr lang="fr-FR" dirty="0" smtClean="0"/>
              <a:t> </a:t>
            </a:r>
            <a:r>
              <a:rPr lang="fr-FR" dirty="0" err="1" smtClean="0"/>
              <a:t>need</a:t>
            </a:r>
            <a:r>
              <a:rPr lang="fr-FR" dirty="0" smtClean="0"/>
              <a:t> to.</a:t>
            </a:r>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a:t>[Title of the course]</a:t>
            </a:r>
          </a:p>
        </p:txBody>
      </p:sp>
      <p:sp>
        <p:nvSpPr>
          <p:cNvPr id="192515" name="Rectangle 3"/>
          <p:cNvSpPr>
            <a:spLocks noGrp="1" noChangeArrowheads="1"/>
          </p:cNvSpPr>
          <p:nvPr>
            <p:ph type="dt" sz="quarter" idx="1"/>
          </p:nvPr>
        </p:nvSpPr>
        <p:spPr>
          <a:noFill/>
        </p:spPr>
        <p:txBody>
          <a:bodyPr/>
          <a:lstStyle/>
          <a:p>
            <a:fld id="{B1059C3D-0EAA-B84E-B0AD-30D0C4D09A5F}" type="datetime5">
              <a:rPr lang="en-US"/>
              <a:pPr/>
              <a:t>30-Aug-12</a:t>
            </a:fld>
            <a:endParaRPr lang="en-US"/>
          </a:p>
        </p:txBody>
      </p:sp>
      <p:sp>
        <p:nvSpPr>
          <p:cNvPr id="1925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2517" name="Rectangle 7"/>
          <p:cNvSpPr>
            <a:spLocks noGrp="1" noChangeArrowheads="1"/>
          </p:cNvSpPr>
          <p:nvPr>
            <p:ph type="sldNum" sz="quarter" idx="5"/>
          </p:nvPr>
        </p:nvSpPr>
        <p:spPr>
          <a:noFill/>
        </p:spPr>
        <p:txBody>
          <a:bodyPr/>
          <a:lstStyle/>
          <a:p>
            <a:fld id="{66B24243-4E09-EC47-A23C-7ED8C57667A9}" type="slidenum">
              <a:rPr lang="en-US"/>
              <a:pPr/>
              <a:t>40</a:t>
            </a:fld>
            <a:endParaRPr lang="en-US"/>
          </a:p>
        </p:txBody>
      </p:sp>
      <p:sp>
        <p:nvSpPr>
          <p:cNvPr id="192518" name="Rectangle 2"/>
          <p:cNvSpPr>
            <a:spLocks noGrp="1" noRot="1" noChangeAspect="1" noChangeArrowheads="1" noTextEdit="1"/>
          </p:cNvSpPr>
          <p:nvPr>
            <p:ph type="sldImg"/>
          </p:nvPr>
        </p:nvSpPr>
        <p:spPr>
          <a:ln/>
        </p:spPr>
      </p:sp>
      <p:sp>
        <p:nvSpPr>
          <p:cNvPr id="1925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a:t>[Title of the course]</a:t>
            </a:r>
          </a:p>
        </p:txBody>
      </p:sp>
      <p:sp>
        <p:nvSpPr>
          <p:cNvPr id="193539" name="Rectangle 3"/>
          <p:cNvSpPr>
            <a:spLocks noGrp="1" noChangeArrowheads="1"/>
          </p:cNvSpPr>
          <p:nvPr>
            <p:ph type="dt" sz="quarter" idx="1"/>
          </p:nvPr>
        </p:nvSpPr>
        <p:spPr>
          <a:noFill/>
        </p:spPr>
        <p:txBody>
          <a:bodyPr/>
          <a:lstStyle/>
          <a:p>
            <a:fld id="{DF598B52-6251-3548-B801-E1539BD2BE07}" type="datetime5">
              <a:rPr lang="en-US"/>
              <a:pPr/>
              <a:t>30-Aug-12</a:t>
            </a:fld>
            <a:endParaRPr lang="en-US"/>
          </a:p>
        </p:txBody>
      </p:sp>
      <p:sp>
        <p:nvSpPr>
          <p:cNvPr id="19354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3541" name="Rectangle 7"/>
          <p:cNvSpPr>
            <a:spLocks noGrp="1" noChangeArrowheads="1"/>
          </p:cNvSpPr>
          <p:nvPr>
            <p:ph type="sldNum" sz="quarter" idx="5"/>
          </p:nvPr>
        </p:nvSpPr>
        <p:spPr>
          <a:noFill/>
        </p:spPr>
        <p:txBody>
          <a:bodyPr/>
          <a:lstStyle/>
          <a:p>
            <a:fld id="{84F561E3-E98D-1D4B-9DF1-336B4E22A008}" type="slidenum">
              <a:rPr lang="en-US"/>
              <a:pPr/>
              <a:t>41</a:t>
            </a:fld>
            <a:endParaRPr lang="en-US"/>
          </a:p>
        </p:txBody>
      </p:sp>
      <p:sp>
        <p:nvSpPr>
          <p:cNvPr id="193542" name="Rectangle 2"/>
          <p:cNvSpPr>
            <a:spLocks noGrp="1" noRot="1" noChangeAspect="1" noChangeArrowheads="1" noTextEdit="1"/>
          </p:cNvSpPr>
          <p:nvPr>
            <p:ph type="sldImg"/>
          </p:nvPr>
        </p:nvSpPr>
        <p:spPr>
          <a:ln/>
        </p:spPr>
      </p:sp>
      <p:sp>
        <p:nvSpPr>
          <p:cNvPr id="193543"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a:t>[Title of the course]</a:t>
            </a:r>
          </a:p>
        </p:txBody>
      </p:sp>
      <p:sp>
        <p:nvSpPr>
          <p:cNvPr id="147459" name="Rectangle 3"/>
          <p:cNvSpPr>
            <a:spLocks noGrp="1" noChangeArrowheads="1"/>
          </p:cNvSpPr>
          <p:nvPr>
            <p:ph type="dt" sz="quarter" idx="1"/>
          </p:nvPr>
        </p:nvSpPr>
        <p:spPr>
          <a:noFill/>
        </p:spPr>
        <p:txBody>
          <a:bodyPr/>
          <a:lstStyle/>
          <a:p>
            <a:fld id="{3260C027-57F1-AB43-96CB-951DBF13E51E}" type="datetime5">
              <a:rPr lang="en-US"/>
              <a:pPr/>
              <a:t>30-Aug-12</a:t>
            </a:fld>
            <a:endParaRPr lang="en-US"/>
          </a:p>
        </p:txBody>
      </p:sp>
      <p:sp>
        <p:nvSpPr>
          <p:cNvPr id="1474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7461" name="Rectangle 7"/>
          <p:cNvSpPr>
            <a:spLocks noGrp="1" noChangeArrowheads="1"/>
          </p:cNvSpPr>
          <p:nvPr>
            <p:ph type="sldNum" sz="quarter" idx="5"/>
          </p:nvPr>
        </p:nvSpPr>
        <p:spPr>
          <a:noFill/>
        </p:spPr>
        <p:txBody>
          <a:bodyPr/>
          <a:lstStyle/>
          <a:p>
            <a:fld id="{71D034F8-9780-B84C-BC8D-9CB37374EDAB}" type="slidenum">
              <a:rPr lang="en-US"/>
              <a:pPr/>
              <a:t>3</a:t>
            </a:fld>
            <a:endParaRPr lang="en-US"/>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a:t>[Title of the course]</a:t>
            </a:r>
          </a:p>
        </p:txBody>
      </p:sp>
      <p:sp>
        <p:nvSpPr>
          <p:cNvPr id="194563" name="Rectangle 3"/>
          <p:cNvSpPr>
            <a:spLocks noGrp="1" noChangeArrowheads="1"/>
          </p:cNvSpPr>
          <p:nvPr>
            <p:ph type="dt" sz="quarter" idx="1"/>
          </p:nvPr>
        </p:nvSpPr>
        <p:spPr>
          <a:noFill/>
        </p:spPr>
        <p:txBody>
          <a:bodyPr/>
          <a:lstStyle/>
          <a:p>
            <a:fld id="{41BE6C43-6A98-DD4E-A0F3-3D51F34D9335}" type="datetime5">
              <a:rPr lang="en-US"/>
              <a:pPr/>
              <a:t>30-Aug-12</a:t>
            </a:fld>
            <a:endParaRPr lang="en-US"/>
          </a:p>
        </p:txBody>
      </p:sp>
      <p:sp>
        <p:nvSpPr>
          <p:cNvPr id="1945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4565" name="Rectangle 7"/>
          <p:cNvSpPr>
            <a:spLocks noGrp="1" noChangeArrowheads="1"/>
          </p:cNvSpPr>
          <p:nvPr>
            <p:ph type="sldNum" sz="quarter" idx="5"/>
          </p:nvPr>
        </p:nvSpPr>
        <p:spPr>
          <a:noFill/>
        </p:spPr>
        <p:txBody>
          <a:bodyPr/>
          <a:lstStyle/>
          <a:p>
            <a:fld id="{35C8F327-A82E-3647-8C87-3211955BA6C5}" type="slidenum">
              <a:rPr lang="en-US"/>
              <a:pPr/>
              <a:t>42</a:t>
            </a:fld>
            <a:endParaRPr lang="en-US"/>
          </a:p>
        </p:txBody>
      </p:sp>
      <p:sp>
        <p:nvSpPr>
          <p:cNvPr id="194566" name="Rectangle 2"/>
          <p:cNvSpPr>
            <a:spLocks noGrp="1" noRot="1" noChangeAspect="1" noChangeArrowheads="1" noTextEdit="1"/>
          </p:cNvSpPr>
          <p:nvPr>
            <p:ph type="sldImg"/>
          </p:nvPr>
        </p:nvSpPr>
        <p:spPr>
          <a:ln/>
        </p:spPr>
      </p:sp>
      <p:sp>
        <p:nvSpPr>
          <p:cNvPr id="1945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a:t>[Title of the course]</a:t>
            </a:r>
          </a:p>
        </p:txBody>
      </p:sp>
      <p:sp>
        <p:nvSpPr>
          <p:cNvPr id="195587" name="Rectangle 3"/>
          <p:cNvSpPr>
            <a:spLocks noGrp="1" noChangeArrowheads="1"/>
          </p:cNvSpPr>
          <p:nvPr>
            <p:ph type="dt" sz="quarter" idx="1"/>
          </p:nvPr>
        </p:nvSpPr>
        <p:spPr>
          <a:noFill/>
        </p:spPr>
        <p:txBody>
          <a:bodyPr/>
          <a:lstStyle/>
          <a:p>
            <a:fld id="{FF1312E4-BB57-0545-81AB-1F21668C88F9}" type="datetime5">
              <a:rPr lang="en-US"/>
              <a:pPr/>
              <a:t>30-Aug-12</a:t>
            </a:fld>
            <a:endParaRPr lang="en-US"/>
          </a:p>
        </p:txBody>
      </p:sp>
      <p:sp>
        <p:nvSpPr>
          <p:cNvPr id="19558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5589" name="Rectangle 7"/>
          <p:cNvSpPr>
            <a:spLocks noGrp="1" noChangeArrowheads="1"/>
          </p:cNvSpPr>
          <p:nvPr>
            <p:ph type="sldNum" sz="quarter" idx="5"/>
          </p:nvPr>
        </p:nvSpPr>
        <p:spPr>
          <a:noFill/>
        </p:spPr>
        <p:txBody>
          <a:bodyPr/>
          <a:lstStyle/>
          <a:p>
            <a:fld id="{71BCBAAE-39FE-7749-AE32-A69CE4391329}" type="slidenum">
              <a:rPr lang="en-US"/>
              <a:pPr/>
              <a:t>43</a:t>
            </a:fld>
            <a:endParaRPr lang="en-US"/>
          </a:p>
        </p:txBody>
      </p:sp>
      <p:sp>
        <p:nvSpPr>
          <p:cNvPr id="195590" name="Rectangle 2"/>
          <p:cNvSpPr>
            <a:spLocks noGrp="1" noRot="1" noChangeAspect="1" noChangeArrowheads="1" noTextEdit="1"/>
          </p:cNvSpPr>
          <p:nvPr>
            <p:ph type="sldImg"/>
          </p:nvPr>
        </p:nvSpPr>
        <p:spPr>
          <a:ln/>
        </p:spPr>
      </p:sp>
      <p:sp>
        <p:nvSpPr>
          <p:cNvPr id="19559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a:t>[Title of the course]</a:t>
            </a:r>
          </a:p>
        </p:txBody>
      </p:sp>
      <p:sp>
        <p:nvSpPr>
          <p:cNvPr id="197635" name="Rectangle 3"/>
          <p:cNvSpPr>
            <a:spLocks noGrp="1" noChangeArrowheads="1"/>
          </p:cNvSpPr>
          <p:nvPr>
            <p:ph type="dt" sz="quarter" idx="1"/>
          </p:nvPr>
        </p:nvSpPr>
        <p:spPr>
          <a:noFill/>
        </p:spPr>
        <p:txBody>
          <a:bodyPr/>
          <a:lstStyle/>
          <a:p>
            <a:fld id="{1528CB9C-A9BE-4947-A069-E8970F02196E}" type="datetime5">
              <a:rPr lang="en-US"/>
              <a:pPr/>
              <a:t>30-Aug-12</a:t>
            </a:fld>
            <a:endParaRPr lang="en-US"/>
          </a:p>
        </p:txBody>
      </p:sp>
      <p:sp>
        <p:nvSpPr>
          <p:cNvPr id="1976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7637" name="Rectangle 7"/>
          <p:cNvSpPr>
            <a:spLocks noGrp="1" noChangeArrowheads="1"/>
          </p:cNvSpPr>
          <p:nvPr>
            <p:ph type="sldNum" sz="quarter" idx="5"/>
          </p:nvPr>
        </p:nvSpPr>
        <p:spPr>
          <a:noFill/>
        </p:spPr>
        <p:txBody>
          <a:bodyPr/>
          <a:lstStyle/>
          <a:p>
            <a:fld id="{4FB3CBA4-4F95-7D42-ACA7-5B9AD7A328F0}" type="slidenum">
              <a:rPr lang="en-US"/>
              <a:pPr/>
              <a:t>44</a:t>
            </a:fld>
            <a:endParaRPr lang="en-US"/>
          </a:p>
        </p:txBody>
      </p:sp>
      <p:sp>
        <p:nvSpPr>
          <p:cNvPr id="197638" name="Rectangle 2"/>
          <p:cNvSpPr>
            <a:spLocks noGrp="1" noRot="1" noChangeAspect="1" noChangeArrowheads="1" noTextEdit="1"/>
          </p:cNvSpPr>
          <p:nvPr>
            <p:ph type="sldImg"/>
          </p:nvPr>
        </p:nvSpPr>
        <p:spPr>
          <a:ln/>
        </p:spPr>
      </p:sp>
      <p:sp>
        <p:nvSpPr>
          <p:cNvPr id="19763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a:t>[Title of the course]</a:t>
            </a:r>
          </a:p>
        </p:txBody>
      </p:sp>
      <p:sp>
        <p:nvSpPr>
          <p:cNvPr id="198659" name="Rectangle 3"/>
          <p:cNvSpPr>
            <a:spLocks noGrp="1" noChangeArrowheads="1"/>
          </p:cNvSpPr>
          <p:nvPr>
            <p:ph type="dt" sz="quarter" idx="1"/>
          </p:nvPr>
        </p:nvSpPr>
        <p:spPr>
          <a:noFill/>
        </p:spPr>
        <p:txBody>
          <a:bodyPr/>
          <a:lstStyle/>
          <a:p>
            <a:fld id="{30C0C25E-3828-214A-A8ED-0B46F6B18530}" type="datetime5">
              <a:rPr lang="en-US"/>
              <a:pPr/>
              <a:t>30-Aug-12</a:t>
            </a:fld>
            <a:endParaRPr lang="en-US"/>
          </a:p>
        </p:txBody>
      </p:sp>
      <p:sp>
        <p:nvSpPr>
          <p:cNvPr id="1986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8661" name="Rectangle 7"/>
          <p:cNvSpPr>
            <a:spLocks noGrp="1" noChangeArrowheads="1"/>
          </p:cNvSpPr>
          <p:nvPr>
            <p:ph type="sldNum" sz="quarter" idx="5"/>
          </p:nvPr>
        </p:nvSpPr>
        <p:spPr>
          <a:noFill/>
        </p:spPr>
        <p:txBody>
          <a:bodyPr/>
          <a:lstStyle/>
          <a:p>
            <a:fld id="{35F0B376-ABB9-8A4A-938E-63E9FDE5A6A5}" type="slidenum">
              <a:rPr lang="en-US"/>
              <a:pPr/>
              <a:t>45</a:t>
            </a:fld>
            <a:endParaRPr lang="en-US"/>
          </a:p>
        </p:txBody>
      </p:sp>
      <p:sp>
        <p:nvSpPr>
          <p:cNvPr id="198662" name="Rectangle 2"/>
          <p:cNvSpPr>
            <a:spLocks noGrp="1" noRot="1" noChangeAspect="1" noChangeArrowheads="1" noTextEdit="1"/>
          </p:cNvSpPr>
          <p:nvPr>
            <p:ph type="sldImg"/>
          </p:nvPr>
        </p:nvSpPr>
        <p:spPr>
          <a:ln/>
        </p:spPr>
      </p:sp>
      <p:sp>
        <p:nvSpPr>
          <p:cNvPr id="198663"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t>[Title of the course]</a:t>
            </a:r>
          </a:p>
        </p:txBody>
      </p:sp>
      <p:sp>
        <p:nvSpPr>
          <p:cNvPr id="199683" name="Rectangle 3"/>
          <p:cNvSpPr>
            <a:spLocks noGrp="1" noChangeArrowheads="1"/>
          </p:cNvSpPr>
          <p:nvPr>
            <p:ph type="dt" sz="quarter" idx="1"/>
          </p:nvPr>
        </p:nvSpPr>
        <p:spPr>
          <a:noFill/>
        </p:spPr>
        <p:txBody>
          <a:bodyPr/>
          <a:lstStyle/>
          <a:p>
            <a:fld id="{B264C246-BA89-F544-9B5F-EE025A31BDF4}" type="datetime5">
              <a:rPr lang="en-US"/>
              <a:pPr/>
              <a:t>30-Aug-12</a:t>
            </a:fld>
            <a:endParaRPr lang="en-US"/>
          </a:p>
        </p:txBody>
      </p:sp>
      <p:sp>
        <p:nvSpPr>
          <p:cNvPr id="199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idx="5"/>
          </p:nvPr>
        </p:nvSpPr>
        <p:spPr>
          <a:noFill/>
        </p:spPr>
        <p:txBody>
          <a:bodyPr/>
          <a:lstStyle/>
          <a:p>
            <a:fld id="{0980B012-7E11-2E41-AD9F-D293F68F2412}" type="slidenum">
              <a:rPr lang="en-US"/>
              <a:pPr/>
              <a:t>46</a:t>
            </a:fld>
            <a:endParaRPr lang="en-US"/>
          </a:p>
        </p:txBody>
      </p:sp>
      <p:sp>
        <p:nvSpPr>
          <p:cNvPr id="199686" name="Rectangle 2"/>
          <p:cNvSpPr>
            <a:spLocks noGrp="1" noRot="1" noChangeAspect="1" noChangeArrowheads="1" noTextEdit="1"/>
          </p:cNvSpPr>
          <p:nvPr>
            <p:ph type="sldImg"/>
          </p:nvPr>
        </p:nvSpPr>
        <p:spPr>
          <a:ln/>
        </p:spPr>
      </p:sp>
      <p:sp>
        <p:nvSpPr>
          <p:cNvPr id="19968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p:spPr>
        <p:txBody>
          <a:bodyPr/>
          <a:lstStyle/>
          <a:p>
            <a:r>
              <a:rPr lang="en-US"/>
              <a:t>[Title of the course]</a:t>
            </a:r>
          </a:p>
        </p:txBody>
      </p:sp>
      <p:sp>
        <p:nvSpPr>
          <p:cNvPr id="201731" name="Rectangle 3"/>
          <p:cNvSpPr>
            <a:spLocks noGrp="1" noChangeArrowheads="1"/>
          </p:cNvSpPr>
          <p:nvPr>
            <p:ph type="dt" sz="quarter" idx="1"/>
          </p:nvPr>
        </p:nvSpPr>
        <p:spPr>
          <a:noFill/>
        </p:spPr>
        <p:txBody>
          <a:bodyPr/>
          <a:lstStyle/>
          <a:p>
            <a:fld id="{6699BE24-8360-624A-8501-97184D13D180}" type="datetime5">
              <a:rPr lang="en-US"/>
              <a:pPr/>
              <a:t>30-Aug-12</a:t>
            </a:fld>
            <a:endParaRPr lang="en-US"/>
          </a:p>
        </p:txBody>
      </p:sp>
      <p:sp>
        <p:nvSpPr>
          <p:cNvPr id="2017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01733" name="Rectangle 7"/>
          <p:cNvSpPr>
            <a:spLocks noGrp="1" noChangeArrowheads="1"/>
          </p:cNvSpPr>
          <p:nvPr>
            <p:ph type="sldNum" sz="quarter" idx="5"/>
          </p:nvPr>
        </p:nvSpPr>
        <p:spPr>
          <a:noFill/>
        </p:spPr>
        <p:txBody>
          <a:bodyPr/>
          <a:lstStyle/>
          <a:p>
            <a:fld id="{A94E5B79-C258-974B-9C0D-60A613AF3CA2}" type="slidenum">
              <a:rPr lang="en-US"/>
              <a:pPr/>
              <a:t>47</a:t>
            </a:fld>
            <a:endParaRPr lang="en-US"/>
          </a:p>
        </p:txBody>
      </p:sp>
      <p:sp>
        <p:nvSpPr>
          <p:cNvPr id="201734" name="Rectangle 2"/>
          <p:cNvSpPr>
            <a:spLocks noGrp="1" noRot="1" noChangeAspect="1" noChangeArrowheads="1" noTextEdit="1"/>
          </p:cNvSpPr>
          <p:nvPr>
            <p:ph type="sldImg"/>
          </p:nvPr>
        </p:nvSpPr>
        <p:spPr>
          <a:ln/>
        </p:spPr>
      </p:sp>
      <p:sp>
        <p:nvSpPr>
          <p:cNvPr id="20173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a:t>[Title of the course]</a:t>
            </a:r>
          </a:p>
        </p:txBody>
      </p:sp>
      <p:sp>
        <p:nvSpPr>
          <p:cNvPr id="169987" name="Rectangle 3"/>
          <p:cNvSpPr>
            <a:spLocks noGrp="1" noChangeArrowheads="1"/>
          </p:cNvSpPr>
          <p:nvPr>
            <p:ph type="dt" sz="quarter" idx="1"/>
          </p:nvPr>
        </p:nvSpPr>
        <p:spPr>
          <a:noFill/>
        </p:spPr>
        <p:txBody>
          <a:bodyPr/>
          <a:lstStyle/>
          <a:p>
            <a:fld id="{9FCE3617-C781-E148-9798-EC9D901B4EA9}" type="datetime5">
              <a:rPr lang="en-US"/>
              <a:pPr/>
              <a:t>30-Aug-12</a:t>
            </a:fld>
            <a:endParaRPr lang="en-US"/>
          </a:p>
        </p:txBody>
      </p:sp>
      <p:sp>
        <p:nvSpPr>
          <p:cNvPr id="16998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9989" name="Rectangle 7"/>
          <p:cNvSpPr>
            <a:spLocks noGrp="1" noChangeArrowheads="1"/>
          </p:cNvSpPr>
          <p:nvPr>
            <p:ph type="sldNum" sz="quarter" idx="5"/>
          </p:nvPr>
        </p:nvSpPr>
        <p:spPr>
          <a:noFill/>
        </p:spPr>
        <p:txBody>
          <a:bodyPr/>
          <a:lstStyle/>
          <a:p>
            <a:fld id="{40B451E6-3FB5-3349-AC23-01478D35B042}" type="slidenum">
              <a:rPr lang="en-US"/>
              <a:pPr/>
              <a:t>48</a:t>
            </a:fld>
            <a:endParaRPr lang="en-US"/>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a:t>[Title of the course]</a:t>
            </a:r>
          </a:p>
        </p:txBody>
      </p:sp>
      <p:sp>
        <p:nvSpPr>
          <p:cNvPr id="196611" name="Rectangle 3"/>
          <p:cNvSpPr>
            <a:spLocks noGrp="1" noChangeArrowheads="1"/>
          </p:cNvSpPr>
          <p:nvPr>
            <p:ph type="dt" sz="quarter" idx="1"/>
          </p:nvPr>
        </p:nvSpPr>
        <p:spPr>
          <a:noFill/>
        </p:spPr>
        <p:txBody>
          <a:bodyPr/>
          <a:lstStyle/>
          <a:p>
            <a:fld id="{8A75833E-D8E2-E845-9B96-2D622938D5A7}" type="datetime5">
              <a:rPr lang="en-US"/>
              <a:pPr/>
              <a:t>30-Aug-12</a:t>
            </a:fld>
            <a:endParaRPr lang="en-US"/>
          </a:p>
        </p:txBody>
      </p:sp>
      <p:sp>
        <p:nvSpPr>
          <p:cNvPr id="1966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96613" name="Rectangle 7"/>
          <p:cNvSpPr>
            <a:spLocks noGrp="1" noChangeArrowheads="1"/>
          </p:cNvSpPr>
          <p:nvPr>
            <p:ph type="sldNum" sz="quarter" idx="5"/>
          </p:nvPr>
        </p:nvSpPr>
        <p:spPr>
          <a:noFill/>
        </p:spPr>
        <p:txBody>
          <a:bodyPr/>
          <a:lstStyle/>
          <a:p>
            <a:fld id="{FCDE4903-E4D2-6B4D-882A-9F93584F000E}" type="slidenum">
              <a:rPr lang="en-US"/>
              <a:pPr/>
              <a:t>49</a:t>
            </a:fld>
            <a:endParaRPr lang="en-US"/>
          </a:p>
        </p:txBody>
      </p:sp>
      <p:sp>
        <p:nvSpPr>
          <p:cNvPr id="196614" name="Rectangle 2"/>
          <p:cNvSpPr>
            <a:spLocks noGrp="1" noRot="1" noChangeAspect="1" noChangeArrowheads="1" noTextEdit="1"/>
          </p:cNvSpPr>
          <p:nvPr>
            <p:ph type="sldImg"/>
          </p:nvPr>
        </p:nvSpPr>
        <p:spPr>
          <a:ln/>
        </p:spPr>
      </p:sp>
      <p:sp>
        <p:nvSpPr>
          <p:cNvPr id="196615" name="Rectangle 3"/>
          <p:cNvSpPr>
            <a:spLocks noGrp="1" noChangeArrowheads="1"/>
          </p:cNvSpPr>
          <p:nvPr>
            <p:ph type="body" idx="1"/>
          </p:nvPr>
        </p:nvSpPr>
        <p:spPr>
          <a:xfrm>
            <a:off x="993775" y="4416425"/>
            <a:ext cx="5046663" cy="4183063"/>
          </a:xfrm>
          <a:noFill/>
          <a:ln/>
        </p:spPr>
        <p:txBody>
          <a:bodyPr/>
          <a:lstStyle/>
          <a:p>
            <a:pPr eaLnBrk="1" hangingPunct="1"/>
            <a:r>
              <a:rPr lang="fr-FR" dirty="0" smtClean="0"/>
              <a:t>A </a:t>
            </a:r>
            <a:r>
              <a:rPr lang="fr-FR" dirty="0" err="1" smtClean="0"/>
              <a:t>ManagedBean</a:t>
            </a:r>
            <a:r>
              <a:rPr lang="fr-FR" dirty="0" smtClean="0"/>
              <a:t> </a:t>
            </a:r>
            <a:r>
              <a:rPr lang="fr-FR" b="1" baseline="0" dirty="0" err="1" smtClean="0"/>
              <a:t>param</a:t>
            </a:r>
            <a:r>
              <a:rPr lang="fr-FR" b="1" baseline="0" dirty="0" smtClean="0"/>
              <a:t> </a:t>
            </a:r>
            <a:r>
              <a:rPr lang="fr-FR" b="0" baseline="0" dirty="0" err="1" smtClean="0"/>
              <a:t>exists</a:t>
            </a:r>
            <a:r>
              <a:rPr lang="fr-FR" b="0" baseline="0" dirty="0" smtClean="0"/>
              <a:t> and </a:t>
            </a:r>
            <a:r>
              <a:rPr lang="fr-FR" b="0" baseline="0" dirty="0" err="1" smtClean="0"/>
              <a:t>allows</a:t>
            </a:r>
            <a:r>
              <a:rPr lang="fr-FR" b="0" baseline="0" dirty="0" smtClean="0"/>
              <a:t>  us to </a:t>
            </a:r>
            <a:r>
              <a:rPr lang="fr-FR" b="0" baseline="0" dirty="0" err="1" smtClean="0"/>
              <a:t>retrieve</a:t>
            </a:r>
            <a:r>
              <a:rPr lang="fr-FR" b="0" baseline="0" dirty="0" smtClean="0"/>
              <a:t> </a:t>
            </a:r>
            <a:r>
              <a:rPr lang="fr-FR" b="0" baseline="0" dirty="0" err="1" smtClean="0"/>
              <a:t>parameters</a:t>
            </a:r>
            <a:r>
              <a:rPr lang="fr-FR" b="0" baseline="0" dirty="0" smtClean="0"/>
              <a:t> </a:t>
            </a:r>
            <a:r>
              <a:rPr lang="fr-FR" b="0" baseline="0" dirty="0" err="1" smtClean="0"/>
              <a:t>passed</a:t>
            </a:r>
            <a:r>
              <a:rPr lang="fr-FR" b="0" baseline="0" dirty="0" smtClean="0"/>
              <a:t> in a </a:t>
            </a:r>
            <a:r>
              <a:rPr lang="fr-FR" b="0" baseline="0" dirty="0" err="1" smtClean="0"/>
              <a:t>query</a:t>
            </a:r>
            <a:endParaRPr lang="fr-F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p>
            <a:r>
              <a:rPr lang="en-US"/>
              <a:t>[Title of the course]</a:t>
            </a:r>
          </a:p>
        </p:txBody>
      </p:sp>
      <p:sp>
        <p:nvSpPr>
          <p:cNvPr id="202755" name="Rectangle 3"/>
          <p:cNvSpPr>
            <a:spLocks noGrp="1" noChangeArrowheads="1"/>
          </p:cNvSpPr>
          <p:nvPr>
            <p:ph type="dt" sz="quarter" idx="1"/>
          </p:nvPr>
        </p:nvSpPr>
        <p:spPr>
          <a:noFill/>
        </p:spPr>
        <p:txBody>
          <a:bodyPr/>
          <a:lstStyle/>
          <a:p>
            <a:fld id="{ACC04445-5B1E-4644-939F-FA515109E911}" type="datetime5">
              <a:rPr lang="en-US"/>
              <a:pPr/>
              <a:t>30-Aug-12</a:t>
            </a:fld>
            <a:endParaRPr lang="en-US"/>
          </a:p>
        </p:txBody>
      </p:sp>
      <p:sp>
        <p:nvSpPr>
          <p:cNvPr id="2027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02757" name="Rectangle 7"/>
          <p:cNvSpPr>
            <a:spLocks noGrp="1" noChangeArrowheads="1"/>
          </p:cNvSpPr>
          <p:nvPr>
            <p:ph type="sldNum" sz="quarter" idx="5"/>
          </p:nvPr>
        </p:nvSpPr>
        <p:spPr>
          <a:noFill/>
        </p:spPr>
        <p:txBody>
          <a:bodyPr/>
          <a:lstStyle/>
          <a:p>
            <a:fld id="{49C5990B-D053-F84B-8B9F-08EE97471E05}" type="slidenum">
              <a:rPr lang="en-US"/>
              <a:pPr/>
              <a:t>50</a:t>
            </a:fld>
            <a:endParaRPr lang="en-US"/>
          </a:p>
        </p:txBody>
      </p:sp>
      <p:sp>
        <p:nvSpPr>
          <p:cNvPr id="202758" name="Rectangle 2"/>
          <p:cNvSpPr>
            <a:spLocks noGrp="1" noRot="1" noChangeAspect="1" noChangeArrowheads="1" noTextEdit="1"/>
          </p:cNvSpPr>
          <p:nvPr>
            <p:ph type="sldImg"/>
          </p:nvPr>
        </p:nvSpPr>
        <p:spPr>
          <a:ln/>
        </p:spPr>
      </p:sp>
      <p:sp>
        <p:nvSpPr>
          <p:cNvPr id="202759"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51</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4</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a:t>[Title of the course]</a:t>
            </a:r>
          </a:p>
        </p:txBody>
      </p:sp>
      <p:sp>
        <p:nvSpPr>
          <p:cNvPr id="184323" name="Rectangle 3"/>
          <p:cNvSpPr>
            <a:spLocks noGrp="1" noChangeArrowheads="1"/>
          </p:cNvSpPr>
          <p:nvPr>
            <p:ph type="dt" sz="quarter" idx="1"/>
          </p:nvPr>
        </p:nvSpPr>
        <p:spPr>
          <a:noFill/>
        </p:spPr>
        <p:txBody>
          <a:bodyPr/>
          <a:lstStyle/>
          <a:p>
            <a:fld id="{FEAF080F-E69F-E946-8D75-21A985B1FD90}" type="datetime5">
              <a:rPr lang="en-US"/>
              <a:pPr/>
              <a:t>30-Aug-12</a:t>
            </a:fld>
            <a:endParaRPr lang="en-US"/>
          </a:p>
        </p:txBody>
      </p:sp>
      <p:sp>
        <p:nvSpPr>
          <p:cNvPr id="1843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4325" name="Rectangle 7"/>
          <p:cNvSpPr>
            <a:spLocks noGrp="1" noChangeArrowheads="1"/>
          </p:cNvSpPr>
          <p:nvPr>
            <p:ph type="sldNum" sz="quarter" idx="5"/>
          </p:nvPr>
        </p:nvSpPr>
        <p:spPr>
          <a:noFill/>
        </p:spPr>
        <p:txBody>
          <a:bodyPr/>
          <a:lstStyle/>
          <a:p>
            <a:fld id="{7799BA42-F15E-B940-887D-3B4B7C2A55BC}" type="slidenum">
              <a:rPr lang="en-US"/>
              <a:pPr/>
              <a:t>52</a:t>
            </a:fld>
            <a:endParaRPr lang="en-US"/>
          </a:p>
        </p:txBody>
      </p:sp>
      <p:sp>
        <p:nvSpPr>
          <p:cNvPr id="184326" name="Rectangle 2"/>
          <p:cNvSpPr>
            <a:spLocks noGrp="1" noRot="1" noChangeAspect="1" noChangeArrowheads="1" noTextEdit="1"/>
          </p:cNvSpPr>
          <p:nvPr>
            <p:ph type="sldImg"/>
          </p:nvPr>
        </p:nvSpPr>
        <p:spPr>
          <a:ln/>
        </p:spPr>
      </p:sp>
      <p:sp>
        <p:nvSpPr>
          <p:cNvPr id="18432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EC8C211F-D1BA-BC44-80B3-4C1CC9E361F4}" type="datetime5">
              <a:rPr lang="en-US" smtClean="0"/>
              <a:pPr/>
              <a:t>30-Aug-12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1DC9B4C3-32E6-084F-B1B5-95784BC7D488}" type="slidenum">
              <a:rPr lang="en-US" smtClean="0"/>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a:t>[Title of the course]</a:t>
            </a:r>
          </a:p>
        </p:txBody>
      </p:sp>
      <p:sp>
        <p:nvSpPr>
          <p:cNvPr id="185347" name="Rectangle 3"/>
          <p:cNvSpPr>
            <a:spLocks noGrp="1" noChangeArrowheads="1"/>
          </p:cNvSpPr>
          <p:nvPr>
            <p:ph type="dt" sz="quarter" idx="1"/>
          </p:nvPr>
        </p:nvSpPr>
        <p:spPr>
          <a:noFill/>
        </p:spPr>
        <p:txBody>
          <a:bodyPr/>
          <a:lstStyle/>
          <a:p>
            <a:fld id="{4201F4CF-A379-2B49-8E1F-BE647A793BE1}" type="datetime5">
              <a:rPr lang="en-US"/>
              <a:pPr/>
              <a:t>30-Aug-12</a:t>
            </a:fld>
            <a:endParaRPr lang="en-US"/>
          </a:p>
        </p:txBody>
      </p:sp>
      <p:sp>
        <p:nvSpPr>
          <p:cNvPr id="1853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5349" name="Rectangle 7"/>
          <p:cNvSpPr>
            <a:spLocks noGrp="1" noChangeArrowheads="1"/>
          </p:cNvSpPr>
          <p:nvPr>
            <p:ph type="sldNum" sz="quarter" idx="5"/>
          </p:nvPr>
        </p:nvSpPr>
        <p:spPr>
          <a:noFill/>
        </p:spPr>
        <p:txBody>
          <a:bodyPr/>
          <a:lstStyle/>
          <a:p>
            <a:fld id="{D2CBDE8B-9C43-B240-98BF-7B8A15195AC8}" type="slidenum">
              <a:rPr lang="en-US"/>
              <a:pPr/>
              <a:t>55</a:t>
            </a:fld>
            <a:endParaRPr lang="en-US"/>
          </a:p>
        </p:txBody>
      </p:sp>
      <p:sp>
        <p:nvSpPr>
          <p:cNvPr id="185350" name="Rectangle 2"/>
          <p:cNvSpPr>
            <a:spLocks noGrp="1" noRot="1" noChangeAspect="1" noChangeArrowheads="1" noTextEdit="1"/>
          </p:cNvSpPr>
          <p:nvPr>
            <p:ph type="sldImg"/>
          </p:nvPr>
        </p:nvSpPr>
        <p:spPr>
          <a:ln/>
        </p:spPr>
      </p:sp>
      <p:sp>
        <p:nvSpPr>
          <p:cNvPr id="18535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EC8C211F-D1BA-BC44-80B3-4C1CC9E361F4}" type="datetime5">
              <a:rPr lang="en-US" smtClean="0"/>
              <a:pPr/>
              <a:t>30-Aug-12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1DC9B4C3-32E6-084F-B1B5-95784BC7D488}" type="slidenum">
              <a:rPr lang="en-US" smtClean="0"/>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a:t>[Title of the course]</a:t>
            </a:r>
          </a:p>
        </p:txBody>
      </p:sp>
      <p:sp>
        <p:nvSpPr>
          <p:cNvPr id="185347" name="Rectangle 3"/>
          <p:cNvSpPr>
            <a:spLocks noGrp="1" noChangeArrowheads="1"/>
          </p:cNvSpPr>
          <p:nvPr>
            <p:ph type="dt" sz="quarter" idx="1"/>
          </p:nvPr>
        </p:nvSpPr>
        <p:spPr>
          <a:noFill/>
        </p:spPr>
        <p:txBody>
          <a:bodyPr/>
          <a:lstStyle/>
          <a:p>
            <a:fld id="{4201F4CF-A379-2B49-8E1F-BE647A793BE1}" type="datetime5">
              <a:rPr lang="en-US"/>
              <a:pPr/>
              <a:t>30-Aug-12</a:t>
            </a:fld>
            <a:endParaRPr lang="en-US"/>
          </a:p>
        </p:txBody>
      </p:sp>
      <p:sp>
        <p:nvSpPr>
          <p:cNvPr id="1853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5349" name="Rectangle 7"/>
          <p:cNvSpPr>
            <a:spLocks noGrp="1" noChangeArrowheads="1"/>
          </p:cNvSpPr>
          <p:nvPr>
            <p:ph type="sldNum" sz="quarter" idx="5"/>
          </p:nvPr>
        </p:nvSpPr>
        <p:spPr>
          <a:noFill/>
        </p:spPr>
        <p:txBody>
          <a:bodyPr/>
          <a:lstStyle/>
          <a:p>
            <a:fld id="{D2CBDE8B-9C43-B240-98BF-7B8A15195AC8}" type="slidenum">
              <a:rPr lang="en-US"/>
              <a:pPr/>
              <a:t>57</a:t>
            </a:fld>
            <a:endParaRPr lang="en-US"/>
          </a:p>
        </p:txBody>
      </p:sp>
      <p:sp>
        <p:nvSpPr>
          <p:cNvPr id="185350" name="Rectangle 2"/>
          <p:cNvSpPr>
            <a:spLocks noGrp="1" noRot="1" noChangeAspect="1" noChangeArrowheads="1" noTextEdit="1"/>
          </p:cNvSpPr>
          <p:nvPr>
            <p:ph type="sldImg"/>
          </p:nvPr>
        </p:nvSpPr>
        <p:spPr>
          <a:ln/>
        </p:spPr>
      </p:sp>
      <p:sp>
        <p:nvSpPr>
          <p:cNvPr id="18535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a:t>[Title of the course]</a:t>
            </a:r>
          </a:p>
        </p:txBody>
      </p:sp>
      <p:sp>
        <p:nvSpPr>
          <p:cNvPr id="186371" name="Rectangle 3"/>
          <p:cNvSpPr>
            <a:spLocks noGrp="1" noChangeArrowheads="1"/>
          </p:cNvSpPr>
          <p:nvPr>
            <p:ph type="dt" sz="quarter" idx="1"/>
          </p:nvPr>
        </p:nvSpPr>
        <p:spPr>
          <a:noFill/>
        </p:spPr>
        <p:txBody>
          <a:bodyPr/>
          <a:lstStyle/>
          <a:p>
            <a:fld id="{F8C7AEC4-C2E7-504F-812D-88E1C2E6B5B5}" type="datetime5">
              <a:rPr lang="en-US"/>
              <a:pPr/>
              <a:t>30-Aug-12</a:t>
            </a:fld>
            <a:endParaRPr lang="en-US"/>
          </a:p>
        </p:txBody>
      </p:sp>
      <p:sp>
        <p:nvSpPr>
          <p:cNvPr id="1863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6373" name="Rectangle 7"/>
          <p:cNvSpPr>
            <a:spLocks noGrp="1" noChangeArrowheads="1"/>
          </p:cNvSpPr>
          <p:nvPr>
            <p:ph type="sldNum" sz="quarter" idx="5"/>
          </p:nvPr>
        </p:nvSpPr>
        <p:spPr>
          <a:noFill/>
        </p:spPr>
        <p:txBody>
          <a:bodyPr/>
          <a:lstStyle/>
          <a:p>
            <a:fld id="{E0359851-79D8-2F47-9859-407ABE919C2B}" type="slidenum">
              <a:rPr lang="en-US"/>
              <a:pPr/>
              <a:t>58</a:t>
            </a:fld>
            <a:endParaRPr lang="en-US"/>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a:t>[Title of the course]</a:t>
            </a:r>
          </a:p>
        </p:txBody>
      </p:sp>
      <p:sp>
        <p:nvSpPr>
          <p:cNvPr id="186371" name="Rectangle 3"/>
          <p:cNvSpPr>
            <a:spLocks noGrp="1" noChangeArrowheads="1"/>
          </p:cNvSpPr>
          <p:nvPr>
            <p:ph type="dt" sz="quarter" idx="1"/>
          </p:nvPr>
        </p:nvSpPr>
        <p:spPr>
          <a:noFill/>
        </p:spPr>
        <p:txBody>
          <a:bodyPr/>
          <a:lstStyle/>
          <a:p>
            <a:fld id="{F8C7AEC4-C2E7-504F-812D-88E1C2E6B5B5}" type="datetime5">
              <a:rPr lang="en-US"/>
              <a:pPr/>
              <a:t>30-Aug-12</a:t>
            </a:fld>
            <a:endParaRPr lang="en-US"/>
          </a:p>
        </p:txBody>
      </p:sp>
      <p:sp>
        <p:nvSpPr>
          <p:cNvPr id="1863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6373" name="Rectangle 7"/>
          <p:cNvSpPr>
            <a:spLocks noGrp="1" noChangeArrowheads="1"/>
          </p:cNvSpPr>
          <p:nvPr>
            <p:ph type="sldNum" sz="quarter" idx="5"/>
          </p:nvPr>
        </p:nvSpPr>
        <p:spPr>
          <a:noFill/>
        </p:spPr>
        <p:txBody>
          <a:bodyPr/>
          <a:lstStyle/>
          <a:p>
            <a:fld id="{E0359851-79D8-2F47-9859-407ABE919C2B}" type="slidenum">
              <a:rPr lang="en-US"/>
              <a:pPr/>
              <a:t>59</a:t>
            </a:fld>
            <a:endParaRPr lang="en-US"/>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a:t>[Title of the course]</a:t>
            </a:r>
          </a:p>
        </p:txBody>
      </p:sp>
      <p:sp>
        <p:nvSpPr>
          <p:cNvPr id="186371" name="Rectangle 3"/>
          <p:cNvSpPr>
            <a:spLocks noGrp="1" noChangeArrowheads="1"/>
          </p:cNvSpPr>
          <p:nvPr>
            <p:ph type="dt" sz="quarter" idx="1"/>
          </p:nvPr>
        </p:nvSpPr>
        <p:spPr>
          <a:noFill/>
        </p:spPr>
        <p:txBody>
          <a:bodyPr/>
          <a:lstStyle/>
          <a:p>
            <a:fld id="{F8C7AEC4-C2E7-504F-812D-88E1C2E6B5B5}" type="datetime5">
              <a:rPr lang="en-US"/>
              <a:pPr/>
              <a:t>30-Aug-12</a:t>
            </a:fld>
            <a:endParaRPr lang="en-US"/>
          </a:p>
        </p:txBody>
      </p:sp>
      <p:sp>
        <p:nvSpPr>
          <p:cNvPr id="1863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6373" name="Rectangle 7"/>
          <p:cNvSpPr>
            <a:spLocks noGrp="1" noChangeArrowheads="1"/>
          </p:cNvSpPr>
          <p:nvPr>
            <p:ph type="sldNum" sz="quarter" idx="5"/>
          </p:nvPr>
        </p:nvSpPr>
        <p:spPr>
          <a:noFill/>
        </p:spPr>
        <p:txBody>
          <a:bodyPr/>
          <a:lstStyle/>
          <a:p>
            <a:fld id="{E0359851-79D8-2F47-9859-407ABE919C2B}" type="slidenum">
              <a:rPr lang="en-US"/>
              <a:pPr/>
              <a:t>60</a:t>
            </a:fld>
            <a:endParaRPr lang="en-US"/>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a:t>[Title of the course]</a:t>
            </a:r>
          </a:p>
        </p:txBody>
      </p:sp>
      <p:sp>
        <p:nvSpPr>
          <p:cNvPr id="187395" name="Rectangle 3"/>
          <p:cNvSpPr>
            <a:spLocks noGrp="1" noChangeArrowheads="1"/>
          </p:cNvSpPr>
          <p:nvPr>
            <p:ph type="dt" sz="quarter" idx="1"/>
          </p:nvPr>
        </p:nvSpPr>
        <p:spPr>
          <a:noFill/>
        </p:spPr>
        <p:txBody>
          <a:bodyPr/>
          <a:lstStyle/>
          <a:p>
            <a:fld id="{BEE03DCE-F0A4-9747-9A21-25A8E2704E60}" type="datetime5">
              <a:rPr lang="en-US"/>
              <a:pPr/>
              <a:t>30-Aug-12</a:t>
            </a:fld>
            <a:endParaRPr lang="en-US"/>
          </a:p>
        </p:txBody>
      </p:sp>
      <p:sp>
        <p:nvSpPr>
          <p:cNvPr id="18739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87397" name="Rectangle 7"/>
          <p:cNvSpPr>
            <a:spLocks noGrp="1" noChangeArrowheads="1"/>
          </p:cNvSpPr>
          <p:nvPr>
            <p:ph type="sldNum" sz="quarter" idx="5"/>
          </p:nvPr>
        </p:nvSpPr>
        <p:spPr>
          <a:noFill/>
        </p:spPr>
        <p:txBody>
          <a:bodyPr/>
          <a:lstStyle/>
          <a:p>
            <a:fld id="{831A0C7E-5E85-CB45-A35F-307C8C98A061}" type="slidenum">
              <a:rPr lang="en-US"/>
              <a:pPr/>
              <a:t>61</a:t>
            </a:fld>
            <a:endParaRPr lang="en-US"/>
          </a:p>
        </p:txBody>
      </p:sp>
      <p:sp>
        <p:nvSpPr>
          <p:cNvPr id="187398" name="Rectangle 2"/>
          <p:cNvSpPr>
            <a:spLocks noGrp="1" noRot="1" noChangeAspect="1" noChangeArrowheads="1" noTextEdit="1"/>
          </p:cNvSpPr>
          <p:nvPr>
            <p:ph type="sldImg"/>
          </p:nvPr>
        </p:nvSpPr>
        <p:spPr>
          <a:ln/>
        </p:spPr>
      </p:sp>
      <p:sp>
        <p:nvSpPr>
          <p:cNvPr id="187399" name="Rectangle 3"/>
          <p:cNvSpPr>
            <a:spLocks noGrp="1" noChangeArrowheads="1"/>
          </p:cNvSpPr>
          <p:nvPr>
            <p:ph type="body" idx="1"/>
          </p:nvPr>
        </p:nvSpPr>
        <p:spPr>
          <a:xfrm>
            <a:off x="993775" y="4416425"/>
            <a:ext cx="5200650" cy="4183063"/>
          </a:xfrm>
          <a:noFill/>
          <a:ln/>
        </p:spPr>
        <p:txBody>
          <a:bodyPr/>
          <a:lstStyle/>
          <a:p>
            <a:pPr eaLnBrk="1" hangingPunct="1"/>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62</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9</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63</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a:t>[Title of the course]</a:t>
            </a:r>
          </a:p>
        </p:txBody>
      </p:sp>
      <p:sp>
        <p:nvSpPr>
          <p:cNvPr id="251907" name="Rectangle 3"/>
          <p:cNvSpPr>
            <a:spLocks noGrp="1" noChangeArrowheads="1"/>
          </p:cNvSpPr>
          <p:nvPr>
            <p:ph type="dt" sz="quarter" idx="1"/>
          </p:nvPr>
        </p:nvSpPr>
        <p:spPr>
          <a:noFill/>
        </p:spPr>
        <p:txBody>
          <a:bodyPr/>
          <a:lstStyle/>
          <a:p>
            <a:fld id="{3049FFF0-FF12-A94F-824E-BC2291C1B837}" type="datetime5">
              <a:rPr lang="en-US"/>
              <a:pPr/>
              <a:t>30-Aug-12</a:t>
            </a:fld>
            <a:endParaRPr lang="en-US"/>
          </a:p>
        </p:txBody>
      </p:sp>
      <p:sp>
        <p:nvSpPr>
          <p:cNvPr id="2519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1909" name="Rectangle 7"/>
          <p:cNvSpPr>
            <a:spLocks noGrp="1" noChangeArrowheads="1"/>
          </p:cNvSpPr>
          <p:nvPr>
            <p:ph type="sldNum" sz="quarter" idx="5"/>
          </p:nvPr>
        </p:nvSpPr>
        <p:spPr>
          <a:noFill/>
        </p:spPr>
        <p:txBody>
          <a:bodyPr/>
          <a:lstStyle/>
          <a:p>
            <a:fld id="{AB6F9BFE-9394-6E40-90B9-4488D4E53D73}" type="slidenum">
              <a:rPr lang="en-US"/>
              <a:pPr/>
              <a:t>64</a:t>
            </a:fld>
            <a:endParaRPr lang="en-US"/>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a:t>[Title of the course]</a:t>
            </a:r>
          </a:p>
        </p:txBody>
      </p:sp>
      <p:sp>
        <p:nvSpPr>
          <p:cNvPr id="251907" name="Rectangle 3"/>
          <p:cNvSpPr>
            <a:spLocks noGrp="1" noChangeArrowheads="1"/>
          </p:cNvSpPr>
          <p:nvPr>
            <p:ph type="dt" sz="quarter" idx="1"/>
          </p:nvPr>
        </p:nvSpPr>
        <p:spPr>
          <a:noFill/>
        </p:spPr>
        <p:txBody>
          <a:bodyPr/>
          <a:lstStyle/>
          <a:p>
            <a:fld id="{3049FFF0-FF12-A94F-824E-BC2291C1B837}" type="datetime5">
              <a:rPr lang="en-US"/>
              <a:pPr/>
              <a:t>30-Aug-12</a:t>
            </a:fld>
            <a:endParaRPr lang="en-US"/>
          </a:p>
        </p:txBody>
      </p:sp>
      <p:sp>
        <p:nvSpPr>
          <p:cNvPr id="2519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1909" name="Rectangle 7"/>
          <p:cNvSpPr>
            <a:spLocks noGrp="1" noChangeArrowheads="1"/>
          </p:cNvSpPr>
          <p:nvPr>
            <p:ph type="sldNum" sz="quarter" idx="5"/>
          </p:nvPr>
        </p:nvSpPr>
        <p:spPr>
          <a:noFill/>
        </p:spPr>
        <p:txBody>
          <a:bodyPr/>
          <a:lstStyle/>
          <a:p>
            <a:fld id="{AB6F9BFE-9394-6E40-90B9-4488D4E53D73}" type="slidenum">
              <a:rPr lang="en-US"/>
              <a:pPr/>
              <a:t>65</a:t>
            </a:fld>
            <a:endParaRPr lang="en-US"/>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a:t>[Title of the course]</a:t>
            </a:r>
          </a:p>
        </p:txBody>
      </p:sp>
      <p:sp>
        <p:nvSpPr>
          <p:cNvPr id="251907" name="Rectangle 3"/>
          <p:cNvSpPr>
            <a:spLocks noGrp="1" noChangeArrowheads="1"/>
          </p:cNvSpPr>
          <p:nvPr>
            <p:ph type="dt" sz="quarter" idx="1"/>
          </p:nvPr>
        </p:nvSpPr>
        <p:spPr>
          <a:noFill/>
        </p:spPr>
        <p:txBody>
          <a:bodyPr/>
          <a:lstStyle/>
          <a:p>
            <a:fld id="{3049FFF0-FF12-A94F-824E-BC2291C1B837}" type="datetime5">
              <a:rPr lang="en-US"/>
              <a:pPr/>
              <a:t>30-Aug-12</a:t>
            </a:fld>
            <a:endParaRPr lang="en-US"/>
          </a:p>
        </p:txBody>
      </p:sp>
      <p:sp>
        <p:nvSpPr>
          <p:cNvPr id="2519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1909" name="Rectangle 7"/>
          <p:cNvSpPr>
            <a:spLocks noGrp="1" noChangeArrowheads="1"/>
          </p:cNvSpPr>
          <p:nvPr>
            <p:ph type="sldNum" sz="quarter" idx="5"/>
          </p:nvPr>
        </p:nvSpPr>
        <p:spPr>
          <a:noFill/>
        </p:spPr>
        <p:txBody>
          <a:bodyPr/>
          <a:lstStyle/>
          <a:p>
            <a:fld id="{AB6F9BFE-9394-6E40-90B9-4488D4E53D73}" type="slidenum">
              <a:rPr lang="en-US"/>
              <a:pPr/>
              <a:t>66</a:t>
            </a:fld>
            <a:endParaRPr lang="en-US"/>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67</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68</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69</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70</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71</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p>
            <a:r>
              <a:rPr lang="en-US"/>
              <a:t>[Title of the course]</a:t>
            </a:r>
          </a:p>
        </p:txBody>
      </p:sp>
      <p:sp>
        <p:nvSpPr>
          <p:cNvPr id="205827" name="Rectangle 3"/>
          <p:cNvSpPr>
            <a:spLocks noGrp="1" noChangeArrowheads="1"/>
          </p:cNvSpPr>
          <p:nvPr>
            <p:ph type="dt" sz="quarter" idx="1"/>
          </p:nvPr>
        </p:nvSpPr>
        <p:spPr>
          <a:noFill/>
        </p:spPr>
        <p:txBody>
          <a:bodyPr/>
          <a:lstStyle/>
          <a:p>
            <a:fld id="{302A7521-B9D7-5146-B1F0-3EF18B951058}" type="datetime5">
              <a:rPr lang="en-US"/>
              <a:pPr/>
              <a:t>30-Aug-12</a:t>
            </a:fld>
            <a:endParaRPr lang="en-US"/>
          </a:p>
        </p:txBody>
      </p:sp>
      <p:sp>
        <p:nvSpPr>
          <p:cNvPr id="20582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05829" name="Rectangle 7"/>
          <p:cNvSpPr>
            <a:spLocks noGrp="1" noChangeArrowheads="1"/>
          </p:cNvSpPr>
          <p:nvPr>
            <p:ph type="sldNum" sz="quarter" idx="5"/>
          </p:nvPr>
        </p:nvSpPr>
        <p:spPr>
          <a:noFill/>
        </p:spPr>
        <p:txBody>
          <a:bodyPr/>
          <a:lstStyle/>
          <a:p>
            <a:fld id="{FFC5AFD4-C68E-074C-B29D-F8951BF63C3A}" type="slidenum">
              <a:rPr lang="en-US"/>
              <a:pPr/>
              <a:t>72</a:t>
            </a:fld>
            <a:endParaRPr lang="en-US"/>
          </a:p>
        </p:txBody>
      </p:sp>
      <p:sp>
        <p:nvSpPr>
          <p:cNvPr id="205830" name="Rectangle 2"/>
          <p:cNvSpPr>
            <a:spLocks noGrp="1" noRot="1" noChangeAspect="1" noChangeArrowheads="1" noTextEdit="1"/>
          </p:cNvSpPr>
          <p:nvPr>
            <p:ph type="sldImg"/>
          </p:nvPr>
        </p:nvSpPr>
        <p:spPr>
          <a:ln/>
        </p:spPr>
      </p:sp>
      <p:sp>
        <p:nvSpPr>
          <p:cNvPr id="205831"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10</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77</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78</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79</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80</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a:t>[Title of the course]</a:t>
            </a:r>
          </a:p>
        </p:txBody>
      </p:sp>
      <p:sp>
        <p:nvSpPr>
          <p:cNvPr id="223235" name="Rectangle 3"/>
          <p:cNvSpPr>
            <a:spLocks noGrp="1" noChangeArrowheads="1"/>
          </p:cNvSpPr>
          <p:nvPr>
            <p:ph type="dt" sz="quarter" idx="1"/>
          </p:nvPr>
        </p:nvSpPr>
        <p:spPr>
          <a:noFill/>
        </p:spPr>
        <p:txBody>
          <a:bodyPr/>
          <a:lstStyle/>
          <a:p>
            <a:fld id="{B3529709-8CED-CC48-AD85-765D36E70B31}" type="datetime5">
              <a:rPr lang="en-US"/>
              <a:pPr/>
              <a:t>30-Aug-12</a:t>
            </a:fld>
            <a:endParaRPr lang="en-US"/>
          </a:p>
        </p:txBody>
      </p:sp>
      <p:sp>
        <p:nvSpPr>
          <p:cNvPr id="2232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3237" name="Rectangle 7"/>
          <p:cNvSpPr>
            <a:spLocks noGrp="1" noChangeArrowheads="1"/>
          </p:cNvSpPr>
          <p:nvPr>
            <p:ph type="sldNum" sz="quarter" idx="5"/>
          </p:nvPr>
        </p:nvSpPr>
        <p:spPr>
          <a:noFill/>
        </p:spPr>
        <p:txBody>
          <a:bodyPr/>
          <a:lstStyle/>
          <a:p>
            <a:fld id="{2F1481A3-6AC5-1446-903E-F01C28E9BB37}" type="slidenum">
              <a:rPr lang="en-US"/>
              <a:pPr/>
              <a:t>81</a:t>
            </a:fld>
            <a:endParaRPr lang="en-US"/>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88</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a:t>[Title of the course]</a:t>
            </a:r>
          </a:p>
        </p:txBody>
      </p:sp>
      <p:sp>
        <p:nvSpPr>
          <p:cNvPr id="223235" name="Rectangle 3"/>
          <p:cNvSpPr>
            <a:spLocks noGrp="1" noChangeArrowheads="1"/>
          </p:cNvSpPr>
          <p:nvPr>
            <p:ph type="dt" sz="quarter" idx="1"/>
          </p:nvPr>
        </p:nvSpPr>
        <p:spPr>
          <a:noFill/>
        </p:spPr>
        <p:txBody>
          <a:bodyPr/>
          <a:lstStyle/>
          <a:p>
            <a:fld id="{B3529709-8CED-CC48-AD85-765D36E70B31}" type="datetime5">
              <a:rPr lang="en-US"/>
              <a:pPr/>
              <a:t>30-Aug-12</a:t>
            </a:fld>
            <a:endParaRPr lang="en-US"/>
          </a:p>
        </p:txBody>
      </p:sp>
      <p:sp>
        <p:nvSpPr>
          <p:cNvPr id="2232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3237" name="Rectangle 7"/>
          <p:cNvSpPr>
            <a:spLocks noGrp="1" noChangeArrowheads="1"/>
          </p:cNvSpPr>
          <p:nvPr>
            <p:ph type="sldNum" sz="quarter" idx="5"/>
          </p:nvPr>
        </p:nvSpPr>
        <p:spPr>
          <a:noFill/>
        </p:spPr>
        <p:txBody>
          <a:bodyPr/>
          <a:lstStyle/>
          <a:p>
            <a:fld id="{2F1481A3-6AC5-1446-903E-F01C28E9BB37}" type="slidenum">
              <a:rPr lang="en-US"/>
              <a:pPr/>
              <a:t>89</a:t>
            </a:fld>
            <a:endParaRPr lang="en-US"/>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a:t>[Title of the course]</a:t>
            </a:r>
          </a:p>
        </p:txBody>
      </p:sp>
      <p:sp>
        <p:nvSpPr>
          <p:cNvPr id="230403" name="Rectangle 3"/>
          <p:cNvSpPr>
            <a:spLocks noGrp="1" noChangeArrowheads="1"/>
          </p:cNvSpPr>
          <p:nvPr>
            <p:ph type="dt" sz="quarter" idx="1"/>
          </p:nvPr>
        </p:nvSpPr>
        <p:spPr>
          <a:noFill/>
        </p:spPr>
        <p:txBody>
          <a:bodyPr/>
          <a:lstStyle/>
          <a:p>
            <a:fld id="{1C0F3817-0B54-C949-81C8-B301737F9361}" type="datetime5">
              <a:rPr lang="en-US"/>
              <a:pPr/>
              <a:t>30-Aug-12</a:t>
            </a:fld>
            <a:endParaRPr lang="en-US"/>
          </a:p>
        </p:txBody>
      </p:sp>
      <p:sp>
        <p:nvSpPr>
          <p:cNvPr id="2304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0405" name="Rectangle 7"/>
          <p:cNvSpPr>
            <a:spLocks noGrp="1" noChangeArrowheads="1"/>
          </p:cNvSpPr>
          <p:nvPr>
            <p:ph type="sldNum" sz="quarter" idx="5"/>
          </p:nvPr>
        </p:nvSpPr>
        <p:spPr>
          <a:noFill/>
        </p:spPr>
        <p:txBody>
          <a:bodyPr/>
          <a:lstStyle/>
          <a:p>
            <a:fld id="{67FFC53C-4B91-9B4E-BD72-B129ECEA78CC}" type="slidenum">
              <a:rPr lang="en-US"/>
              <a:pPr/>
              <a:t>90</a:t>
            </a:fld>
            <a:endParaRPr lang="en-US"/>
          </a:p>
        </p:txBody>
      </p:sp>
      <p:sp>
        <p:nvSpPr>
          <p:cNvPr id="230406" name="Rectangle 2"/>
          <p:cNvSpPr>
            <a:spLocks noGrp="1" noRot="1" noChangeAspect="1" noChangeArrowheads="1" noTextEdit="1"/>
          </p:cNvSpPr>
          <p:nvPr>
            <p:ph type="sldImg"/>
          </p:nvPr>
        </p:nvSpPr>
        <p:spPr>
          <a:ln/>
        </p:spPr>
      </p:sp>
      <p:sp>
        <p:nvSpPr>
          <p:cNvPr id="23040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a:t>[Title of the course]</a:t>
            </a:r>
          </a:p>
        </p:txBody>
      </p:sp>
      <p:sp>
        <p:nvSpPr>
          <p:cNvPr id="230403" name="Rectangle 3"/>
          <p:cNvSpPr>
            <a:spLocks noGrp="1" noChangeArrowheads="1"/>
          </p:cNvSpPr>
          <p:nvPr>
            <p:ph type="dt" sz="quarter" idx="1"/>
          </p:nvPr>
        </p:nvSpPr>
        <p:spPr>
          <a:noFill/>
        </p:spPr>
        <p:txBody>
          <a:bodyPr/>
          <a:lstStyle/>
          <a:p>
            <a:fld id="{1C0F3817-0B54-C949-81C8-B301737F9361}" type="datetime5">
              <a:rPr lang="en-US"/>
              <a:pPr/>
              <a:t>30-Aug-12</a:t>
            </a:fld>
            <a:endParaRPr lang="en-US"/>
          </a:p>
        </p:txBody>
      </p:sp>
      <p:sp>
        <p:nvSpPr>
          <p:cNvPr id="2304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0405" name="Rectangle 7"/>
          <p:cNvSpPr>
            <a:spLocks noGrp="1" noChangeArrowheads="1"/>
          </p:cNvSpPr>
          <p:nvPr>
            <p:ph type="sldNum" sz="quarter" idx="5"/>
          </p:nvPr>
        </p:nvSpPr>
        <p:spPr>
          <a:noFill/>
        </p:spPr>
        <p:txBody>
          <a:bodyPr/>
          <a:lstStyle/>
          <a:p>
            <a:fld id="{67FFC53C-4B91-9B4E-BD72-B129ECEA78CC}" type="slidenum">
              <a:rPr lang="en-US"/>
              <a:pPr/>
              <a:t>91</a:t>
            </a:fld>
            <a:endParaRPr lang="en-US"/>
          </a:p>
        </p:txBody>
      </p:sp>
      <p:sp>
        <p:nvSpPr>
          <p:cNvPr id="230406" name="Rectangle 2"/>
          <p:cNvSpPr>
            <a:spLocks noGrp="1" noRot="1" noChangeAspect="1" noChangeArrowheads="1" noTextEdit="1"/>
          </p:cNvSpPr>
          <p:nvPr>
            <p:ph type="sldImg"/>
          </p:nvPr>
        </p:nvSpPr>
        <p:spPr>
          <a:ln/>
        </p:spPr>
      </p:sp>
      <p:sp>
        <p:nvSpPr>
          <p:cNvPr id="23040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a:t>[Title of the course]</a:t>
            </a:r>
          </a:p>
        </p:txBody>
      </p:sp>
      <p:sp>
        <p:nvSpPr>
          <p:cNvPr id="231427" name="Rectangle 3"/>
          <p:cNvSpPr>
            <a:spLocks noGrp="1" noChangeArrowheads="1"/>
          </p:cNvSpPr>
          <p:nvPr>
            <p:ph type="dt" sz="quarter" idx="1"/>
          </p:nvPr>
        </p:nvSpPr>
        <p:spPr>
          <a:noFill/>
        </p:spPr>
        <p:txBody>
          <a:bodyPr/>
          <a:lstStyle/>
          <a:p>
            <a:fld id="{CA6D49B4-3CCD-EC48-BE11-3CA796E3AF4E}" type="datetime5">
              <a:rPr lang="en-US"/>
              <a:pPr/>
              <a:t>30-Aug-12</a:t>
            </a:fld>
            <a:endParaRPr lang="en-US"/>
          </a:p>
        </p:txBody>
      </p:sp>
      <p:sp>
        <p:nvSpPr>
          <p:cNvPr id="23142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1429" name="Rectangle 7"/>
          <p:cNvSpPr>
            <a:spLocks noGrp="1" noChangeArrowheads="1"/>
          </p:cNvSpPr>
          <p:nvPr>
            <p:ph type="sldNum" sz="quarter" idx="5"/>
          </p:nvPr>
        </p:nvSpPr>
        <p:spPr>
          <a:noFill/>
        </p:spPr>
        <p:txBody>
          <a:bodyPr/>
          <a:lstStyle/>
          <a:p>
            <a:fld id="{C84DACCC-4DC6-0249-A81C-6AC3D811B7A0}" type="slidenum">
              <a:rPr lang="en-US"/>
              <a:pPr/>
              <a:t>92</a:t>
            </a:fld>
            <a:endParaRPr lang="en-US"/>
          </a:p>
        </p:txBody>
      </p:sp>
      <p:sp>
        <p:nvSpPr>
          <p:cNvPr id="231430" name="Rectangle 2"/>
          <p:cNvSpPr>
            <a:spLocks noGrp="1" noRot="1" noChangeAspect="1" noChangeArrowheads="1" noTextEdit="1"/>
          </p:cNvSpPr>
          <p:nvPr>
            <p:ph type="sldImg"/>
          </p:nvPr>
        </p:nvSpPr>
        <p:spPr>
          <a:ln/>
        </p:spPr>
      </p:sp>
      <p:sp>
        <p:nvSpPr>
          <p:cNvPr id="23143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URL pattern previously declared</a:t>
            </a:r>
            <a:r>
              <a:rPr lang="en-US" baseline="0" dirty="0" smtClean="0"/>
              <a:t> ! If you don’t use it, the page will be directly return to the client without execute the EL.</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EC8C211F-D1BA-BC44-80B3-4C1CC9E361F4}" type="datetime5">
              <a:rPr lang="en-US" smtClean="0"/>
              <a:pPr/>
              <a:t>30-Aug-12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1DC9B4C3-32E6-084F-B1B5-95784BC7D488}" type="slidenum">
              <a:rPr lang="en-US" smtClean="0"/>
              <a:pPr/>
              <a:t>18</a:t>
            </a:fld>
            <a:endParaRPr lang="en-US"/>
          </a:p>
        </p:txBody>
      </p:sp>
    </p:spTree>
    <p:extLst>
      <p:ext uri="{BB962C8B-B14F-4D97-AF65-F5344CB8AC3E}">
        <p14:creationId xmlns:p14="http://schemas.microsoft.com/office/powerpoint/2010/main" val="1814430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a:t>[Title of the course]</a:t>
            </a:r>
          </a:p>
        </p:txBody>
      </p:sp>
      <p:sp>
        <p:nvSpPr>
          <p:cNvPr id="232451" name="Rectangle 3"/>
          <p:cNvSpPr>
            <a:spLocks noGrp="1" noChangeArrowheads="1"/>
          </p:cNvSpPr>
          <p:nvPr>
            <p:ph type="dt" sz="quarter" idx="1"/>
          </p:nvPr>
        </p:nvSpPr>
        <p:spPr>
          <a:noFill/>
        </p:spPr>
        <p:txBody>
          <a:bodyPr/>
          <a:lstStyle/>
          <a:p>
            <a:fld id="{325F2BC3-2946-1349-93CE-AAB0608491B4}" type="datetime5">
              <a:rPr lang="en-US"/>
              <a:pPr/>
              <a:t>30-Aug-12</a:t>
            </a:fld>
            <a:endParaRPr lang="en-US"/>
          </a:p>
        </p:txBody>
      </p:sp>
      <p:sp>
        <p:nvSpPr>
          <p:cNvPr id="2324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2453" name="Rectangle 7"/>
          <p:cNvSpPr>
            <a:spLocks noGrp="1" noChangeArrowheads="1"/>
          </p:cNvSpPr>
          <p:nvPr>
            <p:ph type="sldNum" sz="quarter" idx="5"/>
          </p:nvPr>
        </p:nvSpPr>
        <p:spPr>
          <a:noFill/>
        </p:spPr>
        <p:txBody>
          <a:bodyPr/>
          <a:lstStyle/>
          <a:p>
            <a:fld id="{571C9CD2-4B6D-DF48-9F6B-B62DA52FFA6F}" type="slidenum">
              <a:rPr lang="en-US"/>
              <a:pPr/>
              <a:t>93</a:t>
            </a:fld>
            <a:endParaRPr lang="en-US"/>
          </a:p>
        </p:txBody>
      </p:sp>
      <p:sp>
        <p:nvSpPr>
          <p:cNvPr id="232454" name="Rectangle 2"/>
          <p:cNvSpPr>
            <a:spLocks noGrp="1" noRot="1" noChangeAspect="1" noChangeArrowheads="1" noTextEdit="1"/>
          </p:cNvSpPr>
          <p:nvPr>
            <p:ph type="sldImg"/>
          </p:nvPr>
        </p:nvSpPr>
        <p:spPr>
          <a:ln/>
        </p:spPr>
      </p:sp>
      <p:sp>
        <p:nvSpPr>
          <p:cNvPr id="23245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a:t>[Title of the course]</a:t>
            </a:r>
          </a:p>
        </p:txBody>
      </p:sp>
      <p:sp>
        <p:nvSpPr>
          <p:cNvPr id="232451" name="Rectangle 3"/>
          <p:cNvSpPr>
            <a:spLocks noGrp="1" noChangeArrowheads="1"/>
          </p:cNvSpPr>
          <p:nvPr>
            <p:ph type="dt" sz="quarter" idx="1"/>
          </p:nvPr>
        </p:nvSpPr>
        <p:spPr>
          <a:noFill/>
        </p:spPr>
        <p:txBody>
          <a:bodyPr/>
          <a:lstStyle/>
          <a:p>
            <a:fld id="{325F2BC3-2946-1349-93CE-AAB0608491B4}" type="datetime5">
              <a:rPr lang="en-US"/>
              <a:pPr/>
              <a:t>30-Aug-12</a:t>
            </a:fld>
            <a:endParaRPr lang="en-US"/>
          </a:p>
        </p:txBody>
      </p:sp>
      <p:sp>
        <p:nvSpPr>
          <p:cNvPr id="2324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2453" name="Rectangle 7"/>
          <p:cNvSpPr>
            <a:spLocks noGrp="1" noChangeArrowheads="1"/>
          </p:cNvSpPr>
          <p:nvPr>
            <p:ph type="sldNum" sz="quarter" idx="5"/>
          </p:nvPr>
        </p:nvSpPr>
        <p:spPr>
          <a:noFill/>
        </p:spPr>
        <p:txBody>
          <a:bodyPr/>
          <a:lstStyle/>
          <a:p>
            <a:fld id="{571C9CD2-4B6D-DF48-9F6B-B62DA52FFA6F}" type="slidenum">
              <a:rPr lang="en-US"/>
              <a:pPr/>
              <a:t>94</a:t>
            </a:fld>
            <a:endParaRPr lang="en-US"/>
          </a:p>
        </p:txBody>
      </p:sp>
      <p:sp>
        <p:nvSpPr>
          <p:cNvPr id="232454" name="Rectangle 2"/>
          <p:cNvSpPr>
            <a:spLocks noGrp="1" noRot="1" noChangeAspect="1" noChangeArrowheads="1" noTextEdit="1"/>
          </p:cNvSpPr>
          <p:nvPr>
            <p:ph type="sldImg"/>
          </p:nvPr>
        </p:nvSpPr>
        <p:spPr>
          <a:ln/>
        </p:spPr>
      </p:sp>
      <p:sp>
        <p:nvSpPr>
          <p:cNvPr id="23245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a:t>[Title of the course]</a:t>
            </a:r>
          </a:p>
        </p:txBody>
      </p:sp>
      <p:sp>
        <p:nvSpPr>
          <p:cNvPr id="233475" name="Rectangle 3"/>
          <p:cNvSpPr>
            <a:spLocks noGrp="1" noChangeArrowheads="1"/>
          </p:cNvSpPr>
          <p:nvPr>
            <p:ph type="dt" sz="quarter" idx="1"/>
          </p:nvPr>
        </p:nvSpPr>
        <p:spPr>
          <a:noFill/>
        </p:spPr>
        <p:txBody>
          <a:bodyPr/>
          <a:lstStyle/>
          <a:p>
            <a:fld id="{DAF1B2BA-E425-0140-B6CC-12C0970D025A}" type="datetime5">
              <a:rPr lang="en-US"/>
              <a:pPr/>
              <a:t>30-Aug-12</a:t>
            </a:fld>
            <a:endParaRPr lang="en-US"/>
          </a:p>
        </p:txBody>
      </p:sp>
      <p:sp>
        <p:nvSpPr>
          <p:cNvPr id="23347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3477" name="Rectangle 7"/>
          <p:cNvSpPr>
            <a:spLocks noGrp="1" noChangeArrowheads="1"/>
          </p:cNvSpPr>
          <p:nvPr>
            <p:ph type="sldNum" sz="quarter" idx="5"/>
          </p:nvPr>
        </p:nvSpPr>
        <p:spPr>
          <a:noFill/>
        </p:spPr>
        <p:txBody>
          <a:bodyPr/>
          <a:lstStyle/>
          <a:p>
            <a:fld id="{673452AC-DB8F-4640-9EE4-95D95DA9D5B6}" type="slidenum">
              <a:rPr lang="en-US"/>
              <a:pPr/>
              <a:t>95</a:t>
            </a:fld>
            <a:endParaRPr lang="en-US"/>
          </a:p>
        </p:txBody>
      </p:sp>
      <p:sp>
        <p:nvSpPr>
          <p:cNvPr id="233478" name="Rectangle 2"/>
          <p:cNvSpPr>
            <a:spLocks noGrp="1" noRot="1" noChangeAspect="1" noChangeArrowheads="1" noTextEdit="1"/>
          </p:cNvSpPr>
          <p:nvPr>
            <p:ph type="sldImg"/>
          </p:nvPr>
        </p:nvSpPr>
        <p:spPr>
          <a:ln/>
        </p:spPr>
      </p:sp>
      <p:sp>
        <p:nvSpPr>
          <p:cNvPr id="23347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a:t>[Title of the course]</a:t>
            </a:r>
          </a:p>
        </p:txBody>
      </p:sp>
      <p:sp>
        <p:nvSpPr>
          <p:cNvPr id="234499" name="Rectangle 3"/>
          <p:cNvSpPr>
            <a:spLocks noGrp="1" noChangeArrowheads="1"/>
          </p:cNvSpPr>
          <p:nvPr>
            <p:ph type="dt" sz="quarter" idx="1"/>
          </p:nvPr>
        </p:nvSpPr>
        <p:spPr>
          <a:noFill/>
        </p:spPr>
        <p:txBody>
          <a:bodyPr/>
          <a:lstStyle/>
          <a:p>
            <a:fld id="{6F4EBC8D-B800-4940-A245-7FCC82AF239E}" type="datetime5">
              <a:rPr lang="en-US"/>
              <a:pPr/>
              <a:t>30-Aug-12</a:t>
            </a:fld>
            <a:endParaRPr lang="en-US"/>
          </a:p>
        </p:txBody>
      </p:sp>
      <p:sp>
        <p:nvSpPr>
          <p:cNvPr id="23450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4501" name="Rectangle 7"/>
          <p:cNvSpPr>
            <a:spLocks noGrp="1" noChangeArrowheads="1"/>
          </p:cNvSpPr>
          <p:nvPr>
            <p:ph type="sldNum" sz="quarter" idx="5"/>
          </p:nvPr>
        </p:nvSpPr>
        <p:spPr>
          <a:noFill/>
        </p:spPr>
        <p:txBody>
          <a:bodyPr/>
          <a:lstStyle/>
          <a:p>
            <a:fld id="{CE02500F-6146-8744-80F9-CEE7B581332D}" type="slidenum">
              <a:rPr lang="en-US"/>
              <a:pPr/>
              <a:t>96</a:t>
            </a:fld>
            <a:endParaRPr lang="en-US"/>
          </a:p>
        </p:txBody>
      </p:sp>
      <p:sp>
        <p:nvSpPr>
          <p:cNvPr id="234502" name="Rectangle 2"/>
          <p:cNvSpPr>
            <a:spLocks noGrp="1" noRot="1" noChangeAspect="1" noChangeArrowheads="1" noTextEdit="1"/>
          </p:cNvSpPr>
          <p:nvPr>
            <p:ph type="sldImg"/>
          </p:nvPr>
        </p:nvSpPr>
        <p:spPr>
          <a:ln/>
        </p:spPr>
      </p:sp>
      <p:sp>
        <p:nvSpPr>
          <p:cNvPr id="234503"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a:t>[Title of the course]</a:t>
            </a:r>
          </a:p>
        </p:txBody>
      </p:sp>
      <p:sp>
        <p:nvSpPr>
          <p:cNvPr id="233475" name="Rectangle 3"/>
          <p:cNvSpPr>
            <a:spLocks noGrp="1" noChangeArrowheads="1"/>
          </p:cNvSpPr>
          <p:nvPr>
            <p:ph type="dt" sz="quarter" idx="1"/>
          </p:nvPr>
        </p:nvSpPr>
        <p:spPr>
          <a:noFill/>
        </p:spPr>
        <p:txBody>
          <a:bodyPr/>
          <a:lstStyle/>
          <a:p>
            <a:fld id="{DAF1B2BA-E425-0140-B6CC-12C0970D025A}" type="datetime5">
              <a:rPr lang="en-US"/>
              <a:pPr/>
              <a:t>30-Aug-12</a:t>
            </a:fld>
            <a:endParaRPr lang="en-US"/>
          </a:p>
        </p:txBody>
      </p:sp>
      <p:sp>
        <p:nvSpPr>
          <p:cNvPr id="23347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3477" name="Rectangle 7"/>
          <p:cNvSpPr>
            <a:spLocks noGrp="1" noChangeArrowheads="1"/>
          </p:cNvSpPr>
          <p:nvPr>
            <p:ph type="sldNum" sz="quarter" idx="5"/>
          </p:nvPr>
        </p:nvSpPr>
        <p:spPr>
          <a:noFill/>
        </p:spPr>
        <p:txBody>
          <a:bodyPr/>
          <a:lstStyle/>
          <a:p>
            <a:fld id="{673452AC-DB8F-4640-9EE4-95D95DA9D5B6}" type="slidenum">
              <a:rPr lang="en-US"/>
              <a:pPr/>
              <a:t>97</a:t>
            </a:fld>
            <a:endParaRPr lang="en-US"/>
          </a:p>
        </p:txBody>
      </p:sp>
      <p:sp>
        <p:nvSpPr>
          <p:cNvPr id="233478" name="Rectangle 2"/>
          <p:cNvSpPr>
            <a:spLocks noGrp="1" noRot="1" noChangeAspect="1" noChangeArrowheads="1" noTextEdit="1"/>
          </p:cNvSpPr>
          <p:nvPr>
            <p:ph type="sldImg"/>
          </p:nvPr>
        </p:nvSpPr>
        <p:spPr>
          <a:ln/>
        </p:spPr>
      </p:sp>
      <p:sp>
        <p:nvSpPr>
          <p:cNvPr id="23347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98</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99</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100</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101</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r>
              <a:rPr lang="fr-FR" dirty="0" err="1" smtClean="0"/>
              <a:t>You’ll</a:t>
            </a:r>
            <a:r>
              <a:rPr lang="fr-FR" dirty="0" smtClean="0"/>
              <a:t> </a:t>
            </a:r>
            <a:r>
              <a:rPr lang="fr-FR" dirty="0" err="1" smtClean="0"/>
              <a:t>need</a:t>
            </a:r>
            <a:r>
              <a:rPr lang="fr-FR" dirty="0" smtClean="0"/>
              <a:t> to use </a:t>
            </a:r>
            <a:r>
              <a:rPr lang="fr-FR" dirty="0" err="1" smtClean="0"/>
              <a:t>SelectItem</a:t>
            </a:r>
            <a:r>
              <a:rPr lang="fr-FR" baseline="0" dirty="0" smtClean="0"/>
              <a:t> </a:t>
            </a:r>
            <a:r>
              <a:rPr lang="fr-FR" baseline="0" dirty="0" err="1" smtClean="0"/>
              <a:t>objects</a:t>
            </a:r>
            <a:r>
              <a:rPr lang="fr-FR" baseline="0" dirty="0" smtClean="0"/>
              <a:t> and </a:t>
            </a:r>
            <a:r>
              <a:rPr lang="fr-FR" baseline="0" dirty="0" err="1" smtClean="0"/>
              <a:t>create</a:t>
            </a:r>
            <a:r>
              <a:rPr lang="fr-FR" baseline="0" dirty="0" smtClean="0"/>
              <a:t> a </a:t>
            </a:r>
            <a:r>
              <a:rPr lang="fr-FR" baseline="0" dirty="0" err="1" smtClean="0"/>
              <a:t>converter</a:t>
            </a:r>
            <a:r>
              <a:rPr lang="fr-FR" baseline="0" dirty="0" smtClean="0"/>
              <a:t> for the select box.</a:t>
            </a:r>
          </a:p>
          <a:p>
            <a:pPr eaLnBrk="1" hangingPunct="1"/>
            <a:r>
              <a:rPr lang="fr-FR" baseline="0" dirty="0" err="1" smtClean="0"/>
              <a:t>Don’t</a:t>
            </a:r>
            <a:r>
              <a:rPr lang="fr-FR" baseline="0" dirty="0" smtClean="0"/>
              <a:t> </a:t>
            </a:r>
            <a:r>
              <a:rPr lang="fr-FR" baseline="0" dirty="0" err="1" smtClean="0"/>
              <a:t>forget</a:t>
            </a:r>
            <a:r>
              <a:rPr lang="fr-FR" baseline="0" dirty="0" smtClean="0"/>
              <a:t> to </a:t>
            </a:r>
            <a:r>
              <a:rPr lang="fr-FR" baseline="0" dirty="0" err="1" smtClean="0"/>
              <a:t>override</a:t>
            </a:r>
            <a:r>
              <a:rPr lang="fr-FR" baseline="0" dirty="0" smtClean="0"/>
              <a:t> </a:t>
            </a:r>
            <a:r>
              <a:rPr lang="fr-FR" baseline="0" dirty="0" err="1" smtClean="0"/>
              <a:t>equals</a:t>
            </a:r>
            <a:r>
              <a:rPr lang="fr-FR" baseline="0" dirty="0" smtClean="0"/>
              <a:t> </a:t>
            </a:r>
            <a:r>
              <a:rPr lang="fr-FR" baseline="0" dirty="0" err="1" smtClean="0"/>
              <a:t>method</a:t>
            </a:r>
            <a:r>
              <a:rPr lang="fr-FR" baseline="0" dirty="0" smtClean="0"/>
              <a:t> for Client class… </a:t>
            </a:r>
            <a:r>
              <a:rPr lang="fr-FR" baseline="0" dirty="0" err="1" smtClean="0"/>
              <a:t>Why</a:t>
            </a:r>
            <a:r>
              <a:rPr lang="fr-FR" baseline="0" dirty="0" smtClean="0"/>
              <a:t> ? </a:t>
            </a:r>
            <a:r>
              <a:rPr lang="fr-FR" baseline="0" dirty="0" err="1" smtClean="0"/>
              <a:t>Because</a:t>
            </a:r>
            <a:r>
              <a:rPr lang="fr-FR" baseline="0" dirty="0" smtClean="0"/>
              <a:t> </a:t>
            </a:r>
            <a:r>
              <a:rPr lang="fr-FR" baseline="0" dirty="0" err="1" smtClean="0"/>
              <a:t>SelectOneMenu</a:t>
            </a:r>
            <a:r>
              <a:rPr lang="fr-FR" baseline="0" dirty="0" smtClean="0"/>
              <a:t> component check </a:t>
            </a:r>
            <a:r>
              <a:rPr lang="fr-FR" baseline="0" dirty="0" err="1" smtClean="0"/>
              <a:t>with</a:t>
            </a:r>
            <a:r>
              <a:rPr lang="fr-FR" baseline="0" dirty="0" smtClean="0"/>
              <a:t> the </a:t>
            </a:r>
            <a:r>
              <a:rPr lang="fr-FR" baseline="0" dirty="0" err="1" smtClean="0"/>
              <a:t>equal</a:t>
            </a:r>
            <a:r>
              <a:rPr lang="fr-FR" baseline="0" dirty="0" smtClean="0"/>
              <a:t> </a:t>
            </a:r>
            <a:r>
              <a:rPr lang="fr-FR" baseline="0" dirty="0" err="1" smtClean="0"/>
              <a:t>method</a:t>
            </a:r>
            <a:r>
              <a:rPr lang="fr-FR" baseline="0" dirty="0" smtClean="0"/>
              <a:t> </a:t>
            </a:r>
            <a:r>
              <a:rPr lang="fr-FR" baseline="0" dirty="0" err="1" smtClean="0"/>
              <a:t>that</a:t>
            </a:r>
            <a:r>
              <a:rPr lang="fr-FR" baseline="0" dirty="0" smtClean="0"/>
              <a:t> the </a:t>
            </a:r>
            <a:r>
              <a:rPr lang="fr-FR" baseline="0" dirty="0" err="1" smtClean="0"/>
              <a:t>selected</a:t>
            </a:r>
            <a:r>
              <a:rPr lang="fr-FR" baseline="0" dirty="0" smtClean="0"/>
              <a:t> item </a:t>
            </a:r>
            <a:r>
              <a:rPr lang="fr-FR" baseline="0" dirty="0" err="1" smtClean="0"/>
              <a:t>is</a:t>
            </a:r>
            <a:r>
              <a:rPr lang="fr-FR" baseline="0" dirty="0" smtClean="0"/>
              <a:t> </a:t>
            </a:r>
            <a:r>
              <a:rPr lang="fr-FR" baseline="0" dirty="0" err="1" smtClean="0"/>
              <a:t>valid</a:t>
            </a:r>
            <a:r>
              <a:rPr lang="fr-FR" baseline="0" dirty="0" smtClean="0"/>
              <a:t> </a:t>
            </a:r>
            <a:r>
              <a:rPr lang="fr-FR" baseline="0" dirty="0" err="1" smtClean="0"/>
              <a:t>with</a:t>
            </a:r>
            <a:r>
              <a:rPr lang="fr-FR" baseline="0" dirty="0" smtClean="0"/>
              <a:t> </a:t>
            </a:r>
            <a:r>
              <a:rPr lang="fr-FR" baseline="0" dirty="0" err="1" smtClean="0"/>
              <a:t>this</a:t>
            </a:r>
            <a:r>
              <a:rPr lang="fr-FR" baseline="0" dirty="0" smtClean="0"/>
              <a:t> </a:t>
            </a:r>
            <a:r>
              <a:rPr lang="fr-FR" baseline="0" dirty="0" err="1" smtClean="0"/>
              <a:t>method</a:t>
            </a:r>
            <a:r>
              <a:rPr lang="fr-FR" baseline="0" dirty="0" smtClean="0"/>
              <a:t>.</a:t>
            </a:r>
            <a:endParaRPr lang="fr-F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102</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19</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a:t>[Title of the course]</a:t>
            </a:r>
          </a:p>
        </p:txBody>
      </p:sp>
      <p:sp>
        <p:nvSpPr>
          <p:cNvPr id="223235" name="Rectangle 3"/>
          <p:cNvSpPr>
            <a:spLocks noGrp="1" noChangeArrowheads="1"/>
          </p:cNvSpPr>
          <p:nvPr>
            <p:ph type="dt" sz="quarter" idx="1"/>
          </p:nvPr>
        </p:nvSpPr>
        <p:spPr>
          <a:noFill/>
        </p:spPr>
        <p:txBody>
          <a:bodyPr/>
          <a:lstStyle/>
          <a:p>
            <a:fld id="{B3529709-8CED-CC48-AD85-765D36E70B31}" type="datetime5">
              <a:rPr lang="en-US"/>
              <a:pPr/>
              <a:t>30-Aug-12</a:t>
            </a:fld>
            <a:endParaRPr lang="en-US"/>
          </a:p>
        </p:txBody>
      </p:sp>
      <p:sp>
        <p:nvSpPr>
          <p:cNvPr id="2232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3237" name="Rectangle 7"/>
          <p:cNvSpPr>
            <a:spLocks noGrp="1" noChangeArrowheads="1"/>
          </p:cNvSpPr>
          <p:nvPr>
            <p:ph type="sldNum" sz="quarter" idx="5"/>
          </p:nvPr>
        </p:nvSpPr>
        <p:spPr>
          <a:noFill/>
        </p:spPr>
        <p:txBody>
          <a:bodyPr/>
          <a:lstStyle/>
          <a:p>
            <a:fld id="{2F1481A3-6AC5-1446-903E-F01C28E9BB37}" type="slidenum">
              <a:rPr lang="en-US"/>
              <a:pPr/>
              <a:t>103</a:t>
            </a:fld>
            <a:endParaRPr lang="en-US"/>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a:t>[Title of the course]</a:t>
            </a:r>
          </a:p>
        </p:txBody>
      </p:sp>
      <p:sp>
        <p:nvSpPr>
          <p:cNvPr id="235523" name="Rectangle 3"/>
          <p:cNvSpPr>
            <a:spLocks noGrp="1" noChangeArrowheads="1"/>
          </p:cNvSpPr>
          <p:nvPr>
            <p:ph type="dt" sz="quarter" idx="1"/>
          </p:nvPr>
        </p:nvSpPr>
        <p:spPr>
          <a:noFill/>
        </p:spPr>
        <p:txBody>
          <a:bodyPr/>
          <a:lstStyle/>
          <a:p>
            <a:fld id="{96C8FFE9-90BA-744F-8023-2C111B1F9C07}" type="datetime5">
              <a:rPr lang="en-US"/>
              <a:pPr/>
              <a:t>30-Aug-12</a:t>
            </a:fld>
            <a:endParaRPr lang="en-US"/>
          </a:p>
        </p:txBody>
      </p:sp>
      <p:sp>
        <p:nvSpPr>
          <p:cNvPr id="2355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25" name="Rectangle 7"/>
          <p:cNvSpPr>
            <a:spLocks noGrp="1" noChangeArrowheads="1"/>
          </p:cNvSpPr>
          <p:nvPr>
            <p:ph type="sldNum" sz="quarter" idx="5"/>
          </p:nvPr>
        </p:nvSpPr>
        <p:spPr>
          <a:noFill/>
        </p:spPr>
        <p:txBody>
          <a:bodyPr/>
          <a:lstStyle/>
          <a:p>
            <a:fld id="{1F06B213-4775-F34D-989B-602211668100}" type="slidenum">
              <a:rPr lang="en-US"/>
              <a:pPr/>
              <a:t>104</a:t>
            </a:fld>
            <a:endParaRPr lang="en-US"/>
          </a:p>
        </p:txBody>
      </p:sp>
      <p:sp>
        <p:nvSpPr>
          <p:cNvPr id="235526" name="Rectangle 2"/>
          <p:cNvSpPr>
            <a:spLocks noGrp="1" noRot="1" noChangeAspect="1" noChangeArrowheads="1" noTextEdit="1"/>
          </p:cNvSpPr>
          <p:nvPr>
            <p:ph type="sldImg"/>
          </p:nvPr>
        </p:nvSpPr>
        <p:spPr>
          <a:ln/>
        </p:spPr>
      </p:sp>
      <p:sp>
        <p:nvSpPr>
          <p:cNvPr id="23552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a:t>[Title of the course]</a:t>
            </a:r>
          </a:p>
        </p:txBody>
      </p:sp>
      <p:sp>
        <p:nvSpPr>
          <p:cNvPr id="236547" name="Rectangle 3"/>
          <p:cNvSpPr>
            <a:spLocks noGrp="1" noChangeArrowheads="1"/>
          </p:cNvSpPr>
          <p:nvPr>
            <p:ph type="dt" sz="quarter" idx="1"/>
          </p:nvPr>
        </p:nvSpPr>
        <p:spPr>
          <a:noFill/>
        </p:spPr>
        <p:txBody>
          <a:bodyPr/>
          <a:lstStyle/>
          <a:p>
            <a:fld id="{C1C32186-8592-1A4B-BE99-FCF7B6E337EC}" type="datetime5">
              <a:rPr lang="en-US"/>
              <a:pPr/>
              <a:t>30-Aug-12</a:t>
            </a:fld>
            <a:endParaRPr lang="en-US"/>
          </a:p>
        </p:txBody>
      </p:sp>
      <p:sp>
        <p:nvSpPr>
          <p:cNvPr id="2365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6549" name="Rectangle 7"/>
          <p:cNvSpPr>
            <a:spLocks noGrp="1" noChangeArrowheads="1"/>
          </p:cNvSpPr>
          <p:nvPr>
            <p:ph type="sldNum" sz="quarter" idx="5"/>
          </p:nvPr>
        </p:nvSpPr>
        <p:spPr>
          <a:noFill/>
        </p:spPr>
        <p:txBody>
          <a:bodyPr/>
          <a:lstStyle/>
          <a:p>
            <a:fld id="{0474CE7D-C5DA-D144-9B47-AAC9E8814853}" type="slidenum">
              <a:rPr lang="en-US"/>
              <a:pPr/>
              <a:t>105</a:t>
            </a:fld>
            <a:endParaRPr lang="en-US"/>
          </a:p>
        </p:txBody>
      </p:sp>
      <p:sp>
        <p:nvSpPr>
          <p:cNvPr id="236550" name="Rectangle 2"/>
          <p:cNvSpPr>
            <a:spLocks noGrp="1" noRot="1" noChangeAspect="1" noChangeArrowheads="1" noTextEdit="1"/>
          </p:cNvSpPr>
          <p:nvPr>
            <p:ph type="sldImg"/>
          </p:nvPr>
        </p:nvSpPr>
        <p:spPr>
          <a:ln/>
        </p:spPr>
      </p:sp>
      <p:sp>
        <p:nvSpPr>
          <p:cNvPr id="236551"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a:t>[Title of the course]</a:t>
            </a:r>
          </a:p>
        </p:txBody>
      </p:sp>
      <p:sp>
        <p:nvSpPr>
          <p:cNvPr id="237571" name="Rectangle 3"/>
          <p:cNvSpPr>
            <a:spLocks noGrp="1" noChangeArrowheads="1"/>
          </p:cNvSpPr>
          <p:nvPr>
            <p:ph type="dt" sz="quarter" idx="1"/>
          </p:nvPr>
        </p:nvSpPr>
        <p:spPr>
          <a:noFill/>
        </p:spPr>
        <p:txBody>
          <a:bodyPr/>
          <a:lstStyle/>
          <a:p>
            <a:fld id="{C821B3BA-9846-6840-A32F-2C9DCB6E416E}" type="datetime5">
              <a:rPr lang="en-US"/>
              <a:pPr/>
              <a:t>30-Aug-12</a:t>
            </a:fld>
            <a:endParaRPr lang="en-US"/>
          </a:p>
        </p:txBody>
      </p:sp>
      <p:sp>
        <p:nvSpPr>
          <p:cNvPr id="23757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7573" name="Rectangle 7"/>
          <p:cNvSpPr>
            <a:spLocks noGrp="1" noChangeArrowheads="1"/>
          </p:cNvSpPr>
          <p:nvPr>
            <p:ph type="sldNum" sz="quarter" idx="5"/>
          </p:nvPr>
        </p:nvSpPr>
        <p:spPr>
          <a:noFill/>
        </p:spPr>
        <p:txBody>
          <a:bodyPr/>
          <a:lstStyle/>
          <a:p>
            <a:fld id="{065A6FE7-31A1-2340-87C2-7AC3C2060AB8}" type="slidenum">
              <a:rPr lang="en-US"/>
              <a:pPr/>
              <a:t>106</a:t>
            </a:fld>
            <a:endParaRPr lang="en-US"/>
          </a:p>
        </p:txBody>
      </p:sp>
      <p:sp>
        <p:nvSpPr>
          <p:cNvPr id="237574" name="Rectangle 2"/>
          <p:cNvSpPr>
            <a:spLocks noGrp="1" noRot="1" noChangeAspect="1" noChangeArrowheads="1" noTextEdit="1"/>
          </p:cNvSpPr>
          <p:nvPr>
            <p:ph type="sldImg"/>
          </p:nvPr>
        </p:nvSpPr>
        <p:spPr>
          <a:ln/>
        </p:spPr>
      </p:sp>
      <p:sp>
        <p:nvSpPr>
          <p:cNvPr id="23757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t>[Title of the course]</a:t>
            </a:r>
          </a:p>
        </p:txBody>
      </p:sp>
      <p:sp>
        <p:nvSpPr>
          <p:cNvPr id="238595" name="Rectangle 3"/>
          <p:cNvSpPr>
            <a:spLocks noGrp="1" noChangeArrowheads="1"/>
          </p:cNvSpPr>
          <p:nvPr>
            <p:ph type="dt" sz="quarter" idx="1"/>
          </p:nvPr>
        </p:nvSpPr>
        <p:spPr>
          <a:noFill/>
        </p:spPr>
        <p:txBody>
          <a:bodyPr/>
          <a:lstStyle/>
          <a:p>
            <a:fld id="{08E5F5DF-8E50-E446-BD23-38DCDF5F755B}" type="datetime5">
              <a:rPr lang="en-US"/>
              <a:pPr/>
              <a:t>30-Aug-12</a:t>
            </a:fld>
            <a:endParaRPr lang="en-US"/>
          </a:p>
        </p:txBody>
      </p:sp>
      <p:sp>
        <p:nvSpPr>
          <p:cNvPr id="23859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idx="5"/>
          </p:nvPr>
        </p:nvSpPr>
        <p:spPr>
          <a:noFill/>
        </p:spPr>
        <p:txBody>
          <a:bodyPr/>
          <a:lstStyle/>
          <a:p>
            <a:fld id="{8DBDD665-D669-444E-9523-DB461C2D0BF2}" type="slidenum">
              <a:rPr lang="en-US"/>
              <a:pPr/>
              <a:t>107</a:t>
            </a:fld>
            <a:endParaRPr lang="en-US"/>
          </a:p>
        </p:txBody>
      </p:sp>
      <p:sp>
        <p:nvSpPr>
          <p:cNvPr id="238598" name="Rectangle 2"/>
          <p:cNvSpPr>
            <a:spLocks noGrp="1" noRot="1" noChangeAspect="1" noChangeArrowheads="1" noTextEdit="1"/>
          </p:cNvSpPr>
          <p:nvPr>
            <p:ph type="sldImg"/>
          </p:nvPr>
        </p:nvSpPr>
        <p:spPr>
          <a:ln/>
        </p:spPr>
      </p:sp>
      <p:sp>
        <p:nvSpPr>
          <p:cNvPr id="23859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t>[Title of the course]</a:t>
            </a:r>
          </a:p>
        </p:txBody>
      </p:sp>
      <p:sp>
        <p:nvSpPr>
          <p:cNvPr id="238595" name="Rectangle 3"/>
          <p:cNvSpPr>
            <a:spLocks noGrp="1" noChangeArrowheads="1"/>
          </p:cNvSpPr>
          <p:nvPr>
            <p:ph type="dt" sz="quarter" idx="1"/>
          </p:nvPr>
        </p:nvSpPr>
        <p:spPr>
          <a:noFill/>
        </p:spPr>
        <p:txBody>
          <a:bodyPr/>
          <a:lstStyle/>
          <a:p>
            <a:fld id="{08E5F5DF-8E50-E446-BD23-38DCDF5F755B}" type="datetime5">
              <a:rPr lang="en-US"/>
              <a:pPr/>
              <a:t>30-Aug-12</a:t>
            </a:fld>
            <a:endParaRPr lang="en-US"/>
          </a:p>
        </p:txBody>
      </p:sp>
      <p:sp>
        <p:nvSpPr>
          <p:cNvPr id="23859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idx="5"/>
          </p:nvPr>
        </p:nvSpPr>
        <p:spPr>
          <a:noFill/>
        </p:spPr>
        <p:txBody>
          <a:bodyPr/>
          <a:lstStyle/>
          <a:p>
            <a:fld id="{8DBDD665-D669-444E-9523-DB461C2D0BF2}" type="slidenum">
              <a:rPr lang="en-US"/>
              <a:pPr/>
              <a:t>108</a:t>
            </a:fld>
            <a:endParaRPr lang="en-US"/>
          </a:p>
        </p:txBody>
      </p:sp>
      <p:sp>
        <p:nvSpPr>
          <p:cNvPr id="238598" name="Rectangle 2"/>
          <p:cNvSpPr>
            <a:spLocks noGrp="1" noRot="1" noChangeAspect="1" noChangeArrowheads="1" noTextEdit="1"/>
          </p:cNvSpPr>
          <p:nvPr>
            <p:ph type="sldImg"/>
          </p:nvPr>
        </p:nvSpPr>
        <p:spPr>
          <a:ln/>
        </p:spPr>
      </p:sp>
      <p:sp>
        <p:nvSpPr>
          <p:cNvPr id="23859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a:t>[Title of the course]</a:t>
            </a:r>
          </a:p>
        </p:txBody>
      </p:sp>
      <p:sp>
        <p:nvSpPr>
          <p:cNvPr id="218115" name="Rectangle 3"/>
          <p:cNvSpPr>
            <a:spLocks noGrp="1" noChangeArrowheads="1"/>
          </p:cNvSpPr>
          <p:nvPr>
            <p:ph type="dt" sz="quarter" idx="1"/>
          </p:nvPr>
        </p:nvSpPr>
        <p:spPr>
          <a:noFill/>
        </p:spPr>
        <p:txBody>
          <a:bodyPr/>
          <a:lstStyle/>
          <a:p>
            <a:fld id="{07C2C1C3-252F-C040-84E4-04EEB5A7BA9C}" type="datetime5">
              <a:rPr lang="en-US"/>
              <a:pPr/>
              <a:t>30-Aug-12</a:t>
            </a:fld>
            <a:endParaRPr lang="en-US"/>
          </a:p>
        </p:txBody>
      </p:sp>
      <p:sp>
        <p:nvSpPr>
          <p:cNvPr id="2181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8117" name="Rectangle 7"/>
          <p:cNvSpPr>
            <a:spLocks noGrp="1" noChangeArrowheads="1"/>
          </p:cNvSpPr>
          <p:nvPr>
            <p:ph type="sldNum" sz="quarter" idx="5"/>
          </p:nvPr>
        </p:nvSpPr>
        <p:spPr>
          <a:noFill/>
        </p:spPr>
        <p:txBody>
          <a:bodyPr/>
          <a:lstStyle/>
          <a:p>
            <a:fld id="{49FB801F-12EC-D04E-BC11-5BA73068011B}" type="slidenum">
              <a:rPr lang="en-US"/>
              <a:pPr/>
              <a:t>109</a:t>
            </a:fld>
            <a:endParaRPr lang="en-US"/>
          </a:p>
        </p:txBody>
      </p:sp>
      <p:sp>
        <p:nvSpPr>
          <p:cNvPr id="218118" name="Rectangle 2"/>
          <p:cNvSpPr>
            <a:spLocks noGrp="1" noRot="1" noChangeAspect="1" noChangeArrowheads="1" noTextEdit="1"/>
          </p:cNvSpPr>
          <p:nvPr>
            <p:ph type="sldImg"/>
          </p:nvPr>
        </p:nvSpPr>
        <p:spPr>
          <a:ln/>
        </p:spPr>
      </p:sp>
      <p:sp>
        <p:nvSpPr>
          <p:cNvPr id="2181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en-US"/>
              <a:t>[Title of the course]</a:t>
            </a:r>
          </a:p>
        </p:txBody>
      </p:sp>
      <p:sp>
        <p:nvSpPr>
          <p:cNvPr id="219139" name="Rectangle 3"/>
          <p:cNvSpPr>
            <a:spLocks noGrp="1" noChangeArrowheads="1"/>
          </p:cNvSpPr>
          <p:nvPr>
            <p:ph type="dt" sz="quarter" idx="1"/>
          </p:nvPr>
        </p:nvSpPr>
        <p:spPr>
          <a:noFill/>
        </p:spPr>
        <p:txBody>
          <a:bodyPr/>
          <a:lstStyle/>
          <a:p>
            <a:fld id="{EB1183DD-6DBA-AA42-BAC9-A8EDBFE63E48}" type="datetime5">
              <a:rPr lang="en-US"/>
              <a:pPr/>
              <a:t>30-Aug-12</a:t>
            </a:fld>
            <a:endParaRPr lang="en-US"/>
          </a:p>
        </p:txBody>
      </p:sp>
      <p:sp>
        <p:nvSpPr>
          <p:cNvPr id="21914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9141" name="Rectangle 7"/>
          <p:cNvSpPr>
            <a:spLocks noGrp="1" noChangeArrowheads="1"/>
          </p:cNvSpPr>
          <p:nvPr>
            <p:ph type="sldNum" sz="quarter" idx="5"/>
          </p:nvPr>
        </p:nvSpPr>
        <p:spPr>
          <a:noFill/>
        </p:spPr>
        <p:txBody>
          <a:bodyPr/>
          <a:lstStyle/>
          <a:p>
            <a:fld id="{AA581AB6-4496-104B-8342-347E5D5921C7}" type="slidenum">
              <a:rPr lang="en-US"/>
              <a:pPr/>
              <a:t>110</a:t>
            </a:fld>
            <a:endParaRPr lang="en-US"/>
          </a:p>
        </p:txBody>
      </p:sp>
      <p:sp>
        <p:nvSpPr>
          <p:cNvPr id="219142" name="Rectangle 2"/>
          <p:cNvSpPr>
            <a:spLocks noGrp="1" noRot="1" noChangeAspect="1" noChangeArrowheads="1" noTextEdit="1"/>
          </p:cNvSpPr>
          <p:nvPr>
            <p:ph type="sldImg"/>
          </p:nvPr>
        </p:nvSpPr>
        <p:spPr>
          <a:ln/>
        </p:spPr>
      </p:sp>
      <p:sp>
        <p:nvSpPr>
          <p:cNvPr id="219143"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a:t>[Title of the course]</a:t>
            </a:r>
          </a:p>
        </p:txBody>
      </p:sp>
      <p:sp>
        <p:nvSpPr>
          <p:cNvPr id="235523" name="Rectangle 3"/>
          <p:cNvSpPr>
            <a:spLocks noGrp="1" noChangeArrowheads="1"/>
          </p:cNvSpPr>
          <p:nvPr>
            <p:ph type="dt" sz="quarter" idx="1"/>
          </p:nvPr>
        </p:nvSpPr>
        <p:spPr>
          <a:noFill/>
        </p:spPr>
        <p:txBody>
          <a:bodyPr/>
          <a:lstStyle/>
          <a:p>
            <a:fld id="{96C8FFE9-90BA-744F-8023-2C111B1F9C07}" type="datetime5">
              <a:rPr lang="en-US"/>
              <a:pPr/>
              <a:t>30-Aug-12</a:t>
            </a:fld>
            <a:endParaRPr lang="en-US"/>
          </a:p>
        </p:txBody>
      </p:sp>
      <p:sp>
        <p:nvSpPr>
          <p:cNvPr id="23552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25" name="Rectangle 7"/>
          <p:cNvSpPr>
            <a:spLocks noGrp="1" noChangeArrowheads="1"/>
          </p:cNvSpPr>
          <p:nvPr>
            <p:ph type="sldNum" sz="quarter" idx="5"/>
          </p:nvPr>
        </p:nvSpPr>
        <p:spPr>
          <a:noFill/>
        </p:spPr>
        <p:txBody>
          <a:bodyPr/>
          <a:lstStyle/>
          <a:p>
            <a:fld id="{1F06B213-4775-F34D-989B-602211668100}" type="slidenum">
              <a:rPr lang="en-US"/>
              <a:pPr/>
              <a:t>111</a:t>
            </a:fld>
            <a:endParaRPr lang="en-US"/>
          </a:p>
        </p:txBody>
      </p:sp>
      <p:sp>
        <p:nvSpPr>
          <p:cNvPr id="235526" name="Rectangle 2"/>
          <p:cNvSpPr>
            <a:spLocks noGrp="1" noRot="1" noChangeAspect="1" noChangeArrowheads="1" noTextEdit="1"/>
          </p:cNvSpPr>
          <p:nvPr>
            <p:ph type="sldImg"/>
          </p:nvPr>
        </p:nvSpPr>
        <p:spPr>
          <a:ln/>
        </p:spPr>
      </p:sp>
      <p:sp>
        <p:nvSpPr>
          <p:cNvPr id="23552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112</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t>[Title of the course]</a:t>
            </a:r>
          </a:p>
        </p:txBody>
      </p:sp>
      <p:sp>
        <p:nvSpPr>
          <p:cNvPr id="166915" name="Rectangle 3"/>
          <p:cNvSpPr>
            <a:spLocks noGrp="1" noChangeArrowheads="1"/>
          </p:cNvSpPr>
          <p:nvPr>
            <p:ph type="dt" sz="quarter" idx="1"/>
          </p:nvPr>
        </p:nvSpPr>
        <p:spPr>
          <a:noFill/>
        </p:spPr>
        <p:txBody>
          <a:bodyPr/>
          <a:lstStyle/>
          <a:p>
            <a:fld id="{7AA5A28D-EE74-BA43-A02A-B21C69920E2B}" type="datetime5">
              <a:rPr lang="en-US"/>
              <a:pPr/>
              <a:t>30-Aug-12</a:t>
            </a:fld>
            <a:endParaRPr lang="en-US"/>
          </a:p>
        </p:txBody>
      </p:sp>
      <p:sp>
        <p:nvSpPr>
          <p:cNvPr id="16691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idx="5"/>
          </p:nvPr>
        </p:nvSpPr>
        <p:spPr>
          <a:noFill/>
        </p:spPr>
        <p:txBody>
          <a:bodyPr/>
          <a:lstStyle/>
          <a:p>
            <a:fld id="{2E65638B-E9B2-FE41-A2B3-644DE5837560}" type="slidenum">
              <a:rPr lang="en-US"/>
              <a:pPr/>
              <a:t>20</a:t>
            </a:fld>
            <a:endParaRPr lang="en-US"/>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113</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a:t>[Title of the course]</a:t>
            </a:r>
          </a:p>
        </p:txBody>
      </p:sp>
      <p:sp>
        <p:nvSpPr>
          <p:cNvPr id="252931" name="Rectangle 3"/>
          <p:cNvSpPr>
            <a:spLocks noGrp="1" noChangeArrowheads="1"/>
          </p:cNvSpPr>
          <p:nvPr>
            <p:ph type="dt" sz="quarter" idx="1"/>
          </p:nvPr>
        </p:nvSpPr>
        <p:spPr>
          <a:noFill/>
        </p:spPr>
        <p:txBody>
          <a:bodyPr/>
          <a:lstStyle/>
          <a:p>
            <a:fld id="{1CEB65F4-9862-6F44-AED7-84897B08409C}" type="datetime5">
              <a:rPr lang="en-US"/>
              <a:pPr/>
              <a:t>30-Aug-12</a:t>
            </a:fld>
            <a:endParaRPr lang="en-US"/>
          </a:p>
        </p:txBody>
      </p:sp>
      <p:sp>
        <p:nvSpPr>
          <p:cNvPr id="2529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2933" name="Rectangle 7"/>
          <p:cNvSpPr>
            <a:spLocks noGrp="1" noChangeArrowheads="1"/>
          </p:cNvSpPr>
          <p:nvPr>
            <p:ph type="sldNum" sz="quarter" idx="5"/>
          </p:nvPr>
        </p:nvSpPr>
        <p:spPr>
          <a:noFill/>
        </p:spPr>
        <p:txBody>
          <a:bodyPr/>
          <a:lstStyle/>
          <a:p>
            <a:fld id="{E593F5D4-32B8-C840-856D-48EC8BC23723}" type="slidenum">
              <a:rPr lang="en-US"/>
              <a:pPr/>
              <a:t>114</a:t>
            </a:fld>
            <a:endParaRPr lang="en-US"/>
          </a:p>
        </p:txBody>
      </p:sp>
      <p:sp>
        <p:nvSpPr>
          <p:cNvPr id="252934" name="Rectangle 2"/>
          <p:cNvSpPr>
            <a:spLocks noGrp="1" noRot="1" noChangeAspect="1" noChangeArrowheads="1" noTextEdit="1"/>
          </p:cNvSpPr>
          <p:nvPr>
            <p:ph type="sldImg"/>
          </p:nvPr>
        </p:nvSpPr>
        <p:spPr>
          <a:ln/>
        </p:spPr>
      </p:sp>
      <p:sp>
        <p:nvSpPr>
          <p:cNvPr id="25293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a:t>[Title of the course]</a:t>
            </a:r>
          </a:p>
        </p:txBody>
      </p:sp>
      <p:sp>
        <p:nvSpPr>
          <p:cNvPr id="252931" name="Rectangle 3"/>
          <p:cNvSpPr>
            <a:spLocks noGrp="1" noChangeArrowheads="1"/>
          </p:cNvSpPr>
          <p:nvPr>
            <p:ph type="dt" sz="quarter" idx="1"/>
          </p:nvPr>
        </p:nvSpPr>
        <p:spPr>
          <a:noFill/>
        </p:spPr>
        <p:txBody>
          <a:bodyPr/>
          <a:lstStyle/>
          <a:p>
            <a:fld id="{1CEB65F4-9862-6F44-AED7-84897B08409C}" type="datetime5">
              <a:rPr lang="en-US"/>
              <a:pPr/>
              <a:t>30-Aug-12</a:t>
            </a:fld>
            <a:endParaRPr lang="en-US"/>
          </a:p>
        </p:txBody>
      </p:sp>
      <p:sp>
        <p:nvSpPr>
          <p:cNvPr id="2529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2933" name="Rectangle 7"/>
          <p:cNvSpPr>
            <a:spLocks noGrp="1" noChangeArrowheads="1"/>
          </p:cNvSpPr>
          <p:nvPr>
            <p:ph type="sldNum" sz="quarter" idx="5"/>
          </p:nvPr>
        </p:nvSpPr>
        <p:spPr>
          <a:noFill/>
        </p:spPr>
        <p:txBody>
          <a:bodyPr/>
          <a:lstStyle/>
          <a:p>
            <a:fld id="{E593F5D4-32B8-C840-856D-48EC8BC23723}" type="slidenum">
              <a:rPr lang="en-US"/>
              <a:pPr/>
              <a:t>115</a:t>
            </a:fld>
            <a:endParaRPr lang="en-US"/>
          </a:p>
        </p:txBody>
      </p:sp>
      <p:sp>
        <p:nvSpPr>
          <p:cNvPr id="252934" name="Rectangle 2"/>
          <p:cNvSpPr>
            <a:spLocks noGrp="1" noRot="1" noChangeAspect="1" noChangeArrowheads="1" noTextEdit="1"/>
          </p:cNvSpPr>
          <p:nvPr>
            <p:ph type="sldImg"/>
          </p:nvPr>
        </p:nvSpPr>
        <p:spPr>
          <a:ln/>
        </p:spPr>
      </p:sp>
      <p:sp>
        <p:nvSpPr>
          <p:cNvPr id="25293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a:t>[Title of the course]</a:t>
            </a:r>
          </a:p>
        </p:txBody>
      </p:sp>
      <p:sp>
        <p:nvSpPr>
          <p:cNvPr id="252931" name="Rectangle 3"/>
          <p:cNvSpPr>
            <a:spLocks noGrp="1" noChangeArrowheads="1"/>
          </p:cNvSpPr>
          <p:nvPr>
            <p:ph type="dt" sz="quarter" idx="1"/>
          </p:nvPr>
        </p:nvSpPr>
        <p:spPr>
          <a:noFill/>
        </p:spPr>
        <p:txBody>
          <a:bodyPr/>
          <a:lstStyle/>
          <a:p>
            <a:fld id="{1CEB65F4-9862-6F44-AED7-84897B08409C}" type="datetime5">
              <a:rPr lang="en-US"/>
              <a:pPr/>
              <a:t>30-Aug-12</a:t>
            </a:fld>
            <a:endParaRPr lang="en-US"/>
          </a:p>
        </p:txBody>
      </p:sp>
      <p:sp>
        <p:nvSpPr>
          <p:cNvPr id="2529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2933" name="Rectangle 7"/>
          <p:cNvSpPr>
            <a:spLocks noGrp="1" noChangeArrowheads="1"/>
          </p:cNvSpPr>
          <p:nvPr>
            <p:ph type="sldNum" sz="quarter" idx="5"/>
          </p:nvPr>
        </p:nvSpPr>
        <p:spPr>
          <a:noFill/>
        </p:spPr>
        <p:txBody>
          <a:bodyPr/>
          <a:lstStyle/>
          <a:p>
            <a:fld id="{E593F5D4-32B8-C840-856D-48EC8BC23723}" type="slidenum">
              <a:rPr lang="en-US"/>
              <a:pPr/>
              <a:t>116</a:t>
            </a:fld>
            <a:endParaRPr lang="en-US"/>
          </a:p>
        </p:txBody>
      </p:sp>
      <p:sp>
        <p:nvSpPr>
          <p:cNvPr id="252934" name="Rectangle 2"/>
          <p:cNvSpPr>
            <a:spLocks noGrp="1" noRot="1" noChangeAspect="1" noChangeArrowheads="1" noTextEdit="1"/>
          </p:cNvSpPr>
          <p:nvPr>
            <p:ph type="sldImg"/>
          </p:nvPr>
        </p:nvSpPr>
        <p:spPr>
          <a:ln/>
        </p:spPr>
      </p:sp>
      <p:sp>
        <p:nvSpPr>
          <p:cNvPr id="252935"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117</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solidFill>
                  <a:prstClr val="black"/>
                </a:solidFill>
              </a:rPr>
              <a:pPr/>
              <a:t>30-Aug-12</a:t>
            </a:fld>
            <a:endParaRPr lang="en-US">
              <a:solidFill>
                <a:prstClr val="black"/>
              </a:solidFill>
            </a:endParaRPr>
          </a:p>
        </p:txBody>
      </p:sp>
      <p:sp>
        <p:nvSpPr>
          <p:cNvPr id="6" name="Rectangle 6"/>
          <p:cNvSpPr>
            <a:spLocks noGrp="1" noChangeArrowheads="1"/>
          </p:cNvSpPr>
          <p:nvPr>
            <p:ph type="ftr" sz="quarter" idx="4"/>
          </p:nvPr>
        </p:nvSpPr>
        <p:spPr>
          <a:ln/>
        </p:spPr>
        <p:txBody>
          <a:bodyPr/>
          <a:lstStyle/>
          <a:p>
            <a:r>
              <a:rPr lang="en-US">
                <a:solidFill>
                  <a:prstClr val="black"/>
                </a:solidFill>
              </a:rPr>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solidFill>
                  <a:prstClr val="black"/>
                </a:solidFill>
              </a:rPr>
              <a:pPr/>
              <a:t>118</a:t>
            </a:fld>
            <a:endParaRPr lang="en-US">
              <a:solidFill>
                <a:prstClr val="black"/>
              </a:solidFill>
            </a:endParaRPr>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t>[Title of the course]</a:t>
            </a:r>
          </a:p>
        </p:txBody>
      </p:sp>
      <p:sp>
        <p:nvSpPr>
          <p:cNvPr id="148483" name="Rectangle 3"/>
          <p:cNvSpPr>
            <a:spLocks noGrp="1" noChangeArrowheads="1"/>
          </p:cNvSpPr>
          <p:nvPr>
            <p:ph type="dt" sz="quarter" idx="1"/>
          </p:nvPr>
        </p:nvSpPr>
        <p:spPr>
          <a:noFill/>
        </p:spPr>
        <p:txBody>
          <a:bodyPr/>
          <a:lstStyle/>
          <a:p>
            <a:fld id="{17684062-557B-CB46-9D9B-43E4DA336CF8}" type="datetime5">
              <a:rPr lang="en-US"/>
              <a:pPr/>
              <a:t>30-Aug-12</a:t>
            </a:fld>
            <a:endParaRPr lang="en-US"/>
          </a:p>
        </p:txBody>
      </p:sp>
      <p:sp>
        <p:nvSpPr>
          <p:cNvPr id="1484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idx="5"/>
          </p:nvPr>
        </p:nvSpPr>
        <p:spPr>
          <a:noFill/>
        </p:spPr>
        <p:txBody>
          <a:bodyPr/>
          <a:lstStyle/>
          <a:p>
            <a:fld id="{8D3BEDEC-733B-CA44-A088-71ECF04749C7}" type="slidenum">
              <a:rPr lang="en-US"/>
              <a:pPr/>
              <a:t>119</a:t>
            </a:fld>
            <a:endParaRPr lang="en-US"/>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xfrm>
            <a:off x="1069975" y="4416425"/>
            <a:ext cx="4818063" cy="4183063"/>
          </a:xfrm>
          <a:noFill/>
          <a:ln/>
        </p:spPr>
        <p:txBody>
          <a:bodyPr/>
          <a:lstStyle/>
          <a:p>
            <a:pPr eaLnBrk="1" hangingPunct="1"/>
            <a:endParaRPr lang="fr-F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120</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121</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t>[Title of the course]</a:t>
            </a:r>
          </a:p>
        </p:txBody>
      </p:sp>
      <p:sp>
        <p:nvSpPr>
          <p:cNvPr id="253955" name="Rectangle 3"/>
          <p:cNvSpPr>
            <a:spLocks noGrp="1" noChangeArrowheads="1"/>
          </p:cNvSpPr>
          <p:nvPr>
            <p:ph type="dt" sz="quarter" idx="1"/>
          </p:nvPr>
        </p:nvSpPr>
        <p:spPr>
          <a:noFill/>
        </p:spPr>
        <p:txBody>
          <a:bodyPr/>
          <a:lstStyle/>
          <a:p>
            <a:fld id="{F4993CB1-631C-B445-86E4-223305BD93C0}" type="datetime5">
              <a:rPr lang="en-US"/>
              <a:pPr/>
              <a:t>30-Aug-12</a:t>
            </a:fld>
            <a:endParaRPr lang="en-US"/>
          </a:p>
        </p:txBody>
      </p:sp>
      <p:sp>
        <p:nvSpPr>
          <p:cNvPr id="2539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idx="5"/>
          </p:nvPr>
        </p:nvSpPr>
        <p:spPr>
          <a:noFill/>
        </p:spPr>
        <p:txBody>
          <a:bodyPr/>
          <a:lstStyle/>
          <a:p>
            <a:fld id="{B4722837-3E86-324D-9D85-77D6D081CAC2}" type="slidenum">
              <a:rPr lang="en-US"/>
              <a:pPr/>
              <a:t>122</a:t>
            </a:fld>
            <a:endParaRPr lang="en-US"/>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emf"/><Relationship Id="rId1" Type="http://schemas.openxmlformats.org/officeDocument/2006/relationships/vmlDrawing" Target="../drawings/vmlDrawing4.vml"/><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emf"/><Relationship Id="rId1" Type="http://schemas.openxmlformats.org/officeDocument/2006/relationships/vmlDrawing" Target="../drawings/vmlDrawing6.vml"/><Relationship Id="rId2"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a:latin typeface="Courier" pitchFamily="49" charset="0"/>
            </a:endParaRPr>
          </a:p>
        </p:txBody>
      </p:sp>
      <p:graphicFrame>
        <p:nvGraphicFramePr>
          <p:cNvPr id="5"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5965" name="CorelDRAW" r:id="rId3" imgW="1409700" imgH="1320800" progId="">
                  <p:embed/>
                </p:oleObj>
              </mc:Choice>
              <mc:Fallback>
                <p:oleObj name="CorelDRAW" r:id="rId3" imgW="1409700" imgH="1320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 style</a:t>
            </a:r>
          </a:p>
        </p:txBody>
      </p:sp>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5"/>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eaLnBrk="0" hangingPunct="0"/>
            <a:endParaRPr lang="fr-FR" sz="1800">
              <a:solidFill>
                <a:srgbClr val="4D4D4D"/>
              </a:solidFill>
              <a:latin typeface="Arial" charset="0"/>
            </a:endParaRP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solidFill>
                  <a:srgbClr val="969696"/>
                </a:solidFill>
              </a:rPr>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9015" name="CorelDRAW" r:id="rId3" imgW="1405080" imgH="1308960" progId="">
                  <p:embed/>
                </p:oleObj>
              </mc:Choice>
              <mc:Fallback>
                <p:oleObj name="CorelDRAW" r:id="rId3" imgW="1405080" imgH="13089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21272825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9073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98976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993456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212860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264893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1302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77966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376436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260307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439208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999568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eaLnBrk="0" hangingPunct="0"/>
            <a:endParaRPr lang="fr-FR" sz="1800">
              <a:solidFill>
                <a:srgbClr val="4D4D4D"/>
              </a:solidFill>
              <a:latin typeface="Arial" charset="0"/>
            </a:endParaRP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solidFill>
                  <a:srgbClr val="969696"/>
                </a:solidFill>
              </a:rPr>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91063" name="CorelDRAW" r:id="rId3" imgW="1405080" imgH="1308960" progId="">
                  <p:embed/>
                </p:oleObj>
              </mc:Choice>
              <mc:Fallback>
                <p:oleObj name="CorelDRAW" r:id="rId3" imgW="1405080" imgH="13089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212728258"/>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907379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989769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993456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21286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264893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1302342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2779665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3764362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4260307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4392081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solidFill>
                  <a:srgbClr val="4D4D4D"/>
                </a:solidFill>
              </a:rPr>
              <a:t>Copyright © 2004-2005 NameOfTheOrganization.  All rights reserved.</a:t>
            </a:r>
          </a:p>
        </p:txBody>
      </p:sp>
    </p:spTree>
    <p:extLst>
      <p:ext uri="{BB962C8B-B14F-4D97-AF65-F5344CB8AC3E}">
        <p14:creationId xmlns:p14="http://schemas.microsoft.com/office/powerpoint/2010/main" val="199956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vmlDrawing" Target="../drawings/vmlDrawing3.vml"/><Relationship Id="rId15" Type="http://schemas.openxmlformats.org/officeDocument/2006/relationships/oleObject" Target="../embeddings/oleObject3.bin"/><Relationship Id="rId16" Type="http://schemas.openxmlformats.org/officeDocument/2006/relationships/image" Target="../media/image1.emf"/><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vmlDrawing" Target="../drawings/vmlDrawing5.vml"/><Relationship Id="rId15" Type="http://schemas.openxmlformats.org/officeDocument/2006/relationships/oleObject" Target="../embeddings/oleObject5.bin"/><Relationship Id="rId16" Type="http://schemas.openxmlformats.org/officeDocument/2006/relationships/image" Target="../media/image1.emf"/><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a:latin typeface="Courier" pitchFamily="49" charset="0"/>
            </a:endParaRP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eaLnBrk="0" hangingPunct="0">
              <a:defRPr/>
            </a:pPr>
            <a:endParaRPr lang="fr-FR" sz="1800">
              <a:solidFill>
                <a:schemeClr val="bg1"/>
              </a:solidFill>
              <a:latin typeface="Arial" charset="0"/>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charset="0"/>
              </a:defRPr>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1293" name="CorelDRAW" r:id="rId15" imgW="723900" imgH="673100" progId="">
                  <p:embed/>
                </p:oleObj>
              </mc:Choice>
              <mc:Fallback>
                <p:oleObj name="CorelDRAW" r:id="rId15" imgW="723900" imgH="673100" progId="">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6"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charset="2"/>
        <a:buChar char="n"/>
        <a:defRPr sz="2200">
          <a:solidFill>
            <a:schemeClr val="tx1"/>
          </a:solidFill>
          <a:latin typeface="+mn-lt"/>
          <a:ea typeface="+mn-ea"/>
          <a:cs typeface="+mn-cs"/>
        </a:defRPr>
      </a:lvl1pPr>
      <a:lvl2pPr marL="860425" indent="-342900" algn="l" rtl="0" eaLnBrk="0" fontAlgn="base" hangingPunct="0">
        <a:spcBef>
          <a:spcPct val="20000"/>
        </a:spcBef>
        <a:spcAft>
          <a:spcPct val="30000"/>
        </a:spcAft>
        <a:buClr>
          <a:schemeClr val="bg2"/>
        </a:buClr>
        <a:buFont typeface="Wingdings" charset="2"/>
        <a:buChar char="n"/>
        <a:defRPr sz="2200">
          <a:solidFill>
            <a:schemeClr val="tx1"/>
          </a:solidFill>
          <a:latin typeface="+mn-lt"/>
          <a:ea typeface="ＭＳ Ｐゴシック" charset="-128"/>
        </a:defRPr>
      </a:lvl2pPr>
      <a:lvl3pPr marL="1203325" indent="-228600" algn="l" rtl="0" eaLnBrk="0" fontAlgn="base" hangingPunct="0">
        <a:spcBef>
          <a:spcPct val="20000"/>
        </a:spcBef>
        <a:spcAft>
          <a:spcPct val="30000"/>
        </a:spcAft>
        <a:buClr>
          <a:schemeClr val="bg2"/>
        </a:buClr>
        <a:buFont typeface="Wingdings" charset="2"/>
        <a:buChar char="§"/>
        <a:defRPr sz="2200">
          <a:solidFill>
            <a:schemeClr val="tx1"/>
          </a:solidFill>
          <a:latin typeface="+mn-lt"/>
          <a:ea typeface="ＭＳ Ｐゴシック"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eaLnBrk="0" hangingPunct="0"/>
            <a:endParaRPr lang="fr-FR" sz="1800">
              <a:solidFill>
                <a:srgbClr val="4D4D4D"/>
              </a:solidFill>
              <a:latin typeface="Arial" charset="0"/>
            </a:endParaRP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eaLnBrk="0" hangingPunct="0"/>
            <a:endParaRPr lang="fr-FR" sz="1800">
              <a:solidFill>
                <a:srgbClr val="FFFFFF"/>
              </a:solidFill>
              <a:latin typeface="Arial" charset="0"/>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solidFill>
                  <a:srgbClr val="4D4D4D"/>
                </a:solidFill>
                <a:latin typeface="Arial" charset="0"/>
              </a:rPr>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287991" name="CorelDRAW" r:id="rId15" imgW="710280" imgH="662760" progId="">
                  <p:embed/>
                </p:oleObj>
              </mc:Choice>
              <mc:Fallback>
                <p:oleObj name="CorelDRAW" r:id="rId15" imgW="710280" imgH="6627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111621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eaLnBrk="0" hangingPunct="0"/>
            <a:endParaRPr lang="fr-FR" sz="1800">
              <a:solidFill>
                <a:srgbClr val="4D4D4D"/>
              </a:solidFill>
              <a:latin typeface="Arial" charset="0"/>
            </a:endParaRP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eaLnBrk="0" hangingPunct="0"/>
            <a:endParaRPr lang="fr-FR" sz="1800">
              <a:solidFill>
                <a:srgbClr val="FFFFFF"/>
              </a:solidFill>
              <a:latin typeface="Arial" charset="0"/>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solidFill>
                  <a:srgbClr val="4D4D4D"/>
                </a:solidFill>
                <a:latin typeface="Arial" charset="0"/>
              </a:rPr>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290039" name="CorelDRAW" r:id="rId15" imgW="710280" imgH="662760" progId="">
                  <p:embed/>
                </p:oleObj>
              </mc:Choice>
              <mc:Fallback>
                <p:oleObj name="CorelDRAW" r:id="rId15" imgW="710280" imgH="6627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111621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jsftutorials.net" TargetMode="External"/><Relationship Id="rId6" Type="http://schemas.openxmlformats.org/officeDocument/2006/relationships/image" Target="../media/image3.png"/><Relationship Id="rId7" Type="http://schemas.openxmlformats.org/officeDocument/2006/relationships/image" Target="../media/image4.wmf"/><Relationship Id="rId8" Type="http://schemas.openxmlformats.org/officeDocument/2006/relationships/oleObject" Target="../embeddings/oleObject7.bin"/><Relationship Id="rId9" Type="http://schemas.openxmlformats.org/officeDocument/2006/relationships/image" Target="../media/image2.emf"/><Relationship Id="rId10" Type="http://schemas.openxmlformats.org/officeDocument/2006/relationships/image" Target="../media/image5.jpeg"/><Relationship Id="rId1" Type="http://schemas.openxmlformats.org/officeDocument/2006/relationships/vmlDrawing" Target="../drawings/vmlDrawing7.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23.png"/><Relationship Id="rId1" Type="http://schemas.openxmlformats.org/officeDocument/2006/relationships/tags" Target="../tags/tag74.x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23.png"/><Relationship Id="rId1" Type="http://schemas.openxmlformats.org/officeDocument/2006/relationships/tags" Target="../tags/tag75.xml"/><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image" Target="../media/image23.png"/><Relationship Id="rId1" Type="http://schemas.openxmlformats.org/officeDocument/2006/relationships/tags" Target="../tags/tag76.xml"/><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3.png"/><Relationship Id="rId1" Type="http://schemas.openxmlformats.org/officeDocument/2006/relationships/tags" Target="../tags/tag77.xml"/><Relationship Id="rId2"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10.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78.xml"/><Relationship Id="rId2"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image" Target="../media/image10.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79.xml"/><Relationship Id="rId2"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image" Target="../media/image10.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80.xml"/><Relationship Id="rId2"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10.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81.xml"/><Relationship Id="rId2"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image" Target="../media/image10.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82.xml"/><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image" Target="../media/image10.png"/><Relationship Id="rId5" Type="http://schemas.openxmlformats.org/officeDocument/2006/relationships/image" Target="../media/image51.png"/><Relationship Id="rId1" Type="http://schemas.openxmlformats.org/officeDocument/2006/relationships/tags" Target="../tags/tag83.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image" Target="../media/image10.png"/><Relationship Id="rId1" Type="http://schemas.openxmlformats.org/officeDocument/2006/relationships/tags" Target="../tags/tag84.xml"/><Relationship Id="rId2"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image" Target="../media/image10.png"/><Relationship Id="rId5" Type="http://schemas.openxmlformats.org/officeDocument/2006/relationships/image" Target="../media/image52.png"/><Relationship Id="rId1" Type="http://schemas.openxmlformats.org/officeDocument/2006/relationships/tags" Target="../tags/tag85.xml"/><Relationship Id="rId2"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89.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86.xml"/><Relationship Id="rId2"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0.xml"/><Relationship Id="rId4" Type="http://schemas.openxmlformats.org/officeDocument/2006/relationships/image" Target="../media/image3.png"/><Relationship Id="rId1" Type="http://schemas.openxmlformats.org/officeDocument/2006/relationships/tags" Target="../tags/tag87.xml"/><Relationship Id="rId2"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1.xml"/><Relationship Id="rId4" Type="http://schemas.openxmlformats.org/officeDocument/2006/relationships/image" Target="../media/image10.png"/><Relationship Id="rId1" Type="http://schemas.openxmlformats.org/officeDocument/2006/relationships/tags" Target="../tags/tag88.xml"/><Relationship Id="rId2"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2.xml"/><Relationship Id="rId4" Type="http://schemas.openxmlformats.org/officeDocument/2006/relationships/image" Target="../media/image10.png"/><Relationship Id="rId1" Type="http://schemas.openxmlformats.org/officeDocument/2006/relationships/tags" Target="../tags/tag89.xml"/><Relationship Id="rId2"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3.xml"/><Relationship Id="rId4" Type="http://schemas.openxmlformats.org/officeDocument/2006/relationships/image" Target="../media/image10.png"/><Relationship Id="rId1" Type="http://schemas.openxmlformats.org/officeDocument/2006/relationships/tags" Target="../tags/tag90.xml"/><Relationship Id="rId2"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94.xml"/><Relationship Id="rId4" Type="http://schemas.openxmlformats.org/officeDocument/2006/relationships/image" Target="../media/image10.png"/><Relationship Id="rId1" Type="http://schemas.openxmlformats.org/officeDocument/2006/relationships/tags" Target="../tags/tag91.xml"/><Relationship Id="rId2"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5.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92.xml"/><Relationship Id="rId2"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image" Target="../media/image3.png"/><Relationship Id="rId1" Type="http://schemas.openxmlformats.org/officeDocument/2006/relationships/tags" Target="../tags/tag93.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image" Target="../media/image10.png"/><Relationship Id="rId1" Type="http://schemas.openxmlformats.org/officeDocument/2006/relationships/tags" Target="../tags/tag94.xml"/><Relationship Id="rId2"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8.xml"/><Relationship Id="rId4" Type="http://schemas.openxmlformats.org/officeDocument/2006/relationships/image" Target="../media/image10.png"/><Relationship Id="rId1" Type="http://schemas.openxmlformats.org/officeDocument/2006/relationships/tags" Target="../tags/tag95.xml"/><Relationship Id="rId2"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99.xml"/><Relationship Id="rId4" Type="http://schemas.openxmlformats.org/officeDocument/2006/relationships/image" Target="../media/image10.png"/><Relationship Id="rId1" Type="http://schemas.openxmlformats.org/officeDocument/2006/relationships/tags" Target="../tags/tag96.xml"/><Relationship Id="rId2"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00.xml"/><Relationship Id="rId4" Type="http://schemas.openxmlformats.org/officeDocument/2006/relationships/image" Target="../media/image10.png"/><Relationship Id="rId1" Type="http://schemas.openxmlformats.org/officeDocument/2006/relationships/tags" Target="../tags/tag97.xml"/><Relationship Id="rId2"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1.xml"/><Relationship Id="rId4" Type="http://schemas.openxmlformats.org/officeDocument/2006/relationships/image" Target="../media/image10.png"/><Relationship Id="rId1" Type="http://schemas.openxmlformats.org/officeDocument/2006/relationships/tags" Target="../tags/tag98.xml"/><Relationship Id="rId2"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02.xml"/><Relationship Id="rId4" Type="http://schemas.openxmlformats.org/officeDocument/2006/relationships/image" Target="../media/image10.png"/><Relationship Id="rId1" Type="http://schemas.openxmlformats.org/officeDocument/2006/relationships/tags" Target="../tags/tag99.xml"/><Relationship Id="rId2"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3.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100.xml"/><Relationship Id="rId2"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4.xml"/><Relationship Id="rId4" Type="http://schemas.openxmlformats.org/officeDocument/2006/relationships/image" Target="../media/image3.png"/><Relationship Id="rId1" Type="http://schemas.openxmlformats.org/officeDocument/2006/relationships/tags" Target="../tags/tag101.xml"/><Relationship Id="rId2"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5.xml"/><Relationship Id="rId4" Type="http://schemas.openxmlformats.org/officeDocument/2006/relationships/image" Target="../media/image10.png"/><Relationship Id="rId1" Type="http://schemas.openxmlformats.org/officeDocument/2006/relationships/tags" Target="../tags/tag102.xml"/><Relationship Id="rId2"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6.xml"/><Relationship Id="rId4" Type="http://schemas.openxmlformats.org/officeDocument/2006/relationships/image" Target="../media/image10.png"/><Relationship Id="rId1" Type="http://schemas.openxmlformats.org/officeDocument/2006/relationships/tags" Target="../tags/tag10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9.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07.xml"/><Relationship Id="rId4" Type="http://schemas.openxmlformats.org/officeDocument/2006/relationships/hyperlink" Target="https://github.com/bargenson/TicketManager/blob/master/src/main/java/fr/bargenson/util/faces/ControllerHelper.java" TargetMode="External"/><Relationship Id="rId5" Type="http://schemas.openxmlformats.org/officeDocument/2006/relationships/image" Target="../media/image10.png"/><Relationship Id="rId6" Type="http://schemas.openxmlformats.org/officeDocument/2006/relationships/image" Target="../media/image24.png"/><Relationship Id="rId1" Type="http://schemas.openxmlformats.org/officeDocument/2006/relationships/tags" Target="../tags/tag104.xml"/><Relationship Id="rId2"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08.xml"/><Relationship Id="rId4" Type="http://schemas.openxmlformats.org/officeDocument/2006/relationships/image" Target="../media/image10.png"/><Relationship Id="rId5" Type="http://schemas.openxmlformats.org/officeDocument/2006/relationships/image" Target="../media/image53.png"/><Relationship Id="rId1" Type="http://schemas.openxmlformats.org/officeDocument/2006/relationships/tags" Target="../tags/tag105.xml"/><Relationship Id="rId2"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09.xml"/><Relationship Id="rId4" Type="http://schemas.openxmlformats.org/officeDocument/2006/relationships/image" Target="../media/image10.png"/><Relationship Id="rId5" Type="http://schemas.openxmlformats.org/officeDocument/2006/relationships/image" Target="../media/image53.png"/><Relationship Id="rId1" Type="http://schemas.openxmlformats.org/officeDocument/2006/relationships/tags" Target="../tags/tag106.xml"/><Relationship Id="rId2"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10.xml"/><Relationship Id="rId4" Type="http://schemas.openxmlformats.org/officeDocument/2006/relationships/image" Target="../media/image10.png"/><Relationship Id="rId1" Type="http://schemas.openxmlformats.org/officeDocument/2006/relationships/tags" Target="../tags/tag107.xml"/><Relationship Id="rId2"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11.xml"/><Relationship Id="rId4" Type="http://schemas.openxmlformats.org/officeDocument/2006/relationships/image" Target="../media/image10.png"/><Relationship Id="rId1" Type="http://schemas.openxmlformats.org/officeDocument/2006/relationships/tags" Target="../tags/tag108.xml"/><Relationship Id="rId2"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12.xml"/><Relationship Id="rId4" Type="http://schemas.openxmlformats.org/officeDocument/2006/relationships/image" Target="../media/image10.png"/><Relationship Id="rId1" Type="http://schemas.openxmlformats.org/officeDocument/2006/relationships/tags" Target="../tags/tag109.xml"/><Relationship Id="rId2"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13.xml"/><Relationship Id="rId4" Type="http://schemas.openxmlformats.org/officeDocument/2006/relationships/image" Target="../media/image10.png"/><Relationship Id="rId1" Type="http://schemas.openxmlformats.org/officeDocument/2006/relationships/tags" Target="../tags/tag110.xml"/><Relationship Id="rId2"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14.xml"/><Relationship Id="rId4" Type="http://schemas.openxmlformats.org/officeDocument/2006/relationships/image" Target="../media/image15.png"/><Relationship Id="rId1" Type="http://schemas.openxmlformats.org/officeDocument/2006/relationships/tags" Target="../tags/tag111.xml"/><Relationship Id="rId2"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15.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112.xml"/><Relationship Id="rId2"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16.xml"/><Relationship Id="rId4" Type="http://schemas.openxmlformats.org/officeDocument/2006/relationships/image" Target="../media/image23.png"/><Relationship Id="rId1" Type="http://schemas.openxmlformats.org/officeDocument/2006/relationships/tags" Target="../tags/tag11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17.xml"/><Relationship Id="rId4" Type="http://schemas.openxmlformats.org/officeDocument/2006/relationships/image" Target="../media/image23.png"/><Relationship Id="rId1" Type="http://schemas.openxmlformats.org/officeDocument/2006/relationships/tags" Target="../tags/tag114.xml"/><Relationship Id="rId2"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18.xml"/><Relationship Id="rId4" Type="http://schemas.openxmlformats.org/officeDocument/2006/relationships/image" Target="../media/image54.png"/><Relationship Id="rId1" Type="http://schemas.openxmlformats.org/officeDocument/2006/relationships/tags" Target="../tags/tag115.xml"/><Relationship Id="rId2"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19.xml"/><Relationship Id="rId4" Type="http://schemas.openxmlformats.org/officeDocument/2006/relationships/image" Target="../media/image55.jpeg"/><Relationship Id="rId1" Type="http://schemas.openxmlformats.org/officeDocument/2006/relationships/tags" Target="../tags/tag116.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faces/hello.xhtml" TargetMode="External"/><Relationship Id="rId4" Type="http://schemas.openxmlformats.org/officeDocument/2006/relationships/image" Target="../media/image10.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8.xml"/><Relationship Id="rId2"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3.png"/><Relationship Id="rId5" Type="http://schemas.openxmlformats.org/officeDocument/2006/relationships/hyperlink" Target="https://github.com/bargenson/HelloJSF" TargetMode="External"/><Relationship Id="rId6" Type="http://schemas.openxmlformats.org/officeDocument/2006/relationships/image" Target="../media/image24.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1" Type="http://schemas.openxmlformats.org/officeDocument/2006/relationships/tags" Target="../tags/tag10.xml"/><Relationship Id="rId2"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0.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0.png"/><Relationship Id="rId5" Type="http://schemas.openxmlformats.org/officeDocument/2006/relationships/image" Target="../media/image2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0.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0.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0.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0.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0.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0.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0.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0.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5.png"/><Relationship Id="rId1" Type="http://schemas.openxmlformats.org/officeDocument/2006/relationships/tags" Target="../tags/tag22.x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23.x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3.png"/><Relationship Id="rId1" Type="http://schemas.openxmlformats.org/officeDocument/2006/relationships/tags" Target="../tags/tag24.xml"/><Relationship Id="rId2"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0.png"/><Relationship Id="rId5" Type="http://schemas.openxmlformats.org/officeDocument/2006/relationships/hyperlink" Target="http://java.sun.com/jsf/core" TargetMode="External"/><Relationship Id="rId6" Type="http://schemas.openxmlformats.org/officeDocument/2006/relationships/hyperlink" Target="http://java.sun.com/jsf/html" TargetMode="External"/><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0.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0.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10.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0.png"/><Relationship Id="rId5" Type="http://schemas.openxmlformats.org/officeDocument/2006/relationships/image" Target="../media/image29.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0.png"/><Relationship Id="rId5" Type="http://schemas.openxmlformats.org/officeDocument/2006/relationships/image" Target="../media/image30.png"/><Relationship Id="rId6" Type="http://schemas.openxmlformats.org/officeDocument/2006/relationships/image" Target="../media/image38.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10.png"/><Relationship Id="rId5" Type="http://schemas.openxmlformats.org/officeDocument/2006/relationships/image" Target="../media/image31.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10.png"/><Relationship Id="rId5" Type="http://schemas.openxmlformats.org/officeDocument/2006/relationships/image" Target="../media/image32.png"/><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0.png"/><Relationship Id="rId5" Type="http://schemas.openxmlformats.org/officeDocument/2006/relationships/image" Target="../media/image33.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0.png"/><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10.png"/><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10.png"/><Relationship Id="rId5" Type="http://schemas.openxmlformats.org/officeDocument/2006/relationships/image" Target="../media/image38.pn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15.png"/><Relationship Id="rId1" Type="http://schemas.openxmlformats.org/officeDocument/2006/relationships/tags" Target="../tags/tag37.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38.xml"/><Relationship Id="rId2"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3.png"/><Relationship Id="rId1" Type="http://schemas.openxmlformats.org/officeDocument/2006/relationships/tags" Target="../tags/tag39.xml"/><Relationship Id="rId2"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9.jpe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10.png"/><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9.jpe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10.png"/><Relationship Id="rId1" Type="http://schemas.openxmlformats.org/officeDocument/2006/relationships/tags" Target="../tags/tag41.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10.png"/><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10.png"/><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10.png"/><Relationship Id="rId1" Type="http://schemas.openxmlformats.org/officeDocument/2006/relationships/tags" Target="../tags/tag44.x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15.png"/><Relationship Id="rId1" Type="http://schemas.openxmlformats.org/officeDocument/2006/relationships/tags" Target="../tags/tag45.x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3.png"/><Relationship Id="rId1" Type="http://schemas.openxmlformats.org/officeDocument/2006/relationships/tags" Target="../tags/tag47.xml"/><Relationship Id="rId2"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10.png"/><Relationship Id="rId5" Type="http://schemas.openxmlformats.org/officeDocument/2006/relationships/image" Target="../media/image40.png"/><Relationship Id="rId1" Type="http://schemas.openxmlformats.org/officeDocument/2006/relationships/tags" Target="../tags/tag48.x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10.png"/><Relationship Id="rId1" Type="http://schemas.openxmlformats.org/officeDocument/2006/relationships/tags" Target="../tags/tag49.x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10.png"/><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23.png"/><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23.png"/><Relationship Id="rId1" Type="http://schemas.openxmlformats.org/officeDocument/2006/relationships/tags" Target="../tags/tag5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1.wdp"/><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23.png"/><Relationship Id="rId1" Type="http://schemas.openxmlformats.org/officeDocument/2006/relationships/tags" Target="../tags/tag54.x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2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1" Type="http://schemas.openxmlformats.org/officeDocument/2006/relationships/tags" Target="../tags/tag55.x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3.png"/><Relationship Id="rId1" Type="http://schemas.openxmlformats.org/officeDocument/2006/relationships/tags" Target="../tags/tag56.xml"/><Relationship Id="rId2"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23.png"/><Relationship Id="rId1" Type="http://schemas.openxmlformats.org/officeDocument/2006/relationships/tags" Target="../tags/tag58.x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23.png"/><Relationship Id="rId1" Type="http://schemas.openxmlformats.org/officeDocument/2006/relationships/tags" Target="../tags/tag59.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23.png"/><Relationship Id="rId5" Type="http://schemas.openxmlformats.org/officeDocument/2006/relationships/image" Target="../media/image44.png"/><Relationship Id="rId6" Type="http://schemas.openxmlformats.org/officeDocument/2006/relationships/image" Target="../media/image45.png"/><Relationship Id="rId1" Type="http://schemas.openxmlformats.org/officeDocument/2006/relationships/tags" Target="../tags/tag60.x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3.png"/><Relationship Id="rId1" Type="http://schemas.openxmlformats.org/officeDocument/2006/relationships/tags" Target="../tags/tag61.xml"/><Relationship Id="rId2"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 Id="rId3" Type="http://schemas.openxmlformats.org/officeDocument/2006/relationships/image" Target="../media/image10.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62.xml"/><Relationship Id="rId2"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3.png"/><Relationship Id="rId1" Type="http://schemas.openxmlformats.org/officeDocument/2006/relationships/tags" Target="../tags/tag63.x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6.xml"/><Relationship Id="rId2"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4.x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5.x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6.xml"/><Relationship Id="rId2"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7.xml"/><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8.x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10.png"/><Relationship Id="rId5" Type="http://schemas.openxmlformats.org/officeDocument/2006/relationships/image" Target="../media/image48.jpeg"/><Relationship Id="rId6" Type="http://schemas.openxmlformats.org/officeDocument/2006/relationships/image" Target="../media/image47.png"/><Relationship Id="rId1" Type="http://schemas.openxmlformats.org/officeDocument/2006/relationships/tags" Target="../tags/tag70.x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10.png"/><Relationship Id="rId5" Type="http://schemas.openxmlformats.org/officeDocument/2006/relationships/image" Target="../media/image47.png"/><Relationship Id="rId1" Type="http://schemas.openxmlformats.org/officeDocument/2006/relationships/tags" Target="../tags/tag71.xml"/><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tags" Target="../tags/tag72.xml"/><Relationship Id="rId2"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image" Target="../media/image23.png"/><Relationship Id="rId1" Type="http://schemas.openxmlformats.org/officeDocument/2006/relationships/tags" Target="../tags/tag7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prstTxWarp prst="textNoShape">
              <a:avLst/>
            </a:prstTxWarp>
          </a:bodyPr>
          <a:lstStyle/>
          <a:p>
            <a:endParaRPr lang="fr-FR" dirty="0"/>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prstTxWarp prst="textNoShape">
              <a:avLst/>
            </a:prstTxWarp>
          </a:bodyPr>
          <a:lstStyle/>
          <a:p>
            <a:endParaRPr lang="fr-FR" dirty="0"/>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buFont typeface="Wingdings" charset="2"/>
              <a:buNone/>
            </a:pPr>
            <a:r>
              <a:rPr lang="fr-FR" sz="2600" dirty="0" smtClean="0"/>
              <a:t>Web Framework</a:t>
            </a:r>
            <a:br>
              <a:rPr lang="fr-FR" sz="2600" dirty="0" smtClean="0"/>
            </a:br>
            <a:endParaRPr lang="fr-FR" sz="1400" dirty="0"/>
          </a:p>
        </p:txBody>
      </p:sp>
      <p:sp>
        <p:nvSpPr>
          <p:cNvPr id="3078" name="Text Box 10"/>
          <p:cNvSpPr txBox="1">
            <a:spLocks noChangeArrowheads="1"/>
          </p:cNvSpPr>
          <p:nvPr/>
        </p:nvSpPr>
        <p:spPr bwMode="auto">
          <a:xfrm>
            <a:off x="5940425" y="6092825"/>
            <a:ext cx="3095625" cy="762000"/>
          </a:xfrm>
          <a:prstGeom prst="rect">
            <a:avLst/>
          </a:prstGeom>
          <a:noFill/>
          <a:ln w="12700">
            <a:noFill/>
            <a:miter lim="800000"/>
            <a:headEnd/>
            <a:tailEnd/>
          </a:ln>
        </p:spPr>
        <p:txBody>
          <a:bodyPr>
            <a:prstTxWarp prst="textNoShape">
              <a:avLst/>
            </a:prstTxWarp>
            <a:spAutoFit/>
          </a:bodyPr>
          <a:lstStyle/>
          <a:p>
            <a:pPr algn="r" eaLnBrk="0" hangingPunct="0">
              <a:spcBef>
                <a:spcPct val="50000"/>
              </a:spcBef>
            </a:pPr>
            <a:r>
              <a:rPr lang="en-US" sz="1400" dirty="0">
                <a:latin typeface="Arial" charset="0"/>
                <a:hlinkClick r:id="rId5"/>
              </a:rPr>
              <a:t>www.supinfo.com</a:t>
            </a:r>
            <a:endParaRPr lang="en-US" sz="1400" b="1" dirty="0">
              <a:latin typeface="Arial" charset="0"/>
            </a:endParaRPr>
          </a:p>
          <a:p>
            <a:pPr algn="r" eaLnBrk="0" hangingPunct="0">
              <a:spcBef>
                <a:spcPct val="50000"/>
              </a:spcBef>
            </a:pPr>
            <a:r>
              <a:rPr lang="en-US" sz="1000" dirty="0">
                <a:latin typeface="Arial" charset="0"/>
              </a:rPr>
              <a:t>Copyright © SUPINFO</a:t>
            </a:r>
            <a:r>
              <a:rPr lang="en-US" sz="1200" dirty="0">
                <a:latin typeface="Arial" charset="0"/>
              </a:rPr>
              <a:t>. All rights reserved</a:t>
            </a:r>
            <a:br>
              <a:rPr lang="en-US" sz="1200" dirty="0">
                <a:latin typeface="Arial" charset="0"/>
              </a:rPr>
            </a:br>
            <a:endParaRPr lang="en-US" sz="1200" dirty="0">
              <a:latin typeface="Arial" charset="0"/>
            </a:endParaRPr>
          </a:p>
        </p:txBody>
      </p:sp>
      <p:pic>
        <p:nvPicPr>
          <p:cNvPr id="3079"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a:ln w="9525">
            <a:noFill/>
            <a:miter lim="800000"/>
            <a:headEnd/>
            <a:tailEnd/>
          </a:ln>
        </p:spPr>
      </p:pic>
      <p:pic>
        <p:nvPicPr>
          <p:cNvPr id="3080" name="Picture 46" descr="SUPINFO Logo 2006 - IIIT-noir"/>
          <p:cNvPicPr>
            <a:picLocks noChangeAspect="1" noChangeArrowheads="1"/>
          </p:cNvPicPr>
          <p:nvPr/>
        </p:nvPicPr>
        <p:blipFill>
          <a:blip r:embed="rId7" cstate="print"/>
          <a:srcRect/>
          <a:stretch>
            <a:fillRect/>
          </a:stretch>
        </p:blipFill>
        <p:spPr bwMode="auto">
          <a:xfrm>
            <a:off x="6011863" y="5157788"/>
            <a:ext cx="2979737" cy="754062"/>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3342" name="CorelDRAW" r:id="rId8" imgW="1409700" imgH="1320800" progId="">
                  <p:embed/>
                </p:oleObj>
              </mc:Choice>
              <mc:Fallback>
                <p:oleObj name="CorelDRAW" r:id="rId8" imgW="1409700" imgH="1320800" progId="">
                  <p:embed/>
                  <p:pic>
                    <p:nvPicPr>
                      <p:cNvPr id="0"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1" name="Rectangle 4"/>
          <p:cNvSpPr>
            <a:spLocks noGrp="1" noChangeArrowheads="1"/>
          </p:cNvSpPr>
          <p:nvPr>
            <p:ph type="ctrTitle"/>
          </p:nvPr>
        </p:nvSpPr>
        <p:spPr>
          <a:xfrm>
            <a:off x="2678113" y="990600"/>
            <a:ext cx="5856287" cy="2841625"/>
          </a:xfrm>
          <a:noFill/>
        </p:spPr>
        <p:txBody>
          <a:bodyPr/>
          <a:lstStyle/>
          <a:p>
            <a:pPr eaLnBrk="1" hangingPunct="1"/>
            <a:r>
              <a:rPr lang="fr-FR" sz="4000" dirty="0" err="1" smtClean="0"/>
              <a:t>JavaServer</a:t>
            </a:r>
            <a:r>
              <a:rPr lang="fr-FR" sz="4000" dirty="0" smtClean="0"/>
              <a:t> Faces</a:t>
            </a:r>
            <a:endParaRPr lang="fr-FR" sz="4000" dirty="0"/>
          </a:p>
        </p:txBody>
      </p:sp>
      <p:pic>
        <p:nvPicPr>
          <p:cNvPr id="11" name="Image 10" descr="082039kI3.jpeg"/>
          <p:cNvPicPr>
            <a:picLocks noChangeAspect="1"/>
          </p:cNvPicPr>
          <p:nvPr/>
        </p:nvPicPr>
        <p:blipFill>
          <a:blip r:embed="rId10" cstate="print"/>
          <a:stretch>
            <a:fillRect/>
          </a:stretch>
        </p:blipFill>
        <p:spPr>
          <a:xfrm>
            <a:off x="6019800" y="3024426"/>
            <a:ext cx="2971800" cy="1945610"/>
          </a:xfrm>
          <a:prstGeom prst="rect">
            <a:avLst/>
          </a:prstGeom>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Hello </a:t>
            </a:r>
            <a:r>
              <a:rPr lang="en-US" dirty="0" err="1" smtClean="0"/>
              <a:t>JavaServer</a:t>
            </a:r>
            <a:r>
              <a:rPr lang="en-US" dirty="0" smtClean="0"/>
              <a:t> Faces !</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A simple </a:t>
            </a:r>
            <a:r>
              <a:rPr lang="en-US" dirty="0" err="1" smtClean="0"/>
              <a:t>JavaServer</a:t>
            </a:r>
            <a:r>
              <a:rPr lang="en-US" dirty="0" smtClean="0"/>
              <a:t> Faces application</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extLst>
      <p:ext uri="{BB962C8B-B14F-4D97-AF65-F5344CB8AC3E}">
        <p14:creationId xmlns:p14="http://schemas.microsoft.com/office/powerpoint/2010/main" val="26179907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(2/4)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Create a new page </a:t>
            </a:r>
            <a:r>
              <a:rPr lang="en-US" i="1" dirty="0" err="1" smtClean="0"/>
              <a:t>add_client.xhtml</a:t>
            </a:r>
            <a:endParaRPr lang="en-US" i="1" dirty="0" smtClean="0"/>
          </a:p>
          <a:p>
            <a:pPr lvl="1"/>
            <a:r>
              <a:rPr lang="en-US" dirty="0" smtClean="0"/>
              <a:t>It must contain a simple form to add a client</a:t>
            </a:r>
          </a:p>
          <a:p>
            <a:pPr lvl="1"/>
            <a:endParaRPr lang="en-US" dirty="0"/>
          </a:p>
          <a:p>
            <a:r>
              <a:rPr lang="en-US" dirty="0" smtClean="0"/>
              <a:t>Create an entity </a:t>
            </a:r>
            <a:r>
              <a:rPr lang="en-US" i="1" dirty="0" smtClean="0"/>
              <a:t>Client</a:t>
            </a:r>
            <a:r>
              <a:rPr lang="en-US" dirty="0" smtClean="0"/>
              <a:t> with the following properties :</a:t>
            </a:r>
          </a:p>
          <a:p>
            <a:pPr lvl="1"/>
            <a:r>
              <a:rPr lang="en-US" dirty="0" smtClean="0"/>
              <a:t>An </a:t>
            </a:r>
            <a:r>
              <a:rPr lang="en-US" i="1" dirty="0" smtClean="0"/>
              <a:t>id</a:t>
            </a:r>
            <a:r>
              <a:rPr lang="en-US" dirty="0" smtClean="0"/>
              <a:t> as Long</a:t>
            </a:r>
          </a:p>
          <a:p>
            <a:pPr lvl="1"/>
            <a:r>
              <a:rPr lang="en-US" dirty="0" smtClean="0"/>
              <a:t>A </a:t>
            </a:r>
            <a:r>
              <a:rPr lang="en-US" i="1" dirty="0" smtClean="0"/>
              <a:t>name</a:t>
            </a:r>
            <a:r>
              <a:rPr lang="en-US" dirty="0" smtClean="0"/>
              <a:t> as String</a:t>
            </a:r>
          </a:p>
          <a:p>
            <a:endParaRPr lang="en-US" dirty="0" smtClean="0"/>
          </a:p>
          <a:p>
            <a:r>
              <a:rPr lang="en-US" dirty="0" smtClean="0"/>
              <a:t>Create a new Managed Bean and a new Service for </a:t>
            </a:r>
            <a:r>
              <a:rPr lang="en-US" i="1" dirty="0" smtClean="0"/>
              <a:t>Client</a:t>
            </a:r>
          </a:p>
          <a:p>
            <a:r>
              <a:rPr lang="en-US" dirty="0"/>
              <a:t>Complete them and make the form </a:t>
            </a:r>
            <a:r>
              <a:rPr lang="en-US" dirty="0" smtClean="0"/>
              <a:t>work</a:t>
            </a:r>
          </a:p>
          <a:p>
            <a:pPr lvl="1"/>
            <a:endParaRPr lang="en-US" dirty="0"/>
          </a:p>
          <a:p>
            <a:endParaRPr lang="en-US" dirty="0"/>
          </a:p>
        </p:txBody>
      </p:sp>
    </p:spTree>
    <p:custDataLst>
      <p:tags r:id="rId1"/>
    </p:custDataLst>
    <p:extLst>
      <p:ext uri="{BB962C8B-B14F-4D97-AF65-F5344CB8AC3E}">
        <p14:creationId xmlns:p14="http://schemas.microsoft.com/office/powerpoint/2010/main" val="4240487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(3/4)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043608" y="1268760"/>
            <a:ext cx="8028384" cy="4648200"/>
          </a:xfrm>
        </p:spPr>
        <p:txBody>
          <a:bodyPr/>
          <a:lstStyle/>
          <a:p>
            <a:r>
              <a:rPr lang="en-US" dirty="0" smtClean="0"/>
              <a:t>Create a new page </a:t>
            </a:r>
            <a:r>
              <a:rPr lang="en-US" i="1" dirty="0" err="1" smtClean="0"/>
              <a:t>add_worktime.xhtml</a:t>
            </a:r>
            <a:endParaRPr lang="en-US" i="1" dirty="0" smtClean="0"/>
          </a:p>
          <a:p>
            <a:pPr lvl="1"/>
            <a:r>
              <a:rPr lang="en-US" dirty="0" smtClean="0"/>
              <a:t>It must contain a simple form to associate a period of work with a client</a:t>
            </a:r>
            <a:endParaRPr lang="en-US" dirty="0"/>
          </a:p>
          <a:p>
            <a:r>
              <a:rPr lang="en-US" dirty="0" smtClean="0"/>
              <a:t>Create an entity </a:t>
            </a:r>
            <a:r>
              <a:rPr lang="en-US" i="1" dirty="0" err="1" smtClean="0"/>
              <a:t>WorkTime</a:t>
            </a:r>
            <a:r>
              <a:rPr lang="en-US" i="1" dirty="0" smtClean="0"/>
              <a:t> </a:t>
            </a:r>
            <a:r>
              <a:rPr lang="en-US" dirty="0" smtClean="0"/>
              <a:t>with the following properties :</a:t>
            </a:r>
          </a:p>
          <a:p>
            <a:pPr lvl="1"/>
            <a:r>
              <a:rPr lang="en-US" dirty="0" smtClean="0"/>
              <a:t>An </a:t>
            </a:r>
            <a:r>
              <a:rPr lang="en-US" i="1" dirty="0" smtClean="0"/>
              <a:t>id</a:t>
            </a:r>
            <a:r>
              <a:rPr lang="en-US" dirty="0" smtClean="0"/>
              <a:t> as Long</a:t>
            </a:r>
          </a:p>
          <a:p>
            <a:pPr lvl="1"/>
            <a:r>
              <a:rPr lang="en-US" dirty="0" smtClean="0"/>
              <a:t>A </a:t>
            </a:r>
            <a:r>
              <a:rPr lang="en-US" i="1" dirty="0" err="1" smtClean="0"/>
              <a:t>beginDate</a:t>
            </a:r>
            <a:r>
              <a:rPr lang="en-US" i="1" dirty="0" smtClean="0"/>
              <a:t> </a:t>
            </a:r>
            <a:r>
              <a:rPr lang="en-US" dirty="0" smtClean="0"/>
              <a:t>as Date persisted as a simple date (not time)</a:t>
            </a:r>
          </a:p>
          <a:p>
            <a:pPr lvl="1"/>
            <a:r>
              <a:rPr lang="en-US" dirty="0" smtClean="0"/>
              <a:t>An </a:t>
            </a:r>
            <a:r>
              <a:rPr lang="en-US" i="1" dirty="0" err="1" smtClean="0"/>
              <a:t>endDate</a:t>
            </a:r>
            <a:r>
              <a:rPr lang="en-US" i="1" dirty="0" smtClean="0"/>
              <a:t> </a:t>
            </a:r>
            <a:r>
              <a:rPr lang="en-US" dirty="0" smtClean="0"/>
              <a:t>as Date persisted as a simple date (not time)</a:t>
            </a:r>
          </a:p>
          <a:p>
            <a:pPr lvl="1"/>
            <a:r>
              <a:rPr lang="en-US" dirty="0" smtClean="0"/>
              <a:t>A </a:t>
            </a:r>
            <a:r>
              <a:rPr lang="en-US" i="1" dirty="0" smtClean="0"/>
              <a:t>client </a:t>
            </a:r>
            <a:r>
              <a:rPr lang="en-US" dirty="0" smtClean="0"/>
              <a:t>as Client </a:t>
            </a:r>
          </a:p>
          <a:p>
            <a:r>
              <a:rPr lang="en-US" dirty="0" smtClean="0"/>
              <a:t>Create and complete a new Managed Bean and a new Service classes</a:t>
            </a:r>
          </a:p>
          <a:p>
            <a:pPr lvl="1"/>
            <a:endParaRPr lang="en-US" dirty="0"/>
          </a:p>
          <a:p>
            <a:endParaRPr lang="en-US" dirty="0"/>
          </a:p>
        </p:txBody>
      </p:sp>
    </p:spTree>
    <p:custDataLst>
      <p:tags r:id="rId1"/>
    </p:custDataLst>
    <p:extLst>
      <p:ext uri="{BB962C8B-B14F-4D97-AF65-F5344CB8AC3E}">
        <p14:creationId xmlns:p14="http://schemas.microsoft.com/office/powerpoint/2010/main" val="31245693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a:t>
            </a:r>
            <a:r>
              <a:rPr lang="en-US" sz="3200" dirty="0"/>
              <a:t>4</a:t>
            </a:r>
            <a:r>
              <a:rPr lang="en-US" sz="3200" dirty="0" smtClean="0"/>
              <a:t>/4)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Update the employee home page</a:t>
            </a:r>
            <a:endParaRPr lang="en-US" dirty="0"/>
          </a:p>
          <a:p>
            <a:pPr lvl="1"/>
            <a:r>
              <a:rPr lang="en-US" dirty="0" smtClean="0"/>
              <a:t>Use a </a:t>
            </a:r>
            <a:r>
              <a:rPr lang="en-US" i="1" dirty="0" err="1" smtClean="0"/>
              <a:t>DataModel</a:t>
            </a:r>
            <a:r>
              <a:rPr lang="en-US" dirty="0" smtClean="0"/>
              <a:t> with a </a:t>
            </a:r>
            <a:r>
              <a:rPr lang="en-US" i="1" dirty="0" err="1" smtClean="0"/>
              <a:t>DataTable</a:t>
            </a:r>
            <a:r>
              <a:rPr lang="en-US" dirty="0" smtClean="0"/>
              <a:t> and list all work times</a:t>
            </a:r>
          </a:p>
          <a:p>
            <a:pPr lvl="2"/>
            <a:r>
              <a:rPr lang="en-US" dirty="0" smtClean="0"/>
              <a:t>On each line of the data table, provide a </a:t>
            </a:r>
            <a:r>
              <a:rPr lang="en-US" i="1" dirty="0" smtClean="0"/>
              <a:t>Remove </a:t>
            </a:r>
            <a:r>
              <a:rPr lang="en-US" dirty="0" smtClean="0"/>
              <a:t>link to remove a work time</a:t>
            </a:r>
            <a:endParaRPr lang="en-US" i="1" dirty="0" smtClean="0"/>
          </a:p>
          <a:p>
            <a:pPr lvl="1"/>
            <a:endParaRPr lang="en-US" dirty="0"/>
          </a:p>
          <a:p>
            <a:endParaRPr lang="en-US" dirty="0"/>
          </a:p>
        </p:txBody>
      </p:sp>
    </p:spTree>
    <p:custDataLst>
      <p:tags r:id="rId1"/>
    </p:custDataLst>
    <p:extLst>
      <p:ext uri="{BB962C8B-B14F-4D97-AF65-F5344CB8AC3E}">
        <p14:creationId xmlns:p14="http://schemas.microsoft.com/office/powerpoint/2010/main" val="36786662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fr-FR" dirty="0" smtClean="0"/>
              <a:t>Validation</a:t>
            </a:r>
            <a:endParaRPr lang="fr-FR" dirty="0"/>
          </a:p>
        </p:txBody>
      </p:sp>
      <p:pic>
        <p:nvPicPr>
          <p:cNvPr id="98308"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98309"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extLst>
      <p:ext uri="{BB962C8B-B14F-4D97-AF65-F5344CB8AC3E}">
        <p14:creationId xmlns:p14="http://schemas.microsoft.com/office/powerpoint/2010/main" val="27736587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0596" name="Rectangle 4"/>
          <p:cNvSpPr>
            <a:spLocks noGrp="1" noChangeArrowheads="1"/>
          </p:cNvSpPr>
          <p:nvPr>
            <p:ph type="body" idx="1"/>
          </p:nvPr>
        </p:nvSpPr>
        <p:spPr>
          <a:xfrm>
            <a:off x="1042988" y="1143000"/>
            <a:ext cx="7631112" cy="4648200"/>
          </a:xfrm>
          <a:noFill/>
        </p:spPr>
        <p:txBody>
          <a:bodyPr/>
          <a:lstStyle/>
          <a:p>
            <a:pPr eaLnBrk="1" hangingPunct="1"/>
            <a:r>
              <a:rPr lang="en-US" dirty="0" smtClean="0">
                <a:latin typeface="Arial" charset="0"/>
              </a:rPr>
              <a:t>In a form </a:t>
            </a:r>
            <a:endParaRPr lang="en-US" dirty="0" smtClean="0"/>
          </a:p>
          <a:p>
            <a:pPr lvl="1" eaLnBrk="1" hangingPunct="1"/>
            <a:r>
              <a:rPr lang="en-US" dirty="0" smtClean="0"/>
              <a:t>You </a:t>
            </a:r>
            <a:r>
              <a:rPr lang="en-US" dirty="0"/>
              <a:t>can set constraints to fields</a:t>
            </a:r>
          </a:p>
          <a:p>
            <a:pPr lvl="1" eaLnBrk="1" hangingPunct="1"/>
            <a:r>
              <a:rPr lang="en-US" dirty="0"/>
              <a:t>Concern components which implement </a:t>
            </a:r>
            <a:r>
              <a:rPr lang="en-US" dirty="0" err="1"/>
              <a:t>EditableValueHolder</a:t>
            </a:r>
            <a:r>
              <a:rPr lang="en-US" dirty="0"/>
              <a:t> like …</a:t>
            </a:r>
          </a:p>
          <a:p>
            <a:pPr lvl="2" eaLnBrk="1" hangingPunct="1"/>
            <a:r>
              <a:rPr lang="en-US" dirty="0"/>
              <a:t>h:inputText, </a:t>
            </a:r>
            <a:r>
              <a:rPr lang="en-US" dirty="0" smtClean="0"/>
              <a:t>h:inputTextarea</a:t>
            </a:r>
            <a:r>
              <a:rPr lang="en-US" dirty="0"/>
              <a:t>, h:selectManyMenu, …</a:t>
            </a:r>
          </a:p>
          <a:p>
            <a:pPr eaLnBrk="1" hangingPunct="1"/>
            <a:endParaRPr lang="en-US" dirty="0"/>
          </a:p>
        </p:txBody>
      </p:sp>
      <p:sp>
        <p:nvSpPr>
          <p:cNvPr id="110597"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Definition</a:t>
            </a:r>
            <a:endParaRPr lang="en-US" dirty="0"/>
          </a:p>
        </p:txBody>
      </p:sp>
      <p:sp>
        <p:nvSpPr>
          <p:cNvPr id="110598" name="Text Box 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110599" name="Picture 7" descr="7195-Tatice-Flechedroite"/>
          <p:cNvPicPr>
            <a:picLocks noChangeAspect="1" noChangeArrowheads="1"/>
          </p:cNvPicPr>
          <p:nvPr/>
        </p:nvPicPr>
        <p:blipFill>
          <a:blip r:embed="rId5" cstate="print"/>
          <a:srcRect/>
          <a:stretch>
            <a:fillRect/>
          </a:stretch>
        </p:blipFill>
        <p:spPr bwMode="auto">
          <a:xfrm>
            <a:off x="7585075" y="5661025"/>
            <a:ext cx="1450975" cy="947738"/>
          </a:xfrm>
          <a:prstGeom prst="rect">
            <a:avLst/>
          </a:prstGeom>
          <a:noFill/>
          <a:ln w="9525">
            <a:noFill/>
            <a:miter lim="800000"/>
            <a:headEnd/>
            <a:tailEnd/>
          </a:ln>
        </p:spPr>
      </p:pic>
      <p:pic>
        <p:nvPicPr>
          <p:cNvPr id="110600" name="Picture 8" descr="3857-78531"/>
          <p:cNvPicPr>
            <a:picLocks noChangeAspect="1" noChangeArrowheads="1"/>
          </p:cNvPicPr>
          <p:nvPr/>
        </p:nvPicPr>
        <p:blipFill>
          <a:blip r:embed="rId6" cstate="print"/>
          <a:srcRect/>
          <a:stretch>
            <a:fillRect/>
          </a:stretch>
        </p:blipFill>
        <p:spPr bwMode="auto">
          <a:xfrm>
            <a:off x="7153275" y="5589588"/>
            <a:ext cx="1079500" cy="1079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620174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1620" name="Rectangle 4"/>
          <p:cNvSpPr>
            <a:spLocks noGrp="1" noChangeArrowheads="1"/>
          </p:cNvSpPr>
          <p:nvPr>
            <p:ph type="body" idx="1"/>
          </p:nvPr>
        </p:nvSpPr>
        <p:spPr>
          <a:xfrm>
            <a:off x="1044575" y="1229072"/>
            <a:ext cx="7489825" cy="4648200"/>
          </a:xfrm>
          <a:noFill/>
        </p:spPr>
        <p:txBody>
          <a:bodyPr/>
          <a:lstStyle/>
          <a:p>
            <a:pPr eaLnBrk="1" hangingPunct="1"/>
            <a:r>
              <a:rPr lang="en-US" dirty="0" smtClean="0"/>
              <a:t>By using the </a:t>
            </a:r>
            <a:r>
              <a:rPr lang="en-US" b="1" dirty="0" smtClean="0"/>
              <a:t>required </a:t>
            </a:r>
            <a:r>
              <a:rPr lang="en-US" dirty="0" smtClean="0"/>
              <a:t>attribute</a:t>
            </a:r>
            <a:endParaRPr lang="en-US" dirty="0"/>
          </a:p>
          <a:p>
            <a:pPr eaLnBrk="1" hangingPunct="1"/>
            <a:endParaRPr lang="en-US" dirty="0" smtClean="0"/>
          </a:p>
          <a:p>
            <a:pPr eaLnBrk="1" hangingPunct="1"/>
            <a:endParaRPr lang="en-US" dirty="0" smtClean="0"/>
          </a:p>
          <a:p>
            <a:pPr eaLnBrk="1" hangingPunct="1"/>
            <a:r>
              <a:rPr lang="en-US" dirty="0" smtClean="0"/>
              <a:t>By using common </a:t>
            </a:r>
            <a:r>
              <a:rPr lang="en-US" dirty="0"/>
              <a:t>validators: &lt;</a:t>
            </a:r>
            <a:r>
              <a:rPr lang="en-US" dirty="0" err="1"/>
              <a:t>f:validateDoubleRange</a:t>
            </a:r>
            <a:r>
              <a:rPr lang="en-US" dirty="0"/>
              <a:t>&gt;, &lt;</a:t>
            </a:r>
            <a:r>
              <a:rPr lang="en-US" dirty="0" err="1"/>
              <a:t>f:validateLength</a:t>
            </a:r>
            <a:r>
              <a:rPr lang="en-US" dirty="0"/>
              <a:t>&gt;, &lt;</a:t>
            </a:r>
            <a:r>
              <a:rPr lang="en-US" dirty="0" err="1"/>
              <a:t>f:validateLongRange</a:t>
            </a:r>
            <a:r>
              <a:rPr lang="en-US" dirty="0"/>
              <a:t>&gt;</a:t>
            </a:r>
          </a:p>
        </p:txBody>
      </p:sp>
      <p:sp>
        <p:nvSpPr>
          <p:cNvPr id="111621" name="Text Box 5"/>
          <p:cNvSpPr txBox="1">
            <a:spLocks noChangeArrowheads="1"/>
          </p:cNvSpPr>
          <p:nvPr/>
        </p:nvSpPr>
        <p:spPr bwMode="auto">
          <a:xfrm>
            <a:off x="1215008" y="1834977"/>
            <a:ext cx="7677472" cy="369887"/>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sz="1800" dirty="0">
                <a:solidFill>
                  <a:srgbClr val="3F7F7F"/>
                </a:solidFill>
                <a:latin typeface="Courier"/>
              </a:rPr>
              <a:t>&lt;</a:t>
            </a:r>
            <a:r>
              <a:rPr lang="en-US" sz="1800" dirty="0" err="1">
                <a:solidFill>
                  <a:srgbClr val="3F7F7F"/>
                </a:solidFill>
                <a:latin typeface="Courier"/>
              </a:rPr>
              <a:t>h:inputText</a:t>
            </a:r>
            <a:r>
              <a:rPr lang="en-US" sz="1800" dirty="0">
                <a:solidFill>
                  <a:srgbClr val="3F7F7F"/>
                </a:solidFill>
                <a:latin typeface="Courier"/>
              </a:rPr>
              <a:t> </a:t>
            </a:r>
            <a:r>
              <a:rPr lang="en-US" sz="1800" b="1" dirty="0">
                <a:solidFill>
                  <a:srgbClr val="7F0055"/>
                </a:solidFill>
                <a:latin typeface="Courier"/>
              </a:rPr>
              <a:t>required</a:t>
            </a:r>
            <a:r>
              <a:rPr lang="en-US" sz="1800" dirty="0">
                <a:latin typeface="Courier"/>
              </a:rPr>
              <a:t>=</a:t>
            </a:r>
            <a:r>
              <a:rPr lang="en-US" sz="1800" dirty="0">
                <a:solidFill>
                  <a:srgbClr val="1824F8"/>
                </a:solidFill>
                <a:latin typeface="Courier"/>
              </a:rPr>
              <a:t>"true"</a:t>
            </a:r>
            <a:r>
              <a:rPr lang="en-US" sz="1800" dirty="0">
                <a:latin typeface="Courier"/>
              </a:rPr>
              <a:t> </a:t>
            </a:r>
            <a:r>
              <a:rPr lang="en-US" sz="1800" dirty="0">
                <a:solidFill>
                  <a:srgbClr val="3F7F7F"/>
                </a:solidFill>
                <a:latin typeface="Courier"/>
              </a:rPr>
              <a:t>/&gt;</a:t>
            </a:r>
            <a:endParaRPr lang="en-US" dirty="0">
              <a:solidFill>
                <a:srgbClr val="3F7F7F"/>
              </a:solidFill>
              <a:latin typeface="Courier"/>
            </a:endParaRPr>
          </a:p>
        </p:txBody>
      </p:sp>
      <p:sp>
        <p:nvSpPr>
          <p:cNvPr id="111622" name="Text Box 6"/>
          <p:cNvSpPr txBox="1">
            <a:spLocks noChangeArrowheads="1"/>
          </p:cNvSpPr>
          <p:nvPr/>
        </p:nvSpPr>
        <p:spPr bwMode="auto">
          <a:xfrm>
            <a:off x="1215008" y="3814341"/>
            <a:ext cx="7677472" cy="2566987"/>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sz="1800" dirty="0">
                <a:solidFill>
                  <a:srgbClr val="3F7F7F"/>
                </a:solidFill>
                <a:latin typeface="Courier"/>
              </a:rPr>
              <a:t>&lt;h:form&gt;</a:t>
            </a:r>
          </a:p>
          <a:p>
            <a:r>
              <a:rPr lang="en-US" sz="1800" dirty="0" smtClean="0">
                <a:solidFill>
                  <a:srgbClr val="3F7F7F"/>
                </a:solidFill>
                <a:latin typeface="Courier"/>
              </a:rPr>
              <a:t>    &lt;h:inputText</a:t>
            </a:r>
            <a:r>
              <a:rPr lang="en-US" sz="1800" dirty="0" smtClean="0">
                <a:latin typeface="Courier"/>
              </a:rPr>
              <a:t> </a:t>
            </a:r>
            <a:r>
              <a:rPr lang="en-US" sz="1800" dirty="0" smtClean="0">
                <a:solidFill>
                  <a:srgbClr val="7F0055"/>
                </a:solidFill>
                <a:latin typeface="Courier"/>
              </a:rPr>
              <a:t>id</a:t>
            </a:r>
            <a:r>
              <a:rPr lang="en-US" sz="1800" dirty="0">
                <a:latin typeface="Courier"/>
              </a:rPr>
              <a:t>=</a:t>
            </a:r>
            <a:r>
              <a:rPr lang="en-US" sz="1800" dirty="0">
                <a:solidFill>
                  <a:srgbClr val="1824F8"/>
                </a:solidFill>
                <a:latin typeface="Courier"/>
              </a:rPr>
              <a:t>"name"</a:t>
            </a:r>
            <a:r>
              <a:rPr lang="en-US" sz="1800" dirty="0">
                <a:solidFill>
                  <a:srgbClr val="3F7F7F"/>
                </a:solidFill>
                <a:latin typeface="Courier"/>
              </a:rPr>
              <a:t>&gt;</a:t>
            </a:r>
          </a:p>
          <a:p>
            <a:r>
              <a:rPr lang="en-US" sz="1800" dirty="0" smtClean="0">
                <a:solidFill>
                  <a:srgbClr val="3F7F7F"/>
                </a:solidFill>
                <a:latin typeface="Courier"/>
              </a:rPr>
              <a:t>        &lt;h:outputLabel</a:t>
            </a:r>
            <a:r>
              <a:rPr lang="en-US" sz="1800" dirty="0" smtClean="0">
                <a:latin typeface="Courier"/>
              </a:rPr>
              <a:t> </a:t>
            </a:r>
            <a:r>
              <a:rPr lang="en-US" sz="1800" dirty="0" smtClean="0">
                <a:solidFill>
                  <a:srgbClr val="7F0055"/>
                </a:solidFill>
                <a:latin typeface="Courier"/>
              </a:rPr>
              <a:t>for</a:t>
            </a:r>
            <a:r>
              <a:rPr lang="en-US" sz="1800" dirty="0">
                <a:latin typeface="Courier"/>
              </a:rPr>
              <a:t>=</a:t>
            </a:r>
            <a:r>
              <a:rPr lang="en-US" sz="1800" dirty="0">
                <a:solidFill>
                  <a:srgbClr val="1824F8"/>
                </a:solidFill>
                <a:latin typeface="Courier"/>
              </a:rPr>
              <a:t>"name</a:t>
            </a:r>
            <a:r>
              <a:rPr lang="en-US" sz="1800" dirty="0" smtClean="0">
                <a:solidFill>
                  <a:srgbClr val="1824F8"/>
                </a:solidFill>
                <a:latin typeface="Courier"/>
              </a:rPr>
              <a:t>" </a:t>
            </a:r>
            <a:r>
              <a:rPr lang="en-US" sz="1800" dirty="0" smtClean="0">
                <a:solidFill>
                  <a:srgbClr val="7F0055"/>
                </a:solidFill>
                <a:latin typeface="Courier"/>
              </a:rPr>
              <a:t>value</a:t>
            </a:r>
            <a:r>
              <a:rPr lang="en-US" sz="1800" dirty="0">
                <a:latin typeface="Courier"/>
              </a:rPr>
              <a:t>=</a:t>
            </a:r>
            <a:r>
              <a:rPr lang="en-US" sz="1800" dirty="0">
                <a:solidFill>
                  <a:srgbClr val="0000FF"/>
                </a:solidFill>
                <a:latin typeface="Courier"/>
              </a:rPr>
              <a:t>"Name:"</a:t>
            </a:r>
            <a:r>
              <a:rPr lang="en-US" sz="1800" dirty="0">
                <a:solidFill>
                  <a:srgbClr val="3F7F7F"/>
                </a:solidFill>
                <a:latin typeface="Courier"/>
              </a:rPr>
              <a:t>/&gt;</a:t>
            </a:r>
          </a:p>
          <a:p>
            <a:r>
              <a:rPr lang="en-US" sz="1800" dirty="0" smtClean="0">
                <a:solidFill>
                  <a:srgbClr val="3F7F7F"/>
                </a:solidFill>
                <a:latin typeface="Courier"/>
              </a:rPr>
              <a:t>        &lt;f:validateLength </a:t>
            </a:r>
            <a:r>
              <a:rPr lang="en-US" sz="1800" dirty="0" smtClean="0">
                <a:solidFill>
                  <a:srgbClr val="7F0055"/>
                </a:solidFill>
                <a:latin typeface="Courier"/>
              </a:rPr>
              <a:t>minimum</a:t>
            </a:r>
            <a:r>
              <a:rPr lang="en-US" sz="1800" dirty="0">
                <a:latin typeface="Courier"/>
              </a:rPr>
              <a:t>=</a:t>
            </a:r>
            <a:r>
              <a:rPr lang="en-US" sz="1800" dirty="0">
                <a:solidFill>
                  <a:srgbClr val="0000FF"/>
                </a:solidFill>
                <a:latin typeface="Courier"/>
              </a:rPr>
              <a:t>"3</a:t>
            </a:r>
            <a:r>
              <a:rPr lang="en-US" sz="1800" dirty="0" smtClean="0">
                <a:solidFill>
                  <a:srgbClr val="0000FF"/>
                </a:solidFill>
                <a:latin typeface="Courier"/>
              </a:rPr>
              <a:t>"</a:t>
            </a:r>
            <a:r>
              <a:rPr lang="en-US" sz="1800" dirty="0" smtClean="0">
                <a:latin typeface="Courier"/>
              </a:rPr>
              <a:t> </a:t>
            </a:r>
            <a:r>
              <a:rPr lang="en-US" sz="1800" dirty="0" smtClean="0">
                <a:solidFill>
                  <a:srgbClr val="7F0055"/>
                </a:solidFill>
                <a:latin typeface="Courier"/>
              </a:rPr>
              <a:t>maximum</a:t>
            </a:r>
            <a:r>
              <a:rPr lang="en-US" sz="1800" dirty="0">
                <a:latin typeface="Courier"/>
              </a:rPr>
              <a:t>=</a:t>
            </a:r>
            <a:r>
              <a:rPr lang="en-US" sz="1800" dirty="0">
                <a:solidFill>
                  <a:srgbClr val="0000FF"/>
                </a:solidFill>
                <a:latin typeface="Courier"/>
              </a:rPr>
              <a:t>"10"</a:t>
            </a:r>
            <a:r>
              <a:rPr lang="en-US" sz="1800" dirty="0">
                <a:solidFill>
                  <a:srgbClr val="3F7F7F"/>
                </a:solidFill>
                <a:latin typeface="Courier"/>
              </a:rPr>
              <a:t>/&gt;</a:t>
            </a:r>
          </a:p>
          <a:p>
            <a:r>
              <a:rPr lang="en-US" sz="1800" dirty="0" smtClean="0">
                <a:solidFill>
                  <a:srgbClr val="3F7F7F"/>
                </a:solidFill>
                <a:latin typeface="Courier"/>
              </a:rPr>
              <a:t>    &lt;/</a:t>
            </a:r>
            <a:r>
              <a:rPr lang="en-US" sz="1800" dirty="0">
                <a:solidFill>
                  <a:srgbClr val="3F7F7F"/>
                </a:solidFill>
                <a:latin typeface="Courier"/>
              </a:rPr>
              <a:t>h:inputText&gt;</a:t>
            </a:r>
          </a:p>
          <a:p>
            <a:endParaRPr lang="en-US" sz="1800" dirty="0">
              <a:latin typeface="Courier"/>
            </a:endParaRPr>
          </a:p>
          <a:p>
            <a:r>
              <a:rPr lang="en-US" sz="1800" dirty="0" smtClean="0">
                <a:solidFill>
                  <a:srgbClr val="3F7F5F"/>
                </a:solidFill>
                <a:latin typeface="Courier"/>
              </a:rPr>
              <a:t>    &lt;%--</a:t>
            </a:r>
            <a:r>
              <a:rPr lang="en-US" sz="1800" dirty="0">
                <a:solidFill>
                  <a:srgbClr val="3F7F5F"/>
                </a:solidFill>
                <a:latin typeface="Courier"/>
              </a:rPr>
              <a:t>display a validation message%--&gt;</a:t>
            </a:r>
          </a:p>
          <a:p>
            <a:r>
              <a:rPr lang="en-US" sz="1800" dirty="0" smtClean="0">
                <a:latin typeface="Courier"/>
              </a:rPr>
              <a:t>    </a:t>
            </a:r>
            <a:r>
              <a:rPr lang="en-US" sz="1800" dirty="0" smtClean="0">
                <a:solidFill>
                  <a:srgbClr val="3F7F7F"/>
                </a:solidFill>
                <a:latin typeface="Courier"/>
              </a:rPr>
              <a:t>&lt;h:message </a:t>
            </a:r>
            <a:r>
              <a:rPr lang="en-US" sz="1800" dirty="0" smtClean="0">
                <a:solidFill>
                  <a:srgbClr val="7F0055"/>
                </a:solidFill>
                <a:latin typeface="Courier"/>
              </a:rPr>
              <a:t>for</a:t>
            </a:r>
            <a:r>
              <a:rPr lang="en-US" sz="1800" dirty="0">
                <a:latin typeface="Courier"/>
              </a:rPr>
              <a:t>=</a:t>
            </a:r>
            <a:r>
              <a:rPr lang="en-US" sz="1800" dirty="0">
                <a:solidFill>
                  <a:srgbClr val="1824F8"/>
                </a:solidFill>
                <a:latin typeface="Courier"/>
              </a:rPr>
              <a:t>"name</a:t>
            </a:r>
            <a:r>
              <a:rPr lang="en-US" sz="1800" dirty="0" smtClean="0">
                <a:solidFill>
                  <a:srgbClr val="1824F8"/>
                </a:solidFill>
                <a:latin typeface="Courier"/>
              </a:rPr>
              <a:t>"</a:t>
            </a:r>
            <a:r>
              <a:rPr lang="en-US" sz="1800" dirty="0" smtClean="0">
                <a:solidFill>
                  <a:srgbClr val="3F7F7F"/>
                </a:solidFill>
                <a:latin typeface="Courier"/>
              </a:rPr>
              <a:t> /&gt;</a:t>
            </a:r>
            <a:endParaRPr lang="en-US" sz="1800" dirty="0">
              <a:solidFill>
                <a:srgbClr val="3F7F7F"/>
              </a:solidFill>
              <a:latin typeface="Courier"/>
            </a:endParaRPr>
          </a:p>
          <a:p>
            <a:r>
              <a:rPr lang="en-US" sz="1800" dirty="0">
                <a:solidFill>
                  <a:srgbClr val="3F7F7F"/>
                </a:solidFill>
                <a:latin typeface="Courier"/>
              </a:rPr>
              <a:t>&lt;/h:form&gt;</a:t>
            </a:r>
          </a:p>
        </p:txBody>
      </p:sp>
      <p:sp>
        <p:nvSpPr>
          <p:cNvPr id="111623"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Apply constraints</a:t>
            </a:r>
            <a:endParaRPr lang="en-US" sz="3200" dirty="0"/>
          </a:p>
        </p:txBody>
      </p:sp>
      <p:sp>
        <p:nvSpPr>
          <p:cNvPr id="111624"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111625" name="Picture 9" descr="7195-Tatice-Flechedroite"/>
          <p:cNvPicPr>
            <a:picLocks noChangeAspect="1" noChangeArrowheads="1"/>
          </p:cNvPicPr>
          <p:nvPr/>
        </p:nvPicPr>
        <p:blipFill>
          <a:blip r:embed="rId5" cstate="print"/>
          <a:srcRect/>
          <a:stretch>
            <a:fillRect/>
          </a:stretch>
        </p:blipFill>
        <p:spPr bwMode="auto">
          <a:xfrm>
            <a:off x="7585075" y="5661025"/>
            <a:ext cx="1450975" cy="947738"/>
          </a:xfrm>
          <a:prstGeom prst="rect">
            <a:avLst/>
          </a:prstGeom>
          <a:noFill/>
          <a:ln w="9525">
            <a:noFill/>
            <a:miter lim="800000"/>
            <a:headEnd/>
            <a:tailEnd/>
          </a:ln>
        </p:spPr>
      </p:pic>
      <p:pic>
        <p:nvPicPr>
          <p:cNvPr id="111626" name="Picture 10" descr="3857-78531"/>
          <p:cNvPicPr>
            <a:picLocks noChangeAspect="1" noChangeArrowheads="1"/>
          </p:cNvPicPr>
          <p:nvPr/>
        </p:nvPicPr>
        <p:blipFill>
          <a:blip r:embed="rId6" cstate="print"/>
          <a:srcRect/>
          <a:stretch>
            <a:fillRect/>
          </a:stretch>
        </p:blipFill>
        <p:spPr bwMode="auto">
          <a:xfrm>
            <a:off x="7153275" y="5589588"/>
            <a:ext cx="1079500" cy="1079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92949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2644" name="Rectangle 4"/>
          <p:cNvSpPr>
            <a:spLocks noGrp="1" noChangeArrowheads="1"/>
          </p:cNvSpPr>
          <p:nvPr>
            <p:ph type="body" idx="1"/>
          </p:nvPr>
        </p:nvSpPr>
        <p:spPr>
          <a:xfrm>
            <a:off x="1044575" y="1219200"/>
            <a:ext cx="7489825" cy="4648200"/>
          </a:xfrm>
          <a:noFill/>
        </p:spPr>
        <p:txBody>
          <a:bodyPr/>
          <a:lstStyle/>
          <a:p>
            <a:pPr eaLnBrk="1" hangingPunct="1"/>
            <a:r>
              <a:rPr lang="en-US" dirty="0" smtClean="0"/>
              <a:t>By creating a method inside a </a:t>
            </a:r>
            <a:r>
              <a:rPr lang="en-US" dirty="0" err="1" smtClean="0"/>
              <a:t>ManagedBean</a:t>
            </a:r>
            <a:r>
              <a:rPr lang="en-US" dirty="0" smtClean="0"/>
              <a:t> …</a:t>
            </a:r>
          </a:p>
          <a:p>
            <a:pPr eaLnBrk="1" hangingPunct="1"/>
            <a:endParaRPr lang="en-US" dirty="0"/>
          </a:p>
          <a:p>
            <a:pPr eaLnBrk="1" hangingPunct="1"/>
            <a:endParaRPr lang="en-US" dirty="0"/>
          </a:p>
          <a:p>
            <a:pPr eaLnBrk="1" hangingPunct="1"/>
            <a:endParaRPr lang="en-US" dirty="0"/>
          </a:p>
          <a:p>
            <a:pPr eaLnBrk="1" hangingPunct="1"/>
            <a:endParaRPr lang="en-US" dirty="0" smtClean="0"/>
          </a:p>
          <a:p>
            <a:pPr eaLnBrk="1" hangingPunct="1"/>
            <a:r>
              <a:rPr lang="en-US" dirty="0" smtClean="0"/>
              <a:t>… and call it in your web page</a:t>
            </a:r>
          </a:p>
          <a:p>
            <a:pPr eaLnBrk="1" hangingPunct="1"/>
            <a:endParaRPr lang="en-US" dirty="0"/>
          </a:p>
        </p:txBody>
      </p:sp>
      <p:sp>
        <p:nvSpPr>
          <p:cNvPr id="112645"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Create your own validations</a:t>
            </a:r>
            <a:endParaRPr lang="en-US" sz="3200" dirty="0"/>
          </a:p>
        </p:txBody>
      </p:sp>
      <p:sp>
        <p:nvSpPr>
          <p:cNvPr id="112646" name="Text Box 6"/>
          <p:cNvSpPr txBox="1">
            <a:spLocks noChangeArrowheads="1"/>
          </p:cNvSpPr>
          <p:nvPr/>
        </p:nvSpPr>
        <p:spPr bwMode="auto">
          <a:xfrm>
            <a:off x="1116013" y="1882775"/>
            <a:ext cx="7848600" cy="1477328"/>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b="1" dirty="0" smtClean="0">
                <a:solidFill>
                  <a:srgbClr val="7F0055"/>
                </a:solidFill>
                <a:latin typeface="Courier"/>
              </a:rPr>
              <a:t>public void </a:t>
            </a:r>
            <a:r>
              <a:rPr lang="en-US" sz="1800" dirty="0" smtClean="0">
                <a:latin typeface="Courier"/>
              </a:rPr>
              <a:t>validate(</a:t>
            </a:r>
            <a:r>
              <a:rPr lang="en-US" sz="1800" dirty="0" err="1" smtClean="0">
                <a:latin typeface="Courier"/>
              </a:rPr>
              <a:t>javax.faces.context.FacesContext</a:t>
            </a:r>
            <a:r>
              <a:rPr lang="en-US" sz="1800" dirty="0" smtClean="0">
                <a:latin typeface="Courier"/>
              </a:rPr>
              <a:t> context, </a:t>
            </a:r>
            <a:r>
              <a:rPr lang="en-US" sz="1800" dirty="0" err="1" smtClean="0">
                <a:latin typeface="Courier"/>
              </a:rPr>
              <a:t>javax.faces.component.UIComponent</a:t>
            </a:r>
            <a:r>
              <a:rPr lang="en-US" sz="1800" dirty="0" smtClean="0">
                <a:latin typeface="Courier"/>
              </a:rPr>
              <a:t> component</a:t>
            </a:r>
            <a:r>
              <a:rPr lang="en-US" sz="1800" dirty="0">
                <a:latin typeface="Courier"/>
              </a:rPr>
              <a:t>,</a:t>
            </a:r>
          </a:p>
          <a:p>
            <a:r>
              <a:rPr lang="en-US" sz="1800" dirty="0" smtClean="0">
                <a:latin typeface="Courier"/>
              </a:rPr>
              <a:t>Object value ){</a:t>
            </a:r>
            <a:endParaRPr lang="en-US" sz="1800" dirty="0">
              <a:latin typeface="Courier"/>
            </a:endParaRPr>
          </a:p>
          <a:p>
            <a:r>
              <a:rPr lang="en-US" sz="1800" dirty="0">
                <a:solidFill>
                  <a:srgbClr val="3F7F5F"/>
                </a:solidFill>
                <a:latin typeface="Courier"/>
              </a:rPr>
              <a:t>//</a:t>
            </a:r>
            <a:r>
              <a:rPr lang="en-US" sz="1800" dirty="0" smtClean="0">
                <a:solidFill>
                  <a:srgbClr val="3F7F5F"/>
                </a:solidFill>
                <a:latin typeface="Courier"/>
              </a:rPr>
              <a:t>validation process</a:t>
            </a:r>
            <a:endParaRPr lang="en-US" sz="1800" dirty="0">
              <a:solidFill>
                <a:srgbClr val="3F7F5F"/>
              </a:solidFill>
              <a:latin typeface="Courier"/>
            </a:endParaRPr>
          </a:p>
          <a:p>
            <a:r>
              <a:rPr lang="en-US" sz="1800" dirty="0">
                <a:latin typeface="Courier"/>
              </a:rPr>
              <a:t>}</a:t>
            </a:r>
          </a:p>
        </p:txBody>
      </p:sp>
      <p:sp>
        <p:nvSpPr>
          <p:cNvPr id="112647" name="Text Box 7"/>
          <p:cNvSpPr txBox="1">
            <a:spLocks noChangeArrowheads="1"/>
          </p:cNvSpPr>
          <p:nvPr/>
        </p:nvSpPr>
        <p:spPr bwMode="auto">
          <a:xfrm>
            <a:off x="1143000" y="4572000"/>
            <a:ext cx="7848600" cy="369888"/>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dirty="0">
                <a:solidFill>
                  <a:srgbClr val="3F7F7F"/>
                </a:solidFill>
                <a:latin typeface="Courier"/>
              </a:rPr>
              <a:t>&lt;</a:t>
            </a:r>
            <a:r>
              <a:rPr lang="en-US" sz="1800" dirty="0" smtClean="0">
                <a:solidFill>
                  <a:srgbClr val="3F7F7F"/>
                </a:solidFill>
                <a:latin typeface="Courier"/>
              </a:rPr>
              <a:t>h:inputText </a:t>
            </a:r>
            <a:r>
              <a:rPr lang="en-US" sz="1800" dirty="0" err="1" smtClean="0">
                <a:solidFill>
                  <a:srgbClr val="7F0055"/>
                </a:solidFill>
                <a:latin typeface="Courier"/>
              </a:rPr>
              <a:t>validator</a:t>
            </a:r>
            <a:r>
              <a:rPr lang="en-US" sz="1800" dirty="0">
                <a:latin typeface="Courier"/>
              </a:rPr>
              <a:t>=</a:t>
            </a:r>
            <a:r>
              <a:rPr lang="en-US" sz="1800" dirty="0">
                <a:solidFill>
                  <a:srgbClr val="0000FF"/>
                </a:solidFill>
                <a:latin typeface="Courier"/>
              </a:rPr>
              <a:t>"</a:t>
            </a:r>
            <a:r>
              <a:rPr lang="en-US" sz="1800" b="1" dirty="0">
                <a:solidFill>
                  <a:srgbClr val="0000FF"/>
                </a:solidFill>
                <a:latin typeface="Courier"/>
              </a:rPr>
              <a:t>#{</a:t>
            </a:r>
            <a:r>
              <a:rPr lang="en-US" sz="1800" b="1" i="1" dirty="0" err="1">
                <a:solidFill>
                  <a:srgbClr val="0000FF"/>
                </a:solidFill>
                <a:latin typeface="Courier"/>
              </a:rPr>
              <a:t>bean.validate</a:t>
            </a:r>
            <a:r>
              <a:rPr lang="en-US" sz="1800" b="1" i="1" dirty="0" smtClean="0">
                <a:solidFill>
                  <a:srgbClr val="0000FF"/>
                </a:solidFill>
                <a:latin typeface="Courier"/>
              </a:rPr>
              <a:t>}</a:t>
            </a:r>
            <a:r>
              <a:rPr lang="en-US" sz="1800" dirty="0" smtClean="0">
                <a:solidFill>
                  <a:srgbClr val="0000FF"/>
                </a:solidFill>
                <a:latin typeface="Courier"/>
              </a:rPr>
              <a:t>"</a:t>
            </a:r>
            <a:r>
              <a:rPr lang="en-US" sz="1800" dirty="0" smtClean="0">
                <a:solidFill>
                  <a:srgbClr val="3F7F7F"/>
                </a:solidFill>
                <a:latin typeface="Courier"/>
              </a:rPr>
              <a:t> /&gt;</a:t>
            </a:r>
            <a:endParaRPr lang="en-US" sz="1800" dirty="0">
              <a:solidFill>
                <a:srgbClr val="3F7F7F"/>
              </a:solidFill>
              <a:latin typeface="Courier"/>
            </a:endParaRPr>
          </a:p>
        </p:txBody>
      </p:sp>
      <p:sp>
        <p:nvSpPr>
          <p:cNvPr id="112648"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112649" name="Picture 9" descr="7195-Tatice-Flechedroite"/>
          <p:cNvPicPr>
            <a:picLocks noChangeAspect="1" noChangeArrowheads="1"/>
          </p:cNvPicPr>
          <p:nvPr/>
        </p:nvPicPr>
        <p:blipFill>
          <a:blip r:embed="rId5" cstate="print"/>
          <a:srcRect/>
          <a:stretch>
            <a:fillRect/>
          </a:stretch>
        </p:blipFill>
        <p:spPr bwMode="auto">
          <a:xfrm>
            <a:off x="7585075" y="5661025"/>
            <a:ext cx="1450975" cy="947738"/>
          </a:xfrm>
          <a:prstGeom prst="rect">
            <a:avLst/>
          </a:prstGeom>
          <a:noFill/>
          <a:ln w="9525">
            <a:noFill/>
            <a:miter lim="800000"/>
            <a:headEnd/>
            <a:tailEnd/>
          </a:ln>
        </p:spPr>
      </p:pic>
      <p:pic>
        <p:nvPicPr>
          <p:cNvPr id="112650" name="Picture 10" descr="3857-78531"/>
          <p:cNvPicPr>
            <a:picLocks noChangeAspect="1" noChangeArrowheads="1"/>
          </p:cNvPicPr>
          <p:nvPr/>
        </p:nvPicPr>
        <p:blipFill>
          <a:blip r:embed="rId6" cstate="print"/>
          <a:srcRect/>
          <a:stretch>
            <a:fillRect/>
          </a:stretch>
        </p:blipFill>
        <p:spPr bwMode="auto">
          <a:xfrm>
            <a:off x="7153275" y="5589588"/>
            <a:ext cx="1079500" cy="1079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07134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3668" name="Rectangle 4"/>
          <p:cNvSpPr>
            <a:spLocks noGrp="1" noChangeArrowheads="1"/>
          </p:cNvSpPr>
          <p:nvPr>
            <p:ph type="title"/>
          </p:nvPr>
        </p:nvSpPr>
        <p:spPr>
          <a:xfrm>
            <a:off x="1033463" y="142875"/>
            <a:ext cx="7729537" cy="838200"/>
          </a:xfrm>
          <a:noFill/>
        </p:spPr>
        <p:txBody>
          <a:bodyPr/>
          <a:lstStyle/>
          <a:p>
            <a:pPr eaLnBrk="1" hangingPunct="1"/>
            <a:r>
              <a:rPr lang="en-US" sz="3200" dirty="0" smtClean="0"/>
              <a:t>Create your own validations</a:t>
            </a:r>
            <a:endParaRPr lang="en-US" sz="3200" dirty="0"/>
          </a:p>
        </p:txBody>
      </p:sp>
      <p:sp>
        <p:nvSpPr>
          <p:cNvPr id="113669" name="Rectangle 5"/>
          <p:cNvSpPr>
            <a:spLocks noGrp="1" noChangeArrowheads="1"/>
          </p:cNvSpPr>
          <p:nvPr>
            <p:ph type="body" idx="1"/>
          </p:nvPr>
        </p:nvSpPr>
        <p:spPr>
          <a:xfrm>
            <a:off x="1044575" y="980728"/>
            <a:ext cx="7489825" cy="4648200"/>
          </a:xfrm>
          <a:noFill/>
        </p:spPr>
        <p:txBody>
          <a:bodyPr/>
          <a:lstStyle/>
          <a:p>
            <a:pPr eaLnBrk="1" hangingPunct="1"/>
            <a:r>
              <a:rPr lang="en-US" dirty="0" smtClean="0"/>
              <a:t>By creating a class which implements the </a:t>
            </a:r>
            <a:r>
              <a:rPr lang="en-US" b="1" dirty="0" err="1" smtClean="0"/>
              <a:t>Validator</a:t>
            </a:r>
            <a:r>
              <a:rPr lang="en-US" b="1" dirty="0" smtClean="0"/>
              <a:t> </a:t>
            </a:r>
            <a:r>
              <a:rPr lang="en-US" dirty="0" smtClean="0"/>
              <a:t>interface (</a:t>
            </a:r>
            <a:r>
              <a:rPr lang="en-US" dirty="0" err="1" smtClean="0"/>
              <a:t>javax.faces.validator.Validator</a:t>
            </a:r>
            <a:r>
              <a:rPr lang="en-US" dirty="0" smtClean="0"/>
              <a:t>)</a:t>
            </a:r>
            <a:endParaRPr lang="en-US" dirty="0"/>
          </a:p>
          <a:p>
            <a:pPr eaLnBrk="1" hangingPunct="1"/>
            <a:endParaRPr lang="en-US" dirty="0"/>
          </a:p>
          <a:p>
            <a:pPr eaLnBrk="1" hangingPunct="1">
              <a:buNone/>
            </a:pPr>
            <a:endParaRPr lang="en-US" dirty="0"/>
          </a:p>
          <a:p>
            <a:pPr eaLnBrk="1" hangingPunct="1">
              <a:buNone/>
            </a:pPr>
            <a:endParaRPr lang="en-US" dirty="0"/>
          </a:p>
          <a:p>
            <a:pPr lvl="1" eaLnBrk="1" hangingPunct="1"/>
            <a:r>
              <a:rPr lang="en-US" dirty="0" smtClean="0"/>
              <a:t>Declare it</a:t>
            </a:r>
          </a:p>
          <a:p>
            <a:pPr lvl="1" eaLnBrk="1" hangingPunct="1"/>
            <a:endParaRPr lang="en-US" dirty="0" smtClean="0"/>
          </a:p>
          <a:p>
            <a:pPr eaLnBrk="1" hangingPunct="1"/>
            <a:endParaRPr lang="en-US" dirty="0" smtClean="0"/>
          </a:p>
          <a:p>
            <a:pPr lvl="1" eaLnBrk="1" hangingPunct="1"/>
            <a:endParaRPr lang="en-US" dirty="0" smtClean="0"/>
          </a:p>
          <a:p>
            <a:pPr lvl="1" eaLnBrk="1" hangingPunct="1"/>
            <a:r>
              <a:rPr lang="en-US" dirty="0" smtClean="0"/>
              <a:t>Use it</a:t>
            </a:r>
            <a:endParaRPr lang="en-US" dirty="0"/>
          </a:p>
        </p:txBody>
      </p:sp>
      <p:sp>
        <p:nvSpPr>
          <p:cNvPr id="113670" name="Text Box 6"/>
          <p:cNvSpPr txBox="1">
            <a:spLocks noChangeArrowheads="1"/>
          </p:cNvSpPr>
          <p:nvPr/>
        </p:nvSpPr>
        <p:spPr bwMode="auto">
          <a:xfrm>
            <a:off x="1142976" y="1889537"/>
            <a:ext cx="7848600" cy="1323439"/>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b="1" dirty="0" smtClean="0">
                <a:solidFill>
                  <a:srgbClr val="7F0055"/>
                </a:solidFill>
                <a:latin typeface="Courier"/>
              </a:rPr>
              <a:t>public class </a:t>
            </a:r>
            <a:r>
              <a:rPr lang="en-US" dirty="0" err="1" smtClean="0">
                <a:latin typeface="Courier"/>
              </a:rPr>
              <a:t>MyValidator</a:t>
            </a:r>
            <a:r>
              <a:rPr lang="en-US" dirty="0" smtClean="0">
                <a:latin typeface="Courier"/>
              </a:rPr>
              <a:t> </a:t>
            </a:r>
            <a:r>
              <a:rPr lang="en-US" b="1" dirty="0" smtClean="0">
                <a:solidFill>
                  <a:srgbClr val="7F0055"/>
                </a:solidFill>
                <a:latin typeface="Courier"/>
              </a:rPr>
              <a:t>implements </a:t>
            </a:r>
            <a:r>
              <a:rPr lang="en-US" dirty="0" err="1" smtClean="0">
                <a:latin typeface="Courier"/>
              </a:rPr>
              <a:t>Validator</a:t>
            </a:r>
            <a:r>
              <a:rPr lang="en-US" dirty="0">
                <a:latin typeface="Courier"/>
              </a:rPr>
              <a:t> {</a:t>
            </a:r>
          </a:p>
          <a:p>
            <a:r>
              <a:rPr lang="en-US" b="1" dirty="0" smtClean="0">
                <a:solidFill>
                  <a:srgbClr val="7F0055"/>
                </a:solidFill>
                <a:latin typeface="Courier"/>
              </a:rPr>
              <a:t>  public void </a:t>
            </a:r>
            <a:r>
              <a:rPr lang="en-US" dirty="0" smtClean="0">
                <a:latin typeface="Courier"/>
              </a:rPr>
              <a:t>validate(</a:t>
            </a:r>
            <a:r>
              <a:rPr lang="en-US" dirty="0" err="1" smtClean="0">
                <a:latin typeface="Courier"/>
              </a:rPr>
              <a:t>FacesContex</a:t>
            </a:r>
            <a:r>
              <a:rPr lang="en-US" dirty="0" smtClean="0">
                <a:latin typeface="Courier"/>
              </a:rPr>
              <a:t> </a:t>
            </a:r>
            <a:r>
              <a:rPr lang="en-US" dirty="0" err="1" smtClean="0">
                <a:latin typeface="Courier"/>
              </a:rPr>
              <a:t>tcontext</a:t>
            </a:r>
            <a:r>
              <a:rPr lang="en-US" dirty="0" smtClean="0">
                <a:latin typeface="Courier"/>
              </a:rPr>
              <a:t>, </a:t>
            </a:r>
            <a:r>
              <a:rPr lang="en-US" dirty="0" err="1" smtClean="0">
                <a:latin typeface="Courier"/>
              </a:rPr>
              <a:t>UIComponent</a:t>
            </a:r>
            <a:r>
              <a:rPr lang="en-US" dirty="0" smtClean="0">
                <a:latin typeface="Courier"/>
              </a:rPr>
              <a:t> component, Object value</a:t>
            </a:r>
            <a:r>
              <a:rPr lang="en-US" dirty="0">
                <a:latin typeface="Courier"/>
              </a:rPr>
              <a:t>);</a:t>
            </a:r>
          </a:p>
          <a:p>
            <a:r>
              <a:rPr lang="en-US" dirty="0" smtClean="0">
                <a:solidFill>
                  <a:srgbClr val="008000"/>
                </a:solidFill>
                <a:latin typeface="Courier"/>
              </a:rPr>
              <a:t>  //throw </a:t>
            </a:r>
            <a:r>
              <a:rPr lang="en-US" dirty="0" err="1" smtClean="0">
                <a:solidFill>
                  <a:srgbClr val="008000"/>
                </a:solidFill>
                <a:latin typeface="Courier"/>
              </a:rPr>
              <a:t>ValidatorException</a:t>
            </a:r>
            <a:r>
              <a:rPr lang="en-US" dirty="0" smtClean="0">
                <a:solidFill>
                  <a:srgbClr val="008000"/>
                </a:solidFill>
                <a:latin typeface="Courier"/>
              </a:rPr>
              <a:t> containing </a:t>
            </a:r>
            <a:r>
              <a:rPr lang="en-US" dirty="0" err="1" smtClean="0">
                <a:solidFill>
                  <a:srgbClr val="008000"/>
                </a:solidFill>
                <a:latin typeface="Courier"/>
              </a:rPr>
              <a:t>FacesMessages</a:t>
            </a:r>
            <a:r>
              <a:rPr lang="en-US" dirty="0" smtClean="0">
                <a:solidFill>
                  <a:srgbClr val="008000"/>
                </a:solidFill>
                <a:latin typeface="Courier"/>
              </a:rPr>
              <a:t> if error</a:t>
            </a:r>
            <a:endParaRPr lang="en-US" dirty="0">
              <a:solidFill>
                <a:srgbClr val="008000"/>
              </a:solidFill>
              <a:latin typeface="Courier"/>
            </a:endParaRPr>
          </a:p>
          <a:p>
            <a:r>
              <a:rPr lang="en-US" dirty="0">
                <a:latin typeface="Courier"/>
              </a:rPr>
              <a:t>}</a:t>
            </a:r>
          </a:p>
        </p:txBody>
      </p:sp>
      <p:sp>
        <p:nvSpPr>
          <p:cNvPr id="113671" name="Text Box 7"/>
          <p:cNvSpPr txBox="1">
            <a:spLocks noChangeArrowheads="1"/>
          </p:cNvSpPr>
          <p:nvPr/>
        </p:nvSpPr>
        <p:spPr bwMode="auto">
          <a:xfrm>
            <a:off x="1143000" y="5840685"/>
            <a:ext cx="7848600" cy="828675"/>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dirty="0">
                <a:solidFill>
                  <a:srgbClr val="3F7F7F"/>
                </a:solidFill>
                <a:latin typeface="Courier"/>
              </a:rPr>
              <a:t>&lt;h:inputText&gt;</a:t>
            </a:r>
          </a:p>
          <a:p>
            <a:r>
              <a:rPr lang="en-US" dirty="0" smtClean="0">
                <a:solidFill>
                  <a:srgbClr val="3F7F7F"/>
                </a:solidFill>
                <a:latin typeface="Courier"/>
              </a:rPr>
              <a:t>    &lt;</a:t>
            </a:r>
            <a:r>
              <a:rPr lang="en-US" dirty="0">
                <a:solidFill>
                  <a:srgbClr val="3F7F7F"/>
                </a:solidFill>
                <a:latin typeface="Courier"/>
              </a:rPr>
              <a:t>f:validator </a:t>
            </a:r>
            <a:r>
              <a:rPr lang="en-US" dirty="0" err="1">
                <a:solidFill>
                  <a:srgbClr val="7F0055"/>
                </a:solidFill>
                <a:latin typeface="Courier"/>
              </a:rPr>
              <a:t>validatorId</a:t>
            </a:r>
            <a:r>
              <a:rPr lang="en-US" dirty="0">
                <a:latin typeface="Courier"/>
              </a:rPr>
              <a:t>=</a:t>
            </a:r>
            <a:r>
              <a:rPr lang="en-US" dirty="0">
                <a:solidFill>
                  <a:srgbClr val="2A00FF"/>
                </a:solidFill>
                <a:latin typeface="Courier"/>
              </a:rPr>
              <a:t>"</a:t>
            </a:r>
            <a:r>
              <a:rPr lang="en-US" dirty="0" err="1">
                <a:solidFill>
                  <a:srgbClr val="2A00FF"/>
                </a:solidFill>
                <a:latin typeface="Courier"/>
              </a:rPr>
              <a:t>emailValidator</a:t>
            </a:r>
            <a:r>
              <a:rPr lang="en-US" dirty="0">
                <a:solidFill>
                  <a:srgbClr val="2A00FF"/>
                </a:solidFill>
                <a:latin typeface="Courier"/>
              </a:rPr>
              <a:t>"</a:t>
            </a:r>
            <a:r>
              <a:rPr lang="en-US" dirty="0">
                <a:latin typeface="Courier"/>
              </a:rPr>
              <a:t> </a:t>
            </a:r>
            <a:r>
              <a:rPr lang="en-US" dirty="0">
                <a:solidFill>
                  <a:srgbClr val="3F7F7F"/>
                </a:solidFill>
                <a:latin typeface="Courier"/>
              </a:rPr>
              <a:t>/&gt;</a:t>
            </a:r>
          </a:p>
          <a:p>
            <a:r>
              <a:rPr lang="en-US" dirty="0">
                <a:solidFill>
                  <a:srgbClr val="3F7F7F"/>
                </a:solidFill>
                <a:latin typeface="Courier"/>
              </a:rPr>
              <a:t>&lt;/h:inputText&gt;</a:t>
            </a:r>
          </a:p>
        </p:txBody>
      </p:sp>
      <p:sp>
        <p:nvSpPr>
          <p:cNvPr id="113672" name="Text Box 8"/>
          <p:cNvSpPr txBox="1">
            <a:spLocks noChangeArrowheads="1"/>
          </p:cNvSpPr>
          <p:nvPr/>
        </p:nvSpPr>
        <p:spPr bwMode="auto">
          <a:xfrm>
            <a:off x="1143000" y="3933056"/>
            <a:ext cx="7848600" cy="1073150"/>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&gt;</a:t>
            </a:r>
          </a:p>
          <a:p>
            <a:r>
              <a:rPr lang="en-US" dirty="0" smtClean="0">
                <a:solidFill>
                  <a:srgbClr val="3F7F7F"/>
                </a:solidFill>
                <a:latin typeface="Courier"/>
              </a:rPr>
              <a:t>    &lt;</a:t>
            </a:r>
            <a:r>
              <a:rPr lang="en-US" dirty="0" err="1">
                <a:solidFill>
                  <a:srgbClr val="3F7F7F"/>
                </a:solidFill>
                <a:latin typeface="Courier"/>
              </a:rPr>
              <a:t>validator</a:t>
            </a:r>
            <a:r>
              <a:rPr lang="en-US" dirty="0">
                <a:solidFill>
                  <a:srgbClr val="3F7F7F"/>
                </a:solidFill>
                <a:latin typeface="Courier"/>
              </a:rPr>
              <a:t>-id&gt;</a:t>
            </a:r>
            <a:r>
              <a:rPr lang="en-US" b="1" dirty="0" err="1">
                <a:latin typeface="Courier"/>
              </a:rPr>
              <a:t>emailValidator</a:t>
            </a:r>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-id&gt;</a:t>
            </a:r>
          </a:p>
          <a:p>
            <a:r>
              <a:rPr lang="en-US" dirty="0" smtClean="0">
                <a:solidFill>
                  <a:srgbClr val="3F7F7F"/>
                </a:solidFill>
                <a:latin typeface="Courier"/>
              </a:rPr>
              <a:t>    &lt;</a:t>
            </a:r>
            <a:r>
              <a:rPr lang="en-US" dirty="0" err="1">
                <a:solidFill>
                  <a:srgbClr val="3F7F7F"/>
                </a:solidFill>
                <a:latin typeface="Courier"/>
              </a:rPr>
              <a:t>validator</a:t>
            </a:r>
            <a:r>
              <a:rPr lang="en-US" dirty="0">
                <a:solidFill>
                  <a:srgbClr val="3F7F7F"/>
                </a:solidFill>
                <a:latin typeface="Courier"/>
              </a:rPr>
              <a:t>-class&gt;</a:t>
            </a:r>
            <a:r>
              <a:rPr lang="en-US" dirty="0" err="1">
                <a:latin typeface="Courier"/>
              </a:rPr>
              <a:t>MyValidator</a:t>
            </a:r>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-class&gt;</a:t>
            </a:r>
          </a:p>
          <a:p>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&gt;</a:t>
            </a:r>
          </a:p>
        </p:txBody>
      </p:sp>
      <p:sp>
        <p:nvSpPr>
          <p:cNvPr id="113673" name="Text Box 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113674" name="Picture 10" descr="7195-Tatice-Flechedroite"/>
          <p:cNvPicPr>
            <a:picLocks noChangeAspect="1" noChangeArrowheads="1"/>
          </p:cNvPicPr>
          <p:nvPr/>
        </p:nvPicPr>
        <p:blipFill>
          <a:blip r:embed="rId5" cstate="print"/>
          <a:srcRect/>
          <a:stretch>
            <a:fillRect/>
          </a:stretch>
        </p:blipFill>
        <p:spPr bwMode="auto">
          <a:xfrm>
            <a:off x="7585075" y="5661025"/>
            <a:ext cx="1450975" cy="947738"/>
          </a:xfrm>
          <a:prstGeom prst="rect">
            <a:avLst/>
          </a:prstGeom>
          <a:noFill/>
          <a:ln w="9525">
            <a:noFill/>
            <a:miter lim="800000"/>
            <a:headEnd/>
            <a:tailEnd/>
          </a:ln>
        </p:spPr>
      </p:pic>
      <p:pic>
        <p:nvPicPr>
          <p:cNvPr id="113675" name="Picture 11" descr="3857-78531"/>
          <p:cNvPicPr>
            <a:picLocks noChangeAspect="1" noChangeArrowheads="1"/>
          </p:cNvPicPr>
          <p:nvPr/>
        </p:nvPicPr>
        <p:blipFill>
          <a:blip r:embed="rId6" cstate="print"/>
          <a:srcRect/>
          <a:stretch>
            <a:fillRect/>
          </a:stretch>
        </p:blipFill>
        <p:spPr bwMode="auto">
          <a:xfrm>
            <a:off x="7153275" y="5589588"/>
            <a:ext cx="1079500" cy="1079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990164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3668" name="Rectangle 4"/>
          <p:cNvSpPr>
            <a:spLocks noGrp="1" noChangeArrowheads="1"/>
          </p:cNvSpPr>
          <p:nvPr>
            <p:ph type="title"/>
          </p:nvPr>
        </p:nvSpPr>
        <p:spPr>
          <a:xfrm>
            <a:off x="1033463" y="142875"/>
            <a:ext cx="7729537" cy="838200"/>
          </a:xfrm>
          <a:noFill/>
        </p:spPr>
        <p:txBody>
          <a:bodyPr/>
          <a:lstStyle/>
          <a:p>
            <a:pPr eaLnBrk="1" hangingPunct="1"/>
            <a:r>
              <a:rPr lang="en-US" sz="3200" dirty="0" smtClean="0"/>
              <a:t>Create your own validations</a:t>
            </a:r>
            <a:endParaRPr lang="en-US" sz="3200" dirty="0"/>
          </a:p>
        </p:txBody>
      </p:sp>
      <p:sp>
        <p:nvSpPr>
          <p:cNvPr id="113669" name="Rectangle 5"/>
          <p:cNvSpPr>
            <a:spLocks noGrp="1" noChangeArrowheads="1"/>
          </p:cNvSpPr>
          <p:nvPr>
            <p:ph type="body" idx="1"/>
          </p:nvPr>
        </p:nvSpPr>
        <p:spPr>
          <a:xfrm>
            <a:off x="971600" y="980728"/>
            <a:ext cx="8099425" cy="4648200"/>
          </a:xfrm>
          <a:noFill/>
        </p:spPr>
        <p:txBody>
          <a:bodyPr/>
          <a:lstStyle/>
          <a:p>
            <a:pPr eaLnBrk="1" hangingPunct="1"/>
            <a:r>
              <a:rPr lang="en-US" dirty="0" smtClean="0"/>
              <a:t>By creating a class which implements the </a:t>
            </a:r>
            <a:r>
              <a:rPr lang="en-US" b="1" dirty="0" err="1" smtClean="0"/>
              <a:t>Validator</a:t>
            </a:r>
            <a:r>
              <a:rPr lang="en-US" b="1" dirty="0" smtClean="0"/>
              <a:t> </a:t>
            </a:r>
            <a:r>
              <a:rPr lang="en-US" dirty="0" smtClean="0"/>
              <a:t>interface (</a:t>
            </a:r>
            <a:r>
              <a:rPr lang="en-US" dirty="0" err="1" smtClean="0"/>
              <a:t>javax.faces.validator.Validator</a:t>
            </a:r>
            <a:r>
              <a:rPr lang="en-US" dirty="0" smtClean="0"/>
              <a:t>)</a:t>
            </a:r>
            <a:endParaRPr lang="en-US" dirty="0"/>
          </a:p>
          <a:p>
            <a:pPr eaLnBrk="1" hangingPunct="1"/>
            <a:endParaRPr lang="en-US" dirty="0"/>
          </a:p>
          <a:p>
            <a:pPr eaLnBrk="1" hangingPunct="1">
              <a:buNone/>
            </a:pPr>
            <a:endParaRPr lang="en-US" dirty="0"/>
          </a:p>
          <a:p>
            <a:pPr eaLnBrk="1" hangingPunct="1">
              <a:buNone/>
            </a:pPr>
            <a:endParaRPr lang="en-US" dirty="0"/>
          </a:p>
          <a:p>
            <a:pPr lvl="1" eaLnBrk="1" hangingPunct="1"/>
            <a:r>
              <a:rPr lang="en-US" dirty="0" smtClean="0"/>
              <a:t>Declare it by annotation (@</a:t>
            </a:r>
            <a:r>
              <a:rPr lang="en-US" i="1" dirty="0" err="1" smtClean="0"/>
              <a:t>FacesValidator</a:t>
            </a:r>
            <a:r>
              <a:rPr lang="en-US" dirty="0" smtClean="0"/>
              <a:t>) or by XML :</a:t>
            </a:r>
          </a:p>
          <a:p>
            <a:pPr lvl="1" eaLnBrk="1" hangingPunct="1"/>
            <a:endParaRPr lang="en-US" dirty="0" smtClean="0"/>
          </a:p>
          <a:p>
            <a:pPr lvl="1" eaLnBrk="1" hangingPunct="1"/>
            <a:endParaRPr lang="en-US" dirty="0" smtClean="0"/>
          </a:p>
          <a:p>
            <a:pPr marL="517525" lvl="1" indent="0" eaLnBrk="1" hangingPunct="1">
              <a:buNone/>
            </a:pPr>
            <a:endParaRPr lang="en-US" dirty="0" smtClean="0"/>
          </a:p>
          <a:p>
            <a:pPr lvl="1" eaLnBrk="1" hangingPunct="1"/>
            <a:r>
              <a:rPr lang="en-US" dirty="0" smtClean="0"/>
              <a:t>Use it</a:t>
            </a:r>
            <a:endParaRPr lang="en-US" dirty="0"/>
          </a:p>
        </p:txBody>
      </p:sp>
      <p:sp>
        <p:nvSpPr>
          <p:cNvPr id="113670" name="Text Box 6"/>
          <p:cNvSpPr txBox="1">
            <a:spLocks noChangeArrowheads="1"/>
          </p:cNvSpPr>
          <p:nvPr/>
        </p:nvSpPr>
        <p:spPr bwMode="auto">
          <a:xfrm>
            <a:off x="1142976" y="1889537"/>
            <a:ext cx="7848600" cy="1323439"/>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b="1" dirty="0" smtClean="0">
                <a:solidFill>
                  <a:srgbClr val="7F0055"/>
                </a:solidFill>
                <a:latin typeface="Courier"/>
              </a:rPr>
              <a:t>public class </a:t>
            </a:r>
            <a:r>
              <a:rPr lang="en-US" dirty="0" err="1" smtClean="0">
                <a:latin typeface="Courier"/>
              </a:rPr>
              <a:t>MyValidator</a:t>
            </a:r>
            <a:r>
              <a:rPr lang="en-US" dirty="0" smtClean="0">
                <a:latin typeface="Courier"/>
              </a:rPr>
              <a:t> </a:t>
            </a:r>
            <a:r>
              <a:rPr lang="en-US" b="1" dirty="0" smtClean="0">
                <a:solidFill>
                  <a:srgbClr val="7F0055"/>
                </a:solidFill>
                <a:latin typeface="Courier"/>
              </a:rPr>
              <a:t>implements </a:t>
            </a:r>
            <a:r>
              <a:rPr lang="en-US" dirty="0" err="1" smtClean="0">
                <a:latin typeface="Courier"/>
              </a:rPr>
              <a:t>Validator</a:t>
            </a:r>
            <a:r>
              <a:rPr lang="en-US" dirty="0">
                <a:latin typeface="Courier"/>
              </a:rPr>
              <a:t> {</a:t>
            </a:r>
          </a:p>
          <a:p>
            <a:r>
              <a:rPr lang="en-US" b="1" dirty="0" smtClean="0">
                <a:solidFill>
                  <a:srgbClr val="7F0055"/>
                </a:solidFill>
                <a:latin typeface="Courier"/>
              </a:rPr>
              <a:t>  public void </a:t>
            </a:r>
            <a:r>
              <a:rPr lang="en-US" dirty="0" smtClean="0">
                <a:latin typeface="Courier"/>
              </a:rPr>
              <a:t>validate(</a:t>
            </a:r>
            <a:r>
              <a:rPr lang="en-US" dirty="0" err="1" smtClean="0">
                <a:latin typeface="Courier"/>
              </a:rPr>
              <a:t>FacesContex</a:t>
            </a:r>
            <a:r>
              <a:rPr lang="en-US" dirty="0" smtClean="0">
                <a:latin typeface="Courier"/>
              </a:rPr>
              <a:t> </a:t>
            </a:r>
            <a:r>
              <a:rPr lang="en-US" dirty="0" err="1" smtClean="0">
                <a:latin typeface="Courier"/>
              </a:rPr>
              <a:t>tcontext</a:t>
            </a:r>
            <a:r>
              <a:rPr lang="en-US" dirty="0" smtClean="0">
                <a:latin typeface="Courier"/>
              </a:rPr>
              <a:t>, </a:t>
            </a:r>
            <a:r>
              <a:rPr lang="en-US" dirty="0" err="1" smtClean="0">
                <a:latin typeface="Courier"/>
              </a:rPr>
              <a:t>UIComponent</a:t>
            </a:r>
            <a:r>
              <a:rPr lang="en-US" dirty="0" smtClean="0">
                <a:latin typeface="Courier"/>
              </a:rPr>
              <a:t> component, Object value</a:t>
            </a:r>
            <a:r>
              <a:rPr lang="en-US" dirty="0">
                <a:latin typeface="Courier"/>
              </a:rPr>
              <a:t>);</a:t>
            </a:r>
          </a:p>
          <a:p>
            <a:r>
              <a:rPr lang="en-US" dirty="0" smtClean="0">
                <a:solidFill>
                  <a:srgbClr val="008000"/>
                </a:solidFill>
                <a:latin typeface="Courier"/>
              </a:rPr>
              <a:t>  //throw </a:t>
            </a:r>
            <a:r>
              <a:rPr lang="en-US" dirty="0" err="1" smtClean="0">
                <a:solidFill>
                  <a:srgbClr val="008000"/>
                </a:solidFill>
                <a:latin typeface="Courier"/>
              </a:rPr>
              <a:t>ValidatorException</a:t>
            </a:r>
            <a:r>
              <a:rPr lang="en-US" dirty="0" smtClean="0">
                <a:solidFill>
                  <a:srgbClr val="008000"/>
                </a:solidFill>
                <a:latin typeface="Courier"/>
              </a:rPr>
              <a:t> containing </a:t>
            </a:r>
            <a:r>
              <a:rPr lang="en-US" dirty="0" err="1" smtClean="0">
                <a:solidFill>
                  <a:srgbClr val="008000"/>
                </a:solidFill>
                <a:latin typeface="Courier"/>
              </a:rPr>
              <a:t>FacesMessages</a:t>
            </a:r>
            <a:r>
              <a:rPr lang="en-US" dirty="0" smtClean="0">
                <a:solidFill>
                  <a:srgbClr val="008000"/>
                </a:solidFill>
                <a:latin typeface="Courier"/>
              </a:rPr>
              <a:t> if error</a:t>
            </a:r>
            <a:endParaRPr lang="en-US" dirty="0">
              <a:solidFill>
                <a:srgbClr val="008000"/>
              </a:solidFill>
              <a:latin typeface="Courier"/>
            </a:endParaRPr>
          </a:p>
          <a:p>
            <a:r>
              <a:rPr lang="en-US" dirty="0">
                <a:latin typeface="Courier"/>
              </a:rPr>
              <a:t>}</a:t>
            </a:r>
          </a:p>
        </p:txBody>
      </p:sp>
      <p:sp>
        <p:nvSpPr>
          <p:cNvPr id="113671" name="Text Box 7"/>
          <p:cNvSpPr txBox="1">
            <a:spLocks noChangeArrowheads="1"/>
          </p:cNvSpPr>
          <p:nvPr/>
        </p:nvSpPr>
        <p:spPr bwMode="auto">
          <a:xfrm>
            <a:off x="1143000" y="5840685"/>
            <a:ext cx="7848600" cy="828675"/>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dirty="0">
                <a:solidFill>
                  <a:srgbClr val="3F7F7F"/>
                </a:solidFill>
                <a:latin typeface="Courier"/>
              </a:rPr>
              <a:t>&lt;h:inputText&gt;</a:t>
            </a:r>
          </a:p>
          <a:p>
            <a:r>
              <a:rPr lang="en-US" dirty="0" smtClean="0">
                <a:solidFill>
                  <a:srgbClr val="3F7F7F"/>
                </a:solidFill>
                <a:latin typeface="Courier"/>
              </a:rPr>
              <a:t>    &lt;</a:t>
            </a:r>
            <a:r>
              <a:rPr lang="en-US" dirty="0">
                <a:solidFill>
                  <a:srgbClr val="3F7F7F"/>
                </a:solidFill>
                <a:latin typeface="Courier"/>
              </a:rPr>
              <a:t>f:validator </a:t>
            </a:r>
            <a:r>
              <a:rPr lang="en-US" dirty="0" err="1">
                <a:solidFill>
                  <a:srgbClr val="7F0055"/>
                </a:solidFill>
                <a:latin typeface="Courier"/>
              </a:rPr>
              <a:t>validatorId</a:t>
            </a:r>
            <a:r>
              <a:rPr lang="en-US" dirty="0">
                <a:latin typeface="Courier"/>
              </a:rPr>
              <a:t>=</a:t>
            </a:r>
            <a:r>
              <a:rPr lang="en-US" dirty="0">
                <a:solidFill>
                  <a:srgbClr val="2A00FF"/>
                </a:solidFill>
                <a:latin typeface="Courier"/>
              </a:rPr>
              <a:t>"</a:t>
            </a:r>
            <a:r>
              <a:rPr lang="en-US" dirty="0" err="1">
                <a:solidFill>
                  <a:srgbClr val="2A00FF"/>
                </a:solidFill>
                <a:latin typeface="Courier"/>
              </a:rPr>
              <a:t>emailValidator</a:t>
            </a:r>
            <a:r>
              <a:rPr lang="en-US" dirty="0">
                <a:solidFill>
                  <a:srgbClr val="2A00FF"/>
                </a:solidFill>
                <a:latin typeface="Courier"/>
              </a:rPr>
              <a:t>"</a:t>
            </a:r>
            <a:r>
              <a:rPr lang="en-US" dirty="0">
                <a:latin typeface="Courier"/>
              </a:rPr>
              <a:t> </a:t>
            </a:r>
            <a:r>
              <a:rPr lang="en-US" dirty="0">
                <a:solidFill>
                  <a:srgbClr val="3F7F7F"/>
                </a:solidFill>
                <a:latin typeface="Courier"/>
              </a:rPr>
              <a:t>/&gt;</a:t>
            </a:r>
          </a:p>
          <a:p>
            <a:r>
              <a:rPr lang="en-US" dirty="0">
                <a:solidFill>
                  <a:srgbClr val="3F7F7F"/>
                </a:solidFill>
                <a:latin typeface="Courier"/>
              </a:rPr>
              <a:t>&lt;/h:inputText&gt;</a:t>
            </a:r>
          </a:p>
        </p:txBody>
      </p:sp>
      <p:sp>
        <p:nvSpPr>
          <p:cNvPr id="113672" name="Text Box 8"/>
          <p:cNvSpPr txBox="1">
            <a:spLocks noChangeArrowheads="1"/>
          </p:cNvSpPr>
          <p:nvPr/>
        </p:nvSpPr>
        <p:spPr bwMode="auto">
          <a:xfrm>
            <a:off x="1143000" y="3933056"/>
            <a:ext cx="7848600" cy="1073150"/>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&gt;</a:t>
            </a:r>
          </a:p>
          <a:p>
            <a:r>
              <a:rPr lang="en-US" dirty="0" smtClean="0">
                <a:solidFill>
                  <a:srgbClr val="3F7F7F"/>
                </a:solidFill>
                <a:latin typeface="Courier"/>
              </a:rPr>
              <a:t>    &lt;</a:t>
            </a:r>
            <a:r>
              <a:rPr lang="en-US" dirty="0" err="1">
                <a:solidFill>
                  <a:srgbClr val="3F7F7F"/>
                </a:solidFill>
                <a:latin typeface="Courier"/>
              </a:rPr>
              <a:t>validator</a:t>
            </a:r>
            <a:r>
              <a:rPr lang="en-US" dirty="0">
                <a:solidFill>
                  <a:srgbClr val="3F7F7F"/>
                </a:solidFill>
                <a:latin typeface="Courier"/>
              </a:rPr>
              <a:t>-id&gt;</a:t>
            </a:r>
            <a:r>
              <a:rPr lang="en-US" b="1" dirty="0" err="1">
                <a:latin typeface="Courier"/>
              </a:rPr>
              <a:t>emailValidator</a:t>
            </a:r>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-id&gt;</a:t>
            </a:r>
          </a:p>
          <a:p>
            <a:r>
              <a:rPr lang="en-US" dirty="0" smtClean="0">
                <a:solidFill>
                  <a:srgbClr val="3F7F7F"/>
                </a:solidFill>
                <a:latin typeface="Courier"/>
              </a:rPr>
              <a:t>    &lt;</a:t>
            </a:r>
            <a:r>
              <a:rPr lang="en-US" dirty="0" err="1">
                <a:solidFill>
                  <a:srgbClr val="3F7F7F"/>
                </a:solidFill>
                <a:latin typeface="Courier"/>
              </a:rPr>
              <a:t>validator</a:t>
            </a:r>
            <a:r>
              <a:rPr lang="en-US" dirty="0">
                <a:solidFill>
                  <a:srgbClr val="3F7F7F"/>
                </a:solidFill>
                <a:latin typeface="Courier"/>
              </a:rPr>
              <a:t>-class&gt;</a:t>
            </a:r>
            <a:r>
              <a:rPr lang="en-US" dirty="0" err="1">
                <a:latin typeface="Courier"/>
              </a:rPr>
              <a:t>MyValidator</a:t>
            </a:r>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-class&gt;</a:t>
            </a:r>
          </a:p>
          <a:p>
            <a:r>
              <a:rPr lang="en-US" dirty="0">
                <a:solidFill>
                  <a:srgbClr val="3F7F7F"/>
                </a:solidFill>
                <a:latin typeface="Courier"/>
              </a:rPr>
              <a:t>&lt;/</a:t>
            </a:r>
            <a:r>
              <a:rPr lang="en-US" dirty="0" err="1">
                <a:solidFill>
                  <a:srgbClr val="3F7F7F"/>
                </a:solidFill>
                <a:latin typeface="Courier"/>
              </a:rPr>
              <a:t>validator</a:t>
            </a:r>
            <a:r>
              <a:rPr lang="en-US" dirty="0">
                <a:solidFill>
                  <a:srgbClr val="3F7F7F"/>
                </a:solidFill>
                <a:latin typeface="Courier"/>
              </a:rPr>
              <a:t>&gt;</a:t>
            </a:r>
          </a:p>
        </p:txBody>
      </p:sp>
      <p:sp>
        <p:nvSpPr>
          <p:cNvPr id="113673" name="Text Box 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113674" name="Picture 10" descr="7195-Tatice-Flechedroite"/>
          <p:cNvPicPr>
            <a:picLocks noChangeAspect="1" noChangeArrowheads="1"/>
          </p:cNvPicPr>
          <p:nvPr/>
        </p:nvPicPr>
        <p:blipFill>
          <a:blip r:embed="rId5" cstate="print"/>
          <a:srcRect/>
          <a:stretch>
            <a:fillRect/>
          </a:stretch>
        </p:blipFill>
        <p:spPr bwMode="auto">
          <a:xfrm>
            <a:off x="7585075" y="5661025"/>
            <a:ext cx="1450975" cy="947738"/>
          </a:xfrm>
          <a:prstGeom prst="rect">
            <a:avLst/>
          </a:prstGeom>
          <a:noFill/>
          <a:ln w="9525">
            <a:noFill/>
            <a:miter lim="800000"/>
            <a:headEnd/>
            <a:tailEnd/>
          </a:ln>
        </p:spPr>
      </p:pic>
      <p:pic>
        <p:nvPicPr>
          <p:cNvPr id="113675" name="Picture 11" descr="3857-78531"/>
          <p:cNvPicPr>
            <a:picLocks noChangeAspect="1" noChangeArrowheads="1"/>
          </p:cNvPicPr>
          <p:nvPr/>
        </p:nvPicPr>
        <p:blipFill>
          <a:blip r:embed="rId6" cstate="print"/>
          <a:srcRect/>
          <a:stretch>
            <a:fillRect/>
          </a:stretch>
        </p:blipFill>
        <p:spPr bwMode="auto">
          <a:xfrm>
            <a:off x="7153275" y="5589588"/>
            <a:ext cx="1079500" cy="1079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382433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body" idx="1"/>
          </p:nvPr>
        </p:nvSpPr>
        <p:spPr>
          <a:xfrm>
            <a:off x="1044575" y="1524000"/>
            <a:ext cx="7343775" cy="4648200"/>
          </a:xfrm>
        </p:spPr>
        <p:txBody>
          <a:bodyPr/>
          <a:lstStyle/>
          <a:p>
            <a:pPr eaLnBrk="1" hangingPunct="1"/>
            <a:r>
              <a:rPr lang="en-GB" dirty="0" smtClean="0"/>
              <a:t>Insert </a:t>
            </a:r>
            <a:r>
              <a:rPr lang="en-GB" b="1" dirty="0" err="1" smtClean="0"/>
              <a:t>FacesMessages</a:t>
            </a:r>
            <a:r>
              <a:rPr lang="en-GB" b="1" dirty="0" smtClean="0"/>
              <a:t> </a:t>
            </a:r>
            <a:r>
              <a:rPr lang="en-GB" dirty="0" smtClean="0"/>
              <a:t>messages into </a:t>
            </a:r>
            <a:r>
              <a:rPr lang="en-GB" b="1" dirty="0" err="1" smtClean="0"/>
              <a:t>FacesContext</a:t>
            </a:r>
            <a:endParaRPr lang="en-GB" dirty="0"/>
          </a:p>
        </p:txBody>
      </p:sp>
      <p:pic>
        <p:nvPicPr>
          <p:cNvPr id="931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3188"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1047558"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GB" sz="2200" dirty="0">
                <a:latin typeface="Arial" charset="0"/>
              </a:rPr>
              <a:t>Message are useful to display validation information</a:t>
            </a:r>
          </a:p>
        </p:txBody>
      </p:sp>
      <p:sp>
        <p:nvSpPr>
          <p:cNvPr id="93190" name="Rectangle 8"/>
          <p:cNvSpPr>
            <a:spLocks noGrp="1" noChangeArrowheads="1"/>
          </p:cNvSpPr>
          <p:nvPr>
            <p:ph type="title"/>
          </p:nvPr>
        </p:nvSpPr>
        <p:spPr>
          <a:xfrm>
            <a:off x="1033463" y="142875"/>
            <a:ext cx="7729537" cy="838200"/>
          </a:xfrm>
          <a:noFill/>
        </p:spPr>
        <p:txBody>
          <a:bodyPr/>
          <a:lstStyle/>
          <a:p>
            <a:pPr eaLnBrk="1" hangingPunct="1"/>
            <a:r>
              <a:rPr lang="en-GB" sz="3200" dirty="0"/>
              <a:t>Message handling</a:t>
            </a:r>
          </a:p>
        </p:txBody>
      </p:sp>
      <p:sp>
        <p:nvSpPr>
          <p:cNvPr id="1047561" name="Text Box 9"/>
          <p:cNvSpPr txBox="1">
            <a:spLocks noChangeArrowheads="1"/>
          </p:cNvSpPr>
          <p:nvPr/>
        </p:nvSpPr>
        <p:spPr bwMode="auto">
          <a:xfrm>
            <a:off x="1042988" y="2352675"/>
            <a:ext cx="7848600" cy="3693319"/>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GB" sz="1800" b="1" dirty="0" smtClean="0">
                <a:solidFill>
                  <a:srgbClr val="7F0055"/>
                </a:solidFill>
                <a:latin typeface="Courier"/>
              </a:rPr>
              <a:t>public void </a:t>
            </a:r>
            <a:r>
              <a:rPr lang="en-GB" sz="1800" dirty="0" smtClean="0">
                <a:latin typeface="Courier"/>
              </a:rPr>
              <a:t>check(</a:t>
            </a:r>
            <a:r>
              <a:rPr lang="en-GB" sz="1800" dirty="0" err="1" smtClean="0">
                <a:latin typeface="Courier"/>
              </a:rPr>
              <a:t>ActionEvent</a:t>
            </a:r>
            <a:r>
              <a:rPr lang="en-GB" sz="1800" dirty="0" smtClean="0">
                <a:latin typeface="Courier"/>
              </a:rPr>
              <a:t> </a:t>
            </a:r>
            <a:r>
              <a:rPr lang="en-GB" sz="1800" dirty="0" err="1" smtClean="0">
                <a:latin typeface="Courier"/>
              </a:rPr>
              <a:t>ae</a:t>
            </a:r>
            <a:r>
              <a:rPr lang="en-GB" sz="1800" dirty="0" smtClean="0">
                <a:latin typeface="Courier"/>
              </a:rPr>
              <a:t>) {</a:t>
            </a:r>
            <a:endParaRPr lang="en-GB" sz="1800" dirty="0">
              <a:latin typeface="Courier"/>
            </a:endParaRPr>
          </a:p>
          <a:p>
            <a:r>
              <a:rPr lang="en-GB" sz="1800" dirty="0" smtClean="0">
                <a:solidFill>
                  <a:srgbClr val="3F7F5F"/>
                </a:solidFill>
                <a:latin typeface="Courier"/>
              </a:rPr>
              <a:t>  //</a:t>
            </a:r>
            <a:r>
              <a:rPr lang="en-GB" sz="1800" dirty="0" err="1">
                <a:solidFill>
                  <a:srgbClr val="3F7F5F"/>
                </a:solidFill>
                <a:latin typeface="Courier"/>
              </a:rPr>
              <a:t>RetrieveFacesContext</a:t>
            </a:r>
            <a:endParaRPr lang="en-GB" sz="1800" dirty="0">
              <a:solidFill>
                <a:srgbClr val="3F7F5F"/>
              </a:solidFill>
              <a:latin typeface="Courier"/>
            </a:endParaRPr>
          </a:p>
          <a:p>
            <a:r>
              <a:rPr lang="en-GB" sz="1800" dirty="0" smtClean="0">
                <a:latin typeface="Courier"/>
              </a:rPr>
              <a:t>  </a:t>
            </a:r>
            <a:r>
              <a:rPr lang="en-GB" sz="1800" dirty="0" err="1" smtClean="0">
                <a:latin typeface="Courier"/>
              </a:rPr>
              <a:t>FacesContext</a:t>
            </a:r>
            <a:r>
              <a:rPr lang="en-GB" sz="1800" dirty="0" smtClean="0">
                <a:latin typeface="Courier"/>
              </a:rPr>
              <a:t> context = 	</a:t>
            </a:r>
            <a:r>
              <a:rPr lang="en-GB" sz="1800" dirty="0" err="1" smtClean="0">
                <a:latin typeface="Courier"/>
              </a:rPr>
              <a:t>FacesContext.getCurrentInstance</a:t>
            </a:r>
            <a:r>
              <a:rPr lang="en-GB" sz="1800" dirty="0">
                <a:latin typeface="Courier"/>
              </a:rPr>
              <a:t>();</a:t>
            </a:r>
          </a:p>
          <a:p>
            <a:r>
              <a:rPr lang="en-GB" sz="1800" dirty="0" smtClean="0">
                <a:solidFill>
                  <a:srgbClr val="3F7F5F"/>
                </a:solidFill>
                <a:latin typeface="Courier"/>
              </a:rPr>
              <a:t>  //</a:t>
            </a:r>
            <a:r>
              <a:rPr lang="en-GB" sz="1800" dirty="0" err="1">
                <a:solidFill>
                  <a:srgbClr val="3F7F5F"/>
                </a:solidFill>
                <a:latin typeface="Courier"/>
              </a:rPr>
              <a:t>CreateFacesMessage</a:t>
            </a:r>
            <a:endParaRPr lang="en-GB" sz="1800" dirty="0">
              <a:solidFill>
                <a:srgbClr val="3F7F5F"/>
              </a:solidFill>
              <a:latin typeface="Courier"/>
            </a:endParaRPr>
          </a:p>
          <a:p>
            <a:r>
              <a:rPr lang="en-GB" sz="1800" dirty="0" smtClean="0">
                <a:latin typeface="Courier"/>
              </a:rPr>
              <a:t>  </a:t>
            </a:r>
            <a:r>
              <a:rPr lang="en-GB" sz="1800" dirty="0" err="1" smtClean="0">
                <a:latin typeface="Courier"/>
              </a:rPr>
              <a:t>FacesMessage</a:t>
            </a:r>
            <a:r>
              <a:rPr lang="en-GB" sz="1800" dirty="0" smtClean="0">
                <a:latin typeface="Courier"/>
              </a:rPr>
              <a:t> message = </a:t>
            </a:r>
          </a:p>
          <a:p>
            <a:r>
              <a:rPr lang="en-GB" sz="1800" b="1" dirty="0">
                <a:solidFill>
                  <a:srgbClr val="7F0055"/>
                </a:solidFill>
                <a:latin typeface="Courier"/>
              </a:rPr>
              <a:t>	</a:t>
            </a:r>
            <a:r>
              <a:rPr lang="en-GB" sz="1800" b="1" dirty="0" smtClean="0">
                <a:solidFill>
                  <a:srgbClr val="7F0055"/>
                </a:solidFill>
                <a:latin typeface="Courier"/>
              </a:rPr>
              <a:t>new</a:t>
            </a:r>
            <a:r>
              <a:rPr lang="en-GB" sz="1800" dirty="0" smtClean="0">
                <a:solidFill>
                  <a:srgbClr val="7F0055"/>
                </a:solidFill>
                <a:latin typeface="Courier"/>
              </a:rPr>
              <a:t> </a:t>
            </a:r>
            <a:r>
              <a:rPr lang="en-GB" sz="1800" dirty="0" err="1" smtClean="0">
                <a:latin typeface="Courier"/>
              </a:rPr>
              <a:t>FacesMessage</a:t>
            </a:r>
            <a:r>
              <a:rPr lang="en-GB" sz="1800" dirty="0" smtClean="0">
                <a:latin typeface="Courier"/>
              </a:rPr>
              <a:t>( </a:t>
            </a:r>
            <a:r>
              <a:rPr lang="en-GB" sz="1800" dirty="0" err="1" smtClean="0">
                <a:latin typeface="Courier"/>
              </a:rPr>
              <a:t>FacesMessage.SECURITY_WARN</a:t>
            </a:r>
            <a:r>
              <a:rPr lang="en-GB" sz="1800" dirty="0" smtClean="0">
                <a:latin typeface="Courier"/>
              </a:rPr>
              <a:t>, </a:t>
            </a:r>
          </a:p>
          <a:p>
            <a:r>
              <a:rPr lang="en-GB" sz="1800" dirty="0" smtClean="0">
                <a:solidFill>
                  <a:srgbClr val="1824F8"/>
                </a:solidFill>
                <a:latin typeface="Courier"/>
              </a:rPr>
              <a:t>		"</a:t>
            </a:r>
            <a:r>
              <a:rPr lang="en-GB" sz="1800" dirty="0">
                <a:solidFill>
                  <a:srgbClr val="1824F8"/>
                </a:solidFill>
                <a:latin typeface="Courier"/>
              </a:rPr>
              <a:t>Summary</a:t>
            </a:r>
            <a:r>
              <a:rPr lang="en-GB" sz="1800" dirty="0" smtClean="0">
                <a:solidFill>
                  <a:srgbClr val="1824F8"/>
                </a:solidFill>
                <a:latin typeface="Courier"/>
              </a:rPr>
              <a:t>"</a:t>
            </a:r>
            <a:r>
              <a:rPr lang="en-GB" sz="1800" dirty="0" smtClean="0">
                <a:latin typeface="Courier"/>
              </a:rPr>
              <a:t>, </a:t>
            </a:r>
            <a:r>
              <a:rPr lang="en-GB" sz="1800" dirty="0" smtClean="0">
                <a:solidFill>
                  <a:srgbClr val="1824F8"/>
                </a:solidFill>
                <a:latin typeface="Courier"/>
              </a:rPr>
              <a:t>"</a:t>
            </a:r>
            <a:r>
              <a:rPr lang="en-GB" sz="1800" dirty="0">
                <a:solidFill>
                  <a:srgbClr val="1824F8"/>
                </a:solidFill>
                <a:latin typeface="Courier"/>
              </a:rPr>
              <a:t>Detail of the </a:t>
            </a:r>
            <a:r>
              <a:rPr lang="en-GB" sz="1800" dirty="0" smtClean="0">
                <a:solidFill>
                  <a:srgbClr val="1824F8"/>
                </a:solidFill>
                <a:latin typeface="Courier"/>
              </a:rPr>
              <a:t>message" </a:t>
            </a:r>
            <a:r>
              <a:rPr lang="en-GB" sz="1800" dirty="0" smtClean="0">
                <a:latin typeface="Courier"/>
              </a:rPr>
              <a:t>)</a:t>
            </a:r>
            <a:r>
              <a:rPr lang="en-GB" sz="1800" dirty="0">
                <a:latin typeface="Courier"/>
              </a:rPr>
              <a:t>;</a:t>
            </a:r>
          </a:p>
          <a:p>
            <a:endParaRPr lang="en-GB" sz="1800" dirty="0">
              <a:latin typeface="Courier"/>
            </a:endParaRPr>
          </a:p>
          <a:p>
            <a:r>
              <a:rPr lang="en-GB" sz="1800" dirty="0" smtClean="0">
                <a:solidFill>
                  <a:srgbClr val="3F7F5F"/>
                </a:solidFill>
                <a:latin typeface="Courier"/>
              </a:rPr>
              <a:t>  //Add message to the context</a:t>
            </a:r>
            <a:endParaRPr lang="en-GB" sz="1800" dirty="0">
              <a:solidFill>
                <a:srgbClr val="3F7F5F"/>
              </a:solidFill>
              <a:latin typeface="Courier"/>
            </a:endParaRPr>
          </a:p>
          <a:p>
            <a:r>
              <a:rPr lang="en-GB" sz="1800" dirty="0" smtClean="0">
                <a:solidFill>
                  <a:srgbClr val="3F7F5F"/>
                </a:solidFill>
                <a:latin typeface="Courier"/>
              </a:rPr>
              <a:t>  //null is replaced by a components id </a:t>
            </a:r>
            <a:r>
              <a:rPr lang="en-GB" sz="1800" dirty="0">
                <a:solidFill>
                  <a:srgbClr val="3F7F5F"/>
                </a:solidFill>
                <a:latin typeface="Courier"/>
              </a:rPr>
              <a:t>(String)</a:t>
            </a:r>
          </a:p>
          <a:p>
            <a:r>
              <a:rPr lang="en-GB" sz="1800" dirty="0" smtClean="0">
                <a:latin typeface="Courier"/>
              </a:rPr>
              <a:t>  </a:t>
            </a:r>
            <a:r>
              <a:rPr lang="en-GB" sz="1800" dirty="0" err="1" smtClean="0">
                <a:latin typeface="Courier"/>
              </a:rPr>
              <a:t>context.addMessage</a:t>
            </a:r>
            <a:r>
              <a:rPr lang="en-GB" sz="1800" dirty="0" smtClean="0">
                <a:latin typeface="Courier"/>
              </a:rPr>
              <a:t>(</a:t>
            </a:r>
            <a:r>
              <a:rPr lang="en-GB" sz="1800" b="1" dirty="0" smtClean="0">
                <a:solidFill>
                  <a:srgbClr val="7F0055"/>
                </a:solidFill>
                <a:latin typeface="Courier"/>
              </a:rPr>
              <a:t>null</a:t>
            </a:r>
            <a:r>
              <a:rPr lang="en-GB" sz="1800" dirty="0" smtClean="0">
                <a:latin typeface="Courier"/>
              </a:rPr>
              <a:t>, message</a:t>
            </a:r>
            <a:r>
              <a:rPr lang="en-GB" sz="1800" dirty="0">
                <a:latin typeface="Courier"/>
              </a:rPr>
              <a:t>);</a:t>
            </a:r>
          </a:p>
          <a:p>
            <a:r>
              <a:rPr lang="en-GB" sz="1800" dirty="0">
                <a:latin typeface="Courier"/>
              </a:rPr>
              <a:t>}</a:t>
            </a:r>
          </a:p>
        </p:txBody>
      </p:sp>
      <p:sp>
        <p:nvSpPr>
          <p:cNvPr id="93192" name="Text Box 1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Validation</a:t>
            </a:r>
            <a:endParaRPr lang="en-GB" sz="1800" b="1" dirty="0">
              <a:solidFill>
                <a:srgbClr val="000000"/>
              </a:solidFill>
              <a:latin typeface="Arial" charset="0"/>
            </a:endParaRPr>
          </a:p>
        </p:txBody>
      </p:sp>
      <p:pic>
        <p:nvPicPr>
          <p:cNvPr id="93193" name="Picture 17" descr="bulle"/>
          <p:cNvPicPr>
            <a:picLocks noChangeAspect="1" noChangeArrowheads="1"/>
          </p:cNvPicPr>
          <p:nvPr/>
        </p:nvPicPr>
        <p:blipFill>
          <a:blip r:embed="rId5" cstate="print"/>
          <a:srcRect/>
          <a:stretch>
            <a:fillRect/>
          </a:stretch>
        </p:blipFill>
        <p:spPr bwMode="auto">
          <a:xfrm>
            <a:off x="7800975" y="5794375"/>
            <a:ext cx="1019175" cy="10191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044222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29072"/>
            <a:ext cx="7718425" cy="4648200"/>
          </a:xfrm>
        </p:spPr>
        <p:txBody>
          <a:bodyPr/>
          <a:lstStyle/>
          <a:p>
            <a:r>
              <a:rPr lang="en-US" dirty="0" smtClean="0"/>
              <a:t>A JSF application is just like all Java web applications you developed</a:t>
            </a:r>
          </a:p>
          <a:p>
            <a:pPr lvl="1"/>
            <a:r>
              <a:rPr lang="en-US" dirty="0" smtClean="0"/>
              <a:t>But using the JSF library</a:t>
            </a:r>
          </a:p>
          <a:p>
            <a:pPr lvl="1"/>
            <a:endParaRPr lang="en-US" dirty="0" smtClean="0"/>
          </a:p>
          <a:p>
            <a:pPr lvl="1"/>
            <a:endParaRPr lang="en-US" dirty="0" smtClean="0"/>
          </a:p>
          <a:p>
            <a:r>
              <a:rPr lang="en-US" dirty="0" smtClean="0"/>
              <a:t>So the first thing you have to do to use JSF in your project is to :</a:t>
            </a:r>
          </a:p>
          <a:p>
            <a:pPr lvl="1"/>
            <a:r>
              <a:rPr lang="en-US" dirty="0"/>
              <a:t>C</a:t>
            </a:r>
            <a:r>
              <a:rPr lang="en-US" dirty="0" smtClean="0"/>
              <a:t>hoose a JSF implementation</a:t>
            </a:r>
          </a:p>
          <a:p>
            <a:pPr lvl="1"/>
            <a:r>
              <a:rPr lang="en-US" dirty="0"/>
              <a:t>D</a:t>
            </a:r>
            <a:r>
              <a:rPr lang="en-US" dirty="0" smtClean="0"/>
              <a:t>ownload the corresponding libraries</a:t>
            </a:r>
          </a:p>
          <a:p>
            <a:pPr lvl="1"/>
            <a:r>
              <a:rPr lang="en-US" dirty="0" smtClean="0"/>
              <a:t>Tips: </a:t>
            </a:r>
            <a:r>
              <a:rPr lang="en-US" dirty="0" err="1" smtClean="0"/>
              <a:t>NetBeans</a:t>
            </a:r>
            <a:r>
              <a:rPr lang="en-US" dirty="0" smtClean="0"/>
              <a:t> can do that for you</a:t>
            </a:r>
          </a:p>
          <a:p>
            <a:pPr lvl="1"/>
            <a:endParaRPr lang="en-US" dirty="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First thing…</a:t>
            </a:r>
            <a:endParaRPr lang="en-US" sz="3200" dirty="0"/>
          </a:p>
        </p:txBody>
      </p:sp>
    </p:spTree>
    <p:extLst>
      <p:ext uri="{BB962C8B-B14F-4D97-AF65-F5344CB8AC3E}">
        <p14:creationId xmlns:p14="http://schemas.microsoft.com/office/powerpoint/2010/main" val="2191226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1044575" y="1295400"/>
            <a:ext cx="7343775" cy="4648200"/>
          </a:xfrm>
        </p:spPr>
        <p:txBody>
          <a:bodyPr/>
          <a:lstStyle/>
          <a:p>
            <a:pPr eaLnBrk="1" hangingPunct="1"/>
            <a:r>
              <a:rPr lang="en-US" dirty="0" smtClean="0">
                <a:latin typeface="Arial" charset="0"/>
              </a:rPr>
              <a:t>To display the message you have two markups</a:t>
            </a:r>
            <a:endParaRPr lang="en-US" dirty="0" smtClean="0"/>
          </a:p>
          <a:p>
            <a:pPr lvl="1" eaLnBrk="1" hangingPunct="1"/>
            <a:r>
              <a:rPr lang="en-US" i="1" dirty="0" smtClean="0"/>
              <a:t>&lt;</a:t>
            </a:r>
            <a:r>
              <a:rPr lang="en-US" i="1" dirty="0" err="1"/>
              <a:t>h:messages</a:t>
            </a:r>
            <a:r>
              <a:rPr lang="en-US" i="1" dirty="0" smtClean="0"/>
              <a:t>&gt; </a:t>
            </a:r>
            <a:r>
              <a:rPr lang="en-US" dirty="0" smtClean="0"/>
              <a:t>: display </a:t>
            </a:r>
            <a:r>
              <a:rPr lang="en-US" dirty="0"/>
              <a:t>all the message</a:t>
            </a:r>
          </a:p>
          <a:p>
            <a:pPr lvl="1" eaLnBrk="1" hangingPunct="1"/>
            <a:r>
              <a:rPr lang="en-US" i="1" dirty="0"/>
              <a:t>&lt;</a:t>
            </a:r>
            <a:r>
              <a:rPr lang="en-US" i="1" dirty="0" err="1"/>
              <a:t>h:message</a:t>
            </a:r>
            <a:r>
              <a:rPr lang="en-US" i="1" dirty="0" smtClean="0"/>
              <a:t>&gt; </a:t>
            </a:r>
            <a:r>
              <a:rPr lang="en-US" dirty="0" smtClean="0"/>
              <a:t>: display </a:t>
            </a:r>
            <a:r>
              <a:rPr lang="en-US" dirty="0"/>
              <a:t>message associated with an id</a:t>
            </a:r>
            <a:endParaRPr lang="en-US" dirty="0" smtClean="0"/>
          </a:p>
          <a:p>
            <a:pPr eaLnBrk="1" hangingPunct="1"/>
            <a:endParaRPr lang="en-US" dirty="0" smtClean="0"/>
          </a:p>
          <a:p>
            <a:pPr eaLnBrk="1" hangingPunct="1"/>
            <a:r>
              <a:rPr lang="en-US" dirty="0" smtClean="0"/>
              <a:t>You have some attributes on this markup</a:t>
            </a:r>
          </a:p>
          <a:p>
            <a:pPr lvl="1" eaLnBrk="1" hangingPunct="1"/>
            <a:r>
              <a:rPr lang="en-US" i="1" dirty="0" err="1" smtClean="0"/>
              <a:t>showDetail</a:t>
            </a:r>
            <a:r>
              <a:rPr lang="en-US" i="1" dirty="0" smtClean="0"/>
              <a:t> </a:t>
            </a:r>
            <a:r>
              <a:rPr lang="en-US" dirty="0" smtClean="0"/>
              <a:t>: </a:t>
            </a:r>
            <a:r>
              <a:rPr lang="en-US" dirty="0"/>
              <a:t>true / false</a:t>
            </a:r>
          </a:p>
          <a:p>
            <a:pPr lvl="1" eaLnBrk="1" hangingPunct="1"/>
            <a:r>
              <a:rPr lang="en-US" i="1" dirty="0" err="1"/>
              <a:t>showSummary</a:t>
            </a:r>
            <a:r>
              <a:rPr lang="en-US" dirty="0"/>
              <a:t> : true / false</a:t>
            </a:r>
          </a:p>
          <a:p>
            <a:pPr lvl="1" eaLnBrk="1" hangingPunct="1"/>
            <a:r>
              <a:rPr lang="en-US" i="1" dirty="0"/>
              <a:t>tooltip</a:t>
            </a:r>
            <a:r>
              <a:rPr lang="en-US" dirty="0"/>
              <a:t> : true / false</a:t>
            </a:r>
          </a:p>
          <a:p>
            <a:pPr lvl="1" eaLnBrk="1" hangingPunct="1"/>
            <a:r>
              <a:rPr lang="en-US" dirty="0"/>
              <a:t>…</a:t>
            </a:r>
          </a:p>
          <a:p>
            <a:pPr eaLnBrk="1" hangingPunct="1"/>
            <a:endParaRPr lang="en-US" dirty="0"/>
          </a:p>
          <a:p>
            <a:pPr eaLnBrk="1" hangingPunct="1"/>
            <a:endParaRPr lang="en-US" dirty="0"/>
          </a:p>
        </p:txBody>
      </p:sp>
      <p:pic>
        <p:nvPicPr>
          <p:cNvPr id="9421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4212"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4214" name="Rectangle 7"/>
          <p:cNvSpPr>
            <a:spLocks noGrp="1" noChangeArrowheads="1"/>
          </p:cNvSpPr>
          <p:nvPr>
            <p:ph type="title"/>
          </p:nvPr>
        </p:nvSpPr>
        <p:spPr>
          <a:xfrm>
            <a:off x="1033463" y="142875"/>
            <a:ext cx="7729537" cy="838200"/>
          </a:xfrm>
          <a:noFill/>
        </p:spPr>
        <p:txBody>
          <a:bodyPr/>
          <a:lstStyle/>
          <a:p>
            <a:pPr eaLnBrk="1" hangingPunct="1"/>
            <a:r>
              <a:rPr lang="en-US" sz="3200"/>
              <a:t>Message handling</a:t>
            </a:r>
          </a:p>
        </p:txBody>
      </p:sp>
      <p:sp>
        <p:nvSpPr>
          <p:cNvPr id="94215" name="Text Box 12"/>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Validation</a:t>
            </a:r>
          </a:p>
        </p:txBody>
      </p:sp>
    </p:spTree>
    <p:custDataLst>
      <p:tags r:id="rId1"/>
    </p:custDataLst>
    <p:extLst>
      <p:ext uri="{BB962C8B-B14F-4D97-AF65-F5344CB8AC3E}">
        <p14:creationId xmlns:p14="http://schemas.microsoft.com/office/powerpoint/2010/main" val="14995617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0596" name="Rectangle 4"/>
          <p:cNvSpPr>
            <a:spLocks noGrp="1" noChangeArrowheads="1"/>
          </p:cNvSpPr>
          <p:nvPr>
            <p:ph type="body" idx="1"/>
          </p:nvPr>
        </p:nvSpPr>
        <p:spPr>
          <a:xfrm>
            <a:off x="1042988" y="1143000"/>
            <a:ext cx="7631112" cy="4648200"/>
          </a:xfrm>
          <a:noFill/>
        </p:spPr>
        <p:txBody>
          <a:bodyPr/>
          <a:lstStyle/>
          <a:p>
            <a:pPr eaLnBrk="1" hangingPunct="1"/>
            <a:r>
              <a:rPr lang="en-US" dirty="0" smtClean="0">
                <a:latin typeface="Arial" charset="0"/>
              </a:rPr>
              <a:t>You can also use Bean Validation with JSF</a:t>
            </a:r>
          </a:p>
          <a:p>
            <a:pPr lvl="1" eaLnBrk="1" hangingPunct="1"/>
            <a:endParaRPr lang="en-US" dirty="0" smtClean="0">
              <a:latin typeface="Arial" charset="0"/>
            </a:endParaRPr>
          </a:p>
          <a:p>
            <a:pPr lvl="1" eaLnBrk="1" hangingPunct="1"/>
            <a:r>
              <a:rPr lang="en-US" dirty="0" smtClean="0">
                <a:latin typeface="Arial" charset="0"/>
              </a:rPr>
              <a:t>We’ll see it later…</a:t>
            </a:r>
            <a:endParaRPr lang="en-US" dirty="0"/>
          </a:p>
        </p:txBody>
      </p:sp>
      <p:sp>
        <p:nvSpPr>
          <p:cNvPr id="110597"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Bean Validation</a:t>
            </a:r>
            <a:endParaRPr lang="en-US" sz="3200" dirty="0"/>
          </a:p>
        </p:txBody>
      </p:sp>
      <p:sp>
        <p:nvSpPr>
          <p:cNvPr id="110598" name="Text Box 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Validation</a:t>
            </a:r>
            <a:endParaRPr lang="en-US" sz="1800" b="1" dirty="0">
              <a:solidFill>
                <a:srgbClr val="000000"/>
              </a:solidFill>
              <a:latin typeface="Arial" charset="0"/>
            </a:endParaRPr>
          </a:p>
        </p:txBody>
      </p:sp>
      <p:pic>
        <p:nvPicPr>
          <p:cNvPr id="2" name="Picture 1"/>
          <p:cNvPicPr>
            <a:picLocks noChangeAspect="1"/>
          </p:cNvPicPr>
          <p:nvPr/>
        </p:nvPicPr>
        <p:blipFill>
          <a:blip r:embed="rId5"/>
          <a:stretch>
            <a:fillRect/>
          </a:stretch>
        </p:blipFill>
        <p:spPr>
          <a:xfrm>
            <a:off x="6327328" y="3880030"/>
            <a:ext cx="2565152" cy="2717322"/>
          </a:xfrm>
          <a:prstGeom prst="rect">
            <a:avLst/>
          </a:prstGeom>
        </p:spPr>
      </p:pic>
    </p:spTree>
    <p:custDataLst>
      <p:tags r:id="rId1"/>
    </p:custDataLst>
    <p:extLst>
      <p:ext uri="{BB962C8B-B14F-4D97-AF65-F5344CB8AC3E}">
        <p14:creationId xmlns:p14="http://schemas.microsoft.com/office/powerpoint/2010/main" val="3953334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Validation</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1158201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err="1" smtClean="0"/>
              <a:t>Templating</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JSF</a:t>
            </a:r>
            <a:endParaRPr lang="fr-FR" sz="1800" b="1" dirty="0">
              <a:solidFill>
                <a:srgbClr val="000000"/>
              </a:solidFill>
              <a:latin typeface="Arial" charset="0"/>
            </a:endParaRPr>
          </a:p>
        </p:txBody>
      </p:sp>
    </p:spTree>
    <p:custDataLst>
      <p:tags r:id="rId1"/>
    </p:custDataLst>
    <p:extLst>
      <p:ext uri="{BB962C8B-B14F-4D97-AF65-F5344CB8AC3E}">
        <p14:creationId xmlns:p14="http://schemas.microsoft.com/office/powerpoint/2010/main" val="4023805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Why use templates ?</a:t>
            </a:r>
            <a:endParaRPr lang="en-US" sz="3200" dirty="0"/>
          </a:p>
        </p:txBody>
      </p:sp>
      <p:sp>
        <p:nvSpPr>
          <p:cNvPr id="2144258" name="Rectangle 2"/>
          <p:cNvSpPr>
            <a:spLocks noGrp="1" noChangeArrowheads="1"/>
          </p:cNvSpPr>
          <p:nvPr>
            <p:ph idx="1"/>
          </p:nvPr>
        </p:nvSpPr>
        <p:spPr>
          <a:xfrm>
            <a:off x="1117351" y="1251044"/>
            <a:ext cx="7631113" cy="2970044"/>
          </a:xfrm>
        </p:spPr>
        <p:txBody>
          <a:bodyPr>
            <a:spAutoFit/>
          </a:bodyPr>
          <a:lstStyle/>
          <a:p>
            <a:pPr eaLnBrk="1" hangingPunct="1"/>
            <a:r>
              <a:rPr lang="en-US" dirty="0" smtClean="0"/>
              <a:t>A template is used to display several pages</a:t>
            </a:r>
          </a:p>
          <a:p>
            <a:pPr eaLnBrk="1" hangingPunct="1"/>
            <a:r>
              <a:rPr lang="en-US" dirty="0" smtClean="0"/>
              <a:t>Your whole application is displayed in the same way</a:t>
            </a:r>
          </a:p>
          <a:p>
            <a:pPr eaLnBrk="1" hangingPunct="1"/>
            <a:r>
              <a:rPr lang="en-US" dirty="0" smtClean="0"/>
              <a:t>Change once and for all</a:t>
            </a:r>
          </a:p>
          <a:p>
            <a:pPr lvl="1" eaLnBrk="1" hangingPunct="1"/>
            <a:r>
              <a:rPr lang="en-US" dirty="0" smtClean="0"/>
              <a:t>Change your header</a:t>
            </a:r>
          </a:p>
          <a:p>
            <a:pPr lvl="1" eaLnBrk="1" hangingPunct="1"/>
            <a:r>
              <a:rPr lang="en-US" dirty="0" smtClean="0"/>
              <a:t>Change your footer</a:t>
            </a:r>
          </a:p>
          <a:p>
            <a:pPr lvl="1" eaLnBrk="1" hangingPunct="1"/>
            <a:r>
              <a:rPr lang="en-US" dirty="0" smtClean="0"/>
              <a:t>…</a:t>
            </a:r>
            <a:endParaRPr lang="en-US" dirty="0"/>
          </a:p>
        </p:txBody>
      </p:sp>
      <p:pic>
        <p:nvPicPr>
          <p:cNvPr id="1351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5172"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Templating</a:t>
            </a:r>
            <a:endParaRPr lang="en-US" sz="1800" b="1">
              <a:solidFill>
                <a:srgbClr val="000000"/>
              </a:solidFill>
              <a:latin typeface="Arial" charset="0"/>
            </a:endParaRPr>
          </a:p>
        </p:txBody>
      </p:sp>
    </p:spTree>
    <p:custDataLst>
      <p:tags r:id="rId1"/>
    </p:custDataLst>
    <p:extLst>
      <p:ext uri="{BB962C8B-B14F-4D97-AF65-F5344CB8AC3E}">
        <p14:creationId xmlns:p14="http://schemas.microsoft.com/office/powerpoint/2010/main" val="1945855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How does it work ?</a:t>
            </a:r>
            <a:endParaRPr lang="en-US" sz="3200" dirty="0"/>
          </a:p>
        </p:txBody>
      </p:sp>
      <p:sp>
        <p:nvSpPr>
          <p:cNvPr id="2144258" name="Rectangle 2"/>
          <p:cNvSpPr>
            <a:spLocks noGrp="1" noChangeArrowheads="1"/>
          </p:cNvSpPr>
          <p:nvPr>
            <p:ph idx="1"/>
          </p:nvPr>
        </p:nvSpPr>
        <p:spPr>
          <a:xfrm>
            <a:off x="1189359" y="1268760"/>
            <a:ext cx="7631113" cy="3985706"/>
          </a:xfrm>
        </p:spPr>
        <p:txBody>
          <a:bodyPr>
            <a:spAutoFit/>
          </a:bodyPr>
          <a:lstStyle/>
          <a:p>
            <a:pPr eaLnBrk="1" hangingPunct="1"/>
            <a:r>
              <a:rPr lang="en-US" dirty="0" smtClean="0"/>
              <a:t>In the template file</a:t>
            </a:r>
          </a:p>
          <a:p>
            <a:pPr lvl="1" eaLnBrk="1" hangingPunct="1"/>
            <a:r>
              <a:rPr lang="en-US" dirty="0" smtClean="0"/>
              <a:t>Use </a:t>
            </a:r>
            <a:r>
              <a:rPr lang="en-US" i="1" dirty="0" smtClean="0"/>
              <a:t>&lt;</a:t>
            </a:r>
            <a:r>
              <a:rPr lang="en-US" i="1" dirty="0" err="1" smtClean="0"/>
              <a:t>ui:insert</a:t>
            </a:r>
            <a:r>
              <a:rPr lang="en-US" i="1" dirty="0" smtClean="0"/>
              <a:t> name="…"&gt;&lt;/</a:t>
            </a:r>
            <a:r>
              <a:rPr lang="en-US" i="1" dirty="0" err="1" smtClean="0"/>
              <a:t>ui:insert</a:t>
            </a:r>
            <a:r>
              <a:rPr lang="en-US" i="1" dirty="0" smtClean="0"/>
              <a:t>&gt; </a:t>
            </a:r>
            <a:r>
              <a:rPr lang="en-US" dirty="0" smtClean="0"/>
              <a:t>to define "editable" areas</a:t>
            </a:r>
          </a:p>
          <a:p>
            <a:pPr eaLnBrk="1" hangingPunct="1"/>
            <a:endParaRPr lang="en-US" dirty="0" smtClean="0"/>
          </a:p>
          <a:p>
            <a:pPr eaLnBrk="1" hangingPunct="1"/>
            <a:r>
              <a:rPr lang="en-US" dirty="0" smtClean="0"/>
              <a:t>In another page</a:t>
            </a:r>
          </a:p>
          <a:p>
            <a:pPr lvl="1" eaLnBrk="1" hangingPunct="1"/>
            <a:r>
              <a:rPr lang="en-US" dirty="0" smtClean="0"/>
              <a:t>Use </a:t>
            </a:r>
            <a:r>
              <a:rPr lang="en-US" i="1" dirty="0" smtClean="0"/>
              <a:t>&lt;</a:t>
            </a:r>
            <a:r>
              <a:rPr lang="en-US" i="1" dirty="0" err="1" smtClean="0"/>
              <a:t>ui:composition</a:t>
            </a:r>
            <a:r>
              <a:rPr lang="en-US" i="1" dirty="0" smtClean="0"/>
              <a:t> template="…"&gt; </a:t>
            </a:r>
            <a:r>
              <a:rPr lang="en-US" dirty="0" smtClean="0"/>
              <a:t>to use the template</a:t>
            </a:r>
          </a:p>
          <a:p>
            <a:pPr lvl="1" eaLnBrk="1" hangingPunct="1"/>
            <a:r>
              <a:rPr lang="en-US" b="1" u="sng" dirty="0" smtClean="0"/>
              <a:t>Inside</a:t>
            </a:r>
            <a:r>
              <a:rPr lang="en-US" b="1" dirty="0" smtClean="0"/>
              <a:t> </a:t>
            </a:r>
            <a:r>
              <a:rPr lang="en-US" dirty="0" smtClean="0"/>
              <a:t>this block use </a:t>
            </a:r>
            <a:r>
              <a:rPr lang="en-US" i="1" dirty="0" smtClean="0"/>
              <a:t>&lt;</a:t>
            </a:r>
            <a:r>
              <a:rPr lang="en-US" i="1" dirty="0" err="1" smtClean="0"/>
              <a:t>ui:define</a:t>
            </a:r>
            <a:r>
              <a:rPr lang="en-US" i="1" dirty="0" smtClean="0"/>
              <a:t> name="…”&gt;  </a:t>
            </a:r>
            <a:r>
              <a:rPr lang="en-US" dirty="0" smtClean="0"/>
              <a:t>to "edit" areas</a:t>
            </a:r>
            <a:endParaRPr lang="en-US" dirty="0"/>
          </a:p>
        </p:txBody>
      </p:sp>
      <p:pic>
        <p:nvPicPr>
          <p:cNvPr id="1351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5172"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Templating</a:t>
            </a:r>
            <a:endParaRPr lang="en-US" sz="1800" b="1">
              <a:solidFill>
                <a:srgbClr val="000000"/>
              </a:solidFill>
              <a:latin typeface="Arial" charset="0"/>
            </a:endParaRPr>
          </a:p>
        </p:txBody>
      </p:sp>
    </p:spTree>
    <p:custDataLst>
      <p:tags r:id="rId1"/>
    </p:custDataLst>
    <p:extLst>
      <p:ext uri="{BB962C8B-B14F-4D97-AF65-F5344CB8AC3E}">
        <p14:creationId xmlns:p14="http://schemas.microsoft.com/office/powerpoint/2010/main" val="16602246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Example</a:t>
            </a:r>
            <a:endParaRPr lang="en-US" dirty="0"/>
          </a:p>
        </p:txBody>
      </p:sp>
      <p:sp>
        <p:nvSpPr>
          <p:cNvPr id="2144258" name="Rectangle 2"/>
          <p:cNvSpPr>
            <a:spLocks noGrp="1" noChangeArrowheads="1"/>
          </p:cNvSpPr>
          <p:nvPr>
            <p:ph idx="1"/>
          </p:nvPr>
        </p:nvSpPr>
        <p:spPr>
          <a:xfrm>
            <a:off x="1044575" y="990600"/>
            <a:ext cx="7631113" cy="430887"/>
          </a:xfrm>
        </p:spPr>
        <p:txBody>
          <a:bodyPr>
            <a:spAutoFit/>
          </a:bodyPr>
          <a:lstStyle/>
          <a:p>
            <a:pPr eaLnBrk="1" hangingPunct="1"/>
            <a:r>
              <a:rPr lang="fr-FR" dirty="0" smtClean="0"/>
              <a:t>Our </a:t>
            </a:r>
            <a:r>
              <a:rPr lang="fr-FR" dirty="0" err="1" smtClean="0"/>
              <a:t>template</a:t>
            </a:r>
            <a:r>
              <a:rPr lang="fr-FR" dirty="0" smtClean="0"/>
              <a:t> : Template1.xhtml</a:t>
            </a:r>
            <a:endParaRPr lang="fr-FR" dirty="0"/>
          </a:p>
        </p:txBody>
      </p:sp>
      <p:pic>
        <p:nvPicPr>
          <p:cNvPr id="1351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5172"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err="1" smtClean="0">
                <a:solidFill>
                  <a:srgbClr val="000000"/>
                </a:solidFill>
                <a:latin typeface="Arial" charset="0"/>
              </a:rPr>
              <a:t>Templating</a:t>
            </a:r>
            <a:endParaRPr lang="en-US" sz="1800" b="1" dirty="0">
              <a:solidFill>
                <a:srgbClr val="000000"/>
              </a:solidFill>
              <a:latin typeface="Arial" charset="0"/>
            </a:endParaRPr>
          </a:p>
        </p:txBody>
      </p:sp>
      <p:sp>
        <p:nvSpPr>
          <p:cNvPr id="2144263" name="Text Box 7"/>
          <p:cNvSpPr txBox="1">
            <a:spLocks noChangeArrowheads="1"/>
          </p:cNvSpPr>
          <p:nvPr/>
        </p:nvSpPr>
        <p:spPr bwMode="auto">
          <a:xfrm>
            <a:off x="1071563" y="1828800"/>
            <a:ext cx="7858125" cy="4093428"/>
          </a:xfrm>
          <a:prstGeom prst="rect">
            <a:avLst/>
          </a:prstGeom>
          <a:solidFill>
            <a:srgbClr val="A5C3DB"/>
          </a:solidFill>
          <a:ln w="12700" cap="flat" cmpd="sng" algn="ctr">
            <a:solidFill>
              <a:srgbClr val="0A3C66"/>
            </a:solidFill>
            <a:prstDash val="solid"/>
            <a:miter lim="800000"/>
            <a:headEnd type="none" w="med" len="med"/>
            <a:tailEnd type="none" w="med" len="med"/>
          </a:ln>
        </p:spPr>
        <p:txBody>
          <a:bodyPr>
            <a:prstTxWarp prst="textNoShape">
              <a:avLst/>
            </a:prstTxWarp>
            <a:spAutoFit/>
          </a:bodyPr>
          <a:lstStyle/>
          <a:p>
            <a:r>
              <a:rPr lang="fr-FR" sz="2000" dirty="0" smtClean="0">
                <a:solidFill>
                  <a:srgbClr val="3F7F7F"/>
                </a:solidFill>
                <a:latin typeface="Courier"/>
                <a:ea typeface="Courier New" charset="0"/>
                <a:cs typeface="Courier"/>
              </a:rPr>
              <a:t>&lt;</a:t>
            </a:r>
            <a:r>
              <a:rPr lang="fr-FR" sz="2000" dirty="0">
                <a:solidFill>
                  <a:srgbClr val="3F7F7F"/>
                </a:solidFill>
                <a:latin typeface="Courier"/>
                <a:ea typeface="Courier New" charset="0"/>
                <a:cs typeface="Courier"/>
              </a:rPr>
              <a:t>html </a:t>
            </a:r>
            <a:r>
              <a:rPr lang="fr-FR" sz="2000" dirty="0" err="1" smtClean="0">
                <a:solidFill>
                  <a:srgbClr val="7F0055"/>
                </a:solidFill>
                <a:latin typeface="Courier"/>
                <a:ea typeface="Courier New" charset="0"/>
                <a:cs typeface="Courier"/>
              </a:rPr>
              <a:t>xmlns</a:t>
            </a:r>
            <a:r>
              <a:rPr lang="fr-FR" sz="2000" dirty="0">
                <a:latin typeface="Courier"/>
                <a:ea typeface="Courier New" charset="0"/>
                <a:cs typeface="Courier"/>
              </a:rPr>
              <a:t>=</a:t>
            </a:r>
            <a:r>
              <a:rPr lang="fr-FR" sz="2000" dirty="0">
                <a:solidFill>
                  <a:srgbClr val="1824F8"/>
                </a:solidFill>
                <a:latin typeface="Courier"/>
                <a:ea typeface="Courier New" charset="0"/>
                <a:cs typeface="Courier"/>
              </a:rPr>
              <a:t>"http://www.w3.org/1999/xhtml"    </a:t>
            </a:r>
            <a:r>
              <a:rPr lang="fr-FR" sz="2000" dirty="0" smtClean="0">
                <a:solidFill>
                  <a:srgbClr val="1824F8"/>
                </a:solidFill>
                <a:latin typeface="Courier"/>
                <a:ea typeface="Courier New" charset="0"/>
                <a:cs typeface="Courier"/>
              </a:rPr>
              <a:t>  </a:t>
            </a:r>
          </a:p>
          <a:p>
            <a:r>
              <a:rPr lang="fr-FR" sz="2000" dirty="0">
                <a:latin typeface="Courier"/>
                <a:ea typeface="Courier New" charset="0"/>
                <a:cs typeface="Courier"/>
              </a:rPr>
              <a:t> </a:t>
            </a:r>
            <a:r>
              <a:rPr lang="fr-FR" sz="2000" dirty="0" smtClean="0">
                <a:latin typeface="Courier"/>
                <a:ea typeface="Courier New" charset="0"/>
                <a:cs typeface="Courier"/>
              </a:rPr>
              <a:t>     </a:t>
            </a:r>
            <a:r>
              <a:rPr lang="fr-FR" sz="2000" dirty="0" err="1" smtClean="0">
                <a:solidFill>
                  <a:srgbClr val="7F0055"/>
                </a:solidFill>
                <a:latin typeface="Courier"/>
                <a:ea typeface="Courier New" charset="0"/>
                <a:cs typeface="Courier"/>
              </a:rPr>
              <a:t>xmlns:ui</a:t>
            </a:r>
            <a:r>
              <a:rPr lang="fr-FR" sz="2000" dirty="0" smtClean="0">
                <a:latin typeface="Courier"/>
                <a:ea typeface="Courier New" charset="0"/>
                <a:cs typeface="Courier"/>
              </a:rPr>
              <a:t>=</a:t>
            </a:r>
            <a:r>
              <a:rPr lang="fr-FR" sz="2000" dirty="0" smtClean="0">
                <a:solidFill>
                  <a:srgbClr val="1824F8"/>
                </a:solidFill>
                <a:latin typeface="Courier"/>
                <a:ea typeface="Courier New" charset="0"/>
                <a:cs typeface="Courier"/>
              </a:rPr>
              <a:t>"http</a:t>
            </a:r>
            <a:r>
              <a:rPr lang="fr-FR" sz="2000" dirty="0">
                <a:solidFill>
                  <a:srgbClr val="1824F8"/>
                </a:solidFill>
                <a:latin typeface="Courier"/>
                <a:ea typeface="Courier New" charset="0"/>
                <a:cs typeface="Courier"/>
              </a:rPr>
              <a:t>://</a:t>
            </a:r>
            <a:r>
              <a:rPr lang="fr-FR" sz="2000" dirty="0" err="1">
                <a:solidFill>
                  <a:srgbClr val="1824F8"/>
                </a:solidFill>
                <a:latin typeface="Courier"/>
                <a:ea typeface="Courier New" charset="0"/>
                <a:cs typeface="Courier"/>
              </a:rPr>
              <a:t>java.sun.com</a:t>
            </a:r>
            <a:r>
              <a:rPr lang="fr-FR" sz="2000" dirty="0">
                <a:solidFill>
                  <a:srgbClr val="1824F8"/>
                </a:solidFill>
                <a:latin typeface="Courier"/>
                <a:ea typeface="Courier New" charset="0"/>
                <a:cs typeface="Courier"/>
              </a:rPr>
              <a:t>/</a:t>
            </a:r>
            <a:r>
              <a:rPr lang="fr-FR" sz="2000" dirty="0" err="1">
                <a:solidFill>
                  <a:srgbClr val="1824F8"/>
                </a:solidFill>
                <a:latin typeface="Courier"/>
                <a:ea typeface="Courier New" charset="0"/>
                <a:cs typeface="Courier"/>
              </a:rPr>
              <a:t>jsf</a:t>
            </a:r>
            <a:r>
              <a:rPr lang="fr-FR" sz="2000" dirty="0">
                <a:solidFill>
                  <a:srgbClr val="1824F8"/>
                </a:solidFill>
                <a:latin typeface="Courier"/>
                <a:ea typeface="Courier New" charset="0"/>
                <a:cs typeface="Courier"/>
              </a:rPr>
              <a:t>/</a:t>
            </a:r>
            <a:r>
              <a:rPr lang="fr-FR" sz="2000" dirty="0" err="1" smtClean="0">
                <a:solidFill>
                  <a:srgbClr val="1824F8"/>
                </a:solidFill>
                <a:latin typeface="Courier"/>
                <a:ea typeface="Courier New" charset="0"/>
                <a:cs typeface="Courier"/>
              </a:rPr>
              <a:t>facelets</a:t>
            </a:r>
            <a:r>
              <a:rPr lang="fr-FR" sz="2000" dirty="0" smtClean="0">
                <a:solidFill>
                  <a:srgbClr val="1824F8"/>
                </a:solidFill>
                <a:latin typeface="Courier"/>
                <a:ea typeface="Courier New" charset="0"/>
                <a:cs typeface="Courier"/>
              </a:rPr>
              <a:t>" </a:t>
            </a:r>
          </a:p>
          <a:p>
            <a:r>
              <a:rPr lang="fr-FR" sz="2000" dirty="0">
                <a:latin typeface="Courier"/>
                <a:ea typeface="Courier New" charset="0"/>
                <a:cs typeface="Courier"/>
              </a:rPr>
              <a:t> </a:t>
            </a:r>
            <a:r>
              <a:rPr lang="fr-FR" sz="2000" dirty="0" smtClean="0">
                <a:latin typeface="Courier"/>
                <a:ea typeface="Courier New" charset="0"/>
                <a:cs typeface="Courier"/>
              </a:rPr>
              <a:t>     </a:t>
            </a:r>
            <a:r>
              <a:rPr lang="fr-FR" sz="2000" dirty="0" err="1" smtClean="0">
                <a:solidFill>
                  <a:srgbClr val="7F0055"/>
                </a:solidFill>
                <a:latin typeface="Courier"/>
                <a:ea typeface="Courier New" charset="0"/>
                <a:cs typeface="Courier"/>
              </a:rPr>
              <a:t>xmlns:h</a:t>
            </a:r>
            <a:r>
              <a:rPr lang="fr-FR" sz="2000" dirty="0">
                <a:latin typeface="Courier"/>
                <a:ea typeface="Courier New" charset="0"/>
                <a:cs typeface="Courier"/>
              </a:rPr>
              <a:t>=</a:t>
            </a:r>
            <a:r>
              <a:rPr lang="fr-FR" sz="2000" dirty="0">
                <a:solidFill>
                  <a:srgbClr val="1824F8"/>
                </a:solidFill>
                <a:latin typeface="Courier"/>
                <a:ea typeface="Courier New" charset="0"/>
                <a:cs typeface="Courier"/>
              </a:rPr>
              <a:t>"http://</a:t>
            </a:r>
            <a:r>
              <a:rPr lang="fr-FR" sz="2000" dirty="0" err="1">
                <a:solidFill>
                  <a:srgbClr val="1824F8"/>
                </a:solidFill>
                <a:latin typeface="Courier"/>
                <a:ea typeface="Courier New" charset="0"/>
                <a:cs typeface="Courier"/>
              </a:rPr>
              <a:t>java.sun.com</a:t>
            </a:r>
            <a:r>
              <a:rPr lang="fr-FR" sz="2000" dirty="0">
                <a:solidFill>
                  <a:srgbClr val="1824F8"/>
                </a:solidFill>
                <a:latin typeface="Courier"/>
                <a:ea typeface="Courier New" charset="0"/>
                <a:cs typeface="Courier"/>
              </a:rPr>
              <a:t>/</a:t>
            </a:r>
            <a:r>
              <a:rPr lang="fr-FR" sz="2000" dirty="0" err="1">
                <a:solidFill>
                  <a:srgbClr val="1824F8"/>
                </a:solidFill>
                <a:latin typeface="Courier"/>
                <a:ea typeface="Courier New" charset="0"/>
                <a:cs typeface="Courier"/>
              </a:rPr>
              <a:t>jsf</a:t>
            </a:r>
            <a:r>
              <a:rPr lang="fr-FR" sz="2000" dirty="0">
                <a:solidFill>
                  <a:srgbClr val="1824F8"/>
                </a:solidFill>
                <a:latin typeface="Courier"/>
                <a:ea typeface="Courier New" charset="0"/>
                <a:cs typeface="Courier"/>
              </a:rPr>
              <a:t>/html"&gt;</a:t>
            </a:r>
          </a:p>
          <a:p>
            <a:r>
              <a:rPr lang="fr-FR" sz="2000" dirty="0" smtClean="0">
                <a:solidFill>
                  <a:srgbClr val="3F7F7F"/>
                </a:solidFill>
                <a:latin typeface="Courier"/>
                <a:ea typeface="Courier New" charset="0"/>
                <a:cs typeface="Courier"/>
              </a:rPr>
              <a:t>  &lt;</a:t>
            </a:r>
            <a:r>
              <a:rPr lang="fr-FR" sz="2000" dirty="0" err="1">
                <a:solidFill>
                  <a:srgbClr val="3F7F7F"/>
                </a:solidFill>
                <a:latin typeface="Courier"/>
                <a:ea typeface="Courier New" charset="0"/>
                <a:cs typeface="Courier"/>
              </a:rPr>
              <a:t>head</a:t>
            </a:r>
            <a:r>
              <a:rPr lang="fr-FR" sz="2000" dirty="0" smtClean="0">
                <a:solidFill>
                  <a:srgbClr val="3F7F7F"/>
                </a:solidFill>
                <a:latin typeface="Courier"/>
                <a:ea typeface="Courier New" charset="0"/>
                <a:cs typeface="Courier"/>
              </a:rPr>
              <a:t>&gt;</a:t>
            </a:r>
          </a:p>
          <a:p>
            <a:r>
              <a:rPr lang="fr-FR" sz="2000" dirty="0" smtClean="0">
                <a:solidFill>
                  <a:srgbClr val="3F7F7F"/>
                </a:solidFill>
                <a:latin typeface="Courier"/>
                <a:ea typeface="Courier New" charset="0"/>
                <a:cs typeface="Courier"/>
              </a:rPr>
              <a:t>    &lt;</a:t>
            </a:r>
            <a:r>
              <a:rPr lang="fr-FR" sz="2000" dirty="0" err="1">
                <a:solidFill>
                  <a:srgbClr val="3F7F7F"/>
                </a:solidFill>
                <a:latin typeface="Courier"/>
                <a:ea typeface="Courier New" charset="0"/>
                <a:cs typeface="Courier"/>
              </a:rPr>
              <a:t>title</a:t>
            </a:r>
            <a:r>
              <a:rPr lang="fr-FR" sz="2000" dirty="0" smtClean="0">
                <a:solidFill>
                  <a:srgbClr val="3F7F7F"/>
                </a:solidFill>
                <a:latin typeface="Courier"/>
                <a:ea typeface="Courier New" charset="0"/>
                <a:cs typeface="Courier"/>
              </a:rPr>
              <a:t>&gt;</a:t>
            </a:r>
          </a:p>
          <a:p>
            <a:r>
              <a:rPr lang="fr-FR" sz="2000" b="1" dirty="0">
                <a:solidFill>
                  <a:srgbClr val="3F7F7F"/>
                </a:solidFill>
                <a:latin typeface="Courier"/>
                <a:ea typeface="Courier New" charset="0"/>
                <a:cs typeface="Courier"/>
              </a:rPr>
              <a:t> </a:t>
            </a:r>
            <a:r>
              <a:rPr lang="fr-FR" sz="2000" b="1" dirty="0" smtClean="0">
                <a:solidFill>
                  <a:srgbClr val="3F7F7F"/>
                </a:solidFill>
                <a:latin typeface="Courier"/>
                <a:ea typeface="Courier New" charset="0"/>
                <a:cs typeface="Courier"/>
              </a:rPr>
              <a:t>     &lt;</a:t>
            </a:r>
            <a:r>
              <a:rPr lang="fr-FR" sz="2000" b="1" dirty="0" err="1">
                <a:solidFill>
                  <a:srgbClr val="3F7F7F"/>
                </a:solidFill>
                <a:latin typeface="Courier"/>
                <a:ea typeface="Courier New" charset="0"/>
                <a:cs typeface="Courier"/>
              </a:rPr>
              <a:t>ui:insert</a:t>
            </a:r>
            <a:r>
              <a:rPr lang="fr-FR" sz="2000" b="1" dirty="0">
                <a:solidFill>
                  <a:srgbClr val="3F7F7F"/>
                </a:solidFill>
                <a:latin typeface="Courier"/>
                <a:ea typeface="Courier New" charset="0"/>
                <a:cs typeface="Courier"/>
              </a:rPr>
              <a:t> </a:t>
            </a:r>
            <a:r>
              <a:rPr lang="fr-FR" sz="2000" b="1" dirty="0" err="1">
                <a:solidFill>
                  <a:srgbClr val="7F0055"/>
                </a:solidFill>
                <a:latin typeface="Courier"/>
                <a:ea typeface="Courier New" charset="0"/>
                <a:cs typeface="Courier"/>
              </a:rPr>
              <a:t>name</a:t>
            </a:r>
            <a:r>
              <a:rPr lang="fr-FR" sz="2000" b="1" dirty="0">
                <a:latin typeface="Courier"/>
                <a:ea typeface="Courier New" charset="0"/>
                <a:cs typeface="Courier"/>
              </a:rPr>
              <a:t>=</a:t>
            </a:r>
            <a:r>
              <a:rPr lang="fr-FR" sz="2000" b="1" dirty="0">
                <a:solidFill>
                  <a:srgbClr val="1824F8"/>
                </a:solidFill>
                <a:latin typeface="Courier"/>
                <a:ea typeface="Courier New" charset="0"/>
                <a:cs typeface="Courier"/>
              </a:rPr>
              <a:t>"titre" </a:t>
            </a:r>
            <a:r>
              <a:rPr lang="fr-FR" sz="2000" b="1" dirty="0">
                <a:solidFill>
                  <a:srgbClr val="3F7F7F"/>
                </a:solidFill>
                <a:latin typeface="Courier"/>
                <a:ea typeface="Courier New" charset="0"/>
                <a:cs typeface="Courier"/>
              </a:rPr>
              <a:t>/</a:t>
            </a:r>
            <a:r>
              <a:rPr lang="fr-FR" sz="2000" b="1" dirty="0" smtClean="0">
                <a:solidFill>
                  <a:srgbClr val="3F7F7F"/>
                </a:solidFill>
                <a:latin typeface="Courier"/>
                <a:ea typeface="Courier New" charset="0"/>
                <a:cs typeface="Courier"/>
              </a:rPr>
              <a:t>&gt;</a:t>
            </a:r>
          </a:p>
          <a:p>
            <a:r>
              <a:rPr lang="fr-FR" sz="2000" b="1" dirty="0">
                <a:solidFill>
                  <a:srgbClr val="3F7F7F"/>
                </a:solidFill>
                <a:latin typeface="Courier"/>
                <a:ea typeface="Courier New" charset="0"/>
                <a:cs typeface="Courier"/>
              </a:rPr>
              <a:t> </a:t>
            </a:r>
            <a:r>
              <a:rPr lang="fr-FR" sz="2000" b="1" dirty="0" smtClean="0">
                <a:solidFill>
                  <a:srgbClr val="3F7F7F"/>
                </a:solidFill>
                <a:latin typeface="Courier"/>
                <a:ea typeface="Courier New" charset="0"/>
                <a:cs typeface="Courier"/>
              </a:rPr>
              <a:t>   </a:t>
            </a:r>
            <a:r>
              <a:rPr lang="fr-FR" sz="2000" dirty="0" smtClean="0">
                <a:solidFill>
                  <a:srgbClr val="3F7F7F"/>
                </a:solidFill>
                <a:latin typeface="Courier"/>
                <a:ea typeface="Courier New" charset="0"/>
                <a:cs typeface="Courier"/>
              </a:rPr>
              <a:t>&lt;</a:t>
            </a:r>
            <a:r>
              <a:rPr lang="fr-FR" sz="2000" dirty="0">
                <a:solidFill>
                  <a:srgbClr val="3F7F7F"/>
                </a:solidFill>
                <a:latin typeface="Courier"/>
                <a:ea typeface="Courier New" charset="0"/>
                <a:cs typeface="Courier"/>
              </a:rPr>
              <a:t>/</a:t>
            </a:r>
            <a:r>
              <a:rPr lang="fr-FR" sz="2000" dirty="0" err="1">
                <a:solidFill>
                  <a:srgbClr val="3F7F7F"/>
                </a:solidFill>
                <a:latin typeface="Courier"/>
                <a:ea typeface="Courier New" charset="0"/>
                <a:cs typeface="Courier"/>
              </a:rPr>
              <a:t>title</a:t>
            </a:r>
            <a:r>
              <a:rPr lang="fr-FR" sz="2000" dirty="0" smtClean="0">
                <a:solidFill>
                  <a:srgbClr val="3F7F7F"/>
                </a:solidFill>
                <a:latin typeface="Courier"/>
                <a:ea typeface="Courier New" charset="0"/>
                <a:cs typeface="Courier"/>
              </a:rPr>
              <a:t>&gt;</a:t>
            </a:r>
          </a:p>
          <a:p>
            <a:r>
              <a:rPr lang="fr-FR" sz="2000" dirty="0">
                <a:solidFill>
                  <a:srgbClr val="3F7F7F"/>
                </a:solidFill>
                <a:latin typeface="Courier"/>
                <a:ea typeface="Courier New" charset="0"/>
                <a:cs typeface="Courier"/>
              </a:rPr>
              <a:t> </a:t>
            </a:r>
            <a:r>
              <a:rPr lang="fr-FR" sz="2000" dirty="0" smtClean="0">
                <a:solidFill>
                  <a:srgbClr val="3F7F7F"/>
                </a:solidFill>
                <a:latin typeface="Courier"/>
                <a:ea typeface="Courier New" charset="0"/>
                <a:cs typeface="Courier"/>
              </a:rPr>
              <a:t> &lt;</a:t>
            </a:r>
            <a:r>
              <a:rPr lang="fr-FR" sz="2000" dirty="0">
                <a:solidFill>
                  <a:srgbClr val="3F7F7F"/>
                </a:solidFill>
                <a:latin typeface="Courier"/>
                <a:ea typeface="Courier New" charset="0"/>
                <a:cs typeface="Courier"/>
              </a:rPr>
              <a:t>/</a:t>
            </a:r>
            <a:r>
              <a:rPr lang="fr-FR" sz="2000" dirty="0" err="1">
                <a:solidFill>
                  <a:srgbClr val="3F7F7F"/>
                </a:solidFill>
                <a:latin typeface="Courier"/>
                <a:ea typeface="Courier New" charset="0"/>
                <a:cs typeface="Courier"/>
              </a:rPr>
              <a:t>head</a:t>
            </a:r>
            <a:r>
              <a:rPr lang="fr-FR" sz="2000" dirty="0">
                <a:solidFill>
                  <a:srgbClr val="3F7F7F"/>
                </a:solidFill>
                <a:latin typeface="Courier"/>
                <a:ea typeface="Courier New" charset="0"/>
                <a:cs typeface="Courier"/>
              </a:rPr>
              <a:t>&gt;</a:t>
            </a:r>
          </a:p>
          <a:p>
            <a:r>
              <a:rPr lang="fr-FR" sz="2000" dirty="0" smtClean="0">
                <a:solidFill>
                  <a:srgbClr val="3F7F7F"/>
                </a:solidFill>
                <a:latin typeface="Courier"/>
                <a:ea typeface="Courier New" charset="0"/>
                <a:cs typeface="Courier"/>
              </a:rPr>
              <a:t>  &lt;</a:t>
            </a:r>
            <a:r>
              <a:rPr lang="fr-FR" sz="2000" dirty="0">
                <a:solidFill>
                  <a:srgbClr val="3F7F7F"/>
                </a:solidFill>
                <a:latin typeface="Courier"/>
                <a:ea typeface="Courier New" charset="0"/>
                <a:cs typeface="Courier"/>
              </a:rPr>
              <a:t>body&gt;</a:t>
            </a:r>
          </a:p>
          <a:p>
            <a:r>
              <a:rPr lang="fr-FR" sz="2000" b="1" dirty="0" smtClean="0">
                <a:solidFill>
                  <a:srgbClr val="3F7F7F"/>
                </a:solidFill>
                <a:latin typeface="Courier"/>
                <a:ea typeface="Courier New" charset="0"/>
                <a:cs typeface="Courier"/>
              </a:rPr>
              <a:t>    &lt;</a:t>
            </a:r>
            <a:r>
              <a:rPr lang="fr-FR" sz="2000" b="1" dirty="0" err="1">
                <a:solidFill>
                  <a:srgbClr val="3F7F7F"/>
                </a:solidFill>
                <a:latin typeface="Courier"/>
                <a:ea typeface="Courier New" charset="0"/>
                <a:cs typeface="Courier"/>
              </a:rPr>
              <a:t>ui:insert</a:t>
            </a:r>
            <a:r>
              <a:rPr lang="fr-FR" sz="2000" b="1" dirty="0">
                <a:latin typeface="Courier"/>
                <a:ea typeface="Courier New" charset="0"/>
                <a:cs typeface="Courier"/>
              </a:rPr>
              <a:t> </a:t>
            </a:r>
            <a:r>
              <a:rPr lang="fr-FR" sz="2000" b="1" dirty="0" err="1">
                <a:solidFill>
                  <a:srgbClr val="7F0055"/>
                </a:solidFill>
                <a:latin typeface="Courier"/>
                <a:ea typeface="Courier New" charset="0"/>
                <a:cs typeface="Courier"/>
              </a:rPr>
              <a:t>name</a:t>
            </a:r>
            <a:r>
              <a:rPr lang="fr-FR" sz="2000" b="1" dirty="0">
                <a:latin typeface="Courier"/>
                <a:ea typeface="Courier New" charset="0"/>
                <a:cs typeface="Courier"/>
              </a:rPr>
              <a:t>=</a:t>
            </a:r>
            <a:r>
              <a:rPr lang="fr-FR" sz="2000" b="1" dirty="0">
                <a:solidFill>
                  <a:srgbClr val="1824F8"/>
                </a:solidFill>
                <a:latin typeface="Courier"/>
                <a:ea typeface="Courier New" charset="0"/>
                <a:cs typeface="Courier"/>
              </a:rPr>
              <a:t>"content"</a:t>
            </a:r>
            <a:r>
              <a:rPr lang="fr-FR" sz="2000" b="1" dirty="0">
                <a:solidFill>
                  <a:srgbClr val="3F7F7F"/>
                </a:solidFill>
                <a:latin typeface="Courier"/>
                <a:ea typeface="Courier New" charset="0"/>
                <a:cs typeface="Courier"/>
              </a:rPr>
              <a:t> /</a:t>
            </a:r>
            <a:r>
              <a:rPr lang="fr-FR" sz="2000" b="1" dirty="0" smtClean="0">
                <a:solidFill>
                  <a:srgbClr val="3F7F7F"/>
                </a:solidFill>
                <a:latin typeface="Courier"/>
                <a:ea typeface="Courier New" charset="0"/>
                <a:cs typeface="Courier"/>
              </a:rPr>
              <a:t>&gt;</a:t>
            </a:r>
          </a:p>
          <a:p>
            <a:r>
              <a:rPr lang="fr-FR" sz="2000" b="1" dirty="0" smtClean="0">
                <a:latin typeface="Courier"/>
                <a:ea typeface="Courier New" charset="0"/>
                <a:cs typeface="Courier"/>
              </a:rPr>
              <a:t>    #</a:t>
            </a:r>
            <a:r>
              <a:rPr lang="fr-FR" sz="2000" b="1" dirty="0">
                <a:latin typeface="Courier"/>
                <a:ea typeface="Courier New" charset="0"/>
                <a:cs typeface="Courier"/>
              </a:rPr>
              <a:t>{param1}</a:t>
            </a:r>
          </a:p>
          <a:p>
            <a:r>
              <a:rPr lang="fr-FR" sz="2000" dirty="0" smtClean="0">
                <a:solidFill>
                  <a:srgbClr val="3F7F7F"/>
                </a:solidFill>
                <a:latin typeface="Courier"/>
                <a:ea typeface="Courier New" charset="0"/>
                <a:cs typeface="Courier"/>
              </a:rPr>
              <a:t>  &lt;</a:t>
            </a:r>
            <a:r>
              <a:rPr lang="fr-FR" sz="2000" dirty="0">
                <a:solidFill>
                  <a:srgbClr val="3F7F7F"/>
                </a:solidFill>
                <a:latin typeface="Courier"/>
                <a:ea typeface="Courier New" charset="0"/>
                <a:cs typeface="Courier"/>
              </a:rPr>
              <a:t>/body&gt;</a:t>
            </a:r>
          </a:p>
          <a:p>
            <a:r>
              <a:rPr lang="fr-FR" sz="2000" dirty="0">
                <a:solidFill>
                  <a:srgbClr val="3F7F7F"/>
                </a:solidFill>
                <a:latin typeface="Courier"/>
                <a:ea typeface="Courier New" charset="0"/>
                <a:cs typeface="Courier"/>
              </a:rPr>
              <a:t>&lt;/html&gt;</a:t>
            </a:r>
          </a:p>
        </p:txBody>
      </p:sp>
    </p:spTree>
    <p:custDataLst>
      <p:tags r:id="rId1"/>
    </p:custDataLst>
    <p:extLst>
      <p:ext uri="{BB962C8B-B14F-4D97-AF65-F5344CB8AC3E}">
        <p14:creationId xmlns:p14="http://schemas.microsoft.com/office/powerpoint/2010/main" val="24650654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Example</a:t>
            </a:r>
            <a:endParaRPr lang="en-US" dirty="0"/>
          </a:p>
        </p:txBody>
      </p:sp>
      <p:sp>
        <p:nvSpPr>
          <p:cNvPr id="2144258" name="Rectangle 2"/>
          <p:cNvSpPr>
            <a:spLocks noGrp="1" noChangeArrowheads="1"/>
          </p:cNvSpPr>
          <p:nvPr>
            <p:ph idx="1"/>
          </p:nvPr>
        </p:nvSpPr>
        <p:spPr>
          <a:xfrm>
            <a:off x="1044575" y="1066800"/>
            <a:ext cx="7631113" cy="430887"/>
          </a:xfrm>
        </p:spPr>
        <p:txBody>
          <a:bodyPr>
            <a:spAutoFit/>
          </a:bodyPr>
          <a:lstStyle/>
          <a:p>
            <a:pPr eaLnBrk="1" hangingPunct="1"/>
            <a:r>
              <a:rPr lang="en-US" smtClean="0"/>
              <a:t>Use the previous template</a:t>
            </a:r>
            <a:endParaRPr lang="en-US"/>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Templating</a:t>
            </a:r>
            <a:endParaRPr lang="en-US" sz="1800" b="1">
              <a:solidFill>
                <a:srgbClr val="000000"/>
              </a:solidFill>
              <a:latin typeface="Arial" charset="0"/>
            </a:endParaRPr>
          </a:p>
        </p:txBody>
      </p:sp>
      <p:sp>
        <p:nvSpPr>
          <p:cNvPr id="7" name="ZoneTexte 6"/>
          <p:cNvSpPr txBox="1"/>
          <p:nvPr/>
        </p:nvSpPr>
        <p:spPr>
          <a:xfrm>
            <a:off x="1043608" y="1628800"/>
            <a:ext cx="7920880" cy="5016758"/>
          </a:xfrm>
          <a:prstGeom prst="rect">
            <a:avLst/>
          </a:prstGeom>
          <a:solidFill>
            <a:srgbClr val="A5C3DB"/>
          </a:solidFill>
          <a:ln w="12700" cmpd="sng">
            <a:solidFill>
              <a:schemeClr val="tx1"/>
            </a:solidFill>
          </a:ln>
        </p:spPr>
        <p:txBody>
          <a:bodyPr wrap="square" rtlCol="0">
            <a:spAutoFit/>
          </a:bodyPr>
          <a:lstStyle/>
          <a:p>
            <a:r>
              <a:rPr lang="en-US" sz="2000" dirty="0" smtClean="0">
                <a:solidFill>
                  <a:srgbClr val="3F7F7F"/>
                </a:solidFill>
                <a:latin typeface="Courier"/>
                <a:cs typeface="Courier"/>
              </a:rPr>
              <a:t>&lt;</a:t>
            </a:r>
            <a:r>
              <a:rPr lang="en-US" sz="2000" dirty="0" err="1" smtClean="0">
                <a:solidFill>
                  <a:srgbClr val="3F7F7F"/>
                </a:solidFill>
                <a:latin typeface="Courier"/>
                <a:cs typeface="Courier"/>
              </a:rPr>
              <a:t>ui:composition</a:t>
            </a:r>
            <a:r>
              <a:rPr lang="en-US" sz="2000" dirty="0" smtClean="0">
                <a:solidFill>
                  <a:srgbClr val="3F7F7F"/>
                </a:solidFill>
                <a:latin typeface="Courier"/>
                <a:cs typeface="Courier"/>
              </a:rPr>
              <a:t> </a:t>
            </a:r>
          </a:p>
          <a:p>
            <a:r>
              <a:rPr lang="en-US" sz="2000" dirty="0" smtClean="0">
                <a:solidFill>
                  <a:srgbClr val="3F7F7F"/>
                </a:solidFill>
                <a:latin typeface="Courier"/>
                <a:cs typeface="Courier"/>
              </a:rPr>
              <a:t>	</a:t>
            </a:r>
            <a:r>
              <a:rPr lang="en-US" sz="2000" dirty="0" err="1" smtClean="0">
                <a:solidFill>
                  <a:srgbClr val="7F0055"/>
                </a:solidFill>
                <a:latin typeface="Courier"/>
                <a:cs typeface="Courier"/>
              </a:rPr>
              <a:t>xmlns:ui</a:t>
            </a:r>
            <a:r>
              <a:rPr lang="en-US" sz="2000" dirty="0" smtClean="0">
                <a:latin typeface="Courier"/>
                <a:cs typeface="Courier"/>
              </a:rPr>
              <a:t>=</a:t>
            </a:r>
            <a:r>
              <a:rPr lang="en-US" sz="2000" dirty="0" smtClean="0">
                <a:solidFill>
                  <a:srgbClr val="0000FF"/>
                </a:solidFill>
                <a:latin typeface="Courier"/>
                <a:cs typeface="Courier"/>
              </a:rPr>
              <a:t>"http://</a:t>
            </a:r>
            <a:r>
              <a:rPr lang="en-US" sz="2000" dirty="0" err="1" smtClean="0">
                <a:solidFill>
                  <a:srgbClr val="0000FF"/>
                </a:solidFill>
                <a:latin typeface="Courier"/>
                <a:cs typeface="Courier"/>
              </a:rPr>
              <a:t>java.sun.com</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jsf</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facelets</a:t>
            </a:r>
            <a:r>
              <a:rPr lang="en-US" sz="2000" dirty="0" smtClean="0">
                <a:solidFill>
                  <a:srgbClr val="0000FF"/>
                </a:solidFill>
                <a:latin typeface="Courier"/>
                <a:cs typeface="Courier"/>
              </a:rPr>
              <a:t>"</a:t>
            </a:r>
          </a:p>
          <a:p>
            <a:r>
              <a:rPr lang="en-US" sz="2000" dirty="0" smtClean="0">
                <a:latin typeface="Courier"/>
                <a:cs typeface="Courier"/>
              </a:rPr>
              <a:t>	</a:t>
            </a:r>
            <a:r>
              <a:rPr lang="en-US" sz="2000" dirty="0" err="1" smtClean="0">
                <a:solidFill>
                  <a:srgbClr val="7F0055"/>
                </a:solidFill>
                <a:latin typeface="Courier"/>
                <a:cs typeface="Courier"/>
              </a:rPr>
              <a:t>xmlns:h</a:t>
            </a:r>
            <a:r>
              <a:rPr lang="en-US" sz="2000" dirty="0" smtClean="0">
                <a:latin typeface="Courier"/>
                <a:cs typeface="Courier"/>
              </a:rPr>
              <a:t>=</a:t>
            </a:r>
            <a:r>
              <a:rPr lang="en-US" sz="2000" dirty="0" smtClean="0">
                <a:solidFill>
                  <a:srgbClr val="0000FF"/>
                </a:solidFill>
                <a:latin typeface="Courier"/>
                <a:cs typeface="Courier"/>
              </a:rPr>
              <a:t>"http://</a:t>
            </a:r>
            <a:r>
              <a:rPr lang="en-US" sz="2000" dirty="0" err="1" smtClean="0">
                <a:solidFill>
                  <a:srgbClr val="0000FF"/>
                </a:solidFill>
                <a:latin typeface="Courier"/>
                <a:cs typeface="Courier"/>
              </a:rPr>
              <a:t>java.sun.com</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jsf</a:t>
            </a:r>
            <a:r>
              <a:rPr lang="en-US" sz="2000" dirty="0" smtClean="0">
                <a:solidFill>
                  <a:srgbClr val="0000FF"/>
                </a:solidFill>
                <a:latin typeface="Courier"/>
                <a:cs typeface="Courier"/>
              </a:rPr>
              <a:t>/html"</a:t>
            </a:r>
            <a:r>
              <a:rPr lang="en-US" sz="2000" dirty="0" smtClean="0">
                <a:latin typeface="Courier"/>
                <a:cs typeface="Courier"/>
              </a:rPr>
              <a:t>	 </a:t>
            </a:r>
          </a:p>
          <a:p>
            <a:r>
              <a:rPr lang="en-US" sz="2000" dirty="0" smtClean="0">
                <a:latin typeface="Courier"/>
                <a:cs typeface="Courier"/>
              </a:rPr>
              <a:t>	</a:t>
            </a:r>
            <a:r>
              <a:rPr lang="en-US" sz="2000" dirty="0" smtClean="0">
                <a:solidFill>
                  <a:srgbClr val="7F0055"/>
                </a:solidFill>
                <a:latin typeface="Courier"/>
                <a:cs typeface="Courier"/>
              </a:rPr>
              <a:t>template</a:t>
            </a:r>
            <a:r>
              <a:rPr lang="en-US" sz="2000" dirty="0" smtClean="0">
                <a:latin typeface="Courier"/>
                <a:cs typeface="Courier"/>
              </a:rPr>
              <a:t>=</a:t>
            </a:r>
            <a:r>
              <a:rPr lang="en-US" sz="2000" dirty="0" smtClean="0">
                <a:solidFill>
                  <a:srgbClr val="0000FF"/>
                </a:solidFill>
                <a:latin typeface="Courier"/>
                <a:cs typeface="Courier"/>
              </a:rPr>
              <a:t>“template1.xhtml"</a:t>
            </a:r>
            <a:r>
              <a:rPr lang="en-US" sz="2000" dirty="0" smtClean="0">
                <a:solidFill>
                  <a:srgbClr val="3F7F7F"/>
                </a:solidFill>
                <a:latin typeface="Courier"/>
                <a:cs typeface="Courier"/>
              </a:rPr>
              <a:t>&gt;</a:t>
            </a:r>
          </a:p>
          <a:p>
            <a:r>
              <a:rPr lang="en-US" sz="2000" b="1" dirty="0" smtClean="0">
                <a:solidFill>
                  <a:srgbClr val="3F7F7F"/>
                </a:solidFill>
                <a:latin typeface="Courier"/>
                <a:cs typeface="Courier"/>
              </a:rPr>
              <a:t>	</a:t>
            </a:r>
          </a:p>
          <a:p>
            <a:r>
              <a:rPr lang="en-US" sz="2000" b="1" dirty="0" smtClean="0">
                <a:solidFill>
                  <a:srgbClr val="3F7F7F"/>
                </a:solidFill>
                <a:latin typeface="Courier"/>
                <a:cs typeface="Courier"/>
              </a:rPr>
              <a:t>  </a:t>
            </a:r>
            <a:r>
              <a:rPr lang="en-US" sz="2000" dirty="0" smtClean="0">
                <a:solidFill>
                  <a:srgbClr val="008000"/>
                </a:solidFill>
                <a:latin typeface="Courier"/>
                <a:cs typeface="Courier"/>
              </a:rPr>
              <a:t>&lt;!-- </a:t>
            </a:r>
            <a:r>
              <a:rPr lang="en-US" sz="2000" dirty="0" err="1" smtClean="0">
                <a:solidFill>
                  <a:srgbClr val="008000"/>
                </a:solidFill>
                <a:latin typeface="Courier"/>
                <a:cs typeface="Courier"/>
              </a:rPr>
              <a:t>Params</a:t>
            </a:r>
            <a:r>
              <a:rPr lang="en-US" sz="2000" dirty="0" smtClean="0">
                <a:solidFill>
                  <a:srgbClr val="008000"/>
                </a:solidFill>
                <a:latin typeface="Courier"/>
                <a:cs typeface="Courier"/>
                <a:sym typeface="Wingdings"/>
              </a:rPr>
              <a:t>--&gt;</a:t>
            </a:r>
          </a:p>
          <a:p>
            <a:r>
              <a:rPr lang="en-US" sz="2000" dirty="0" smtClean="0">
                <a:solidFill>
                  <a:srgbClr val="3F7F7F"/>
                </a:solidFill>
                <a:latin typeface="Courier"/>
                <a:cs typeface="Courier"/>
              </a:rPr>
              <a:t>  &lt;</a:t>
            </a:r>
            <a:r>
              <a:rPr lang="en-US" sz="2000" dirty="0" err="1" smtClean="0">
                <a:solidFill>
                  <a:srgbClr val="3F7F7F"/>
                </a:solidFill>
                <a:latin typeface="Courier"/>
                <a:cs typeface="Courier"/>
              </a:rPr>
              <a:t>ui:param</a:t>
            </a:r>
            <a:r>
              <a:rPr lang="en-US" sz="2000" dirty="0" smtClean="0">
                <a:solidFill>
                  <a:srgbClr val="3F7F7F"/>
                </a:solidFill>
                <a:latin typeface="Courier"/>
                <a:cs typeface="Courier"/>
              </a:rPr>
              <a:t> </a:t>
            </a:r>
            <a:r>
              <a:rPr lang="en-US" sz="2000" dirty="0" smtClean="0">
                <a:solidFill>
                  <a:srgbClr val="7F0055"/>
                </a:solidFill>
                <a:latin typeface="Courier"/>
                <a:cs typeface="Courier"/>
              </a:rPr>
              <a:t>name</a:t>
            </a:r>
            <a:r>
              <a:rPr lang="en-US" sz="2000" dirty="0" smtClean="0">
                <a:latin typeface="Courier"/>
                <a:cs typeface="Courier"/>
              </a:rPr>
              <a:t>=</a:t>
            </a:r>
            <a:r>
              <a:rPr lang="en-US" sz="2000" dirty="0" smtClean="0">
                <a:solidFill>
                  <a:srgbClr val="0000FF"/>
                </a:solidFill>
                <a:latin typeface="Courier"/>
                <a:cs typeface="Courier"/>
              </a:rPr>
              <a:t>"param1"</a:t>
            </a:r>
            <a:r>
              <a:rPr lang="en-US" sz="2000" dirty="0" smtClean="0">
                <a:latin typeface="Courier"/>
                <a:cs typeface="Courier"/>
              </a:rPr>
              <a:t> </a:t>
            </a:r>
            <a:r>
              <a:rPr lang="en-US" sz="2000" dirty="0" smtClean="0">
                <a:solidFill>
                  <a:srgbClr val="7F0055"/>
                </a:solidFill>
                <a:latin typeface="Courier"/>
                <a:cs typeface="Courier"/>
              </a:rPr>
              <a:t>value</a:t>
            </a:r>
            <a:r>
              <a:rPr lang="en-US" sz="2000" dirty="0" smtClean="0">
                <a:latin typeface="Courier"/>
                <a:cs typeface="Courier"/>
              </a:rPr>
              <a:t>=</a:t>
            </a:r>
            <a:r>
              <a:rPr lang="en-US" sz="2000" dirty="0" smtClean="0">
                <a:solidFill>
                  <a:srgbClr val="0000FF"/>
                </a:solidFill>
                <a:latin typeface="Courier"/>
                <a:cs typeface="Courier"/>
              </a:rPr>
              <a:t>"My value"</a:t>
            </a:r>
            <a:r>
              <a:rPr lang="en-US" sz="2000" dirty="0" smtClean="0">
                <a:latin typeface="Courier"/>
                <a:cs typeface="Courier"/>
              </a:rPr>
              <a:t> /&gt;</a:t>
            </a:r>
          </a:p>
          <a:p>
            <a:r>
              <a:rPr lang="en-US" sz="2000" dirty="0" smtClean="0">
                <a:solidFill>
                  <a:srgbClr val="008000"/>
                </a:solidFill>
                <a:latin typeface="Courier"/>
                <a:cs typeface="Courier"/>
              </a:rPr>
              <a:t>  </a:t>
            </a:r>
          </a:p>
          <a:p>
            <a:r>
              <a:rPr lang="en-US" sz="2000" dirty="0" smtClean="0">
                <a:solidFill>
                  <a:srgbClr val="008000"/>
                </a:solidFill>
                <a:latin typeface="Courier"/>
                <a:cs typeface="Courier"/>
              </a:rPr>
              <a:t>  &lt;!-- Blocks </a:t>
            </a:r>
            <a:r>
              <a:rPr lang="en-US" sz="2000" dirty="0" smtClean="0">
                <a:solidFill>
                  <a:srgbClr val="008000"/>
                </a:solidFill>
                <a:latin typeface="Courier"/>
                <a:cs typeface="Courier"/>
                <a:sym typeface="Wingdings"/>
              </a:rPr>
              <a:t>--&gt;</a:t>
            </a:r>
          </a:p>
          <a:p>
            <a:r>
              <a:rPr lang="en-US" sz="2000" dirty="0" smtClean="0">
                <a:solidFill>
                  <a:srgbClr val="3F7F7F"/>
                </a:solidFill>
                <a:latin typeface="Courier"/>
                <a:cs typeface="Courier"/>
                <a:sym typeface="Wingdings"/>
              </a:rPr>
              <a:t>  &lt;</a:t>
            </a:r>
            <a:r>
              <a:rPr lang="en-US" sz="2000" dirty="0" err="1" smtClean="0">
                <a:solidFill>
                  <a:srgbClr val="3F7F7F"/>
                </a:solidFill>
                <a:latin typeface="Courier"/>
                <a:cs typeface="Courier"/>
                <a:sym typeface="Wingdings"/>
              </a:rPr>
              <a:t>ui:define</a:t>
            </a:r>
            <a:r>
              <a:rPr lang="en-US" sz="2000" dirty="0" smtClean="0">
                <a:solidFill>
                  <a:srgbClr val="3F7F7F"/>
                </a:solidFill>
                <a:latin typeface="Courier"/>
                <a:cs typeface="Courier"/>
                <a:sym typeface="Wingdings"/>
              </a:rPr>
              <a:t> </a:t>
            </a:r>
            <a:r>
              <a:rPr lang="en-US" sz="2000" dirty="0" smtClean="0">
                <a:solidFill>
                  <a:srgbClr val="7F0055"/>
                </a:solidFill>
                <a:latin typeface="Courier"/>
                <a:cs typeface="Courier"/>
                <a:sym typeface="Wingdings"/>
              </a:rPr>
              <a:t>name</a:t>
            </a:r>
            <a:r>
              <a:rPr lang="en-US" sz="2000" dirty="0" smtClean="0">
                <a:latin typeface="Courier"/>
                <a:cs typeface="Courier"/>
                <a:sym typeface="Wingdings"/>
              </a:rPr>
              <a:t>=</a:t>
            </a:r>
            <a:r>
              <a:rPr lang="en-US" sz="2000" dirty="0" smtClean="0">
                <a:solidFill>
                  <a:srgbClr val="1824F8"/>
                </a:solidFill>
                <a:latin typeface="Courier"/>
                <a:cs typeface="Courier"/>
                <a:sym typeface="Wingdings"/>
              </a:rPr>
              <a:t>"</a:t>
            </a:r>
            <a:r>
              <a:rPr lang="en-US" sz="2000" dirty="0" err="1" smtClean="0">
                <a:solidFill>
                  <a:srgbClr val="1824F8"/>
                </a:solidFill>
                <a:latin typeface="Courier"/>
                <a:cs typeface="Courier"/>
                <a:sym typeface="Wingdings"/>
              </a:rPr>
              <a:t>titre</a:t>
            </a:r>
            <a:r>
              <a:rPr lang="en-US" sz="2000" dirty="0" smtClean="0">
                <a:solidFill>
                  <a:srgbClr val="1824F8"/>
                </a:solidFill>
                <a:latin typeface="Courier"/>
                <a:cs typeface="Courier"/>
                <a:sym typeface="Wingdings"/>
              </a:rPr>
              <a:t>"</a:t>
            </a:r>
            <a:r>
              <a:rPr lang="en-US" sz="2000" dirty="0" smtClean="0">
                <a:solidFill>
                  <a:srgbClr val="3F7F7F"/>
                </a:solidFill>
                <a:latin typeface="Courier"/>
                <a:cs typeface="Courier"/>
                <a:sym typeface="Wingdings"/>
              </a:rPr>
              <a:t>&gt;</a:t>
            </a:r>
            <a:r>
              <a:rPr lang="en-US" sz="2000" dirty="0" err="1" smtClean="0">
                <a:latin typeface="Courier"/>
                <a:cs typeface="Courier"/>
                <a:sym typeface="Wingdings"/>
              </a:rPr>
              <a:t>SunParadise</a:t>
            </a:r>
            <a:r>
              <a:rPr lang="en-US" sz="2000" dirty="0" smtClean="0">
                <a:solidFill>
                  <a:srgbClr val="3F7F7F"/>
                </a:solidFill>
                <a:latin typeface="Courier"/>
                <a:cs typeface="Courier"/>
                <a:sym typeface="Wingdings"/>
              </a:rPr>
              <a:t>&lt;/</a:t>
            </a:r>
            <a:r>
              <a:rPr lang="en-US" sz="2000" dirty="0" err="1" smtClean="0">
                <a:solidFill>
                  <a:srgbClr val="3F7F7F"/>
                </a:solidFill>
                <a:latin typeface="Courier"/>
                <a:cs typeface="Courier"/>
                <a:sym typeface="Wingdings"/>
              </a:rPr>
              <a:t>ui:define</a:t>
            </a:r>
            <a:r>
              <a:rPr lang="en-US" sz="2000" dirty="0" smtClean="0">
                <a:solidFill>
                  <a:srgbClr val="3F7F7F"/>
                </a:solidFill>
                <a:latin typeface="Courier"/>
                <a:cs typeface="Courier"/>
                <a:sym typeface="Wingdings"/>
              </a:rPr>
              <a:t>&gt;</a:t>
            </a:r>
          </a:p>
          <a:p>
            <a:r>
              <a:rPr lang="en-US" sz="2000" dirty="0" smtClean="0">
                <a:solidFill>
                  <a:srgbClr val="3F7F7F"/>
                </a:solidFill>
                <a:latin typeface="Courier"/>
                <a:cs typeface="Courier"/>
                <a:sym typeface="Wingdings"/>
              </a:rPr>
              <a:t>  &lt;</a:t>
            </a:r>
            <a:r>
              <a:rPr lang="en-US" sz="2000" dirty="0" err="1" smtClean="0">
                <a:solidFill>
                  <a:srgbClr val="3F7F7F"/>
                </a:solidFill>
                <a:latin typeface="Courier"/>
                <a:cs typeface="Courier"/>
                <a:sym typeface="Wingdings"/>
              </a:rPr>
              <a:t>ui:define</a:t>
            </a:r>
            <a:r>
              <a:rPr lang="en-US" sz="2000" dirty="0" smtClean="0">
                <a:solidFill>
                  <a:srgbClr val="3F7F7F"/>
                </a:solidFill>
                <a:latin typeface="Courier"/>
                <a:cs typeface="Courier"/>
                <a:sym typeface="Wingdings"/>
              </a:rPr>
              <a:t> </a:t>
            </a:r>
            <a:r>
              <a:rPr lang="en-US" sz="2000" dirty="0" smtClean="0">
                <a:solidFill>
                  <a:srgbClr val="7F0055"/>
                </a:solidFill>
                <a:latin typeface="Courier"/>
                <a:cs typeface="Courier"/>
                <a:sym typeface="Wingdings"/>
              </a:rPr>
              <a:t>name</a:t>
            </a:r>
            <a:r>
              <a:rPr lang="en-US" sz="2000" dirty="0" smtClean="0">
                <a:latin typeface="Courier"/>
                <a:cs typeface="Courier"/>
                <a:sym typeface="Wingdings"/>
              </a:rPr>
              <a:t>=</a:t>
            </a:r>
            <a:r>
              <a:rPr lang="en-US" sz="2000" dirty="0" smtClean="0">
                <a:solidFill>
                  <a:srgbClr val="0000FF"/>
                </a:solidFill>
                <a:latin typeface="Courier"/>
                <a:cs typeface="Courier"/>
                <a:sym typeface="Wingdings"/>
              </a:rPr>
              <a:t>"content"</a:t>
            </a:r>
            <a:r>
              <a:rPr lang="en-US" sz="2000" dirty="0" smtClean="0">
                <a:solidFill>
                  <a:srgbClr val="3F7F7F"/>
                </a:solidFill>
                <a:latin typeface="Courier"/>
                <a:cs typeface="Courier"/>
                <a:sym typeface="Wingdings"/>
              </a:rPr>
              <a:t>&gt;</a:t>
            </a:r>
          </a:p>
          <a:p>
            <a:r>
              <a:rPr lang="en-US" sz="2000" dirty="0" smtClean="0">
                <a:solidFill>
                  <a:srgbClr val="3F7F7F"/>
                </a:solidFill>
                <a:latin typeface="Courier"/>
                <a:cs typeface="Courier"/>
                <a:sym typeface="Wingdings"/>
              </a:rPr>
              <a:t>    &lt;p&gt;</a:t>
            </a:r>
          </a:p>
          <a:p>
            <a:r>
              <a:rPr lang="en-US" sz="2000" dirty="0" smtClean="0">
                <a:solidFill>
                  <a:srgbClr val="3F7F7F"/>
                </a:solidFill>
                <a:latin typeface="Courier"/>
                <a:cs typeface="Courier"/>
                <a:sym typeface="Wingdings"/>
              </a:rPr>
              <a:t>      &lt;</a:t>
            </a:r>
            <a:r>
              <a:rPr lang="en-US" sz="2000" dirty="0" err="1" smtClean="0">
                <a:solidFill>
                  <a:srgbClr val="3F7F7F"/>
                </a:solidFill>
                <a:latin typeface="Courier"/>
                <a:cs typeface="Courier"/>
                <a:sym typeface="Wingdings"/>
              </a:rPr>
              <a:t>h:outputText</a:t>
            </a:r>
            <a:r>
              <a:rPr lang="en-US" sz="2000" dirty="0" smtClean="0">
                <a:solidFill>
                  <a:srgbClr val="3F7F7F"/>
                </a:solidFill>
                <a:latin typeface="Courier"/>
                <a:cs typeface="Courier"/>
                <a:sym typeface="Wingdings"/>
              </a:rPr>
              <a:t> </a:t>
            </a:r>
            <a:r>
              <a:rPr lang="en-US" sz="2000" dirty="0" smtClean="0">
                <a:solidFill>
                  <a:srgbClr val="7F0055"/>
                </a:solidFill>
                <a:latin typeface="Courier"/>
                <a:cs typeface="Courier"/>
                <a:sym typeface="Wingdings"/>
              </a:rPr>
              <a:t>value</a:t>
            </a:r>
            <a:r>
              <a:rPr lang="en-US" sz="2000" dirty="0" smtClean="0">
                <a:latin typeface="Courier"/>
                <a:cs typeface="Courier"/>
                <a:sym typeface="Wingdings"/>
              </a:rPr>
              <a:t>=</a:t>
            </a:r>
            <a:r>
              <a:rPr lang="en-US" sz="2000" dirty="0" smtClean="0">
                <a:solidFill>
                  <a:srgbClr val="0000FF"/>
                </a:solidFill>
                <a:latin typeface="Courier"/>
                <a:cs typeface="Courier"/>
                <a:sym typeface="Wingdings"/>
              </a:rPr>
              <a:t>"List places"</a:t>
            </a:r>
            <a:r>
              <a:rPr lang="en-US" sz="2000" dirty="0" smtClean="0">
                <a:solidFill>
                  <a:srgbClr val="3F7F7F"/>
                </a:solidFill>
                <a:latin typeface="Courier"/>
                <a:cs typeface="Courier"/>
                <a:sym typeface="Wingdings"/>
              </a:rPr>
              <a:t> /&gt;</a:t>
            </a:r>
          </a:p>
          <a:p>
            <a:r>
              <a:rPr lang="en-US" sz="2000" dirty="0" smtClean="0">
                <a:solidFill>
                  <a:srgbClr val="3F7F7F"/>
                </a:solidFill>
                <a:latin typeface="Courier"/>
                <a:cs typeface="Courier"/>
                <a:sym typeface="Wingdings"/>
              </a:rPr>
              <a:t>    &lt;/p&gt;</a:t>
            </a:r>
          </a:p>
          <a:p>
            <a:r>
              <a:rPr lang="en-US" sz="2000" dirty="0" smtClean="0">
                <a:solidFill>
                  <a:srgbClr val="3F7F7F"/>
                </a:solidFill>
                <a:latin typeface="Courier"/>
                <a:cs typeface="Courier"/>
                <a:sym typeface="Wingdings"/>
              </a:rPr>
              <a:t>  &lt;/</a:t>
            </a:r>
            <a:r>
              <a:rPr lang="en-US" sz="2000" dirty="0" err="1" smtClean="0">
                <a:solidFill>
                  <a:srgbClr val="3F7F7F"/>
                </a:solidFill>
                <a:latin typeface="Courier"/>
                <a:cs typeface="Courier"/>
                <a:sym typeface="Wingdings"/>
              </a:rPr>
              <a:t>ui:define</a:t>
            </a:r>
            <a:r>
              <a:rPr lang="en-US" sz="2000" dirty="0" smtClean="0">
                <a:solidFill>
                  <a:srgbClr val="3F7F7F"/>
                </a:solidFill>
                <a:latin typeface="Courier"/>
                <a:cs typeface="Courier"/>
                <a:sym typeface="Wingdings"/>
              </a:rPr>
              <a:t>&gt;</a:t>
            </a:r>
          </a:p>
          <a:p>
            <a:r>
              <a:rPr lang="en-US" sz="2000" dirty="0" smtClean="0">
                <a:solidFill>
                  <a:srgbClr val="3F7F7F"/>
                </a:solidFill>
                <a:latin typeface="Courier"/>
                <a:cs typeface="Courier"/>
                <a:sym typeface="Wingdings"/>
              </a:rPr>
              <a:t>&lt;/</a:t>
            </a:r>
            <a:r>
              <a:rPr lang="en-US" sz="2000" dirty="0" err="1" smtClean="0">
                <a:solidFill>
                  <a:srgbClr val="3F7F7F"/>
                </a:solidFill>
                <a:latin typeface="Courier"/>
                <a:cs typeface="Courier"/>
                <a:sym typeface="Wingdings"/>
              </a:rPr>
              <a:t>ui:composition</a:t>
            </a:r>
            <a:r>
              <a:rPr lang="en-US" sz="2000" dirty="0" smtClean="0">
                <a:solidFill>
                  <a:srgbClr val="3F7F7F"/>
                </a:solidFill>
                <a:latin typeface="Courier"/>
                <a:cs typeface="Courier"/>
                <a:sym typeface="Wingdings"/>
              </a:rPr>
              <a:t>&gt;</a:t>
            </a:r>
          </a:p>
        </p:txBody>
      </p:sp>
    </p:spTree>
    <p:custDataLst>
      <p:tags r:id="rId1"/>
    </p:custDataLst>
    <p:extLst>
      <p:ext uri="{BB962C8B-B14F-4D97-AF65-F5344CB8AC3E}">
        <p14:creationId xmlns:p14="http://schemas.microsoft.com/office/powerpoint/2010/main" val="37666955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err="1">
                <a:solidFill>
                  <a:srgbClr val="000000"/>
                </a:solidFill>
                <a:latin typeface="Arial" charset="0"/>
              </a:rPr>
              <a:t>Templating</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3048259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smtClean="0"/>
              <a:t>Composite Components</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Create your own components</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JSF</a:t>
            </a:r>
            <a:endParaRPr lang="fr-FR" sz="1800" b="1" dirty="0">
              <a:solidFill>
                <a:srgbClr val="000000"/>
              </a:solidFill>
              <a:latin typeface="Arial" charset="0"/>
            </a:endParaRPr>
          </a:p>
        </p:txBody>
      </p:sp>
    </p:spTree>
    <p:custDataLst>
      <p:tags r:id="rId1"/>
    </p:custDataLst>
    <p:extLst>
      <p:ext uri="{BB962C8B-B14F-4D97-AF65-F5344CB8AC3E}">
        <p14:creationId xmlns:p14="http://schemas.microsoft.com/office/powerpoint/2010/main" val="34834422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29072"/>
            <a:ext cx="7718425" cy="4648200"/>
          </a:xfrm>
        </p:spPr>
        <p:txBody>
          <a:bodyPr/>
          <a:lstStyle/>
          <a:p>
            <a:r>
              <a:rPr lang="en-US" dirty="0" smtClean="0"/>
              <a:t>To use JSF on top of the Servlet API, you have to declare a special Servlet provided by the Framework</a:t>
            </a:r>
            <a:r>
              <a:rPr lang="en-US" dirty="0"/>
              <a:t>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With this declaration, all the requests corresponding to the URL pattern will be handled by JSF</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Faces Servlet</a:t>
            </a:r>
            <a:endParaRPr lang="en-US" sz="3200" dirty="0"/>
          </a:p>
        </p:txBody>
      </p:sp>
      <p:pic>
        <p:nvPicPr>
          <p:cNvPr id="2" name="Picture 1" descr="Screen shot 2012-04-17 at 8.03.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365" y="2780928"/>
            <a:ext cx="7439099" cy="2194379"/>
          </a:xfrm>
          <a:prstGeom prst="rect">
            <a:avLst/>
          </a:prstGeom>
          <a:ln w="3175" cmpd="sng">
            <a:solidFill>
              <a:schemeClr val="tx1"/>
            </a:solidFill>
          </a:ln>
        </p:spPr>
      </p:pic>
    </p:spTree>
    <p:extLst>
      <p:ext uri="{BB962C8B-B14F-4D97-AF65-F5344CB8AC3E}">
        <p14:creationId xmlns:p14="http://schemas.microsoft.com/office/powerpoint/2010/main" val="714018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What is a composite component ?</a:t>
            </a:r>
            <a:endParaRPr lang="en-US" sz="3200" dirty="0"/>
          </a:p>
        </p:txBody>
      </p:sp>
      <p:sp>
        <p:nvSpPr>
          <p:cNvPr id="2144258" name="Rectangle 2"/>
          <p:cNvSpPr>
            <a:spLocks noGrp="1" noChangeArrowheads="1"/>
          </p:cNvSpPr>
          <p:nvPr>
            <p:ph idx="1"/>
          </p:nvPr>
        </p:nvSpPr>
        <p:spPr>
          <a:xfrm>
            <a:off x="1189359" y="1254820"/>
            <a:ext cx="7631113" cy="3477875"/>
          </a:xfrm>
        </p:spPr>
        <p:txBody>
          <a:bodyPr>
            <a:spAutoFit/>
          </a:bodyPr>
          <a:lstStyle/>
          <a:p>
            <a:pPr eaLnBrk="1" hangingPunct="1"/>
            <a:r>
              <a:rPr lang="en-US" dirty="0" smtClean="0"/>
              <a:t>A special type of template that acts as a component</a:t>
            </a:r>
          </a:p>
          <a:p>
            <a:pPr eaLnBrk="1" hangingPunct="1"/>
            <a:endParaRPr lang="en-US" dirty="0" smtClean="0"/>
          </a:p>
          <a:p>
            <a:pPr eaLnBrk="1" hangingPunct="1"/>
            <a:r>
              <a:rPr lang="en-US" dirty="0" smtClean="0"/>
              <a:t>A collection of markup tags and other existing components</a:t>
            </a:r>
          </a:p>
          <a:p>
            <a:pPr eaLnBrk="1" hangingPunct="1"/>
            <a:endParaRPr lang="en-US" dirty="0" smtClean="0"/>
          </a:p>
          <a:p>
            <a:pPr eaLnBrk="1" hangingPunct="1"/>
            <a:r>
              <a:rPr lang="en-US" dirty="0" smtClean="0"/>
              <a:t>Any XHTML page that contains markup tags and other components can be converted into a composite component !</a:t>
            </a:r>
            <a:endParaRPr lang="en-US" dirty="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Tree>
    <p:custDataLst>
      <p:tags r:id="rId1"/>
    </p:custDataLst>
    <p:extLst>
      <p:ext uri="{BB962C8B-B14F-4D97-AF65-F5344CB8AC3E}">
        <p14:creationId xmlns:p14="http://schemas.microsoft.com/office/powerpoint/2010/main" val="32816156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Why create composite ?</a:t>
            </a:r>
            <a:endParaRPr lang="en-US" sz="3200" dirty="0"/>
          </a:p>
        </p:txBody>
      </p:sp>
      <p:sp>
        <p:nvSpPr>
          <p:cNvPr id="2144258" name="Rectangle 2"/>
          <p:cNvSpPr>
            <a:spLocks noGrp="1" noChangeArrowheads="1"/>
          </p:cNvSpPr>
          <p:nvPr>
            <p:ph idx="1"/>
          </p:nvPr>
        </p:nvSpPr>
        <p:spPr>
          <a:xfrm>
            <a:off x="1189359" y="1261204"/>
            <a:ext cx="7631113" cy="5339923"/>
          </a:xfrm>
        </p:spPr>
        <p:txBody>
          <a:bodyPr>
            <a:spAutoFit/>
          </a:bodyPr>
          <a:lstStyle/>
          <a:p>
            <a:pPr eaLnBrk="1" hangingPunct="1"/>
            <a:r>
              <a:rPr lang="en-US" dirty="0" smtClean="0"/>
              <a:t>You want to display the same things in a lot of pages</a:t>
            </a:r>
          </a:p>
          <a:p>
            <a:pPr lvl="1" eaLnBrk="1" hangingPunct="1"/>
            <a:r>
              <a:rPr lang="en-US" dirty="0" smtClean="0"/>
              <a:t>For example, details about a car</a:t>
            </a:r>
          </a:p>
          <a:p>
            <a:pPr eaLnBrk="1" hangingPunct="1"/>
            <a:r>
              <a:rPr lang="en-US" dirty="0" smtClean="0"/>
              <a:t>If you add a property inside your Car</a:t>
            </a:r>
          </a:p>
          <a:p>
            <a:pPr lvl="1" eaLnBrk="1" hangingPunct="1"/>
            <a:r>
              <a:rPr lang="en-US" dirty="0" smtClean="0"/>
              <a:t>You have to find all pages where it's displayed</a:t>
            </a:r>
          </a:p>
          <a:p>
            <a:pPr lvl="1" eaLnBrk="1" hangingPunct="1"/>
            <a:r>
              <a:rPr lang="en-US" dirty="0" smtClean="0"/>
              <a:t>And update them</a:t>
            </a:r>
          </a:p>
          <a:p>
            <a:pPr eaLnBrk="1" hangingPunct="1"/>
            <a:r>
              <a:rPr lang="en-US" dirty="0" smtClean="0"/>
              <a:t>It is long, it is bad …</a:t>
            </a:r>
          </a:p>
          <a:p>
            <a:pPr eaLnBrk="1" hangingPunct="1"/>
            <a:endParaRPr lang="en-US" dirty="0" smtClean="0"/>
          </a:p>
          <a:p>
            <a:pPr eaLnBrk="1" hangingPunct="1"/>
            <a:r>
              <a:rPr lang="en-US" dirty="0" smtClean="0"/>
              <a:t>Solution</a:t>
            </a:r>
          </a:p>
          <a:p>
            <a:pPr lvl="1" eaLnBrk="1" hangingPunct="1"/>
            <a:r>
              <a:rPr lang="en-US" dirty="0" smtClean="0"/>
              <a:t>Create a composite and display your Car with it</a:t>
            </a:r>
          </a:p>
          <a:p>
            <a:pPr lvl="2" eaLnBrk="1" hangingPunct="1"/>
            <a:r>
              <a:rPr lang="en-US" dirty="0" smtClean="0"/>
              <a:t>If You want to change the display, change only once </a:t>
            </a:r>
            <a:r>
              <a:rPr lang="en-US" dirty="0" smtClean="0">
                <a:sym typeface="Wingdings"/>
              </a:rPr>
              <a:t></a:t>
            </a:r>
            <a:endParaRPr lang="en-US" dirty="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Tree>
    <p:custDataLst>
      <p:tags r:id="rId1"/>
    </p:custDataLst>
    <p:extLst>
      <p:ext uri="{BB962C8B-B14F-4D97-AF65-F5344CB8AC3E}">
        <p14:creationId xmlns:p14="http://schemas.microsoft.com/office/powerpoint/2010/main" val="27681045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How create a component ?</a:t>
            </a:r>
            <a:endParaRPr lang="en-US" sz="3200" dirty="0"/>
          </a:p>
        </p:txBody>
      </p:sp>
      <p:sp>
        <p:nvSpPr>
          <p:cNvPr id="2144258" name="Rectangle 2"/>
          <p:cNvSpPr>
            <a:spLocks noGrp="1" noChangeArrowheads="1"/>
          </p:cNvSpPr>
          <p:nvPr>
            <p:ph idx="1"/>
          </p:nvPr>
        </p:nvSpPr>
        <p:spPr>
          <a:xfrm>
            <a:off x="1189359" y="1196752"/>
            <a:ext cx="7631113" cy="5339923"/>
          </a:xfrm>
        </p:spPr>
        <p:txBody>
          <a:bodyPr>
            <a:spAutoFit/>
          </a:bodyPr>
          <a:lstStyle/>
          <a:p>
            <a:pPr eaLnBrk="1" hangingPunct="1"/>
            <a:r>
              <a:rPr lang="en-US" dirty="0" smtClean="0"/>
              <a:t>You don't have to write any Java code !</a:t>
            </a:r>
          </a:p>
          <a:p>
            <a:pPr eaLnBrk="1" hangingPunct="1"/>
            <a:endParaRPr lang="en-US" dirty="0" smtClean="0"/>
          </a:p>
          <a:p>
            <a:pPr eaLnBrk="1" hangingPunct="1"/>
            <a:r>
              <a:rPr lang="en-US" dirty="0" smtClean="0"/>
              <a:t>Create a XHTML page using </a:t>
            </a:r>
            <a:r>
              <a:rPr lang="en-US" i="1" dirty="0" smtClean="0"/>
              <a:t>&lt;</a:t>
            </a:r>
            <a:r>
              <a:rPr lang="en-US" i="1" dirty="0" err="1" smtClean="0"/>
              <a:t>ui:composition</a:t>
            </a:r>
            <a:r>
              <a:rPr lang="en-US" i="1" dirty="0" smtClean="0"/>
              <a:t>&gt;</a:t>
            </a:r>
            <a:r>
              <a:rPr lang="en-US" dirty="0" smtClean="0"/>
              <a:t> for defining your component</a:t>
            </a:r>
          </a:p>
          <a:p>
            <a:pPr eaLnBrk="1" hangingPunct="1"/>
            <a:endParaRPr lang="en-US" dirty="0" smtClean="0"/>
          </a:p>
          <a:p>
            <a:pPr eaLnBrk="1" hangingPunct="1"/>
            <a:r>
              <a:rPr lang="en-US" dirty="0" smtClean="0"/>
              <a:t>Create a descriptor for your component</a:t>
            </a:r>
          </a:p>
          <a:p>
            <a:pPr lvl="1" eaLnBrk="1" hangingPunct="1"/>
            <a:r>
              <a:rPr lang="en-US" dirty="0" smtClean="0"/>
              <a:t>A </a:t>
            </a:r>
            <a:r>
              <a:rPr lang="en-US" dirty="0" err="1" smtClean="0"/>
              <a:t>xxx.taglib.xml</a:t>
            </a:r>
            <a:r>
              <a:rPr lang="en-US" dirty="0" smtClean="0"/>
              <a:t> file</a:t>
            </a:r>
          </a:p>
          <a:p>
            <a:pPr eaLnBrk="1" hangingPunct="1"/>
            <a:endParaRPr lang="en-US" dirty="0" smtClean="0"/>
          </a:p>
          <a:p>
            <a:pPr eaLnBrk="1" hangingPunct="1"/>
            <a:r>
              <a:rPr lang="en-US" dirty="0" smtClean="0"/>
              <a:t>Declare your component in the </a:t>
            </a:r>
            <a:r>
              <a:rPr lang="en-US" b="1" dirty="0" err="1" smtClean="0"/>
              <a:t>web.xml</a:t>
            </a:r>
            <a:r>
              <a:rPr lang="en-US" dirty="0" smtClean="0"/>
              <a:t> file</a:t>
            </a:r>
          </a:p>
          <a:p>
            <a:pPr eaLnBrk="1" hangingPunct="1"/>
            <a:endParaRPr lang="en-US" dirty="0" smtClean="0"/>
          </a:p>
          <a:p>
            <a:pPr eaLnBrk="1" hangingPunct="1"/>
            <a:r>
              <a:rPr lang="en-US" dirty="0" smtClean="0"/>
              <a:t>Put those files in the WEB-INF folder</a:t>
            </a:r>
            <a:endParaRPr lang="en-US" dirty="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Tree>
    <p:custDataLst>
      <p:tags r:id="rId1"/>
    </p:custDataLst>
    <p:extLst>
      <p:ext uri="{BB962C8B-B14F-4D97-AF65-F5344CB8AC3E}">
        <p14:creationId xmlns:p14="http://schemas.microsoft.com/office/powerpoint/2010/main" val="3473985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How create a component ?</a:t>
            </a:r>
            <a:endParaRPr lang="en-US" sz="3200" dirty="0"/>
          </a:p>
        </p:txBody>
      </p:sp>
      <p:sp>
        <p:nvSpPr>
          <p:cNvPr id="2144258" name="Rectangle 2"/>
          <p:cNvSpPr>
            <a:spLocks noGrp="1" noChangeArrowheads="1"/>
          </p:cNvSpPr>
          <p:nvPr>
            <p:ph idx="1"/>
          </p:nvPr>
        </p:nvSpPr>
        <p:spPr>
          <a:xfrm>
            <a:off x="1044575" y="1066800"/>
            <a:ext cx="7631113" cy="5339923"/>
          </a:xfrm>
        </p:spPr>
        <p:txBody>
          <a:bodyPr>
            <a:spAutoFit/>
          </a:bodyPr>
          <a:lstStyle/>
          <a:p>
            <a:pPr eaLnBrk="1" hangingPunct="1"/>
            <a:r>
              <a:rPr lang="en-US" smtClean="0"/>
              <a:t>The components XHTML page</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None/>
            </a:pPr>
            <a:endParaRPr lang="en-US" smtClean="0"/>
          </a:p>
          <a:p>
            <a:pPr eaLnBrk="1" hangingPunct="1"/>
            <a:endParaRPr lang="en-US" b="1" smtClean="0"/>
          </a:p>
          <a:p>
            <a:pPr eaLnBrk="1" hangingPunct="1"/>
            <a:r>
              <a:rPr lang="en-US" b="1" smtClean="0"/>
              <a:t>car </a:t>
            </a:r>
            <a:r>
              <a:rPr lang="en-US" smtClean="0"/>
              <a:t>is the value of the </a:t>
            </a:r>
            <a:r>
              <a:rPr lang="en-US" b="1" smtClean="0"/>
              <a:t>car </a:t>
            </a:r>
            <a:r>
              <a:rPr lang="en-US" smtClean="0"/>
              <a:t>attribute passed to the component … keep focused …</a:t>
            </a:r>
            <a:endParaRPr lang="en-US" b="1" smtClean="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
        <p:nvSpPr>
          <p:cNvPr id="8" name="ZoneTexte 7"/>
          <p:cNvSpPr txBox="1"/>
          <p:nvPr/>
        </p:nvSpPr>
        <p:spPr>
          <a:xfrm>
            <a:off x="1176606" y="1812880"/>
            <a:ext cx="7643866" cy="3416320"/>
          </a:xfrm>
          <a:prstGeom prst="rect">
            <a:avLst/>
          </a:prstGeom>
          <a:solidFill>
            <a:schemeClr val="accent2"/>
          </a:solidFill>
          <a:ln>
            <a:solidFill>
              <a:schemeClr val="tx1"/>
            </a:solidFill>
          </a:ln>
        </p:spPr>
        <p:txBody>
          <a:bodyPr wrap="square" rtlCol="0">
            <a:spAutoFit/>
          </a:bodyPr>
          <a:lstStyle/>
          <a:p>
            <a:r>
              <a:rPr lang="en-US" sz="1800" smtClean="0"/>
              <a:t>&lt;?xml version='1.0' encoding='UTF-8' ?&gt;</a:t>
            </a:r>
          </a:p>
          <a:p>
            <a:r>
              <a:rPr lang="en-US" sz="1800" smtClean="0"/>
              <a:t>&lt;!DOCTYPE composition PUBLIC "-//W3C//DTD XHTML 1.0 </a:t>
            </a:r>
          </a:p>
          <a:p>
            <a:r>
              <a:rPr lang="en-US" sz="1800" smtClean="0"/>
              <a:t>Transitional//EN" http://www.w3.org/TR/xhtml1/DTDxhtml1-transitional.dtd&gt;</a:t>
            </a:r>
          </a:p>
          <a:p>
            <a:endParaRPr lang="en-US" sz="1800" smtClean="0">
              <a:solidFill>
                <a:srgbClr val="3F7F7F"/>
              </a:solidFill>
            </a:endParaRPr>
          </a:p>
          <a:p>
            <a:r>
              <a:rPr lang="en-US" sz="1800" smtClean="0">
                <a:solidFill>
                  <a:srgbClr val="3F7F7F"/>
                </a:solidFill>
              </a:rPr>
              <a:t>&lt;ui:composition </a:t>
            </a:r>
          </a:p>
          <a:p>
            <a:r>
              <a:rPr lang="en-US" sz="1800" smtClean="0">
                <a:solidFill>
                  <a:srgbClr val="3F7F7F"/>
                </a:solidFill>
              </a:rPr>
              <a:t>	</a:t>
            </a:r>
            <a:r>
              <a:rPr lang="en-US" sz="1800" smtClean="0">
                <a:solidFill>
                  <a:srgbClr val="7F0055"/>
                </a:solidFill>
              </a:rPr>
              <a:t>xmlns:ui</a:t>
            </a:r>
            <a:r>
              <a:rPr lang="en-US" sz="1800" smtClean="0"/>
              <a:t>=</a:t>
            </a:r>
            <a:r>
              <a:rPr lang="en-US" sz="1800" smtClean="0">
                <a:solidFill>
                  <a:srgbClr val="1824F8"/>
                </a:solidFill>
              </a:rPr>
              <a:t>"http://java.sun.com/jsf/facelets"</a:t>
            </a:r>
          </a:p>
          <a:p>
            <a:r>
              <a:rPr lang="en-US" sz="1800" smtClean="0"/>
              <a:t>	</a:t>
            </a:r>
            <a:r>
              <a:rPr lang="en-US" sz="1800" smtClean="0">
                <a:solidFill>
                  <a:srgbClr val="7F0055"/>
                </a:solidFill>
              </a:rPr>
              <a:t>xmlns:h</a:t>
            </a:r>
            <a:r>
              <a:rPr lang="en-US" sz="1800" smtClean="0"/>
              <a:t>=</a:t>
            </a:r>
            <a:r>
              <a:rPr lang="en-US" sz="1800" smtClean="0">
                <a:solidFill>
                  <a:srgbClr val="0000FF"/>
                </a:solidFill>
              </a:rPr>
              <a:t>"http://java.sun.com/jsf/html"</a:t>
            </a:r>
            <a:r>
              <a:rPr lang="en-US" sz="1800" smtClean="0">
                <a:solidFill>
                  <a:srgbClr val="3F7F7F"/>
                </a:solidFill>
              </a:rPr>
              <a:t>&gt;</a:t>
            </a:r>
          </a:p>
          <a:p>
            <a:r>
              <a:rPr lang="en-US" sz="1800" smtClean="0">
                <a:solidFill>
                  <a:srgbClr val="3F7F7F"/>
                </a:solidFill>
              </a:rPr>
              <a:t>	</a:t>
            </a:r>
          </a:p>
          <a:p>
            <a:r>
              <a:rPr lang="en-US" sz="1800" smtClean="0">
                <a:solidFill>
                  <a:srgbClr val="3F7F7F"/>
                </a:solidFill>
              </a:rPr>
              <a:t>  &lt;h:outputText </a:t>
            </a:r>
            <a:r>
              <a:rPr lang="en-US" sz="1800" smtClean="0"/>
              <a:t>value="#{</a:t>
            </a:r>
            <a:r>
              <a:rPr lang="en-US" sz="1800" b="1" smtClean="0"/>
              <a:t>car</a:t>
            </a:r>
            <a:r>
              <a:rPr lang="en-US" sz="1800" smtClean="0"/>
              <a:t>.brand}" </a:t>
            </a:r>
            <a:r>
              <a:rPr lang="en-US" sz="1800" smtClean="0">
                <a:solidFill>
                  <a:srgbClr val="3F7F7F"/>
                </a:solidFill>
              </a:rPr>
              <a:t>/&gt;</a:t>
            </a:r>
          </a:p>
          <a:p>
            <a:endParaRPr lang="en-US" sz="1800" smtClean="0">
              <a:solidFill>
                <a:srgbClr val="3F7F7F"/>
              </a:solidFill>
            </a:endParaRPr>
          </a:p>
          <a:p>
            <a:r>
              <a:rPr lang="en-US" sz="1800" smtClean="0">
                <a:solidFill>
                  <a:srgbClr val="3F7F7F"/>
                </a:solidFill>
              </a:rPr>
              <a:t>&lt;/ui:composition&gt;</a:t>
            </a:r>
            <a:endParaRPr lang="en-US" sz="1800">
              <a:solidFill>
                <a:srgbClr val="3F7F7F"/>
              </a:solidFill>
            </a:endParaRPr>
          </a:p>
        </p:txBody>
      </p:sp>
    </p:spTree>
    <p:custDataLst>
      <p:tags r:id="rId1"/>
    </p:custDataLst>
    <p:extLst>
      <p:ext uri="{BB962C8B-B14F-4D97-AF65-F5344CB8AC3E}">
        <p14:creationId xmlns:p14="http://schemas.microsoft.com/office/powerpoint/2010/main" val="2011816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How create a component ?</a:t>
            </a:r>
            <a:endParaRPr lang="en-US" sz="3200" dirty="0"/>
          </a:p>
        </p:txBody>
      </p:sp>
      <p:sp>
        <p:nvSpPr>
          <p:cNvPr id="2144258" name="Rectangle 2"/>
          <p:cNvSpPr>
            <a:spLocks noGrp="1" noChangeArrowheads="1"/>
          </p:cNvSpPr>
          <p:nvPr>
            <p:ph idx="1"/>
          </p:nvPr>
        </p:nvSpPr>
        <p:spPr>
          <a:xfrm>
            <a:off x="1044575" y="1066800"/>
            <a:ext cx="7631113" cy="430887"/>
          </a:xfrm>
        </p:spPr>
        <p:txBody>
          <a:bodyPr>
            <a:spAutoFit/>
          </a:bodyPr>
          <a:lstStyle/>
          <a:p>
            <a:pPr eaLnBrk="1" hangingPunct="1"/>
            <a:r>
              <a:rPr lang="fr-FR" dirty="0" smtClean="0"/>
              <a:t>The component </a:t>
            </a:r>
            <a:r>
              <a:rPr lang="fr-FR" dirty="0" err="1" smtClean="0"/>
              <a:t>descriptor</a:t>
            </a:r>
            <a:r>
              <a:rPr lang="fr-FR" dirty="0" smtClean="0"/>
              <a:t> : </a:t>
            </a:r>
            <a:r>
              <a:rPr lang="fr-FR" dirty="0" err="1" smtClean="0"/>
              <a:t>supinfo.taglib.xml</a:t>
            </a:r>
            <a:endParaRPr lang="fr-FR" dirty="0" smtClean="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
        <p:nvSpPr>
          <p:cNvPr id="7" name="ZoneTexte 6"/>
          <p:cNvSpPr txBox="1"/>
          <p:nvPr/>
        </p:nvSpPr>
        <p:spPr>
          <a:xfrm>
            <a:off x="755576" y="1884888"/>
            <a:ext cx="8257728" cy="3416320"/>
          </a:xfrm>
          <a:prstGeom prst="rect">
            <a:avLst/>
          </a:prstGeom>
          <a:solidFill>
            <a:srgbClr val="A5C3DB"/>
          </a:solidFill>
          <a:ln w="12700" cmpd="sng">
            <a:solidFill>
              <a:schemeClr val="tx1"/>
            </a:solidFill>
          </a:ln>
        </p:spPr>
        <p:txBody>
          <a:bodyPr wrap="square" rtlCol="0">
            <a:spAutoFit/>
          </a:bodyPr>
          <a:lstStyle/>
          <a:p>
            <a:r>
              <a:rPr lang="fr-FR" sz="1800" dirty="0" smtClean="0"/>
              <a:t>&lt;?</a:t>
            </a:r>
            <a:r>
              <a:rPr lang="fr-FR" sz="1800" dirty="0" err="1" smtClean="0"/>
              <a:t>xml</a:t>
            </a:r>
            <a:r>
              <a:rPr lang="fr-FR" sz="1800" dirty="0" smtClean="0"/>
              <a:t> version="1.0"?&gt;</a:t>
            </a:r>
          </a:p>
          <a:p>
            <a:r>
              <a:rPr lang="fr-FR" sz="1800" dirty="0" smtClean="0"/>
              <a:t>&lt;!DOCTYPE </a:t>
            </a:r>
            <a:r>
              <a:rPr lang="fr-FR" sz="1800" dirty="0" err="1" smtClean="0"/>
              <a:t>facelet-taglib</a:t>
            </a:r>
            <a:r>
              <a:rPr lang="fr-FR" sz="1800" dirty="0" smtClean="0"/>
              <a:t> PUBLIC</a:t>
            </a:r>
          </a:p>
          <a:p>
            <a:r>
              <a:rPr lang="fr-FR" sz="1800" dirty="0" smtClean="0"/>
              <a:t>  "-//Sun Microsystems, Inc.//DTD </a:t>
            </a:r>
            <a:r>
              <a:rPr lang="fr-FR" sz="1800" dirty="0" err="1" smtClean="0"/>
              <a:t>FaceletTaglib</a:t>
            </a:r>
            <a:r>
              <a:rPr lang="fr-FR" sz="1800" dirty="0" smtClean="0"/>
              <a:t> 1.0//EN"  "facelet-taglib_1_0.dtd"&gt;</a:t>
            </a:r>
          </a:p>
          <a:p>
            <a:endParaRPr lang="fr-FR" sz="1800" dirty="0" smtClean="0">
              <a:solidFill>
                <a:srgbClr val="3F7F7F"/>
              </a:solidFill>
            </a:endParaRPr>
          </a:p>
          <a:p>
            <a:r>
              <a:rPr lang="fr-FR" sz="1800" dirty="0" smtClean="0">
                <a:solidFill>
                  <a:srgbClr val="3F7F7F"/>
                </a:solidFill>
              </a:rPr>
              <a:t>&lt;</a:t>
            </a:r>
            <a:r>
              <a:rPr lang="fr-FR" sz="1800" dirty="0" err="1" smtClean="0">
                <a:solidFill>
                  <a:srgbClr val="3F7F7F"/>
                </a:solidFill>
              </a:rPr>
              <a:t>facelet-taglib</a:t>
            </a:r>
            <a:r>
              <a:rPr lang="fr-FR" sz="1800" dirty="0" smtClean="0">
                <a:solidFill>
                  <a:srgbClr val="3F7F7F"/>
                </a:solidFill>
              </a:rPr>
              <a:t>&gt;</a:t>
            </a:r>
          </a:p>
          <a:p>
            <a:r>
              <a:rPr lang="fr-FR" sz="1800" dirty="0" smtClean="0">
                <a:solidFill>
                  <a:srgbClr val="3F7F7F"/>
                </a:solidFill>
              </a:rPr>
              <a:t>    &lt;</a:t>
            </a:r>
            <a:r>
              <a:rPr lang="fr-FR" sz="1800" dirty="0" err="1" smtClean="0">
                <a:solidFill>
                  <a:srgbClr val="3F7F7F"/>
                </a:solidFill>
              </a:rPr>
              <a:t>namespace</a:t>
            </a:r>
            <a:r>
              <a:rPr lang="fr-FR" sz="1800" dirty="0" smtClean="0">
                <a:solidFill>
                  <a:srgbClr val="3F7F7F"/>
                </a:solidFill>
              </a:rPr>
              <a:t>&gt;</a:t>
            </a:r>
            <a:r>
              <a:rPr lang="fr-FR" sz="1800" dirty="0" smtClean="0"/>
              <a:t>http://supinfo.com/sunparadise</a:t>
            </a:r>
            <a:r>
              <a:rPr lang="fr-FR" sz="1800" dirty="0" smtClean="0">
                <a:solidFill>
                  <a:srgbClr val="3F7F7F"/>
                </a:solidFill>
              </a:rPr>
              <a:t>&lt;/namespace&gt;</a:t>
            </a:r>
          </a:p>
          <a:p>
            <a:r>
              <a:rPr lang="fr-FR" sz="1800" dirty="0" smtClean="0">
                <a:solidFill>
                  <a:srgbClr val="3F7F7F"/>
                </a:solidFill>
              </a:rPr>
              <a:t>    &lt;tag&gt;</a:t>
            </a:r>
          </a:p>
          <a:p>
            <a:r>
              <a:rPr lang="fr-FR" sz="1800" dirty="0" smtClean="0">
                <a:solidFill>
                  <a:srgbClr val="3F7F7F"/>
                </a:solidFill>
              </a:rPr>
              <a:t>        &lt;tag-</a:t>
            </a:r>
            <a:r>
              <a:rPr lang="fr-FR" sz="1800" dirty="0" err="1" smtClean="0">
                <a:solidFill>
                  <a:srgbClr val="3F7F7F"/>
                </a:solidFill>
              </a:rPr>
              <a:t>name</a:t>
            </a:r>
            <a:r>
              <a:rPr lang="fr-FR" sz="1800" dirty="0" smtClean="0">
                <a:solidFill>
                  <a:srgbClr val="3F7F7F"/>
                </a:solidFill>
              </a:rPr>
              <a:t>&gt;</a:t>
            </a:r>
            <a:r>
              <a:rPr lang="fr-FR" sz="1800" dirty="0" err="1" smtClean="0"/>
              <a:t>myComp</a:t>
            </a:r>
            <a:r>
              <a:rPr lang="fr-FR" sz="1800" dirty="0" smtClean="0">
                <a:solidFill>
                  <a:srgbClr val="3F7F7F"/>
                </a:solidFill>
              </a:rPr>
              <a:t>&lt;/tag-</a:t>
            </a:r>
            <a:r>
              <a:rPr lang="fr-FR" sz="1800" dirty="0" err="1" smtClean="0">
                <a:solidFill>
                  <a:srgbClr val="3F7F7F"/>
                </a:solidFill>
              </a:rPr>
              <a:t>name</a:t>
            </a:r>
            <a:r>
              <a:rPr lang="fr-FR" sz="1800" dirty="0" smtClean="0">
                <a:solidFill>
                  <a:srgbClr val="3F7F7F"/>
                </a:solidFill>
              </a:rPr>
              <a:t>&gt;</a:t>
            </a:r>
          </a:p>
          <a:p>
            <a:r>
              <a:rPr lang="fr-FR" sz="1800" dirty="0" smtClean="0">
                <a:solidFill>
                  <a:srgbClr val="3F7F7F"/>
                </a:solidFill>
              </a:rPr>
              <a:t>        &lt;source&gt;</a:t>
            </a:r>
            <a:r>
              <a:rPr lang="fr-FR" sz="1800" dirty="0" err="1" smtClean="0"/>
              <a:t>myComp.xhtml</a:t>
            </a:r>
            <a:r>
              <a:rPr lang="fr-FR" sz="1800" dirty="0" smtClean="0">
                <a:solidFill>
                  <a:srgbClr val="3F7F7F"/>
                </a:solidFill>
              </a:rPr>
              <a:t>&lt;/source&gt;</a:t>
            </a:r>
          </a:p>
          <a:p>
            <a:r>
              <a:rPr lang="fr-FR" sz="1800" dirty="0" smtClean="0">
                <a:solidFill>
                  <a:srgbClr val="3F7F7F"/>
                </a:solidFill>
              </a:rPr>
              <a:t>    &lt;/tag&gt;</a:t>
            </a:r>
          </a:p>
          <a:p>
            <a:r>
              <a:rPr lang="fr-FR" sz="1800" dirty="0" smtClean="0">
                <a:solidFill>
                  <a:srgbClr val="3F7F7F"/>
                </a:solidFill>
              </a:rPr>
              <a:t>&lt;/</a:t>
            </a:r>
            <a:r>
              <a:rPr lang="fr-FR" sz="1800" dirty="0" err="1" smtClean="0">
                <a:solidFill>
                  <a:srgbClr val="3F7F7F"/>
                </a:solidFill>
              </a:rPr>
              <a:t>facelet-taglib</a:t>
            </a:r>
            <a:r>
              <a:rPr lang="fr-FR" sz="1800" dirty="0" smtClean="0">
                <a:solidFill>
                  <a:srgbClr val="3F7F7F"/>
                </a:solidFill>
              </a:rPr>
              <a:t>&gt;</a:t>
            </a:r>
            <a:endParaRPr lang="fr-FR" sz="1800" dirty="0">
              <a:solidFill>
                <a:srgbClr val="3F7F7F"/>
              </a:solidFill>
            </a:endParaRPr>
          </a:p>
        </p:txBody>
      </p:sp>
    </p:spTree>
    <p:custDataLst>
      <p:tags r:id="rId1"/>
    </p:custDataLst>
    <p:extLst>
      <p:ext uri="{BB962C8B-B14F-4D97-AF65-F5344CB8AC3E}">
        <p14:creationId xmlns:p14="http://schemas.microsoft.com/office/powerpoint/2010/main" val="25826564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How create a component ?</a:t>
            </a:r>
            <a:endParaRPr lang="en-US" sz="3200" dirty="0"/>
          </a:p>
        </p:txBody>
      </p:sp>
      <p:sp>
        <p:nvSpPr>
          <p:cNvPr id="2144258" name="Rectangle 2"/>
          <p:cNvSpPr>
            <a:spLocks noGrp="1" noChangeArrowheads="1"/>
          </p:cNvSpPr>
          <p:nvPr>
            <p:ph idx="1"/>
          </p:nvPr>
        </p:nvSpPr>
        <p:spPr>
          <a:xfrm>
            <a:off x="1044575" y="1066800"/>
            <a:ext cx="7631113" cy="2462212"/>
          </a:xfrm>
        </p:spPr>
        <p:txBody>
          <a:bodyPr>
            <a:spAutoFit/>
          </a:bodyPr>
          <a:lstStyle/>
          <a:p>
            <a:pPr eaLnBrk="1" hangingPunct="1"/>
            <a:r>
              <a:rPr lang="fr-FR" dirty="0" err="1" smtClean="0"/>
              <a:t>Declare</a:t>
            </a:r>
            <a:r>
              <a:rPr lang="fr-FR" dirty="0" smtClean="0"/>
              <a:t> </a:t>
            </a:r>
            <a:r>
              <a:rPr lang="fr-FR" dirty="0" err="1" smtClean="0"/>
              <a:t>it</a:t>
            </a:r>
            <a:r>
              <a:rPr lang="fr-FR" dirty="0" smtClean="0"/>
              <a:t> in the </a:t>
            </a:r>
            <a:r>
              <a:rPr lang="fr-FR" b="1" dirty="0" smtClean="0"/>
              <a:t>web.xml</a:t>
            </a:r>
            <a:r>
              <a:rPr lang="fr-FR" dirty="0" smtClean="0"/>
              <a:t> file</a:t>
            </a:r>
          </a:p>
          <a:p>
            <a:pPr eaLnBrk="1" hangingPunct="1"/>
            <a:endParaRPr lang="fr-FR" b="1" dirty="0" smtClean="0"/>
          </a:p>
          <a:p>
            <a:pPr eaLnBrk="1" hangingPunct="1"/>
            <a:endParaRPr lang="fr-FR" b="1" dirty="0" smtClean="0"/>
          </a:p>
          <a:p>
            <a:pPr eaLnBrk="1" hangingPunct="1"/>
            <a:endParaRPr lang="fr-FR" b="1" dirty="0" smtClean="0"/>
          </a:p>
          <a:p>
            <a:pPr eaLnBrk="1" hangingPunct="1"/>
            <a:r>
              <a:rPr lang="fr-FR" dirty="0" smtClean="0"/>
              <a:t>And use </a:t>
            </a:r>
            <a:r>
              <a:rPr lang="fr-FR" dirty="0" err="1" smtClean="0"/>
              <a:t>it</a:t>
            </a:r>
            <a:endParaRPr lang="fr-FR" dirty="0" smtClean="0"/>
          </a:p>
        </p:txBody>
      </p:sp>
      <p:pic>
        <p:nvPicPr>
          <p:cNvPr id="1361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6196"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Composite Components</a:t>
            </a:r>
          </a:p>
        </p:txBody>
      </p:sp>
      <p:sp>
        <p:nvSpPr>
          <p:cNvPr id="7" name="ZoneTexte 6"/>
          <p:cNvSpPr txBox="1"/>
          <p:nvPr/>
        </p:nvSpPr>
        <p:spPr>
          <a:xfrm>
            <a:off x="971600" y="1676400"/>
            <a:ext cx="8077200" cy="1200329"/>
          </a:xfrm>
          <a:prstGeom prst="rect">
            <a:avLst/>
          </a:prstGeom>
          <a:solidFill>
            <a:srgbClr val="A5C3DB"/>
          </a:solidFill>
          <a:ln w="12700" cmpd="sng">
            <a:solidFill>
              <a:schemeClr val="tx1"/>
            </a:solidFill>
          </a:ln>
        </p:spPr>
        <p:txBody>
          <a:bodyPr wrap="square" rtlCol="0">
            <a:spAutoFit/>
          </a:bodyPr>
          <a:lstStyle/>
          <a:p>
            <a:r>
              <a:rPr lang="fr-FR" sz="1800" dirty="0" smtClean="0">
                <a:solidFill>
                  <a:srgbClr val="3F7F7F"/>
                </a:solidFill>
              </a:rPr>
              <a:t>&lt;</a:t>
            </a:r>
            <a:r>
              <a:rPr lang="fr-FR" sz="1800" dirty="0" err="1" smtClean="0">
                <a:solidFill>
                  <a:srgbClr val="3F7F7F"/>
                </a:solidFill>
              </a:rPr>
              <a:t>context-param</a:t>
            </a:r>
            <a:r>
              <a:rPr lang="fr-FR" sz="1800" dirty="0" smtClean="0">
                <a:solidFill>
                  <a:srgbClr val="3F7F7F"/>
                </a:solidFill>
              </a:rPr>
              <a:t>&gt;</a:t>
            </a:r>
          </a:p>
          <a:p>
            <a:r>
              <a:rPr lang="fr-FR" sz="1800" dirty="0" smtClean="0">
                <a:solidFill>
                  <a:srgbClr val="3F7F7F"/>
                </a:solidFill>
              </a:rPr>
              <a:t>  &lt;</a:t>
            </a:r>
            <a:r>
              <a:rPr lang="fr-FR" sz="1800" dirty="0" err="1" smtClean="0">
                <a:solidFill>
                  <a:srgbClr val="3F7F7F"/>
                </a:solidFill>
              </a:rPr>
              <a:t>param-name</a:t>
            </a:r>
            <a:r>
              <a:rPr lang="fr-FR" sz="1800" dirty="0" smtClean="0">
                <a:solidFill>
                  <a:srgbClr val="3F7F7F"/>
                </a:solidFill>
              </a:rPr>
              <a:t>&gt;</a:t>
            </a:r>
            <a:r>
              <a:rPr lang="en-US" sz="1800" dirty="0" err="1" smtClean="0"/>
              <a:t>facelets.LIBRARIES</a:t>
            </a:r>
            <a:r>
              <a:rPr lang="fr-FR" sz="1800" dirty="0" smtClean="0">
                <a:solidFill>
                  <a:srgbClr val="3F7F7F"/>
                </a:solidFill>
              </a:rPr>
              <a:t>&lt;/</a:t>
            </a:r>
            <a:r>
              <a:rPr lang="fr-FR" sz="1800" dirty="0" err="1" smtClean="0">
                <a:solidFill>
                  <a:srgbClr val="3F7F7F"/>
                </a:solidFill>
              </a:rPr>
              <a:t>param-name</a:t>
            </a:r>
            <a:r>
              <a:rPr lang="fr-FR" sz="1800" dirty="0" smtClean="0">
                <a:solidFill>
                  <a:srgbClr val="3F7F7F"/>
                </a:solidFill>
              </a:rPr>
              <a:t>&gt;</a:t>
            </a:r>
          </a:p>
          <a:p>
            <a:r>
              <a:rPr lang="fr-FR" sz="1800" dirty="0" smtClean="0">
                <a:solidFill>
                  <a:srgbClr val="3F7F7F"/>
                </a:solidFill>
              </a:rPr>
              <a:t>  &lt;</a:t>
            </a:r>
            <a:r>
              <a:rPr lang="fr-FR" sz="1800" dirty="0" err="1" smtClean="0">
                <a:solidFill>
                  <a:srgbClr val="3F7F7F"/>
                </a:solidFill>
              </a:rPr>
              <a:t>param</a:t>
            </a:r>
            <a:r>
              <a:rPr lang="fr-FR" sz="1800" dirty="0" smtClean="0">
                <a:solidFill>
                  <a:srgbClr val="3F7F7F"/>
                </a:solidFill>
              </a:rPr>
              <a:t>-value&gt;</a:t>
            </a:r>
            <a:r>
              <a:rPr lang="fr-FR" sz="1800" dirty="0" smtClean="0"/>
              <a:t>/WEB-INF/</a:t>
            </a:r>
            <a:r>
              <a:rPr lang="fr-FR" sz="1800" dirty="0" err="1" smtClean="0"/>
              <a:t>supinfo.taglib.xml</a:t>
            </a:r>
            <a:r>
              <a:rPr lang="fr-FR" sz="1800" dirty="0" smtClean="0">
                <a:solidFill>
                  <a:srgbClr val="3F7F7F"/>
                </a:solidFill>
              </a:rPr>
              <a:t>&lt;/</a:t>
            </a:r>
            <a:r>
              <a:rPr lang="fr-FR" sz="1800" dirty="0" err="1" smtClean="0">
                <a:solidFill>
                  <a:srgbClr val="3F7F7F"/>
                </a:solidFill>
              </a:rPr>
              <a:t>param</a:t>
            </a:r>
            <a:r>
              <a:rPr lang="fr-FR" sz="1800" dirty="0" smtClean="0">
                <a:solidFill>
                  <a:srgbClr val="3F7F7F"/>
                </a:solidFill>
              </a:rPr>
              <a:t>-value&gt;</a:t>
            </a:r>
          </a:p>
          <a:p>
            <a:r>
              <a:rPr lang="fr-FR" sz="1800" dirty="0" smtClean="0">
                <a:solidFill>
                  <a:srgbClr val="3F7F7F"/>
                </a:solidFill>
              </a:rPr>
              <a:t>&lt;/</a:t>
            </a:r>
            <a:r>
              <a:rPr lang="fr-FR" sz="1800" dirty="0" err="1" smtClean="0">
                <a:solidFill>
                  <a:srgbClr val="3F7F7F"/>
                </a:solidFill>
              </a:rPr>
              <a:t>context-param</a:t>
            </a:r>
            <a:r>
              <a:rPr lang="fr-FR" sz="1800" dirty="0" smtClean="0">
                <a:solidFill>
                  <a:srgbClr val="3F7F7F"/>
                </a:solidFill>
              </a:rPr>
              <a:t>&gt;</a:t>
            </a:r>
            <a:endParaRPr lang="fr-FR" sz="1800" dirty="0">
              <a:solidFill>
                <a:srgbClr val="3F7F7F"/>
              </a:solidFill>
            </a:endParaRPr>
          </a:p>
        </p:txBody>
      </p:sp>
      <p:sp>
        <p:nvSpPr>
          <p:cNvPr id="8" name="ZoneTexte 7"/>
          <p:cNvSpPr txBox="1"/>
          <p:nvPr/>
        </p:nvSpPr>
        <p:spPr>
          <a:xfrm>
            <a:off x="1066800" y="3647182"/>
            <a:ext cx="7848600" cy="3046988"/>
          </a:xfrm>
          <a:prstGeom prst="rect">
            <a:avLst/>
          </a:prstGeom>
          <a:solidFill>
            <a:srgbClr val="A5C3DB"/>
          </a:solidFill>
          <a:ln w="12700" cmpd="sng">
            <a:solidFill>
              <a:schemeClr val="tx1"/>
            </a:solidFill>
          </a:ln>
        </p:spPr>
        <p:txBody>
          <a:bodyPr wrap="square" rtlCol="0">
            <a:spAutoFit/>
          </a:bodyPr>
          <a:lstStyle/>
          <a:p>
            <a:r>
              <a:rPr lang="fr-FR" dirty="0" smtClean="0"/>
              <a:t>&lt;?</a:t>
            </a:r>
            <a:r>
              <a:rPr lang="fr-FR" dirty="0" err="1" smtClean="0"/>
              <a:t>xml</a:t>
            </a:r>
            <a:r>
              <a:rPr lang="fr-FR" dirty="0" smtClean="0"/>
              <a:t> version='1.0' </a:t>
            </a:r>
            <a:r>
              <a:rPr lang="fr-FR" dirty="0" err="1" smtClean="0"/>
              <a:t>encoding</a:t>
            </a:r>
            <a:r>
              <a:rPr lang="fr-FR" dirty="0" smtClean="0"/>
              <a:t>='UTF-8' ?&gt;</a:t>
            </a:r>
          </a:p>
          <a:p>
            <a:r>
              <a:rPr lang="fr-FR" dirty="0" smtClean="0"/>
              <a:t>&lt;!DOCTYPE html PUBLIC "-//W3C//DTD XHTML 1.0 </a:t>
            </a:r>
            <a:r>
              <a:rPr lang="fr-FR" dirty="0" err="1" smtClean="0"/>
              <a:t>Transitional</a:t>
            </a:r>
            <a:r>
              <a:rPr lang="fr-FR" dirty="0" smtClean="0"/>
              <a:t>//EN" "http://www.w3.org/TR/xhtml1/DTD/xhtml1-transitional.dtd"&gt;</a:t>
            </a:r>
          </a:p>
          <a:p>
            <a:r>
              <a:rPr lang="fr-FR" dirty="0" smtClean="0">
                <a:solidFill>
                  <a:srgbClr val="3F7F7F"/>
                </a:solidFill>
              </a:rPr>
              <a:t>&lt;html </a:t>
            </a:r>
            <a:r>
              <a:rPr lang="fr-FR" dirty="0" err="1" smtClean="0">
                <a:solidFill>
                  <a:srgbClr val="7F0055"/>
                </a:solidFill>
              </a:rPr>
              <a:t>xmlns</a:t>
            </a:r>
            <a:r>
              <a:rPr lang="fr-FR" dirty="0" smtClean="0"/>
              <a:t>=</a:t>
            </a:r>
            <a:r>
              <a:rPr lang="fr-FR" dirty="0" smtClean="0">
                <a:solidFill>
                  <a:srgbClr val="0000FF"/>
                </a:solidFill>
              </a:rPr>
              <a:t>"http://www.w3.org/1999/xhtml"</a:t>
            </a:r>
          </a:p>
          <a:p>
            <a:r>
              <a:rPr lang="fr-FR" dirty="0" smtClean="0"/>
              <a:t>      </a:t>
            </a:r>
            <a:r>
              <a:rPr lang="fr-FR" dirty="0" err="1" smtClean="0">
                <a:solidFill>
                  <a:srgbClr val="7F0055"/>
                </a:solidFill>
              </a:rPr>
              <a:t>xmlns:ui</a:t>
            </a:r>
            <a:r>
              <a:rPr lang="fr-FR" dirty="0" smtClean="0"/>
              <a:t>=</a:t>
            </a:r>
            <a:r>
              <a:rPr lang="fr-FR" dirty="0" smtClean="0">
                <a:solidFill>
                  <a:srgbClr val="0000FF"/>
                </a:solidFill>
              </a:rPr>
              <a:t>"http://</a:t>
            </a:r>
            <a:r>
              <a:rPr lang="fr-FR" dirty="0" err="1" smtClean="0">
                <a:solidFill>
                  <a:srgbClr val="0000FF"/>
                </a:solidFill>
              </a:rPr>
              <a:t>java.sun.com</a:t>
            </a:r>
            <a:r>
              <a:rPr lang="fr-FR" dirty="0" smtClean="0">
                <a:solidFill>
                  <a:srgbClr val="0000FF"/>
                </a:solidFill>
              </a:rPr>
              <a:t>/</a:t>
            </a:r>
            <a:r>
              <a:rPr lang="fr-FR" dirty="0" err="1" smtClean="0">
                <a:solidFill>
                  <a:srgbClr val="0000FF"/>
                </a:solidFill>
              </a:rPr>
              <a:t>jsf</a:t>
            </a:r>
            <a:r>
              <a:rPr lang="fr-FR" dirty="0" smtClean="0">
                <a:solidFill>
                  <a:srgbClr val="0000FF"/>
                </a:solidFill>
              </a:rPr>
              <a:t>/</a:t>
            </a:r>
            <a:r>
              <a:rPr lang="fr-FR" dirty="0" err="1" smtClean="0">
                <a:solidFill>
                  <a:srgbClr val="0000FF"/>
                </a:solidFill>
              </a:rPr>
              <a:t>facelets</a:t>
            </a:r>
            <a:r>
              <a:rPr lang="fr-FR" dirty="0" smtClean="0">
                <a:solidFill>
                  <a:srgbClr val="0000FF"/>
                </a:solidFill>
              </a:rPr>
              <a:t>"</a:t>
            </a:r>
          </a:p>
          <a:p>
            <a:r>
              <a:rPr lang="fr-FR" dirty="0" smtClean="0"/>
              <a:t>      </a:t>
            </a:r>
            <a:r>
              <a:rPr lang="fr-FR" dirty="0" err="1" smtClean="0">
                <a:solidFill>
                  <a:srgbClr val="7F0055"/>
                </a:solidFill>
              </a:rPr>
              <a:t>xmlns:f</a:t>
            </a:r>
            <a:r>
              <a:rPr lang="fr-FR" dirty="0" smtClean="0"/>
              <a:t>=</a:t>
            </a:r>
            <a:r>
              <a:rPr lang="fr-FR" dirty="0" smtClean="0">
                <a:solidFill>
                  <a:srgbClr val="0000FF"/>
                </a:solidFill>
              </a:rPr>
              <a:t>"http://</a:t>
            </a:r>
            <a:r>
              <a:rPr lang="fr-FR" dirty="0" err="1" smtClean="0">
                <a:solidFill>
                  <a:srgbClr val="0000FF"/>
                </a:solidFill>
              </a:rPr>
              <a:t>java.sun.com</a:t>
            </a:r>
            <a:r>
              <a:rPr lang="fr-FR" dirty="0" smtClean="0">
                <a:solidFill>
                  <a:srgbClr val="0000FF"/>
                </a:solidFill>
              </a:rPr>
              <a:t>/</a:t>
            </a:r>
            <a:r>
              <a:rPr lang="fr-FR" dirty="0" err="1" smtClean="0">
                <a:solidFill>
                  <a:srgbClr val="0000FF"/>
                </a:solidFill>
              </a:rPr>
              <a:t>jsf</a:t>
            </a:r>
            <a:r>
              <a:rPr lang="fr-FR" dirty="0" smtClean="0">
                <a:solidFill>
                  <a:srgbClr val="0000FF"/>
                </a:solidFill>
              </a:rPr>
              <a:t>/</a:t>
            </a:r>
            <a:r>
              <a:rPr lang="fr-FR" dirty="0" err="1" smtClean="0">
                <a:solidFill>
                  <a:srgbClr val="0000FF"/>
                </a:solidFill>
              </a:rPr>
              <a:t>core</a:t>
            </a:r>
            <a:r>
              <a:rPr lang="fr-FR" dirty="0" smtClean="0">
                <a:solidFill>
                  <a:srgbClr val="0000FF"/>
                </a:solidFill>
              </a:rPr>
              <a:t>"</a:t>
            </a:r>
          </a:p>
          <a:p>
            <a:r>
              <a:rPr lang="fr-FR" dirty="0" smtClean="0"/>
              <a:t>      </a:t>
            </a:r>
            <a:r>
              <a:rPr lang="fr-FR" dirty="0" err="1" smtClean="0">
                <a:solidFill>
                  <a:srgbClr val="7F0055"/>
                </a:solidFill>
              </a:rPr>
              <a:t>xmlns:h</a:t>
            </a:r>
            <a:r>
              <a:rPr lang="fr-FR" dirty="0" smtClean="0"/>
              <a:t>=</a:t>
            </a:r>
            <a:r>
              <a:rPr lang="fr-FR" dirty="0" smtClean="0">
                <a:solidFill>
                  <a:srgbClr val="0000FF"/>
                </a:solidFill>
              </a:rPr>
              <a:t>"http://</a:t>
            </a:r>
            <a:r>
              <a:rPr lang="fr-FR" dirty="0" err="1" smtClean="0">
                <a:solidFill>
                  <a:srgbClr val="0000FF"/>
                </a:solidFill>
              </a:rPr>
              <a:t>java.sun.com</a:t>
            </a:r>
            <a:r>
              <a:rPr lang="fr-FR" dirty="0" smtClean="0">
                <a:solidFill>
                  <a:srgbClr val="0000FF"/>
                </a:solidFill>
              </a:rPr>
              <a:t>/</a:t>
            </a:r>
            <a:r>
              <a:rPr lang="fr-FR" dirty="0" err="1" smtClean="0">
                <a:solidFill>
                  <a:srgbClr val="0000FF"/>
                </a:solidFill>
              </a:rPr>
              <a:t>jsf</a:t>
            </a:r>
            <a:r>
              <a:rPr lang="fr-FR" dirty="0" smtClean="0">
                <a:solidFill>
                  <a:srgbClr val="0000FF"/>
                </a:solidFill>
              </a:rPr>
              <a:t>/html"</a:t>
            </a:r>
          </a:p>
          <a:p>
            <a:r>
              <a:rPr lang="fr-FR" dirty="0" smtClean="0"/>
              <a:t>      </a:t>
            </a:r>
            <a:r>
              <a:rPr lang="fr-FR" dirty="0" err="1" smtClean="0">
                <a:solidFill>
                  <a:srgbClr val="7F0055"/>
                </a:solidFill>
              </a:rPr>
              <a:t>xmlns:</a:t>
            </a:r>
            <a:r>
              <a:rPr lang="fr-FR" b="1" dirty="0" err="1" smtClean="0">
                <a:solidFill>
                  <a:srgbClr val="7F0055"/>
                </a:solidFill>
              </a:rPr>
              <a:t>supinfo</a:t>
            </a:r>
            <a:r>
              <a:rPr lang="fr-FR" dirty="0" smtClean="0"/>
              <a:t>=</a:t>
            </a:r>
            <a:r>
              <a:rPr lang="fr-FR" dirty="0" smtClean="0">
                <a:solidFill>
                  <a:srgbClr val="0000FF"/>
                </a:solidFill>
              </a:rPr>
              <a:t>"http://</a:t>
            </a:r>
            <a:r>
              <a:rPr lang="fr-FR" dirty="0" err="1" smtClean="0">
                <a:solidFill>
                  <a:srgbClr val="0000FF"/>
                </a:solidFill>
              </a:rPr>
              <a:t>supinfo.com</a:t>
            </a:r>
            <a:r>
              <a:rPr lang="fr-FR" dirty="0" smtClean="0">
                <a:solidFill>
                  <a:srgbClr val="0000FF"/>
                </a:solidFill>
              </a:rPr>
              <a:t>/</a:t>
            </a:r>
            <a:r>
              <a:rPr lang="fr-FR" dirty="0" err="1" smtClean="0">
                <a:solidFill>
                  <a:srgbClr val="0000FF"/>
                </a:solidFill>
              </a:rPr>
              <a:t>sunparadise</a:t>
            </a:r>
            <a:r>
              <a:rPr lang="fr-FR" dirty="0" smtClean="0">
                <a:solidFill>
                  <a:srgbClr val="0000FF"/>
                </a:solidFill>
              </a:rPr>
              <a:t>"</a:t>
            </a:r>
            <a:r>
              <a:rPr lang="fr-FR" dirty="0" smtClean="0">
                <a:solidFill>
                  <a:srgbClr val="3F7F7F"/>
                </a:solidFill>
              </a:rPr>
              <a:t>&gt;</a:t>
            </a:r>
          </a:p>
          <a:p>
            <a:endParaRPr lang="fr-FR" dirty="0" smtClean="0">
              <a:solidFill>
                <a:srgbClr val="3F7F7F"/>
              </a:solidFill>
            </a:endParaRPr>
          </a:p>
          <a:p>
            <a:r>
              <a:rPr lang="fr-FR" dirty="0" smtClean="0">
                <a:solidFill>
                  <a:srgbClr val="3F7F7F"/>
                </a:solidFill>
              </a:rPr>
              <a:t>   &lt;</a:t>
            </a:r>
            <a:r>
              <a:rPr lang="fr-FR" b="1" dirty="0" err="1" smtClean="0">
                <a:solidFill>
                  <a:srgbClr val="3F7F7F"/>
                </a:solidFill>
              </a:rPr>
              <a:t>supinfo</a:t>
            </a:r>
            <a:r>
              <a:rPr lang="fr-FR" dirty="0" err="1" smtClean="0">
                <a:solidFill>
                  <a:srgbClr val="3F7F7F"/>
                </a:solidFill>
              </a:rPr>
              <a:t>:</a:t>
            </a:r>
            <a:r>
              <a:rPr lang="fr-FR" b="1" dirty="0" err="1" smtClean="0">
                <a:solidFill>
                  <a:srgbClr val="3F7F7F"/>
                </a:solidFill>
              </a:rPr>
              <a:t>myComp</a:t>
            </a:r>
            <a:r>
              <a:rPr lang="fr-FR" b="1" dirty="0" smtClean="0">
                <a:solidFill>
                  <a:srgbClr val="3F7F7F"/>
                </a:solidFill>
              </a:rPr>
              <a:t> </a:t>
            </a:r>
            <a:r>
              <a:rPr lang="fr-FR" b="1" dirty="0" smtClean="0">
                <a:solidFill>
                  <a:srgbClr val="7F0055"/>
                </a:solidFill>
              </a:rPr>
              <a:t>car</a:t>
            </a:r>
            <a:r>
              <a:rPr lang="fr-FR" dirty="0" smtClean="0"/>
              <a:t>=</a:t>
            </a:r>
            <a:r>
              <a:rPr lang="fr-FR" dirty="0" smtClean="0">
                <a:solidFill>
                  <a:srgbClr val="0000FF"/>
                </a:solidFill>
              </a:rPr>
              <a:t>"#{</a:t>
            </a:r>
            <a:r>
              <a:rPr lang="fr-FR" dirty="0" err="1" smtClean="0">
                <a:solidFill>
                  <a:srgbClr val="0000FF"/>
                </a:solidFill>
              </a:rPr>
              <a:t>myCar</a:t>
            </a:r>
            <a:r>
              <a:rPr lang="fr-FR" dirty="0" smtClean="0">
                <a:solidFill>
                  <a:srgbClr val="0000FF"/>
                </a:solidFill>
              </a:rPr>
              <a:t>}"</a:t>
            </a:r>
            <a:r>
              <a:rPr lang="fr-FR" dirty="0" smtClean="0"/>
              <a:t> </a:t>
            </a:r>
            <a:r>
              <a:rPr lang="fr-FR" dirty="0" smtClean="0">
                <a:solidFill>
                  <a:srgbClr val="3F7F7F"/>
                </a:solidFill>
              </a:rPr>
              <a:t>/&gt;</a:t>
            </a:r>
          </a:p>
          <a:p>
            <a:endParaRPr lang="fr-FR" dirty="0" smtClean="0">
              <a:solidFill>
                <a:srgbClr val="3F7F7F"/>
              </a:solidFill>
            </a:endParaRPr>
          </a:p>
          <a:p>
            <a:r>
              <a:rPr lang="fr-FR" dirty="0" smtClean="0">
                <a:solidFill>
                  <a:srgbClr val="3F7F7F"/>
                </a:solidFill>
              </a:rPr>
              <a:t>&lt;/html&gt;</a:t>
            </a:r>
            <a:endParaRPr lang="fr-FR" dirty="0">
              <a:solidFill>
                <a:srgbClr val="3F7F7F"/>
              </a:solidFill>
            </a:endParaRPr>
          </a:p>
        </p:txBody>
      </p:sp>
    </p:spTree>
    <p:custDataLst>
      <p:tags r:id="rId1"/>
    </p:custDataLst>
    <p:extLst>
      <p:ext uri="{BB962C8B-B14F-4D97-AF65-F5344CB8AC3E}">
        <p14:creationId xmlns:p14="http://schemas.microsoft.com/office/powerpoint/2010/main" val="249351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Composite Components</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502171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pPr eaLnBrk="1" hangingPunct="1"/>
            <a:r>
              <a:rPr lang="fr-FR" dirty="0"/>
              <a:t>Advanced concepts</a:t>
            </a:r>
          </a:p>
        </p:txBody>
      </p:sp>
      <p:sp>
        <p:nvSpPr>
          <p:cNvPr id="78851" name="Rectangle 3"/>
          <p:cNvSpPr>
            <a:spLocks noGrp="1" noChangeArrowheads="1"/>
          </p:cNvSpPr>
          <p:nvPr>
            <p:ph type="subTitle" idx="1"/>
          </p:nvPr>
        </p:nvSpPr>
        <p:spPr/>
        <p:txBody>
          <a:bodyPr/>
          <a:lstStyle/>
          <a:p>
            <a:pPr eaLnBrk="1" hangingPunct="1">
              <a:buFont typeface="Wingdings" charset="2"/>
              <a:buNone/>
            </a:pPr>
            <a:r>
              <a:rPr lang="en-US"/>
              <a:t>For an advanced use of JSF</a:t>
            </a:r>
          </a:p>
        </p:txBody>
      </p:sp>
      <p:pic>
        <p:nvPicPr>
          <p:cNvPr id="78852"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885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078805" y="1280691"/>
            <a:ext cx="7813675" cy="5100637"/>
          </a:xfrm>
        </p:spPr>
        <p:txBody>
          <a:bodyPr/>
          <a:lstStyle/>
          <a:p>
            <a:pPr eaLnBrk="1" hangingPunct="1"/>
            <a:r>
              <a:rPr lang="en-US" i="1" dirty="0" err="1" smtClean="0"/>
              <a:t>FacesContext</a:t>
            </a:r>
            <a:r>
              <a:rPr lang="en-US" dirty="0" smtClean="0"/>
              <a:t> allow </a:t>
            </a:r>
            <a:r>
              <a:rPr lang="en-US" dirty="0"/>
              <a:t>to get all the </a:t>
            </a:r>
            <a:r>
              <a:rPr lang="en-US" dirty="0" smtClean="0"/>
              <a:t>information associated </a:t>
            </a:r>
            <a:r>
              <a:rPr lang="en-US" dirty="0"/>
              <a:t>to the client request and response</a:t>
            </a:r>
            <a:endParaRPr lang="en-US" dirty="0" smtClean="0"/>
          </a:p>
          <a:p>
            <a:pPr eaLnBrk="1" hangingPunct="1"/>
            <a:r>
              <a:rPr lang="en-US" dirty="0" smtClean="0"/>
              <a:t>It contains the</a:t>
            </a:r>
          </a:p>
          <a:p>
            <a:pPr lvl="1" eaLnBrk="1" hangingPunct="1"/>
            <a:r>
              <a:rPr lang="en-US" i="1" dirty="0" err="1"/>
              <a:t>ExternalContext</a:t>
            </a:r>
            <a:r>
              <a:rPr lang="en-US" dirty="0"/>
              <a:t> : get the information in the client request and response</a:t>
            </a:r>
          </a:p>
          <a:p>
            <a:pPr lvl="1" eaLnBrk="1" hangingPunct="1"/>
            <a:r>
              <a:rPr lang="en-US" i="1" dirty="0" err="1"/>
              <a:t>ApplicationContext</a:t>
            </a:r>
            <a:r>
              <a:rPr lang="en-US" dirty="0"/>
              <a:t>:</a:t>
            </a:r>
            <a:r>
              <a:rPr lang="en-US" dirty="0" smtClean="0"/>
              <a:t> get </a:t>
            </a:r>
            <a:r>
              <a:rPr lang="en-US" dirty="0"/>
              <a:t>the context of the web application</a:t>
            </a:r>
          </a:p>
          <a:p>
            <a:pPr lvl="1" eaLnBrk="1" hangingPunct="1"/>
            <a:r>
              <a:rPr lang="en-US" i="1" dirty="0" err="1"/>
              <a:t>ViewRoot</a:t>
            </a:r>
            <a:r>
              <a:rPr lang="en-US" dirty="0"/>
              <a:t> :</a:t>
            </a:r>
            <a:r>
              <a:rPr lang="en-US" dirty="0" smtClean="0"/>
              <a:t> get </a:t>
            </a:r>
            <a:r>
              <a:rPr lang="en-US" dirty="0"/>
              <a:t>the root component instance of the JSF view</a:t>
            </a:r>
          </a:p>
          <a:p>
            <a:pPr lvl="1" eaLnBrk="1" hangingPunct="1"/>
            <a:r>
              <a:rPr lang="en-US" dirty="0" smtClean="0"/>
              <a:t>And a lot </a:t>
            </a:r>
            <a:r>
              <a:rPr lang="en-US" dirty="0"/>
              <a:t>of other </a:t>
            </a:r>
            <a:r>
              <a:rPr lang="en-US" dirty="0" smtClean="0"/>
              <a:t>stuffs…</a:t>
            </a:r>
            <a:endParaRPr lang="en-US" dirty="0"/>
          </a:p>
        </p:txBody>
      </p:sp>
      <p:pic>
        <p:nvPicPr>
          <p:cNvPr id="8089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0900"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80901" name="Rectangle 7"/>
          <p:cNvSpPr>
            <a:spLocks noGrp="1" noChangeArrowheads="1"/>
          </p:cNvSpPr>
          <p:nvPr>
            <p:ph type="title"/>
          </p:nvPr>
        </p:nvSpPr>
        <p:spPr>
          <a:xfrm>
            <a:off x="1033463" y="142875"/>
            <a:ext cx="7729537" cy="838200"/>
          </a:xfrm>
          <a:noFill/>
        </p:spPr>
        <p:txBody>
          <a:bodyPr/>
          <a:lstStyle/>
          <a:p>
            <a:pPr eaLnBrk="1" hangingPunct="1"/>
            <a:r>
              <a:rPr lang="en-US" sz="3200" dirty="0" err="1" smtClean="0"/>
              <a:t>FacesContext</a:t>
            </a:r>
            <a:endParaRPr lang="en-US" sz="3200" dirty="0"/>
          </a:p>
        </p:txBody>
      </p:sp>
      <p:sp>
        <p:nvSpPr>
          <p:cNvPr id="80902"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1044575" y="1216149"/>
            <a:ext cx="7813675" cy="5029200"/>
          </a:xfrm>
        </p:spPr>
        <p:txBody>
          <a:bodyPr/>
          <a:lstStyle/>
          <a:p>
            <a:pPr eaLnBrk="1" hangingPunct="1"/>
            <a:r>
              <a:rPr lang="en-US" dirty="0"/>
              <a:t>Get</a:t>
            </a:r>
            <a:r>
              <a:rPr lang="en-US" dirty="0" smtClean="0"/>
              <a:t> a request </a:t>
            </a:r>
            <a:r>
              <a:rPr lang="en-US" dirty="0"/>
              <a:t>parameter</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smtClean="0"/>
          </a:p>
          <a:p>
            <a:pPr eaLnBrk="1" hangingPunct="1"/>
            <a:r>
              <a:rPr lang="en-US" dirty="0" smtClean="0"/>
              <a:t>Get a </a:t>
            </a:r>
            <a:r>
              <a:rPr lang="en-US" i="1" dirty="0" err="1" smtClean="0"/>
              <a:t>ManagedBean</a:t>
            </a:r>
            <a:r>
              <a:rPr lang="en-US" dirty="0" smtClean="0"/>
              <a:t> instance</a:t>
            </a:r>
            <a:endParaRPr lang="en-US" dirty="0"/>
          </a:p>
          <a:p>
            <a:pPr eaLnBrk="1" hangingPunct="1"/>
            <a:endParaRPr lang="en-US" dirty="0"/>
          </a:p>
          <a:p>
            <a:pPr eaLnBrk="1" hangingPunct="1"/>
            <a:endParaRPr lang="en-US" dirty="0"/>
          </a:p>
        </p:txBody>
      </p:sp>
      <p:pic>
        <p:nvPicPr>
          <p:cNvPr id="819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1924"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81925" name="Rectangle 7"/>
          <p:cNvSpPr>
            <a:spLocks noGrp="1" noChangeArrowheads="1"/>
          </p:cNvSpPr>
          <p:nvPr>
            <p:ph type="title"/>
          </p:nvPr>
        </p:nvSpPr>
        <p:spPr>
          <a:xfrm>
            <a:off x="1033463" y="142875"/>
            <a:ext cx="7729537" cy="838200"/>
          </a:xfrm>
          <a:noFill/>
        </p:spPr>
        <p:txBody>
          <a:bodyPr/>
          <a:lstStyle/>
          <a:p>
            <a:pPr eaLnBrk="1" hangingPunct="1"/>
            <a:r>
              <a:rPr lang="en-US" sz="3200" dirty="0" err="1" smtClean="0"/>
              <a:t>FacesContext</a:t>
            </a:r>
            <a:endParaRPr lang="en-US" sz="3200" dirty="0"/>
          </a:p>
        </p:txBody>
      </p:sp>
      <p:sp>
        <p:nvSpPr>
          <p:cNvPr id="81926"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sp>
        <p:nvSpPr>
          <p:cNvPr id="9" name="ZoneTexte 8"/>
          <p:cNvSpPr txBox="1"/>
          <p:nvPr/>
        </p:nvSpPr>
        <p:spPr>
          <a:xfrm>
            <a:off x="1071538" y="1814497"/>
            <a:ext cx="7929618" cy="1815882"/>
          </a:xfrm>
          <a:prstGeom prst="rect">
            <a:avLst/>
          </a:prstGeom>
          <a:solidFill>
            <a:srgbClr val="A5C3DB"/>
          </a:solidFill>
          <a:ln w="12700" cap="flat" cmpd="sng" algn="ctr">
            <a:solidFill>
              <a:schemeClr val="tx1"/>
            </a:solidFill>
            <a:prstDash val="solid"/>
            <a:round/>
            <a:headEnd type="none" w="med" len="med"/>
            <a:tailEnd type="none" w="med" len="med"/>
          </a:ln>
        </p:spPr>
        <p:txBody>
          <a:bodyPr wrap="square" rtlCol="0">
            <a:spAutoFit/>
          </a:bodyPr>
          <a:lstStyle/>
          <a:p>
            <a:r>
              <a:rPr lang="fr-FR" b="1" dirty="0" smtClean="0">
                <a:solidFill>
                  <a:srgbClr val="660066"/>
                </a:solidFill>
                <a:latin typeface="Courier"/>
                <a:cs typeface="Arial"/>
              </a:rPr>
              <a:t>public </a:t>
            </a:r>
            <a:r>
              <a:rPr lang="fr-FR" b="1" dirty="0" err="1" smtClean="0">
                <a:solidFill>
                  <a:srgbClr val="660066"/>
                </a:solidFill>
                <a:latin typeface="Courier"/>
                <a:cs typeface="Arial"/>
              </a:rPr>
              <a:t>void</a:t>
            </a:r>
            <a:r>
              <a:rPr lang="fr-FR" b="1" dirty="0" smtClean="0">
                <a:solidFill>
                  <a:srgbClr val="660066"/>
                </a:solidFill>
                <a:latin typeface="Courier"/>
                <a:cs typeface="Arial"/>
              </a:rPr>
              <a:t> </a:t>
            </a:r>
            <a:r>
              <a:rPr lang="fr-FR" dirty="0" err="1" smtClean="0">
                <a:latin typeface="Courier"/>
                <a:cs typeface="Arial"/>
              </a:rPr>
              <a:t>stuff</a:t>
            </a:r>
            <a:r>
              <a:rPr lang="fr-FR" dirty="0" smtClean="0">
                <a:latin typeface="Courier"/>
                <a:cs typeface="Arial"/>
              </a:rPr>
              <a:t>() {</a:t>
            </a:r>
          </a:p>
          <a:p>
            <a:r>
              <a:rPr lang="fr-FR" dirty="0" smtClean="0">
                <a:latin typeface="Courier"/>
                <a:cs typeface="Arial"/>
              </a:rPr>
              <a:t>    </a:t>
            </a:r>
            <a:r>
              <a:rPr lang="fr-FR" dirty="0" err="1" smtClean="0">
                <a:latin typeface="Courier"/>
                <a:cs typeface="Arial"/>
              </a:rPr>
              <a:t>FacesContext</a:t>
            </a:r>
            <a:r>
              <a:rPr lang="fr-FR" dirty="0" smtClean="0">
                <a:latin typeface="Courier"/>
                <a:cs typeface="Arial"/>
              </a:rPr>
              <a:t> </a:t>
            </a:r>
            <a:r>
              <a:rPr lang="fr-FR" dirty="0" err="1" smtClean="0">
                <a:latin typeface="Courier"/>
                <a:cs typeface="Arial"/>
              </a:rPr>
              <a:t>context</a:t>
            </a:r>
            <a:r>
              <a:rPr lang="fr-FR" dirty="0" smtClean="0">
                <a:latin typeface="Courier"/>
                <a:cs typeface="Arial"/>
              </a:rPr>
              <a:t> = </a:t>
            </a:r>
            <a:r>
              <a:rPr lang="fr-FR" dirty="0" err="1" smtClean="0">
                <a:latin typeface="Courier"/>
                <a:cs typeface="Arial"/>
              </a:rPr>
              <a:t>FacesContext.getCurrentInstance</a:t>
            </a:r>
            <a:r>
              <a:rPr lang="fr-FR" dirty="0" smtClean="0">
                <a:latin typeface="Courier"/>
                <a:cs typeface="Arial"/>
              </a:rPr>
              <a:t>();</a:t>
            </a:r>
          </a:p>
          <a:p>
            <a:r>
              <a:rPr lang="fr-FR" dirty="0" smtClean="0">
                <a:latin typeface="Courier"/>
                <a:cs typeface="Arial"/>
              </a:rPr>
              <a:t>    </a:t>
            </a:r>
            <a:r>
              <a:rPr lang="fr-FR" dirty="0" err="1" smtClean="0">
                <a:latin typeface="Courier"/>
                <a:cs typeface="Arial"/>
              </a:rPr>
              <a:t>ExternalContext</a:t>
            </a:r>
            <a:r>
              <a:rPr lang="fr-FR" dirty="0" smtClean="0">
                <a:latin typeface="Courier"/>
                <a:cs typeface="Arial"/>
              </a:rPr>
              <a:t> </a:t>
            </a:r>
            <a:r>
              <a:rPr lang="fr-FR" dirty="0" err="1" smtClean="0">
                <a:latin typeface="Courier"/>
                <a:cs typeface="Arial"/>
              </a:rPr>
              <a:t>external</a:t>
            </a:r>
            <a:r>
              <a:rPr lang="fr-FR" dirty="0" smtClean="0">
                <a:latin typeface="Courier"/>
                <a:cs typeface="Arial"/>
              </a:rPr>
              <a:t> = </a:t>
            </a:r>
            <a:r>
              <a:rPr lang="fr-FR" dirty="0" err="1" smtClean="0">
                <a:latin typeface="Courier"/>
                <a:cs typeface="Arial"/>
              </a:rPr>
              <a:t>context.getExternalContext</a:t>
            </a:r>
            <a:r>
              <a:rPr lang="fr-FR" dirty="0" smtClean="0">
                <a:latin typeface="Courier"/>
                <a:cs typeface="Arial"/>
              </a:rPr>
              <a:t>();</a:t>
            </a:r>
          </a:p>
          <a:p>
            <a:r>
              <a:rPr lang="fr-FR" dirty="0" smtClean="0">
                <a:latin typeface="Courier"/>
                <a:cs typeface="Arial"/>
              </a:rPr>
              <a:t>    </a:t>
            </a:r>
            <a:r>
              <a:rPr lang="fr-FR" dirty="0" err="1" smtClean="0">
                <a:latin typeface="Courier"/>
                <a:cs typeface="Arial"/>
              </a:rPr>
              <a:t>Map</a:t>
            </a:r>
            <a:r>
              <a:rPr lang="fr-FR" dirty="0" smtClean="0">
                <a:latin typeface="Courier"/>
                <a:cs typeface="Arial"/>
              </a:rPr>
              <a:t>&lt;String, String&gt; </a:t>
            </a:r>
            <a:r>
              <a:rPr lang="fr-FR" dirty="0" err="1" smtClean="0">
                <a:latin typeface="Courier"/>
                <a:cs typeface="Arial"/>
              </a:rPr>
              <a:t>params</a:t>
            </a:r>
            <a:r>
              <a:rPr lang="fr-FR" dirty="0" smtClean="0">
                <a:latin typeface="Courier"/>
                <a:cs typeface="Arial"/>
              </a:rPr>
              <a:t> = </a:t>
            </a:r>
            <a:r>
              <a:rPr lang="fr-FR" dirty="0" err="1" smtClean="0">
                <a:latin typeface="Courier"/>
                <a:cs typeface="Arial"/>
              </a:rPr>
              <a:t>external.getRequestParameterMap</a:t>
            </a:r>
            <a:r>
              <a:rPr lang="fr-FR" dirty="0" smtClean="0">
                <a:latin typeface="Courier"/>
                <a:cs typeface="Arial"/>
              </a:rPr>
              <a:t>();</a:t>
            </a:r>
          </a:p>
          <a:p>
            <a:r>
              <a:rPr lang="fr-FR" dirty="0" smtClean="0">
                <a:latin typeface="Courier"/>
                <a:cs typeface="Arial"/>
              </a:rPr>
              <a:t>    System.out.println(params.get(</a:t>
            </a:r>
            <a:r>
              <a:rPr lang="fr-FR" dirty="0" smtClean="0">
                <a:solidFill>
                  <a:srgbClr val="0000FF"/>
                </a:solidFill>
                <a:latin typeface="Courier"/>
                <a:cs typeface="Arial"/>
              </a:rPr>
              <a:t>"id"</a:t>
            </a:r>
            <a:r>
              <a:rPr lang="fr-FR" dirty="0" smtClean="0">
                <a:latin typeface="Courier"/>
                <a:cs typeface="Arial"/>
              </a:rPr>
              <a:t>));</a:t>
            </a:r>
          </a:p>
          <a:p>
            <a:r>
              <a:rPr lang="fr-FR" dirty="0" smtClean="0">
                <a:latin typeface="Courier"/>
                <a:cs typeface="Arial"/>
              </a:rPr>
              <a:t>}</a:t>
            </a:r>
          </a:p>
        </p:txBody>
      </p:sp>
      <p:sp>
        <p:nvSpPr>
          <p:cNvPr id="10" name="ZoneTexte 9"/>
          <p:cNvSpPr txBox="1"/>
          <p:nvPr/>
        </p:nvSpPr>
        <p:spPr>
          <a:xfrm>
            <a:off x="1071538" y="4811668"/>
            <a:ext cx="7929618" cy="1569660"/>
          </a:xfrm>
          <a:prstGeom prst="rect">
            <a:avLst/>
          </a:prstGeom>
          <a:solidFill>
            <a:srgbClr val="A5C3DB"/>
          </a:solidFill>
          <a:ln w="12700" cap="flat" cmpd="sng" algn="ctr">
            <a:solidFill>
              <a:schemeClr val="tx1"/>
            </a:solidFill>
            <a:prstDash val="solid"/>
            <a:round/>
            <a:headEnd type="none" w="med" len="med"/>
            <a:tailEnd type="none" w="med" len="med"/>
          </a:ln>
        </p:spPr>
        <p:txBody>
          <a:bodyPr wrap="square" rtlCol="0">
            <a:spAutoFit/>
          </a:bodyPr>
          <a:lstStyle/>
          <a:p>
            <a:r>
              <a:rPr lang="fr-FR" b="1" dirty="0" smtClean="0">
                <a:solidFill>
                  <a:srgbClr val="660066"/>
                </a:solidFill>
                <a:latin typeface="Courier" pitchFamily="49" charset="0"/>
                <a:cs typeface="Arial"/>
              </a:rPr>
              <a:t>public </a:t>
            </a:r>
            <a:r>
              <a:rPr lang="fr-FR" b="1" dirty="0" err="1" smtClean="0">
                <a:solidFill>
                  <a:srgbClr val="660066"/>
                </a:solidFill>
                <a:latin typeface="Courier" pitchFamily="49" charset="0"/>
                <a:cs typeface="Arial"/>
              </a:rPr>
              <a:t>void</a:t>
            </a:r>
            <a:r>
              <a:rPr lang="fr-FR" b="1" dirty="0" smtClean="0">
                <a:solidFill>
                  <a:srgbClr val="660066"/>
                </a:solidFill>
                <a:latin typeface="Courier" pitchFamily="49" charset="0"/>
                <a:cs typeface="Arial"/>
              </a:rPr>
              <a:t> </a:t>
            </a:r>
            <a:r>
              <a:rPr lang="fr-FR" dirty="0" err="1" smtClean="0">
                <a:latin typeface="Courier" pitchFamily="49" charset="0"/>
                <a:cs typeface="Arial"/>
              </a:rPr>
              <a:t>stuff</a:t>
            </a:r>
            <a:r>
              <a:rPr lang="fr-FR" dirty="0" smtClean="0">
                <a:latin typeface="Courier" pitchFamily="49" charset="0"/>
                <a:cs typeface="Arial"/>
              </a:rPr>
              <a:t>() {</a:t>
            </a:r>
          </a:p>
          <a:p>
            <a:r>
              <a:rPr lang="fr-FR" dirty="0" smtClean="0">
                <a:latin typeface="Courier" pitchFamily="49" charset="0"/>
                <a:cs typeface="Arial"/>
              </a:rPr>
              <a:t>    </a:t>
            </a:r>
            <a:r>
              <a:rPr lang="fr-FR" dirty="0" err="1" smtClean="0">
                <a:latin typeface="Courier" pitchFamily="49" charset="0"/>
                <a:cs typeface="Arial"/>
              </a:rPr>
              <a:t>FacesContext</a:t>
            </a:r>
            <a:r>
              <a:rPr lang="fr-FR" dirty="0" smtClean="0">
                <a:latin typeface="Courier" pitchFamily="49" charset="0"/>
                <a:cs typeface="Arial"/>
              </a:rPr>
              <a:t> </a:t>
            </a:r>
            <a:r>
              <a:rPr lang="fr-FR" dirty="0" err="1" smtClean="0">
                <a:latin typeface="Courier" pitchFamily="49" charset="0"/>
                <a:cs typeface="Arial"/>
              </a:rPr>
              <a:t>context</a:t>
            </a:r>
            <a:r>
              <a:rPr lang="fr-FR" dirty="0" smtClean="0">
                <a:latin typeface="Courier" pitchFamily="49" charset="0"/>
                <a:cs typeface="Arial"/>
              </a:rPr>
              <a:t> = </a:t>
            </a:r>
            <a:r>
              <a:rPr lang="fr-FR" dirty="0" err="1" smtClean="0">
                <a:latin typeface="Courier" pitchFamily="49" charset="0"/>
                <a:cs typeface="Arial"/>
              </a:rPr>
              <a:t>FacesContext.getCurrentInstance</a:t>
            </a:r>
            <a:r>
              <a:rPr lang="fr-FR" dirty="0" smtClean="0">
                <a:latin typeface="Courier" pitchFamily="49" charset="0"/>
                <a:cs typeface="Arial"/>
              </a:rPr>
              <a:t>();</a:t>
            </a:r>
          </a:p>
          <a:p>
            <a:r>
              <a:rPr lang="fr-FR" dirty="0" smtClean="0">
                <a:latin typeface="Courier" pitchFamily="49" charset="0"/>
                <a:cs typeface="Arial"/>
              </a:rPr>
              <a:t>    Application </a:t>
            </a:r>
            <a:r>
              <a:rPr lang="fr-FR" dirty="0" err="1" smtClean="0">
                <a:latin typeface="Courier" pitchFamily="49" charset="0"/>
                <a:cs typeface="Arial"/>
              </a:rPr>
              <a:t>app</a:t>
            </a:r>
            <a:r>
              <a:rPr lang="fr-FR" dirty="0" smtClean="0">
                <a:latin typeface="Courier" pitchFamily="49" charset="0"/>
                <a:cs typeface="Arial"/>
              </a:rPr>
              <a:t> = </a:t>
            </a:r>
            <a:r>
              <a:rPr lang="fr-FR" dirty="0" err="1" smtClean="0">
                <a:latin typeface="Courier" pitchFamily="49" charset="0"/>
                <a:cs typeface="Arial"/>
              </a:rPr>
              <a:t>context.getApplication</a:t>
            </a:r>
            <a:r>
              <a:rPr lang="fr-FR" dirty="0" smtClean="0">
                <a:latin typeface="Courier" pitchFamily="49" charset="0"/>
                <a:cs typeface="Arial"/>
              </a:rPr>
              <a:t>();</a:t>
            </a:r>
          </a:p>
          <a:p>
            <a:r>
              <a:rPr lang="fr-FR" dirty="0" smtClean="0">
                <a:latin typeface="Courier" pitchFamily="49" charset="0"/>
                <a:cs typeface="Arial"/>
              </a:rPr>
              <a:t>    </a:t>
            </a:r>
            <a:r>
              <a:rPr lang="fr-FR" dirty="0" err="1" smtClean="0">
                <a:latin typeface="Courier" pitchFamily="49" charset="0"/>
                <a:cs typeface="Arial"/>
              </a:rPr>
              <a:t>MyBean</a:t>
            </a:r>
            <a:r>
              <a:rPr lang="fr-FR" dirty="0" smtClean="0">
                <a:latin typeface="Courier" pitchFamily="49" charset="0"/>
                <a:cs typeface="Arial"/>
              </a:rPr>
              <a:t> o = (</a:t>
            </a:r>
            <a:r>
              <a:rPr lang="fr-FR" dirty="0" err="1" smtClean="0">
                <a:latin typeface="Courier" pitchFamily="49" charset="0"/>
                <a:cs typeface="Arial"/>
              </a:rPr>
              <a:t>MyBean</a:t>
            </a:r>
            <a:r>
              <a:rPr lang="fr-FR" dirty="0" smtClean="0">
                <a:latin typeface="Courier" pitchFamily="49" charset="0"/>
                <a:cs typeface="Arial"/>
              </a:rPr>
              <a:t>) </a:t>
            </a:r>
            <a:r>
              <a:rPr lang="fr-FR" dirty="0" err="1" smtClean="0">
                <a:latin typeface="Courier" pitchFamily="49" charset="0"/>
                <a:cs typeface="Arial"/>
              </a:rPr>
              <a:t>app.evaluateExpressionGet</a:t>
            </a:r>
            <a:r>
              <a:rPr lang="fr-FR" dirty="0" smtClean="0">
                <a:latin typeface="Courier" pitchFamily="49" charset="0"/>
                <a:cs typeface="Arial"/>
              </a:rPr>
              <a:t>(</a:t>
            </a:r>
            <a:r>
              <a:rPr lang="fr-FR" dirty="0" err="1" smtClean="0">
                <a:latin typeface="Courier" pitchFamily="49" charset="0"/>
                <a:cs typeface="Arial"/>
              </a:rPr>
              <a:t>context</a:t>
            </a:r>
            <a:r>
              <a:rPr lang="fr-FR" dirty="0" smtClean="0">
                <a:latin typeface="Courier" pitchFamily="49" charset="0"/>
                <a:cs typeface="Arial"/>
              </a:rPr>
              <a:t>,</a:t>
            </a:r>
          </a:p>
          <a:p>
            <a:r>
              <a:rPr lang="fr-FR" dirty="0" smtClean="0">
                <a:solidFill>
                  <a:srgbClr val="0000FF"/>
                </a:solidFill>
                <a:latin typeface="Courier" pitchFamily="49" charset="0"/>
                <a:cs typeface="Arial"/>
              </a:rPr>
              <a:t>        "#{</a:t>
            </a:r>
            <a:r>
              <a:rPr lang="fr-FR" dirty="0" err="1" smtClean="0">
                <a:solidFill>
                  <a:srgbClr val="0000FF"/>
                </a:solidFill>
                <a:latin typeface="Courier" pitchFamily="49" charset="0"/>
                <a:cs typeface="Arial"/>
              </a:rPr>
              <a:t>myBean</a:t>
            </a:r>
            <a:r>
              <a:rPr lang="fr-FR" dirty="0" smtClean="0">
                <a:solidFill>
                  <a:srgbClr val="0000FF"/>
                </a:solidFill>
                <a:latin typeface="Courier" pitchFamily="49" charset="0"/>
                <a:cs typeface="Arial"/>
              </a:rPr>
              <a:t>}"</a:t>
            </a:r>
            <a:r>
              <a:rPr lang="fr-FR" dirty="0" smtClean="0">
                <a:latin typeface="Courier" pitchFamily="49" charset="0"/>
                <a:cs typeface="Arial"/>
              </a:rPr>
              <a:t>, </a:t>
            </a:r>
            <a:r>
              <a:rPr lang="fr-FR" dirty="0" err="1" smtClean="0">
                <a:latin typeface="Courier" pitchFamily="49" charset="0"/>
                <a:cs typeface="Arial"/>
              </a:rPr>
              <a:t>MyBean.</a:t>
            </a:r>
            <a:r>
              <a:rPr lang="fr-FR" b="1" dirty="0" err="1" smtClean="0">
                <a:solidFill>
                  <a:srgbClr val="660066"/>
                </a:solidFill>
                <a:latin typeface="Courier" pitchFamily="49" charset="0"/>
                <a:cs typeface="Arial"/>
              </a:rPr>
              <a:t>class</a:t>
            </a:r>
            <a:r>
              <a:rPr lang="fr-FR" dirty="0" smtClean="0">
                <a:latin typeface="Courier" pitchFamily="49" charset="0"/>
                <a:cs typeface="Arial"/>
              </a:rPr>
              <a:t>);</a:t>
            </a:r>
          </a:p>
          <a:p>
            <a:r>
              <a:rPr lang="fr-FR" dirty="0" smtClean="0">
                <a:latin typeface="Courier" pitchFamily="49" charset="0"/>
                <a:cs typeface="Arial"/>
              </a:rPr>
              <a:t>}</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We want a simple page displaying a welcome message with the current hour</a:t>
            </a:r>
            <a:endParaRPr lang="en-US" dirty="0"/>
          </a:p>
          <a:p>
            <a:r>
              <a:rPr lang="en-US" dirty="0" smtClean="0"/>
              <a:t>First, we create a page </a:t>
            </a:r>
            <a:r>
              <a:rPr lang="en-US" i="1" dirty="0" err="1" smtClean="0"/>
              <a:t>hello.xhtml</a:t>
            </a:r>
            <a:r>
              <a:rPr lang="en-US" i="1" dirty="0" smtClean="0"/>
              <a:t> </a:t>
            </a:r>
            <a:r>
              <a:rPr lang="en-US" dirty="0" smtClean="0"/>
              <a:t>:</a:t>
            </a:r>
          </a:p>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r>
              <a:rPr lang="en-US" dirty="0" smtClean="0"/>
              <a:t>But… what are those strange tags ?</a:t>
            </a:r>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View</a:t>
            </a:r>
            <a:endParaRPr lang="en-US" sz="3200" dirty="0"/>
          </a:p>
        </p:txBody>
      </p:sp>
      <p:pic>
        <p:nvPicPr>
          <p:cNvPr id="4" name="Picture 3" descr="Screen shot 2012-04-17 at 8.12.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702560"/>
            <a:ext cx="5472608" cy="3102704"/>
          </a:xfrm>
          <a:prstGeom prst="rect">
            <a:avLst/>
          </a:prstGeom>
          <a:ln w="3175" cmpd="sng">
            <a:solidFill>
              <a:schemeClr val="tx1"/>
            </a:solidFill>
          </a:ln>
        </p:spPr>
      </p:pic>
    </p:spTree>
    <p:extLst>
      <p:ext uri="{BB962C8B-B14F-4D97-AF65-F5344CB8AC3E}">
        <p14:creationId xmlns:p14="http://schemas.microsoft.com/office/powerpoint/2010/main" val="2778690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078805" y="1280691"/>
            <a:ext cx="7813675" cy="5100637"/>
          </a:xfrm>
        </p:spPr>
        <p:txBody>
          <a:bodyPr/>
          <a:lstStyle/>
          <a:p>
            <a:pPr marL="0" indent="0" algn="ctr" eaLnBrk="1" hangingPunct="1">
              <a:buNone/>
            </a:pPr>
            <a:endParaRPr lang="en-US" dirty="0" smtClean="0"/>
          </a:p>
          <a:p>
            <a:pPr marL="0" indent="0" algn="ctr" eaLnBrk="1" hangingPunct="1">
              <a:buNone/>
            </a:pPr>
            <a:r>
              <a:rPr lang="en-US" dirty="0" smtClean="0"/>
              <a:t>You can see several other usage examples of the </a:t>
            </a:r>
            <a:r>
              <a:rPr lang="en-US" i="1" dirty="0" err="1" smtClean="0"/>
              <a:t>FacesContext</a:t>
            </a:r>
            <a:r>
              <a:rPr lang="en-US" dirty="0" smtClean="0"/>
              <a:t> here:</a:t>
            </a:r>
          </a:p>
          <a:p>
            <a:pPr marL="0" indent="0" algn="ctr" eaLnBrk="1" hangingPunct="1">
              <a:buNone/>
            </a:pPr>
            <a:endParaRPr lang="en-US" dirty="0" smtClean="0"/>
          </a:p>
          <a:p>
            <a:pPr marL="0" indent="0" algn="ctr" eaLnBrk="1" hangingPunct="1">
              <a:buNone/>
            </a:pPr>
            <a:r>
              <a:rPr lang="en-US" dirty="0">
                <a:hlinkClick r:id="rId4"/>
              </a:rPr>
              <a:t>https://github.com/bargenson/TicketManager/blob/master/src/main/java/fr/bargenson/util/faces/</a:t>
            </a:r>
            <a:r>
              <a:rPr lang="en-US" dirty="0" smtClean="0">
                <a:hlinkClick r:id="rId4"/>
              </a:rPr>
              <a:t>ControllerHelper.java</a:t>
            </a:r>
            <a:endParaRPr lang="en-US" dirty="0" smtClean="0"/>
          </a:p>
          <a:p>
            <a:pPr marL="0" indent="0" algn="ctr" eaLnBrk="1" hangingPunct="1">
              <a:buNone/>
            </a:pPr>
            <a:endParaRPr lang="en-US" dirty="0" smtClean="0"/>
          </a:p>
          <a:p>
            <a:pPr marL="0" indent="0" algn="ctr" eaLnBrk="1" hangingPunct="1">
              <a:buNone/>
            </a:pPr>
            <a:endParaRPr lang="en-US" dirty="0"/>
          </a:p>
        </p:txBody>
      </p:sp>
      <p:pic>
        <p:nvPicPr>
          <p:cNvPr id="80899"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80900"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80901" name="Rectangle 7"/>
          <p:cNvSpPr>
            <a:spLocks noGrp="1" noChangeArrowheads="1"/>
          </p:cNvSpPr>
          <p:nvPr>
            <p:ph type="title"/>
          </p:nvPr>
        </p:nvSpPr>
        <p:spPr>
          <a:xfrm>
            <a:off x="1033463" y="142875"/>
            <a:ext cx="7729537" cy="838200"/>
          </a:xfrm>
          <a:noFill/>
        </p:spPr>
        <p:txBody>
          <a:bodyPr/>
          <a:lstStyle/>
          <a:p>
            <a:pPr eaLnBrk="1" hangingPunct="1"/>
            <a:r>
              <a:rPr lang="en-US" sz="3200" smtClean="0"/>
              <a:t>FacesContext</a:t>
            </a:r>
            <a:endParaRPr lang="en-US" sz="3200"/>
          </a:p>
        </p:txBody>
      </p:sp>
      <p:sp>
        <p:nvSpPr>
          <p:cNvPr id="80902"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pic>
        <p:nvPicPr>
          <p:cNvPr id="7" name="Picture 6" descr="Octoca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6336" y="5301208"/>
            <a:ext cx="1454795" cy="1454795"/>
          </a:xfrm>
          <a:prstGeom prst="rect">
            <a:avLst/>
          </a:prstGeom>
        </p:spPr>
      </p:pic>
    </p:spTree>
    <p:custDataLst>
      <p:tags r:id="rId1"/>
    </p:custDataLst>
    <p:extLst>
      <p:ext uri="{BB962C8B-B14F-4D97-AF65-F5344CB8AC3E}">
        <p14:creationId xmlns:p14="http://schemas.microsoft.com/office/powerpoint/2010/main" val="411728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1044575" y="1524000"/>
            <a:ext cx="6767513" cy="4648200"/>
          </a:xfrm>
        </p:spPr>
        <p:txBody>
          <a:bodyPr/>
          <a:lstStyle/>
          <a:p>
            <a:pPr eaLnBrk="1" hangingPunct="1"/>
            <a:r>
              <a:rPr lang="en-US" dirty="0"/>
              <a:t>This feature is based over property files</a:t>
            </a:r>
          </a:p>
          <a:p>
            <a:pPr lvl="1" eaLnBrk="1" hangingPunct="1"/>
            <a:r>
              <a:rPr lang="en-US" dirty="0" err="1"/>
              <a:t>lang_en.properties</a:t>
            </a:r>
            <a:endParaRPr lang="en-US" dirty="0"/>
          </a:p>
          <a:p>
            <a:pPr lvl="1" eaLnBrk="1" hangingPunct="1"/>
            <a:endParaRPr lang="en-US" dirty="0"/>
          </a:p>
          <a:p>
            <a:pPr lvl="1" eaLnBrk="1" hangingPunct="1"/>
            <a:r>
              <a:rPr lang="en-US" dirty="0" err="1" smtClean="0"/>
              <a:t>lang_fr.properties</a:t>
            </a:r>
            <a:endParaRPr lang="en-US" dirty="0" smtClean="0"/>
          </a:p>
          <a:p>
            <a:pPr lvl="1" eaLnBrk="1" hangingPunct="1"/>
            <a:endParaRPr lang="en-US" dirty="0" smtClean="0"/>
          </a:p>
          <a:p>
            <a:pPr lvl="1" eaLnBrk="1" hangingPunct="1"/>
            <a:r>
              <a:rPr lang="fr-FR" dirty="0" err="1" smtClean="0"/>
              <a:t>lang</a:t>
            </a:r>
            <a:r>
              <a:rPr lang="en-US" dirty="0" smtClean="0"/>
              <a:t>.properties</a:t>
            </a:r>
          </a:p>
          <a:p>
            <a:pPr lvl="1" eaLnBrk="1" hangingPunct="1"/>
            <a:endParaRPr lang="en-US" dirty="0" smtClean="0"/>
          </a:p>
          <a:p>
            <a:pPr eaLnBrk="1" hangingPunct="1"/>
            <a:r>
              <a:rPr lang="en-US" dirty="0"/>
              <a:t>All of them</a:t>
            </a:r>
            <a:r>
              <a:rPr lang="en-US" dirty="0" smtClean="0"/>
              <a:t> should contain </a:t>
            </a:r>
            <a:r>
              <a:rPr lang="en-US" dirty="0"/>
              <a:t>the same </a:t>
            </a:r>
            <a:r>
              <a:rPr lang="en-US" dirty="0" smtClean="0"/>
              <a:t>keys</a:t>
            </a:r>
          </a:p>
        </p:txBody>
      </p:sp>
      <p:pic>
        <p:nvPicPr>
          <p:cNvPr id="890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9092"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89093"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a:latin typeface="Arial" charset="0"/>
              </a:rPr>
              <a:t>It allows you to provide localized applications</a:t>
            </a:r>
          </a:p>
        </p:txBody>
      </p:sp>
      <p:sp>
        <p:nvSpPr>
          <p:cNvPr id="89094" name="Rectangle 7"/>
          <p:cNvSpPr>
            <a:spLocks noGrp="1" noChangeArrowheads="1"/>
          </p:cNvSpPr>
          <p:nvPr>
            <p:ph type="title"/>
          </p:nvPr>
        </p:nvSpPr>
        <p:spPr>
          <a:xfrm>
            <a:off x="1033463" y="142875"/>
            <a:ext cx="7729537" cy="838200"/>
          </a:xfrm>
          <a:noFill/>
        </p:spPr>
        <p:txBody>
          <a:bodyPr/>
          <a:lstStyle/>
          <a:p>
            <a:pPr eaLnBrk="1" hangingPunct="1"/>
            <a:r>
              <a:rPr lang="en-US" sz="3200"/>
              <a:t>Internationalization (I18N)</a:t>
            </a:r>
          </a:p>
        </p:txBody>
      </p:sp>
      <p:sp>
        <p:nvSpPr>
          <p:cNvPr id="89095" name="Text Box 8"/>
          <p:cNvSpPr txBox="1">
            <a:spLocks noChangeArrowheads="1"/>
          </p:cNvSpPr>
          <p:nvPr/>
        </p:nvSpPr>
        <p:spPr bwMode="auto">
          <a:xfrm>
            <a:off x="1116013" y="2565400"/>
            <a:ext cx="7848600" cy="369332"/>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dirty="0" err="1"/>
              <a:t>my_message</a:t>
            </a:r>
            <a:r>
              <a:rPr lang="en-US" sz="1800" dirty="0" smtClean="0"/>
              <a:t>=My </a:t>
            </a:r>
            <a:r>
              <a:rPr lang="en-US" sz="1800" dirty="0"/>
              <a:t>favorite web site</a:t>
            </a:r>
          </a:p>
        </p:txBody>
      </p:sp>
      <p:sp>
        <p:nvSpPr>
          <p:cNvPr id="89096" name="Text Box 9"/>
          <p:cNvSpPr txBox="1">
            <a:spLocks noChangeArrowheads="1"/>
          </p:cNvSpPr>
          <p:nvPr/>
        </p:nvSpPr>
        <p:spPr bwMode="auto">
          <a:xfrm>
            <a:off x="1116013" y="3573463"/>
            <a:ext cx="7848600" cy="369332"/>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dirty="0" err="1"/>
              <a:t>my_message</a:t>
            </a:r>
            <a:r>
              <a:rPr lang="en-US" sz="1800" dirty="0" smtClean="0"/>
              <a:t>=</a:t>
            </a:r>
            <a:r>
              <a:rPr lang="en-US" sz="1800" dirty="0"/>
              <a:t>M</a:t>
            </a:r>
            <a:r>
              <a:rPr lang="en-US" sz="1800" dirty="0" smtClean="0"/>
              <a:t>on </a:t>
            </a:r>
            <a:r>
              <a:rPr lang="en-US" sz="1800" dirty="0"/>
              <a:t>site </a:t>
            </a:r>
            <a:r>
              <a:rPr lang="en-US" sz="1800" dirty="0" err="1"/>
              <a:t>préféré</a:t>
            </a:r>
            <a:endParaRPr lang="en-US" sz="1800" dirty="0"/>
          </a:p>
        </p:txBody>
      </p:sp>
      <p:sp>
        <p:nvSpPr>
          <p:cNvPr id="89097"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pic>
        <p:nvPicPr>
          <p:cNvPr id="89098" name="Picture 20" descr="english"/>
          <p:cNvPicPr>
            <a:picLocks noChangeAspect="1" noChangeArrowheads="1"/>
          </p:cNvPicPr>
          <p:nvPr/>
        </p:nvPicPr>
        <p:blipFill>
          <a:blip r:embed="rId5" cstate="print"/>
          <a:srcRect/>
          <a:stretch>
            <a:fillRect/>
          </a:stretch>
        </p:blipFill>
        <p:spPr bwMode="auto">
          <a:xfrm>
            <a:off x="8151813" y="5929313"/>
            <a:ext cx="668337" cy="668337"/>
          </a:xfrm>
          <a:prstGeom prst="rect">
            <a:avLst/>
          </a:prstGeom>
          <a:noFill/>
          <a:ln w="9525">
            <a:noFill/>
            <a:miter lim="800000"/>
            <a:headEnd/>
            <a:tailEnd/>
          </a:ln>
        </p:spPr>
      </p:pic>
      <p:sp>
        <p:nvSpPr>
          <p:cNvPr id="11" name="Text Box 9"/>
          <p:cNvSpPr txBox="1">
            <a:spLocks noChangeArrowheads="1"/>
          </p:cNvSpPr>
          <p:nvPr/>
        </p:nvSpPr>
        <p:spPr bwMode="auto">
          <a:xfrm>
            <a:off x="1143000" y="4572000"/>
            <a:ext cx="7848600" cy="369332"/>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dirty="0" err="1" smtClean="0"/>
              <a:t>my_message</a:t>
            </a:r>
            <a:r>
              <a:rPr lang="en-US" sz="1800" dirty="0" smtClean="0"/>
              <a:t>=</a:t>
            </a:r>
            <a:r>
              <a:rPr lang="en-US" sz="1800" dirty="0" err="1" smtClean="0"/>
              <a:t>Meine</a:t>
            </a:r>
            <a:r>
              <a:rPr lang="en-US" sz="1800" dirty="0" smtClean="0"/>
              <a:t> </a:t>
            </a:r>
            <a:r>
              <a:rPr lang="en-US" sz="1800" dirty="0" err="1" smtClean="0"/>
              <a:t>Webseite</a:t>
            </a:r>
            <a:endParaRPr lang="en-US" sz="1800"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1044575" y="1524000"/>
            <a:ext cx="7848600" cy="4648200"/>
          </a:xfrm>
        </p:spPr>
        <p:txBody>
          <a:bodyPr/>
          <a:lstStyle/>
          <a:p>
            <a:pPr eaLnBrk="1" hangingPunct="1"/>
            <a:r>
              <a:rPr lang="en-US" dirty="0"/>
              <a:t>From web pages, call the &lt;f:loadBundle&gt; tag</a:t>
            </a:r>
          </a:p>
          <a:p>
            <a:pPr eaLnBrk="1" hangingPunct="1"/>
            <a:r>
              <a:rPr lang="en-US" dirty="0"/>
              <a:t>You can also use EL to retrieve entries</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A different value appear according to the selected </a:t>
            </a:r>
            <a:r>
              <a:rPr lang="en-US" dirty="0" smtClean="0"/>
              <a:t>language</a:t>
            </a:r>
            <a:endParaRPr lang="en-US" dirty="0"/>
          </a:p>
          <a:p>
            <a:pPr eaLnBrk="1" hangingPunct="1">
              <a:buFont typeface="Wingdings" charset="2"/>
              <a:buNone/>
            </a:pPr>
            <a:endParaRPr lang="en-US" dirty="0"/>
          </a:p>
        </p:txBody>
      </p:sp>
      <p:pic>
        <p:nvPicPr>
          <p:cNvPr id="901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011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0117"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a:latin typeface="Arial" charset="0"/>
              </a:rPr>
              <a:t>How to handle these values ? </a:t>
            </a:r>
          </a:p>
        </p:txBody>
      </p:sp>
      <p:sp>
        <p:nvSpPr>
          <p:cNvPr id="90118" name="Rectangle 7"/>
          <p:cNvSpPr>
            <a:spLocks noGrp="1" noChangeArrowheads="1"/>
          </p:cNvSpPr>
          <p:nvPr>
            <p:ph type="title"/>
          </p:nvPr>
        </p:nvSpPr>
        <p:spPr>
          <a:xfrm>
            <a:off x="1033463" y="142875"/>
            <a:ext cx="7729537" cy="838200"/>
          </a:xfrm>
          <a:noFill/>
        </p:spPr>
        <p:txBody>
          <a:bodyPr/>
          <a:lstStyle/>
          <a:p>
            <a:pPr eaLnBrk="1" hangingPunct="1"/>
            <a:r>
              <a:rPr lang="en-US" sz="3200"/>
              <a:t>Internationalization (I18N)</a:t>
            </a:r>
          </a:p>
        </p:txBody>
      </p:sp>
      <p:sp>
        <p:nvSpPr>
          <p:cNvPr id="90119" name="Text Box 10"/>
          <p:cNvSpPr txBox="1">
            <a:spLocks noChangeArrowheads="1"/>
          </p:cNvSpPr>
          <p:nvPr/>
        </p:nvSpPr>
        <p:spPr bwMode="auto">
          <a:xfrm>
            <a:off x="1116013" y="2868613"/>
            <a:ext cx="7848600" cy="1569660"/>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dirty="0">
                <a:latin typeface="Courier"/>
              </a:rPr>
              <a:t>&lt;</a:t>
            </a:r>
            <a:r>
              <a:rPr lang="en-US" dirty="0" smtClean="0">
                <a:latin typeface="Courier"/>
              </a:rPr>
              <a:t>f:loadBundle </a:t>
            </a:r>
            <a:r>
              <a:rPr lang="en-US" dirty="0" err="1" smtClean="0">
                <a:latin typeface="Courier"/>
              </a:rPr>
              <a:t>basename</a:t>
            </a:r>
            <a:r>
              <a:rPr lang="en-US" dirty="0">
                <a:latin typeface="Courier"/>
              </a:rPr>
              <a:t>=</a:t>
            </a:r>
            <a:r>
              <a:rPr lang="en-US" dirty="0">
                <a:solidFill>
                  <a:srgbClr val="1824F8"/>
                </a:solidFill>
                <a:latin typeface="Courier"/>
              </a:rPr>
              <a:t>"</a:t>
            </a:r>
            <a:r>
              <a:rPr lang="en-US" dirty="0" err="1" smtClean="0">
                <a:solidFill>
                  <a:srgbClr val="1824F8"/>
                </a:solidFill>
                <a:latin typeface="Courier"/>
              </a:rPr>
              <a:t>com.supinfo.sun.resources.lang</a:t>
            </a:r>
            <a:r>
              <a:rPr lang="en-US" dirty="0" smtClean="0">
                <a:solidFill>
                  <a:srgbClr val="1824F8"/>
                </a:solidFill>
                <a:latin typeface="Courier"/>
              </a:rPr>
              <a:t>"</a:t>
            </a:r>
          </a:p>
          <a:p>
            <a:r>
              <a:rPr lang="en-US" dirty="0" smtClean="0">
                <a:solidFill>
                  <a:srgbClr val="1824F8"/>
                </a:solidFill>
                <a:latin typeface="Courier"/>
              </a:rPr>
              <a:t>              </a:t>
            </a:r>
            <a:r>
              <a:rPr lang="en-US" dirty="0" err="1" smtClean="0">
                <a:latin typeface="Courier"/>
              </a:rPr>
              <a:t>var</a:t>
            </a:r>
            <a:r>
              <a:rPr lang="en-US" dirty="0">
                <a:latin typeface="Courier"/>
              </a:rPr>
              <a:t>=</a:t>
            </a:r>
            <a:r>
              <a:rPr lang="en-US" dirty="0">
                <a:solidFill>
                  <a:srgbClr val="1824F8"/>
                </a:solidFill>
                <a:latin typeface="Courier"/>
              </a:rPr>
              <a:t>"</a:t>
            </a:r>
            <a:r>
              <a:rPr lang="en-US" b="1" dirty="0" err="1">
                <a:solidFill>
                  <a:srgbClr val="1824F8"/>
                </a:solidFill>
                <a:latin typeface="Courier"/>
              </a:rPr>
              <a:t>msg</a:t>
            </a:r>
            <a:r>
              <a:rPr lang="en-US" dirty="0">
                <a:solidFill>
                  <a:srgbClr val="1824F8"/>
                </a:solidFill>
                <a:latin typeface="Courier"/>
              </a:rPr>
              <a:t>"</a:t>
            </a:r>
            <a:r>
              <a:rPr lang="en-US" dirty="0">
                <a:latin typeface="Courier"/>
              </a:rPr>
              <a:t>/&gt;</a:t>
            </a:r>
          </a:p>
          <a:p>
            <a:endParaRPr lang="en-US" dirty="0">
              <a:latin typeface="Courier"/>
            </a:endParaRPr>
          </a:p>
          <a:p>
            <a:r>
              <a:rPr lang="en-US" dirty="0">
                <a:latin typeface="Courier"/>
              </a:rPr>
              <a:t>&lt;f:view&gt;</a:t>
            </a:r>
          </a:p>
          <a:p>
            <a:r>
              <a:rPr lang="en-US" dirty="0" smtClean="0">
                <a:latin typeface="Courier"/>
              </a:rPr>
              <a:t>    &lt;h:outputText value</a:t>
            </a:r>
            <a:r>
              <a:rPr lang="en-US" dirty="0">
                <a:latin typeface="Courier"/>
              </a:rPr>
              <a:t>=</a:t>
            </a:r>
            <a:r>
              <a:rPr lang="en-US" dirty="0">
                <a:solidFill>
                  <a:srgbClr val="1824F8"/>
                </a:solidFill>
                <a:latin typeface="Courier"/>
              </a:rPr>
              <a:t>"#{</a:t>
            </a:r>
            <a:r>
              <a:rPr lang="en-US" b="1" dirty="0" err="1">
                <a:solidFill>
                  <a:srgbClr val="1824F8"/>
                </a:solidFill>
                <a:latin typeface="Courier"/>
              </a:rPr>
              <a:t>msg</a:t>
            </a:r>
            <a:r>
              <a:rPr lang="en-US" dirty="0" err="1">
                <a:solidFill>
                  <a:srgbClr val="1824F8"/>
                </a:solidFill>
                <a:latin typeface="Courier"/>
              </a:rPr>
              <a:t>.message</a:t>
            </a:r>
            <a:r>
              <a:rPr lang="en-US" dirty="0">
                <a:solidFill>
                  <a:srgbClr val="1824F8"/>
                </a:solidFill>
                <a:latin typeface="Courier"/>
              </a:rPr>
              <a:t>}"</a:t>
            </a:r>
            <a:r>
              <a:rPr lang="en-US" dirty="0">
                <a:latin typeface="Courier"/>
              </a:rPr>
              <a:t>/&gt;</a:t>
            </a:r>
          </a:p>
          <a:p>
            <a:r>
              <a:rPr lang="en-US" dirty="0">
                <a:latin typeface="Courier"/>
              </a:rPr>
              <a:t>&lt;/f:view&gt;</a:t>
            </a:r>
          </a:p>
        </p:txBody>
      </p:sp>
      <p:sp>
        <p:nvSpPr>
          <p:cNvPr id="90120" name="Text Box 17"/>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pic>
        <p:nvPicPr>
          <p:cNvPr id="90121" name="Picture 18" descr="english"/>
          <p:cNvPicPr>
            <a:picLocks noChangeAspect="1" noChangeArrowheads="1"/>
          </p:cNvPicPr>
          <p:nvPr/>
        </p:nvPicPr>
        <p:blipFill>
          <a:blip r:embed="rId5" cstate="print"/>
          <a:srcRect/>
          <a:stretch>
            <a:fillRect/>
          </a:stretch>
        </p:blipFill>
        <p:spPr bwMode="auto">
          <a:xfrm>
            <a:off x="8151813" y="5929313"/>
            <a:ext cx="668337" cy="668337"/>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smtClean="0"/>
              <a:t>Security</a:t>
            </a:r>
            <a:endParaRPr lang="en-US" sz="3200"/>
          </a:p>
        </p:txBody>
      </p:sp>
      <p:sp>
        <p:nvSpPr>
          <p:cNvPr id="95242" name="Text Box 2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sp>
        <p:nvSpPr>
          <p:cNvPr id="12" name="Espace réservé du contenu 11"/>
          <p:cNvSpPr>
            <a:spLocks noGrp="1"/>
          </p:cNvSpPr>
          <p:nvPr>
            <p:ph idx="1"/>
          </p:nvPr>
        </p:nvSpPr>
        <p:spPr>
          <a:xfrm>
            <a:off x="1044575" y="1098550"/>
            <a:ext cx="7718425" cy="4648200"/>
          </a:xfrm>
        </p:spPr>
        <p:txBody>
          <a:bodyPr/>
          <a:lstStyle/>
          <a:p>
            <a:pPr lvl="0" eaLnBrk="1" hangingPunct="1">
              <a:defRPr/>
            </a:pPr>
            <a:r>
              <a:rPr lang="en-US" dirty="0" smtClean="0"/>
              <a:t>Problem</a:t>
            </a:r>
          </a:p>
          <a:p>
            <a:pPr lvl="1" eaLnBrk="1" hangingPunct="1">
              <a:defRPr/>
            </a:pPr>
            <a:r>
              <a:rPr lang="en-US" dirty="0" smtClean="0"/>
              <a:t>How to restrict page access in JSF ?</a:t>
            </a:r>
          </a:p>
          <a:p>
            <a:pPr lvl="1" eaLnBrk="1" hangingPunct="1">
              <a:defRPr/>
            </a:pPr>
            <a:r>
              <a:rPr lang="en-US" dirty="0" smtClean="0"/>
              <a:t>If the user is currently logged in and he come again on my website, how can I redirect him to his welcome page ?</a:t>
            </a:r>
          </a:p>
          <a:p>
            <a:pPr lvl="1" eaLnBrk="1" hangingPunct="1">
              <a:defRPr/>
            </a:pPr>
            <a:r>
              <a:rPr lang="en-US" dirty="0" smtClean="0"/>
              <a:t>…</a:t>
            </a:r>
          </a:p>
          <a:p>
            <a:pPr eaLnBrk="1" hangingPunct="1">
              <a:defRPr/>
            </a:pPr>
            <a:r>
              <a:rPr lang="en-US" dirty="0" smtClean="0"/>
              <a:t>Solution</a:t>
            </a:r>
          </a:p>
          <a:p>
            <a:pPr lvl="1" eaLnBrk="1" hangingPunct="1">
              <a:defRPr/>
            </a:pPr>
            <a:r>
              <a:rPr lang="en-US" dirty="0" smtClean="0"/>
              <a:t>Use one of solutions provide by Servlet API</a:t>
            </a:r>
          </a:p>
          <a:p>
            <a:pPr lvl="2" eaLnBrk="1" hangingPunct="1">
              <a:defRPr/>
            </a:pPr>
            <a:r>
              <a:rPr lang="en-US" dirty="0" smtClean="0"/>
              <a:t>Use JAAS (too long to see it during this course)</a:t>
            </a:r>
          </a:p>
          <a:p>
            <a:pPr lvl="2" eaLnBrk="1" hangingPunct="1">
              <a:defRPr/>
            </a:pPr>
            <a:r>
              <a:rPr lang="en-US" dirty="0" smtClean="0"/>
              <a:t>Use a Servlet Filter !</a:t>
            </a:r>
          </a:p>
          <a:p>
            <a:pPr lvl="2" eaLnBrk="1" hangingPunct="1">
              <a:defRPr/>
            </a:pPr>
            <a:endParaRPr lang="en-US" dirty="0" smtClean="0"/>
          </a:p>
          <a:p>
            <a:pPr lvl="2" eaLnBrk="1" hangingPunct="1">
              <a:defRPr/>
            </a:pPr>
            <a:endParaRPr lang="en-US" dirty="0" smtClean="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Reminder: Servlet Filter</a:t>
            </a:r>
            <a:endParaRPr lang="en-US" sz="3200" dirty="0"/>
          </a:p>
        </p:txBody>
      </p:sp>
      <p:sp>
        <p:nvSpPr>
          <p:cNvPr id="95242" name="Text Box 2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sp>
        <p:nvSpPr>
          <p:cNvPr id="12" name="Espace réservé du contenu 11"/>
          <p:cNvSpPr>
            <a:spLocks noGrp="1"/>
          </p:cNvSpPr>
          <p:nvPr>
            <p:ph idx="1"/>
          </p:nvPr>
        </p:nvSpPr>
        <p:spPr>
          <a:xfrm>
            <a:off x="1044575" y="1098550"/>
            <a:ext cx="7718425" cy="3647152"/>
          </a:xfrm>
        </p:spPr>
        <p:txBody>
          <a:bodyPr>
            <a:spAutoFit/>
          </a:bodyPr>
          <a:lstStyle/>
          <a:p>
            <a:pPr lvl="0" eaLnBrk="1" hangingPunct="1">
              <a:defRPr/>
            </a:pPr>
            <a:r>
              <a:rPr lang="en-US" dirty="0" smtClean="0"/>
              <a:t>Create a class implementing the </a:t>
            </a:r>
            <a:r>
              <a:rPr lang="en-US" b="1" dirty="0" err="1" smtClean="0"/>
              <a:t>javax.servlet.Filter</a:t>
            </a:r>
            <a:r>
              <a:rPr lang="en-US" dirty="0" smtClean="0"/>
              <a:t> interface</a:t>
            </a:r>
          </a:p>
          <a:p>
            <a:pPr lvl="0" eaLnBrk="1" hangingPunct="1">
              <a:defRPr/>
            </a:pPr>
            <a:endParaRPr lang="en-US" dirty="0" smtClean="0"/>
          </a:p>
          <a:p>
            <a:pPr lvl="0" eaLnBrk="1" hangingPunct="1">
              <a:defRPr/>
            </a:pPr>
            <a:r>
              <a:rPr lang="en-US" dirty="0" smtClean="0"/>
              <a:t>Define the methods</a:t>
            </a:r>
          </a:p>
          <a:p>
            <a:pPr lvl="1" eaLnBrk="1" hangingPunct="1">
              <a:defRPr/>
            </a:pPr>
            <a:r>
              <a:rPr lang="en-US" i="1" dirty="0" err="1" smtClean="0"/>
              <a:t>init</a:t>
            </a:r>
            <a:r>
              <a:rPr lang="en-US" i="1" dirty="0" smtClean="0"/>
              <a:t>(</a:t>
            </a:r>
            <a:r>
              <a:rPr lang="en-US" i="1" dirty="0" err="1" smtClean="0"/>
              <a:t>FilterConfig</a:t>
            </a:r>
            <a:r>
              <a:rPr lang="en-US" i="1" dirty="0" smtClean="0"/>
              <a:t>)</a:t>
            </a:r>
          </a:p>
          <a:p>
            <a:pPr lvl="1" eaLnBrk="1" hangingPunct="1">
              <a:defRPr/>
            </a:pPr>
            <a:r>
              <a:rPr lang="en-US" i="1" dirty="0" err="1" smtClean="0"/>
              <a:t>doFilter</a:t>
            </a:r>
            <a:r>
              <a:rPr lang="en-US" i="1" dirty="0" smtClean="0"/>
              <a:t>(</a:t>
            </a:r>
            <a:r>
              <a:rPr lang="en-US" i="1" dirty="0" err="1" smtClean="0"/>
              <a:t>ServletResquest</a:t>
            </a:r>
            <a:r>
              <a:rPr lang="en-US" i="1" dirty="0" smtClean="0"/>
              <a:t>, </a:t>
            </a:r>
            <a:r>
              <a:rPr lang="en-US" i="1" dirty="0" err="1" smtClean="0"/>
              <a:t>ServletResponse</a:t>
            </a:r>
            <a:r>
              <a:rPr lang="en-US" i="1" dirty="0" smtClean="0"/>
              <a:t>, </a:t>
            </a:r>
            <a:r>
              <a:rPr lang="en-US" i="1" dirty="0" err="1" smtClean="0"/>
              <a:t>FilterChain</a:t>
            </a:r>
            <a:r>
              <a:rPr lang="en-US" i="1" dirty="0" smtClean="0"/>
              <a:t>)</a:t>
            </a:r>
          </a:p>
          <a:p>
            <a:pPr lvl="1" eaLnBrk="1" hangingPunct="1">
              <a:defRPr/>
            </a:pPr>
            <a:r>
              <a:rPr lang="en-US" i="1" dirty="0" smtClean="0"/>
              <a:t>destroy()</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a:t>Reminder: Servlet Filter</a:t>
            </a:r>
          </a:p>
        </p:txBody>
      </p:sp>
      <p:sp>
        <p:nvSpPr>
          <p:cNvPr id="95242" name="Text Box 2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Advanced concepts</a:t>
            </a:r>
          </a:p>
        </p:txBody>
      </p:sp>
      <p:sp>
        <p:nvSpPr>
          <p:cNvPr id="12" name="Espace réservé du contenu 11"/>
          <p:cNvSpPr>
            <a:spLocks noGrp="1"/>
          </p:cNvSpPr>
          <p:nvPr>
            <p:ph idx="1"/>
          </p:nvPr>
        </p:nvSpPr>
        <p:spPr>
          <a:xfrm>
            <a:off x="1044575" y="1229072"/>
            <a:ext cx="7718425" cy="4648200"/>
          </a:xfrm>
        </p:spPr>
        <p:txBody>
          <a:bodyPr/>
          <a:lstStyle/>
          <a:p>
            <a:pPr eaLnBrk="1" hangingPunct="1">
              <a:defRPr/>
            </a:pPr>
            <a:r>
              <a:rPr lang="en-US" smtClean="0"/>
              <a:t>In the </a:t>
            </a:r>
            <a:r>
              <a:rPr lang="en-US" i="1" smtClean="0"/>
              <a:t>doFilter</a:t>
            </a:r>
            <a:r>
              <a:rPr lang="en-US" smtClean="0"/>
              <a:t> method</a:t>
            </a:r>
          </a:p>
          <a:p>
            <a:pPr lvl="1" eaLnBrk="1" hangingPunct="1">
              <a:defRPr/>
            </a:pPr>
            <a:endParaRPr lang="en-US" smtClean="0"/>
          </a:p>
          <a:p>
            <a:pPr lvl="1" eaLnBrk="1" hangingPunct="1">
              <a:defRPr/>
            </a:pPr>
            <a:r>
              <a:rPr lang="en-US" smtClean="0"/>
              <a:t>To continue the evaluation of other Filter use the </a:t>
            </a:r>
            <a:r>
              <a:rPr lang="en-US" b="1" smtClean="0"/>
              <a:t>doFilter(ServletRequest, ServletResponse) </a:t>
            </a:r>
            <a:r>
              <a:rPr lang="en-US" smtClean="0"/>
              <a:t>of the FilterChain</a:t>
            </a:r>
          </a:p>
          <a:p>
            <a:pPr lvl="1" eaLnBrk="1" hangingPunct="1">
              <a:defRPr/>
            </a:pPr>
            <a:endParaRPr lang="en-US" smtClean="0"/>
          </a:p>
          <a:p>
            <a:pPr lvl="1" eaLnBrk="1" hangingPunct="1">
              <a:defRPr/>
            </a:pPr>
            <a:r>
              <a:rPr lang="en-US" smtClean="0"/>
              <a:t>To redirect a user, call the method </a:t>
            </a:r>
            <a:r>
              <a:rPr lang="en-US" b="1" smtClean="0"/>
              <a:t>sendRedirect(String newPage)</a:t>
            </a:r>
            <a:r>
              <a:rPr lang="en-US" smtClean="0"/>
              <a:t> on a HttpServletResponse</a:t>
            </a:r>
            <a:endParaRPr lang="en-US"/>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a:t>Reminder: Servlet Filter</a:t>
            </a:r>
          </a:p>
        </p:txBody>
      </p:sp>
      <p:sp>
        <p:nvSpPr>
          <p:cNvPr id="95242" name="Text Box 2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Advanced concepts</a:t>
            </a:r>
          </a:p>
        </p:txBody>
      </p:sp>
      <p:sp>
        <p:nvSpPr>
          <p:cNvPr id="12" name="Espace réservé du contenu 11"/>
          <p:cNvSpPr>
            <a:spLocks noGrp="1"/>
          </p:cNvSpPr>
          <p:nvPr>
            <p:ph idx="1"/>
          </p:nvPr>
        </p:nvSpPr>
        <p:spPr>
          <a:xfrm>
            <a:off x="1044575" y="1098550"/>
            <a:ext cx="7718425" cy="5509200"/>
          </a:xfrm>
        </p:spPr>
        <p:txBody>
          <a:bodyPr>
            <a:spAutoFit/>
          </a:bodyPr>
          <a:lstStyle/>
          <a:p>
            <a:pPr lvl="0" eaLnBrk="1" hangingPunct="1">
              <a:defRPr/>
            </a:pPr>
            <a:r>
              <a:rPr lang="en-US" dirty="0" smtClean="0"/>
              <a:t>Declare Your filter in the </a:t>
            </a:r>
            <a:r>
              <a:rPr lang="en-US" b="1" dirty="0" err="1" smtClean="0"/>
              <a:t>web.xml</a:t>
            </a:r>
            <a:r>
              <a:rPr lang="en-US" dirty="0" smtClean="0"/>
              <a:t> file</a:t>
            </a:r>
          </a:p>
          <a:p>
            <a:pPr lvl="0" eaLnBrk="1" hangingPunct="1">
              <a:defRPr/>
            </a:pPr>
            <a:endParaRPr lang="en-US" dirty="0"/>
          </a:p>
          <a:p>
            <a:pPr lvl="0" eaLnBrk="1" hangingPunct="1">
              <a:defRPr/>
            </a:pPr>
            <a:endParaRPr lang="en-US" dirty="0" smtClean="0"/>
          </a:p>
          <a:p>
            <a:pPr lvl="0" eaLnBrk="1" hangingPunct="1">
              <a:defRPr/>
            </a:pPr>
            <a:endParaRPr lang="en-US" dirty="0"/>
          </a:p>
          <a:p>
            <a:pPr lvl="0" eaLnBrk="1" hangingPunct="1">
              <a:defRPr/>
            </a:pPr>
            <a:endParaRPr lang="en-US" dirty="0" smtClean="0"/>
          </a:p>
          <a:p>
            <a:pPr lvl="0" eaLnBrk="1" hangingPunct="1">
              <a:defRPr/>
            </a:pPr>
            <a:endParaRPr lang="en-US" dirty="0"/>
          </a:p>
          <a:p>
            <a:pPr lvl="0" eaLnBrk="1" hangingPunct="1">
              <a:defRPr/>
            </a:pPr>
            <a:endParaRPr lang="en-US" dirty="0" smtClean="0"/>
          </a:p>
          <a:p>
            <a:pPr lvl="0" eaLnBrk="1" hangingPunct="1">
              <a:defRPr/>
            </a:pPr>
            <a:endParaRPr lang="en-US" dirty="0"/>
          </a:p>
          <a:p>
            <a:pPr lvl="0" eaLnBrk="1" hangingPunct="1">
              <a:defRPr/>
            </a:pPr>
            <a:endParaRPr lang="en-US" dirty="0" smtClean="0"/>
          </a:p>
          <a:p>
            <a:pPr lvl="0" eaLnBrk="1" hangingPunct="1">
              <a:defRPr/>
            </a:pPr>
            <a:endParaRPr lang="en-US" dirty="0"/>
          </a:p>
          <a:p>
            <a:pPr lvl="0" eaLnBrk="1" hangingPunct="1">
              <a:defRPr/>
            </a:pPr>
            <a:r>
              <a:rPr lang="en-US" dirty="0" smtClean="0"/>
              <a:t>Or use the </a:t>
            </a:r>
            <a:r>
              <a:rPr lang="en-US" i="1" dirty="0" smtClean="0"/>
              <a:t>@</a:t>
            </a:r>
            <a:r>
              <a:rPr lang="en-US" i="1" dirty="0" err="1" smtClean="0"/>
              <a:t>WebFilter</a:t>
            </a:r>
            <a:r>
              <a:rPr lang="en-US" dirty="0" smtClean="0"/>
              <a:t> annotation</a:t>
            </a:r>
          </a:p>
        </p:txBody>
      </p:sp>
      <p:sp>
        <p:nvSpPr>
          <p:cNvPr id="8" name="ZoneTexte 7"/>
          <p:cNvSpPr txBox="1"/>
          <p:nvPr/>
        </p:nvSpPr>
        <p:spPr>
          <a:xfrm>
            <a:off x="1219200" y="1905000"/>
            <a:ext cx="7467600" cy="3477875"/>
          </a:xfrm>
          <a:prstGeom prst="rect">
            <a:avLst/>
          </a:prstGeom>
          <a:solidFill>
            <a:srgbClr val="A5C3DB"/>
          </a:solidFill>
          <a:ln w="12700" cmpd="sng">
            <a:solidFill>
              <a:schemeClr val="tx1"/>
            </a:solidFill>
          </a:ln>
        </p:spPr>
        <p:txBody>
          <a:bodyPr wrap="square" rtlCol="0">
            <a:spAutoFit/>
          </a:bodyPr>
          <a:lstStyle/>
          <a:p>
            <a:r>
              <a:rPr lang="en-US" sz="2000" smtClean="0">
                <a:solidFill>
                  <a:srgbClr val="3F7F7F"/>
                </a:solidFill>
              </a:rPr>
              <a:t>&lt;filter&gt;</a:t>
            </a:r>
          </a:p>
          <a:p>
            <a:r>
              <a:rPr lang="en-US" sz="2000" smtClean="0">
                <a:solidFill>
                  <a:srgbClr val="3F7F7F"/>
                </a:solidFill>
              </a:rPr>
              <a:t>  &lt;filter-name&gt;</a:t>
            </a:r>
            <a:r>
              <a:rPr lang="en-US" sz="2000" b="1" smtClean="0">
                <a:solidFill>
                  <a:srgbClr val="4D4D4D"/>
                </a:solidFill>
              </a:rPr>
              <a:t>MyFilter</a:t>
            </a:r>
            <a:r>
              <a:rPr lang="en-US" sz="2000" smtClean="0">
                <a:solidFill>
                  <a:srgbClr val="3F7F7F"/>
                </a:solidFill>
              </a:rPr>
              <a:t>&lt;/filter-name&gt;</a:t>
            </a:r>
          </a:p>
          <a:p>
            <a:r>
              <a:rPr lang="en-US" sz="2000" smtClean="0">
                <a:solidFill>
                  <a:srgbClr val="3F7F7F"/>
                </a:solidFill>
              </a:rPr>
              <a:t>  &lt;filter-class&gt;</a:t>
            </a:r>
          </a:p>
          <a:p>
            <a:r>
              <a:rPr lang="en-US" sz="2000" smtClean="0"/>
              <a:t>     com.supinfo.sun.filters.MyOwnFilter</a:t>
            </a:r>
          </a:p>
          <a:p>
            <a:r>
              <a:rPr lang="en-US" sz="2000" smtClean="0">
                <a:solidFill>
                  <a:srgbClr val="3F7F7F"/>
                </a:solidFill>
              </a:rPr>
              <a:t>  &lt;/filter-class&gt;</a:t>
            </a:r>
          </a:p>
          <a:p>
            <a:r>
              <a:rPr lang="en-US" sz="2000" smtClean="0">
                <a:solidFill>
                  <a:srgbClr val="3F7F7F"/>
                </a:solidFill>
              </a:rPr>
              <a:t>&lt;/filter&gt;</a:t>
            </a:r>
          </a:p>
          <a:p>
            <a:endParaRPr lang="en-US" sz="2000" smtClean="0">
              <a:solidFill>
                <a:srgbClr val="3F7F7F"/>
              </a:solidFill>
            </a:endParaRPr>
          </a:p>
          <a:p>
            <a:r>
              <a:rPr lang="en-US" sz="2000" smtClean="0">
                <a:solidFill>
                  <a:srgbClr val="3F7F7F"/>
                </a:solidFill>
              </a:rPr>
              <a:t>&lt;filter-mapping&gt;</a:t>
            </a:r>
          </a:p>
          <a:p>
            <a:r>
              <a:rPr lang="en-US" sz="2000" smtClean="0">
                <a:solidFill>
                  <a:srgbClr val="3F7F7F"/>
                </a:solidFill>
              </a:rPr>
              <a:t>  &lt;filter-name&gt;</a:t>
            </a:r>
            <a:r>
              <a:rPr lang="en-US" sz="2000" b="1" smtClean="0">
                <a:solidFill>
                  <a:srgbClr val="4D4D4D"/>
                </a:solidFill>
              </a:rPr>
              <a:t>MyFilter</a:t>
            </a:r>
            <a:r>
              <a:rPr lang="en-US" sz="2000" smtClean="0">
                <a:solidFill>
                  <a:srgbClr val="3F7F7F"/>
                </a:solidFill>
              </a:rPr>
              <a:t>&lt;/filter-name&gt;</a:t>
            </a:r>
          </a:p>
          <a:p>
            <a:r>
              <a:rPr lang="en-US" sz="2000" smtClean="0">
                <a:solidFill>
                  <a:srgbClr val="3F7F7F"/>
                </a:solidFill>
              </a:rPr>
              <a:t>  &lt;url-pattern&gt;</a:t>
            </a:r>
            <a:r>
              <a:rPr lang="en-US" sz="2000" b="1" smtClean="0">
                <a:solidFill>
                  <a:srgbClr val="4D4D4D"/>
                </a:solidFill>
              </a:rPr>
              <a:t>*.jsp</a:t>
            </a:r>
            <a:r>
              <a:rPr lang="en-US" sz="2000" smtClean="0">
                <a:solidFill>
                  <a:srgbClr val="3F7F7F"/>
                </a:solidFill>
              </a:rPr>
              <a:t>&lt;/url-pattern&gt;</a:t>
            </a:r>
          </a:p>
          <a:p>
            <a:r>
              <a:rPr lang="en-US" sz="2000" smtClean="0">
                <a:solidFill>
                  <a:srgbClr val="3F7F7F"/>
                </a:solidFill>
              </a:rPr>
              <a:t>&lt;/filter-mapping&gt;</a:t>
            </a:r>
            <a:endParaRPr lang="en-US" sz="2000">
              <a:solidFill>
                <a:srgbClr val="3F7F7F"/>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a:xfrm>
            <a:off x="1033463" y="333375"/>
            <a:ext cx="7729537" cy="523875"/>
          </a:xfrm>
        </p:spPr>
        <p:txBody>
          <a:bodyPr/>
          <a:lstStyle/>
          <a:p>
            <a:pPr eaLnBrk="1" hangingPunct="1"/>
            <a:r>
              <a:rPr lang="en-US" sz="3200"/>
              <a:t>Module Quiz introduction</a:t>
            </a:r>
          </a:p>
        </p:txBody>
      </p:sp>
      <p:sp>
        <p:nvSpPr>
          <p:cNvPr id="59399" name="Text Box 7"/>
          <p:cNvSpPr txBox="1">
            <a:spLocks noChangeArrowheads="1"/>
          </p:cNvSpPr>
          <p:nvPr/>
        </p:nvSpPr>
        <p:spPr bwMode="auto">
          <a:xfrm>
            <a:off x="1143000" y="1714500"/>
            <a:ext cx="3643313" cy="1233488"/>
          </a:xfrm>
          <a:prstGeom prst="rect">
            <a:avLst/>
          </a:prstGeom>
          <a:solidFill>
            <a:schemeClr val="tx1">
              <a:alpha val="67000"/>
            </a:schemeClr>
          </a:solidFill>
          <a:ln w="38100" algn="ctr">
            <a:noFill/>
            <a:miter lim="800000"/>
            <a:headEnd type="none" w="sm" len="sm"/>
            <a:tailEnd type="none" w="sm" len="sm"/>
          </a:ln>
          <a:effectLst/>
        </p:spPr>
        <p:txBody>
          <a:bodyPr anchor="ctr">
            <a:prstTxWarp prst="textNoShape">
              <a:avLst/>
            </a:prstTxWarp>
          </a:bodyPr>
          <a:lstStyle/>
          <a:p>
            <a:pPr algn="ctr"/>
            <a:r>
              <a:rPr lang="en-US" sz="2000" b="1" dirty="0">
                <a:solidFill>
                  <a:schemeClr val="bg1"/>
                </a:solidFill>
                <a:latin typeface="Arial" charset="0"/>
              </a:rPr>
              <a:t>What is the meaning of « _en » in the following filename « </a:t>
            </a:r>
            <a:r>
              <a:rPr lang="en-US" sz="2000" b="1" dirty="0" err="1">
                <a:solidFill>
                  <a:schemeClr val="bg1"/>
                </a:solidFill>
                <a:latin typeface="Arial" charset="0"/>
              </a:rPr>
              <a:t>lang_en.properties</a:t>
            </a:r>
            <a:r>
              <a:rPr lang="en-US" sz="2000" b="1" dirty="0">
                <a:solidFill>
                  <a:schemeClr val="bg1"/>
                </a:solidFill>
                <a:latin typeface="Arial" charset="0"/>
              </a:rPr>
              <a:t> »</a:t>
            </a:r>
            <a:endParaRPr lang="fr-FR" sz="2000" b="1" dirty="0">
              <a:solidFill>
                <a:schemeClr val="bg1"/>
              </a:solidFill>
              <a:latin typeface="Arial" charset="0"/>
            </a:endParaRPr>
          </a:p>
        </p:txBody>
      </p:sp>
      <p:sp>
        <p:nvSpPr>
          <p:cNvPr id="59400" name="Text Box 8"/>
          <p:cNvSpPr txBox="1">
            <a:spLocks noChangeArrowheads="1"/>
          </p:cNvSpPr>
          <p:nvPr/>
        </p:nvSpPr>
        <p:spPr bwMode="auto">
          <a:xfrm>
            <a:off x="1143000" y="3000375"/>
            <a:ext cx="3643313" cy="1276350"/>
          </a:xfrm>
          <a:prstGeom prst="rect">
            <a:avLst/>
          </a:prstGeom>
          <a:solidFill>
            <a:schemeClr val="tx1">
              <a:alpha val="67000"/>
            </a:schemeClr>
          </a:solidFill>
          <a:ln w="38100" algn="ctr">
            <a:noFill/>
            <a:miter lim="800000"/>
            <a:headEnd type="none" w="sm" len="sm"/>
            <a:tailEnd type="none" w="sm" len="sm"/>
          </a:ln>
          <a:effectLst/>
        </p:spPr>
        <p:txBody>
          <a:bodyPr anchor="ctr"/>
          <a:lstStyle/>
          <a:p>
            <a:pPr algn="ctr">
              <a:defRPr/>
            </a:pPr>
            <a:r>
              <a:rPr lang="en-US" sz="2000" b="1" dirty="0" smtClean="0">
                <a:solidFill>
                  <a:schemeClr val="bg1"/>
                </a:solidFill>
                <a:latin typeface="+mj-lt"/>
              </a:rPr>
              <a:t>How manage security with JSF ?</a:t>
            </a:r>
            <a:endParaRPr lang="en-US" sz="2000" b="1" dirty="0">
              <a:solidFill>
                <a:schemeClr val="bg1"/>
              </a:solidFill>
              <a:latin typeface="+mj-lt"/>
            </a:endParaRPr>
          </a:p>
        </p:txBody>
      </p:sp>
      <p:sp>
        <p:nvSpPr>
          <p:cNvPr id="59402" name="Text Box 10"/>
          <p:cNvSpPr txBox="1">
            <a:spLocks noChangeArrowheads="1"/>
          </p:cNvSpPr>
          <p:nvPr/>
        </p:nvSpPr>
        <p:spPr bwMode="auto">
          <a:xfrm>
            <a:off x="1143000" y="4357688"/>
            <a:ext cx="3643313" cy="1276350"/>
          </a:xfrm>
          <a:prstGeom prst="rect">
            <a:avLst/>
          </a:prstGeom>
          <a:solidFill>
            <a:schemeClr val="tx1">
              <a:alpha val="67000"/>
            </a:schemeClr>
          </a:solidFill>
          <a:ln w="38100" algn="ctr">
            <a:noFill/>
            <a:miter lim="800000"/>
            <a:headEnd type="none" w="sm" len="sm"/>
            <a:tailEnd type="none" w="sm" len="sm"/>
          </a:ln>
          <a:effectLst/>
        </p:spPr>
        <p:txBody>
          <a:bodyPr anchor="ctr"/>
          <a:lstStyle/>
          <a:p>
            <a:pPr algn="ctr">
              <a:defRPr/>
            </a:pPr>
            <a:r>
              <a:rPr lang="en-US" sz="2000" b="1" dirty="0" smtClean="0">
                <a:solidFill>
                  <a:schemeClr val="bg1"/>
                </a:solidFill>
                <a:latin typeface="+mj-lt"/>
              </a:rPr>
              <a:t>Can we inject an EJB with @EJB inside a managed bean ?</a:t>
            </a:r>
            <a:endParaRPr lang="en-US" sz="2000" b="1" dirty="0">
              <a:solidFill>
                <a:schemeClr val="bg1"/>
              </a:solidFill>
              <a:latin typeface="+mj-lt"/>
            </a:endParaRPr>
          </a:p>
        </p:txBody>
      </p:sp>
      <p:sp>
        <p:nvSpPr>
          <p:cNvPr id="59404" name="Text Box 12"/>
          <p:cNvSpPr txBox="1">
            <a:spLocks noChangeArrowheads="1"/>
          </p:cNvSpPr>
          <p:nvPr/>
        </p:nvSpPr>
        <p:spPr bwMode="auto">
          <a:xfrm>
            <a:off x="4857750" y="1714500"/>
            <a:ext cx="3959225" cy="1214438"/>
          </a:xfrm>
          <a:prstGeom prst="rect">
            <a:avLst/>
          </a:prstGeom>
          <a:solidFill>
            <a:schemeClr val="accent2">
              <a:alpha val="83000"/>
            </a:schemeClr>
          </a:solidFill>
          <a:ln w="38100" algn="ctr">
            <a:noFill/>
            <a:miter lim="800000"/>
            <a:headEnd type="none" w="sm" len="sm"/>
            <a:tailEnd type="none" w="sm" len="sm"/>
          </a:ln>
          <a:effectLst/>
        </p:spPr>
        <p:txBody>
          <a:bodyPr anchor="ctr"/>
          <a:lstStyle/>
          <a:p>
            <a:pPr algn="ctr">
              <a:defRPr/>
            </a:pPr>
            <a:r>
              <a:rPr lang="en-US" sz="2000" b="1" dirty="0">
                <a:latin typeface="+mj-lt"/>
              </a:rPr>
              <a:t>It means it is a file contains the </a:t>
            </a:r>
            <a:r>
              <a:rPr lang="en-US" sz="2000" b="1" dirty="0" err="1">
                <a:latin typeface="+mj-lt"/>
              </a:rPr>
              <a:t>english</a:t>
            </a:r>
            <a:r>
              <a:rPr lang="en-US" sz="2000" b="1" dirty="0">
                <a:latin typeface="+mj-lt"/>
              </a:rPr>
              <a:t> text </a:t>
            </a:r>
            <a:r>
              <a:rPr lang="en-US" sz="2000" b="1" dirty="0" smtClean="0">
                <a:latin typeface="+mj-lt"/>
              </a:rPr>
              <a:t>translation</a:t>
            </a:r>
            <a:endParaRPr lang="en-US" sz="2000" b="1" dirty="0">
              <a:latin typeface="+mj-lt"/>
            </a:endParaRPr>
          </a:p>
        </p:txBody>
      </p:sp>
      <p:sp>
        <p:nvSpPr>
          <p:cNvPr id="59405" name="Text Box 13"/>
          <p:cNvSpPr txBox="1">
            <a:spLocks noChangeArrowheads="1"/>
          </p:cNvSpPr>
          <p:nvPr/>
        </p:nvSpPr>
        <p:spPr bwMode="auto">
          <a:xfrm>
            <a:off x="4857750" y="3000375"/>
            <a:ext cx="3959225" cy="1285875"/>
          </a:xfrm>
          <a:prstGeom prst="rect">
            <a:avLst/>
          </a:prstGeom>
          <a:solidFill>
            <a:schemeClr val="accent2">
              <a:alpha val="83000"/>
            </a:schemeClr>
          </a:solidFill>
          <a:ln w="38100" algn="ctr">
            <a:noFill/>
            <a:miter lim="800000"/>
            <a:headEnd type="none" w="sm" len="sm"/>
            <a:tailEnd type="none" w="sm" len="sm"/>
          </a:ln>
          <a:effectLst/>
        </p:spPr>
        <p:txBody>
          <a:bodyPr anchor="ctr"/>
          <a:lstStyle/>
          <a:p>
            <a:pPr algn="ctr">
              <a:spcAft>
                <a:spcPct val="30000"/>
              </a:spcAft>
              <a:defRPr/>
            </a:pPr>
            <a:r>
              <a:rPr lang="en-US" sz="2000" b="1" dirty="0">
                <a:latin typeface="+mj-lt"/>
              </a:rPr>
              <a:t>Use Java Authentication and Authorization </a:t>
            </a:r>
            <a:r>
              <a:rPr lang="en-US" sz="2000" b="1" dirty="0" smtClean="0">
                <a:latin typeface="+mj-lt"/>
              </a:rPr>
              <a:t>Service or a Servlet Filter</a:t>
            </a:r>
            <a:endParaRPr lang="en-US" sz="2000" b="1" dirty="0">
              <a:latin typeface="+mj-lt"/>
            </a:endParaRPr>
          </a:p>
        </p:txBody>
      </p:sp>
      <p:sp>
        <p:nvSpPr>
          <p:cNvPr id="59407" name="Text Box 15"/>
          <p:cNvSpPr txBox="1">
            <a:spLocks noChangeArrowheads="1"/>
          </p:cNvSpPr>
          <p:nvPr/>
        </p:nvSpPr>
        <p:spPr bwMode="auto">
          <a:xfrm>
            <a:off x="4857750" y="4357688"/>
            <a:ext cx="3959225" cy="1285875"/>
          </a:xfrm>
          <a:prstGeom prst="rect">
            <a:avLst/>
          </a:prstGeom>
          <a:solidFill>
            <a:schemeClr val="accent2">
              <a:alpha val="83000"/>
            </a:schemeClr>
          </a:solidFill>
          <a:ln w="38100" algn="ctr">
            <a:noFill/>
            <a:miter lim="800000"/>
            <a:headEnd type="none" w="sm" len="sm"/>
            <a:tailEnd type="none" w="sm" len="sm"/>
          </a:ln>
          <a:effectLst/>
        </p:spPr>
        <p:txBody>
          <a:bodyPr anchor="ctr"/>
          <a:lstStyle/>
          <a:p>
            <a:pPr algn="ctr">
              <a:spcAft>
                <a:spcPct val="30000"/>
              </a:spcAft>
              <a:defRPr/>
            </a:pPr>
            <a:r>
              <a:rPr lang="en-US" sz="2000" b="1" dirty="0" smtClean="0">
                <a:latin typeface="+mj-lt"/>
              </a:rPr>
              <a:t>Yes</a:t>
            </a:r>
            <a:endParaRPr lang="en-US" sz="2000" b="1" dirty="0">
              <a:latin typeface="+mj-lt"/>
            </a:endParaRPr>
          </a:p>
        </p:txBody>
      </p:sp>
      <p:pic>
        <p:nvPicPr>
          <p:cNvPr id="96265" name="Picture 40"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96266" name="Text Box 148"/>
          <p:cNvSpPr txBox="1">
            <a:spLocks noChangeArrowheads="1"/>
          </p:cNvSpPr>
          <p:nvPr/>
        </p:nvSpPr>
        <p:spPr bwMode="auto">
          <a:xfrm>
            <a:off x="971550" y="0"/>
            <a:ext cx="8172450" cy="369332"/>
          </a:xfrm>
          <a:prstGeom prst="rect">
            <a:avLst/>
          </a:prstGeom>
          <a:noFill/>
          <a:ln w="12700">
            <a:noFill/>
            <a:miter lim="800000"/>
            <a:headEnd/>
            <a:tailEnd/>
          </a:ln>
        </p:spPr>
        <p:txBody>
          <a:bodyPr>
            <a:prstTxWarp prst="textNoShape">
              <a:avLst/>
            </a:prstTxWarp>
            <a:spAutoFit/>
          </a:bodyPr>
          <a:lstStyle/>
          <a:p>
            <a:pPr>
              <a:spcBef>
                <a:spcPct val="50000"/>
              </a:spcBef>
            </a:pPr>
            <a:r>
              <a:rPr lang="en-US" sz="1800" b="1" dirty="0">
                <a:solidFill>
                  <a:srgbClr val="000000"/>
                </a:solidFill>
                <a:latin typeface="Arial" charset="0"/>
              </a:rPr>
              <a:t>Advanced concepts</a:t>
            </a:r>
            <a:endParaRPr lang="en-US" sz="1800"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wipe(up)">
                                      <p:cBhvr>
                                        <p:cTn id="7" dur="500"/>
                                        <p:tgtEl>
                                          <p:spTgt spid="59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4"/>
                                        </p:tgtEl>
                                        <p:attrNameLst>
                                          <p:attrName>style.visibility</p:attrName>
                                        </p:attrNameLst>
                                      </p:cBhvr>
                                      <p:to>
                                        <p:strVal val="visible"/>
                                      </p:to>
                                    </p:set>
                                    <p:animEffect transition="in" filter="wipe(left)">
                                      <p:cBhvr>
                                        <p:cTn id="12" dur="500"/>
                                        <p:tgtEl>
                                          <p:spTgt spid="59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wipe(up)">
                                      <p:cBhvr>
                                        <p:cTn id="17" dur="500"/>
                                        <p:tgtEl>
                                          <p:spTgt spid="59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05"/>
                                        </p:tgtEl>
                                        <p:attrNameLst>
                                          <p:attrName>style.visibility</p:attrName>
                                        </p:attrNameLst>
                                      </p:cBhvr>
                                      <p:to>
                                        <p:strVal val="visible"/>
                                      </p:to>
                                    </p:set>
                                    <p:animEffect transition="in" filter="wipe(left)">
                                      <p:cBhvr>
                                        <p:cTn id="22" dur="500"/>
                                        <p:tgtEl>
                                          <p:spTgt spid="594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wipe(up)">
                                      <p:cBhvr>
                                        <p:cTn id="27" dur="500"/>
                                        <p:tgtEl>
                                          <p:spTgt spid="59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07"/>
                                        </p:tgtEl>
                                        <p:attrNameLst>
                                          <p:attrName>style.visibility</p:attrName>
                                        </p:attrNameLst>
                                      </p:cBhvr>
                                      <p:to>
                                        <p:strVal val="visible"/>
                                      </p:to>
                                    </p:set>
                                    <p:animEffect transition="in" filter="wipe(left)">
                                      <p:cBhvr>
                                        <p:cTn id="32"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P spid="59402" grpId="0" animBg="1"/>
      <p:bldP spid="59404" grpId="0" animBg="1"/>
      <p:bldP spid="59405" grpId="0" animBg="1"/>
      <p:bldP spid="59407" grpId="0" animBg="1"/>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Advanced concepts</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2029929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(1/2)</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085056"/>
            <a:ext cx="7812360" cy="4648200"/>
          </a:xfrm>
        </p:spPr>
        <p:txBody>
          <a:bodyPr/>
          <a:lstStyle/>
          <a:p>
            <a:r>
              <a:rPr lang="en-US" dirty="0" smtClean="0"/>
              <a:t>Now, you know how to use validators and i18n in JSF</a:t>
            </a:r>
          </a:p>
          <a:p>
            <a:pPr lvl="1"/>
            <a:r>
              <a:rPr lang="en-US" dirty="0" smtClean="0"/>
              <a:t>Refactor your code and</a:t>
            </a:r>
          </a:p>
          <a:p>
            <a:pPr lvl="2"/>
            <a:r>
              <a:rPr lang="en-US" dirty="0"/>
              <a:t>V</a:t>
            </a:r>
            <a:r>
              <a:rPr lang="en-US" dirty="0" smtClean="0"/>
              <a:t>alidate all your forms</a:t>
            </a:r>
          </a:p>
          <a:p>
            <a:pPr lvl="3"/>
            <a:r>
              <a:rPr lang="en-US" dirty="0" smtClean="0"/>
              <a:t>All fields are required</a:t>
            </a:r>
          </a:p>
          <a:p>
            <a:pPr lvl="3"/>
            <a:r>
              <a:rPr lang="en-US" dirty="0" smtClean="0"/>
              <a:t>Email must be well formatted</a:t>
            </a:r>
          </a:p>
          <a:p>
            <a:pPr lvl="3"/>
            <a:r>
              <a:rPr lang="en-US" dirty="0" smtClean="0"/>
              <a:t>Birthdates must be in the past</a:t>
            </a:r>
          </a:p>
          <a:p>
            <a:pPr lvl="2"/>
            <a:r>
              <a:rPr lang="en-US" dirty="0" smtClean="0"/>
              <a:t>Use i18n</a:t>
            </a:r>
            <a:endParaRPr lang="en-US" dirty="0"/>
          </a:p>
          <a:p>
            <a:r>
              <a:rPr lang="en-US" dirty="0" smtClean="0"/>
              <a:t>Create a </a:t>
            </a:r>
            <a:r>
              <a:rPr lang="en-US" i="1" dirty="0" smtClean="0"/>
              <a:t>Filter</a:t>
            </a:r>
            <a:r>
              <a:rPr lang="en-US" dirty="0" smtClean="0"/>
              <a:t> class to allow </a:t>
            </a:r>
          </a:p>
          <a:p>
            <a:pPr lvl="1"/>
            <a:r>
              <a:rPr lang="en-US" dirty="0"/>
              <a:t>O</a:t>
            </a:r>
            <a:r>
              <a:rPr lang="en-US" dirty="0" smtClean="0"/>
              <a:t>nly authenticated managers to access managers pages</a:t>
            </a:r>
          </a:p>
          <a:p>
            <a:pPr lvl="1"/>
            <a:r>
              <a:rPr lang="en-US" dirty="0" smtClean="0"/>
              <a:t>Only authenticated employees to access employees pages</a:t>
            </a:r>
          </a:p>
          <a:p>
            <a:pPr lvl="1"/>
            <a:endParaRPr lang="en-US" dirty="0" smtClean="0"/>
          </a:p>
          <a:p>
            <a:pPr lvl="1"/>
            <a:endParaRPr lang="en-US" dirty="0"/>
          </a:p>
        </p:txBody>
      </p:sp>
    </p:spTree>
    <p:custDataLst>
      <p:tags r:id="rId1"/>
    </p:custDataLst>
    <p:extLst>
      <p:ext uri="{BB962C8B-B14F-4D97-AF65-F5344CB8AC3E}">
        <p14:creationId xmlns:p14="http://schemas.microsoft.com/office/powerpoint/2010/main" val="2669121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JSF 2.0 use a template engine called </a:t>
            </a:r>
            <a:r>
              <a:rPr lang="en-US" i="1" dirty="0" err="1" smtClean="0"/>
              <a:t>Facelets</a:t>
            </a:r>
            <a:r>
              <a:rPr lang="en-US" i="1" dirty="0" smtClean="0"/>
              <a:t> </a:t>
            </a:r>
            <a:r>
              <a:rPr lang="en-US" dirty="0" smtClean="0"/>
              <a:t>instead of classical JSP pages</a:t>
            </a:r>
          </a:p>
          <a:p>
            <a:pPr lvl="1"/>
            <a:r>
              <a:rPr lang="en-US" dirty="0" smtClean="0"/>
              <a:t>But you can still use them if you want…</a:t>
            </a:r>
          </a:p>
          <a:p>
            <a:pPr marL="0" indent="0">
              <a:buNone/>
            </a:pPr>
            <a:endParaRPr lang="en-US" i="1" dirty="0" smtClean="0"/>
          </a:p>
          <a:p>
            <a:endParaRPr lang="en-US" dirty="0" smtClean="0"/>
          </a:p>
          <a:p>
            <a:r>
              <a:rPr lang="en-US" dirty="0" smtClean="0"/>
              <a:t>What you need to understand for now about </a:t>
            </a:r>
            <a:r>
              <a:rPr lang="en-US" i="1" dirty="0" err="1" smtClean="0"/>
              <a:t>Facelets</a:t>
            </a:r>
            <a:r>
              <a:rPr lang="en-US" dirty="0" smtClean="0"/>
              <a:t>:</a:t>
            </a:r>
          </a:p>
          <a:p>
            <a:pPr lvl="1"/>
            <a:r>
              <a:rPr lang="en-US" dirty="0" smtClean="0"/>
              <a:t>The namespace with the </a:t>
            </a:r>
            <a:r>
              <a:rPr lang="en-US" i="1" dirty="0" smtClean="0"/>
              <a:t>h </a:t>
            </a:r>
            <a:r>
              <a:rPr lang="en-US" dirty="0" smtClean="0"/>
              <a:t>prefix is a JSF </a:t>
            </a:r>
            <a:r>
              <a:rPr lang="en-US" dirty="0" err="1" smtClean="0"/>
              <a:t>taglib</a:t>
            </a:r>
            <a:endParaRPr lang="en-US" i="1" dirty="0"/>
          </a:p>
          <a:p>
            <a:pPr lvl="1"/>
            <a:r>
              <a:rPr lang="en-US" dirty="0" smtClean="0"/>
              <a:t>The elements with that prefix are JSF components</a:t>
            </a:r>
            <a:endParaRPr lang="en-US" dirty="0"/>
          </a:p>
          <a:p>
            <a:endParaRPr lang="en-US" dirty="0" smtClean="0"/>
          </a:p>
          <a:p>
            <a:pPr marL="0" indent="0">
              <a:buNone/>
            </a:pPr>
            <a:endParaRPr lang="en-US" dirty="0" smtClean="0"/>
          </a:p>
          <a:p>
            <a:r>
              <a:rPr lang="en-US" dirty="0"/>
              <a:t>We’ll come back more in details about </a:t>
            </a:r>
            <a:r>
              <a:rPr lang="en-US" i="1" dirty="0" err="1"/>
              <a:t>Facelets</a:t>
            </a:r>
            <a:r>
              <a:rPr lang="en-US" i="1" dirty="0"/>
              <a:t> </a:t>
            </a:r>
            <a:r>
              <a:rPr lang="en-US" dirty="0" smtClean="0"/>
              <a:t>later…</a:t>
            </a:r>
            <a:endParaRPr lang="en-US" i="1"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View</a:t>
            </a:r>
            <a:endParaRPr lang="en-US" sz="3200" dirty="0"/>
          </a:p>
        </p:txBody>
      </p:sp>
    </p:spTree>
    <p:extLst>
      <p:ext uri="{BB962C8B-B14F-4D97-AF65-F5344CB8AC3E}">
        <p14:creationId xmlns:p14="http://schemas.microsoft.com/office/powerpoint/2010/main" val="17238709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(2/2)</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a:t>Create three template files</a:t>
            </a:r>
          </a:p>
          <a:p>
            <a:pPr lvl="1"/>
            <a:endParaRPr lang="en-US" i="1" dirty="0" smtClean="0"/>
          </a:p>
          <a:p>
            <a:pPr lvl="1"/>
            <a:r>
              <a:rPr lang="en-US" i="1" dirty="0" err="1" smtClean="0"/>
              <a:t>manager.xhtml</a:t>
            </a:r>
            <a:r>
              <a:rPr lang="en-US" dirty="0"/>
              <a:t>, a template use for managers pages</a:t>
            </a:r>
          </a:p>
          <a:p>
            <a:pPr lvl="1"/>
            <a:endParaRPr lang="en-US" i="1" dirty="0" smtClean="0"/>
          </a:p>
          <a:p>
            <a:pPr lvl="1"/>
            <a:r>
              <a:rPr lang="en-US" i="1" dirty="0" err="1" smtClean="0"/>
              <a:t>employee.xhtml</a:t>
            </a:r>
            <a:r>
              <a:rPr lang="en-US" dirty="0"/>
              <a:t>, a template use for employees pages</a:t>
            </a:r>
          </a:p>
          <a:p>
            <a:pPr lvl="1"/>
            <a:endParaRPr lang="en-US" i="1" dirty="0" smtClean="0"/>
          </a:p>
          <a:p>
            <a:pPr lvl="1"/>
            <a:r>
              <a:rPr lang="en-US" i="1" dirty="0" err="1" smtClean="0"/>
              <a:t>authenticated.xhtml</a:t>
            </a:r>
            <a:r>
              <a:rPr lang="en-US" dirty="0"/>
              <a:t>, a template use by the two previous template</a:t>
            </a:r>
          </a:p>
        </p:txBody>
      </p:sp>
    </p:spTree>
    <p:custDataLst>
      <p:tags r:id="rId1"/>
    </p:custDataLst>
    <p:extLst>
      <p:ext uri="{BB962C8B-B14F-4D97-AF65-F5344CB8AC3E}">
        <p14:creationId xmlns:p14="http://schemas.microsoft.com/office/powerpoint/2010/main" val="1996853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AutoShape 2"/>
          <p:cNvSpPr>
            <a:spLocks noChangeArrowheads="1"/>
          </p:cNvSpPr>
          <p:nvPr/>
        </p:nvSpPr>
        <p:spPr bwMode="auto">
          <a:xfrm>
            <a:off x="5105400" y="4114800"/>
            <a:ext cx="3048000" cy="2133600"/>
          </a:xfrm>
          <a:prstGeom prst="foldedCorner">
            <a:avLst>
              <a:gd name="adj" fmla="val 12500"/>
            </a:avLst>
          </a:prstGeom>
          <a:solidFill>
            <a:srgbClr val="969696"/>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a:solidFill>
                  <a:srgbClr val="000000"/>
                </a:solidFill>
                <a:latin typeface="Arial" charset="0"/>
              </a:rPr>
              <a:t>JSF is well adapted with medium  and large </a:t>
            </a:r>
            <a:r>
              <a:rPr lang="en-US" sz="2400" b="1" dirty="0" smtClean="0">
                <a:solidFill>
                  <a:srgbClr val="000000"/>
                </a:solidFill>
                <a:latin typeface="Arial" charset="0"/>
              </a:rPr>
              <a:t>projects</a:t>
            </a:r>
            <a:endParaRPr lang="en-US" sz="2400" b="1" dirty="0">
              <a:solidFill>
                <a:srgbClr val="000000"/>
              </a:solidFill>
              <a:latin typeface="Arial" charset="0"/>
            </a:endParaRPr>
          </a:p>
        </p:txBody>
      </p:sp>
      <p:sp>
        <p:nvSpPr>
          <p:cNvPr id="1190916" name="AutoShape 4"/>
          <p:cNvSpPr>
            <a:spLocks noChangeArrowheads="1"/>
          </p:cNvSpPr>
          <p:nvPr/>
        </p:nvSpPr>
        <p:spPr bwMode="auto">
          <a:xfrm>
            <a:off x="5435600" y="1341438"/>
            <a:ext cx="2881313" cy="2349500"/>
          </a:xfrm>
          <a:prstGeom prst="foldedCorner">
            <a:avLst>
              <a:gd name="adj" fmla="val 12500"/>
            </a:avLst>
          </a:prstGeom>
          <a:solidFill>
            <a:srgbClr val="BFC7CF"/>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dirty="0">
                <a:solidFill>
                  <a:srgbClr val="000000"/>
                </a:solidFill>
                <a:latin typeface="Arial" charset="0"/>
              </a:rPr>
              <a:t>JSF make you think your web site as a real </a:t>
            </a:r>
            <a:r>
              <a:rPr lang="en-US" sz="2400" b="1" dirty="0" smtClean="0">
                <a:solidFill>
                  <a:srgbClr val="000000"/>
                </a:solidFill>
                <a:latin typeface="Arial" charset="0"/>
              </a:rPr>
              <a:t>application </a:t>
            </a:r>
            <a:endParaRPr lang="en-US" sz="2400" b="1" dirty="0">
              <a:solidFill>
                <a:srgbClr val="000000"/>
              </a:solidFill>
              <a:latin typeface="Arial" charset="0"/>
            </a:endParaRPr>
          </a:p>
        </p:txBody>
      </p:sp>
      <p:sp>
        <p:nvSpPr>
          <p:cNvPr id="141316" name="Rectangle 5"/>
          <p:cNvSpPr>
            <a:spLocks noGrp="1" noChangeArrowheads="1"/>
          </p:cNvSpPr>
          <p:nvPr>
            <p:ph type="title"/>
          </p:nvPr>
        </p:nvSpPr>
        <p:spPr>
          <a:xfrm>
            <a:off x="1033463" y="152400"/>
            <a:ext cx="7729537" cy="838200"/>
          </a:xfrm>
        </p:spPr>
        <p:txBody>
          <a:bodyPr/>
          <a:lstStyle/>
          <a:p>
            <a:pPr eaLnBrk="1" hangingPunct="1"/>
            <a:r>
              <a:rPr lang="en-US" sz="3200" smtClean="0"/>
              <a:t>Summary</a:t>
            </a:r>
            <a:endParaRPr lang="en-US"/>
          </a:p>
        </p:txBody>
      </p:sp>
      <p:pic>
        <p:nvPicPr>
          <p:cNvPr id="141317" name="Picture 6"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a:ln w="9525">
            <a:noFill/>
            <a:miter lim="800000"/>
            <a:headEnd/>
            <a:tailEnd/>
          </a:ln>
        </p:spPr>
      </p:pic>
      <p:sp>
        <p:nvSpPr>
          <p:cNvPr id="1190919" name="AutoShape 7"/>
          <p:cNvSpPr>
            <a:spLocks noChangeArrowheads="1"/>
          </p:cNvSpPr>
          <p:nvPr/>
        </p:nvSpPr>
        <p:spPr bwMode="auto">
          <a:xfrm>
            <a:off x="1763713" y="2205038"/>
            <a:ext cx="2667000" cy="2349500"/>
          </a:xfrm>
          <a:prstGeom prst="foldedCorner">
            <a:avLst>
              <a:gd name="adj" fmla="val 12500"/>
            </a:avLst>
          </a:prstGeom>
          <a:solidFill>
            <a:srgbClr val="C0C0C0"/>
          </a:solidFill>
          <a:ln w="12700">
            <a:noFill/>
            <a:round/>
            <a:headEnd type="none" w="sm" len="sm"/>
            <a:tailEnd type="none" w="sm" len="sm"/>
          </a:ln>
          <a:effectLst>
            <a:outerShdw dist="71842" dir="2700000" algn="ctr" rotWithShape="0">
              <a:srgbClr val="C0C0C0"/>
            </a:outerShdw>
          </a:effectLst>
        </p:spPr>
        <p:txBody>
          <a:bodyPr anchor="ctr"/>
          <a:lstStyle/>
          <a:p>
            <a:pPr algn="ctr" eaLnBrk="0" hangingPunct="0">
              <a:defRPr/>
            </a:pPr>
            <a:r>
              <a:rPr lang="en-US" sz="2400" b="1">
                <a:solidFill>
                  <a:srgbClr val="000000"/>
                </a:solidFill>
                <a:latin typeface="Arial" charset="0"/>
              </a:rPr>
              <a:t>JSF increase your productivity</a:t>
            </a:r>
          </a:p>
        </p:txBody>
      </p:sp>
      <p:grpSp>
        <p:nvGrpSpPr>
          <p:cNvPr id="2" name="Group 12"/>
          <p:cNvGrpSpPr>
            <a:grpSpLocks/>
          </p:cNvGrpSpPr>
          <p:nvPr/>
        </p:nvGrpSpPr>
        <p:grpSpPr bwMode="auto">
          <a:xfrm>
            <a:off x="6588125" y="1054100"/>
            <a:ext cx="263525" cy="376238"/>
            <a:chOff x="2921" y="1811"/>
            <a:chExt cx="166" cy="237"/>
          </a:xfrm>
        </p:grpSpPr>
        <p:sp>
          <p:nvSpPr>
            <p:cNvPr id="141328" name="Line 13"/>
            <p:cNvSpPr>
              <a:spLocks noChangeShapeType="1"/>
            </p:cNvSpPr>
            <p:nvPr/>
          </p:nvSpPr>
          <p:spPr bwMode="auto">
            <a:xfrm flipH="1">
              <a:off x="2934" y="1893"/>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9" name="Oval 14"/>
            <p:cNvSpPr>
              <a:spLocks noChangeArrowheads="1"/>
            </p:cNvSpPr>
            <p:nvPr/>
          </p:nvSpPr>
          <p:spPr bwMode="auto">
            <a:xfrm>
              <a:off x="2921" y="1811"/>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30" name="Freeform 15"/>
            <p:cNvSpPr>
              <a:spLocks/>
            </p:cNvSpPr>
            <p:nvPr/>
          </p:nvSpPr>
          <p:spPr bwMode="auto">
            <a:xfrm flipH="1">
              <a:off x="2935" y="1829"/>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grpSp>
        <p:nvGrpSpPr>
          <p:cNvPr id="3" name="Group 16"/>
          <p:cNvGrpSpPr>
            <a:grpSpLocks/>
          </p:cNvGrpSpPr>
          <p:nvPr/>
        </p:nvGrpSpPr>
        <p:grpSpPr bwMode="auto">
          <a:xfrm>
            <a:off x="6477000" y="3962400"/>
            <a:ext cx="263525" cy="376238"/>
            <a:chOff x="2657" y="1805"/>
            <a:chExt cx="166" cy="237"/>
          </a:xfrm>
        </p:grpSpPr>
        <p:sp>
          <p:nvSpPr>
            <p:cNvPr id="141325" name="Line 17"/>
            <p:cNvSpPr>
              <a:spLocks noChangeShapeType="1"/>
            </p:cNvSpPr>
            <p:nvPr/>
          </p:nvSpPr>
          <p:spPr bwMode="auto">
            <a:xfrm flipH="1">
              <a:off x="2670" y="1887"/>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6" name="Oval 18"/>
            <p:cNvSpPr>
              <a:spLocks noChangeArrowheads="1"/>
            </p:cNvSpPr>
            <p:nvPr/>
          </p:nvSpPr>
          <p:spPr bwMode="auto">
            <a:xfrm>
              <a:off x="2657" y="1805"/>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27" name="Freeform 19"/>
            <p:cNvSpPr>
              <a:spLocks/>
            </p:cNvSpPr>
            <p:nvPr/>
          </p:nvSpPr>
          <p:spPr bwMode="auto">
            <a:xfrm flipH="1">
              <a:off x="2671" y="1823"/>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grpSp>
        <p:nvGrpSpPr>
          <p:cNvPr id="4" name="Group 20"/>
          <p:cNvGrpSpPr>
            <a:grpSpLocks/>
          </p:cNvGrpSpPr>
          <p:nvPr/>
        </p:nvGrpSpPr>
        <p:grpSpPr bwMode="auto">
          <a:xfrm>
            <a:off x="2987675" y="2133600"/>
            <a:ext cx="263525" cy="376238"/>
            <a:chOff x="144" y="2208"/>
            <a:chExt cx="166" cy="237"/>
          </a:xfrm>
        </p:grpSpPr>
        <p:sp>
          <p:nvSpPr>
            <p:cNvPr id="141322" name="Line 21"/>
            <p:cNvSpPr>
              <a:spLocks noChangeShapeType="1"/>
            </p:cNvSpPr>
            <p:nvPr/>
          </p:nvSpPr>
          <p:spPr bwMode="auto">
            <a:xfrm flipH="1">
              <a:off x="157" y="2290"/>
              <a:ext cx="71" cy="155"/>
            </a:xfrm>
            <a:prstGeom prst="line">
              <a:avLst/>
            </a:prstGeom>
            <a:noFill/>
            <a:ln w="28575">
              <a:solidFill>
                <a:srgbClr val="B3B3B3"/>
              </a:solidFill>
              <a:round/>
              <a:headEnd type="none" w="sm" len="sm"/>
              <a:tailEnd type="none" w="sm" len="sm"/>
            </a:ln>
          </p:spPr>
          <p:txBody>
            <a:bodyPr wrap="none" anchor="ctr">
              <a:prstTxWarp prst="textNoShape">
                <a:avLst/>
              </a:prstTxWarp>
            </a:bodyPr>
            <a:lstStyle/>
            <a:p>
              <a:endParaRPr lang="en-US"/>
            </a:p>
          </p:txBody>
        </p:sp>
        <p:sp>
          <p:nvSpPr>
            <p:cNvPr id="141323" name="Oval 22"/>
            <p:cNvSpPr>
              <a:spLocks noChangeArrowheads="1"/>
            </p:cNvSpPr>
            <p:nvPr/>
          </p:nvSpPr>
          <p:spPr bwMode="auto">
            <a:xfrm>
              <a:off x="144" y="2208"/>
              <a:ext cx="166" cy="166"/>
            </a:xfrm>
            <a:prstGeom prst="ellipse">
              <a:avLst/>
            </a:prstGeom>
            <a:solidFill>
              <a:srgbClr val="C0C0C0"/>
            </a:solidFill>
            <a:ln w="6350">
              <a:solidFill>
                <a:schemeClr val="tx1"/>
              </a:solidFill>
              <a:round/>
              <a:headEnd type="none" w="sm" len="sm"/>
              <a:tailEnd type="none" w="sm" len="sm"/>
            </a:ln>
          </p:spPr>
          <p:txBody>
            <a:bodyPr wrap="none" anchor="ctr">
              <a:prstTxWarp prst="textNoShape">
                <a:avLst/>
              </a:prstTxWarp>
            </a:bodyPr>
            <a:lstStyle/>
            <a:p>
              <a:endParaRPr lang="en-US"/>
            </a:p>
          </p:txBody>
        </p:sp>
        <p:sp>
          <p:nvSpPr>
            <p:cNvPr id="141324" name="Freeform 23"/>
            <p:cNvSpPr>
              <a:spLocks/>
            </p:cNvSpPr>
            <p:nvPr/>
          </p:nvSpPr>
          <p:spPr bwMode="auto">
            <a:xfrm flipH="1">
              <a:off x="158" y="2226"/>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chemeClr val="bg1"/>
            </a:solidFill>
            <a:ln w="12700">
              <a:noFill/>
              <a:round/>
              <a:headEnd type="none" w="sm" len="sm"/>
              <a:tailEnd type="none" w="sm" len="sm"/>
            </a:ln>
          </p:spPr>
          <p:txBody>
            <a:bodyPr wrap="none" anchor="ctr">
              <a:prstTxWarp prst="textNoShape">
                <a:avLst/>
              </a:prstTxWarp>
            </a:bodyPr>
            <a:lstStyle/>
            <a:p>
              <a:endParaRPr lang="en-US"/>
            </a:p>
          </p:txBody>
        </p:sp>
      </p:grpSp>
      <p:sp>
        <p:nvSpPr>
          <p:cNvPr id="19" name="Text Box 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JSF</a:t>
            </a:r>
            <a:endParaRPr lang="en-US" sz="1800" b="1">
              <a:solidFill>
                <a:srgbClr val="000000"/>
              </a:solidFill>
              <a:latin typeface="Arial" charset="0"/>
            </a:endParaRPr>
          </a:p>
        </p:txBody>
      </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90916"/>
                                        </p:tgtEl>
                                        <p:attrNameLst>
                                          <p:attrName>style.visibility</p:attrName>
                                        </p:attrNameLst>
                                      </p:cBhvr>
                                      <p:to>
                                        <p:strVal val="visible"/>
                                      </p:to>
                                    </p:set>
                                    <p:anim calcmode="lin" valueType="num">
                                      <p:cBhvr>
                                        <p:cTn id="7" dur="500" fill="hold"/>
                                        <p:tgtEl>
                                          <p:spTgt spid="1190916"/>
                                        </p:tgtEl>
                                        <p:attrNameLst>
                                          <p:attrName>ppt_w</p:attrName>
                                        </p:attrNameLst>
                                      </p:cBhvr>
                                      <p:tavLst>
                                        <p:tav tm="0">
                                          <p:val>
                                            <p:fltVal val="0"/>
                                          </p:val>
                                        </p:tav>
                                        <p:tav tm="100000">
                                          <p:val>
                                            <p:strVal val="#ppt_w"/>
                                          </p:val>
                                        </p:tav>
                                      </p:tavLst>
                                    </p:anim>
                                    <p:anim calcmode="lin" valueType="num">
                                      <p:cBhvr>
                                        <p:cTn id="8" dur="500" fill="hold"/>
                                        <p:tgtEl>
                                          <p:spTgt spid="1190916"/>
                                        </p:tgtEl>
                                        <p:attrNameLst>
                                          <p:attrName>ppt_h</p:attrName>
                                        </p:attrNameLst>
                                      </p:cBhvr>
                                      <p:tavLst>
                                        <p:tav tm="0">
                                          <p:val>
                                            <p:fltVal val="0"/>
                                          </p:val>
                                        </p:tav>
                                        <p:tav tm="100000">
                                          <p:val>
                                            <p:strVal val="#ppt_h"/>
                                          </p:val>
                                        </p:tav>
                                      </p:tavLst>
                                    </p:anim>
                                    <p:animEffect transition="in" filter="fade">
                                      <p:cBhvr>
                                        <p:cTn id="9" dur="500"/>
                                        <p:tgtEl>
                                          <p:spTgt spid="1190916"/>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190919"/>
                                        </p:tgtEl>
                                        <p:attrNameLst>
                                          <p:attrName>style.visibility</p:attrName>
                                        </p:attrNameLst>
                                      </p:cBhvr>
                                      <p:to>
                                        <p:strVal val="visible"/>
                                      </p:to>
                                    </p:set>
                                    <p:anim calcmode="lin" valueType="num">
                                      <p:cBhvr>
                                        <p:cTn id="19" dur="500" fill="hold"/>
                                        <p:tgtEl>
                                          <p:spTgt spid="1190919"/>
                                        </p:tgtEl>
                                        <p:attrNameLst>
                                          <p:attrName>ppt_w</p:attrName>
                                        </p:attrNameLst>
                                      </p:cBhvr>
                                      <p:tavLst>
                                        <p:tav tm="0">
                                          <p:val>
                                            <p:fltVal val="0"/>
                                          </p:val>
                                        </p:tav>
                                        <p:tav tm="100000">
                                          <p:val>
                                            <p:strVal val="#ppt_w"/>
                                          </p:val>
                                        </p:tav>
                                      </p:tavLst>
                                    </p:anim>
                                    <p:anim calcmode="lin" valueType="num">
                                      <p:cBhvr>
                                        <p:cTn id="20" dur="500" fill="hold"/>
                                        <p:tgtEl>
                                          <p:spTgt spid="1190919"/>
                                        </p:tgtEl>
                                        <p:attrNameLst>
                                          <p:attrName>ppt_h</p:attrName>
                                        </p:attrNameLst>
                                      </p:cBhvr>
                                      <p:tavLst>
                                        <p:tav tm="0">
                                          <p:val>
                                            <p:fltVal val="0"/>
                                          </p:val>
                                        </p:tav>
                                        <p:tav tm="100000">
                                          <p:val>
                                            <p:strVal val="#ppt_h"/>
                                          </p:val>
                                        </p:tav>
                                      </p:tavLst>
                                    </p:anim>
                                    <p:animEffect transition="in" filter="fade">
                                      <p:cBhvr>
                                        <p:cTn id="21" dur="500"/>
                                        <p:tgtEl>
                                          <p:spTgt spid="1190919"/>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190914"/>
                                        </p:tgtEl>
                                        <p:attrNameLst>
                                          <p:attrName>style.visibility</p:attrName>
                                        </p:attrNameLst>
                                      </p:cBhvr>
                                      <p:to>
                                        <p:strVal val="visible"/>
                                      </p:to>
                                    </p:set>
                                    <p:anim calcmode="lin" valueType="num">
                                      <p:cBhvr>
                                        <p:cTn id="31" dur="500" fill="hold"/>
                                        <p:tgtEl>
                                          <p:spTgt spid="1190914"/>
                                        </p:tgtEl>
                                        <p:attrNameLst>
                                          <p:attrName>ppt_w</p:attrName>
                                        </p:attrNameLst>
                                      </p:cBhvr>
                                      <p:tavLst>
                                        <p:tav tm="0">
                                          <p:val>
                                            <p:fltVal val="0"/>
                                          </p:val>
                                        </p:tav>
                                        <p:tav tm="100000">
                                          <p:val>
                                            <p:strVal val="#ppt_w"/>
                                          </p:val>
                                        </p:tav>
                                      </p:tavLst>
                                    </p:anim>
                                    <p:anim calcmode="lin" valueType="num">
                                      <p:cBhvr>
                                        <p:cTn id="32" dur="500" fill="hold"/>
                                        <p:tgtEl>
                                          <p:spTgt spid="1190914"/>
                                        </p:tgtEl>
                                        <p:attrNameLst>
                                          <p:attrName>ppt_h</p:attrName>
                                        </p:attrNameLst>
                                      </p:cBhvr>
                                      <p:tavLst>
                                        <p:tav tm="0">
                                          <p:val>
                                            <p:fltVal val="0"/>
                                          </p:val>
                                        </p:tav>
                                        <p:tav tm="100000">
                                          <p:val>
                                            <p:strVal val="#ppt_h"/>
                                          </p:val>
                                        </p:tav>
                                      </p:tavLst>
                                    </p:anim>
                                    <p:animEffect transition="in" filter="fade">
                                      <p:cBhvr>
                                        <p:cTn id="33" dur="500"/>
                                        <p:tgtEl>
                                          <p:spTgt spid="1190914"/>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14" grpId="0" animBg="1" autoUpdateAnimBg="0"/>
      <p:bldP spid="1190916" grpId="0" animBg="1" autoUpdateAnimBg="0"/>
      <p:bldP spid="1190919"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SurLaRouteduProgres"/>
          <p:cNvPicPr>
            <a:picLocks noChangeAspect="1" noChangeArrowheads="1"/>
          </p:cNvPicPr>
          <p:nvPr/>
        </p:nvPicPr>
        <p:blipFill>
          <a:blip r:embed="rId4" cstate="print"/>
          <a:srcRect/>
          <a:stretch>
            <a:fillRect/>
          </a:stretch>
        </p:blipFill>
        <p:spPr bwMode="auto">
          <a:xfrm>
            <a:off x="-36512" y="0"/>
            <a:ext cx="9217170" cy="6885384"/>
          </a:xfrm>
          <a:prstGeom prst="rect">
            <a:avLst/>
          </a:prstGeom>
          <a:noFill/>
          <a:ln w="9525">
            <a:noFill/>
            <a:miter lim="800000"/>
            <a:headEnd/>
            <a:tailEnd/>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Now, we need a component (controller ?</a:t>
            </a:r>
            <a:r>
              <a:rPr lang="en-US" dirty="0"/>
              <a:t>) </a:t>
            </a:r>
            <a:r>
              <a:rPr lang="en-US" dirty="0" smtClean="0"/>
              <a:t>with </a:t>
            </a:r>
            <a:r>
              <a:rPr lang="en-US" dirty="0"/>
              <a:t>which our view could ask the welcome </a:t>
            </a:r>
            <a:r>
              <a:rPr lang="en-US" dirty="0" smtClean="0"/>
              <a:t>message</a:t>
            </a:r>
          </a:p>
          <a:p>
            <a:endParaRPr lang="en-US" dirty="0"/>
          </a:p>
          <a:p>
            <a:r>
              <a:rPr lang="en-US" dirty="0" smtClean="0"/>
              <a:t>This kind of component is called </a:t>
            </a:r>
            <a:r>
              <a:rPr lang="en-US" b="1" dirty="0" smtClean="0"/>
              <a:t>Managed Bean</a:t>
            </a:r>
          </a:p>
          <a:p>
            <a:endParaRPr lang="en-US" b="1" dirty="0"/>
          </a:p>
          <a:p>
            <a:r>
              <a:rPr lang="en-US" b="1" dirty="0" smtClean="0"/>
              <a:t>Managed Bean </a:t>
            </a:r>
            <a:r>
              <a:rPr lang="en-US" dirty="0" smtClean="0"/>
              <a:t>are components that are managed by </a:t>
            </a:r>
            <a:r>
              <a:rPr lang="en-US" dirty="0" err="1" smtClean="0"/>
              <a:t>JavaServer</a:t>
            </a:r>
            <a:r>
              <a:rPr lang="en-US" dirty="0" smtClean="0"/>
              <a:t> Faces technology</a:t>
            </a:r>
          </a:p>
          <a:p>
            <a:endParaRPr lang="en-US" b="1" dirty="0"/>
          </a:p>
          <a:p>
            <a:r>
              <a:rPr lang="en-US" dirty="0" smtClean="0"/>
              <a:t>Components in a page can be associated with them</a:t>
            </a:r>
          </a:p>
          <a:p>
            <a:endParaRPr lang="en-US" dirty="0"/>
          </a:p>
          <a:p>
            <a:r>
              <a:rPr lang="en-US" dirty="0" smtClean="0"/>
              <a:t>Provide </a:t>
            </a:r>
            <a:r>
              <a:rPr lang="en-US" b="1" dirty="0"/>
              <a:t>A</a:t>
            </a:r>
            <a:r>
              <a:rPr lang="en-US" b="1" dirty="0" smtClean="0"/>
              <a:t>pplication Logic</a:t>
            </a:r>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Controller</a:t>
            </a:r>
            <a:endParaRPr lang="en-US" sz="3200" dirty="0"/>
          </a:p>
        </p:txBody>
      </p:sp>
    </p:spTree>
    <p:extLst>
      <p:ext uri="{BB962C8B-B14F-4D97-AF65-F5344CB8AC3E}">
        <p14:creationId xmlns:p14="http://schemas.microsoft.com/office/powerpoint/2010/main" val="328930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For our application, we just need a simple Managed Bean as follow:</a:t>
            </a:r>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Controller</a:t>
            </a:r>
            <a:endParaRPr lang="en-US" sz="3200" dirty="0"/>
          </a:p>
        </p:txBody>
      </p:sp>
      <p:pic>
        <p:nvPicPr>
          <p:cNvPr id="2" name="Picture 1" descr="Screen shot 2012-04-17 at 8.39.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196669"/>
            <a:ext cx="8906502" cy="4400683"/>
          </a:xfrm>
          <a:prstGeom prst="rect">
            <a:avLst/>
          </a:prstGeom>
          <a:ln w="3175" cmpd="sng">
            <a:solidFill>
              <a:schemeClr val="tx1"/>
            </a:solidFill>
          </a:ln>
        </p:spPr>
      </p:pic>
    </p:spTree>
    <p:extLst>
      <p:ext uri="{BB962C8B-B14F-4D97-AF65-F5344CB8AC3E}">
        <p14:creationId xmlns:p14="http://schemas.microsoft.com/office/powerpoint/2010/main" val="258416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To get this message from our view, we just need to use an Expression Language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Be careful: JSF EL are prefixed by a </a:t>
            </a:r>
            <a:r>
              <a:rPr lang="en-US" b="1" i="1" dirty="0" smtClean="0"/>
              <a:t>#</a:t>
            </a:r>
            <a:r>
              <a:rPr lang="en-US" i="1" dirty="0" smtClean="0"/>
              <a:t> </a:t>
            </a:r>
            <a:r>
              <a:rPr lang="en-US" dirty="0" smtClean="0"/>
              <a:t>and not a </a:t>
            </a:r>
            <a:r>
              <a:rPr lang="en-US" b="1" dirty="0" smtClean="0"/>
              <a:t>$ </a:t>
            </a:r>
            <a:r>
              <a:rPr lang="en-US" dirty="0" smtClean="0"/>
              <a:t>!</a:t>
            </a:r>
            <a:endParaRPr lang="en-US" dirty="0"/>
          </a:p>
          <a:p>
            <a:endParaRPr lang="en-US" dirty="0" smtClean="0"/>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View/Controller Interaction</a:t>
            </a:r>
            <a:endParaRPr lang="en-US" sz="3200" dirty="0"/>
          </a:p>
        </p:txBody>
      </p:sp>
      <p:pic>
        <p:nvPicPr>
          <p:cNvPr id="4" name="Picture 3" descr="Screen shot 2012-04-17 at 8.42.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132856"/>
            <a:ext cx="6107483" cy="3696171"/>
          </a:xfrm>
          <a:prstGeom prst="rect">
            <a:avLst/>
          </a:prstGeom>
          <a:ln w="3175" cmpd="sng">
            <a:solidFill>
              <a:schemeClr val="tx1"/>
            </a:solidFill>
          </a:ln>
        </p:spPr>
      </p:pic>
    </p:spTree>
    <p:extLst>
      <p:ext uri="{BB962C8B-B14F-4D97-AF65-F5344CB8AC3E}">
        <p14:creationId xmlns:p14="http://schemas.microsoft.com/office/powerpoint/2010/main" val="313335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196752"/>
            <a:ext cx="7718425" cy="4648200"/>
          </a:xfrm>
        </p:spPr>
        <p:txBody>
          <a:bodyPr/>
          <a:lstStyle/>
          <a:p>
            <a:r>
              <a:rPr lang="en-US" dirty="0" smtClean="0"/>
              <a:t>If we deploy our application and go to the following URL :</a:t>
            </a:r>
          </a:p>
          <a:p>
            <a:pPr marL="0" indent="0" algn="ctr">
              <a:buNone/>
            </a:pPr>
            <a:r>
              <a:rPr lang="en-US" i="1" dirty="0">
                <a:hlinkClick r:id="rId3"/>
              </a:rPr>
              <a:t>http://localhost:</a:t>
            </a:r>
            <a:r>
              <a:rPr lang="en-US" i="1" dirty="0" smtClean="0">
                <a:hlinkClick r:id="rId3"/>
              </a:rPr>
              <a:t>8080/faces/hello.xhtml</a:t>
            </a:r>
            <a:endParaRPr lang="en-US" dirty="0" smtClean="0"/>
          </a:p>
          <a:p>
            <a:endParaRPr lang="en-US" dirty="0"/>
          </a:p>
        </p:txBody>
      </p:sp>
      <p:pic>
        <p:nvPicPr>
          <p:cNvPr id="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Deploy it!</a:t>
            </a:r>
            <a:endParaRPr lang="en-US" sz="3200" dirty="0"/>
          </a:p>
        </p:txBody>
      </p:sp>
      <p:pic>
        <p:nvPicPr>
          <p:cNvPr id="6" name="Picture 5" descr="Screen shot 2012-04-17 at 8.48.5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696" y="2291274"/>
            <a:ext cx="6264696" cy="4594110"/>
          </a:xfrm>
          <a:prstGeom prst="rect">
            <a:avLst/>
          </a:prstGeom>
        </p:spPr>
      </p:pic>
    </p:spTree>
    <p:extLst>
      <p:ext uri="{BB962C8B-B14F-4D97-AF65-F5344CB8AC3E}">
        <p14:creationId xmlns:p14="http://schemas.microsoft.com/office/powerpoint/2010/main" val="152413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Hello </a:t>
            </a:r>
            <a:r>
              <a:rPr lang="en-US" sz="1800" b="1" dirty="0" err="1">
                <a:solidFill>
                  <a:srgbClr val="000000"/>
                </a:solidFill>
                <a:latin typeface="Arial" charset="0"/>
              </a:rPr>
              <a:t>JavaServer</a:t>
            </a:r>
            <a:r>
              <a:rPr lang="en-US" sz="1800" b="1" dirty="0">
                <a:solidFill>
                  <a:srgbClr val="000000"/>
                </a:solidFill>
                <a:latin typeface="Arial" charset="0"/>
              </a:rPr>
              <a:t> Faces </a:t>
            </a:r>
            <a:r>
              <a:rPr lang="en-US" sz="1800" b="1" dirty="0" smtClean="0">
                <a:solidFill>
                  <a:srgbClr val="000000"/>
                </a:solidFill>
                <a:latin typeface="Arial" charset="0"/>
              </a:rPr>
              <a:t>!</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82252031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a:xfrm>
            <a:off x="971550" y="142875"/>
            <a:ext cx="7729538" cy="838200"/>
          </a:xfrm>
        </p:spPr>
        <p:txBody>
          <a:bodyPr/>
          <a:lstStyle/>
          <a:p>
            <a:pPr eaLnBrk="1" hangingPunct="1"/>
            <a:r>
              <a:rPr lang="en-US" smtClean="0"/>
              <a:t>Course objectives</a:t>
            </a:r>
            <a:endParaRPr lang="en-US"/>
          </a:p>
        </p:txBody>
      </p:sp>
      <p:sp>
        <p:nvSpPr>
          <p:cNvPr id="30730" name="Rectangle 10"/>
          <p:cNvSpPr>
            <a:spLocks noGrp="1" noChangeArrowheads="1"/>
          </p:cNvSpPr>
          <p:nvPr>
            <p:ph type="body" sz="half" idx="2"/>
          </p:nvPr>
        </p:nvSpPr>
        <p:spPr>
          <a:xfrm>
            <a:off x="4419600" y="1676400"/>
            <a:ext cx="4343400" cy="4648200"/>
          </a:xfrm>
        </p:spPr>
        <p:txBody>
          <a:bodyPr/>
          <a:lstStyle/>
          <a:p>
            <a:pPr marL="0" indent="0" eaLnBrk="1" hangingPunct="1">
              <a:buNone/>
            </a:pPr>
            <a:endParaRPr lang="en-US" sz="2000" b="1" dirty="0"/>
          </a:p>
          <a:p>
            <a:pPr marL="0" indent="0" eaLnBrk="1" hangingPunct="1">
              <a:buNone/>
            </a:pPr>
            <a:endParaRPr lang="en-US" sz="2000" b="1" dirty="0"/>
          </a:p>
          <a:p>
            <a:pPr eaLnBrk="1" hangingPunct="1"/>
            <a:r>
              <a:rPr lang="en-US" sz="2000" b="1" dirty="0" smtClean="0"/>
              <a:t>Explain </a:t>
            </a:r>
            <a:r>
              <a:rPr lang="en-US" sz="2000" dirty="0" smtClean="0"/>
              <a:t>how JSF works</a:t>
            </a:r>
          </a:p>
          <a:p>
            <a:pPr eaLnBrk="1" hangingPunct="1"/>
            <a:r>
              <a:rPr lang="en-US" sz="2000" b="1" dirty="0" smtClean="0"/>
              <a:t>Create</a:t>
            </a:r>
            <a:r>
              <a:rPr lang="en-US" sz="2000" dirty="0" smtClean="0"/>
              <a:t> </a:t>
            </a:r>
            <a:r>
              <a:rPr lang="en-US" sz="2000" dirty="0" err="1" smtClean="0"/>
              <a:t>ManagedBean</a:t>
            </a:r>
            <a:endParaRPr lang="en-US" sz="2000" dirty="0" smtClean="0"/>
          </a:p>
          <a:p>
            <a:pPr eaLnBrk="1" hangingPunct="1"/>
            <a:r>
              <a:rPr lang="en-US" sz="2000" b="1" dirty="0" smtClean="0"/>
              <a:t>Develop </a:t>
            </a:r>
            <a:r>
              <a:rPr lang="en-US" sz="2000" dirty="0" smtClean="0"/>
              <a:t>web application with it</a:t>
            </a:r>
          </a:p>
          <a:p>
            <a:pPr eaLnBrk="1" hangingPunct="1"/>
            <a:r>
              <a:rPr lang="en-US" sz="2000" b="1" dirty="0"/>
              <a:t>Use </a:t>
            </a:r>
            <a:r>
              <a:rPr lang="en-US" sz="2000" dirty="0"/>
              <a:t>JSF </a:t>
            </a:r>
            <a:r>
              <a:rPr lang="en-US" sz="2000" dirty="0" smtClean="0"/>
              <a:t>components</a:t>
            </a:r>
            <a:endParaRPr lang="en-US" sz="2000" b="1" dirty="0" smtClean="0"/>
          </a:p>
          <a:p>
            <a:pPr eaLnBrk="1" hangingPunct="1"/>
            <a:r>
              <a:rPr lang="en-US" sz="2000" b="1" dirty="0" smtClean="0"/>
              <a:t>Use </a:t>
            </a:r>
            <a:r>
              <a:rPr lang="en-US" sz="2000" dirty="0" err="1" smtClean="0"/>
              <a:t>Facelets</a:t>
            </a:r>
            <a:r>
              <a:rPr lang="en-US" sz="2000" dirty="0" smtClean="0"/>
              <a:t> as template engine</a:t>
            </a:r>
          </a:p>
          <a:p>
            <a:pPr eaLnBrk="1" hangingPunct="1"/>
            <a:endParaRPr lang="en-US" sz="2000" dirty="0" smtClean="0"/>
          </a:p>
        </p:txBody>
      </p:sp>
      <p:sp>
        <p:nvSpPr>
          <p:cNvPr id="512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dirty="0" smtClean="0">
                <a:latin typeface="Arial" charset="0"/>
              </a:rPr>
              <a:t>By completing this course, you will be able to:</a:t>
            </a:r>
            <a:endParaRPr lang="en-US" sz="2200" dirty="0">
              <a:latin typeface="Arial" charset="0"/>
            </a:endParaRPr>
          </a:p>
        </p:txBody>
      </p:sp>
      <p:pic>
        <p:nvPicPr>
          <p:cNvPr id="512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pic>
        <p:nvPicPr>
          <p:cNvPr id="5126" name="Picture 57" descr="cible"/>
          <p:cNvPicPr>
            <a:picLocks noChangeAspect="1" noChangeArrowheads="1"/>
          </p:cNvPicPr>
          <p:nvPr/>
        </p:nvPicPr>
        <p:blipFill>
          <a:blip r:embed="rId5" cstate="print"/>
          <a:srcRect/>
          <a:stretch>
            <a:fillRect/>
          </a:stretch>
        </p:blipFill>
        <p:spPr bwMode="auto">
          <a:xfrm>
            <a:off x="1258888" y="2781300"/>
            <a:ext cx="2592387" cy="2592388"/>
          </a:xfrm>
          <a:prstGeom prst="rect">
            <a:avLst/>
          </a:prstGeom>
          <a:noFill/>
          <a:ln w="9525">
            <a:noFill/>
            <a:miter lim="800000"/>
            <a:headEnd/>
            <a:tailEnd/>
          </a:ln>
        </p:spPr>
      </p:pic>
      <p:sp>
        <p:nvSpPr>
          <p:cNvPr id="5127" name="Text Box 58"/>
          <p:cNvSpPr txBox="1">
            <a:spLocks noChangeArrowheads="1"/>
          </p:cNvSpPr>
          <p:nvPr/>
        </p:nvSpPr>
        <p:spPr bwMode="auto">
          <a:xfrm>
            <a:off x="971550"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JSF</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30">
                                            <p:txEl>
                                              <p:pRg st="2" end="2"/>
                                            </p:txEl>
                                          </p:spTgt>
                                        </p:tgtEl>
                                        <p:attrNameLst>
                                          <p:attrName>style.visibility</p:attrName>
                                        </p:attrNameLst>
                                      </p:cBhvr>
                                      <p:to>
                                        <p:strVal val="visible"/>
                                      </p:to>
                                    </p:set>
                                    <p:animEffect transition="in" filter="fade">
                                      <p:cBhvr>
                                        <p:cTn id="7" dur="500"/>
                                        <p:tgtEl>
                                          <p:spTgt spid="307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30">
                                            <p:txEl>
                                              <p:pRg st="3" end="3"/>
                                            </p:txEl>
                                          </p:spTgt>
                                        </p:tgtEl>
                                        <p:attrNameLst>
                                          <p:attrName>style.visibility</p:attrName>
                                        </p:attrNameLst>
                                      </p:cBhvr>
                                      <p:to>
                                        <p:strVal val="visible"/>
                                      </p:to>
                                    </p:set>
                                    <p:animEffect transition="in" filter="fade">
                                      <p:cBhvr>
                                        <p:cTn id="12" dur="500"/>
                                        <p:tgtEl>
                                          <p:spTgt spid="30730">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30">
                                            <p:txEl>
                                              <p:pRg st="4" end="4"/>
                                            </p:txEl>
                                          </p:spTgt>
                                        </p:tgtEl>
                                        <p:attrNameLst>
                                          <p:attrName>style.visibility</p:attrName>
                                        </p:attrNameLst>
                                      </p:cBhvr>
                                      <p:to>
                                        <p:strVal val="visible"/>
                                      </p:to>
                                    </p:set>
                                    <p:animEffect transition="in" filter="fade">
                                      <p:cBhvr>
                                        <p:cTn id="15" dur="500"/>
                                        <p:tgtEl>
                                          <p:spTgt spid="30730">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730">
                                            <p:txEl>
                                              <p:pRg st="5" end="5"/>
                                            </p:txEl>
                                          </p:spTgt>
                                        </p:tgtEl>
                                        <p:attrNameLst>
                                          <p:attrName>style.visibility</p:attrName>
                                        </p:attrNameLst>
                                      </p:cBhvr>
                                      <p:to>
                                        <p:strVal val="visible"/>
                                      </p:to>
                                    </p:set>
                                    <p:animEffect transition="in" filter="fade">
                                      <p:cBhvr>
                                        <p:cTn id="20" dur="500"/>
                                        <p:tgtEl>
                                          <p:spTgt spid="30730">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730">
                                            <p:txEl>
                                              <p:pRg st="6" end="6"/>
                                            </p:txEl>
                                          </p:spTgt>
                                        </p:tgtEl>
                                        <p:attrNameLst>
                                          <p:attrName>style.visibility</p:attrName>
                                        </p:attrNameLst>
                                      </p:cBhvr>
                                      <p:to>
                                        <p:strVal val="visible"/>
                                      </p:to>
                                    </p:set>
                                    <p:animEffect transition="in" filter="fade">
                                      <p:cBhvr>
                                        <p:cTn id="23" dur="500"/>
                                        <p:tgtEl>
                                          <p:spTgt spid="307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smtClean="0"/>
              <a:t>Exercise</a:t>
            </a:r>
            <a:endParaRPr lang="en-US" sz="320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Hello JavaServer Faces !</a:t>
            </a:r>
          </a:p>
        </p:txBody>
      </p:sp>
      <p:sp>
        <p:nvSpPr>
          <p:cNvPr id="12" name="Content Placeholder 2"/>
          <p:cNvSpPr>
            <a:spLocks noGrp="1"/>
          </p:cNvSpPr>
          <p:nvPr>
            <p:ph idx="1"/>
          </p:nvPr>
        </p:nvSpPr>
        <p:spPr>
          <a:xfrm>
            <a:off x="1102047" y="1196752"/>
            <a:ext cx="7718425" cy="4648200"/>
          </a:xfrm>
        </p:spPr>
        <p:txBody>
          <a:bodyPr/>
          <a:lstStyle/>
          <a:p>
            <a:r>
              <a:rPr lang="en-US" b="1" smtClean="0"/>
              <a:t>HelloJSF</a:t>
            </a:r>
            <a:r>
              <a:rPr lang="en-US" smtClean="0"/>
              <a:t> is available on GitHub:</a:t>
            </a:r>
          </a:p>
          <a:p>
            <a:pPr marL="0" indent="0" algn="ctr">
              <a:buNone/>
            </a:pPr>
            <a:r>
              <a:rPr lang="en-US" i="1">
                <a:hlinkClick r:id="rId5"/>
              </a:rPr>
              <a:t>https://github.com/bargenson/</a:t>
            </a:r>
            <a:r>
              <a:rPr lang="en-US" i="1" smtClean="0">
                <a:hlinkClick r:id="rId5"/>
              </a:rPr>
              <a:t>HelloJSF</a:t>
            </a:r>
            <a:endParaRPr lang="en-US" i="1" smtClean="0"/>
          </a:p>
          <a:p>
            <a:pPr marL="0" indent="0" algn="ctr">
              <a:buNone/>
            </a:pPr>
            <a:endParaRPr lang="en-US" i="1"/>
          </a:p>
          <a:p>
            <a:r>
              <a:rPr lang="en-US" smtClean="0"/>
              <a:t>Clone or download the project</a:t>
            </a:r>
          </a:p>
          <a:p>
            <a:pPr lvl="1"/>
            <a:r>
              <a:rPr lang="en-US" smtClean="0"/>
              <a:t>Try to deploy it on your Glassfish !</a:t>
            </a:r>
            <a:endParaRPr lang="en-US"/>
          </a:p>
        </p:txBody>
      </p:sp>
      <p:pic>
        <p:nvPicPr>
          <p:cNvPr id="14" name="Picture 13" descr="Octoca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3789040"/>
            <a:ext cx="2966963" cy="2966963"/>
          </a:xfrm>
          <a:prstGeom prst="rect">
            <a:avLst/>
          </a:prstGeom>
        </p:spPr>
      </p:pic>
    </p:spTree>
    <p:custDataLst>
      <p:tags r:id="rId1"/>
    </p:custDataLst>
    <p:extLst>
      <p:ext uri="{BB962C8B-B14F-4D97-AF65-F5344CB8AC3E}">
        <p14:creationId xmlns:p14="http://schemas.microsoft.com/office/powerpoint/2010/main" val="720367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err="1" smtClean="0"/>
              <a:t>ManagedBeans</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Or backing beans</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extLst>
      <p:ext uri="{BB962C8B-B14F-4D97-AF65-F5344CB8AC3E}">
        <p14:creationId xmlns:p14="http://schemas.microsoft.com/office/powerpoint/2010/main" val="129932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7411" name="Rectangle 3"/>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17413" name="Rectangle 18"/>
          <p:cNvSpPr>
            <a:spLocks noGrp="1" noChangeArrowheads="1"/>
          </p:cNvSpPr>
          <p:nvPr>
            <p:ph type="title"/>
          </p:nvPr>
        </p:nvSpPr>
        <p:spPr>
          <a:xfrm>
            <a:off x="1033463" y="142875"/>
            <a:ext cx="7729537" cy="838200"/>
          </a:xfrm>
        </p:spPr>
        <p:txBody>
          <a:bodyPr/>
          <a:lstStyle/>
          <a:p>
            <a:pPr eaLnBrk="1" hangingPunct="1"/>
            <a:r>
              <a:rPr lang="en-US" sz="3200" smtClean="0"/>
              <a:t>What are ManagedBeans ?</a:t>
            </a:r>
            <a:endParaRPr lang="en-US" sz="3200" dirty="0"/>
          </a:p>
        </p:txBody>
      </p:sp>
      <p:sp>
        <p:nvSpPr>
          <p:cNvPr id="9"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err="1" smtClean="0">
                <a:solidFill>
                  <a:srgbClr val="000000"/>
                </a:solidFill>
                <a:latin typeface="Arial" charset="0"/>
              </a:rPr>
              <a:t>ManagedBeans</a:t>
            </a:r>
            <a:endParaRPr lang="en-US" sz="1800" b="1" dirty="0">
              <a:solidFill>
                <a:srgbClr val="000000"/>
              </a:solidFill>
              <a:latin typeface="Arial" charset="0"/>
            </a:endParaRPr>
          </a:p>
        </p:txBody>
      </p:sp>
      <p:sp>
        <p:nvSpPr>
          <p:cNvPr id="10" name="Rectangle 3"/>
          <p:cNvSpPr txBox="1">
            <a:spLocks noChangeArrowheads="1"/>
          </p:cNvSpPr>
          <p:nvPr/>
        </p:nvSpPr>
        <p:spPr bwMode="auto">
          <a:xfrm>
            <a:off x="1143000" y="1143000"/>
            <a:ext cx="7543800" cy="3477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r>
              <a:rPr kumimoji="0" lang="en-US" sz="2200" b="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ManagedBeans</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are JavaBeans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r>
              <a:rPr lang="en-US" sz="2200" kern="0" dirty="0" smtClean="0">
                <a:latin typeface="+mn-lt"/>
                <a:ea typeface="ＭＳ Ｐゴシック" charset="-128"/>
                <a:cs typeface="ＭＳ Ｐゴシック" charset="-128"/>
              </a:rPr>
              <a:t>They are the link between Java objects and web pages</a:t>
            </a:r>
            <a:endPar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r>
              <a:rPr lang="en-US" sz="2200" kern="0" dirty="0" smtClean="0">
                <a:latin typeface="+mn-lt"/>
                <a:ea typeface="ＭＳ Ｐゴシック" charset="-128"/>
                <a:cs typeface="ＭＳ Ｐゴシック" charset="-128"/>
              </a:rPr>
              <a:t>To use a </a:t>
            </a:r>
            <a:r>
              <a:rPr lang="en-US" sz="2200" kern="0" dirty="0" err="1" smtClean="0">
                <a:latin typeface="+mn-lt"/>
                <a:ea typeface="ＭＳ Ｐゴシック" charset="-128"/>
                <a:cs typeface="ＭＳ Ｐゴシック" charset="-128"/>
              </a:rPr>
              <a:t>JavaBean</a:t>
            </a:r>
            <a:r>
              <a:rPr lang="en-US" sz="2200" kern="0" dirty="0" smtClean="0">
                <a:latin typeface="+mn-lt"/>
                <a:ea typeface="ＭＳ Ｐゴシック" charset="-128"/>
                <a:cs typeface="ＭＳ Ｐゴシック" charset="-128"/>
              </a:rPr>
              <a:t> inside your web pages</a:t>
            </a:r>
            <a:endPar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endParaRPr>
          </a:p>
          <a:p>
            <a:pPr marL="800100" lvl="1"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Declare it as a </a:t>
            </a:r>
            <a:r>
              <a:rPr lang="en-US" sz="2200" kern="0" dirty="0" err="1" smtClean="0">
                <a:latin typeface="+mn-lt"/>
                <a:ea typeface="ＭＳ Ｐゴシック" charset="-128"/>
                <a:cs typeface="ＭＳ Ｐゴシック" charset="-128"/>
              </a:rPr>
              <a:t>ManagedBean</a:t>
            </a:r>
            <a:r>
              <a:rPr lang="en-US" sz="2200" kern="0" dirty="0" smtClean="0">
                <a:latin typeface="+mn-lt"/>
                <a:ea typeface="ＭＳ Ｐゴシック" charset="-128"/>
                <a:cs typeface="ＭＳ Ｐゴシック" charset="-128"/>
              </a:rPr>
              <a:t>: </a:t>
            </a:r>
          </a:p>
          <a:p>
            <a:pPr marL="1257300" lvl="2" indent="-342900">
              <a:spcBef>
                <a:spcPct val="20000"/>
              </a:spcBef>
              <a:spcAft>
                <a:spcPct val="30000"/>
              </a:spcAft>
              <a:buClr>
                <a:schemeClr val="hlink"/>
              </a:buClr>
              <a:buFont typeface="Wingdings" charset="2"/>
              <a:buChar char="n"/>
            </a:pPr>
            <a:r>
              <a:rPr lang="en-US" sz="2200" kern="0" dirty="0">
                <a:latin typeface="+mn-lt"/>
                <a:ea typeface="ＭＳ Ｐゴシック" charset="-128"/>
                <a:cs typeface="ＭＳ Ｐゴシック" charset="-128"/>
              </a:rPr>
              <a:t>I</a:t>
            </a:r>
            <a:r>
              <a:rPr lang="en-US" sz="2200" kern="0" dirty="0" smtClean="0">
                <a:latin typeface="+mn-lt"/>
                <a:ea typeface="ＭＳ Ｐゴシック" charset="-128"/>
                <a:cs typeface="ＭＳ Ｐゴシック" charset="-128"/>
              </a:rPr>
              <a:t>nside the </a:t>
            </a:r>
            <a:r>
              <a:rPr lang="en-US" sz="2200" i="1" kern="0" dirty="0" smtClean="0">
                <a:latin typeface="+mn-lt"/>
                <a:ea typeface="ＭＳ Ｐゴシック" charset="-128"/>
                <a:cs typeface="ＭＳ Ｐゴシック" charset="-128"/>
              </a:rPr>
              <a:t>faces-</a:t>
            </a:r>
            <a:r>
              <a:rPr lang="en-US" sz="2200" i="1" kern="0" dirty="0" err="1" smtClean="0">
                <a:latin typeface="+mn-lt"/>
                <a:ea typeface="ＭＳ Ｐゴシック" charset="-128"/>
                <a:cs typeface="ＭＳ Ｐゴシック" charset="-128"/>
              </a:rPr>
              <a:t>config.xml</a:t>
            </a:r>
            <a:r>
              <a:rPr lang="en-US" sz="2200" i="1" kern="0" dirty="0" smtClean="0">
                <a:latin typeface="+mn-lt"/>
                <a:ea typeface="ＭＳ Ｐゴシック" charset="-128"/>
                <a:cs typeface="ＭＳ Ｐゴシック" charset="-128"/>
              </a:rPr>
              <a:t> </a:t>
            </a:r>
            <a:r>
              <a:rPr lang="en-US" sz="2200" kern="0" dirty="0" smtClean="0">
                <a:latin typeface="+mn-lt"/>
                <a:ea typeface="ＭＳ Ｐゴシック" charset="-128"/>
                <a:cs typeface="ＭＳ Ｐゴシック" charset="-128"/>
              </a:rPr>
              <a:t>file</a:t>
            </a:r>
          </a:p>
          <a:p>
            <a:pPr marL="1257300" lvl="2"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With the annotation </a:t>
            </a:r>
            <a:r>
              <a:rPr lang="en-US" sz="2200" i="1" kern="0" dirty="0" smtClean="0">
                <a:latin typeface="+mn-lt"/>
                <a:ea typeface="ＭＳ Ｐゴシック" charset="-128"/>
                <a:cs typeface="ＭＳ Ｐゴシック" charset="-128"/>
              </a:rPr>
              <a:t>@</a:t>
            </a:r>
            <a:r>
              <a:rPr lang="en-US" sz="2200" i="1" kern="0" dirty="0" err="1" smtClean="0">
                <a:latin typeface="+mn-lt"/>
                <a:ea typeface="ＭＳ Ｐゴシック" charset="-128"/>
                <a:cs typeface="ＭＳ Ｐゴシック" charset="-128"/>
              </a:rPr>
              <a:t>ManagedBean</a:t>
            </a:r>
            <a:endParaRPr lang="en-US" sz="2200" i="1" kern="0" dirty="0" smtClean="0">
              <a:latin typeface="+mn-lt"/>
              <a:ea typeface="ＭＳ Ｐゴシック" charset="-128"/>
              <a:cs typeface="ＭＳ Ｐゴシック" charset="-128"/>
            </a:endParaRPr>
          </a:p>
          <a:p>
            <a:pPr marL="800100" lvl="1" indent="-342900">
              <a:spcBef>
                <a:spcPct val="20000"/>
              </a:spcBef>
              <a:spcAft>
                <a:spcPct val="30000"/>
              </a:spcAft>
              <a:buClr>
                <a:schemeClr val="hlink"/>
              </a:buClr>
              <a:buFont typeface="Wingdings" charset="2"/>
              <a:buChar char="n"/>
            </a:pPr>
            <a:r>
              <a:rPr kumimoji="0" lang="en-US" sz="220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Use it in your JSP or </a:t>
            </a:r>
            <a:r>
              <a:rPr kumimoji="0" lang="en-US" sz="2200" i="0" u="none" strike="noStrike" kern="0" cap="none" spc="0" normalizeH="0" baseline="0" noProof="0" dirty="0" err="1" smtClean="0">
                <a:ln>
                  <a:noFill/>
                </a:ln>
                <a:solidFill>
                  <a:schemeClr val="tx1"/>
                </a:solidFill>
                <a:effectLst/>
                <a:uLnTx/>
                <a:uFillTx/>
                <a:latin typeface="+mn-lt"/>
                <a:ea typeface="ＭＳ Ｐゴシック" charset="-128"/>
                <a:cs typeface="ＭＳ Ｐゴシック" charset="-128"/>
              </a:rPr>
              <a:t>Facelets</a:t>
            </a:r>
            <a:r>
              <a:rPr kumimoji="0" lang="en-US" sz="220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 </a:t>
            </a:r>
            <a:r>
              <a:rPr lang="en-US" sz="2200" kern="0" dirty="0" smtClean="0">
                <a:latin typeface="+mn-lt"/>
                <a:ea typeface="ＭＳ Ｐゴシック" charset="-128"/>
                <a:cs typeface="ＭＳ Ｐゴシック" charset="-128"/>
              </a:rPr>
              <a:t>pages thanks to UEL</a:t>
            </a:r>
            <a:endParaRPr kumimoji="0" lang="en-US" sz="2200" i="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grpSp>
        <p:nvGrpSpPr>
          <p:cNvPr id="18" name="Grouper 17"/>
          <p:cNvGrpSpPr/>
          <p:nvPr/>
        </p:nvGrpSpPr>
        <p:grpSpPr>
          <a:xfrm>
            <a:off x="2051720" y="4797152"/>
            <a:ext cx="6120680" cy="1760240"/>
            <a:chOff x="1219200" y="4038600"/>
            <a:chExt cx="6477000" cy="2362200"/>
          </a:xfrm>
        </p:grpSpPr>
        <p:sp>
          <p:nvSpPr>
            <p:cNvPr id="11" name="Rectangle 10"/>
            <p:cNvSpPr/>
            <p:nvPr/>
          </p:nvSpPr>
          <p:spPr bwMode="auto">
            <a:xfrm>
              <a:off x="1219200" y="4038600"/>
              <a:ext cx="1524000" cy="626477"/>
            </a:xfrm>
            <a:prstGeom prst="rect">
              <a:avLst/>
            </a:prstGeom>
            <a:solidFill>
              <a:schemeClr val="bg1">
                <a:lumMod val="85000"/>
              </a:schemeClr>
            </a:solidFill>
            <a:ln w="3175" cap="flat" cmpd="sng" algn="ctr">
              <a:solidFill>
                <a:srgbClr val="0A3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MyJavaBean</a:t>
              </a:r>
              <a:endParaRPr kumimoji="0" lang="en-US" sz="1600" b="0" i="0" u="none" strike="noStrike" cap="none" normalizeH="0" baseline="0" dirty="0" smtClean="0">
                <a:ln>
                  <a:noFill/>
                </a:ln>
                <a:solidFill>
                  <a:schemeClr val="tx1"/>
                </a:solidFill>
                <a:effectLst/>
                <a:latin typeface="Courier" pitchFamily="49" charset="0"/>
              </a:endParaRPr>
            </a:p>
          </p:txBody>
        </p:sp>
        <p:grpSp>
          <p:nvGrpSpPr>
            <p:cNvPr id="14" name="Grouper 13"/>
            <p:cNvGrpSpPr/>
            <p:nvPr/>
          </p:nvGrpSpPr>
          <p:grpSpPr>
            <a:xfrm>
              <a:off x="3124200" y="4495800"/>
              <a:ext cx="2743200" cy="1905000"/>
              <a:chOff x="3276600" y="4495800"/>
              <a:chExt cx="2743200" cy="1905000"/>
            </a:xfrm>
          </p:grpSpPr>
          <p:sp>
            <p:nvSpPr>
              <p:cNvPr id="12" name="Rectangle 11"/>
              <p:cNvSpPr/>
              <p:nvPr/>
            </p:nvSpPr>
            <p:spPr bwMode="auto">
              <a:xfrm>
                <a:off x="3276600" y="4876800"/>
                <a:ext cx="2743200" cy="1524000"/>
              </a:xfrm>
              <a:prstGeom prst="rect">
                <a:avLst/>
              </a:prstGeom>
              <a:solidFill>
                <a:schemeClr val="bg1">
                  <a:lumMod val="85000"/>
                </a:schemeClr>
              </a:solidFill>
              <a:ln w="3175" cap="flat" cmpd="sng" algn="ctr">
                <a:solidFill>
                  <a:srgbClr val="0A3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&lt;managed-bean&gt;</a:t>
                </a:r>
              </a:p>
              <a:p>
                <a:pPr marL="0" marR="0" indent="0" algn="ctr" defTabSz="914400" rtl="0" eaLnBrk="1" fontAlgn="base" latinLnBrk="0" hangingPunct="1">
                  <a:lnSpc>
                    <a:spcPct val="100000"/>
                  </a:lnSpc>
                  <a:spcBef>
                    <a:spcPct val="0"/>
                  </a:spcBef>
                  <a:spcAft>
                    <a:spcPct val="0"/>
                  </a:spcAft>
                  <a:buClrTx/>
                  <a:buSzTx/>
                  <a:buFontTx/>
                  <a:buNone/>
                  <a:tabLst/>
                </a:pPr>
                <a:r>
                  <a:rPr lang="en-US" smtClean="0">
                    <a:latin typeface="Courier" pitchFamily="49" charset="0"/>
                  </a:rPr>
                  <a: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&lt;/managed-bean&gt;</a:t>
                </a:r>
                <a:endParaRPr kumimoji="0" lang="en-US" sz="1600" b="0" i="0" u="none" strike="noStrike" cap="none" normalizeH="0" baseline="0" dirty="0" smtClean="0">
                  <a:ln>
                    <a:noFill/>
                  </a:ln>
                  <a:solidFill>
                    <a:schemeClr val="tx1"/>
                  </a:solidFill>
                  <a:effectLst/>
                  <a:latin typeface="Courier" pitchFamily="49" charset="0"/>
                </a:endParaRPr>
              </a:p>
            </p:txBody>
          </p:sp>
          <p:sp>
            <p:nvSpPr>
              <p:cNvPr id="13" name="ZoneTexte 12"/>
              <p:cNvSpPr txBox="1"/>
              <p:nvPr/>
            </p:nvSpPr>
            <p:spPr>
              <a:xfrm>
                <a:off x="3810000" y="4495800"/>
                <a:ext cx="1764091" cy="454331"/>
              </a:xfrm>
              <a:prstGeom prst="rect">
                <a:avLst/>
              </a:prstGeom>
              <a:noFill/>
            </p:spPr>
            <p:txBody>
              <a:bodyPr wrap="none" rtlCol="0">
                <a:spAutoFit/>
              </a:bodyPr>
              <a:lstStyle/>
              <a:p>
                <a:r>
                  <a:rPr lang="en-US" smtClean="0">
                    <a:latin typeface="Arial"/>
                    <a:cs typeface="Arial"/>
                  </a:rPr>
                  <a:t>faces-config.xml</a:t>
                </a:r>
                <a:endParaRPr lang="en-US" dirty="0">
                  <a:latin typeface="Arial"/>
                  <a:cs typeface="Arial"/>
                </a:endParaRPr>
              </a:p>
            </p:txBody>
          </p:sp>
        </p:grpSp>
        <p:sp>
          <p:nvSpPr>
            <p:cNvPr id="15" name="Rectangle 14"/>
            <p:cNvSpPr/>
            <p:nvPr/>
          </p:nvSpPr>
          <p:spPr bwMode="auto">
            <a:xfrm>
              <a:off x="6096000" y="4038600"/>
              <a:ext cx="1600200" cy="626477"/>
            </a:xfrm>
            <a:prstGeom prst="rect">
              <a:avLst/>
            </a:prstGeom>
            <a:solidFill>
              <a:schemeClr val="bg1">
                <a:lumMod val="85000"/>
              </a:schemeClr>
            </a:solidFill>
            <a:ln w="3175" cap="flat" cmpd="sng" algn="ctr">
              <a:solidFill>
                <a:srgbClr val="0A3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MyPage.jsp</a:t>
              </a:r>
              <a:endParaRPr kumimoji="0" lang="en-US" sz="1600" b="0" i="0" u="none" strike="noStrike" cap="none" normalizeH="0" baseline="0" dirty="0" smtClean="0">
                <a:ln>
                  <a:noFill/>
                </a:ln>
                <a:solidFill>
                  <a:schemeClr val="tx1"/>
                </a:solidFill>
                <a:effectLst/>
                <a:latin typeface="Courier" pitchFamily="49" charset="0"/>
              </a:endParaRPr>
            </a:p>
          </p:txBody>
        </p:sp>
        <p:sp>
          <p:nvSpPr>
            <p:cNvPr id="16" name="Flèche à angle droit 15"/>
            <p:cNvSpPr/>
            <p:nvPr/>
          </p:nvSpPr>
          <p:spPr bwMode="auto">
            <a:xfrm rot="5400000">
              <a:off x="1962150" y="4743450"/>
              <a:ext cx="952500" cy="1219200"/>
            </a:xfrm>
            <a:prstGeom prst="bentUpArrow">
              <a:avLst/>
            </a:prstGeom>
            <a:solidFill>
              <a:srgbClr val="FFB687"/>
            </a:solidFill>
            <a:ln w="3175" cap="flat" cmpd="sng" algn="ctr">
              <a:solidFill>
                <a:srgbClr val="0A3C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urier" pitchFamily="49" charset="0"/>
              </a:endParaRPr>
            </a:p>
          </p:txBody>
        </p:sp>
        <p:sp>
          <p:nvSpPr>
            <p:cNvPr id="17" name="Flèche à angle droit 16"/>
            <p:cNvSpPr/>
            <p:nvPr/>
          </p:nvSpPr>
          <p:spPr bwMode="auto">
            <a:xfrm>
              <a:off x="5943600" y="4876800"/>
              <a:ext cx="1143000" cy="914400"/>
            </a:xfrm>
            <a:prstGeom prst="bentUpArrow">
              <a:avLst/>
            </a:prstGeom>
            <a:solidFill>
              <a:srgbClr val="CCFFCC"/>
            </a:solidFill>
            <a:ln w="3175" cap="flat" cmpd="sng" algn="ctr">
              <a:solidFill>
                <a:srgbClr val="0A3C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urier" pitchFamily="49" charset="0"/>
              </a:endParaRPr>
            </a:p>
          </p:txBody>
        </p:sp>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5844" name="Rectangle 10"/>
          <p:cNvSpPr>
            <a:spLocks noGrp="1" noChangeArrowheads="1"/>
          </p:cNvSpPr>
          <p:nvPr>
            <p:ph type="title"/>
          </p:nvPr>
        </p:nvSpPr>
        <p:spPr>
          <a:xfrm>
            <a:off x="1033463" y="142875"/>
            <a:ext cx="7729537" cy="838200"/>
          </a:xfrm>
          <a:noFill/>
        </p:spPr>
        <p:txBody>
          <a:bodyPr/>
          <a:lstStyle/>
          <a:p>
            <a:pPr eaLnBrk="1" hangingPunct="1"/>
            <a:r>
              <a:rPr lang="en-US" sz="3200" smtClean="0"/>
              <a:t>How to declare them ?</a:t>
            </a:r>
            <a:endParaRPr lang="en-US" sz="3200"/>
          </a:p>
        </p:txBody>
      </p:sp>
      <p:sp>
        <p:nvSpPr>
          <p:cNvPr id="29701"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35846" name="Text Box 19"/>
          <p:cNvSpPr txBox="1">
            <a:spLocks noChangeArrowheads="1"/>
          </p:cNvSpPr>
          <p:nvPr/>
        </p:nvSpPr>
        <p:spPr bwMode="auto">
          <a:xfrm>
            <a:off x="1000125" y="2155825"/>
            <a:ext cx="8001000" cy="3416315"/>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dirty="0">
                <a:solidFill>
                  <a:srgbClr val="008080"/>
                </a:solidFill>
                <a:latin typeface="Courier New" charset="0"/>
              </a:rPr>
              <a:t>&lt;?</a:t>
            </a:r>
            <a:r>
              <a:rPr lang="en-US" sz="1800" dirty="0">
                <a:solidFill>
                  <a:srgbClr val="3F7F7F"/>
                </a:solidFill>
                <a:latin typeface="Courier New" charset="0"/>
              </a:rPr>
              <a:t>xml </a:t>
            </a:r>
            <a:r>
              <a:rPr lang="en-US" sz="1800" dirty="0">
                <a:solidFill>
                  <a:srgbClr val="7F007F"/>
                </a:solidFill>
                <a:latin typeface="Courier New" charset="0"/>
              </a:rPr>
              <a:t>version</a:t>
            </a:r>
            <a:r>
              <a:rPr lang="en-US" sz="1800" dirty="0">
                <a:solidFill>
                  <a:srgbClr val="000000"/>
                </a:solidFill>
                <a:latin typeface="Courier New" charset="0"/>
              </a:rPr>
              <a:t>=</a:t>
            </a:r>
            <a:r>
              <a:rPr lang="en-US" sz="1800" dirty="0">
                <a:solidFill>
                  <a:srgbClr val="2A00FF"/>
                </a:solidFill>
                <a:latin typeface="Courier New" charset="0"/>
              </a:rPr>
              <a:t>'1.0' </a:t>
            </a:r>
            <a:r>
              <a:rPr lang="en-US" sz="1800" dirty="0">
                <a:solidFill>
                  <a:srgbClr val="7F007F"/>
                </a:solidFill>
                <a:latin typeface="Courier New" charset="0"/>
              </a:rPr>
              <a:t>encoding</a:t>
            </a:r>
            <a:r>
              <a:rPr lang="en-US" sz="1800" dirty="0">
                <a:solidFill>
                  <a:srgbClr val="000000"/>
                </a:solidFill>
                <a:latin typeface="Courier New" charset="0"/>
              </a:rPr>
              <a:t>=</a:t>
            </a:r>
            <a:r>
              <a:rPr lang="en-US" sz="1800" dirty="0">
                <a:solidFill>
                  <a:srgbClr val="2A00FF"/>
                </a:solidFill>
                <a:latin typeface="Courier New" charset="0"/>
              </a:rPr>
              <a:t>'UTF-8'</a:t>
            </a:r>
            <a:r>
              <a:rPr lang="en-US" sz="1800" dirty="0">
                <a:solidFill>
                  <a:srgbClr val="008080"/>
                </a:solidFill>
                <a:latin typeface="Courier New" charset="0"/>
              </a:rPr>
              <a:t>?&gt;</a:t>
            </a:r>
            <a:endParaRPr lang="en-US" sz="1800" dirty="0">
              <a:latin typeface="Courier New" charset="0"/>
            </a:endParaRPr>
          </a:p>
          <a:p>
            <a:r>
              <a:rPr lang="en-US" sz="1800" dirty="0">
                <a:solidFill>
                  <a:srgbClr val="008080"/>
                </a:solidFill>
                <a:latin typeface="Courier New" charset="0"/>
              </a:rPr>
              <a:t>&lt;</a:t>
            </a:r>
            <a:r>
              <a:rPr lang="en-US" sz="1800" dirty="0">
                <a:solidFill>
                  <a:srgbClr val="3F7F7F"/>
                </a:solidFill>
                <a:latin typeface="Courier New" charset="0"/>
              </a:rPr>
              <a:t>faces-</a:t>
            </a:r>
            <a:r>
              <a:rPr lang="en-US" sz="1800" dirty="0" err="1">
                <a:solidFill>
                  <a:srgbClr val="3F7F7F"/>
                </a:solidFill>
                <a:latin typeface="Courier New" charset="0"/>
              </a:rPr>
              <a:t>config</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smtClean="0">
                <a:solidFill>
                  <a:srgbClr val="3F7F7F"/>
                </a:solidFill>
                <a:latin typeface="Courier New" charset="0"/>
              </a:rPr>
              <a:t>managed-bean-name</a:t>
            </a:r>
            <a:r>
              <a:rPr lang="en-US" sz="1800" dirty="0" smtClean="0">
                <a:solidFill>
                  <a:srgbClr val="008080"/>
                </a:solidFill>
                <a:latin typeface="Courier New" charset="0"/>
              </a:rPr>
              <a:t>&gt;</a:t>
            </a:r>
            <a:r>
              <a:rPr lang="en-US" sz="1800" dirty="0" err="1" smtClean="0">
                <a:solidFill>
                  <a:srgbClr val="000000"/>
                </a:solidFill>
                <a:latin typeface="Courier New" charset="0"/>
              </a:rPr>
              <a:t>beanName</a:t>
            </a:r>
            <a:r>
              <a:rPr lang="en-US" sz="1800" dirty="0" smtClean="0">
                <a:solidFill>
                  <a:srgbClr val="008080"/>
                </a:solidFill>
                <a:latin typeface="Courier New" charset="0"/>
              </a:rPr>
              <a:t>&lt;</a:t>
            </a:r>
            <a:r>
              <a:rPr lang="en-US" sz="1800" dirty="0">
                <a:solidFill>
                  <a:srgbClr val="008080"/>
                </a:solidFill>
                <a:latin typeface="Courier New" charset="0"/>
              </a:rPr>
              <a:t>/</a:t>
            </a:r>
            <a:r>
              <a:rPr lang="en-US" sz="1800" dirty="0">
                <a:solidFill>
                  <a:srgbClr val="3F7F7F"/>
                </a:solidFill>
                <a:latin typeface="Courier New" charset="0"/>
              </a:rPr>
              <a:t>managed-bean-name</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managed-bean-class</a:t>
            </a:r>
            <a:r>
              <a:rPr lang="en-US" sz="1800" dirty="0" smtClean="0">
                <a:solidFill>
                  <a:srgbClr val="008080"/>
                </a:solidFill>
                <a:latin typeface="Courier New" charset="0"/>
              </a:rPr>
              <a:t>&gt;</a:t>
            </a:r>
          </a:p>
          <a:p>
            <a:r>
              <a:rPr lang="en-US" sz="1800" dirty="0" smtClean="0">
                <a:solidFill>
                  <a:srgbClr val="008080"/>
                </a:solidFill>
                <a:latin typeface="Courier New" charset="0"/>
              </a:rPr>
              <a:t>          </a:t>
            </a:r>
            <a:r>
              <a:rPr lang="en-US" sz="1800" dirty="0" smtClean="0">
                <a:solidFill>
                  <a:srgbClr val="000000"/>
                </a:solidFill>
                <a:latin typeface="Courier New" charset="0"/>
              </a:rPr>
              <a:t>fully qualified class name</a:t>
            </a:r>
          </a:p>
          <a:p>
            <a:r>
              <a:rPr lang="en-US" sz="1800" dirty="0" smtClean="0">
                <a:solidFill>
                  <a:srgbClr val="000000"/>
                </a:solidFill>
                <a:latin typeface="Courier New" charset="0"/>
              </a:rPr>
              <a:t>        </a:t>
            </a:r>
            <a:r>
              <a:rPr lang="en-US" sz="1800" dirty="0" smtClean="0">
                <a:solidFill>
                  <a:srgbClr val="008080"/>
                </a:solidFill>
                <a:latin typeface="Courier New" charset="0"/>
              </a:rPr>
              <a:t>&lt;/</a:t>
            </a:r>
            <a:r>
              <a:rPr lang="en-US" sz="1800" dirty="0">
                <a:solidFill>
                  <a:srgbClr val="3F7F7F"/>
                </a:solidFill>
                <a:latin typeface="Courier New" charset="0"/>
              </a:rPr>
              <a:t>managed-bean-class</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managed-bean-scope</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0000"/>
                </a:solidFill>
                <a:latin typeface="Courier New" charset="0"/>
              </a:rPr>
              <a:t>          (</a:t>
            </a:r>
            <a:r>
              <a:rPr lang="en-US" sz="1800" dirty="0" err="1" smtClean="0">
                <a:solidFill>
                  <a:srgbClr val="000000"/>
                </a:solidFill>
                <a:latin typeface="Courier New" charset="0"/>
              </a:rPr>
              <a:t>application|session|request|view|none</a:t>
            </a:r>
            <a:r>
              <a:rPr lang="en-US" sz="1800" dirty="0">
                <a:solidFill>
                  <a:srgbClr val="000000"/>
                </a:solidFill>
                <a:latin typeface="Courier New" charset="0"/>
              </a:rPr>
              <a: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managed-bean-scope</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a:t>
            </a:r>
            <a:r>
              <a:rPr lang="en-US" sz="1800" dirty="0">
                <a:solidFill>
                  <a:srgbClr val="008080"/>
                </a:solidFill>
                <a:latin typeface="Courier New" charset="0"/>
              </a:rPr>
              <a:t>&gt;</a:t>
            </a:r>
            <a:endParaRPr lang="en-US" sz="1800" dirty="0">
              <a:latin typeface="Courier New" charset="0"/>
            </a:endParaRPr>
          </a:p>
          <a:p>
            <a:r>
              <a:rPr lang="en-US" sz="1800" dirty="0">
                <a:solidFill>
                  <a:srgbClr val="008080"/>
                </a:solidFill>
                <a:latin typeface="Courier New" charset="0"/>
              </a:rPr>
              <a:t>&lt;/</a:t>
            </a:r>
            <a:r>
              <a:rPr lang="en-US" sz="1800" dirty="0">
                <a:solidFill>
                  <a:srgbClr val="3F7F7F"/>
                </a:solidFill>
                <a:latin typeface="Courier New" charset="0"/>
              </a:rPr>
              <a:t>faces-</a:t>
            </a:r>
            <a:r>
              <a:rPr lang="en-US" sz="1800" dirty="0" err="1">
                <a:solidFill>
                  <a:srgbClr val="3F7F7F"/>
                </a:solidFill>
                <a:latin typeface="Courier New" charset="0"/>
              </a:rPr>
              <a:t>config</a:t>
            </a:r>
            <a:r>
              <a:rPr lang="en-US" sz="1800" dirty="0">
                <a:solidFill>
                  <a:srgbClr val="008080"/>
                </a:solidFill>
                <a:latin typeface="Courier New" charset="0"/>
              </a:rPr>
              <a:t>&gt;</a:t>
            </a:r>
            <a:endParaRPr lang="en-US" sz="1800" dirty="0">
              <a:latin typeface="Courier New" charset="0"/>
            </a:endParaRPr>
          </a:p>
        </p:txBody>
      </p:sp>
      <p:pic>
        <p:nvPicPr>
          <p:cNvPr id="35847" name="Picture 18" descr="2419-43794"/>
          <p:cNvPicPr>
            <a:picLocks noChangeAspect="1" noChangeArrowheads="1"/>
          </p:cNvPicPr>
          <p:nvPr/>
        </p:nvPicPr>
        <p:blipFill>
          <a:blip r:embed="rId5" cstate="print"/>
          <a:srcRect/>
          <a:stretch>
            <a:fillRect/>
          </a:stretch>
        </p:blipFill>
        <p:spPr bwMode="auto">
          <a:xfrm>
            <a:off x="7956550" y="5827713"/>
            <a:ext cx="985838" cy="985837"/>
          </a:xfrm>
          <a:prstGeom prst="rect">
            <a:avLst/>
          </a:prstGeom>
          <a:noFill/>
          <a:ln w="9525">
            <a:noFill/>
            <a:miter lim="800000"/>
            <a:headEnd/>
            <a:tailEnd/>
          </a:ln>
        </p:spPr>
      </p:pic>
      <p:sp>
        <p:nvSpPr>
          <p:cNvPr id="8" name="Espace réservé du contenu 7"/>
          <p:cNvSpPr>
            <a:spLocks noGrp="1"/>
          </p:cNvSpPr>
          <p:nvPr>
            <p:ph idx="1"/>
          </p:nvPr>
        </p:nvSpPr>
        <p:spPr>
          <a:xfrm>
            <a:off x="1044575" y="1239416"/>
            <a:ext cx="7718425" cy="533400"/>
          </a:xfrm>
        </p:spPr>
        <p:txBody>
          <a:bodyPr/>
          <a:lstStyle/>
          <a:p>
            <a:r>
              <a:rPr lang="en-US" smtClean="0"/>
              <a:t>In the </a:t>
            </a:r>
            <a:r>
              <a:rPr lang="en-US" i="1" smtClean="0"/>
              <a:t>faces-config.xml</a:t>
            </a:r>
            <a:r>
              <a:rPr lang="en-US" smtClean="0"/>
              <a:t>:</a:t>
            </a:r>
            <a:endParaRPr lang="en-US"/>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7"/>
          <p:cNvSpPr>
            <a:spLocks noGrp="1"/>
          </p:cNvSpPr>
          <p:nvPr>
            <p:ph idx="1"/>
          </p:nvPr>
        </p:nvSpPr>
        <p:spPr>
          <a:xfrm>
            <a:off x="1044575" y="1066800"/>
            <a:ext cx="7718425" cy="3505200"/>
          </a:xfrm>
        </p:spPr>
        <p:txBody>
          <a:bodyPr/>
          <a:lstStyle/>
          <a:p>
            <a:r>
              <a:rPr lang="en-US" smtClean="0"/>
              <a:t>A simple JavaBean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 declared as a ManagedBean</a:t>
            </a:r>
            <a:endParaRPr lang="en-US"/>
          </a:p>
        </p:txBody>
      </p:sp>
      <p:pic>
        <p:nvPicPr>
          <p:cNvPr id="1843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5" name="Rectangle 3"/>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18438" name="Rectangle 20"/>
          <p:cNvSpPr>
            <a:spLocks noGrp="1" noChangeArrowheads="1"/>
          </p:cNvSpPr>
          <p:nvPr>
            <p:ph type="title"/>
          </p:nvPr>
        </p:nvSpPr>
        <p:spPr>
          <a:xfrm>
            <a:off x="1033463" y="142875"/>
            <a:ext cx="7729537" cy="838200"/>
          </a:xfrm>
        </p:spPr>
        <p:txBody>
          <a:bodyPr/>
          <a:lstStyle/>
          <a:p>
            <a:pPr eaLnBrk="1" hangingPunct="1"/>
            <a:r>
              <a:rPr lang="en-US" sz="3200"/>
              <a:t>How to declare them ?</a:t>
            </a:r>
          </a:p>
        </p:txBody>
      </p:sp>
      <p:sp>
        <p:nvSpPr>
          <p:cNvPr id="2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13" name="ZoneTexte 12"/>
          <p:cNvSpPr txBox="1"/>
          <p:nvPr/>
        </p:nvSpPr>
        <p:spPr>
          <a:xfrm>
            <a:off x="1143000" y="1746681"/>
            <a:ext cx="7696200" cy="1754327"/>
          </a:xfrm>
          <a:prstGeom prst="rect">
            <a:avLst/>
          </a:prstGeom>
          <a:solidFill>
            <a:srgbClr val="A5C3DB"/>
          </a:solidFill>
          <a:ln>
            <a:solidFill>
              <a:schemeClr val="tx1"/>
            </a:solidFill>
          </a:ln>
        </p:spPr>
        <p:txBody>
          <a:bodyPr wrap="square" rtlCol="0">
            <a:spAutoFit/>
          </a:bodyPr>
          <a:lstStyle/>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endParaRPr lang="en-US" sz="1800" dirty="0" smtClean="0">
              <a:latin typeface="Courier"/>
              <a:cs typeface="Arial"/>
            </a:endParaRPr>
          </a:p>
          <a:p>
            <a:r>
              <a:rPr lang="en-US" sz="1800" dirty="0" smtClean="0">
                <a:solidFill>
                  <a:srgbClr val="3F7F7F"/>
                </a:solidFill>
                <a:latin typeface="Courier"/>
                <a:cs typeface="Arial"/>
              </a:rPr>
              <a:t>    // Getters and Setters</a:t>
            </a:r>
            <a:endParaRPr lang="en-US" sz="1800" dirty="0" smtClean="0">
              <a:latin typeface="Courier"/>
              <a:cs typeface="Arial"/>
            </a:endParaRPr>
          </a:p>
          <a:p>
            <a:r>
              <a:rPr lang="en-US" sz="1800" dirty="0" smtClean="0">
                <a:latin typeface="Courier"/>
                <a:cs typeface="Arial"/>
              </a:rPr>
              <a:t>}</a:t>
            </a:r>
            <a:endParaRPr lang="en-US" sz="1800" dirty="0">
              <a:latin typeface="Courier"/>
              <a:cs typeface="Arial"/>
            </a:endParaRPr>
          </a:p>
        </p:txBody>
      </p:sp>
      <p:sp>
        <p:nvSpPr>
          <p:cNvPr id="15" name="Text Box 19"/>
          <p:cNvSpPr txBox="1">
            <a:spLocks noChangeArrowheads="1"/>
          </p:cNvSpPr>
          <p:nvPr/>
        </p:nvSpPr>
        <p:spPr bwMode="auto">
          <a:xfrm>
            <a:off x="1143000" y="4581128"/>
            <a:ext cx="7696200" cy="2057399"/>
          </a:xfrm>
          <a:prstGeom prst="rect">
            <a:avLst/>
          </a:prstGeom>
          <a:solidFill>
            <a:schemeClr val="accent2"/>
          </a:solidFill>
          <a:ln w="9525">
            <a:solidFill>
              <a:srgbClr val="000000"/>
            </a:solidFill>
            <a:miter lim="800000"/>
            <a:headEnd/>
            <a:tailEnd/>
          </a:ln>
        </p:spPr>
        <p:txBody>
          <a:bodyPr wrap="square">
            <a:prstTxWarp prst="textNoShape">
              <a:avLst/>
            </a:prstTxWarp>
          </a:bodyPr>
          <a:lstStyle/>
          <a:p>
            <a:r>
              <a:rPr lang="en-US" sz="1800" smtClean="0">
                <a:solidFill>
                  <a:srgbClr val="008080"/>
                </a:solidFill>
                <a:latin typeface="Courier New" charset="0"/>
              </a:rPr>
              <a:t>&lt;</a:t>
            </a:r>
            <a:r>
              <a:rPr lang="en-US" sz="1800">
                <a:solidFill>
                  <a:srgbClr val="3F7F7F"/>
                </a:solidFill>
                <a:latin typeface="Courier New" charset="0"/>
              </a:rPr>
              <a:t>managed-bean</a:t>
            </a:r>
            <a:r>
              <a:rPr lang="en-US" sz="180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managed-bean-name</a:t>
            </a:r>
            <a:r>
              <a:rPr lang="en-US" sz="1800" smtClean="0">
                <a:solidFill>
                  <a:srgbClr val="008080"/>
                </a:solidFill>
                <a:latin typeface="Courier New" charset="0"/>
              </a:rPr>
              <a:t>&gt;</a:t>
            </a:r>
            <a:r>
              <a:rPr lang="en-US" sz="1800" smtClean="0">
                <a:solidFill>
                  <a:srgbClr val="000000"/>
                </a:solidFill>
                <a:latin typeface="Courier New" charset="0"/>
              </a:rPr>
              <a:t>user</a:t>
            </a:r>
            <a:r>
              <a:rPr lang="en-US" sz="1800" smtClean="0">
                <a:solidFill>
                  <a:srgbClr val="008080"/>
                </a:solidFill>
                <a:latin typeface="Courier New" charset="0"/>
              </a:rPr>
              <a:t>&lt;</a:t>
            </a:r>
            <a:r>
              <a:rPr lang="en-US" sz="1800">
                <a:solidFill>
                  <a:srgbClr val="008080"/>
                </a:solidFill>
                <a:latin typeface="Courier New" charset="0"/>
              </a:rPr>
              <a:t>/</a:t>
            </a:r>
            <a:r>
              <a:rPr lang="en-US" sz="1800">
                <a:solidFill>
                  <a:srgbClr val="3F7F7F"/>
                </a:solidFill>
                <a:latin typeface="Courier New" charset="0"/>
              </a:rPr>
              <a:t>managed-bean-name</a:t>
            </a:r>
            <a:r>
              <a:rPr lang="en-US" sz="180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managed-bean-class</a:t>
            </a:r>
            <a:r>
              <a:rPr lang="en-US" sz="1800" smtClean="0">
                <a:solidFill>
                  <a:srgbClr val="008080"/>
                </a:solidFill>
                <a:latin typeface="Courier New" charset="0"/>
              </a:rPr>
              <a:t>&gt;</a:t>
            </a:r>
            <a:br>
              <a:rPr lang="en-US" sz="1800" smtClean="0">
                <a:solidFill>
                  <a:srgbClr val="008080"/>
                </a:solidFill>
                <a:latin typeface="Courier New" charset="0"/>
              </a:rPr>
            </a:br>
            <a:r>
              <a:rPr lang="en-US" sz="1800" smtClean="0">
                <a:solidFill>
                  <a:srgbClr val="008080"/>
                </a:solidFill>
                <a:latin typeface="Courier New" charset="0"/>
              </a:rPr>
              <a:t>      </a:t>
            </a:r>
            <a:r>
              <a:rPr lang="en-US" sz="1800" smtClean="0">
                <a:solidFill>
                  <a:srgbClr val="000000"/>
                </a:solidFill>
                <a:latin typeface="Courier New" charset="0"/>
              </a:rPr>
              <a:t>com.supinfo.sun.jsf.model.User</a:t>
            </a:r>
          </a:p>
          <a:p>
            <a:r>
              <a:rPr lang="en-US" sz="1800" smtClean="0">
                <a:solidFill>
                  <a:srgbClr val="008080"/>
                </a:solidFill>
                <a:latin typeface="Courier New" charset="0"/>
              </a:rPr>
              <a:t>    &lt;/</a:t>
            </a:r>
            <a:r>
              <a:rPr lang="en-US" sz="1800" smtClean="0">
                <a:solidFill>
                  <a:srgbClr val="3F7F7F"/>
                </a:solidFill>
                <a:latin typeface="Courier New" charset="0"/>
              </a:rPr>
              <a:t>managed-bean-class</a:t>
            </a:r>
            <a:r>
              <a:rPr lang="en-US" sz="1800" smtClean="0">
                <a:solidFill>
                  <a:srgbClr val="008080"/>
                </a:solidFill>
                <a:latin typeface="Courier New" charset="0"/>
              </a:rPr>
              <a:t>&gt;</a:t>
            </a:r>
            <a:endParaRPr lang="en-US" sz="1800" smtClean="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managed-bean-scope</a:t>
            </a:r>
            <a:r>
              <a:rPr lang="en-US" sz="1800" smtClean="0">
                <a:solidFill>
                  <a:srgbClr val="008080"/>
                </a:solidFill>
                <a:latin typeface="Courier New" charset="0"/>
              </a:rPr>
              <a:t>&gt;</a:t>
            </a:r>
            <a:r>
              <a:rPr lang="en-US" sz="1800" smtClean="0">
                <a:solidFill>
                  <a:srgbClr val="000000"/>
                </a:solidFill>
                <a:latin typeface="Courier New" charset="0"/>
              </a:rPr>
              <a:t>session</a:t>
            </a:r>
            <a:r>
              <a:rPr lang="en-US" sz="1800" smtClean="0">
                <a:solidFill>
                  <a:srgbClr val="008080"/>
                </a:solidFill>
                <a:latin typeface="Courier New" charset="0"/>
              </a:rPr>
              <a:t>&lt;</a:t>
            </a:r>
            <a:r>
              <a:rPr lang="en-US" sz="1800">
                <a:solidFill>
                  <a:srgbClr val="008080"/>
                </a:solidFill>
                <a:latin typeface="Courier New" charset="0"/>
              </a:rPr>
              <a:t>/</a:t>
            </a:r>
            <a:r>
              <a:rPr lang="en-US" sz="1800">
                <a:solidFill>
                  <a:srgbClr val="3F7F7F"/>
                </a:solidFill>
                <a:latin typeface="Courier New" charset="0"/>
              </a:rPr>
              <a:t>managed-bean-scope</a:t>
            </a:r>
            <a:r>
              <a:rPr lang="en-US" sz="1800">
                <a:solidFill>
                  <a:srgbClr val="008080"/>
                </a:solidFill>
                <a:latin typeface="Courier New" charset="0"/>
              </a:rPr>
              <a:t>&gt;</a:t>
            </a:r>
            <a:endParaRPr lang="en-US" sz="1800">
              <a:latin typeface="Courier New" charset="0"/>
            </a:endParaRPr>
          </a:p>
          <a:p>
            <a:r>
              <a:rPr lang="en-US" sz="1800">
                <a:solidFill>
                  <a:srgbClr val="008080"/>
                </a:solidFill>
                <a:latin typeface="Courier New" charset="0"/>
              </a:rPr>
              <a:t>&lt;/</a:t>
            </a:r>
            <a:r>
              <a:rPr lang="en-US" sz="1800">
                <a:solidFill>
                  <a:srgbClr val="3F7F7F"/>
                </a:solidFill>
                <a:latin typeface="Courier New" charset="0"/>
              </a:rPr>
              <a:t>managed-bean</a:t>
            </a:r>
            <a:r>
              <a:rPr lang="en-US" sz="1800" smtClean="0">
                <a:solidFill>
                  <a:srgbClr val="008080"/>
                </a:solidFill>
                <a:latin typeface="Courier New" charset="0"/>
              </a:rPr>
              <a:t>&gt;</a:t>
            </a:r>
            <a:endParaRPr lang="en-US" sz="1800">
              <a:latin typeface="Courier New"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5844" name="Rectangle 10"/>
          <p:cNvSpPr>
            <a:spLocks noGrp="1" noChangeArrowheads="1"/>
          </p:cNvSpPr>
          <p:nvPr>
            <p:ph type="title"/>
          </p:nvPr>
        </p:nvSpPr>
        <p:spPr>
          <a:xfrm>
            <a:off x="1033463" y="142875"/>
            <a:ext cx="7729537" cy="838200"/>
          </a:xfrm>
          <a:noFill/>
        </p:spPr>
        <p:txBody>
          <a:bodyPr/>
          <a:lstStyle/>
          <a:p>
            <a:pPr eaLnBrk="1" hangingPunct="1"/>
            <a:r>
              <a:rPr lang="en-US" sz="3200" smtClean="0"/>
              <a:t>How to declare them ?</a:t>
            </a:r>
            <a:endParaRPr lang="en-US" sz="3200"/>
          </a:p>
        </p:txBody>
      </p:sp>
      <p:sp>
        <p:nvSpPr>
          <p:cNvPr id="29701"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8" name="Espace réservé du contenu 7"/>
          <p:cNvSpPr>
            <a:spLocks noGrp="1"/>
          </p:cNvSpPr>
          <p:nvPr>
            <p:ph idx="1"/>
          </p:nvPr>
        </p:nvSpPr>
        <p:spPr>
          <a:xfrm>
            <a:off x="1044575" y="1239416"/>
            <a:ext cx="7718425" cy="533400"/>
          </a:xfrm>
        </p:spPr>
        <p:txBody>
          <a:bodyPr/>
          <a:lstStyle/>
          <a:p>
            <a:r>
              <a:rPr lang="en-US" dirty="0" smtClean="0"/>
              <a:t>With </a:t>
            </a:r>
            <a:r>
              <a:rPr lang="en-US" i="1" dirty="0" smtClean="0"/>
              <a:t>@</a:t>
            </a:r>
            <a:r>
              <a:rPr lang="en-US" i="1" dirty="0" err="1" smtClean="0"/>
              <a:t>ManagedBean</a:t>
            </a:r>
            <a:r>
              <a:rPr lang="en-US" i="1" dirty="0" smtClean="0"/>
              <a:t> </a:t>
            </a:r>
            <a:r>
              <a:rPr lang="en-US" dirty="0" smtClean="0"/>
              <a:t>annotation: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r>
              <a:rPr lang="en-US" dirty="0" smtClean="0"/>
              <a:t>If the scope annotations are omitted, the bean must be handled as if the @</a:t>
            </a:r>
            <a:r>
              <a:rPr lang="en-US" i="1" dirty="0" err="1" smtClean="0"/>
              <a:t>RequestScoped</a:t>
            </a:r>
            <a:r>
              <a:rPr lang="en-US" dirty="0" smtClean="0"/>
              <a:t> annotation is present</a:t>
            </a:r>
            <a:endParaRPr lang="en-US" dirty="0"/>
          </a:p>
        </p:txBody>
      </p:sp>
      <p:sp>
        <p:nvSpPr>
          <p:cNvPr id="35846" name="Text Box 19"/>
          <p:cNvSpPr txBox="1">
            <a:spLocks noChangeArrowheads="1"/>
          </p:cNvSpPr>
          <p:nvPr/>
        </p:nvSpPr>
        <p:spPr bwMode="auto">
          <a:xfrm>
            <a:off x="1000125" y="2155825"/>
            <a:ext cx="8001000" cy="2497311"/>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i="1" dirty="0" smtClean="0">
                <a:latin typeface="Courier"/>
                <a:cs typeface="Arial"/>
              </a:rPr>
              <a:t>@</a:t>
            </a:r>
            <a:r>
              <a:rPr lang="en-US" sz="1800" i="1" dirty="0" err="1" smtClean="0">
                <a:latin typeface="Courier"/>
                <a:cs typeface="Arial"/>
              </a:rPr>
              <a:t>ManagedBean</a:t>
            </a:r>
            <a:endParaRPr lang="en-US" sz="1800" i="1" dirty="0" smtClean="0">
              <a:latin typeface="Courier"/>
              <a:cs typeface="Arial"/>
            </a:endParaRPr>
          </a:p>
          <a:p>
            <a:r>
              <a:rPr lang="en-US" sz="1800" i="1" dirty="0" smtClean="0">
                <a:latin typeface="Courier"/>
                <a:cs typeface="Arial"/>
              </a:rPr>
              <a:t>(@</a:t>
            </a:r>
            <a:r>
              <a:rPr lang="en-US" sz="1800" i="1" dirty="0" err="1" smtClean="0">
                <a:latin typeface="Courier"/>
                <a:cs typeface="Arial"/>
              </a:rPr>
              <a:t>ApplicationScoped</a:t>
            </a:r>
            <a:r>
              <a:rPr lang="en-US" sz="1800" i="1" dirty="0" smtClean="0">
                <a:latin typeface="Courier"/>
                <a:cs typeface="Arial"/>
              </a:rPr>
              <a:t>|@</a:t>
            </a:r>
            <a:r>
              <a:rPr lang="en-US" sz="1800" i="1" dirty="0" err="1" smtClean="0">
                <a:latin typeface="Courier"/>
                <a:cs typeface="Arial"/>
              </a:rPr>
              <a:t>SessionScoped</a:t>
            </a:r>
            <a:r>
              <a:rPr lang="en-US" sz="1800" i="1" dirty="0" smtClean="0">
                <a:latin typeface="Courier"/>
                <a:cs typeface="Arial"/>
              </a:rPr>
              <a:t>|@</a:t>
            </a:r>
            <a:r>
              <a:rPr lang="en-US" sz="1800" i="1" dirty="0" err="1" smtClean="0">
                <a:latin typeface="Courier"/>
                <a:cs typeface="Arial"/>
              </a:rPr>
              <a:t>RequestScoped</a:t>
            </a:r>
            <a:r>
              <a:rPr lang="en-US" sz="1800" i="1" dirty="0" smtClean="0">
                <a:latin typeface="Courier"/>
                <a:cs typeface="Arial"/>
              </a:rPr>
              <a:t>|...)</a:t>
            </a:r>
          </a:p>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smtClean="0">
                <a:latin typeface="Courier"/>
                <a:cs typeface="Arial"/>
              </a:rPr>
              <a:t>User {</a:t>
            </a:r>
          </a:p>
          <a:p>
            <a:endParaRPr lang="en-US" sz="1800" dirty="0" smtClean="0">
              <a:latin typeface="Courier"/>
              <a:cs typeface="Arial"/>
            </a:endParaRP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smtClean="0">
                <a:latin typeface="Courier"/>
                <a:cs typeface="Arial"/>
              </a:rPr>
              <a:t>String name;</a:t>
            </a:r>
          </a:p>
          <a:p>
            <a:endParaRPr lang="en-US" sz="1800" dirty="0" smtClean="0">
              <a:latin typeface="Courier"/>
              <a:cs typeface="Arial"/>
            </a:endParaRPr>
          </a:p>
          <a:p>
            <a:r>
              <a:rPr lang="en-US" sz="1800" dirty="0" smtClean="0">
                <a:solidFill>
                  <a:srgbClr val="3F7F7F"/>
                </a:solidFill>
                <a:latin typeface="Courier"/>
                <a:cs typeface="Arial"/>
              </a:rPr>
              <a:t>    // Getters and Setters</a:t>
            </a:r>
            <a:endParaRPr lang="en-US" sz="1800" dirty="0" smtClean="0">
              <a:latin typeface="Courier"/>
              <a:cs typeface="Arial"/>
            </a:endParaRPr>
          </a:p>
          <a:p>
            <a:r>
              <a:rPr lang="en-US" sz="1800" dirty="0" smtClean="0">
                <a:latin typeface="Courier"/>
                <a:cs typeface="Arial"/>
              </a:rPr>
              <a:t>}</a:t>
            </a:r>
            <a:endParaRPr lang="en-US" sz="1800" dirty="0">
              <a:latin typeface="Courier"/>
              <a:cs typeface="Arial"/>
            </a:endParaRPr>
          </a:p>
        </p:txBody>
      </p:sp>
    </p:spTree>
    <p:custDataLst>
      <p:tags r:id="rId1"/>
    </p:custDataLst>
    <p:extLst>
      <p:ext uri="{BB962C8B-B14F-4D97-AF65-F5344CB8AC3E}">
        <p14:creationId xmlns:p14="http://schemas.microsoft.com/office/powerpoint/2010/main" val="2514341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19237" name="Rectangle 5"/>
          <p:cNvSpPr>
            <a:spLocks noGrp="1" noChangeArrowheads="1"/>
          </p:cNvSpPr>
          <p:nvPr>
            <p:ph type="body" idx="1"/>
          </p:nvPr>
        </p:nvSpPr>
        <p:spPr>
          <a:xfrm>
            <a:off x="1044575" y="1196752"/>
            <a:ext cx="7848600" cy="4648200"/>
          </a:xfrm>
          <a:noFill/>
        </p:spPr>
        <p:txBody>
          <a:bodyPr/>
          <a:lstStyle/>
          <a:p>
            <a:pPr eaLnBrk="1" hangingPunct="1">
              <a:lnSpc>
                <a:spcPct val="90000"/>
              </a:lnSpc>
            </a:pPr>
            <a:r>
              <a:rPr lang="en-US" smtClean="0"/>
              <a:t>Initialize properties for a ManagedBean</a:t>
            </a:r>
          </a:p>
          <a:p>
            <a:pPr lvl="1" eaLnBrk="1" hangingPunct="1">
              <a:lnSpc>
                <a:spcPct val="90000"/>
              </a:lnSpc>
            </a:pPr>
            <a:r>
              <a:rPr lang="en-US" smtClean="0"/>
              <a:t>Kind of default value</a:t>
            </a:r>
            <a:endParaRPr lang="en-US"/>
          </a:p>
        </p:txBody>
      </p:sp>
      <p:sp>
        <p:nvSpPr>
          <p:cNvPr id="36868" name="Rectangle 9"/>
          <p:cNvSpPr>
            <a:spLocks noGrp="1" noChangeArrowheads="1"/>
          </p:cNvSpPr>
          <p:nvPr>
            <p:ph type="title"/>
          </p:nvPr>
        </p:nvSpPr>
        <p:spPr>
          <a:xfrm>
            <a:off x="1033463" y="142875"/>
            <a:ext cx="7729537" cy="838200"/>
          </a:xfrm>
          <a:noFill/>
        </p:spPr>
        <p:txBody>
          <a:bodyPr/>
          <a:lstStyle/>
          <a:p>
            <a:pPr eaLnBrk="1" hangingPunct="1"/>
            <a:r>
              <a:rPr lang="en-US" sz="3200" dirty="0" smtClean="0"/>
              <a:t>Initialize a </a:t>
            </a:r>
            <a:r>
              <a:rPr lang="en-US" sz="3200" dirty="0" err="1" smtClean="0"/>
              <a:t>ManagedBean</a:t>
            </a:r>
            <a:endParaRPr lang="en-US" sz="3200" dirty="0"/>
          </a:p>
        </p:txBody>
      </p:sp>
      <p:sp>
        <p:nvSpPr>
          <p:cNvPr id="30725"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36870" name="Text Box 19"/>
          <p:cNvSpPr txBox="1">
            <a:spLocks noChangeArrowheads="1"/>
          </p:cNvSpPr>
          <p:nvPr/>
        </p:nvSpPr>
        <p:spPr bwMode="auto">
          <a:xfrm>
            <a:off x="1405880" y="2564904"/>
            <a:ext cx="7198568" cy="3917969"/>
          </a:xfrm>
          <a:prstGeom prst="rect">
            <a:avLst/>
          </a:prstGeom>
          <a:solidFill>
            <a:schemeClr val="accent2"/>
          </a:solidFill>
          <a:ln w="9525">
            <a:solidFill>
              <a:srgbClr val="000000"/>
            </a:solidFill>
            <a:miter lim="800000"/>
            <a:headEnd/>
            <a:tailEnd/>
          </a:ln>
        </p:spPr>
        <p:txBody>
          <a:bodyPr wrap="square">
            <a:prstTxWarp prst="textNoShape">
              <a:avLst/>
            </a:prstTxWarp>
          </a:bodyPr>
          <a:lstStyle/>
          <a:p>
            <a:r>
              <a:rPr lang="en-US" sz="1800">
                <a:solidFill>
                  <a:srgbClr val="008080"/>
                </a:solidFill>
                <a:latin typeface="Courier New" charset="0"/>
              </a:rPr>
              <a:t>&lt;</a:t>
            </a:r>
            <a:r>
              <a:rPr lang="en-US" sz="1800">
                <a:solidFill>
                  <a:srgbClr val="3F7F7F"/>
                </a:solidFill>
                <a:latin typeface="Courier New" charset="0"/>
              </a:rPr>
              <a:t>managed-bean</a:t>
            </a:r>
            <a:r>
              <a:rPr lang="en-US" sz="180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managed-bean-name</a:t>
            </a:r>
            <a:r>
              <a:rPr lang="en-US" sz="1800" smtClean="0">
                <a:solidFill>
                  <a:srgbClr val="008080"/>
                </a:solidFill>
                <a:latin typeface="Courier New" charset="0"/>
              </a:rPr>
              <a:t>&gt;</a:t>
            </a:r>
            <a:r>
              <a:rPr lang="en-US" sz="1800" smtClean="0">
                <a:solidFill>
                  <a:srgbClr val="000000"/>
                </a:solidFill>
                <a:latin typeface="Courier New" charset="0"/>
              </a:rPr>
              <a:t>user</a:t>
            </a:r>
            <a:r>
              <a:rPr lang="en-US" sz="1800" smtClean="0">
                <a:solidFill>
                  <a:srgbClr val="008080"/>
                </a:solidFill>
                <a:latin typeface="Courier New" charset="0"/>
              </a:rPr>
              <a:t>&lt;</a:t>
            </a:r>
            <a:r>
              <a:rPr lang="en-US" sz="1800">
                <a:solidFill>
                  <a:srgbClr val="008080"/>
                </a:solidFill>
                <a:latin typeface="Courier New" charset="0"/>
              </a:rPr>
              <a:t>/</a:t>
            </a:r>
            <a:r>
              <a:rPr lang="en-US" sz="1800">
                <a:solidFill>
                  <a:srgbClr val="3F7F7F"/>
                </a:solidFill>
                <a:latin typeface="Courier New" charset="0"/>
              </a:rPr>
              <a:t>managed-bean-name</a:t>
            </a:r>
            <a:r>
              <a:rPr lang="en-US" sz="180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managed-bean-class</a:t>
            </a:r>
            <a:r>
              <a:rPr lang="en-US" sz="1800" smtClean="0">
                <a:solidFill>
                  <a:srgbClr val="008080"/>
                </a:solidFill>
                <a:latin typeface="Courier New" charset="0"/>
              </a:rPr>
              <a:t>&gt;</a:t>
            </a:r>
            <a:br>
              <a:rPr lang="en-US" sz="1800" smtClean="0">
                <a:solidFill>
                  <a:srgbClr val="008080"/>
                </a:solidFill>
                <a:latin typeface="Courier New" charset="0"/>
              </a:rPr>
            </a:br>
            <a:r>
              <a:rPr lang="en-US" sz="1800" smtClean="0">
                <a:solidFill>
                  <a:srgbClr val="008080"/>
                </a:solidFill>
                <a:latin typeface="Courier New" charset="0"/>
              </a:rPr>
              <a:t>      </a:t>
            </a:r>
            <a:r>
              <a:rPr lang="en-US" sz="1800" smtClean="0">
                <a:solidFill>
                  <a:srgbClr val="000000"/>
                </a:solidFill>
                <a:latin typeface="Courier New" charset="0"/>
              </a:rPr>
              <a:t>com.supinfo.sun.jsf.model.User</a:t>
            </a:r>
          </a:p>
          <a:p>
            <a:r>
              <a:rPr lang="en-US" sz="1800" smtClean="0">
                <a:solidFill>
                  <a:srgbClr val="008080"/>
                </a:solidFill>
                <a:latin typeface="Courier New" charset="0"/>
              </a:rPr>
              <a:t>    &lt;/</a:t>
            </a:r>
            <a:r>
              <a:rPr lang="en-US" sz="1800">
                <a:solidFill>
                  <a:srgbClr val="3F7F7F"/>
                </a:solidFill>
                <a:latin typeface="Courier New" charset="0"/>
              </a:rPr>
              <a:t>managed-bean-class</a:t>
            </a:r>
            <a:r>
              <a:rPr lang="en-US" sz="180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a:solidFill>
                  <a:srgbClr val="3F7F7F"/>
                </a:solidFill>
                <a:latin typeface="Courier New" charset="0"/>
              </a:rPr>
              <a:t>managed-bean-scope</a:t>
            </a:r>
            <a:r>
              <a:rPr lang="en-US" sz="1800" smtClean="0">
                <a:solidFill>
                  <a:srgbClr val="008080"/>
                </a:solidFill>
                <a:latin typeface="Courier New" charset="0"/>
              </a:rPr>
              <a:t>&gt;</a:t>
            </a:r>
          </a:p>
          <a:p>
            <a:r>
              <a:rPr lang="en-US" sz="1800" smtClean="0">
                <a:solidFill>
                  <a:srgbClr val="008080"/>
                </a:solidFill>
                <a:latin typeface="Courier New" charset="0"/>
              </a:rPr>
              <a:t>      </a:t>
            </a:r>
            <a:r>
              <a:rPr lang="en-US" sz="1800" smtClean="0">
                <a:solidFill>
                  <a:srgbClr val="000000"/>
                </a:solidFill>
                <a:latin typeface="Courier New" charset="0"/>
              </a:rPr>
              <a:t>session</a:t>
            </a:r>
          </a:p>
          <a:p>
            <a:r>
              <a:rPr lang="en-US" sz="1800" smtClean="0">
                <a:solidFill>
                  <a:srgbClr val="000000"/>
                </a:solidFill>
                <a:latin typeface="Courier New" charset="0"/>
              </a:rPr>
              <a:t>    </a:t>
            </a:r>
            <a:r>
              <a:rPr lang="en-US" sz="1800" smtClean="0">
                <a:solidFill>
                  <a:srgbClr val="008080"/>
                </a:solidFill>
                <a:latin typeface="Courier New" charset="0"/>
              </a:rPr>
              <a:t>&lt;/</a:t>
            </a:r>
            <a:r>
              <a:rPr lang="en-US" sz="1800">
                <a:solidFill>
                  <a:srgbClr val="3F7F7F"/>
                </a:solidFill>
                <a:latin typeface="Courier New" charset="0"/>
              </a:rPr>
              <a:t>managed-bean-scope</a:t>
            </a:r>
            <a:r>
              <a:rPr lang="en-US" sz="1800">
                <a:solidFill>
                  <a:srgbClr val="008080"/>
                </a:solidFill>
                <a:latin typeface="Courier New" charset="0"/>
              </a:rPr>
              <a:t>&gt;</a:t>
            </a:r>
            <a:endParaRPr lang="en-US" sz="1800">
              <a:latin typeface="Courier New" charset="0"/>
            </a:endParaRPr>
          </a:p>
          <a:p>
            <a:endParaRPr lang="en-US" sz="1800">
              <a:latin typeface="Courier New" charset="0"/>
            </a:endParaRPr>
          </a:p>
          <a:p>
            <a:r>
              <a:rPr lang="en-US" sz="1800" smtClean="0">
                <a:solidFill>
                  <a:srgbClr val="008080"/>
                </a:solidFill>
                <a:latin typeface="Courier New" charset="0"/>
              </a:rPr>
              <a:t>    &lt;</a:t>
            </a:r>
            <a:r>
              <a:rPr lang="en-US" sz="1800" smtClean="0">
                <a:solidFill>
                  <a:srgbClr val="3F7F7F"/>
                </a:solidFill>
                <a:latin typeface="Courier New" charset="0"/>
              </a:rPr>
              <a:t>managed-property</a:t>
            </a:r>
            <a:r>
              <a:rPr lang="en-US" sz="1800" smtClean="0">
                <a:solidFill>
                  <a:srgbClr val="008080"/>
                </a:solidFill>
                <a:latin typeface="Courier New" charset="0"/>
              </a:rPr>
              <a:t>&gt;</a:t>
            </a:r>
            <a:endParaRPr lang="en-US" sz="1800" smtClean="0">
              <a:latin typeface="Courier New" charset="0"/>
            </a:endParaRPr>
          </a:p>
          <a:p>
            <a:r>
              <a:rPr lang="en-US" sz="1800" smtClean="0">
                <a:solidFill>
                  <a:srgbClr val="008080"/>
                </a:solidFill>
                <a:latin typeface="Courier New" charset="0"/>
              </a:rPr>
              <a:t>        &lt;</a:t>
            </a:r>
            <a:r>
              <a:rPr lang="en-US" sz="1800" smtClean="0">
                <a:solidFill>
                  <a:srgbClr val="3F7F7F"/>
                </a:solidFill>
                <a:latin typeface="Courier New" charset="0"/>
              </a:rPr>
              <a:t>property-name</a:t>
            </a:r>
            <a:r>
              <a:rPr lang="en-US" sz="1800" smtClean="0">
                <a:solidFill>
                  <a:srgbClr val="008080"/>
                </a:solidFill>
                <a:latin typeface="Courier New" charset="0"/>
              </a:rPr>
              <a:t>&gt;</a:t>
            </a:r>
            <a:r>
              <a:rPr lang="en-US" sz="1800" smtClean="0">
                <a:solidFill>
                  <a:srgbClr val="000000"/>
                </a:solidFill>
                <a:latin typeface="Courier New" charset="0"/>
              </a:rPr>
              <a:t>name</a:t>
            </a:r>
            <a:r>
              <a:rPr lang="en-US" sz="1800" smtClean="0">
                <a:solidFill>
                  <a:srgbClr val="008080"/>
                </a:solidFill>
                <a:latin typeface="Courier New" charset="0"/>
              </a:rPr>
              <a:t>&lt;/</a:t>
            </a:r>
            <a:r>
              <a:rPr lang="en-US" sz="1800" smtClean="0">
                <a:solidFill>
                  <a:srgbClr val="3F7F7F"/>
                </a:solidFill>
                <a:latin typeface="Courier New" charset="0"/>
              </a:rPr>
              <a:t>property-name</a:t>
            </a:r>
            <a:r>
              <a:rPr lang="en-US" sz="1800" smtClean="0">
                <a:solidFill>
                  <a:srgbClr val="008080"/>
                </a:solidFill>
                <a:latin typeface="Courier New" charset="0"/>
              </a:rPr>
              <a:t>&gt;</a:t>
            </a:r>
            <a:endParaRPr lang="en-US" sz="1800" smtClean="0">
              <a:latin typeface="Courier New" charset="0"/>
            </a:endParaRPr>
          </a:p>
          <a:p>
            <a:r>
              <a:rPr lang="en-US" sz="1800" smtClean="0">
                <a:solidFill>
                  <a:srgbClr val="008080"/>
                </a:solidFill>
                <a:latin typeface="Courier New" charset="0"/>
              </a:rPr>
              <a:t>        &lt;</a:t>
            </a:r>
            <a:r>
              <a:rPr lang="en-US" sz="1800" smtClean="0">
                <a:solidFill>
                  <a:srgbClr val="3F7F7F"/>
                </a:solidFill>
                <a:latin typeface="Courier New" charset="0"/>
              </a:rPr>
              <a:t>value</a:t>
            </a:r>
            <a:r>
              <a:rPr lang="en-US" sz="1800" smtClean="0">
                <a:solidFill>
                  <a:srgbClr val="008080"/>
                </a:solidFill>
                <a:latin typeface="Courier New" charset="0"/>
              </a:rPr>
              <a:t>&gt;</a:t>
            </a:r>
            <a:r>
              <a:rPr lang="en-US" sz="1800" smtClean="0">
                <a:solidFill>
                  <a:srgbClr val="000000"/>
                </a:solidFill>
                <a:latin typeface="Courier New" charset="0"/>
              </a:rPr>
              <a:t>Duke</a:t>
            </a:r>
            <a:r>
              <a:rPr lang="en-US" sz="1800" smtClean="0">
                <a:solidFill>
                  <a:srgbClr val="008080"/>
                </a:solidFill>
                <a:latin typeface="Courier New" charset="0"/>
              </a:rPr>
              <a:t>&lt;</a:t>
            </a:r>
            <a:r>
              <a:rPr lang="en-US" sz="1800">
                <a:solidFill>
                  <a:srgbClr val="008080"/>
                </a:solidFill>
                <a:latin typeface="Courier New" charset="0"/>
              </a:rPr>
              <a:t>/</a:t>
            </a:r>
            <a:r>
              <a:rPr lang="en-US" sz="1800" smtClean="0">
                <a:solidFill>
                  <a:srgbClr val="3F7F7F"/>
                </a:solidFill>
                <a:latin typeface="Courier New" charset="0"/>
              </a:rPr>
              <a:t>value</a:t>
            </a:r>
            <a:r>
              <a:rPr lang="en-US" sz="1800" smtClean="0">
                <a:solidFill>
                  <a:srgbClr val="008080"/>
                </a:solidFill>
                <a:latin typeface="Courier New" charset="0"/>
              </a:rPr>
              <a:t>&gt;</a:t>
            </a:r>
            <a:endParaRPr lang="en-US" sz="1800">
              <a:latin typeface="Courier New" charset="0"/>
            </a:endParaRPr>
          </a:p>
          <a:p>
            <a:r>
              <a:rPr lang="en-US" sz="1800" smtClean="0">
                <a:solidFill>
                  <a:srgbClr val="008080"/>
                </a:solidFill>
                <a:latin typeface="Courier New" charset="0"/>
              </a:rPr>
              <a:t>    &lt;/</a:t>
            </a:r>
            <a:r>
              <a:rPr lang="en-US" sz="1800" smtClean="0">
                <a:solidFill>
                  <a:srgbClr val="3F7F7F"/>
                </a:solidFill>
                <a:latin typeface="Courier New" charset="0"/>
              </a:rPr>
              <a:t>managed-property</a:t>
            </a:r>
            <a:r>
              <a:rPr lang="en-US" sz="1800" smtClean="0">
                <a:solidFill>
                  <a:srgbClr val="008080"/>
                </a:solidFill>
                <a:latin typeface="Courier New" charset="0"/>
              </a:rPr>
              <a:t>&gt;</a:t>
            </a:r>
            <a:endParaRPr lang="en-US" sz="1800">
              <a:latin typeface="Courier New" charset="0"/>
            </a:endParaRPr>
          </a:p>
          <a:p>
            <a:r>
              <a:rPr lang="en-US" sz="1800">
                <a:solidFill>
                  <a:srgbClr val="008080"/>
                </a:solidFill>
                <a:latin typeface="Courier New" charset="0"/>
              </a:rPr>
              <a:t>&lt;/</a:t>
            </a:r>
            <a:r>
              <a:rPr lang="en-US" sz="1800">
                <a:solidFill>
                  <a:srgbClr val="3F7F7F"/>
                </a:solidFill>
                <a:latin typeface="Courier New" charset="0"/>
              </a:rPr>
              <a:t>managed-bean</a:t>
            </a:r>
            <a:r>
              <a:rPr lang="en-US" sz="1800">
                <a:solidFill>
                  <a:srgbClr val="008080"/>
                </a:solidFill>
                <a:latin typeface="Courier New" charset="0"/>
              </a:rPr>
              <a:t>&gt;</a:t>
            </a:r>
            <a:endParaRPr lang="en-US" sz="1800" smtClean="0">
              <a:latin typeface="Courier New" charset="0"/>
            </a:endParaRPr>
          </a:p>
          <a:p>
            <a:endParaRPr lang="en-US" sz="1800" smtClean="0">
              <a:solidFill>
                <a:srgbClr val="008080"/>
              </a:solidFill>
              <a:latin typeface="Courier New" charset="0"/>
            </a:endParaRPr>
          </a:p>
          <a:p>
            <a:endParaRPr lang="en-US" sz="180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7" name="Rectangle 5"/>
          <p:cNvSpPr>
            <a:spLocks noGrp="1" noChangeArrowheads="1"/>
          </p:cNvSpPr>
          <p:nvPr>
            <p:ph type="body" idx="1"/>
          </p:nvPr>
        </p:nvSpPr>
        <p:spPr>
          <a:xfrm>
            <a:off x="1044575" y="1157064"/>
            <a:ext cx="7848600" cy="4648200"/>
          </a:xfrm>
          <a:noFill/>
        </p:spPr>
        <p:txBody>
          <a:bodyPr/>
          <a:lstStyle/>
          <a:p>
            <a:pPr eaLnBrk="1" hangingPunct="1">
              <a:lnSpc>
                <a:spcPct val="90000"/>
              </a:lnSpc>
            </a:pPr>
            <a:r>
              <a:rPr lang="en-US" smtClean="0"/>
              <a:t>Initialize properties for a ManagedBean with another ManagedBean :</a:t>
            </a:r>
            <a:endParaRPr lang="en-US"/>
          </a:p>
        </p:txBody>
      </p:sp>
      <p:pic>
        <p:nvPicPr>
          <p:cNvPr id="368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6868" name="Rectangle 9"/>
          <p:cNvSpPr>
            <a:spLocks noGrp="1" noChangeArrowheads="1"/>
          </p:cNvSpPr>
          <p:nvPr>
            <p:ph type="title"/>
          </p:nvPr>
        </p:nvSpPr>
        <p:spPr>
          <a:xfrm>
            <a:off x="1033463" y="142875"/>
            <a:ext cx="7729537" cy="838200"/>
          </a:xfrm>
          <a:noFill/>
        </p:spPr>
        <p:txBody>
          <a:bodyPr/>
          <a:lstStyle/>
          <a:p>
            <a:pPr eaLnBrk="1" hangingPunct="1"/>
            <a:r>
              <a:rPr lang="en-US" sz="3200"/>
              <a:t>Initialize a ManagedBean</a:t>
            </a:r>
          </a:p>
        </p:txBody>
      </p:sp>
      <p:sp>
        <p:nvSpPr>
          <p:cNvPr id="30725"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36870" name="Text Box 19"/>
          <p:cNvSpPr txBox="1">
            <a:spLocks noChangeArrowheads="1"/>
          </p:cNvSpPr>
          <p:nvPr/>
        </p:nvSpPr>
        <p:spPr bwMode="auto">
          <a:xfrm>
            <a:off x="-36512" y="2044824"/>
            <a:ext cx="9180512" cy="4624536"/>
          </a:xfrm>
          <a:prstGeom prst="rect">
            <a:avLst/>
          </a:prstGeom>
          <a:solidFill>
            <a:schemeClr val="accent2"/>
          </a:solidFill>
          <a:ln w="9525">
            <a:solidFill>
              <a:srgbClr val="000000"/>
            </a:solidFill>
            <a:miter lim="800000"/>
            <a:headEnd/>
            <a:tailEnd/>
          </a:ln>
        </p:spPr>
        <p:txBody>
          <a:bodyPr wrap="square">
            <a:prstTxWarp prst="textNoShape">
              <a:avLst/>
            </a:prstTxWarp>
          </a:bodyPr>
          <a:lstStyle/>
          <a:p>
            <a:r>
              <a:rPr lang="en-US" sz="1800" dirty="0" smtClean="0">
                <a:solidFill>
                  <a:srgbClr val="008080"/>
                </a:solidFill>
                <a:latin typeface="Courier New" charset="0"/>
              </a:rPr>
              <a:t>&lt;managed-bean&gt;</a:t>
            </a:r>
          </a:p>
          <a:p>
            <a:r>
              <a:rPr lang="en-US" sz="1800" dirty="0" smtClean="0">
                <a:solidFill>
                  <a:srgbClr val="008080"/>
                </a:solidFill>
                <a:latin typeface="Courier New" charset="0"/>
              </a:rPr>
              <a:t>    &lt;managed-bean-name&gt;</a:t>
            </a:r>
            <a:r>
              <a:rPr lang="en-US" sz="1800" dirty="0" smtClean="0">
                <a:solidFill>
                  <a:srgbClr val="262626"/>
                </a:solidFill>
                <a:latin typeface="Courier New" charset="0"/>
              </a:rPr>
              <a:t>message</a:t>
            </a:r>
            <a:r>
              <a:rPr lang="en-US" sz="1800" dirty="0" smtClean="0">
                <a:solidFill>
                  <a:srgbClr val="008080"/>
                </a:solidFill>
                <a:latin typeface="Courier New" charset="0"/>
              </a:rPr>
              <a:t>&lt;/managed-bean-name&gt;</a:t>
            </a:r>
          </a:p>
          <a:p>
            <a:r>
              <a:rPr lang="en-US" sz="1800" dirty="0" smtClean="0">
                <a:solidFill>
                  <a:srgbClr val="008080"/>
                </a:solidFill>
                <a:latin typeface="Courier New" charset="0"/>
              </a:rPr>
              <a:t>    &lt;managed-bean-class&gt;</a:t>
            </a:r>
            <a:r>
              <a:rPr lang="en-US" sz="1800" dirty="0" err="1" smtClean="0">
                <a:solidFill>
                  <a:srgbClr val="262626"/>
                </a:solidFill>
                <a:latin typeface="Courier New" charset="0"/>
              </a:rPr>
              <a:t>com.smtg.MessageBean</a:t>
            </a:r>
            <a:r>
              <a:rPr lang="en-US" sz="1800" dirty="0" smtClean="0">
                <a:solidFill>
                  <a:srgbClr val="3F7F7F"/>
                </a:solidFill>
                <a:latin typeface="Courier New" charset="0"/>
              </a:rPr>
              <a:t>&lt;</a:t>
            </a:r>
            <a:r>
              <a:rPr lang="en-US" sz="1800" dirty="0" smtClean="0">
                <a:solidFill>
                  <a:srgbClr val="008080"/>
                </a:solidFill>
                <a:latin typeface="Courier New" charset="0"/>
              </a:rPr>
              <a:t>/managed-bean-class&gt;</a:t>
            </a:r>
          </a:p>
          <a:p>
            <a:r>
              <a:rPr lang="en-US" sz="1800" dirty="0" smtClean="0">
                <a:solidFill>
                  <a:srgbClr val="008080"/>
                </a:solidFill>
                <a:latin typeface="Courier New" charset="0"/>
              </a:rPr>
              <a:t>    &lt;managed-bean-scope&gt;</a:t>
            </a:r>
            <a:r>
              <a:rPr lang="en-US" sz="1800" dirty="0" smtClean="0">
                <a:solidFill>
                  <a:srgbClr val="262626"/>
                </a:solidFill>
                <a:latin typeface="Courier New" charset="0"/>
              </a:rPr>
              <a:t>session</a:t>
            </a:r>
            <a:r>
              <a:rPr lang="en-US" sz="1800" dirty="0" smtClean="0">
                <a:solidFill>
                  <a:srgbClr val="008080"/>
                </a:solidFill>
                <a:latin typeface="Courier New" charset="0"/>
              </a:rPr>
              <a:t>&lt;/managed-bean-scope&gt;</a:t>
            </a:r>
          </a:p>
          <a:p>
            <a:r>
              <a:rPr lang="en-US" sz="1800" dirty="0" smtClean="0">
                <a:solidFill>
                  <a:srgbClr val="008080"/>
                </a:solidFill>
                <a:latin typeface="Courier New" charset="0"/>
              </a:rPr>
              <a:t>&lt;/managed-bean&gt;</a:t>
            </a:r>
          </a:p>
          <a:p>
            <a:r>
              <a:rPr lang="en-US" sz="1800" dirty="0" smtClean="0">
                <a:solidFill>
                  <a:srgbClr val="008080"/>
                </a:solidFill>
                <a:latin typeface="Courier New" charset="0"/>
              </a:rPr>
              <a:t>&lt;</a:t>
            </a:r>
            <a:r>
              <a:rPr lang="en-US" sz="1800" dirty="0">
                <a:solidFill>
                  <a:srgbClr val="3F7F7F"/>
                </a:solidFill>
                <a:latin typeface="Courier New" charset="0"/>
              </a:rPr>
              <a:t>managed-bean</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managed-bean-name</a:t>
            </a:r>
            <a:r>
              <a:rPr lang="en-US" sz="1800" dirty="0" smtClean="0">
                <a:solidFill>
                  <a:srgbClr val="008080"/>
                </a:solidFill>
                <a:latin typeface="Courier New" charset="0"/>
              </a:rPr>
              <a:t>&gt;</a:t>
            </a:r>
            <a:r>
              <a:rPr lang="en-US" sz="1800" dirty="0" smtClean="0">
                <a:solidFill>
                  <a:srgbClr val="000000"/>
                </a:solidFill>
                <a:latin typeface="Courier New" charset="0"/>
              </a:rPr>
              <a:t>user</a:t>
            </a:r>
            <a:r>
              <a:rPr lang="en-US" sz="1800" dirty="0" smtClean="0">
                <a:solidFill>
                  <a:srgbClr val="008080"/>
                </a:solidFill>
                <a:latin typeface="Courier New" charset="0"/>
              </a:rPr>
              <a:t>&lt;</a:t>
            </a:r>
            <a:r>
              <a:rPr lang="en-US" sz="1800" dirty="0">
                <a:solidFill>
                  <a:srgbClr val="008080"/>
                </a:solidFill>
                <a:latin typeface="Courier New" charset="0"/>
              </a:rPr>
              <a:t>/</a:t>
            </a:r>
            <a:r>
              <a:rPr lang="en-US" sz="1800" dirty="0">
                <a:solidFill>
                  <a:srgbClr val="3F7F7F"/>
                </a:solidFill>
                <a:latin typeface="Courier New" charset="0"/>
              </a:rPr>
              <a:t>managed-bean-name</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smtClean="0">
                <a:solidFill>
                  <a:srgbClr val="3F7F7F"/>
                </a:solidFill>
                <a:latin typeface="Courier New" charset="0"/>
              </a:rPr>
              <a:t>managed-bean-class</a:t>
            </a:r>
            <a:r>
              <a:rPr lang="en-US" sz="1800" dirty="0" smtClean="0">
                <a:solidFill>
                  <a:srgbClr val="008080"/>
                </a:solidFill>
                <a:latin typeface="Courier New" charset="0"/>
              </a:rPr>
              <a:t>&gt;</a:t>
            </a:r>
            <a:r>
              <a:rPr lang="en-US" sz="1800" dirty="0" err="1" smtClean="0">
                <a:solidFill>
                  <a:srgbClr val="262626"/>
                </a:solidFill>
                <a:latin typeface="Courier New" charset="0"/>
              </a:rPr>
              <a:t>com.smtg.UserBean</a:t>
            </a:r>
            <a:r>
              <a:rPr lang="en-US" sz="1800" dirty="0" smtClean="0">
                <a:solidFill>
                  <a:srgbClr val="008080"/>
                </a:solidFill>
                <a:latin typeface="Courier New" charset="0"/>
              </a:rPr>
              <a:t>&lt;/</a:t>
            </a:r>
            <a:r>
              <a:rPr lang="en-US" sz="1800" dirty="0">
                <a:solidFill>
                  <a:srgbClr val="3F7F7F"/>
                </a:solidFill>
                <a:latin typeface="Courier New" charset="0"/>
              </a:rPr>
              <a:t>managed-bean-class</a:t>
            </a:r>
            <a:r>
              <a:rPr lang="en-US" sz="1800" dirty="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&lt;</a:t>
            </a:r>
            <a:r>
              <a:rPr lang="en-US" sz="1800" dirty="0">
                <a:solidFill>
                  <a:srgbClr val="3F7F7F"/>
                </a:solidFill>
                <a:latin typeface="Courier New" charset="0"/>
              </a:rPr>
              <a:t>managed-bean-scope</a:t>
            </a:r>
            <a:r>
              <a:rPr lang="en-US" sz="1800" dirty="0" smtClean="0">
                <a:solidFill>
                  <a:srgbClr val="008080"/>
                </a:solidFill>
                <a:latin typeface="Courier New" charset="0"/>
              </a:rPr>
              <a:t>&gt;</a:t>
            </a:r>
            <a:r>
              <a:rPr lang="en-US" sz="1800" dirty="0" smtClean="0">
                <a:solidFill>
                  <a:srgbClr val="000000"/>
                </a:solidFill>
                <a:latin typeface="Courier New" charset="0"/>
              </a:rPr>
              <a:t>session</a:t>
            </a:r>
            <a:r>
              <a:rPr lang="en-US" sz="1800" dirty="0" smtClean="0">
                <a:solidFill>
                  <a:srgbClr val="008080"/>
                </a:solidFill>
                <a:latin typeface="Courier New" charset="0"/>
              </a:rPr>
              <a:t>&lt;</a:t>
            </a:r>
            <a:r>
              <a:rPr lang="en-US" sz="1800" dirty="0">
                <a:solidFill>
                  <a:srgbClr val="008080"/>
                </a:solidFill>
                <a:latin typeface="Courier New" charset="0"/>
              </a:rPr>
              <a:t>/</a:t>
            </a:r>
            <a:r>
              <a:rPr lang="en-US" sz="1800" dirty="0">
                <a:solidFill>
                  <a:srgbClr val="3F7F7F"/>
                </a:solidFill>
                <a:latin typeface="Courier New" charset="0"/>
              </a:rPr>
              <a:t>managed-bean-scope</a:t>
            </a:r>
            <a:r>
              <a:rPr lang="en-US" sz="1800" dirty="0" smtClean="0">
                <a:solidFill>
                  <a:srgbClr val="008080"/>
                </a:solidFill>
                <a:latin typeface="Courier New" charset="0"/>
              </a:rPr>
              <a:t>&gt;</a:t>
            </a:r>
            <a:endParaRPr lang="en-US" sz="1800" dirty="0">
              <a:latin typeface="Courier New" charset="0"/>
            </a:endParaRPr>
          </a:p>
          <a:p>
            <a:r>
              <a:rPr lang="en-US" sz="1800" dirty="0" smtClean="0">
                <a:solidFill>
                  <a:srgbClr val="008080"/>
                </a:solidFill>
                <a:latin typeface="Courier New" charset="0"/>
              </a:rPr>
              <a:t>    </a:t>
            </a:r>
            <a:r>
              <a:rPr lang="en-US" sz="1800" b="1" dirty="0" smtClean="0">
                <a:solidFill>
                  <a:srgbClr val="008080"/>
                </a:solidFill>
                <a:latin typeface="Courier New" charset="0"/>
              </a:rPr>
              <a:t>&lt;</a:t>
            </a:r>
            <a:r>
              <a:rPr lang="en-US" sz="1800" b="1" dirty="0" smtClean="0">
                <a:solidFill>
                  <a:srgbClr val="3F7F7F"/>
                </a:solidFill>
                <a:latin typeface="Courier New" charset="0"/>
              </a:rPr>
              <a:t>managed-property</a:t>
            </a:r>
            <a:r>
              <a:rPr lang="en-US" sz="1800" b="1" dirty="0" smtClean="0">
                <a:solidFill>
                  <a:srgbClr val="008080"/>
                </a:solidFill>
                <a:latin typeface="Courier New" charset="0"/>
              </a:rPr>
              <a:t>&gt;</a:t>
            </a:r>
            <a:endParaRPr lang="en-US" sz="1800" b="1" dirty="0" smtClean="0">
              <a:latin typeface="Courier New" charset="0"/>
            </a:endParaRPr>
          </a:p>
          <a:p>
            <a:r>
              <a:rPr lang="en-US" sz="1800" b="1" dirty="0" smtClean="0">
                <a:solidFill>
                  <a:srgbClr val="008080"/>
                </a:solidFill>
                <a:latin typeface="Courier New" charset="0"/>
              </a:rPr>
              <a:t>        &lt;</a:t>
            </a:r>
            <a:r>
              <a:rPr lang="en-US" sz="1800" b="1" dirty="0" smtClean="0">
                <a:solidFill>
                  <a:srgbClr val="3F7F7F"/>
                </a:solidFill>
                <a:latin typeface="Courier New" charset="0"/>
              </a:rPr>
              <a:t>property-name</a:t>
            </a:r>
            <a:r>
              <a:rPr lang="en-US" sz="1800" b="1" dirty="0" smtClean="0">
                <a:solidFill>
                  <a:srgbClr val="008080"/>
                </a:solidFill>
                <a:latin typeface="Courier New" charset="0"/>
              </a:rPr>
              <a:t>&gt;</a:t>
            </a:r>
            <a:r>
              <a:rPr lang="en-US" sz="1800" b="1" dirty="0" err="1" smtClean="0">
                <a:solidFill>
                  <a:srgbClr val="000000"/>
                </a:solidFill>
                <a:latin typeface="Courier New" charset="0"/>
              </a:rPr>
              <a:t>messageBean</a:t>
            </a:r>
            <a:r>
              <a:rPr lang="en-US" sz="1800" b="1" dirty="0" smtClean="0">
                <a:solidFill>
                  <a:srgbClr val="008080"/>
                </a:solidFill>
                <a:latin typeface="Courier New" charset="0"/>
              </a:rPr>
              <a:t>&lt;/</a:t>
            </a:r>
            <a:r>
              <a:rPr lang="en-US" sz="1800" b="1" dirty="0" smtClean="0">
                <a:solidFill>
                  <a:srgbClr val="3F7F7F"/>
                </a:solidFill>
                <a:latin typeface="Courier New" charset="0"/>
              </a:rPr>
              <a:t>property-name</a:t>
            </a:r>
            <a:r>
              <a:rPr lang="en-US" sz="1800" b="1" dirty="0" smtClean="0">
                <a:solidFill>
                  <a:srgbClr val="008080"/>
                </a:solidFill>
                <a:latin typeface="Courier New" charset="0"/>
              </a:rPr>
              <a:t>&gt;</a:t>
            </a:r>
          </a:p>
          <a:p>
            <a:r>
              <a:rPr lang="en-US" sz="1800" b="1" dirty="0" smtClean="0">
                <a:solidFill>
                  <a:srgbClr val="008080"/>
                </a:solidFill>
                <a:latin typeface="Courier New" charset="0"/>
              </a:rPr>
              <a:t>        &lt;property-class&gt;</a:t>
            </a:r>
            <a:r>
              <a:rPr lang="en-US" sz="1800" b="1" dirty="0" err="1">
                <a:solidFill>
                  <a:srgbClr val="262626"/>
                </a:solidFill>
                <a:latin typeface="Courier New" charset="0"/>
              </a:rPr>
              <a:t>com.smtg.MessageBean</a:t>
            </a:r>
            <a:r>
              <a:rPr lang="en-US" sz="1800" b="1" dirty="0" smtClean="0">
                <a:solidFill>
                  <a:srgbClr val="479B8F"/>
                </a:solidFill>
                <a:latin typeface="Courier New" charset="0"/>
              </a:rPr>
              <a:t>&lt;/</a:t>
            </a:r>
            <a:r>
              <a:rPr lang="en-US" sz="1800" b="1" dirty="0" smtClean="0">
                <a:solidFill>
                  <a:srgbClr val="008080"/>
                </a:solidFill>
                <a:latin typeface="Courier New" charset="0"/>
              </a:rPr>
              <a:t>property-class&gt;</a:t>
            </a:r>
            <a:endParaRPr lang="en-US" sz="1800" b="1" dirty="0" smtClean="0">
              <a:latin typeface="Courier New" charset="0"/>
            </a:endParaRPr>
          </a:p>
          <a:p>
            <a:r>
              <a:rPr lang="en-US" sz="1800" b="1" dirty="0" smtClean="0">
                <a:solidFill>
                  <a:srgbClr val="008080"/>
                </a:solidFill>
                <a:latin typeface="Courier New" charset="0"/>
              </a:rPr>
              <a:t>        &lt;</a:t>
            </a:r>
            <a:r>
              <a:rPr lang="en-US" sz="1800" b="1" dirty="0" smtClean="0">
                <a:solidFill>
                  <a:srgbClr val="3F7F7F"/>
                </a:solidFill>
                <a:latin typeface="Courier New" charset="0"/>
              </a:rPr>
              <a:t>value</a:t>
            </a:r>
            <a:r>
              <a:rPr lang="en-US" sz="1800" b="1" dirty="0" smtClean="0">
                <a:solidFill>
                  <a:srgbClr val="008080"/>
                </a:solidFill>
                <a:latin typeface="Courier New" charset="0"/>
              </a:rPr>
              <a:t>&gt;</a:t>
            </a:r>
            <a:r>
              <a:rPr lang="en-US" sz="1800" b="1" dirty="0" smtClean="0">
                <a:solidFill>
                  <a:srgbClr val="000000"/>
                </a:solidFill>
                <a:latin typeface="Courier New" charset="0"/>
              </a:rPr>
              <a:t>#{message}</a:t>
            </a:r>
            <a:r>
              <a:rPr lang="en-US" sz="1800" b="1" dirty="0" smtClean="0">
                <a:solidFill>
                  <a:srgbClr val="008080"/>
                </a:solidFill>
                <a:latin typeface="Courier New" charset="0"/>
              </a:rPr>
              <a:t>&lt;</a:t>
            </a:r>
            <a:r>
              <a:rPr lang="en-US" sz="1800" b="1" dirty="0">
                <a:solidFill>
                  <a:srgbClr val="008080"/>
                </a:solidFill>
                <a:latin typeface="Courier New" charset="0"/>
              </a:rPr>
              <a:t>/</a:t>
            </a:r>
            <a:r>
              <a:rPr lang="en-US" sz="1800" b="1" dirty="0" smtClean="0">
                <a:solidFill>
                  <a:srgbClr val="3F7F7F"/>
                </a:solidFill>
                <a:latin typeface="Courier New" charset="0"/>
              </a:rPr>
              <a:t>value</a:t>
            </a:r>
            <a:r>
              <a:rPr lang="en-US" sz="1800" b="1" dirty="0" smtClean="0">
                <a:solidFill>
                  <a:srgbClr val="008080"/>
                </a:solidFill>
                <a:latin typeface="Courier New" charset="0"/>
              </a:rPr>
              <a:t>&gt;</a:t>
            </a:r>
            <a:endParaRPr lang="en-US" sz="1800" b="1" dirty="0">
              <a:latin typeface="Courier New" charset="0"/>
            </a:endParaRPr>
          </a:p>
          <a:p>
            <a:r>
              <a:rPr lang="en-US" sz="1800" b="1" dirty="0" smtClean="0">
                <a:solidFill>
                  <a:srgbClr val="008080"/>
                </a:solidFill>
                <a:latin typeface="Courier New" charset="0"/>
              </a:rPr>
              <a:t>    &lt;/</a:t>
            </a:r>
            <a:r>
              <a:rPr lang="en-US" sz="1800" b="1" dirty="0" smtClean="0">
                <a:solidFill>
                  <a:srgbClr val="3F7F7F"/>
                </a:solidFill>
                <a:latin typeface="Courier New" charset="0"/>
              </a:rPr>
              <a:t>managed-property</a:t>
            </a:r>
            <a:r>
              <a:rPr lang="en-US" sz="1800" b="1" dirty="0" smtClean="0">
                <a:solidFill>
                  <a:srgbClr val="008080"/>
                </a:solidFill>
                <a:latin typeface="Courier New" charset="0"/>
              </a:rPr>
              <a:t>&gt;</a:t>
            </a:r>
            <a:endParaRPr lang="en-US" sz="1800" b="1" dirty="0">
              <a:latin typeface="Courier New" charset="0"/>
            </a:endParaRPr>
          </a:p>
          <a:p>
            <a:r>
              <a:rPr lang="en-US" sz="1800" dirty="0">
                <a:solidFill>
                  <a:srgbClr val="008080"/>
                </a:solidFill>
                <a:latin typeface="Courier New" charset="0"/>
              </a:rPr>
              <a:t>&lt;/</a:t>
            </a:r>
            <a:r>
              <a:rPr lang="en-US" sz="1800" dirty="0">
                <a:solidFill>
                  <a:srgbClr val="3F7F7F"/>
                </a:solidFill>
                <a:latin typeface="Courier New" charset="0"/>
              </a:rPr>
              <a:t>managed-bean</a:t>
            </a:r>
            <a:r>
              <a:rPr lang="en-US" sz="1800" dirty="0">
                <a:solidFill>
                  <a:srgbClr val="008080"/>
                </a:solidFill>
                <a:latin typeface="Courier New" charset="0"/>
              </a:rPr>
              <a:t>&gt;</a:t>
            </a:r>
            <a:endParaRPr lang="en-US" sz="1800" dirty="0" smtClean="0">
              <a:latin typeface="Courier New" charset="0"/>
            </a:endParaRPr>
          </a:p>
          <a:p>
            <a:endParaRPr lang="en-US" sz="1800" dirty="0" smtClean="0">
              <a:solidFill>
                <a:srgbClr val="008080"/>
              </a:solidFill>
              <a:latin typeface="Courier New" charset="0"/>
            </a:endParaRPr>
          </a:p>
          <a:p>
            <a:endParaRPr lang="en-US" sz="1800"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19237" name="Rectangle 5"/>
          <p:cNvSpPr>
            <a:spLocks noGrp="1" noChangeArrowheads="1"/>
          </p:cNvSpPr>
          <p:nvPr>
            <p:ph type="body" idx="1"/>
          </p:nvPr>
        </p:nvSpPr>
        <p:spPr>
          <a:xfrm>
            <a:off x="1044575" y="1517104"/>
            <a:ext cx="7848600" cy="4648200"/>
          </a:xfrm>
          <a:noFill/>
        </p:spPr>
        <p:txBody>
          <a:bodyPr/>
          <a:lstStyle/>
          <a:p>
            <a:pPr eaLnBrk="1" hangingPunct="1">
              <a:lnSpc>
                <a:spcPct val="90000"/>
              </a:lnSpc>
            </a:pPr>
            <a:r>
              <a:rPr lang="en-US" smtClean="0"/>
              <a:t>Or with </a:t>
            </a:r>
            <a:r>
              <a:rPr lang="en-US" i="1" smtClean="0"/>
              <a:t>@ManagedProperty</a:t>
            </a:r>
            <a:r>
              <a:rPr lang="en-US" smtClean="0"/>
              <a:t> annotation:</a:t>
            </a:r>
          </a:p>
          <a:p>
            <a:pPr lvl="1" eaLnBrk="1" hangingPunct="1">
              <a:lnSpc>
                <a:spcPct val="90000"/>
              </a:lnSpc>
            </a:pPr>
            <a:endParaRPr lang="en-US"/>
          </a:p>
        </p:txBody>
      </p:sp>
      <p:sp>
        <p:nvSpPr>
          <p:cNvPr id="36868" name="Rectangle 9"/>
          <p:cNvSpPr>
            <a:spLocks noGrp="1" noChangeArrowheads="1"/>
          </p:cNvSpPr>
          <p:nvPr>
            <p:ph type="title"/>
          </p:nvPr>
        </p:nvSpPr>
        <p:spPr>
          <a:xfrm>
            <a:off x="1033463" y="142875"/>
            <a:ext cx="7729537" cy="838200"/>
          </a:xfrm>
          <a:noFill/>
        </p:spPr>
        <p:txBody>
          <a:bodyPr/>
          <a:lstStyle/>
          <a:p>
            <a:pPr eaLnBrk="1" hangingPunct="1"/>
            <a:r>
              <a:rPr lang="en-US" sz="3200" smtClean="0"/>
              <a:t>Initialize a ManagedBean</a:t>
            </a:r>
            <a:endParaRPr lang="en-US" sz="3200"/>
          </a:p>
        </p:txBody>
      </p:sp>
      <p:sp>
        <p:nvSpPr>
          <p:cNvPr id="30725"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7" name="Text Box 19"/>
          <p:cNvSpPr txBox="1">
            <a:spLocks noChangeArrowheads="1"/>
          </p:cNvSpPr>
          <p:nvPr/>
        </p:nvSpPr>
        <p:spPr bwMode="auto">
          <a:xfrm>
            <a:off x="1000125" y="2476177"/>
            <a:ext cx="8001000" cy="2497311"/>
          </a:xfrm>
          <a:prstGeom prst="rect">
            <a:avLst/>
          </a:prstGeom>
          <a:solidFill>
            <a:schemeClr val="accent2"/>
          </a:solidFill>
          <a:ln w="9525">
            <a:solidFill>
              <a:srgbClr val="000000"/>
            </a:solidFill>
            <a:miter lim="800000"/>
            <a:headEnd/>
            <a:tailEnd/>
          </a:ln>
        </p:spPr>
        <p:txBody>
          <a:bodyPr wrap="none">
            <a:prstTxWarp prst="textNoShape">
              <a:avLst/>
            </a:prstTxWarp>
          </a:bodyPr>
          <a:lstStyle/>
          <a:p>
            <a:r>
              <a:rPr lang="en-US" sz="1800" i="1" dirty="0" smtClean="0">
                <a:latin typeface="Courier"/>
                <a:cs typeface="Arial"/>
              </a:rPr>
              <a:t>@</a:t>
            </a:r>
            <a:r>
              <a:rPr lang="en-US" sz="1800" i="1" dirty="0" err="1" smtClean="0">
                <a:latin typeface="Courier"/>
                <a:cs typeface="Arial"/>
              </a:rPr>
              <a:t>ManagedBean</a:t>
            </a:r>
            <a:r>
              <a:rPr lang="en-US" sz="1800" i="1" dirty="0">
                <a:latin typeface="Courier"/>
                <a:cs typeface="Arial"/>
              </a:rPr>
              <a:t> </a:t>
            </a:r>
            <a:r>
              <a:rPr lang="en-US" sz="1800" i="1" dirty="0" smtClean="0">
                <a:latin typeface="Courier"/>
                <a:cs typeface="Arial"/>
              </a:rPr>
              <a:t>@</a:t>
            </a:r>
            <a:r>
              <a:rPr lang="en-US" sz="1800" i="1" dirty="0" err="1" smtClean="0">
                <a:latin typeface="Courier"/>
                <a:cs typeface="Arial"/>
              </a:rPr>
              <a:t>SessionScoped</a:t>
            </a:r>
            <a:endParaRPr lang="en-US" sz="1800" i="1" dirty="0" smtClean="0">
              <a:latin typeface="Courier"/>
              <a:cs typeface="Arial"/>
            </a:endParaRPr>
          </a:p>
          <a:p>
            <a:r>
              <a:rPr lang="en-US" sz="1800" b="1" dirty="0" smtClean="0">
                <a:solidFill>
                  <a:srgbClr val="660066"/>
                </a:solidFill>
                <a:latin typeface="Courier"/>
                <a:cs typeface="Arial"/>
              </a:rPr>
              <a:t>public</a:t>
            </a:r>
            <a:r>
              <a:rPr lang="en-US" sz="1800" dirty="0" smtClean="0">
                <a:solidFill>
                  <a:srgbClr val="660066"/>
                </a:solidFill>
                <a:latin typeface="Courier"/>
                <a:cs typeface="Arial"/>
              </a:rPr>
              <a:t> </a:t>
            </a:r>
            <a:r>
              <a:rPr lang="en-US" sz="1800" b="1" dirty="0" smtClean="0">
                <a:solidFill>
                  <a:srgbClr val="660066"/>
                </a:solidFill>
                <a:latin typeface="Courier"/>
                <a:cs typeface="Arial"/>
              </a:rPr>
              <a:t>class</a:t>
            </a:r>
            <a:r>
              <a:rPr lang="en-US" sz="1800" dirty="0" smtClean="0">
                <a:solidFill>
                  <a:srgbClr val="660066"/>
                </a:solidFill>
                <a:latin typeface="Courier"/>
                <a:cs typeface="Arial"/>
              </a:rPr>
              <a:t> </a:t>
            </a:r>
            <a:r>
              <a:rPr lang="en-US" sz="1800" dirty="0" err="1" smtClean="0">
                <a:latin typeface="Courier"/>
                <a:cs typeface="Arial"/>
              </a:rPr>
              <a:t>HelloBean</a:t>
            </a:r>
            <a:r>
              <a:rPr lang="en-US" sz="1800" dirty="0" smtClean="0">
                <a:latin typeface="Courier"/>
                <a:cs typeface="Arial"/>
              </a:rPr>
              <a:t> </a:t>
            </a:r>
            <a:r>
              <a:rPr lang="en-US" sz="1800" b="1" dirty="0" smtClean="0">
                <a:solidFill>
                  <a:srgbClr val="660066"/>
                </a:solidFill>
                <a:latin typeface="Courier"/>
                <a:cs typeface="Arial"/>
              </a:rPr>
              <a:t>implements</a:t>
            </a:r>
            <a:r>
              <a:rPr lang="en-US" sz="1800" dirty="0" smtClean="0">
                <a:latin typeface="Courier"/>
                <a:cs typeface="Arial"/>
              </a:rPr>
              <a:t> </a:t>
            </a:r>
            <a:r>
              <a:rPr lang="en-US" sz="1800" dirty="0" err="1" smtClean="0">
                <a:latin typeface="Courier"/>
                <a:cs typeface="Arial"/>
              </a:rPr>
              <a:t>Serializable</a:t>
            </a:r>
            <a:r>
              <a:rPr lang="en-US" sz="1800" dirty="0" smtClean="0">
                <a:latin typeface="Courier"/>
                <a:cs typeface="Arial"/>
              </a:rPr>
              <a:t>{</a:t>
            </a:r>
          </a:p>
          <a:p>
            <a:endParaRPr lang="en-US" sz="1800" dirty="0" smtClean="0">
              <a:latin typeface="Courier"/>
              <a:cs typeface="Arial"/>
            </a:endParaRPr>
          </a:p>
          <a:p>
            <a:r>
              <a:rPr lang="en-US" sz="1800" dirty="0" smtClean="0">
                <a:latin typeface="Courier"/>
                <a:cs typeface="Arial"/>
              </a:rPr>
              <a:t>    </a:t>
            </a:r>
            <a:r>
              <a:rPr lang="en-US" sz="1800" i="1" dirty="0" smtClean="0">
                <a:latin typeface="Courier"/>
                <a:cs typeface="Arial"/>
              </a:rPr>
              <a:t>@</a:t>
            </a:r>
            <a:r>
              <a:rPr lang="en-US" sz="1800" i="1" dirty="0" err="1" smtClean="0">
                <a:latin typeface="Courier"/>
                <a:cs typeface="Arial"/>
              </a:rPr>
              <a:t>ManagedProperty</a:t>
            </a:r>
            <a:r>
              <a:rPr lang="en-US" sz="1800" i="1" dirty="0" smtClean="0">
                <a:latin typeface="Courier"/>
                <a:cs typeface="Arial"/>
              </a:rPr>
              <a:t>(name=</a:t>
            </a:r>
            <a:r>
              <a:rPr lang="en-US" sz="1800" i="1" dirty="0" smtClean="0">
                <a:solidFill>
                  <a:srgbClr val="0000FF"/>
                </a:solidFill>
                <a:latin typeface="Courier"/>
                <a:cs typeface="Arial"/>
              </a:rPr>
              <a:t>"#{message}"</a:t>
            </a:r>
            <a:r>
              <a:rPr lang="en-US" sz="1800" i="1" dirty="0" smtClean="0">
                <a:latin typeface="Courier"/>
                <a:cs typeface="Arial"/>
              </a:rPr>
              <a:t>)</a:t>
            </a:r>
          </a:p>
          <a:p>
            <a:r>
              <a:rPr lang="en-US" sz="1800" dirty="0" smtClean="0">
                <a:solidFill>
                  <a:srgbClr val="660066"/>
                </a:solidFill>
                <a:latin typeface="Courier"/>
                <a:cs typeface="Arial"/>
              </a:rPr>
              <a:t>    </a:t>
            </a:r>
            <a:r>
              <a:rPr lang="en-US" sz="1800" b="1" dirty="0" smtClean="0">
                <a:solidFill>
                  <a:srgbClr val="660066"/>
                </a:solidFill>
                <a:latin typeface="Courier"/>
                <a:cs typeface="Arial"/>
              </a:rPr>
              <a:t>private</a:t>
            </a:r>
            <a:r>
              <a:rPr lang="en-US" sz="1800" dirty="0" smtClean="0">
                <a:solidFill>
                  <a:srgbClr val="660066"/>
                </a:solidFill>
                <a:latin typeface="Courier"/>
                <a:cs typeface="Arial"/>
              </a:rPr>
              <a:t> </a:t>
            </a:r>
            <a:r>
              <a:rPr lang="en-US" sz="1800" dirty="0" err="1" smtClean="0">
                <a:latin typeface="Courier"/>
                <a:cs typeface="Arial"/>
              </a:rPr>
              <a:t>MessageBean</a:t>
            </a:r>
            <a:r>
              <a:rPr lang="en-US" sz="1800" dirty="0" smtClean="0">
                <a:latin typeface="Courier"/>
                <a:cs typeface="Arial"/>
              </a:rPr>
              <a:t> </a:t>
            </a:r>
            <a:r>
              <a:rPr lang="en-US" sz="1800" dirty="0" err="1" smtClean="0">
                <a:latin typeface="Courier"/>
                <a:cs typeface="Arial"/>
              </a:rPr>
              <a:t>messageBean</a:t>
            </a:r>
            <a:r>
              <a:rPr lang="en-US" sz="1800" dirty="0" smtClean="0">
                <a:latin typeface="Courier"/>
                <a:cs typeface="Arial"/>
              </a:rPr>
              <a:t>;</a:t>
            </a:r>
          </a:p>
          <a:p>
            <a:endParaRPr lang="en-US" sz="1800" dirty="0" smtClean="0">
              <a:latin typeface="Courier"/>
              <a:cs typeface="Arial"/>
            </a:endParaRPr>
          </a:p>
          <a:p>
            <a:r>
              <a:rPr lang="en-US" sz="1800" dirty="0" smtClean="0">
                <a:solidFill>
                  <a:srgbClr val="3F7F7F"/>
                </a:solidFill>
                <a:latin typeface="Courier"/>
                <a:cs typeface="Arial"/>
              </a:rPr>
              <a:t>    // Various methods</a:t>
            </a:r>
            <a:endParaRPr lang="en-US" sz="1800" dirty="0" smtClean="0">
              <a:latin typeface="Courier"/>
              <a:cs typeface="Arial"/>
            </a:endParaRPr>
          </a:p>
          <a:p>
            <a:r>
              <a:rPr lang="en-US" sz="1800" dirty="0" smtClean="0">
                <a:latin typeface="Courier"/>
                <a:cs typeface="Arial"/>
              </a:rPr>
              <a:t>}</a:t>
            </a:r>
            <a:endParaRPr lang="en-US" sz="1800" dirty="0">
              <a:latin typeface="Courier"/>
              <a:cs typeface="Arial"/>
            </a:endParaRPr>
          </a:p>
        </p:txBody>
      </p:sp>
    </p:spTree>
    <p:custDataLst>
      <p:tags r:id="rId1"/>
    </p:custDataLst>
    <p:extLst>
      <p:ext uri="{BB962C8B-B14F-4D97-AF65-F5344CB8AC3E}">
        <p14:creationId xmlns:p14="http://schemas.microsoft.com/office/powerpoint/2010/main" val="31681390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19237" name="Rectangle 5"/>
          <p:cNvSpPr>
            <a:spLocks noGrp="1" noChangeArrowheads="1"/>
          </p:cNvSpPr>
          <p:nvPr>
            <p:ph type="body" idx="1"/>
          </p:nvPr>
        </p:nvSpPr>
        <p:spPr>
          <a:xfrm>
            <a:off x="1043608" y="1412776"/>
            <a:ext cx="7848600" cy="695325"/>
          </a:xfrm>
          <a:noFill/>
        </p:spPr>
        <p:txBody>
          <a:bodyPr/>
          <a:lstStyle/>
          <a:p>
            <a:pPr eaLnBrk="1" hangingPunct="1">
              <a:lnSpc>
                <a:spcPct val="90000"/>
              </a:lnSpc>
            </a:pPr>
            <a:r>
              <a:rPr lang="en-US" smtClean="0"/>
              <a:t>Be careful while initializing a ManagedBean with another !</a:t>
            </a:r>
            <a:endParaRPr lang="en-US"/>
          </a:p>
        </p:txBody>
      </p:sp>
      <p:sp>
        <p:nvSpPr>
          <p:cNvPr id="36868" name="Rectangle 9"/>
          <p:cNvSpPr>
            <a:spLocks noGrp="1" noChangeArrowheads="1"/>
          </p:cNvSpPr>
          <p:nvPr>
            <p:ph type="title"/>
          </p:nvPr>
        </p:nvSpPr>
        <p:spPr>
          <a:xfrm>
            <a:off x="1033463" y="142875"/>
            <a:ext cx="7729537" cy="838200"/>
          </a:xfrm>
          <a:noFill/>
        </p:spPr>
        <p:txBody>
          <a:bodyPr/>
          <a:lstStyle/>
          <a:p>
            <a:pPr eaLnBrk="1" hangingPunct="1"/>
            <a:r>
              <a:rPr lang="en-US" sz="3200" dirty="0" smtClean="0"/>
              <a:t>Initialize a </a:t>
            </a:r>
            <a:r>
              <a:rPr lang="en-US" sz="3200" dirty="0" err="1" smtClean="0"/>
              <a:t>ManagedBean</a:t>
            </a:r>
            <a:endParaRPr lang="en-US" sz="3200" dirty="0"/>
          </a:p>
        </p:txBody>
      </p:sp>
      <p:sp>
        <p:nvSpPr>
          <p:cNvPr id="30725"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2964844198"/>
              </p:ext>
            </p:extLst>
          </p:nvPr>
        </p:nvGraphicFramePr>
        <p:xfrm>
          <a:off x="1066800" y="2324869"/>
          <a:ext cx="7924800" cy="2470043"/>
        </p:xfrm>
        <a:graphic>
          <a:graphicData uri="http://schemas.openxmlformats.org/drawingml/2006/table">
            <a:tbl>
              <a:tblPr firstRow="1" bandRow="1">
                <a:tableStyleId>{8EC20E35-A176-4012-BC5E-935CFFF8708E}</a:tableStyleId>
              </a:tblPr>
              <a:tblGrid>
                <a:gridCol w="3962400"/>
                <a:gridCol w="3962400"/>
              </a:tblGrid>
              <a:tr h="762000">
                <a:tc>
                  <a:txBody>
                    <a:bodyPr/>
                    <a:lstStyle/>
                    <a:p>
                      <a:pPr algn="l"/>
                      <a:r>
                        <a:rPr lang="en-US" noProof="0" dirty="0" err="1" smtClean="0"/>
                        <a:t>ManagedBean</a:t>
                      </a:r>
                      <a:r>
                        <a:rPr lang="en-US" noProof="0" dirty="0" smtClean="0"/>
                        <a:t> registered with scope …</a:t>
                      </a:r>
                      <a:endParaRPr lang="en-US" noProof="0" dirty="0"/>
                    </a:p>
                  </a:txBody>
                  <a:tcPr/>
                </a:tc>
                <a:tc>
                  <a:txBody>
                    <a:bodyPr/>
                    <a:lstStyle/>
                    <a:p>
                      <a:pPr algn="l"/>
                      <a:r>
                        <a:rPr lang="en-US" noProof="0" dirty="0" smtClean="0"/>
                        <a:t>… can only refer to other </a:t>
                      </a:r>
                      <a:r>
                        <a:rPr lang="en-US" noProof="0" dirty="0" err="1" smtClean="0"/>
                        <a:t>ManagedBeans</a:t>
                      </a:r>
                      <a:r>
                        <a:rPr lang="en-US" noProof="0" dirty="0" smtClean="0"/>
                        <a:t> with the following scopes</a:t>
                      </a:r>
                      <a:endParaRPr lang="en-US" noProof="0" dirty="0"/>
                    </a:p>
                  </a:txBody>
                  <a:tcPr/>
                </a:tc>
              </a:tr>
              <a:tr h="388911">
                <a:tc>
                  <a:txBody>
                    <a:bodyPr/>
                    <a:lstStyle/>
                    <a:p>
                      <a:r>
                        <a:rPr lang="en-US" noProof="0" smtClean="0"/>
                        <a:t>none</a:t>
                      </a:r>
                      <a:endParaRPr lang="en-US" noProof="0"/>
                    </a:p>
                  </a:txBody>
                  <a:tcPr/>
                </a:tc>
                <a:tc>
                  <a:txBody>
                    <a:bodyPr/>
                    <a:lstStyle/>
                    <a:p>
                      <a:r>
                        <a:rPr lang="en-US" noProof="0" smtClean="0"/>
                        <a:t>none</a:t>
                      </a:r>
                      <a:endParaRPr lang="en-US" noProof="0"/>
                    </a:p>
                  </a:txBody>
                  <a:tcPr/>
                </a:tc>
              </a:tr>
              <a:tr h="388911">
                <a:tc>
                  <a:txBody>
                    <a:bodyPr/>
                    <a:lstStyle/>
                    <a:p>
                      <a:r>
                        <a:rPr lang="en-US" noProof="0" smtClean="0"/>
                        <a:t>request</a:t>
                      </a:r>
                      <a:endParaRPr lang="en-US" noProof="0"/>
                    </a:p>
                  </a:txBody>
                  <a:tcPr/>
                </a:tc>
                <a:tc>
                  <a:txBody>
                    <a:bodyPr/>
                    <a:lstStyle/>
                    <a:p>
                      <a:r>
                        <a:rPr lang="en-US" noProof="0" smtClean="0"/>
                        <a:t>none, request, session,</a:t>
                      </a:r>
                      <a:r>
                        <a:rPr lang="en-US" baseline="0" noProof="0" smtClean="0"/>
                        <a:t> application</a:t>
                      </a:r>
                      <a:endParaRPr lang="en-US" noProof="0"/>
                    </a:p>
                  </a:txBody>
                  <a:tcPr/>
                </a:tc>
              </a:tr>
              <a:tr h="388911">
                <a:tc>
                  <a:txBody>
                    <a:bodyPr/>
                    <a:lstStyle/>
                    <a:p>
                      <a:r>
                        <a:rPr lang="en-US" noProof="0" smtClean="0"/>
                        <a:t>session</a:t>
                      </a:r>
                      <a:endParaRPr lang="en-US" noProof="0"/>
                    </a:p>
                  </a:txBody>
                  <a:tcPr/>
                </a:tc>
                <a:tc>
                  <a:txBody>
                    <a:bodyPr/>
                    <a:lstStyle/>
                    <a:p>
                      <a:r>
                        <a:rPr lang="en-US" noProof="0" smtClean="0"/>
                        <a:t>none, session,</a:t>
                      </a:r>
                      <a:r>
                        <a:rPr lang="en-US" baseline="0" noProof="0" smtClean="0"/>
                        <a:t> application</a:t>
                      </a:r>
                      <a:endParaRPr lang="en-US" noProof="0"/>
                    </a:p>
                  </a:txBody>
                  <a:tcPr/>
                </a:tc>
              </a:tr>
              <a:tr h="388911">
                <a:tc>
                  <a:txBody>
                    <a:bodyPr/>
                    <a:lstStyle/>
                    <a:p>
                      <a:r>
                        <a:rPr lang="en-US" noProof="0" smtClean="0"/>
                        <a:t>application</a:t>
                      </a:r>
                      <a:endParaRPr lang="en-US" noProof="0"/>
                    </a:p>
                  </a:txBody>
                  <a:tcPr/>
                </a:tc>
                <a:tc>
                  <a:txBody>
                    <a:bodyPr/>
                    <a:lstStyle/>
                    <a:p>
                      <a:r>
                        <a:rPr lang="en-US" noProof="0" dirty="0" smtClean="0"/>
                        <a:t>none, application</a:t>
                      </a:r>
                      <a:endParaRPr lang="en-US" noProof="0" dirty="0"/>
                    </a:p>
                  </a:txBody>
                  <a:tcPr/>
                </a:tc>
              </a:tr>
            </a:tbl>
          </a:graphicData>
        </a:graphic>
      </p:graphicFrame>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33463" y="188913"/>
            <a:ext cx="7729537" cy="838200"/>
          </a:xfrm>
        </p:spPr>
        <p:txBody>
          <a:bodyPr/>
          <a:lstStyle/>
          <a:p>
            <a:pPr eaLnBrk="1" hangingPunct="1"/>
            <a:r>
              <a:rPr lang="en-US"/>
              <a:t>Preview</a:t>
            </a:r>
            <a:endParaRPr lang="fr-FR"/>
          </a:p>
        </p:txBody>
      </p:sp>
      <p:sp>
        <p:nvSpPr>
          <p:cNvPr id="696323" name="Rectangle 3"/>
          <p:cNvSpPr>
            <a:spLocks noGrp="1" noChangeArrowheads="1"/>
          </p:cNvSpPr>
          <p:nvPr>
            <p:ph type="body" sz="half" idx="2"/>
          </p:nvPr>
        </p:nvSpPr>
        <p:spPr>
          <a:xfrm>
            <a:off x="4908550" y="1517104"/>
            <a:ext cx="4343400" cy="4648200"/>
          </a:xfrm>
        </p:spPr>
        <p:txBody>
          <a:bodyPr/>
          <a:lstStyle/>
          <a:p>
            <a:pPr eaLnBrk="1" hangingPunct="1">
              <a:lnSpc>
                <a:spcPct val="90000"/>
              </a:lnSpc>
            </a:pPr>
            <a:r>
              <a:rPr lang="fr-FR" sz="2000" dirty="0" smtClean="0"/>
              <a:t>Introduction</a:t>
            </a:r>
          </a:p>
          <a:p>
            <a:pPr eaLnBrk="1" hangingPunct="1">
              <a:lnSpc>
                <a:spcPct val="90000"/>
              </a:lnSpc>
            </a:pPr>
            <a:r>
              <a:rPr lang="fr-FR" sz="2000" dirty="0" smtClean="0"/>
              <a:t>Hello </a:t>
            </a:r>
            <a:r>
              <a:rPr lang="fr-FR" sz="2000" dirty="0" err="1" smtClean="0"/>
              <a:t>JavaServer</a:t>
            </a:r>
            <a:r>
              <a:rPr lang="fr-FR" sz="2000" dirty="0" smtClean="0"/>
              <a:t> Faces !</a:t>
            </a:r>
          </a:p>
          <a:p>
            <a:pPr eaLnBrk="1" hangingPunct="1">
              <a:lnSpc>
                <a:spcPct val="90000"/>
              </a:lnSpc>
            </a:pPr>
            <a:r>
              <a:rPr lang="fr-FR" sz="2000" dirty="0" err="1" smtClean="0"/>
              <a:t>ManagedBeans</a:t>
            </a:r>
            <a:endParaRPr lang="fr-FR" sz="2000" dirty="0" smtClean="0"/>
          </a:p>
          <a:p>
            <a:pPr eaLnBrk="1" hangingPunct="1">
              <a:lnSpc>
                <a:spcPct val="90000"/>
              </a:lnSpc>
            </a:pPr>
            <a:r>
              <a:rPr lang="fr-FR" sz="2000" dirty="0" smtClean="0"/>
              <a:t>Components</a:t>
            </a:r>
          </a:p>
          <a:p>
            <a:pPr eaLnBrk="1" hangingPunct="1">
              <a:lnSpc>
                <a:spcPct val="90000"/>
              </a:lnSpc>
            </a:pPr>
            <a:r>
              <a:rPr lang="fr-FR" sz="2000" dirty="0" err="1" smtClean="0"/>
              <a:t>Facelets</a:t>
            </a:r>
            <a:r>
              <a:rPr lang="fr-FR" sz="2000" dirty="0" smtClean="0"/>
              <a:t> syntaxe</a:t>
            </a:r>
          </a:p>
          <a:p>
            <a:pPr eaLnBrk="1" hangingPunct="1">
              <a:lnSpc>
                <a:spcPct val="90000"/>
              </a:lnSpc>
            </a:pPr>
            <a:r>
              <a:rPr lang="fr-FR" sz="2000" dirty="0"/>
              <a:t>Navigation concepts</a:t>
            </a:r>
          </a:p>
          <a:p>
            <a:pPr eaLnBrk="1" hangingPunct="1">
              <a:lnSpc>
                <a:spcPct val="90000"/>
              </a:lnSpc>
            </a:pPr>
            <a:r>
              <a:rPr lang="fr-FR" sz="2000" dirty="0" err="1" smtClean="0"/>
              <a:t>DataModel</a:t>
            </a:r>
            <a:endParaRPr lang="fr-FR" sz="2000" dirty="0" smtClean="0"/>
          </a:p>
          <a:p>
            <a:pPr eaLnBrk="1" hangingPunct="1">
              <a:lnSpc>
                <a:spcPct val="90000"/>
              </a:lnSpc>
            </a:pPr>
            <a:r>
              <a:rPr lang="fr-FR" sz="2000" dirty="0" err="1" smtClean="0"/>
              <a:t>Templating</a:t>
            </a:r>
            <a:endParaRPr lang="fr-FR" sz="2000" dirty="0" smtClean="0"/>
          </a:p>
          <a:p>
            <a:pPr eaLnBrk="1" hangingPunct="1">
              <a:lnSpc>
                <a:spcPct val="90000"/>
              </a:lnSpc>
            </a:pPr>
            <a:r>
              <a:rPr lang="fr-FR" sz="2000" dirty="0" smtClean="0"/>
              <a:t>JSF </a:t>
            </a:r>
            <a:r>
              <a:rPr lang="fr-FR" sz="2000" dirty="0" err="1" smtClean="0"/>
              <a:t>Lifecycle</a:t>
            </a:r>
            <a:endParaRPr lang="fr-FR" sz="2000" dirty="0" smtClean="0"/>
          </a:p>
          <a:p>
            <a:pPr eaLnBrk="1" hangingPunct="1">
              <a:lnSpc>
                <a:spcPct val="90000"/>
              </a:lnSpc>
            </a:pPr>
            <a:r>
              <a:rPr lang="fr-FR" sz="2000" dirty="0" err="1" smtClean="0"/>
              <a:t>Converter</a:t>
            </a:r>
            <a:endParaRPr lang="fr-FR" sz="2000" dirty="0" smtClean="0"/>
          </a:p>
          <a:p>
            <a:pPr eaLnBrk="1" hangingPunct="1">
              <a:lnSpc>
                <a:spcPct val="90000"/>
              </a:lnSpc>
            </a:pPr>
            <a:r>
              <a:rPr lang="fr-FR" sz="2000" dirty="0" smtClean="0"/>
              <a:t>Validation</a:t>
            </a:r>
          </a:p>
          <a:p>
            <a:pPr eaLnBrk="1" hangingPunct="1">
              <a:lnSpc>
                <a:spcPct val="90000"/>
              </a:lnSpc>
            </a:pPr>
            <a:r>
              <a:rPr lang="fr-FR" sz="2000" dirty="0" smtClean="0"/>
              <a:t>Composite Components</a:t>
            </a:r>
            <a:endParaRPr lang="fr-FR" sz="2000" dirty="0"/>
          </a:p>
        </p:txBody>
      </p:sp>
      <p:pic>
        <p:nvPicPr>
          <p:cNvPr id="6148" name="Picture 16" descr="plan"/>
          <p:cNvPicPr>
            <a:picLocks noGrp="1" noChangeAspect="1" noChangeArrowheads="1"/>
          </p:cNvPicPr>
          <p:nvPr>
            <p:ph sz="half" idx="1"/>
          </p:nvPr>
        </p:nvPicPr>
        <p:blipFill>
          <a:blip r:embed="rId4" cstate="print"/>
          <a:srcRect/>
          <a:stretch>
            <a:fillRect/>
          </a:stretch>
        </p:blipFill>
        <p:spPr>
          <a:xfrm>
            <a:off x="1309688" y="2222500"/>
            <a:ext cx="3251200" cy="3251200"/>
          </a:xfrm>
          <a:noFill/>
        </p:spPr>
      </p:pic>
      <p:sp>
        <p:nvSpPr>
          <p:cNvPr id="6149" name="Text Box 17"/>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JSF</a:t>
            </a:r>
          </a:p>
        </p:txBody>
      </p:sp>
      <p:sp>
        <p:nvSpPr>
          <p:cNvPr id="6150" name="Rectangle 18"/>
          <p:cNvSpPr>
            <a:spLocks noChangeArrowheads="1"/>
          </p:cNvSpPr>
          <p:nvPr/>
        </p:nvSpPr>
        <p:spPr bwMode="auto">
          <a:xfrm>
            <a:off x="1187450" y="1014413"/>
            <a:ext cx="4964113" cy="396875"/>
          </a:xfrm>
          <a:prstGeom prst="rect">
            <a:avLst/>
          </a:prstGeom>
          <a:noFill/>
          <a:ln w="38100">
            <a:noFill/>
            <a:miter lim="800000"/>
            <a:headEnd/>
            <a:tailEnd/>
          </a:ln>
        </p:spPr>
        <p:txBody>
          <a:bodyPr wrap="none">
            <a:prstTxWarp prst="textNoShape">
              <a:avLst/>
            </a:prstTxWarp>
            <a:spAutoFit/>
          </a:bodyPr>
          <a:lstStyle/>
          <a:p>
            <a:r>
              <a:rPr lang="en-US" sz="2000">
                <a:latin typeface="Arial" charset="0"/>
              </a:rPr>
              <a:t>These are the parts that we will approach :</a:t>
            </a:r>
          </a:p>
        </p:txBody>
      </p:sp>
      <p:pic>
        <p:nvPicPr>
          <p:cNvPr id="6151" name="Picture 19" descr="badge_map"/>
          <p:cNvPicPr>
            <a:picLocks noChangeAspect="1" noChangeArrowheads="1"/>
          </p:cNvPicPr>
          <p:nvPr/>
        </p:nvPicPr>
        <p:blipFill>
          <a:blip r:embed="rId5"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fade">
                                      <p:cBhvr>
                                        <p:cTn id="7" dur="500"/>
                                        <p:tgtEl>
                                          <p:spTgt spid="69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Effect transition="in" filter="fade">
                                      <p:cBhvr>
                                        <p:cTn id="12" dur="500"/>
                                        <p:tgtEl>
                                          <p:spTgt spid="69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Effect transition="in" filter="fade">
                                      <p:cBhvr>
                                        <p:cTn id="17" dur="500"/>
                                        <p:tgtEl>
                                          <p:spTgt spid="69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Effect transition="in" filter="fade">
                                      <p:cBhvr>
                                        <p:cTn id="22" dur="500"/>
                                        <p:tgtEl>
                                          <p:spTgt spid="696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6323">
                                            <p:txEl>
                                              <p:pRg st="4" end="4"/>
                                            </p:txEl>
                                          </p:spTgt>
                                        </p:tgtEl>
                                        <p:attrNameLst>
                                          <p:attrName>style.visibility</p:attrName>
                                        </p:attrNameLst>
                                      </p:cBhvr>
                                      <p:to>
                                        <p:strVal val="visible"/>
                                      </p:to>
                                    </p:set>
                                    <p:animEffect transition="in" filter="fade">
                                      <p:cBhvr>
                                        <p:cTn id="27" dur="500"/>
                                        <p:tgtEl>
                                          <p:spTgt spid="696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96323">
                                            <p:txEl>
                                              <p:pRg st="5" end="5"/>
                                            </p:txEl>
                                          </p:spTgt>
                                        </p:tgtEl>
                                        <p:attrNameLst>
                                          <p:attrName>style.visibility</p:attrName>
                                        </p:attrNameLst>
                                      </p:cBhvr>
                                      <p:to>
                                        <p:strVal val="visible"/>
                                      </p:to>
                                    </p:set>
                                    <p:animEffect transition="in" filter="fade">
                                      <p:cBhvr>
                                        <p:cTn id="32" dur="500"/>
                                        <p:tgtEl>
                                          <p:spTgt spid="6963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96323">
                                            <p:txEl>
                                              <p:pRg st="6" end="6"/>
                                            </p:txEl>
                                          </p:spTgt>
                                        </p:tgtEl>
                                        <p:attrNameLst>
                                          <p:attrName>style.visibility</p:attrName>
                                        </p:attrNameLst>
                                      </p:cBhvr>
                                      <p:to>
                                        <p:strVal val="visible"/>
                                      </p:to>
                                    </p:set>
                                    <p:animEffect transition="in" filter="fade">
                                      <p:cBhvr>
                                        <p:cTn id="37" dur="500"/>
                                        <p:tgtEl>
                                          <p:spTgt spid="696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6323">
                                            <p:txEl>
                                              <p:pRg st="7" end="7"/>
                                            </p:txEl>
                                          </p:spTgt>
                                        </p:tgtEl>
                                        <p:attrNameLst>
                                          <p:attrName>style.visibility</p:attrName>
                                        </p:attrNameLst>
                                      </p:cBhvr>
                                      <p:to>
                                        <p:strVal val="visible"/>
                                      </p:to>
                                    </p:set>
                                    <p:animEffect transition="in" filter="fade">
                                      <p:cBhvr>
                                        <p:cTn id="42" dur="500"/>
                                        <p:tgtEl>
                                          <p:spTgt spid="6963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96323">
                                            <p:txEl>
                                              <p:pRg st="8" end="8"/>
                                            </p:txEl>
                                          </p:spTgt>
                                        </p:tgtEl>
                                        <p:attrNameLst>
                                          <p:attrName>style.visibility</p:attrName>
                                        </p:attrNameLst>
                                      </p:cBhvr>
                                      <p:to>
                                        <p:strVal val="visible"/>
                                      </p:to>
                                    </p:set>
                                    <p:animEffect transition="in" filter="fade">
                                      <p:cBhvr>
                                        <p:cTn id="47" dur="500"/>
                                        <p:tgtEl>
                                          <p:spTgt spid="6963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96323">
                                            <p:txEl>
                                              <p:pRg st="9" end="9"/>
                                            </p:txEl>
                                          </p:spTgt>
                                        </p:tgtEl>
                                        <p:attrNameLst>
                                          <p:attrName>style.visibility</p:attrName>
                                        </p:attrNameLst>
                                      </p:cBhvr>
                                      <p:to>
                                        <p:strVal val="visible"/>
                                      </p:to>
                                    </p:set>
                                    <p:animEffect transition="in" filter="fade">
                                      <p:cBhvr>
                                        <p:cTn id="52" dur="500"/>
                                        <p:tgtEl>
                                          <p:spTgt spid="6963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96323">
                                            <p:txEl>
                                              <p:pRg st="10" end="10"/>
                                            </p:txEl>
                                          </p:spTgt>
                                        </p:tgtEl>
                                        <p:attrNameLst>
                                          <p:attrName>style.visibility</p:attrName>
                                        </p:attrNameLst>
                                      </p:cBhvr>
                                      <p:to>
                                        <p:strVal val="visible"/>
                                      </p:to>
                                    </p:set>
                                    <p:animEffect transition="in" filter="fade">
                                      <p:cBhvr>
                                        <p:cTn id="57" dur="500"/>
                                        <p:tgtEl>
                                          <p:spTgt spid="6963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96323">
                                            <p:txEl>
                                              <p:pRg st="11" end="11"/>
                                            </p:txEl>
                                          </p:spTgt>
                                        </p:tgtEl>
                                        <p:attrNameLst>
                                          <p:attrName>style.visibility</p:attrName>
                                        </p:attrNameLst>
                                      </p:cBhvr>
                                      <p:to>
                                        <p:strVal val="visible"/>
                                      </p:to>
                                    </p:set>
                                    <p:animEffect transition="in" filter="fade">
                                      <p:cBhvr>
                                        <p:cTn id="62" dur="500"/>
                                        <p:tgtEl>
                                          <p:spTgt spid="69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00460" name="Rectangle 12"/>
          <p:cNvSpPr>
            <a:spLocks noGrp="1" noChangeArrowheads="1"/>
          </p:cNvSpPr>
          <p:nvPr>
            <p:ph type="body" idx="1"/>
          </p:nvPr>
        </p:nvSpPr>
        <p:spPr>
          <a:xfrm>
            <a:off x="1044575" y="1214438"/>
            <a:ext cx="7489825" cy="4957762"/>
          </a:xfrm>
          <a:noFill/>
        </p:spPr>
        <p:txBody>
          <a:bodyPr/>
          <a:lstStyle/>
          <a:p>
            <a:pPr eaLnBrk="1" hangingPunct="1"/>
            <a:r>
              <a:rPr lang="en-US" dirty="0" smtClean="0"/>
              <a:t>In your web pages</a:t>
            </a:r>
          </a:p>
          <a:p>
            <a:pPr lvl="1" eaLnBrk="1" hangingPunct="1"/>
            <a:r>
              <a:rPr lang="en-US" dirty="0" smtClean="0"/>
              <a:t>Link a simple value</a:t>
            </a:r>
          </a:p>
          <a:p>
            <a:pPr eaLnBrk="1" hangingPunct="1">
              <a:buNone/>
            </a:pPr>
            <a:endParaRPr lang="en-US" dirty="0" smtClean="0"/>
          </a:p>
          <a:p>
            <a:pPr lvl="1" eaLnBrk="1" hangingPunct="1"/>
            <a:endParaRPr lang="en-US" dirty="0" smtClean="0"/>
          </a:p>
          <a:p>
            <a:pPr lvl="1" eaLnBrk="1" hangingPunct="1"/>
            <a:r>
              <a:rPr lang="en-US" dirty="0" smtClean="0"/>
              <a:t>Link a JSF component in a java class</a:t>
            </a:r>
          </a:p>
          <a:p>
            <a:pPr lvl="1" eaLnBrk="1" hangingPunct="1">
              <a:lnSpc>
                <a:spcPct val="90000"/>
              </a:lnSpc>
              <a:buFont typeface="Wingdings" charset="2"/>
              <a:buNone/>
            </a:pPr>
            <a:endParaRPr lang="en-US" sz="2000" dirty="0">
              <a:latin typeface="Times New Roman" charset="0"/>
            </a:endParaRPr>
          </a:p>
        </p:txBody>
      </p:sp>
      <p:sp>
        <p:nvSpPr>
          <p:cNvPr id="37895" name="Rectangle 17"/>
          <p:cNvSpPr>
            <a:spLocks noGrp="1" noChangeArrowheads="1"/>
          </p:cNvSpPr>
          <p:nvPr>
            <p:ph type="title"/>
          </p:nvPr>
        </p:nvSpPr>
        <p:spPr>
          <a:xfrm>
            <a:off x="1033463" y="142875"/>
            <a:ext cx="7729537" cy="838200"/>
          </a:xfrm>
          <a:noFill/>
        </p:spPr>
        <p:txBody>
          <a:bodyPr/>
          <a:lstStyle/>
          <a:p>
            <a:pPr eaLnBrk="1" hangingPunct="1"/>
            <a:r>
              <a:rPr lang="en-US" sz="3200" dirty="0" smtClean="0"/>
              <a:t>Use </a:t>
            </a:r>
            <a:r>
              <a:rPr lang="en-US" sz="3200" dirty="0" err="1" smtClean="0"/>
              <a:t>ManagedBeans</a:t>
            </a:r>
            <a:endParaRPr lang="en-US" sz="3200" dirty="0"/>
          </a:p>
        </p:txBody>
      </p:sp>
      <p:sp>
        <p:nvSpPr>
          <p:cNvPr id="39944" name="Text Box 30"/>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
        <p:nvSpPr>
          <p:cNvPr id="9" name="ZoneTexte 8"/>
          <p:cNvSpPr txBox="1"/>
          <p:nvPr/>
        </p:nvSpPr>
        <p:spPr>
          <a:xfrm>
            <a:off x="1571604" y="2380818"/>
            <a:ext cx="7072362" cy="400110"/>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bean.property</a:t>
            </a:r>
            <a:r>
              <a:rPr lang="en-US" sz="2000" dirty="0" smtClean="0">
                <a:solidFill>
                  <a:srgbClr val="0000FF"/>
                </a:solidFill>
                <a:latin typeface="Courier"/>
                <a:cs typeface="Arial"/>
              </a:rPr>
              <a:t>}"</a:t>
            </a:r>
            <a:r>
              <a:rPr lang="en-US" sz="2000" dirty="0" smtClean="0">
                <a:latin typeface="Courier"/>
                <a:cs typeface="Arial"/>
              </a:rPr>
              <a:t> </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
        <p:nvSpPr>
          <p:cNvPr id="10" name="ZoneTexte 9"/>
          <p:cNvSpPr txBox="1"/>
          <p:nvPr/>
        </p:nvSpPr>
        <p:spPr>
          <a:xfrm>
            <a:off x="1571604" y="3861048"/>
            <a:ext cx="7000924" cy="400110"/>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binding</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bean.component</a:t>
            </a:r>
            <a:r>
              <a:rPr lang="en-US" sz="2000" dirty="0" smtClean="0">
                <a:solidFill>
                  <a:srgbClr val="0000FF"/>
                </a:solidFill>
                <a:latin typeface="Courier"/>
                <a:cs typeface="Arial"/>
              </a:rPr>
              <a:t>}"</a:t>
            </a:r>
            <a:r>
              <a:rPr lang="en-US" sz="2000" dirty="0" smtClean="0">
                <a:latin typeface="Courier"/>
                <a:cs typeface="Arial"/>
              </a:rPr>
              <a:t> </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
        <p:nvSpPr>
          <p:cNvPr id="11" name="ZoneTexte 10"/>
          <p:cNvSpPr txBox="1"/>
          <p:nvPr/>
        </p:nvSpPr>
        <p:spPr>
          <a:xfrm>
            <a:off x="1571604" y="4870704"/>
            <a:ext cx="7000924" cy="1631216"/>
          </a:xfrm>
          <a:prstGeom prst="rect">
            <a:avLst/>
          </a:prstGeom>
          <a:solidFill>
            <a:srgbClr val="A5C3DB"/>
          </a:solidFill>
          <a:ln w="3175" cmpd="sng">
            <a:solidFill>
              <a:schemeClr val="tx1"/>
            </a:solidFill>
          </a:ln>
        </p:spPr>
        <p:txBody>
          <a:bodyPr wrap="square" rtlCol="0">
            <a:spAutoFit/>
          </a:bodyPr>
          <a:lstStyle/>
          <a:p>
            <a:r>
              <a:rPr lang="en-US" sz="2000" b="1" dirty="0" smtClean="0">
                <a:solidFill>
                  <a:srgbClr val="660066"/>
                </a:solidFill>
                <a:latin typeface="Courier"/>
                <a:cs typeface="Arial"/>
              </a:rPr>
              <a:t>public class </a:t>
            </a:r>
            <a:r>
              <a:rPr lang="en-US" sz="2000" dirty="0" smtClean="0">
                <a:latin typeface="Courier"/>
                <a:cs typeface="Arial"/>
              </a:rPr>
              <a:t>Bean {</a:t>
            </a:r>
          </a:p>
          <a:p>
            <a:r>
              <a:rPr lang="en-US" sz="2000" dirty="0" smtClean="0">
                <a:latin typeface="Courier"/>
                <a:cs typeface="Arial"/>
              </a:rPr>
              <a:t>    </a:t>
            </a:r>
            <a:r>
              <a:rPr lang="en-US" sz="2000" b="1" dirty="0" smtClean="0">
                <a:solidFill>
                  <a:srgbClr val="660066"/>
                </a:solidFill>
                <a:latin typeface="Courier"/>
                <a:cs typeface="Arial"/>
              </a:rPr>
              <a:t>private</a:t>
            </a:r>
            <a:r>
              <a:rPr lang="en-US" sz="2000" dirty="0" smtClean="0">
                <a:solidFill>
                  <a:srgbClr val="660066"/>
                </a:solidFill>
                <a:latin typeface="Courier"/>
                <a:cs typeface="Arial"/>
              </a:rPr>
              <a:t> </a:t>
            </a:r>
            <a:r>
              <a:rPr lang="en-US" sz="2000" dirty="0" err="1" smtClean="0">
                <a:latin typeface="Courier"/>
                <a:cs typeface="Arial"/>
              </a:rPr>
              <a:t>HtmlOutputText</a:t>
            </a:r>
            <a:r>
              <a:rPr lang="en-US" sz="2000" dirty="0" smtClean="0">
                <a:latin typeface="Courier"/>
                <a:cs typeface="Arial"/>
              </a:rPr>
              <a:t> component;</a:t>
            </a:r>
          </a:p>
          <a:p>
            <a:endParaRPr lang="en-US" sz="2000" dirty="0" smtClean="0">
              <a:latin typeface="Courier"/>
              <a:cs typeface="Arial"/>
            </a:endParaRPr>
          </a:p>
          <a:p>
            <a:r>
              <a:rPr lang="en-US" sz="2000" dirty="0" smtClean="0">
                <a:solidFill>
                  <a:srgbClr val="3F7F7F"/>
                </a:solidFill>
                <a:latin typeface="Courier"/>
                <a:cs typeface="Arial"/>
              </a:rPr>
              <a:t>    // getter and setter</a:t>
            </a:r>
          </a:p>
          <a:p>
            <a:r>
              <a:rPr lang="en-US" sz="2000" dirty="0" smtClean="0">
                <a:latin typeface="Courier"/>
                <a:cs typeface="Arial"/>
              </a:rPr>
              <a:t>}</a:t>
            </a:r>
            <a:endParaRPr lang="en-US" sz="2000" dirty="0">
              <a:latin typeface="Courier"/>
              <a:cs typeface="Aria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8915" name="Rectangle 4"/>
          <p:cNvSpPr>
            <a:spLocks noChangeArrowheads="1"/>
          </p:cNvSpPr>
          <p:nvPr/>
        </p:nvSpPr>
        <p:spPr bwMode="auto">
          <a:xfrm>
            <a:off x="1028700" y="744538"/>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1002505" name="Rectangle 9"/>
          <p:cNvSpPr>
            <a:spLocks noGrp="1" noChangeArrowheads="1"/>
          </p:cNvSpPr>
          <p:nvPr>
            <p:ph type="body" idx="1"/>
          </p:nvPr>
        </p:nvSpPr>
        <p:spPr>
          <a:xfrm>
            <a:off x="1186631" y="1255787"/>
            <a:ext cx="7489825" cy="1381125"/>
          </a:xfrm>
          <a:noFill/>
        </p:spPr>
        <p:txBody>
          <a:bodyPr/>
          <a:lstStyle/>
          <a:p>
            <a:pPr eaLnBrk="1" hangingPunct="1">
              <a:lnSpc>
                <a:spcPct val="90000"/>
              </a:lnSpc>
            </a:pPr>
            <a:r>
              <a:rPr lang="en-US" smtClean="0"/>
              <a:t>UEL is a « language » with a special synthax</a:t>
            </a:r>
          </a:p>
          <a:p>
            <a:pPr eaLnBrk="1" hangingPunct="1">
              <a:lnSpc>
                <a:spcPct val="90000"/>
              </a:lnSpc>
            </a:pPr>
            <a:r>
              <a:rPr lang="en-US" smtClean="0"/>
              <a:t>Interact with beans</a:t>
            </a:r>
          </a:p>
          <a:p>
            <a:pPr eaLnBrk="1" hangingPunct="1">
              <a:lnSpc>
                <a:spcPct val="90000"/>
              </a:lnSpc>
            </a:pPr>
            <a:r>
              <a:rPr lang="en-US" smtClean="0"/>
              <a:t>Syntax: #{expression}</a:t>
            </a:r>
          </a:p>
        </p:txBody>
      </p:sp>
      <p:sp>
        <p:nvSpPr>
          <p:cNvPr id="38921" name="Rectangle 15"/>
          <p:cNvSpPr>
            <a:spLocks noGrp="1" noChangeArrowheads="1"/>
          </p:cNvSpPr>
          <p:nvPr>
            <p:ph type="title"/>
          </p:nvPr>
        </p:nvSpPr>
        <p:spPr>
          <a:xfrm>
            <a:off x="1033463" y="142875"/>
            <a:ext cx="7729537" cy="838200"/>
          </a:xfrm>
          <a:noFill/>
        </p:spPr>
        <p:txBody>
          <a:bodyPr/>
          <a:lstStyle/>
          <a:p>
            <a:pPr eaLnBrk="1" hangingPunct="1"/>
            <a:r>
              <a:rPr lang="en-US" sz="3200" smtClean="0"/>
              <a:t>Unified Expression Language</a:t>
            </a:r>
            <a:endParaRPr lang="en-US" sz="3200"/>
          </a:p>
        </p:txBody>
      </p:sp>
      <p:sp>
        <p:nvSpPr>
          <p:cNvPr id="40970" name="Text Box 31"/>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3604098462"/>
              </p:ext>
            </p:extLst>
          </p:nvPr>
        </p:nvGraphicFramePr>
        <p:xfrm>
          <a:off x="1828800" y="3254856"/>
          <a:ext cx="6096000" cy="2118360"/>
        </p:xfrm>
        <a:graphic>
          <a:graphicData uri="http://schemas.openxmlformats.org/drawingml/2006/table">
            <a:tbl>
              <a:tblPr firstRow="1">
                <a:tableStyleId>{5C22544A-7EE6-4342-B048-85BDC9FD1C3A}</a:tableStyleId>
              </a:tblPr>
              <a:tblGrid>
                <a:gridCol w="3048000"/>
                <a:gridCol w="3048000"/>
              </a:tblGrid>
              <a:tr h="142240">
                <a:tc gridSpan="2">
                  <a:txBody>
                    <a:bodyPr/>
                    <a:lstStyle/>
                    <a:p>
                      <a:pPr algn="ctr"/>
                      <a:r>
                        <a:rPr lang="en-US" noProof="0" dirty="0" smtClean="0">
                          <a:solidFill>
                            <a:schemeClr val="tx1"/>
                          </a:solidFill>
                          <a:latin typeface="Arial"/>
                          <a:cs typeface="Arial"/>
                        </a:rPr>
                        <a:t>Accessing</a:t>
                      </a:r>
                      <a:endParaRPr lang="en-US" noProof="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fr-FR" dirty="0"/>
                    </a:p>
                  </a:txBody>
                  <a:tcPr/>
                </a:tc>
              </a:tr>
              <a:tr h="370840">
                <a:tc>
                  <a:txBody>
                    <a:bodyPr/>
                    <a:lstStyle/>
                    <a:p>
                      <a:r>
                        <a:rPr lang="fr-FR" dirty="0" err="1" smtClean="0">
                          <a:solidFill>
                            <a:schemeClr val="tx1"/>
                          </a:solidFill>
                          <a:latin typeface="Arial"/>
                          <a:cs typeface="Arial"/>
                        </a:rPr>
                        <a:t>Properties</a:t>
                      </a:r>
                      <a:endParaRPr lang="fr-FR"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fr-FR" dirty="0" smtClean="0">
                          <a:solidFill>
                            <a:schemeClr val="tx1"/>
                          </a:solidFill>
                          <a:latin typeface="Courier"/>
                          <a:cs typeface="Courier"/>
                        </a:rPr>
                        <a:t>#{</a:t>
                      </a:r>
                      <a:r>
                        <a:rPr lang="fr-FR" dirty="0" err="1" smtClean="0">
                          <a:solidFill>
                            <a:schemeClr val="tx1"/>
                          </a:solidFill>
                          <a:latin typeface="Courier"/>
                          <a:cs typeface="Courier"/>
                        </a:rPr>
                        <a:t>person.name</a:t>
                      </a:r>
                      <a:r>
                        <a:rPr lang="fr-FR" dirty="0" smtClean="0">
                          <a:solidFill>
                            <a:schemeClr val="tx1"/>
                          </a:solidFill>
                          <a:latin typeface="Courier"/>
                          <a:cs typeface="Courier"/>
                        </a:rPr>
                        <a:t>}</a:t>
                      </a:r>
                    </a:p>
                    <a:p>
                      <a:r>
                        <a:rPr lang="fr-FR" dirty="0" smtClean="0">
                          <a:solidFill>
                            <a:schemeClr val="tx1"/>
                          </a:solidFill>
                          <a:latin typeface="Courier"/>
                          <a:cs typeface="Courier"/>
                        </a:rPr>
                        <a:t>#{</a:t>
                      </a:r>
                      <a:r>
                        <a:rPr lang="fr-FR" dirty="0" err="1" smtClean="0">
                          <a:solidFill>
                            <a:schemeClr val="tx1"/>
                          </a:solidFill>
                          <a:latin typeface="Courier"/>
                          <a:cs typeface="Courier"/>
                        </a:rPr>
                        <a:t>person['name</a:t>
                      </a:r>
                      <a:r>
                        <a:rPr lang="fr-FR" dirty="0" smtClean="0">
                          <a:solidFill>
                            <a:schemeClr val="tx1"/>
                          </a:solidFill>
                          <a:latin typeface="Courier"/>
                          <a:cs typeface="Courier"/>
                        </a:rPr>
                        <a:t>']}</a:t>
                      </a:r>
                      <a:endParaRPr lang="fr-FR" dirty="0">
                        <a:solidFill>
                          <a:schemeClr val="tx1"/>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fr-FR" dirty="0" err="1" smtClean="0">
                          <a:solidFill>
                            <a:schemeClr val="tx1"/>
                          </a:solidFill>
                          <a:latin typeface="Arial"/>
                          <a:cs typeface="Arial"/>
                        </a:rPr>
                        <a:t>Arrays</a:t>
                      </a:r>
                      <a:r>
                        <a:rPr lang="fr-FR" dirty="0" smtClean="0">
                          <a:solidFill>
                            <a:schemeClr val="tx1"/>
                          </a:solidFill>
                          <a:latin typeface="Arial"/>
                          <a:cs typeface="Arial"/>
                        </a:rPr>
                        <a:t>, </a:t>
                      </a:r>
                      <a:r>
                        <a:rPr lang="fr-FR" dirty="0" err="1" smtClean="0">
                          <a:solidFill>
                            <a:schemeClr val="tx1"/>
                          </a:solidFill>
                          <a:latin typeface="Arial"/>
                          <a:cs typeface="Arial"/>
                        </a:rPr>
                        <a:t>Lists</a:t>
                      </a:r>
                      <a:endParaRPr lang="fr-FR"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fr-FR" dirty="0" smtClean="0">
                          <a:solidFill>
                            <a:schemeClr val="tx1"/>
                          </a:solidFill>
                          <a:latin typeface="Courier"/>
                          <a:cs typeface="Courier"/>
                        </a:rPr>
                        <a:t>#{bean.tab[2]}</a:t>
                      </a:r>
                      <a:endParaRPr lang="fr-FR" dirty="0">
                        <a:solidFill>
                          <a:schemeClr val="tx1"/>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fr-FR" dirty="0" err="1" smtClean="0">
                          <a:solidFill>
                            <a:schemeClr val="tx1"/>
                          </a:solidFill>
                          <a:latin typeface="Arial"/>
                          <a:cs typeface="Arial"/>
                        </a:rPr>
                        <a:t>Maps</a:t>
                      </a:r>
                      <a:endParaRPr lang="fr-FR"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fr-FR" dirty="0" smtClean="0">
                          <a:solidFill>
                            <a:schemeClr val="tx1"/>
                          </a:solidFill>
                          <a:latin typeface="Courier"/>
                          <a:cs typeface="Courier"/>
                        </a:rPr>
                        <a:t>#{</a:t>
                      </a:r>
                      <a:r>
                        <a:rPr lang="fr-FR" dirty="0" err="1" smtClean="0">
                          <a:solidFill>
                            <a:schemeClr val="tx1"/>
                          </a:solidFill>
                          <a:latin typeface="Courier"/>
                          <a:cs typeface="Courier"/>
                        </a:rPr>
                        <a:t>bean.map['key</a:t>
                      </a:r>
                      <a:r>
                        <a:rPr lang="fr-FR" dirty="0" smtClean="0">
                          <a:solidFill>
                            <a:schemeClr val="tx1"/>
                          </a:solidFill>
                          <a:latin typeface="Courier"/>
                          <a:cs typeface="Courier"/>
                        </a:rPr>
                        <a:t>']}</a:t>
                      </a:r>
                      <a:endParaRPr lang="fr-FR" dirty="0">
                        <a:solidFill>
                          <a:schemeClr val="tx1"/>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fr-FR" dirty="0" err="1" smtClean="0">
                          <a:solidFill>
                            <a:schemeClr val="tx1"/>
                          </a:solidFill>
                          <a:latin typeface="Arial"/>
                          <a:cs typeface="Arial"/>
                        </a:rPr>
                        <a:t>Methods</a:t>
                      </a:r>
                      <a:endParaRPr lang="fr-FR"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fr-FR" dirty="0" smtClean="0">
                          <a:solidFill>
                            <a:schemeClr val="tx1"/>
                          </a:solidFill>
                          <a:latin typeface="Courier"/>
                          <a:cs typeface="Courier"/>
                        </a:rPr>
                        <a:t>#{</a:t>
                      </a:r>
                      <a:r>
                        <a:rPr lang="fr-FR" dirty="0" err="1" smtClean="0">
                          <a:solidFill>
                            <a:schemeClr val="tx1"/>
                          </a:solidFill>
                          <a:latin typeface="Courier"/>
                          <a:cs typeface="Courier"/>
                        </a:rPr>
                        <a:t>bean.methodName</a:t>
                      </a:r>
                      <a:r>
                        <a:rPr lang="fr-FR" dirty="0" smtClean="0">
                          <a:solidFill>
                            <a:schemeClr val="tx1"/>
                          </a:solidFill>
                          <a:latin typeface="Courier"/>
                          <a:cs typeface="Courier"/>
                        </a:rPr>
                        <a:t>}</a:t>
                      </a:r>
                      <a:endParaRPr lang="fr-FR" dirty="0">
                        <a:solidFill>
                          <a:schemeClr val="tx1"/>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9939" name="Rectangle 3"/>
          <p:cNvSpPr>
            <a:spLocks noChangeArrowheads="1"/>
          </p:cNvSpPr>
          <p:nvPr/>
        </p:nvSpPr>
        <p:spPr bwMode="auto">
          <a:xfrm>
            <a:off x="1028700" y="744538"/>
            <a:ext cx="7729538" cy="452437"/>
          </a:xfrm>
          <a:prstGeom prst="rect">
            <a:avLst/>
          </a:prstGeom>
          <a:noFill/>
          <a:ln w="9525">
            <a:noFill/>
            <a:miter lim="800000"/>
            <a:headEnd/>
            <a:tailEnd/>
          </a:ln>
        </p:spPr>
        <p:txBody>
          <a:bodyPr anchor="ctr">
            <a:prstTxWarp prst="textNoShape">
              <a:avLst/>
            </a:prstTxWarp>
          </a:bodyPr>
          <a:lstStyle/>
          <a:p>
            <a:endParaRPr lang="en-US" sz="3200" b="1">
              <a:solidFill>
                <a:srgbClr val="000000"/>
              </a:solidFill>
              <a:latin typeface="Arial" charset="0"/>
            </a:endParaRPr>
          </a:p>
        </p:txBody>
      </p:sp>
      <p:sp>
        <p:nvSpPr>
          <p:cNvPr id="1104907" name="Rectangle 11"/>
          <p:cNvSpPr>
            <a:spLocks noGrp="1" noChangeArrowheads="1"/>
          </p:cNvSpPr>
          <p:nvPr>
            <p:ph type="body" idx="1"/>
          </p:nvPr>
        </p:nvSpPr>
        <p:spPr>
          <a:xfrm>
            <a:off x="1044575" y="1000125"/>
            <a:ext cx="7489825" cy="4648200"/>
          </a:xfrm>
          <a:noFill/>
        </p:spPr>
        <p:txBody>
          <a:bodyPr/>
          <a:lstStyle/>
          <a:p>
            <a:pPr eaLnBrk="1" hangingPunct="1">
              <a:lnSpc>
                <a:spcPct val="80000"/>
              </a:lnSpc>
            </a:pPr>
            <a:r>
              <a:rPr lang="en-US" sz="2400" dirty="0" smtClean="0"/>
              <a:t>Java operators</a:t>
            </a:r>
          </a:p>
          <a:p>
            <a:pPr lvl="1" eaLnBrk="1" hangingPunct="1">
              <a:lnSpc>
                <a:spcPct val="80000"/>
              </a:lnSpc>
            </a:pPr>
            <a:r>
              <a:rPr lang="en-US" sz="2400" dirty="0" err="1" smtClean="0"/>
              <a:t>instanceof</a:t>
            </a:r>
            <a:endParaRPr lang="en-US" sz="2400" dirty="0" smtClean="0"/>
          </a:p>
          <a:p>
            <a:pPr eaLnBrk="1" hangingPunct="1">
              <a:lnSpc>
                <a:spcPct val="80000"/>
              </a:lnSpc>
            </a:pPr>
            <a:r>
              <a:rPr lang="en-US" sz="2400" dirty="0" smtClean="0"/>
              <a:t>New operators:</a:t>
            </a:r>
          </a:p>
          <a:p>
            <a:pPr lvl="1" eaLnBrk="1" hangingPunct="1">
              <a:lnSpc>
                <a:spcPct val="80000"/>
              </a:lnSpc>
            </a:pPr>
            <a:r>
              <a:rPr lang="en-US" sz="2400" u="sng" dirty="0" smtClean="0"/>
              <a:t>Arithmetic:</a:t>
            </a:r>
            <a:r>
              <a:rPr lang="en-US" sz="2400" dirty="0" smtClean="0"/>
              <a:t>  </a:t>
            </a:r>
            <a:r>
              <a:rPr lang="en-US" sz="2400" b="1" dirty="0" smtClean="0"/>
              <a:t>div   </a:t>
            </a:r>
            <a:r>
              <a:rPr lang="en-US" sz="2400" dirty="0" smtClean="0"/>
              <a:t>et  </a:t>
            </a:r>
            <a:r>
              <a:rPr lang="en-US" sz="2400" b="1" dirty="0" smtClean="0"/>
              <a:t>mod</a:t>
            </a:r>
            <a:endParaRPr lang="en-US" sz="2400" dirty="0" smtClean="0"/>
          </a:p>
          <a:p>
            <a:pPr lvl="1" eaLnBrk="1" hangingPunct="1">
              <a:lnSpc>
                <a:spcPct val="80000"/>
              </a:lnSpc>
            </a:pPr>
            <a:r>
              <a:rPr lang="en-US" sz="2400" u="sng" dirty="0" smtClean="0"/>
              <a:t>Logic:</a:t>
            </a:r>
            <a:r>
              <a:rPr lang="en-US" sz="2400" dirty="0" smtClean="0"/>
              <a:t>  </a:t>
            </a:r>
            <a:r>
              <a:rPr lang="en-US" sz="2400" b="1" dirty="0" smtClean="0"/>
              <a:t>and, </a:t>
            </a:r>
            <a:r>
              <a:rPr lang="en-US" sz="2400" dirty="0" smtClean="0"/>
              <a:t> </a:t>
            </a:r>
            <a:r>
              <a:rPr lang="en-US" sz="2400" b="1" dirty="0" smtClean="0"/>
              <a:t>or, </a:t>
            </a:r>
            <a:r>
              <a:rPr lang="en-US" sz="2400" dirty="0" smtClean="0"/>
              <a:t> </a:t>
            </a:r>
            <a:r>
              <a:rPr lang="en-US" sz="2400" b="1" dirty="0" smtClean="0"/>
              <a:t>not</a:t>
            </a:r>
            <a:endParaRPr lang="en-US" sz="2400" dirty="0" smtClean="0"/>
          </a:p>
          <a:p>
            <a:pPr lvl="1" eaLnBrk="1" hangingPunct="1">
              <a:lnSpc>
                <a:spcPct val="80000"/>
              </a:lnSpc>
            </a:pPr>
            <a:r>
              <a:rPr lang="en-US" sz="2400" u="sng" dirty="0" smtClean="0"/>
              <a:t>Relational:</a:t>
            </a:r>
            <a:r>
              <a:rPr lang="en-US" sz="2400" dirty="0" smtClean="0"/>
              <a:t> </a:t>
            </a:r>
            <a:r>
              <a:rPr lang="en-US" sz="2400" b="1" dirty="0" smtClean="0"/>
              <a:t>==</a:t>
            </a:r>
            <a:r>
              <a:rPr lang="en-US" sz="2400" dirty="0" smtClean="0"/>
              <a:t>, </a:t>
            </a:r>
            <a:r>
              <a:rPr lang="en-US" sz="2400" b="1" dirty="0" smtClean="0"/>
              <a:t> </a:t>
            </a:r>
            <a:r>
              <a:rPr lang="en-US" sz="2400" b="1" dirty="0" err="1" smtClean="0"/>
              <a:t>eq</a:t>
            </a:r>
            <a:r>
              <a:rPr lang="en-US" sz="2400" dirty="0" smtClean="0"/>
              <a:t> , </a:t>
            </a:r>
            <a:r>
              <a:rPr lang="en-US" sz="2400" b="1" dirty="0" smtClean="0"/>
              <a:t>!=</a:t>
            </a:r>
            <a:r>
              <a:rPr lang="en-US" sz="2400" dirty="0" smtClean="0"/>
              <a:t>, </a:t>
            </a:r>
            <a:r>
              <a:rPr lang="en-US" sz="2400" b="1" dirty="0" smtClean="0"/>
              <a:t>ne </a:t>
            </a:r>
            <a:r>
              <a:rPr lang="en-US" sz="2400" dirty="0" smtClean="0"/>
              <a:t>, </a:t>
            </a:r>
            <a:r>
              <a:rPr lang="en-US" sz="2400" b="1" dirty="0" smtClean="0"/>
              <a:t>&lt;</a:t>
            </a:r>
            <a:r>
              <a:rPr lang="en-US" sz="2400" dirty="0" smtClean="0"/>
              <a:t>, </a:t>
            </a:r>
            <a:r>
              <a:rPr lang="en-US" sz="2400" b="1" dirty="0" err="1" smtClean="0"/>
              <a:t>lt</a:t>
            </a:r>
            <a:r>
              <a:rPr lang="en-US" sz="2400" dirty="0" smtClean="0"/>
              <a:t> , </a:t>
            </a:r>
            <a:r>
              <a:rPr lang="en-US" sz="2400" b="1" dirty="0" smtClean="0"/>
              <a:t>&gt;</a:t>
            </a:r>
            <a:r>
              <a:rPr lang="en-US" sz="2400" dirty="0" smtClean="0"/>
              <a:t>, </a:t>
            </a:r>
            <a:r>
              <a:rPr lang="en-US" sz="2400" b="1" dirty="0" err="1" smtClean="0"/>
              <a:t>gt</a:t>
            </a:r>
            <a:r>
              <a:rPr lang="en-US" sz="2400" dirty="0" smtClean="0"/>
              <a:t> , </a:t>
            </a:r>
            <a:r>
              <a:rPr lang="en-US" sz="2400" b="1" dirty="0" smtClean="0"/>
              <a:t>&lt;=</a:t>
            </a:r>
            <a:r>
              <a:rPr lang="en-US" sz="2400" dirty="0" smtClean="0"/>
              <a:t>, </a:t>
            </a:r>
            <a:r>
              <a:rPr lang="en-US" sz="2400" b="1" dirty="0" smtClean="0"/>
              <a:t> le</a:t>
            </a:r>
            <a:r>
              <a:rPr lang="en-US" sz="2400" dirty="0" smtClean="0"/>
              <a:t> ,</a:t>
            </a:r>
            <a:r>
              <a:rPr lang="en-US" sz="2400" b="1" dirty="0" smtClean="0"/>
              <a:t>&gt;=</a:t>
            </a:r>
            <a:r>
              <a:rPr lang="en-US" sz="2400" dirty="0" smtClean="0"/>
              <a:t>,  </a:t>
            </a:r>
            <a:r>
              <a:rPr lang="en-US" sz="2400" b="1" dirty="0" err="1" smtClean="0"/>
              <a:t>ge</a:t>
            </a:r>
            <a:endParaRPr lang="en-US" sz="2400" dirty="0" smtClean="0"/>
          </a:p>
          <a:p>
            <a:pPr lvl="2" eaLnBrk="1" hangingPunct="1">
              <a:lnSpc>
                <a:spcPct val="80000"/>
              </a:lnSpc>
            </a:pPr>
            <a:r>
              <a:rPr lang="en-US" sz="2400" dirty="0" smtClean="0"/>
              <a:t>These operators can compare primitives and String</a:t>
            </a:r>
            <a:r>
              <a:rPr lang="en-US" sz="2400" i="1" dirty="0" smtClean="0"/>
              <a:t> </a:t>
            </a:r>
            <a:r>
              <a:rPr lang="en-US" sz="2400" dirty="0" smtClean="0"/>
              <a:t>objects</a:t>
            </a:r>
          </a:p>
          <a:p>
            <a:pPr lvl="1" eaLnBrk="1" hangingPunct="1">
              <a:lnSpc>
                <a:spcPct val="80000"/>
              </a:lnSpc>
            </a:pPr>
            <a:r>
              <a:rPr lang="en-US" sz="2400" b="1" u="sng" dirty="0" smtClean="0"/>
              <a:t>empty</a:t>
            </a:r>
            <a:r>
              <a:rPr lang="en-US" sz="2400" dirty="0" smtClean="0"/>
              <a:t> :  test if :</a:t>
            </a:r>
          </a:p>
          <a:p>
            <a:pPr lvl="2" eaLnBrk="1" hangingPunct="1">
              <a:lnSpc>
                <a:spcPct val="80000"/>
              </a:lnSpc>
            </a:pPr>
            <a:r>
              <a:rPr lang="en-US" sz="2400" dirty="0" smtClean="0"/>
              <a:t>a value is null </a:t>
            </a:r>
          </a:p>
          <a:p>
            <a:pPr lvl="2" eaLnBrk="1" hangingPunct="1">
              <a:lnSpc>
                <a:spcPct val="80000"/>
              </a:lnSpc>
            </a:pPr>
            <a:r>
              <a:rPr lang="en-US" sz="2400" dirty="0" smtClean="0"/>
              <a:t>or an array, or list is empty</a:t>
            </a:r>
            <a:endParaRPr lang="en-US" sz="2400" dirty="0"/>
          </a:p>
        </p:txBody>
      </p:sp>
      <p:sp>
        <p:nvSpPr>
          <p:cNvPr id="39941" name="Rectangle 13"/>
          <p:cNvSpPr>
            <a:spLocks noGrp="1" noChangeArrowheads="1"/>
          </p:cNvSpPr>
          <p:nvPr>
            <p:ph type="title"/>
          </p:nvPr>
        </p:nvSpPr>
        <p:spPr>
          <a:xfrm>
            <a:off x="1033463" y="142875"/>
            <a:ext cx="7729537" cy="838200"/>
          </a:xfrm>
          <a:noFill/>
        </p:spPr>
        <p:txBody>
          <a:bodyPr/>
          <a:lstStyle/>
          <a:p>
            <a:pPr eaLnBrk="1" hangingPunct="1"/>
            <a:r>
              <a:rPr lang="en-US" sz="3200" smtClean="0"/>
              <a:t>Unified Expression Language </a:t>
            </a:r>
            <a:endParaRPr lang="en-US" sz="3200"/>
          </a:p>
        </p:txBody>
      </p:sp>
      <p:sp>
        <p:nvSpPr>
          <p:cNvPr id="41990" name="Text Box 17"/>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ManagedBeans</a:t>
            </a:r>
            <a:endParaRPr lang="en-US" sz="1800" b="1">
              <a:solidFill>
                <a:srgbClr val="000000"/>
              </a:solidFill>
              <a:latin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1033463" y="333375"/>
            <a:ext cx="7729537" cy="523875"/>
          </a:xfrm>
        </p:spPr>
        <p:txBody>
          <a:bodyPr/>
          <a:lstStyle/>
          <a:p>
            <a:pPr eaLnBrk="1" hangingPunct="1"/>
            <a:r>
              <a:rPr lang="en-US" sz="3200"/>
              <a:t>Module Quiz introduction</a:t>
            </a:r>
          </a:p>
        </p:txBody>
      </p:sp>
      <p:sp>
        <p:nvSpPr>
          <p:cNvPr id="59399" name="Text Box 7"/>
          <p:cNvSpPr txBox="1">
            <a:spLocks noChangeArrowheads="1"/>
          </p:cNvSpPr>
          <p:nvPr/>
        </p:nvSpPr>
        <p:spPr bwMode="auto">
          <a:xfrm>
            <a:off x="1143000" y="1714500"/>
            <a:ext cx="3643313" cy="690563"/>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r>
              <a:rPr lang="fr-FR" sz="2000" b="1" dirty="0" err="1" smtClean="0">
                <a:solidFill>
                  <a:schemeClr val="bg1"/>
                </a:solidFill>
                <a:latin typeface="Arial (En-têtes)" charset="0"/>
              </a:rPr>
              <a:t>What</a:t>
            </a:r>
            <a:r>
              <a:rPr lang="fr-FR" sz="2000" b="1" dirty="0" smtClean="0">
                <a:solidFill>
                  <a:schemeClr val="bg1"/>
                </a:solidFill>
                <a:latin typeface="Arial (En-têtes)" charset="0"/>
              </a:rPr>
              <a:t> </a:t>
            </a:r>
            <a:r>
              <a:rPr lang="fr-FR" sz="2000" b="1" dirty="0" err="1" smtClean="0">
                <a:solidFill>
                  <a:schemeClr val="bg1"/>
                </a:solidFill>
                <a:latin typeface="Arial (En-têtes)" charset="0"/>
              </a:rPr>
              <a:t>is</a:t>
            </a:r>
            <a:r>
              <a:rPr lang="fr-FR" sz="2000" b="1" dirty="0" smtClean="0">
                <a:solidFill>
                  <a:schemeClr val="bg1"/>
                </a:solidFill>
                <a:latin typeface="Arial (En-têtes)" charset="0"/>
              </a:rPr>
              <a:t> </a:t>
            </a:r>
            <a:r>
              <a:rPr lang="fr-FR" sz="2000" b="1" dirty="0">
                <a:solidFill>
                  <a:schemeClr val="bg1"/>
                </a:solidFill>
                <a:latin typeface="Arial (En-têtes)" charset="0"/>
              </a:rPr>
              <a:t>the </a:t>
            </a:r>
            <a:r>
              <a:rPr lang="fr-FR" sz="2000" b="1" dirty="0" err="1">
                <a:solidFill>
                  <a:schemeClr val="bg1"/>
                </a:solidFill>
                <a:latin typeface="Arial (En-têtes)" charset="0"/>
              </a:rPr>
              <a:t>purpose</a:t>
            </a:r>
            <a:r>
              <a:rPr lang="fr-FR" sz="2000" b="1" dirty="0">
                <a:solidFill>
                  <a:schemeClr val="bg1"/>
                </a:solidFill>
                <a:latin typeface="Arial (En-têtes)" charset="0"/>
              </a:rPr>
              <a:t> of </a:t>
            </a:r>
            <a:r>
              <a:rPr lang="fr-FR" sz="2000" b="1" dirty="0" err="1" smtClean="0">
                <a:solidFill>
                  <a:schemeClr val="bg1"/>
                </a:solidFill>
                <a:latin typeface="Arial (En-têtes)" charset="0"/>
              </a:rPr>
              <a:t>ManagedBeans</a:t>
            </a:r>
            <a:r>
              <a:rPr lang="fr-FR" sz="2000" b="1" dirty="0">
                <a:solidFill>
                  <a:schemeClr val="bg1"/>
                </a:solidFill>
                <a:latin typeface="Arial (En-têtes)" charset="0"/>
              </a:rPr>
              <a:t>?</a:t>
            </a:r>
          </a:p>
        </p:txBody>
      </p:sp>
      <p:sp>
        <p:nvSpPr>
          <p:cNvPr id="59400" name="Text Box 8"/>
          <p:cNvSpPr txBox="1">
            <a:spLocks noChangeArrowheads="1"/>
          </p:cNvSpPr>
          <p:nvPr/>
        </p:nvSpPr>
        <p:spPr bwMode="auto">
          <a:xfrm>
            <a:off x="1143000" y="2500313"/>
            <a:ext cx="3643313" cy="714375"/>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fr-FR" sz="2000" b="1">
                <a:solidFill>
                  <a:schemeClr val="bg1"/>
                </a:solidFill>
                <a:latin typeface="Arial (En-têtes)" charset="0"/>
              </a:rPr>
              <a:t>How JSF tags access to Managed-Bean properties ?</a:t>
            </a:r>
            <a:endParaRPr lang="en-US" sz="2000" b="1">
              <a:solidFill>
                <a:schemeClr val="bg1"/>
              </a:solidFill>
              <a:latin typeface="Arial (En-têtes)" charset="0"/>
            </a:endParaRPr>
          </a:p>
        </p:txBody>
      </p:sp>
      <p:sp>
        <p:nvSpPr>
          <p:cNvPr id="59404" name="Text Box 12"/>
          <p:cNvSpPr txBox="1">
            <a:spLocks noChangeArrowheads="1"/>
          </p:cNvSpPr>
          <p:nvPr/>
        </p:nvSpPr>
        <p:spPr bwMode="auto">
          <a:xfrm>
            <a:off x="4857750" y="1714500"/>
            <a:ext cx="3959225" cy="720725"/>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spcAft>
                <a:spcPct val="30000"/>
              </a:spcAft>
            </a:pPr>
            <a:r>
              <a:rPr lang="fr-FR" sz="2000" b="1">
                <a:latin typeface="Arial (En-têtes)" charset="0"/>
              </a:rPr>
              <a:t>Save values and process logic</a:t>
            </a:r>
            <a:endParaRPr lang="en-US" sz="2000" b="1">
              <a:latin typeface="Arial (En-têtes)" charset="0"/>
            </a:endParaRPr>
          </a:p>
        </p:txBody>
      </p:sp>
      <p:sp>
        <p:nvSpPr>
          <p:cNvPr id="59405" name="Text Box 13"/>
          <p:cNvSpPr txBox="1">
            <a:spLocks noChangeArrowheads="1"/>
          </p:cNvSpPr>
          <p:nvPr/>
        </p:nvSpPr>
        <p:spPr bwMode="auto">
          <a:xfrm>
            <a:off x="4857750" y="2500313"/>
            <a:ext cx="3959225" cy="720725"/>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spcAft>
                <a:spcPct val="30000"/>
              </a:spcAft>
            </a:pPr>
            <a:r>
              <a:rPr lang="fr-FR" sz="2000" b="1">
                <a:latin typeface="Arial (En-têtes)" charset="0"/>
              </a:rPr>
              <a:t>Thank to Unified Expression Language, also called EL</a:t>
            </a:r>
            <a:endParaRPr lang="en-US" sz="2000" b="1">
              <a:latin typeface="Arial (En-têtes)" charset="0"/>
            </a:endParaRPr>
          </a:p>
        </p:txBody>
      </p:sp>
      <p:pic>
        <p:nvPicPr>
          <p:cNvPr id="40969" name="Picture 40"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43022" name="Text Box 148"/>
          <p:cNvSpPr txBox="1">
            <a:spLocks noChangeArrowheads="1"/>
          </p:cNvSpPr>
          <p:nvPr/>
        </p:nvSpPr>
        <p:spPr bwMode="auto">
          <a:xfrm>
            <a:off x="971550" y="0"/>
            <a:ext cx="8172450" cy="784225"/>
          </a:xfrm>
          <a:prstGeom prst="rect">
            <a:avLst/>
          </a:prstGeom>
          <a:noFill/>
          <a:ln w="12700" algn="ctr">
            <a:noFill/>
            <a:miter lim="800000"/>
            <a:headEnd/>
            <a:tailEnd/>
          </a:ln>
        </p:spPr>
        <p:txBody>
          <a:bodyPr>
            <a:prstTxWarp prst="textNoShape">
              <a:avLst/>
            </a:prstTxWarp>
            <a:spAutoFit/>
          </a:bodyPr>
          <a:lstStyle/>
          <a:p>
            <a:pPr>
              <a:spcBef>
                <a:spcPct val="50000"/>
              </a:spcBef>
            </a:pPr>
            <a:r>
              <a:rPr lang="fr-FR" sz="1800" b="1" dirty="0" err="1" smtClean="0">
                <a:solidFill>
                  <a:srgbClr val="000000"/>
                </a:solidFill>
                <a:latin typeface="Arial" charset="0"/>
              </a:rPr>
              <a:t>ManagedBeans</a:t>
            </a:r>
            <a:endParaRPr lang="en-US" sz="1800" b="1" dirty="0">
              <a:solidFill>
                <a:srgbClr val="000000"/>
              </a:solidFill>
              <a:latin typeface="Arial" charset="0"/>
            </a:endParaRPr>
          </a:p>
          <a:p>
            <a:pPr>
              <a:spcBef>
                <a:spcPct val="50000"/>
              </a:spcBef>
            </a:pPr>
            <a:endParaRPr lang="en-US" sz="1800" b="1" dirty="0">
              <a:solidFill>
                <a:srgbClr val="000000"/>
              </a:solidFill>
              <a:latin typeface="Arial" charset="0"/>
            </a:endParaRPr>
          </a:p>
        </p:txBody>
      </p:sp>
      <p:sp>
        <p:nvSpPr>
          <p:cNvPr id="11" name="Text Box 7"/>
          <p:cNvSpPr txBox="1">
            <a:spLocks noChangeArrowheads="1"/>
          </p:cNvSpPr>
          <p:nvPr/>
        </p:nvSpPr>
        <p:spPr bwMode="auto">
          <a:xfrm>
            <a:off x="1143000" y="3317875"/>
            <a:ext cx="3643313" cy="690563"/>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r>
              <a:rPr lang="en-GB" sz="2000" b="1" dirty="0" smtClean="0">
                <a:solidFill>
                  <a:schemeClr val="bg1"/>
                </a:solidFill>
                <a:latin typeface="Arial (En-têtes)" charset="0"/>
              </a:rPr>
              <a:t>How can we declare </a:t>
            </a:r>
            <a:r>
              <a:rPr lang="en-GB" sz="2000" b="1" dirty="0">
                <a:solidFill>
                  <a:schemeClr val="bg1"/>
                </a:solidFill>
                <a:latin typeface="Arial (En-têtes)" charset="0"/>
              </a:rPr>
              <a:t>managed-beans ?</a:t>
            </a:r>
          </a:p>
        </p:txBody>
      </p:sp>
      <p:sp>
        <p:nvSpPr>
          <p:cNvPr id="12" name="Text Box 10"/>
          <p:cNvSpPr txBox="1">
            <a:spLocks noChangeArrowheads="1"/>
          </p:cNvSpPr>
          <p:nvPr/>
        </p:nvSpPr>
        <p:spPr bwMode="auto">
          <a:xfrm>
            <a:off x="1143000" y="4081462"/>
            <a:ext cx="3643313" cy="714375"/>
          </a:xfrm>
          <a:prstGeom prst="rect">
            <a:avLst/>
          </a:prstGeom>
          <a:solidFill>
            <a:schemeClr val="tx1">
              <a:alpha val="67000"/>
            </a:schemeClr>
          </a:solidFill>
          <a:ln w="38100" algn="ctr">
            <a:noFill/>
            <a:miter lim="800000"/>
            <a:headEnd type="none" w="sm" len="sm"/>
            <a:tailEnd type="none" w="sm" len="sm"/>
          </a:ln>
          <a:effectLst/>
        </p:spPr>
        <p:txBody>
          <a:bodyPr anchor="ctr"/>
          <a:lstStyle/>
          <a:p>
            <a:pPr algn="ctr">
              <a:spcBef>
                <a:spcPct val="50000"/>
              </a:spcBef>
              <a:defRPr/>
            </a:pPr>
            <a:r>
              <a:rPr lang="en-US" sz="2000" b="1" dirty="0">
                <a:solidFill>
                  <a:schemeClr val="bg1"/>
                </a:solidFill>
                <a:latin typeface="+mj-lt"/>
              </a:rPr>
              <a:t>What scopes are available for a managed bean</a:t>
            </a:r>
          </a:p>
        </p:txBody>
      </p:sp>
      <p:sp>
        <p:nvSpPr>
          <p:cNvPr id="13" name="Text Box 12"/>
          <p:cNvSpPr txBox="1">
            <a:spLocks noChangeArrowheads="1"/>
          </p:cNvSpPr>
          <p:nvPr/>
        </p:nvSpPr>
        <p:spPr bwMode="auto">
          <a:xfrm>
            <a:off x="4857750" y="3317875"/>
            <a:ext cx="3959225" cy="720725"/>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lnSpc>
                <a:spcPct val="90000"/>
              </a:lnSpc>
              <a:spcAft>
                <a:spcPct val="30000"/>
              </a:spcAft>
            </a:pPr>
            <a:r>
              <a:rPr lang="en-US" sz="2000" b="1" dirty="0">
                <a:latin typeface="Arial (En-têtes)" charset="0"/>
              </a:rPr>
              <a:t>/WEB-INF/faces-</a:t>
            </a:r>
            <a:r>
              <a:rPr lang="en-US" sz="2000" b="1" dirty="0" err="1" smtClean="0">
                <a:latin typeface="Arial (En-têtes)" charset="0"/>
              </a:rPr>
              <a:t>config.xml</a:t>
            </a:r>
            <a:endParaRPr lang="en-US" sz="2000" b="1" dirty="0" smtClean="0">
              <a:latin typeface="Arial (En-têtes)" charset="0"/>
            </a:endParaRPr>
          </a:p>
          <a:p>
            <a:pPr algn="ctr">
              <a:lnSpc>
                <a:spcPct val="90000"/>
              </a:lnSpc>
              <a:spcAft>
                <a:spcPct val="30000"/>
              </a:spcAft>
            </a:pPr>
            <a:r>
              <a:rPr lang="en-US" sz="2000" b="1" i="1" dirty="0" smtClean="0">
                <a:latin typeface="Arial (En-têtes)" charset="0"/>
              </a:rPr>
              <a:t>@</a:t>
            </a:r>
            <a:r>
              <a:rPr lang="en-US" sz="2000" b="1" i="1" dirty="0" err="1" smtClean="0">
                <a:latin typeface="Arial (En-têtes)" charset="0"/>
              </a:rPr>
              <a:t>ManagedBean</a:t>
            </a:r>
            <a:endParaRPr lang="en-US" sz="2000" b="1" i="1" dirty="0">
              <a:latin typeface="Arial (En-têtes)" charset="0"/>
            </a:endParaRPr>
          </a:p>
        </p:txBody>
      </p:sp>
      <p:sp>
        <p:nvSpPr>
          <p:cNvPr id="14" name="Text Box 15"/>
          <p:cNvSpPr txBox="1">
            <a:spLocks noChangeArrowheads="1"/>
          </p:cNvSpPr>
          <p:nvPr/>
        </p:nvSpPr>
        <p:spPr bwMode="auto">
          <a:xfrm>
            <a:off x="4857750" y="4081462"/>
            <a:ext cx="3959225" cy="720725"/>
          </a:xfrm>
          <a:prstGeom prst="rect">
            <a:avLst/>
          </a:prstGeom>
          <a:solidFill>
            <a:schemeClr val="accent2">
              <a:alpha val="83000"/>
            </a:schemeClr>
          </a:solidFill>
          <a:ln w="38100" algn="ctr">
            <a:noFill/>
            <a:miter lim="800000"/>
            <a:headEnd type="none" w="sm" len="sm"/>
            <a:tailEnd type="none" w="sm" len="sm"/>
          </a:ln>
          <a:effectLst/>
        </p:spPr>
        <p:txBody>
          <a:bodyPr anchor="ctr"/>
          <a:lstStyle/>
          <a:p>
            <a:pPr algn="ctr">
              <a:spcAft>
                <a:spcPct val="30000"/>
              </a:spcAft>
              <a:defRPr/>
            </a:pPr>
            <a:r>
              <a:rPr lang="en-US" sz="2000" b="1" dirty="0">
                <a:latin typeface="+mj-lt"/>
              </a:rPr>
              <a:t>application, session, request</a:t>
            </a:r>
            <a:r>
              <a:rPr lang="en-US" sz="2000" b="1" dirty="0" smtClean="0">
                <a:latin typeface="+mj-lt"/>
              </a:rPr>
              <a:t>, view, </a:t>
            </a:r>
            <a:r>
              <a:rPr lang="en-US" sz="2000" b="1" dirty="0">
                <a:latin typeface="+mj-lt"/>
              </a:rPr>
              <a:t>none</a:t>
            </a:r>
          </a:p>
        </p:txBody>
      </p:sp>
      <p:sp>
        <p:nvSpPr>
          <p:cNvPr id="15" name="Text Box 16"/>
          <p:cNvSpPr txBox="1">
            <a:spLocks noChangeArrowheads="1"/>
          </p:cNvSpPr>
          <p:nvPr/>
        </p:nvSpPr>
        <p:spPr bwMode="auto">
          <a:xfrm>
            <a:off x="1143000" y="4867275"/>
            <a:ext cx="3643313" cy="992187"/>
          </a:xfrm>
          <a:prstGeom prst="rect">
            <a:avLst/>
          </a:prstGeom>
          <a:solidFill>
            <a:schemeClr val="tx1">
              <a:alpha val="67000"/>
            </a:schemeClr>
          </a:solidFill>
          <a:ln w="38100" algn="ctr">
            <a:noFill/>
            <a:miter lim="800000"/>
            <a:headEnd type="none" w="sm" len="sm"/>
            <a:tailEnd type="none" w="sm" len="sm"/>
          </a:ln>
          <a:effectLst/>
        </p:spPr>
        <p:txBody>
          <a:bodyPr anchor="ctr"/>
          <a:lstStyle/>
          <a:p>
            <a:pPr algn="ctr">
              <a:spcBef>
                <a:spcPct val="50000"/>
              </a:spcBef>
              <a:defRPr/>
            </a:pPr>
            <a:r>
              <a:rPr lang="en-US" sz="2000" b="1" dirty="0">
                <a:solidFill>
                  <a:schemeClr val="bg1"/>
                </a:solidFill>
                <a:latin typeface="+mj-lt"/>
              </a:rPr>
              <a:t>Can I initialize some properties when a managed bean is </a:t>
            </a:r>
            <a:r>
              <a:rPr lang="en-US" sz="2000" b="1" dirty="0" smtClean="0">
                <a:solidFill>
                  <a:schemeClr val="bg1"/>
                </a:solidFill>
                <a:latin typeface="+mj-lt"/>
              </a:rPr>
              <a:t>instantiate </a:t>
            </a:r>
            <a:r>
              <a:rPr lang="en-US" sz="2000" b="1" dirty="0">
                <a:solidFill>
                  <a:schemeClr val="bg1"/>
                </a:solidFill>
                <a:latin typeface="+mj-lt"/>
              </a:rPr>
              <a:t>?</a:t>
            </a:r>
          </a:p>
        </p:txBody>
      </p:sp>
      <p:sp>
        <p:nvSpPr>
          <p:cNvPr id="16" name="Text Box 17"/>
          <p:cNvSpPr txBox="1">
            <a:spLocks noChangeArrowheads="1"/>
          </p:cNvSpPr>
          <p:nvPr/>
        </p:nvSpPr>
        <p:spPr bwMode="auto">
          <a:xfrm>
            <a:off x="4857750" y="4867275"/>
            <a:ext cx="3959225" cy="1000125"/>
          </a:xfrm>
          <a:prstGeom prst="rect">
            <a:avLst/>
          </a:prstGeom>
          <a:solidFill>
            <a:schemeClr val="accent2">
              <a:alpha val="83000"/>
            </a:schemeClr>
          </a:solidFill>
          <a:ln w="38100" algn="ctr">
            <a:noFill/>
            <a:miter lim="800000"/>
            <a:headEnd type="none" w="sm" len="sm"/>
            <a:tailEnd type="none" w="sm" len="sm"/>
          </a:ln>
          <a:effectLst/>
        </p:spPr>
        <p:txBody>
          <a:bodyPr anchor="ctr"/>
          <a:lstStyle/>
          <a:p>
            <a:pPr algn="ctr">
              <a:spcAft>
                <a:spcPct val="30000"/>
              </a:spcAft>
              <a:defRPr/>
            </a:pPr>
            <a:r>
              <a:rPr lang="en-US" sz="2000" b="1" dirty="0">
                <a:latin typeface="+mj-lt"/>
              </a:rPr>
              <a:t>Yes</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wipe(up)">
                                      <p:cBhvr>
                                        <p:cTn id="7" dur="500"/>
                                        <p:tgtEl>
                                          <p:spTgt spid="59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4"/>
                                        </p:tgtEl>
                                        <p:attrNameLst>
                                          <p:attrName>style.visibility</p:attrName>
                                        </p:attrNameLst>
                                      </p:cBhvr>
                                      <p:to>
                                        <p:strVal val="visible"/>
                                      </p:to>
                                    </p:set>
                                    <p:animEffect transition="in" filter="wipe(left)">
                                      <p:cBhvr>
                                        <p:cTn id="12" dur="500"/>
                                        <p:tgtEl>
                                          <p:spTgt spid="59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wipe(up)">
                                      <p:cBhvr>
                                        <p:cTn id="17" dur="500"/>
                                        <p:tgtEl>
                                          <p:spTgt spid="59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05"/>
                                        </p:tgtEl>
                                        <p:attrNameLst>
                                          <p:attrName>style.visibility</p:attrName>
                                        </p:attrNameLst>
                                      </p:cBhvr>
                                      <p:to>
                                        <p:strVal val="visible"/>
                                      </p:to>
                                    </p:set>
                                    <p:animEffect transition="in" filter="wipe(left)">
                                      <p:cBhvr>
                                        <p:cTn id="22" dur="500"/>
                                        <p:tgtEl>
                                          <p:spTgt spid="594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P spid="59404" grpId="0" animBg="1"/>
      <p:bldP spid="59405" grpId="0" animBg="1"/>
      <p:bldP spid="11"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err="1">
                <a:solidFill>
                  <a:srgbClr val="000000"/>
                </a:solidFill>
                <a:latin typeface="Arial" charset="0"/>
              </a:rPr>
              <a:t>ManagedBeans</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3832228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pPr eaLnBrk="1" hangingPunct="1"/>
            <a:r>
              <a:rPr lang="fr-FR" dirty="0" smtClean="0"/>
              <a:t>Components</a:t>
            </a:r>
            <a:endParaRPr lang="fr-FR" dirty="0"/>
          </a:p>
        </p:txBody>
      </p:sp>
      <p:pic>
        <p:nvPicPr>
          <p:cNvPr id="27652"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765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914400" y="1010245"/>
            <a:ext cx="7391400" cy="5678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 component is made of</a:t>
            </a:r>
          </a:p>
          <a:p>
            <a:pPr marL="800100" lvl="1"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A class</a:t>
            </a:r>
            <a:br>
              <a:rPr lang="en-US" sz="2200" kern="0" dirty="0" smtClean="0">
                <a:latin typeface="+mn-lt"/>
                <a:ea typeface="ＭＳ Ｐゴシック" charset="-128"/>
                <a:cs typeface="ＭＳ Ｐゴシック" charset="-128"/>
              </a:rPr>
            </a:br>
            <a:r>
              <a:rPr lang="en-US" sz="2200" kern="0" dirty="0" smtClean="0">
                <a:latin typeface="+mn-lt"/>
                <a:ea typeface="ＭＳ Ｐゴシック" charset="-128"/>
                <a:cs typeface="ＭＳ Ｐゴシック" charset="-128"/>
              </a:rPr>
              <a:t/>
            </a:r>
            <a:br>
              <a:rPr lang="en-US" sz="2200" kern="0" dirty="0" smtClean="0">
                <a:latin typeface="+mn-lt"/>
                <a:ea typeface="ＭＳ Ｐゴシック" charset="-128"/>
                <a:cs typeface="ＭＳ Ｐゴシック" charset="-128"/>
              </a:rPr>
            </a:br>
            <a:endParaRPr lang="en-US" sz="2200" kern="0" dirty="0" smtClean="0">
              <a:latin typeface="+mn-lt"/>
              <a:ea typeface="ＭＳ Ｐゴシック" charset="-128"/>
              <a:cs typeface="ＭＳ Ｐゴシック" charset="-128"/>
            </a:endParaRPr>
          </a:p>
          <a:p>
            <a:pPr marL="800100" lvl="1"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
            </a:r>
            <a:br>
              <a:rPr lang="en-US" sz="2200" kern="0" dirty="0" smtClean="0">
                <a:latin typeface="+mn-lt"/>
                <a:ea typeface="ＭＳ Ｐゴシック" charset="-128"/>
                <a:cs typeface="ＭＳ Ｐゴシック" charset="-128"/>
              </a:rPr>
            </a:br>
            <a:r>
              <a:rPr lang="en-US" sz="2200" kern="0" dirty="0" smtClean="0">
                <a:latin typeface="+mn-lt"/>
                <a:ea typeface="ＭＳ Ｐゴシック" charset="-128"/>
                <a:cs typeface="ＭＳ Ｐゴシック" charset="-128"/>
              </a:rPr>
              <a:t/>
            </a:r>
            <a:br>
              <a:rPr lang="en-US" sz="2200" kern="0" dirty="0" smtClean="0">
                <a:latin typeface="+mn-lt"/>
                <a:ea typeface="ＭＳ Ｐゴシック" charset="-128"/>
                <a:cs typeface="ＭＳ Ｐゴシック" charset="-128"/>
              </a:rPr>
            </a:br>
            <a:endParaRPr lang="en-US" sz="2200" kern="0" dirty="0" smtClean="0">
              <a:latin typeface="+mn-lt"/>
              <a:ea typeface="ＭＳ Ｐゴシック" charset="-128"/>
              <a:cs typeface="ＭＳ Ｐゴシック" charset="-128"/>
            </a:endParaRPr>
          </a:p>
          <a:p>
            <a:pPr marL="800100" lvl="1"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A markup</a:t>
            </a:r>
            <a:br>
              <a:rPr lang="en-US" sz="2200" kern="0" dirty="0" smtClean="0">
                <a:latin typeface="+mn-lt"/>
                <a:ea typeface="ＭＳ Ｐゴシック" charset="-128"/>
                <a:cs typeface="ＭＳ Ｐゴシック" charset="-128"/>
              </a:rPr>
            </a:br>
            <a:endParaRPr lang="en-US" sz="2200" kern="0" dirty="0" smtClean="0">
              <a:latin typeface="+mn-lt"/>
              <a:ea typeface="ＭＳ Ｐゴシック" charset="-128"/>
              <a:cs typeface="ＭＳ Ｐゴシック" charset="-128"/>
            </a:endParaRPr>
          </a:p>
          <a:p>
            <a:pPr marL="342900" indent="-342900">
              <a:spcBef>
                <a:spcPct val="20000"/>
              </a:spcBef>
              <a:spcAft>
                <a:spcPct val="30000"/>
              </a:spcAft>
              <a:buClr>
                <a:schemeClr val="hlink"/>
              </a:buClr>
              <a:buFont typeface="Wingdings" charset="2"/>
              <a:buChar char="n"/>
            </a:pPr>
            <a:endParaRPr lang="en-US" sz="2200" kern="0" dirty="0" smtClean="0">
              <a:latin typeface="+mn-lt"/>
              <a:ea typeface="ＭＳ Ｐゴシック" charset="-128"/>
              <a:cs typeface="ＭＳ Ｐゴシック" charset="-128"/>
            </a:endParaRPr>
          </a:p>
          <a:p>
            <a:pPr marL="342900" indent="-342900">
              <a:spcBef>
                <a:spcPct val="20000"/>
              </a:spcBef>
              <a:spcAft>
                <a:spcPct val="30000"/>
              </a:spcAft>
              <a:buClr>
                <a:schemeClr val="hlink"/>
              </a:buClr>
              <a:buFont typeface="Wingdings" charset="2"/>
              <a:buChar char="n"/>
            </a:pPr>
            <a:r>
              <a:rPr lang="en-US" sz="2200" kern="0" dirty="0" smtClean="0">
                <a:latin typeface="+mn-lt"/>
                <a:ea typeface="ＭＳ Ｐゴシック" charset="-128"/>
                <a:cs typeface="ＭＳ Ｐゴシック" charset="-128"/>
              </a:rPr>
              <a:t>All common components have these attributes</a:t>
            </a:r>
          </a:p>
          <a:p>
            <a:pPr marL="800100" lvl="1" indent="-342900">
              <a:spcBef>
                <a:spcPct val="20000"/>
              </a:spcBef>
              <a:spcAft>
                <a:spcPct val="30000"/>
              </a:spcAft>
              <a:buClr>
                <a:schemeClr val="hlink"/>
              </a:buClr>
              <a:buFont typeface="Wingdings" charset="2"/>
              <a:buChar char="n"/>
            </a:pPr>
            <a:r>
              <a:rPr lang="en-US" sz="2200" i="1" kern="0" dirty="0" smtClean="0">
                <a:latin typeface="+mn-lt"/>
                <a:ea typeface="ＭＳ Ｐゴシック" charset="-128"/>
                <a:cs typeface="ＭＳ Ｐゴシック" charset="-128"/>
              </a:rPr>
              <a:t>id</a:t>
            </a:r>
            <a:r>
              <a:rPr lang="en-US" sz="2200" kern="0" dirty="0" smtClean="0">
                <a:latin typeface="+mn-lt"/>
                <a:ea typeface="ＭＳ Ｐゴシック" charset="-128"/>
                <a:cs typeface="ＭＳ Ｐゴシック" charset="-128"/>
              </a:rPr>
              <a:t>: the identifier of the component</a:t>
            </a:r>
          </a:p>
          <a:p>
            <a:pPr marL="800100" lvl="1" indent="-342900">
              <a:spcBef>
                <a:spcPct val="20000"/>
              </a:spcBef>
              <a:spcAft>
                <a:spcPct val="30000"/>
              </a:spcAft>
              <a:buClr>
                <a:schemeClr val="hlink"/>
              </a:buClr>
              <a:buFont typeface="Wingdings" charset="2"/>
              <a:buChar char="n"/>
            </a:pPr>
            <a:r>
              <a:rPr lang="fr-FR" sz="2200" i="1" kern="0" dirty="0" err="1" smtClean="0">
                <a:latin typeface="+mn-lt"/>
                <a:ea typeface="ＭＳ Ｐゴシック" charset="-128"/>
                <a:cs typeface="ＭＳ Ｐゴシック" charset="-128"/>
              </a:rPr>
              <a:t>rendered</a:t>
            </a:r>
            <a:r>
              <a:rPr lang="en-US" sz="2200" kern="0" dirty="0" smtClean="0">
                <a:latin typeface="+mn-lt"/>
                <a:ea typeface="ＭＳ Ｐゴシック" charset="-128"/>
                <a:cs typeface="ＭＳ Ｐゴシック" charset="-128"/>
              </a:rPr>
              <a:t>: defines if the component is visible or not </a:t>
            </a:r>
          </a:p>
        </p:txBody>
      </p:sp>
      <p:sp>
        <p:nvSpPr>
          <p:cNvPr id="28675" name="Rectangle 2"/>
          <p:cNvSpPr>
            <a:spLocks noGrp="1" noChangeArrowheads="1"/>
          </p:cNvSpPr>
          <p:nvPr>
            <p:ph type="title"/>
          </p:nvPr>
        </p:nvSpPr>
        <p:spPr>
          <a:xfrm>
            <a:off x="1033463" y="142875"/>
            <a:ext cx="7729537" cy="838200"/>
          </a:xfrm>
        </p:spPr>
        <p:txBody>
          <a:bodyPr/>
          <a:lstStyle/>
          <a:p>
            <a:r>
              <a:rPr lang="en-US" sz="3200" dirty="0" smtClean="0"/>
              <a:t>Concept of JSF Components</a:t>
            </a:r>
            <a:endParaRPr lang="en-US" sz="3200" dirty="0"/>
          </a:p>
        </p:txBody>
      </p:sp>
      <p:pic>
        <p:nvPicPr>
          <p:cNvPr id="28676" name="Picture 4" descr="data"/>
          <p:cNvPicPr>
            <a:picLocks noChangeAspect="1" noChangeArrowheads="1"/>
          </p:cNvPicPr>
          <p:nvPr/>
        </p:nvPicPr>
        <p:blipFill>
          <a:blip r:embed="rId3" cstate="print"/>
          <a:srcRect/>
          <a:stretch>
            <a:fillRect/>
          </a:stretch>
        </p:blipFill>
        <p:spPr bwMode="auto">
          <a:xfrm>
            <a:off x="6948884" y="2034713"/>
            <a:ext cx="576263" cy="576262"/>
          </a:xfrm>
          <a:prstGeom prst="rect">
            <a:avLst/>
          </a:prstGeom>
          <a:noFill/>
          <a:ln w="9525">
            <a:noFill/>
            <a:miter lim="800000"/>
            <a:headEnd/>
            <a:tailEnd/>
          </a:ln>
        </p:spPr>
      </p:pic>
      <p:pic>
        <p:nvPicPr>
          <p:cNvPr id="28677" name="Picture 5" descr="oeil"/>
          <p:cNvPicPr>
            <a:picLocks noChangeAspect="1" noChangeArrowheads="1"/>
          </p:cNvPicPr>
          <p:nvPr/>
        </p:nvPicPr>
        <p:blipFill>
          <a:blip r:embed="rId4" cstate="print"/>
          <a:srcRect/>
          <a:stretch>
            <a:fillRect/>
          </a:stretch>
        </p:blipFill>
        <p:spPr bwMode="auto">
          <a:xfrm>
            <a:off x="6876876" y="4427820"/>
            <a:ext cx="792162" cy="325438"/>
          </a:xfrm>
          <a:prstGeom prst="rect">
            <a:avLst/>
          </a:prstGeom>
          <a:noFill/>
          <a:ln w="9525">
            <a:noFill/>
            <a:miter lim="800000"/>
            <a:headEnd/>
            <a:tailEnd/>
          </a:ln>
        </p:spPr>
      </p:pic>
      <p:sp>
        <p:nvSpPr>
          <p:cNvPr id="28680" name="Text Box 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Components</a:t>
            </a:r>
            <a:endParaRPr lang="en-US" sz="1800" b="1" dirty="0">
              <a:solidFill>
                <a:srgbClr val="000000"/>
              </a:solidFill>
              <a:latin typeface="Arial" charset="0"/>
            </a:endParaRPr>
          </a:p>
        </p:txBody>
      </p:sp>
      <p:pic>
        <p:nvPicPr>
          <p:cNvPr id="28681" name="Picture 10"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1" name="ZoneTexte 10"/>
          <p:cNvSpPr txBox="1"/>
          <p:nvPr/>
        </p:nvSpPr>
        <p:spPr>
          <a:xfrm>
            <a:off x="1476276" y="2034713"/>
            <a:ext cx="5164056" cy="1754327"/>
          </a:xfrm>
          <a:prstGeom prst="rect">
            <a:avLst/>
          </a:prstGeom>
          <a:solidFill>
            <a:schemeClr val="accent2"/>
          </a:solidFill>
          <a:ln>
            <a:solidFill>
              <a:schemeClr val="tx1"/>
            </a:solidFill>
          </a:ln>
        </p:spPr>
        <p:txBody>
          <a:bodyPr wrap="square" rtlCol="0">
            <a:spAutoFit/>
          </a:bodyPr>
          <a:lstStyle/>
          <a:p>
            <a:r>
              <a:rPr lang="fr-FR" sz="1800" b="1" dirty="0" smtClean="0">
                <a:solidFill>
                  <a:srgbClr val="7F0055"/>
                </a:solidFill>
              </a:rPr>
              <a:t>public class</a:t>
            </a:r>
            <a:r>
              <a:rPr lang="fr-FR" sz="1800" dirty="0" smtClean="0">
                <a:solidFill>
                  <a:srgbClr val="7F0055"/>
                </a:solidFill>
              </a:rPr>
              <a:t> </a:t>
            </a:r>
            <a:r>
              <a:rPr lang="fr-FR" sz="1800" dirty="0" err="1" smtClean="0"/>
              <a:t>UIComponent</a:t>
            </a:r>
            <a:r>
              <a:rPr lang="fr-FR" sz="1800" dirty="0" smtClean="0"/>
              <a:t> {</a:t>
            </a:r>
          </a:p>
          <a:p>
            <a:r>
              <a:rPr lang="fr-FR" sz="1800" dirty="0" smtClean="0">
                <a:solidFill>
                  <a:srgbClr val="7F0055"/>
                </a:solidFill>
              </a:rPr>
              <a:t>    </a:t>
            </a:r>
            <a:r>
              <a:rPr lang="fr-FR" sz="1800" b="1" dirty="0" err="1" smtClean="0">
                <a:solidFill>
                  <a:srgbClr val="7F0055"/>
                </a:solidFill>
              </a:rPr>
              <a:t>private</a:t>
            </a:r>
            <a:r>
              <a:rPr lang="fr-FR" sz="1800" b="1" dirty="0" smtClean="0">
                <a:solidFill>
                  <a:srgbClr val="7F0055"/>
                </a:solidFill>
              </a:rPr>
              <a:t> </a:t>
            </a:r>
            <a:r>
              <a:rPr lang="fr-FR" sz="1800" b="1" dirty="0" err="1" smtClean="0">
                <a:solidFill>
                  <a:srgbClr val="7F0055"/>
                </a:solidFill>
              </a:rPr>
              <a:t>int</a:t>
            </a:r>
            <a:r>
              <a:rPr lang="fr-FR" sz="1800" b="1" dirty="0" smtClean="0">
                <a:solidFill>
                  <a:srgbClr val="7F0055"/>
                </a:solidFill>
              </a:rPr>
              <a:t> </a:t>
            </a:r>
            <a:r>
              <a:rPr lang="fr-FR" sz="1800" dirty="0" smtClean="0"/>
              <a:t>id;</a:t>
            </a:r>
          </a:p>
          <a:p>
            <a:r>
              <a:rPr lang="fr-FR" sz="1800" dirty="0" smtClean="0"/>
              <a:t>    </a:t>
            </a:r>
            <a:r>
              <a:rPr lang="fr-FR" sz="1800" b="1" dirty="0" smtClean="0">
                <a:solidFill>
                  <a:srgbClr val="7F0055"/>
                </a:solidFill>
              </a:rPr>
              <a:t>public</a:t>
            </a:r>
            <a:r>
              <a:rPr lang="fr-FR" sz="1800" dirty="0" smtClean="0"/>
              <a:t> </a:t>
            </a:r>
            <a:r>
              <a:rPr lang="fr-FR" sz="1800" dirty="0" err="1" smtClean="0"/>
              <a:t>getId</a:t>
            </a:r>
            <a:r>
              <a:rPr lang="fr-FR" sz="1800" dirty="0" smtClean="0"/>
              <a:t>() { ... }</a:t>
            </a:r>
          </a:p>
          <a:p>
            <a:r>
              <a:rPr lang="fr-FR" sz="1800" b="1" dirty="0" smtClean="0"/>
              <a:t>    </a:t>
            </a:r>
            <a:r>
              <a:rPr lang="fr-FR" sz="1800" b="1" dirty="0" smtClean="0">
                <a:solidFill>
                  <a:srgbClr val="7F0055"/>
                </a:solidFill>
              </a:rPr>
              <a:t>public</a:t>
            </a:r>
            <a:r>
              <a:rPr lang="fr-FR" sz="1800" b="1" dirty="0" smtClean="0"/>
              <a:t> </a:t>
            </a:r>
            <a:r>
              <a:rPr lang="fr-FR" sz="1800" b="1" dirty="0" err="1" smtClean="0">
                <a:solidFill>
                  <a:srgbClr val="7F0055"/>
                </a:solidFill>
              </a:rPr>
              <a:t>void</a:t>
            </a:r>
            <a:r>
              <a:rPr lang="fr-FR" sz="1800" dirty="0" smtClean="0">
                <a:solidFill>
                  <a:srgbClr val="7F0055"/>
                </a:solidFill>
              </a:rPr>
              <a:t> </a:t>
            </a:r>
            <a:r>
              <a:rPr lang="fr-FR" sz="1800" dirty="0" err="1" smtClean="0"/>
              <a:t>setId</a:t>
            </a:r>
            <a:r>
              <a:rPr lang="fr-FR" sz="1800" dirty="0" smtClean="0"/>
              <a:t>() { ... }</a:t>
            </a:r>
          </a:p>
          <a:p>
            <a:r>
              <a:rPr lang="fr-FR" sz="1800" dirty="0" smtClean="0"/>
              <a:t>    ...</a:t>
            </a:r>
          </a:p>
          <a:p>
            <a:r>
              <a:rPr lang="fr-FR" sz="1800" dirty="0" smtClean="0"/>
              <a:t>}</a:t>
            </a:r>
            <a:endParaRPr lang="fr-FR" sz="1800" dirty="0"/>
          </a:p>
        </p:txBody>
      </p:sp>
      <p:sp>
        <p:nvSpPr>
          <p:cNvPr id="13" name="ZoneTexte 12"/>
          <p:cNvSpPr txBox="1"/>
          <p:nvPr/>
        </p:nvSpPr>
        <p:spPr>
          <a:xfrm>
            <a:off x="1476276" y="4427820"/>
            <a:ext cx="5184576" cy="369332"/>
          </a:xfrm>
          <a:prstGeom prst="rect">
            <a:avLst/>
          </a:prstGeom>
          <a:solidFill>
            <a:schemeClr val="accent2"/>
          </a:solidFill>
          <a:ln>
            <a:solidFill>
              <a:schemeClr val="tx1"/>
            </a:solidFill>
          </a:ln>
        </p:spPr>
        <p:txBody>
          <a:bodyPr wrap="square" rtlCol="0">
            <a:spAutoFit/>
          </a:bodyPr>
          <a:lstStyle/>
          <a:p>
            <a:r>
              <a:rPr lang="fr-FR" sz="1800" dirty="0" smtClean="0">
                <a:solidFill>
                  <a:srgbClr val="000000"/>
                </a:solidFill>
              </a:rPr>
              <a:t>&lt;</a:t>
            </a:r>
            <a:r>
              <a:rPr lang="fr-FR" sz="1800" dirty="0" err="1" smtClean="0">
                <a:solidFill>
                  <a:srgbClr val="000000"/>
                </a:solidFill>
              </a:rPr>
              <a:t>h:baliseJSF</a:t>
            </a:r>
            <a:r>
              <a:rPr lang="fr-FR" sz="1800" dirty="0" smtClean="0">
                <a:solidFill>
                  <a:srgbClr val="000000"/>
                </a:solidFill>
              </a:rPr>
              <a:t> id=</a:t>
            </a:r>
            <a:r>
              <a:rPr lang="fr-FR" sz="1800" dirty="0" smtClean="0">
                <a:solidFill>
                  <a:srgbClr val="1824F8"/>
                </a:solidFill>
              </a:rPr>
              <a:t>"identifier" </a:t>
            </a:r>
            <a:r>
              <a:rPr lang="fr-FR" sz="1800" dirty="0" smtClean="0">
                <a:solidFill>
                  <a:srgbClr val="000000"/>
                </a:solidFill>
              </a:rPr>
              <a:t>/&gt;</a:t>
            </a:r>
            <a:endParaRPr lang="fr-FR" sz="18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94310"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prstTxWarp prst="textNoShape">
              <a:avLst/>
            </a:prstTxWarp>
            <a:spAutoFit/>
          </a:bodyPr>
          <a:lstStyle/>
          <a:p>
            <a:pPr>
              <a:spcBef>
                <a:spcPct val="50000"/>
              </a:spcBef>
            </a:pPr>
            <a:r>
              <a:rPr lang="en-US" sz="2200" dirty="0">
                <a:latin typeface="Arial" charset="0"/>
              </a:rPr>
              <a:t>All the basic components are divide in two parts :</a:t>
            </a:r>
          </a:p>
        </p:txBody>
      </p:sp>
      <p:sp>
        <p:nvSpPr>
          <p:cNvPr id="994312" name="Rectangle 8"/>
          <p:cNvSpPr>
            <a:spLocks noChangeArrowheads="1"/>
          </p:cNvSpPr>
          <p:nvPr/>
        </p:nvSpPr>
        <p:spPr bwMode="auto">
          <a:xfrm>
            <a:off x="1044575" y="1557338"/>
            <a:ext cx="7489825" cy="4648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ct val="30000"/>
              </a:spcAft>
              <a:buClr>
                <a:schemeClr val="hlink"/>
              </a:buClr>
              <a:buFont typeface="Wingdings" charset="2"/>
              <a:buChar char="n"/>
            </a:pPr>
            <a:endParaRPr lang="en-US" sz="2200" noProof="1" smtClean="0">
              <a:latin typeface="Arial" charset="0"/>
              <a:hlinkClick r:id="rId5"/>
            </a:endParaRPr>
          </a:p>
          <a:p>
            <a:pPr marL="342900" indent="-342900">
              <a:lnSpc>
                <a:spcPct val="90000"/>
              </a:lnSpc>
              <a:spcBef>
                <a:spcPct val="20000"/>
              </a:spcBef>
              <a:spcAft>
                <a:spcPct val="30000"/>
              </a:spcAft>
              <a:buClr>
                <a:schemeClr val="hlink"/>
              </a:buClr>
              <a:buFont typeface="Wingdings" charset="2"/>
              <a:buChar char="n"/>
            </a:pPr>
            <a:r>
              <a:rPr lang="en-US" sz="2200" noProof="1" smtClean="0">
                <a:latin typeface="Arial" charset="0"/>
                <a:hlinkClick r:id="rId5"/>
              </a:rPr>
              <a:t>http://java.sun.com/jsf/core</a:t>
            </a:r>
            <a:endParaRPr lang="en-US" sz="2200" dirty="0" smtClean="0">
              <a:latin typeface="Arial" charset="0"/>
            </a:endParaRPr>
          </a:p>
          <a:p>
            <a:pPr marL="860425" lvl="1" indent="-342900">
              <a:lnSpc>
                <a:spcPct val="90000"/>
              </a:lnSpc>
              <a:spcBef>
                <a:spcPct val="20000"/>
              </a:spcBef>
              <a:spcAft>
                <a:spcPct val="30000"/>
              </a:spcAft>
              <a:buClr>
                <a:schemeClr val="bg2"/>
              </a:buClr>
              <a:buFont typeface="Wingdings" charset="2"/>
              <a:buChar char="n"/>
            </a:pPr>
            <a:r>
              <a:rPr lang="en-US" sz="2200" dirty="0" smtClean="0">
                <a:latin typeface="Arial" charset="0"/>
              </a:rPr>
              <a:t>Logic components</a:t>
            </a:r>
          </a:p>
          <a:p>
            <a:pPr marL="860425" lvl="1" indent="-342900">
              <a:lnSpc>
                <a:spcPct val="90000"/>
              </a:lnSpc>
              <a:spcBef>
                <a:spcPct val="20000"/>
              </a:spcBef>
              <a:spcAft>
                <a:spcPct val="30000"/>
              </a:spcAft>
              <a:buClr>
                <a:schemeClr val="bg2"/>
              </a:buClr>
              <a:buFont typeface="Wingdings" charset="2"/>
              <a:buChar char="n"/>
            </a:pPr>
            <a:r>
              <a:rPr lang="en-US" sz="2200" dirty="0" smtClean="0">
                <a:latin typeface="Arial" charset="0"/>
              </a:rPr>
              <a:t>Example : converters, parameters,</a:t>
            </a:r>
            <a:r>
              <a:rPr lang="en-US" sz="2200" dirty="0" smtClean="0">
                <a:latin typeface="Times New Roman" charset="0"/>
              </a:rPr>
              <a:t> …</a:t>
            </a:r>
          </a:p>
          <a:p>
            <a:pPr marL="860425" lvl="1" indent="-342900">
              <a:lnSpc>
                <a:spcPct val="90000"/>
              </a:lnSpc>
              <a:spcBef>
                <a:spcPct val="20000"/>
              </a:spcBef>
              <a:spcAft>
                <a:spcPct val="30000"/>
              </a:spcAft>
              <a:buClr>
                <a:schemeClr val="bg2"/>
              </a:buClr>
              <a:buFont typeface="Wingdings" charset="2"/>
              <a:buChar char="n"/>
            </a:pPr>
            <a:endParaRPr lang="en-US" sz="2200" dirty="0" smtClean="0">
              <a:latin typeface="Times New Roman" charset="0"/>
            </a:endParaRPr>
          </a:p>
          <a:p>
            <a:pPr marL="342900" indent="-342900">
              <a:lnSpc>
                <a:spcPct val="90000"/>
              </a:lnSpc>
              <a:spcBef>
                <a:spcPct val="20000"/>
              </a:spcBef>
              <a:spcAft>
                <a:spcPct val="30000"/>
              </a:spcAft>
              <a:buClr>
                <a:schemeClr val="hlink"/>
              </a:buClr>
              <a:buFont typeface="Wingdings" charset="2"/>
              <a:buChar char="n"/>
            </a:pPr>
            <a:r>
              <a:rPr lang="en-US" sz="2200" noProof="1" smtClean="0">
                <a:latin typeface="Arial" charset="0"/>
                <a:hlinkClick r:id="rId6"/>
              </a:rPr>
              <a:t>http://java.sun.com/jsf/html</a:t>
            </a:r>
            <a:endParaRPr lang="en-US" sz="2200" dirty="0" smtClean="0">
              <a:latin typeface="Arial" charset="0"/>
            </a:endParaRPr>
          </a:p>
          <a:p>
            <a:pPr marL="860425" lvl="1" indent="-342900">
              <a:lnSpc>
                <a:spcPct val="90000"/>
              </a:lnSpc>
              <a:spcBef>
                <a:spcPct val="20000"/>
              </a:spcBef>
              <a:spcAft>
                <a:spcPct val="30000"/>
              </a:spcAft>
              <a:buClr>
                <a:schemeClr val="bg2"/>
              </a:buClr>
              <a:buFont typeface="Wingdings" charset="2"/>
              <a:buChar char="n"/>
            </a:pPr>
            <a:r>
              <a:rPr lang="en-US" sz="2200" dirty="0" smtClean="0">
                <a:latin typeface="Arial" charset="0"/>
              </a:rPr>
              <a:t>Rendering HTML components</a:t>
            </a:r>
          </a:p>
          <a:p>
            <a:pPr marL="860425" lvl="1" indent="-342900">
              <a:lnSpc>
                <a:spcPct val="90000"/>
              </a:lnSpc>
              <a:spcBef>
                <a:spcPct val="20000"/>
              </a:spcBef>
              <a:spcAft>
                <a:spcPct val="30000"/>
              </a:spcAft>
              <a:buClr>
                <a:schemeClr val="bg2"/>
              </a:buClr>
              <a:buFont typeface="Wingdings" charset="2"/>
              <a:buChar char="n"/>
            </a:pPr>
            <a:r>
              <a:rPr lang="en-US" sz="2200" dirty="0" smtClean="0">
                <a:latin typeface="Arial" charset="0"/>
              </a:rPr>
              <a:t>Example : form, fields, …</a:t>
            </a:r>
            <a:endParaRPr lang="en-US" sz="2200" dirty="0">
              <a:latin typeface="Arial" charset="0"/>
            </a:endParaRPr>
          </a:p>
        </p:txBody>
      </p:sp>
      <p:sp>
        <p:nvSpPr>
          <p:cNvPr id="29701"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Concept of JSF Components</a:t>
            </a:r>
            <a:endParaRPr lang="en-US" sz="3200" dirty="0"/>
          </a:p>
        </p:txBody>
      </p:sp>
      <p:sp>
        <p:nvSpPr>
          <p:cNvPr id="38918" name="Text Box 21"/>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Components</a:t>
            </a:r>
            <a:endParaRPr lang="en-US" sz="1800" b="1" dirty="0">
              <a:solidFill>
                <a:srgbClr val="000000"/>
              </a:solidFill>
              <a:latin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1033463" y="161925"/>
            <a:ext cx="7729537" cy="838200"/>
          </a:xfrm>
        </p:spPr>
        <p:txBody>
          <a:bodyPr/>
          <a:lstStyle/>
          <a:p>
            <a:r>
              <a:rPr lang="fr-FR" sz="3200" dirty="0" smtClean="0"/>
              <a:t>Common components</a:t>
            </a:r>
            <a:endParaRPr lang="fr-FR" sz="3200" dirty="0"/>
          </a:p>
        </p:txBody>
      </p:sp>
      <p:pic>
        <p:nvPicPr>
          <p:cNvPr id="57347" name="Picture 29"/>
          <p:cNvPicPr>
            <a:picLocks noChangeAspect="1" noChangeArrowheads="1"/>
          </p:cNvPicPr>
          <p:nvPr/>
        </p:nvPicPr>
        <p:blipFill>
          <a:blip r:embed="rId2" cstate="print"/>
          <a:srcRect/>
          <a:stretch>
            <a:fillRect/>
          </a:stretch>
        </p:blipFill>
        <p:spPr bwMode="auto">
          <a:xfrm>
            <a:off x="1000125" y="1285875"/>
            <a:ext cx="1785938" cy="368300"/>
          </a:xfrm>
          <a:prstGeom prst="rect">
            <a:avLst/>
          </a:prstGeom>
          <a:noFill/>
          <a:ln w="38100">
            <a:noFill/>
            <a:miter lim="800000"/>
            <a:headEnd/>
            <a:tailEnd/>
          </a:ln>
        </p:spPr>
      </p:pic>
      <p:pic>
        <p:nvPicPr>
          <p:cNvPr id="57348" name="Picture 28"/>
          <p:cNvPicPr>
            <a:picLocks noChangeAspect="1" noChangeArrowheads="1"/>
          </p:cNvPicPr>
          <p:nvPr/>
        </p:nvPicPr>
        <p:blipFill>
          <a:blip r:embed="rId3" cstate="print"/>
          <a:srcRect/>
          <a:stretch>
            <a:fillRect/>
          </a:stretch>
        </p:blipFill>
        <p:spPr bwMode="auto">
          <a:xfrm>
            <a:off x="3000375" y="1214438"/>
            <a:ext cx="2105025" cy="485775"/>
          </a:xfrm>
          <a:prstGeom prst="rect">
            <a:avLst/>
          </a:prstGeom>
          <a:noFill/>
          <a:ln w="38100">
            <a:noFill/>
            <a:miter lim="800000"/>
            <a:headEnd/>
            <a:tailEnd/>
          </a:ln>
        </p:spPr>
      </p:pic>
      <p:pic>
        <p:nvPicPr>
          <p:cNvPr id="57349" name="Picture 25"/>
          <p:cNvPicPr>
            <a:picLocks noChangeAspect="1" noChangeArrowheads="1"/>
          </p:cNvPicPr>
          <p:nvPr/>
        </p:nvPicPr>
        <p:blipFill>
          <a:blip r:embed="rId4" cstate="print"/>
          <a:srcRect/>
          <a:stretch>
            <a:fillRect/>
          </a:stretch>
        </p:blipFill>
        <p:spPr bwMode="auto">
          <a:xfrm>
            <a:off x="5143500" y="1214438"/>
            <a:ext cx="1514475" cy="428625"/>
          </a:xfrm>
          <a:prstGeom prst="rect">
            <a:avLst/>
          </a:prstGeom>
          <a:noFill/>
          <a:ln w="38100">
            <a:noFill/>
            <a:miter lim="800000"/>
            <a:headEnd/>
            <a:tailEnd/>
          </a:ln>
        </p:spPr>
      </p:pic>
      <p:pic>
        <p:nvPicPr>
          <p:cNvPr id="57350" name="Picture 24"/>
          <p:cNvPicPr>
            <a:picLocks noChangeAspect="1" noChangeArrowheads="1"/>
          </p:cNvPicPr>
          <p:nvPr/>
        </p:nvPicPr>
        <p:blipFill>
          <a:blip r:embed="rId5" cstate="print"/>
          <a:srcRect/>
          <a:stretch>
            <a:fillRect/>
          </a:stretch>
        </p:blipFill>
        <p:spPr bwMode="auto">
          <a:xfrm>
            <a:off x="1000125" y="2852738"/>
            <a:ext cx="1847850" cy="509587"/>
          </a:xfrm>
          <a:prstGeom prst="rect">
            <a:avLst/>
          </a:prstGeom>
          <a:noFill/>
          <a:ln w="38100">
            <a:noFill/>
            <a:miter lim="800000"/>
            <a:headEnd/>
            <a:tailEnd/>
          </a:ln>
        </p:spPr>
      </p:pic>
      <p:pic>
        <p:nvPicPr>
          <p:cNvPr id="57351" name="Picture 26"/>
          <p:cNvPicPr>
            <a:picLocks noChangeAspect="1" noChangeArrowheads="1"/>
          </p:cNvPicPr>
          <p:nvPr/>
        </p:nvPicPr>
        <p:blipFill>
          <a:blip r:embed="rId6" cstate="print"/>
          <a:srcRect/>
          <a:stretch>
            <a:fillRect/>
          </a:stretch>
        </p:blipFill>
        <p:spPr bwMode="auto">
          <a:xfrm>
            <a:off x="3929063" y="2924175"/>
            <a:ext cx="2184400" cy="342900"/>
          </a:xfrm>
          <a:prstGeom prst="rect">
            <a:avLst/>
          </a:prstGeom>
          <a:noFill/>
          <a:ln w="38100">
            <a:noFill/>
            <a:miter lim="800000"/>
            <a:headEnd/>
            <a:tailEnd/>
          </a:ln>
        </p:spPr>
      </p:pic>
      <p:pic>
        <p:nvPicPr>
          <p:cNvPr id="57352" name="Picture 24"/>
          <p:cNvPicPr>
            <a:picLocks noChangeAspect="1" noChangeArrowheads="1"/>
          </p:cNvPicPr>
          <p:nvPr/>
        </p:nvPicPr>
        <p:blipFill>
          <a:blip r:embed="rId7" cstate="print"/>
          <a:srcRect/>
          <a:stretch>
            <a:fillRect/>
          </a:stretch>
        </p:blipFill>
        <p:spPr bwMode="auto">
          <a:xfrm>
            <a:off x="6715125" y="2638425"/>
            <a:ext cx="1382713" cy="809625"/>
          </a:xfrm>
          <a:prstGeom prst="rect">
            <a:avLst/>
          </a:prstGeom>
          <a:noFill/>
          <a:ln w="38100">
            <a:noFill/>
            <a:miter lim="800000"/>
            <a:headEnd/>
            <a:tailEnd/>
          </a:ln>
        </p:spPr>
      </p:pic>
      <p:pic>
        <p:nvPicPr>
          <p:cNvPr id="57353" name="Picture 4"/>
          <p:cNvPicPr>
            <a:picLocks noChangeAspect="1" noChangeArrowheads="1"/>
          </p:cNvPicPr>
          <p:nvPr/>
        </p:nvPicPr>
        <p:blipFill>
          <a:blip r:embed="rId8" cstate="print"/>
          <a:srcRect/>
          <a:stretch>
            <a:fillRect/>
          </a:stretch>
        </p:blipFill>
        <p:spPr bwMode="auto">
          <a:xfrm>
            <a:off x="1000125" y="4500563"/>
            <a:ext cx="2857500" cy="785812"/>
          </a:xfrm>
          <a:prstGeom prst="rect">
            <a:avLst/>
          </a:prstGeom>
          <a:noFill/>
          <a:ln w="38100">
            <a:noFill/>
            <a:miter lim="800000"/>
            <a:headEnd/>
            <a:tailEnd/>
          </a:ln>
        </p:spPr>
      </p:pic>
      <p:pic>
        <p:nvPicPr>
          <p:cNvPr id="57354" name="Picture 5"/>
          <p:cNvPicPr>
            <a:picLocks noChangeAspect="1" noChangeArrowheads="1"/>
          </p:cNvPicPr>
          <p:nvPr/>
        </p:nvPicPr>
        <p:blipFill>
          <a:blip r:embed="rId9" cstate="print"/>
          <a:srcRect/>
          <a:stretch>
            <a:fillRect/>
          </a:stretch>
        </p:blipFill>
        <p:spPr bwMode="auto">
          <a:xfrm>
            <a:off x="4273550" y="4572000"/>
            <a:ext cx="2084388" cy="500063"/>
          </a:xfrm>
          <a:prstGeom prst="rect">
            <a:avLst/>
          </a:prstGeom>
          <a:noFill/>
          <a:ln w="38100">
            <a:noFill/>
            <a:miter lim="800000"/>
            <a:headEnd/>
            <a:tailEnd/>
          </a:ln>
        </p:spPr>
      </p:pic>
      <p:pic>
        <p:nvPicPr>
          <p:cNvPr id="57355" name="Picture 6"/>
          <p:cNvPicPr>
            <a:picLocks noChangeAspect="1" noChangeArrowheads="1"/>
          </p:cNvPicPr>
          <p:nvPr/>
        </p:nvPicPr>
        <p:blipFill>
          <a:blip r:embed="rId10" cstate="print"/>
          <a:srcRect/>
          <a:stretch>
            <a:fillRect/>
          </a:stretch>
        </p:blipFill>
        <p:spPr bwMode="auto">
          <a:xfrm>
            <a:off x="6715125" y="4500563"/>
            <a:ext cx="2128838" cy="500062"/>
          </a:xfrm>
          <a:prstGeom prst="rect">
            <a:avLst/>
          </a:prstGeom>
          <a:noFill/>
          <a:ln w="38100">
            <a:noFill/>
            <a:miter lim="800000"/>
            <a:headEnd/>
            <a:tailEnd/>
          </a:ln>
        </p:spPr>
      </p:pic>
      <p:pic>
        <p:nvPicPr>
          <p:cNvPr id="57356" name="Picture 3" descr="badge_generic"/>
          <p:cNvPicPr>
            <a:picLocks noChangeAspect="1" noChangeArrowheads="1"/>
          </p:cNvPicPr>
          <p:nvPr/>
        </p:nvPicPr>
        <p:blipFill>
          <a:blip r:embed="rId11" cstate="print"/>
          <a:srcRect/>
          <a:stretch>
            <a:fillRect/>
          </a:stretch>
        </p:blipFill>
        <p:spPr bwMode="auto">
          <a:xfrm>
            <a:off x="130175" y="119063"/>
            <a:ext cx="652463" cy="652462"/>
          </a:xfrm>
          <a:prstGeom prst="rect">
            <a:avLst/>
          </a:prstGeom>
          <a:noFill/>
          <a:ln w="9525">
            <a:noFill/>
            <a:miter lim="800000"/>
            <a:headEnd/>
            <a:tailEnd/>
          </a:ln>
        </p:spPr>
      </p:pic>
      <p:sp>
        <p:nvSpPr>
          <p:cNvPr id="57357" name="Text Box 33"/>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sp>
        <p:nvSpPr>
          <p:cNvPr id="17" name="ZoneTexte 16"/>
          <p:cNvSpPr txBox="1"/>
          <p:nvPr/>
        </p:nvSpPr>
        <p:spPr>
          <a:xfrm>
            <a:off x="1214438" y="1928813"/>
            <a:ext cx="1149246" cy="338554"/>
          </a:xfrm>
          <a:prstGeom prst="rect">
            <a:avLst/>
          </a:prstGeom>
          <a:noFill/>
        </p:spPr>
        <p:txBody>
          <a:bodyPr wrap="none">
            <a:spAutoFit/>
          </a:bodyPr>
          <a:lstStyle/>
          <a:p>
            <a:pPr>
              <a:defRPr/>
            </a:pPr>
            <a:r>
              <a:rPr lang="fr-FR" b="1" i="1" dirty="0" err="1">
                <a:latin typeface="+mj-lt"/>
              </a:rPr>
              <a:t>inputText</a:t>
            </a:r>
            <a:endParaRPr lang="fr-FR" b="1" i="1" dirty="0">
              <a:latin typeface="+mj-lt"/>
            </a:endParaRPr>
          </a:p>
        </p:txBody>
      </p:sp>
      <p:sp>
        <p:nvSpPr>
          <p:cNvPr id="18" name="ZoneTexte 17"/>
          <p:cNvSpPr txBox="1"/>
          <p:nvPr/>
        </p:nvSpPr>
        <p:spPr>
          <a:xfrm>
            <a:off x="3143250" y="2000250"/>
            <a:ext cx="1863584" cy="338554"/>
          </a:xfrm>
          <a:prstGeom prst="rect">
            <a:avLst/>
          </a:prstGeom>
          <a:noFill/>
        </p:spPr>
        <p:txBody>
          <a:bodyPr wrap="none">
            <a:spAutoFit/>
          </a:bodyPr>
          <a:lstStyle/>
          <a:p>
            <a:pPr>
              <a:defRPr/>
            </a:pPr>
            <a:r>
              <a:rPr lang="fr-FR" b="1" i="1" dirty="0" err="1">
                <a:latin typeface="+mj-lt"/>
              </a:rPr>
              <a:t>commandButton</a:t>
            </a:r>
            <a:endParaRPr lang="fr-FR" b="1" i="1" dirty="0">
              <a:latin typeface="+mj-lt"/>
            </a:endParaRPr>
          </a:p>
        </p:txBody>
      </p:sp>
      <p:sp>
        <p:nvSpPr>
          <p:cNvPr id="19" name="ZoneTexte 18"/>
          <p:cNvSpPr txBox="1"/>
          <p:nvPr/>
        </p:nvSpPr>
        <p:spPr>
          <a:xfrm>
            <a:off x="5143500" y="2000250"/>
            <a:ext cx="1624536" cy="338554"/>
          </a:xfrm>
          <a:prstGeom prst="rect">
            <a:avLst/>
          </a:prstGeom>
          <a:noFill/>
        </p:spPr>
        <p:txBody>
          <a:bodyPr wrap="none">
            <a:spAutoFit/>
          </a:bodyPr>
          <a:lstStyle/>
          <a:p>
            <a:pPr>
              <a:defRPr/>
            </a:pPr>
            <a:r>
              <a:rPr lang="fr-FR" b="1" i="1" dirty="0" err="1">
                <a:latin typeface="+mj-lt"/>
              </a:rPr>
              <a:t>commandLink</a:t>
            </a:r>
            <a:endParaRPr lang="fr-FR" b="1" i="1" dirty="0">
              <a:latin typeface="+mj-lt"/>
            </a:endParaRPr>
          </a:p>
        </p:txBody>
      </p:sp>
      <p:sp>
        <p:nvSpPr>
          <p:cNvPr id="20" name="ZoneTexte 19"/>
          <p:cNvSpPr txBox="1"/>
          <p:nvPr/>
        </p:nvSpPr>
        <p:spPr>
          <a:xfrm>
            <a:off x="1071563" y="3519488"/>
            <a:ext cx="2605473" cy="338554"/>
          </a:xfrm>
          <a:prstGeom prst="rect">
            <a:avLst/>
          </a:prstGeom>
          <a:noFill/>
        </p:spPr>
        <p:txBody>
          <a:bodyPr wrap="none">
            <a:spAutoFit/>
          </a:bodyPr>
          <a:lstStyle/>
          <a:p>
            <a:pPr>
              <a:defRPr/>
            </a:pPr>
            <a:r>
              <a:rPr lang="fr-FR" b="1" i="1" dirty="0" err="1">
                <a:latin typeface="+mj-lt"/>
              </a:rPr>
              <a:t>selectBooleanCheckbox</a:t>
            </a:r>
            <a:endParaRPr lang="fr-FR" b="1" i="1" dirty="0">
              <a:latin typeface="+mj-lt"/>
            </a:endParaRPr>
          </a:p>
        </p:txBody>
      </p:sp>
      <p:sp>
        <p:nvSpPr>
          <p:cNvPr id="21" name="ZoneTexte 20"/>
          <p:cNvSpPr txBox="1"/>
          <p:nvPr/>
        </p:nvSpPr>
        <p:spPr>
          <a:xfrm>
            <a:off x="1071563" y="5572125"/>
            <a:ext cx="1567729" cy="338554"/>
          </a:xfrm>
          <a:prstGeom prst="rect">
            <a:avLst/>
          </a:prstGeom>
          <a:noFill/>
        </p:spPr>
        <p:txBody>
          <a:bodyPr wrap="none">
            <a:spAutoFit/>
          </a:bodyPr>
          <a:lstStyle/>
          <a:p>
            <a:pPr>
              <a:defRPr/>
            </a:pPr>
            <a:r>
              <a:rPr lang="fr-FR" b="1" i="1" dirty="0" err="1">
                <a:latin typeface="+mj-lt"/>
              </a:rPr>
              <a:t>graphicImage</a:t>
            </a:r>
            <a:endParaRPr lang="fr-FR" b="1" i="1" dirty="0">
              <a:latin typeface="+mj-lt"/>
            </a:endParaRPr>
          </a:p>
        </p:txBody>
      </p:sp>
      <p:sp>
        <p:nvSpPr>
          <p:cNvPr id="22" name="ZoneTexte 21"/>
          <p:cNvSpPr txBox="1"/>
          <p:nvPr/>
        </p:nvSpPr>
        <p:spPr>
          <a:xfrm>
            <a:off x="4214813" y="5572125"/>
            <a:ext cx="1571436" cy="338554"/>
          </a:xfrm>
          <a:prstGeom prst="rect">
            <a:avLst/>
          </a:prstGeom>
          <a:noFill/>
        </p:spPr>
        <p:txBody>
          <a:bodyPr wrap="none">
            <a:spAutoFit/>
          </a:bodyPr>
          <a:lstStyle/>
          <a:p>
            <a:pPr>
              <a:defRPr/>
            </a:pPr>
            <a:r>
              <a:rPr lang="fr-FR" b="1" i="1" dirty="0" err="1">
                <a:latin typeface="+mj-lt"/>
              </a:rPr>
              <a:t>inputTextarea</a:t>
            </a:r>
            <a:endParaRPr lang="fr-FR" b="1" i="1" dirty="0">
              <a:latin typeface="+mj-lt"/>
            </a:endParaRPr>
          </a:p>
        </p:txBody>
      </p:sp>
      <p:sp>
        <p:nvSpPr>
          <p:cNvPr id="23" name="ZoneTexte 22"/>
          <p:cNvSpPr txBox="1"/>
          <p:nvPr/>
        </p:nvSpPr>
        <p:spPr>
          <a:xfrm>
            <a:off x="6786563" y="5572125"/>
            <a:ext cx="1362345" cy="338554"/>
          </a:xfrm>
          <a:prstGeom prst="rect">
            <a:avLst/>
          </a:prstGeom>
          <a:noFill/>
        </p:spPr>
        <p:txBody>
          <a:bodyPr wrap="none">
            <a:spAutoFit/>
          </a:bodyPr>
          <a:lstStyle/>
          <a:p>
            <a:pPr>
              <a:defRPr/>
            </a:pPr>
            <a:r>
              <a:rPr lang="fr-FR" b="1" i="1" dirty="0" err="1">
                <a:latin typeface="+mj-lt"/>
              </a:rPr>
              <a:t>inputSecret</a:t>
            </a:r>
            <a:endParaRPr lang="fr-FR" b="1" i="1" dirty="0">
              <a:latin typeface="+mj-lt"/>
            </a:endParaRPr>
          </a:p>
        </p:txBody>
      </p:sp>
      <p:sp>
        <p:nvSpPr>
          <p:cNvPr id="24" name="ZoneTexte 23"/>
          <p:cNvSpPr txBox="1"/>
          <p:nvPr/>
        </p:nvSpPr>
        <p:spPr>
          <a:xfrm>
            <a:off x="4000500" y="3519488"/>
            <a:ext cx="1784435" cy="338554"/>
          </a:xfrm>
          <a:prstGeom prst="rect">
            <a:avLst/>
          </a:prstGeom>
          <a:noFill/>
        </p:spPr>
        <p:txBody>
          <a:bodyPr wrap="none">
            <a:spAutoFit/>
          </a:bodyPr>
          <a:lstStyle/>
          <a:p>
            <a:pPr>
              <a:defRPr/>
            </a:pPr>
            <a:r>
              <a:rPr lang="fr-FR" b="1" i="1" dirty="0" err="1">
                <a:latin typeface="+mj-lt"/>
              </a:rPr>
              <a:t>selectOneRadio</a:t>
            </a:r>
            <a:endParaRPr lang="fr-FR" b="1" i="1" dirty="0">
              <a:latin typeface="+mj-lt"/>
            </a:endParaRPr>
          </a:p>
        </p:txBody>
      </p:sp>
      <p:sp>
        <p:nvSpPr>
          <p:cNvPr id="25" name="ZoneTexte 24"/>
          <p:cNvSpPr txBox="1"/>
          <p:nvPr/>
        </p:nvSpPr>
        <p:spPr>
          <a:xfrm>
            <a:off x="6786563" y="3519488"/>
            <a:ext cx="1191324" cy="338554"/>
          </a:xfrm>
          <a:prstGeom prst="rect">
            <a:avLst/>
          </a:prstGeom>
          <a:noFill/>
        </p:spPr>
        <p:txBody>
          <a:bodyPr wrap="none">
            <a:spAutoFit/>
          </a:bodyPr>
          <a:lstStyle/>
          <a:p>
            <a:pPr>
              <a:defRPr/>
            </a:pPr>
            <a:r>
              <a:rPr lang="fr-FR" b="1" i="1" dirty="0" err="1">
                <a:latin typeface="+mj-lt"/>
              </a:rPr>
              <a:t>panelGrid</a:t>
            </a:r>
            <a:endParaRPr lang="fr-FR" b="1" i="1" dirty="0">
              <a:latin typeface="+mj-lt"/>
            </a:endParaRPr>
          </a:p>
        </p:txBody>
      </p:sp>
      <p:sp>
        <p:nvSpPr>
          <p:cNvPr id="26" name="ZoneTexte 25"/>
          <p:cNvSpPr txBox="1"/>
          <p:nvPr/>
        </p:nvSpPr>
        <p:spPr>
          <a:xfrm>
            <a:off x="7358063" y="2000250"/>
            <a:ext cx="1183810" cy="338554"/>
          </a:xfrm>
          <a:prstGeom prst="rect">
            <a:avLst/>
          </a:prstGeom>
          <a:noFill/>
        </p:spPr>
        <p:txBody>
          <a:bodyPr wrap="none">
            <a:spAutoFit/>
          </a:bodyPr>
          <a:lstStyle/>
          <a:p>
            <a:pPr>
              <a:defRPr/>
            </a:pPr>
            <a:r>
              <a:rPr lang="fr-FR" b="1" i="1" dirty="0" err="1">
                <a:latin typeface="+mj-lt"/>
              </a:rPr>
              <a:t>dataTable</a:t>
            </a:r>
            <a:endParaRPr lang="fr-FR" b="1" i="1" dirty="0">
              <a:latin typeface="+mj-lt"/>
            </a:endParaRPr>
          </a:p>
        </p:txBody>
      </p:sp>
      <p:pic>
        <p:nvPicPr>
          <p:cNvPr id="57368" name="Picture 7"/>
          <p:cNvPicPr>
            <a:picLocks noChangeAspect="1" noChangeArrowheads="1"/>
          </p:cNvPicPr>
          <p:nvPr/>
        </p:nvPicPr>
        <p:blipFill>
          <a:blip r:embed="rId12" cstate="print"/>
          <a:srcRect/>
          <a:stretch>
            <a:fillRect/>
          </a:stretch>
        </p:blipFill>
        <p:spPr bwMode="auto">
          <a:xfrm>
            <a:off x="6858000" y="1071563"/>
            <a:ext cx="2000250" cy="857250"/>
          </a:xfrm>
          <a:prstGeom prst="rect">
            <a:avLst/>
          </a:prstGeom>
          <a:noFill/>
          <a:ln w="38100">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18889" name="Rectangle 9"/>
          <p:cNvSpPr>
            <a:spLocks noGrp="1" noChangeArrowheads="1"/>
          </p:cNvSpPr>
          <p:nvPr>
            <p:ph type="body" idx="1"/>
          </p:nvPr>
        </p:nvSpPr>
        <p:spPr>
          <a:xfrm>
            <a:off x="1258639" y="1229072"/>
            <a:ext cx="7489825" cy="4648200"/>
          </a:xfrm>
          <a:noFill/>
        </p:spPr>
        <p:txBody>
          <a:bodyPr/>
          <a:lstStyle/>
          <a:p>
            <a:pPr eaLnBrk="1" hangingPunct="1"/>
            <a:r>
              <a:rPr lang="en-US" dirty="0" smtClean="0"/>
              <a:t>Declare a form:</a:t>
            </a:r>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a:p>
          <a:p>
            <a:pPr lvl="1" eaLnBrk="1" hangingPunct="1"/>
            <a:r>
              <a:rPr lang="en-US" dirty="0" smtClean="0"/>
              <a:t>Like HTML form</a:t>
            </a:r>
          </a:p>
          <a:p>
            <a:pPr lvl="1" eaLnBrk="1" hangingPunct="1"/>
            <a:r>
              <a:rPr lang="en-US" dirty="0" smtClean="0"/>
              <a:t>Don't have a </a:t>
            </a:r>
            <a:r>
              <a:rPr lang="en-US" b="1" dirty="0" smtClean="0"/>
              <a:t>method </a:t>
            </a:r>
            <a:r>
              <a:rPr lang="en-US" dirty="0" smtClean="0"/>
              <a:t>attribute</a:t>
            </a:r>
          </a:p>
          <a:p>
            <a:pPr lvl="2" eaLnBrk="1" hangingPunct="1"/>
            <a:r>
              <a:rPr lang="en-US" b="1" dirty="0"/>
              <a:t>P</a:t>
            </a:r>
            <a:r>
              <a:rPr lang="en-US" b="1" dirty="0" smtClean="0"/>
              <a:t>ost </a:t>
            </a:r>
            <a:r>
              <a:rPr lang="en-US" dirty="0" smtClean="0"/>
              <a:t>is used by default</a:t>
            </a:r>
            <a:endParaRPr lang="en-US" dirty="0"/>
          </a:p>
        </p:txBody>
      </p:sp>
      <p:sp>
        <p:nvSpPr>
          <p:cNvPr id="56327" name="Rectangle 15"/>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56329" name="Text Box 33"/>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Components</a:t>
            </a:r>
            <a:endParaRPr lang="en-US" sz="1800" b="1">
              <a:solidFill>
                <a:srgbClr val="000000"/>
              </a:solidFill>
              <a:latin typeface="Arial" charset="0"/>
            </a:endParaRPr>
          </a:p>
        </p:txBody>
      </p:sp>
      <p:sp>
        <p:nvSpPr>
          <p:cNvPr id="6" name="ZoneTexte 8"/>
          <p:cNvSpPr txBox="1"/>
          <p:nvPr/>
        </p:nvSpPr>
        <p:spPr>
          <a:xfrm>
            <a:off x="1475656" y="2125305"/>
            <a:ext cx="7072362" cy="1015663"/>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p>
          <a:p>
            <a:r>
              <a:rPr lang="en-US" sz="2000" dirty="0">
                <a:solidFill>
                  <a:srgbClr val="3F7F7F"/>
                </a:solidFill>
                <a:latin typeface="Courier"/>
                <a:cs typeface="Arial"/>
              </a:rPr>
              <a:t> </a:t>
            </a:r>
            <a:r>
              <a:rPr lang="en-US" sz="2000" dirty="0" smtClean="0">
                <a:solidFill>
                  <a:srgbClr val="3F7F7F"/>
                </a:solidFill>
                <a:latin typeface="Courier"/>
                <a:cs typeface="Arial"/>
              </a:rPr>
              <a:t>   &lt;!-- Form fields --&gt;</a:t>
            </a:r>
          </a:p>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t>Introduction</a:t>
            </a:r>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What is JSF ?</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18889" name="Rectangle 9"/>
          <p:cNvSpPr>
            <a:spLocks noGrp="1" noChangeArrowheads="1"/>
          </p:cNvSpPr>
          <p:nvPr>
            <p:ph type="body" idx="1"/>
          </p:nvPr>
        </p:nvSpPr>
        <p:spPr>
          <a:xfrm>
            <a:off x="1044575" y="1143000"/>
            <a:ext cx="7489825" cy="4648200"/>
          </a:xfrm>
          <a:noFill/>
        </p:spPr>
        <p:txBody>
          <a:bodyPr/>
          <a:lstStyle/>
          <a:p>
            <a:pPr eaLnBrk="1" hangingPunct="1"/>
            <a:r>
              <a:rPr lang="en-US" dirty="0" smtClean="0"/>
              <a:t>Display a text</a:t>
            </a:r>
          </a:p>
          <a:p>
            <a:pPr lvl="1" eaLnBrk="1" hangingPunct="1"/>
            <a:r>
              <a:rPr lang="en-US" i="1" dirty="0" smtClean="0"/>
              <a:t>&lt;</a:t>
            </a:r>
            <a:r>
              <a:rPr lang="en-US" i="1" dirty="0" err="1" smtClean="0"/>
              <a:t>h:outputText</a:t>
            </a:r>
            <a:r>
              <a:rPr lang="en-US" i="1" dirty="0" smtClean="0"/>
              <a:t>&gt; </a:t>
            </a:r>
            <a:r>
              <a:rPr lang="en-US" dirty="0" smtClean="0"/>
              <a:t>and </a:t>
            </a:r>
            <a:r>
              <a:rPr lang="en-US" i="1" dirty="0" smtClean="0"/>
              <a:t>&lt;</a:t>
            </a:r>
            <a:r>
              <a:rPr lang="en-US" i="1" dirty="0" err="1" smtClean="0"/>
              <a:t>h:outputLabel</a:t>
            </a:r>
            <a:r>
              <a:rPr lang="en-US" i="1" dirty="0" smtClean="0"/>
              <a:t>&gt;</a:t>
            </a:r>
          </a:p>
          <a:p>
            <a:pPr lvl="1" eaLnBrk="1" hangingPunct="1"/>
            <a:r>
              <a:rPr lang="en-US" dirty="0" smtClean="0"/>
              <a:t>Attribute </a:t>
            </a:r>
            <a:r>
              <a:rPr lang="en-US" i="1" dirty="0" smtClean="0"/>
              <a:t>value </a:t>
            </a:r>
            <a:r>
              <a:rPr lang="en-US" dirty="0" smtClean="0"/>
              <a:t>defines the value to display</a:t>
            </a:r>
          </a:p>
          <a:p>
            <a:pPr marL="974725" lvl="2" indent="0" eaLnBrk="1" hangingPunct="1">
              <a:buNone/>
            </a:pPr>
            <a:endParaRPr lang="en-US" dirty="0" smtClean="0"/>
          </a:p>
        </p:txBody>
      </p:sp>
      <p:sp>
        <p:nvSpPr>
          <p:cNvPr id="56327" name="Rectangle 15"/>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56329" name="Text Box 33"/>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Components</a:t>
            </a:r>
            <a:endParaRPr lang="en-US" sz="1800" b="1">
              <a:solidFill>
                <a:srgbClr val="000000"/>
              </a:solidFill>
              <a:latin typeface="Arial" charset="0"/>
            </a:endParaRPr>
          </a:p>
        </p:txBody>
      </p:sp>
      <p:sp>
        <p:nvSpPr>
          <p:cNvPr id="12" name="ZoneTexte 8"/>
          <p:cNvSpPr txBox="1"/>
          <p:nvPr/>
        </p:nvSpPr>
        <p:spPr>
          <a:xfrm>
            <a:off x="1403648" y="3212976"/>
            <a:ext cx="7272808" cy="1015663"/>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&lt;p&gt;</a:t>
            </a:r>
          </a:p>
          <a:p>
            <a:r>
              <a:rPr lang="en-US" sz="2000" dirty="0" smtClean="0">
                <a:solidFill>
                  <a:srgbClr val="3F7F7F"/>
                </a:solidFill>
                <a:latin typeface="Courier"/>
                <a:cs typeface="Arial"/>
              </a:rPr>
              <a:t>  &lt;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"My Text"</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&lt;/p&gt;</a:t>
            </a:r>
          </a:p>
        </p:txBody>
      </p:sp>
      <p:sp>
        <p:nvSpPr>
          <p:cNvPr id="14" name="ZoneTexte 8"/>
          <p:cNvSpPr txBox="1"/>
          <p:nvPr/>
        </p:nvSpPr>
        <p:spPr>
          <a:xfrm>
            <a:off x="1403648" y="4841865"/>
            <a:ext cx="7272808" cy="1323439"/>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h:outputLabel</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"First Name:" 						</a:t>
            </a:r>
            <a:r>
              <a:rPr lang="en-US" sz="2000" b="1" dirty="0" smtClean="0">
                <a:solidFill>
                  <a:srgbClr val="7F0055"/>
                </a:solidFill>
                <a:latin typeface="Courier"/>
                <a:cs typeface="Arial"/>
              </a:rPr>
              <a:t>for</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firstName</a:t>
            </a:r>
            <a:r>
              <a:rPr lang="en-US" sz="2000" dirty="0" smtClean="0">
                <a:solidFill>
                  <a:srgbClr val="0000FF"/>
                </a:solidFill>
                <a:latin typeface="Courier"/>
                <a:cs typeface="Arial"/>
              </a:rPr>
              <a:t>"</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a:t>
            </a:r>
            <a:r>
              <a:rPr lang="en-US" sz="2000" dirty="0" err="1" smtClean="0">
                <a:solidFill>
                  <a:srgbClr val="3F7F7F"/>
                </a:solidFill>
                <a:latin typeface="Courier"/>
                <a:cs typeface="Arial"/>
              </a:rPr>
              <a:t>h:inputText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id</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firstName</a:t>
            </a:r>
            <a:r>
              <a:rPr lang="en-US" sz="2000" dirty="0" smtClean="0">
                <a:solidFill>
                  <a:srgbClr val="0000FF"/>
                </a:solidFill>
                <a:latin typeface="Courier"/>
                <a:cs typeface="Arial"/>
              </a:rPr>
              <a:t>" </a:t>
            </a:r>
          </a:p>
          <a:p>
            <a:r>
              <a:rPr lang="en-US" sz="2000" b="1" dirty="0">
                <a:solidFill>
                  <a:srgbClr val="0000FF"/>
                </a:solidFill>
                <a:latin typeface="Courier"/>
                <a:cs typeface="Arial"/>
              </a:rPr>
              <a:t>	</a:t>
            </a:r>
            <a:r>
              <a:rPr lang="en-US" sz="2000" b="1" dirty="0" smtClean="0">
                <a:solidFill>
                  <a:srgbClr val="0000F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"Your first name" </a:t>
            </a:r>
            <a:r>
              <a:rPr lang="en-US" sz="2000" dirty="0" smtClean="0">
                <a:solidFill>
                  <a:srgbClr val="3F7F7F"/>
                </a:solidFill>
                <a:latin typeface="Courier"/>
                <a:cs typeface="Arial"/>
              </a:rPr>
              <a:t>/</a:t>
            </a:r>
            <a:r>
              <a:rPr lang="en-US" sz="2000" dirty="0">
                <a:solidFill>
                  <a:srgbClr val="3F7F7F"/>
                </a:solidFill>
                <a:latin typeface="Courier"/>
                <a:cs typeface="Arial"/>
              </a:rPr>
              <a:t>&gt;</a:t>
            </a:r>
            <a:endParaRPr lang="en-US" sz="2000" dirty="0" smtClean="0">
              <a:solidFill>
                <a:srgbClr val="3F7F7F"/>
              </a:solidFill>
              <a:latin typeface="Courier"/>
              <a:cs typeface="Aria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0937" name="Rectangle 9"/>
          <p:cNvSpPr>
            <a:spLocks noGrp="1" noChangeArrowheads="1"/>
          </p:cNvSpPr>
          <p:nvPr>
            <p:ph type="body" idx="1"/>
          </p:nvPr>
        </p:nvSpPr>
        <p:spPr>
          <a:xfrm>
            <a:off x="1044575" y="1143000"/>
            <a:ext cx="7489825" cy="4648200"/>
          </a:xfrm>
          <a:noFill/>
        </p:spPr>
        <p:txBody>
          <a:bodyPr/>
          <a:lstStyle/>
          <a:p>
            <a:pPr eaLnBrk="1" hangingPunct="1"/>
            <a:r>
              <a:rPr lang="en-US" dirty="0" smtClean="0"/>
              <a:t>Text Fields</a:t>
            </a:r>
          </a:p>
          <a:p>
            <a:pPr lvl="1" eaLnBrk="1" hangingPunct="1"/>
            <a:r>
              <a:rPr lang="en-US" i="1" dirty="0" smtClean="0"/>
              <a:t>&lt;</a:t>
            </a:r>
            <a:r>
              <a:rPr lang="en-US" i="1" dirty="0" err="1" smtClean="0"/>
              <a:t>h:inputText</a:t>
            </a:r>
            <a:r>
              <a:rPr lang="en-US" i="1" dirty="0" smtClean="0"/>
              <a:t>&gt;</a:t>
            </a:r>
            <a:r>
              <a:rPr lang="en-US" dirty="0" smtClean="0"/>
              <a:t>, </a:t>
            </a:r>
            <a:r>
              <a:rPr lang="en-US" i="1" dirty="0" smtClean="0"/>
              <a:t>&lt;</a:t>
            </a:r>
            <a:r>
              <a:rPr lang="en-US" i="1" dirty="0" err="1" smtClean="0"/>
              <a:t>h:inputTextarea</a:t>
            </a:r>
            <a:r>
              <a:rPr lang="en-US" i="1" dirty="0" smtClean="0"/>
              <a:t>&gt;</a:t>
            </a:r>
            <a:r>
              <a:rPr lang="en-US" dirty="0" smtClean="0"/>
              <a:t>, </a:t>
            </a:r>
            <a:r>
              <a:rPr lang="en-US" i="1" dirty="0" smtClean="0"/>
              <a:t>&lt;</a:t>
            </a:r>
            <a:r>
              <a:rPr lang="en-US" i="1" dirty="0" err="1" smtClean="0"/>
              <a:t>h:inputSecret</a:t>
            </a:r>
            <a:r>
              <a:rPr lang="en-US" i="1" dirty="0" smtClean="0"/>
              <a:t>&gt;</a:t>
            </a:r>
            <a:r>
              <a:rPr lang="en-US" dirty="0" smtClean="0"/>
              <a:t> and </a:t>
            </a:r>
            <a:r>
              <a:rPr lang="en-US" i="1" dirty="0" smtClean="0"/>
              <a:t>&lt;</a:t>
            </a:r>
            <a:r>
              <a:rPr lang="en-US" i="1" dirty="0" err="1" smtClean="0"/>
              <a:t>h:inputHidden</a:t>
            </a:r>
            <a:r>
              <a:rPr lang="en-US" i="1" dirty="0" smtClean="0"/>
              <a:t>&gt;</a:t>
            </a:r>
          </a:p>
          <a:p>
            <a:pPr lvl="1" eaLnBrk="1" hangingPunct="1"/>
            <a:r>
              <a:rPr lang="en-US" dirty="0" smtClean="0"/>
              <a:t>Attribute value contains the current value of the component (can be an EL)</a:t>
            </a:r>
          </a:p>
        </p:txBody>
      </p:sp>
      <p:sp>
        <p:nvSpPr>
          <p:cNvPr id="58375" name="Rectangle 13"/>
          <p:cNvSpPr>
            <a:spLocks noGrp="1" noChangeArrowheads="1"/>
          </p:cNvSpPr>
          <p:nvPr>
            <p:ph type="title"/>
          </p:nvPr>
        </p:nvSpPr>
        <p:spPr>
          <a:xfrm>
            <a:off x="1033463" y="142875"/>
            <a:ext cx="7729537" cy="838200"/>
          </a:xfrm>
          <a:noFill/>
        </p:spPr>
        <p:txBody>
          <a:bodyPr/>
          <a:lstStyle/>
          <a:p>
            <a:pPr eaLnBrk="1" hangingPunct="1"/>
            <a:r>
              <a:rPr lang="en-US" sz="3200" smtClean="0"/>
              <a:t>Common components</a:t>
            </a:r>
            <a:endParaRPr lang="en-US" sz="3200"/>
          </a:p>
        </p:txBody>
      </p:sp>
      <p:sp>
        <p:nvSpPr>
          <p:cNvPr id="58377" name="Text Box 2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Components</a:t>
            </a:r>
            <a:endParaRPr lang="en-US" sz="1800" b="1">
              <a:solidFill>
                <a:srgbClr val="000000"/>
              </a:solidFill>
              <a:latin typeface="Arial" charset="0"/>
            </a:endParaRPr>
          </a:p>
        </p:txBody>
      </p:sp>
      <p:sp>
        <p:nvSpPr>
          <p:cNvPr id="14" name="ZoneTexte 8"/>
          <p:cNvSpPr txBox="1"/>
          <p:nvPr/>
        </p:nvSpPr>
        <p:spPr>
          <a:xfrm>
            <a:off x="1403648" y="3645024"/>
            <a:ext cx="7272808" cy="1015663"/>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&lt;div&gt;</a:t>
            </a:r>
          </a:p>
          <a:p>
            <a:r>
              <a:rPr lang="en-US" sz="2000" dirty="0" smtClean="0">
                <a:solidFill>
                  <a:srgbClr val="3F7F7F"/>
                </a:solidFill>
                <a:latin typeface="Courier"/>
                <a:cs typeface="Arial"/>
              </a:rPr>
              <a:t>  &lt;</a:t>
            </a:r>
            <a:r>
              <a:rPr lang="en-US" sz="2000" dirty="0" err="1" smtClean="0">
                <a:solidFill>
                  <a:srgbClr val="3F7F7F"/>
                </a:solidFill>
                <a:latin typeface="Courier"/>
                <a:cs typeface="Arial"/>
              </a:rPr>
              <a:t>h:inputText</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"Default value"</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&lt;/div&gt;</a:t>
            </a:r>
          </a:p>
        </p:txBody>
      </p:sp>
      <p:sp>
        <p:nvSpPr>
          <p:cNvPr id="15" name="ZoneTexte 8"/>
          <p:cNvSpPr txBox="1"/>
          <p:nvPr/>
        </p:nvSpPr>
        <p:spPr>
          <a:xfrm>
            <a:off x="1403648" y="5149641"/>
            <a:ext cx="7272808" cy="1323439"/>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 Rendered HTML --&gt;</a:t>
            </a:r>
          </a:p>
          <a:p>
            <a:r>
              <a:rPr lang="en-US" sz="2000" dirty="0" smtClean="0">
                <a:solidFill>
                  <a:srgbClr val="3F7F7F"/>
                </a:solidFill>
                <a:latin typeface="Courier"/>
                <a:cs typeface="Arial"/>
              </a:rPr>
              <a:t>&lt;div&gt;</a:t>
            </a:r>
          </a:p>
          <a:p>
            <a:r>
              <a:rPr lang="en-US" sz="2000" dirty="0" smtClean="0">
                <a:solidFill>
                  <a:srgbClr val="3F7F7F"/>
                </a:solidFill>
                <a:latin typeface="Courier"/>
                <a:cs typeface="Arial"/>
              </a:rPr>
              <a:t>  &lt;input </a:t>
            </a:r>
            <a:r>
              <a:rPr lang="en-US" sz="2000" b="1" dirty="0" smtClean="0">
                <a:solidFill>
                  <a:srgbClr val="7F0055"/>
                </a:solidFill>
                <a:latin typeface="Courier"/>
                <a:cs typeface="Arial"/>
              </a:rPr>
              <a:t>type</a:t>
            </a:r>
            <a:r>
              <a:rPr lang="en-US" sz="2000" dirty="0" smtClean="0">
                <a:latin typeface="Courier"/>
                <a:cs typeface="Arial"/>
              </a:rPr>
              <a:t>=</a:t>
            </a:r>
            <a:r>
              <a:rPr lang="en-US" sz="2000" dirty="0" smtClean="0">
                <a:solidFill>
                  <a:srgbClr val="0000FF"/>
                </a:solidFill>
                <a:latin typeface="Courier"/>
                <a:cs typeface="Arial"/>
              </a:rPr>
              <a: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"Default value"</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&lt;/div&gt;</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5034" name="Rectangle 10"/>
          <p:cNvSpPr>
            <a:spLocks noGrp="1" noChangeArrowheads="1"/>
          </p:cNvSpPr>
          <p:nvPr>
            <p:ph type="body" idx="1"/>
          </p:nvPr>
        </p:nvSpPr>
        <p:spPr>
          <a:xfrm>
            <a:off x="1114623" y="1052736"/>
            <a:ext cx="7489825" cy="7512313"/>
          </a:xfrm>
          <a:noFill/>
        </p:spPr>
        <p:txBody>
          <a:bodyPr wrap="square">
            <a:spAutoFit/>
          </a:bodyPr>
          <a:lstStyle/>
          <a:p>
            <a:pPr eaLnBrk="1" hangingPunct="1"/>
            <a:r>
              <a:rPr lang="en-US" dirty="0" smtClean="0"/>
              <a:t>Buttons</a:t>
            </a:r>
          </a:p>
          <a:p>
            <a:pPr lvl="1" eaLnBrk="1" hangingPunct="1"/>
            <a:r>
              <a:rPr lang="en-US" i="1" dirty="0"/>
              <a:t>&lt;</a:t>
            </a:r>
            <a:r>
              <a:rPr lang="en-US" i="1" dirty="0" err="1"/>
              <a:t>h:commandButton</a:t>
            </a:r>
            <a:r>
              <a:rPr lang="en-US" i="1" dirty="0" smtClean="0"/>
              <a:t>&gt;</a:t>
            </a:r>
          </a:p>
          <a:p>
            <a:pPr lvl="1" eaLnBrk="1" hangingPunct="1"/>
            <a:r>
              <a:rPr lang="en-US" dirty="0" smtClean="0"/>
              <a:t>Used for form validation</a:t>
            </a:r>
          </a:p>
          <a:p>
            <a:pPr eaLnBrk="1" hangingPunct="1"/>
            <a:endParaRPr lang="en-US" dirty="0" smtClean="0"/>
          </a:p>
          <a:p>
            <a:pPr eaLnBrk="1" hangingPunct="1">
              <a:buNone/>
            </a:pPr>
            <a:endParaRPr lang="en-US" dirty="0" smtClean="0"/>
          </a:p>
          <a:p>
            <a:pPr eaLnBrk="1" hangingPunct="1"/>
            <a:endParaRPr lang="en-US" dirty="0" smtClean="0"/>
          </a:p>
          <a:p>
            <a:pPr eaLnBrk="1" hangingPunct="1"/>
            <a:r>
              <a:rPr lang="en-US" dirty="0" smtClean="0"/>
              <a:t>The </a:t>
            </a:r>
            <a:r>
              <a:rPr lang="en-US" b="1" dirty="0"/>
              <a:t>action </a:t>
            </a:r>
            <a:r>
              <a:rPr lang="en-US" dirty="0"/>
              <a:t>attribute allows to define </a:t>
            </a:r>
            <a:r>
              <a:rPr lang="en-US" dirty="0" smtClean="0"/>
              <a:t>navigation rules</a:t>
            </a:r>
          </a:p>
          <a:p>
            <a:pPr eaLnBrk="1" hangingPunct="1"/>
            <a:r>
              <a:rPr lang="en-US" dirty="0"/>
              <a:t>We can also call a method from inside the </a:t>
            </a:r>
            <a:r>
              <a:rPr lang="en-US" dirty="0" smtClean="0"/>
              <a:t>attribute</a:t>
            </a:r>
          </a:p>
          <a:p>
            <a:pPr eaLnBrk="1" hangingPunct="1"/>
            <a:endParaRPr lang="en-US" dirty="0"/>
          </a:p>
          <a:p>
            <a:pPr eaLnBrk="1" hangingPunct="1"/>
            <a:endParaRPr lang="fr-FR" dirty="0"/>
          </a:p>
          <a:p>
            <a:pPr eaLnBrk="1" hangingPunct="1"/>
            <a:endParaRPr lang="fr-FR" dirty="0"/>
          </a:p>
          <a:p>
            <a:pPr lvl="1" eaLnBrk="1" hangingPunct="1"/>
            <a:endParaRPr lang="fr-FR" dirty="0"/>
          </a:p>
          <a:p>
            <a:pPr lvl="1" eaLnBrk="1" hangingPunct="1"/>
            <a:endParaRPr lang="fr-FR" dirty="0"/>
          </a:p>
          <a:p>
            <a:pPr lvl="1" eaLnBrk="1" hangingPunct="1"/>
            <a:endParaRPr lang="fr-FR" dirty="0"/>
          </a:p>
          <a:p>
            <a:pPr eaLnBrk="1" hangingPunct="1">
              <a:lnSpc>
                <a:spcPct val="90000"/>
              </a:lnSpc>
            </a:pPr>
            <a:endParaRPr lang="fr-FR" dirty="0">
              <a:latin typeface="Times New Roman" charset="0"/>
            </a:endParaRPr>
          </a:p>
        </p:txBody>
      </p:sp>
      <p:sp>
        <p:nvSpPr>
          <p:cNvPr id="59398" name="Rectangle 15"/>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59400" name="Text Box 27"/>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pic>
        <p:nvPicPr>
          <p:cNvPr id="10" name="Picture 28"/>
          <p:cNvPicPr>
            <a:picLocks noChangeAspect="1" noChangeArrowheads="1"/>
          </p:cNvPicPr>
          <p:nvPr/>
        </p:nvPicPr>
        <p:blipFill>
          <a:blip r:embed="rId5" cstate="print"/>
          <a:srcRect/>
          <a:stretch>
            <a:fillRect/>
          </a:stretch>
        </p:blipFill>
        <p:spPr bwMode="auto">
          <a:xfrm>
            <a:off x="6705600" y="1075184"/>
            <a:ext cx="2105025" cy="485775"/>
          </a:xfrm>
          <a:prstGeom prst="rect">
            <a:avLst/>
          </a:prstGeom>
          <a:noFill/>
          <a:ln w="38100">
            <a:noFill/>
            <a:miter lim="800000"/>
            <a:headEnd/>
            <a:tailEnd/>
          </a:ln>
        </p:spPr>
      </p:pic>
      <p:sp>
        <p:nvSpPr>
          <p:cNvPr id="12" name="ZoneTexte 8"/>
          <p:cNvSpPr txBox="1"/>
          <p:nvPr/>
        </p:nvSpPr>
        <p:spPr>
          <a:xfrm>
            <a:off x="971600" y="2708920"/>
            <a:ext cx="8064896" cy="1015663"/>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p>
          <a:p>
            <a:r>
              <a:rPr lang="en-US" sz="2000" dirty="0" smtClean="0">
                <a:solidFill>
                  <a:srgbClr val="3F7F7F"/>
                </a:solidFill>
                <a:latin typeface="Courier"/>
                <a:cs typeface="Arial"/>
              </a:rPr>
              <a:t>  &lt;</a:t>
            </a:r>
            <a:r>
              <a:rPr lang="en-US" sz="2000" dirty="0" err="1" smtClean="0">
                <a:solidFill>
                  <a:srgbClr val="3F7F7F"/>
                </a:solidFill>
                <a:latin typeface="Courier"/>
                <a:cs typeface="Arial"/>
              </a:rPr>
              <a:t>h:commandButton</a:t>
            </a:r>
            <a:r>
              <a:rPr lang="en-US" sz="2000" dirty="0" smtClean="0">
                <a:solidFill>
                  <a:srgbClr val="3F7F7F"/>
                </a:solidFill>
                <a:latin typeface="Courier"/>
                <a:cs typeface="Arial"/>
              </a:rPr>
              <a:t> </a:t>
            </a:r>
            <a:r>
              <a:rPr lang="en-US" sz="2000" b="1" dirty="0" smtClean="0">
                <a:solidFill>
                  <a:srgbClr val="7F0055"/>
                </a:solidFill>
                <a:latin typeface="Courier"/>
                <a:cs typeface="Arial"/>
              </a:rPr>
              <a:t>action</a:t>
            </a:r>
            <a:r>
              <a:rPr lang="en-US" sz="2000" dirty="0" smtClean="0">
                <a:latin typeface="Courier"/>
                <a:cs typeface="Arial"/>
              </a:rPr>
              <a:t>=</a:t>
            </a:r>
            <a:r>
              <a:rPr lang="en-US" sz="2000" dirty="0" smtClean="0">
                <a:solidFill>
                  <a:srgbClr val="0000FF"/>
                </a:solidFill>
                <a:latin typeface="Courier"/>
                <a:cs typeface="Arial"/>
              </a:rPr>
              <a:t>"success"</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"Send"</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p>
        </p:txBody>
      </p:sp>
      <p:sp>
        <p:nvSpPr>
          <p:cNvPr id="13" name="ZoneTexte 8"/>
          <p:cNvSpPr txBox="1"/>
          <p:nvPr/>
        </p:nvSpPr>
        <p:spPr>
          <a:xfrm>
            <a:off x="1259632" y="5110152"/>
            <a:ext cx="7488832" cy="1631216"/>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p>
          <a:p>
            <a:r>
              <a:rPr lang="en-US" sz="2000" dirty="0" smtClean="0">
                <a:solidFill>
                  <a:srgbClr val="3F7F7F"/>
                </a:solidFill>
                <a:latin typeface="Courier"/>
                <a:cs typeface="Arial"/>
              </a:rPr>
              <a:t>  &lt;</a:t>
            </a:r>
            <a:r>
              <a:rPr lang="en-US" sz="2000" dirty="0" err="1" smtClean="0">
                <a:solidFill>
                  <a:srgbClr val="3F7F7F"/>
                </a:solidFill>
                <a:latin typeface="Courier"/>
                <a:cs typeface="Arial"/>
              </a:rPr>
              <a:t>h:commandButton</a:t>
            </a:r>
            <a:r>
              <a:rPr lang="en-US" sz="2000" dirty="0" smtClean="0">
                <a:solidFill>
                  <a:srgbClr val="3F7F7F"/>
                </a:solidFill>
                <a:latin typeface="Courier"/>
                <a:cs typeface="Arial"/>
              </a:rPr>
              <a:t> </a:t>
            </a:r>
          </a:p>
          <a:p>
            <a:r>
              <a:rPr lang="en-US" sz="2000" b="1" dirty="0">
                <a:solidFill>
                  <a:srgbClr val="3F7F7F"/>
                </a:solidFill>
                <a:latin typeface="Courier"/>
                <a:cs typeface="Arial"/>
              </a:rPr>
              <a:t>	</a:t>
            </a:r>
            <a:r>
              <a:rPr lang="en-US" sz="2000" b="1" dirty="0" smtClean="0">
                <a:solidFill>
                  <a:srgbClr val="7F0055"/>
                </a:solidFill>
                <a:latin typeface="Courier"/>
                <a:cs typeface="Arial"/>
              </a:rPr>
              <a:t>action</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messageController.sendMessage</a:t>
            </a:r>
            <a:r>
              <a:rPr lang="en-US" sz="2000" dirty="0" smtClean="0">
                <a:solidFill>
                  <a:srgbClr val="0000FF"/>
                </a:solidFill>
                <a:latin typeface="Courier"/>
                <a:cs typeface="Arial"/>
              </a:rPr>
              <a:t>}"</a:t>
            </a:r>
            <a:r>
              <a:rPr lang="en-US" sz="2000" dirty="0" smtClean="0">
                <a:solidFill>
                  <a:srgbClr val="3F7F7F"/>
                </a:solidFill>
                <a:latin typeface="Courier"/>
                <a:cs typeface="Arial"/>
              </a:rPr>
              <a:t> </a:t>
            </a:r>
          </a:p>
          <a:p>
            <a:r>
              <a:rPr lang="en-US" sz="2000" b="1" dirty="0" smtClean="0">
                <a:solidFill>
                  <a:srgbClr val="7F0055"/>
                </a:solidFill>
                <a:latin typeface="Courier"/>
                <a:cs typeface="Arial"/>
              </a:rPr>
              <a:t>	value</a:t>
            </a:r>
            <a:r>
              <a:rPr lang="en-US" sz="2000" dirty="0" smtClean="0">
                <a:latin typeface="Courier"/>
                <a:cs typeface="Arial"/>
              </a:rPr>
              <a:t>=</a:t>
            </a:r>
            <a:r>
              <a:rPr lang="en-US" sz="2000" dirty="0" smtClean="0">
                <a:solidFill>
                  <a:srgbClr val="0000FF"/>
                </a:solidFill>
                <a:latin typeface="Courier"/>
                <a:cs typeface="Arial"/>
              </a:rPr>
              <a:t>"Send"</a:t>
            </a:r>
            <a:r>
              <a:rPr lang="en-US" sz="2000" dirty="0" smtClean="0">
                <a:solidFill>
                  <a:srgbClr val="3F7F7F"/>
                </a:solidFill>
                <a:latin typeface="Courier"/>
                <a:cs typeface="Arial"/>
              </a:rPr>
              <a:t> /&gt;</a:t>
            </a:r>
          </a:p>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2985" name="Rectangle 9"/>
          <p:cNvSpPr>
            <a:spLocks noGrp="1" noChangeArrowheads="1"/>
          </p:cNvSpPr>
          <p:nvPr>
            <p:ph type="body" idx="1"/>
          </p:nvPr>
        </p:nvSpPr>
        <p:spPr>
          <a:xfrm>
            <a:off x="1044575" y="908050"/>
            <a:ext cx="7489825" cy="4648200"/>
          </a:xfrm>
          <a:noFill/>
        </p:spPr>
        <p:txBody>
          <a:bodyPr/>
          <a:lstStyle/>
          <a:p>
            <a:pPr eaLnBrk="1" hangingPunct="1"/>
            <a:r>
              <a:rPr lang="en-US" dirty="0" smtClean="0"/>
              <a:t>Links</a:t>
            </a:r>
          </a:p>
          <a:p>
            <a:pPr lvl="1" eaLnBrk="1" hangingPunct="1"/>
            <a:r>
              <a:rPr lang="en-US" i="1" dirty="0" smtClean="0"/>
              <a:t>&lt;</a:t>
            </a:r>
            <a:r>
              <a:rPr lang="en-US" i="1" dirty="0" err="1" smtClean="0"/>
              <a:t>h:outputLink</a:t>
            </a:r>
            <a:r>
              <a:rPr lang="en-US" i="1" dirty="0" smtClean="0"/>
              <a:t>&gt;</a:t>
            </a:r>
          </a:p>
          <a:p>
            <a:pPr lvl="2" eaLnBrk="1" hangingPunct="1"/>
            <a:r>
              <a:rPr lang="en-US" dirty="0" smtClean="0"/>
              <a:t>URL is defined by the </a:t>
            </a:r>
            <a:r>
              <a:rPr lang="en-US" i="1" dirty="0" smtClean="0"/>
              <a:t>value</a:t>
            </a:r>
            <a:r>
              <a:rPr lang="en-US" b="1" dirty="0" smtClean="0"/>
              <a:t> </a:t>
            </a:r>
            <a:r>
              <a:rPr lang="en-US" dirty="0" smtClean="0"/>
              <a:t>attribute</a:t>
            </a:r>
          </a:p>
          <a:p>
            <a:pPr lvl="2" eaLnBrk="1" hangingPunct="1"/>
            <a:r>
              <a:rPr lang="en-US" dirty="0" smtClean="0"/>
              <a:t>Text is defined by the text nested in</a:t>
            </a:r>
          </a:p>
          <a:p>
            <a:pPr lvl="1" eaLnBrk="1" hangingPunct="1"/>
            <a:endParaRPr lang="en-US" dirty="0" smtClean="0"/>
          </a:p>
          <a:p>
            <a:pPr lvl="1" eaLnBrk="1" hangingPunct="1"/>
            <a:endParaRPr lang="en-US" dirty="0" smtClean="0"/>
          </a:p>
          <a:p>
            <a:pPr eaLnBrk="1" hangingPunct="1"/>
            <a:r>
              <a:rPr lang="en-US" dirty="0" smtClean="0"/>
              <a:t>&lt;</a:t>
            </a:r>
            <a:r>
              <a:rPr lang="en-US" dirty="0" err="1" smtClean="0"/>
              <a:t>h:commandLink</a:t>
            </a:r>
            <a:r>
              <a:rPr lang="en-US" dirty="0" smtClean="0"/>
              <a:t>&gt;</a:t>
            </a:r>
          </a:p>
          <a:p>
            <a:pPr lvl="1" eaLnBrk="1" hangingPunct="1"/>
            <a:r>
              <a:rPr lang="en-US" dirty="0" smtClean="0"/>
              <a:t>Must be nested in a</a:t>
            </a:r>
            <a:r>
              <a:rPr lang="en-US" altLang="ja-JP" dirty="0" smtClean="0">
                <a:ea typeface="MS PGothic" pitchFamily="34" charset="-128"/>
                <a:cs typeface="MS PGothic" pitchFamily="34" charset="-128"/>
              </a:rPr>
              <a:t>&lt;</a:t>
            </a:r>
            <a:r>
              <a:rPr lang="en-US" altLang="ja-JP" dirty="0" err="1" smtClean="0">
                <a:ea typeface="MS PGothic" pitchFamily="34" charset="-128"/>
                <a:cs typeface="MS PGothic" pitchFamily="34" charset="-128"/>
              </a:rPr>
              <a:t>h:form</a:t>
            </a:r>
            <a:r>
              <a:rPr lang="en-US" altLang="ja-JP" dirty="0" smtClean="0">
                <a:ea typeface="MS PGothic" pitchFamily="34" charset="-128"/>
                <a:cs typeface="MS PGothic" pitchFamily="34" charset="-128"/>
              </a:rPr>
              <a:t>&gt; tag</a:t>
            </a:r>
            <a:endParaRPr lang="en-US" dirty="0" smtClean="0"/>
          </a:p>
          <a:p>
            <a:pPr lvl="1" eaLnBrk="1" hangingPunct="1"/>
            <a:r>
              <a:rPr lang="en-US" dirty="0" smtClean="0"/>
              <a:t>The </a:t>
            </a:r>
            <a:r>
              <a:rPr lang="en-US" b="1" dirty="0" smtClean="0"/>
              <a:t>action </a:t>
            </a:r>
            <a:r>
              <a:rPr lang="en-US" dirty="0" smtClean="0"/>
              <a:t>attribute is used by navigation.</a:t>
            </a:r>
            <a:endParaRPr lang="en-US" dirty="0"/>
          </a:p>
        </p:txBody>
      </p:sp>
      <p:sp>
        <p:nvSpPr>
          <p:cNvPr id="60422" name="Rectangle 12"/>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60424" name="Text Box 2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Components</a:t>
            </a:r>
            <a:endParaRPr lang="en-US" sz="1800" b="1">
              <a:solidFill>
                <a:srgbClr val="000000"/>
              </a:solidFill>
              <a:latin typeface="Arial" charset="0"/>
            </a:endParaRPr>
          </a:p>
        </p:txBody>
      </p:sp>
      <p:pic>
        <p:nvPicPr>
          <p:cNvPr id="10" name="Picture 25"/>
          <p:cNvPicPr>
            <a:picLocks noChangeAspect="1" noChangeArrowheads="1"/>
          </p:cNvPicPr>
          <p:nvPr/>
        </p:nvPicPr>
        <p:blipFill>
          <a:blip r:embed="rId5" cstate="print"/>
          <a:srcRect/>
          <a:stretch>
            <a:fillRect/>
          </a:stretch>
        </p:blipFill>
        <p:spPr bwMode="auto">
          <a:xfrm>
            <a:off x="7467600" y="914400"/>
            <a:ext cx="1514475" cy="428625"/>
          </a:xfrm>
          <a:prstGeom prst="rect">
            <a:avLst/>
          </a:prstGeom>
          <a:noFill/>
          <a:ln w="38100">
            <a:noFill/>
            <a:miter lim="800000"/>
            <a:headEnd/>
            <a:tailEnd/>
          </a:ln>
        </p:spPr>
      </p:pic>
      <p:sp>
        <p:nvSpPr>
          <p:cNvPr id="13" name="ZoneTexte 8"/>
          <p:cNvSpPr txBox="1"/>
          <p:nvPr/>
        </p:nvSpPr>
        <p:spPr>
          <a:xfrm>
            <a:off x="1331640" y="2852936"/>
            <a:ext cx="7386934" cy="1015663"/>
          </a:xfrm>
          <a:prstGeom prst="rect">
            <a:avLst/>
          </a:prstGeom>
          <a:solidFill>
            <a:srgbClr val="A5C3DB"/>
          </a:solidFill>
          <a:ln w="3175" cmpd="sng">
            <a:solidFill>
              <a:schemeClr val="tx1"/>
            </a:solidFill>
          </a:ln>
        </p:spPr>
        <p:txBody>
          <a:bodyPr wrap="square" rtlCol="0">
            <a:spAutoFit/>
          </a:bodyPr>
          <a:lstStyle/>
          <a:p>
            <a:r>
              <a:rPr lang="en-US" sz="2000" dirty="0">
                <a:solidFill>
                  <a:srgbClr val="3F7F7F"/>
                </a:solidFill>
                <a:latin typeface="Courier"/>
                <a:cs typeface="Arial"/>
              </a:rPr>
              <a:t>&lt;</a:t>
            </a:r>
            <a:r>
              <a:rPr lang="en-US" sz="2000" dirty="0" err="1">
                <a:solidFill>
                  <a:srgbClr val="3F7F7F"/>
                </a:solidFill>
                <a:latin typeface="Courier"/>
                <a:cs typeface="Arial"/>
              </a:rPr>
              <a:t>h:ouputLink</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contacts.xhtml</a:t>
            </a:r>
            <a:r>
              <a:rPr lang="en-US" sz="2000" dirty="0" smtClean="0">
                <a:solidFill>
                  <a:srgbClr val="0000FF"/>
                </a:solidFill>
                <a:latin typeface="Courier"/>
                <a:cs typeface="Arial"/>
              </a:rPr>
              <a:t>"</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&lt;</a:t>
            </a:r>
            <a:r>
              <a:rPr lang="en-US" sz="2000" dirty="0" err="1">
                <a:solidFill>
                  <a:srgbClr val="3F7F7F"/>
                </a:solidFill>
                <a:latin typeface="Courier"/>
                <a:cs typeface="Arial"/>
              </a:rPr>
              <a:t>h:outputText</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"Contacts"</a:t>
            </a:r>
            <a:r>
              <a:rPr lang="en-US" sz="2000" dirty="0" smtClean="0">
                <a:solidFill>
                  <a:srgbClr val="3F7F7F"/>
                </a:solidFill>
                <a:latin typeface="Courier"/>
                <a:cs typeface="Arial"/>
              </a:rPr>
              <a:t> /</a:t>
            </a:r>
            <a:r>
              <a:rPr lang="en-US" sz="2000" dirty="0">
                <a:solidFill>
                  <a:srgbClr val="3F7F7F"/>
                </a:solidFill>
                <a:latin typeface="Courier"/>
                <a:cs typeface="Arial"/>
              </a:rPr>
              <a:t>&gt;</a:t>
            </a:r>
          </a:p>
          <a:p>
            <a:r>
              <a:rPr lang="en-US" sz="2000" dirty="0">
                <a:solidFill>
                  <a:srgbClr val="3F7F7F"/>
                </a:solidFill>
                <a:latin typeface="Courier"/>
                <a:cs typeface="Arial"/>
              </a:rPr>
              <a:t>&lt;/</a:t>
            </a:r>
            <a:r>
              <a:rPr lang="en-US" sz="2000" dirty="0" err="1">
                <a:solidFill>
                  <a:srgbClr val="3F7F7F"/>
                </a:solidFill>
                <a:latin typeface="Courier"/>
                <a:cs typeface="Arial"/>
              </a:rPr>
              <a:t>h:ouputLink</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
        <p:nvSpPr>
          <p:cNvPr id="14" name="ZoneTexte 8"/>
          <p:cNvSpPr txBox="1"/>
          <p:nvPr/>
        </p:nvSpPr>
        <p:spPr>
          <a:xfrm>
            <a:off x="1331640" y="5417929"/>
            <a:ext cx="7386934" cy="1323439"/>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a:t>
            </a:r>
            <a:r>
              <a:rPr lang="en-US" sz="2000" dirty="0" smtClean="0">
                <a:solidFill>
                  <a:srgbClr val="3F7F7F"/>
                </a:solidFill>
                <a:latin typeface="Courier"/>
                <a:cs typeface="Arial"/>
              </a:rPr>
              <a:t>&lt;</a:t>
            </a:r>
            <a:r>
              <a:rPr lang="en-US" sz="2000" dirty="0" err="1" smtClean="0">
                <a:solidFill>
                  <a:srgbClr val="3F7F7F"/>
                </a:solidFill>
                <a:latin typeface="Courier"/>
                <a:cs typeface="Arial"/>
              </a:rPr>
              <a:t>h:commandLink</a:t>
            </a:r>
            <a:r>
              <a:rPr lang="en-US" sz="2000" dirty="0" smtClean="0">
                <a:solidFill>
                  <a:srgbClr val="3F7F7F"/>
                </a:solidFill>
                <a:latin typeface="Courier"/>
                <a:cs typeface="Arial"/>
              </a:rPr>
              <a:t> </a:t>
            </a:r>
            <a:r>
              <a:rPr lang="en-US" sz="2000" b="1" dirty="0" smtClean="0">
                <a:solidFill>
                  <a:srgbClr val="7F0055"/>
                </a:solidFill>
                <a:latin typeface="Courier"/>
                <a:cs typeface="Arial"/>
              </a:rPr>
              <a:t>action</a:t>
            </a:r>
            <a:r>
              <a:rPr lang="en-US" sz="2000" dirty="0" smtClean="0">
                <a:latin typeface="Courier"/>
                <a:cs typeface="Arial"/>
              </a:rPr>
              <a:t>=</a:t>
            </a:r>
            <a:r>
              <a:rPr lang="en-US" sz="2000" dirty="0" smtClean="0">
                <a:solidFill>
                  <a:srgbClr val="0000FF"/>
                </a:solidFill>
                <a:latin typeface="Courier"/>
                <a:cs typeface="Arial"/>
              </a:rPr>
              <a:t>"outcome" </a:t>
            </a:r>
          </a:p>
          <a:p>
            <a:r>
              <a:rPr lang="en-US" sz="2000" b="1" dirty="0">
                <a:solidFill>
                  <a:srgbClr val="0000FF"/>
                </a:solidFill>
                <a:latin typeface="Courier"/>
                <a:cs typeface="Arial"/>
              </a:rPr>
              <a:t>	</a:t>
            </a:r>
            <a:r>
              <a:rPr lang="en-US" sz="2000" b="1" dirty="0" smtClean="0">
                <a:solidFill>
                  <a:srgbClr val="0000F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"My link"</a:t>
            </a:r>
            <a:r>
              <a:rPr lang="en-US" sz="2000" dirty="0" smtClean="0">
                <a:solidFill>
                  <a:srgbClr val="3F7F7F"/>
                </a:solidFill>
                <a:latin typeface="Courier"/>
                <a:cs typeface="Arial"/>
              </a:rPr>
              <a:t> /</a:t>
            </a:r>
            <a:r>
              <a:rPr lang="en-US" sz="2000" dirty="0">
                <a:solidFill>
                  <a:srgbClr val="3F7F7F"/>
                </a:solidFill>
                <a:latin typeface="Courier"/>
                <a:cs typeface="Arial"/>
              </a:rPr>
              <a:t>&gt;</a:t>
            </a:r>
          </a:p>
          <a:p>
            <a:r>
              <a:rPr lang="en-US" sz="2000" dirty="0">
                <a:solidFill>
                  <a:srgbClr val="3F7F7F"/>
                </a:solidFill>
                <a:latin typeface="Courier"/>
                <a:cs typeface="Arial"/>
              </a:rPr>
              <a:t>&lt;</a:t>
            </a:r>
            <a:r>
              <a:rPr lang="en-US" sz="2000" dirty="0" smtClean="0">
                <a:solidFill>
                  <a:srgbClr val="3F7F7F"/>
                </a:solidFill>
                <a:latin typeface="Courier"/>
                <a:cs typeface="Arial"/>
              </a:rPr>
              <a:t>/</a:t>
            </a:r>
            <a:r>
              <a:rPr lang="en-US" sz="2000" dirty="0" err="1" smtClean="0">
                <a:solidFill>
                  <a:srgbClr val="3F7F7F"/>
                </a:solidFill>
                <a:latin typeface="Courier"/>
                <a:cs typeface="Arial"/>
              </a:rPr>
              <a:t>h:form</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pic>
        <p:nvPicPr>
          <p:cNvPr id="60423" name="Picture 23" descr="2874-96640"/>
          <p:cNvPicPr>
            <a:picLocks noChangeAspect="1" noChangeArrowheads="1"/>
          </p:cNvPicPr>
          <p:nvPr/>
        </p:nvPicPr>
        <p:blipFill>
          <a:blip r:embed="rId6" cstate="print"/>
          <a:srcRect/>
          <a:stretch>
            <a:fillRect/>
          </a:stretch>
        </p:blipFill>
        <p:spPr bwMode="auto">
          <a:xfrm>
            <a:off x="8285163" y="5661248"/>
            <a:ext cx="858837" cy="858838"/>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7081" name="Rectangle 9"/>
          <p:cNvSpPr>
            <a:spLocks noGrp="1" noChangeArrowheads="1"/>
          </p:cNvSpPr>
          <p:nvPr>
            <p:ph type="body" idx="1"/>
          </p:nvPr>
        </p:nvSpPr>
        <p:spPr>
          <a:xfrm>
            <a:off x="1044575" y="981075"/>
            <a:ext cx="8099425" cy="5847755"/>
          </a:xfrm>
          <a:noFill/>
        </p:spPr>
        <p:txBody>
          <a:bodyPr>
            <a:spAutoFit/>
          </a:bodyPr>
          <a:lstStyle/>
          <a:p>
            <a:pPr eaLnBrk="1" hangingPunct="1"/>
            <a:r>
              <a:rPr lang="en-US" dirty="0" smtClean="0"/>
              <a:t>Check Box</a:t>
            </a:r>
          </a:p>
          <a:p>
            <a:pPr lvl="1" eaLnBrk="1" hangingPunct="1"/>
            <a:r>
              <a:rPr lang="en-US" i="1" dirty="0" smtClean="0"/>
              <a:t>&lt;</a:t>
            </a:r>
            <a:r>
              <a:rPr lang="en-US" i="1" dirty="0" err="1"/>
              <a:t>h:selectBooleanCheckbox</a:t>
            </a:r>
            <a:r>
              <a:rPr lang="en-US" i="1" dirty="0" smtClean="0"/>
              <a:t>&gt;</a:t>
            </a:r>
          </a:p>
          <a:p>
            <a:pPr lvl="2" eaLnBrk="1" hangingPunct="1"/>
            <a:r>
              <a:rPr lang="en-US" dirty="0" smtClean="0"/>
              <a:t>Checkbox </a:t>
            </a:r>
            <a:r>
              <a:rPr lang="en-US" dirty="0"/>
              <a:t>with only one choice</a:t>
            </a:r>
            <a:endParaRPr lang="en-US" dirty="0" smtClean="0"/>
          </a:p>
          <a:p>
            <a:pPr lvl="2" eaLnBrk="1" hangingPunct="1"/>
            <a:r>
              <a:rPr lang="en-US" i="1" dirty="0" smtClean="0"/>
              <a:t>value</a:t>
            </a:r>
            <a:r>
              <a:rPr lang="en-US" dirty="0" smtClean="0"/>
              <a:t> attribute defines </a:t>
            </a:r>
            <a:r>
              <a:rPr lang="en-US" dirty="0"/>
              <a:t>if the component is checked</a:t>
            </a:r>
          </a:p>
          <a:p>
            <a:pPr eaLnBrk="1" hangingPunct="1"/>
            <a:endParaRPr lang="en-US" dirty="0" smtClean="0"/>
          </a:p>
          <a:p>
            <a:pPr lvl="1" eaLnBrk="1" hangingPunct="1">
              <a:buNone/>
            </a:pPr>
            <a:endParaRPr lang="en-US" dirty="0" smtClean="0"/>
          </a:p>
          <a:p>
            <a:pPr lvl="1" eaLnBrk="1" hangingPunct="1"/>
            <a:r>
              <a:rPr lang="en-US" i="1" dirty="0" smtClean="0"/>
              <a:t>&lt;</a:t>
            </a:r>
            <a:r>
              <a:rPr lang="en-US" i="1" dirty="0" err="1"/>
              <a:t>h:selectManyCheckbox</a:t>
            </a:r>
            <a:r>
              <a:rPr lang="en-US" i="1" dirty="0" smtClean="0"/>
              <a:t>&gt;</a:t>
            </a:r>
          </a:p>
          <a:p>
            <a:pPr lvl="2" eaLnBrk="1" hangingPunct="1"/>
            <a:r>
              <a:rPr lang="en-US" dirty="0" smtClean="0"/>
              <a:t>Print a list of checkboxes</a:t>
            </a:r>
          </a:p>
          <a:p>
            <a:pPr lvl="2" eaLnBrk="1" hangingPunct="1"/>
            <a:r>
              <a:rPr lang="en-US" dirty="0" smtClean="0"/>
              <a:t>Declare items</a:t>
            </a:r>
            <a:r>
              <a:rPr lang="en-US" altLang="ja-JP" dirty="0" smtClean="0">
                <a:ea typeface="MS PGothic" pitchFamily="34" charset="-128"/>
                <a:cs typeface="MS PGothic" pitchFamily="34" charset="-128"/>
              </a:rPr>
              <a:t>: </a:t>
            </a:r>
            <a:r>
              <a:rPr lang="en-US" i="1" dirty="0" smtClean="0"/>
              <a:t>&lt;</a:t>
            </a:r>
            <a:r>
              <a:rPr lang="en-US" i="1" dirty="0" err="1" smtClean="0"/>
              <a:t>f:selectItem</a:t>
            </a:r>
            <a:r>
              <a:rPr lang="en-US" i="1" dirty="0" smtClean="0"/>
              <a:t>&gt;</a:t>
            </a:r>
            <a:r>
              <a:rPr lang="en-US" dirty="0" smtClean="0"/>
              <a:t> or </a:t>
            </a:r>
            <a:r>
              <a:rPr lang="en-US" i="1" dirty="0" smtClean="0"/>
              <a:t>&lt;</a:t>
            </a:r>
            <a:r>
              <a:rPr lang="en-US" i="1" dirty="0" err="1" smtClean="0"/>
              <a:t>f:selectItems</a:t>
            </a:r>
            <a:r>
              <a:rPr lang="en-US" i="1" dirty="0" smtClean="0"/>
              <a:t>&gt;</a:t>
            </a:r>
          </a:p>
          <a:p>
            <a:pPr lvl="2" eaLnBrk="1" hangingPunct="1"/>
            <a:r>
              <a:rPr lang="en-US" b="1" dirty="0" smtClean="0"/>
              <a:t>value</a:t>
            </a:r>
            <a:r>
              <a:rPr lang="en-US" dirty="0" smtClean="0"/>
              <a:t> attribute is a collection where </a:t>
            </a:r>
            <a:r>
              <a:rPr lang="en-US" dirty="0"/>
              <a:t>selected </a:t>
            </a:r>
            <a:r>
              <a:rPr lang="en-US" dirty="0" smtClean="0"/>
              <a:t>items will be stored</a:t>
            </a:r>
          </a:p>
          <a:p>
            <a:pPr lvl="2" eaLnBrk="1" hangingPunct="1"/>
            <a:r>
              <a:rPr lang="en-US" dirty="0"/>
              <a:t>The value is a primitive, a Number or a </a:t>
            </a:r>
            <a:r>
              <a:rPr lang="en-US" dirty="0" smtClean="0"/>
              <a:t>String</a:t>
            </a:r>
            <a:endParaRPr lang="en-US" dirty="0"/>
          </a:p>
        </p:txBody>
      </p:sp>
      <p:sp>
        <p:nvSpPr>
          <p:cNvPr id="62469" name="Rectangle 13"/>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62471" name="Text Box 23"/>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pic>
        <p:nvPicPr>
          <p:cNvPr id="62472" name="Picture 24"/>
          <p:cNvPicPr>
            <a:picLocks noChangeAspect="1" noChangeArrowheads="1"/>
          </p:cNvPicPr>
          <p:nvPr/>
        </p:nvPicPr>
        <p:blipFill>
          <a:blip r:embed="rId5" cstate="print"/>
          <a:srcRect/>
          <a:stretch>
            <a:fillRect/>
          </a:stretch>
        </p:blipFill>
        <p:spPr bwMode="auto">
          <a:xfrm>
            <a:off x="6705600" y="990600"/>
            <a:ext cx="1847850" cy="509587"/>
          </a:xfrm>
          <a:prstGeom prst="rect">
            <a:avLst/>
          </a:prstGeom>
          <a:noFill/>
          <a:ln w="38100">
            <a:noFill/>
            <a:miter lim="800000"/>
            <a:headEnd/>
            <a:tailEnd/>
          </a:ln>
        </p:spPr>
      </p:pic>
      <p:sp>
        <p:nvSpPr>
          <p:cNvPr id="9" name="ZoneTexte 8"/>
          <p:cNvSpPr txBox="1"/>
          <p:nvPr/>
        </p:nvSpPr>
        <p:spPr>
          <a:xfrm>
            <a:off x="1289522" y="2924944"/>
            <a:ext cx="7386934" cy="1015663"/>
          </a:xfrm>
          <a:prstGeom prst="rect">
            <a:avLst/>
          </a:prstGeom>
          <a:solidFill>
            <a:srgbClr val="A5C3DB"/>
          </a:solidFill>
          <a:ln w="3175" cmpd="sng">
            <a:solidFill>
              <a:schemeClr val="tx1"/>
            </a:solidFill>
          </a:ln>
        </p:spPr>
        <p:txBody>
          <a:bodyPr wrap="square" rtlCol="0">
            <a:spAutoFit/>
          </a:bodyPr>
          <a:lstStyle/>
          <a:p>
            <a:r>
              <a:rPr lang="en-US" sz="2000" dirty="0">
                <a:solidFill>
                  <a:srgbClr val="3F7F7F"/>
                </a:solidFill>
                <a:latin typeface="Courier"/>
                <a:cs typeface="Arial"/>
              </a:rPr>
              <a:t>&lt;</a:t>
            </a:r>
            <a:r>
              <a:rPr lang="en-US" sz="2000" dirty="0" err="1">
                <a:solidFill>
                  <a:srgbClr val="3F7F7F"/>
                </a:solidFill>
                <a:latin typeface="Courier"/>
                <a:cs typeface="Arial"/>
              </a:rPr>
              <a:t>h:outputLabel</a:t>
            </a:r>
            <a:r>
              <a:rPr lang="en-US" sz="2000" dirty="0">
                <a:solidFill>
                  <a:srgbClr val="3F7F7F"/>
                </a:solidFill>
                <a:latin typeface="Courier"/>
                <a:cs typeface="Arial"/>
              </a:rPr>
              <a:t> </a:t>
            </a:r>
            <a:r>
              <a:rPr lang="en-US" sz="2000" b="1" dirty="0">
                <a:solidFill>
                  <a:srgbClr val="7F0055"/>
                </a:solidFill>
                <a:latin typeface="Courier"/>
                <a:cs typeface="Arial"/>
              </a:rPr>
              <a:t>for</a:t>
            </a:r>
            <a:r>
              <a:rPr lang="en-US" sz="2000" dirty="0">
                <a:latin typeface="Courier"/>
                <a:cs typeface="Arial"/>
              </a:rPr>
              <a:t>=</a:t>
            </a:r>
            <a:r>
              <a:rPr lang="en-US" sz="2000" dirty="0">
                <a:solidFill>
                  <a:srgbClr val="0000FF"/>
                </a:solidFill>
                <a:latin typeface="Courier"/>
                <a:cs typeface="Arial"/>
              </a:rPr>
              <a:t>"choice" </a:t>
            </a:r>
            <a:r>
              <a:rPr lang="en-US" sz="2000" b="1" dirty="0">
                <a:solidFill>
                  <a:srgbClr val="7F0055"/>
                </a:solidFill>
                <a:latin typeface="Courier"/>
                <a:cs typeface="Arial"/>
              </a:rPr>
              <a:t>value</a:t>
            </a:r>
            <a:r>
              <a:rPr lang="en-US" sz="2000" dirty="0">
                <a:latin typeface="Courier"/>
                <a:cs typeface="Arial"/>
              </a:rPr>
              <a:t>=</a:t>
            </a:r>
            <a:r>
              <a:rPr lang="en-US" sz="2000" dirty="0">
                <a:solidFill>
                  <a:srgbClr val="0000FF"/>
                </a:solidFill>
                <a:latin typeface="Courier"/>
                <a:cs typeface="Arial"/>
              </a:rPr>
              <a:t>"My text"</a:t>
            </a:r>
            <a:r>
              <a:rPr lang="en-US" sz="2000" dirty="0">
                <a:solidFill>
                  <a:srgbClr val="3F7F7F"/>
                </a:solidFill>
                <a:latin typeface="Courier"/>
                <a:cs typeface="Arial"/>
              </a:rPr>
              <a:t> /</a:t>
            </a:r>
            <a:r>
              <a:rPr lang="en-US" sz="2000" dirty="0" smtClean="0">
                <a:solidFill>
                  <a:srgbClr val="3F7F7F"/>
                </a:solidFill>
                <a:latin typeface="Courier"/>
                <a:cs typeface="Arial"/>
              </a:rPr>
              <a:t>&gt;</a:t>
            </a:r>
          </a:p>
          <a:p>
            <a:r>
              <a:rPr lang="en-US" sz="2000" dirty="0" smtClean="0">
                <a:solidFill>
                  <a:srgbClr val="3F7F7F"/>
                </a:solidFill>
                <a:latin typeface="Courier"/>
                <a:cs typeface="Arial"/>
              </a:rPr>
              <a:t>&lt;</a:t>
            </a:r>
            <a:r>
              <a:rPr lang="en-US" sz="2000" dirty="0" err="1" smtClean="0">
                <a:solidFill>
                  <a:srgbClr val="3F7F7F"/>
                </a:solidFill>
                <a:latin typeface="Courier"/>
                <a:cs typeface="Arial"/>
              </a:rPr>
              <a:t>h:selectBooleanCheckbox</a:t>
            </a:r>
            <a:r>
              <a:rPr lang="en-US" sz="2000" dirty="0" smtClean="0">
                <a:solidFill>
                  <a:srgbClr val="3F7F7F"/>
                </a:solidFill>
                <a:latin typeface="Courier"/>
                <a:cs typeface="Arial"/>
              </a:rPr>
              <a:t> </a:t>
            </a:r>
            <a:r>
              <a:rPr lang="en-US" sz="2000" b="1" dirty="0" smtClean="0">
                <a:solidFill>
                  <a:srgbClr val="7F0055"/>
                </a:solidFill>
                <a:latin typeface="Courier"/>
                <a:cs typeface="Arial"/>
              </a:rPr>
              <a:t>id</a:t>
            </a:r>
            <a:r>
              <a:rPr lang="en-US" sz="2000" dirty="0" smtClean="0">
                <a:latin typeface="Courier"/>
                <a:cs typeface="Arial"/>
              </a:rPr>
              <a:t>=</a:t>
            </a:r>
            <a:r>
              <a:rPr lang="en-US" sz="2000" dirty="0" smtClean="0">
                <a:solidFill>
                  <a:srgbClr val="0000FF"/>
                </a:solidFill>
                <a:latin typeface="Courier"/>
                <a:cs typeface="Arial"/>
              </a:rPr>
              <a:t>"choice”</a:t>
            </a:r>
            <a:r>
              <a:rPr lang="en-US" sz="2000" dirty="0" smtClean="0">
                <a:solidFill>
                  <a:srgbClr val="3F7F7F"/>
                </a:solidFill>
                <a:latin typeface="Courier"/>
                <a:cs typeface="Arial"/>
              </a:rPr>
              <a:t> </a:t>
            </a:r>
          </a:p>
          <a:p>
            <a:r>
              <a:rPr lang="en-US" sz="2000" b="1" dirty="0">
                <a:solidFill>
                  <a:srgbClr val="3F7F7F"/>
                </a:solidFill>
                <a:latin typeface="Courier"/>
                <a:cs typeface="Arial"/>
              </a:rPr>
              <a:t>	</a:t>
            </a:r>
            <a:r>
              <a:rPr lang="en-US" sz="2000" b="1"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bean.property</a:t>
            </a:r>
            <a:r>
              <a:rPr lang="en-US" sz="2000" dirty="0" smtClean="0">
                <a:solidFill>
                  <a:srgbClr val="0000FF"/>
                </a:solidFill>
                <a:latin typeface="Courier"/>
                <a:cs typeface="Arial"/>
              </a:rPr>
              <a:t>}" </a:t>
            </a:r>
            <a:r>
              <a:rPr lang="en-US" sz="2000" dirty="0">
                <a:solidFill>
                  <a:srgbClr val="3F7F7F"/>
                </a:solidFill>
                <a:latin typeface="Courier"/>
                <a:cs typeface="Arial"/>
              </a:rPr>
              <a:t>/</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9129" name="Rectangle 9"/>
          <p:cNvSpPr>
            <a:spLocks noGrp="1" noChangeArrowheads="1"/>
          </p:cNvSpPr>
          <p:nvPr>
            <p:ph type="body" idx="1"/>
          </p:nvPr>
        </p:nvSpPr>
        <p:spPr>
          <a:xfrm>
            <a:off x="1044575" y="1143000"/>
            <a:ext cx="8099425" cy="4648200"/>
          </a:xfrm>
          <a:noFill/>
        </p:spPr>
        <p:txBody>
          <a:bodyPr/>
          <a:lstStyle/>
          <a:p>
            <a:pPr eaLnBrk="1" hangingPunct="1"/>
            <a:r>
              <a:rPr lang="en-US" dirty="0" smtClean="0"/>
              <a:t>Radio button</a:t>
            </a:r>
          </a:p>
          <a:p>
            <a:pPr lvl="1" eaLnBrk="1" hangingPunct="1"/>
            <a:r>
              <a:rPr lang="en-US" i="1" dirty="0" smtClean="0"/>
              <a:t>&lt;</a:t>
            </a:r>
            <a:r>
              <a:rPr lang="en-US" i="1" dirty="0" err="1"/>
              <a:t>h:selectOneRadio</a:t>
            </a:r>
            <a:r>
              <a:rPr lang="en-US" i="1" dirty="0" smtClean="0"/>
              <a:t>&gt;</a:t>
            </a:r>
          </a:p>
          <a:p>
            <a:pPr lvl="1" eaLnBrk="1" hangingPunct="1"/>
            <a:r>
              <a:rPr lang="en-US" dirty="0" smtClean="0"/>
              <a:t>Declaration is similar </a:t>
            </a:r>
            <a:r>
              <a:rPr lang="en-US" dirty="0"/>
              <a:t>as </a:t>
            </a:r>
            <a:r>
              <a:rPr lang="en-US" i="1" dirty="0"/>
              <a:t>&lt;</a:t>
            </a:r>
            <a:r>
              <a:rPr lang="en-US" i="1" dirty="0" err="1"/>
              <a:t>h:selectManyCheckbox</a:t>
            </a:r>
            <a:r>
              <a:rPr lang="en-US" i="1" dirty="0"/>
              <a:t>&gt;</a:t>
            </a:r>
            <a:endParaRPr lang="en-US" i="1" dirty="0" smtClean="0"/>
          </a:p>
          <a:p>
            <a:pPr lvl="1" eaLnBrk="1" hangingPunct="1"/>
            <a:r>
              <a:rPr lang="en-US" i="1" dirty="0" smtClean="0"/>
              <a:t>value</a:t>
            </a:r>
            <a:r>
              <a:rPr lang="en-US" dirty="0" smtClean="0"/>
              <a:t> attribute stores the choice </a:t>
            </a:r>
          </a:p>
        </p:txBody>
      </p:sp>
      <p:sp>
        <p:nvSpPr>
          <p:cNvPr id="63493" name="Rectangle 13"/>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63497" name="Text Box 2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pic>
        <p:nvPicPr>
          <p:cNvPr id="63498" name="Picture 26"/>
          <p:cNvPicPr>
            <a:picLocks noChangeAspect="1" noChangeArrowheads="1"/>
          </p:cNvPicPr>
          <p:nvPr/>
        </p:nvPicPr>
        <p:blipFill>
          <a:blip r:embed="rId5" cstate="print"/>
          <a:srcRect/>
          <a:stretch>
            <a:fillRect/>
          </a:stretch>
        </p:blipFill>
        <p:spPr bwMode="auto">
          <a:xfrm>
            <a:off x="6705600" y="1104900"/>
            <a:ext cx="2184400" cy="342900"/>
          </a:xfrm>
          <a:prstGeom prst="rect">
            <a:avLst/>
          </a:prstGeom>
          <a:noFill/>
          <a:ln w="38100">
            <a:noFill/>
            <a:miter lim="800000"/>
            <a:headEnd/>
            <a:tailEnd/>
          </a:ln>
        </p:spPr>
      </p:pic>
      <p:sp>
        <p:nvSpPr>
          <p:cNvPr id="9" name="ZoneTexte 8"/>
          <p:cNvSpPr txBox="1"/>
          <p:nvPr/>
        </p:nvSpPr>
        <p:spPr>
          <a:xfrm>
            <a:off x="179512" y="3429000"/>
            <a:ext cx="8784976" cy="2554545"/>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h:selectOneRadio</a:t>
            </a:r>
            <a:r>
              <a:rPr lang="en-US" sz="2000"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a:solidFill>
                  <a:srgbClr val="0000FF"/>
                </a:solidFill>
                <a:latin typeface="Courier"/>
                <a:cs typeface="Arial"/>
              </a:rPr>
              <a:t>"#{</a:t>
            </a:r>
            <a:r>
              <a:rPr lang="en-US" sz="2000" dirty="0" err="1">
                <a:solidFill>
                  <a:srgbClr val="0000FF"/>
                </a:solidFill>
                <a:latin typeface="Courier"/>
                <a:cs typeface="Arial"/>
              </a:rPr>
              <a:t>bean.color</a:t>
            </a:r>
            <a:r>
              <a:rPr lang="en-US" sz="2000" dirty="0">
                <a:solidFill>
                  <a:srgbClr val="0000FF"/>
                </a:solidFill>
                <a:latin typeface="Courier"/>
                <a:cs typeface="Arial"/>
              </a:rPr>
              <a:t>}" </a:t>
            </a:r>
            <a:r>
              <a:rPr lang="en-US" sz="2000" dirty="0" smtClean="0">
                <a:solidFill>
                  <a:srgbClr val="0000FF"/>
                </a:solidFill>
                <a:latin typeface="Courier"/>
                <a:cs typeface="Arial"/>
              </a:rPr>
              <a:t>		</a:t>
            </a:r>
          </a:p>
          <a:p>
            <a:r>
              <a:rPr lang="en-US" sz="2000" b="1" dirty="0">
                <a:solidFill>
                  <a:srgbClr val="0000FF"/>
                </a:solidFill>
                <a:latin typeface="Courier"/>
                <a:cs typeface="Arial"/>
              </a:rPr>
              <a:t>	</a:t>
            </a:r>
            <a:r>
              <a:rPr lang="en-US" sz="2000" b="1" dirty="0" smtClean="0">
                <a:solidFill>
                  <a:srgbClr val="0000FF"/>
                </a:solidFill>
                <a:latin typeface="Courier"/>
                <a:cs typeface="Arial"/>
              </a:rPr>
              <a:t>			</a:t>
            </a:r>
            <a:r>
              <a:rPr lang="en-US" sz="2000" b="1" dirty="0" smtClean="0">
                <a:solidFill>
                  <a:srgbClr val="7F0055"/>
                </a:solidFill>
                <a:latin typeface="Courier"/>
                <a:cs typeface="Arial"/>
              </a:rPr>
              <a:t>layout</a:t>
            </a:r>
            <a:r>
              <a:rPr lang="en-US" sz="2000" dirty="0" smtClean="0">
                <a:latin typeface="Courier"/>
                <a:cs typeface="Arial"/>
              </a:rPr>
              <a:t>=</a:t>
            </a:r>
            <a:r>
              <a:rPr lang="en-US" sz="2000" dirty="0">
                <a:solidFill>
                  <a:srgbClr val="0000FF"/>
                </a:solidFill>
                <a:latin typeface="Courier"/>
                <a:cs typeface="Arial"/>
              </a:rPr>
              <a:t>"</a:t>
            </a:r>
            <a:r>
              <a:rPr lang="en-US" sz="2000" dirty="0" err="1" smtClean="0">
                <a:solidFill>
                  <a:srgbClr val="0000FF"/>
                </a:solidFill>
                <a:latin typeface="Courier"/>
                <a:cs typeface="Arial"/>
              </a:rPr>
              <a:t>lineDirection</a:t>
            </a:r>
            <a:r>
              <a:rPr lang="en-US" sz="2000" dirty="0" smtClean="0">
                <a:solidFill>
                  <a:srgbClr val="0000FF"/>
                </a:solidFill>
                <a:latin typeface="Courier"/>
                <a:cs typeface="Arial"/>
              </a:rPr>
              <a:t>"</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endParaRPr lang="en-US" sz="2000" dirty="0" smtClean="0">
              <a:solidFill>
                <a:srgbClr val="3F7F7F"/>
              </a:solidFill>
              <a:latin typeface="Courier"/>
              <a:cs typeface="Arial"/>
            </a:endParaRPr>
          </a:p>
          <a:p>
            <a:r>
              <a:rPr lang="en-US" sz="2000" dirty="0" smtClean="0">
                <a:solidFill>
                  <a:srgbClr val="3F7F7F"/>
                </a:solidFill>
                <a:latin typeface="Courier"/>
                <a:cs typeface="Arial"/>
              </a:rPr>
              <a:t>  &lt;</a:t>
            </a:r>
            <a:r>
              <a:rPr lang="en-US" sz="2000" dirty="0" err="1">
                <a:solidFill>
                  <a:srgbClr val="3F7F7F"/>
                </a:solidFill>
                <a:latin typeface="Courier"/>
                <a:cs typeface="Arial"/>
              </a:rPr>
              <a:t>f:selectItem</a:t>
            </a:r>
            <a:r>
              <a:rPr lang="en-US" sz="2000" dirty="0">
                <a:solidFill>
                  <a:srgbClr val="3F7F7F"/>
                </a:solidFill>
                <a:latin typeface="Courier"/>
                <a:cs typeface="Arial"/>
              </a:rPr>
              <a:t> </a:t>
            </a:r>
            <a:r>
              <a:rPr lang="en-US" sz="2000" b="1" dirty="0" err="1">
                <a:solidFill>
                  <a:srgbClr val="7F0055"/>
                </a:solidFill>
                <a:latin typeface="Courier"/>
                <a:cs typeface="Arial"/>
              </a:rPr>
              <a:t>itemValue</a:t>
            </a:r>
            <a:r>
              <a:rPr lang="en-US" sz="2000" dirty="0" smtClean="0">
                <a:latin typeface="Courier"/>
                <a:cs typeface="Arial"/>
              </a:rPr>
              <a:t>=</a:t>
            </a:r>
            <a:r>
              <a:rPr lang="en-US" sz="2000" dirty="0" smtClean="0">
                <a:solidFill>
                  <a:srgbClr val="0000FF"/>
                </a:solidFill>
                <a:latin typeface="Courier"/>
                <a:cs typeface="Arial"/>
              </a:rPr>
              <a:t>"red" </a:t>
            </a:r>
            <a:r>
              <a:rPr lang="en-US" sz="2000" b="1" dirty="0" err="1" smtClean="0">
                <a:solidFill>
                  <a:srgbClr val="7F0055"/>
                </a:solidFill>
                <a:latin typeface="Courier"/>
                <a:cs typeface="Arial"/>
              </a:rPr>
              <a:t>itemLabel</a:t>
            </a:r>
            <a:r>
              <a:rPr lang="en-US" sz="2000" dirty="0" smtClean="0">
                <a:latin typeface="Courier"/>
                <a:cs typeface="Arial"/>
              </a:rPr>
              <a:t>=</a:t>
            </a:r>
            <a:r>
              <a:rPr lang="en-US" sz="2000" dirty="0" smtClean="0">
                <a:solidFill>
                  <a:srgbClr val="0000FF"/>
                </a:solidFill>
                <a:latin typeface="Courier"/>
                <a:cs typeface="Arial"/>
              </a:rPr>
              <a:t>"red" </a:t>
            </a:r>
            <a:r>
              <a:rPr lang="en-US" sz="2000" dirty="0" smtClean="0">
                <a:solidFill>
                  <a:srgbClr val="3F7F7F"/>
                </a:solidFill>
                <a:latin typeface="Courier"/>
                <a:cs typeface="Arial"/>
              </a:rPr>
              <a:t>/&gt;</a:t>
            </a:r>
          </a:p>
          <a:p>
            <a:r>
              <a:rPr lang="en-US" sz="2000" dirty="0" smtClean="0">
                <a:solidFill>
                  <a:srgbClr val="3F7F7F"/>
                </a:solidFill>
                <a:latin typeface="Courier"/>
                <a:cs typeface="Arial"/>
              </a:rPr>
              <a:t>  &lt;</a:t>
            </a:r>
            <a:r>
              <a:rPr lang="en-US" sz="2000" dirty="0" err="1">
                <a:solidFill>
                  <a:srgbClr val="3F7F7F"/>
                </a:solidFill>
                <a:latin typeface="Courier"/>
                <a:cs typeface="Arial"/>
              </a:rPr>
              <a:t>f:selectItem</a:t>
            </a:r>
            <a:r>
              <a:rPr lang="en-US" sz="2000" dirty="0">
                <a:solidFill>
                  <a:srgbClr val="3F7F7F"/>
                </a:solidFill>
                <a:latin typeface="Courier"/>
                <a:cs typeface="Arial"/>
              </a:rPr>
              <a:t> </a:t>
            </a:r>
            <a:r>
              <a:rPr lang="en-US" sz="2000" b="1" dirty="0" err="1">
                <a:solidFill>
                  <a:srgbClr val="7F0055"/>
                </a:solidFill>
                <a:latin typeface="Courier"/>
                <a:cs typeface="Arial"/>
              </a:rPr>
              <a:t>itemValue</a:t>
            </a:r>
            <a:r>
              <a:rPr lang="en-US" sz="2000" dirty="0" smtClean="0">
                <a:latin typeface="Courier"/>
                <a:cs typeface="Arial"/>
              </a:rPr>
              <a:t>=</a:t>
            </a:r>
            <a:r>
              <a:rPr lang="en-US" sz="2000" dirty="0" smtClean="0">
                <a:solidFill>
                  <a:srgbClr val="0000FF"/>
                </a:solidFill>
                <a:latin typeface="Courier"/>
                <a:cs typeface="Arial"/>
              </a:rPr>
              <a:t>"white" </a:t>
            </a:r>
            <a:r>
              <a:rPr lang="en-US" sz="2000" b="1" dirty="0" err="1">
                <a:solidFill>
                  <a:srgbClr val="7F0055"/>
                </a:solidFill>
                <a:latin typeface="Courier"/>
                <a:cs typeface="Arial"/>
              </a:rPr>
              <a:t>itemLabel</a:t>
            </a:r>
            <a:r>
              <a:rPr lang="en-US" sz="2000" dirty="0" smtClean="0">
                <a:latin typeface="Courier"/>
                <a:cs typeface="Arial"/>
              </a:rPr>
              <a:t>=</a:t>
            </a:r>
            <a:r>
              <a:rPr lang="en-US" sz="2000" dirty="0" smtClean="0">
                <a:solidFill>
                  <a:srgbClr val="0000FF"/>
                </a:solidFill>
                <a:latin typeface="Courier"/>
                <a:cs typeface="Arial"/>
              </a:rPr>
              <a:t>"white" </a:t>
            </a:r>
            <a:r>
              <a:rPr lang="en-US" sz="2000" dirty="0">
                <a:solidFill>
                  <a:srgbClr val="3F7F7F"/>
                </a:solidFill>
                <a:latin typeface="Courier"/>
                <a:cs typeface="Arial"/>
              </a:rPr>
              <a:t>/</a:t>
            </a:r>
            <a:r>
              <a:rPr lang="en-US" sz="2000" dirty="0" smtClean="0">
                <a:solidFill>
                  <a:srgbClr val="3F7F7F"/>
                </a:solidFill>
                <a:latin typeface="Courier"/>
                <a:cs typeface="Arial"/>
              </a:rPr>
              <a:t>&gt;</a:t>
            </a:r>
          </a:p>
          <a:p>
            <a:r>
              <a:rPr lang="en-US" sz="2000" dirty="0">
                <a:solidFill>
                  <a:srgbClr val="3F7F7F"/>
                </a:solidFill>
                <a:latin typeface="Courier"/>
                <a:cs typeface="Arial"/>
              </a:rPr>
              <a:t> </a:t>
            </a:r>
            <a:r>
              <a:rPr lang="en-US" sz="2000" dirty="0" smtClean="0">
                <a:solidFill>
                  <a:srgbClr val="3F7F7F"/>
                </a:solidFill>
                <a:latin typeface="Courier"/>
                <a:cs typeface="Arial"/>
              </a:rPr>
              <a:t> &lt;</a:t>
            </a:r>
            <a:r>
              <a:rPr lang="en-US" sz="2000" dirty="0" err="1">
                <a:solidFill>
                  <a:srgbClr val="3F7F7F"/>
                </a:solidFill>
                <a:latin typeface="Courier"/>
                <a:cs typeface="Arial"/>
              </a:rPr>
              <a:t>f:selectItem</a:t>
            </a:r>
            <a:r>
              <a:rPr lang="en-US" sz="2000" dirty="0">
                <a:solidFill>
                  <a:srgbClr val="3F7F7F"/>
                </a:solidFill>
                <a:latin typeface="Courier"/>
                <a:cs typeface="Arial"/>
              </a:rPr>
              <a:t> </a:t>
            </a:r>
            <a:r>
              <a:rPr lang="en-US" sz="2000" b="1" dirty="0" err="1">
                <a:solidFill>
                  <a:srgbClr val="7F0055"/>
                </a:solidFill>
                <a:latin typeface="Courier"/>
                <a:cs typeface="Arial"/>
              </a:rPr>
              <a:t>itemValue</a:t>
            </a:r>
            <a:r>
              <a:rPr lang="en-US" sz="2000" dirty="0" smtClean="0">
                <a:latin typeface="Courier"/>
                <a:cs typeface="Arial"/>
              </a:rPr>
              <a:t>=</a:t>
            </a:r>
            <a:r>
              <a:rPr lang="en-US" sz="2000" dirty="0" smtClean="0">
                <a:solidFill>
                  <a:srgbClr val="0000FF"/>
                </a:solidFill>
                <a:latin typeface="Courier"/>
                <a:cs typeface="Arial"/>
              </a:rPr>
              <a:t>"yellow" </a:t>
            </a:r>
            <a:r>
              <a:rPr lang="en-US" sz="2000" b="1" dirty="0" err="1">
                <a:solidFill>
                  <a:srgbClr val="7F0055"/>
                </a:solidFill>
                <a:latin typeface="Courier"/>
                <a:cs typeface="Arial"/>
              </a:rPr>
              <a:t>itemLabel</a:t>
            </a:r>
            <a:r>
              <a:rPr lang="en-US" sz="2000" dirty="0" smtClean="0">
                <a:latin typeface="Courier"/>
                <a:cs typeface="Arial"/>
              </a:rPr>
              <a:t>=</a:t>
            </a:r>
            <a:r>
              <a:rPr lang="en-US" sz="2000" dirty="0" smtClean="0">
                <a:solidFill>
                  <a:srgbClr val="0000FF"/>
                </a:solidFill>
                <a:latin typeface="Courier"/>
                <a:cs typeface="Arial"/>
              </a:rPr>
              <a:t>"yellow" </a:t>
            </a:r>
            <a:r>
              <a:rPr lang="en-US" sz="2000" dirty="0">
                <a:solidFill>
                  <a:srgbClr val="3F7F7F"/>
                </a:solidFill>
                <a:latin typeface="Courier"/>
                <a:cs typeface="Arial"/>
              </a:rPr>
              <a:t>/&gt;</a:t>
            </a:r>
          </a:p>
          <a:p>
            <a:endParaRPr lang="en-US" sz="2000" dirty="0" smtClean="0">
              <a:solidFill>
                <a:srgbClr val="3F7F7F"/>
              </a:solidFill>
              <a:latin typeface="Courier"/>
              <a:cs typeface="Arial"/>
            </a:endParaRPr>
          </a:p>
          <a:p>
            <a:r>
              <a:rPr lang="en-US" sz="2000" dirty="0" smtClean="0">
                <a:solidFill>
                  <a:srgbClr val="3F7F7F"/>
                </a:solidFill>
                <a:latin typeface="Courier"/>
                <a:cs typeface="Arial"/>
              </a:rPr>
              <a:t>&lt;</a:t>
            </a:r>
            <a:r>
              <a:rPr lang="en-US" sz="2000" dirty="0">
                <a:solidFill>
                  <a:srgbClr val="3F7F7F"/>
                </a:solidFill>
                <a:latin typeface="Courier"/>
                <a:cs typeface="Arial"/>
              </a:rPr>
              <a:t>/</a:t>
            </a:r>
            <a:r>
              <a:rPr lang="en-US" sz="2000" dirty="0" err="1">
                <a:solidFill>
                  <a:srgbClr val="3F7F7F"/>
                </a:solidFill>
                <a:latin typeface="Courier"/>
                <a:cs typeface="Arial"/>
              </a:rPr>
              <a:t>h:selectOneRadio</a:t>
            </a:r>
            <a:r>
              <a:rPr lang="en-US" sz="2000" dirty="0" smtClean="0">
                <a:solidFill>
                  <a:srgbClr val="3F7F7F"/>
                </a:solidFill>
                <a:latin typeface="Courier"/>
                <a:cs typeface="Arial"/>
              </a:rPr>
              <a:t>&gt;</a:t>
            </a:r>
            <a:endParaRPr lang="en-US" sz="2000" dirty="0">
              <a:solidFill>
                <a:srgbClr val="3F7F7F"/>
              </a:solidFill>
              <a:latin typeface="Courier"/>
              <a:cs typeface="Aria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31177" name="Rectangle 9"/>
          <p:cNvSpPr>
            <a:spLocks noGrp="1" noChangeArrowheads="1"/>
          </p:cNvSpPr>
          <p:nvPr>
            <p:ph type="body" idx="1"/>
          </p:nvPr>
        </p:nvSpPr>
        <p:spPr>
          <a:xfrm>
            <a:off x="1044575" y="1052736"/>
            <a:ext cx="7920038" cy="4648200"/>
          </a:xfrm>
          <a:noFill/>
        </p:spPr>
        <p:txBody>
          <a:bodyPr/>
          <a:lstStyle/>
          <a:p>
            <a:pPr eaLnBrk="1" hangingPunct="1"/>
            <a:r>
              <a:rPr lang="en-US" dirty="0" smtClean="0"/>
              <a:t>Table</a:t>
            </a:r>
          </a:p>
          <a:p>
            <a:pPr lvl="1" eaLnBrk="1" hangingPunct="1"/>
            <a:r>
              <a:rPr lang="en-US" dirty="0" smtClean="0"/>
              <a:t>Static grid: </a:t>
            </a:r>
            <a:r>
              <a:rPr lang="en-US" i="1" dirty="0"/>
              <a:t>&lt;</a:t>
            </a:r>
            <a:r>
              <a:rPr lang="en-US" i="1" dirty="0" err="1"/>
              <a:t>h:panelGrid</a:t>
            </a:r>
            <a:r>
              <a:rPr lang="en-US" i="1" dirty="0"/>
              <a:t>&gt;</a:t>
            </a:r>
            <a:r>
              <a:rPr lang="en-US" dirty="0"/>
              <a:t> (you have to know its size</a:t>
            </a:r>
            <a:r>
              <a:rPr lang="en-US" dirty="0" smtClean="0"/>
              <a:t>)</a:t>
            </a:r>
            <a:endParaRPr lang="en-US" dirty="0"/>
          </a:p>
        </p:txBody>
      </p:sp>
      <p:sp>
        <p:nvSpPr>
          <p:cNvPr id="64516" name="Rectangle 12"/>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64521" name="Text Box 21"/>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sp>
        <p:nvSpPr>
          <p:cNvPr id="9" name="ZoneTexte 8"/>
          <p:cNvSpPr txBox="1"/>
          <p:nvPr/>
        </p:nvSpPr>
        <p:spPr>
          <a:xfrm>
            <a:off x="251520" y="2060848"/>
            <a:ext cx="8784976" cy="4708981"/>
          </a:xfrm>
          <a:prstGeom prst="rect">
            <a:avLst/>
          </a:prstGeom>
          <a:solidFill>
            <a:srgbClr val="A5C3DB"/>
          </a:solidFill>
          <a:ln w="3175" cmpd="sng">
            <a:solidFill>
              <a:schemeClr val="tx1"/>
            </a:solidFill>
          </a:ln>
        </p:spPr>
        <p:txBody>
          <a:bodyPr wrap="square" rtlCol="0">
            <a:spAutoFit/>
          </a:bodyPr>
          <a:lstStyle/>
          <a:p>
            <a:r>
              <a:rPr lang="en-US" sz="2000" dirty="0" smtClean="0">
                <a:solidFill>
                  <a:srgbClr val="3F7F7F"/>
                </a:solidFill>
                <a:latin typeface="Courier"/>
                <a:cs typeface="Arial"/>
              </a:rPr>
              <a:t>&lt;</a:t>
            </a:r>
            <a:r>
              <a:rPr lang="en-US" sz="2000" dirty="0" err="1" smtClean="0">
                <a:solidFill>
                  <a:srgbClr val="3F7F7F"/>
                </a:solidFill>
                <a:latin typeface="Courier"/>
                <a:cs typeface="Arial"/>
              </a:rPr>
              <a:t>h:panelGrid</a:t>
            </a:r>
            <a:r>
              <a:rPr lang="en-US" sz="2000" dirty="0" smtClean="0">
                <a:solidFill>
                  <a:srgbClr val="3F7F7F"/>
                </a:solidFill>
                <a:latin typeface="Courier"/>
                <a:cs typeface="Arial"/>
              </a:rPr>
              <a:t> </a:t>
            </a:r>
            <a:r>
              <a:rPr lang="en-US" sz="2000" b="1" dirty="0" smtClean="0">
                <a:solidFill>
                  <a:srgbClr val="7F0055"/>
                </a:solidFill>
                <a:latin typeface="Courier"/>
                <a:cs typeface="Arial"/>
              </a:rPr>
              <a:t>border</a:t>
            </a:r>
            <a:r>
              <a:rPr lang="en-US" sz="2000" dirty="0" smtClean="0">
                <a:latin typeface="Courier"/>
                <a:cs typeface="Arial"/>
              </a:rPr>
              <a:t>=</a:t>
            </a:r>
            <a:r>
              <a:rPr lang="en-US" sz="2000" dirty="0" smtClean="0">
                <a:solidFill>
                  <a:srgbClr val="0000FF"/>
                </a:solidFill>
                <a:latin typeface="Courier"/>
                <a:cs typeface="Arial"/>
              </a:rPr>
              <a:t>"1" </a:t>
            </a:r>
            <a:r>
              <a:rPr lang="en-US" sz="2000" b="1" dirty="0" smtClean="0">
                <a:solidFill>
                  <a:srgbClr val="7F0055"/>
                </a:solidFill>
                <a:latin typeface="Courier"/>
                <a:cs typeface="Arial"/>
              </a:rPr>
              <a:t>columns</a:t>
            </a:r>
            <a:r>
              <a:rPr lang="en-US" sz="2000" dirty="0" smtClean="0">
                <a:latin typeface="Courier"/>
                <a:cs typeface="Arial"/>
              </a:rPr>
              <a:t>=</a:t>
            </a:r>
            <a:r>
              <a:rPr lang="en-US" sz="2000" dirty="0" smtClean="0">
                <a:solidFill>
                  <a:srgbClr val="0000FF"/>
                </a:solidFill>
                <a:latin typeface="Courier"/>
                <a:cs typeface="Arial"/>
              </a:rPr>
              <a:t>"2"</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&lt;</a:t>
            </a:r>
            <a:r>
              <a:rPr lang="en-US" sz="2000" dirty="0" err="1">
                <a:solidFill>
                  <a:srgbClr val="3F7F7F"/>
                </a:solidFill>
                <a:latin typeface="Courier"/>
                <a:cs typeface="Arial"/>
              </a:rPr>
              <a:t>f:facet</a:t>
            </a:r>
            <a:r>
              <a:rPr lang="en-US" sz="2000" dirty="0">
                <a:solidFill>
                  <a:srgbClr val="3F7F7F"/>
                </a:solidFill>
                <a:latin typeface="Courier"/>
                <a:cs typeface="Arial"/>
              </a:rPr>
              <a:t> </a:t>
            </a:r>
            <a:r>
              <a:rPr lang="en-US" sz="2000" b="1" dirty="0" smtClean="0">
                <a:solidFill>
                  <a:srgbClr val="7F0055"/>
                </a:solidFill>
                <a:latin typeface="Courier"/>
                <a:cs typeface="Arial"/>
              </a:rPr>
              <a:t>name</a:t>
            </a:r>
            <a:r>
              <a:rPr lang="en-US" sz="2000" dirty="0" smtClean="0">
                <a:latin typeface="Courier"/>
                <a:cs typeface="Arial"/>
              </a:rPr>
              <a:t>=</a:t>
            </a:r>
            <a:r>
              <a:rPr lang="en-US" sz="2000" dirty="0" smtClean="0">
                <a:solidFill>
                  <a:srgbClr val="0000FF"/>
                </a:solidFill>
                <a:latin typeface="Courier"/>
                <a:cs typeface="Arial"/>
              </a:rPr>
              <a:t>"header"</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&lt;</a:t>
            </a:r>
            <a:r>
              <a:rPr lang="en-US" sz="2000" dirty="0" err="1" smtClean="0">
                <a:solidFill>
                  <a:srgbClr val="3F7F7F"/>
                </a:solidFill>
                <a:latin typeface="Courier"/>
                <a:cs typeface="Arial"/>
              </a:rPr>
              <a:t>h:ouputText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"Header Text"</a:t>
            </a:r>
            <a:r>
              <a:rPr lang="en-US" sz="2000" dirty="0" smtClean="0">
                <a:solidFill>
                  <a:srgbClr val="3F7F7F"/>
                </a:solidFill>
                <a:latin typeface="Courier"/>
                <a:cs typeface="Arial"/>
              </a:rPr>
              <a:t> /</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a:solidFill>
                  <a:srgbClr val="3F7F7F"/>
                </a:solidFill>
                <a:latin typeface="Courier"/>
                <a:cs typeface="Arial"/>
              </a:rPr>
              <a:t>f:facet</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smtClean="0">
                <a:solidFill>
                  <a:srgbClr val="3F7F7F"/>
                </a:solidFill>
                <a:latin typeface="Courier"/>
                <a:cs typeface="Arial"/>
              </a:rPr>
              <a:t>f:facet</a:t>
            </a:r>
            <a:r>
              <a:rPr lang="en-US" sz="2000" dirty="0" smtClean="0">
                <a:solidFill>
                  <a:srgbClr val="3F7F7F"/>
                </a:solidFill>
                <a:latin typeface="Courier"/>
                <a:cs typeface="Arial"/>
              </a:rPr>
              <a:t> </a:t>
            </a:r>
            <a:r>
              <a:rPr lang="en-US" sz="2000" b="1" dirty="0" smtClean="0">
                <a:solidFill>
                  <a:srgbClr val="7F0055"/>
                </a:solidFill>
                <a:latin typeface="Courier"/>
                <a:cs typeface="Arial"/>
              </a:rPr>
              <a:t>name</a:t>
            </a:r>
            <a:r>
              <a:rPr lang="en-US" sz="2000" dirty="0" smtClean="0">
                <a:latin typeface="Courier"/>
                <a:cs typeface="Arial"/>
              </a:rPr>
              <a:t>=</a:t>
            </a:r>
            <a:r>
              <a:rPr lang="en-US" sz="2000" dirty="0" smtClean="0">
                <a:solidFill>
                  <a:srgbClr val="0000FF"/>
                </a:solidFill>
                <a:latin typeface="Courier"/>
                <a:cs typeface="Arial"/>
              </a:rPr>
              <a:t>"footer"</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&lt;</a:t>
            </a:r>
            <a:r>
              <a:rPr lang="en-US" sz="2000" dirty="0" err="1">
                <a:solidFill>
                  <a:srgbClr val="3F7F7F"/>
                </a:solidFill>
                <a:latin typeface="Courier"/>
                <a:cs typeface="Arial"/>
              </a:rPr>
              <a:t>h:panelGroup</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lang="en-US" sz="2000" b="1" dirty="0" smtClean="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"Footer text"</a:t>
            </a:r>
            <a:r>
              <a:rPr lang="en-US" sz="2000" dirty="0" smtClean="0">
                <a:solidFill>
                  <a:srgbClr val="3F7F7F"/>
                </a:solidFill>
                <a:latin typeface="Courier"/>
                <a:cs typeface="Arial"/>
              </a:rPr>
              <a:t> /</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a:solidFill>
                  <a:srgbClr val="3F7F7F"/>
                </a:solidFill>
                <a:latin typeface="Courier"/>
                <a:cs typeface="Arial"/>
              </a:rPr>
              <a:t>h:panelGroup</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a:solidFill>
                  <a:srgbClr val="3F7F7F"/>
                </a:solidFill>
                <a:latin typeface="Courier"/>
                <a:cs typeface="Arial"/>
              </a:rPr>
              <a:t>f:facet</a:t>
            </a:r>
            <a:r>
              <a:rPr lang="en-US" sz="2000" dirty="0">
                <a:solidFill>
                  <a:srgbClr val="3F7F7F"/>
                </a:solidFill>
                <a:latin typeface="Courier"/>
                <a:cs typeface="Arial"/>
              </a:rPr>
              <a:t>&gt;</a:t>
            </a:r>
          </a:p>
          <a:p>
            <a:r>
              <a:rPr lang="en-US" sz="2000" dirty="0">
                <a:solidFill>
                  <a:srgbClr val="3F7F7F"/>
                </a:solidFill>
                <a:latin typeface="Courier"/>
                <a:cs typeface="Arial"/>
              </a:rPr>
              <a:t>    </a:t>
            </a:r>
          </a:p>
          <a:p>
            <a:r>
              <a:rPr lang="en-US" sz="2000" dirty="0">
                <a:solidFill>
                  <a:srgbClr val="3F7F7F"/>
                </a:solidFill>
                <a:latin typeface="Courier"/>
                <a:cs typeface="Arial"/>
              </a:rPr>
              <a:t>    &lt;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"A"</a:t>
            </a:r>
            <a:r>
              <a:rPr lang="en-US" sz="2000" dirty="0" smtClean="0">
                <a:solidFill>
                  <a:srgbClr val="3F7F7F"/>
                </a:solidFill>
                <a:latin typeface="Courier"/>
                <a:cs typeface="Arial"/>
              </a:rPr>
              <a:t> /&gt;</a:t>
            </a:r>
          </a:p>
          <a:p>
            <a:r>
              <a:rPr lang="en-US" sz="2000" dirty="0">
                <a:solidFill>
                  <a:srgbClr val="3F7F7F"/>
                </a:solidFill>
                <a:latin typeface="Courier"/>
                <a:cs typeface="Arial"/>
              </a:rPr>
              <a:t> </a:t>
            </a:r>
            <a:r>
              <a:rPr lang="en-US" sz="2000" dirty="0" smtClean="0">
                <a:solidFill>
                  <a:srgbClr val="3F7F7F"/>
                </a:solidFill>
                <a:latin typeface="Courier"/>
                <a:cs typeface="Arial"/>
              </a:rPr>
              <a:t>   &lt;</a:t>
            </a:r>
            <a:r>
              <a:rPr lang="en-US" sz="2000" dirty="0" err="1">
                <a:solidFill>
                  <a:srgbClr val="3F7F7F"/>
                </a:solidFill>
                <a:latin typeface="Courier"/>
                <a:cs typeface="Arial"/>
              </a:rPr>
              <a:t>h:outputText</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“B"</a:t>
            </a:r>
            <a:r>
              <a:rPr lang="en-US" sz="2000" dirty="0" smtClean="0">
                <a:solidFill>
                  <a:srgbClr val="3F7F7F"/>
                </a:solidFill>
                <a:latin typeface="Courier"/>
                <a:cs typeface="Arial"/>
              </a:rPr>
              <a:t> </a:t>
            </a:r>
            <a:r>
              <a:rPr lang="en-US" sz="2000" dirty="0">
                <a:solidFill>
                  <a:srgbClr val="3F7F7F"/>
                </a:solidFill>
                <a:latin typeface="Courier"/>
                <a:cs typeface="Arial"/>
              </a:rPr>
              <a:t>/</a:t>
            </a:r>
            <a:r>
              <a:rPr lang="en-US" sz="2000" dirty="0" smtClean="0">
                <a:solidFill>
                  <a:srgbClr val="3F7F7F"/>
                </a:solidFill>
                <a:latin typeface="Courier"/>
                <a:cs typeface="Arial"/>
              </a:rPr>
              <a:t>&gt;</a:t>
            </a:r>
          </a:p>
          <a:p>
            <a:r>
              <a:rPr lang="en-US" sz="2000" dirty="0" smtClean="0">
                <a:solidFill>
                  <a:srgbClr val="3F7F7F"/>
                </a:solidFill>
                <a:latin typeface="Courier"/>
                <a:cs typeface="Arial"/>
              </a:rPr>
              <a:t>    </a:t>
            </a:r>
            <a:r>
              <a:rPr lang="en-US" sz="2000" dirty="0">
                <a:solidFill>
                  <a:srgbClr val="3F7F7F"/>
                </a:solidFill>
                <a:latin typeface="Courier"/>
                <a:cs typeface="Arial"/>
              </a:rPr>
              <a:t>&lt;</a:t>
            </a:r>
            <a:r>
              <a:rPr lang="en-US" sz="2000" dirty="0" err="1">
                <a:solidFill>
                  <a:srgbClr val="3F7F7F"/>
                </a:solidFill>
                <a:latin typeface="Courier"/>
                <a:cs typeface="Arial"/>
              </a:rPr>
              <a:t>h:outputText</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“C"</a:t>
            </a:r>
            <a:r>
              <a:rPr lang="en-US" sz="2000" dirty="0" smtClean="0">
                <a:solidFill>
                  <a:srgbClr val="3F7F7F"/>
                </a:solidFill>
                <a:latin typeface="Courier"/>
                <a:cs typeface="Arial"/>
              </a:rPr>
              <a:t> </a:t>
            </a:r>
            <a:r>
              <a:rPr lang="en-US" sz="2000" dirty="0">
                <a:solidFill>
                  <a:srgbClr val="3F7F7F"/>
                </a:solidFill>
                <a:latin typeface="Courier"/>
                <a:cs typeface="Arial"/>
              </a:rPr>
              <a:t>/</a:t>
            </a:r>
            <a:r>
              <a:rPr lang="en-US" sz="2000" dirty="0" smtClean="0">
                <a:solidFill>
                  <a:srgbClr val="3F7F7F"/>
                </a:solidFill>
                <a:latin typeface="Courier"/>
                <a:cs typeface="Arial"/>
              </a:rPr>
              <a:t>&gt;</a:t>
            </a:r>
          </a:p>
          <a:p>
            <a:r>
              <a:rPr lang="en-US" sz="2000" dirty="0">
                <a:solidFill>
                  <a:srgbClr val="3F7F7F"/>
                </a:solidFill>
                <a:latin typeface="Courier"/>
                <a:cs typeface="Arial"/>
              </a:rPr>
              <a:t> </a:t>
            </a:r>
            <a:r>
              <a:rPr lang="en-US" sz="2000" dirty="0" smtClean="0">
                <a:solidFill>
                  <a:srgbClr val="3F7F7F"/>
                </a:solidFill>
                <a:latin typeface="Courier"/>
                <a:cs typeface="Arial"/>
              </a:rPr>
              <a:t>   &lt;</a:t>
            </a:r>
            <a:r>
              <a:rPr lang="en-US" sz="2000" dirty="0" err="1">
                <a:solidFill>
                  <a:srgbClr val="3F7F7F"/>
                </a:solidFill>
                <a:latin typeface="Courier"/>
                <a:cs typeface="Arial"/>
              </a:rPr>
              <a:t>h:outputText</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“D"</a:t>
            </a:r>
            <a:r>
              <a:rPr lang="en-US" sz="2000" dirty="0" smtClean="0">
                <a:solidFill>
                  <a:srgbClr val="3F7F7F"/>
                </a:solidFill>
                <a:latin typeface="Courier"/>
                <a:cs typeface="Arial"/>
              </a:rPr>
              <a:t> </a:t>
            </a:r>
            <a:r>
              <a:rPr lang="en-US" sz="2000" dirty="0">
                <a:solidFill>
                  <a:srgbClr val="3F7F7F"/>
                </a:solidFill>
                <a:latin typeface="Courier"/>
                <a:cs typeface="Arial"/>
              </a:rPr>
              <a:t>/&gt;</a:t>
            </a:r>
          </a:p>
          <a:p>
            <a:r>
              <a:rPr lang="en-US" sz="2000" dirty="0" smtClean="0">
                <a:solidFill>
                  <a:srgbClr val="3F7F7F"/>
                </a:solidFill>
                <a:latin typeface="Courier"/>
                <a:cs typeface="Arial"/>
              </a:rPr>
              <a:t>&lt;</a:t>
            </a:r>
            <a:r>
              <a:rPr lang="en-US" sz="2000" dirty="0">
                <a:solidFill>
                  <a:srgbClr val="3F7F7F"/>
                </a:solidFill>
                <a:latin typeface="Courier"/>
                <a:cs typeface="Arial"/>
              </a:rPr>
              <a:t>/</a:t>
            </a:r>
            <a:r>
              <a:rPr lang="en-US" sz="2000" dirty="0" err="1">
                <a:solidFill>
                  <a:srgbClr val="3F7F7F"/>
                </a:solidFill>
                <a:latin typeface="Courier"/>
                <a:cs typeface="Arial"/>
              </a:rPr>
              <a:t>h:panelGrid</a:t>
            </a:r>
            <a:r>
              <a:rPr lang="en-US" sz="2000" dirty="0">
                <a:solidFill>
                  <a:srgbClr val="3F7F7F"/>
                </a:solidFill>
                <a:latin typeface="Courier"/>
                <a:cs typeface="Arial"/>
              </a:rPr>
              <a:t>&gt; </a:t>
            </a:r>
          </a:p>
        </p:txBody>
      </p:sp>
      <p:pic>
        <p:nvPicPr>
          <p:cNvPr id="11" name="Picture 24"/>
          <p:cNvPicPr>
            <a:picLocks noChangeAspect="1" noChangeArrowheads="1"/>
          </p:cNvPicPr>
          <p:nvPr/>
        </p:nvPicPr>
        <p:blipFill>
          <a:blip r:embed="rId5" cstate="print"/>
          <a:srcRect/>
          <a:stretch>
            <a:fillRect/>
          </a:stretch>
        </p:blipFill>
        <p:spPr bwMode="auto">
          <a:xfrm>
            <a:off x="7467600" y="5787727"/>
            <a:ext cx="1382712" cy="809625"/>
          </a:xfrm>
          <a:prstGeom prst="rect">
            <a:avLst/>
          </a:prstGeom>
          <a:noFill/>
          <a:ln w="38100">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15143" name="Rectangle 7"/>
          <p:cNvSpPr>
            <a:spLocks noGrp="1" noChangeArrowheads="1"/>
          </p:cNvSpPr>
          <p:nvPr>
            <p:ph type="body" idx="1"/>
          </p:nvPr>
        </p:nvSpPr>
        <p:spPr>
          <a:xfrm>
            <a:off x="1044575" y="908050"/>
            <a:ext cx="7489825" cy="4648200"/>
          </a:xfrm>
          <a:noFill/>
        </p:spPr>
        <p:txBody>
          <a:bodyPr/>
          <a:lstStyle/>
          <a:p>
            <a:pPr eaLnBrk="1" hangingPunct="1"/>
            <a:r>
              <a:rPr lang="en-US" dirty="0" smtClean="0"/>
              <a:t>Table</a:t>
            </a:r>
          </a:p>
          <a:p>
            <a:pPr lvl="1" eaLnBrk="1" hangingPunct="1"/>
            <a:r>
              <a:rPr lang="en-US" dirty="0" smtClean="0"/>
              <a:t>Dynamic table: </a:t>
            </a:r>
            <a:r>
              <a:rPr lang="en-US" i="1" dirty="0" smtClean="0"/>
              <a:t>&lt;</a:t>
            </a:r>
            <a:r>
              <a:rPr lang="en-US" i="1" dirty="0" err="1" smtClean="0"/>
              <a:t>h:dataTable</a:t>
            </a:r>
            <a:r>
              <a:rPr lang="en-US" i="1" dirty="0" smtClean="0"/>
              <a:t>&gt;</a:t>
            </a:r>
          </a:p>
          <a:p>
            <a:pPr lvl="2" eaLnBrk="1" hangingPunct="1"/>
            <a:r>
              <a:rPr lang="en-US" dirty="0" smtClean="0"/>
              <a:t>Useful for a Java arrays, Lists, </a:t>
            </a:r>
            <a:r>
              <a:rPr lang="en-US" dirty="0" err="1" smtClean="0"/>
              <a:t>ResultSets</a:t>
            </a:r>
            <a:r>
              <a:rPr lang="en-US" dirty="0" smtClean="0"/>
              <a:t> (used with JDBC)</a:t>
            </a:r>
          </a:p>
        </p:txBody>
      </p:sp>
      <p:sp>
        <p:nvSpPr>
          <p:cNvPr id="66565" name="Rectangle 11"/>
          <p:cNvSpPr>
            <a:spLocks noGrp="1" noChangeArrowheads="1"/>
          </p:cNvSpPr>
          <p:nvPr>
            <p:ph type="title"/>
          </p:nvPr>
        </p:nvSpPr>
        <p:spPr>
          <a:xfrm>
            <a:off x="1033463" y="142875"/>
            <a:ext cx="7729537" cy="838200"/>
          </a:xfrm>
          <a:noFill/>
        </p:spPr>
        <p:txBody>
          <a:bodyPr/>
          <a:lstStyle/>
          <a:p>
            <a:pPr eaLnBrk="1" hangingPunct="1"/>
            <a:r>
              <a:rPr lang="en-US" sz="3200" dirty="0" smtClean="0"/>
              <a:t>Common components</a:t>
            </a:r>
            <a:endParaRPr lang="en-US" sz="3200" dirty="0"/>
          </a:p>
        </p:txBody>
      </p:sp>
      <p:sp>
        <p:nvSpPr>
          <p:cNvPr id="66570" name="Text Box 23"/>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sp>
        <p:nvSpPr>
          <p:cNvPr id="8" name="ZoneTexte 8"/>
          <p:cNvSpPr txBox="1"/>
          <p:nvPr/>
        </p:nvSpPr>
        <p:spPr>
          <a:xfrm>
            <a:off x="1053679" y="2771050"/>
            <a:ext cx="7982817" cy="3970318"/>
          </a:xfrm>
          <a:prstGeom prst="rect">
            <a:avLst/>
          </a:prstGeom>
          <a:solidFill>
            <a:srgbClr val="A5C3DB"/>
          </a:solidFill>
          <a:ln w="3175" cmpd="sng">
            <a:solidFill>
              <a:schemeClr val="tx1"/>
            </a:solidFill>
          </a:ln>
        </p:spPr>
        <p:txBody>
          <a:bodyPr wrap="square" rtlCol="0">
            <a:spAutoFit/>
          </a:bodyPr>
          <a:lstStyle/>
          <a:p>
            <a:r>
              <a:rPr lang="en-US" sz="1800" dirty="0" smtClean="0">
                <a:solidFill>
                  <a:srgbClr val="3F7F7F"/>
                </a:solidFill>
                <a:latin typeface="Courier"/>
                <a:cs typeface="Arial"/>
              </a:rPr>
              <a:t>&lt;</a:t>
            </a:r>
            <a:r>
              <a:rPr lang="en-US" sz="1800" dirty="0" err="1">
                <a:solidFill>
                  <a:srgbClr val="3F7F7F"/>
                </a:solidFill>
                <a:latin typeface="Courier"/>
                <a:cs typeface="Arial"/>
              </a:rPr>
              <a:t>h:dataTable</a:t>
            </a:r>
            <a:r>
              <a:rPr lang="en-US" sz="1800" dirty="0">
                <a:solidFill>
                  <a:srgbClr val="3F7F7F"/>
                </a:solidFill>
                <a:latin typeface="Courier"/>
                <a:cs typeface="Arial"/>
              </a:rPr>
              <a:t> </a:t>
            </a:r>
            <a:r>
              <a:rPr lang="en-US" sz="1800" b="1" dirty="0" smtClean="0">
                <a:solidFill>
                  <a:srgbClr val="7F0055"/>
                </a:solidFill>
                <a:latin typeface="Courier"/>
                <a:cs typeface="Arial"/>
              </a:rPr>
              <a:t>value</a:t>
            </a:r>
            <a:r>
              <a:rPr lang="en-US" sz="1800" dirty="0" smtClean="0">
                <a:latin typeface="Courier"/>
                <a:cs typeface="Arial"/>
              </a:rPr>
              <a:t>=</a:t>
            </a:r>
            <a:r>
              <a:rPr lang="en-US" sz="1800" dirty="0" smtClean="0">
                <a:solidFill>
                  <a:srgbClr val="0000FF"/>
                </a:solidFill>
                <a:latin typeface="Courier"/>
                <a:cs typeface="Arial"/>
              </a:rPr>
              <a:t>"#{</a:t>
            </a:r>
            <a:r>
              <a:rPr lang="en-US" sz="1800" dirty="0" err="1" smtClean="0">
                <a:solidFill>
                  <a:srgbClr val="0000FF"/>
                </a:solidFill>
                <a:latin typeface="Courier"/>
                <a:cs typeface="Arial"/>
              </a:rPr>
              <a:t>bean.dataModel</a:t>
            </a:r>
            <a:r>
              <a:rPr lang="en-US" sz="1800" dirty="0" smtClean="0">
                <a:solidFill>
                  <a:srgbClr val="0000FF"/>
                </a:solidFill>
                <a:latin typeface="Courier"/>
                <a:cs typeface="Arial"/>
              </a:rPr>
              <a:t>}"</a:t>
            </a:r>
            <a:r>
              <a:rPr lang="en-US" sz="1800" dirty="0" smtClean="0">
                <a:solidFill>
                  <a:srgbClr val="3F7F7F"/>
                </a:solidFill>
                <a:latin typeface="Courier"/>
                <a:cs typeface="Arial"/>
              </a:rPr>
              <a:t> </a:t>
            </a:r>
            <a:r>
              <a:rPr lang="en-US" sz="1800" b="1" dirty="0" err="1">
                <a:solidFill>
                  <a:srgbClr val="7F0055"/>
                </a:solidFill>
                <a:latin typeface="Courier"/>
                <a:cs typeface="Arial"/>
              </a:rPr>
              <a:t>var</a:t>
            </a:r>
            <a:r>
              <a:rPr lang="en-US" sz="1800" dirty="0">
                <a:latin typeface="Courier"/>
                <a:cs typeface="Arial"/>
              </a:rPr>
              <a:t>=</a:t>
            </a:r>
            <a:r>
              <a:rPr lang="en-US" sz="1800" dirty="0">
                <a:solidFill>
                  <a:srgbClr val="0000FF"/>
                </a:solidFill>
                <a:latin typeface="Courier"/>
                <a:cs typeface="Arial"/>
              </a:rPr>
              <a:t>"line"</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h:column</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f:facet</a:t>
            </a:r>
            <a:r>
              <a:rPr lang="en-US" sz="1800" dirty="0">
                <a:solidFill>
                  <a:srgbClr val="3F7F7F"/>
                </a:solidFill>
                <a:latin typeface="Courier"/>
                <a:cs typeface="Arial"/>
              </a:rPr>
              <a:t> </a:t>
            </a:r>
            <a:r>
              <a:rPr lang="en-US" sz="1800" b="1" dirty="0">
                <a:solidFill>
                  <a:srgbClr val="7F0055"/>
                </a:solidFill>
                <a:latin typeface="Courier"/>
                <a:cs typeface="Arial"/>
              </a:rPr>
              <a:t>name</a:t>
            </a:r>
            <a:r>
              <a:rPr lang="en-US" sz="1800" dirty="0">
                <a:latin typeface="Courier"/>
                <a:cs typeface="Arial"/>
              </a:rPr>
              <a:t>=</a:t>
            </a:r>
            <a:r>
              <a:rPr lang="da-DK" sz="1800" dirty="0">
                <a:solidFill>
                  <a:srgbClr val="0000FF"/>
                </a:solidFill>
                <a:latin typeface="Courier"/>
                <a:cs typeface="Arial"/>
              </a:rPr>
              <a:t>"header"</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h:ouputText</a:t>
            </a:r>
            <a:r>
              <a:rPr lang="en-US" sz="1800" dirty="0">
                <a:solidFill>
                  <a:srgbClr val="3F7F7F"/>
                </a:solidFill>
                <a:latin typeface="Courier"/>
                <a:cs typeface="Arial"/>
              </a:rPr>
              <a:t> </a:t>
            </a:r>
            <a:r>
              <a:rPr lang="en-US" sz="1800" b="1" dirty="0">
                <a:solidFill>
                  <a:srgbClr val="7F0055"/>
                </a:solidFill>
                <a:latin typeface="Courier"/>
                <a:cs typeface="Arial"/>
              </a:rPr>
              <a:t>value</a:t>
            </a:r>
            <a:r>
              <a:rPr lang="en-US" sz="1800" dirty="0">
                <a:latin typeface="Courier"/>
                <a:cs typeface="Arial"/>
              </a:rPr>
              <a:t>=</a:t>
            </a:r>
            <a:r>
              <a:rPr lang="da-DK" sz="1800" dirty="0">
                <a:solidFill>
                  <a:srgbClr val="0000FF"/>
                </a:solidFill>
                <a:latin typeface="Courier"/>
                <a:cs typeface="Arial"/>
              </a:rPr>
              <a:t>"Header </a:t>
            </a:r>
            <a:r>
              <a:rPr lang="da-DK" sz="1800" dirty="0" err="1">
                <a:solidFill>
                  <a:srgbClr val="0000FF"/>
                </a:solidFill>
                <a:latin typeface="Courier"/>
                <a:cs typeface="Arial"/>
              </a:rPr>
              <a:t>text</a:t>
            </a:r>
            <a:r>
              <a:rPr lang="da-DK" sz="1800" dirty="0">
                <a:solidFill>
                  <a:srgbClr val="0000FF"/>
                </a:solidFill>
                <a:latin typeface="Courier"/>
                <a:cs typeface="Arial"/>
              </a:rPr>
              <a:t>" </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f:facet</a:t>
            </a:r>
            <a:r>
              <a:rPr lang="en-US" sz="1800" dirty="0">
                <a:solidFill>
                  <a:srgbClr val="3F7F7F"/>
                </a:solidFill>
                <a:latin typeface="Courier"/>
                <a:cs typeface="Arial"/>
              </a:rPr>
              <a:t>&gt;</a:t>
            </a:r>
          </a:p>
          <a:p>
            <a:r>
              <a:rPr lang="en-US" sz="1800" dirty="0" smtClean="0">
                <a:solidFill>
                  <a:srgbClr val="3F7F7F"/>
                </a:solidFill>
                <a:latin typeface="Courier"/>
                <a:cs typeface="Arial"/>
              </a:rPr>
              <a:t>        &lt;</a:t>
            </a:r>
            <a:r>
              <a:rPr lang="en-US" sz="1800" dirty="0" err="1">
                <a:solidFill>
                  <a:srgbClr val="3F7F7F"/>
                </a:solidFill>
                <a:latin typeface="Courier"/>
                <a:cs typeface="Arial"/>
              </a:rPr>
              <a:t>h:outputText</a:t>
            </a:r>
            <a:r>
              <a:rPr lang="en-US" sz="1800" dirty="0">
                <a:solidFill>
                  <a:srgbClr val="3F7F7F"/>
                </a:solidFill>
                <a:latin typeface="Courier"/>
                <a:cs typeface="Arial"/>
              </a:rPr>
              <a:t> </a:t>
            </a:r>
            <a:r>
              <a:rPr lang="en-US" sz="1800" b="1" dirty="0">
                <a:solidFill>
                  <a:srgbClr val="7F0055"/>
                </a:solidFill>
                <a:latin typeface="Courier"/>
                <a:cs typeface="Arial"/>
              </a:rPr>
              <a:t>value</a:t>
            </a:r>
            <a:r>
              <a:rPr lang="en-US" sz="1800" dirty="0">
                <a:latin typeface="Courier"/>
                <a:cs typeface="Arial"/>
              </a:rPr>
              <a:t>=</a:t>
            </a:r>
            <a:r>
              <a:rPr lang="da-DK" sz="1800" dirty="0">
                <a:solidFill>
                  <a:srgbClr val="0000FF"/>
                </a:solidFill>
                <a:latin typeface="Courier"/>
                <a:cs typeface="Arial"/>
              </a:rPr>
              <a:t>"#{</a:t>
            </a:r>
            <a:r>
              <a:rPr lang="da-DK" sz="1800" dirty="0" err="1">
                <a:solidFill>
                  <a:srgbClr val="0000FF"/>
                </a:solidFill>
                <a:latin typeface="Courier"/>
                <a:cs typeface="Arial"/>
              </a:rPr>
              <a:t>line.property</a:t>
            </a:r>
            <a:r>
              <a:rPr lang="da-DK" sz="1800" dirty="0">
                <a:solidFill>
                  <a:srgbClr val="0000FF"/>
                </a:solidFill>
                <a:latin typeface="Courier"/>
                <a:cs typeface="Arial"/>
              </a:rPr>
              <a:t>}"</a:t>
            </a:r>
            <a:r>
              <a:rPr lang="en-US" sz="1800" dirty="0">
                <a:solidFill>
                  <a:srgbClr val="3F7F7F"/>
                </a:solidFill>
                <a:latin typeface="Courier"/>
                <a:cs typeface="Arial"/>
              </a:rPr>
              <a:t> /</a:t>
            </a:r>
            <a:r>
              <a:rPr lang="en-US" sz="1800" dirty="0" smtClean="0">
                <a:solidFill>
                  <a:srgbClr val="3F7F7F"/>
                </a:solidFill>
                <a:latin typeface="Courier"/>
                <a:cs typeface="Arial"/>
              </a:rPr>
              <a:t>&gt;</a:t>
            </a:r>
            <a:endParaRPr lang="en-US" sz="1800" dirty="0">
              <a:solidFill>
                <a:srgbClr val="3F7F7F"/>
              </a:solidFill>
              <a:latin typeface="Courier"/>
              <a:cs typeface="Arial"/>
            </a:endParaRPr>
          </a:p>
          <a:p>
            <a:r>
              <a:rPr lang="en-US" sz="1800" dirty="0" smtClean="0">
                <a:solidFill>
                  <a:srgbClr val="3F7F7F"/>
                </a:solidFill>
                <a:latin typeface="Courier"/>
                <a:cs typeface="Arial"/>
              </a:rPr>
              <a:t>    &lt;</a:t>
            </a:r>
            <a:r>
              <a:rPr lang="en-US" sz="1800" dirty="0">
                <a:solidFill>
                  <a:srgbClr val="3F7F7F"/>
                </a:solidFill>
                <a:latin typeface="Courier"/>
                <a:cs typeface="Arial"/>
              </a:rPr>
              <a:t>/</a:t>
            </a:r>
            <a:r>
              <a:rPr lang="en-US" sz="1800" dirty="0" err="1">
                <a:solidFill>
                  <a:srgbClr val="3F7F7F"/>
                </a:solidFill>
                <a:latin typeface="Courier"/>
                <a:cs typeface="Arial"/>
              </a:rPr>
              <a:t>h:column</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h:column</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smtClean="0">
                <a:solidFill>
                  <a:srgbClr val="3F7F7F"/>
                </a:solidFill>
                <a:latin typeface="Courier"/>
                <a:cs typeface="Arial"/>
              </a:rPr>
              <a:t>f:facet</a:t>
            </a:r>
            <a:r>
              <a:rPr lang="en-US" sz="1800" dirty="0" smtClean="0">
                <a:solidFill>
                  <a:srgbClr val="3F7F7F"/>
                </a:solidFill>
                <a:latin typeface="Courier"/>
                <a:cs typeface="Arial"/>
              </a:rPr>
              <a:t> </a:t>
            </a:r>
            <a:r>
              <a:rPr lang="en-US" sz="1800" b="1" dirty="0">
                <a:solidFill>
                  <a:srgbClr val="7F0055"/>
                </a:solidFill>
                <a:latin typeface="Courier"/>
                <a:cs typeface="Arial"/>
              </a:rPr>
              <a:t>name</a:t>
            </a:r>
            <a:r>
              <a:rPr lang="en-US" sz="1800" dirty="0" smtClean="0">
                <a:latin typeface="Courier"/>
                <a:cs typeface="Arial"/>
              </a:rPr>
              <a:t>=</a:t>
            </a:r>
            <a:r>
              <a:rPr lang="da-DK" sz="1800" dirty="0">
                <a:solidFill>
                  <a:srgbClr val="0000FF"/>
                </a:solidFill>
                <a:latin typeface="Courier"/>
                <a:cs typeface="Arial"/>
              </a:rPr>
              <a:t>"</a:t>
            </a:r>
            <a:r>
              <a:rPr lang="da-DK" sz="1800" dirty="0" smtClean="0">
                <a:solidFill>
                  <a:srgbClr val="0000FF"/>
                </a:solidFill>
                <a:latin typeface="Courier"/>
                <a:cs typeface="Arial"/>
              </a:rPr>
              <a:t>header"</a:t>
            </a:r>
            <a:r>
              <a:rPr lang="en-US" sz="1800" dirty="0" smtClean="0">
                <a:solidFill>
                  <a:srgbClr val="3F7F7F"/>
                </a:solidFill>
                <a:latin typeface="Courier"/>
                <a:cs typeface="Arial"/>
              </a:rPr>
              <a:t>&gt;</a:t>
            </a:r>
            <a:endParaRPr lang="en-US" sz="1800" dirty="0">
              <a:solidFill>
                <a:srgbClr val="3F7F7F"/>
              </a:solidFill>
              <a:latin typeface="Courier"/>
              <a:cs typeface="Arial"/>
            </a:endParaRPr>
          </a:p>
          <a:p>
            <a:r>
              <a:rPr lang="en-US" sz="1800" dirty="0">
                <a:solidFill>
                  <a:srgbClr val="3F7F7F"/>
                </a:solidFill>
                <a:latin typeface="Courier"/>
                <a:cs typeface="Arial"/>
              </a:rPr>
              <a:t>            &lt;</a:t>
            </a:r>
            <a:r>
              <a:rPr lang="en-US" sz="1800" dirty="0" err="1">
                <a:solidFill>
                  <a:srgbClr val="3F7F7F"/>
                </a:solidFill>
                <a:latin typeface="Courier"/>
                <a:cs typeface="Arial"/>
              </a:rPr>
              <a:t>h:ouputText</a:t>
            </a:r>
            <a:r>
              <a:rPr lang="en-US" sz="1800" dirty="0">
                <a:solidFill>
                  <a:srgbClr val="3F7F7F"/>
                </a:solidFill>
                <a:latin typeface="Courier"/>
                <a:cs typeface="Arial"/>
              </a:rPr>
              <a:t> </a:t>
            </a:r>
            <a:r>
              <a:rPr lang="en-US" sz="1800" b="1" dirty="0" smtClean="0">
                <a:solidFill>
                  <a:srgbClr val="7F0055"/>
                </a:solidFill>
                <a:latin typeface="Courier"/>
                <a:cs typeface="Arial"/>
              </a:rPr>
              <a:t>value</a:t>
            </a:r>
            <a:r>
              <a:rPr lang="en-US" sz="1800" dirty="0" smtClean="0">
                <a:latin typeface="Courier"/>
                <a:cs typeface="Arial"/>
              </a:rPr>
              <a:t>=</a:t>
            </a:r>
            <a:r>
              <a:rPr lang="da-DK" sz="1800" dirty="0" smtClean="0">
                <a:solidFill>
                  <a:srgbClr val="0000FF"/>
                </a:solidFill>
                <a:latin typeface="Courier"/>
                <a:cs typeface="Arial"/>
              </a:rPr>
              <a:t>"Header </a:t>
            </a:r>
            <a:r>
              <a:rPr lang="da-DK" sz="1800" dirty="0" err="1" smtClean="0">
                <a:solidFill>
                  <a:srgbClr val="0000FF"/>
                </a:solidFill>
                <a:latin typeface="Courier"/>
                <a:cs typeface="Arial"/>
              </a:rPr>
              <a:t>text</a:t>
            </a:r>
            <a:r>
              <a:rPr lang="da-DK" sz="1800" dirty="0" smtClean="0">
                <a:solidFill>
                  <a:srgbClr val="0000FF"/>
                </a:solidFill>
                <a:latin typeface="Courier"/>
                <a:cs typeface="Arial"/>
              </a:rPr>
              <a:t> 2" </a:t>
            </a:r>
            <a:r>
              <a:rPr lang="en-US" sz="1800" dirty="0" smtClean="0">
                <a:solidFill>
                  <a:srgbClr val="3F7F7F"/>
                </a:solidFill>
                <a:latin typeface="Courier"/>
                <a:cs typeface="Arial"/>
              </a:rPr>
              <a:t>/</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f:facet</a:t>
            </a:r>
            <a:r>
              <a:rPr lang="en-US" sz="1800" dirty="0">
                <a:solidFill>
                  <a:srgbClr val="3F7F7F"/>
                </a:solidFill>
                <a:latin typeface="Courier"/>
                <a:cs typeface="Arial"/>
              </a:rPr>
              <a:t>&gt;</a:t>
            </a:r>
          </a:p>
          <a:p>
            <a:r>
              <a:rPr lang="en-US" sz="1800" dirty="0">
                <a:solidFill>
                  <a:srgbClr val="3F7F7F"/>
                </a:solidFill>
                <a:latin typeface="Courier"/>
                <a:cs typeface="Arial"/>
              </a:rPr>
              <a:t>        &lt;</a:t>
            </a:r>
            <a:r>
              <a:rPr lang="en-US" sz="1800" dirty="0" err="1">
                <a:solidFill>
                  <a:srgbClr val="3F7F7F"/>
                </a:solidFill>
                <a:latin typeface="Courier"/>
                <a:cs typeface="Arial"/>
              </a:rPr>
              <a:t>h:outputText</a:t>
            </a:r>
            <a:r>
              <a:rPr lang="en-US" sz="1800" dirty="0">
                <a:solidFill>
                  <a:srgbClr val="3F7F7F"/>
                </a:solidFill>
                <a:latin typeface="Courier"/>
                <a:cs typeface="Arial"/>
              </a:rPr>
              <a:t> </a:t>
            </a:r>
            <a:r>
              <a:rPr lang="en-US" sz="1800" b="1" dirty="0">
                <a:solidFill>
                  <a:srgbClr val="7F0055"/>
                </a:solidFill>
                <a:latin typeface="Courier"/>
                <a:cs typeface="Arial"/>
              </a:rPr>
              <a:t>value</a:t>
            </a:r>
            <a:r>
              <a:rPr lang="en-US" sz="1800" dirty="0" smtClean="0">
                <a:latin typeface="Courier"/>
                <a:cs typeface="Arial"/>
              </a:rPr>
              <a:t>=</a:t>
            </a:r>
            <a:r>
              <a:rPr lang="en-US" sz="1800" dirty="0">
                <a:solidFill>
                  <a:srgbClr val="0000FF"/>
                </a:solidFill>
                <a:latin typeface="Courier"/>
                <a:cs typeface="Arial"/>
              </a:rPr>
              <a:t>"#{line.property2}"</a:t>
            </a:r>
            <a:r>
              <a:rPr lang="da-DK" sz="1800" dirty="0" smtClean="0">
                <a:solidFill>
                  <a:srgbClr val="0000FF"/>
                </a:solidFill>
                <a:latin typeface="Courier"/>
                <a:cs typeface="Arial"/>
              </a:rPr>
              <a:t> </a:t>
            </a:r>
            <a:r>
              <a:rPr lang="en-US" sz="1800" dirty="0" smtClean="0">
                <a:solidFill>
                  <a:srgbClr val="3F7F7F"/>
                </a:solidFill>
                <a:latin typeface="Courier"/>
                <a:cs typeface="Arial"/>
              </a:rPr>
              <a:t>/</a:t>
            </a:r>
            <a:r>
              <a:rPr lang="en-US" sz="1800" dirty="0">
                <a:solidFill>
                  <a:srgbClr val="3F7F7F"/>
                </a:solidFill>
                <a:latin typeface="Courier"/>
                <a:cs typeface="Arial"/>
              </a:rPr>
              <a:t>&gt;    </a:t>
            </a:r>
          </a:p>
          <a:p>
            <a:r>
              <a:rPr lang="en-US" sz="1800" dirty="0">
                <a:solidFill>
                  <a:srgbClr val="3F7F7F"/>
                </a:solidFill>
                <a:latin typeface="Courier"/>
                <a:cs typeface="Arial"/>
              </a:rPr>
              <a:t>    &lt;/</a:t>
            </a:r>
            <a:r>
              <a:rPr lang="en-US" sz="1800" dirty="0" err="1">
                <a:solidFill>
                  <a:srgbClr val="3F7F7F"/>
                </a:solidFill>
                <a:latin typeface="Courier"/>
                <a:cs typeface="Arial"/>
              </a:rPr>
              <a:t>h:column</a:t>
            </a:r>
            <a:r>
              <a:rPr lang="en-US" sz="1800" dirty="0">
                <a:solidFill>
                  <a:srgbClr val="3F7F7F"/>
                </a:solidFill>
                <a:latin typeface="Courier"/>
                <a:cs typeface="Arial"/>
              </a:rPr>
              <a:t>&gt;</a:t>
            </a:r>
          </a:p>
          <a:p>
            <a:r>
              <a:rPr lang="en-US" sz="1800" dirty="0">
                <a:solidFill>
                  <a:srgbClr val="3F7F7F"/>
                </a:solidFill>
                <a:latin typeface="Courier"/>
                <a:cs typeface="Arial"/>
              </a:rPr>
              <a:t>&lt;/</a:t>
            </a:r>
            <a:r>
              <a:rPr lang="en-US" sz="1800" dirty="0" err="1">
                <a:solidFill>
                  <a:srgbClr val="3F7F7F"/>
                </a:solidFill>
                <a:latin typeface="Courier"/>
                <a:cs typeface="Arial"/>
              </a:rPr>
              <a:t>h:dataTable</a:t>
            </a:r>
            <a:r>
              <a:rPr lang="en-US" sz="1800" dirty="0">
                <a:solidFill>
                  <a:srgbClr val="3F7F7F"/>
                </a:solidFill>
                <a:latin typeface="Courier"/>
                <a:cs typeface="Arial"/>
              </a:rPr>
              <a:t>&gt; </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body" idx="1"/>
          </p:nvPr>
        </p:nvSpPr>
        <p:spPr>
          <a:xfrm>
            <a:off x="1044575" y="1143000"/>
            <a:ext cx="8099425" cy="5339923"/>
          </a:xfrm>
        </p:spPr>
        <p:txBody>
          <a:bodyPr>
            <a:spAutoFit/>
          </a:bodyPr>
          <a:lstStyle/>
          <a:p>
            <a:pPr eaLnBrk="1" hangingPunct="1"/>
            <a:r>
              <a:rPr lang="fr-FR" dirty="0" err="1" smtClean="0"/>
              <a:t>Customize</a:t>
            </a:r>
            <a:r>
              <a:rPr lang="fr-FR" dirty="0" smtClean="0"/>
              <a:t> HTML </a:t>
            </a:r>
            <a:r>
              <a:rPr lang="fr-FR" dirty="0" err="1" smtClean="0"/>
              <a:t>rendering</a:t>
            </a:r>
            <a:endParaRPr lang="fr-FR" dirty="0" smtClean="0"/>
          </a:p>
          <a:p>
            <a:pPr lvl="1" eaLnBrk="1" hangingPunct="1"/>
            <a:r>
              <a:rPr lang="fr-FR" b="1" dirty="0" smtClean="0"/>
              <a:t>style </a:t>
            </a:r>
            <a:r>
              <a:rPr lang="fr-FR" dirty="0" err="1" smtClean="0"/>
              <a:t>attribute</a:t>
            </a:r>
            <a:r>
              <a:rPr lang="fr-FR" dirty="0" smtClean="0"/>
              <a:t> :  </a:t>
            </a:r>
            <a:r>
              <a:rPr lang="fr-FR" dirty="0"/>
              <a:t>CSS style</a:t>
            </a:r>
          </a:p>
          <a:p>
            <a:pPr eaLnBrk="1" hangingPunct="1"/>
            <a:endParaRPr lang="fr-FR" dirty="0"/>
          </a:p>
          <a:p>
            <a:pPr eaLnBrk="1" hangingPunct="1"/>
            <a:endParaRPr lang="fr-FR" dirty="0"/>
          </a:p>
          <a:p>
            <a:pPr eaLnBrk="1" hangingPunct="1"/>
            <a:endParaRPr lang="fr-FR" dirty="0" smtClean="0"/>
          </a:p>
          <a:p>
            <a:pPr eaLnBrk="1" hangingPunct="1">
              <a:buNone/>
            </a:pPr>
            <a:endParaRPr lang="fr-FR" dirty="0" smtClean="0"/>
          </a:p>
          <a:p>
            <a:pPr lvl="1" eaLnBrk="1" hangingPunct="1"/>
            <a:r>
              <a:rPr lang="fr-FR" b="1" dirty="0" err="1" smtClean="0"/>
              <a:t>styleClass</a:t>
            </a:r>
            <a:r>
              <a:rPr lang="fr-FR" b="1" dirty="0" smtClean="0"/>
              <a:t> </a:t>
            </a:r>
            <a:r>
              <a:rPr lang="fr-FR" dirty="0" err="1" smtClean="0"/>
              <a:t>attibrute</a:t>
            </a:r>
            <a:r>
              <a:rPr lang="fr-FR" dirty="0" smtClean="0"/>
              <a:t> : </a:t>
            </a:r>
            <a:r>
              <a:rPr lang="fr-FR" dirty="0"/>
              <a:t>CSS class</a:t>
            </a:r>
            <a:endParaRPr lang="fr-FR" dirty="0" smtClean="0"/>
          </a:p>
          <a:p>
            <a:pPr lvl="1" eaLnBrk="1" hangingPunct="1"/>
            <a:r>
              <a:rPr lang="fr-FR" b="1" dirty="0"/>
              <a:t>e</a:t>
            </a:r>
            <a:r>
              <a:rPr lang="fr-FR" b="1" dirty="0" smtClean="0"/>
              <a:t>scape </a:t>
            </a:r>
            <a:r>
              <a:rPr lang="fr-FR" dirty="0" err="1" smtClean="0"/>
              <a:t>attribute</a:t>
            </a:r>
            <a:r>
              <a:rPr lang="fr-FR" dirty="0" smtClean="0"/>
              <a:t> : </a:t>
            </a:r>
            <a:r>
              <a:rPr lang="fr-FR" dirty="0"/>
              <a:t>if </a:t>
            </a:r>
            <a:r>
              <a:rPr lang="fr-FR" dirty="0" err="1"/>
              <a:t>true</a:t>
            </a:r>
            <a:r>
              <a:rPr lang="fr-FR" dirty="0"/>
              <a:t>,</a:t>
            </a:r>
            <a:r>
              <a:rPr lang="fr-FR" dirty="0" smtClean="0"/>
              <a:t> '</a:t>
            </a:r>
            <a:r>
              <a:rPr lang="fr-FR" dirty="0"/>
              <a:t>&lt;', '&gt;' and '&amp;' are </a:t>
            </a:r>
            <a:r>
              <a:rPr lang="fr-FR" dirty="0" err="1" smtClean="0"/>
              <a:t>converted</a:t>
            </a:r>
            <a:r>
              <a:rPr lang="fr-FR" dirty="0" smtClean="0"/>
              <a:t> </a:t>
            </a:r>
            <a:r>
              <a:rPr lang="fr-FR" dirty="0" err="1" smtClean="0"/>
              <a:t>into</a:t>
            </a:r>
            <a:r>
              <a:rPr lang="fr-FR" dirty="0" smtClean="0"/>
              <a:t> </a:t>
            </a:r>
            <a:r>
              <a:rPr lang="fr-FR" dirty="0"/>
              <a:t>HTML</a:t>
            </a:r>
          </a:p>
          <a:p>
            <a:pPr lvl="1" eaLnBrk="1" hangingPunct="1"/>
            <a:r>
              <a:rPr lang="fr-FR" dirty="0"/>
              <a:t>JavaScript </a:t>
            </a:r>
            <a:r>
              <a:rPr lang="fr-FR" dirty="0" err="1"/>
              <a:t>attributes</a:t>
            </a:r>
            <a:r>
              <a:rPr lang="fr-FR" dirty="0"/>
              <a:t>:</a:t>
            </a:r>
          </a:p>
          <a:p>
            <a:pPr lvl="2" eaLnBrk="1" hangingPunct="1"/>
            <a:r>
              <a:rPr lang="fr-FR" dirty="0" err="1"/>
              <a:t>onclick</a:t>
            </a:r>
            <a:r>
              <a:rPr lang="fr-FR" dirty="0"/>
              <a:t>, </a:t>
            </a:r>
            <a:r>
              <a:rPr lang="fr-FR" dirty="0" err="1"/>
              <a:t>ondblclick</a:t>
            </a:r>
            <a:r>
              <a:rPr lang="fr-FR" dirty="0"/>
              <a:t>, </a:t>
            </a:r>
            <a:r>
              <a:rPr lang="fr-FR" dirty="0" err="1"/>
              <a:t>onblur</a:t>
            </a:r>
            <a:r>
              <a:rPr lang="fr-FR" dirty="0"/>
              <a:t>, </a:t>
            </a:r>
            <a:r>
              <a:rPr lang="fr-FR" dirty="0" err="1"/>
              <a:t>onchange</a:t>
            </a:r>
            <a:r>
              <a:rPr lang="fr-FR" dirty="0" smtClean="0"/>
              <a:t>, </a:t>
            </a:r>
            <a:r>
              <a:rPr lang="fr-FR" dirty="0" err="1"/>
              <a:t>onfocus</a:t>
            </a:r>
            <a:r>
              <a:rPr lang="fr-FR" dirty="0"/>
              <a:t>, …</a:t>
            </a:r>
          </a:p>
        </p:txBody>
      </p:sp>
      <p:pic>
        <p:nvPicPr>
          <p:cNvPr id="307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727" name="Rectangle 12"/>
          <p:cNvSpPr>
            <a:spLocks noGrp="1" noChangeArrowheads="1"/>
          </p:cNvSpPr>
          <p:nvPr>
            <p:ph type="title"/>
          </p:nvPr>
        </p:nvSpPr>
        <p:spPr>
          <a:xfrm>
            <a:off x="1033463" y="142875"/>
            <a:ext cx="7729537" cy="838200"/>
          </a:xfrm>
          <a:noFill/>
        </p:spPr>
        <p:txBody>
          <a:bodyPr/>
          <a:lstStyle/>
          <a:p>
            <a:pPr eaLnBrk="1" hangingPunct="1"/>
            <a:r>
              <a:rPr lang="en-US" sz="3200" dirty="0" smtClean="0"/>
              <a:t>Customize rendering</a:t>
            </a:r>
            <a:endParaRPr lang="en-US" sz="3200" dirty="0"/>
          </a:p>
        </p:txBody>
      </p:sp>
      <p:sp>
        <p:nvSpPr>
          <p:cNvPr id="996376" name="Text Box 24"/>
          <p:cNvSpPr txBox="1">
            <a:spLocks noChangeArrowheads="1"/>
          </p:cNvSpPr>
          <p:nvPr/>
        </p:nvSpPr>
        <p:spPr bwMode="auto">
          <a:xfrm>
            <a:off x="2628900" y="2713286"/>
            <a:ext cx="1079500" cy="427037"/>
          </a:xfrm>
          <a:prstGeom prst="rect">
            <a:avLst/>
          </a:prstGeom>
          <a:noFill/>
          <a:ln w="38100">
            <a:noFill/>
            <a:miter lim="800000"/>
            <a:headEnd/>
            <a:tailEnd/>
          </a:ln>
        </p:spPr>
        <p:txBody>
          <a:bodyPr>
            <a:prstTxWarp prst="textNoShape">
              <a:avLst/>
            </a:prstTxWarp>
            <a:spAutoFit/>
          </a:bodyPr>
          <a:lstStyle/>
          <a:p>
            <a:pPr>
              <a:spcBef>
                <a:spcPct val="50000"/>
              </a:spcBef>
            </a:pPr>
            <a:r>
              <a:rPr lang="fr-FR" sz="2200">
                <a:latin typeface="Arial" charset="0"/>
              </a:rPr>
              <a:t>JSF</a:t>
            </a:r>
            <a:endParaRPr lang="en-US" sz="2200">
              <a:latin typeface="Arial" charset="0"/>
            </a:endParaRPr>
          </a:p>
        </p:txBody>
      </p:sp>
      <p:sp>
        <p:nvSpPr>
          <p:cNvPr id="996377" name="Text Box 25"/>
          <p:cNvSpPr txBox="1">
            <a:spLocks noChangeArrowheads="1"/>
          </p:cNvSpPr>
          <p:nvPr/>
        </p:nvSpPr>
        <p:spPr bwMode="auto">
          <a:xfrm>
            <a:off x="2627313" y="3356992"/>
            <a:ext cx="1152525" cy="427037"/>
          </a:xfrm>
          <a:prstGeom prst="rect">
            <a:avLst/>
          </a:prstGeom>
          <a:noFill/>
          <a:ln w="38100">
            <a:noFill/>
            <a:miter lim="800000"/>
            <a:headEnd/>
            <a:tailEnd/>
          </a:ln>
        </p:spPr>
        <p:txBody>
          <a:bodyPr>
            <a:prstTxWarp prst="textNoShape">
              <a:avLst/>
            </a:prstTxWarp>
            <a:spAutoFit/>
          </a:bodyPr>
          <a:lstStyle/>
          <a:p>
            <a:pPr>
              <a:spcBef>
                <a:spcPct val="50000"/>
              </a:spcBef>
            </a:pPr>
            <a:r>
              <a:rPr lang="fr-FR" sz="2200" dirty="0">
                <a:latin typeface="Arial" charset="0"/>
              </a:rPr>
              <a:t>HTML</a:t>
            </a:r>
            <a:endParaRPr lang="en-US" sz="2200" dirty="0">
              <a:latin typeface="Arial" charset="0"/>
            </a:endParaRPr>
          </a:p>
        </p:txBody>
      </p:sp>
      <p:sp>
        <p:nvSpPr>
          <p:cNvPr id="996378" name="Line 26"/>
          <p:cNvSpPr>
            <a:spLocks noChangeShapeType="1"/>
          </p:cNvSpPr>
          <p:nvPr/>
        </p:nvSpPr>
        <p:spPr bwMode="auto">
          <a:xfrm>
            <a:off x="2484438" y="2713286"/>
            <a:ext cx="0" cy="1079500"/>
          </a:xfrm>
          <a:prstGeom prst="line">
            <a:avLst/>
          </a:prstGeom>
          <a:noFill/>
          <a:ln w="38100">
            <a:solidFill>
              <a:srgbClr val="000000"/>
            </a:solidFill>
            <a:round/>
            <a:headEnd/>
            <a:tailEnd type="triangle" w="med" len="med"/>
          </a:ln>
        </p:spPr>
        <p:txBody>
          <a:bodyPr>
            <a:prstTxWarp prst="textNoShape">
              <a:avLst/>
            </a:prstTxWarp>
            <a:spAutoFit/>
          </a:bodyPr>
          <a:lstStyle/>
          <a:p>
            <a:endParaRPr lang="fr-FR"/>
          </a:p>
        </p:txBody>
      </p:sp>
      <p:sp>
        <p:nvSpPr>
          <p:cNvPr id="12" name="Text Box 21"/>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sp>
        <p:nvSpPr>
          <p:cNvPr id="11" name="ZoneTexte 10"/>
          <p:cNvSpPr txBox="1"/>
          <p:nvPr/>
        </p:nvSpPr>
        <p:spPr>
          <a:xfrm>
            <a:off x="11001420" y="5143512"/>
            <a:ext cx="184731" cy="338554"/>
          </a:xfrm>
          <a:prstGeom prst="rect">
            <a:avLst/>
          </a:prstGeom>
          <a:noFill/>
        </p:spPr>
        <p:txBody>
          <a:bodyPr wrap="none" rtlCol="0">
            <a:spAutoFit/>
          </a:bodyPr>
          <a:lstStyle/>
          <a:p>
            <a:endParaRPr lang="fr-FR" dirty="0"/>
          </a:p>
        </p:txBody>
      </p:sp>
      <p:sp>
        <p:nvSpPr>
          <p:cNvPr id="13" name="ZoneTexte 12"/>
          <p:cNvSpPr txBox="1"/>
          <p:nvPr/>
        </p:nvSpPr>
        <p:spPr>
          <a:xfrm>
            <a:off x="1142976" y="2123403"/>
            <a:ext cx="7643866" cy="646331"/>
          </a:xfrm>
          <a:prstGeom prst="rect">
            <a:avLst/>
          </a:prstGeom>
          <a:solidFill>
            <a:schemeClr val="accent2"/>
          </a:solidFill>
          <a:ln>
            <a:solidFill>
              <a:schemeClr val="tx1"/>
            </a:solidFill>
          </a:ln>
        </p:spPr>
        <p:txBody>
          <a:bodyPr wrap="square" rtlCol="0">
            <a:spAutoFit/>
          </a:bodyPr>
          <a:lstStyle/>
          <a:p>
            <a:r>
              <a:rPr lang="fr-FR" sz="1800" dirty="0" smtClean="0">
                <a:solidFill>
                  <a:srgbClr val="3F7F7F"/>
                </a:solidFill>
              </a:rPr>
              <a:t>&lt;</a:t>
            </a:r>
            <a:r>
              <a:rPr lang="fr-FR" sz="1800" dirty="0" err="1" smtClean="0">
                <a:solidFill>
                  <a:srgbClr val="3F7F7F"/>
                </a:solidFill>
              </a:rPr>
              <a:t>h:outputText</a:t>
            </a:r>
            <a:r>
              <a:rPr lang="fr-FR" sz="1800" dirty="0" smtClean="0">
                <a:solidFill>
                  <a:srgbClr val="3F7F7F"/>
                </a:solidFill>
              </a:rPr>
              <a:t> </a:t>
            </a:r>
            <a:r>
              <a:rPr lang="fr-FR" sz="1800" b="1" dirty="0" smtClean="0">
                <a:solidFill>
                  <a:srgbClr val="7F0055"/>
                </a:solidFill>
              </a:rPr>
              <a:t>style</a:t>
            </a:r>
            <a:r>
              <a:rPr lang="fr-FR" sz="1800" dirty="0" smtClean="0"/>
              <a:t>=</a:t>
            </a:r>
            <a:r>
              <a:rPr lang="fr-FR" sz="1800" dirty="0" smtClean="0">
                <a:solidFill>
                  <a:srgbClr val="1824F8"/>
                </a:solidFill>
              </a:rPr>
              <a:t>"font-size: 150%; </a:t>
            </a:r>
            <a:r>
              <a:rPr lang="fr-FR" sz="1800" dirty="0" err="1" smtClean="0">
                <a:solidFill>
                  <a:srgbClr val="1824F8"/>
                </a:solidFill>
              </a:rPr>
              <a:t>color</a:t>
            </a:r>
            <a:r>
              <a:rPr lang="fr-FR" sz="1800" dirty="0" smtClean="0">
                <a:solidFill>
                  <a:srgbClr val="1824F8"/>
                </a:solidFill>
              </a:rPr>
              <a:t>: </a:t>
            </a:r>
            <a:r>
              <a:rPr lang="fr-FR" sz="1800" dirty="0" err="1" smtClean="0">
                <a:solidFill>
                  <a:srgbClr val="1824F8"/>
                </a:solidFill>
              </a:rPr>
              <a:t>red</a:t>
            </a:r>
            <a:r>
              <a:rPr lang="fr-FR" sz="1800" dirty="0" smtClean="0">
                <a:solidFill>
                  <a:srgbClr val="1824F8"/>
                </a:solidFill>
              </a:rPr>
              <a:t>" </a:t>
            </a:r>
            <a:endParaRPr lang="fr-FR" sz="1800" dirty="0">
              <a:solidFill>
                <a:srgbClr val="1824F8"/>
              </a:solidFill>
            </a:endParaRPr>
          </a:p>
          <a:p>
            <a:r>
              <a:rPr lang="fr-FR" sz="1800" dirty="0" smtClean="0">
                <a:solidFill>
                  <a:srgbClr val="1824F8"/>
                </a:solidFill>
              </a:rPr>
              <a:t>			</a:t>
            </a:r>
            <a:r>
              <a:rPr lang="fr-FR" sz="1800" dirty="0" smtClean="0">
                <a:solidFill>
                  <a:srgbClr val="7F0055"/>
                </a:solidFill>
              </a:rPr>
              <a:t>value</a:t>
            </a:r>
            <a:r>
              <a:rPr lang="fr-FR" sz="1800" dirty="0" smtClean="0"/>
              <a:t>=</a:t>
            </a:r>
            <a:r>
              <a:rPr lang="fr-FR" sz="1800" dirty="0" smtClean="0">
                <a:solidFill>
                  <a:srgbClr val="1824F8"/>
                </a:solidFill>
              </a:rPr>
              <a:t>"Hello"</a:t>
            </a:r>
            <a:r>
              <a:rPr lang="fr-FR" sz="1800" dirty="0" smtClean="0"/>
              <a:t> </a:t>
            </a:r>
            <a:r>
              <a:rPr lang="fr-FR" sz="1800" dirty="0" smtClean="0">
                <a:solidFill>
                  <a:srgbClr val="3F7F7F"/>
                </a:solidFill>
              </a:rPr>
              <a:t>/&gt;</a:t>
            </a:r>
            <a:endParaRPr lang="fr-FR" sz="1800" dirty="0">
              <a:solidFill>
                <a:srgbClr val="3F7F7F"/>
              </a:solidFill>
            </a:endParaRPr>
          </a:p>
        </p:txBody>
      </p:sp>
      <p:sp>
        <p:nvSpPr>
          <p:cNvPr id="14" name="ZoneTexte 13"/>
          <p:cNvSpPr txBox="1"/>
          <p:nvPr/>
        </p:nvSpPr>
        <p:spPr>
          <a:xfrm>
            <a:off x="1142976" y="3779748"/>
            <a:ext cx="7643866" cy="369332"/>
          </a:xfrm>
          <a:prstGeom prst="rect">
            <a:avLst/>
          </a:prstGeom>
          <a:solidFill>
            <a:schemeClr val="accent2"/>
          </a:solidFill>
          <a:ln>
            <a:solidFill>
              <a:schemeClr val="tx1"/>
            </a:solidFill>
          </a:ln>
        </p:spPr>
        <p:txBody>
          <a:bodyPr wrap="square" rtlCol="0">
            <a:spAutoFit/>
          </a:bodyPr>
          <a:lstStyle/>
          <a:p>
            <a:r>
              <a:rPr lang="fr-FR" sz="1800" dirty="0" smtClean="0">
                <a:solidFill>
                  <a:srgbClr val="3F7F7F"/>
                </a:solidFill>
              </a:rPr>
              <a:t>&lt;</a:t>
            </a:r>
            <a:r>
              <a:rPr lang="fr-FR" sz="1800" dirty="0" err="1" smtClean="0">
                <a:solidFill>
                  <a:srgbClr val="3F7F7F"/>
                </a:solidFill>
              </a:rPr>
              <a:t>span</a:t>
            </a:r>
            <a:r>
              <a:rPr lang="fr-FR" sz="1800" dirty="0" smtClean="0">
                <a:solidFill>
                  <a:srgbClr val="3F7F7F"/>
                </a:solidFill>
              </a:rPr>
              <a:t> </a:t>
            </a:r>
            <a:r>
              <a:rPr lang="fr-FR" sz="1800" dirty="0" smtClean="0">
                <a:solidFill>
                  <a:srgbClr val="7F0055"/>
                </a:solidFill>
              </a:rPr>
              <a:t>style</a:t>
            </a:r>
            <a:r>
              <a:rPr lang="fr-FR" sz="1800" dirty="0" smtClean="0"/>
              <a:t>=</a:t>
            </a:r>
            <a:r>
              <a:rPr lang="fr-FR" sz="1800" dirty="0" smtClean="0">
                <a:solidFill>
                  <a:srgbClr val="0000FF"/>
                </a:solidFill>
              </a:rPr>
              <a:t>"font-size: 150%; </a:t>
            </a:r>
            <a:r>
              <a:rPr lang="fr-FR" sz="1800" dirty="0" err="1" smtClean="0">
                <a:solidFill>
                  <a:srgbClr val="0000FF"/>
                </a:solidFill>
              </a:rPr>
              <a:t>color</a:t>
            </a:r>
            <a:r>
              <a:rPr lang="fr-FR" sz="1800" dirty="0" smtClean="0">
                <a:solidFill>
                  <a:srgbClr val="0000FF"/>
                </a:solidFill>
              </a:rPr>
              <a:t>: </a:t>
            </a:r>
            <a:r>
              <a:rPr lang="fr-FR" sz="1800" dirty="0" err="1" smtClean="0">
                <a:solidFill>
                  <a:srgbClr val="0000FF"/>
                </a:solidFill>
              </a:rPr>
              <a:t>red</a:t>
            </a:r>
            <a:r>
              <a:rPr lang="fr-FR" sz="1800" dirty="0" smtClean="0">
                <a:solidFill>
                  <a:srgbClr val="0000FF"/>
                </a:solidFill>
              </a:rPr>
              <a:t>"</a:t>
            </a:r>
            <a:r>
              <a:rPr lang="fr-FR" sz="1800" dirty="0" smtClean="0">
                <a:solidFill>
                  <a:srgbClr val="3F7F7F"/>
                </a:solidFill>
              </a:rPr>
              <a:t>&gt;</a:t>
            </a:r>
            <a:r>
              <a:rPr lang="fr-FR" sz="1800" dirty="0" smtClean="0"/>
              <a:t>Hello</a:t>
            </a:r>
            <a:r>
              <a:rPr lang="fr-FR" sz="1800" dirty="0" smtClean="0">
                <a:solidFill>
                  <a:srgbClr val="3F7F7F"/>
                </a:solidFill>
              </a:rPr>
              <a:t>&lt;/</a:t>
            </a:r>
            <a:r>
              <a:rPr lang="fr-FR" sz="1800" dirty="0" err="1" smtClean="0">
                <a:solidFill>
                  <a:srgbClr val="3F7F7F"/>
                </a:solidFill>
              </a:rPr>
              <a:t>span</a:t>
            </a:r>
            <a:r>
              <a:rPr lang="fr-FR" sz="1800" dirty="0" smtClean="0">
                <a:solidFill>
                  <a:srgbClr val="3F7F7F"/>
                </a:solidFill>
              </a:rPr>
              <a:t>&gt;</a:t>
            </a:r>
            <a:endParaRPr lang="fr-FR" sz="1800" dirty="0">
              <a:solidFill>
                <a:srgbClr val="3F7F7F"/>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body" idx="1"/>
          </p:nvPr>
        </p:nvSpPr>
        <p:spPr>
          <a:xfrm>
            <a:off x="1044575" y="1052513"/>
            <a:ext cx="7489825" cy="4493538"/>
          </a:xfrm>
        </p:spPr>
        <p:txBody>
          <a:bodyPr>
            <a:spAutoFit/>
          </a:bodyPr>
          <a:lstStyle/>
          <a:p>
            <a:pPr eaLnBrk="1" hangingPunct="1"/>
            <a:r>
              <a:rPr lang="en-US" dirty="0" smtClean="0"/>
              <a:t>Pass </a:t>
            </a:r>
            <a:r>
              <a:rPr lang="en-US" dirty="0"/>
              <a:t>a parameter: &lt;</a:t>
            </a:r>
            <a:r>
              <a:rPr lang="en-US" dirty="0" err="1"/>
              <a:t>f:param</a:t>
            </a:r>
            <a:r>
              <a:rPr lang="en-US" dirty="0"/>
              <a:t>&gt;</a:t>
            </a:r>
          </a:p>
          <a:p>
            <a:pPr eaLnBrk="1" hangingPunct="1"/>
            <a:endParaRPr lang="en-US" dirty="0"/>
          </a:p>
          <a:p>
            <a:pPr lvl="1" eaLnBrk="1" hangingPunct="1"/>
            <a:endParaRPr lang="en-US" dirty="0" smtClean="0"/>
          </a:p>
          <a:p>
            <a:pPr eaLnBrk="1" hangingPunct="1">
              <a:buNone/>
            </a:pPr>
            <a:endParaRPr lang="en-US" dirty="0" smtClean="0"/>
          </a:p>
          <a:p>
            <a:pPr eaLnBrk="1" hangingPunct="1"/>
            <a:endParaRPr lang="en-US" dirty="0" smtClean="0"/>
          </a:p>
          <a:p>
            <a:pPr eaLnBrk="1" hangingPunct="1"/>
            <a:r>
              <a:rPr lang="en-US" dirty="0" smtClean="0"/>
              <a:t>Retrieve parameters</a:t>
            </a:r>
          </a:p>
          <a:p>
            <a:pPr eaLnBrk="1" hangingPunct="1"/>
            <a:endParaRPr lang="en-US" dirty="0"/>
          </a:p>
          <a:p>
            <a:pPr eaLnBrk="1" hangingPunct="1"/>
            <a:endParaRPr lang="en-US" dirty="0"/>
          </a:p>
          <a:p>
            <a:pPr eaLnBrk="1" hangingPunct="1"/>
            <a:r>
              <a:rPr lang="en-US" dirty="0"/>
              <a:t>Test if a parameter exist: </a:t>
            </a:r>
          </a:p>
        </p:txBody>
      </p:sp>
      <p:pic>
        <p:nvPicPr>
          <p:cNvPr id="614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08996" name="Text Box 4"/>
          <p:cNvSpPr txBox="1">
            <a:spLocks noChangeArrowheads="1"/>
          </p:cNvSpPr>
          <p:nvPr/>
        </p:nvSpPr>
        <p:spPr bwMode="auto">
          <a:xfrm>
            <a:off x="1692077" y="1591632"/>
            <a:ext cx="6768355" cy="1631216"/>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sz="2000" dirty="0">
                <a:solidFill>
                  <a:srgbClr val="3F7F7F"/>
                </a:solidFill>
                <a:latin typeface="Courier"/>
                <a:cs typeface="Arial"/>
              </a:rPr>
              <a:t>&lt;</a:t>
            </a:r>
            <a:r>
              <a:rPr lang="en-US" sz="2000" dirty="0" err="1" smtClean="0">
                <a:solidFill>
                  <a:srgbClr val="3F7F7F"/>
                </a:solidFill>
                <a:latin typeface="Courier"/>
                <a:cs typeface="Arial"/>
              </a:rPr>
              <a:t>h:outputLink</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index.jsp</a:t>
            </a:r>
            <a:r>
              <a:rPr lang="en-US" sz="2000" dirty="0" smtClean="0">
                <a:solidFill>
                  <a:srgbClr val="0000FF"/>
                </a:solidFill>
                <a:latin typeface="Courier"/>
                <a:cs typeface="Arial"/>
              </a:rPr>
              <a:t>"</a:t>
            </a:r>
            <a:r>
              <a:rPr lang="en-US" sz="2000" dirty="0" smtClean="0">
                <a:solidFill>
                  <a:srgbClr val="3F7F7F"/>
                </a:solidFill>
                <a:latin typeface="Courier"/>
                <a:cs typeface="Arial"/>
              </a:rPr>
              <a:t>&gt;</a:t>
            </a:r>
            <a:endParaRPr lang="en-US" sz="2000" dirty="0">
              <a:solidFill>
                <a:srgbClr val="3F7F7F"/>
              </a:solidFill>
              <a:latin typeface="Courier"/>
              <a:cs typeface="Arial"/>
            </a:endParaRPr>
          </a:p>
          <a:p>
            <a:r>
              <a:rPr lang="en-US" sz="2000" dirty="0">
                <a:solidFill>
                  <a:srgbClr val="3F7F7F"/>
                </a:solidFill>
                <a:latin typeface="Courier"/>
                <a:cs typeface="Arial"/>
              </a:rPr>
              <a:t>    &lt;</a:t>
            </a:r>
            <a:r>
              <a:rPr lang="en-US" sz="2000" dirty="0" err="1">
                <a:solidFill>
                  <a:srgbClr val="3F7F7F"/>
                </a:solidFill>
                <a:latin typeface="Courier"/>
                <a:cs typeface="Arial"/>
              </a:rPr>
              <a:t>h:outputText</a:t>
            </a:r>
            <a:r>
              <a:rPr lang="en-US" sz="2000" dirty="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"Index"</a:t>
            </a:r>
            <a:r>
              <a:rPr lang="en-US" sz="2000" dirty="0" smtClean="0">
                <a:solidFill>
                  <a:srgbClr val="3F7F7F"/>
                </a:solidFill>
                <a:latin typeface="Courier"/>
                <a:cs typeface="Arial"/>
              </a:rPr>
              <a:t>/</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a:solidFill>
                  <a:srgbClr val="3F7F7F"/>
                </a:solidFill>
                <a:latin typeface="Courier"/>
                <a:cs typeface="Arial"/>
              </a:rPr>
              <a:t>f:param</a:t>
            </a:r>
            <a:r>
              <a:rPr lang="en-US" sz="2000" dirty="0">
                <a:solidFill>
                  <a:srgbClr val="3F7F7F"/>
                </a:solidFill>
                <a:latin typeface="Courier"/>
                <a:cs typeface="Arial"/>
              </a:rPr>
              <a:t> </a:t>
            </a:r>
            <a:r>
              <a:rPr lang="en-US" sz="2000" b="1" dirty="0" smtClean="0">
                <a:solidFill>
                  <a:srgbClr val="7F0055"/>
                </a:solidFill>
                <a:latin typeface="Courier"/>
                <a:cs typeface="Arial"/>
              </a:rPr>
              <a:t>name</a:t>
            </a:r>
            <a:r>
              <a:rPr lang="en-US" sz="2000" dirty="0" smtClean="0">
                <a:latin typeface="Courier"/>
                <a:cs typeface="Arial"/>
              </a:rPr>
              <a:t>=</a:t>
            </a:r>
            <a:r>
              <a:rPr lang="en-US" sz="2000" dirty="0" smtClean="0">
                <a:solidFill>
                  <a:srgbClr val="0000FF"/>
                </a:solidFill>
                <a:latin typeface="Courier"/>
                <a:cs typeface="Arial"/>
              </a:rPr>
              <a:t>"id"</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"2"</a:t>
            </a:r>
            <a:r>
              <a:rPr lang="en-US" sz="2000" dirty="0" smtClean="0">
                <a:solidFill>
                  <a:srgbClr val="3F7F7F"/>
                </a:solidFill>
                <a:latin typeface="Courier"/>
                <a:cs typeface="Arial"/>
              </a:rPr>
              <a:t>/</a:t>
            </a:r>
            <a:r>
              <a:rPr lang="en-US" sz="2000" dirty="0">
                <a:solidFill>
                  <a:srgbClr val="3F7F7F"/>
                </a:solidFill>
                <a:latin typeface="Courier"/>
                <a:cs typeface="Arial"/>
              </a:rPr>
              <a:t>&gt;</a:t>
            </a:r>
          </a:p>
          <a:p>
            <a:r>
              <a:rPr lang="en-US" sz="2000" dirty="0">
                <a:solidFill>
                  <a:srgbClr val="3F7F7F"/>
                </a:solidFill>
                <a:latin typeface="Courier"/>
                <a:cs typeface="Arial"/>
              </a:rPr>
              <a:t>    &lt;</a:t>
            </a:r>
            <a:r>
              <a:rPr lang="en-US" sz="2000" dirty="0" err="1">
                <a:solidFill>
                  <a:srgbClr val="3F7F7F"/>
                </a:solidFill>
                <a:latin typeface="Courier"/>
                <a:cs typeface="Arial"/>
              </a:rPr>
              <a:t>f:param</a:t>
            </a:r>
            <a:r>
              <a:rPr lang="en-US" sz="2000" dirty="0">
                <a:solidFill>
                  <a:srgbClr val="3F7F7F"/>
                </a:solidFill>
                <a:latin typeface="Courier"/>
                <a:cs typeface="Arial"/>
              </a:rPr>
              <a:t> </a:t>
            </a:r>
            <a:r>
              <a:rPr lang="en-US" sz="2000" b="1" dirty="0" smtClean="0">
                <a:solidFill>
                  <a:srgbClr val="7F0055"/>
                </a:solidFill>
                <a:latin typeface="Courier"/>
                <a:cs typeface="Arial"/>
              </a:rPr>
              <a:t>name</a:t>
            </a:r>
            <a:r>
              <a:rPr lang="en-US" sz="2000" dirty="0" smtClean="0">
                <a:latin typeface="Courier"/>
                <a:cs typeface="Arial"/>
              </a:rPr>
              <a:t>=</a:t>
            </a:r>
            <a:r>
              <a:rPr lang="en-US" sz="2000" dirty="0" smtClean="0">
                <a:solidFill>
                  <a:srgbClr val="0000FF"/>
                </a:solidFill>
                <a:latin typeface="Courier"/>
                <a:cs typeface="Arial"/>
              </a:rPr>
              <a:t>"</a:t>
            </a:r>
            <a:r>
              <a:rPr lang="en-US" sz="2000" dirty="0" err="1" smtClean="0">
                <a:solidFill>
                  <a:srgbClr val="0000FF"/>
                </a:solidFill>
                <a:latin typeface="Courier"/>
                <a:cs typeface="Arial"/>
              </a:rPr>
              <a:t>sortBy</a:t>
            </a:r>
            <a:r>
              <a:rPr lang="en-US" sz="2000" dirty="0" smtClean="0">
                <a:solidFill>
                  <a:srgbClr val="0000FF"/>
                </a:solidFill>
                <a:latin typeface="Courier"/>
                <a:cs typeface="Arial"/>
              </a:rPr>
              <a:t>"</a:t>
            </a:r>
            <a:r>
              <a:rPr lang="en-US" sz="2000" dirty="0" smtClean="0">
                <a:solidFill>
                  <a:srgbClr val="3F7F7F"/>
                </a:solidFill>
                <a:latin typeface="Courier"/>
                <a:cs typeface="Arial"/>
              </a:rPr>
              <a:t> </a:t>
            </a:r>
            <a:r>
              <a:rPr lang="en-US" sz="2000" b="1" dirty="0">
                <a:solidFill>
                  <a:srgbClr val="7F0055"/>
                </a:solidFill>
                <a:latin typeface="Courier"/>
                <a:cs typeface="Arial"/>
              </a:rPr>
              <a:t>value</a:t>
            </a:r>
            <a:r>
              <a:rPr lang="en-US" sz="2000" dirty="0" smtClean="0">
                <a:latin typeface="Courier"/>
                <a:cs typeface="Arial"/>
              </a:rPr>
              <a:t>=</a:t>
            </a:r>
            <a:r>
              <a:rPr lang="en-US" sz="2000" dirty="0" smtClean="0">
                <a:solidFill>
                  <a:srgbClr val="0000FF"/>
                </a:solidFill>
                <a:latin typeface="Courier"/>
                <a:cs typeface="Arial"/>
              </a:rPr>
              <a:t>"price"</a:t>
            </a:r>
            <a:r>
              <a:rPr lang="en-US" sz="2000" dirty="0" smtClean="0">
                <a:solidFill>
                  <a:srgbClr val="3F7F7F"/>
                </a:solidFill>
                <a:latin typeface="Courier"/>
                <a:cs typeface="Arial"/>
              </a:rPr>
              <a:t>/</a:t>
            </a:r>
            <a:r>
              <a:rPr lang="en-US" sz="2000" dirty="0">
                <a:solidFill>
                  <a:srgbClr val="3F7F7F"/>
                </a:solidFill>
                <a:latin typeface="Courier"/>
                <a:cs typeface="Arial"/>
              </a:rPr>
              <a:t>&gt;</a:t>
            </a:r>
          </a:p>
          <a:p>
            <a:r>
              <a:rPr lang="en-US" sz="2000" dirty="0">
                <a:solidFill>
                  <a:srgbClr val="3F7F7F"/>
                </a:solidFill>
                <a:latin typeface="Courier"/>
                <a:cs typeface="Arial"/>
              </a:rPr>
              <a:t>&lt;/</a:t>
            </a:r>
            <a:r>
              <a:rPr lang="en-US" sz="2000" dirty="0" err="1">
                <a:solidFill>
                  <a:srgbClr val="3F7F7F"/>
                </a:solidFill>
                <a:latin typeface="Courier"/>
                <a:cs typeface="Arial"/>
              </a:rPr>
              <a:t>h:outputLink</a:t>
            </a:r>
            <a:r>
              <a:rPr lang="en-US" sz="2000" dirty="0" smtClean="0">
                <a:solidFill>
                  <a:srgbClr val="3F7F7F"/>
                </a:solidFill>
                <a:latin typeface="Courier"/>
                <a:cs typeface="Arial"/>
              </a:rPr>
              <a:t>&gt; </a:t>
            </a:r>
            <a:endParaRPr lang="en-US" sz="2000" dirty="0">
              <a:solidFill>
                <a:srgbClr val="3F7F7F"/>
              </a:solidFill>
              <a:latin typeface="Courier"/>
              <a:cs typeface="Arial"/>
            </a:endParaRPr>
          </a:p>
        </p:txBody>
      </p:sp>
      <p:sp>
        <p:nvSpPr>
          <p:cNvPr id="1108997" name="Text Box 5"/>
          <p:cNvSpPr txBox="1">
            <a:spLocks noChangeArrowheads="1"/>
          </p:cNvSpPr>
          <p:nvPr/>
        </p:nvSpPr>
        <p:spPr bwMode="auto">
          <a:xfrm>
            <a:off x="1476053" y="4077072"/>
            <a:ext cx="7200403" cy="707886"/>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sz="2000" dirty="0">
                <a:solidFill>
                  <a:srgbClr val="3F7F7F"/>
                </a:solidFill>
                <a:latin typeface="Courier"/>
                <a:cs typeface="Arial"/>
              </a:rPr>
              <a:t>&lt;</a:t>
            </a:r>
            <a:r>
              <a:rPr lang="en-US" sz="2000" dirty="0" err="1" smtClean="0">
                <a:solidFill>
                  <a:srgbClr val="3F7F7F"/>
                </a:solidFill>
                <a:latin typeface="Courier"/>
                <a:cs typeface="Arial"/>
              </a:rPr>
              <a:t>h:outputText</a:t>
            </a:r>
            <a:r>
              <a:rPr lang="en-US" sz="2000" dirty="0" smtClean="0">
                <a:solidFill>
                  <a:srgbClr val="3F7F7F"/>
                </a:solidFill>
                <a:latin typeface="Courier"/>
                <a:cs typeface="Arial"/>
              </a:rPr>
              <a:t> </a:t>
            </a:r>
            <a:r>
              <a:rPr sz="2000" b="1" noProof="1" smtClean="0">
                <a:solidFill>
                  <a:srgbClr val="7F0055"/>
                </a:solidFill>
                <a:latin typeface="Courier"/>
              </a:rPr>
              <a:t>value</a:t>
            </a:r>
            <a:r>
              <a:rPr sz="2000" noProof="1">
                <a:latin typeface="Courier"/>
              </a:rPr>
              <a:t>=</a:t>
            </a:r>
            <a:r>
              <a:rPr sz="2000" noProof="1">
                <a:solidFill>
                  <a:srgbClr val="1824F8"/>
                </a:solidFill>
                <a:latin typeface="Courier"/>
              </a:rPr>
              <a:t>"id=#{param.id</a:t>
            </a:r>
            <a:r>
              <a:rPr sz="2000" noProof="1" smtClean="0">
                <a:solidFill>
                  <a:srgbClr val="1824F8"/>
                </a:solidFill>
                <a:latin typeface="Courier"/>
              </a:rPr>
              <a:t>},</a:t>
            </a:r>
            <a:r>
              <a:rPr lang="fr-FR" sz="2000" noProof="1" smtClean="0">
                <a:solidFill>
                  <a:srgbClr val="1824F8"/>
                </a:solidFill>
                <a:latin typeface="Courier"/>
              </a:rPr>
              <a:t> </a:t>
            </a:r>
            <a:r>
              <a:rPr sz="2000" noProof="1" smtClean="0">
                <a:solidFill>
                  <a:srgbClr val="1824F8"/>
                </a:solidFill>
                <a:latin typeface="Courier"/>
              </a:rPr>
              <a:t>sortBy</a:t>
            </a:r>
            <a:r>
              <a:rPr sz="2000" noProof="1">
                <a:solidFill>
                  <a:srgbClr val="1824F8"/>
                </a:solidFill>
                <a:latin typeface="Courier"/>
              </a:rPr>
              <a:t>=#{param.sortBy}"</a:t>
            </a:r>
            <a:r>
              <a:rPr sz="2000" noProof="1">
                <a:latin typeface="Courier"/>
              </a:rPr>
              <a:t>/&gt;</a:t>
            </a:r>
          </a:p>
        </p:txBody>
      </p:sp>
      <p:sp>
        <p:nvSpPr>
          <p:cNvPr id="61446" name="Rectangle 9"/>
          <p:cNvSpPr>
            <a:spLocks noGrp="1" noChangeArrowheads="1"/>
          </p:cNvSpPr>
          <p:nvPr>
            <p:ph type="title"/>
          </p:nvPr>
        </p:nvSpPr>
        <p:spPr>
          <a:xfrm>
            <a:off x="1033463" y="142875"/>
            <a:ext cx="7729537" cy="838200"/>
          </a:xfrm>
          <a:noFill/>
        </p:spPr>
        <p:txBody>
          <a:bodyPr/>
          <a:lstStyle/>
          <a:p>
            <a:pPr eaLnBrk="1" hangingPunct="1"/>
            <a:r>
              <a:rPr lang="en-US" sz="3200" dirty="0" smtClean="0"/>
              <a:t>Passing parameters</a:t>
            </a:r>
            <a:endParaRPr lang="en-US" sz="3200" dirty="0"/>
          </a:p>
        </p:txBody>
      </p:sp>
      <p:sp>
        <p:nvSpPr>
          <p:cNvPr id="1109012" name="Rectangle 20"/>
          <p:cNvSpPr>
            <a:spLocks noChangeArrowheads="1"/>
          </p:cNvSpPr>
          <p:nvPr/>
        </p:nvSpPr>
        <p:spPr bwMode="auto">
          <a:xfrm>
            <a:off x="2195463" y="5661248"/>
            <a:ext cx="5976937" cy="400050"/>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fr-FR" sz="2000" dirty="0">
                <a:latin typeface="Courier"/>
              </a:rPr>
              <a:t>#{!</a:t>
            </a:r>
            <a:r>
              <a:rPr lang="fr-FR" sz="2000" dirty="0" err="1" smtClean="0">
                <a:latin typeface="Courier"/>
              </a:rPr>
              <a:t>empty</a:t>
            </a:r>
            <a:r>
              <a:rPr lang="fr-FR" sz="2000" dirty="0" smtClean="0">
                <a:latin typeface="Courier"/>
              </a:rPr>
              <a:t> </a:t>
            </a:r>
            <a:r>
              <a:rPr lang="fr-FR" sz="2000" dirty="0" err="1" smtClean="0">
                <a:latin typeface="Courier"/>
              </a:rPr>
              <a:t>param.paramName</a:t>
            </a:r>
            <a:r>
              <a:rPr lang="fr-FR" sz="2000" dirty="0">
                <a:latin typeface="Courier"/>
              </a:rPr>
              <a:t>}</a:t>
            </a:r>
          </a:p>
        </p:txBody>
      </p:sp>
      <p:pic>
        <p:nvPicPr>
          <p:cNvPr id="61448" name="Picture 21" descr="2874-96640"/>
          <p:cNvPicPr>
            <a:picLocks noChangeAspect="1" noChangeArrowheads="1"/>
          </p:cNvPicPr>
          <p:nvPr/>
        </p:nvPicPr>
        <p:blipFill>
          <a:blip r:embed="rId5" cstate="print"/>
          <a:srcRect/>
          <a:stretch>
            <a:fillRect/>
          </a:stretch>
        </p:blipFill>
        <p:spPr bwMode="auto">
          <a:xfrm>
            <a:off x="8034338" y="5876925"/>
            <a:ext cx="858837" cy="858838"/>
          </a:xfrm>
          <a:prstGeom prst="rect">
            <a:avLst/>
          </a:prstGeom>
          <a:noFill/>
          <a:ln w="9525">
            <a:noFill/>
            <a:miter lim="800000"/>
            <a:headEnd/>
            <a:tailEnd/>
          </a:ln>
        </p:spPr>
      </p:pic>
      <p:sp>
        <p:nvSpPr>
          <p:cNvPr id="61449" name="Text Box 22"/>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Components</a:t>
            </a:r>
            <a:endParaRPr lang="en-US" sz="1800" b="1" dirty="0">
              <a:solidFill>
                <a:srgbClr val="000000"/>
              </a:solidFill>
              <a:latin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047" y="1229072"/>
            <a:ext cx="7718425" cy="4648200"/>
          </a:xfrm>
        </p:spPr>
        <p:txBody>
          <a:bodyPr/>
          <a:lstStyle/>
          <a:p>
            <a:r>
              <a:rPr lang="en-US" dirty="0" smtClean="0"/>
              <a:t>Server side component framework for building Java technology-based web applications</a:t>
            </a:r>
          </a:p>
          <a:p>
            <a:r>
              <a:rPr lang="en-US" dirty="0" smtClean="0"/>
              <a:t>Provides a well-defined programming model and various tag libraries</a:t>
            </a:r>
          </a:p>
          <a:p>
            <a:pPr eaLnBrk="1" hangingPunct="1"/>
            <a:r>
              <a:rPr lang="en-US" dirty="0" smtClean="0"/>
              <a:t>One specification</a:t>
            </a:r>
          </a:p>
          <a:p>
            <a:pPr lvl="1" eaLnBrk="1" hangingPunct="1"/>
            <a:r>
              <a:rPr lang="en-US" dirty="0" smtClean="0"/>
              <a:t>JSR 314 (JSF 2.0)</a:t>
            </a:r>
          </a:p>
          <a:p>
            <a:pPr eaLnBrk="1" hangingPunct="1"/>
            <a:r>
              <a:rPr lang="en-US" dirty="0" err="1" smtClean="0"/>
              <a:t>Severals</a:t>
            </a:r>
            <a:r>
              <a:rPr lang="en-US" dirty="0" smtClean="0"/>
              <a:t> implementations : </a:t>
            </a:r>
          </a:p>
          <a:p>
            <a:pPr lvl="1" eaLnBrk="1" hangingPunct="1"/>
            <a:r>
              <a:rPr lang="en-US" i="1" dirty="0" err="1" smtClean="0"/>
              <a:t>Mojarra</a:t>
            </a:r>
            <a:r>
              <a:rPr lang="en-US" i="1" dirty="0" smtClean="0"/>
              <a:t> </a:t>
            </a:r>
            <a:r>
              <a:rPr lang="en-US" dirty="0" smtClean="0"/>
              <a:t>(Reference Implementation)</a:t>
            </a:r>
            <a:endParaRPr lang="en-US" i="1" dirty="0" smtClean="0"/>
          </a:p>
          <a:p>
            <a:pPr lvl="1" eaLnBrk="1" hangingPunct="1"/>
            <a:r>
              <a:rPr lang="en-US" i="1" dirty="0" smtClean="0"/>
              <a:t>Apache MyFaces Project</a:t>
            </a:r>
          </a:p>
          <a:p>
            <a:pPr eaLnBrk="1" hangingPunct="1"/>
            <a:r>
              <a:rPr lang="en-US" dirty="0" smtClean="0"/>
              <a:t>Supported by the most important companies and organizations : IBM, Oracle, Apache, …</a:t>
            </a:r>
          </a:p>
          <a:p>
            <a:endParaRPr lang="en-US" dirty="0" smtClean="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What it is ?</a:t>
            </a:r>
            <a:endParaRPr lang="en-US" sz="3200" dirty="0"/>
          </a:p>
        </p:txBody>
      </p:sp>
      <p:pic>
        <p:nvPicPr>
          <p:cNvPr id="4" name="Picture 3"/>
          <p:cNvPicPr>
            <a:picLocks noChangeAspect="1"/>
          </p:cNvPicPr>
          <p:nvPr/>
        </p:nvPicPr>
        <p:blipFill>
          <a:blip r:embed="rId3"/>
          <a:stretch>
            <a:fillRect/>
          </a:stretch>
        </p:blipFill>
        <p:spPr>
          <a:xfrm>
            <a:off x="6686684" y="3068960"/>
            <a:ext cx="1886903" cy="864096"/>
          </a:xfrm>
          <a:prstGeom prst="rect">
            <a:avLst/>
          </a:prstGeom>
        </p:spPr>
      </p:pic>
    </p:spTree>
    <p:extLst>
      <p:ext uri="{BB962C8B-B14F-4D97-AF65-F5344CB8AC3E}">
        <p14:creationId xmlns:p14="http://schemas.microsoft.com/office/powerpoint/2010/main" val="2885359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1033463" y="333375"/>
            <a:ext cx="7729537" cy="523875"/>
          </a:xfrm>
        </p:spPr>
        <p:txBody>
          <a:bodyPr/>
          <a:lstStyle/>
          <a:p>
            <a:pPr eaLnBrk="1" hangingPunct="1"/>
            <a:r>
              <a:rPr lang="en-US" sz="3200"/>
              <a:t>Module Quiz introduction</a:t>
            </a:r>
          </a:p>
        </p:txBody>
      </p:sp>
      <p:sp>
        <p:nvSpPr>
          <p:cNvPr id="59399" name="Text Box 7"/>
          <p:cNvSpPr txBox="1">
            <a:spLocks noChangeArrowheads="1"/>
          </p:cNvSpPr>
          <p:nvPr/>
        </p:nvSpPr>
        <p:spPr bwMode="auto">
          <a:xfrm>
            <a:off x="1143000" y="2224831"/>
            <a:ext cx="3643313" cy="690563"/>
          </a:xfrm>
          <a:prstGeom prst="rect">
            <a:avLst/>
          </a:prstGeom>
          <a:solidFill>
            <a:schemeClr val="tx1">
              <a:alpha val="67000"/>
            </a:schemeClr>
          </a:solidFill>
          <a:ln w="38100" algn="ctr">
            <a:noFill/>
            <a:miter lim="800000"/>
            <a:headEnd type="none" w="sm" len="sm"/>
            <a:tailEnd type="none" w="sm" len="sm"/>
          </a:ln>
          <a:effectLst/>
        </p:spPr>
        <p:txBody>
          <a:bodyPr anchor="ctr"/>
          <a:lstStyle/>
          <a:p>
            <a:pPr>
              <a:defRPr/>
            </a:pPr>
            <a:r>
              <a:rPr lang="en-US" sz="2000" b="1" smtClean="0">
                <a:solidFill>
                  <a:schemeClr val="bg1"/>
                </a:solidFill>
                <a:latin typeface="+mj-lt"/>
              </a:rPr>
              <a:t>Which tag allows to display text ?</a:t>
            </a:r>
            <a:endParaRPr lang="en-US" sz="2000" b="1">
              <a:solidFill>
                <a:schemeClr val="bg1"/>
              </a:solidFill>
              <a:latin typeface="+mj-lt"/>
            </a:endParaRPr>
          </a:p>
        </p:txBody>
      </p:sp>
      <p:sp>
        <p:nvSpPr>
          <p:cNvPr id="59400" name="Text Box 8"/>
          <p:cNvSpPr txBox="1">
            <a:spLocks noChangeArrowheads="1"/>
          </p:cNvSpPr>
          <p:nvPr/>
        </p:nvSpPr>
        <p:spPr bwMode="auto">
          <a:xfrm>
            <a:off x="1143000" y="3010644"/>
            <a:ext cx="3643313" cy="714375"/>
          </a:xfrm>
          <a:prstGeom prst="rect">
            <a:avLst/>
          </a:prstGeom>
          <a:solidFill>
            <a:schemeClr val="tx1">
              <a:alpha val="67000"/>
            </a:schemeClr>
          </a:solidFill>
          <a:ln w="38100" algn="ctr">
            <a:noFill/>
            <a:miter lim="800000"/>
            <a:headEnd type="none" w="sm" len="sm"/>
            <a:tailEnd type="none" w="sm" len="sm"/>
          </a:ln>
          <a:effectLst/>
        </p:spPr>
        <p:txBody>
          <a:bodyPr anchor="ctr">
            <a:prstTxWarp prst="textNoShape">
              <a:avLst/>
            </a:prstTxWarp>
          </a:bodyPr>
          <a:lstStyle/>
          <a:p>
            <a:r>
              <a:rPr lang="en-US" sz="2000" b="1" smtClean="0">
                <a:solidFill>
                  <a:schemeClr val="bg1"/>
                </a:solidFill>
                <a:latin typeface="Arial" charset="0"/>
              </a:rPr>
              <a:t>What is the purpose of the « action » attribute ?</a:t>
            </a:r>
            <a:endParaRPr lang="en-US" sz="2000" b="1">
              <a:solidFill>
                <a:schemeClr val="bg1"/>
              </a:solidFill>
              <a:latin typeface="Arial" charset="0"/>
            </a:endParaRPr>
          </a:p>
        </p:txBody>
      </p:sp>
      <p:sp>
        <p:nvSpPr>
          <p:cNvPr id="59402" name="Text Box 10"/>
          <p:cNvSpPr txBox="1">
            <a:spLocks noChangeArrowheads="1"/>
          </p:cNvSpPr>
          <p:nvPr/>
        </p:nvSpPr>
        <p:spPr bwMode="auto">
          <a:xfrm>
            <a:off x="1143000" y="3796456"/>
            <a:ext cx="3643313" cy="920750"/>
          </a:xfrm>
          <a:prstGeom prst="rect">
            <a:avLst/>
          </a:prstGeom>
          <a:solidFill>
            <a:schemeClr val="tx1">
              <a:alpha val="67000"/>
            </a:schemeClr>
          </a:solidFill>
          <a:ln w="38100" algn="ctr">
            <a:noFill/>
            <a:miter lim="800000"/>
            <a:headEnd type="none" w="sm" len="sm"/>
            <a:tailEnd type="none" w="sm" len="sm"/>
          </a:ln>
          <a:effectLst/>
        </p:spPr>
        <p:txBody>
          <a:bodyPr anchor="ctr"/>
          <a:lstStyle/>
          <a:p>
            <a:pPr algn="ctr">
              <a:defRPr/>
            </a:pPr>
            <a:r>
              <a:rPr lang="en-US" sz="2000" b="1" smtClean="0">
                <a:solidFill>
                  <a:schemeClr val="bg1"/>
                </a:solidFill>
                <a:latin typeface="+mj-lt"/>
              </a:rPr>
              <a:t>With JSF graphical component, is it possible to display a table ?</a:t>
            </a:r>
            <a:endParaRPr lang="en-US" sz="2000" b="1">
              <a:solidFill>
                <a:schemeClr val="bg1"/>
              </a:solidFill>
              <a:latin typeface="+mj-lt"/>
            </a:endParaRPr>
          </a:p>
        </p:txBody>
      </p:sp>
      <p:sp>
        <p:nvSpPr>
          <p:cNvPr id="59404" name="Text Box 12"/>
          <p:cNvSpPr txBox="1">
            <a:spLocks noChangeArrowheads="1"/>
          </p:cNvSpPr>
          <p:nvPr/>
        </p:nvSpPr>
        <p:spPr bwMode="auto">
          <a:xfrm>
            <a:off x="4857750" y="2224831"/>
            <a:ext cx="3959225" cy="720725"/>
          </a:xfrm>
          <a:prstGeom prst="rect">
            <a:avLst/>
          </a:prstGeom>
          <a:solidFill>
            <a:schemeClr val="accent2">
              <a:alpha val="83000"/>
            </a:schemeClr>
          </a:solidFill>
          <a:ln w="38100" algn="ctr">
            <a:noFill/>
            <a:miter lim="800000"/>
            <a:headEnd type="none" w="sm" len="sm"/>
            <a:tailEnd type="none" w="sm" len="sm"/>
          </a:ln>
          <a:effectLst/>
        </p:spPr>
        <p:txBody>
          <a:bodyPr/>
          <a:lstStyle/>
          <a:p>
            <a:pPr>
              <a:defRPr/>
            </a:pPr>
            <a:r>
              <a:rPr lang="en-US" sz="2000" b="1" smtClean="0">
                <a:latin typeface="+mj-lt"/>
              </a:rPr>
              <a:t>&lt;h:outputText&gt;</a:t>
            </a:r>
            <a:endParaRPr lang="en-US" sz="2000" b="1">
              <a:latin typeface="+mj-lt"/>
            </a:endParaRPr>
          </a:p>
        </p:txBody>
      </p:sp>
      <p:sp>
        <p:nvSpPr>
          <p:cNvPr id="59405" name="Text Box 13"/>
          <p:cNvSpPr txBox="1">
            <a:spLocks noChangeArrowheads="1"/>
          </p:cNvSpPr>
          <p:nvPr/>
        </p:nvSpPr>
        <p:spPr bwMode="auto">
          <a:xfrm>
            <a:off x="4857750" y="3010644"/>
            <a:ext cx="3959225" cy="720725"/>
          </a:xfrm>
          <a:prstGeom prst="rect">
            <a:avLst/>
          </a:prstGeom>
          <a:solidFill>
            <a:schemeClr val="accent2">
              <a:alpha val="83000"/>
            </a:schemeClr>
          </a:solidFill>
          <a:ln w="38100" algn="ctr">
            <a:noFill/>
            <a:miter lim="800000"/>
            <a:headEnd type="none" w="sm" len="sm"/>
            <a:tailEnd type="none" w="sm" len="sm"/>
          </a:ln>
          <a:effectLst/>
        </p:spPr>
        <p:txBody>
          <a:bodyPr>
            <a:prstTxWarp prst="textNoShape">
              <a:avLst/>
            </a:prstTxWarp>
          </a:bodyPr>
          <a:lstStyle/>
          <a:p>
            <a:pPr>
              <a:spcAft>
                <a:spcPct val="30000"/>
              </a:spcAft>
            </a:pPr>
            <a:r>
              <a:rPr lang="en-US" sz="2000" b="1" smtClean="0">
                <a:latin typeface="Arial" charset="0"/>
              </a:rPr>
              <a:t>To return a navigation value</a:t>
            </a:r>
            <a:endParaRPr lang="en-US" sz="2000" b="1">
              <a:latin typeface="Arial" charset="0"/>
            </a:endParaRPr>
          </a:p>
        </p:txBody>
      </p:sp>
      <p:sp>
        <p:nvSpPr>
          <p:cNvPr id="59407" name="Text Box 15"/>
          <p:cNvSpPr txBox="1">
            <a:spLocks noChangeArrowheads="1"/>
          </p:cNvSpPr>
          <p:nvPr/>
        </p:nvSpPr>
        <p:spPr bwMode="auto">
          <a:xfrm>
            <a:off x="4857750" y="3796456"/>
            <a:ext cx="3959225" cy="928688"/>
          </a:xfrm>
          <a:prstGeom prst="rect">
            <a:avLst/>
          </a:prstGeom>
          <a:solidFill>
            <a:schemeClr val="accent2">
              <a:alpha val="83000"/>
            </a:schemeClr>
          </a:solidFill>
          <a:ln w="38100" algn="ctr">
            <a:noFill/>
            <a:miter lim="800000"/>
            <a:headEnd type="none" w="sm" len="sm"/>
            <a:tailEnd type="none" w="sm" len="sm"/>
          </a:ln>
          <a:effectLst/>
        </p:spPr>
        <p:txBody>
          <a:bodyPr>
            <a:prstTxWarp prst="textNoShape">
              <a:avLst/>
            </a:prstTxWarp>
          </a:bodyPr>
          <a:lstStyle/>
          <a:p>
            <a:pPr>
              <a:spcAft>
                <a:spcPct val="30000"/>
              </a:spcAft>
            </a:pPr>
            <a:r>
              <a:rPr lang="en-US" sz="2000" b="1" smtClean="0">
                <a:latin typeface="Arial" charset="0"/>
              </a:rPr>
              <a:t>with &lt;h:panelGrid&gt; and &lt;h:dataTable&gt;.</a:t>
            </a:r>
            <a:endParaRPr lang="en-US" sz="2000" b="1">
              <a:latin typeface="Arial" charset="0"/>
            </a:endParaRPr>
          </a:p>
        </p:txBody>
      </p:sp>
      <p:pic>
        <p:nvPicPr>
          <p:cNvPr id="67593" name="Picture 40"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67594" name="Text Box 148"/>
          <p:cNvSpPr txBox="1">
            <a:spLocks noChangeArrowheads="1"/>
          </p:cNvSpPr>
          <p:nvPr/>
        </p:nvSpPr>
        <p:spPr bwMode="auto">
          <a:xfrm>
            <a:off x="971550" y="0"/>
            <a:ext cx="8172450" cy="338138"/>
          </a:xfrm>
          <a:prstGeom prst="rect">
            <a:avLst/>
          </a:prstGeom>
          <a:noFill/>
          <a:ln w="12700">
            <a:noFill/>
            <a:miter lim="800000"/>
            <a:headEnd/>
            <a:tailEnd/>
          </a:ln>
        </p:spPr>
        <p:txBody>
          <a:bodyPr>
            <a:prstTxWarp prst="textNoShape">
              <a:avLst/>
            </a:prstTxWarp>
            <a:spAutoFit/>
          </a:bodyPr>
          <a:lstStyle/>
          <a:p>
            <a:pPr>
              <a:spcBef>
                <a:spcPct val="50000"/>
              </a:spcBef>
            </a:pPr>
            <a:r>
              <a:rPr lang="en-US" b="1" dirty="0" smtClean="0">
                <a:solidFill>
                  <a:srgbClr val="000000"/>
                </a:solidFill>
                <a:latin typeface="Arial" charset="0"/>
              </a:rPr>
              <a:t>Components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wipe(up)">
                                      <p:cBhvr>
                                        <p:cTn id="7" dur="500"/>
                                        <p:tgtEl>
                                          <p:spTgt spid="59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4"/>
                                        </p:tgtEl>
                                        <p:attrNameLst>
                                          <p:attrName>style.visibility</p:attrName>
                                        </p:attrNameLst>
                                      </p:cBhvr>
                                      <p:to>
                                        <p:strVal val="visible"/>
                                      </p:to>
                                    </p:set>
                                    <p:animEffect transition="in" filter="wipe(left)">
                                      <p:cBhvr>
                                        <p:cTn id="12" dur="500"/>
                                        <p:tgtEl>
                                          <p:spTgt spid="59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wipe(up)">
                                      <p:cBhvr>
                                        <p:cTn id="17" dur="500"/>
                                        <p:tgtEl>
                                          <p:spTgt spid="59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05"/>
                                        </p:tgtEl>
                                        <p:attrNameLst>
                                          <p:attrName>style.visibility</p:attrName>
                                        </p:attrNameLst>
                                      </p:cBhvr>
                                      <p:to>
                                        <p:strVal val="visible"/>
                                      </p:to>
                                    </p:set>
                                    <p:animEffect transition="in" filter="wipe(left)">
                                      <p:cBhvr>
                                        <p:cTn id="22" dur="500"/>
                                        <p:tgtEl>
                                          <p:spTgt spid="594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wipe(up)">
                                      <p:cBhvr>
                                        <p:cTn id="27" dur="500"/>
                                        <p:tgtEl>
                                          <p:spTgt spid="59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07"/>
                                        </p:tgtEl>
                                        <p:attrNameLst>
                                          <p:attrName>style.visibility</p:attrName>
                                        </p:attrNameLst>
                                      </p:cBhvr>
                                      <p:to>
                                        <p:strVal val="visible"/>
                                      </p:to>
                                    </p:set>
                                    <p:animEffect transition="in" filter="wipe(left)">
                                      <p:cBhvr>
                                        <p:cTn id="32"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P spid="59402" grpId="0" animBg="1"/>
      <p:bldP spid="59404" grpId="0" animBg="1"/>
      <p:bldP spid="59405" grpId="0" animBg="1"/>
      <p:bldP spid="5940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Components</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4083443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pPr eaLnBrk="1" hangingPunct="1"/>
            <a:r>
              <a:rPr lang="fr-FR"/>
              <a:t>Navigation concept</a:t>
            </a:r>
          </a:p>
        </p:txBody>
      </p:sp>
      <p:pic>
        <p:nvPicPr>
          <p:cNvPr id="46084"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46085"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JSF</a:t>
            </a:r>
          </a:p>
        </p:txBody>
      </p:sp>
    </p:spTree>
    <p:custDataLst>
      <p:tags r:id="rId1"/>
    </p:custDataLst>
    <p:extLst>
      <p:ext uri="{BB962C8B-B14F-4D97-AF65-F5344CB8AC3E}">
        <p14:creationId xmlns:p14="http://schemas.microsoft.com/office/powerpoint/2010/main" val="14871421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1033463" y="161925"/>
            <a:ext cx="7729537" cy="838200"/>
          </a:xfrm>
        </p:spPr>
        <p:txBody>
          <a:bodyPr/>
          <a:lstStyle/>
          <a:p>
            <a:r>
              <a:rPr lang="en-US" sz="3200" dirty="0"/>
              <a:t>Generalities on navigation</a:t>
            </a:r>
          </a:p>
        </p:txBody>
      </p:sp>
      <p:sp>
        <p:nvSpPr>
          <p:cNvPr id="47107" name="Espace réservé du contenu 2"/>
          <p:cNvSpPr>
            <a:spLocks noGrp="1"/>
          </p:cNvSpPr>
          <p:nvPr>
            <p:ph idx="1"/>
          </p:nvPr>
        </p:nvSpPr>
        <p:spPr>
          <a:xfrm>
            <a:off x="1102047" y="1229072"/>
            <a:ext cx="7718425" cy="4648200"/>
          </a:xfrm>
        </p:spPr>
        <p:txBody>
          <a:bodyPr/>
          <a:lstStyle/>
          <a:p>
            <a:r>
              <a:rPr lang="en-US" dirty="0"/>
              <a:t>JSF navigation is based on </a:t>
            </a:r>
            <a:r>
              <a:rPr lang="en-US" u="sng" dirty="0"/>
              <a:t>navigation rules</a:t>
            </a:r>
          </a:p>
          <a:p>
            <a:r>
              <a:rPr lang="en-US" dirty="0"/>
              <a:t>A navigation rule is indexed on message (String) called </a:t>
            </a:r>
            <a:r>
              <a:rPr lang="en-US" u="sng" dirty="0"/>
              <a:t>outcome</a:t>
            </a:r>
          </a:p>
          <a:p>
            <a:r>
              <a:rPr lang="en-US" dirty="0" smtClean="0"/>
              <a:t>Navigation rules can be implicit or explicit</a:t>
            </a:r>
          </a:p>
          <a:p>
            <a:pPr lvl="1"/>
            <a:r>
              <a:rPr lang="en-US" dirty="0" smtClean="0"/>
              <a:t>Explicit ones are </a:t>
            </a:r>
            <a:r>
              <a:rPr lang="en-US" dirty="0"/>
              <a:t>declared in </a:t>
            </a:r>
            <a:r>
              <a:rPr lang="en-US" i="1" dirty="0" smtClean="0"/>
              <a:t>faces</a:t>
            </a:r>
            <a:r>
              <a:rPr lang="en-US" i="1" dirty="0"/>
              <a:t>-</a:t>
            </a:r>
            <a:r>
              <a:rPr lang="en-US" i="1" dirty="0" err="1"/>
              <a:t>config.xml</a:t>
            </a:r>
            <a:r>
              <a:rPr lang="en-US" dirty="0"/>
              <a:t> </a:t>
            </a:r>
            <a:r>
              <a:rPr lang="en-US" dirty="0" smtClean="0"/>
              <a:t>thanks </a:t>
            </a:r>
            <a:r>
              <a:rPr lang="en-US" dirty="0"/>
              <a:t>to </a:t>
            </a:r>
            <a:r>
              <a:rPr lang="en-US" i="1" dirty="0"/>
              <a:t>&lt;navigation-rules</a:t>
            </a:r>
            <a:r>
              <a:rPr lang="en-US" i="1" dirty="0" smtClean="0"/>
              <a:t>&gt;</a:t>
            </a:r>
            <a:r>
              <a:rPr lang="en-US" dirty="0" smtClean="0"/>
              <a:t> markup</a:t>
            </a:r>
          </a:p>
          <a:p>
            <a:pPr lvl="1"/>
            <a:r>
              <a:rPr lang="en-US" dirty="0" smtClean="0"/>
              <a:t>Implicit ones don’t need to be declared</a:t>
            </a:r>
          </a:p>
          <a:p>
            <a:endParaRPr lang="en-US" dirty="0" smtClean="0"/>
          </a:p>
          <a:p>
            <a:r>
              <a:rPr lang="en-US" dirty="0" smtClean="0"/>
              <a:t>For example</a:t>
            </a:r>
          </a:p>
          <a:p>
            <a:pPr lvl="1"/>
            <a:r>
              <a:rPr lang="en-US" dirty="0" smtClean="0"/>
              <a:t>When you submit a form, the next page displayed is defined by a navigation rule</a:t>
            </a:r>
          </a:p>
          <a:p>
            <a:endParaRPr lang="en-US" dirty="0"/>
          </a:p>
        </p:txBody>
      </p:sp>
      <p:pic>
        <p:nvPicPr>
          <p:cNvPr id="47108" name="Picture 2"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6" name="Text Box 17"/>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Navigation concept</a:t>
            </a:r>
            <a:endParaRPr lang="en-US" sz="1800" b="1">
              <a:solidFill>
                <a:srgbClr val="000000"/>
              </a:solidFill>
              <a:latin typeface="Arial" charset="0"/>
            </a:endParaRPr>
          </a:p>
        </p:txBody>
      </p:sp>
    </p:spTree>
    <p:extLst>
      <p:ext uri="{BB962C8B-B14F-4D97-AF65-F5344CB8AC3E}">
        <p14:creationId xmlns:p14="http://schemas.microsoft.com/office/powerpoint/2010/main" val="8903014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1033463" y="161925"/>
            <a:ext cx="7729537" cy="838200"/>
          </a:xfrm>
        </p:spPr>
        <p:txBody>
          <a:bodyPr/>
          <a:lstStyle/>
          <a:p>
            <a:r>
              <a:rPr lang="en-US" sz="3200" dirty="0" smtClean="0"/>
              <a:t>Explicit Declaration</a:t>
            </a:r>
            <a:endParaRPr lang="en-US" sz="3200" dirty="0"/>
          </a:p>
        </p:txBody>
      </p:sp>
      <p:pic>
        <p:nvPicPr>
          <p:cNvPr id="48131"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6" name="Text Box 17"/>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Navigation concept</a:t>
            </a:r>
            <a:endParaRPr lang="en-US" sz="1800" b="1">
              <a:solidFill>
                <a:srgbClr val="000000"/>
              </a:solidFill>
              <a:latin typeface="Arial" charset="0"/>
            </a:endParaRPr>
          </a:p>
        </p:txBody>
      </p:sp>
      <p:sp>
        <p:nvSpPr>
          <p:cNvPr id="7" name="Rectangle 9"/>
          <p:cNvSpPr txBox="1">
            <a:spLocks noChangeArrowheads="1"/>
          </p:cNvSpPr>
          <p:nvPr/>
        </p:nvSpPr>
        <p:spPr bwMode="auto">
          <a:xfrm>
            <a:off x="1044575" y="1143000"/>
            <a:ext cx="7489825" cy="3647152"/>
          </a:xfrm>
          <a:prstGeom prst="rect">
            <a:avLst/>
          </a:prstGeom>
          <a:noFill/>
          <a:ln w="9525">
            <a:noFill/>
            <a:miter lim="800000"/>
            <a:headEnd/>
            <a:tailEnd/>
          </a:ln>
        </p:spPr>
        <p:txBody>
          <a:bodyPr>
            <a:prstTxWarp prst="textNoShape">
              <a:avLst/>
            </a:prstTxWarp>
            <a:spAutoFit/>
          </a:bodyPr>
          <a:lstStyle/>
          <a:p>
            <a:pPr marL="342900" indent="-342900">
              <a:spcBef>
                <a:spcPct val="20000"/>
              </a:spcBef>
              <a:spcAft>
                <a:spcPct val="30000"/>
              </a:spcAft>
              <a:buClr>
                <a:schemeClr val="hlink"/>
              </a:buClr>
              <a:buFont typeface="Wingdings" charset="2"/>
              <a:buChar char="n"/>
            </a:pPr>
            <a:r>
              <a:rPr lang="en-US" sz="2200" smtClean="0">
                <a:latin typeface="Arial" charset="0"/>
              </a:rPr>
              <a:t>In </a:t>
            </a:r>
            <a:r>
              <a:rPr lang="en-US" sz="2200" i="1" smtClean="0">
                <a:latin typeface="Arial" charset="0"/>
              </a:rPr>
              <a:t>faces-config.xml</a:t>
            </a:r>
          </a:p>
          <a:p>
            <a:pPr marL="342900" indent="-342900">
              <a:spcBef>
                <a:spcPct val="20000"/>
              </a:spcBef>
              <a:spcAft>
                <a:spcPct val="30000"/>
              </a:spcAft>
              <a:buClr>
                <a:schemeClr val="hlink"/>
              </a:buClr>
              <a:buFont typeface="Wingdings" charset="2"/>
              <a:buChar char="n"/>
            </a:pPr>
            <a:endParaRPr lang="en-US" sz="2200" smtClean="0">
              <a:latin typeface="Arial" charset="0"/>
            </a:endParaRPr>
          </a:p>
          <a:p>
            <a:pPr marL="342900" indent="-342900">
              <a:spcBef>
                <a:spcPct val="20000"/>
              </a:spcBef>
              <a:spcAft>
                <a:spcPct val="30000"/>
              </a:spcAft>
              <a:buClr>
                <a:schemeClr val="hlink"/>
              </a:buClr>
              <a:buFont typeface="Wingdings" charset="2"/>
              <a:buChar char="n"/>
            </a:pPr>
            <a:endParaRPr lang="en-US" sz="2200" smtClean="0">
              <a:latin typeface="Arial" charset="0"/>
            </a:endParaRPr>
          </a:p>
          <a:p>
            <a:pPr marL="342900" indent="-342900">
              <a:spcBef>
                <a:spcPct val="20000"/>
              </a:spcBef>
              <a:spcAft>
                <a:spcPct val="30000"/>
              </a:spcAft>
              <a:buClr>
                <a:schemeClr val="hlink"/>
              </a:buClr>
              <a:buFont typeface="Wingdings" charset="2"/>
              <a:buChar char="n"/>
            </a:pPr>
            <a:endParaRPr lang="en-US" sz="2200" smtClean="0">
              <a:latin typeface="Arial" charset="0"/>
            </a:endParaRPr>
          </a:p>
          <a:p>
            <a:pPr marL="342900" indent="-342900">
              <a:spcBef>
                <a:spcPct val="20000"/>
              </a:spcBef>
              <a:spcAft>
                <a:spcPct val="30000"/>
              </a:spcAft>
              <a:buClr>
                <a:schemeClr val="hlink"/>
              </a:buClr>
            </a:pPr>
            <a:r>
              <a:rPr lang="en-US" sz="2200" smtClean="0">
                <a:latin typeface="Arial" charset="0"/>
              </a:rPr>
              <a:t/>
            </a:r>
            <a:br>
              <a:rPr lang="en-US" sz="2200" smtClean="0">
                <a:latin typeface="Arial" charset="0"/>
              </a:rPr>
            </a:br>
            <a:r>
              <a:rPr lang="en-US" sz="2200" smtClean="0">
                <a:latin typeface="Arial" charset="0"/>
              </a:rPr>
              <a:t/>
            </a:r>
            <a:br>
              <a:rPr lang="en-US" sz="2200" smtClean="0">
                <a:latin typeface="Arial" charset="0"/>
              </a:rPr>
            </a:br>
            <a:endParaRPr lang="en-US" sz="2200" smtClean="0">
              <a:latin typeface="Arial" charset="0"/>
            </a:endParaRPr>
          </a:p>
          <a:p>
            <a:pPr marL="342900" indent="-342900">
              <a:spcBef>
                <a:spcPct val="20000"/>
              </a:spcBef>
              <a:spcAft>
                <a:spcPct val="30000"/>
              </a:spcAft>
              <a:buClr>
                <a:schemeClr val="hlink"/>
              </a:buClr>
              <a:buFont typeface="Wingdings" charset="2"/>
              <a:buChar char="n"/>
            </a:pPr>
            <a:r>
              <a:rPr lang="en-US" sz="2200" smtClean="0">
                <a:latin typeface="Arial" charset="0"/>
              </a:rPr>
              <a:t>A navigation rule can have many navigation cases…</a:t>
            </a:r>
            <a:endParaRPr lang="en-US" sz="2200" dirty="0">
              <a:latin typeface="Arial" charset="0"/>
            </a:endParaRPr>
          </a:p>
        </p:txBody>
      </p:sp>
      <p:sp>
        <p:nvSpPr>
          <p:cNvPr id="8" name="Text Box 10"/>
          <p:cNvSpPr txBox="1">
            <a:spLocks noChangeArrowheads="1"/>
          </p:cNvSpPr>
          <p:nvPr/>
        </p:nvSpPr>
        <p:spPr bwMode="auto">
          <a:xfrm>
            <a:off x="1066800" y="1628800"/>
            <a:ext cx="7848600" cy="2585323"/>
          </a:xfrm>
          <a:prstGeom prst="rect">
            <a:avLst/>
          </a:prstGeom>
          <a:solidFill>
            <a:schemeClr val="accent2"/>
          </a:solidFill>
          <a:ln w="3175" cap="flat" cmpd="sng" algn="ctr">
            <a:solidFill>
              <a:schemeClr val="tx1"/>
            </a:solidFill>
            <a:prstDash val="solid"/>
            <a:miter lim="800000"/>
            <a:headEnd type="none" w="med" len="med"/>
            <a:tailEnd type="none" w="med" len="med"/>
          </a:ln>
        </p:spPr>
        <p:txBody>
          <a:bodyPr>
            <a:prstTxWarp prst="textNoShape">
              <a:avLst/>
            </a:prstTxWarp>
            <a:spAutoFit/>
          </a:bodyPr>
          <a:lstStyle/>
          <a:p>
            <a:r>
              <a:rPr lang="en-US" sz="1800" smtClean="0">
                <a:latin typeface="Courier"/>
              </a:rPr>
              <a:t>...</a:t>
            </a:r>
          </a:p>
          <a:p>
            <a:r>
              <a:rPr lang="en-US" sz="1800" noProof="1" smtClean="0">
                <a:solidFill>
                  <a:srgbClr val="3F7F7F"/>
                </a:solidFill>
                <a:latin typeface="Courier"/>
              </a:rPr>
              <a:t>&lt;navigation-rule&gt;</a:t>
            </a:r>
          </a:p>
          <a:p>
            <a:r>
              <a:rPr lang="en-US" sz="1800" noProof="1" smtClean="0">
                <a:solidFill>
                  <a:srgbClr val="3F7F7F"/>
                </a:solidFill>
                <a:latin typeface="Courier"/>
              </a:rPr>
              <a:t>    &lt;from-view-id&gt;</a:t>
            </a:r>
            <a:r>
              <a:rPr lang="en-US" sz="1800" b="1" noProof="1" smtClean="0">
                <a:latin typeface="Courier"/>
              </a:rPr>
              <a:t>/</a:t>
            </a:r>
            <a:r>
              <a:rPr lang="en-US" sz="1800" b="1" i="1" smtClean="0">
                <a:latin typeface="Courier"/>
              </a:rPr>
              <a:t>startPage</a:t>
            </a:r>
            <a:r>
              <a:rPr lang="en-US" sz="1800" b="1" i="1" noProof="1" smtClean="0">
                <a:latin typeface="Courier"/>
              </a:rPr>
              <a:t>.jsp</a:t>
            </a:r>
            <a:r>
              <a:rPr lang="en-US" sz="1800" noProof="1" smtClean="0">
                <a:solidFill>
                  <a:srgbClr val="3F7F7F"/>
                </a:solidFill>
                <a:latin typeface="Courier"/>
              </a:rPr>
              <a:t>&lt;/from-view-id&gt;</a:t>
            </a:r>
          </a:p>
          <a:p>
            <a:r>
              <a:rPr lang="en-US" sz="1800" noProof="1" smtClean="0">
                <a:solidFill>
                  <a:srgbClr val="3F7F7F"/>
                </a:solidFill>
                <a:latin typeface="Courier"/>
              </a:rPr>
              <a:t>    &lt;navigation-case&gt;</a:t>
            </a:r>
          </a:p>
          <a:p>
            <a:r>
              <a:rPr lang="en-US" sz="1800" noProof="1" smtClean="0">
                <a:solidFill>
                  <a:srgbClr val="3F7F7F"/>
                </a:solidFill>
                <a:latin typeface="Courier"/>
              </a:rPr>
              <a:t>        &lt;from-outcome&gt;</a:t>
            </a:r>
            <a:r>
              <a:rPr lang="en-US" sz="1800" b="1" i="1" smtClean="0">
                <a:latin typeface="Courier"/>
              </a:rPr>
              <a:t>return_value</a:t>
            </a:r>
            <a:r>
              <a:rPr lang="en-US" sz="1800" noProof="1" smtClean="0">
                <a:solidFill>
                  <a:srgbClr val="3F7F7F"/>
                </a:solidFill>
                <a:latin typeface="Courier"/>
              </a:rPr>
              <a:t>&lt;/from-outcome&gt;</a:t>
            </a:r>
          </a:p>
          <a:p>
            <a:pPr lvl="1"/>
            <a:r>
              <a:rPr lang="en-US" sz="1800" noProof="1" smtClean="0">
                <a:solidFill>
                  <a:srgbClr val="3F7F7F"/>
                </a:solidFill>
                <a:latin typeface="Courier"/>
              </a:rPr>
              <a:t>    &lt;to-view-id&gt;</a:t>
            </a:r>
            <a:r>
              <a:rPr lang="en-US" sz="1800" b="1" noProof="1" smtClean="0">
                <a:latin typeface="Courier"/>
              </a:rPr>
              <a:t>/</a:t>
            </a:r>
            <a:r>
              <a:rPr lang="en-US" sz="1800" b="1" i="1" smtClean="0">
                <a:latin typeface="Courier"/>
              </a:rPr>
              <a:t>d</a:t>
            </a:r>
            <a:r>
              <a:rPr lang="en-US" sz="1800" b="1" i="1" noProof="1" smtClean="0">
                <a:latin typeface="Courier"/>
              </a:rPr>
              <a:t>estination</a:t>
            </a:r>
            <a:r>
              <a:rPr lang="en-US" sz="1800" b="1" i="1" smtClean="0">
                <a:latin typeface="Courier"/>
              </a:rPr>
              <a:t>Page</a:t>
            </a:r>
            <a:r>
              <a:rPr lang="en-US" sz="1800" b="1" i="1" noProof="1" smtClean="0">
                <a:latin typeface="Courier"/>
              </a:rPr>
              <a:t>.jsp</a:t>
            </a:r>
            <a:r>
              <a:rPr lang="en-US" sz="1800" noProof="1" smtClean="0">
                <a:solidFill>
                  <a:srgbClr val="3F7F7F"/>
                </a:solidFill>
                <a:latin typeface="Courier"/>
              </a:rPr>
              <a:t>&lt;/to-view-id&gt;</a:t>
            </a:r>
          </a:p>
          <a:p>
            <a:r>
              <a:rPr lang="en-US" sz="1800" noProof="1" smtClean="0">
                <a:solidFill>
                  <a:srgbClr val="3F7F7F"/>
                </a:solidFill>
                <a:latin typeface="Courier"/>
              </a:rPr>
              <a:t>    &lt;/navigation-case&gt;</a:t>
            </a:r>
          </a:p>
          <a:p>
            <a:r>
              <a:rPr lang="en-US" sz="1800" noProof="1" smtClean="0">
                <a:solidFill>
                  <a:srgbClr val="3F7F7F"/>
                </a:solidFill>
                <a:latin typeface="Courier"/>
              </a:rPr>
              <a:t>&lt;/navigation-rule&gt;</a:t>
            </a:r>
            <a:endParaRPr lang="en-US" sz="1800" smtClean="0">
              <a:solidFill>
                <a:srgbClr val="3F7F7F"/>
              </a:solidFill>
              <a:latin typeface="Courier"/>
            </a:endParaRPr>
          </a:p>
          <a:p>
            <a:r>
              <a:rPr lang="en-US" sz="1800" noProof="1" smtClean="0">
                <a:latin typeface="Courier"/>
              </a:rPr>
              <a:t>...</a:t>
            </a:r>
            <a:endParaRPr lang="en-US" sz="1800" noProof="1">
              <a:latin typeface="Courier"/>
            </a:endParaRPr>
          </a:p>
        </p:txBody>
      </p:sp>
      <p:pic>
        <p:nvPicPr>
          <p:cNvPr id="9" name="Picture 14" descr="PowerPointCapture001"/>
          <p:cNvPicPr>
            <a:picLocks noChangeAspect="1" noChangeArrowheads="1"/>
          </p:cNvPicPr>
          <p:nvPr/>
        </p:nvPicPr>
        <p:blipFill>
          <a:blip r:embed="rId4" cstate="print"/>
          <a:srcRect/>
          <a:stretch>
            <a:fillRect/>
          </a:stretch>
        </p:blipFill>
        <p:spPr bwMode="auto">
          <a:xfrm>
            <a:off x="6254750" y="5016500"/>
            <a:ext cx="2736850" cy="1765300"/>
          </a:xfrm>
          <a:prstGeom prst="rect">
            <a:avLst/>
          </a:prstGeom>
          <a:noFill/>
          <a:ln w="9525">
            <a:noFill/>
            <a:miter lim="800000"/>
            <a:headEnd/>
            <a:tailEnd/>
          </a:ln>
        </p:spPr>
      </p:pic>
    </p:spTree>
    <p:extLst>
      <p:ext uri="{BB962C8B-B14F-4D97-AF65-F5344CB8AC3E}">
        <p14:creationId xmlns:p14="http://schemas.microsoft.com/office/powerpoint/2010/main" val="330619991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21285" name="Rectangle 5"/>
          <p:cNvSpPr>
            <a:spLocks noGrp="1" noChangeArrowheads="1"/>
          </p:cNvSpPr>
          <p:nvPr>
            <p:ph type="body" idx="1"/>
          </p:nvPr>
        </p:nvSpPr>
        <p:spPr>
          <a:xfrm>
            <a:off x="1044575" y="981075"/>
            <a:ext cx="7489825" cy="4267200"/>
          </a:xfrm>
          <a:noFill/>
        </p:spPr>
        <p:txBody>
          <a:bodyPr/>
          <a:lstStyle/>
          <a:p>
            <a:pPr eaLnBrk="1" hangingPunct="1"/>
            <a:r>
              <a:rPr lang="en-US" dirty="0" smtClean="0"/>
              <a:t>The return value is defined in the action attribute</a:t>
            </a:r>
          </a:p>
          <a:p>
            <a:pPr eaLnBrk="1" hangingPunct="1"/>
            <a:r>
              <a:rPr lang="en-US" dirty="0" smtClean="0"/>
              <a:t>It is available on some JSF tags</a:t>
            </a:r>
          </a:p>
          <a:p>
            <a:pPr eaLnBrk="1" hangingPunct="1"/>
            <a:endParaRPr lang="en-US" dirty="0" smtClean="0"/>
          </a:p>
          <a:p>
            <a:pPr eaLnBrk="1" hangingPunct="1">
              <a:buNone/>
            </a:pPr>
            <a:endParaRPr lang="en-US" dirty="0" smtClean="0"/>
          </a:p>
          <a:p>
            <a:pPr eaLnBrk="1" hangingPunct="1"/>
            <a:endParaRPr lang="en-US" dirty="0" smtClean="0"/>
          </a:p>
          <a:p>
            <a:pPr eaLnBrk="1" hangingPunct="1"/>
            <a:r>
              <a:rPr lang="en-US" dirty="0" smtClean="0"/>
              <a:t>User is redirected to </a:t>
            </a:r>
            <a:r>
              <a:rPr lang="en-US" b="1" dirty="0" err="1" smtClean="0"/>
              <a:t>order.jsp</a:t>
            </a:r>
            <a:endParaRPr lang="en-US" b="1" dirty="0"/>
          </a:p>
        </p:txBody>
      </p:sp>
      <p:sp>
        <p:nvSpPr>
          <p:cNvPr id="1121287" name="Text Box 7"/>
          <p:cNvSpPr txBox="1">
            <a:spLocks noChangeArrowheads="1"/>
          </p:cNvSpPr>
          <p:nvPr/>
        </p:nvSpPr>
        <p:spPr bwMode="auto">
          <a:xfrm>
            <a:off x="1331640" y="2145630"/>
            <a:ext cx="7272808" cy="923330"/>
          </a:xfrm>
          <a:prstGeom prst="rect">
            <a:avLst/>
          </a:prstGeom>
          <a:solidFill>
            <a:schemeClr val="accent2"/>
          </a:solidFill>
          <a:ln w="3175" cap="flat" cmpd="sng" algn="ctr">
            <a:solidFill>
              <a:schemeClr val="tx1"/>
            </a:solidFill>
            <a:prstDash val="solid"/>
            <a:miter lim="800000"/>
            <a:headEnd type="none" w="med" len="med"/>
            <a:tailEnd type="none" w="med" len="med"/>
          </a:ln>
        </p:spPr>
        <p:txBody>
          <a:bodyPr wrap="square">
            <a:prstTxWarp prst="textNoShape">
              <a:avLst/>
            </a:prstTxWarp>
            <a:spAutoFit/>
          </a:bodyPr>
          <a:lstStyle/>
          <a:p>
            <a:r>
              <a:rPr lang="en-US" sz="1800" noProof="1" smtClean="0">
                <a:solidFill>
                  <a:srgbClr val="3F7F7F"/>
                </a:solidFill>
                <a:latin typeface="Courier" pitchFamily="49" charset="0"/>
              </a:rPr>
              <a:t>&lt;h:form&gt;</a:t>
            </a:r>
          </a:p>
          <a:p>
            <a:r>
              <a:rPr lang="en-US" sz="1800" noProof="1" smtClean="0">
                <a:solidFill>
                  <a:srgbClr val="3F7F7F"/>
                </a:solidFill>
                <a:latin typeface="Courier" pitchFamily="49" charset="0"/>
              </a:rPr>
              <a:t>  &lt;h:commandLink </a:t>
            </a:r>
            <a:r>
              <a:rPr lang="en-US" sz="1800" noProof="1" smtClean="0">
                <a:solidFill>
                  <a:srgbClr val="7F0055"/>
                </a:solidFill>
                <a:latin typeface="Courier" pitchFamily="49" charset="0"/>
              </a:rPr>
              <a:t>action</a:t>
            </a:r>
            <a:r>
              <a:rPr lang="en-US" sz="1800" noProof="1" smtClean="0">
                <a:latin typeface="Courier" pitchFamily="49" charset="0"/>
              </a:rPr>
              <a:t>=</a:t>
            </a:r>
            <a:r>
              <a:rPr lang="en-US" sz="1800" noProof="1" smtClean="0">
                <a:solidFill>
                  <a:srgbClr val="2A00FF"/>
                </a:solidFill>
                <a:latin typeface="Courier" pitchFamily="49" charset="0"/>
              </a:rPr>
              <a:t>"success” </a:t>
            </a:r>
            <a:r>
              <a:rPr lang="en-US" sz="1800" noProof="1" smtClean="0">
                <a:solidFill>
                  <a:srgbClr val="7F0055"/>
                </a:solidFill>
                <a:latin typeface="Courier" pitchFamily="49" charset="0"/>
              </a:rPr>
              <a:t>value</a:t>
            </a:r>
            <a:r>
              <a:rPr lang="en-US" sz="1800" noProof="1" smtClean="0">
                <a:latin typeface="Courier" pitchFamily="49" charset="0"/>
              </a:rPr>
              <a:t>=</a:t>
            </a:r>
            <a:r>
              <a:rPr lang="en-US" sz="1800" noProof="1" smtClean="0">
                <a:solidFill>
                  <a:srgbClr val="2A00FF"/>
                </a:solidFill>
                <a:latin typeface="Courier" pitchFamily="49" charset="0"/>
              </a:rPr>
              <a:t>"Submit" </a:t>
            </a:r>
            <a:r>
              <a:rPr lang="en-US" sz="1800" noProof="1" smtClean="0">
                <a:solidFill>
                  <a:srgbClr val="3F7F7F"/>
                </a:solidFill>
                <a:latin typeface="Courier" pitchFamily="49" charset="0"/>
              </a:rPr>
              <a:t>/&gt;</a:t>
            </a:r>
          </a:p>
          <a:p>
            <a:r>
              <a:rPr lang="en-US" sz="1800" noProof="1" smtClean="0">
                <a:solidFill>
                  <a:srgbClr val="3F7F7F"/>
                </a:solidFill>
                <a:latin typeface="Courier" pitchFamily="49" charset="0"/>
              </a:rPr>
              <a:t>&lt;/h:form&gt;</a:t>
            </a:r>
            <a:endParaRPr lang="en-US" sz="1800" dirty="0">
              <a:solidFill>
                <a:srgbClr val="3F7F7F"/>
              </a:solidFill>
              <a:latin typeface="Courier" pitchFamily="49" charset="0"/>
            </a:endParaRPr>
          </a:p>
        </p:txBody>
      </p:sp>
      <p:sp>
        <p:nvSpPr>
          <p:cNvPr id="49158" name="Rectangle 9"/>
          <p:cNvSpPr>
            <a:spLocks noGrp="1" noChangeArrowheads="1"/>
          </p:cNvSpPr>
          <p:nvPr>
            <p:ph type="title"/>
          </p:nvPr>
        </p:nvSpPr>
        <p:spPr>
          <a:xfrm>
            <a:off x="1033463" y="142875"/>
            <a:ext cx="7729537" cy="838200"/>
          </a:xfrm>
          <a:noFill/>
        </p:spPr>
        <p:txBody>
          <a:bodyPr/>
          <a:lstStyle/>
          <a:p>
            <a:pPr eaLnBrk="1" hangingPunct="1"/>
            <a:r>
              <a:rPr lang="en-US" sz="3200" dirty="0"/>
              <a:t>Explicit </a:t>
            </a:r>
            <a:r>
              <a:rPr lang="en-US" sz="3200" dirty="0" smtClean="0"/>
              <a:t>Declaration - Example</a:t>
            </a:r>
            <a:endParaRPr lang="en-US" dirty="0"/>
          </a:p>
        </p:txBody>
      </p:sp>
      <p:sp>
        <p:nvSpPr>
          <p:cNvPr id="49159"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Navigation concept</a:t>
            </a:r>
            <a:endParaRPr lang="en-US" sz="1800" b="1" dirty="0">
              <a:solidFill>
                <a:srgbClr val="000000"/>
              </a:solidFill>
              <a:latin typeface="Arial" charset="0"/>
            </a:endParaRPr>
          </a:p>
        </p:txBody>
      </p:sp>
      <p:sp>
        <p:nvSpPr>
          <p:cNvPr id="8" name="ZoneTexte 7"/>
          <p:cNvSpPr txBox="1"/>
          <p:nvPr/>
        </p:nvSpPr>
        <p:spPr>
          <a:xfrm>
            <a:off x="1105738" y="4084037"/>
            <a:ext cx="7786742" cy="2585323"/>
          </a:xfrm>
          <a:prstGeom prst="rect">
            <a:avLst/>
          </a:prstGeom>
          <a:solidFill>
            <a:schemeClr val="accent2"/>
          </a:solidFill>
          <a:ln>
            <a:solidFill>
              <a:schemeClr val="tx1"/>
            </a:solidFill>
          </a:ln>
        </p:spPr>
        <p:txBody>
          <a:bodyPr wrap="square" rtlCol="0">
            <a:spAutoFit/>
          </a:bodyPr>
          <a:lstStyle/>
          <a:p>
            <a:r>
              <a:rPr lang="en-US" sz="1800" dirty="0" smtClean="0"/>
              <a:t>...</a:t>
            </a:r>
          </a:p>
          <a:p>
            <a:r>
              <a:rPr lang="en-US" sz="1800" dirty="0" smtClean="0">
                <a:solidFill>
                  <a:srgbClr val="3F7F7F"/>
                </a:solidFill>
              </a:rPr>
              <a:t>&lt;navigation-rule&gt;</a:t>
            </a:r>
          </a:p>
          <a:p>
            <a:r>
              <a:rPr lang="en-US" sz="1800" dirty="0" smtClean="0">
                <a:solidFill>
                  <a:srgbClr val="3F7F7F"/>
                </a:solidFill>
              </a:rPr>
              <a:t>  &lt;from-view-id&gt;</a:t>
            </a:r>
            <a:r>
              <a:rPr lang="en-US" sz="1800" b="1" dirty="0" smtClean="0"/>
              <a:t>/</a:t>
            </a:r>
            <a:r>
              <a:rPr lang="en-US" sz="1800" b="1" dirty="0" err="1" smtClean="0"/>
              <a:t>index.jsp</a:t>
            </a:r>
            <a:r>
              <a:rPr lang="en-US" sz="1800" dirty="0" smtClean="0">
                <a:solidFill>
                  <a:srgbClr val="3F7F7F"/>
                </a:solidFill>
              </a:rPr>
              <a:t>&lt;/from-view-id&gt;</a:t>
            </a:r>
          </a:p>
          <a:p>
            <a:r>
              <a:rPr lang="en-US" sz="1800" dirty="0" smtClean="0">
                <a:solidFill>
                  <a:srgbClr val="3F7F7F"/>
                </a:solidFill>
              </a:rPr>
              <a:t>  &lt;navigation-case&gt;</a:t>
            </a:r>
          </a:p>
          <a:p>
            <a:r>
              <a:rPr lang="en-US" sz="1800" dirty="0" smtClean="0">
                <a:solidFill>
                  <a:srgbClr val="3F7F7F"/>
                </a:solidFill>
              </a:rPr>
              <a:t>    &lt;from-outcome&gt;</a:t>
            </a:r>
            <a:r>
              <a:rPr lang="en-US" sz="1800" b="1" dirty="0" smtClean="0"/>
              <a:t>success</a:t>
            </a:r>
            <a:r>
              <a:rPr lang="en-US" sz="1800" dirty="0" smtClean="0">
                <a:solidFill>
                  <a:srgbClr val="3F7F7F"/>
                </a:solidFill>
              </a:rPr>
              <a:t>&lt;/from-outcome&gt;</a:t>
            </a:r>
          </a:p>
          <a:p>
            <a:r>
              <a:rPr lang="en-US" sz="1800" dirty="0" smtClean="0">
                <a:solidFill>
                  <a:srgbClr val="3F7F7F"/>
                </a:solidFill>
              </a:rPr>
              <a:t>    &lt;to-view-id&gt;</a:t>
            </a:r>
            <a:r>
              <a:rPr lang="en-US" sz="1800" b="1" dirty="0" smtClean="0"/>
              <a:t>/</a:t>
            </a:r>
            <a:r>
              <a:rPr lang="en-US" sz="1800" b="1" dirty="0" err="1" smtClean="0"/>
              <a:t>order.jsp</a:t>
            </a:r>
            <a:r>
              <a:rPr lang="en-US" sz="1800" dirty="0" smtClean="0">
                <a:solidFill>
                  <a:srgbClr val="3F7F7F"/>
                </a:solidFill>
              </a:rPr>
              <a:t>&lt;/to-view-id&gt;</a:t>
            </a:r>
          </a:p>
          <a:p>
            <a:r>
              <a:rPr lang="en-US" sz="1800" dirty="0" smtClean="0">
                <a:solidFill>
                  <a:srgbClr val="3F7F7F"/>
                </a:solidFill>
              </a:rPr>
              <a:t>  &lt;/navigation-case&gt;</a:t>
            </a:r>
          </a:p>
          <a:p>
            <a:r>
              <a:rPr lang="en-US" sz="1800" dirty="0" smtClean="0">
                <a:solidFill>
                  <a:srgbClr val="3F7F7F"/>
                </a:solidFill>
              </a:rPr>
              <a:t>&lt;/navigation-rule&gt;</a:t>
            </a:r>
          </a:p>
          <a:p>
            <a:r>
              <a:rPr lang="en-US" sz="1800" dirty="0" smtClean="0"/>
              <a:t>...</a:t>
            </a:r>
            <a:endParaRPr lang="en-US" sz="1800" dirty="0"/>
          </a:p>
        </p:txBody>
      </p:sp>
    </p:spTree>
    <p:custDataLst>
      <p:tags r:id="rId1"/>
    </p:custDataLst>
    <p:extLst>
      <p:ext uri="{BB962C8B-B14F-4D97-AF65-F5344CB8AC3E}">
        <p14:creationId xmlns:p14="http://schemas.microsoft.com/office/powerpoint/2010/main" val="42422798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1033463" y="161925"/>
            <a:ext cx="7729537" cy="838200"/>
          </a:xfrm>
        </p:spPr>
        <p:txBody>
          <a:bodyPr/>
          <a:lstStyle/>
          <a:p>
            <a:r>
              <a:rPr lang="en-US" sz="3200" dirty="0" smtClean="0"/>
              <a:t>Implicit navigation rules</a:t>
            </a:r>
            <a:endParaRPr lang="en-US" sz="3200" dirty="0"/>
          </a:p>
        </p:txBody>
      </p:sp>
      <p:pic>
        <p:nvPicPr>
          <p:cNvPr id="48131"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6" name="Text Box 17"/>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Navigation concept</a:t>
            </a:r>
            <a:endParaRPr lang="en-US" sz="1800" b="1">
              <a:solidFill>
                <a:srgbClr val="000000"/>
              </a:solidFill>
              <a:latin typeface="Arial" charset="0"/>
            </a:endParaRPr>
          </a:p>
        </p:txBody>
      </p:sp>
      <p:sp>
        <p:nvSpPr>
          <p:cNvPr id="7" name="Rectangle 9"/>
          <p:cNvSpPr txBox="1">
            <a:spLocks noChangeArrowheads="1"/>
          </p:cNvSpPr>
          <p:nvPr/>
        </p:nvSpPr>
        <p:spPr bwMode="auto">
          <a:xfrm>
            <a:off x="1044575" y="1143000"/>
            <a:ext cx="7489825" cy="3816429"/>
          </a:xfrm>
          <a:prstGeom prst="rect">
            <a:avLst/>
          </a:prstGeom>
          <a:noFill/>
          <a:ln w="9525">
            <a:noFill/>
            <a:miter lim="800000"/>
            <a:headEnd/>
            <a:tailEnd/>
          </a:ln>
        </p:spPr>
        <p:txBody>
          <a:bodyPr>
            <a:prstTxWarp prst="textNoShape">
              <a:avLst/>
            </a:prstTxWarp>
            <a:spAutoFit/>
          </a:bodyPr>
          <a:lstStyle/>
          <a:p>
            <a:pPr marL="342900" indent="-342900">
              <a:spcBef>
                <a:spcPct val="20000"/>
              </a:spcBef>
              <a:spcAft>
                <a:spcPct val="30000"/>
              </a:spcAft>
              <a:buClr>
                <a:schemeClr val="hlink"/>
              </a:buClr>
              <a:buFont typeface="Wingdings" charset="2"/>
              <a:buChar char="n"/>
            </a:pPr>
            <a:r>
              <a:rPr lang="en-US" sz="2200" dirty="0">
                <a:latin typeface="Arial" charset="0"/>
              </a:rPr>
              <a:t>JSF 2 now supports implicit </a:t>
            </a:r>
            <a:r>
              <a:rPr lang="en-US" sz="2200" dirty="0" smtClean="0">
                <a:latin typeface="Arial" charset="0"/>
              </a:rPr>
              <a:t>navigation</a:t>
            </a:r>
          </a:p>
          <a:p>
            <a:pPr marL="800100" lvl="1" indent="-342900">
              <a:spcBef>
                <a:spcPct val="20000"/>
              </a:spcBef>
              <a:spcAft>
                <a:spcPct val="30000"/>
              </a:spcAft>
              <a:buClr>
                <a:schemeClr val="hlink"/>
              </a:buClr>
              <a:buFont typeface="Wingdings" charset="2"/>
              <a:buChar char="n"/>
            </a:pPr>
            <a:r>
              <a:rPr lang="en-US" sz="2200" dirty="0" smtClean="0">
                <a:latin typeface="Arial" charset="0"/>
              </a:rPr>
              <a:t>Don’t </a:t>
            </a:r>
            <a:r>
              <a:rPr lang="en-US" sz="2200" dirty="0">
                <a:latin typeface="Arial" charset="0"/>
              </a:rPr>
              <a:t>need to define a navigation rules inside JSF configuration </a:t>
            </a:r>
            <a:r>
              <a:rPr lang="en-US" sz="2200" dirty="0" smtClean="0">
                <a:latin typeface="Arial" charset="0"/>
              </a:rPr>
              <a:t>file !</a:t>
            </a:r>
          </a:p>
          <a:p>
            <a:pPr marL="342900" indent="-342900">
              <a:spcBef>
                <a:spcPct val="20000"/>
              </a:spcBef>
              <a:spcAft>
                <a:spcPct val="30000"/>
              </a:spcAft>
              <a:buClr>
                <a:schemeClr val="hlink"/>
              </a:buClr>
              <a:buFont typeface="Wingdings" charset="2"/>
              <a:buChar char="n"/>
            </a:pPr>
            <a:r>
              <a:rPr lang="en-US" sz="2200" dirty="0" smtClean="0">
                <a:latin typeface="Arial" charset="0"/>
              </a:rPr>
              <a:t>If an income isn’t declared, JSF will try to find and render a view with the outcome value as name</a:t>
            </a:r>
          </a:p>
          <a:p>
            <a:pPr marL="800100" lvl="1" indent="-342900">
              <a:spcBef>
                <a:spcPct val="20000"/>
              </a:spcBef>
              <a:spcAft>
                <a:spcPct val="30000"/>
              </a:spcAft>
              <a:buClr>
                <a:schemeClr val="hlink"/>
              </a:buClr>
              <a:buFont typeface="Wingdings" charset="2"/>
              <a:buChar char="n"/>
            </a:pPr>
            <a:r>
              <a:rPr lang="en-US" sz="2200" dirty="0" smtClean="0">
                <a:latin typeface="Arial" charset="0"/>
              </a:rPr>
              <a:t>Example: </a:t>
            </a:r>
          </a:p>
          <a:p>
            <a:pPr marL="1257300" lvl="2" indent="-342900">
              <a:spcBef>
                <a:spcPct val="20000"/>
              </a:spcBef>
              <a:spcAft>
                <a:spcPct val="30000"/>
              </a:spcAft>
              <a:buClr>
                <a:schemeClr val="hlink"/>
              </a:buClr>
              <a:buFont typeface="Wingdings" charset="2"/>
              <a:buChar char="n"/>
            </a:pPr>
            <a:r>
              <a:rPr lang="en-US" sz="2200" dirty="0">
                <a:latin typeface="Arial" charset="0"/>
              </a:rPr>
              <a:t>A</a:t>
            </a:r>
            <a:r>
              <a:rPr lang="en-US" sz="2200" dirty="0" smtClean="0">
                <a:latin typeface="Arial" charset="0"/>
              </a:rPr>
              <a:t>n undeclared outcome value </a:t>
            </a:r>
            <a:r>
              <a:rPr lang="en-US" sz="2200" i="1" dirty="0" smtClean="0">
                <a:latin typeface="Arial" charset="0"/>
              </a:rPr>
              <a:t>“</a:t>
            </a:r>
            <a:r>
              <a:rPr lang="en-US" sz="2200" i="1" dirty="0" err="1" smtClean="0">
                <a:latin typeface="Arial" charset="0"/>
              </a:rPr>
              <a:t>listProducts</a:t>
            </a:r>
            <a:r>
              <a:rPr lang="en-US" sz="2200" i="1" dirty="0" smtClean="0">
                <a:latin typeface="Arial" charset="0"/>
              </a:rPr>
              <a:t>”</a:t>
            </a:r>
            <a:r>
              <a:rPr lang="en-US" sz="2200" dirty="0" smtClean="0">
                <a:latin typeface="Arial" charset="0"/>
              </a:rPr>
              <a:t> will render (if exists) the </a:t>
            </a:r>
            <a:r>
              <a:rPr lang="en-US" sz="2200" i="1" dirty="0" err="1" smtClean="0">
                <a:latin typeface="Arial" charset="0"/>
              </a:rPr>
              <a:t>listProducts.xhtml</a:t>
            </a:r>
            <a:r>
              <a:rPr lang="en-US" sz="2200" dirty="0" smtClean="0">
                <a:latin typeface="Arial" charset="0"/>
              </a:rPr>
              <a:t> (or </a:t>
            </a:r>
            <a:r>
              <a:rPr lang="en-US" sz="2200" i="1" dirty="0" err="1" smtClean="0">
                <a:latin typeface="Arial" charset="0"/>
              </a:rPr>
              <a:t>listProducts.jsp</a:t>
            </a:r>
            <a:r>
              <a:rPr lang="en-US" sz="2200" dirty="0" smtClean="0">
                <a:latin typeface="Arial" charset="0"/>
              </a:rPr>
              <a:t>) page </a:t>
            </a:r>
            <a:endParaRPr lang="en-US" sz="2200" dirty="0">
              <a:latin typeface="Arial" charset="0"/>
            </a:endParaRPr>
          </a:p>
        </p:txBody>
      </p:sp>
      <p:pic>
        <p:nvPicPr>
          <p:cNvPr id="9" name="Picture 14" descr="PowerPointCapture001"/>
          <p:cNvPicPr>
            <a:picLocks noChangeAspect="1" noChangeArrowheads="1"/>
          </p:cNvPicPr>
          <p:nvPr/>
        </p:nvPicPr>
        <p:blipFill>
          <a:blip r:embed="rId4" cstate="print"/>
          <a:srcRect/>
          <a:stretch>
            <a:fillRect/>
          </a:stretch>
        </p:blipFill>
        <p:spPr bwMode="auto">
          <a:xfrm>
            <a:off x="6254750" y="5016500"/>
            <a:ext cx="2736850" cy="1765300"/>
          </a:xfrm>
          <a:prstGeom prst="rect">
            <a:avLst/>
          </a:prstGeom>
          <a:noFill/>
          <a:ln w="9525">
            <a:noFill/>
            <a:miter lim="800000"/>
            <a:headEnd/>
            <a:tailEnd/>
          </a:ln>
        </p:spPr>
      </p:pic>
    </p:spTree>
    <p:extLst>
      <p:ext uri="{BB962C8B-B14F-4D97-AF65-F5344CB8AC3E}">
        <p14:creationId xmlns:p14="http://schemas.microsoft.com/office/powerpoint/2010/main" val="79457986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21285" name="Rectangle 5"/>
          <p:cNvSpPr>
            <a:spLocks noGrp="1" noChangeArrowheads="1"/>
          </p:cNvSpPr>
          <p:nvPr>
            <p:ph type="body" idx="1"/>
          </p:nvPr>
        </p:nvSpPr>
        <p:spPr>
          <a:xfrm>
            <a:off x="1114623" y="1106016"/>
            <a:ext cx="7489825" cy="4267200"/>
          </a:xfrm>
          <a:noFill/>
        </p:spPr>
        <p:txBody>
          <a:bodyPr/>
          <a:lstStyle/>
          <a:p>
            <a:pPr eaLnBrk="1" hangingPunct="1"/>
            <a:r>
              <a:rPr lang="en-US" dirty="0" smtClean="0"/>
              <a:t>For example:</a:t>
            </a:r>
          </a:p>
          <a:p>
            <a:pPr lvl="1" eaLnBrk="1" hangingPunct="1"/>
            <a:r>
              <a:rPr lang="en-US" dirty="0" smtClean="0"/>
              <a:t>Submitting the following form :</a:t>
            </a:r>
          </a:p>
          <a:p>
            <a:pPr eaLnBrk="1" hangingPunct="1"/>
            <a:endParaRPr lang="en-US" dirty="0" smtClean="0"/>
          </a:p>
          <a:p>
            <a:pPr eaLnBrk="1" hangingPunct="1">
              <a:buNone/>
            </a:pPr>
            <a:endParaRPr lang="en-US" dirty="0" smtClean="0"/>
          </a:p>
          <a:p>
            <a:pPr eaLnBrk="1" hangingPunct="1"/>
            <a:endParaRPr lang="en-US" dirty="0" smtClean="0"/>
          </a:p>
          <a:p>
            <a:pPr lvl="1" eaLnBrk="1" hangingPunct="1"/>
            <a:r>
              <a:rPr lang="en-US" dirty="0" smtClean="0"/>
              <a:t>… will </a:t>
            </a:r>
            <a:r>
              <a:rPr lang="en-US" dirty="0"/>
              <a:t>try to render a view named </a:t>
            </a:r>
            <a:r>
              <a:rPr lang="en-US" i="1" dirty="0"/>
              <a:t>page2.xhtml</a:t>
            </a:r>
            <a:endParaRPr lang="en-US" b="1" i="1" dirty="0"/>
          </a:p>
        </p:txBody>
      </p:sp>
      <p:sp>
        <p:nvSpPr>
          <p:cNvPr id="1121287" name="Text Box 7"/>
          <p:cNvSpPr txBox="1">
            <a:spLocks noChangeArrowheads="1"/>
          </p:cNvSpPr>
          <p:nvPr/>
        </p:nvSpPr>
        <p:spPr bwMode="auto">
          <a:xfrm>
            <a:off x="1403648" y="2289646"/>
            <a:ext cx="7272808" cy="923330"/>
          </a:xfrm>
          <a:prstGeom prst="rect">
            <a:avLst/>
          </a:prstGeom>
          <a:solidFill>
            <a:schemeClr val="accent2"/>
          </a:solidFill>
          <a:ln w="3175" cap="flat" cmpd="sng" algn="ctr">
            <a:solidFill>
              <a:schemeClr val="tx1"/>
            </a:solidFill>
            <a:prstDash val="solid"/>
            <a:miter lim="800000"/>
            <a:headEnd type="none" w="med" len="med"/>
            <a:tailEnd type="none" w="med" len="med"/>
          </a:ln>
        </p:spPr>
        <p:txBody>
          <a:bodyPr wrap="square">
            <a:prstTxWarp prst="textNoShape">
              <a:avLst/>
            </a:prstTxWarp>
            <a:spAutoFit/>
          </a:bodyPr>
          <a:lstStyle/>
          <a:p>
            <a:r>
              <a:rPr lang="en-US" sz="1800" noProof="1" smtClean="0">
                <a:solidFill>
                  <a:srgbClr val="3F7F7F"/>
                </a:solidFill>
                <a:latin typeface="Courier" pitchFamily="49" charset="0"/>
              </a:rPr>
              <a:t>&lt;h:form&gt;</a:t>
            </a:r>
          </a:p>
          <a:p>
            <a:r>
              <a:rPr lang="en-US" sz="1800" noProof="1" smtClean="0">
                <a:solidFill>
                  <a:srgbClr val="3F7F7F"/>
                </a:solidFill>
                <a:latin typeface="Courier" pitchFamily="49" charset="0"/>
              </a:rPr>
              <a:t>  &lt;h:commandLink </a:t>
            </a:r>
            <a:r>
              <a:rPr lang="en-US" sz="1800" noProof="1" smtClean="0">
                <a:solidFill>
                  <a:srgbClr val="7F0055"/>
                </a:solidFill>
                <a:latin typeface="Courier" pitchFamily="49" charset="0"/>
              </a:rPr>
              <a:t>action</a:t>
            </a:r>
            <a:r>
              <a:rPr lang="en-US" sz="1800" noProof="1" smtClean="0">
                <a:latin typeface="Courier" pitchFamily="49" charset="0"/>
              </a:rPr>
              <a:t>=</a:t>
            </a:r>
            <a:r>
              <a:rPr lang="en-US" sz="1800" noProof="1" smtClean="0">
                <a:solidFill>
                  <a:srgbClr val="2A00FF"/>
                </a:solidFill>
                <a:latin typeface="Courier" pitchFamily="49" charset="0"/>
              </a:rPr>
              <a:t>"page2" </a:t>
            </a:r>
            <a:r>
              <a:rPr lang="en-US" sz="1800" noProof="1" smtClean="0">
                <a:solidFill>
                  <a:srgbClr val="7F0055"/>
                </a:solidFill>
                <a:latin typeface="Courier" pitchFamily="49" charset="0"/>
              </a:rPr>
              <a:t>value</a:t>
            </a:r>
            <a:r>
              <a:rPr lang="en-US" sz="1800" noProof="1" smtClean="0">
                <a:latin typeface="Courier" pitchFamily="49" charset="0"/>
              </a:rPr>
              <a:t>=</a:t>
            </a:r>
            <a:r>
              <a:rPr lang="en-US" sz="1800" noProof="1" smtClean="0">
                <a:solidFill>
                  <a:srgbClr val="2A00FF"/>
                </a:solidFill>
                <a:latin typeface="Courier" pitchFamily="49" charset="0"/>
              </a:rPr>
              <a:t>"Submit" </a:t>
            </a:r>
            <a:r>
              <a:rPr lang="en-US" sz="1800" noProof="1" smtClean="0">
                <a:solidFill>
                  <a:srgbClr val="3F7F7F"/>
                </a:solidFill>
                <a:latin typeface="Courier" pitchFamily="49" charset="0"/>
              </a:rPr>
              <a:t>/&gt;</a:t>
            </a:r>
          </a:p>
          <a:p>
            <a:r>
              <a:rPr lang="en-US" sz="1800" noProof="1" smtClean="0">
                <a:solidFill>
                  <a:srgbClr val="3F7F7F"/>
                </a:solidFill>
                <a:latin typeface="Courier" pitchFamily="49" charset="0"/>
              </a:rPr>
              <a:t>&lt;/h:form&gt;</a:t>
            </a:r>
            <a:endParaRPr lang="en-US" sz="1800" dirty="0">
              <a:solidFill>
                <a:srgbClr val="3F7F7F"/>
              </a:solidFill>
              <a:latin typeface="Courier" pitchFamily="49" charset="0"/>
            </a:endParaRPr>
          </a:p>
        </p:txBody>
      </p:sp>
      <p:sp>
        <p:nvSpPr>
          <p:cNvPr id="49158" name="Rectangle 9"/>
          <p:cNvSpPr>
            <a:spLocks noGrp="1" noChangeArrowheads="1"/>
          </p:cNvSpPr>
          <p:nvPr>
            <p:ph type="title"/>
          </p:nvPr>
        </p:nvSpPr>
        <p:spPr>
          <a:xfrm>
            <a:off x="1033463" y="142875"/>
            <a:ext cx="7729537" cy="838200"/>
          </a:xfrm>
          <a:noFill/>
        </p:spPr>
        <p:txBody>
          <a:bodyPr/>
          <a:lstStyle/>
          <a:p>
            <a:pPr eaLnBrk="1" hangingPunct="1"/>
            <a:r>
              <a:rPr lang="en-US" sz="3200" dirty="0"/>
              <a:t>Implicit navigation rules</a:t>
            </a:r>
            <a:endParaRPr lang="en-US" dirty="0"/>
          </a:p>
        </p:txBody>
      </p:sp>
      <p:sp>
        <p:nvSpPr>
          <p:cNvPr id="49159" name="Text Box 19"/>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Navigation concept</a:t>
            </a:r>
            <a:endParaRPr lang="en-US" sz="1800" b="1" dirty="0">
              <a:solidFill>
                <a:srgbClr val="000000"/>
              </a:solidFill>
              <a:latin typeface="Arial" charset="0"/>
            </a:endParaRPr>
          </a:p>
        </p:txBody>
      </p:sp>
    </p:spTree>
    <p:custDataLst>
      <p:tags r:id="rId1"/>
    </p:custDataLst>
    <p:extLst>
      <p:ext uri="{BB962C8B-B14F-4D97-AF65-F5344CB8AC3E}">
        <p14:creationId xmlns:p14="http://schemas.microsoft.com/office/powerpoint/2010/main" val="2077628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0179" name="Rectangle 13"/>
          <p:cNvSpPr>
            <a:spLocks noGrp="1" noChangeArrowheads="1"/>
          </p:cNvSpPr>
          <p:nvPr>
            <p:ph type="title"/>
          </p:nvPr>
        </p:nvSpPr>
        <p:spPr>
          <a:xfrm>
            <a:off x="1033463" y="142875"/>
            <a:ext cx="7729537" cy="838200"/>
          </a:xfrm>
          <a:noFill/>
        </p:spPr>
        <p:txBody>
          <a:bodyPr/>
          <a:lstStyle/>
          <a:p>
            <a:pPr eaLnBrk="1" hangingPunct="1"/>
            <a:r>
              <a:rPr lang="en-US" sz="3200" dirty="0" smtClean="0"/>
              <a:t>Kind of navigation</a:t>
            </a:r>
            <a:endParaRPr lang="en-US" sz="3200" dirty="0"/>
          </a:p>
        </p:txBody>
      </p:sp>
      <p:sp>
        <p:nvSpPr>
          <p:cNvPr id="31751" name="Text Box 24"/>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Navigation concept</a:t>
            </a:r>
            <a:endParaRPr lang="en-US" sz="1800" b="1">
              <a:solidFill>
                <a:srgbClr val="000000"/>
              </a:solidFill>
              <a:latin typeface="Arial" charset="0"/>
            </a:endParaRPr>
          </a:p>
        </p:txBody>
      </p:sp>
      <p:sp>
        <p:nvSpPr>
          <p:cNvPr id="50181" name="Espace réservé du contenu 7"/>
          <p:cNvSpPr>
            <a:spLocks noGrp="1"/>
          </p:cNvSpPr>
          <p:nvPr>
            <p:ph idx="1"/>
          </p:nvPr>
        </p:nvSpPr>
        <p:spPr>
          <a:xfrm>
            <a:off x="1044575" y="1143000"/>
            <a:ext cx="7718425" cy="5029200"/>
          </a:xfrm>
        </p:spPr>
        <p:txBody>
          <a:bodyPr/>
          <a:lstStyle/>
          <a:p>
            <a:r>
              <a:rPr lang="en-US" dirty="0"/>
              <a:t>We have two kind of navigation : </a:t>
            </a:r>
          </a:p>
          <a:p>
            <a:pPr lvl="1"/>
            <a:r>
              <a:rPr lang="en-US" dirty="0"/>
              <a:t>Static </a:t>
            </a:r>
            <a:r>
              <a:rPr lang="en-US" dirty="0" smtClean="0"/>
              <a:t>navigation</a:t>
            </a:r>
          </a:p>
          <a:p>
            <a:pPr lvl="2"/>
            <a:r>
              <a:rPr lang="en-US" dirty="0"/>
              <a:t>Outcome is know when the</a:t>
            </a:r>
            <a:r>
              <a:rPr lang="en-US" dirty="0" smtClean="0"/>
              <a:t> JSP page </a:t>
            </a:r>
            <a:r>
              <a:rPr lang="en-US" dirty="0"/>
              <a:t>is </a:t>
            </a:r>
            <a:r>
              <a:rPr lang="en-US" dirty="0" smtClean="0"/>
              <a:t>interpreted</a:t>
            </a:r>
            <a:endParaRPr lang="en-US" dirty="0"/>
          </a:p>
          <a:p>
            <a:pPr lvl="1"/>
            <a:endParaRPr lang="en-US" dirty="0"/>
          </a:p>
          <a:p>
            <a:pPr lvl="1"/>
            <a:endParaRPr lang="en-US" dirty="0" smtClean="0"/>
          </a:p>
          <a:p>
            <a:pPr lvl="1"/>
            <a:r>
              <a:rPr lang="en-US" dirty="0" smtClean="0"/>
              <a:t>Dynamic </a:t>
            </a:r>
            <a:r>
              <a:rPr lang="en-US" dirty="0"/>
              <a:t>navigation</a:t>
            </a:r>
          </a:p>
          <a:p>
            <a:pPr lvl="2"/>
            <a:r>
              <a:rPr lang="en-US" dirty="0"/>
              <a:t>Outcome is unknown when the</a:t>
            </a:r>
            <a:r>
              <a:rPr lang="en-US" dirty="0" smtClean="0"/>
              <a:t> page </a:t>
            </a:r>
            <a:r>
              <a:rPr lang="en-US" dirty="0"/>
              <a:t>is interpreted thanks to </a:t>
            </a:r>
            <a:r>
              <a:rPr lang="en-US" dirty="0" smtClean="0"/>
              <a:t>EL</a:t>
            </a:r>
            <a:endParaRPr lang="en-US" dirty="0"/>
          </a:p>
        </p:txBody>
      </p:sp>
      <p:sp>
        <p:nvSpPr>
          <p:cNvPr id="8" name="ZoneTexte 7"/>
          <p:cNvSpPr txBox="1"/>
          <p:nvPr/>
        </p:nvSpPr>
        <p:spPr>
          <a:xfrm>
            <a:off x="1331640" y="2812866"/>
            <a:ext cx="7433579" cy="400110"/>
          </a:xfrm>
          <a:prstGeom prst="rect">
            <a:avLst/>
          </a:prstGeom>
          <a:solidFill>
            <a:schemeClr val="accent2"/>
          </a:solidFill>
          <a:ln>
            <a:solidFill>
              <a:schemeClr val="tx1"/>
            </a:solidFill>
          </a:ln>
        </p:spPr>
        <p:txBody>
          <a:bodyPr wrap="square" rtlCol="0">
            <a:spAutoFit/>
          </a:bodyPr>
          <a:lstStyle/>
          <a:p>
            <a:r>
              <a:rPr lang="fr-FR" sz="2000" dirty="0" smtClean="0">
                <a:solidFill>
                  <a:srgbClr val="3F7F7F"/>
                </a:solidFill>
              </a:rPr>
              <a:t>&lt;</a:t>
            </a:r>
            <a:r>
              <a:rPr lang="fr-FR" sz="2000" dirty="0" err="1" smtClean="0">
                <a:solidFill>
                  <a:srgbClr val="3F7F7F"/>
                </a:solidFill>
              </a:rPr>
              <a:t>h:commandButton</a:t>
            </a:r>
            <a:r>
              <a:rPr lang="fr-FR" sz="2000" dirty="0" smtClean="0">
                <a:solidFill>
                  <a:srgbClr val="3F7F7F"/>
                </a:solidFill>
              </a:rPr>
              <a:t> </a:t>
            </a:r>
            <a:r>
              <a:rPr lang="fr-FR" sz="2000" dirty="0" smtClean="0">
                <a:solidFill>
                  <a:srgbClr val="7F0055"/>
                </a:solidFill>
              </a:rPr>
              <a:t>action</a:t>
            </a:r>
            <a:r>
              <a:rPr lang="fr-FR" sz="2000" dirty="0" smtClean="0"/>
              <a:t>=</a:t>
            </a:r>
            <a:r>
              <a:rPr lang="fr-FR" sz="2000" dirty="0" smtClean="0">
                <a:solidFill>
                  <a:srgbClr val="1824F8"/>
                </a:solidFill>
              </a:rPr>
              <a:t>"</a:t>
            </a:r>
            <a:r>
              <a:rPr lang="fr-FR" sz="2000" dirty="0" err="1" smtClean="0">
                <a:solidFill>
                  <a:srgbClr val="1824F8"/>
                </a:solidFill>
              </a:rPr>
              <a:t>success</a:t>
            </a:r>
            <a:r>
              <a:rPr lang="fr-FR" sz="2000" dirty="0" smtClean="0">
                <a:solidFill>
                  <a:srgbClr val="1824F8"/>
                </a:solidFill>
              </a:rPr>
              <a:t>"</a:t>
            </a:r>
            <a:r>
              <a:rPr lang="fr-FR" sz="2000" dirty="0" smtClean="0"/>
              <a:t> /&gt;</a:t>
            </a:r>
            <a:endParaRPr lang="fr-FR" sz="2000" dirty="0"/>
          </a:p>
        </p:txBody>
      </p:sp>
      <p:sp>
        <p:nvSpPr>
          <p:cNvPr id="11" name="ZoneTexte 10"/>
          <p:cNvSpPr txBox="1"/>
          <p:nvPr/>
        </p:nvSpPr>
        <p:spPr>
          <a:xfrm>
            <a:off x="1331640" y="5333146"/>
            <a:ext cx="7429552" cy="400110"/>
          </a:xfrm>
          <a:prstGeom prst="rect">
            <a:avLst/>
          </a:prstGeom>
          <a:solidFill>
            <a:schemeClr val="accent2"/>
          </a:solidFill>
          <a:ln>
            <a:solidFill>
              <a:schemeClr val="tx1"/>
            </a:solidFill>
          </a:ln>
        </p:spPr>
        <p:txBody>
          <a:bodyPr wrap="square" rtlCol="0">
            <a:spAutoFit/>
          </a:bodyPr>
          <a:lstStyle/>
          <a:p>
            <a:r>
              <a:rPr lang="fr-FR" sz="2000" dirty="0" smtClean="0">
                <a:solidFill>
                  <a:srgbClr val="3F7F7F"/>
                </a:solidFill>
              </a:rPr>
              <a:t>&lt;</a:t>
            </a:r>
            <a:r>
              <a:rPr lang="fr-FR" sz="2000" dirty="0" err="1" smtClean="0">
                <a:solidFill>
                  <a:srgbClr val="3F7F7F"/>
                </a:solidFill>
              </a:rPr>
              <a:t>h:commandButton</a:t>
            </a:r>
            <a:r>
              <a:rPr lang="fr-FR" sz="2000" dirty="0" smtClean="0">
                <a:solidFill>
                  <a:srgbClr val="3F7F7F"/>
                </a:solidFill>
              </a:rPr>
              <a:t> </a:t>
            </a:r>
            <a:r>
              <a:rPr lang="fr-FR" sz="2000" dirty="0" smtClean="0">
                <a:solidFill>
                  <a:srgbClr val="7F0055"/>
                </a:solidFill>
              </a:rPr>
              <a:t>action</a:t>
            </a:r>
            <a:r>
              <a:rPr lang="fr-FR" sz="2000" dirty="0" smtClean="0"/>
              <a:t>=</a:t>
            </a:r>
            <a:r>
              <a:rPr lang="fr-FR" sz="2000" dirty="0" smtClean="0">
                <a:solidFill>
                  <a:srgbClr val="1824F8"/>
                </a:solidFill>
              </a:rPr>
              <a:t>"#{</a:t>
            </a:r>
            <a:r>
              <a:rPr lang="fr-FR" sz="2000" dirty="0" err="1" smtClean="0">
                <a:solidFill>
                  <a:srgbClr val="1824F8"/>
                </a:solidFill>
              </a:rPr>
              <a:t>bean.action</a:t>
            </a:r>
            <a:r>
              <a:rPr lang="fr-FR" sz="2000" dirty="0" smtClean="0">
                <a:solidFill>
                  <a:srgbClr val="1824F8"/>
                </a:solidFill>
              </a:rPr>
              <a:t>}"</a:t>
            </a:r>
            <a:r>
              <a:rPr lang="fr-FR" sz="2000" dirty="0" smtClean="0"/>
              <a:t> /&gt;</a:t>
            </a:r>
            <a:endParaRPr lang="fr-FR" sz="2000" dirty="0"/>
          </a:p>
        </p:txBody>
      </p:sp>
    </p:spTree>
    <p:custDataLst>
      <p:tags r:id="rId1"/>
    </p:custDataLst>
    <p:extLst>
      <p:ext uri="{BB962C8B-B14F-4D97-AF65-F5344CB8AC3E}">
        <p14:creationId xmlns:p14="http://schemas.microsoft.com/office/powerpoint/2010/main" val="38703742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0179" name="Rectangle 13"/>
          <p:cNvSpPr>
            <a:spLocks noGrp="1" noChangeArrowheads="1"/>
          </p:cNvSpPr>
          <p:nvPr>
            <p:ph type="title"/>
          </p:nvPr>
        </p:nvSpPr>
        <p:spPr>
          <a:xfrm>
            <a:off x="1033463" y="142875"/>
            <a:ext cx="7729537" cy="838200"/>
          </a:xfrm>
          <a:noFill/>
        </p:spPr>
        <p:txBody>
          <a:bodyPr/>
          <a:lstStyle/>
          <a:p>
            <a:pPr eaLnBrk="1" hangingPunct="1"/>
            <a:r>
              <a:rPr lang="en-US" sz="3200" dirty="0" smtClean="0"/>
              <a:t>Forward / Redirect</a:t>
            </a:r>
            <a:endParaRPr lang="en-US" sz="3200" dirty="0"/>
          </a:p>
        </p:txBody>
      </p:sp>
      <p:sp>
        <p:nvSpPr>
          <p:cNvPr id="31751" name="Text Box 24"/>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Navigation concept</a:t>
            </a:r>
            <a:endParaRPr lang="en-US" sz="1800" b="1">
              <a:solidFill>
                <a:srgbClr val="000000"/>
              </a:solidFill>
              <a:latin typeface="Arial" charset="0"/>
            </a:endParaRPr>
          </a:p>
        </p:txBody>
      </p:sp>
      <p:sp>
        <p:nvSpPr>
          <p:cNvPr id="50181" name="Espace réservé du contenu 7"/>
          <p:cNvSpPr>
            <a:spLocks noGrp="1"/>
          </p:cNvSpPr>
          <p:nvPr>
            <p:ph idx="1"/>
          </p:nvPr>
        </p:nvSpPr>
        <p:spPr>
          <a:xfrm>
            <a:off x="1044575" y="1208112"/>
            <a:ext cx="7718425" cy="5029200"/>
          </a:xfrm>
        </p:spPr>
        <p:txBody>
          <a:bodyPr/>
          <a:lstStyle/>
          <a:p>
            <a:r>
              <a:rPr lang="en-US" dirty="0"/>
              <a:t>When navigating to another </a:t>
            </a:r>
            <a:r>
              <a:rPr lang="en-US" dirty="0" smtClean="0"/>
              <a:t>page</a:t>
            </a:r>
            <a:endParaRPr lang="en-US" dirty="0"/>
          </a:p>
          <a:p>
            <a:pPr lvl="1"/>
            <a:r>
              <a:rPr lang="en-US" dirty="0"/>
              <a:t>B</a:t>
            </a:r>
            <a:r>
              <a:rPr lang="en-US" dirty="0" smtClean="0"/>
              <a:t>oth </a:t>
            </a:r>
            <a:r>
              <a:rPr lang="en-US" dirty="0"/>
              <a:t>JSF 1.2 and JSF </a:t>
            </a:r>
            <a:r>
              <a:rPr lang="en-US" dirty="0" smtClean="0"/>
              <a:t>2.0 </a:t>
            </a:r>
            <a:r>
              <a:rPr lang="en-US" dirty="0"/>
              <a:t>perform a forward </a:t>
            </a:r>
            <a:r>
              <a:rPr lang="en-US" dirty="0" smtClean="0"/>
              <a:t>(default behavior) to </a:t>
            </a:r>
            <a:r>
              <a:rPr lang="en-US" dirty="0"/>
              <a:t>the new </a:t>
            </a:r>
            <a:r>
              <a:rPr lang="en-US" dirty="0" smtClean="0"/>
              <a:t>page</a:t>
            </a:r>
          </a:p>
          <a:p>
            <a:pPr lvl="1"/>
            <a:endParaRPr lang="en-US" dirty="0"/>
          </a:p>
          <a:p>
            <a:r>
              <a:rPr lang="en-US" dirty="0" smtClean="0"/>
              <a:t>Server forward issues:</a:t>
            </a:r>
          </a:p>
          <a:p>
            <a:pPr lvl="1"/>
            <a:r>
              <a:rPr lang="en-US" dirty="0"/>
              <a:t>T</a:t>
            </a:r>
            <a:r>
              <a:rPr lang="en-US" dirty="0" smtClean="0"/>
              <a:t>he </a:t>
            </a:r>
            <a:r>
              <a:rPr lang="en-US" dirty="0"/>
              <a:t>browser is not aware that we are displaying a different </a:t>
            </a:r>
            <a:r>
              <a:rPr lang="en-US" dirty="0" smtClean="0"/>
              <a:t>page</a:t>
            </a:r>
          </a:p>
          <a:p>
            <a:pPr lvl="2"/>
            <a:r>
              <a:rPr lang="en-US" dirty="0"/>
              <a:t>T</a:t>
            </a:r>
            <a:r>
              <a:rPr lang="en-US" dirty="0" smtClean="0"/>
              <a:t>he </a:t>
            </a:r>
            <a:r>
              <a:rPr lang="en-US" dirty="0"/>
              <a:t>page address in the URL </a:t>
            </a:r>
            <a:r>
              <a:rPr lang="en-US" dirty="0" smtClean="0"/>
              <a:t>don’t change!</a:t>
            </a:r>
          </a:p>
          <a:p>
            <a:pPr lvl="2"/>
            <a:endParaRPr lang="en-US" dirty="0"/>
          </a:p>
          <a:p>
            <a:r>
              <a:rPr lang="en-US" dirty="0" smtClean="0"/>
              <a:t>But JSF provide a way to force redirect instead of forward…</a:t>
            </a:r>
            <a:endParaRPr lang="en-US" dirty="0"/>
          </a:p>
        </p:txBody>
      </p:sp>
    </p:spTree>
    <p:custDataLst>
      <p:tags r:id="rId1"/>
    </p:custDataLst>
    <p:extLst>
      <p:ext uri="{BB962C8B-B14F-4D97-AF65-F5344CB8AC3E}">
        <p14:creationId xmlns:p14="http://schemas.microsoft.com/office/powerpoint/2010/main" val="28846775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575" y="1301080"/>
            <a:ext cx="7718425" cy="4648200"/>
          </a:xfrm>
        </p:spPr>
        <p:txBody>
          <a:bodyPr/>
          <a:lstStyle/>
          <a:p>
            <a:r>
              <a:rPr lang="en-US" dirty="0" smtClean="0"/>
              <a:t>With JSF, you can with </a:t>
            </a:r>
            <a:r>
              <a:rPr lang="en-US" dirty="0"/>
              <a:t>minimal efforts </a:t>
            </a:r>
            <a:r>
              <a:rPr lang="en-US" dirty="0" smtClean="0"/>
              <a:t>:</a:t>
            </a:r>
            <a:endParaRPr lang="en-US" dirty="0"/>
          </a:p>
          <a:p>
            <a:pPr lvl="1"/>
            <a:r>
              <a:rPr lang="en-US" dirty="0"/>
              <a:t>Create a web page</a:t>
            </a:r>
          </a:p>
          <a:p>
            <a:pPr lvl="1"/>
            <a:r>
              <a:rPr lang="en-US" dirty="0"/>
              <a:t>Drop components onto a web page by adding component tags</a:t>
            </a:r>
          </a:p>
          <a:p>
            <a:pPr lvl="1"/>
            <a:r>
              <a:rPr lang="en-US" dirty="0" smtClean="0"/>
              <a:t>Bind component on a page to server-side data</a:t>
            </a:r>
          </a:p>
          <a:p>
            <a:pPr lvl="1"/>
            <a:r>
              <a:rPr lang="en-US" dirty="0" smtClean="0"/>
              <a:t>Wire component-generated events to server-side application code</a:t>
            </a:r>
          </a:p>
          <a:p>
            <a:pPr lvl="1"/>
            <a:r>
              <a:rPr lang="en-US" dirty="0" smtClean="0"/>
              <a:t>Save and restore application state beyond the life of server requests</a:t>
            </a:r>
          </a:p>
          <a:p>
            <a:pPr lvl="1"/>
            <a:r>
              <a:rPr lang="en-US" dirty="0" smtClean="0"/>
              <a:t>Reuse and extend component through customization</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Features</a:t>
            </a:r>
            <a:endParaRPr lang="en-US" sz="3200" dirty="0"/>
          </a:p>
        </p:txBody>
      </p:sp>
    </p:spTree>
    <p:extLst>
      <p:ext uri="{BB962C8B-B14F-4D97-AF65-F5344CB8AC3E}">
        <p14:creationId xmlns:p14="http://schemas.microsoft.com/office/powerpoint/2010/main" val="2896875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0179" name="Rectangle 13"/>
          <p:cNvSpPr>
            <a:spLocks noGrp="1" noChangeArrowheads="1"/>
          </p:cNvSpPr>
          <p:nvPr>
            <p:ph type="title"/>
          </p:nvPr>
        </p:nvSpPr>
        <p:spPr>
          <a:xfrm>
            <a:off x="1033463" y="142875"/>
            <a:ext cx="7729537" cy="838200"/>
          </a:xfrm>
          <a:noFill/>
        </p:spPr>
        <p:txBody>
          <a:bodyPr/>
          <a:lstStyle/>
          <a:p>
            <a:pPr eaLnBrk="1" hangingPunct="1"/>
            <a:r>
              <a:rPr lang="en-US" sz="3200" dirty="0" smtClean="0"/>
              <a:t>Forward / Redirect</a:t>
            </a:r>
            <a:endParaRPr lang="en-US" sz="3200" dirty="0"/>
          </a:p>
        </p:txBody>
      </p:sp>
      <p:sp>
        <p:nvSpPr>
          <p:cNvPr id="31751" name="Text Box 24"/>
          <p:cNvSpPr txBox="1">
            <a:spLocks noChangeArrowheads="1"/>
          </p:cNvSpPr>
          <p:nvPr/>
        </p:nvSpPr>
        <p:spPr bwMode="auto">
          <a:xfrm>
            <a:off x="966788" y="0"/>
            <a:ext cx="8172450" cy="366713"/>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Navigation concept</a:t>
            </a:r>
            <a:endParaRPr lang="en-US" sz="1800" b="1">
              <a:solidFill>
                <a:srgbClr val="000000"/>
              </a:solidFill>
              <a:latin typeface="Arial" charset="0"/>
            </a:endParaRPr>
          </a:p>
        </p:txBody>
      </p:sp>
      <p:sp>
        <p:nvSpPr>
          <p:cNvPr id="50181" name="Espace réservé du contenu 7"/>
          <p:cNvSpPr>
            <a:spLocks noGrp="1"/>
          </p:cNvSpPr>
          <p:nvPr>
            <p:ph idx="1"/>
          </p:nvPr>
        </p:nvSpPr>
        <p:spPr>
          <a:xfrm>
            <a:off x="1044575" y="1208112"/>
            <a:ext cx="7718425" cy="5029200"/>
          </a:xfrm>
        </p:spPr>
        <p:txBody>
          <a:bodyPr/>
          <a:lstStyle/>
          <a:p>
            <a:r>
              <a:rPr lang="en-US" dirty="0" smtClean="0"/>
              <a:t>Example with an explicit navigation rule: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 with an implicit navigation rule:</a:t>
            </a:r>
          </a:p>
          <a:p>
            <a:endParaRPr lang="en-US" dirty="0"/>
          </a:p>
        </p:txBody>
      </p:sp>
      <p:sp>
        <p:nvSpPr>
          <p:cNvPr id="6" name="ZoneTexte 7"/>
          <p:cNvSpPr txBox="1"/>
          <p:nvPr/>
        </p:nvSpPr>
        <p:spPr>
          <a:xfrm>
            <a:off x="1105738" y="1851789"/>
            <a:ext cx="7786742" cy="2862323"/>
          </a:xfrm>
          <a:prstGeom prst="rect">
            <a:avLst/>
          </a:prstGeom>
          <a:solidFill>
            <a:schemeClr val="accent2"/>
          </a:solidFill>
          <a:ln>
            <a:solidFill>
              <a:schemeClr val="tx1"/>
            </a:solidFill>
          </a:ln>
        </p:spPr>
        <p:txBody>
          <a:bodyPr wrap="square" rtlCol="0">
            <a:spAutoFit/>
          </a:bodyPr>
          <a:lstStyle/>
          <a:p>
            <a:r>
              <a:rPr lang="en-US" sz="1800" dirty="0" smtClean="0"/>
              <a:t>...</a:t>
            </a:r>
          </a:p>
          <a:p>
            <a:r>
              <a:rPr lang="en-US" sz="1800" dirty="0" smtClean="0">
                <a:solidFill>
                  <a:srgbClr val="3F7F7F"/>
                </a:solidFill>
              </a:rPr>
              <a:t>&lt;navigation-rule&gt;</a:t>
            </a:r>
          </a:p>
          <a:p>
            <a:r>
              <a:rPr lang="en-US" sz="1800" dirty="0" smtClean="0">
                <a:solidFill>
                  <a:srgbClr val="3F7F7F"/>
                </a:solidFill>
              </a:rPr>
              <a:t>  &lt;from-view-id&gt;</a:t>
            </a:r>
            <a:r>
              <a:rPr lang="en-US" sz="1800" b="1" dirty="0" smtClean="0"/>
              <a:t>/</a:t>
            </a:r>
            <a:r>
              <a:rPr lang="en-US" sz="1800" b="1" dirty="0" err="1" smtClean="0"/>
              <a:t>index.jsp</a:t>
            </a:r>
            <a:r>
              <a:rPr lang="en-US" sz="1800" dirty="0" smtClean="0">
                <a:solidFill>
                  <a:srgbClr val="3F7F7F"/>
                </a:solidFill>
              </a:rPr>
              <a:t>&lt;/from-view-id&gt;</a:t>
            </a:r>
          </a:p>
          <a:p>
            <a:r>
              <a:rPr lang="en-US" sz="1800" dirty="0" smtClean="0">
                <a:solidFill>
                  <a:srgbClr val="3F7F7F"/>
                </a:solidFill>
              </a:rPr>
              <a:t>  &lt;navigation-case&gt;</a:t>
            </a:r>
          </a:p>
          <a:p>
            <a:r>
              <a:rPr lang="en-US" sz="1800" dirty="0" smtClean="0">
                <a:solidFill>
                  <a:srgbClr val="3F7F7F"/>
                </a:solidFill>
              </a:rPr>
              <a:t>    &lt;from-outcome&gt;</a:t>
            </a:r>
            <a:r>
              <a:rPr lang="en-US" sz="1800" b="1" dirty="0" smtClean="0"/>
              <a:t>success</a:t>
            </a:r>
            <a:r>
              <a:rPr lang="en-US" sz="1800" dirty="0" smtClean="0">
                <a:solidFill>
                  <a:srgbClr val="3F7F7F"/>
                </a:solidFill>
              </a:rPr>
              <a:t>&lt;/from-outcome&gt;</a:t>
            </a:r>
          </a:p>
          <a:p>
            <a:r>
              <a:rPr lang="en-US" sz="1800" dirty="0" smtClean="0">
                <a:solidFill>
                  <a:srgbClr val="3F7F7F"/>
                </a:solidFill>
              </a:rPr>
              <a:t>    &lt;to-view-id&gt;</a:t>
            </a:r>
            <a:r>
              <a:rPr lang="en-US" sz="1800" b="1" dirty="0" smtClean="0"/>
              <a:t>/</a:t>
            </a:r>
            <a:r>
              <a:rPr lang="en-US" sz="1800" b="1" dirty="0" err="1" smtClean="0"/>
              <a:t>order.jsp</a:t>
            </a:r>
            <a:r>
              <a:rPr lang="en-US" sz="1800" dirty="0" smtClean="0">
                <a:solidFill>
                  <a:srgbClr val="3F7F7F"/>
                </a:solidFill>
              </a:rPr>
              <a:t>&lt;/to-view-id&gt;</a:t>
            </a:r>
          </a:p>
          <a:p>
            <a:r>
              <a:rPr lang="en-US" sz="1800" b="1" dirty="0" smtClean="0">
                <a:solidFill>
                  <a:srgbClr val="3F7F7F"/>
                </a:solidFill>
              </a:rPr>
              <a:t>    &lt;redirect /&gt;</a:t>
            </a:r>
          </a:p>
          <a:p>
            <a:r>
              <a:rPr lang="en-US" sz="1800" dirty="0" smtClean="0">
                <a:solidFill>
                  <a:srgbClr val="3F7F7F"/>
                </a:solidFill>
              </a:rPr>
              <a:t>  &lt;/navigation-case&gt;</a:t>
            </a:r>
          </a:p>
          <a:p>
            <a:r>
              <a:rPr lang="en-US" sz="1800" dirty="0" smtClean="0">
                <a:solidFill>
                  <a:srgbClr val="3F7F7F"/>
                </a:solidFill>
              </a:rPr>
              <a:t>&lt;/navigation-rule&gt;</a:t>
            </a:r>
          </a:p>
          <a:p>
            <a:r>
              <a:rPr lang="en-US" sz="1800" dirty="0" smtClean="0"/>
              <a:t>...</a:t>
            </a:r>
            <a:endParaRPr lang="en-US" sz="1800" dirty="0"/>
          </a:p>
        </p:txBody>
      </p:sp>
      <p:sp>
        <p:nvSpPr>
          <p:cNvPr id="8" name="ZoneTexte 7"/>
          <p:cNvSpPr txBox="1"/>
          <p:nvPr/>
        </p:nvSpPr>
        <p:spPr>
          <a:xfrm>
            <a:off x="1331640" y="5837202"/>
            <a:ext cx="7272808" cy="707886"/>
          </a:xfrm>
          <a:prstGeom prst="rect">
            <a:avLst/>
          </a:prstGeom>
          <a:solidFill>
            <a:schemeClr val="accent2"/>
          </a:solidFill>
          <a:ln>
            <a:solidFill>
              <a:schemeClr val="tx1"/>
            </a:solidFill>
          </a:ln>
        </p:spPr>
        <p:txBody>
          <a:bodyPr wrap="square" rtlCol="0">
            <a:spAutoFit/>
          </a:bodyPr>
          <a:lstStyle/>
          <a:p>
            <a:r>
              <a:rPr lang="fr-FR" sz="2000" dirty="0" smtClean="0">
                <a:solidFill>
                  <a:srgbClr val="3F7F7F"/>
                </a:solidFill>
              </a:rPr>
              <a:t>&lt;</a:t>
            </a:r>
            <a:r>
              <a:rPr lang="fr-FR" sz="2000" dirty="0" err="1" smtClean="0">
                <a:solidFill>
                  <a:srgbClr val="3F7F7F"/>
                </a:solidFill>
              </a:rPr>
              <a:t>h:commandButton</a:t>
            </a:r>
            <a:r>
              <a:rPr lang="fr-FR" sz="2000" dirty="0" smtClean="0">
                <a:solidFill>
                  <a:srgbClr val="3F7F7F"/>
                </a:solidFill>
              </a:rPr>
              <a:t> </a:t>
            </a:r>
          </a:p>
          <a:p>
            <a:r>
              <a:rPr lang="fr-FR" sz="2000" dirty="0">
                <a:solidFill>
                  <a:srgbClr val="3F7F7F"/>
                </a:solidFill>
              </a:rPr>
              <a:t>	</a:t>
            </a:r>
            <a:r>
              <a:rPr lang="fr-FR" sz="2000" dirty="0" smtClean="0">
                <a:solidFill>
                  <a:srgbClr val="7F0055"/>
                </a:solidFill>
              </a:rPr>
              <a:t>action</a:t>
            </a:r>
            <a:r>
              <a:rPr lang="fr-FR" sz="2000" dirty="0" smtClean="0"/>
              <a:t>=</a:t>
            </a:r>
            <a:r>
              <a:rPr lang="fr-FR" sz="2000" dirty="0" smtClean="0">
                <a:solidFill>
                  <a:srgbClr val="1824F8"/>
                </a:solidFill>
              </a:rPr>
              <a:t>"</a:t>
            </a:r>
            <a:r>
              <a:rPr lang="fr-FR" sz="2000" dirty="0" err="1">
                <a:solidFill>
                  <a:srgbClr val="1824F8"/>
                </a:solidFill>
              </a:rPr>
              <a:t>success?</a:t>
            </a:r>
            <a:r>
              <a:rPr lang="fr-FR" sz="2000" b="1" dirty="0" err="1">
                <a:solidFill>
                  <a:srgbClr val="1824F8"/>
                </a:solidFill>
              </a:rPr>
              <a:t>faces-redirect</a:t>
            </a:r>
            <a:r>
              <a:rPr lang="fr-FR" sz="2000" b="1" dirty="0">
                <a:solidFill>
                  <a:srgbClr val="1824F8"/>
                </a:solidFill>
              </a:rPr>
              <a:t>=</a:t>
            </a:r>
            <a:r>
              <a:rPr lang="fr-FR" sz="2000" b="1" dirty="0" err="1">
                <a:solidFill>
                  <a:srgbClr val="1824F8"/>
                </a:solidFill>
              </a:rPr>
              <a:t>true</a:t>
            </a:r>
            <a:r>
              <a:rPr lang="fr-FR" sz="2000" dirty="0">
                <a:solidFill>
                  <a:srgbClr val="1824F8"/>
                </a:solidFill>
              </a:rPr>
              <a:t>"</a:t>
            </a:r>
            <a:r>
              <a:rPr lang="fr-FR" sz="2000" dirty="0" smtClean="0"/>
              <a:t> /&gt;</a:t>
            </a:r>
            <a:endParaRPr lang="fr-FR" sz="2000" dirty="0"/>
          </a:p>
        </p:txBody>
      </p:sp>
    </p:spTree>
    <p:custDataLst>
      <p:tags r:id="rId1"/>
    </p:custDataLst>
    <p:extLst>
      <p:ext uri="{BB962C8B-B14F-4D97-AF65-F5344CB8AC3E}">
        <p14:creationId xmlns:p14="http://schemas.microsoft.com/office/powerpoint/2010/main" val="30709053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1033463" y="333375"/>
            <a:ext cx="7729537" cy="523875"/>
          </a:xfrm>
        </p:spPr>
        <p:txBody>
          <a:bodyPr/>
          <a:lstStyle/>
          <a:p>
            <a:pPr eaLnBrk="1" hangingPunct="1"/>
            <a:r>
              <a:rPr lang="en-US" sz="3200"/>
              <a:t>Module Quiz introduction</a:t>
            </a:r>
          </a:p>
        </p:txBody>
      </p:sp>
      <p:sp>
        <p:nvSpPr>
          <p:cNvPr id="59400" name="Text Box 8"/>
          <p:cNvSpPr txBox="1">
            <a:spLocks noChangeArrowheads="1"/>
          </p:cNvSpPr>
          <p:nvPr/>
        </p:nvSpPr>
        <p:spPr bwMode="auto">
          <a:xfrm>
            <a:off x="1143000" y="2276872"/>
            <a:ext cx="3643313" cy="714375"/>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r>
              <a:rPr lang="en-US" sz="2000" b="1" smtClean="0">
                <a:solidFill>
                  <a:schemeClr val="bg1"/>
                </a:solidFill>
                <a:latin typeface="Arial (En-têtes)" charset="0"/>
              </a:rPr>
              <a:t>How to declare explicit navigation rules ?</a:t>
            </a:r>
            <a:endParaRPr lang="en-US" sz="2000" b="1">
              <a:solidFill>
                <a:schemeClr val="bg1"/>
              </a:solidFill>
              <a:latin typeface="Arial (En-têtes)" charset="0"/>
            </a:endParaRPr>
          </a:p>
        </p:txBody>
      </p:sp>
      <p:sp>
        <p:nvSpPr>
          <p:cNvPr id="59405" name="Text Box 13"/>
          <p:cNvSpPr txBox="1">
            <a:spLocks noChangeArrowheads="1"/>
          </p:cNvSpPr>
          <p:nvPr/>
        </p:nvSpPr>
        <p:spPr bwMode="auto">
          <a:xfrm>
            <a:off x="4857750" y="2276872"/>
            <a:ext cx="3959225" cy="720725"/>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spcAft>
                <a:spcPct val="30000"/>
              </a:spcAft>
            </a:pPr>
            <a:r>
              <a:rPr lang="en-US" sz="2000" b="1" smtClean="0">
                <a:latin typeface="Arial (En-têtes)" charset="0"/>
              </a:rPr>
              <a:t>In the faces-config.xml</a:t>
            </a:r>
            <a:endParaRPr lang="en-US" sz="2000" b="1">
              <a:latin typeface="Arial (En-têtes)" charset="0"/>
            </a:endParaRPr>
          </a:p>
        </p:txBody>
      </p:sp>
      <p:pic>
        <p:nvPicPr>
          <p:cNvPr id="51211" name="Picture 40"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33804" name="Text Box 148"/>
          <p:cNvSpPr txBox="1">
            <a:spLocks noChangeArrowheads="1"/>
          </p:cNvSpPr>
          <p:nvPr/>
        </p:nvSpPr>
        <p:spPr bwMode="auto">
          <a:xfrm>
            <a:off x="971550"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Navigation concept</a:t>
            </a:r>
            <a:endParaRPr lang="en-US" sz="1800" b="1" dirty="0">
              <a:solidFill>
                <a:srgbClr val="000000"/>
              </a:solidFill>
              <a:latin typeface="Arial" charset="0"/>
            </a:endParaRPr>
          </a:p>
        </p:txBody>
      </p:sp>
      <p:sp>
        <p:nvSpPr>
          <p:cNvPr id="13" name="Text Box 8"/>
          <p:cNvSpPr txBox="1">
            <a:spLocks noChangeArrowheads="1"/>
          </p:cNvSpPr>
          <p:nvPr/>
        </p:nvSpPr>
        <p:spPr bwMode="auto">
          <a:xfrm>
            <a:off x="1143000" y="3125167"/>
            <a:ext cx="3643313" cy="714375"/>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r>
              <a:rPr lang="en-US" sz="2000" b="1" smtClean="0">
                <a:solidFill>
                  <a:schemeClr val="bg1"/>
                </a:solidFill>
                <a:latin typeface="Arial (En-têtes)" charset="0"/>
              </a:rPr>
              <a:t>What markup do we use ?</a:t>
            </a:r>
            <a:endParaRPr lang="en-US" sz="2000" b="1">
              <a:solidFill>
                <a:schemeClr val="bg1"/>
              </a:solidFill>
              <a:latin typeface="Arial (En-têtes)" charset="0"/>
            </a:endParaRPr>
          </a:p>
        </p:txBody>
      </p:sp>
      <p:sp>
        <p:nvSpPr>
          <p:cNvPr id="14" name="Text Box 13"/>
          <p:cNvSpPr txBox="1">
            <a:spLocks noChangeArrowheads="1"/>
          </p:cNvSpPr>
          <p:nvPr/>
        </p:nvSpPr>
        <p:spPr bwMode="auto">
          <a:xfrm>
            <a:off x="4857750" y="3125167"/>
            <a:ext cx="3959225" cy="720725"/>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spcAft>
                <a:spcPct val="30000"/>
              </a:spcAft>
            </a:pPr>
            <a:r>
              <a:rPr lang="en-US" sz="2000" b="1" smtClean="0">
                <a:latin typeface="Arial (En-têtes)" charset="0"/>
              </a:rPr>
              <a:t>&lt;navigation-rule&gt;</a:t>
            </a:r>
            <a:endParaRPr lang="en-US" sz="2000" b="1">
              <a:latin typeface="Arial (En-têtes)" charset="0"/>
            </a:endParaRPr>
          </a:p>
        </p:txBody>
      </p:sp>
      <p:sp>
        <p:nvSpPr>
          <p:cNvPr id="11" name="Text Box 8"/>
          <p:cNvSpPr txBox="1">
            <a:spLocks noChangeArrowheads="1"/>
          </p:cNvSpPr>
          <p:nvPr/>
        </p:nvSpPr>
        <p:spPr bwMode="auto">
          <a:xfrm>
            <a:off x="1146497" y="3947988"/>
            <a:ext cx="3643313" cy="1142616"/>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r>
              <a:rPr lang="en-US" sz="2000" b="1" smtClean="0">
                <a:solidFill>
                  <a:schemeClr val="bg1"/>
                </a:solidFill>
                <a:latin typeface="Arial (En-têtes)" charset="0"/>
              </a:rPr>
              <a:t>What is the default behavior when navigating to another page ?</a:t>
            </a:r>
            <a:endParaRPr lang="en-US" sz="2000" b="1">
              <a:solidFill>
                <a:schemeClr val="bg1"/>
              </a:solidFill>
              <a:latin typeface="Arial (En-têtes)" charset="0"/>
            </a:endParaRPr>
          </a:p>
        </p:txBody>
      </p:sp>
      <p:sp>
        <p:nvSpPr>
          <p:cNvPr id="12" name="Text Box 13"/>
          <p:cNvSpPr txBox="1">
            <a:spLocks noChangeArrowheads="1"/>
          </p:cNvSpPr>
          <p:nvPr/>
        </p:nvSpPr>
        <p:spPr bwMode="auto">
          <a:xfrm>
            <a:off x="4861247" y="3947989"/>
            <a:ext cx="3959225" cy="1152773"/>
          </a:xfrm>
          <a:prstGeom prst="rect">
            <a:avLst/>
          </a:prstGeom>
          <a:solidFill>
            <a:schemeClr val="accent2">
              <a:alpha val="83136"/>
            </a:schemeClr>
          </a:solidFill>
          <a:ln w="38100">
            <a:noFill/>
            <a:miter lim="800000"/>
            <a:headEnd type="none" w="sm" len="sm"/>
            <a:tailEnd type="none" w="sm" len="sm"/>
          </a:ln>
        </p:spPr>
        <p:txBody>
          <a:bodyPr anchor="ctr">
            <a:prstTxWarp prst="textNoShape">
              <a:avLst/>
            </a:prstTxWarp>
          </a:bodyPr>
          <a:lstStyle/>
          <a:p>
            <a:pPr algn="ctr">
              <a:spcAft>
                <a:spcPct val="30000"/>
              </a:spcAft>
            </a:pPr>
            <a:r>
              <a:rPr lang="en-US" sz="2000" b="1" smtClean="0">
                <a:latin typeface="Arial (En-têtes)" charset="0"/>
              </a:rPr>
              <a:t>Process a server forward</a:t>
            </a:r>
            <a:endParaRPr lang="en-US" sz="2000" b="1">
              <a:latin typeface="Arial (En-têtes)" charset="0"/>
            </a:endParaRPr>
          </a:p>
        </p:txBody>
      </p:sp>
    </p:spTree>
    <p:custDataLst>
      <p:tags r:id="rId1"/>
    </p:custDataLst>
    <p:extLst>
      <p:ext uri="{BB962C8B-B14F-4D97-AF65-F5344CB8AC3E}">
        <p14:creationId xmlns:p14="http://schemas.microsoft.com/office/powerpoint/2010/main" val="21346035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wipe(up)">
                                      <p:cBhvr>
                                        <p:cTn id="7" dur="500"/>
                                        <p:tgtEl>
                                          <p:spTgt spid="594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5"/>
                                        </p:tgtEl>
                                        <p:attrNameLst>
                                          <p:attrName>style.visibility</p:attrName>
                                        </p:attrNameLst>
                                      </p:cBhvr>
                                      <p:to>
                                        <p:strVal val="visible"/>
                                      </p:to>
                                    </p:set>
                                    <p:animEffect transition="in" filter="wipe(left)">
                                      <p:cBhvr>
                                        <p:cTn id="12" dur="500"/>
                                        <p:tgtEl>
                                          <p:spTgt spid="594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P spid="59405" grpId="0" animBg="1"/>
      <p:bldP spid="13" grpId="0" animBg="1"/>
      <p:bldP spid="14"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Navigation </a:t>
            </a:r>
            <a:r>
              <a:rPr lang="en-US" sz="1800" b="1" dirty="0" smtClean="0">
                <a:solidFill>
                  <a:srgbClr val="000000"/>
                </a:solidFill>
                <a:latin typeface="Arial" charset="0"/>
              </a:rPr>
              <a:t>concept</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2691424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dirty="0" err="1" smtClean="0"/>
              <a:t>Facelets</a:t>
            </a:r>
            <a:r>
              <a:rPr lang="en-US" dirty="0" smtClean="0"/>
              <a:t> syntax</a:t>
            </a:r>
            <a:endParaRPr lang="en-US" dirty="0"/>
          </a:p>
        </p:txBody>
      </p:sp>
      <p:sp>
        <p:nvSpPr>
          <p:cNvPr id="7171" name="Rectangle 3"/>
          <p:cNvSpPr>
            <a:spLocks noGrp="1" noChangeArrowheads="1"/>
          </p:cNvSpPr>
          <p:nvPr>
            <p:ph type="subTitle" idx="1"/>
          </p:nvPr>
        </p:nvSpPr>
        <p:spPr/>
        <p:txBody>
          <a:bodyPr/>
          <a:lstStyle/>
          <a:p>
            <a:pPr eaLnBrk="1" hangingPunct="1">
              <a:buFont typeface="Wingdings" charset="2"/>
              <a:buNone/>
            </a:pPr>
            <a:r>
              <a:rPr lang="en-US" dirty="0" smtClean="0"/>
              <a:t>The new template engine</a:t>
            </a:r>
            <a:endParaRPr lang="en-US" dirty="0"/>
          </a:p>
        </p:txBody>
      </p:sp>
      <p:pic>
        <p:nvPicPr>
          <p:cNvPr id="7172" name="Picture 5"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173"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fr-FR" sz="1800" b="1" dirty="0" smtClean="0">
                <a:solidFill>
                  <a:srgbClr val="000000"/>
                </a:solidFill>
                <a:latin typeface="Arial" charset="0"/>
              </a:rPr>
              <a:t>JSF</a:t>
            </a:r>
            <a:endParaRPr lang="fr-FR" sz="1800" b="1" dirty="0">
              <a:solidFill>
                <a:srgbClr val="000000"/>
              </a:solidFill>
              <a:latin typeface="Arial" charset="0"/>
            </a:endParaRPr>
          </a:p>
        </p:txBody>
      </p:sp>
    </p:spTree>
    <p:custDataLst>
      <p:tags r:id="rId1"/>
    </p:custDataLst>
    <p:extLst>
      <p:ext uri="{BB962C8B-B14F-4D97-AF65-F5344CB8AC3E}">
        <p14:creationId xmlns:p14="http://schemas.microsoft.com/office/powerpoint/2010/main" val="10535499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6"/>
          <p:cNvSpPr>
            <a:spLocks noGrp="1" noChangeArrowheads="1"/>
          </p:cNvSpPr>
          <p:nvPr>
            <p:ph type="title"/>
          </p:nvPr>
        </p:nvSpPr>
        <p:spPr>
          <a:xfrm>
            <a:off x="1033463" y="142875"/>
            <a:ext cx="7729537" cy="838200"/>
          </a:xfrm>
          <a:noFill/>
        </p:spPr>
        <p:txBody>
          <a:bodyPr/>
          <a:lstStyle/>
          <a:p>
            <a:pPr eaLnBrk="1" hangingPunct="1"/>
            <a:r>
              <a:rPr lang="en-US" sz="3200" dirty="0" smtClean="0"/>
              <a:t>Why XHTML ?</a:t>
            </a:r>
            <a:endParaRPr lang="en-US" sz="3200" dirty="0"/>
          </a:p>
        </p:txBody>
      </p:sp>
      <p:sp>
        <p:nvSpPr>
          <p:cNvPr id="2140162" name="Rectangle 2"/>
          <p:cNvSpPr>
            <a:spLocks noGrp="1" noChangeArrowheads="1"/>
          </p:cNvSpPr>
          <p:nvPr>
            <p:ph idx="1"/>
          </p:nvPr>
        </p:nvSpPr>
        <p:spPr>
          <a:xfrm>
            <a:off x="1260226" y="1258595"/>
            <a:ext cx="7488238" cy="1954381"/>
          </a:xfrm>
        </p:spPr>
        <p:txBody>
          <a:bodyPr>
            <a:spAutoFit/>
          </a:bodyPr>
          <a:lstStyle/>
          <a:p>
            <a:pPr eaLnBrk="1" hangingPunct="1"/>
            <a:r>
              <a:rPr lang="en-US" smtClean="0">
                <a:latin typeface="Arial" charset="0"/>
              </a:rPr>
              <a:t>Facelets are based over XHTML</a:t>
            </a:r>
          </a:p>
          <a:p>
            <a:pPr eaLnBrk="1" hangingPunct="1"/>
            <a:r>
              <a:rPr lang="en-US" smtClean="0">
                <a:latin typeface="Arial" charset="0"/>
              </a:rPr>
              <a:t>Replace all your JSP pages by XHTML ones</a:t>
            </a:r>
          </a:p>
          <a:p>
            <a:pPr eaLnBrk="1" hangingPunct="1"/>
            <a:r>
              <a:rPr lang="en-US" smtClean="0"/>
              <a:t>No more &lt;% %&gt; tags</a:t>
            </a:r>
          </a:p>
          <a:p>
            <a:pPr eaLnBrk="1" hangingPunct="1"/>
            <a:r>
              <a:rPr lang="en-US" smtClean="0"/>
              <a:t>EL directly processed inside XHTML</a:t>
            </a:r>
            <a:endParaRPr lang="en-US"/>
          </a:p>
        </p:txBody>
      </p:sp>
      <p:pic>
        <p:nvPicPr>
          <p:cNvPr id="1341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4148" name="Text Box 4"/>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err="1">
                <a:solidFill>
                  <a:srgbClr val="000000"/>
                </a:solidFill>
                <a:latin typeface="Arial" charset="0"/>
              </a:rPr>
              <a:t>Facelets</a:t>
            </a:r>
            <a:r>
              <a:rPr lang="en-US" sz="1800" b="1" dirty="0">
                <a:solidFill>
                  <a:srgbClr val="000000"/>
                </a:solidFill>
                <a:latin typeface="Arial" charset="0"/>
              </a:rPr>
              <a:t> syntax</a:t>
            </a:r>
          </a:p>
        </p:txBody>
      </p:sp>
      <p:pic>
        <p:nvPicPr>
          <p:cNvPr id="2" name="Picture 1"/>
          <p:cNvPicPr>
            <a:picLocks noChangeAspect="1"/>
          </p:cNvPicPr>
          <p:nvPr/>
        </p:nvPicPr>
        <p:blipFill>
          <a:blip r:embed="rId5"/>
          <a:stretch>
            <a:fillRect/>
          </a:stretch>
        </p:blipFill>
        <p:spPr>
          <a:xfrm>
            <a:off x="6604000" y="4546476"/>
            <a:ext cx="2540000" cy="2286000"/>
          </a:xfrm>
          <a:prstGeom prst="rect">
            <a:avLst/>
          </a:prstGeom>
        </p:spPr>
      </p:pic>
    </p:spTree>
    <p:custDataLst>
      <p:tags r:id="rId1"/>
    </p:custDataLst>
    <p:extLst>
      <p:ext uri="{BB962C8B-B14F-4D97-AF65-F5344CB8AC3E}">
        <p14:creationId xmlns:p14="http://schemas.microsoft.com/office/powerpoint/2010/main" val="4708359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6"/>
          <p:cNvSpPr>
            <a:spLocks noGrp="1" noChangeArrowheads="1"/>
          </p:cNvSpPr>
          <p:nvPr>
            <p:ph type="title"/>
          </p:nvPr>
        </p:nvSpPr>
        <p:spPr>
          <a:xfrm>
            <a:off x="1033463" y="142875"/>
            <a:ext cx="7729537" cy="838200"/>
          </a:xfrm>
          <a:noFill/>
        </p:spPr>
        <p:txBody>
          <a:bodyPr/>
          <a:lstStyle/>
          <a:p>
            <a:pPr eaLnBrk="1" hangingPunct="1"/>
            <a:r>
              <a:rPr lang="en-US" sz="3200" smtClean="0"/>
              <a:t>Taglibs</a:t>
            </a:r>
            <a:endParaRPr lang="en-US" sz="3200"/>
          </a:p>
        </p:txBody>
      </p:sp>
      <p:sp>
        <p:nvSpPr>
          <p:cNvPr id="2140162" name="Rectangle 2"/>
          <p:cNvSpPr>
            <a:spLocks noGrp="1" noChangeArrowheads="1"/>
          </p:cNvSpPr>
          <p:nvPr>
            <p:ph idx="1"/>
          </p:nvPr>
        </p:nvSpPr>
        <p:spPr>
          <a:xfrm>
            <a:off x="1260226" y="1124744"/>
            <a:ext cx="7488238" cy="4995213"/>
          </a:xfrm>
        </p:spPr>
        <p:txBody>
          <a:bodyPr>
            <a:spAutoFit/>
          </a:bodyPr>
          <a:lstStyle/>
          <a:p>
            <a:pPr eaLnBrk="1" hangingPunct="1"/>
            <a:r>
              <a:rPr lang="en-US" dirty="0" err="1" smtClean="0">
                <a:latin typeface="Arial" charset="0"/>
              </a:rPr>
              <a:t>Taglibs</a:t>
            </a:r>
            <a:r>
              <a:rPr lang="en-US" dirty="0" smtClean="0">
                <a:latin typeface="Arial" charset="0"/>
              </a:rPr>
              <a:t> are declared with  XML namespace</a:t>
            </a:r>
          </a:p>
          <a:p>
            <a:pPr eaLnBrk="1" hangingPunct="1"/>
            <a:endParaRPr lang="en-US" dirty="0" smtClean="0">
              <a:latin typeface="Arial" charset="0"/>
            </a:endParaRPr>
          </a:p>
          <a:p>
            <a:pPr eaLnBrk="1" hangingPunct="1"/>
            <a:endParaRPr lang="en-US" dirty="0" smtClean="0">
              <a:latin typeface="Arial" charset="0"/>
            </a:endParaRPr>
          </a:p>
          <a:p>
            <a:pPr eaLnBrk="1" hangingPunct="1"/>
            <a:r>
              <a:rPr lang="en-US" dirty="0" smtClean="0">
                <a:latin typeface="Arial" charset="0"/>
              </a:rPr>
              <a:t>For HTML JSF </a:t>
            </a:r>
            <a:r>
              <a:rPr lang="en-US" dirty="0" err="1" smtClean="0">
                <a:latin typeface="Arial" charset="0"/>
              </a:rPr>
              <a:t>taglib</a:t>
            </a:r>
            <a:r>
              <a:rPr lang="en-US" dirty="0" smtClean="0">
                <a:latin typeface="Arial" charset="0"/>
              </a:rPr>
              <a:t> :</a:t>
            </a:r>
          </a:p>
          <a:p>
            <a:pPr eaLnBrk="1" hangingPunct="1"/>
            <a:endParaRPr lang="en-US" dirty="0" smtClean="0">
              <a:latin typeface="Arial" charset="0"/>
            </a:endParaRPr>
          </a:p>
          <a:p>
            <a:pPr eaLnBrk="1" hangingPunct="1"/>
            <a:endParaRPr lang="en-US" dirty="0" smtClean="0">
              <a:latin typeface="Arial" charset="0"/>
            </a:endParaRPr>
          </a:p>
          <a:p>
            <a:pPr eaLnBrk="1" hangingPunct="1"/>
            <a:r>
              <a:rPr lang="en-US" dirty="0" smtClean="0">
                <a:latin typeface="Arial" charset="0"/>
              </a:rPr>
              <a:t>JSTL are still supported</a:t>
            </a:r>
          </a:p>
          <a:p>
            <a:pPr lvl="1" eaLnBrk="1" hangingPunct="1"/>
            <a:r>
              <a:rPr lang="en-US" dirty="0" smtClean="0"/>
              <a:t>They are able to manage tests, loops, etc.</a:t>
            </a:r>
          </a:p>
          <a:p>
            <a:pPr lvl="2" algn="just" eaLnBrk="1" hangingPunct="1">
              <a:spcBef>
                <a:spcPts val="600"/>
              </a:spcBef>
              <a:spcAft>
                <a:spcPts val="600"/>
              </a:spcAft>
            </a:pPr>
            <a:r>
              <a:rPr lang="en-US" i="1" dirty="0" smtClean="0"/>
              <a:t>&lt;</a:t>
            </a:r>
            <a:r>
              <a:rPr lang="en-US" i="1" dirty="0" err="1" smtClean="0"/>
              <a:t>c:if</a:t>
            </a:r>
            <a:r>
              <a:rPr lang="en-US" i="1" dirty="0" smtClean="0"/>
              <a:t> test="…"&gt;</a:t>
            </a:r>
          </a:p>
          <a:p>
            <a:pPr lvl="2" algn="just" eaLnBrk="1" hangingPunct="1">
              <a:spcBef>
                <a:spcPts val="600"/>
              </a:spcBef>
              <a:spcAft>
                <a:spcPts val="600"/>
              </a:spcAft>
            </a:pPr>
            <a:r>
              <a:rPr lang="en-US" i="1" dirty="0" smtClean="0"/>
              <a:t>&lt;</a:t>
            </a:r>
            <a:r>
              <a:rPr lang="en-US" i="1" dirty="0" err="1" smtClean="0"/>
              <a:t>c:forEach</a:t>
            </a:r>
            <a:r>
              <a:rPr lang="en-US" i="1" dirty="0" smtClean="0"/>
              <a:t> items="…" </a:t>
            </a:r>
            <a:r>
              <a:rPr lang="en-US" i="1" dirty="0" err="1" smtClean="0"/>
              <a:t>var</a:t>
            </a:r>
            <a:r>
              <a:rPr lang="en-US" i="1" dirty="0" smtClean="0"/>
              <a:t>="…"&gt;</a:t>
            </a:r>
          </a:p>
        </p:txBody>
      </p:sp>
      <p:pic>
        <p:nvPicPr>
          <p:cNvPr id="1341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4148"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err="1">
                <a:solidFill>
                  <a:srgbClr val="000000"/>
                </a:solidFill>
                <a:latin typeface="Arial" charset="0"/>
              </a:rPr>
              <a:t>Facelets</a:t>
            </a:r>
            <a:r>
              <a:rPr lang="en-US" sz="1800" b="1" dirty="0">
                <a:solidFill>
                  <a:srgbClr val="000000"/>
                </a:solidFill>
                <a:latin typeface="Arial" charset="0"/>
              </a:rPr>
              <a:t> syntax</a:t>
            </a:r>
          </a:p>
        </p:txBody>
      </p:sp>
      <p:sp>
        <p:nvSpPr>
          <p:cNvPr id="7" name="ZoneTexte 6"/>
          <p:cNvSpPr txBox="1"/>
          <p:nvPr/>
        </p:nvSpPr>
        <p:spPr>
          <a:xfrm>
            <a:off x="1215008" y="1917993"/>
            <a:ext cx="7677472" cy="430887"/>
          </a:xfrm>
          <a:prstGeom prst="rect">
            <a:avLst/>
          </a:prstGeom>
          <a:solidFill>
            <a:srgbClr val="A5C3DB"/>
          </a:solidFill>
          <a:ln w="12700" cmpd="sng">
            <a:solidFill>
              <a:schemeClr val="tx1"/>
            </a:solidFill>
          </a:ln>
        </p:spPr>
        <p:txBody>
          <a:bodyPr wrap="square" rtlCol="0">
            <a:spAutoFit/>
          </a:bodyPr>
          <a:lstStyle/>
          <a:p>
            <a:pPr algn="ctr"/>
            <a:r>
              <a:rPr lang="en-US" sz="2200" dirty="0" err="1" smtClean="0">
                <a:solidFill>
                  <a:srgbClr val="7F0055"/>
                </a:solidFill>
              </a:rPr>
              <a:t>xmlns:tag_name</a:t>
            </a:r>
            <a:r>
              <a:rPr lang="en-US" sz="2200" dirty="0" smtClean="0"/>
              <a:t>=</a:t>
            </a:r>
            <a:r>
              <a:rPr lang="en-US" sz="2200" dirty="0" smtClean="0">
                <a:solidFill>
                  <a:srgbClr val="0000FF"/>
                </a:solidFill>
              </a:rPr>
              <a:t>"</a:t>
            </a:r>
            <a:r>
              <a:rPr lang="en-US" sz="2200" dirty="0" err="1" smtClean="0">
                <a:solidFill>
                  <a:srgbClr val="0000FF"/>
                </a:solidFill>
              </a:rPr>
              <a:t>uri</a:t>
            </a:r>
            <a:r>
              <a:rPr lang="en-US" sz="2200" dirty="0" smtClean="0">
                <a:solidFill>
                  <a:srgbClr val="0000FF"/>
                </a:solidFill>
              </a:rPr>
              <a:t>"</a:t>
            </a:r>
            <a:endParaRPr lang="en-US" sz="2200" dirty="0">
              <a:solidFill>
                <a:srgbClr val="0000FF"/>
              </a:solidFill>
            </a:endParaRPr>
          </a:p>
        </p:txBody>
      </p:sp>
      <p:sp>
        <p:nvSpPr>
          <p:cNvPr id="8" name="Text Box 8"/>
          <p:cNvSpPr txBox="1">
            <a:spLocks noChangeArrowheads="1"/>
          </p:cNvSpPr>
          <p:nvPr/>
        </p:nvSpPr>
        <p:spPr bwMode="auto">
          <a:xfrm>
            <a:off x="1115616" y="6197242"/>
            <a:ext cx="7848600" cy="400110"/>
          </a:xfrm>
          <a:prstGeom prst="rect">
            <a:avLst/>
          </a:prstGeom>
          <a:solidFill>
            <a:srgbClr val="A5C3DB"/>
          </a:solidFill>
          <a:ln w="12700" cap="flat" cmpd="sng" algn="ctr">
            <a:solidFill>
              <a:srgbClr val="0A3C66"/>
            </a:solidFill>
            <a:prstDash val="solid"/>
            <a:miter lim="800000"/>
            <a:headEnd type="none" w="med" len="med"/>
            <a:tailEnd type="none" w="med" len="med"/>
          </a:ln>
        </p:spPr>
        <p:txBody>
          <a:bodyPr>
            <a:prstTxWarp prst="textNoShape">
              <a:avLst/>
            </a:prstTxWarp>
            <a:spAutoFit/>
          </a:bodyPr>
          <a:lstStyle/>
          <a:p>
            <a:r>
              <a:rPr lang="en-US" sz="2000" dirty="0">
                <a:solidFill>
                  <a:srgbClr val="3F7F7F"/>
                </a:solidFill>
                <a:latin typeface="Courier"/>
              </a:rPr>
              <a:t>&lt;html</a:t>
            </a:r>
            <a:r>
              <a:rPr lang="en-US" sz="2000" dirty="0">
                <a:latin typeface="Courier"/>
              </a:rPr>
              <a:t> </a:t>
            </a:r>
            <a:r>
              <a:rPr lang="en-US" sz="2000" dirty="0" err="1">
                <a:solidFill>
                  <a:srgbClr val="7F0055"/>
                </a:solidFill>
                <a:latin typeface="Courier"/>
              </a:rPr>
              <a:t>xmlns:c</a:t>
            </a:r>
            <a:r>
              <a:rPr lang="en-US" sz="2000" dirty="0">
                <a:latin typeface="Courier"/>
              </a:rPr>
              <a:t>=</a:t>
            </a:r>
            <a:r>
              <a:rPr lang="en-US" sz="2000" dirty="0">
                <a:solidFill>
                  <a:srgbClr val="0000FF"/>
                </a:solidFill>
                <a:latin typeface="Courier"/>
              </a:rPr>
              <a:t>"http://</a:t>
            </a:r>
            <a:r>
              <a:rPr lang="en-US" sz="2000" dirty="0" err="1" smtClean="0">
                <a:solidFill>
                  <a:srgbClr val="0000FF"/>
                </a:solidFill>
                <a:latin typeface="Courier"/>
              </a:rPr>
              <a:t>java.sun.com</a:t>
            </a:r>
            <a:r>
              <a:rPr lang="en-US" sz="2000" dirty="0" smtClean="0">
                <a:solidFill>
                  <a:srgbClr val="0000FF"/>
                </a:solidFill>
                <a:latin typeface="Courier"/>
              </a:rPr>
              <a:t>/</a:t>
            </a:r>
            <a:r>
              <a:rPr lang="en-US" sz="2000" dirty="0" err="1" smtClean="0">
                <a:solidFill>
                  <a:srgbClr val="0000FF"/>
                </a:solidFill>
                <a:latin typeface="Courier"/>
              </a:rPr>
              <a:t>jsp</a:t>
            </a:r>
            <a:r>
              <a:rPr lang="en-US" sz="2000" dirty="0" smtClean="0">
                <a:solidFill>
                  <a:srgbClr val="0000FF"/>
                </a:solidFill>
                <a:latin typeface="Courier"/>
              </a:rPr>
              <a:t>/</a:t>
            </a:r>
            <a:r>
              <a:rPr lang="en-US" sz="2000" dirty="0" err="1" smtClean="0">
                <a:solidFill>
                  <a:srgbClr val="0000FF"/>
                </a:solidFill>
                <a:latin typeface="Courier"/>
              </a:rPr>
              <a:t>jstl</a:t>
            </a:r>
            <a:r>
              <a:rPr lang="en-US" sz="2000" dirty="0">
                <a:solidFill>
                  <a:srgbClr val="0000FF"/>
                </a:solidFill>
                <a:latin typeface="Courier"/>
              </a:rPr>
              <a:t>/core"</a:t>
            </a:r>
            <a:r>
              <a:rPr lang="en-US" sz="2000" dirty="0">
                <a:solidFill>
                  <a:srgbClr val="3F7F7F"/>
                </a:solidFill>
                <a:latin typeface="Courier"/>
              </a:rPr>
              <a:t>&gt;</a:t>
            </a:r>
          </a:p>
        </p:txBody>
      </p:sp>
      <p:sp>
        <p:nvSpPr>
          <p:cNvPr id="9" name="ZoneTexte 6"/>
          <p:cNvSpPr txBox="1"/>
          <p:nvPr/>
        </p:nvSpPr>
        <p:spPr>
          <a:xfrm>
            <a:off x="1215008" y="3286145"/>
            <a:ext cx="7677472" cy="430887"/>
          </a:xfrm>
          <a:prstGeom prst="rect">
            <a:avLst/>
          </a:prstGeom>
          <a:solidFill>
            <a:srgbClr val="A5C3DB"/>
          </a:solidFill>
          <a:ln w="12700" cmpd="sng">
            <a:solidFill>
              <a:schemeClr val="tx1"/>
            </a:solidFill>
          </a:ln>
        </p:spPr>
        <p:txBody>
          <a:bodyPr wrap="square" rtlCol="0">
            <a:spAutoFit/>
          </a:bodyPr>
          <a:lstStyle/>
          <a:p>
            <a:pPr algn="ctr"/>
            <a:r>
              <a:rPr lang="en-US" sz="2200" dirty="0" err="1">
                <a:solidFill>
                  <a:srgbClr val="7F0055"/>
                </a:solidFill>
              </a:rPr>
              <a:t>xmlns:html</a:t>
            </a:r>
            <a:r>
              <a:rPr lang="en-US" sz="2200" dirty="0"/>
              <a:t>=</a:t>
            </a:r>
            <a:r>
              <a:rPr lang="en-US" sz="2200" dirty="0">
                <a:solidFill>
                  <a:srgbClr val="0000FF"/>
                </a:solidFill>
              </a:rPr>
              <a:t>"http://</a:t>
            </a:r>
            <a:r>
              <a:rPr lang="en-US" sz="2200" dirty="0" err="1">
                <a:solidFill>
                  <a:srgbClr val="0000FF"/>
                </a:solidFill>
              </a:rPr>
              <a:t>java.sun.com</a:t>
            </a:r>
            <a:r>
              <a:rPr lang="en-US" sz="2200" dirty="0">
                <a:solidFill>
                  <a:srgbClr val="0000FF"/>
                </a:solidFill>
              </a:rPr>
              <a:t>/</a:t>
            </a:r>
            <a:r>
              <a:rPr lang="en-US" sz="2200" dirty="0" err="1">
                <a:solidFill>
                  <a:srgbClr val="0000FF"/>
                </a:solidFill>
              </a:rPr>
              <a:t>jsf</a:t>
            </a:r>
            <a:r>
              <a:rPr lang="en-US" sz="2200" dirty="0">
                <a:solidFill>
                  <a:srgbClr val="0000FF"/>
                </a:solidFill>
              </a:rPr>
              <a:t>/html"</a:t>
            </a:r>
          </a:p>
        </p:txBody>
      </p:sp>
    </p:spTree>
    <p:custDataLst>
      <p:tags r:id="rId1"/>
    </p:custDataLst>
    <p:extLst>
      <p:ext uri="{BB962C8B-B14F-4D97-AF65-F5344CB8AC3E}">
        <p14:creationId xmlns:p14="http://schemas.microsoft.com/office/powerpoint/2010/main" val="21512660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6"/>
          <p:cNvSpPr>
            <a:spLocks noGrp="1" noChangeArrowheads="1"/>
          </p:cNvSpPr>
          <p:nvPr>
            <p:ph type="title"/>
          </p:nvPr>
        </p:nvSpPr>
        <p:spPr>
          <a:xfrm>
            <a:off x="1033463" y="142875"/>
            <a:ext cx="7729537" cy="838200"/>
          </a:xfrm>
          <a:noFill/>
        </p:spPr>
        <p:txBody>
          <a:bodyPr/>
          <a:lstStyle/>
          <a:p>
            <a:pPr eaLnBrk="1" hangingPunct="1"/>
            <a:r>
              <a:rPr lang="en-US" sz="3200" smtClean="0"/>
              <a:t>Example</a:t>
            </a:r>
            <a:endParaRPr lang="en-US" sz="3200" dirty="0"/>
          </a:p>
        </p:txBody>
      </p:sp>
      <p:pic>
        <p:nvPicPr>
          <p:cNvPr id="1341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4148" name="Text Box 4"/>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err="1">
                <a:solidFill>
                  <a:srgbClr val="000000"/>
                </a:solidFill>
                <a:latin typeface="Arial" charset="0"/>
              </a:rPr>
              <a:t>Facelets</a:t>
            </a:r>
            <a:r>
              <a:rPr lang="en-US" sz="1800" b="1" dirty="0">
                <a:solidFill>
                  <a:srgbClr val="000000"/>
                </a:solidFill>
                <a:latin typeface="Arial" charset="0"/>
              </a:rPr>
              <a:t> syntax</a:t>
            </a:r>
          </a:p>
        </p:txBody>
      </p:sp>
      <p:sp>
        <p:nvSpPr>
          <p:cNvPr id="6" name="Text Box 7"/>
          <p:cNvSpPr txBox="1">
            <a:spLocks noChangeArrowheads="1"/>
          </p:cNvSpPr>
          <p:nvPr/>
        </p:nvSpPr>
        <p:spPr bwMode="auto">
          <a:xfrm>
            <a:off x="251520" y="1340768"/>
            <a:ext cx="8712968" cy="5078314"/>
          </a:xfrm>
          <a:prstGeom prst="rect">
            <a:avLst/>
          </a:prstGeom>
          <a:solidFill>
            <a:srgbClr val="A5C3DB"/>
          </a:solidFill>
          <a:ln w="12700" cap="flat" cmpd="sng" algn="ctr">
            <a:solidFill>
              <a:srgbClr val="0A3C66"/>
            </a:solidFill>
            <a:prstDash val="solid"/>
            <a:miter lim="800000"/>
            <a:headEnd type="none" w="med" len="med"/>
            <a:tailEnd type="none" w="med" len="med"/>
          </a:ln>
        </p:spPr>
        <p:txBody>
          <a:bodyPr wrap="square">
            <a:prstTxWarp prst="textNoShape">
              <a:avLst/>
            </a:prstTxWarp>
            <a:spAutoFit/>
          </a:bodyPr>
          <a:lstStyle/>
          <a:p>
            <a:r>
              <a:rPr lang="en-US" sz="1800" noProof="1" smtClean="0">
                <a:latin typeface="Courier"/>
                <a:cs typeface="Courier"/>
              </a:rPr>
              <a:t>&lt;?xml version="1.0" encoding="UTF-8"?&gt;</a:t>
            </a:r>
          </a:p>
          <a:p>
            <a:r>
              <a:rPr lang="en-US" sz="1800" noProof="1" smtClean="0">
                <a:latin typeface="Courier"/>
                <a:cs typeface="Courier"/>
              </a:rPr>
              <a:t>&lt;!DOCTYPE html PUBLIC </a:t>
            </a:r>
            <a:r>
              <a:rPr lang="en-US" sz="1800" noProof="1" smtClean="0">
                <a:solidFill>
                  <a:srgbClr val="2A00FF"/>
                </a:solidFill>
                <a:latin typeface="Courier"/>
                <a:cs typeface="Courier"/>
              </a:rPr>
              <a:t>"-//W3C//DTD XHTML 1.0 Transitional//EN"</a:t>
            </a:r>
            <a:endParaRPr lang="en-US" sz="1800" noProof="1" smtClean="0">
              <a:latin typeface="Courier"/>
              <a:cs typeface="Courier"/>
            </a:endParaRPr>
          </a:p>
          <a:p>
            <a:r>
              <a:rPr lang="en-US" sz="1800" noProof="1" smtClean="0">
                <a:solidFill>
                  <a:srgbClr val="2A00FF"/>
                </a:solidFill>
                <a:latin typeface="Courier"/>
                <a:cs typeface="Courier"/>
              </a:rPr>
              <a:t>"http://www.w3.org/TR/xhtml1/DTD/xhtml1-transitional.dtd"</a:t>
            </a:r>
            <a:r>
              <a:rPr lang="en-US" sz="1800" noProof="1" smtClean="0">
                <a:latin typeface="Courier"/>
                <a:cs typeface="Courier"/>
              </a:rPr>
              <a:t>&gt;</a:t>
            </a:r>
          </a:p>
          <a:p>
            <a:endParaRPr lang="en-US" sz="1800" noProof="1" smtClean="0">
              <a:latin typeface="Courier"/>
              <a:cs typeface="Courier"/>
            </a:endParaRPr>
          </a:p>
          <a:p>
            <a:r>
              <a:rPr lang="en-US" sz="1800" noProof="1" smtClean="0">
                <a:solidFill>
                  <a:srgbClr val="3F7F7F"/>
                </a:solidFill>
                <a:latin typeface="Courier"/>
                <a:cs typeface="Courier"/>
              </a:rPr>
              <a:t>&lt;html</a:t>
            </a:r>
            <a:r>
              <a:rPr lang="en-US" sz="1800" noProof="1" smtClean="0">
                <a:latin typeface="Courier"/>
                <a:cs typeface="Courier"/>
              </a:rPr>
              <a:t> </a:t>
            </a:r>
            <a:r>
              <a:rPr lang="en-US" sz="1800" noProof="1" smtClean="0">
                <a:solidFill>
                  <a:srgbClr val="7F0055"/>
                </a:solidFill>
                <a:latin typeface="Courier"/>
                <a:cs typeface="Courier"/>
              </a:rPr>
              <a:t>xmlns</a:t>
            </a:r>
            <a:r>
              <a:rPr lang="en-US" sz="1800" noProof="1" smtClean="0">
                <a:latin typeface="Courier"/>
                <a:cs typeface="Courier"/>
              </a:rPr>
              <a:t>=</a:t>
            </a:r>
            <a:r>
              <a:rPr lang="en-US" sz="1800" noProof="1" smtClean="0">
                <a:solidFill>
                  <a:srgbClr val="2A00FF"/>
                </a:solidFill>
                <a:latin typeface="Courier"/>
                <a:cs typeface="Courier"/>
              </a:rPr>
              <a:t>"http://www.w3.org/1999/xhtml"</a:t>
            </a:r>
            <a:endParaRPr lang="en-US" sz="1800" noProof="1" smtClean="0">
              <a:latin typeface="Courier"/>
              <a:cs typeface="Courier"/>
            </a:endParaRPr>
          </a:p>
          <a:p>
            <a:r>
              <a:rPr lang="en-US" sz="1800" noProof="1" smtClean="0">
                <a:latin typeface="Courier"/>
                <a:cs typeface="Courier"/>
              </a:rPr>
              <a:t>      </a:t>
            </a:r>
            <a:r>
              <a:rPr lang="en-US" sz="1800" noProof="1" smtClean="0">
                <a:solidFill>
                  <a:srgbClr val="7F0055"/>
                </a:solidFill>
                <a:latin typeface="Courier"/>
                <a:cs typeface="Courier"/>
              </a:rPr>
              <a:t>xmlns:ui</a:t>
            </a:r>
            <a:r>
              <a:rPr lang="en-US" sz="1800" noProof="1" smtClean="0">
                <a:latin typeface="Courier"/>
                <a:cs typeface="Courier"/>
              </a:rPr>
              <a:t>=</a:t>
            </a:r>
            <a:r>
              <a:rPr lang="en-US" sz="1800" noProof="1" smtClean="0">
                <a:solidFill>
                  <a:srgbClr val="2A00FF"/>
                </a:solidFill>
                <a:latin typeface="Courier"/>
                <a:cs typeface="Courier"/>
              </a:rPr>
              <a:t>"http://java.sun.com/jsf/facelets"</a:t>
            </a:r>
            <a:endParaRPr lang="en-US" sz="1800" noProof="1" smtClean="0">
              <a:latin typeface="Courier"/>
              <a:cs typeface="Courier"/>
            </a:endParaRPr>
          </a:p>
          <a:p>
            <a:r>
              <a:rPr lang="en-US" sz="1800" noProof="1" smtClean="0">
                <a:latin typeface="Courier"/>
                <a:cs typeface="Courier"/>
              </a:rPr>
              <a:t>      </a:t>
            </a:r>
            <a:r>
              <a:rPr lang="en-US" sz="1800" noProof="1" smtClean="0">
                <a:solidFill>
                  <a:srgbClr val="7F0055"/>
                </a:solidFill>
                <a:latin typeface="Courier"/>
                <a:cs typeface="Courier"/>
              </a:rPr>
              <a:t>xmlns:h</a:t>
            </a:r>
            <a:r>
              <a:rPr lang="en-US" sz="1800" noProof="1" smtClean="0">
                <a:latin typeface="Courier"/>
                <a:cs typeface="Courier"/>
              </a:rPr>
              <a:t>=</a:t>
            </a:r>
            <a:r>
              <a:rPr lang="en-US" sz="1800" noProof="1" smtClean="0">
                <a:solidFill>
                  <a:srgbClr val="2A00FF"/>
                </a:solidFill>
                <a:latin typeface="Courier"/>
                <a:cs typeface="Courier"/>
              </a:rPr>
              <a:t>"http://java.sun.com/jsf/html"</a:t>
            </a:r>
            <a:endParaRPr lang="en-US" sz="1800" noProof="1" smtClean="0">
              <a:latin typeface="Courier"/>
              <a:cs typeface="Courier"/>
            </a:endParaRPr>
          </a:p>
          <a:p>
            <a:r>
              <a:rPr lang="en-US" sz="1800" noProof="1" smtClean="0">
                <a:latin typeface="Courier"/>
                <a:cs typeface="Courier"/>
              </a:rPr>
              <a:t>      </a:t>
            </a:r>
            <a:r>
              <a:rPr lang="en-US" sz="1800" noProof="1" smtClean="0">
                <a:solidFill>
                  <a:srgbClr val="7F0055"/>
                </a:solidFill>
                <a:latin typeface="Courier"/>
                <a:cs typeface="Courier"/>
              </a:rPr>
              <a:t>xmlns:f</a:t>
            </a:r>
            <a:r>
              <a:rPr lang="en-US" sz="1800" noProof="1" smtClean="0">
                <a:latin typeface="Courier"/>
                <a:cs typeface="Courier"/>
              </a:rPr>
              <a:t>=</a:t>
            </a:r>
            <a:r>
              <a:rPr lang="en-US" sz="1800" noProof="1" smtClean="0">
                <a:solidFill>
                  <a:srgbClr val="2A00FF"/>
                </a:solidFill>
                <a:latin typeface="Courier"/>
                <a:cs typeface="Courier"/>
              </a:rPr>
              <a:t>"http://java.sun.com/jsf/core"</a:t>
            </a:r>
            <a:r>
              <a:rPr lang="en-US" sz="1800" noProof="1" smtClean="0">
                <a:solidFill>
                  <a:srgbClr val="3F7F7F"/>
                </a:solidFill>
                <a:latin typeface="Courier"/>
                <a:cs typeface="Courier"/>
              </a:rPr>
              <a:t>&gt;</a:t>
            </a:r>
          </a:p>
          <a:p>
            <a:r>
              <a:rPr lang="en-US" sz="1800" noProof="1" smtClean="0">
                <a:solidFill>
                  <a:srgbClr val="3F7F7F"/>
                </a:solidFill>
                <a:latin typeface="Courier"/>
                <a:cs typeface="Courier"/>
              </a:rPr>
              <a:t>  &lt;head&gt;</a:t>
            </a:r>
          </a:p>
          <a:p>
            <a:r>
              <a:rPr lang="en-US" sz="1800" noProof="1" smtClean="0">
                <a:solidFill>
                  <a:srgbClr val="3F7F7F"/>
                </a:solidFill>
                <a:latin typeface="Courier"/>
                <a:cs typeface="Courier"/>
              </a:rPr>
              <a:t>    &lt;meta</a:t>
            </a:r>
            <a:r>
              <a:rPr lang="en-US" sz="1800" noProof="1" smtClean="0">
                <a:latin typeface="Courier"/>
                <a:cs typeface="Courier"/>
              </a:rPr>
              <a:t> </a:t>
            </a:r>
            <a:r>
              <a:rPr lang="en-US" sz="1800" noProof="1" smtClean="0">
                <a:solidFill>
                  <a:srgbClr val="7F0055"/>
                </a:solidFill>
                <a:latin typeface="Courier"/>
                <a:cs typeface="Courier"/>
              </a:rPr>
              <a:t>http-equiv</a:t>
            </a:r>
            <a:r>
              <a:rPr lang="en-US" sz="1800" noProof="1" smtClean="0">
                <a:latin typeface="Courier"/>
                <a:cs typeface="Courier"/>
              </a:rPr>
              <a:t>=</a:t>
            </a:r>
            <a:r>
              <a:rPr lang="en-US" sz="1800" noProof="1" smtClean="0">
                <a:solidFill>
                  <a:srgbClr val="1824F8"/>
                </a:solidFill>
                <a:latin typeface="Courier"/>
                <a:cs typeface="Courier"/>
              </a:rPr>
              <a:t>"Content-Type"</a:t>
            </a:r>
            <a:r>
              <a:rPr lang="en-US" sz="1800" noProof="1" smtClean="0">
                <a:latin typeface="Courier"/>
                <a:cs typeface="Courier"/>
              </a:rPr>
              <a:t> </a:t>
            </a:r>
          </a:p>
          <a:p>
            <a:r>
              <a:rPr lang="en-US" sz="1800" noProof="1" smtClean="0">
                <a:solidFill>
                  <a:srgbClr val="7F0055"/>
                </a:solidFill>
                <a:latin typeface="Courier"/>
                <a:cs typeface="Courier"/>
              </a:rPr>
              <a:t>		content</a:t>
            </a:r>
            <a:r>
              <a:rPr lang="en-US" sz="1800" noProof="1" smtClean="0">
                <a:latin typeface="Courier"/>
                <a:cs typeface="Courier"/>
              </a:rPr>
              <a:t>=</a:t>
            </a:r>
            <a:r>
              <a:rPr lang="en-US" sz="1800" noProof="1" smtClean="0">
                <a:solidFill>
                  <a:srgbClr val="1824F8"/>
                </a:solidFill>
                <a:latin typeface="Courier"/>
                <a:cs typeface="Courier"/>
              </a:rPr>
              <a:t>"text/html; charset=UTF-8" </a:t>
            </a:r>
            <a:r>
              <a:rPr lang="en-US" sz="1800" noProof="1" smtClean="0">
                <a:solidFill>
                  <a:srgbClr val="3F7F7F"/>
                </a:solidFill>
                <a:latin typeface="Courier"/>
                <a:cs typeface="Courier"/>
              </a:rPr>
              <a:t>/&gt;</a:t>
            </a:r>
          </a:p>
          <a:p>
            <a:r>
              <a:rPr lang="en-US" sz="1800" noProof="1" smtClean="0">
                <a:solidFill>
                  <a:srgbClr val="3F7F7F"/>
                </a:solidFill>
                <a:latin typeface="Courier"/>
                <a:cs typeface="Courier"/>
              </a:rPr>
              <a:t>    &lt;title&gt;</a:t>
            </a:r>
            <a:r>
              <a:rPr lang="en-US" sz="1800" noProof="1" smtClean="0">
                <a:latin typeface="Courier"/>
                <a:cs typeface="Courier"/>
              </a:rPr>
              <a:t>Page avec Facelets</a:t>
            </a:r>
            <a:r>
              <a:rPr lang="en-US" sz="1800" noProof="1" smtClean="0">
                <a:solidFill>
                  <a:srgbClr val="3F7F7F"/>
                </a:solidFill>
                <a:latin typeface="Courier"/>
                <a:cs typeface="Courier"/>
              </a:rPr>
              <a:t>&lt;/title&gt;</a:t>
            </a:r>
          </a:p>
          <a:p>
            <a:r>
              <a:rPr lang="en-US" sz="1800" noProof="1" smtClean="0">
                <a:solidFill>
                  <a:srgbClr val="3F7F7F"/>
                </a:solidFill>
                <a:latin typeface="Courier"/>
                <a:cs typeface="Courier"/>
              </a:rPr>
              <a:t>  &lt;/head&gt;</a:t>
            </a:r>
          </a:p>
          <a:p>
            <a:r>
              <a:rPr lang="en-US" sz="1800" noProof="1" smtClean="0">
                <a:solidFill>
                  <a:srgbClr val="3F7F7F"/>
                </a:solidFill>
                <a:latin typeface="Courier"/>
                <a:cs typeface="Courier"/>
              </a:rPr>
              <a:t>  &lt;body&gt;</a:t>
            </a:r>
          </a:p>
          <a:p>
            <a:r>
              <a:rPr lang="en-US" sz="1800" noProof="1" smtClean="0">
                <a:solidFill>
                  <a:srgbClr val="3F7F7F"/>
                </a:solidFill>
                <a:latin typeface="Courier"/>
                <a:cs typeface="Courier"/>
              </a:rPr>
              <a:t>    &lt;h:outputText </a:t>
            </a:r>
            <a:r>
              <a:rPr lang="en-US" sz="1800" noProof="1" smtClean="0">
                <a:solidFill>
                  <a:srgbClr val="7F0055"/>
                </a:solidFill>
                <a:latin typeface="Courier"/>
                <a:cs typeface="Courier"/>
              </a:rPr>
              <a:t>value</a:t>
            </a:r>
            <a:r>
              <a:rPr lang="en-US" sz="1800" noProof="1" smtClean="0">
                <a:latin typeface="Courier"/>
                <a:cs typeface="Courier"/>
              </a:rPr>
              <a:t>=</a:t>
            </a:r>
            <a:r>
              <a:rPr lang="en-US" sz="1800" noProof="1" smtClean="0">
                <a:solidFill>
                  <a:srgbClr val="2A00FF"/>
                </a:solidFill>
                <a:latin typeface="Courier"/>
                <a:cs typeface="Courier"/>
              </a:rPr>
              <a:t>"Hello"</a:t>
            </a:r>
            <a:r>
              <a:rPr lang="en-US" sz="1800" noProof="1" smtClean="0">
                <a:latin typeface="Courier"/>
                <a:cs typeface="Courier"/>
              </a:rPr>
              <a:t> </a:t>
            </a:r>
            <a:r>
              <a:rPr lang="en-US" sz="1800" noProof="1" smtClean="0">
                <a:solidFill>
                  <a:srgbClr val="3F7F7F"/>
                </a:solidFill>
                <a:latin typeface="Courier"/>
                <a:cs typeface="Courier"/>
              </a:rPr>
              <a:t>/&gt;</a:t>
            </a:r>
          </a:p>
          <a:p>
            <a:r>
              <a:rPr lang="en-US" sz="1800" noProof="1" smtClean="0">
                <a:latin typeface="Courier"/>
                <a:cs typeface="Courier"/>
              </a:rPr>
              <a:t>    #{param.f}</a:t>
            </a:r>
          </a:p>
          <a:p>
            <a:r>
              <a:rPr lang="en-US" sz="1800" noProof="1" smtClean="0">
                <a:solidFill>
                  <a:srgbClr val="3F7F7F"/>
                </a:solidFill>
                <a:latin typeface="Courier"/>
                <a:cs typeface="Courier"/>
              </a:rPr>
              <a:t>  &lt;/body&gt;</a:t>
            </a:r>
          </a:p>
          <a:p>
            <a:r>
              <a:rPr lang="en-US" sz="1800" noProof="1" smtClean="0">
                <a:solidFill>
                  <a:srgbClr val="3F7F7F"/>
                </a:solidFill>
                <a:latin typeface="Courier"/>
                <a:cs typeface="Courier"/>
              </a:rPr>
              <a:t>&lt;/html&gt;</a:t>
            </a:r>
            <a:endParaRPr lang="en-US" sz="1800" noProof="1">
              <a:solidFill>
                <a:srgbClr val="3F7F7F"/>
              </a:solidFill>
              <a:latin typeface="Courier"/>
              <a:cs typeface="Courier"/>
            </a:endParaRPr>
          </a:p>
        </p:txBody>
      </p:sp>
    </p:spTree>
    <p:custDataLst>
      <p:tags r:id="rId1"/>
    </p:custDataLst>
    <p:extLst>
      <p:ext uri="{BB962C8B-B14F-4D97-AF65-F5344CB8AC3E}">
        <p14:creationId xmlns:p14="http://schemas.microsoft.com/office/powerpoint/2010/main" val="3621234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err="1">
                <a:solidFill>
                  <a:srgbClr val="000000"/>
                </a:solidFill>
                <a:latin typeface="Arial" charset="0"/>
              </a:rPr>
              <a:t>Facelets</a:t>
            </a:r>
            <a:r>
              <a:rPr lang="en-US" sz="1800" b="1" dirty="0">
                <a:solidFill>
                  <a:srgbClr val="000000"/>
                </a:solidFill>
                <a:latin typeface="Arial" charset="0"/>
              </a:rPr>
              <a:t> </a:t>
            </a:r>
            <a:r>
              <a:rPr lang="en-US" sz="1800" b="1" dirty="0" smtClean="0">
                <a:solidFill>
                  <a:srgbClr val="000000"/>
                </a:solidFill>
                <a:latin typeface="Arial" charset="0"/>
              </a:rPr>
              <a:t>syntax</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1356239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(1/4)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Create a new web project and name it RMT</a:t>
            </a:r>
          </a:p>
          <a:p>
            <a:r>
              <a:rPr lang="en-US" dirty="0"/>
              <a:t>Create : </a:t>
            </a:r>
          </a:p>
          <a:p>
            <a:pPr lvl="1"/>
            <a:r>
              <a:rPr lang="en-US" dirty="0" smtClean="0"/>
              <a:t>Three </a:t>
            </a:r>
            <a:r>
              <a:rPr lang="en-US" dirty="0" err="1" smtClean="0"/>
              <a:t>Facelets</a:t>
            </a:r>
            <a:r>
              <a:rPr lang="en-US" dirty="0" smtClean="0"/>
              <a:t> pages </a:t>
            </a:r>
          </a:p>
          <a:p>
            <a:pPr lvl="2"/>
            <a:r>
              <a:rPr lang="en-US" i="1" dirty="0" err="1" smtClean="0"/>
              <a:t>login.xhtml</a:t>
            </a:r>
            <a:endParaRPr lang="en-US" i="1" dirty="0"/>
          </a:p>
          <a:p>
            <a:pPr lvl="2"/>
            <a:r>
              <a:rPr lang="en-US" i="1" dirty="0" err="1" smtClean="0"/>
              <a:t>manager_home.xhtml</a:t>
            </a:r>
            <a:endParaRPr lang="en-US" i="1" dirty="0" smtClean="0"/>
          </a:p>
          <a:p>
            <a:pPr lvl="2"/>
            <a:r>
              <a:rPr lang="en-US" i="1" dirty="0" err="1" smtClean="0"/>
              <a:t>employee_home.xhtml</a:t>
            </a:r>
            <a:endParaRPr lang="en-US" i="1" dirty="0" smtClean="0"/>
          </a:p>
          <a:p>
            <a:pPr lvl="2"/>
            <a:endParaRPr lang="en-US" i="1" dirty="0"/>
          </a:p>
          <a:p>
            <a:r>
              <a:rPr lang="en-US" dirty="0" smtClean="0"/>
              <a:t>The first page must contain a login form</a:t>
            </a:r>
          </a:p>
          <a:p>
            <a:r>
              <a:rPr lang="en-US" dirty="0" smtClean="0"/>
              <a:t>The second one must contain a welcome message for managers</a:t>
            </a:r>
          </a:p>
          <a:p>
            <a:r>
              <a:rPr lang="en-US" dirty="0" smtClean="0"/>
              <a:t>The third one a welcome message for employees</a:t>
            </a:r>
            <a:endParaRPr lang="en-US" dirty="0"/>
          </a:p>
          <a:p>
            <a:endParaRPr lang="en-US" dirty="0"/>
          </a:p>
        </p:txBody>
      </p:sp>
    </p:spTree>
    <p:custDataLst>
      <p:tags r:id="rId1"/>
    </p:custDataLst>
    <p:extLst>
      <p:ext uri="{BB962C8B-B14F-4D97-AF65-F5344CB8AC3E}">
        <p14:creationId xmlns:p14="http://schemas.microsoft.com/office/powerpoint/2010/main" val="36727993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a:t>Exercises </a:t>
            </a:r>
            <a:r>
              <a:rPr lang="en-US" sz="3200" dirty="0" smtClean="0"/>
              <a:t>(2/</a:t>
            </a:r>
            <a:r>
              <a:rPr lang="en-US" sz="3200" dirty="0"/>
              <a:t>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124744"/>
            <a:ext cx="7812360" cy="4648200"/>
          </a:xfrm>
        </p:spPr>
        <p:txBody>
          <a:bodyPr/>
          <a:lstStyle/>
          <a:p>
            <a:r>
              <a:rPr lang="en-US" dirty="0"/>
              <a:t>Create </a:t>
            </a:r>
            <a:r>
              <a:rPr lang="en-US" dirty="0" smtClean="0"/>
              <a:t>three JPA Entities :</a:t>
            </a:r>
          </a:p>
          <a:p>
            <a:pPr lvl="1"/>
            <a:r>
              <a:rPr lang="en-US" i="1" dirty="0" smtClean="0"/>
              <a:t>User </a:t>
            </a:r>
            <a:r>
              <a:rPr lang="en-US" dirty="0" smtClean="0"/>
              <a:t>composed of </a:t>
            </a:r>
          </a:p>
          <a:p>
            <a:pPr lvl="2"/>
            <a:r>
              <a:rPr lang="en-US" dirty="0" smtClean="0"/>
              <a:t>A username as String</a:t>
            </a:r>
          </a:p>
          <a:p>
            <a:pPr lvl="2"/>
            <a:r>
              <a:rPr lang="en-US" dirty="0" smtClean="0"/>
              <a:t>A password as String</a:t>
            </a:r>
          </a:p>
          <a:p>
            <a:pPr lvl="2"/>
            <a:r>
              <a:rPr lang="en-US" dirty="0" smtClean="0"/>
              <a:t>A first name as String</a:t>
            </a:r>
          </a:p>
          <a:p>
            <a:pPr lvl="2"/>
            <a:r>
              <a:rPr lang="en-US" dirty="0" smtClean="0"/>
              <a:t>A last name as String</a:t>
            </a:r>
          </a:p>
          <a:p>
            <a:pPr lvl="2"/>
            <a:r>
              <a:rPr lang="en-US" dirty="0" smtClean="0"/>
              <a:t>An email as String</a:t>
            </a:r>
          </a:p>
          <a:p>
            <a:pPr lvl="2"/>
            <a:r>
              <a:rPr lang="en-US" dirty="0" smtClean="0"/>
              <a:t>A date of birth as Date</a:t>
            </a:r>
          </a:p>
          <a:p>
            <a:pPr lvl="1"/>
            <a:r>
              <a:rPr lang="en-US" i="1" dirty="0" smtClean="0"/>
              <a:t>Employee</a:t>
            </a:r>
            <a:r>
              <a:rPr lang="en-US" dirty="0" smtClean="0"/>
              <a:t> inheriting User</a:t>
            </a:r>
            <a:endParaRPr lang="en-US" i="1" dirty="0" smtClean="0"/>
          </a:p>
          <a:p>
            <a:pPr lvl="1"/>
            <a:r>
              <a:rPr lang="en-US" i="1" dirty="0" smtClean="0"/>
              <a:t>Manager </a:t>
            </a:r>
            <a:r>
              <a:rPr lang="en-US" dirty="0" smtClean="0"/>
              <a:t>inheriting User</a:t>
            </a:r>
            <a:endParaRPr lang="en-US" dirty="0"/>
          </a:p>
        </p:txBody>
      </p:sp>
    </p:spTree>
    <p:custDataLst>
      <p:tags r:id="rId1"/>
    </p:custDataLst>
    <p:extLst>
      <p:ext uri="{BB962C8B-B14F-4D97-AF65-F5344CB8AC3E}">
        <p14:creationId xmlns:p14="http://schemas.microsoft.com/office/powerpoint/2010/main" val="81407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575" y="1085056"/>
            <a:ext cx="7718425" cy="4648200"/>
          </a:xfrm>
        </p:spPr>
        <p:txBody>
          <a:bodyPr/>
          <a:lstStyle/>
          <a:p>
            <a:pPr eaLnBrk="1" hangingPunct="1"/>
            <a:r>
              <a:rPr lang="en-US" dirty="0"/>
              <a:t>B</a:t>
            </a:r>
            <a:r>
              <a:rPr lang="en-US" dirty="0" smtClean="0"/>
              <a:t>ased </a:t>
            </a:r>
            <a:r>
              <a:rPr lang="en-US" dirty="0"/>
              <a:t>on the Model View Controller (MVC) architecture for separating logic from </a:t>
            </a:r>
            <a:r>
              <a:rPr lang="en-US" dirty="0" smtClean="0"/>
              <a:t>presentation :</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smtClean="0"/>
              <a:t>Architecture</a:t>
            </a:r>
            <a:endParaRPr lang="en-US" sz="3200" dirty="0"/>
          </a:p>
        </p:txBody>
      </p:sp>
      <p:sp>
        <p:nvSpPr>
          <p:cNvPr id="2" name="Rectangle 1"/>
          <p:cNvSpPr/>
          <p:nvPr/>
        </p:nvSpPr>
        <p:spPr bwMode="auto">
          <a:xfrm>
            <a:off x="1619672" y="2564904"/>
            <a:ext cx="6696744" cy="707886"/>
          </a:xfrm>
          <a:prstGeom prst="rect">
            <a:avLst/>
          </a:prstGeom>
          <a:solidFill>
            <a:srgbClr val="C9DBE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a:cs typeface="Helvetica"/>
              </a:rPr>
              <a:t>View</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Helvetica"/>
                <a:cs typeface="Helvetica"/>
              </a:rPr>
              <a:t>(XHTML Files)</a:t>
            </a:r>
            <a:endParaRPr kumimoji="0" lang="en-US" sz="2000" i="0" u="none" strike="noStrike" cap="none" normalizeH="0" baseline="0" dirty="0" smtClean="0">
              <a:ln>
                <a:noFill/>
              </a:ln>
              <a:solidFill>
                <a:schemeClr val="tx1"/>
              </a:solidFill>
              <a:effectLst/>
              <a:latin typeface="Helvetica"/>
              <a:cs typeface="Helvetica"/>
            </a:endParaRPr>
          </a:p>
        </p:txBody>
      </p:sp>
      <p:sp>
        <p:nvSpPr>
          <p:cNvPr id="21" name="Rectangle 20"/>
          <p:cNvSpPr/>
          <p:nvPr/>
        </p:nvSpPr>
        <p:spPr bwMode="auto">
          <a:xfrm>
            <a:off x="1619672" y="4089266"/>
            <a:ext cx="6696744" cy="707886"/>
          </a:xfrm>
          <a:prstGeom prst="rect">
            <a:avLst/>
          </a:prstGeom>
          <a:solidFill>
            <a:srgbClr val="C9DBE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a:cs typeface="Helvetica"/>
              </a:rPr>
              <a:t>Controller</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Helvetica"/>
                <a:cs typeface="Helvetica"/>
              </a:rPr>
              <a:t>(Managed Beans)</a:t>
            </a:r>
            <a:endParaRPr kumimoji="0" lang="en-US" sz="2000" i="0" u="none" strike="noStrike" cap="none" normalizeH="0" baseline="0" dirty="0" smtClean="0">
              <a:ln>
                <a:noFill/>
              </a:ln>
              <a:solidFill>
                <a:schemeClr val="tx1"/>
              </a:solidFill>
              <a:effectLst/>
              <a:latin typeface="Helvetica"/>
              <a:cs typeface="Helvetica"/>
            </a:endParaRPr>
          </a:p>
        </p:txBody>
      </p:sp>
      <p:sp>
        <p:nvSpPr>
          <p:cNvPr id="22" name="Rectangle 21"/>
          <p:cNvSpPr/>
          <p:nvPr/>
        </p:nvSpPr>
        <p:spPr bwMode="auto">
          <a:xfrm>
            <a:off x="1619672" y="5613628"/>
            <a:ext cx="6696744" cy="707886"/>
          </a:xfrm>
          <a:prstGeom prst="rect">
            <a:avLst/>
          </a:prstGeom>
          <a:solidFill>
            <a:srgbClr val="C9DBE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a:cs typeface="Helvetica"/>
              </a:rPr>
              <a:t>Model</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Helvetica"/>
                <a:cs typeface="Helvetica"/>
              </a:rPr>
              <a:t>(Data Store)</a:t>
            </a:r>
            <a:endParaRPr kumimoji="0" lang="en-US" sz="2000" i="0" u="none" strike="noStrike" cap="none" normalizeH="0" baseline="0" dirty="0" smtClean="0">
              <a:ln>
                <a:noFill/>
              </a:ln>
              <a:solidFill>
                <a:schemeClr val="tx1"/>
              </a:solidFill>
              <a:effectLst/>
              <a:latin typeface="Helvetica"/>
              <a:cs typeface="Helvetica"/>
            </a:endParaRPr>
          </a:p>
        </p:txBody>
      </p:sp>
      <p:pic>
        <p:nvPicPr>
          <p:cNvPr id="20" name="Picture 61" descr="oeil"/>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279" b="100000" l="3175" r="99206"/>
                    </a14:imgEffect>
                  </a14:imgLayer>
                </a14:imgProps>
              </a:ext>
            </a:extLst>
          </a:blip>
          <a:srcRect/>
          <a:stretch>
            <a:fillRect/>
          </a:stretch>
        </p:blipFill>
        <p:spPr bwMode="auto">
          <a:xfrm>
            <a:off x="6876256" y="2636912"/>
            <a:ext cx="1404938" cy="576263"/>
          </a:xfrm>
          <a:prstGeom prst="rect">
            <a:avLst/>
          </a:prstGeom>
          <a:noFill/>
          <a:ln w="9525">
            <a:noFill/>
            <a:miter lim="800000"/>
            <a:headEnd/>
            <a:tailEnd/>
          </a:ln>
        </p:spPr>
      </p:pic>
      <p:pic>
        <p:nvPicPr>
          <p:cNvPr id="17" name="Picture 58" descr="data"/>
          <p:cNvPicPr>
            <a:picLocks noChangeAspect="1" noChangeArrowheads="1"/>
          </p:cNvPicPr>
          <p:nvPr/>
        </p:nvPicPr>
        <p:blipFill>
          <a:blip r:embed="rId5" cstate="print"/>
          <a:srcRect/>
          <a:stretch>
            <a:fillRect/>
          </a:stretch>
        </p:blipFill>
        <p:spPr bwMode="auto">
          <a:xfrm>
            <a:off x="7236296" y="5589240"/>
            <a:ext cx="720080" cy="720080"/>
          </a:xfrm>
          <a:prstGeom prst="rect">
            <a:avLst/>
          </a:prstGeom>
          <a:noFill/>
          <a:ln w="9525">
            <a:noFill/>
            <a:miter lim="800000"/>
            <a:headEnd/>
            <a:tailEnd/>
          </a:ln>
        </p:spPr>
      </p:pic>
      <p:pic>
        <p:nvPicPr>
          <p:cNvPr id="16" name="Picture 57" descr="5387-LordtonioK-Engrenage"/>
          <p:cNvPicPr>
            <a:picLocks noChangeAspect="1" noChangeArrowheads="1"/>
          </p:cNvPicPr>
          <p:nvPr/>
        </p:nvPicPr>
        <p:blipFill>
          <a:blip r:embed="rId6" cstate="print"/>
          <a:srcRect/>
          <a:stretch>
            <a:fillRect/>
          </a:stretch>
        </p:blipFill>
        <p:spPr bwMode="auto">
          <a:xfrm>
            <a:off x="7308304" y="4149080"/>
            <a:ext cx="576065" cy="576064"/>
          </a:xfrm>
          <a:prstGeom prst="rect">
            <a:avLst/>
          </a:prstGeom>
          <a:noFill/>
          <a:ln w="9525">
            <a:noFill/>
            <a:miter lim="800000"/>
            <a:headEnd/>
            <a:tailEnd/>
          </a:ln>
        </p:spPr>
      </p:pic>
      <p:cxnSp>
        <p:nvCxnSpPr>
          <p:cNvPr id="5" name="Straight Arrow Connector 4"/>
          <p:cNvCxnSpPr/>
          <p:nvPr/>
        </p:nvCxnSpPr>
        <p:spPr bwMode="auto">
          <a:xfrm>
            <a:off x="3275856" y="3284984"/>
            <a:ext cx="0" cy="816476"/>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cxnSp>
        <p:nvCxnSpPr>
          <p:cNvPr id="23" name="Straight Arrow Connector 22"/>
          <p:cNvCxnSpPr/>
          <p:nvPr/>
        </p:nvCxnSpPr>
        <p:spPr bwMode="auto">
          <a:xfrm>
            <a:off x="3275856" y="4797152"/>
            <a:ext cx="0" cy="816476"/>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cxnSp>
        <p:nvCxnSpPr>
          <p:cNvPr id="25" name="Straight Arrow Connector 24"/>
          <p:cNvCxnSpPr/>
          <p:nvPr/>
        </p:nvCxnSpPr>
        <p:spPr bwMode="auto">
          <a:xfrm flipV="1">
            <a:off x="6660232" y="4797152"/>
            <a:ext cx="0" cy="792088"/>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cxnSp>
        <p:nvCxnSpPr>
          <p:cNvPr id="26" name="Straight Arrow Connector 25"/>
          <p:cNvCxnSpPr/>
          <p:nvPr/>
        </p:nvCxnSpPr>
        <p:spPr bwMode="auto">
          <a:xfrm flipV="1">
            <a:off x="6660232" y="3284984"/>
            <a:ext cx="0" cy="792088"/>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spTree>
    <p:extLst>
      <p:ext uri="{BB962C8B-B14F-4D97-AF65-F5344CB8AC3E}">
        <p14:creationId xmlns:p14="http://schemas.microsoft.com/office/powerpoint/2010/main" val="158323991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a:t>Exercises </a:t>
            </a:r>
            <a:r>
              <a:rPr lang="en-US" sz="3200" dirty="0" smtClean="0"/>
              <a:t>(3/</a:t>
            </a:r>
            <a:r>
              <a:rPr lang="en-US" sz="3200" dirty="0"/>
              <a:t>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68760"/>
            <a:ext cx="7812360" cy="4648200"/>
          </a:xfrm>
        </p:spPr>
        <p:txBody>
          <a:bodyPr/>
          <a:lstStyle/>
          <a:p>
            <a:r>
              <a:rPr lang="en-US" dirty="0"/>
              <a:t>Create : </a:t>
            </a:r>
          </a:p>
          <a:p>
            <a:pPr lvl="1"/>
            <a:r>
              <a:rPr lang="en-US" dirty="0"/>
              <a:t>A </a:t>
            </a:r>
            <a:r>
              <a:rPr lang="en-US" dirty="0" err="1"/>
              <a:t>ManagedBean</a:t>
            </a:r>
            <a:r>
              <a:rPr lang="en-US" dirty="0"/>
              <a:t> </a:t>
            </a:r>
            <a:r>
              <a:rPr lang="en-US" i="1" dirty="0" err="1"/>
              <a:t>UserController</a:t>
            </a:r>
            <a:endParaRPr lang="en-US" i="1" dirty="0"/>
          </a:p>
          <a:p>
            <a:pPr lvl="1"/>
            <a:r>
              <a:rPr lang="en-US" dirty="0"/>
              <a:t>An EJB </a:t>
            </a:r>
            <a:r>
              <a:rPr lang="en-US" i="1" dirty="0" err="1"/>
              <a:t>UserService</a:t>
            </a:r>
            <a:r>
              <a:rPr lang="en-US" dirty="0"/>
              <a:t> with an </a:t>
            </a:r>
            <a:r>
              <a:rPr lang="en-US" dirty="0" err="1"/>
              <a:t>EntityManager</a:t>
            </a:r>
            <a:endParaRPr lang="en-US" i="1" dirty="0"/>
          </a:p>
          <a:p>
            <a:r>
              <a:rPr lang="en-US" dirty="0" smtClean="0"/>
              <a:t>Add a manager and an employee into </a:t>
            </a:r>
            <a:r>
              <a:rPr lang="en-US" dirty="0"/>
              <a:t>your database</a:t>
            </a:r>
          </a:p>
          <a:p>
            <a:r>
              <a:rPr lang="en-US" dirty="0"/>
              <a:t>Complete the code to make an authentication</a:t>
            </a:r>
          </a:p>
          <a:p>
            <a:pPr lvl="1"/>
            <a:r>
              <a:rPr lang="en-US" dirty="0"/>
              <a:t>If authentication </a:t>
            </a:r>
            <a:r>
              <a:rPr lang="en-US" dirty="0" smtClean="0"/>
              <a:t>succeed and the user is a manager</a:t>
            </a:r>
          </a:p>
          <a:p>
            <a:pPr lvl="2"/>
            <a:r>
              <a:rPr lang="en-US" dirty="0" smtClean="0"/>
              <a:t>Display the manager home page</a:t>
            </a:r>
          </a:p>
          <a:p>
            <a:pPr lvl="1"/>
            <a:r>
              <a:rPr lang="en-US" dirty="0" smtClean="0"/>
              <a:t>If authentication succeed and the user is an employee</a:t>
            </a:r>
          </a:p>
          <a:p>
            <a:pPr lvl="2"/>
            <a:r>
              <a:rPr lang="en-US" dirty="0" smtClean="0"/>
              <a:t>Display the employee home page</a:t>
            </a:r>
            <a:endParaRPr lang="en-US" dirty="0"/>
          </a:p>
        </p:txBody>
      </p:sp>
    </p:spTree>
    <p:custDataLst>
      <p:tags r:id="rId1"/>
    </p:custDataLst>
    <p:extLst>
      <p:ext uri="{BB962C8B-B14F-4D97-AF65-F5344CB8AC3E}">
        <p14:creationId xmlns:p14="http://schemas.microsoft.com/office/powerpoint/2010/main" val="27344916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a:t>Exercises </a:t>
            </a:r>
            <a:r>
              <a:rPr lang="en-US" sz="3200" dirty="0" smtClean="0"/>
              <a:t>(4/</a:t>
            </a:r>
            <a:r>
              <a:rPr lang="en-US" sz="3200" dirty="0"/>
              <a:t>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pic>
        <p:nvPicPr>
          <p:cNvPr id="6" name="Picture 5" descr="Screen shot 2012-04-26 at 6.04.2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912" y="1124744"/>
            <a:ext cx="5740400" cy="3124200"/>
          </a:xfrm>
          <a:prstGeom prst="rect">
            <a:avLst/>
          </a:prstGeom>
          <a:ln w="3175" cmpd="sng">
            <a:solidFill>
              <a:schemeClr val="tx1"/>
            </a:solidFill>
          </a:ln>
        </p:spPr>
      </p:pic>
      <p:pic>
        <p:nvPicPr>
          <p:cNvPr id="9" name="Picture 8" descr="Screen shot 2012-04-26 at 6.59.3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5530552"/>
            <a:ext cx="2959100" cy="1066800"/>
          </a:xfrm>
          <a:prstGeom prst="rect">
            <a:avLst/>
          </a:prstGeom>
          <a:ln w="3175" cmpd="sng">
            <a:solidFill>
              <a:schemeClr val="tx1"/>
            </a:solidFill>
          </a:ln>
        </p:spPr>
      </p:pic>
      <p:pic>
        <p:nvPicPr>
          <p:cNvPr id="10" name="Picture 9" descr="Screen shot 2012-04-26 at 6.59.47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608" y="5250780"/>
            <a:ext cx="2273300" cy="698500"/>
          </a:xfrm>
          <a:prstGeom prst="rect">
            <a:avLst/>
          </a:prstGeom>
          <a:ln w="3175" cmpd="sng">
            <a:solidFill>
              <a:schemeClr val="tx1"/>
            </a:solidFill>
          </a:ln>
        </p:spPr>
      </p:pic>
      <p:cxnSp>
        <p:nvCxnSpPr>
          <p:cNvPr id="13" name="Elbow Connector 12"/>
          <p:cNvCxnSpPr>
            <a:stCxn id="6" idx="2"/>
            <a:endCxn id="9" idx="1"/>
          </p:cNvCxnSpPr>
          <p:nvPr/>
        </p:nvCxnSpPr>
        <p:spPr bwMode="auto">
          <a:xfrm rot="16200000" flipH="1">
            <a:off x="4209616" y="4549440"/>
            <a:ext cx="1815008" cy="1214016"/>
          </a:xfrm>
          <a:prstGeom prst="bentConnector2">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cxnSp>
        <p:nvCxnSpPr>
          <p:cNvPr id="17" name="Elbow Connector 16"/>
          <p:cNvCxnSpPr>
            <a:stCxn id="6" idx="2"/>
            <a:endCxn id="10" idx="3"/>
          </p:cNvCxnSpPr>
          <p:nvPr/>
        </p:nvCxnSpPr>
        <p:spPr bwMode="auto">
          <a:xfrm rot="5400000">
            <a:off x="3237967" y="4327885"/>
            <a:ext cx="1351086" cy="1193204"/>
          </a:xfrm>
          <a:prstGeom prst="bentConnector2">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sp>
        <p:nvSpPr>
          <p:cNvPr id="19" name="TextBox 18"/>
          <p:cNvSpPr txBox="1"/>
          <p:nvPr/>
        </p:nvSpPr>
        <p:spPr>
          <a:xfrm>
            <a:off x="3347864" y="5157192"/>
            <a:ext cx="1169711" cy="338554"/>
          </a:xfrm>
          <a:prstGeom prst="rect">
            <a:avLst/>
          </a:prstGeom>
          <a:noFill/>
        </p:spPr>
        <p:txBody>
          <a:bodyPr wrap="none" rtlCol="0">
            <a:spAutoFit/>
          </a:bodyPr>
          <a:lstStyle/>
          <a:p>
            <a:r>
              <a:rPr lang="en-US" dirty="0" smtClean="0"/>
              <a:t>Employee</a:t>
            </a:r>
            <a:endParaRPr lang="en-US" dirty="0"/>
          </a:p>
        </p:txBody>
      </p:sp>
      <p:sp>
        <p:nvSpPr>
          <p:cNvPr id="20" name="TextBox 19"/>
          <p:cNvSpPr txBox="1"/>
          <p:nvPr/>
        </p:nvSpPr>
        <p:spPr>
          <a:xfrm>
            <a:off x="4572000" y="5589240"/>
            <a:ext cx="1046581" cy="338554"/>
          </a:xfrm>
          <a:prstGeom prst="rect">
            <a:avLst/>
          </a:prstGeom>
          <a:noFill/>
        </p:spPr>
        <p:txBody>
          <a:bodyPr wrap="none" rtlCol="0">
            <a:spAutoFit/>
          </a:bodyPr>
          <a:lstStyle/>
          <a:p>
            <a:r>
              <a:rPr lang="en-US" dirty="0" smtClean="0"/>
              <a:t>Manager</a:t>
            </a:r>
            <a:endParaRPr lang="en-US" dirty="0"/>
          </a:p>
        </p:txBody>
      </p:sp>
      <p:sp>
        <p:nvSpPr>
          <p:cNvPr id="21" name="TextBox 20"/>
          <p:cNvSpPr txBox="1"/>
          <p:nvPr/>
        </p:nvSpPr>
        <p:spPr>
          <a:xfrm>
            <a:off x="4644008" y="4365104"/>
            <a:ext cx="1908495" cy="338554"/>
          </a:xfrm>
          <a:prstGeom prst="rect">
            <a:avLst/>
          </a:prstGeom>
          <a:noFill/>
        </p:spPr>
        <p:txBody>
          <a:bodyPr wrap="none" rtlCol="0">
            <a:spAutoFit/>
          </a:bodyPr>
          <a:lstStyle/>
          <a:p>
            <a:r>
              <a:rPr lang="en-US" dirty="0" smtClean="0"/>
              <a:t>Authentication</a:t>
            </a:r>
            <a:endParaRPr lang="en-US" dirty="0"/>
          </a:p>
        </p:txBody>
      </p:sp>
    </p:spTree>
    <p:custDataLst>
      <p:tags r:id="rId1"/>
    </p:custDataLst>
    <p:extLst>
      <p:ext uri="{BB962C8B-B14F-4D97-AF65-F5344CB8AC3E}">
        <p14:creationId xmlns:p14="http://schemas.microsoft.com/office/powerpoint/2010/main" val="2749508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p:txBody>
          <a:bodyPr/>
          <a:lstStyle/>
          <a:p>
            <a:pPr eaLnBrk="1" hangingPunct="1"/>
            <a:r>
              <a:rPr lang="en-US" smtClean="0"/>
              <a:t>DataModel</a:t>
            </a:r>
            <a:endParaRPr lang="en-US"/>
          </a:p>
        </p:txBody>
      </p:sp>
      <p:sp>
        <p:nvSpPr>
          <p:cNvPr id="70659" name="Rectangle 3"/>
          <p:cNvSpPr>
            <a:spLocks noGrp="1" noChangeArrowheads="1"/>
          </p:cNvSpPr>
          <p:nvPr>
            <p:ph type="subTitle" idx="1"/>
          </p:nvPr>
        </p:nvSpPr>
        <p:spPr/>
        <p:txBody>
          <a:bodyPr/>
          <a:lstStyle/>
          <a:p>
            <a:pPr eaLnBrk="1" hangingPunct="1">
              <a:buFont typeface="Wingdings" charset="2"/>
              <a:buNone/>
            </a:pPr>
            <a:r>
              <a:rPr lang="en-US" smtClean="0"/>
              <a:t>Or how populate DataTable</a:t>
            </a:r>
            <a:endParaRPr lang="en-US"/>
          </a:p>
        </p:txBody>
      </p:sp>
      <p:pic>
        <p:nvPicPr>
          <p:cNvPr id="70660"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70661"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JSF</a:t>
            </a:r>
            <a:endParaRPr lang="en-US" sz="1800" b="1">
              <a:solidFill>
                <a:srgbClr val="000000"/>
              </a:solidFill>
              <a:latin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re 1"/>
          <p:cNvSpPr>
            <a:spLocks noGrp="1"/>
          </p:cNvSpPr>
          <p:nvPr>
            <p:ph type="title"/>
          </p:nvPr>
        </p:nvSpPr>
        <p:spPr>
          <a:xfrm>
            <a:off x="1033463" y="214313"/>
            <a:ext cx="7729537" cy="838200"/>
          </a:xfrm>
        </p:spPr>
        <p:txBody>
          <a:bodyPr/>
          <a:lstStyle/>
          <a:p>
            <a:r>
              <a:rPr lang="en-US" sz="3200" dirty="0" err="1"/>
              <a:t>DataModel</a:t>
            </a:r>
            <a:r>
              <a:rPr lang="en-US" sz="3200" dirty="0"/>
              <a:t> concept</a:t>
            </a:r>
            <a:endParaRPr lang="fr-FR" sz="3200" dirty="0"/>
          </a:p>
        </p:txBody>
      </p:sp>
      <p:sp>
        <p:nvSpPr>
          <p:cNvPr id="71683" name="Espace réservé du contenu 2"/>
          <p:cNvSpPr>
            <a:spLocks noGrp="1"/>
          </p:cNvSpPr>
          <p:nvPr>
            <p:ph idx="1"/>
          </p:nvPr>
        </p:nvSpPr>
        <p:spPr>
          <a:xfrm>
            <a:off x="1102047" y="1124744"/>
            <a:ext cx="7718425" cy="4648200"/>
          </a:xfrm>
        </p:spPr>
        <p:txBody>
          <a:bodyPr/>
          <a:lstStyle/>
          <a:p>
            <a:r>
              <a:rPr lang="en-US" dirty="0" err="1"/>
              <a:t>DataModel</a:t>
            </a:r>
            <a:r>
              <a:rPr lang="en-US" dirty="0"/>
              <a:t> is an abstraction around arbitrary data binding </a:t>
            </a:r>
            <a:r>
              <a:rPr lang="en-US" dirty="0" smtClean="0"/>
              <a:t>technologies</a:t>
            </a:r>
          </a:p>
          <a:p>
            <a:pPr lvl="1"/>
            <a:r>
              <a:rPr lang="en-US" dirty="0"/>
              <a:t>C</a:t>
            </a:r>
            <a:r>
              <a:rPr lang="en-US" dirty="0" smtClean="0"/>
              <a:t>an </a:t>
            </a:r>
            <a:r>
              <a:rPr lang="en-US" dirty="0"/>
              <a:t>be used to adapt a variety of data sources for use </a:t>
            </a:r>
            <a:r>
              <a:rPr lang="en-US" dirty="0" smtClean="0"/>
              <a:t>by some </a:t>
            </a:r>
            <a:r>
              <a:rPr lang="en-US" dirty="0" err="1"/>
              <a:t>JavaServer</a:t>
            </a:r>
            <a:r>
              <a:rPr lang="en-US" dirty="0"/>
              <a:t> Faces </a:t>
            </a:r>
            <a:r>
              <a:rPr lang="en-US" dirty="0" smtClean="0"/>
              <a:t>components</a:t>
            </a:r>
          </a:p>
          <a:p>
            <a:pPr lvl="2"/>
            <a:r>
              <a:rPr lang="en-US" dirty="0" smtClean="0"/>
              <a:t>A </a:t>
            </a:r>
            <a:r>
              <a:rPr lang="en-US" dirty="0" err="1" smtClean="0"/>
              <a:t>DataTable</a:t>
            </a:r>
            <a:r>
              <a:rPr lang="en-US" dirty="0" smtClean="0"/>
              <a:t> for example</a:t>
            </a:r>
          </a:p>
          <a:p>
            <a:endParaRPr lang="en-US" dirty="0"/>
          </a:p>
        </p:txBody>
      </p:sp>
      <p:pic>
        <p:nvPicPr>
          <p:cNvPr id="71684" name="Picture 2"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6" name="Text Box 19"/>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DataModel</a:t>
            </a:r>
            <a:endParaRPr lang="en-US" sz="1800" b="1">
              <a:solidFill>
                <a:srgbClr val="000000"/>
              </a:solidFill>
              <a:latin typeface="Arial" charset="0"/>
            </a:endParaRPr>
          </a:p>
        </p:txBody>
      </p:sp>
      <p:sp>
        <p:nvSpPr>
          <p:cNvPr id="7" name="Organigramme : Disque magnétique 6"/>
          <p:cNvSpPr/>
          <p:nvPr/>
        </p:nvSpPr>
        <p:spPr bwMode="auto">
          <a:xfrm>
            <a:off x="2627784" y="3464540"/>
            <a:ext cx="857250" cy="673100"/>
          </a:xfrm>
          <a:prstGeom prst="flowChartMagneticDisk">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p:spPr>
        <p:txBody>
          <a:bodyPr>
            <a:spAutoFit/>
          </a:bodyPr>
          <a:lstStyle/>
          <a:p>
            <a:pPr>
              <a:defRPr/>
            </a:pPr>
            <a:endParaRPr lang="en-US">
              <a:latin typeface="Courier" pitchFamily="49" charset="0"/>
            </a:endParaRPr>
          </a:p>
        </p:txBody>
      </p:sp>
      <p:sp>
        <p:nvSpPr>
          <p:cNvPr id="8" name="ZoneTexte 7"/>
          <p:cNvSpPr txBox="1"/>
          <p:nvPr/>
        </p:nvSpPr>
        <p:spPr>
          <a:xfrm>
            <a:off x="3546202" y="3533696"/>
            <a:ext cx="1266825" cy="338137"/>
          </a:xfrm>
          <a:prstGeom prst="rect">
            <a:avLst/>
          </a:prstGeom>
          <a:noFill/>
        </p:spPr>
        <p:txBody>
          <a:bodyPr wrap="none">
            <a:spAutoFit/>
          </a:bodyPr>
          <a:lstStyle/>
          <a:p>
            <a:pPr>
              <a:defRPr/>
            </a:pPr>
            <a:r>
              <a:rPr lang="en-US">
                <a:latin typeface="+mj-lt"/>
              </a:rPr>
              <a:t>DataSource</a:t>
            </a:r>
          </a:p>
        </p:txBody>
      </p:sp>
      <p:grpSp>
        <p:nvGrpSpPr>
          <p:cNvPr id="9" name="Groupe 26"/>
          <p:cNvGrpSpPr>
            <a:grpSpLocks/>
          </p:cNvGrpSpPr>
          <p:nvPr/>
        </p:nvGrpSpPr>
        <p:grpSpPr bwMode="auto">
          <a:xfrm>
            <a:off x="1331640" y="4556567"/>
            <a:ext cx="2143125" cy="673100"/>
            <a:chOff x="1090729" y="2840356"/>
            <a:chExt cx="2143140" cy="672525"/>
          </a:xfrm>
        </p:grpSpPr>
        <p:sp>
          <p:nvSpPr>
            <p:cNvPr id="10" name="Organigramme : Disque magnétique 8"/>
            <p:cNvSpPr/>
            <p:nvPr/>
          </p:nvSpPr>
          <p:spPr bwMode="auto">
            <a:xfrm>
              <a:off x="2376613" y="2840356"/>
              <a:ext cx="857256" cy="672525"/>
            </a:xfrm>
            <a:prstGeom prst="flowChartMagneticDisk">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p:spPr>
          <p:txBody>
            <a:bodyPr>
              <a:spAutoFit/>
            </a:bodyPr>
            <a:lstStyle/>
            <a:p>
              <a:pPr>
                <a:defRPr/>
              </a:pPr>
              <a:endParaRPr lang="en-US">
                <a:latin typeface="Courier" pitchFamily="49" charset="0"/>
              </a:endParaRPr>
            </a:p>
          </p:txBody>
        </p:sp>
        <p:sp>
          <p:nvSpPr>
            <p:cNvPr id="11" name="ZoneTexte 9"/>
            <p:cNvSpPr txBox="1"/>
            <p:nvPr/>
          </p:nvSpPr>
          <p:spPr>
            <a:xfrm>
              <a:off x="1090729" y="3143309"/>
              <a:ext cx="1174758" cy="337849"/>
            </a:xfrm>
            <a:prstGeom prst="rect">
              <a:avLst/>
            </a:prstGeom>
            <a:noFill/>
          </p:spPr>
          <p:txBody>
            <a:bodyPr wrap="none">
              <a:spAutoFit/>
            </a:bodyPr>
            <a:lstStyle/>
            <a:p>
              <a:pPr>
                <a:defRPr/>
              </a:pPr>
              <a:r>
                <a:rPr lang="en-US" dirty="0" err="1">
                  <a:latin typeface="+mj-lt"/>
                </a:rPr>
                <a:t>DataModel</a:t>
              </a:r>
              <a:endParaRPr lang="en-US" dirty="0">
                <a:latin typeface="+mj-lt"/>
              </a:endParaRPr>
            </a:p>
          </p:txBody>
        </p:sp>
      </p:grpSp>
      <p:cxnSp>
        <p:nvCxnSpPr>
          <p:cNvPr id="12" name="Connecteur droit avec flèche 11"/>
          <p:cNvCxnSpPr>
            <a:stCxn id="7" idx="3"/>
            <a:endCxn id="10" idx="1"/>
          </p:cNvCxnSpPr>
          <p:nvPr/>
        </p:nvCxnSpPr>
        <p:spPr bwMode="auto">
          <a:xfrm flipH="1">
            <a:off x="3046140" y="4137640"/>
            <a:ext cx="10269" cy="418927"/>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graphicFrame>
        <p:nvGraphicFramePr>
          <p:cNvPr id="13" name="Tableau 12"/>
          <p:cNvGraphicFramePr>
            <a:graphicFrameLocks noGrp="1"/>
          </p:cNvGraphicFramePr>
          <p:nvPr>
            <p:extLst>
              <p:ext uri="{D42A27DB-BD31-4B8C-83A1-F6EECF244321}">
                <p14:modId xmlns:p14="http://schemas.microsoft.com/office/powerpoint/2010/main" val="3691513158"/>
              </p:ext>
            </p:extLst>
          </p:nvPr>
        </p:nvGraphicFramePr>
        <p:xfrm>
          <a:off x="2565127" y="6009848"/>
          <a:ext cx="1047736" cy="731520"/>
        </p:xfrm>
        <a:graphic>
          <a:graphicData uri="http://schemas.openxmlformats.org/drawingml/2006/table">
            <a:tbl>
              <a:tblPr bandRow="1">
                <a:tableStyleId>{5C22544A-7EE6-4342-B048-85BDC9FD1C3A}</a:tableStyleId>
              </a:tblPr>
              <a:tblGrid>
                <a:gridCol w="523868"/>
                <a:gridCol w="523868"/>
              </a:tblGrid>
              <a:tr h="230182">
                <a:tc>
                  <a:txBody>
                    <a:bodyPr/>
                    <a:lstStyle/>
                    <a:p>
                      <a:r>
                        <a:rPr lang="fr-FR" dirty="0" smtClean="0"/>
                        <a:t>A</a:t>
                      </a:r>
                      <a:endParaRPr lang="fr-FR" dirty="0"/>
                    </a:p>
                  </a:txBody>
                  <a:tcPr/>
                </a:tc>
                <a:tc>
                  <a:txBody>
                    <a:bodyPr/>
                    <a:lstStyle/>
                    <a:p>
                      <a:r>
                        <a:rPr lang="fr-FR" dirty="0" smtClean="0"/>
                        <a:t>B</a:t>
                      </a:r>
                      <a:endParaRPr lang="fr-FR" dirty="0"/>
                    </a:p>
                  </a:txBody>
                  <a:tcPr/>
                </a:tc>
              </a:tr>
              <a:tr h="230182">
                <a:tc>
                  <a:txBody>
                    <a:bodyPr/>
                    <a:lstStyle/>
                    <a:p>
                      <a:r>
                        <a:rPr lang="fr-FR" dirty="0" smtClean="0"/>
                        <a:t>C</a:t>
                      </a:r>
                      <a:endParaRPr lang="fr-FR" dirty="0"/>
                    </a:p>
                  </a:txBody>
                  <a:tcPr/>
                </a:tc>
                <a:tc>
                  <a:txBody>
                    <a:bodyPr/>
                    <a:lstStyle/>
                    <a:p>
                      <a:r>
                        <a:rPr lang="fr-FR" dirty="0" smtClean="0"/>
                        <a:t>D</a:t>
                      </a:r>
                      <a:endParaRPr lang="fr-FR" dirty="0"/>
                    </a:p>
                  </a:txBody>
                  <a:tcPr/>
                </a:tc>
              </a:tr>
            </a:tbl>
          </a:graphicData>
        </a:graphic>
      </p:graphicFrame>
      <p:sp>
        <p:nvSpPr>
          <p:cNvPr id="14" name="ZoneTexte 15"/>
          <p:cNvSpPr txBox="1"/>
          <p:nvPr/>
        </p:nvSpPr>
        <p:spPr>
          <a:xfrm>
            <a:off x="3708127" y="6174179"/>
            <a:ext cx="1116013" cy="339725"/>
          </a:xfrm>
          <a:prstGeom prst="rect">
            <a:avLst/>
          </a:prstGeom>
          <a:noFill/>
        </p:spPr>
        <p:txBody>
          <a:bodyPr wrap="none">
            <a:spAutoFit/>
          </a:bodyPr>
          <a:lstStyle/>
          <a:p>
            <a:pPr>
              <a:defRPr/>
            </a:pPr>
            <a:r>
              <a:rPr lang="en-US" dirty="0">
                <a:latin typeface="+mj-lt"/>
              </a:rPr>
              <a:t>Web page</a:t>
            </a:r>
          </a:p>
        </p:txBody>
      </p:sp>
      <p:grpSp>
        <p:nvGrpSpPr>
          <p:cNvPr id="15" name="Groupe 28"/>
          <p:cNvGrpSpPr>
            <a:grpSpLocks/>
          </p:cNvGrpSpPr>
          <p:nvPr/>
        </p:nvGrpSpPr>
        <p:grpSpPr bwMode="auto">
          <a:xfrm>
            <a:off x="1707877" y="5217760"/>
            <a:ext cx="1001713" cy="794022"/>
            <a:chOff x="1467364" y="3643314"/>
            <a:chExt cx="1000926" cy="793851"/>
          </a:xfrm>
        </p:grpSpPr>
        <p:cxnSp>
          <p:nvCxnSpPr>
            <p:cNvPr id="16" name="Connecteur droit avec flèche 14"/>
            <p:cNvCxnSpPr/>
            <p:nvPr/>
          </p:nvCxnSpPr>
          <p:spPr bwMode="auto">
            <a:xfrm flipH="1">
              <a:off x="2458500" y="3643314"/>
              <a:ext cx="9790" cy="793851"/>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sp>
          <p:nvSpPr>
            <p:cNvPr id="17" name="ZoneTexte 17"/>
            <p:cNvSpPr txBox="1"/>
            <p:nvPr/>
          </p:nvSpPr>
          <p:spPr>
            <a:xfrm>
              <a:off x="1467364" y="4087718"/>
              <a:ext cx="799471" cy="339652"/>
            </a:xfrm>
            <a:prstGeom prst="rect">
              <a:avLst/>
            </a:prstGeom>
            <a:noFill/>
          </p:spPr>
          <p:txBody>
            <a:bodyPr wrap="none">
              <a:spAutoFit/>
            </a:bodyPr>
            <a:lstStyle/>
            <a:p>
              <a:pPr>
                <a:defRPr/>
              </a:pPr>
              <a:r>
                <a:rPr lang="en-US">
                  <a:latin typeface="+mj-lt"/>
                </a:rPr>
                <a:t>Values</a:t>
              </a:r>
            </a:p>
          </p:txBody>
        </p:sp>
      </p:grpSp>
      <p:grpSp>
        <p:nvGrpSpPr>
          <p:cNvPr id="18" name="Groupe 29"/>
          <p:cNvGrpSpPr>
            <a:grpSpLocks/>
          </p:cNvGrpSpPr>
          <p:nvPr/>
        </p:nvGrpSpPr>
        <p:grpSpPr bwMode="auto">
          <a:xfrm>
            <a:off x="3347864" y="5231704"/>
            <a:ext cx="2279552" cy="778144"/>
            <a:chOff x="3106568" y="3659661"/>
            <a:chExt cx="2279061" cy="777718"/>
          </a:xfrm>
        </p:grpSpPr>
        <p:cxnSp>
          <p:nvCxnSpPr>
            <p:cNvPr id="19" name="Connecteur droit avec flèche 19"/>
            <p:cNvCxnSpPr/>
            <p:nvPr/>
          </p:nvCxnSpPr>
          <p:spPr bwMode="auto">
            <a:xfrm flipV="1">
              <a:off x="3106568" y="3659661"/>
              <a:ext cx="4663" cy="777718"/>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sp>
          <p:nvSpPr>
            <p:cNvPr id="20" name="ZoneTexte 21"/>
            <p:cNvSpPr txBox="1"/>
            <p:nvPr/>
          </p:nvSpPr>
          <p:spPr>
            <a:xfrm>
              <a:off x="3254075" y="4088050"/>
              <a:ext cx="2131554" cy="339539"/>
            </a:xfrm>
            <a:prstGeom prst="rect">
              <a:avLst/>
            </a:prstGeom>
            <a:noFill/>
          </p:spPr>
          <p:txBody>
            <a:bodyPr wrap="none">
              <a:spAutoFit/>
            </a:bodyPr>
            <a:lstStyle/>
            <a:p>
              <a:pPr>
                <a:defRPr/>
              </a:pPr>
              <a:r>
                <a:rPr lang="en-US" dirty="0" err="1">
                  <a:latin typeface="+mj-lt"/>
                </a:rPr>
                <a:t>SelectedRow</a:t>
              </a:r>
              <a:r>
                <a:rPr lang="en-US" dirty="0">
                  <a:latin typeface="+mj-lt"/>
                </a:rPr>
                <a:t> (id row)</a:t>
              </a:r>
            </a:p>
          </p:txBody>
        </p:sp>
      </p:grpSp>
      <p:sp>
        <p:nvSpPr>
          <p:cNvPr id="21" name="Rectangle 20"/>
          <p:cNvSpPr/>
          <p:nvPr/>
        </p:nvSpPr>
        <p:spPr bwMode="auto">
          <a:xfrm>
            <a:off x="6598965" y="4347017"/>
            <a:ext cx="1079500" cy="1079500"/>
          </a:xfrm>
          <a:prstGeom prst="rect">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p:spPr>
        <p:txBody>
          <a:bodyPr>
            <a:spAutoFit/>
          </a:bodyPr>
          <a:lstStyle/>
          <a:p>
            <a:pPr>
              <a:defRPr/>
            </a:pPr>
            <a:endParaRPr lang="en-US">
              <a:latin typeface="Courier" pitchFamily="49" charset="0"/>
            </a:endParaRPr>
          </a:p>
        </p:txBody>
      </p:sp>
      <p:grpSp>
        <p:nvGrpSpPr>
          <p:cNvPr id="22" name="Groupe 30"/>
          <p:cNvGrpSpPr>
            <a:grpSpLocks/>
          </p:cNvGrpSpPr>
          <p:nvPr/>
        </p:nvGrpSpPr>
        <p:grpSpPr bwMode="auto">
          <a:xfrm>
            <a:off x="3474765" y="4502610"/>
            <a:ext cx="3124200" cy="426047"/>
            <a:chOff x="3233868" y="2786058"/>
            <a:chExt cx="3124081" cy="426083"/>
          </a:xfrm>
        </p:grpSpPr>
        <p:cxnSp>
          <p:nvCxnSpPr>
            <p:cNvPr id="23" name="Connecteur droit avec flèche 24"/>
            <p:cNvCxnSpPr>
              <a:stCxn id="10" idx="4"/>
              <a:endCxn id="21" idx="1"/>
            </p:cNvCxnSpPr>
            <p:nvPr/>
          </p:nvCxnSpPr>
          <p:spPr bwMode="auto">
            <a:xfrm flipV="1">
              <a:off x="3233868" y="3205790"/>
              <a:ext cx="3124081" cy="6351"/>
            </a:xfrm>
            <a:prstGeom prst="straightConnector1">
              <a:avLst/>
            </a:pr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arrow"/>
            </a:ln>
            <a:effectLst/>
          </p:spPr>
        </p:cxnSp>
        <p:sp>
          <p:nvSpPr>
            <p:cNvPr id="24" name="ZoneTexte 25"/>
            <p:cNvSpPr txBox="1"/>
            <p:nvPr/>
          </p:nvSpPr>
          <p:spPr>
            <a:xfrm>
              <a:off x="3643428" y="2786058"/>
              <a:ext cx="2020810" cy="338168"/>
            </a:xfrm>
            <a:prstGeom prst="rect">
              <a:avLst/>
            </a:prstGeom>
            <a:noFill/>
          </p:spPr>
          <p:txBody>
            <a:bodyPr wrap="none">
              <a:spAutoFit/>
            </a:bodyPr>
            <a:lstStyle/>
            <a:p>
              <a:pPr>
                <a:defRPr/>
              </a:pPr>
              <a:r>
                <a:rPr lang="en-US" dirty="0">
                  <a:latin typeface="+mj-lt"/>
                </a:rPr>
                <a:t>Get Selected Object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re 1"/>
          <p:cNvSpPr>
            <a:spLocks noGrp="1"/>
          </p:cNvSpPr>
          <p:nvPr>
            <p:ph type="title"/>
          </p:nvPr>
        </p:nvSpPr>
        <p:spPr>
          <a:xfrm>
            <a:off x="1033463" y="214313"/>
            <a:ext cx="7729537" cy="838200"/>
          </a:xfrm>
        </p:spPr>
        <p:txBody>
          <a:bodyPr/>
          <a:lstStyle/>
          <a:p>
            <a:r>
              <a:rPr lang="en-US" sz="3200" dirty="0" smtClean="0"/>
              <a:t>Class and implementations</a:t>
            </a:r>
            <a:endParaRPr lang="fr-FR" sz="3200" dirty="0"/>
          </a:p>
        </p:txBody>
      </p:sp>
      <p:pic>
        <p:nvPicPr>
          <p:cNvPr id="72707" name="Picture 2"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32" name="Text Box 19"/>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DataModel</a:t>
            </a:r>
            <a:endParaRPr lang="en-US" sz="1800" b="1">
              <a:solidFill>
                <a:srgbClr val="000000"/>
              </a:solidFill>
              <a:latin typeface="Arial" charset="0"/>
            </a:endParaRPr>
          </a:p>
        </p:txBody>
      </p:sp>
      <p:sp>
        <p:nvSpPr>
          <p:cNvPr id="24" name="Espace réservé du contenu 2"/>
          <p:cNvSpPr>
            <a:spLocks noGrp="1"/>
          </p:cNvSpPr>
          <p:nvPr>
            <p:ph idx="1"/>
          </p:nvPr>
        </p:nvSpPr>
        <p:spPr>
          <a:xfrm>
            <a:off x="1044575" y="1268760"/>
            <a:ext cx="7718425" cy="4648200"/>
          </a:xfrm>
        </p:spPr>
        <p:txBody>
          <a:bodyPr/>
          <a:lstStyle/>
          <a:p>
            <a:r>
              <a:rPr lang="en-US" dirty="0" smtClean="0"/>
              <a:t>Abstract class</a:t>
            </a:r>
          </a:p>
          <a:p>
            <a:pPr lvl="1"/>
            <a:r>
              <a:rPr lang="en-US" i="1" dirty="0" err="1" smtClean="0"/>
              <a:t>DataModel</a:t>
            </a:r>
            <a:endParaRPr lang="en-US" i="1" dirty="0" smtClean="0"/>
          </a:p>
          <a:p>
            <a:endParaRPr lang="en-US" dirty="0" smtClean="0"/>
          </a:p>
          <a:p>
            <a:r>
              <a:rPr lang="en-US" dirty="0" smtClean="0"/>
              <a:t>Implementations</a:t>
            </a:r>
          </a:p>
          <a:p>
            <a:pPr lvl="1"/>
            <a:r>
              <a:rPr lang="en-US" i="1" dirty="0" err="1" smtClean="0"/>
              <a:t>ArrayDataModel</a:t>
            </a:r>
            <a:r>
              <a:rPr lang="en-US" dirty="0" smtClean="0"/>
              <a:t> : for wrapping an array</a:t>
            </a:r>
          </a:p>
          <a:p>
            <a:pPr lvl="1"/>
            <a:r>
              <a:rPr lang="en-US" i="1" dirty="0" err="1" smtClean="0"/>
              <a:t>ListDataModel</a:t>
            </a:r>
            <a:r>
              <a:rPr lang="en-US" dirty="0" smtClean="0"/>
              <a:t> : for wrapping a List</a:t>
            </a:r>
          </a:p>
          <a:p>
            <a:pPr lvl="1"/>
            <a:r>
              <a:rPr lang="en-US" i="1" dirty="0" err="1" smtClean="0"/>
              <a:t>ResultDataModel</a:t>
            </a:r>
            <a:r>
              <a:rPr lang="en-US" dirty="0" smtClean="0"/>
              <a:t> : for wrapping JSTL Result</a:t>
            </a:r>
          </a:p>
          <a:p>
            <a:pPr lvl="1"/>
            <a:r>
              <a:rPr lang="en-US" i="1" dirty="0" err="1" smtClean="0"/>
              <a:t>ResultSetDataModel</a:t>
            </a:r>
            <a:r>
              <a:rPr lang="en-US" dirty="0" smtClean="0"/>
              <a:t> : for wrapping </a:t>
            </a:r>
            <a:r>
              <a:rPr lang="en-US" dirty="0" err="1" smtClean="0"/>
              <a:t>ResultSet</a:t>
            </a:r>
            <a:endParaRPr lang="en-US" dirty="0" smtClean="0"/>
          </a:p>
          <a:p>
            <a:pPr lvl="1"/>
            <a:r>
              <a:rPr lang="en-US" i="1" dirty="0" err="1" smtClean="0"/>
              <a:t>ScalarDataModel</a:t>
            </a:r>
            <a:r>
              <a:rPr lang="en-US" dirty="0" smtClean="0"/>
              <a:t> : for wrapping individual Java object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a:xfrm>
            <a:off x="1033463" y="214313"/>
            <a:ext cx="7729537" cy="838200"/>
          </a:xfrm>
        </p:spPr>
        <p:txBody>
          <a:bodyPr/>
          <a:lstStyle/>
          <a:p>
            <a:r>
              <a:rPr lang="en-US" sz="3200" smtClean="0"/>
              <a:t>Creation</a:t>
            </a:r>
            <a:endParaRPr lang="en-US"/>
          </a:p>
        </p:txBody>
      </p:sp>
      <p:sp>
        <p:nvSpPr>
          <p:cNvPr id="73731" name="Espace réservé du contenu 2"/>
          <p:cNvSpPr>
            <a:spLocks noGrp="1"/>
          </p:cNvSpPr>
          <p:nvPr>
            <p:ph idx="1"/>
          </p:nvPr>
        </p:nvSpPr>
        <p:spPr>
          <a:xfrm>
            <a:off x="1044575" y="1229072"/>
            <a:ext cx="7718425" cy="4648200"/>
          </a:xfrm>
        </p:spPr>
        <p:txBody>
          <a:bodyPr/>
          <a:lstStyle/>
          <a:p>
            <a:r>
              <a:rPr lang="en-US" smtClean="0"/>
              <a:t>Declare a </a:t>
            </a:r>
            <a:r>
              <a:rPr lang="en-US" i="1" smtClean="0"/>
              <a:t>DataModel</a:t>
            </a:r>
            <a:r>
              <a:rPr lang="en-US" smtClean="0"/>
              <a:t> and instantiate it with an implementation</a:t>
            </a:r>
          </a:p>
          <a:p>
            <a:endParaRPr lang="en-US"/>
          </a:p>
          <a:p>
            <a:endParaRPr lang="en-US" smtClean="0"/>
          </a:p>
          <a:p>
            <a:endParaRPr lang="en-US" smtClean="0"/>
          </a:p>
          <a:p>
            <a:r>
              <a:rPr lang="en-US" smtClean="0"/>
              <a:t>You can change (or initialize) the wrapped data thanks to:</a:t>
            </a:r>
          </a:p>
        </p:txBody>
      </p:sp>
      <p:pic>
        <p:nvPicPr>
          <p:cNvPr id="73732" name="Picture 2"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10" name="Text Box 19"/>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DataModel</a:t>
            </a:r>
            <a:endParaRPr lang="en-US" sz="1800" b="1">
              <a:solidFill>
                <a:srgbClr val="000000"/>
              </a:solidFill>
              <a:latin typeface="Arial" charset="0"/>
            </a:endParaRPr>
          </a:p>
        </p:txBody>
      </p:sp>
      <p:sp>
        <p:nvSpPr>
          <p:cNvPr id="8" name="ZoneTexte 7"/>
          <p:cNvSpPr txBox="1"/>
          <p:nvPr/>
        </p:nvSpPr>
        <p:spPr>
          <a:xfrm>
            <a:off x="1524000" y="2217058"/>
            <a:ext cx="7110765" cy="707886"/>
          </a:xfrm>
          <a:prstGeom prst="rect">
            <a:avLst/>
          </a:prstGeom>
          <a:solidFill>
            <a:srgbClr val="A5C3DB"/>
          </a:solidFill>
          <a:ln w="6350" cmpd="sng">
            <a:solidFill>
              <a:schemeClr val="tx1"/>
            </a:solidFill>
          </a:ln>
        </p:spPr>
        <p:txBody>
          <a:bodyPr wrap="none" rtlCol="0">
            <a:spAutoFit/>
          </a:bodyPr>
          <a:lstStyle/>
          <a:p>
            <a:r>
              <a:rPr lang="en-US" sz="2000" smtClean="0">
                <a:latin typeface="Courier"/>
                <a:cs typeface="Arial"/>
              </a:rPr>
              <a:t>DataModel model = </a:t>
            </a:r>
            <a:r>
              <a:rPr lang="en-US" sz="2000" b="1" smtClean="0">
                <a:solidFill>
                  <a:srgbClr val="7F0055"/>
                </a:solidFill>
                <a:latin typeface="Courier"/>
                <a:cs typeface="Arial"/>
              </a:rPr>
              <a:t>new</a:t>
            </a:r>
            <a:r>
              <a:rPr lang="en-US" sz="2000" smtClean="0">
                <a:latin typeface="Courier"/>
                <a:cs typeface="Arial"/>
              </a:rPr>
              <a:t> ListDataModel();</a:t>
            </a:r>
          </a:p>
          <a:p>
            <a:r>
              <a:rPr lang="en-US" sz="2000" smtClean="0">
                <a:latin typeface="Courier"/>
                <a:cs typeface="Arial"/>
              </a:rPr>
              <a:t>DataModel model2 = </a:t>
            </a:r>
            <a:r>
              <a:rPr lang="en-US" sz="2000" b="1" smtClean="0">
                <a:solidFill>
                  <a:srgbClr val="7F0055"/>
                </a:solidFill>
                <a:latin typeface="Courier"/>
                <a:cs typeface="Arial"/>
              </a:rPr>
              <a:t>new</a:t>
            </a:r>
            <a:r>
              <a:rPr lang="en-US" sz="2000" smtClean="0">
                <a:solidFill>
                  <a:srgbClr val="7F0055"/>
                </a:solidFill>
                <a:latin typeface="Courier"/>
                <a:cs typeface="Arial"/>
              </a:rPr>
              <a:t> </a:t>
            </a:r>
            <a:r>
              <a:rPr lang="en-US" sz="2000" smtClean="0">
                <a:latin typeface="Courier"/>
                <a:cs typeface="Arial"/>
              </a:rPr>
              <a:t>ListDataModel(myList);</a:t>
            </a:r>
            <a:endParaRPr lang="en-US" sz="2000">
              <a:latin typeface="Courier"/>
              <a:cs typeface="Arial"/>
            </a:endParaRPr>
          </a:p>
        </p:txBody>
      </p:sp>
      <p:sp>
        <p:nvSpPr>
          <p:cNvPr id="9" name="ZoneTexte 8"/>
          <p:cNvSpPr txBox="1"/>
          <p:nvPr/>
        </p:nvSpPr>
        <p:spPr>
          <a:xfrm>
            <a:off x="1919808" y="4293096"/>
            <a:ext cx="6324600" cy="400110"/>
          </a:xfrm>
          <a:prstGeom prst="rect">
            <a:avLst/>
          </a:prstGeom>
          <a:solidFill>
            <a:srgbClr val="A5C3DB"/>
          </a:solidFill>
          <a:ln w="6350" cmpd="sng">
            <a:solidFill>
              <a:schemeClr val="tx1"/>
            </a:solidFill>
          </a:ln>
        </p:spPr>
        <p:txBody>
          <a:bodyPr wrap="square" rtlCol="0">
            <a:spAutoFit/>
          </a:bodyPr>
          <a:lstStyle/>
          <a:p>
            <a:r>
              <a:rPr lang="en-US" sz="2000" smtClean="0">
                <a:latin typeface="Courier"/>
                <a:cs typeface="Arial"/>
              </a:rPr>
              <a:t>model.setWrappedData(myList);</a:t>
            </a:r>
            <a:endParaRPr lang="en-US" sz="2000">
              <a:latin typeface="Courier"/>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re 1"/>
          <p:cNvSpPr>
            <a:spLocks noGrp="1"/>
          </p:cNvSpPr>
          <p:nvPr>
            <p:ph type="title"/>
          </p:nvPr>
        </p:nvSpPr>
        <p:spPr>
          <a:xfrm>
            <a:off x="1033463" y="214313"/>
            <a:ext cx="7729537" cy="838200"/>
          </a:xfrm>
        </p:spPr>
        <p:txBody>
          <a:bodyPr/>
          <a:lstStyle/>
          <a:p>
            <a:r>
              <a:rPr lang="en-US" sz="3200" dirty="0" smtClean="0"/>
              <a:t>Usage</a:t>
            </a:r>
            <a:endParaRPr lang="fr-FR" dirty="0"/>
          </a:p>
        </p:txBody>
      </p:sp>
      <p:sp>
        <p:nvSpPr>
          <p:cNvPr id="74755" name="Espace réservé du contenu 2"/>
          <p:cNvSpPr>
            <a:spLocks noGrp="1"/>
          </p:cNvSpPr>
          <p:nvPr>
            <p:ph idx="1"/>
          </p:nvPr>
        </p:nvSpPr>
        <p:spPr>
          <a:xfrm>
            <a:off x="1044575" y="1295400"/>
            <a:ext cx="7718425" cy="4648200"/>
          </a:xfrm>
        </p:spPr>
        <p:txBody>
          <a:bodyPr/>
          <a:lstStyle/>
          <a:p>
            <a:r>
              <a:rPr lang="en-US" dirty="0" smtClean="0"/>
              <a:t>Use your </a:t>
            </a:r>
            <a:r>
              <a:rPr lang="en-US" i="1" dirty="0" err="1" smtClean="0"/>
              <a:t>DataModel</a:t>
            </a:r>
            <a:r>
              <a:rPr lang="en-US" dirty="0" smtClean="0"/>
              <a:t> in a </a:t>
            </a:r>
            <a:r>
              <a:rPr lang="en-US" i="1" dirty="0" smtClean="0"/>
              <a:t>&lt;</a:t>
            </a:r>
            <a:r>
              <a:rPr lang="en-US" i="1" dirty="0" err="1" smtClean="0"/>
              <a:t>h:dataTable</a:t>
            </a:r>
            <a:r>
              <a:rPr lang="en-US" i="1" dirty="0" smtClean="0"/>
              <a:t>&gt;</a:t>
            </a:r>
          </a:p>
          <a:p>
            <a:pPr lvl="1"/>
            <a:r>
              <a:rPr lang="en-US" dirty="0" smtClean="0"/>
              <a:t>It works like a </a:t>
            </a:r>
            <a:r>
              <a:rPr lang="en-US" dirty="0" err="1" smtClean="0"/>
              <a:t>foreach</a:t>
            </a:r>
            <a:r>
              <a:rPr lang="en-US" dirty="0" smtClean="0"/>
              <a:t> loop</a:t>
            </a:r>
          </a:p>
          <a:p>
            <a:endParaRPr lang="en-US" dirty="0"/>
          </a:p>
          <a:p>
            <a:endParaRPr lang="en-US" dirty="0"/>
          </a:p>
          <a:p>
            <a:endParaRPr lang="en-US" dirty="0"/>
          </a:p>
          <a:p>
            <a:r>
              <a:rPr lang="en-US" dirty="0"/>
              <a:t>To get the selected Object in the </a:t>
            </a:r>
            <a:r>
              <a:rPr lang="en-US" dirty="0" err="1"/>
              <a:t>dataTable</a:t>
            </a:r>
            <a:endParaRPr lang="en-US" dirty="0"/>
          </a:p>
          <a:p>
            <a:endParaRPr lang="en-US" dirty="0"/>
          </a:p>
          <a:p>
            <a:endParaRPr lang="en-US" dirty="0"/>
          </a:p>
          <a:p>
            <a:endParaRPr lang="en-US" dirty="0"/>
          </a:p>
        </p:txBody>
      </p:sp>
      <p:pic>
        <p:nvPicPr>
          <p:cNvPr id="74756" name="Picture 2"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11" name="Text Box 19"/>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fr-FR" sz="1800" b="1">
                <a:solidFill>
                  <a:srgbClr val="000000"/>
                </a:solidFill>
                <a:latin typeface="Arial" charset="0"/>
              </a:rPr>
              <a:t>DataModel</a:t>
            </a:r>
            <a:endParaRPr lang="en-US" sz="1800" b="1">
              <a:solidFill>
                <a:srgbClr val="000000"/>
              </a:solidFill>
              <a:latin typeface="Arial" charset="0"/>
            </a:endParaRPr>
          </a:p>
        </p:txBody>
      </p:sp>
      <p:sp>
        <p:nvSpPr>
          <p:cNvPr id="8" name="ZoneTexte 7"/>
          <p:cNvSpPr txBox="1"/>
          <p:nvPr/>
        </p:nvSpPr>
        <p:spPr>
          <a:xfrm>
            <a:off x="1285852" y="2428868"/>
            <a:ext cx="7715304" cy="1015663"/>
          </a:xfrm>
          <a:prstGeom prst="rect">
            <a:avLst/>
          </a:prstGeom>
          <a:solidFill>
            <a:schemeClr val="accent2"/>
          </a:solidFill>
          <a:ln>
            <a:solidFill>
              <a:schemeClr val="tx1"/>
            </a:solidFill>
          </a:ln>
        </p:spPr>
        <p:txBody>
          <a:bodyPr wrap="square" rtlCol="0">
            <a:spAutoFit/>
          </a:bodyPr>
          <a:lstStyle/>
          <a:p>
            <a:r>
              <a:rPr lang="fr-FR" sz="2000" dirty="0" smtClean="0">
                <a:solidFill>
                  <a:srgbClr val="3F7F7F"/>
                </a:solidFill>
              </a:rPr>
              <a:t>&lt;</a:t>
            </a:r>
            <a:r>
              <a:rPr lang="fr-FR" sz="2000" dirty="0" err="1" smtClean="0">
                <a:solidFill>
                  <a:srgbClr val="3F7F7F"/>
                </a:solidFill>
              </a:rPr>
              <a:t>h:dataTable</a:t>
            </a:r>
            <a:r>
              <a:rPr lang="fr-FR" sz="2000" dirty="0" smtClean="0"/>
              <a:t> </a:t>
            </a:r>
            <a:r>
              <a:rPr lang="fr-FR" sz="2000" dirty="0" smtClean="0">
                <a:solidFill>
                  <a:srgbClr val="800000"/>
                </a:solidFill>
              </a:rPr>
              <a:t>value</a:t>
            </a:r>
            <a:r>
              <a:rPr lang="fr-FR" sz="2000" dirty="0" smtClean="0"/>
              <a:t>=</a:t>
            </a:r>
            <a:r>
              <a:rPr lang="fr-FR" sz="2000" dirty="0" smtClean="0">
                <a:solidFill>
                  <a:srgbClr val="1824F8"/>
                </a:solidFill>
              </a:rPr>
              <a:t>"#{</a:t>
            </a:r>
            <a:r>
              <a:rPr lang="fr-FR" sz="2000" dirty="0" err="1" smtClean="0">
                <a:solidFill>
                  <a:srgbClr val="1824F8"/>
                </a:solidFill>
              </a:rPr>
              <a:t>bean.model</a:t>
            </a:r>
            <a:r>
              <a:rPr lang="fr-FR" sz="2000" dirty="0" smtClean="0">
                <a:solidFill>
                  <a:srgbClr val="1824F8"/>
                </a:solidFill>
              </a:rPr>
              <a:t>}"</a:t>
            </a:r>
            <a:r>
              <a:rPr lang="fr-FR" sz="2000" dirty="0" smtClean="0"/>
              <a:t> </a:t>
            </a:r>
            <a:r>
              <a:rPr lang="fr-FR" sz="2000" dirty="0" smtClean="0">
                <a:solidFill>
                  <a:srgbClr val="800000"/>
                </a:solidFill>
              </a:rPr>
              <a:t>var</a:t>
            </a:r>
            <a:r>
              <a:rPr lang="fr-FR" sz="2000" dirty="0" smtClean="0"/>
              <a:t>=</a:t>
            </a:r>
            <a:r>
              <a:rPr lang="fr-FR" sz="2000" dirty="0" smtClean="0">
                <a:solidFill>
                  <a:srgbClr val="1824F8"/>
                </a:solidFill>
              </a:rPr>
              <a:t>"p"</a:t>
            </a:r>
            <a:r>
              <a:rPr lang="fr-FR" sz="2000" dirty="0" smtClean="0">
                <a:solidFill>
                  <a:srgbClr val="3F7F7F"/>
                </a:solidFill>
              </a:rPr>
              <a:t>&gt;</a:t>
            </a:r>
          </a:p>
          <a:p>
            <a:r>
              <a:rPr lang="fr-FR" sz="2000" dirty="0" smtClean="0"/>
              <a:t>  ...</a:t>
            </a:r>
          </a:p>
          <a:p>
            <a:r>
              <a:rPr lang="fr-FR" sz="2000" dirty="0" smtClean="0">
                <a:solidFill>
                  <a:srgbClr val="3F7F7F"/>
                </a:solidFill>
              </a:rPr>
              <a:t>&lt;/</a:t>
            </a:r>
            <a:r>
              <a:rPr lang="fr-FR" sz="2000" dirty="0" err="1" smtClean="0">
                <a:solidFill>
                  <a:srgbClr val="3F7F7F"/>
                </a:solidFill>
              </a:rPr>
              <a:t>h:dataTable</a:t>
            </a:r>
            <a:r>
              <a:rPr lang="fr-FR" sz="2000" dirty="0" smtClean="0">
                <a:solidFill>
                  <a:srgbClr val="3F7F7F"/>
                </a:solidFill>
              </a:rPr>
              <a:t>&gt;</a:t>
            </a:r>
            <a:endParaRPr lang="fr-FR" sz="2000" dirty="0">
              <a:solidFill>
                <a:srgbClr val="3F7F7F"/>
              </a:solidFill>
            </a:endParaRPr>
          </a:p>
        </p:txBody>
      </p:sp>
      <p:sp>
        <p:nvSpPr>
          <p:cNvPr id="9" name="ZoneTexte 8"/>
          <p:cNvSpPr txBox="1"/>
          <p:nvPr/>
        </p:nvSpPr>
        <p:spPr>
          <a:xfrm>
            <a:off x="1285852" y="4427820"/>
            <a:ext cx="7715304" cy="400110"/>
          </a:xfrm>
          <a:prstGeom prst="rect">
            <a:avLst/>
          </a:prstGeom>
          <a:solidFill>
            <a:schemeClr val="accent2"/>
          </a:solidFill>
          <a:ln>
            <a:solidFill>
              <a:schemeClr val="tx1"/>
            </a:solidFill>
          </a:ln>
        </p:spPr>
        <p:txBody>
          <a:bodyPr wrap="square" rtlCol="0">
            <a:spAutoFit/>
          </a:bodyPr>
          <a:lstStyle/>
          <a:p>
            <a:r>
              <a:rPr lang="fr-FR" sz="2000" dirty="0" err="1" smtClean="0"/>
              <a:t>MyObject</a:t>
            </a:r>
            <a:r>
              <a:rPr lang="fr-FR" sz="2000" dirty="0" smtClean="0"/>
              <a:t> o = (</a:t>
            </a:r>
            <a:r>
              <a:rPr lang="fr-FR" sz="2000" dirty="0" err="1" smtClean="0"/>
              <a:t>MyObject</a:t>
            </a:r>
            <a:r>
              <a:rPr lang="fr-FR" sz="2000" dirty="0" smtClean="0"/>
              <a:t>) </a:t>
            </a:r>
            <a:r>
              <a:rPr lang="fr-FR" sz="2000" dirty="0" err="1" smtClean="0"/>
              <a:t>model.getRowData</a:t>
            </a:r>
            <a:r>
              <a:rPr lang="fr-FR" sz="2000" dirty="0" smtClean="0"/>
              <a:t>();</a:t>
            </a:r>
            <a:endParaRPr lang="fr-FR" sz="2000"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err="1" smtClean="0">
                <a:solidFill>
                  <a:srgbClr val="000000"/>
                </a:solidFill>
                <a:latin typeface="Arial" charset="0"/>
              </a:rPr>
              <a:t>DataModel</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53689223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(1/3)</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Our project will be an application to help </a:t>
            </a:r>
            <a:r>
              <a:rPr lang="en-US" dirty="0"/>
              <a:t>manager </a:t>
            </a:r>
            <a:r>
              <a:rPr lang="en-US" dirty="0" smtClean="0"/>
              <a:t>measured time (in days) each employee has passed to work for a client</a:t>
            </a:r>
          </a:p>
          <a:p>
            <a:pPr lvl="1"/>
            <a:r>
              <a:rPr lang="en-US" dirty="0" smtClean="0"/>
              <a:t>This data are useful for the billing !</a:t>
            </a:r>
          </a:p>
          <a:p>
            <a:pPr lvl="1"/>
            <a:endParaRPr lang="en-US" dirty="0"/>
          </a:p>
          <a:p>
            <a:r>
              <a:rPr lang="en-US" dirty="0" smtClean="0"/>
              <a:t>Each manager can manage several employees</a:t>
            </a:r>
          </a:p>
          <a:p>
            <a:endParaRPr lang="en-US" dirty="0"/>
          </a:p>
          <a:p>
            <a:r>
              <a:rPr lang="en-US" dirty="0" smtClean="0"/>
              <a:t>So we’re going to start the application development by the following User Stories:</a:t>
            </a:r>
          </a:p>
          <a:p>
            <a:pPr lvl="1"/>
            <a:r>
              <a:rPr lang="en-US" dirty="0" smtClean="0"/>
              <a:t>As a Manager, I want to be able to add employees</a:t>
            </a:r>
          </a:p>
          <a:p>
            <a:pPr lvl="1"/>
            <a:r>
              <a:rPr lang="en-US" dirty="0" smtClean="0"/>
              <a:t>As a Manager, I want to be able to list all employees I manage (The ones I created)</a:t>
            </a:r>
            <a:endParaRPr lang="en-US" dirty="0"/>
          </a:p>
        </p:txBody>
      </p:sp>
    </p:spTree>
    <p:custDataLst>
      <p:tags r:id="rId1"/>
    </p:custDataLst>
    <p:extLst>
      <p:ext uri="{BB962C8B-B14F-4D97-AF65-F5344CB8AC3E}">
        <p14:creationId xmlns:p14="http://schemas.microsoft.com/office/powerpoint/2010/main" val="2110625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(2/3)</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Create a new </a:t>
            </a:r>
            <a:r>
              <a:rPr lang="en-US" dirty="0" err="1" smtClean="0"/>
              <a:t>Facelets</a:t>
            </a:r>
            <a:r>
              <a:rPr lang="en-US" dirty="0" smtClean="0"/>
              <a:t> page : </a:t>
            </a:r>
            <a:r>
              <a:rPr lang="en-US" i="1" dirty="0" err="1" smtClean="0"/>
              <a:t>add_employee.xhtml</a:t>
            </a:r>
            <a:endParaRPr lang="en-US" i="1" dirty="0" smtClean="0"/>
          </a:p>
          <a:p>
            <a:pPr lvl="1"/>
            <a:r>
              <a:rPr lang="en-US" dirty="0" smtClean="0"/>
              <a:t>It must contain a form ta add a new employee and associate him to the current manager</a:t>
            </a:r>
          </a:p>
          <a:p>
            <a:r>
              <a:rPr lang="en-US" dirty="0" smtClean="0"/>
              <a:t>Create :</a:t>
            </a:r>
          </a:p>
          <a:p>
            <a:pPr lvl="1"/>
            <a:r>
              <a:rPr lang="en-US" dirty="0" smtClean="0"/>
              <a:t>A Managed Bean </a:t>
            </a:r>
            <a:r>
              <a:rPr lang="en-US" i="1" dirty="0" err="1" smtClean="0"/>
              <a:t>EmployeeController</a:t>
            </a:r>
            <a:r>
              <a:rPr lang="en-US" dirty="0" smtClean="0"/>
              <a:t> </a:t>
            </a:r>
          </a:p>
          <a:p>
            <a:pPr lvl="1"/>
            <a:r>
              <a:rPr lang="en-US" dirty="0" smtClean="0"/>
              <a:t>An EJB class </a:t>
            </a:r>
            <a:r>
              <a:rPr lang="en-US" i="1" dirty="0" err="1" smtClean="0"/>
              <a:t>EmployeeService</a:t>
            </a:r>
            <a:endParaRPr lang="en-US" i="1" dirty="0" smtClean="0"/>
          </a:p>
          <a:p>
            <a:r>
              <a:rPr lang="en-US" dirty="0" smtClean="0"/>
              <a:t>Complete them and make the form work</a:t>
            </a:r>
          </a:p>
          <a:p>
            <a:pPr lvl="1"/>
            <a:endParaRPr lang="en-US" dirty="0"/>
          </a:p>
          <a:p>
            <a:r>
              <a:rPr lang="en-US" dirty="0" smtClean="0"/>
              <a:t>Use a </a:t>
            </a:r>
            <a:r>
              <a:rPr lang="en-US" i="1" dirty="0" err="1" smtClean="0"/>
              <a:t>DataModel</a:t>
            </a:r>
            <a:r>
              <a:rPr lang="en-US" dirty="0" smtClean="0"/>
              <a:t> with a </a:t>
            </a:r>
            <a:r>
              <a:rPr lang="en-US" i="1" dirty="0" err="1" smtClean="0"/>
              <a:t>DataTable</a:t>
            </a:r>
            <a:r>
              <a:rPr lang="en-US" dirty="0" smtClean="0"/>
              <a:t> and list on the manager home page all its employees</a:t>
            </a:r>
            <a:endParaRPr lang="en-US" dirty="0"/>
          </a:p>
        </p:txBody>
      </p:sp>
    </p:spTree>
    <p:custDataLst>
      <p:tags r:id="rId1"/>
    </p:custDataLst>
    <p:extLst>
      <p:ext uri="{BB962C8B-B14F-4D97-AF65-F5344CB8AC3E}">
        <p14:creationId xmlns:p14="http://schemas.microsoft.com/office/powerpoint/2010/main" val="10270226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575" y="1301080"/>
            <a:ext cx="7718425" cy="4648200"/>
          </a:xfrm>
        </p:spPr>
        <p:txBody>
          <a:bodyPr/>
          <a:lstStyle/>
          <a:p>
            <a:pPr eaLnBrk="1" hangingPunct="1"/>
            <a:r>
              <a:rPr lang="en-US" dirty="0" smtClean="0"/>
              <a:t>Layered directly on top of the Servlet API :</a:t>
            </a:r>
            <a:endParaRPr lang="en-US" dirty="0"/>
          </a:p>
        </p:txBody>
      </p:sp>
      <p:pic>
        <p:nvPicPr>
          <p:cNvPr id="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9" name="Text Box 5"/>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Introduction</a:t>
            </a:r>
          </a:p>
        </p:txBody>
      </p:sp>
      <p:sp>
        <p:nvSpPr>
          <p:cNvPr id="10" name="Rectangle 10"/>
          <p:cNvSpPr txBox="1">
            <a:spLocks noChangeArrowheads="1"/>
          </p:cNvSpPr>
          <p:nvPr/>
        </p:nvSpPr>
        <p:spPr bwMode="auto">
          <a:xfrm>
            <a:off x="1019175" y="188913"/>
            <a:ext cx="7729538"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a:lstStyle>
          <a:p>
            <a:pPr eaLnBrk="1" hangingPunct="1"/>
            <a:r>
              <a:rPr lang="en-US" sz="3200" dirty="0"/>
              <a:t>Architecture</a:t>
            </a:r>
          </a:p>
        </p:txBody>
      </p:sp>
      <p:sp>
        <p:nvSpPr>
          <p:cNvPr id="7" name="Rectangle 6"/>
          <p:cNvSpPr/>
          <p:nvPr/>
        </p:nvSpPr>
        <p:spPr bwMode="auto">
          <a:xfrm>
            <a:off x="1979712" y="4653136"/>
            <a:ext cx="6048672" cy="936104"/>
          </a:xfrm>
          <a:prstGeom prst="rect">
            <a:avLst/>
          </a:prstGeom>
          <a:solidFill>
            <a:schemeClr val="accent6">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a:cs typeface="Helvetica"/>
              </a:rPr>
              <a:t>Java Servlet</a:t>
            </a:r>
          </a:p>
        </p:txBody>
      </p:sp>
      <p:sp>
        <p:nvSpPr>
          <p:cNvPr id="19" name="Rectangle 18"/>
          <p:cNvSpPr/>
          <p:nvPr/>
        </p:nvSpPr>
        <p:spPr bwMode="auto">
          <a:xfrm>
            <a:off x="1979712" y="3212976"/>
            <a:ext cx="3024336" cy="1440160"/>
          </a:xfrm>
          <a:prstGeom prst="rect">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Helvetica"/>
                <a:cs typeface="Helvetica"/>
              </a:rPr>
              <a:t>JavaServer</a:t>
            </a:r>
            <a:r>
              <a:rPr kumimoji="0" lang="en-US" sz="2000" b="1" i="0" u="none" strike="noStrike" cap="none" normalizeH="0" baseline="0" dirty="0" smtClean="0">
                <a:ln>
                  <a:noFill/>
                </a:ln>
                <a:solidFill>
                  <a:schemeClr val="tx1"/>
                </a:solidFill>
                <a:effectLst/>
                <a:latin typeface="Helvetica"/>
                <a:cs typeface="Helvetica"/>
              </a:rPr>
              <a:t> Faces</a:t>
            </a:r>
          </a:p>
        </p:txBody>
      </p:sp>
      <p:sp>
        <p:nvSpPr>
          <p:cNvPr id="24" name="Rectangle 23"/>
          <p:cNvSpPr/>
          <p:nvPr/>
        </p:nvSpPr>
        <p:spPr bwMode="auto">
          <a:xfrm>
            <a:off x="5004048" y="3933056"/>
            <a:ext cx="3024336" cy="720080"/>
          </a:xfrm>
          <a:prstGeom prst="rect">
            <a:avLst/>
          </a:prstGeom>
          <a:solidFill>
            <a:srgbClr val="C9DBE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Helvetica"/>
                <a:cs typeface="Helvetica"/>
              </a:rPr>
              <a:t>JavaServer</a:t>
            </a:r>
            <a:r>
              <a:rPr kumimoji="0" lang="en-US" sz="2000" b="1" i="0" u="none" strike="noStrike" cap="none" normalizeH="0" baseline="0" dirty="0" smtClean="0">
                <a:ln>
                  <a:noFill/>
                </a:ln>
                <a:solidFill>
                  <a:schemeClr val="tx1"/>
                </a:solidFill>
                <a:effectLst/>
                <a:latin typeface="Helvetica"/>
                <a:cs typeface="Helvetica"/>
              </a:rPr>
              <a:t> Pages</a:t>
            </a:r>
          </a:p>
        </p:txBody>
      </p:sp>
      <p:sp>
        <p:nvSpPr>
          <p:cNvPr id="27" name="Rectangle 26"/>
          <p:cNvSpPr/>
          <p:nvPr/>
        </p:nvSpPr>
        <p:spPr bwMode="auto">
          <a:xfrm>
            <a:off x="5004048" y="3212976"/>
            <a:ext cx="3024336" cy="720080"/>
          </a:xfrm>
          <a:prstGeom prst="rect">
            <a:avLst/>
          </a:prstGeom>
          <a:solidFill>
            <a:srgbClr val="C9DBE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Helvetica"/>
                <a:cs typeface="Helvetica"/>
              </a:rPr>
              <a:t>JavaServer</a:t>
            </a:r>
            <a:r>
              <a:rPr kumimoji="0" lang="en-US" sz="2000" b="1" i="0" u="none" strike="noStrike" cap="none" normalizeH="0" baseline="0" dirty="0" smtClean="0">
                <a:ln>
                  <a:noFill/>
                </a:ln>
                <a:solidFill>
                  <a:schemeClr val="tx1"/>
                </a:solidFill>
                <a:effectLst/>
                <a:latin typeface="Helvetica"/>
                <a:cs typeface="Helvetica"/>
              </a:rPr>
              <a:t> Pages</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chemeClr val="tx1"/>
                </a:solidFill>
                <a:latin typeface="Helvetica"/>
                <a:cs typeface="Helvetica"/>
              </a:rPr>
              <a:t>Standard Tag Library</a:t>
            </a:r>
            <a:endParaRPr kumimoji="0" lang="en-US" sz="2000" b="1" i="0" u="none" strike="noStrike" cap="none" normalizeH="0" baseline="0" dirty="0" smtClean="0">
              <a:ln>
                <a:noFill/>
              </a:ln>
              <a:solidFill>
                <a:schemeClr val="tx1"/>
              </a:solidFill>
              <a:effectLst/>
              <a:latin typeface="Helvetica"/>
              <a:cs typeface="Helvetica"/>
            </a:endParaRPr>
          </a:p>
        </p:txBody>
      </p:sp>
    </p:spTree>
    <p:extLst>
      <p:ext uri="{BB962C8B-B14F-4D97-AF65-F5344CB8AC3E}">
        <p14:creationId xmlns:p14="http://schemas.microsoft.com/office/powerpoint/2010/main" val="247861986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a:t>
            </a:r>
            <a:r>
              <a:rPr lang="en-US" sz="3200" dirty="0"/>
              <a:t>3</a:t>
            </a:r>
            <a:r>
              <a:rPr lang="en-US" sz="3200" dirty="0" smtClean="0"/>
              <a:t>/3)</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pic>
        <p:nvPicPr>
          <p:cNvPr id="4" name="Picture 3" descr="Screen shot 2012-04-27 at 11.39.4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1313526"/>
            <a:ext cx="8145350" cy="2043466"/>
          </a:xfrm>
          <a:prstGeom prst="rect">
            <a:avLst/>
          </a:prstGeom>
          <a:ln w="3175" cmpd="sng">
            <a:solidFill>
              <a:schemeClr val="tx1"/>
            </a:solidFill>
          </a:ln>
        </p:spPr>
      </p:pic>
      <p:pic>
        <p:nvPicPr>
          <p:cNvPr id="5" name="Picture 4" descr="Screen shot 2012-04-27 at 11.42.1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6519" y="2852936"/>
            <a:ext cx="4395961" cy="3838727"/>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29995714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en-US" dirty="0" smtClean="0"/>
              <a:t>JSF Lifecycle</a:t>
            </a:r>
            <a:endParaRPr lang="en-US" dirty="0"/>
          </a:p>
        </p:txBody>
      </p:sp>
      <p:pic>
        <p:nvPicPr>
          <p:cNvPr id="98308"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98309"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JSF</a:t>
            </a:r>
            <a:endParaRPr lang="en-US" sz="1800" b="1">
              <a:solidFill>
                <a:srgbClr val="000000"/>
              </a:solidFill>
              <a:latin typeface="Arial" charset="0"/>
            </a:endParaRPr>
          </a:p>
        </p:txBody>
      </p:sp>
    </p:spTree>
    <p:custDataLst>
      <p:tags r:id="rId1"/>
    </p:custDataLst>
    <p:extLst>
      <p:ext uri="{BB962C8B-B14F-4D97-AF65-F5344CB8AC3E}">
        <p14:creationId xmlns:p14="http://schemas.microsoft.com/office/powerpoint/2010/main" val="17439780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dirty="0"/>
          </a:p>
        </p:txBody>
      </p:sp>
      <p:pic>
        <p:nvPicPr>
          <p:cNvPr id="82947"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2948"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2949"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1066800"/>
            <a:ext cx="3643313" cy="584200"/>
          </a:xfrm>
          <a:prstGeom prst="rect">
            <a:avLst/>
          </a:prstGeom>
          <a:noFill/>
        </p:spPr>
        <p:txBody>
          <a:bodyPr>
            <a:spAutoFit/>
          </a:bodyPr>
          <a:lstStyle/>
          <a:p>
            <a:pPr>
              <a:defRPr/>
            </a:pPr>
            <a:r>
              <a:rPr lang="en-US" b="1" dirty="0">
                <a:latin typeface="+mj-lt"/>
              </a:rPr>
              <a:t>Retrieve view :</a:t>
            </a:r>
          </a:p>
          <a:p>
            <a:pPr>
              <a:defRPr/>
            </a:pPr>
            <a:r>
              <a:rPr lang="en-US" dirty="0">
                <a:latin typeface="+mj-lt"/>
              </a:rPr>
              <a:t>Build the tree components of the page</a:t>
            </a:r>
          </a:p>
        </p:txBody>
      </p:sp>
    </p:spTree>
    <p:extLst>
      <p:ext uri="{BB962C8B-B14F-4D97-AF65-F5344CB8AC3E}">
        <p14:creationId xmlns:p14="http://schemas.microsoft.com/office/powerpoint/2010/main" val="243127476"/>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sz="3200" dirty="0"/>
          </a:p>
        </p:txBody>
      </p:sp>
      <p:pic>
        <p:nvPicPr>
          <p:cNvPr id="83971"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3972"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3973"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1828800"/>
            <a:ext cx="3643313" cy="830262"/>
          </a:xfrm>
          <a:prstGeom prst="rect">
            <a:avLst/>
          </a:prstGeom>
          <a:noFill/>
        </p:spPr>
        <p:txBody>
          <a:bodyPr>
            <a:spAutoFit/>
          </a:bodyPr>
          <a:lstStyle/>
          <a:p>
            <a:pPr>
              <a:defRPr/>
            </a:pPr>
            <a:r>
              <a:rPr lang="en-US" b="1" dirty="0">
                <a:latin typeface="+mj-lt"/>
              </a:rPr>
              <a:t>Apply application parameters :</a:t>
            </a:r>
          </a:p>
          <a:p>
            <a:pPr>
              <a:defRPr/>
            </a:pPr>
            <a:r>
              <a:rPr lang="en-US" dirty="0">
                <a:latin typeface="+mj-lt"/>
              </a:rPr>
              <a:t>Retrieve all the values in the request parameter</a:t>
            </a:r>
          </a:p>
        </p:txBody>
      </p:sp>
    </p:spTree>
    <p:extLst>
      <p:ext uri="{BB962C8B-B14F-4D97-AF65-F5344CB8AC3E}">
        <p14:creationId xmlns:p14="http://schemas.microsoft.com/office/powerpoint/2010/main" val="18936880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sz="3200" dirty="0"/>
          </a:p>
        </p:txBody>
      </p:sp>
      <p:pic>
        <p:nvPicPr>
          <p:cNvPr id="84995"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4996"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4997"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2638425"/>
            <a:ext cx="3643313" cy="1323975"/>
          </a:xfrm>
          <a:prstGeom prst="rect">
            <a:avLst/>
          </a:prstGeom>
          <a:noFill/>
        </p:spPr>
        <p:txBody>
          <a:bodyPr>
            <a:spAutoFit/>
          </a:bodyPr>
          <a:lstStyle/>
          <a:p>
            <a:pPr>
              <a:defRPr/>
            </a:pPr>
            <a:r>
              <a:rPr lang="en-US" b="1" dirty="0">
                <a:latin typeface="+mj-lt"/>
              </a:rPr>
              <a:t>Validation of the user entries :</a:t>
            </a:r>
          </a:p>
          <a:p>
            <a:pPr>
              <a:defRPr/>
            </a:pPr>
            <a:r>
              <a:rPr lang="en-US" dirty="0">
                <a:latin typeface="+mj-lt"/>
              </a:rPr>
              <a:t>Validate all the user entries.</a:t>
            </a:r>
          </a:p>
          <a:p>
            <a:pPr>
              <a:defRPr/>
            </a:pPr>
            <a:r>
              <a:rPr lang="en-US" dirty="0">
                <a:latin typeface="+mj-lt"/>
              </a:rPr>
              <a:t>If the validation succeed the lifecycle continue. Otherwise an exception is thrown.</a:t>
            </a:r>
          </a:p>
        </p:txBody>
      </p:sp>
    </p:spTree>
    <p:extLst>
      <p:ext uri="{BB962C8B-B14F-4D97-AF65-F5344CB8AC3E}">
        <p14:creationId xmlns:p14="http://schemas.microsoft.com/office/powerpoint/2010/main" val="322999483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dirty="0"/>
          </a:p>
        </p:txBody>
      </p:sp>
      <p:pic>
        <p:nvPicPr>
          <p:cNvPr id="86019"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6020"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6021"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3687763"/>
            <a:ext cx="3643313" cy="1570037"/>
          </a:xfrm>
          <a:prstGeom prst="rect">
            <a:avLst/>
          </a:prstGeom>
          <a:noFill/>
        </p:spPr>
        <p:txBody>
          <a:bodyPr>
            <a:spAutoFit/>
          </a:bodyPr>
          <a:lstStyle/>
          <a:p>
            <a:pPr>
              <a:defRPr/>
            </a:pPr>
            <a:r>
              <a:rPr lang="en-US" b="1" dirty="0">
                <a:latin typeface="+mj-lt"/>
              </a:rPr>
              <a:t>Update model :</a:t>
            </a:r>
          </a:p>
          <a:p>
            <a:pPr>
              <a:defRPr/>
            </a:pPr>
            <a:r>
              <a:rPr lang="en-US" dirty="0">
                <a:latin typeface="+mj-lt"/>
              </a:rPr>
              <a:t>Update all the models if the validation and the conversion succeed.</a:t>
            </a:r>
          </a:p>
          <a:p>
            <a:pPr>
              <a:defRPr/>
            </a:pPr>
            <a:r>
              <a:rPr lang="en-US" dirty="0">
                <a:latin typeface="+mj-lt"/>
              </a:rPr>
              <a:t>Convert thanks to converter the String parameter to Object values. If conversion fail an exception is thrown.</a:t>
            </a:r>
          </a:p>
        </p:txBody>
      </p:sp>
    </p:spTree>
    <p:extLst>
      <p:ext uri="{BB962C8B-B14F-4D97-AF65-F5344CB8AC3E}">
        <p14:creationId xmlns:p14="http://schemas.microsoft.com/office/powerpoint/2010/main" val="39825259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dirty="0"/>
          </a:p>
        </p:txBody>
      </p:sp>
      <p:pic>
        <p:nvPicPr>
          <p:cNvPr id="87043"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7044"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7045"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4953000"/>
            <a:ext cx="3643313" cy="1077912"/>
          </a:xfrm>
          <a:prstGeom prst="rect">
            <a:avLst/>
          </a:prstGeom>
          <a:noFill/>
        </p:spPr>
        <p:txBody>
          <a:bodyPr>
            <a:spAutoFit/>
          </a:bodyPr>
          <a:lstStyle/>
          <a:p>
            <a:pPr>
              <a:defRPr/>
            </a:pPr>
            <a:r>
              <a:rPr lang="en-US" b="1" dirty="0">
                <a:latin typeface="+mj-lt"/>
              </a:rPr>
              <a:t>Invocation of the application :</a:t>
            </a:r>
          </a:p>
          <a:p>
            <a:pPr>
              <a:defRPr/>
            </a:pPr>
            <a:r>
              <a:rPr lang="en-US" dirty="0">
                <a:latin typeface="+mj-lt"/>
              </a:rPr>
              <a:t>Invoke the requested method of the managed bean. Can eventually choose the next page.</a:t>
            </a:r>
          </a:p>
        </p:txBody>
      </p:sp>
    </p:spTree>
    <p:extLst>
      <p:ext uri="{BB962C8B-B14F-4D97-AF65-F5344CB8AC3E}">
        <p14:creationId xmlns:p14="http://schemas.microsoft.com/office/powerpoint/2010/main" val="50325785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re 1"/>
          <p:cNvSpPr>
            <a:spLocks noGrp="1"/>
          </p:cNvSpPr>
          <p:nvPr>
            <p:ph type="title"/>
          </p:nvPr>
        </p:nvSpPr>
        <p:spPr>
          <a:xfrm>
            <a:off x="1033463" y="285750"/>
            <a:ext cx="7729537" cy="571500"/>
          </a:xfrm>
        </p:spPr>
        <p:txBody>
          <a:bodyPr/>
          <a:lstStyle/>
          <a:p>
            <a:pPr eaLnBrk="1" hangingPunct="1"/>
            <a:r>
              <a:rPr lang="fr-FR" sz="3200" dirty="0" err="1"/>
              <a:t>Lifecycle</a:t>
            </a:r>
            <a:endParaRPr lang="fr-FR" dirty="0"/>
          </a:p>
        </p:txBody>
      </p:sp>
      <p:pic>
        <p:nvPicPr>
          <p:cNvPr id="88067" name="Picture 7" descr="lifecycle2"/>
          <p:cNvPicPr>
            <a:picLocks noChangeAspect="1" noChangeArrowheads="1"/>
          </p:cNvPicPr>
          <p:nvPr/>
        </p:nvPicPr>
        <p:blipFill>
          <a:blip r:embed="rId2" cstate="print"/>
          <a:srcRect t="1923"/>
          <a:stretch>
            <a:fillRect/>
          </a:stretch>
        </p:blipFill>
        <p:spPr bwMode="auto">
          <a:xfrm>
            <a:off x="1000125" y="935038"/>
            <a:ext cx="4071938" cy="5922962"/>
          </a:xfrm>
          <a:prstGeom prst="rect">
            <a:avLst/>
          </a:prstGeom>
          <a:noFill/>
          <a:ln w="9525">
            <a:noFill/>
            <a:miter lim="800000"/>
            <a:headEnd/>
            <a:tailEnd/>
          </a:ln>
        </p:spPr>
      </p:pic>
      <p:pic>
        <p:nvPicPr>
          <p:cNvPr id="88068" name="Picture 2"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88069" name="Text Box 19"/>
          <p:cNvSpPr txBox="1">
            <a:spLocks noChangeArrowheads="1"/>
          </p:cNvSpPr>
          <p:nvPr/>
        </p:nvSpPr>
        <p:spPr bwMode="auto">
          <a:xfrm>
            <a:off x="966788" y="0"/>
            <a:ext cx="8172450" cy="36933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a:solidFill>
                  <a:srgbClr val="000000"/>
                </a:solidFill>
                <a:latin typeface="Arial" charset="0"/>
              </a:rPr>
              <a:t>JSF Lifecycle</a:t>
            </a:r>
          </a:p>
        </p:txBody>
      </p:sp>
      <p:sp>
        <p:nvSpPr>
          <p:cNvPr id="7" name="ZoneTexte 6"/>
          <p:cNvSpPr txBox="1"/>
          <p:nvPr/>
        </p:nvSpPr>
        <p:spPr>
          <a:xfrm>
            <a:off x="5286375" y="5969000"/>
            <a:ext cx="3643313" cy="584200"/>
          </a:xfrm>
          <a:prstGeom prst="rect">
            <a:avLst/>
          </a:prstGeom>
          <a:noFill/>
        </p:spPr>
        <p:txBody>
          <a:bodyPr>
            <a:spAutoFit/>
          </a:bodyPr>
          <a:lstStyle/>
          <a:p>
            <a:pPr>
              <a:defRPr/>
            </a:pPr>
            <a:r>
              <a:rPr lang="en-US" b="1" dirty="0">
                <a:latin typeface="+mj-lt"/>
              </a:rPr>
              <a:t>Response rendering :</a:t>
            </a:r>
          </a:p>
          <a:p>
            <a:pPr>
              <a:defRPr/>
            </a:pPr>
            <a:r>
              <a:rPr lang="en-US" dirty="0">
                <a:latin typeface="+mj-lt"/>
              </a:rPr>
              <a:t>Create the page rendering.</a:t>
            </a:r>
          </a:p>
        </p:txBody>
      </p:sp>
    </p:spTree>
    <p:extLst>
      <p:ext uri="{BB962C8B-B14F-4D97-AF65-F5344CB8AC3E}">
        <p14:creationId xmlns:p14="http://schemas.microsoft.com/office/powerpoint/2010/main" val="3735189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JSF Lifecycle</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81509440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en-US" smtClean="0"/>
              <a:t>Converter</a:t>
            </a:r>
            <a:endParaRPr lang="en-US"/>
          </a:p>
        </p:txBody>
      </p:sp>
      <p:pic>
        <p:nvPicPr>
          <p:cNvPr id="98308" name="Picture 4"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98309" name="Text Box 5"/>
          <p:cNvSpPr txBox="1">
            <a:spLocks noChangeArrowheads="1"/>
          </p:cNvSpPr>
          <p:nvPr/>
        </p:nvSpPr>
        <p:spPr bwMode="auto">
          <a:xfrm>
            <a:off x="179388" y="188913"/>
            <a:ext cx="8172450" cy="366712"/>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smtClean="0">
                <a:solidFill>
                  <a:srgbClr val="000000"/>
                </a:solidFill>
                <a:latin typeface="Arial" charset="0"/>
              </a:rPr>
              <a:t>JSF</a:t>
            </a:r>
            <a:endParaRPr lang="en-US" sz="1800" b="1">
              <a:solidFill>
                <a:srgbClr val="000000"/>
              </a:solidFill>
              <a:latin typeface="Arial" charset="0"/>
            </a:endParaRPr>
          </a:p>
        </p:txBody>
      </p:sp>
    </p:spTree>
    <p:custDataLst>
      <p:tags r:id="rId1"/>
    </p:custDataLst>
    <p:extLst>
      <p:ext uri="{BB962C8B-B14F-4D97-AF65-F5344CB8AC3E}">
        <p14:creationId xmlns:p14="http://schemas.microsoft.com/office/powerpoint/2010/main" val="16393531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smtClean="0">
                <a:solidFill>
                  <a:srgbClr val="000000"/>
                </a:solidFill>
                <a:latin typeface="Arial" charset="0"/>
              </a:rPr>
              <a:t>Introduction</a:t>
            </a:r>
            <a:endParaRPr lang="en-US" sz="1800" b="1" dirty="0">
              <a:solidFill>
                <a:srgbClr val="000000"/>
              </a:solidFill>
              <a:latin typeface="Arial" charset="0"/>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82252031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5476" name="Rectangle 4"/>
          <p:cNvSpPr>
            <a:spLocks noGrp="1" noChangeArrowheads="1"/>
          </p:cNvSpPr>
          <p:nvPr>
            <p:ph type="body" idx="1"/>
          </p:nvPr>
        </p:nvSpPr>
        <p:spPr>
          <a:xfrm>
            <a:off x="1066800" y="1196752"/>
            <a:ext cx="7631112" cy="4648200"/>
          </a:xfrm>
          <a:noFill/>
        </p:spPr>
        <p:txBody>
          <a:bodyPr/>
          <a:lstStyle/>
          <a:p>
            <a:pPr marL="0" indent="0" eaLnBrk="1" hangingPunct="1">
              <a:buNone/>
            </a:pPr>
            <a:endParaRPr lang="en-US" dirty="0" smtClean="0"/>
          </a:p>
          <a:p>
            <a:pPr eaLnBrk="1" hangingPunct="1"/>
            <a:r>
              <a:rPr lang="en-US" dirty="0" smtClean="0"/>
              <a:t>Problem:</a:t>
            </a:r>
          </a:p>
          <a:p>
            <a:pPr lvl="1" eaLnBrk="1" hangingPunct="1"/>
            <a:r>
              <a:rPr lang="en-US" dirty="0" smtClean="0"/>
              <a:t>How to display Java objects in an text field ?</a:t>
            </a:r>
          </a:p>
          <a:p>
            <a:pPr lvl="1" eaLnBrk="1" hangingPunct="1"/>
            <a:r>
              <a:rPr lang="en-US" dirty="0" smtClean="0"/>
              <a:t>How to display … ?</a:t>
            </a:r>
          </a:p>
          <a:p>
            <a:pPr eaLnBrk="1" hangingPunct="1"/>
            <a:endParaRPr lang="en-US" dirty="0" smtClean="0"/>
          </a:p>
          <a:p>
            <a:pPr eaLnBrk="1" hangingPunct="1"/>
            <a:r>
              <a:rPr lang="en-US" dirty="0" smtClean="0"/>
              <a:t>Solution</a:t>
            </a:r>
          </a:p>
          <a:p>
            <a:pPr lvl="1" eaLnBrk="1" hangingPunct="1"/>
            <a:r>
              <a:rPr lang="en-US" dirty="0" smtClean="0"/>
              <a:t>Use a converter</a:t>
            </a:r>
          </a:p>
          <a:p>
            <a:pPr lvl="2" eaLnBrk="1" hangingPunct="1"/>
            <a:r>
              <a:rPr lang="en-US" dirty="0" smtClean="0"/>
              <a:t>Existing ones</a:t>
            </a:r>
          </a:p>
          <a:p>
            <a:pPr lvl="2" eaLnBrk="1" hangingPunct="1"/>
            <a:r>
              <a:rPr lang="en-US" dirty="0" smtClean="0"/>
              <a:t>Create Your own</a:t>
            </a:r>
          </a:p>
        </p:txBody>
      </p:sp>
      <p:sp>
        <p:nvSpPr>
          <p:cNvPr id="105477"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Context</a:t>
            </a:r>
            <a:endParaRPr lang="en-US" dirty="0"/>
          </a:p>
        </p:txBody>
      </p:sp>
      <p:sp>
        <p:nvSpPr>
          <p:cNvPr id="105478" name="Text Box 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5479" name="Picture 7"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99926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5476" name="Rectangle 4"/>
          <p:cNvSpPr>
            <a:spLocks noGrp="1" noChangeArrowheads="1"/>
          </p:cNvSpPr>
          <p:nvPr>
            <p:ph type="body" idx="1"/>
          </p:nvPr>
        </p:nvSpPr>
        <p:spPr>
          <a:xfrm>
            <a:off x="1066800" y="1219200"/>
            <a:ext cx="7631112" cy="5001369"/>
          </a:xfrm>
          <a:noFill/>
        </p:spPr>
        <p:txBody>
          <a:bodyPr>
            <a:spAutoFit/>
          </a:bodyPr>
          <a:lstStyle/>
          <a:p>
            <a:pPr eaLnBrk="1" hangingPunct="1"/>
            <a:r>
              <a:rPr lang="en-US" dirty="0" smtClean="0"/>
              <a:t>A Converter</a:t>
            </a:r>
          </a:p>
          <a:p>
            <a:pPr lvl="1" eaLnBrk="1" hangingPunct="1"/>
            <a:r>
              <a:rPr lang="en-US" dirty="0" smtClean="0"/>
              <a:t>Converts </a:t>
            </a:r>
            <a:r>
              <a:rPr lang="en-US" dirty="0"/>
              <a:t>an object into a</a:t>
            </a:r>
            <a:r>
              <a:rPr lang="en-US" dirty="0" smtClean="0"/>
              <a:t> String</a:t>
            </a:r>
            <a:r>
              <a:rPr lang="en-US" dirty="0"/>
              <a:t>, or a</a:t>
            </a:r>
            <a:r>
              <a:rPr lang="en-US" dirty="0" smtClean="0"/>
              <a:t> String </a:t>
            </a:r>
            <a:r>
              <a:rPr lang="en-US" dirty="0"/>
              <a:t>into an </a:t>
            </a:r>
            <a:r>
              <a:rPr lang="en-US" dirty="0" smtClean="0"/>
              <a:t>object </a:t>
            </a:r>
            <a:endParaRPr lang="en-US" dirty="0"/>
          </a:p>
          <a:p>
            <a:pPr lvl="1" eaLnBrk="1" hangingPunct="1"/>
            <a:r>
              <a:rPr lang="en-US" dirty="0" smtClean="0"/>
              <a:t>Concerns </a:t>
            </a:r>
            <a:r>
              <a:rPr lang="en-US" dirty="0"/>
              <a:t>components which implement </a:t>
            </a:r>
            <a:r>
              <a:rPr lang="en-US" dirty="0" err="1" smtClean="0"/>
              <a:t>ValueHolder</a:t>
            </a:r>
            <a:r>
              <a:rPr lang="en-US" dirty="0" smtClean="0"/>
              <a:t> like</a:t>
            </a:r>
          </a:p>
          <a:p>
            <a:pPr lvl="2" eaLnBrk="1" hangingPunct="1"/>
            <a:r>
              <a:rPr lang="en-US" dirty="0"/>
              <a:t>h:inputText, </a:t>
            </a:r>
            <a:r>
              <a:rPr lang="en-US" dirty="0" smtClean="0"/>
              <a:t>h:inputTextarea</a:t>
            </a:r>
            <a:r>
              <a:rPr lang="en-US" dirty="0"/>
              <a:t>, h:selectManyMenu, …</a:t>
            </a:r>
          </a:p>
          <a:p>
            <a:pPr eaLnBrk="1" hangingPunct="1"/>
            <a:r>
              <a:rPr lang="en-US" dirty="0"/>
              <a:t>JSF </a:t>
            </a:r>
            <a:r>
              <a:rPr lang="en-US" dirty="0" smtClean="0"/>
              <a:t>provides some converters:</a:t>
            </a:r>
            <a:endParaRPr lang="en-US" dirty="0"/>
          </a:p>
          <a:p>
            <a:pPr lvl="1" eaLnBrk="1" hangingPunct="1"/>
            <a:r>
              <a:rPr lang="en-US" i="1" dirty="0"/>
              <a:t>&lt;</a:t>
            </a:r>
            <a:r>
              <a:rPr lang="en-US" i="1" dirty="0" err="1"/>
              <a:t>f:convertDateTime</a:t>
            </a:r>
            <a:r>
              <a:rPr lang="en-US" i="1" dirty="0"/>
              <a:t>&gt;</a:t>
            </a:r>
            <a:r>
              <a:rPr lang="en-US" dirty="0"/>
              <a:t> for Date values</a:t>
            </a:r>
          </a:p>
          <a:p>
            <a:pPr lvl="1" eaLnBrk="1" hangingPunct="1"/>
            <a:r>
              <a:rPr lang="en-US" i="1" dirty="0"/>
              <a:t>&lt;</a:t>
            </a:r>
            <a:r>
              <a:rPr lang="en-US" i="1" dirty="0" err="1" smtClean="0"/>
              <a:t>f:convertNumber</a:t>
            </a:r>
            <a:r>
              <a:rPr lang="en-US" i="1" dirty="0" smtClean="0"/>
              <a:t>&gt;</a:t>
            </a:r>
            <a:r>
              <a:rPr lang="en-US" dirty="0" smtClean="0"/>
              <a:t> </a:t>
            </a:r>
            <a:r>
              <a:rPr lang="en-US" dirty="0"/>
              <a:t>for numbers</a:t>
            </a:r>
          </a:p>
          <a:p>
            <a:pPr eaLnBrk="1" hangingPunct="1"/>
            <a:r>
              <a:rPr lang="en-US" dirty="0"/>
              <a:t>You have</a:t>
            </a:r>
            <a:r>
              <a:rPr lang="en-US" dirty="0" smtClean="0"/>
              <a:t> to create </a:t>
            </a:r>
            <a:r>
              <a:rPr lang="en-US" dirty="0"/>
              <a:t>your own for all</a:t>
            </a:r>
            <a:r>
              <a:rPr lang="en-US" dirty="0" smtClean="0"/>
              <a:t> other </a:t>
            </a:r>
            <a:r>
              <a:rPr lang="en-US" dirty="0"/>
              <a:t>objects</a:t>
            </a:r>
          </a:p>
        </p:txBody>
      </p:sp>
      <p:sp>
        <p:nvSpPr>
          <p:cNvPr id="105477"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Definition</a:t>
            </a:r>
            <a:endParaRPr lang="en-US" dirty="0"/>
          </a:p>
        </p:txBody>
      </p:sp>
      <p:sp>
        <p:nvSpPr>
          <p:cNvPr id="105478" name="Text Box 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5479" name="Picture 7"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828734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098180" name="Rectangle 4"/>
          <p:cNvSpPr>
            <a:spLocks noGrp="1" noChangeArrowheads="1"/>
          </p:cNvSpPr>
          <p:nvPr>
            <p:ph type="body" idx="1"/>
          </p:nvPr>
        </p:nvSpPr>
        <p:spPr>
          <a:xfrm>
            <a:off x="1044575" y="1143000"/>
            <a:ext cx="7775575" cy="4648200"/>
          </a:xfrm>
          <a:noFill/>
        </p:spPr>
        <p:txBody>
          <a:bodyPr/>
          <a:lstStyle/>
          <a:p>
            <a:pPr eaLnBrk="1" hangingPunct="1"/>
            <a:r>
              <a:rPr lang="en-US" dirty="0" smtClean="0">
                <a:latin typeface="Arial" charset="0"/>
              </a:rPr>
              <a:t>Converters provided by JSF</a:t>
            </a:r>
          </a:p>
          <a:p>
            <a:pPr lvl="1" eaLnBrk="1" hangingPunct="1"/>
            <a:r>
              <a:rPr lang="en-US" i="1" dirty="0" smtClean="0"/>
              <a:t>&lt;</a:t>
            </a:r>
            <a:r>
              <a:rPr lang="en-US" i="1" dirty="0" err="1"/>
              <a:t>f:converterDateTime</a:t>
            </a:r>
            <a:r>
              <a:rPr lang="en-US" i="1" dirty="0"/>
              <a:t>&gt;</a:t>
            </a:r>
            <a:endParaRPr lang="en-US" i="1" dirty="0" smtClean="0"/>
          </a:p>
          <a:p>
            <a:pPr lvl="2" eaLnBrk="1" hangingPunct="1"/>
            <a:r>
              <a:rPr lang="en-US" i="1" dirty="0" err="1" smtClean="0"/>
              <a:t>dateStyle</a:t>
            </a:r>
            <a:r>
              <a:rPr lang="en-US" b="1" dirty="0" smtClean="0"/>
              <a:t> </a:t>
            </a:r>
            <a:r>
              <a:rPr lang="en-US" dirty="0" smtClean="0"/>
              <a:t>attribute</a:t>
            </a:r>
            <a:r>
              <a:rPr lang="en-US" dirty="0"/>
              <a:t>: </a:t>
            </a:r>
            <a:r>
              <a:rPr lang="en-US" i="1" dirty="0"/>
              <a:t>default</a:t>
            </a:r>
            <a:r>
              <a:rPr lang="en-US" dirty="0"/>
              <a:t>, </a:t>
            </a:r>
            <a:r>
              <a:rPr lang="en-US" i="1" dirty="0"/>
              <a:t>short</a:t>
            </a:r>
            <a:r>
              <a:rPr lang="en-US" dirty="0"/>
              <a:t>, </a:t>
            </a:r>
            <a:r>
              <a:rPr lang="en-US" i="1" dirty="0"/>
              <a:t>medium</a:t>
            </a:r>
            <a:r>
              <a:rPr lang="en-US" dirty="0"/>
              <a:t>, </a:t>
            </a:r>
            <a:r>
              <a:rPr lang="en-US" i="1" dirty="0"/>
              <a:t>long</a:t>
            </a:r>
            <a:r>
              <a:rPr lang="en-US" dirty="0"/>
              <a:t> and </a:t>
            </a:r>
            <a:r>
              <a:rPr lang="en-US" i="1" dirty="0"/>
              <a:t>full</a:t>
            </a:r>
          </a:p>
          <a:p>
            <a:pPr eaLnBrk="1" hangingPunct="1"/>
            <a:endParaRPr lang="en-US" dirty="0"/>
          </a:p>
          <a:p>
            <a:pPr eaLnBrk="1" hangingPunct="1"/>
            <a:endParaRPr lang="en-US" dirty="0"/>
          </a:p>
          <a:p>
            <a:pPr lvl="1" eaLnBrk="1" hangingPunct="1"/>
            <a:r>
              <a:rPr lang="en-US" i="1" dirty="0"/>
              <a:t>&lt;</a:t>
            </a:r>
            <a:r>
              <a:rPr lang="en-US" i="1" dirty="0" err="1"/>
              <a:t>f:converterNumber</a:t>
            </a:r>
            <a:r>
              <a:rPr lang="en-US" i="1" dirty="0"/>
              <a:t>&gt;</a:t>
            </a:r>
          </a:p>
          <a:p>
            <a:pPr lvl="2" eaLnBrk="1" hangingPunct="1"/>
            <a:r>
              <a:rPr lang="en-US" dirty="0"/>
              <a:t>Available </a:t>
            </a:r>
            <a:r>
              <a:rPr lang="en-US" dirty="0" smtClean="0"/>
              <a:t>attributes : </a:t>
            </a:r>
            <a:r>
              <a:rPr lang="en-US" i="1" dirty="0" err="1" smtClean="0"/>
              <a:t>maxFractionDigits</a:t>
            </a:r>
            <a:r>
              <a:rPr lang="en-US" dirty="0" smtClean="0"/>
              <a:t>, </a:t>
            </a:r>
            <a:r>
              <a:rPr lang="en-US" i="1" dirty="0" err="1" smtClean="0"/>
              <a:t>integerOnly</a:t>
            </a:r>
            <a:r>
              <a:rPr lang="en-US" dirty="0" smtClean="0"/>
              <a:t>, </a:t>
            </a:r>
            <a:r>
              <a:rPr lang="en-US" i="1" dirty="0" err="1" smtClean="0"/>
              <a:t>currencySymbol</a:t>
            </a:r>
            <a:r>
              <a:rPr lang="en-US" dirty="0" smtClean="0"/>
              <a:t>,</a:t>
            </a:r>
            <a:r>
              <a:rPr lang="fr-FR" dirty="0"/>
              <a:t>…</a:t>
            </a:r>
          </a:p>
        </p:txBody>
      </p:sp>
      <p:sp>
        <p:nvSpPr>
          <p:cNvPr id="2098181" name="Text Box 5"/>
          <p:cNvSpPr txBox="1">
            <a:spLocks noChangeArrowheads="1"/>
          </p:cNvSpPr>
          <p:nvPr/>
        </p:nvSpPr>
        <p:spPr bwMode="auto">
          <a:xfrm>
            <a:off x="1143000" y="2967037"/>
            <a:ext cx="7848600" cy="919163"/>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sz="1800" noProof="1">
                <a:solidFill>
                  <a:srgbClr val="3F7F7F"/>
                </a:solidFill>
                <a:latin typeface="Courier"/>
              </a:rPr>
              <a:t>&lt;h:inputText </a:t>
            </a:r>
            <a:r>
              <a:rPr sz="1800" noProof="1">
                <a:solidFill>
                  <a:srgbClr val="7F0055"/>
                </a:solidFill>
                <a:latin typeface="Courier"/>
              </a:rPr>
              <a:t>value</a:t>
            </a:r>
            <a:r>
              <a:rPr sz="1800" noProof="1">
                <a:latin typeface="Courier"/>
              </a:rPr>
              <a:t>=</a:t>
            </a:r>
            <a:r>
              <a:rPr sz="1800" noProof="1">
                <a:solidFill>
                  <a:srgbClr val="2A00FF"/>
                </a:solidFill>
                <a:latin typeface="Courier"/>
              </a:rPr>
              <a:t>"#{bean.date}"</a:t>
            </a:r>
            <a:r>
              <a:rPr sz="1800" noProof="1">
                <a:latin typeface="Courier"/>
              </a:rPr>
              <a:t>&gt;</a:t>
            </a:r>
          </a:p>
          <a:p>
            <a:r>
              <a:rPr lang="fr-FR" sz="1800" noProof="1" smtClean="0">
                <a:latin typeface="Courier"/>
              </a:rPr>
              <a:t>    </a:t>
            </a:r>
            <a:r>
              <a:rPr sz="1800" noProof="1" smtClean="0">
                <a:solidFill>
                  <a:srgbClr val="3F7F7F"/>
                </a:solidFill>
                <a:latin typeface="Courier"/>
              </a:rPr>
              <a:t>&lt;</a:t>
            </a:r>
            <a:r>
              <a:rPr sz="1800" noProof="1">
                <a:solidFill>
                  <a:srgbClr val="3F7F7F"/>
                </a:solidFill>
                <a:latin typeface="Courier"/>
              </a:rPr>
              <a:t>f:convertDateTime </a:t>
            </a:r>
            <a:r>
              <a:rPr sz="1800" noProof="1">
                <a:solidFill>
                  <a:srgbClr val="7F0055"/>
                </a:solidFill>
                <a:latin typeface="Courier"/>
              </a:rPr>
              <a:t>dateStyle</a:t>
            </a:r>
            <a:r>
              <a:rPr sz="1800" noProof="1">
                <a:latin typeface="Courier"/>
              </a:rPr>
              <a:t>=</a:t>
            </a:r>
            <a:r>
              <a:rPr sz="1800" noProof="1">
                <a:solidFill>
                  <a:srgbClr val="2A00FF"/>
                </a:solidFill>
                <a:latin typeface="Courier"/>
              </a:rPr>
              <a:t>"full"</a:t>
            </a:r>
            <a:r>
              <a:rPr sz="1800" noProof="1">
                <a:solidFill>
                  <a:srgbClr val="3F7F7F"/>
                </a:solidFill>
                <a:latin typeface="Courier"/>
              </a:rPr>
              <a:t> /&gt;</a:t>
            </a:r>
          </a:p>
          <a:p>
            <a:r>
              <a:rPr sz="1800" noProof="1">
                <a:solidFill>
                  <a:srgbClr val="3F7F7F"/>
                </a:solidFill>
                <a:latin typeface="Courier"/>
              </a:rPr>
              <a:t>&lt;/</a:t>
            </a:r>
            <a:r>
              <a:rPr sz="1800" noProof="1" smtClean="0">
                <a:solidFill>
                  <a:srgbClr val="3F7F7F"/>
                </a:solidFill>
                <a:latin typeface="Courier"/>
              </a:rPr>
              <a:t>h:inputText </a:t>
            </a:r>
            <a:r>
              <a:rPr sz="1800" noProof="1">
                <a:solidFill>
                  <a:srgbClr val="3F7F7F"/>
                </a:solidFill>
                <a:latin typeface="Courier"/>
              </a:rPr>
              <a:t>&gt;</a:t>
            </a:r>
            <a:endParaRPr noProof="1">
              <a:solidFill>
                <a:srgbClr val="3F7F7F"/>
              </a:solidFill>
              <a:latin typeface="Courier"/>
            </a:endParaRPr>
          </a:p>
        </p:txBody>
      </p:sp>
      <p:sp>
        <p:nvSpPr>
          <p:cNvPr id="2098182" name="Text Box 6"/>
          <p:cNvSpPr txBox="1">
            <a:spLocks noChangeArrowheads="1"/>
          </p:cNvSpPr>
          <p:nvPr/>
        </p:nvSpPr>
        <p:spPr bwMode="auto">
          <a:xfrm>
            <a:off x="1143000" y="5410200"/>
            <a:ext cx="7848600" cy="919162"/>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fr-FR" sz="1800" dirty="0">
                <a:solidFill>
                  <a:srgbClr val="3F7F7F"/>
                </a:solidFill>
                <a:latin typeface="Courier" pitchFamily="49" charset="0"/>
              </a:rPr>
              <a:t>&lt;</a:t>
            </a:r>
            <a:r>
              <a:rPr lang="fr-FR" sz="1800" dirty="0" err="1">
                <a:solidFill>
                  <a:srgbClr val="3F7F7F"/>
                </a:solidFill>
                <a:latin typeface="Courier" pitchFamily="49" charset="0"/>
              </a:rPr>
              <a:t>h:outputText</a:t>
            </a:r>
            <a:r>
              <a:rPr lang="fr-FR" sz="1800" dirty="0">
                <a:latin typeface="Courier" pitchFamily="49" charset="0"/>
              </a:rPr>
              <a:t> </a:t>
            </a:r>
            <a:r>
              <a:rPr lang="fr-FR" sz="1800" dirty="0">
                <a:solidFill>
                  <a:srgbClr val="7F0055"/>
                </a:solidFill>
                <a:latin typeface="Courier" pitchFamily="49" charset="0"/>
              </a:rPr>
              <a:t>value</a:t>
            </a:r>
            <a:r>
              <a:rPr lang="fr-FR" sz="1800" dirty="0">
                <a:latin typeface="Courier" pitchFamily="49" charset="0"/>
              </a:rPr>
              <a:t>=</a:t>
            </a:r>
            <a:r>
              <a:rPr lang="fr-FR" sz="1800" dirty="0">
                <a:solidFill>
                  <a:srgbClr val="1824F8"/>
                </a:solidFill>
                <a:latin typeface="Courier" pitchFamily="49" charset="0"/>
              </a:rPr>
              <a:t>"#{</a:t>
            </a:r>
            <a:r>
              <a:rPr lang="fr-FR" sz="1800" dirty="0" err="1">
                <a:solidFill>
                  <a:srgbClr val="1824F8"/>
                </a:solidFill>
                <a:latin typeface="Courier" pitchFamily="49" charset="0"/>
              </a:rPr>
              <a:t>conv.number</a:t>
            </a:r>
            <a:r>
              <a:rPr lang="fr-FR" sz="1800" dirty="0">
                <a:solidFill>
                  <a:srgbClr val="1824F8"/>
                </a:solidFill>
                <a:latin typeface="Courier" pitchFamily="49" charset="0"/>
              </a:rPr>
              <a:t>}"</a:t>
            </a:r>
            <a:r>
              <a:rPr lang="fr-FR" sz="1800" dirty="0">
                <a:solidFill>
                  <a:srgbClr val="3F7F7F"/>
                </a:solidFill>
                <a:latin typeface="Courier" pitchFamily="49" charset="0"/>
              </a:rPr>
              <a:t>&gt;</a:t>
            </a:r>
          </a:p>
          <a:p>
            <a:r>
              <a:rPr lang="fr-FR" sz="1800" dirty="0" smtClean="0">
                <a:solidFill>
                  <a:srgbClr val="3F7F7F"/>
                </a:solidFill>
                <a:latin typeface="Courier" pitchFamily="49" charset="0"/>
              </a:rPr>
              <a:t>    &lt;</a:t>
            </a:r>
            <a:r>
              <a:rPr lang="fr-FR" sz="1800" dirty="0" err="1">
                <a:solidFill>
                  <a:srgbClr val="3F7F7F"/>
                </a:solidFill>
                <a:latin typeface="Courier" pitchFamily="49" charset="0"/>
              </a:rPr>
              <a:t>f:convertNumber</a:t>
            </a:r>
            <a:r>
              <a:rPr lang="fr-FR" sz="1800" dirty="0">
                <a:solidFill>
                  <a:srgbClr val="3F7F7F"/>
                </a:solidFill>
                <a:latin typeface="Courier" pitchFamily="49" charset="0"/>
              </a:rPr>
              <a:t> </a:t>
            </a:r>
            <a:r>
              <a:rPr lang="fr-FR" sz="1800" dirty="0">
                <a:solidFill>
                  <a:srgbClr val="7F0055"/>
                </a:solidFill>
                <a:latin typeface="Courier" pitchFamily="49" charset="0"/>
              </a:rPr>
              <a:t>type</a:t>
            </a:r>
            <a:r>
              <a:rPr lang="fr-FR" sz="1800" dirty="0">
                <a:latin typeface="Courier" pitchFamily="49" charset="0"/>
              </a:rPr>
              <a:t>=</a:t>
            </a:r>
            <a:r>
              <a:rPr lang="fr-FR" sz="1800" dirty="0">
                <a:solidFill>
                  <a:srgbClr val="1824F8"/>
                </a:solidFill>
                <a:latin typeface="Courier" pitchFamily="49" charset="0"/>
              </a:rPr>
              <a:t>"</a:t>
            </a:r>
            <a:r>
              <a:rPr lang="fr-FR" sz="1800" dirty="0" err="1">
                <a:solidFill>
                  <a:srgbClr val="1824F8"/>
                </a:solidFill>
                <a:latin typeface="Courier" pitchFamily="49" charset="0"/>
              </a:rPr>
              <a:t>currency</a:t>
            </a:r>
            <a:r>
              <a:rPr lang="fr-FR" sz="1800" dirty="0">
                <a:solidFill>
                  <a:srgbClr val="1824F8"/>
                </a:solidFill>
                <a:latin typeface="Courier" pitchFamily="49" charset="0"/>
              </a:rPr>
              <a:t>"</a:t>
            </a:r>
            <a:r>
              <a:rPr lang="fr-FR" sz="1800" dirty="0">
                <a:latin typeface="Courier" pitchFamily="49" charset="0"/>
              </a:rPr>
              <a:t> </a:t>
            </a:r>
            <a:r>
              <a:rPr lang="fr-FR" sz="1800" dirty="0">
                <a:solidFill>
                  <a:srgbClr val="3F7F7F"/>
                </a:solidFill>
                <a:latin typeface="Courier" pitchFamily="49" charset="0"/>
              </a:rPr>
              <a:t>/&gt;</a:t>
            </a:r>
          </a:p>
          <a:p>
            <a:r>
              <a:rPr lang="fr-FR" sz="1800" dirty="0">
                <a:solidFill>
                  <a:srgbClr val="3F7F7F"/>
                </a:solidFill>
                <a:latin typeface="Courier" pitchFamily="49" charset="0"/>
              </a:rPr>
              <a:t>&lt;/</a:t>
            </a:r>
            <a:r>
              <a:rPr lang="fr-FR" sz="1800" dirty="0" err="1">
                <a:solidFill>
                  <a:srgbClr val="3F7F7F"/>
                </a:solidFill>
                <a:latin typeface="Courier" pitchFamily="49" charset="0"/>
              </a:rPr>
              <a:t>h:outputText</a:t>
            </a:r>
            <a:r>
              <a:rPr lang="fr-FR" sz="1800" dirty="0">
                <a:solidFill>
                  <a:srgbClr val="3F7F7F"/>
                </a:solidFill>
                <a:latin typeface="Courier" pitchFamily="49" charset="0"/>
              </a:rPr>
              <a:t>&gt;</a:t>
            </a:r>
            <a:endParaRPr sz="1800" noProof="1">
              <a:solidFill>
                <a:srgbClr val="3F7F7F"/>
              </a:solidFill>
              <a:latin typeface="Courier" pitchFamily="49" charset="0"/>
            </a:endParaRPr>
          </a:p>
        </p:txBody>
      </p:sp>
      <p:sp>
        <p:nvSpPr>
          <p:cNvPr id="106503"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Provided converters</a:t>
            </a:r>
            <a:endParaRPr lang="en-US" sz="3200" dirty="0"/>
          </a:p>
        </p:txBody>
      </p:sp>
      <p:sp>
        <p:nvSpPr>
          <p:cNvPr id="106504"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6505" name="Picture 9"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205788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98180">
                                            <p:txEl>
                                              <p:pRg st="0" end="0"/>
                                            </p:txEl>
                                          </p:spTgt>
                                        </p:tgtEl>
                                        <p:attrNameLst>
                                          <p:attrName>style.visibility</p:attrName>
                                        </p:attrNameLst>
                                      </p:cBhvr>
                                      <p:to>
                                        <p:strVal val="visible"/>
                                      </p:to>
                                    </p:set>
                                    <p:animEffect transition="in" filter="checkerboard(across)">
                                      <p:cBhvr>
                                        <p:cTn id="7" dur="500"/>
                                        <p:tgtEl>
                                          <p:spTgt spid="209818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98180">
                                            <p:txEl>
                                              <p:pRg st="1" end="1"/>
                                            </p:txEl>
                                          </p:spTgt>
                                        </p:tgtEl>
                                        <p:attrNameLst>
                                          <p:attrName>style.visibility</p:attrName>
                                        </p:attrNameLst>
                                      </p:cBhvr>
                                      <p:to>
                                        <p:strVal val="visible"/>
                                      </p:to>
                                    </p:set>
                                    <p:animEffect transition="in" filter="checkerboard(across)">
                                      <p:cBhvr>
                                        <p:cTn id="10" dur="500"/>
                                        <p:tgtEl>
                                          <p:spTgt spid="209818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98180">
                                            <p:txEl>
                                              <p:pRg st="2" end="2"/>
                                            </p:txEl>
                                          </p:spTgt>
                                        </p:tgtEl>
                                        <p:attrNameLst>
                                          <p:attrName>style.visibility</p:attrName>
                                        </p:attrNameLst>
                                      </p:cBhvr>
                                      <p:to>
                                        <p:strVal val="visible"/>
                                      </p:to>
                                    </p:set>
                                    <p:animEffect transition="in" filter="checkerboard(across)">
                                      <p:cBhvr>
                                        <p:cTn id="13" dur="500"/>
                                        <p:tgtEl>
                                          <p:spTgt spid="2098180">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98181"/>
                                        </p:tgtEl>
                                        <p:attrNameLst>
                                          <p:attrName>style.visibility</p:attrName>
                                        </p:attrNameLst>
                                      </p:cBhvr>
                                      <p:to>
                                        <p:strVal val="visible"/>
                                      </p:to>
                                    </p:set>
                                    <p:animEffect transition="in" filter="checkerboard(across)">
                                      <p:cBhvr>
                                        <p:cTn id="16" dur="500"/>
                                        <p:tgtEl>
                                          <p:spTgt spid="209818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98180">
                                            <p:txEl>
                                              <p:pRg st="5" end="5"/>
                                            </p:txEl>
                                          </p:spTgt>
                                        </p:tgtEl>
                                        <p:attrNameLst>
                                          <p:attrName>style.visibility</p:attrName>
                                        </p:attrNameLst>
                                      </p:cBhvr>
                                      <p:to>
                                        <p:strVal val="visible"/>
                                      </p:to>
                                    </p:set>
                                    <p:animEffect transition="in" filter="checkerboard(across)">
                                      <p:cBhvr>
                                        <p:cTn id="19" dur="500"/>
                                        <p:tgtEl>
                                          <p:spTgt spid="2098180">
                                            <p:txEl>
                                              <p:pRg st="5" end="5"/>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98180">
                                            <p:txEl>
                                              <p:pRg st="6" end="6"/>
                                            </p:txEl>
                                          </p:spTgt>
                                        </p:tgtEl>
                                        <p:attrNameLst>
                                          <p:attrName>style.visibility</p:attrName>
                                        </p:attrNameLst>
                                      </p:cBhvr>
                                      <p:to>
                                        <p:strVal val="visible"/>
                                      </p:to>
                                    </p:set>
                                    <p:animEffect transition="in" filter="checkerboard(across)">
                                      <p:cBhvr>
                                        <p:cTn id="22" dur="500"/>
                                        <p:tgtEl>
                                          <p:spTgt spid="2098180">
                                            <p:txEl>
                                              <p:pRg st="6" end="6"/>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098182"/>
                                        </p:tgtEl>
                                        <p:attrNameLst>
                                          <p:attrName>style.visibility</p:attrName>
                                        </p:attrNameLst>
                                      </p:cBhvr>
                                      <p:to>
                                        <p:strVal val="visible"/>
                                      </p:to>
                                    </p:set>
                                    <p:animEffect transition="in" filter="checkerboard(across)">
                                      <p:cBhvr>
                                        <p:cTn id="25" dur="500"/>
                                        <p:tgtEl>
                                          <p:spTgt spid="209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8180" grpId="0" build="p"/>
      <p:bldP spid="2098181" grpId="0" animBg="1"/>
      <p:bldP spid="209818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00228" name="Rectangle 4"/>
          <p:cNvSpPr>
            <a:spLocks noGrp="1" noChangeArrowheads="1"/>
          </p:cNvSpPr>
          <p:nvPr>
            <p:ph type="body" idx="1"/>
          </p:nvPr>
        </p:nvSpPr>
        <p:spPr>
          <a:xfrm>
            <a:off x="1044575" y="990600"/>
            <a:ext cx="7489825" cy="3308598"/>
          </a:xfrm>
          <a:noFill/>
        </p:spPr>
        <p:txBody>
          <a:bodyPr>
            <a:spAutoFit/>
          </a:bodyPr>
          <a:lstStyle/>
          <a:p>
            <a:pPr eaLnBrk="1" hangingPunct="1"/>
            <a:r>
              <a:rPr lang="en-US" smtClean="0"/>
              <a:t>Write your own converters</a:t>
            </a:r>
          </a:p>
          <a:p>
            <a:pPr lvl="1" eaLnBrk="1" hangingPunct="1"/>
            <a:r>
              <a:rPr lang="en-US" smtClean="0"/>
              <a:t>By implementing the </a:t>
            </a:r>
            <a:r>
              <a:rPr lang="en-US" b="1" smtClean="0"/>
              <a:t>javax.faces.convert.Converter </a:t>
            </a:r>
            <a:r>
              <a:rPr lang="en-US" smtClean="0"/>
              <a:t>interface </a:t>
            </a:r>
          </a:p>
          <a:p>
            <a:pPr eaLnBrk="1" hangingPunct="1"/>
            <a:endParaRPr lang="en-US" smtClean="0"/>
          </a:p>
          <a:p>
            <a:pPr eaLnBrk="1" hangingPunct="1"/>
            <a:endParaRPr lang="en-US" smtClean="0"/>
          </a:p>
          <a:p>
            <a:pPr marL="517525" lvl="1" indent="0" eaLnBrk="1" hangingPunct="1">
              <a:buNone/>
            </a:pPr>
            <a:endParaRPr lang="en-US" smtClean="0"/>
          </a:p>
          <a:p>
            <a:pPr lvl="1" eaLnBrk="1" hangingPunct="1"/>
            <a:r>
              <a:rPr lang="en-US" smtClean="0"/>
              <a:t>By declaring them inside the </a:t>
            </a:r>
            <a:r>
              <a:rPr lang="en-US" b="1" smtClean="0"/>
              <a:t>faces-config.xml </a:t>
            </a:r>
            <a:r>
              <a:rPr lang="en-US" smtClean="0"/>
              <a:t>file</a:t>
            </a:r>
            <a:endParaRPr lang="en-US" dirty="0"/>
          </a:p>
        </p:txBody>
      </p:sp>
      <p:sp>
        <p:nvSpPr>
          <p:cNvPr id="2100229" name="Text Box 5"/>
          <p:cNvSpPr txBox="1">
            <a:spLocks noChangeArrowheads="1"/>
          </p:cNvSpPr>
          <p:nvPr/>
        </p:nvSpPr>
        <p:spPr bwMode="auto">
          <a:xfrm>
            <a:off x="1143000" y="2311712"/>
            <a:ext cx="7848600" cy="1477328"/>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lang="en-US" sz="1800" b="1" noProof="1" smtClean="0">
                <a:solidFill>
                  <a:srgbClr val="7F0055"/>
                </a:solidFill>
                <a:latin typeface="Courier" pitchFamily="49" charset="0"/>
              </a:rPr>
              <a:t>public </a:t>
            </a:r>
            <a:r>
              <a:rPr lang="en-US" sz="1800" noProof="1" smtClean="0">
                <a:latin typeface="Courier" pitchFamily="49" charset="0"/>
              </a:rPr>
              <a:t>Object getAsObject(FacesContext context, 	UIComponent component, String value);</a:t>
            </a:r>
          </a:p>
          <a:p>
            <a:endParaRPr lang="en-US" sz="1800" noProof="1" smtClean="0">
              <a:latin typeface="Courier" pitchFamily="49" charset="0"/>
            </a:endParaRPr>
          </a:p>
          <a:p>
            <a:r>
              <a:rPr lang="en-US" sz="1800" b="1" noProof="1" smtClean="0">
                <a:solidFill>
                  <a:srgbClr val="7F0055"/>
                </a:solidFill>
                <a:latin typeface="Courier" pitchFamily="49" charset="0"/>
              </a:rPr>
              <a:t>public </a:t>
            </a:r>
            <a:r>
              <a:rPr lang="en-US" sz="1800" noProof="1" smtClean="0">
                <a:latin typeface="Courier" pitchFamily="49" charset="0"/>
              </a:rPr>
              <a:t>String getAsString(FacesContext context, 	UIComponent component, Object value);</a:t>
            </a:r>
            <a:endParaRPr lang="en-US" sz="1800" noProof="1">
              <a:latin typeface="Courier" pitchFamily="49" charset="0"/>
            </a:endParaRPr>
          </a:p>
        </p:txBody>
      </p:sp>
      <p:sp>
        <p:nvSpPr>
          <p:cNvPr id="107527"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Custom converters</a:t>
            </a:r>
            <a:endParaRPr lang="en-US" sz="3200" dirty="0"/>
          </a:p>
        </p:txBody>
      </p:sp>
      <p:sp>
        <p:nvSpPr>
          <p:cNvPr id="107528"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sp>
        <p:nvSpPr>
          <p:cNvPr id="10" name="ZoneTexte 9"/>
          <p:cNvSpPr txBox="1"/>
          <p:nvPr/>
        </p:nvSpPr>
        <p:spPr>
          <a:xfrm>
            <a:off x="1143001" y="4422011"/>
            <a:ext cx="7772400" cy="2031325"/>
          </a:xfrm>
          <a:prstGeom prst="rect">
            <a:avLst/>
          </a:prstGeom>
          <a:solidFill>
            <a:srgbClr val="A5C3DB"/>
          </a:solidFill>
          <a:ln w="12700" cmpd="sng">
            <a:solidFill>
              <a:schemeClr val="tx1"/>
            </a:solidFill>
          </a:ln>
        </p:spPr>
        <p:txBody>
          <a:bodyPr wrap="square" rtlCol="0">
            <a:spAutoFit/>
          </a:bodyPr>
          <a:lstStyle/>
          <a:p>
            <a:r>
              <a:rPr lang="en-US" sz="1800" smtClean="0">
                <a:solidFill>
                  <a:srgbClr val="3F7F7F"/>
                </a:solidFill>
              </a:rPr>
              <a:t>&lt;converter&gt;</a:t>
            </a:r>
          </a:p>
          <a:p>
            <a:r>
              <a:rPr lang="en-US" sz="1800" smtClean="0">
                <a:solidFill>
                  <a:srgbClr val="3F7F7F"/>
                </a:solidFill>
              </a:rPr>
              <a:t>  &lt;description&gt;</a:t>
            </a:r>
            <a:r>
              <a:rPr lang="en-US" sz="1800" smtClean="0"/>
              <a:t>MyOwnConverter</a:t>
            </a:r>
            <a:r>
              <a:rPr lang="en-US" sz="1800" smtClean="0">
                <a:solidFill>
                  <a:srgbClr val="3F7F7F"/>
                </a:solidFill>
              </a:rPr>
              <a:t>&lt;/description&gt;</a:t>
            </a:r>
          </a:p>
          <a:p>
            <a:r>
              <a:rPr lang="en-US" sz="1800" smtClean="0">
                <a:solidFill>
                  <a:srgbClr val="3F7F7F"/>
                </a:solidFill>
              </a:rPr>
              <a:t>  &lt;converter-id&gt;</a:t>
            </a:r>
            <a:r>
              <a:rPr lang="en-US" sz="1800" smtClean="0"/>
              <a:t>myOwnConv</a:t>
            </a:r>
            <a:r>
              <a:rPr lang="en-US" sz="1800" smtClean="0">
                <a:solidFill>
                  <a:srgbClr val="3F7F7F"/>
                </a:solidFill>
              </a:rPr>
              <a:t>&lt;/converter-id&gt;</a:t>
            </a:r>
          </a:p>
          <a:p>
            <a:r>
              <a:rPr lang="en-US" sz="1800" smtClean="0">
                <a:solidFill>
                  <a:srgbClr val="3F7F7F"/>
                </a:solidFill>
              </a:rPr>
              <a:t>  &lt;converter-class&gt;</a:t>
            </a:r>
          </a:p>
          <a:p>
            <a:r>
              <a:rPr lang="en-US" sz="1800" smtClean="0"/>
              <a:t>     com.supinfo.sun.converters.MyOwnConverter</a:t>
            </a:r>
          </a:p>
          <a:p>
            <a:r>
              <a:rPr lang="en-US" sz="1800" smtClean="0"/>
              <a:t> </a:t>
            </a:r>
            <a:r>
              <a:rPr lang="en-US" sz="1800" smtClean="0">
                <a:solidFill>
                  <a:srgbClr val="3F7F7F"/>
                </a:solidFill>
              </a:rPr>
              <a:t> &lt;/converter-class&gt;</a:t>
            </a:r>
          </a:p>
          <a:p>
            <a:r>
              <a:rPr lang="en-US" sz="1800" smtClean="0">
                <a:solidFill>
                  <a:srgbClr val="3F7F7F"/>
                </a:solidFill>
              </a:rPr>
              <a:t>&lt;/converter&gt;</a:t>
            </a:r>
            <a:endParaRPr lang="en-US" sz="1800" dirty="0">
              <a:solidFill>
                <a:srgbClr val="3F7F7F"/>
              </a:solidFill>
            </a:endParaRPr>
          </a:p>
        </p:txBody>
      </p:sp>
      <p:pic>
        <p:nvPicPr>
          <p:cNvPr id="107529" name="Picture 9"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359237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00228">
                                            <p:txEl>
                                              <p:pRg st="0" end="0"/>
                                            </p:txEl>
                                          </p:spTgt>
                                        </p:tgtEl>
                                        <p:attrNameLst>
                                          <p:attrName>style.visibility</p:attrName>
                                        </p:attrNameLst>
                                      </p:cBhvr>
                                      <p:to>
                                        <p:strVal val="visible"/>
                                      </p:to>
                                    </p:set>
                                    <p:animEffect transition="in" filter="checkerboard(across)">
                                      <p:cBhvr>
                                        <p:cTn id="7" dur="500"/>
                                        <p:tgtEl>
                                          <p:spTgt spid="210022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00228">
                                            <p:txEl>
                                              <p:pRg st="1" end="1"/>
                                            </p:txEl>
                                          </p:spTgt>
                                        </p:tgtEl>
                                        <p:attrNameLst>
                                          <p:attrName>style.visibility</p:attrName>
                                        </p:attrNameLst>
                                      </p:cBhvr>
                                      <p:to>
                                        <p:strVal val="visible"/>
                                      </p:to>
                                    </p:set>
                                    <p:animEffect transition="in" filter="checkerboard(across)">
                                      <p:cBhvr>
                                        <p:cTn id="10" dur="500"/>
                                        <p:tgtEl>
                                          <p:spTgt spid="210022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00229"/>
                                        </p:tgtEl>
                                        <p:attrNameLst>
                                          <p:attrName>style.visibility</p:attrName>
                                        </p:attrNameLst>
                                      </p:cBhvr>
                                      <p:to>
                                        <p:strVal val="visible"/>
                                      </p:to>
                                    </p:set>
                                    <p:animEffect transition="in" filter="checkerboard(across)">
                                      <p:cBhvr>
                                        <p:cTn id="13" dur="500"/>
                                        <p:tgtEl>
                                          <p:spTgt spid="210022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00228">
                                            <p:txEl>
                                              <p:pRg st="5" end="5"/>
                                            </p:txEl>
                                          </p:spTgt>
                                        </p:tgtEl>
                                        <p:attrNameLst>
                                          <p:attrName>style.visibility</p:attrName>
                                        </p:attrNameLst>
                                      </p:cBhvr>
                                      <p:to>
                                        <p:strVal val="visible"/>
                                      </p:to>
                                    </p:set>
                                    <p:animEffect transition="in" filter="checkerboard(across)">
                                      <p:cBhvr>
                                        <p:cTn id="16" dur="500"/>
                                        <p:tgtEl>
                                          <p:spTgt spid="21002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8" grpId="0" build="p"/>
      <p:bldP spid="210022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1143000" y="5157192"/>
            <a:ext cx="7749480" cy="1200329"/>
          </a:xfrm>
          <a:prstGeom prst="rect">
            <a:avLst/>
          </a:prstGeom>
          <a:solidFill>
            <a:schemeClr val="accent2"/>
          </a:solidFill>
          <a:ln w="3175">
            <a:solidFill>
              <a:srgbClr val="000000"/>
            </a:solidFill>
            <a:miter lim="800000"/>
            <a:headEnd/>
            <a:tailEnd/>
          </a:ln>
        </p:spPr>
        <p:txBody>
          <a:bodyPr wrap="square">
            <a:prstTxWarp prst="textNoShape">
              <a:avLst/>
            </a:prstTxWarp>
            <a:spAutoFit/>
          </a:bodyPr>
          <a:lstStyle/>
          <a:p>
            <a:r>
              <a:rPr lang="en-US" sz="1800" i="1" noProof="1" smtClean="0">
                <a:latin typeface="Courier" pitchFamily="49" charset="0"/>
              </a:rPr>
              <a:t>@FacesConverter</a:t>
            </a:r>
          </a:p>
          <a:p>
            <a:r>
              <a:rPr lang="en-US" sz="1800" b="1" noProof="1" smtClean="0">
                <a:solidFill>
                  <a:srgbClr val="7F0055"/>
                </a:solidFill>
                <a:latin typeface="Courier" pitchFamily="49" charset="0"/>
              </a:rPr>
              <a:t>public class </a:t>
            </a:r>
            <a:r>
              <a:rPr lang="en-US" sz="1800" noProof="1" smtClean="0">
                <a:latin typeface="Courier" pitchFamily="49" charset="0"/>
              </a:rPr>
              <a:t>MyConverter </a:t>
            </a:r>
            <a:r>
              <a:rPr lang="en-US" sz="1800" b="1" noProof="1" smtClean="0">
                <a:solidFill>
                  <a:srgbClr val="7F0055"/>
                </a:solidFill>
                <a:latin typeface="Courier" pitchFamily="49" charset="0"/>
              </a:rPr>
              <a:t>implements</a:t>
            </a:r>
            <a:r>
              <a:rPr lang="en-US" sz="1800" noProof="1" smtClean="0">
                <a:latin typeface="Courier" pitchFamily="49" charset="0"/>
              </a:rPr>
              <a:t> Converter {</a:t>
            </a:r>
          </a:p>
          <a:p>
            <a:r>
              <a:rPr lang="en-US" sz="1800" noProof="1" smtClean="0">
                <a:latin typeface="Courier" pitchFamily="49" charset="0"/>
              </a:rPr>
              <a:t>   ...</a:t>
            </a:r>
          </a:p>
          <a:p>
            <a:r>
              <a:rPr lang="en-US" sz="1800" noProof="1">
                <a:latin typeface="Courier" pitchFamily="49" charset="0"/>
              </a:rPr>
              <a:t>}</a:t>
            </a:r>
          </a:p>
        </p:txBody>
      </p:sp>
      <p:pic>
        <p:nvPicPr>
          <p:cNvPr id="107522"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00228" name="Rectangle 4"/>
          <p:cNvSpPr>
            <a:spLocks noGrp="1" noChangeArrowheads="1"/>
          </p:cNvSpPr>
          <p:nvPr>
            <p:ph type="body" idx="1"/>
          </p:nvPr>
        </p:nvSpPr>
        <p:spPr>
          <a:xfrm>
            <a:off x="1044575" y="990600"/>
            <a:ext cx="7489825" cy="3985706"/>
          </a:xfrm>
          <a:noFill/>
        </p:spPr>
        <p:txBody>
          <a:bodyPr>
            <a:spAutoFit/>
          </a:bodyPr>
          <a:lstStyle/>
          <a:p>
            <a:pPr eaLnBrk="1" hangingPunct="1"/>
            <a:r>
              <a:rPr lang="en-US" dirty="0" smtClean="0"/>
              <a:t>Write your own converters</a:t>
            </a:r>
          </a:p>
          <a:p>
            <a:pPr lvl="1" eaLnBrk="1" hangingPunct="1"/>
            <a:r>
              <a:rPr lang="en-US" dirty="0" smtClean="0"/>
              <a:t>Declare them inside the </a:t>
            </a:r>
            <a:r>
              <a:rPr lang="en-US" i="1" dirty="0" smtClean="0"/>
              <a:t>faces-</a:t>
            </a:r>
            <a:r>
              <a:rPr lang="en-US" i="1" dirty="0" err="1" smtClean="0"/>
              <a:t>config.xml</a:t>
            </a:r>
            <a:r>
              <a:rPr lang="en-US" i="1" dirty="0" smtClean="0"/>
              <a:t> </a:t>
            </a:r>
            <a:r>
              <a:rPr lang="en-US" dirty="0" smtClean="0"/>
              <a:t>file</a:t>
            </a:r>
          </a:p>
          <a:p>
            <a:pPr lvl="1" eaLnBrk="1" hangingPunct="1"/>
            <a:endParaRPr lang="en-US" dirty="0"/>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a:p>
          <a:p>
            <a:pPr lvl="1" eaLnBrk="1" hangingPunct="1"/>
            <a:r>
              <a:rPr lang="en-US" dirty="0" smtClean="0"/>
              <a:t>Or put the </a:t>
            </a:r>
            <a:r>
              <a:rPr lang="en-US" i="1" dirty="0" smtClean="0"/>
              <a:t>@</a:t>
            </a:r>
            <a:r>
              <a:rPr lang="en-US" i="1" dirty="0" err="1" smtClean="0"/>
              <a:t>FacesConverter</a:t>
            </a:r>
            <a:r>
              <a:rPr lang="en-US" dirty="0" smtClean="0"/>
              <a:t> annotation on them</a:t>
            </a:r>
            <a:endParaRPr lang="en-US" dirty="0"/>
          </a:p>
        </p:txBody>
      </p:sp>
      <p:sp>
        <p:nvSpPr>
          <p:cNvPr id="107527"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Custom converters</a:t>
            </a:r>
            <a:endParaRPr lang="en-US" sz="3200" dirty="0"/>
          </a:p>
        </p:txBody>
      </p:sp>
      <p:sp>
        <p:nvSpPr>
          <p:cNvPr id="107528"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sp>
        <p:nvSpPr>
          <p:cNvPr id="10" name="ZoneTexte 9"/>
          <p:cNvSpPr txBox="1"/>
          <p:nvPr/>
        </p:nvSpPr>
        <p:spPr>
          <a:xfrm>
            <a:off x="1143001" y="2060848"/>
            <a:ext cx="7772400" cy="2031325"/>
          </a:xfrm>
          <a:prstGeom prst="rect">
            <a:avLst/>
          </a:prstGeom>
          <a:solidFill>
            <a:srgbClr val="A5C3DB"/>
          </a:solidFill>
          <a:ln w="12700" cmpd="sng">
            <a:solidFill>
              <a:schemeClr val="tx1"/>
            </a:solidFill>
          </a:ln>
        </p:spPr>
        <p:txBody>
          <a:bodyPr wrap="square" rtlCol="0">
            <a:spAutoFit/>
          </a:bodyPr>
          <a:lstStyle/>
          <a:p>
            <a:r>
              <a:rPr lang="en-US" sz="1800" smtClean="0">
                <a:solidFill>
                  <a:srgbClr val="3F7F7F"/>
                </a:solidFill>
              </a:rPr>
              <a:t>&lt;converter&gt;</a:t>
            </a:r>
          </a:p>
          <a:p>
            <a:r>
              <a:rPr lang="en-US" sz="1800" smtClean="0">
                <a:solidFill>
                  <a:srgbClr val="3F7F7F"/>
                </a:solidFill>
              </a:rPr>
              <a:t>  &lt;description&gt;</a:t>
            </a:r>
            <a:r>
              <a:rPr lang="en-US" sz="1800" smtClean="0"/>
              <a:t>MyOwnConverter</a:t>
            </a:r>
            <a:r>
              <a:rPr lang="en-US" sz="1800" smtClean="0">
                <a:solidFill>
                  <a:srgbClr val="3F7F7F"/>
                </a:solidFill>
              </a:rPr>
              <a:t>&lt;/description&gt;</a:t>
            </a:r>
          </a:p>
          <a:p>
            <a:r>
              <a:rPr lang="en-US" sz="1800" smtClean="0">
                <a:solidFill>
                  <a:srgbClr val="3F7F7F"/>
                </a:solidFill>
              </a:rPr>
              <a:t>  &lt;converter-id&gt;</a:t>
            </a:r>
            <a:r>
              <a:rPr lang="en-US" sz="1800" smtClean="0"/>
              <a:t>myOwnConv</a:t>
            </a:r>
            <a:r>
              <a:rPr lang="en-US" sz="1800" smtClean="0">
                <a:solidFill>
                  <a:srgbClr val="3F7F7F"/>
                </a:solidFill>
              </a:rPr>
              <a:t>&lt;/converter-id&gt;</a:t>
            </a:r>
          </a:p>
          <a:p>
            <a:r>
              <a:rPr lang="en-US" sz="1800" smtClean="0">
                <a:solidFill>
                  <a:srgbClr val="3F7F7F"/>
                </a:solidFill>
              </a:rPr>
              <a:t>  &lt;converter-class&gt;</a:t>
            </a:r>
          </a:p>
          <a:p>
            <a:r>
              <a:rPr lang="en-US" sz="1800" smtClean="0"/>
              <a:t>     com.supinfo.sun.converters.MyOwnConverter</a:t>
            </a:r>
          </a:p>
          <a:p>
            <a:r>
              <a:rPr lang="en-US" sz="1800" smtClean="0"/>
              <a:t> </a:t>
            </a:r>
            <a:r>
              <a:rPr lang="en-US" sz="1800" smtClean="0">
                <a:solidFill>
                  <a:srgbClr val="3F7F7F"/>
                </a:solidFill>
              </a:rPr>
              <a:t> &lt;/converter-class&gt;</a:t>
            </a:r>
          </a:p>
          <a:p>
            <a:r>
              <a:rPr lang="en-US" sz="1800" smtClean="0">
                <a:solidFill>
                  <a:srgbClr val="3F7F7F"/>
                </a:solidFill>
              </a:rPr>
              <a:t>&lt;/converter&gt;</a:t>
            </a:r>
            <a:endParaRPr lang="en-US" sz="1800" dirty="0">
              <a:solidFill>
                <a:srgbClr val="3F7F7F"/>
              </a:solidFill>
            </a:endParaRPr>
          </a:p>
        </p:txBody>
      </p:sp>
      <p:pic>
        <p:nvPicPr>
          <p:cNvPr id="107529" name="Picture 9"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326093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00228">
                                            <p:txEl>
                                              <p:pRg st="0" end="0"/>
                                            </p:txEl>
                                          </p:spTgt>
                                        </p:tgtEl>
                                        <p:attrNameLst>
                                          <p:attrName>style.visibility</p:attrName>
                                        </p:attrNameLst>
                                      </p:cBhvr>
                                      <p:to>
                                        <p:strVal val="visible"/>
                                      </p:to>
                                    </p:set>
                                    <p:animEffect transition="in" filter="checkerboard(across)">
                                      <p:cBhvr>
                                        <p:cTn id="7" dur="500"/>
                                        <p:tgtEl>
                                          <p:spTgt spid="210022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00228">
                                            <p:txEl>
                                              <p:pRg st="1" end="1"/>
                                            </p:txEl>
                                          </p:spTgt>
                                        </p:tgtEl>
                                        <p:attrNameLst>
                                          <p:attrName>style.visibility</p:attrName>
                                        </p:attrNameLst>
                                      </p:cBhvr>
                                      <p:to>
                                        <p:strVal val="visible"/>
                                      </p:to>
                                    </p:set>
                                    <p:animEffect transition="in" filter="checkerboard(across)">
                                      <p:cBhvr>
                                        <p:cTn id="10" dur="500"/>
                                        <p:tgtEl>
                                          <p:spTgt spid="210022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00228">
                                            <p:txEl>
                                              <p:pRg st="7" end="7"/>
                                            </p:txEl>
                                          </p:spTgt>
                                        </p:tgtEl>
                                        <p:attrNameLst>
                                          <p:attrName>style.visibility</p:attrName>
                                        </p:attrNameLst>
                                      </p:cBhvr>
                                      <p:to>
                                        <p:strVal val="visible"/>
                                      </p:to>
                                    </p:set>
                                    <p:animEffect transition="in" filter="checkerboard(across)">
                                      <p:cBhvr>
                                        <p:cTn id="13" dur="500"/>
                                        <p:tgtEl>
                                          <p:spTgt spid="2100228">
                                            <p:txEl>
                                              <p:pRg st="7" end="7"/>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00228"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8548" name="Rectangle 4"/>
          <p:cNvSpPr>
            <a:spLocks noGrp="1" noChangeArrowheads="1"/>
          </p:cNvSpPr>
          <p:nvPr>
            <p:ph type="body" idx="1"/>
          </p:nvPr>
        </p:nvSpPr>
        <p:spPr>
          <a:xfrm>
            <a:off x="1044575" y="1373088"/>
            <a:ext cx="7489825" cy="4648200"/>
          </a:xfrm>
          <a:noFill/>
        </p:spPr>
        <p:txBody>
          <a:bodyPr/>
          <a:lstStyle/>
          <a:p>
            <a:pPr eaLnBrk="1" hangingPunct="1"/>
            <a:r>
              <a:rPr lang="fr-FR" dirty="0" smtClean="0"/>
              <a:t>First solution :</a:t>
            </a:r>
          </a:p>
          <a:p>
            <a:pPr eaLnBrk="1" hangingPunct="1"/>
            <a:endParaRPr lang="fr-FR" dirty="0" smtClean="0"/>
          </a:p>
          <a:p>
            <a:pPr eaLnBrk="1" hangingPunct="1"/>
            <a:endParaRPr lang="fr-FR" dirty="0" smtClean="0"/>
          </a:p>
          <a:p>
            <a:pPr eaLnBrk="1" hangingPunct="1"/>
            <a:endParaRPr lang="fr-FR" dirty="0" smtClean="0"/>
          </a:p>
          <a:p>
            <a:pPr eaLnBrk="1" hangingPunct="1"/>
            <a:r>
              <a:rPr lang="fr-FR" dirty="0" smtClean="0"/>
              <a:t>Second solution :</a:t>
            </a:r>
            <a:endParaRPr lang="fr-FR" dirty="0"/>
          </a:p>
        </p:txBody>
      </p:sp>
      <p:sp>
        <p:nvSpPr>
          <p:cNvPr id="108549" name="Text Box 5"/>
          <p:cNvSpPr txBox="1">
            <a:spLocks noChangeArrowheads="1"/>
          </p:cNvSpPr>
          <p:nvPr/>
        </p:nvSpPr>
        <p:spPr bwMode="auto">
          <a:xfrm>
            <a:off x="1143000" y="1906488"/>
            <a:ext cx="7848600" cy="646331"/>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sz="1800" noProof="1">
                <a:solidFill>
                  <a:srgbClr val="3F7F7F"/>
                </a:solidFill>
                <a:latin typeface="Courier"/>
              </a:rPr>
              <a:t>&lt;h:outputText </a:t>
            </a:r>
            <a:r>
              <a:rPr sz="1800" noProof="1">
                <a:solidFill>
                  <a:srgbClr val="7F0055"/>
                </a:solidFill>
                <a:latin typeface="Courier"/>
              </a:rPr>
              <a:t>value</a:t>
            </a:r>
            <a:r>
              <a:rPr sz="1800" noProof="1">
                <a:latin typeface="Courier"/>
              </a:rPr>
              <a:t>=</a:t>
            </a:r>
            <a:r>
              <a:rPr sz="1800" noProof="1">
                <a:solidFill>
                  <a:srgbClr val="1824F8"/>
                </a:solidFill>
                <a:latin typeface="Courier"/>
              </a:rPr>
              <a:t>"#{bean.person}"</a:t>
            </a:r>
            <a:r>
              <a:rPr sz="1800" noProof="1">
                <a:latin typeface="Courier"/>
              </a:rPr>
              <a:t> </a:t>
            </a:r>
            <a:r>
              <a:rPr lang="fr-FR" sz="1800" noProof="1" smtClean="0">
                <a:latin typeface="Courier"/>
              </a:rPr>
              <a:t>			</a:t>
            </a:r>
          </a:p>
          <a:p>
            <a:r>
              <a:rPr lang="fr-FR" sz="1800" noProof="1">
                <a:latin typeface="Courier"/>
              </a:rPr>
              <a:t>	</a:t>
            </a:r>
            <a:r>
              <a:rPr lang="fr-FR" sz="1800" noProof="1" smtClean="0">
                <a:latin typeface="Courier"/>
              </a:rPr>
              <a:t>		</a:t>
            </a:r>
            <a:r>
              <a:rPr sz="1800" noProof="1" smtClean="0">
                <a:solidFill>
                  <a:srgbClr val="7F0055"/>
                </a:solidFill>
                <a:latin typeface="Courier"/>
              </a:rPr>
              <a:t>converter</a:t>
            </a:r>
            <a:r>
              <a:rPr sz="1800" noProof="1">
                <a:latin typeface="Courier"/>
              </a:rPr>
              <a:t>=</a:t>
            </a:r>
            <a:r>
              <a:rPr sz="1800" noProof="1">
                <a:solidFill>
                  <a:srgbClr val="1824F8"/>
                </a:solidFill>
                <a:latin typeface="Courier"/>
              </a:rPr>
              <a:t>"</a:t>
            </a:r>
            <a:r>
              <a:rPr sz="1800" noProof="1" smtClean="0">
                <a:solidFill>
                  <a:srgbClr val="1824F8"/>
                </a:solidFill>
                <a:latin typeface="Courier"/>
              </a:rPr>
              <a:t>my</a:t>
            </a:r>
            <a:r>
              <a:rPr lang="fr-FR" sz="1800" noProof="1" smtClean="0">
                <a:solidFill>
                  <a:srgbClr val="1824F8"/>
                </a:solidFill>
                <a:latin typeface="Courier"/>
              </a:rPr>
              <a:t>Own</a:t>
            </a:r>
            <a:r>
              <a:rPr sz="1800" noProof="1" smtClean="0">
                <a:solidFill>
                  <a:srgbClr val="1824F8"/>
                </a:solidFill>
                <a:latin typeface="Courier"/>
              </a:rPr>
              <a:t>Conv</a:t>
            </a:r>
            <a:r>
              <a:rPr sz="1800" noProof="1">
                <a:solidFill>
                  <a:srgbClr val="1824F8"/>
                </a:solidFill>
                <a:latin typeface="Courier"/>
              </a:rPr>
              <a:t>"</a:t>
            </a:r>
            <a:r>
              <a:rPr sz="1800" noProof="1">
                <a:solidFill>
                  <a:srgbClr val="3F7F7F"/>
                </a:solidFill>
                <a:latin typeface="Courier"/>
              </a:rPr>
              <a:t> /&gt;</a:t>
            </a:r>
          </a:p>
        </p:txBody>
      </p:sp>
      <p:sp>
        <p:nvSpPr>
          <p:cNvPr id="108550" name="Text Box 6"/>
          <p:cNvSpPr txBox="1">
            <a:spLocks noChangeArrowheads="1"/>
          </p:cNvSpPr>
          <p:nvPr/>
        </p:nvSpPr>
        <p:spPr bwMode="auto">
          <a:xfrm>
            <a:off x="1143000" y="3945830"/>
            <a:ext cx="7848600" cy="923330"/>
          </a:xfrm>
          <a:prstGeom prst="rect">
            <a:avLst/>
          </a:prstGeom>
          <a:solidFill>
            <a:schemeClr val="accent2"/>
          </a:solidFill>
          <a:ln w="3175">
            <a:solidFill>
              <a:srgbClr val="000000"/>
            </a:solidFill>
            <a:miter lim="800000"/>
            <a:headEnd/>
            <a:tailEnd/>
          </a:ln>
        </p:spPr>
        <p:txBody>
          <a:bodyPr>
            <a:prstTxWarp prst="textNoShape">
              <a:avLst/>
            </a:prstTxWarp>
            <a:spAutoFit/>
          </a:bodyPr>
          <a:lstStyle/>
          <a:p>
            <a:r>
              <a:rPr sz="1800" noProof="1">
                <a:solidFill>
                  <a:srgbClr val="3F7F7F"/>
                </a:solidFill>
                <a:latin typeface="Courier"/>
              </a:rPr>
              <a:t>&lt;h:outputText </a:t>
            </a:r>
            <a:r>
              <a:rPr sz="1800" noProof="1">
                <a:solidFill>
                  <a:srgbClr val="7F0055"/>
                </a:solidFill>
                <a:latin typeface="Courier"/>
              </a:rPr>
              <a:t>value</a:t>
            </a:r>
            <a:r>
              <a:rPr sz="1800" noProof="1">
                <a:latin typeface="Courier"/>
              </a:rPr>
              <a:t>=</a:t>
            </a:r>
            <a:r>
              <a:rPr sz="1800" noProof="1">
                <a:solidFill>
                  <a:srgbClr val="1824F8"/>
                </a:solidFill>
                <a:latin typeface="Courier"/>
              </a:rPr>
              <a:t>"#{bean.person}"</a:t>
            </a:r>
            <a:r>
              <a:rPr sz="1800" noProof="1">
                <a:solidFill>
                  <a:srgbClr val="3F7F7F"/>
                </a:solidFill>
                <a:latin typeface="Courier"/>
              </a:rPr>
              <a:t>&gt;</a:t>
            </a:r>
          </a:p>
          <a:p>
            <a:r>
              <a:rPr lang="fr-FR" sz="1800" noProof="1" smtClean="0">
                <a:solidFill>
                  <a:srgbClr val="3F7F7F"/>
                </a:solidFill>
                <a:latin typeface="Courier"/>
              </a:rPr>
              <a:t>    </a:t>
            </a:r>
            <a:r>
              <a:rPr sz="1800" noProof="1" smtClean="0">
                <a:solidFill>
                  <a:srgbClr val="3F7F7F"/>
                </a:solidFill>
                <a:latin typeface="Courier"/>
              </a:rPr>
              <a:t>&lt;</a:t>
            </a:r>
            <a:r>
              <a:rPr sz="1800" noProof="1">
                <a:solidFill>
                  <a:srgbClr val="3F7F7F"/>
                </a:solidFill>
                <a:latin typeface="Courier"/>
              </a:rPr>
              <a:t>f:converter </a:t>
            </a:r>
            <a:r>
              <a:rPr sz="1800" noProof="1">
                <a:solidFill>
                  <a:srgbClr val="7F0055"/>
                </a:solidFill>
                <a:latin typeface="Courier"/>
              </a:rPr>
              <a:t>converterId</a:t>
            </a:r>
            <a:r>
              <a:rPr sz="1800" noProof="1">
                <a:latin typeface="Courier"/>
              </a:rPr>
              <a:t>=</a:t>
            </a:r>
            <a:r>
              <a:rPr sz="1800" noProof="1">
                <a:solidFill>
                  <a:srgbClr val="1824F8"/>
                </a:solidFill>
                <a:latin typeface="Courier"/>
              </a:rPr>
              <a:t>"</a:t>
            </a:r>
            <a:r>
              <a:rPr sz="1800" noProof="1" smtClean="0">
                <a:solidFill>
                  <a:srgbClr val="1824F8"/>
                </a:solidFill>
                <a:latin typeface="Courier"/>
              </a:rPr>
              <a:t>my</a:t>
            </a:r>
            <a:r>
              <a:rPr lang="fr-FR" sz="1800" noProof="1" smtClean="0">
                <a:solidFill>
                  <a:srgbClr val="1824F8"/>
                </a:solidFill>
                <a:latin typeface="Courier"/>
              </a:rPr>
              <a:t>Own</a:t>
            </a:r>
            <a:r>
              <a:rPr sz="1800" noProof="1" smtClean="0">
                <a:solidFill>
                  <a:srgbClr val="1824F8"/>
                </a:solidFill>
                <a:latin typeface="Courier"/>
              </a:rPr>
              <a:t>Conv</a:t>
            </a:r>
            <a:r>
              <a:rPr sz="1800" noProof="1">
                <a:solidFill>
                  <a:srgbClr val="1824F8"/>
                </a:solidFill>
                <a:latin typeface="Courier"/>
              </a:rPr>
              <a:t>"</a:t>
            </a:r>
            <a:r>
              <a:rPr sz="1800" noProof="1">
                <a:latin typeface="Courier"/>
              </a:rPr>
              <a:t> </a:t>
            </a:r>
            <a:r>
              <a:rPr sz="1800" noProof="1">
                <a:solidFill>
                  <a:srgbClr val="3F7F7F"/>
                </a:solidFill>
                <a:latin typeface="Courier"/>
              </a:rPr>
              <a:t>/&gt;</a:t>
            </a:r>
          </a:p>
          <a:p>
            <a:r>
              <a:rPr sz="1800" noProof="1">
                <a:solidFill>
                  <a:srgbClr val="3F7F7F"/>
                </a:solidFill>
                <a:latin typeface="Courier"/>
              </a:rPr>
              <a:t>&lt;/h:outputText&gt;</a:t>
            </a:r>
          </a:p>
        </p:txBody>
      </p:sp>
      <p:sp>
        <p:nvSpPr>
          <p:cNvPr id="108551"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How to use them ?</a:t>
            </a:r>
            <a:endParaRPr lang="en-US" sz="3200" dirty="0"/>
          </a:p>
        </p:txBody>
      </p:sp>
      <p:sp>
        <p:nvSpPr>
          <p:cNvPr id="108552"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8553" name="Picture 9"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323755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1044575" y="2895600"/>
            <a:ext cx="8099425" cy="2625725"/>
          </a:xfrm>
        </p:spPr>
        <p:txBody>
          <a:bodyPr/>
          <a:lstStyle/>
          <a:p>
            <a:pPr eaLnBrk="1" hangingPunct="1"/>
            <a:r>
              <a:rPr lang="en-US" dirty="0"/>
              <a:t>Conversion is processed inside « Apply application parameters » to retrieve values as objects …</a:t>
            </a:r>
          </a:p>
          <a:p>
            <a:pPr eaLnBrk="1" hangingPunct="1"/>
            <a:r>
              <a:rPr lang="en-US" dirty="0"/>
              <a:t>… and during « Response Rendering » because we need to convert objects to values to insert them into web pages.</a:t>
            </a:r>
          </a:p>
          <a:p>
            <a:pPr eaLnBrk="1" hangingPunct="1"/>
            <a:endParaRPr lang="en-US" dirty="0"/>
          </a:p>
        </p:txBody>
      </p:sp>
      <p:pic>
        <p:nvPicPr>
          <p:cNvPr id="1095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9573" name="Rectangle 5"/>
          <p:cNvSpPr>
            <a:spLocks noGrp="1" noChangeArrowheads="1"/>
          </p:cNvSpPr>
          <p:nvPr>
            <p:ph type="title"/>
          </p:nvPr>
        </p:nvSpPr>
        <p:spPr>
          <a:xfrm>
            <a:off x="1033463" y="142875"/>
            <a:ext cx="7729537" cy="838200"/>
          </a:xfrm>
          <a:noFill/>
        </p:spPr>
        <p:txBody>
          <a:bodyPr/>
          <a:lstStyle/>
          <a:p>
            <a:pPr eaLnBrk="1" hangingPunct="1"/>
            <a:r>
              <a:rPr lang="en-US" sz="3200" dirty="0" smtClean="0"/>
              <a:t>Life cycle</a:t>
            </a:r>
            <a:endParaRPr lang="en-US" sz="3200" dirty="0"/>
          </a:p>
        </p:txBody>
      </p:sp>
      <p:sp>
        <p:nvSpPr>
          <p:cNvPr id="109574" name="Text Box 6"/>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9575" name="Picture 7" descr="lifecycle"/>
          <p:cNvPicPr>
            <a:picLocks noChangeAspect="1" noChangeArrowheads="1"/>
          </p:cNvPicPr>
          <p:nvPr/>
        </p:nvPicPr>
        <p:blipFill>
          <a:blip r:embed="rId5" cstate="print"/>
          <a:srcRect/>
          <a:stretch>
            <a:fillRect/>
          </a:stretch>
        </p:blipFill>
        <p:spPr bwMode="auto">
          <a:xfrm>
            <a:off x="935038" y="1447800"/>
            <a:ext cx="7958137" cy="1090613"/>
          </a:xfrm>
          <a:prstGeom prst="rect">
            <a:avLst/>
          </a:prstGeom>
          <a:noFill/>
          <a:ln w="9525">
            <a:noFill/>
            <a:miter lim="800000"/>
            <a:headEnd/>
            <a:tailEnd/>
          </a:ln>
        </p:spPr>
      </p:pic>
      <p:pic>
        <p:nvPicPr>
          <p:cNvPr id="109576" name="Picture 8" descr="5387-LordtonioK-Engrenage"/>
          <p:cNvPicPr>
            <a:picLocks noChangeAspect="1" noChangeArrowheads="1"/>
          </p:cNvPicPr>
          <p:nvPr/>
        </p:nvPicPr>
        <p:blipFill>
          <a:blip r:embed="rId6"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018601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8548" name="Rectangle 4"/>
          <p:cNvSpPr>
            <a:spLocks noGrp="1" noChangeArrowheads="1"/>
          </p:cNvSpPr>
          <p:nvPr>
            <p:ph type="body" idx="1"/>
          </p:nvPr>
        </p:nvSpPr>
        <p:spPr>
          <a:xfrm>
            <a:off x="1186631" y="1268760"/>
            <a:ext cx="7489825" cy="4648200"/>
          </a:xfrm>
          <a:noFill/>
        </p:spPr>
        <p:txBody>
          <a:bodyPr/>
          <a:lstStyle/>
          <a:p>
            <a:pPr eaLnBrk="1" hangingPunct="1"/>
            <a:r>
              <a:rPr lang="en-US" dirty="0" smtClean="0"/>
              <a:t>Converters are not directly managed by the container</a:t>
            </a:r>
          </a:p>
          <a:p>
            <a:pPr lvl="1" eaLnBrk="1" hangingPunct="1"/>
            <a:r>
              <a:rPr lang="en-US" dirty="0" smtClean="0"/>
              <a:t>So you can’t inject an EJB or another JEE component in it with annotations</a:t>
            </a:r>
          </a:p>
          <a:p>
            <a:pPr lvl="1" eaLnBrk="1" hangingPunct="1"/>
            <a:endParaRPr lang="en-US" dirty="0"/>
          </a:p>
          <a:p>
            <a:pPr eaLnBrk="1" hangingPunct="1"/>
            <a:r>
              <a:rPr lang="en-US" dirty="0" smtClean="0"/>
              <a:t>If you really need to retrieve an EJB, you can:</a:t>
            </a:r>
          </a:p>
          <a:p>
            <a:pPr lvl="1" eaLnBrk="1" hangingPunct="1"/>
            <a:r>
              <a:rPr lang="en-US" dirty="0" smtClean="0"/>
              <a:t>Retrieve it with </a:t>
            </a:r>
            <a:r>
              <a:rPr lang="en-US" i="1" dirty="0" err="1" smtClean="0"/>
              <a:t>Context.lookup</a:t>
            </a:r>
            <a:r>
              <a:rPr lang="en-US" i="1" dirty="0" smtClean="0"/>
              <a:t>(…) </a:t>
            </a:r>
            <a:r>
              <a:rPr lang="en-US" dirty="0" smtClean="0"/>
              <a:t>method</a:t>
            </a:r>
          </a:p>
          <a:p>
            <a:pPr lvl="1" eaLnBrk="1" hangingPunct="1"/>
            <a:r>
              <a:rPr lang="en-US" dirty="0" smtClean="0"/>
              <a:t>Declare your converter as a </a:t>
            </a:r>
            <a:r>
              <a:rPr lang="en-US" dirty="0" err="1" smtClean="0"/>
              <a:t>ManagedBean</a:t>
            </a:r>
            <a:endParaRPr lang="en-US" dirty="0" smtClean="0"/>
          </a:p>
          <a:p>
            <a:pPr lvl="1" eaLnBrk="1" hangingPunct="1"/>
            <a:endParaRPr lang="en-US" dirty="0"/>
          </a:p>
          <a:p>
            <a:pPr eaLnBrk="1" hangingPunct="1"/>
            <a:r>
              <a:rPr lang="en-US" dirty="0" smtClean="0"/>
              <a:t>If you choose the last solution, you have to use an EL to use your converter into your views</a:t>
            </a:r>
          </a:p>
        </p:txBody>
      </p:sp>
      <p:sp>
        <p:nvSpPr>
          <p:cNvPr id="108551" name="Rectangle 7"/>
          <p:cNvSpPr>
            <a:spLocks noGrp="1" noChangeArrowheads="1"/>
          </p:cNvSpPr>
          <p:nvPr>
            <p:ph type="title"/>
          </p:nvPr>
        </p:nvSpPr>
        <p:spPr>
          <a:xfrm>
            <a:off x="1033463" y="142875"/>
            <a:ext cx="7729537" cy="838200"/>
          </a:xfrm>
          <a:noFill/>
        </p:spPr>
        <p:txBody>
          <a:bodyPr/>
          <a:lstStyle/>
          <a:p>
            <a:pPr eaLnBrk="1" hangingPunct="1"/>
            <a:r>
              <a:rPr lang="en-US" sz="3200" dirty="0" smtClean="0"/>
              <a:t>Tips and tricks</a:t>
            </a:r>
            <a:endParaRPr lang="en-US" sz="3200" dirty="0"/>
          </a:p>
        </p:txBody>
      </p:sp>
      <p:sp>
        <p:nvSpPr>
          <p:cNvPr id="108552" name="Text Box 8"/>
          <p:cNvSpPr txBox="1">
            <a:spLocks noChangeArrowheads="1"/>
          </p:cNvSpPr>
          <p:nvPr/>
        </p:nvSpPr>
        <p:spPr bwMode="auto">
          <a:xfrm>
            <a:off x="966788" y="0"/>
            <a:ext cx="8172450" cy="366713"/>
          </a:xfrm>
          <a:prstGeom prst="rect">
            <a:avLst/>
          </a:prstGeom>
          <a:noFill/>
          <a:ln w="12700">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Converter</a:t>
            </a:r>
            <a:endParaRPr lang="en-US" sz="1800" b="1" dirty="0">
              <a:solidFill>
                <a:srgbClr val="000000"/>
              </a:solidFill>
              <a:latin typeface="Arial" charset="0"/>
            </a:endParaRPr>
          </a:p>
        </p:txBody>
      </p:sp>
      <p:pic>
        <p:nvPicPr>
          <p:cNvPr id="108553" name="Picture 9" descr="5387-LordtonioK-Engrenage"/>
          <p:cNvPicPr>
            <a:picLocks noChangeAspect="1" noChangeArrowheads="1"/>
          </p:cNvPicPr>
          <p:nvPr/>
        </p:nvPicPr>
        <p:blipFill>
          <a:blip r:embed="rId5" cstate="print"/>
          <a:srcRect/>
          <a:stretch>
            <a:fillRect/>
          </a:stretch>
        </p:blipFill>
        <p:spPr bwMode="auto">
          <a:xfrm>
            <a:off x="8172450" y="5876925"/>
            <a:ext cx="790575" cy="7905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528624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0" hangingPunct="0">
              <a:spcBef>
                <a:spcPct val="50000"/>
              </a:spcBef>
            </a:pPr>
            <a:r>
              <a:rPr lang="en-US" sz="1800" b="1" dirty="0">
                <a:solidFill>
                  <a:srgbClr val="000000"/>
                </a:solidFill>
                <a:latin typeface="Arial" charset="0"/>
              </a:rPr>
              <a:t>Converter</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pPr eaLnBrk="0" hangingPunct="0"/>
            <a:r>
              <a:rPr lang="en-US" sz="3200" b="1">
                <a:solidFill>
                  <a:srgbClr val="4D4D4D"/>
                </a:solidFill>
                <a:latin typeface="Arial" charset="0"/>
              </a:rPr>
              <a:t>Do you have any questions ?</a:t>
            </a:r>
            <a:endParaRPr lang="en-US" sz="3200" b="1">
              <a:solidFill>
                <a:srgbClr val="4D4D4D"/>
              </a:solidFill>
              <a:latin typeface="Arial" charset="0"/>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latin typeface="Arial" charset="0"/>
                  </a:rPr>
                  <a:t>???</a:t>
                </a:r>
                <a:endParaRPr lang="en-US" sz="3200" i="1">
                  <a:solidFill>
                    <a:srgbClr val="292929"/>
                  </a:solidFill>
                  <a:latin typeface="Arial" charset="0"/>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6239564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4"/>
          <p:cNvSpPr>
            <a:spLocks noGrp="1" noChangeArrowheads="1"/>
          </p:cNvSpPr>
          <p:nvPr>
            <p:ph type="title"/>
          </p:nvPr>
        </p:nvSpPr>
        <p:spPr>
          <a:xfrm>
            <a:off x="1033463" y="142875"/>
            <a:ext cx="7729537" cy="838200"/>
          </a:xfrm>
          <a:noFill/>
        </p:spPr>
        <p:txBody>
          <a:bodyPr/>
          <a:lstStyle/>
          <a:p>
            <a:pPr eaLnBrk="1" hangingPunct="1"/>
            <a:r>
              <a:rPr lang="en-US" sz="3200" dirty="0" smtClean="0"/>
              <a:t>Exercises (1/4)</a:t>
            </a:r>
            <a:endParaRPr lang="en-US" sz="3200" dirty="0">
              <a:solidFill>
                <a:srgbClr val="FF3300"/>
              </a:solidFill>
            </a:endParaRPr>
          </a:p>
        </p:txBody>
      </p:sp>
      <p:pic>
        <p:nvPicPr>
          <p:cNvPr id="26629" name="Picture 130" descr="badge_activity"/>
          <p:cNvPicPr>
            <a:picLocks noChangeAspect="1" noChangeArrowheads="1"/>
          </p:cNvPicPr>
          <p:nvPr/>
        </p:nvPicPr>
        <p:blipFill>
          <a:blip r:embed="rId4" cstate="print"/>
          <a:srcRect/>
          <a:stretch>
            <a:fillRect/>
          </a:stretch>
        </p:blipFill>
        <p:spPr bwMode="auto">
          <a:xfrm>
            <a:off x="142875" y="142875"/>
            <a:ext cx="652463" cy="652463"/>
          </a:xfrm>
          <a:prstGeom prst="rect">
            <a:avLst/>
          </a:prstGeom>
          <a:noFill/>
          <a:ln w="9525">
            <a:noFill/>
            <a:miter lim="800000"/>
            <a:headEnd/>
            <a:tailEnd/>
          </a:ln>
        </p:spPr>
      </p:pic>
      <p:sp>
        <p:nvSpPr>
          <p:cNvPr id="7" name="Text Box 4"/>
          <p:cNvSpPr txBox="1">
            <a:spLocks noChangeArrowheads="1"/>
          </p:cNvSpPr>
          <p:nvPr/>
        </p:nvSpPr>
        <p:spPr bwMode="auto">
          <a:xfrm>
            <a:off x="966788" y="0"/>
            <a:ext cx="8172450" cy="369888"/>
          </a:xfrm>
          <a:prstGeom prst="rect">
            <a:avLst/>
          </a:prstGeom>
          <a:noFill/>
          <a:ln w="12700" algn="ctr">
            <a:noFill/>
            <a:miter lim="800000"/>
            <a:headEnd/>
            <a:tailEnd/>
          </a:ln>
        </p:spPr>
        <p:txBody>
          <a:bodyPr>
            <a:prstTxWarp prst="textNoShape">
              <a:avLst/>
            </a:prstTxWarp>
            <a:spAutoFit/>
          </a:bodyPr>
          <a:lstStyle/>
          <a:p>
            <a:pPr eaLnBrk="0" hangingPunct="0">
              <a:spcBef>
                <a:spcPct val="50000"/>
              </a:spcBef>
            </a:pPr>
            <a:r>
              <a:rPr lang="en-US" sz="1800" b="1" dirty="0" smtClean="0">
                <a:solidFill>
                  <a:srgbClr val="000000"/>
                </a:solidFill>
                <a:latin typeface="Arial" charset="0"/>
              </a:rPr>
              <a:t>JSF</a:t>
            </a:r>
            <a:endParaRPr lang="en-US" sz="1800" b="1" dirty="0">
              <a:solidFill>
                <a:srgbClr val="000000"/>
              </a:solidFill>
              <a:latin typeface="Arial" charset="0"/>
            </a:endParaRPr>
          </a:p>
        </p:txBody>
      </p:sp>
      <p:sp>
        <p:nvSpPr>
          <p:cNvPr id="12" name="Content Placeholder 2"/>
          <p:cNvSpPr>
            <a:spLocks noGrp="1"/>
          </p:cNvSpPr>
          <p:nvPr>
            <p:ph idx="1"/>
          </p:nvPr>
        </p:nvSpPr>
        <p:spPr>
          <a:xfrm>
            <a:off x="1115616" y="1229072"/>
            <a:ext cx="7812360" cy="4648200"/>
          </a:xfrm>
        </p:spPr>
        <p:txBody>
          <a:bodyPr/>
          <a:lstStyle/>
          <a:p>
            <a:r>
              <a:rPr lang="en-US" dirty="0" smtClean="0"/>
              <a:t>Now, the next User Stories:</a:t>
            </a:r>
          </a:p>
          <a:p>
            <a:pPr lvl="1"/>
            <a:endParaRPr lang="en-US" dirty="0" smtClean="0"/>
          </a:p>
          <a:p>
            <a:pPr lvl="1"/>
            <a:r>
              <a:rPr lang="en-US" dirty="0" smtClean="0"/>
              <a:t>As a manager, I want to be able to add new clients</a:t>
            </a:r>
          </a:p>
          <a:p>
            <a:pPr lvl="1"/>
            <a:endParaRPr lang="en-US" dirty="0" smtClean="0"/>
          </a:p>
          <a:p>
            <a:pPr lvl="1"/>
            <a:r>
              <a:rPr lang="en-US" dirty="0" smtClean="0"/>
              <a:t>As an employee, I want to be able to declare a period of work associated with a client</a:t>
            </a:r>
          </a:p>
          <a:p>
            <a:pPr lvl="1"/>
            <a:endParaRPr lang="en-US" dirty="0" smtClean="0"/>
          </a:p>
          <a:p>
            <a:pPr lvl="1"/>
            <a:r>
              <a:rPr lang="en-US" dirty="0" smtClean="0"/>
              <a:t>As an employee, I want to be able to list all my declared periods of work</a:t>
            </a:r>
          </a:p>
          <a:p>
            <a:pPr lvl="1"/>
            <a:endParaRPr lang="en-US" dirty="0"/>
          </a:p>
          <a:p>
            <a:endParaRPr lang="en-US" dirty="0"/>
          </a:p>
        </p:txBody>
      </p:sp>
    </p:spTree>
    <p:custDataLst>
      <p:tags r:id="rId1"/>
    </p:custDataLst>
    <p:extLst>
      <p:ext uri="{BB962C8B-B14F-4D97-AF65-F5344CB8AC3E}">
        <p14:creationId xmlns:p14="http://schemas.microsoft.com/office/powerpoint/2010/main" val="620555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PUBLISH_TITLE" val="JSF"/>
  <p:tag name="ARTICULATE_PUBLISH_PATH" val="X:\SOC\Sun\Publish"/>
  <p:tag name="ARTICULATE_LOGO" val="SupInfoLogo.gif"/>
  <p:tag name="ARTICULATE_PRESENTER" val="Jean-Baptiste RENAUX"/>
  <p:tag name="ARTICULATE_PRESENTER_GUID" val="D909F24F9065"/>
  <p:tag name="ARTICULATE_LMS" val="0"/>
  <p:tag name="ARTICULATE_TEMPLATE" val="SUPINFO Paris"/>
  <p:tag name="LMS_PUBLISH" val="No"/>
  <p:tag name="PLAYERLOGOHEIGHT" val="70"/>
  <p:tag name="PLAYERLOGOWIDTH" val="219"/>
  <p:tag name="LAUNCHINNEWWINDOW" val="0"/>
  <p:tag name="LASTPUBLISHED" val="X:\SOC\Sun\Publish\JSF\player.html"/>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1.xml><?xml version="1.0" encoding="utf-8"?>
<p:tagLst xmlns:a="http://schemas.openxmlformats.org/drawingml/2006/main" xmlns:r="http://schemas.openxmlformats.org/officeDocument/2006/relationships" xmlns:p="http://schemas.openxmlformats.org/presentationml/2006/main">
  <p:tag name="ARTICULATE_SLIDE_PAUSE" val="0"/>
  <p:tag name="ELAPSEDTIME" val="2,265"/>
  <p:tag name="AUDIO_ID" val="415"/>
</p:tagLst>
</file>

<file path=ppt/tags/tag102.xml><?xml version="1.0" encoding="utf-8"?>
<p:tagLst xmlns:a="http://schemas.openxmlformats.org/drawingml/2006/main" xmlns:r="http://schemas.openxmlformats.org/officeDocument/2006/relationships" xmlns:p="http://schemas.openxmlformats.org/presentationml/2006/main">
  <p:tag name="ARTICULATE_SLIDE_PAUSE" val="0"/>
  <p:tag name="ELAPSEDTIME" val="39,734"/>
  <p:tag name="AUDIO_ID" val="503"/>
  <p:tag name="TIMELINE" val="4,7/25,5"/>
</p:tagLst>
</file>

<file path=ppt/tags/tag103.xml><?xml version="1.0" encoding="utf-8"?>
<p:tagLst xmlns:a="http://schemas.openxmlformats.org/drawingml/2006/main" xmlns:r="http://schemas.openxmlformats.org/officeDocument/2006/relationships" xmlns:p="http://schemas.openxmlformats.org/presentationml/2006/main">
  <p:tag name="ARTICULATE_SLIDE_PAUSE" val="0"/>
  <p:tag name="ELAPSEDTIME" val="39,734"/>
  <p:tag name="AUDIO_ID" val="503"/>
  <p:tag name="TIMELINE" val="4,7/25,5"/>
</p:tagLst>
</file>

<file path=ppt/tags/tag104.xml><?xml version="1.0" encoding="utf-8"?>
<p:tagLst xmlns:a="http://schemas.openxmlformats.org/drawingml/2006/main" xmlns:r="http://schemas.openxmlformats.org/officeDocument/2006/relationships" xmlns:p="http://schemas.openxmlformats.org/presentationml/2006/main">
  <p:tag name="ARTICULATE_SLIDE_PAUSE" val="0"/>
  <p:tag name="ELAPSEDTIME" val="39,734"/>
  <p:tag name="AUDIO_ID" val="503"/>
  <p:tag name="TIMELINE" val="4,7/25,5"/>
</p:tagLst>
</file>

<file path=ppt/tags/tag105.xml><?xml version="1.0" encoding="utf-8"?>
<p:tagLst xmlns:a="http://schemas.openxmlformats.org/drawingml/2006/main" xmlns:r="http://schemas.openxmlformats.org/officeDocument/2006/relationships" xmlns:p="http://schemas.openxmlformats.org/presentationml/2006/main">
  <p:tag name="ARTICULATE_SLIDE_PAUSE" val="0"/>
  <p:tag name="ELAPSEDTIME" val="39,734"/>
  <p:tag name="AUDIO_ID" val="503"/>
  <p:tag name="TIMELINE" val="4,7/25,5"/>
</p:tagLst>
</file>

<file path=ppt/tags/tag106.xml><?xml version="1.0" encoding="utf-8"?>
<p:tagLst xmlns:a="http://schemas.openxmlformats.org/drawingml/2006/main" xmlns:r="http://schemas.openxmlformats.org/officeDocument/2006/relationships" xmlns:p="http://schemas.openxmlformats.org/presentationml/2006/main">
  <p:tag name="ARTICULATE_SLIDE_PAUSE" val="0"/>
  <p:tag name="ELAPSEDTIME" val="54,281"/>
  <p:tag name="AUDIO_ID" val="504"/>
  <p:tag name="TIMELINE" val="4,8/13,1/41,1"/>
</p:tagLst>
</file>

<file path=ppt/tags/tag107.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108.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109.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0.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1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5.xml><?xml version="1.0" encoding="utf-8"?>
<p:tagLst xmlns:a="http://schemas.openxmlformats.org/drawingml/2006/main" xmlns:r="http://schemas.openxmlformats.org/officeDocument/2006/relationships" xmlns:p="http://schemas.openxmlformats.org/presentationml/2006/main">
  <p:tag name="ARTICULATE_SLIDE_PAUSE" val="0"/>
  <p:tag name="ELAPSEDTIME" val="31,639"/>
  <p:tag name="AUDIO_ID" val="514"/>
  <p:tag name="TIMELINE" val="4,3/7,4/14,3/24,3"/>
</p:tagLst>
</file>

<file path=ppt/tags/tag11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 name="ELAPSEDTIME" val="89,437"/>
  <p:tag name="AUDIO_ID" val="482"/>
  <p:tag name="TIMELINE" val="10,0/11,8"/>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ELAPSEDTIME" val="89,437"/>
  <p:tag name="AUDIO_ID" val="482"/>
  <p:tag name="TIMELINE" val="10,0/11,8"/>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 name="ELAPSEDTIME" val="47,39"/>
  <p:tag name="AUDIO_ID" val="483"/>
  <p:tag name="TIMELINE" val="4,6/7,9"/>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 name="ELAPSEDTIME" val="47,39"/>
  <p:tag name="AUDIO_ID" val="483"/>
  <p:tag name="TIMELINE" val="4,6/7,9"/>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ELAPSEDTIME" val="47,39"/>
  <p:tag name="AUDIO_ID" val="483"/>
  <p:tag name="TIMELINE" val="4,6/7,9"/>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 name="ELAPSEDTIME" val="47,39"/>
  <p:tag name="AUDIO_ID" val="483"/>
  <p:tag name="TIMELINE" val="4,6/7,9"/>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ELAPSEDTIME" val="10,188"/>
  <p:tag name="AUDIO_ID" val="261"/>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 name="ELAPSEDTIME" val="24,406"/>
  <p:tag name="AUDIO_ID" val="439"/>
  <p:tag name="TIMELINE" val="9,5/14,3"/>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 name="ELAPSEDTIME" val="27,938"/>
  <p:tag name="AUDIO_ID" val="262"/>
  <p:tag name="TIMELINE" val="3,7/7,0/10,0/14,4/18,7"/>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 name="ELAPSEDTIME" val="44,735"/>
  <p:tag name="AUDIO_ID" val="438"/>
  <p:tag name="TIMELINE" val="1,7/22,1"/>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 name="ELAPSEDTIME" val="45,171"/>
  <p:tag name="AUDIO_ID" val="440"/>
  <p:tag name="TIMELINE" val="16,2"/>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 name="ELAPSEDTIME" val="58,844"/>
  <p:tag name="AUDIO_ID" val="441"/>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 name="ELAPSEDTIME" val="24,39"/>
  <p:tag name="AUDIO_ID" val="442"/>
  <p:tag name="TIMELINE" val="14,9"/>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 name="ELAPSEDTIME" val="39,249"/>
  <p:tag name="AUDIO_ID" val="481"/>
  <p:tag name="TIMELINE" val="3,0/7,5/8,7/11,2"/>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 name="ELAPSEDTIME" val="60,375"/>
  <p:tag name="AUDIO_ID" val="478"/>
  <p:tag name="TIMELINE" val="27,2/50,2"/>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 name="ELAPSEDTIME" val="2,484"/>
  <p:tag name="AUDIO_ID" val="411"/>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 name="ELAPSEDTIME" val="30,578"/>
  <p:tag name="AUDIO_ID" val="295"/>
  <p:tag name="TIMELINE" val="3,4/9,2/11,7/13,2/15,1/18,9/22,7"/>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 name="ELAPSEDTIME" val="35,046"/>
  <p:tag name="AUDIO_ID" val="484"/>
  <p:tag name="TIMELINE" val="11,8"/>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 name="ELAPSEDTIME" val="35,046"/>
  <p:tag name="AUDIO_ID" val="484"/>
  <p:tag name="TIMELINE" val="11,8"/>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 name="ELAPSEDTIME" val="46,703"/>
  <p:tag name="AUDIO_ID" val="444"/>
  <p:tag name="TIMELINE" val="8,5"/>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0"/>
  <p:tag name="ELAPSEDTIME" val="46,703"/>
  <p:tag name="AUDIO_ID" val="444"/>
  <p:tag name="TIMELINE" val="8,5"/>
</p:tagLst>
</file>

<file path=ppt/tags/tag44.xml><?xml version="1.0" encoding="utf-8"?>
<p:tagLst xmlns:a="http://schemas.openxmlformats.org/drawingml/2006/main" xmlns:r="http://schemas.openxmlformats.org/officeDocument/2006/relationships" xmlns:p="http://schemas.openxmlformats.org/presentationml/2006/main">
  <p:tag name="ARTICULATE_SLIDE_PAUSE" val="0"/>
  <p:tag name="ELAPSEDTIME" val="46,703"/>
  <p:tag name="AUDIO_ID" val="444"/>
  <p:tag name="TIMELINE" val="8,5"/>
</p:tagLst>
</file>

<file path=ppt/tags/tag4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PAUSE" val="0"/>
  <p:tag name="ELAPSEDTIME" val="47,797"/>
  <p:tag name="AUDIO_ID" val="453"/>
  <p:tag name="TIMELINE" val="6,5/17,1"/>
</p:tagLst>
</file>

<file path=ppt/tags/tag49.xml><?xml version="1.0" encoding="utf-8"?>
<p:tagLst xmlns:a="http://schemas.openxmlformats.org/drawingml/2006/main" xmlns:r="http://schemas.openxmlformats.org/officeDocument/2006/relationships" xmlns:p="http://schemas.openxmlformats.org/presentationml/2006/main">
  <p:tag name="ARTICULATE_SLIDE_PAUSE" val="0"/>
  <p:tag name="ELAPSEDTIME" val="47,797"/>
  <p:tag name="AUDIO_ID" val="453"/>
  <p:tag name="TIMELINE" val="6,5/17,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0.xml><?xml version="1.0" encoding="utf-8"?>
<p:tagLst xmlns:a="http://schemas.openxmlformats.org/drawingml/2006/main" xmlns:r="http://schemas.openxmlformats.org/officeDocument/2006/relationships" xmlns:p="http://schemas.openxmlformats.org/presentationml/2006/main">
  <p:tag name="ARTICULATE_SLIDE_PAUSE" val="0"/>
  <p:tag name="ELAPSEDTIME" val="47,797"/>
  <p:tag name="AUDIO_ID" val="453"/>
  <p:tag name="TIMELINE" val="6,5/17,1"/>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6.xml><?xml version="1.0" encoding="utf-8"?>
<p:tagLst xmlns:a="http://schemas.openxmlformats.org/drawingml/2006/main" xmlns:r="http://schemas.openxmlformats.org/officeDocument/2006/relationships" xmlns:p="http://schemas.openxmlformats.org/presentationml/2006/main">
  <p:tag name="ARTICULATE_SLIDE_PAUSE" val="0"/>
  <p:tag name="ELAPSEDTIME" val="2,265"/>
  <p:tag name="AUDIO_ID" val="415"/>
</p:tagLst>
</file>

<file path=ppt/tags/tag5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1.xml><?xml version="1.0" encoding="utf-8"?>
<p:tagLst xmlns:a="http://schemas.openxmlformats.org/drawingml/2006/main" xmlns:r="http://schemas.openxmlformats.org/officeDocument/2006/relationships" xmlns:p="http://schemas.openxmlformats.org/presentationml/2006/main">
  <p:tag name="ARTICULATE_SLIDE_PAUSE" val="0"/>
  <p:tag name="ELAPSEDTIME" val="2,453"/>
  <p:tag name="AUDIO_ID" val="413"/>
</p:tagLst>
</file>

<file path=ppt/tags/tag6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3.xml><?xml version="1.0" encoding="utf-8"?>
<p:tagLst xmlns:a="http://schemas.openxmlformats.org/drawingml/2006/main" xmlns:r="http://schemas.openxmlformats.org/officeDocument/2006/relationships" xmlns:p="http://schemas.openxmlformats.org/presentationml/2006/main">
  <p:tag name="ARTICULATE_SLIDE_PAUSE" val="0"/>
  <p:tag name="ELAPSEDTIME" val="2,453"/>
  <p:tag name="AUDIO_ID" val="413"/>
</p:tagLst>
</file>

<file path=ppt/tags/tag64.xml><?xml version="1.0" encoding="utf-8"?>
<p:tagLst xmlns:a="http://schemas.openxmlformats.org/drawingml/2006/main" xmlns:r="http://schemas.openxmlformats.org/officeDocument/2006/relationships" xmlns:p="http://schemas.openxmlformats.org/presentationml/2006/main">
  <p:tag name="ARTICULATE_SLIDE_PAUSE" val="0"/>
  <p:tag name="ELAPSEDTIME" val="48,954"/>
  <p:tag name="AUDIO_ID" val="447"/>
  <p:tag name="TIMELINE" val="3,5/6,6/17,9/46,5"/>
</p:tagLst>
</file>

<file path=ppt/tags/tag65.xml><?xml version="1.0" encoding="utf-8"?>
<p:tagLst xmlns:a="http://schemas.openxmlformats.org/drawingml/2006/main" xmlns:r="http://schemas.openxmlformats.org/officeDocument/2006/relationships" xmlns:p="http://schemas.openxmlformats.org/presentationml/2006/main">
  <p:tag name="ARTICULATE_SLIDE_PAUSE" val="0"/>
  <p:tag name="ELAPSEDTIME" val="48,954"/>
  <p:tag name="AUDIO_ID" val="447"/>
  <p:tag name="TIMELINE" val="3,5/6,6/17,9/46,5"/>
</p:tagLst>
</file>

<file path=ppt/tags/tag66.xml><?xml version="1.0" encoding="utf-8"?>
<p:tagLst xmlns:a="http://schemas.openxmlformats.org/drawingml/2006/main" xmlns:r="http://schemas.openxmlformats.org/officeDocument/2006/relationships" xmlns:p="http://schemas.openxmlformats.org/presentationml/2006/main">
  <p:tag name="ARTICULATE_SLIDE_PAUSE" val="0"/>
  <p:tag name="ELAPSEDTIME" val="42,86"/>
  <p:tag name="AUDIO_ID" val="493"/>
  <p:tag name="TIMELINE" val="3,0/12,2/24,5/33,3"/>
</p:tagLst>
</file>

<file path=ppt/tags/tag67.xml><?xml version="1.0" encoding="utf-8"?>
<p:tagLst xmlns:a="http://schemas.openxmlformats.org/drawingml/2006/main" xmlns:r="http://schemas.openxmlformats.org/officeDocument/2006/relationships" xmlns:p="http://schemas.openxmlformats.org/presentationml/2006/main">
  <p:tag name="ARTICULATE_SLIDE_PAUSE" val="0"/>
  <p:tag name="ELAPSEDTIME" val="42,204"/>
  <p:tag name="AUDIO_ID" val="495"/>
  <p:tag name="TIMELINE" val="2,1/24,2"/>
</p:tagLst>
</file>

<file path=ppt/tags/tag68.xml><?xml version="1.0" encoding="utf-8"?>
<p:tagLst xmlns:a="http://schemas.openxmlformats.org/drawingml/2006/main" xmlns:r="http://schemas.openxmlformats.org/officeDocument/2006/relationships" xmlns:p="http://schemas.openxmlformats.org/presentationml/2006/main">
  <p:tag name="ARTICULATE_SLIDE_PAUSE" val="0"/>
  <p:tag name="ELAPSEDTIME" val="42,204"/>
  <p:tag name="AUDIO_ID" val="495"/>
  <p:tag name="TIMELINE" val="2,1/24,2"/>
</p:tagLst>
</file>

<file path=ppt/tags/tag69.xml><?xml version="1.0" encoding="utf-8"?>
<p:tagLst xmlns:a="http://schemas.openxmlformats.org/drawingml/2006/main" xmlns:r="http://schemas.openxmlformats.org/officeDocument/2006/relationships" xmlns:p="http://schemas.openxmlformats.org/presentationml/2006/main">
  <p:tag name="ARTICULATE_SLIDE_PAUSE" val="0"/>
  <p:tag name="ELAPSEDTIME" val="29,156"/>
  <p:tag name="AUDIO_ID" val="496"/>
  <p:tag name="TIMELINE" val="4,2/18,3"/>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0.xml><?xml version="1.0" encoding="utf-8"?>
<p:tagLst xmlns:a="http://schemas.openxmlformats.org/drawingml/2006/main" xmlns:r="http://schemas.openxmlformats.org/officeDocument/2006/relationships" xmlns:p="http://schemas.openxmlformats.org/presentationml/2006/main">
  <p:tag name="ARTICULATE_SLIDE_PAUSE" val="0"/>
  <p:tag name="ELAPSEDTIME" val="24,454"/>
  <p:tag name="AUDIO_ID" val="494"/>
  <p:tag name="TIMELINE" val="2,9/22,0"/>
</p:tagLst>
</file>

<file path=ppt/tags/tag71.xml><?xml version="1.0" encoding="utf-8"?>
<p:tagLst xmlns:a="http://schemas.openxmlformats.org/drawingml/2006/main" xmlns:r="http://schemas.openxmlformats.org/officeDocument/2006/relationships" xmlns:p="http://schemas.openxmlformats.org/presentationml/2006/main">
  <p:tag name="ARTICULATE_SLIDE_PAUSE" val="0"/>
  <p:tag name="ELAPSEDTIME" val="29,156"/>
  <p:tag name="AUDIO_ID" val="496"/>
  <p:tag name="TIMELINE" val="4,2/18,3"/>
</p:tagLst>
</file>

<file path=ppt/tags/tag7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7.xml><?xml version="1.0" encoding="utf-8"?>
<p:tagLst xmlns:a="http://schemas.openxmlformats.org/drawingml/2006/main" xmlns:r="http://schemas.openxmlformats.org/officeDocument/2006/relationships" xmlns:p="http://schemas.openxmlformats.org/presentationml/2006/main">
  <p:tag name="ARTICULATE_SLIDE_PAUSE" val="0"/>
  <p:tag name="ELAPSEDTIME" val="2,453"/>
  <p:tag name="AUDIO_ID" val="413"/>
</p:tagLst>
</file>

<file path=ppt/tags/tag78.xml><?xml version="1.0" encoding="utf-8"?>
<p:tagLst xmlns:a="http://schemas.openxmlformats.org/drawingml/2006/main" xmlns:r="http://schemas.openxmlformats.org/officeDocument/2006/relationships" xmlns:p="http://schemas.openxmlformats.org/presentationml/2006/main">
  <p:tag name="ARTICULATE_SLIDE_PAUSE" val="0"/>
  <p:tag name="ELAPSEDTIME" val="37,749"/>
  <p:tag name="AUDIO_ID" val="448"/>
  <p:tag name="TIMELINE" val="9,8/12,2"/>
</p:tagLst>
</file>

<file path=ppt/tags/tag79.xml><?xml version="1.0" encoding="utf-8"?>
<p:tagLst xmlns:a="http://schemas.openxmlformats.org/drawingml/2006/main" xmlns:r="http://schemas.openxmlformats.org/officeDocument/2006/relationships" xmlns:p="http://schemas.openxmlformats.org/presentationml/2006/main">
  <p:tag name="ARTICULATE_SLIDE_PAUSE" val="0"/>
  <p:tag name="ELAPSEDTIME" val="69,219"/>
  <p:tag name="AUDIO_ID" val="497"/>
  <p:tag name="TIMELINE" val="5,3/20,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0.xml><?xml version="1.0" encoding="utf-8"?>
<p:tagLst xmlns:a="http://schemas.openxmlformats.org/drawingml/2006/main" xmlns:r="http://schemas.openxmlformats.org/officeDocument/2006/relationships" xmlns:p="http://schemas.openxmlformats.org/presentationml/2006/main">
  <p:tag name="ARTICULATE_SLIDE_PAUSE" val="0"/>
  <p:tag name="ELAPSEDTIME" val="48,094"/>
  <p:tag name="AUDIO_ID" val="499"/>
  <p:tag name="TIMELINE" val="3,1/6,1"/>
</p:tagLst>
</file>

<file path=ppt/tags/tag81.xml><?xml version="1.0" encoding="utf-8"?>
<p:tagLst xmlns:a="http://schemas.openxmlformats.org/drawingml/2006/main" xmlns:r="http://schemas.openxmlformats.org/officeDocument/2006/relationships" xmlns:p="http://schemas.openxmlformats.org/presentationml/2006/main">
  <p:tag name="ARTICULATE_SLIDE_PAUSE" val="0"/>
  <p:tag name="ELAPSEDTIME" val="77,702"/>
  <p:tag name="AUDIO_ID" val="500"/>
  <p:tag name="TIMELINE" val="3,0/40,4/49,9"/>
</p:tagLst>
</file>

<file path=ppt/tags/tag82.xml><?xml version="1.0" encoding="utf-8"?>
<p:tagLst xmlns:a="http://schemas.openxmlformats.org/drawingml/2006/main" xmlns:r="http://schemas.openxmlformats.org/officeDocument/2006/relationships" xmlns:p="http://schemas.openxmlformats.org/presentationml/2006/main">
  <p:tag name="ARTICULATE_SLIDE_PAUSE" val="0"/>
  <p:tag name="ELAPSEDTIME" val="77,702"/>
  <p:tag name="AUDIO_ID" val="500"/>
  <p:tag name="TIMELINE" val="3,0/40,4/49,9"/>
</p:tagLst>
</file>

<file path=ppt/tags/tag83.xml><?xml version="1.0" encoding="utf-8"?>
<p:tagLst xmlns:a="http://schemas.openxmlformats.org/drawingml/2006/main" xmlns:r="http://schemas.openxmlformats.org/officeDocument/2006/relationships" xmlns:p="http://schemas.openxmlformats.org/presentationml/2006/main">
  <p:tag name="ARTICULATE_SLIDE_PAUSE" val="0"/>
  <p:tag name="ELAPSEDTIME" val="84,344"/>
  <p:tag name="AUDIO_ID" val="450"/>
  <p:tag name="TIMELINE" val="7,0"/>
</p:tagLst>
</file>

<file path=ppt/tags/tag84.xml><?xml version="1.0" encoding="utf-8"?>
<p:tagLst xmlns:a="http://schemas.openxmlformats.org/drawingml/2006/main" xmlns:r="http://schemas.openxmlformats.org/officeDocument/2006/relationships" xmlns:p="http://schemas.openxmlformats.org/presentationml/2006/main">
  <p:tag name="ARTICULATE_SLIDE_PAUSE" val="0"/>
  <p:tag name="ELAPSEDTIME" val="46,656"/>
  <p:tag name="AUDIO_ID" val="507"/>
  <p:tag name="TIMELINE" val="11,5"/>
</p:tagLst>
</file>

<file path=ppt/tags/tag85.xml><?xml version="1.0" encoding="utf-8"?>
<p:tagLst xmlns:a="http://schemas.openxmlformats.org/drawingml/2006/main" xmlns:r="http://schemas.openxmlformats.org/officeDocument/2006/relationships" xmlns:p="http://schemas.openxmlformats.org/presentationml/2006/main">
  <p:tag name="ARTICULATE_SLIDE_PAUSE" val="0"/>
  <p:tag name="ELAPSEDTIME" val="37,749"/>
  <p:tag name="AUDIO_ID" val="448"/>
  <p:tag name="TIMELINE" val="9,8/12,2"/>
</p:tagLst>
</file>

<file path=ppt/tags/tag8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8.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89.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0.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1.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4.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5.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6.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7.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8.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ags/tag99.xml><?xml version="1.0" encoding="utf-8"?>
<p:tagLst xmlns:a="http://schemas.openxmlformats.org/drawingml/2006/main" xmlns:r="http://schemas.openxmlformats.org/officeDocument/2006/relationships" xmlns:p="http://schemas.openxmlformats.org/presentationml/2006/main">
  <p:tag name="ARTICULATE_SLIDE_PAUSE" val="0"/>
  <p:tag name="ELAPSEDTIME" val="27,094"/>
  <p:tag name="AUDIO_ID" val="455"/>
  <p:tag name="TIMELINE" val="7,2"/>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urier" pitchFamily="49" charset="0"/>
          </a:defRPr>
        </a:defPPr>
      </a:lstStyle>
    </a:spDef>
    <a:lnDef>
      <a:spPr bwMode="auto">
        <a:xfrm>
          <a:off x="0" y="0"/>
          <a:ext cx="1" cy="1"/>
        </a:xfrm>
        <a:custGeom>
          <a:avLst/>
          <a:gdLst/>
          <a:ahLst/>
          <a:cxnLst/>
          <a:rect l="0" t="0" r="0" b="0"/>
          <a:pathLst/>
        </a:custGeom>
        <a:gradFill rotWithShape="0">
          <a:gsLst>
            <a:gs pos="0">
              <a:schemeClr val="accent2"/>
            </a:gs>
            <a:gs pos="50000">
              <a:srgbClr val="FEFFE5"/>
            </a:gs>
            <a:gs pos="100000">
              <a:schemeClr val="accent2"/>
            </a:gs>
          </a:gsLst>
          <a:lin ang="5400000" scaled="1"/>
        </a:gradFill>
        <a:ln w="38100" cap="flat" cmpd="sng" algn="ctr">
          <a:solidFill>
            <a:srgbClr val="0A3C66"/>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urier" pitchFamily="49"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16995</TotalTime>
  <Words>9524</Words>
  <Application>Microsoft Macintosh PowerPoint</Application>
  <PresentationFormat>On-screen Show (4:3)</PresentationFormat>
  <Paragraphs>1971</Paragraphs>
  <Slides>142</Slides>
  <Notes>119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142</vt:i4>
      </vt:variant>
    </vt:vector>
  </HeadingPairs>
  <TitlesOfParts>
    <vt:vector size="146" baseType="lpstr">
      <vt:lpstr>Rapid E-Learning Course Template</vt:lpstr>
      <vt:lpstr>1_Rapid E-Learning Course Template</vt:lpstr>
      <vt:lpstr>2_Rapid E-Learning Course Template</vt:lpstr>
      <vt:lpstr>CorelDRAW</vt:lpstr>
      <vt:lpstr>JavaServer Faces</vt:lpstr>
      <vt:lpstr>Course objectives</vt:lpstr>
      <vt:lpstr>Preview</vt:lpstr>
      <vt:lpstr>Introduction</vt:lpstr>
      <vt:lpstr>PowerPoint Presentation</vt:lpstr>
      <vt:lpstr>PowerPoint Presentation</vt:lpstr>
      <vt:lpstr>PowerPoint Presentation</vt:lpstr>
      <vt:lpstr>PowerPoint Presentation</vt:lpstr>
      <vt:lpstr>Stop-and-think</vt:lpstr>
      <vt:lpstr>Hello JavaServer Faces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Stop-and-think</vt:lpstr>
      <vt:lpstr>Exercise</vt:lpstr>
      <vt:lpstr>ManagedBeans</vt:lpstr>
      <vt:lpstr>What are ManagedBeans ?</vt:lpstr>
      <vt:lpstr>How to declare them ?</vt:lpstr>
      <vt:lpstr>How to declare them ?</vt:lpstr>
      <vt:lpstr>How to declare them ?</vt:lpstr>
      <vt:lpstr>Initialize a ManagedBean</vt:lpstr>
      <vt:lpstr>Initialize a ManagedBean</vt:lpstr>
      <vt:lpstr>Initialize a ManagedBean</vt:lpstr>
      <vt:lpstr>Initialize a ManagedBean</vt:lpstr>
      <vt:lpstr>Use ManagedBeans</vt:lpstr>
      <vt:lpstr>Unified Expression Language</vt:lpstr>
      <vt:lpstr>Unified Expression Language </vt:lpstr>
      <vt:lpstr>Module Quiz introduction</vt:lpstr>
      <vt:lpstr>Stop-and-think</vt:lpstr>
      <vt:lpstr>Components</vt:lpstr>
      <vt:lpstr>Concept of JSF Components</vt:lpstr>
      <vt:lpstr>Concept of JSF Components</vt:lpstr>
      <vt:lpstr>Common components</vt:lpstr>
      <vt:lpstr>Common components</vt:lpstr>
      <vt:lpstr>Common components</vt:lpstr>
      <vt:lpstr>Common components</vt:lpstr>
      <vt:lpstr>Common components</vt:lpstr>
      <vt:lpstr>Common components</vt:lpstr>
      <vt:lpstr>Common components</vt:lpstr>
      <vt:lpstr>Common components</vt:lpstr>
      <vt:lpstr>Common components</vt:lpstr>
      <vt:lpstr>Common components</vt:lpstr>
      <vt:lpstr>Customize rendering</vt:lpstr>
      <vt:lpstr>Passing parameters</vt:lpstr>
      <vt:lpstr>Module Quiz introduction</vt:lpstr>
      <vt:lpstr>Stop-and-think</vt:lpstr>
      <vt:lpstr>Navigation concept</vt:lpstr>
      <vt:lpstr>Generalities on navigation</vt:lpstr>
      <vt:lpstr>Explicit Declaration</vt:lpstr>
      <vt:lpstr>Explicit Declaration - Example</vt:lpstr>
      <vt:lpstr>Implicit navigation rules</vt:lpstr>
      <vt:lpstr>Implicit navigation rules</vt:lpstr>
      <vt:lpstr>Kind of navigation</vt:lpstr>
      <vt:lpstr>Forward / Redirect</vt:lpstr>
      <vt:lpstr>Forward / Redirect</vt:lpstr>
      <vt:lpstr>Module Quiz introduction</vt:lpstr>
      <vt:lpstr>Stop-and-think</vt:lpstr>
      <vt:lpstr>Facelets syntax</vt:lpstr>
      <vt:lpstr>Why XHTML ?</vt:lpstr>
      <vt:lpstr>Taglibs</vt:lpstr>
      <vt:lpstr>Example</vt:lpstr>
      <vt:lpstr>Stop-and-think</vt:lpstr>
      <vt:lpstr>Exercises (1/4)</vt:lpstr>
      <vt:lpstr>Exercises (2/4)</vt:lpstr>
      <vt:lpstr>Exercises (3/4)</vt:lpstr>
      <vt:lpstr>Exercises (4/4)</vt:lpstr>
      <vt:lpstr>DataModel</vt:lpstr>
      <vt:lpstr>DataModel concept</vt:lpstr>
      <vt:lpstr>Class and implementations</vt:lpstr>
      <vt:lpstr>Creation</vt:lpstr>
      <vt:lpstr>Usage</vt:lpstr>
      <vt:lpstr>Stop-and-think</vt:lpstr>
      <vt:lpstr>Exercises (1/3)</vt:lpstr>
      <vt:lpstr>Exercises (2/3)</vt:lpstr>
      <vt:lpstr>Exercises (3/3)</vt:lpstr>
      <vt:lpstr>JSF Lifecycle</vt:lpstr>
      <vt:lpstr>Lifecycle</vt:lpstr>
      <vt:lpstr>Lifecycle</vt:lpstr>
      <vt:lpstr>Lifecycle</vt:lpstr>
      <vt:lpstr>Lifecycle</vt:lpstr>
      <vt:lpstr>Lifecycle</vt:lpstr>
      <vt:lpstr>Lifecycle</vt:lpstr>
      <vt:lpstr>Stop-and-think</vt:lpstr>
      <vt:lpstr>Converter</vt:lpstr>
      <vt:lpstr>Context</vt:lpstr>
      <vt:lpstr>Definition</vt:lpstr>
      <vt:lpstr>Provided converters</vt:lpstr>
      <vt:lpstr>Custom converters</vt:lpstr>
      <vt:lpstr>Custom converters</vt:lpstr>
      <vt:lpstr>How to use them ?</vt:lpstr>
      <vt:lpstr>Life cycle</vt:lpstr>
      <vt:lpstr>Tips and tricks</vt:lpstr>
      <vt:lpstr>Stop-and-think</vt:lpstr>
      <vt:lpstr>Exercises (1/4)</vt:lpstr>
      <vt:lpstr>Exercises (2/4)</vt:lpstr>
      <vt:lpstr>Exercises (3/4)</vt:lpstr>
      <vt:lpstr>Exercises (4/4)</vt:lpstr>
      <vt:lpstr>Validation</vt:lpstr>
      <vt:lpstr>Definition</vt:lpstr>
      <vt:lpstr>Apply constraints</vt:lpstr>
      <vt:lpstr>Create your own validations</vt:lpstr>
      <vt:lpstr>Create your own validations</vt:lpstr>
      <vt:lpstr>Create your own validations</vt:lpstr>
      <vt:lpstr>Message handling</vt:lpstr>
      <vt:lpstr>Message handling</vt:lpstr>
      <vt:lpstr>Bean Validation</vt:lpstr>
      <vt:lpstr>Stop-and-think</vt:lpstr>
      <vt:lpstr>Templating</vt:lpstr>
      <vt:lpstr>Why use templates ?</vt:lpstr>
      <vt:lpstr>How does it work ?</vt:lpstr>
      <vt:lpstr>Example</vt:lpstr>
      <vt:lpstr>Example</vt:lpstr>
      <vt:lpstr>Stop-and-think</vt:lpstr>
      <vt:lpstr>Composite Components</vt:lpstr>
      <vt:lpstr>What is a composite component ?</vt:lpstr>
      <vt:lpstr>Why create composite ?</vt:lpstr>
      <vt:lpstr>How create a component ?</vt:lpstr>
      <vt:lpstr>How create a component ?</vt:lpstr>
      <vt:lpstr>How create a component ?</vt:lpstr>
      <vt:lpstr>How create a component ?</vt:lpstr>
      <vt:lpstr>Stop-and-think</vt:lpstr>
      <vt:lpstr>Advanced concepts</vt:lpstr>
      <vt:lpstr>FacesContext</vt:lpstr>
      <vt:lpstr>FacesContext</vt:lpstr>
      <vt:lpstr>FacesContext</vt:lpstr>
      <vt:lpstr>Internationalization (I18N)</vt:lpstr>
      <vt:lpstr>Internationalization (I18N)</vt:lpstr>
      <vt:lpstr>Security</vt:lpstr>
      <vt:lpstr>Reminder: Servlet Filter</vt:lpstr>
      <vt:lpstr>Reminder: Servlet Filter</vt:lpstr>
      <vt:lpstr>Reminder: Servlet Filter</vt:lpstr>
      <vt:lpstr>Module Quiz introduction</vt:lpstr>
      <vt:lpstr>Stop-and-think</vt:lpstr>
      <vt:lpstr>Exercises (1/2)</vt:lpstr>
      <vt:lpstr>Exercises (2/2)</vt:lpstr>
      <vt:lpstr>Summary</vt:lpstr>
      <vt:lpstr>PowerPoint Presentation</vt:lpstr>
    </vt:vector>
  </TitlesOfParts>
  <Company>Olivier Smedile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Course Template</dc:title>
  <dc:creator>Yakanet</dc:creator>
  <cp:lastModifiedBy>Brice Argenson</cp:lastModifiedBy>
  <cp:revision>1185</cp:revision>
  <dcterms:created xsi:type="dcterms:W3CDTF">2010-11-06T14:28:31Z</dcterms:created>
  <dcterms:modified xsi:type="dcterms:W3CDTF">2012-08-30T21:37:26Z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Labo Sun - Slides - JSF - 1</vt:lpwstr>
  </property>
</Properties>
</file>