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52"/>
  </p:notesMasterIdLst>
  <p:handoutMasterIdLst>
    <p:handoutMasterId r:id="rId53"/>
  </p:handoutMasterIdLst>
  <p:sldIdLst>
    <p:sldId id="261" r:id="rId2"/>
    <p:sldId id="262" r:id="rId3"/>
    <p:sldId id="295" r:id="rId4"/>
    <p:sldId id="618" r:id="rId5"/>
    <p:sldId id="692" r:id="rId6"/>
    <p:sldId id="716" r:id="rId7"/>
    <p:sldId id="715" r:id="rId8"/>
    <p:sldId id="717" r:id="rId9"/>
    <p:sldId id="718" r:id="rId10"/>
    <p:sldId id="719" r:id="rId11"/>
    <p:sldId id="754" r:id="rId12"/>
    <p:sldId id="747" r:id="rId13"/>
    <p:sldId id="720" r:id="rId14"/>
    <p:sldId id="722" r:id="rId15"/>
    <p:sldId id="724" r:id="rId16"/>
    <p:sldId id="721" r:id="rId17"/>
    <p:sldId id="725" r:id="rId18"/>
    <p:sldId id="723" r:id="rId19"/>
    <p:sldId id="726" r:id="rId20"/>
    <p:sldId id="727" r:id="rId21"/>
    <p:sldId id="753" r:id="rId22"/>
    <p:sldId id="748" r:id="rId23"/>
    <p:sldId id="728" r:id="rId24"/>
    <p:sldId id="729" r:id="rId25"/>
    <p:sldId id="730" r:id="rId26"/>
    <p:sldId id="731" r:id="rId27"/>
    <p:sldId id="732" r:id="rId28"/>
    <p:sldId id="733" r:id="rId29"/>
    <p:sldId id="752" r:id="rId30"/>
    <p:sldId id="762" r:id="rId31"/>
    <p:sldId id="763" r:id="rId32"/>
    <p:sldId id="764" r:id="rId33"/>
    <p:sldId id="765" r:id="rId34"/>
    <p:sldId id="766" r:id="rId35"/>
    <p:sldId id="760" r:id="rId36"/>
    <p:sldId id="749" r:id="rId37"/>
    <p:sldId id="734" r:id="rId38"/>
    <p:sldId id="735" r:id="rId39"/>
    <p:sldId id="736" r:id="rId40"/>
    <p:sldId id="737" r:id="rId41"/>
    <p:sldId id="739" r:id="rId42"/>
    <p:sldId id="740" r:id="rId43"/>
    <p:sldId id="738" r:id="rId44"/>
    <p:sldId id="741" r:id="rId45"/>
    <p:sldId id="742" r:id="rId46"/>
    <p:sldId id="743" r:id="rId47"/>
    <p:sldId id="751" r:id="rId48"/>
    <p:sldId id="761" r:id="rId49"/>
    <p:sldId id="514" r:id="rId50"/>
    <p:sldId id="539" r:id="rId51"/>
  </p:sldIdLst>
  <p:sldSz cx="9144000" cy="6858000" type="screen4x3"/>
  <p:notesSz cx="6881813" cy="9296400"/>
  <p:custDataLst>
    <p:tags r:id="rId55"/>
  </p:custDataLst>
  <p:defaultTextStyle>
    <a:defPPr>
      <a:defRPr lang="en-US"/>
    </a:defPPr>
    <a:lvl1pPr algn="l" rtl="0" fontAlgn="base">
      <a:spcBef>
        <a:spcPct val="0"/>
      </a:spcBef>
      <a:spcAft>
        <a:spcPct val="0"/>
      </a:spcAft>
      <a:defRPr sz="1600" kern="1200">
        <a:solidFill>
          <a:schemeClr val="tx1"/>
        </a:solidFill>
        <a:latin typeface="Courier" charset="0"/>
        <a:ea typeface="+mn-ea"/>
        <a:cs typeface="+mn-cs"/>
      </a:defRPr>
    </a:lvl1pPr>
    <a:lvl2pPr marL="457200" algn="l" rtl="0" fontAlgn="base">
      <a:spcBef>
        <a:spcPct val="0"/>
      </a:spcBef>
      <a:spcAft>
        <a:spcPct val="0"/>
      </a:spcAft>
      <a:defRPr sz="1600" kern="1200">
        <a:solidFill>
          <a:schemeClr val="tx1"/>
        </a:solidFill>
        <a:latin typeface="Courier" charset="0"/>
        <a:ea typeface="+mn-ea"/>
        <a:cs typeface="+mn-cs"/>
      </a:defRPr>
    </a:lvl2pPr>
    <a:lvl3pPr marL="914400" algn="l" rtl="0" fontAlgn="base">
      <a:spcBef>
        <a:spcPct val="0"/>
      </a:spcBef>
      <a:spcAft>
        <a:spcPct val="0"/>
      </a:spcAft>
      <a:defRPr sz="1600" kern="1200">
        <a:solidFill>
          <a:schemeClr val="tx1"/>
        </a:solidFill>
        <a:latin typeface="Courier" charset="0"/>
        <a:ea typeface="+mn-ea"/>
        <a:cs typeface="+mn-cs"/>
      </a:defRPr>
    </a:lvl3pPr>
    <a:lvl4pPr marL="1371600" algn="l" rtl="0" fontAlgn="base">
      <a:spcBef>
        <a:spcPct val="0"/>
      </a:spcBef>
      <a:spcAft>
        <a:spcPct val="0"/>
      </a:spcAft>
      <a:defRPr sz="1600" kern="1200">
        <a:solidFill>
          <a:schemeClr val="tx1"/>
        </a:solidFill>
        <a:latin typeface="Courier" charset="0"/>
        <a:ea typeface="+mn-ea"/>
        <a:cs typeface="+mn-cs"/>
      </a:defRPr>
    </a:lvl4pPr>
    <a:lvl5pPr marL="1828800" algn="l" rtl="0" fontAlgn="base">
      <a:spcBef>
        <a:spcPct val="0"/>
      </a:spcBef>
      <a:spcAft>
        <a:spcPct val="0"/>
      </a:spcAft>
      <a:defRPr sz="1600" kern="1200">
        <a:solidFill>
          <a:schemeClr val="tx1"/>
        </a:solidFill>
        <a:latin typeface="Courier" charset="0"/>
        <a:ea typeface="+mn-ea"/>
        <a:cs typeface="+mn-cs"/>
      </a:defRPr>
    </a:lvl5pPr>
    <a:lvl6pPr marL="2286000" algn="l" defTabSz="457200" rtl="0" eaLnBrk="1" latinLnBrk="0" hangingPunct="1">
      <a:defRPr sz="1600" kern="1200">
        <a:solidFill>
          <a:schemeClr val="tx1"/>
        </a:solidFill>
        <a:latin typeface="Courier" charset="0"/>
        <a:ea typeface="+mn-ea"/>
        <a:cs typeface="+mn-cs"/>
      </a:defRPr>
    </a:lvl6pPr>
    <a:lvl7pPr marL="2743200" algn="l" defTabSz="457200" rtl="0" eaLnBrk="1" latinLnBrk="0" hangingPunct="1">
      <a:defRPr sz="1600" kern="1200">
        <a:solidFill>
          <a:schemeClr val="tx1"/>
        </a:solidFill>
        <a:latin typeface="Courier" charset="0"/>
        <a:ea typeface="+mn-ea"/>
        <a:cs typeface="+mn-cs"/>
      </a:defRPr>
    </a:lvl7pPr>
    <a:lvl8pPr marL="3200400" algn="l" defTabSz="457200" rtl="0" eaLnBrk="1" latinLnBrk="0" hangingPunct="1">
      <a:defRPr sz="1600" kern="1200">
        <a:solidFill>
          <a:schemeClr val="tx1"/>
        </a:solidFill>
        <a:latin typeface="Courier" charset="0"/>
        <a:ea typeface="+mn-ea"/>
        <a:cs typeface="+mn-cs"/>
      </a:defRPr>
    </a:lvl8pPr>
    <a:lvl9pPr marL="3657600" algn="l" defTabSz="457200" rtl="0" eaLnBrk="1" latinLnBrk="0" hangingPunct="1">
      <a:defRPr sz="1600" kern="1200">
        <a:solidFill>
          <a:schemeClr val="tx1"/>
        </a:solidFill>
        <a:latin typeface="Courier"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4F8"/>
    <a:srgbClr val="3F7F7F"/>
    <a:srgbClr val="000000"/>
    <a:srgbClr val="7F0055"/>
    <a:srgbClr val="FFB687"/>
    <a:srgbClr val="FFFFCC"/>
    <a:srgbClr val="FFE2C5"/>
    <a:srgbClr val="5F5F5F"/>
    <a:srgbClr val="808080"/>
    <a:srgbClr val="479B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4" autoAdjust="0"/>
    <p:restoredTop sz="89313" autoAdjust="0"/>
  </p:normalViewPr>
  <p:slideViewPr>
    <p:cSldViewPr>
      <p:cViewPr>
        <p:scale>
          <a:sx n="80" d="100"/>
          <a:sy n="80" d="100"/>
        </p:scale>
        <p:origin x="-80" y="-104"/>
      </p:cViewPr>
      <p:guideLst>
        <p:guide orient="horz" pos="2160"/>
        <p:guide pos="2880"/>
      </p:guideLst>
    </p:cSldViewPr>
  </p:slideViewPr>
  <p:outlineViewPr>
    <p:cViewPr>
      <p:scale>
        <a:sx n="33" d="100"/>
        <a:sy n="33" d="100"/>
      </p:scale>
      <p:origin x="0" y="10104"/>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5824"/>
    </p:cViewPr>
  </p:notesTextViewPr>
  <p:sorterViewPr>
    <p:cViewPr>
      <p:scale>
        <a:sx n="66" d="100"/>
        <a:sy n="66" d="100"/>
      </p:scale>
      <p:origin x="0" y="3008"/>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tags" Target="tags/tag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2.xml"/><Relationship Id="rId6" Type="http://schemas.openxmlformats.org/officeDocument/2006/relationships/slide" Target="slides/slide22.xml"/><Relationship Id="rId7" Type="http://schemas.openxmlformats.org/officeDocument/2006/relationships/slide" Target="slides/slide30.xml"/><Relationship Id="rId8" Type="http://schemas.openxmlformats.org/officeDocument/2006/relationships/slide" Target="slides/slide35.xml"/><Relationship Id="rId9" Type="http://schemas.openxmlformats.org/officeDocument/2006/relationships/slide" Target="slides/slide36.xml"/><Relationship Id="rId10" Type="http://schemas.openxmlformats.org/officeDocument/2006/relationships/slide" Target="slides/slide48.xml"/><Relationship Id="rId1" Type="http://schemas.openxmlformats.org/officeDocument/2006/relationships/slide" Target="slides/slide1.xml"/><Relationship Id="rId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900">
                <a:solidFill>
                  <a:srgbClr val="5F5F5F"/>
                </a:solidFill>
                <a:latin typeface="Arial" charset="0"/>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900">
                <a:solidFill>
                  <a:srgbClr val="5F5F5F"/>
                </a:solidFill>
                <a:latin typeface="Arial" charset="0"/>
              </a:defRPr>
            </a:lvl1pPr>
          </a:lstStyle>
          <a:p>
            <a:fld id="{A754DD38-66EA-2B4A-8C4B-AC8CB5F538B9}"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900">
                <a:solidFill>
                  <a:srgbClr val="5F5F5F"/>
                </a:solidFill>
                <a:latin typeface="Arial" charset="0"/>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900">
                <a:solidFill>
                  <a:srgbClr val="5F5F5F"/>
                </a:solidFill>
                <a:latin typeface="Arial" charset="0"/>
              </a:defRPr>
            </a:lvl1pPr>
          </a:lstStyle>
          <a:p>
            <a:fld id="{14FA6DDA-B67E-A041-BCFA-823F424B2A52}" type="slidenum">
              <a:rPr lang="en-US"/>
              <a:pPr/>
              <a:t>‹#›</a:t>
            </a:fld>
            <a:endParaRPr lang="en-US"/>
          </a:p>
        </p:txBody>
      </p:sp>
    </p:spTree>
    <p:extLst>
      <p:ext uri="{BB962C8B-B14F-4D97-AF65-F5344CB8AC3E}">
        <p14:creationId xmlns:p14="http://schemas.microsoft.com/office/powerpoint/2010/main" val="2119923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900">
                <a:solidFill>
                  <a:srgbClr val="5F5F5F"/>
                </a:solidFill>
                <a:latin typeface="Arial" charset="0"/>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900">
                <a:solidFill>
                  <a:srgbClr val="5F5F5F"/>
                </a:solidFill>
                <a:latin typeface="Arial" charset="0"/>
              </a:defRPr>
            </a:lvl1pPr>
          </a:lstStyle>
          <a:p>
            <a:fld id="{EC8C211F-D1BA-BC44-80B3-4C1CC9E361F4}" type="datetime5">
              <a:rPr lang="en-US"/>
              <a:pPr/>
              <a:t>30-Aug-12</a:t>
            </a:fld>
            <a:endParaRPr lang="en-US"/>
          </a:p>
        </p:txBody>
      </p:sp>
      <p:sp>
        <p:nvSpPr>
          <p:cNvPr id="144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900">
                <a:solidFill>
                  <a:srgbClr val="5F5F5F"/>
                </a:solidFill>
                <a:latin typeface="Arial" charset="0"/>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900">
                <a:solidFill>
                  <a:srgbClr val="5F5F5F"/>
                </a:solidFill>
                <a:latin typeface="Arial" charset="0"/>
              </a:defRPr>
            </a:lvl1pPr>
          </a:lstStyle>
          <a:p>
            <a:fld id="{1DC9B4C3-32E6-084F-B1B5-95784BC7D488}" type="slidenum">
              <a:rPr lang="en-US"/>
              <a:pPr/>
              <a:t>‹#›</a:t>
            </a:fld>
            <a:endParaRPr lang="en-US"/>
          </a:p>
        </p:txBody>
      </p:sp>
    </p:spTree>
    <p:extLst>
      <p:ext uri="{BB962C8B-B14F-4D97-AF65-F5344CB8AC3E}">
        <p14:creationId xmlns:p14="http://schemas.microsoft.com/office/powerpoint/2010/main" val="323611991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en-US" dirty="0"/>
              <a:t>[Title of the course]</a:t>
            </a:r>
          </a:p>
        </p:txBody>
      </p:sp>
      <p:sp>
        <p:nvSpPr>
          <p:cNvPr id="145411" name="Rectangle 3"/>
          <p:cNvSpPr>
            <a:spLocks noGrp="1" noChangeArrowheads="1"/>
          </p:cNvSpPr>
          <p:nvPr>
            <p:ph type="dt" sz="quarter" idx="1"/>
          </p:nvPr>
        </p:nvSpPr>
        <p:spPr>
          <a:noFill/>
        </p:spPr>
        <p:txBody>
          <a:bodyPr/>
          <a:lstStyle/>
          <a:p>
            <a:fld id="{8C9A80AB-A50D-8941-828F-6C6567ABF920}" type="datetime5">
              <a:rPr lang="en-US"/>
              <a:pPr/>
              <a:t>30-Aug-12</a:t>
            </a:fld>
            <a:endParaRPr lang="en-US" dirty="0"/>
          </a:p>
        </p:txBody>
      </p:sp>
      <p:sp>
        <p:nvSpPr>
          <p:cNvPr id="145412" name="Rectangle 6"/>
          <p:cNvSpPr>
            <a:spLocks noGrp="1" noChangeArrowheads="1"/>
          </p:cNvSpPr>
          <p:nvPr>
            <p:ph type="ftr" sz="quarter" idx="4"/>
          </p:nvPr>
        </p:nvSpPr>
        <p:spPr>
          <a:noFill/>
        </p:spPr>
        <p:txBody>
          <a:bodyPr/>
          <a:lstStyle/>
          <a:p>
            <a:r>
              <a:rPr lang="en-US" dirty="0"/>
              <a:t>Copyright © 2004-2005 </a:t>
            </a:r>
            <a:r>
              <a:rPr lang="en-US" dirty="0" err="1"/>
              <a:t>NameOfTheOrganization</a:t>
            </a:r>
            <a:r>
              <a:rPr lang="en-US"/>
              <a:t>. All rights reserved.</a:t>
            </a:r>
          </a:p>
        </p:txBody>
      </p:sp>
      <p:sp>
        <p:nvSpPr>
          <p:cNvPr id="145413" name="Rectangle 7"/>
          <p:cNvSpPr>
            <a:spLocks noGrp="1" noChangeArrowheads="1"/>
          </p:cNvSpPr>
          <p:nvPr>
            <p:ph type="sldNum" sz="quarter" idx="5"/>
          </p:nvPr>
        </p:nvSpPr>
        <p:spPr>
          <a:noFill/>
        </p:spPr>
        <p:txBody>
          <a:bodyPr/>
          <a:lstStyle/>
          <a:p>
            <a:fld id="{A343C91C-5E2D-E74B-AC69-79844176641A}" type="slidenum">
              <a:rPr lang="en-US"/>
              <a:pPr/>
              <a:t>1</a:t>
            </a:fld>
            <a:endParaRPr lang="en-US"/>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xfrm>
            <a:off x="993775" y="4416425"/>
            <a:ext cx="5200650" cy="4183063"/>
          </a:xfrm>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pPr eaLnBrk="1" hangingPunct="1"/>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30</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34</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35</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36</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value is a special one, which can be omitted upon using the annotation, if it is the only attribute specified, as e.g. in @</a:t>
            </a:r>
            <a:r>
              <a:rPr lang="en-US" dirty="0" err="1" smtClean="0"/>
              <a:t>CheckCase</a:t>
            </a:r>
            <a:r>
              <a:rPr lang="en-US" dirty="0" smtClean="0"/>
              <a:t>(</a:t>
            </a:r>
            <a:r>
              <a:rPr lang="en-US" dirty="0" err="1" smtClean="0"/>
              <a:t>CaseMode.UPPER</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EC8C211F-D1BA-BC44-80B3-4C1CC9E361F4}" type="datetime5">
              <a:rPr lang="en-US" smtClean="0"/>
              <a:pPr/>
              <a:t>30-Aug-12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1DC9B4C3-32E6-084F-B1B5-95784BC7D488}" type="slidenum">
              <a:rPr lang="en-US" smtClean="0"/>
              <a:pPr/>
              <a:t>43</a:t>
            </a:fld>
            <a:endParaRPr lang="en-US"/>
          </a:p>
        </p:txBody>
      </p:sp>
    </p:spTree>
    <p:extLst>
      <p:ext uri="{BB962C8B-B14F-4D97-AF65-F5344CB8AC3E}">
        <p14:creationId xmlns:p14="http://schemas.microsoft.com/office/powerpoint/2010/main" val="149989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EC8C211F-D1BA-BC44-80B3-4C1CC9E361F4}" type="datetime5">
              <a:rPr lang="en-US" smtClean="0"/>
              <a:pPr/>
              <a:t>30-Aug-12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1DC9B4C3-32E6-084F-B1B5-95784BC7D488}" type="slidenum">
              <a:rPr lang="en-US" smtClean="0"/>
              <a:pPr/>
              <a:t>44</a:t>
            </a:fld>
            <a:endParaRPr lang="en-US"/>
          </a:p>
        </p:txBody>
      </p:sp>
    </p:spTree>
    <p:extLst>
      <p:ext uri="{BB962C8B-B14F-4D97-AF65-F5344CB8AC3E}">
        <p14:creationId xmlns:p14="http://schemas.microsoft.com/office/powerpoint/2010/main" val="1499898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EC8C211F-D1BA-BC44-80B3-4C1CC9E361F4}" type="datetime5">
              <a:rPr lang="en-US" smtClean="0"/>
              <a:pPr/>
              <a:t>30-Aug-12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1DC9B4C3-32E6-084F-B1B5-95784BC7D488}" type="slidenum">
              <a:rPr lang="en-US" smtClean="0"/>
              <a:pPr/>
              <a:t>45</a:t>
            </a:fld>
            <a:endParaRPr lang="en-US"/>
          </a:p>
        </p:txBody>
      </p:sp>
    </p:spTree>
    <p:extLst>
      <p:ext uri="{BB962C8B-B14F-4D97-AF65-F5344CB8AC3E}">
        <p14:creationId xmlns:p14="http://schemas.microsoft.com/office/powerpoint/2010/main" val="149989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EC8C211F-D1BA-BC44-80B3-4C1CC9E361F4}" type="datetime5">
              <a:rPr lang="en-US" smtClean="0"/>
              <a:pPr/>
              <a:t>30-Aug-12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1DC9B4C3-32E6-084F-B1B5-95784BC7D488}" type="slidenum">
              <a:rPr lang="en-US" smtClean="0"/>
              <a:pPr/>
              <a:t>46</a:t>
            </a:fld>
            <a:endParaRPr lang="en-US"/>
          </a:p>
        </p:txBody>
      </p:sp>
    </p:spTree>
    <p:extLst>
      <p:ext uri="{BB962C8B-B14F-4D97-AF65-F5344CB8AC3E}">
        <p14:creationId xmlns:p14="http://schemas.microsoft.com/office/powerpoint/2010/main" val="149989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47</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48</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en-US"/>
              <a:t>[Title of the course]</a:t>
            </a:r>
          </a:p>
        </p:txBody>
      </p:sp>
      <p:sp>
        <p:nvSpPr>
          <p:cNvPr id="146435" name="Rectangle 3"/>
          <p:cNvSpPr>
            <a:spLocks noGrp="1" noChangeArrowheads="1"/>
          </p:cNvSpPr>
          <p:nvPr>
            <p:ph type="dt" sz="quarter" idx="1"/>
          </p:nvPr>
        </p:nvSpPr>
        <p:spPr>
          <a:noFill/>
        </p:spPr>
        <p:txBody>
          <a:bodyPr/>
          <a:lstStyle/>
          <a:p>
            <a:fld id="{2D2D9C53-47CD-0040-8789-4A88BE7EFC70}" type="datetime5">
              <a:rPr lang="en-US"/>
              <a:pPr/>
              <a:t>30-Aug-12</a:t>
            </a:fld>
            <a:endParaRPr lang="en-US"/>
          </a:p>
        </p:txBody>
      </p:sp>
      <p:sp>
        <p:nvSpPr>
          <p:cNvPr id="1464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6437" name="Rectangle 7"/>
          <p:cNvSpPr>
            <a:spLocks noGrp="1" noChangeArrowheads="1"/>
          </p:cNvSpPr>
          <p:nvPr>
            <p:ph type="sldNum" sz="quarter" idx="5"/>
          </p:nvPr>
        </p:nvSpPr>
        <p:spPr>
          <a:noFill/>
        </p:spPr>
        <p:txBody>
          <a:bodyPr/>
          <a:lstStyle/>
          <a:p>
            <a:fld id="{62E3A618-4FCD-FF44-B9A2-D1119D0478B8}" type="slidenum">
              <a:rPr lang="en-US"/>
              <a:pPr/>
              <a:t>2</a:t>
            </a:fld>
            <a:endParaRPr lang="en-US"/>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en-US"/>
              <a:t>[Title of the course]</a:t>
            </a:r>
          </a:p>
        </p:txBody>
      </p:sp>
      <p:sp>
        <p:nvSpPr>
          <p:cNvPr id="259075" name="Rectangle 3"/>
          <p:cNvSpPr>
            <a:spLocks noGrp="1" noChangeArrowheads="1"/>
          </p:cNvSpPr>
          <p:nvPr>
            <p:ph type="dt" sz="quarter" idx="1"/>
          </p:nvPr>
        </p:nvSpPr>
        <p:spPr>
          <a:noFill/>
        </p:spPr>
        <p:txBody>
          <a:bodyPr/>
          <a:lstStyle/>
          <a:p>
            <a:fld id="{479177B0-C9AD-6E47-B8B8-C30EEB57C8FD}" type="datetime5">
              <a:rPr lang="en-US"/>
              <a:pPr/>
              <a:t>30-Aug-12</a:t>
            </a:fld>
            <a:endParaRPr lang="en-US"/>
          </a:p>
        </p:txBody>
      </p:sp>
      <p:sp>
        <p:nvSpPr>
          <p:cNvPr id="25907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9077" name="Rectangle 7"/>
          <p:cNvSpPr>
            <a:spLocks noGrp="1" noChangeArrowheads="1"/>
          </p:cNvSpPr>
          <p:nvPr>
            <p:ph type="sldNum" sz="quarter" idx="5"/>
          </p:nvPr>
        </p:nvSpPr>
        <p:spPr>
          <a:noFill/>
        </p:spPr>
        <p:txBody>
          <a:bodyPr/>
          <a:lstStyle/>
          <a:p>
            <a:fld id="{DD3C89BC-BC3A-C14C-9B65-BDEE4780ACE8}" type="slidenum">
              <a:rPr lang="en-US"/>
              <a:pPr/>
              <a:t>49</a:t>
            </a:fld>
            <a:endParaRPr lang="en-US"/>
          </a:p>
        </p:txBody>
      </p:sp>
      <p:sp>
        <p:nvSpPr>
          <p:cNvPr id="259078" name="Rectangle 2"/>
          <p:cNvSpPr>
            <a:spLocks noGrp="1" noRot="1" noChangeAspect="1" noChangeArrowheads="1" noTextEdit="1"/>
          </p:cNvSpPr>
          <p:nvPr>
            <p:ph type="sldImg"/>
          </p:nvPr>
        </p:nvSpPr>
        <p:spPr>
          <a:xfrm>
            <a:off x="1125538" y="703263"/>
            <a:ext cx="4632325" cy="3473450"/>
          </a:xfrm>
          <a:ln/>
        </p:spPr>
      </p:sp>
      <p:sp>
        <p:nvSpPr>
          <p:cNvPr id="259079" name="Rectangle 3"/>
          <p:cNvSpPr>
            <a:spLocks noGrp="1" noChangeArrowheads="1"/>
          </p:cNvSpPr>
          <p:nvPr>
            <p:ph type="body" idx="1"/>
          </p:nvPr>
        </p:nvSpPr>
        <p:spPr>
          <a:xfrm>
            <a:off x="1068388" y="4414838"/>
            <a:ext cx="4821237" cy="4391025"/>
          </a:xfrm>
          <a:noFill/>
          <a:ln/>
        </p:spPr>
        <p:txBody>
          <a:bodyPr lIns="92430" tIns="46216" rIns="92430" bIns="46216"/>
          <a:lstStyle/>
          <a:p>
            <a:pPr eaLnBrk="1" hangingPunct="1"/>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p:spPr>
        <p:txBody>
          <a:bodyPr/>
          <a:lstStyle/>
          <a:p>
            <a:r>
              <a:rPr lang="en-US"/>
              <a:t>[Title of the course]</a:t>
            </a:r>
          </a:p>
        </p:txBody>
      </p:sp>
      <p:sp>
        <p:nvSpPr>
          <p:cNvPr id="261123" name="Rectangle 3"/>
          <p:cNvSpPr>
            <a:spLocks noGrp="1" noChangeArrowheads="1"/>
          </p:cNvSpPr>
          <p:nvPr>
            <p:ph type="dt" sz="quarter" idx="1"/>
          </p:nvPr>
        </p:nvSpPr>
        <p:spPr>
          <a:noFill/>
        </p:spPr>
        <p:txBody>
          <a:bodyPr/>
          <a:lstStyle/>
          <a:p>
            <a:fld id="{45222371-DAB6-DB4D-BFA6-66B8B374ECB6}" type="datetime5">
              <a:rPr lang="en-US"/>
              <a:pPr/>
              <a:t>30-Aug-12</a:t>
            </a:fld>
            <a:endParaRPr lang="en-US"/>
          </a:p>
        </p:txBody>
      </p:sp>
      <p:sp>
        <p:nvSpPr>
          <p:cNvPr id="2611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61125" name="Rectangle 7"/>
          <p:cNvSpPr>
            <a:spLocks noGrp="1" noChangeArrowheads="1"/>
          </p:cNvSpPr>
          <p:nvPr>
            <p:ph type="sldNum" sz="quarter" idx="5"/>
          </p:nvPr>
        </p:nvSpPr>
        <p:spPr>
          <a:noFill/>
        </p:spPr>
        <p:txBody>
          <a:bodyPr/>
          <a:lstStyle/>
          <a:p>
            <a:fld id="{C5E5068E-F94A-1A44-B824-29FC0767935F}" type="slidenum">
              <a:rPr lang="en-US"/>
              <a:pPr/>
              <a:t>50</a:t>
            </a:fld>
            <a:endParaRPr lang="en-US"/>
          </a:p>
        </p:txBody>
      </p:sp>
      <p:sp>
        <p:nvSpPr>
          <p:cNvPr id="261126" name="Rectangle 2"/>
          <p:cNvSpPr>
            <a:spLocks noGrp="1" noRot="1" noChangeAspect="1" noChangeArrowheads="1" noTextEdit="1"/>
          </p:cNvSpPr>
          <p:nvPr>
            <p:ph type="sldImg"/>
          </p:nvPr>
        </p:nvSpPr>
        <p:spPr>
          <a:ln/>
        </p:spPr>
      </p:sp>
      <p:sp>
        <p:nvSpPr>
          <p:cNvPr id="261127"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a:t>[Title of the course]</a:t>
            </a:r>
          </a:p>
        </p:txBody>
      </p:sp>
      <p:sp>
        <p:nvSpPr>
          <p:cNvPr id="147459" name="Rectangle 3"/>
          <p:cNvSpPr>
            <a:spLocks noGrp="1" noChangeArrowheads="1"/>
          </p:cNvSpPr>
          <p:nvPr>
            <p:ph type="dt" sz="quarter" idx="1"/>
          </p:nvPr>
        </p:nvSpPr>
        <p:spPr>
          <a:noFill/>
        </p:spPr>
        <p:txBody>
          <a:bodyPr/>
          <a:lstStyle/>
          <a:p>
            <a:fld id="{3260C027-57F1-AB43-96CB-951DBF13E51E}" type="datetime5">
              <a:rPr lang="en-US"/>
              <a:pPr/>
              <a:t>30-Aug-12</a:t>
            </a:fld>
            <a:endParaRPr lang="en-US"/>
          </a:p>
        </p:txBody>
      </p:sp>
      <p:sp>
        <p:nvSpPr>
          <p:cNvPr id="1474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7461" name="Rectangle 7"/>
          <p:cNvSpPr>
            <a:spLocks noGrp="1" noChangeArrowheads="1"/>
          </p:cNvSpPr>
          <p:nvPr>
            <p:ph type="sldNum" sz="quarter" idx="5"/>
          </p:nvPr>
        </p:nvSpPr>
        <p:spPr>
          <a:noFill/>
        </p:spPr>
        <p:txBody>
          <a:bodyPr/>
          <a:lstStyle/>
          <a:p>
            <a:fld id="{71D034F8-9780-B84C-BC8D-9CB37374EDAB}" type="slidenum">
              <a:rPr lang="en-US"/>
              <a:pPr/>
              <a:t>3</a:t>
            </a:fld>
            <a:endParaRPr lang="en-US"/>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4</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11</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12</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21</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22</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29</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a:latin typeface="Courier" pitchFamily="49" charset="0"/>
            </a:endParaRPr>
          </a:p>
        </p:txBody>
      </p:sp>
      <p:graphicFrame>
        <p:nvGraphicFramePr>
          <p:cNvPr id="5"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6028" name="CorelDRAW" r:id="rId3" imgW="1409700" imgH="1320800" progId="">
                  <p:embed/>
                </p:oleObj>
              </mc:Choice>
              <mc:Fallback>
                <p:oleObj name="CorelDRAW" r:id="rId3" imgW="1409700" imgH="1320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 style</a:t>
            </a:r>
          </a:p>
        </p:txBody>
      </p:sp>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5"/>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a:latin typeface="Courier" pitchFamily="49" charset="0"/>
            </a:endParaRP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eaLnBrk="0" hangingPunct="0">
              <a:defRPr/>
            </a:pPr>
            <a:endParaRPr lang="fr-FR" sz="1800">
              <a:solidFill>
                <a:schemeClr val="bg1"/>
              </a:solidFill>
              <a:latin typeface="Arial" charset="0"/>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charset="0"/>
              </a:defRPr>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1356" name="CorelDRAW" r:id="rId15" imgW="723900" imgH="673100" progId="">
                  <p:embed/>
                </p:oleObj>
              </mc:Choice>
              <mc:Fallback>
                <p:oleObj name="CorelDRAW" r:id="rId15" imgW="723900" imgH="673100" progId="">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6"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charset="2"/>
        <a:buChar char="n"/>
        <a:defRPr sz="2200">
          <a:solidFill>
            <a:schemeClr val="tx1"/>
          </a:solidFill>
          <a:latin typeface="+mn-lt"/>
          <a:ea typeface="+mn-ea"/>
          <a:cs typeface="+mn-cs"/>
        </a:defRPr>
      </a:lvl1pPr>
      <a:lvl2pPr marL="860425" indent="-342900" algn="l" rtl="0" eaLnBrk="0" fontAlgn="base" hangingPunct="0">
        <a:spcBef>
          <a:spcPct val="20000"/>
        </a:spcBef>
        <a:spcAft>
          <a:spcPct val="30000"/>
        </a:spcAft>
        <a:buClr>
          <a:schemeClr val="bg2"/>
        </a:buClr>
        <a:buFont typeface="Wingdings" charset="2"/>
        <a:buChar char="n"/>
        <a:defRPr sz="2200">
          <a:solidFill>
            <a:schemeClr val="tx1"/>
          </a:solidFill>
          <a:latin typeface="+mn-lt"/>
          <a:ea typeface="ＭＳ Ｐゴシック" charset="-128"/>
        </a:defRPr>
      </a:lvl2pPr>
      <a:lvl3pPr marL="1203325" indent="-228600" algn="l" rtl="0" eaLnBrk="0" fontAlgn="base" hangingPunct="0">
        <a:spcBef>
          <a:spcPct val="20000"/>
        </a:spcBef>
        <a:spcAft>
          <a:spcPct val="30000"/>
        </a:spcAft>
        <a:buClr>
          <a:schemeClr val="bg2"/>
        </a:buClr>
        <a:buFont typeface="Wingdings" charset="2"/>
        <a:buChar char="§"/>
        <a:defRPr sz="2200">
          <a:solidFill>
            <a:schemeClr val="tx1"/>
          </a:solidFill>
          <a:latin typeface="+mn-lt"/>
          <a:ea typeface="ＭＳ Ｐゴシック"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jsftutorials.net" TargetMode="External"/><Relationship Id="rId6" Type="http://schemas.openxmlformats.org/officeDocument/2006/relationships/image" Target="../media/image3.png"/><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2.emf"/><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3.png"/><Relationship Id="rId1" Type="http://schemas.openxmlformats.org/officeDocument/2006/relationships/tags" Target="../tags/tag9.x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6.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3.png"/><Relationship Id="rId1" Type="http://schemas.openxmlformats.org/officeDocument/2006/relationships/tags" Target="../tags/tag14.xml"/><Relationship Id="rId2"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7.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8.jpe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prstTxWarp prst="textNoShape">
              <a:avLst/>
            </a:prstTxWarp>
          </a:bodyPr>
          <a:lstStyle/>
          <a:p>
            <a:endParaRPr lang="fr-FR" dirty="0"/>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prstTxWarp prst="textNoShape">
              <a:avLst/>
            </a:prstTxWarp>
          </a:bodyPr>
          <a:lstStyle/>
          <a:p>
            <a:endParaRPr lang="fr-FR" dirty="0"/>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buFont typeface="Wingdings" charset="2"/>
              <a:buNone/>
            </a:pPr>
            <a:r>
              <a:rPr lang="fr-FR" sz="2600" dirty="0" smtClean="0"/>
              <a:t>Validation Framework</a:t>
            </a:r>
            <a:endParaRPr lang="fr-FR" sz="1400" dirty="0"/>
          </a:p>
        </p:txBody>
      </p:sp>
      <p:sp>
        <p:nvSpPr>
          <p:cNvPr id="3078" name="Text Box 10"/>
          <p:cNvSpPr txBox="1">
            <a:spLocks noChangeArrowheads="1"/>
          </p:cNvSpPr>
          <p:nvPr/>
        </p:nvSpPr>
        <p:spPr bwMode="auto">
          <a:xfrm>
            <a:off x="5940425" y="6092825"/>
            <a:ext cx="3095625" cy="762000"/>
          </a:xfrm>
          <a:prstGeom prst="rect">
            <a:avLst/>
          </a:prstGeom>
          <a:noFill/>
          <a:ln w="12700">
            <a:noFill/>
            <a:miter lim="800000"/>
            <a:headEnd/>
            <a:tailEnd/>
          </a:ln>
        </p:spPr>
        <p:txBody>
          <a:bodyPr>
            <a:prstTxWarp prst="textNoShape">
              <a:avLst/>
            </a:prstTxWarp>
            <a:spAutoFit/>
          </a:bodyPr>
          <a:lstStyle/>
          <a:p>
            <a:pPr algn="r" eaLnBrk="0" hangingPunct="0">
              <a:spcBef>
                <a:spcPct val="50000"/>
              </a:spcBef>
            </a:pPr>
            <a:r>
              <a:rPr lang="en-US" sz="1400" dirty="0">
                <a:latin typeface="Arial" charset="0"/>
                <a:hlinkClick r:id="rId5"/>
              </a:rPr>
              <a:t>www.supinfo.com</a:t>
            </a:r>
            <a:endParaRPr lang="en-US" sz="1400" b="1" dirty="0">
              <a:latin typeface="Arial" charset="0"/>
            </a:endParaRPr>
          </a:p>
          <a:p>
            <a:pPr algn="r" eaLnBrk="0" hangingPunct="0">
              <a:spcBef>
                <a:spcPct val="50000"/>
              </a:spcBef>
            </a:pPr>
            <a:r>
              <a:rPr lang="en-US" sz="1000" dirty="0">
                <a:latin typeface="Arial" charset="0"/>
              </a:rPr>
              <a:t>Copyright © SUPINFO</a:t>
            </a:r>
            <a:r>
              <a:rPr lang="en-US" sz="1200" dirty="0">
                <a:latin typeface="Arial" charset="0"/>
              </a:rPr>
              <a:t>. All rights reserved</a:t>
            </a:r>
            <a:br>
              <a:rPr lang="en-US" sz="1200" dirty="0">
                <a:latin typeface="Arial" charset="0"/>
              </a:rPr>
            </a:br>
            <a:endParaRPr lang="en-US" sz="1200" dirty="0">
              <a:latin typeface="Arial" charset="0"/>
            </a:endParaRPr>
          </a:p>
        </p:txBody>
      </p:sp>
      <p:pic>
        <p:nvPicPr>
          <p:cNvPr id="3079"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a:ln w="9525">
            <a:noFill/>
            <a:miter lim="800000"/>
            <a:headEnd/>
            <a:tailEnd/>
          </a:ln>
        </p:spPr>
      </p:pic>
      <p:pic>
        <p:nvPicPr>
          <p:cNvPr id="3080" name="Picture 46" descr="SUPINFO Logo 2006 - IIIT-noir"/>
          <p:cNvPicPr>
            <a:picLocks noChangeAspect="1" noChangeArrowheads="1"/>
          </p:cNvPicPr>
          <p:nvPr/>
        </p:nvPicPr>
        <p:blipFill>
          <a:blip r:embed="rId7" cstate="print"/>
          <a:srcRect/>
          <a:stretch>
            <a:fillRect/>
          </a:stretch>
        </p:blipFill>
        <p:spPr bwMode="auto">
          <a:xfrm>
            <a:off x="6011863" y="5157788"/>
            <a:ext cx="2979737" cy="754062"/>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3406" name="CorelDRAW" r:id="rId8" imgW="1409700" imgH="1320800" progId="">
                  <p:embed/>
                </p:oleObj>
              </mc:Choice>
              <mc:Fallback>
                <p:oleObj name="CorelDRAW" r:id="rId8" imgW="1409700" imgH="1320800" progId="">
                  <p:embed/>
                  <p:pic>
                    <p:nvPicPr>
                      <p:cNvPr id="0"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1" name="Rectangle 4"/>
          <p:cNvSpPr>
            <a:spLocks noGrp="1" noChangeArrowheads="1"/>
          </p:cNvSpPr>
          <p:nvPr>
            <p:ph type="ctrTitle"/>
          </p:nvPr>
        </p:nvSpPr>
        <p:spPr>
          <a:xfrm>
            <a:off x="2678113" y="990600"/>
            <a:ext cx="5856287" cy="2841625"/>
          </a:xfrm>
          <a:noFill/>
        </p:spPr>
        <p:txBody>
          <a:bodyPr/>
          <a:lstStyle/>
          <a:p>
            <a:pPr eaLnBrk="1" hangingPunct="1"/>
            <a:r>
              <a:rPr lang="fr-FR" sz="4000" dirty="0" smtClean="0"/>
              <a:t>Bean Validation</a:t>
            </a:r>
            <a:endParaRPr lang="fr-FR" sz="4000" dirty="0"/>
          </a:p>
        </p:txBody>
      </p:sp>
      <p:pic>
        <p:nvPicPr>
          <p:cNvPr id="2" name="Picture 1"/>
          <p:cNvPicPr>
            <a:picLocks noChangeAspect="1"/>
          </p:cNvPicPr>
          <p:nvPr/>
        </p:nvPicPr>
        <p:blipFill>
          <a:blip r:embed="rId10"/>
          <a:stretch>
            <a:fillRect/>
          </a:stretch>
        </p:blipFill>
        <p:spPr>
          <a:xfrm rot="1686116">
            <a:off x="6660232" y="2852936"/>
            <a:ext cx="1906453" cy="2019548"/>
          </a:xfrm>
          <a:prstGeom prst="rect">
            <a:avLst/>
          </a:prstGeom>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Bean Validation is new in Java EE 6</a:t>
            </a:r>
          </a:p>
          <a:p>
            <a:pPr lvl="1"/>
            <a:r>
              <a:rPr lang="en-US" dirty="0" smtClean="0"/>
              <a:t>JSR 303</a:t>
            </a:r>
          </a:p>
          <a:p>
            <a:endParaRPr lang="en-US" dirty="0" smtClean="0"/>
          </a:p>
          <a:p>
            <a:r>
              <a:rPr lang="en-US" dirty="0" smtClean="0"/>
              <a:t>Some </a:t>
            </a:r>
            <a:r>
              <a:rPr lang="en-US" dirty="0"/>
              <a:t>i</a:t>
            </a:r>
            <a:r>
              <a:rPr lang="en-US" dirty="0" smtClean="0"/>
              <a:t>mplementations :</a:t>
            </a:r>
          </a:p>
          <a:p>
            <a:pPr lvl="1"/>
            <a:r>
              <a:rPr lang="en-US" dirty="0" smtClean="0"/>
              <a:t>Hibernate Validator (Reference Implementation)</a:t>
            </a:r>
          </a:p>
          <a:p>
            <a:pPr lvl="1"/>
            <a:r>
              <a:rPr lang="en-US" dirty="0" smtClean="0"/>
              <a:t>Apache </a:t>
            </a:r>
            <a:r>
              <a:rPr lang="en-US" dirty="0" err="1" smtClean="0"/>
              <a:t>BVal</a:t>
            </a:r>
            <a:endParaRPr lang="en-US" dirty="0" smtClean="0"/>
          </a:p>
          <a:p>
            <a:pPr lvl="1"/>
            <a:endParaRPr lang="en-US" dirty="0" smtClean="0"/>
          </a:p>
          <a:p>
            <a:r>
              <a:rPr lang="en-US" dirty="0" smtClean="0"/>
              <a:t>Constraints can be define by</a:t>
            </a:r>
          </a:p>
          <a:p>
            <a:pPr lvl="1"/>
            <a:r>
              <a:rPr lang="en-US" dirty="0" smtClean="0"/>
              <a:t>XML</a:t>
            </a:r>
          </a:p>
          <a:p>
            <a:pPr lvl="1"/>
            <a:r>
              <a:rPr lang="en-US" dirty="0" smtClean="0"/>
              <a:t>Annotations</a:t>
            </a:r>
          </a:p>
          <a:p>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The solution: </a:t>
            </a:r>
            <a:r>
              <a:rPr lang="en-US" sz="3200" dirty="0" smtClean="0"/>
              <a:t>Bean Validation!</a:t>
            </a:r>
            <a:endParaRPr lang="en-US" sz="3200" dirty="0"/>
          </a:p>
        </p:txBody>
      </p:sp>
    </p:spTree>
    <p:extLst>
      <p:ext uri="{BB962C8B-B14F-4D97-AF65-F5344CB8AC3E}">
        <p14:creationId xmlns:p14="http://schemas.microsoft.com/office/powerpoint/2010/main" val="323706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smtClean="0">
                <a:solidFill>
                  <a:srgbClr val="000000"/>
                </a:solidFill>
                <a:latin typeface="Arial" charset="0"/>
              </a:rPr>
              <a:t>Introduction</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862302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Constraints</a:t>
            </a:r>
            <a:endParaRPr lang="en-US" dirty="0"/>
          </a:p>
        </p:txBody>
      </p:sp>
      <p:sp>
        <p:nvSpPr>
          <p:cNvPr id="7171" name="Rectangle 3"/>
          <p:cNvSpPr>
            <a:spLocks noGrp="1" noChangeArrowheads="1"/>
          </p:cNvSpPr>
          <p:nvPr>
            <p:ph type="subTitle" idx="1"/>
          </p:nvPr>
        </p:nvSpPr>
        <p:spPr>
          <a:xfrm>
            <a:off x="2514600" y="3962400"/>
            <a:ext cx="6377880" cy="1447800"/>
          </a:xfrm>
        </p:spPr>
        <p:txBody>
          <a:bodyPr/>
          <a:lstStyle/>
          <a:p>
            <a:pPr eaLnBrk="1" hangingPunct="1">
              <a:buFont typeface="Wingdings" charset="2"/>
              <a:buNone/>
            </a:pPr>
            <a:r>
              <a:rPr lang="en-US" dirty="0" smtClean="0"/>
              <a:t>Bean Validation &amp; Hibernate Validator constraints</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a:solidFill>
                  <a:srgbClr val="000000"/>
                </a:solidFill>
                <a:latin typeface="Arial" charset="0"/>
              </a:rPr>
              <a:t>Bean Validation</a:t>
            </a:r>
          </a:p>
        </p:txBody>
      </p:sp>
    </p:spTree>
    <p:custDataLst>
      <p:tags r:id="rId1"/>
    </p:custDataLst>
    <p:extLst>
      <p:ext uri="{BB962C8B-B14F-4D97-AF65-F5344CB8AC3E}">
        <p14:creationId xmlns:p14="http://schemas.microsoft.com/office/powerpoint/2010/main" val="84301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A constraint is a restriction on a bean attribute</a:t>
            </a:r>
          </a:p>
          <a:p>
            <a:r>
              <a:rPr lang="en-US" dirty="0" smtClean="0"/>
              <a:t>Many are defined in the JSR 303</a:t>
            </a:r>
          </a:p>
          <a:p>
            <a:pPr lvl="1"/>
            <a:r>
              <a:rPr lang="en-US" dirty="0" smtClean="0"/>
              <a:t>Hibernate Validator add some others</a:t>
            </a:r>
          </a:p>
          <a:p>
            <a:pPr lvl="1"/>
            <a:r>
              <a:rPr lang="en-US" dirty="0" smtClean="0"/>
              <a:t>And you can create your owns !</a:t>
            </a:r>
          </a:p>
          <a:p>
            <a:pPr lvl="1"/>
            <a:endParaRPr lang="en-US" dirty="0"/>
          </a:p>
          <a:p>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Constraints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Overview</a:t>
            </a:r>
            <a:endParaRPr lang="en-US" sz="3200" dirty="0"/>
          </a:p>
        </p:txBody>
      </p:sp>
      <p:sp>
        <p:nvSpPr>
          <p:cNvPr id="6" name="Text Box 19"/>
          <p:cNvSpPr txBox="1">
            <a:spLocks noChangeArrowheads="1"/>
          </p:cNvSpPr>
          <p:nvPr/>
        </p:nvSpPr>
        <p:spPr bwMode="auto">
          <a:xfrm>
            <a:off x="1331640" y="4028033"/>
            <a:ext cx="7388299" cy="2137271"/>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latin typeface="Courier"/>
                <a:cs typeface="Arial"/>
              </a:rPr>
              <a:t>    @</a:t>
            </a:r>
            <a:r>
              <a:rPr lang="en-US" sz="1800" dirty="0" err="1" smtClean="0">
                <a:latin typeface="Courier"/>
                <a:cs typeface="Arial"/>
              </a:rPr>
              <a:t>NotNull</a:t>
            </a:r>
            <a:endParaRPr lang="en-US" sz="1800" dirty="0" smtClean="0">
              <a:latin typeface="Courier"/>
              <a:cs typeface="Arial"/>
            </a:endParaRP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endParaRPr lang="en-US" sz="1800" dirty="0" smtClean="0">
              <a:latin typeface="Courier"/>
              <a:cs typeface="Arial"/>
            </a:endParaRPr>
          </a:p>
          <a:p>
            <a:r>
              <a:rPr lang="en-US" sz="1800" dirty="0" smtClean="0">
                <a:solidFill>
                  <a:srgbClr val="3F7F7F"/>
                </a:solidFill>
                <a:latin typeface="Courier"/>
                <a:cs typeface="Arial"/>
              </a:rPr>
              <a:t>    </a:t>
            </a:r>
            <a:r>
              <a:rPr lang="en-US" sz="1800" dirty="0" smtClean="0">
                <a:latin typeface="Courier"/>
                <a:cs typeface="Arial"/>
              </a:rPr>
              <a:t>...</a:t>
            </a:r>
          </a:p>
          <a:p>
            <a:r>
              <a:rPr lang="en-US" sz="1800" dirty="0" smtClean="0">
                <a:latin typeface="Courier"/>
                <a:cs typeface="Arial"/>
              </a:rPr>
              <a:t>}</a:t>
            </a:r>
            <a:endParaRPr lang="en-US" sz="1800" dirty="0">
              <a:latin typeface="Courier"/>
              <a:cs typeface="Arial"/>
            </a:endParaRPr>
          </a:p>
        </p:txBody>
      </p:sp>
    </p:spTree>
    <p:extLst>
      <p:ext uri="{BB962C8B-B14F-4D97-AF65-F5344CB8AC3E}">
        <p14:creationId xmlns:p14="http://schemas.microsoft.com/office/powerpoint/2010/main" val="365924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92444877"/>
              </p:ext>
            </p:extLst>
          </p:nvPr>
        </p:nvGraphicFramePr>
        <p:xfrm>
          <a:off x="1101725" y="1268413"/>
          <a:ext cx="7718424" cy="5308600"/>
        </p:xfrm>
        <a:graphic>
          <a:graphicData uri="http://schemas.openxmlformats.org/drawingml/2006/table">
            <a:tbl>
              <a:tblPr firstRow="1" bandRow="1">
                <a:tableStyleId>{10A1B5D5-9B99-4C35-A422-299274C87663}</a:tableStyleId>
              </a:tblPr>
              <a:tblGrid>
                <a:gridCol w="1814091"/>
                <a:gridCol w="3331525"/>
                <a:gridCol w="2572808"/>
              </a:tblGrid>
              <a:tr h="370840">
                <a:tc>
                  <a:txBody>
                    <a:bodyPr/>
                    <a:lstStyle/>
                    <a:p>
                      <a:pPr algn="ctr"/>
                      <a:r>
                        <a:rPr lang="en-US" dirty="0" smtClean="0"/>
                        <a:t>Constraints</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Allowed Types</a:t>
                      </a:r>
                      <a:endParaRPr lang="en-US" dirty="0"/>
                    </a:p>
                  </a:txBody>
                  <a:tcPr/>
                </a:tc>
              </a:tr>
              <a:tr h="370840">
                <a:tc>
                  <a:txBody>
                    <a:bodyPr/>
                    <a:lstStyle/>
                    <a:p>
                      <a:pPr algn="l"/>
                      <a:r>
                        <a:rPr lang="en-US" i="1" dirty="0" smtClean="0"/>
                        <a:t>@Null</a:t>
                      </a:r>
                    </a:p>
                  </a:txBody>
                  <a:tcPr anchor="ctr"/>
                </a:tc>
                <a:tc>
                  <a:txBody>
                    <a:bodyPr/>
                    <a:lstStyle/>
                    <a:p>
                      <a:pPr algn="l"/>
                      <a:r>
                        <a:rPr lang="en-US" dirty="0" smtClean="0"/>
                        <a:t>The annotated element must be null</a:t>
                      </a:r>
                      <a:endParaRPr lang="en-US" dirty="0"/>
                    </a:p>
                  </a:txBody>
                  <a:tcPr anchor="ctr"/>
                </a:tc>
                <a:tc>
                  <a:txBody>
                    <a:bodyPr/>
                    <a:lstStyle/>
                    <a:p>
                      <a:pPr algn="ctr"/>
                      <a:r>
                        <a:rPr lang="en-US" dirty="0" smtClean="0"/>
                        <a:t>Any</a:t>
                      </a:r>
                      <a:endParaRPr lang="en-US" dirty="0"/>
                    </a:p>
                  </a:txBody>
                  <a:tcPr anchor="ctr"/>
                </a:tc>
              </a:tr>
              <a:tr h="370840">
                <a:tc>
                  <a:txBody>
                    <a:bodyPr/>
                    <a:lstStyle/>
                    <a:p>
                      <a:pPr algn="l"/>
                      <a:r>
                        <a:rPr lang="en-US" i="1" dirty="0" smtClean="0"/>
                        <a:t>@</a:t>
                      </a:r>
                      <a:r>
                        <a:rPr lang="en-US" i="1" dirty="0" err="1" smtClean="0"/>
                        <a:t>NotNull</a:t>
                      </a:r>
                      <a:endParaRPr lang="en-US" i="1" dirty="0"/>
                    </a:p>
                  </a:txBody>
                  <a:tcPr anchor="ctr"/>
                </a:tc>
                <a:tc>
                  <a:txBody>
                    <a:bodyPr/>
                    <a:lstStyle/>
                    <a:p>
                      <a:pPr algn="l"/>
                      <a:r>
                        <a:rPr lang="en-US" dirty="0" smtClean="0"/>
                        <a:t>The annotated element must not be null</a:t>
                      </a:r>
                      <a:endParaRPr lang="en-US" dirty="0"/>
                    </a:p>
                  </a:txBody>
                  <a:tcPr anchor="ctr"/>
                </a:tc>
                <a:tc>
                  <a:txBody>
                    <a:bodyPr/>
                    <a:lstStyle/>
                    <a:p>
                      <a:pPr algn="ctr"/>
                      <a:r>
                        <a:rPr lang="en-US" dirty="0" smtClean="0"/>
                        <a:t>Any</a:t>
                      </a:r>
                      <a:endParaRPr lang="en-US" dirty="0"/>
                    </a:p>
                  </a:txBody>
                  <a:tcPr anchor="ctr"/>
                </a:tc>
              </a:tr>
              <a:tr h="370840">
                <a:tc>
                  <a:txBody>
                    <a:bodyPr/>
                    <a:lstStyle/>
                    <a:p>
                      <a:pPr algn="l"/>
                      <a:r>
                        <a:rPr lang="en-US" i="1" dirty="0" smtClean="0"/>
                        <a:t>@</a:t>
                      </a:r>
                      <a:r>
                        <a:rPr lang="en-US" i="1" dirty="0" err="1" smtClean="0"/>
                        <a:t>AssertTrue</a:t>
                      </a:r>
                      <a:endParaRPr lang="en-US" i="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annotated element must be</a:t>
                      </a:r>
                      <a:r>
                        <a:rPr lang="en-US" baseline="0" dirty="0" smtClean="0"/>
                        <a:t> true</a:t>
                      </a:r>
                      <a:endParaRPr lang="en-US" dirty="0" smtClean="0"/>
                    </a:p>
                  </a:txBody>
                  <a:tcPr anchor="ctr"/>
                </a:tc>
                <a:tc>
                  <a:txBody>
                    <a:bodyPr/>
                    <a:lstStyle/>
                    <a:p>
                      <a:pPr algn="ctr"/>
                      <a:r>
                        <a:rPr lang="en-US" i="1" dirty="0" smtClean="0"/>
                        <a:t>Boolean</a:t>
                      </a:r>
                      <a:r>
                        <a:rPr lang="en-US" dirty="0" smtClean="0"/>
                        <a:t>, </a:t>
                      </a:r>
                      <a:r>
                        <a:rPr lang="en-US" i="1" dirty="0" err="1" smtClean="0"/>
                        <a:t>boolean</a:t>
                      </a:r>
                      <a:endParaRPr lang="en-US" i="1" dirty="0"/>
                    </a:p>
                  </a:txBody>
                  <a:tcPr anchor="ctr"/>
                </a:tc>
              </a:tr>
              <a:tr h="370840">
                <a:tc>
                  <a:txBody>
                    <a:bodyPr/>
                    <a:lstStyle/>
                    <a:p>
                      <a:pPr algn="l"/>
                      <a:r>
                        <a:rPr lang="en-US" i="1" dirty="0" smtClean="0"/>
                        <a:t>@</a:t>
                      </a:r>
                      <a:r>
                        <a:rPr lang="en-US" i="1" dirty="0" err="1" smtClean="0"/>
                        <a:t>AssertFalse</a:t>
                      </a:r>
                      <a:endParaRPr lang="en-US" i="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annotated element must be</a:t>
                      </a:r>
                      <a:r>
                        <a:rPr lang="en-US" baseline="0" dirty="0" smtClean="0"/>
                        <a:t> false</a:t>
                      </a:r>
                      <a:endParaRPr lang="en-US" dirty="0" smtClean="0"/>
                    </a:p>
                  </a:txBody>
                  <a:tcPr anchor="ctr"/>
                </a:tc>
                <a:tc>
                  <a:txBody>
                    <a:bodyPr/>
                    <a:lstStyle/>
                    <a:p>
                      <a:pPr algn="ctr"/>
                      <a:r>
                        <a:rPr lang="en-US" i="1" dirty="0" smtClean="0"/>
                        <a:t>Boolean</a:t>
                      </a:r>
                      <a:r>
                        <a:rPr lang="en-US" dirty="0" smtClean="0"/>
                        <a:t>, </a:t>
                      </a:r>
                      <a:r>
                        <a:rPr lang="en-US" i="1" dirty="0" err="1" smtClean="0"/>
                        <a:t>boolean</a:t>
                      </a:r>
                      <a:endParaRPr lang="en-US" i="1" dirty="0"/>
                    </a:p>
                  </a:txBody>
                  <a:tcPr anchor="ctr"/>
                </a:tc>
              </a:tr>
              <a:tr h="370840">
                <a:tc>
                  <a:txBody>
                    <a:bodyPr/>
                    <a:lstStyle/>
                    <a:p>
                      <a:pPr algn="l"/>
                      <a:r>
                        <a:rPr lang="en-US" i="1" dirty="0" smtClean="0"/>
                        <a:t>@Min</a:t>
                      </a:r>
                      <a:endParaRPr lang="en-US" i="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annotated element must be</a:t>
                      </a:r>
                      <a:r>
                        <a:rPr lang="en-US" baseline="0" dirty="0" smtClean="0"/>
                        <a:t> a number whose value must be higher or equal to the specified minimum</a:t>
                      </a:r>
                      <a:endParaRPr lang="en-US" dirty="0" smtClean="0"/>
                    </a:p>
                  </a:txBody>
                  <a:tcPr anchor="ctr"/>
                </a:tc>
                <a:tc>
                  <a:txBody>
                    <a:bodyPr/>
                    <a:lstStyle/>
                    <a:p>
                      <a:pPr algn="ctr"/>
                      <a:r>
                        <a:rPr lang="en-US" i="1" dirty="0" err="1" smtClean="0"/>
                        <a:t>BigDecimal</a:t>
                      </a:r>
                      <a:r>
                        <a:rPr lang="en-US" dirty="0" smtClean="0"/>
                        <a:t>, </a:t>
                      </a:r>
                      <a:r>
                        <a:rPr lang="en-US" i="1" dirty="0" err="1" smtClean="0"/>
                        <a:t>BigInteger</a:t>
                      </a:r>
                      <a:r>
                        <a:rPr lang="en-US" dirty="0" smtClean="0"/>
                        <a:t>, </a:t>
                      </a:r>
                      <a:r>
                        <a:rPr lang="en-US" i="1" dirty="0" smtClean="0"/>
                        <a:t>byte</a:t>
                      </a:r>
                      <a:r>
                        <a:rPr lang="en-US" dirty="0" smtClean="0"/>
                        <a:t>, </a:t>
                      </a:r>
                      <a:r>
                        <a:rPr lang="en-US" i="1" dirty="0" smtClean="0"/>
                        <a:t>short</a:t>
                      </a:r>
                      <a:r>
                        <a:rPr lang="en-US" dirty="0" smtClean="0"/>
                        <a:t>, </a:t>
                      </a:r>
                      <a:r>
                        <a:rPr lang="en-US" i="1" dirty="0" err="1" smtClean="0"/>
                        <a:t>int</a:t>
                      </a:r>
                      <a:r>
                        <a:rPr lang="en-US" dirty="0" smtClean="0"/>
                        <a:t>, </a:t>
                      </a:r>
                      <a:r>
                        <a:rPr lang="en-US" i="1" dirty="0" smtClean="0"/>
                        <a:t>long</a:t>
                      </a:r>
                      <a:r>
                        <a:rPr lang="en-US" dirty="0" smtClean="0"/>
                        <a:t> and their respective wrappers</a:t>
                      </a:r>
                      <a:endParaRPr lang="en-US" dirty="0"/>
                    </a:p>
                  </a:txBody>
                  <a:tcPr anchor="ctr"/>
                </a:tc>
              </a:tr>
              <a:tr h="370840">
                <a:tc>
                  <a:txBody>
                    <a:bodyPr/>
                    <a:lstStyle/>
                    <a:p>
                      <a:pPr algn="l"/>
                      <a:r>
                        <a:rPr lang="en-US" i="1" dirty="0" smtClean="0"/>
                        <a:t>@Max</a:t>
                      </a:r>
                      <a:endParaRPr lang="en-US" i="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annotated element must be</a:t>
                      </a:r>
                      <a:r>
                        <a:rPr lang="en-US" baseline="0" dirty="0" smtClean="0"/>
                        <a:t> a number whose value must be lower or equal to the specified maximum</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err="1" smtClean="0"/>
                        <a:t>BigDecimal</a:t>
                      </a:r>
                      <a:r>
                        <a:rPr lang="en-US" dirty="0" smtClean="0"/>
                        <a:t>, </a:t>
                      </a:r>
                      <a:r>
                        <a:rPr lang="en-US" i="1" dirty="0" err="1" smtClean="0"/>
                        <a:t>BigInteger</a:t>
                      </a:r>
                      <a:r>
                        <a:rPr lang="en-US" dirty="0" smtClean="0"/>
                        <a:t>, </a:t>
                      </a:r>
                      <a:r>
                        <a:rPr lang="en-US" i="1" dirty="0" smtClean="0"/>
                        <a:t>byte</a:t>
                      </a:r>
                      <a:r>
                        <a:rPr lang="en-US" dirty="0" smtClean="0"/>
                        <a:t>, </a:t>
                      </a:r>
                      <a:r>
                        <a:rPr lang="en-US" i="1" dirty="0" smtClean="0"/>
                        <a:t>short</a:t>
                      </a:r>
                      <a:r>
                        <a:rPr lang="en-US" dirty="0" smtClean="0"/>
                        <a:t>, </a:t>
                      </a:r>
                      <a:r>
                        <a:rPr lang="en-US" i="1" dirty="0" err="1" smtClean="0"/>
                        <a:t>int</a:t>
                      </a:r>
                      <a:r>
                        <a:rPr lang="en-US" dirty="0" smtClean="0"/>
                        <a:t>, </a:t>
                      </a:r>
                      <a:r>
                        <a:rPr lang="en-US" i="1" dirty="0" smtClean="0"/>
                        <a:t>long</a:t>
                      </a:r>
                      <a:r>
                        <a:rPr lang="en-US" dirty="0" smtClean="0"/>
                        <a:t> and their respective wrappers</a:t>
                      </a:r>
                    </a:p>
                  </a:txBody>
                  <a:tcPr anchor="ctr"/>
                </a:tc>
              </a:tr>
            </a:tbl>
          </a:graphicData>
        </a:graphic>
      </p:graphicFrame>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Standard Constraints</a:t>
            </a:r>
            <a:endParaRPr lang="en-US" sz="3200" dirty="0"/>
          </a:p>
        </p:txBody>
      </p:sp>
    </p:spTree>
    <p:extLst>
      <p:ext uri="{BB962C8B-B14F-4D97-AF65-F5344CB8AC3E}">
        <p14:creationId xmlns:p14="http://schemas.microsoft.com/office/powerpoint/2010/main" val="210751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Example:</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Standard </a:t>
            </a:r>
            <a:r>
              <a:rPr lang="en-US" sz="3200" dirty="0" smtClean="0"/>
              <a:t>Constraints - Example</a:t>
            </a:r>
            <a:endParaRPr lang="en-US" sz="3200" dirty="0"/>
          </a:p>
        </p:txBody>
      </p:sp>
      <p:sp>
        <p:nvSpPr>
          <p:cNvPr id="6" name="Text Box 19"/>
          <p:cNvSpPr txBox="1">
            <a:spLocks noChangeArrowheads="1"/>
          </p:cNvSpPr>
          <p:nvPr/>
        </p:nvSpPr>
        <p:spPr bwMode="auto">
          <a:xfrm>
            <a:off x="1331640" y="2060848"/>
            <a:ext cx="7388299" cy="432048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smtClean="0">
                <a:latin typeface="Courier"/>
                <a:cs typeface="Arial"/>
              </a:rPr>
              <a:t>@Entity</a:t>
            </a:r>
          </a:p>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latin typeface="Courier"/>
                <a:cs typeface="Arial"/>
              </a:rPr>
              <a:t>    @Id</a:t>
            </a:r>
          </a:p>
          <a:p>
            <a:r>
              <a:rPr lang="en-US" sz="1800" dirty="0" smtClean="0">
                <a:latin typeface="Courier"/>
                <a:cs typeface="Arial"/>
              </a:rPr>
              <a:t>    </a:t>
            </a:r>
            <a:r>
              <a:rPr lang="en-US" sz="1800" b="1" dirty="0">
                <a:solidFill>
                  <a:srgbClr val="660066"/>
                </a:solidFill>
                <a:latin typeface="Courier"/>
                <a:cs typeface="Arial"/>
              </a:rPr>
              <a:t>private</a:t>
            </a:r>
            <a:r>
              <a:rPr lang="en-US" sz="1800" dirty="0">
                <a:solidFill>
                  <a:srgbClr val="660066"/>
                </a:solidFill>
                <a:latin typeface="Courier"/>
                <a:cs typeface="Arial"/>
              </a:rPr>
              <a:t> </a:t>
            </a:r>
            <a:r>
              <a:rPr lang="en-US" sz="1800" dirty="0" smtClean="0">
                <a:latin typeface="Courier"/>
                <a:cs typeface="Arial"/>
              </a:rPr>
              <a:t>Long id;</a:t>
            </a:r>
          </a:p>
          <a:p>
            <a:endParaRPr lang="en-US" sz="1800" dirty="0" smtClean="0">
              <a:latin typeface="Courier"/>
              <a:cs typeface="Arial"/>
            </a:endParaRPr>
          </a:p>
          <a:p>
            <a:r>
              <a:rPr lang="en-US" sz="1800" dirty="0" smtClean="0">
                <a:latin typeface="Courier"/>
                <a:cs typeface="Arial"/>
              </a:rPr>
              <a:t>    @</a:t>
            </a:r>
            <a:r>
              <a:rPr lang="en-US" sz="1800" dirty="0" err="1" smtClean="0">
                <a:latin typeface="Courier"/>
                <a:cs typeface="Arial"/>
              </a:rPr>
              <a:t>NotNull</a:t>
            </a:r>
            <a:endParaRPr lang="en-US" sz="1800" dirty="0" smtClean="0">
              <a:latin typeface="Courier"/>
              <a:cs typeface="Arial"/>
            </a:endParaRP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endParaRPr lang="en-US" sz="1800" dirty="0" smtClean="0">
              <a:latin typeface="Courier"/>
              <a:cs typeface="Arial"/>
            </a:endParaRPr>
          </a:p>
          <a:p>
            <a:r>
              <a:rPr lang="en-US" sz="1800" dirty="0">
                <a:latin typeface="Courier"/>
                <a:cs typeface="Arial"/>
              </a:rPr>
              <a:t> </a:t>
            </a:r>
            <a:r>
              <a:rPr lang="en-US" sz="1800" dirty="0" smtClean="0">
                <a:latin typeface="Courier"/>
                <a:cs typeface="Arial"/>
              </a:rPr>
              <a:t>   @Min(</a:t>
            </a:r>
            <a:r>
              <a:rPr lang="en-US" sz="1800" dirty="0" smtClean="0">
                <a:solidFill>
                  <a:srgbClr val="3366FF"/>
                </a:solidFill>
                <a:latin typeface="Courier"/>
                <a:cs typeface="Arial"/>
              </a:rPr>
              <a:t>7</a:t>
            </a:r>
            <a:r>
              <a:rPr lang="en-US" sz="1800" dirty="0" smtClean="0">
                <a:latin typeface="Courier"/>
                <a:cs typeface="Arial"/>
              </a:rPr>
              <a:t>) @Max(</a:t>
            </a:r>
            <a:r>
              <a:rPr lang="en-US" sz="1800" dirty="0" smtClean="0">
                <a:solidFill>
                  <a:srgbClr val="3366FF"/>
                </a:solidFill>
                <a:latin typeface="Courier"/>
                <a:cs typeface="Arial"/>
              </a:rPr>
              <a:t>77</a:t>
            </a:r>
            <a:r>
              <a:rPr lang="en-US" sz="1800" dirty="0" smtClean="0">
                <a:latin typeface="Courier"/>
                <a:cs typeface="Arial"/>
              </a:rPr>
              <a:t>)</a:t>
            </a:r>
            <a:endParaRPr lang="en-US" sz="1800" dirty="0">
              <a:latin typeface="Courier"/>
              <a:cs typeface="Arial"/>
            </a:endParaRPr>
          </a:p>
          <a:p>
            <a:r>
              <a:rPr lang="en-US" sz="1800" dirty="0">
                <a:latin typeface="Courier"/>
                <a:cs typeface="Arial"/>
              </a:rPr>
              <a:t> </a:t>
            </a:r>
            <a:r>
              <a:rPr lang="en-US" sz="1800" dirty="0" smtClean="0">
                <a:latin typeface="Courier"/>
                <a:cs typeface="Arial"/>
              </a:rPr>
              <a:t>   </a:t>
            </a:r>
            <a:r>
              <a:rPr lang="en-US" sz="1800" b="1" dirty="0">
                <a:solidFill>
                  <a:srgbClr val="660066"/>
                </a:solidFill>
                <a:latin typeface="Courier"/>
                <a:cs typeface="Arial"/>
              </a:rPr>
              <a:t>private</a:t>
            </a:r>
            <a:r>
              <a:rPr lang="en-US" sz="1800" dirty="0">
                <a:solidFill>
                  <a:srgbClr val="660066"/>
                </a:solidFill>
                <a:latin typeface="Courier"/>
                <a:cs typeface="Arial"/>
              </a:rPr>
              <a:t> </a:t>
            </a:r>
            <a:r>
              <a:rPr lang="en-US" sz="1800" dirty="0" smtClean="0">
                <a:latin typeface="Courier"/>
                <a:cs typeface="Arial"/>
              </a:rPr>
              <a:t>Integer age;</a:t>
            </a:r>
            <a:endParaRPr lang="en-US" sz="1800" dirty="0">
              <a:latin typeface="Courier"/>
              <a:cs typeface="Arial"/>
            </a:endParaRPr>
          </a:p>
          <a:p>
            <a:endParaRPr lang="en-US" sz="1800" dirty="0" smtClean="0">
              <a:latin typeface="Courier"/>
              <a:cs typeface="Arial"/>
            </a:endParaRPr>
          </a:p>
          <a:p>
            <a:endParaRPr lang="en-US" sz="1800" dirty="0" smtClean="0">
              <a:latin typeface="Courier"/>
              <a:cs typeface="Arial"/>
            </a:endParaRPr>
          </a:p>
          <a:p>
            <a:r>
              <a:rPr lang="en-US" sz="1800" dirty="0" smtClean="0">
                <a:solidFill>
                  <a:srgbClr val="3F7F7F"/>
                </a:solidFill>
                <a:latin typeface="Courier"/>
                <a:cs typeface="Arial"/>
              </a:rPr>
              <a:t>    </a:t>
            </a:r>
            <a:r>
              <a:rPr lang="en-US" sz="1800" dirty="0" smtClean="0">
                <a:latin typeface="Courier"/>
                <a:cs typeface="Arial"/>
              </a:rPr>
              <a:t>...</a:t>
            </a:r>
          </a:p>
          <a:p>
            <a:r>
              <a:rPr lang="en-US" sz="1800" dirty="0" smtClean="0">
                <a:latin typeface="Courier"/>
                <a:cs typeface="Arial"/>
              </a:rPr>
              <a:t>}</a:t>
            </a:r>
            <a:endParaRPr lang="en-US" sz="1800" dirty="0">
              <a:latin typeface="Courier"/>
              <a:cs typeface="Arial"/>
            </a:endParaRPr>
          </a:p>
        </p:txBody>
      </p:sp>
    </p:spTree>
    <p:extLst>
      <p:ext uri="{BB962C8B-B14F-4D97-AF65-F5344CB8AC3E}">
        <p14:creationId xmlns:p14="http://schemas.microsoft.com/office/powerpoint/2010/main" val="307551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021179481"/>
              </p:ext>
            </p:extLst>
          </p:nvPr>
        </p:nvGraphicFramePr>
        <p:xfrm>
          <a:off x="1101725" y="1268413"/>
          <a:ext cx="7718424" cy="4851399"/>
        </p:xfrm>
        <a:graphic>
          <a:graphicData uri="http://schemas.openxmlformats.org/drawingml/2006/table">
            <a:tbl>
              <a:tblPr firstRow="1" bandRow="1">
                <a:tableStyleId>{10A1B5D5-9B99-4C35-A422-299274C87663}</a:tableStyleId>
              </a:tblPr>
              <a:tblGrid>
                <a:gridCol w="1814091"/>
                <a:gridCol w="3331525"/>
                <a:gridCol w="2572808"/>
              </a:tblGrid>
              <a:tr h="370840">
                <a:tc>
                  <a:txBody>
                    <a:bodyPr/>
                    <a:lstStyle/>
                    <a:p>
                      <a:pPr algn="ctr"/>
                      <a:r>
                        <a:rPr lang="en-US" dirty="0" smtClean="0"/>
                        <a:t>Constraints</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Allowed Types</a:t>
                      </a:r>
                      <a:endParaRPr lang="en-US" dirty="0"/>
                    </a:p>
                  </a:txBody>
                  <a:tcPr/>
                </a:tc>
              </a:tr>
              <a:tr h="370840">
                <a:tc>
                  <a:txBody>
                    <a:bodyPr/>
                    <a:lstStyle/>
                    <a:p>
                      <a:pPr algn="l"/>
                      <a:r>
                        <a:rPr lang="en-US" i="1" dirty="0" smtClean="0"/>
                        <a:t>@</a:t>
                      </a:r>
                      <a:r>
                        <a:rPr lang="en-US" i="1" dirty="0" err="1" smtClean="0"/>
                        <a:t>DecimalMin</a:t>
                      </a:r>
                      <a:endParaRPr lang="en-US" i="1" dirty="0"/>
                    </a:p>
                  </a:txBody>
                  <a:tcPr anchor="ctr"/>
                </a:tc>
                <a:tc>
                  <a:txBody>
                    <a:bodyPr/>
                    <a:lstStyle/>
                    <a:p>
                      <a:pPr algn="l"/>
                      <a:r>
                        <a:rPr lang="en-US" dirty="0" smtClean="0"/>
                        <a:t>The annotated element must be a number whose value must be higher or equal to the </a:t>
                      </a:r>
                      <a:r>
                        <a:rPr lang="en-US" dirty="0" err="1" smtClean="0"/>
                        <a:t>specificed</a:t>
                      </a:r>
                      <a:r>
                        <a:rPr lang="en-US" dirty="0" smtClean="0"/>
                        <a:t> minimum</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err="1" smtClean="0"/>
                        <a:t>BigDecimal</a:t>
                      </a:r>
                      <a:r>
                        <a:rPr lang="en-US" dirty="0" smtClean="0"/>
                        <a:t>, </a:t>
                      </a:r>
                      <a:r>
                        <a:rPr lang="en-US" i="1" dirty="0" err="1" smtClean="0"/>
                        <a:t>BigInteger</a:t>
                      </a:r>
                      <a:r>
                        <a:rPr lang="en-US" dirty="0" smtClean="0"/>
                        <a:t>, </a:t>
                      </a:r>
                      <a:r>
                        <a:rPr lang="en-US" i="1" dirty="0" smtClean="0"/>
                        <a:t>String</a:t>
                      </a:r>
                      <a:r>
                        <a:rPr lang="en-US" dirty="0" smtClean="0"/>
                        <a:t>, </a:t>
                      </a:r>
                      <a:r>
                        <a:rPr lang="en-US" i="1" dirty="0" smtClean="0"/>
                        <a:t>byte</a:t>
                      </a:r>
                      <a:r>
                        <a:rPr lang="en-US" dirty="0" smtClean="0"/>
                        <a:t>, </a:t>
                      </a:r>
                      <a:r>
                        <a:rPr lang="en-US" i="1" dirty="0" smtClean="0"/>
                        <a:t>short</a:t>
                      </a:r>
                      <a:r>
                        <a:rPr lang="en-US" dirty="0" smtClean="0"/>
                        <a:t>, </a:t>
                      </a:r>
                      <a:r>
                        <a:rPr lang="en-US" i="1" dirty="0" err="1" smtClean="0"/>
                        <a:t>int</a:t>
                      </a:r>
                      <a:r>
                        <a:rPr lang="en-US" dirty="0" smtClean="0"/>
                        <a:t>, </a:t>
                      </a:r>
                      <a:r>
                        <a:rPr lang="en-US" i="1" dirty="0" smtClean="0"/>
                        <a:t>long</a:t>
                      </a:r>
                      <a:r>
                        <a:rPr lang="en-US" dirty="0" smtClean="0"/>
                        <a:t> and their respective wrappers</a:t>
                      </a:r>
                    </a:p>
                  </a:txBody>
                  <a:tcPr anchor="ctr"/>
                </a:tc>
              </a:tr>
              <a:tr h="370840">
                <a:tc>
                  <a:txBody>
                    <a:bodyPr/>
                    <a:lstStyle/>
                    <a:p>
                      <a:pPr algn="l"/>
                      <a:r>
                        <a:rPr lang="en-US" i="1" dirty="0" smtClean="0"/>
                        <a:t>@</a:t>
                      </a:r>
                      <a:r>
                        <a:rPr lang="en-US" i="1" dirty="0" err="1" smtClean="0"/>
                        <a:t>DecimalMax</a:t>
                      </a:r>
                      <a:endParaRPr lang="en-US" i="1" dirty="0"/>
                    </a:p>
                  </a:txBody>
                  <a:tcPr anchor="ctr"/>
                </a:tc>
                <a:tc>
                  <a:txBody>
                    <a:bodyPr/>
                    <a:lstStyle/>
                    <a:p>
                      <a:pPr algn="l"/>
                      <a:r>
                        <a:rPr lang="en-US" dirty="0" smtClean="0"/>
                        <a:t>The annotated element must be a number whose value must be lower or equal to the specified maximum</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err="1" smtClean="0"/>
                        <a:t>BigDecimal</a:t>
                      </a:r>
                      <a:r>
                        <a:rPr lang="en-US" dirty="0" smtClean="0"/>
                        <a:t>, </a:t>
                      </a:r>
                      <a:r>
                        <a:rPr lang="en-US" i="1" dirty="0" err="1" smtClean="0"/>
                        <a:t>BigInteger</a:t>
                      </a:r>
                      <a:r>
                        <a:rPr lang="en-US" dirty="0" smtClean="0"/>
                        <a:t>, </a:t>
                      </a:r>
                      <a:r>
                        <a:rPr lang="en-US" i="1" dirty="0" smtClean="0"/>
                        <a:t>String</a:t>
                      </a:r>
                      <a:r>
                        <a:rPr lang="en-US" dirty="0" smtClean="0"/>
                        <a:t>, </a:t>
                      </a:r>
                      <a:r>
                        <a:rPr lang="en-US" i="1" dirty="0" smtClean="0"/>
                        <a:t>byte</a:t>
                      </a:r>
                      <a:r>
                        <a:rPr lang="en-US" dirty="0" smtClean="0"/>
                        <a:t>, </a:t>
                      </a:r>
                      <a:r>
                        <a:rPr lang="en-US" i="1" dirty="0" smtClean="0"/>
                        <a:t>short</a:t>
                      </a:r>
                      <a:r>
                        <a:rPr lang="en-US" dirty="0" smtClean="0"/>
                        <a:t>, </a:t>
                      </a:r>
                      <a:r>
                        <a:rPr lang="en-US" i="1" dirty="0" err="1" smtClean="0"/>
                        <a:t>int</a:t>
                      </a:r>
                      <a:r>
                        <a:rPr lang="en-US" dirty="0" smtClean="0"/>
                        <a:t>, </a:t>
                      </a:r>
                      <a:r>
                        <a:rPr lang="en-US" i="1" dirty="0" smtClean="0"/>
                        <a:t>long</a:t>
                      </a:r>
                      <a:r>
                        <a:rPr lang="en-US" dirty="0" smtClean="0"/>
                        <a:t> and their respective wrappers</a:t>
                      </a:r>
                    </a:p>
                  </a:txBody>
                  <a:tcPr anchor="ctr"/>
                </a:tc>
              </a:tr>
              <a:tr h="370840">
                <a:tc>
                  <a:txBody>
                    <a:bodyPr/>
                    <a:lstStyle/>
                    <a:p>
                      <a:pPr algn="l"/>
                      <a:r>
                        <a:rPr lang="en-US" i="1" dirty="0" smtClean="0"/>
                        <a:t>@Size</a:t>
                      </a:r>
                      <a:endParaRPr lang="en-US" i="1" dirty="0"/>
                    </a:p>
                  </a:txBody>
                  <a:tcPr anchor="ctr"/>
                </a:tc>
                <a:tc>
                  <a:txBody>
                    <a:bodyPr/>
                    <a:lstStyle/>
                    <a:p>
                      <a:pPr algn="l"/>
                      <a:r>
                        <a:rPr lang="en-US" dirty="0" smtClean="0"/>
                        <a:t>The annotated element size must be between the specified boundaries (included)</a:t>
                      </a:r>
                      <a:endParaRPr lang="en-US" dirty="0"/>
                    </a:p>
                  </a:txBody>
                  <a:tcPr anchor="ctr"/>
                </a:tc>
                <a:tc>
                  <a:txBody>
                    <a:bodyPr/>
                    <a:lstStyle/>
                    <a:p>
                      <a:pPr algn="ctr"/>
                      <a:r>
                        <a:rPr lang="en-US" i="1" dirty="0" smtClean="0"/>
                        <a:t>String</a:t>
                      </a:r>
                      <a:r>
                        <a:rPr lang="en-US" dirty="0" smtClean="0"/>
                        <a:t>, </a:t>
                      </a:r>
                      <a:r>
                        <a:rPr lang="en-US" i="1" dirty="0" smtClean="0"/>
                        <a:t>Collection</a:t>
                      </a:r>
                      <a:r>
                        <a:rPr lang="en-US" dirty="0" smtClean="0"/>
                        <a:t>, </a:t>
                      </a:r>
                      <a:r>
                        <a:rPr lang="en-US" i="1" dirty="0" smtClean="0"/>
                        <a:t>Map</a:t>
                      </a:r>
                      <a:r>
                        <a:rPr lang="en-US" dirty="0" smtClean="0"/>
                        <a:t>, </a:t>
                      </a:r>
                      <a:r>
                        <a:rPr lang="en-US" i="1" dirty="0" smtClean="0"/>
                        <a:t>Array</a:t>
                      </a:r>
                      <a:endParaRPr lang="en-US" i="1" dirty="0"/>
                    </a:p>
                  </a:txBody>
                  <a:tcPr anchor="ctr"/>
                </a:tc>
              </a:tr>
              <a:tr h="370840">
                <a:tc>
                  <a:txBody>
                    <a:bodyPr/>
                    <a:lstStyle/>
                    <a:p>
                      <a:pPr algn="l"/>
                      <a:r>
                        <a:rPr lang="en-US" i="1" dirty="0" smtClean="0"/>
                        <a:t>@Digits</a:t>
                      </a:r>
                      <a:endParaRPr lang="en-US" i="1" dirty="0"/>
                    </a:p>
                  </a:txBody>
                  <a:tcPr anchor="ctr"/>
                </a:tc>
                <a:tc>
                  <a:txBody>
                    <a:bodyPr/>
                    <a:lstStyle/>
                    <a:p>
                      <a:pPr algn="l"/>
                      <a:r>
                        <a:rPr lang="en-US" dirty="0" smtClean="0"/>
                        <a:t>The annotated element must be a number within accepted range</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err="1" smtClean="0"/>
                        <a:t>BigDecimal</a:t>
                      </a:r>
                      <a:r>
                        <a:rPr lang="en-US" dirty="0" smtClean="0"/>
                        <a:t>, </a:t>
                      </a:r>
                      <a:r>
                        <a:rPr lang="en-US" i="1" dirty="0" err="1" smtClean="0"/>
                        <a:t>BigInteger</a:t>
                      </a:r>
                      <a:r>
                        <a:rPr lang="en-US" dirty="0" smtClean="0"/>
                        <a:t>, </a:t>
                      </a:r>
                      <a:r>
                        <a:rPr lang="en-US" i="1" dirty="0" smtClean="0"/>
                        <a:t>String</a:t>
                      </a:r>
                      <a:r>
                        <a:rPr lang="en-US" dirty="0" smtClean="0"/>
                        <a:t>, </a:t>
                      </a:r>
                      <a:r>
                        <a:rPr lang="en-US" i="1" dirty="0" smtClean="0"/>
                        <a:t>byte</a:t>
                      </a:r>
                      <a:r>
                        <a:rPr lang="en-US" dirty="0" smtClean="0"/>
                        <a:t>, </a:t>
                      </a:r>
                      <a:r>
                        <a:rPr lang="en-US" i="1" dirty="0" smtClean="0"/>
                        <a:t>short</a:t>
                      </a:r>
                      <a:r>
                        <a:rPr lang="en-US" dirty="0" smtClean="0"/>
                        <a:t>, </a:t>
                      </a:r>
                      <a:r>
                        <a:rPr lang="en-US" i="1" dirty="0" err="1" smtClean="0"/>
                        <a:t>int</a:t>
                      </a:r>
                      <a:r>
                        <a:rPr lang="en-US" dirty="0" smtClean="0"/>
                        <a:t>, </a:t>
                      </a:r>
                      <a:r>
                        <a:rPr lang="en-US" i="1" dirty="0" smtClean="0"/>
                        <a:t>long</a:t>
                      </a:r>
                      <a:r>
                        <a:rPr lang="en-US" dirty="0" smtClean="0"/>
                        <a:t> and their respective wrappers</a:t>
                      </a:r>
                    </a:p>
                  </a:txBody>
                  <a:tcPr anchor="ctr"/>
                </a:tc>
              </a:tr>
            </a:tbl>
          </a:graphicData>
        </a:graphic>
      </p:graphicFrame>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Standard Constraints</a:t>
            </a:r>
            <a:endParaRPr lang="en-US" sz="3200" dirty="0"/>
          </a:p>
        </p:txBody>
      </p:sp>
    </p:spTree>
    <p:extLst>
      <p:ext uri="{BB962C8B-B14F-4D97-AF65-F5344CB8AC3E}">
        <p14:creationId xmlns:p14="http://schemas.microsoft.com/office/powerpoint/2010/main" val="84371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Example:</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Standard Constraints - Example</a:t>
            </a:r>
          </a:p>
        </p:txBody>
      </p:sp>
      <p:sp>
        <p:nvSpPr>
          <p:cNvPr id="6" name="Text Box 19"/>
          <p:cNvSpPr txBox="1">
            <a:spLocks noChangeArrowheads="1"/>
          </p:cNvSpPr>
          <p:nvPr/>
        </p:nvSpPr>
        <p:spPr bwMode="auto">
          <a:xfrm>
            <a:off x="1331640" y="2060848"/>
            <a:ext cx="7388299" cy="432048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smtClean="0">
                <a:latin typeface="Courier"/>
                <a:cs typeface="Arial"/>
              </a:rPr>
              <a:t>@Entity</a:t>
            </a:r>
          </a:p>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Product {</a:t>
            </a:r>
          </a:p>
          <a:p>
            <a:endParaRPr lang="en-US" sz="1800" dirty="0" smtClean="0">
              <a:latin typeface="Courier"/>
              <a:cs typeface="Arial"/>
            </a:endParaRPr>
          </a:p>
          <a:p>
            <a:r>
              <a:rPr lang="en-US" sz="1800" dirty="0" smtClean="0">
                <a:latin typeface="Courier"/>
                <a:cs typeface="Arial"/>
              </a:rPr>
              <a:t>    @Id</a:t>
            </a:r>
          </a:p>
          <a:p>
            <a:r>
              <a:rPr lang="en-US" sz="1800" dirty="0" smtClean="0">
                <a:latin typeface="Courier"/>
                <a:cs typeface="Arial"/>
              </a:rPr>
              <a:t>    </a:t>
            </a:r>
            <a:r>
              <a:rPr lang="en-US" sz="1800" b="1" dirty="0">
                <a:solidFill>
                  <a:srgbClr val="660066"/>
                </a:solidFill>
                <a:latin typeface="Courier"/>
                <a:cs typeface="Arial"/>
              </a:rPr>
              <a:t>private</a:t>
            </a:r>
            <a:r>
              <a:rPr lang="en-US" sz="1800" dirty="0">
                <a:solidFill>
                  <a:srgbClr val="660066"/>
                </a:solidFill>
                <a:latin typeface="Courier"/>
                <a:cs typeface="Arial"/>
              </a:rPr>
              <a:t> </a:t>
            </a:r>
            <a:r>
              <a:rPr lang="en-US" sz="1800" dirty="0" smtClean="0">
                <a:latin typeface="Courier"/>
                <a:cs typeface="Arial"/>
              </a:rPr>
              <a:t>Long id;</a:t>
            </a:r>
          </a:p>
          <a:p>
            <a:endParaRPr lang="en-US" sz="1800" dirty="0" smtClean="0">
              <a:latin typeface="Courier"/>
              <a:cs typeface="Arial"/>
            </a:endParaRPr>
          </a:p>
          <a:p>
            <a:r>
              <a:rPr lang="en-US" sz="1800" dirty="0" smtClean="0">
                <a:latin typeface="Courier"/>
                <a:cs typeface="Arial"/>
              </a:rPr>
              <a:t>    @</a:t>
            </a:r>
            <a:r>
              <a:rPr lang="en-US" sz="1800" dirty="0" err="1" smtClean="0">
                <a:latin typeface="Courier"/>
                <a:cs typeface="Arial"/>
              </a:rPr>
              <a:t>NotNull</a:t>
            </a:r>
            <a:r>
              <a:rPr lang="en-US" sz="1800" dirty="0" smtClean="0">
                <a:latin typeface="Courier"/>
                <a:cs typeface="Arial"/>
              </a:rPr>
              <a:t> @Size(min=</a:t>
            </a:r>
            <a:r>
              <a:rPr lang="en-US" sz="1800" dirty="0" smtClean="0">
                <a:solidFill>
                  <a:srgbClr val="3366FF"/>
                </a:solidFill>
                <a:latin typeface="Courier"/>
                <a:cs typeface="Arial"/>
              </a:rPr>
              <a:t>4</a:t>
            </a:r>
            <a:r>
              <a:rPr lang="en-US" sz="1800" dirty="0" smtClean="0">
                <a:latin typeface="Courier"/>
                <a:cs typeface="Arial"/>
              </a:rPr>
              <a:t>, max=</a:t>
            </a:r>
            <a:r>
              <a:rPr lang="en-US" sz="1800" dirty="0" smtClean="0">
                <a:solidFill>
                  <a:srgbClr val="3366FF"/>
                </a:solidFill>
                <a:latin typeface="Courier"/>
                <a:cs typeface="Arial"/>
              </a:rPr>
              <a:t>16</a:t>
            </a:r>
            <a:r>
              <a:rPr lang="en-US" sz="1800" dirty="0" smtClean="0">
                <a:latin typeface="Courier"/>
                <a:cs typeface="Arial"/>
              </a:rPr>
              <a:t>)</a:t>
            </a: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endParaRPr lang="en-US" sz="1800" dirty="0" smtClean="0">
              <a:latin typeface="Courier"/>
              <a:cs typeface="Arial"/>
            </a:endParaRPr>
          </a:p>
          <a:p>
            <a:r>
              <a:rPr lang="en-US" sz="1800" dirty="0">
                <a:latin typeface="Courier"/>
                <a:cs typeface="Arial"/>
              </a:rPr>
              <a:t> </a:t>
            </a:r>
            <a:r>
              <a:rPr lang="en-US" sz="1800" dirty="0" smtClean="0">
                <a:latin typeface="Courier"/>
                <a:cs typeface="Arial"/>
              </a:rPr>
              <a:t>   @Digits(integer=</a:t>
            </a:r>
            <a:r>
              <a:rPr lang="en-US" sz="1800" dirty="0" smtClean="0">
                <a:solidFill>
                  <a:srgbClr val="3366FF"/>
                </a:solidFill>
                <a:latin typeface="Courier"/>
                <a:cs typeface="Arial"/>
              </a:rPr>
              <a:t>6</a:t>
            </a:r>
            <a:r>
              <a:rPr lang="en-US" sz="1800" dirty="0" smtClean="0">
                <a:latin typeface="Courier"/>
                <a:cs typeface="Arial"/>
              </a:rPr>
              <a:t>, fraction=</a:t>
            </a:r>
            <a:r>
              <a:rPr lang="en-US" sz="1800" dirty="0" smtClean="0">
                <a:solidFill>
                  <a:srgbClr val="3366FF"/>
                </a:solidFill>
                <a:latin typeface="Courier"/>
                <a:cs typeface="Arial"/>
              </a:rPr>
              <a:t>2</a:t>
            </a:r>
            <a:r>
              <a:rPr lang="en-US" sz="1800" dirty="0" smtClean="0">
                <a:latin typeface="Courier"/>
                <a:cs typeface="Arial"/>
              </a:rPr>
              <a:t>)</a:t>
            </a:r>
            <a:endParaRPr lang="en-US" sz="1800" dirty="0">
              <a:latin typeface="Courier"/>
              <a:cs typeface="Arial"/>
            </a:endParaRPr>
          </a:p>
          <a:p>
            <a:r>
              <a:rPr lang="en-US" sz="1800" dirty="0">
                <a:latin typeface="Courier"/>
                <a:cs typeface="Arial"/>
              </a:rPr>
              <a:t> </a:t>
            </a:r>
            <a:r>
              <a:rPr lang="en-US" sz="1800" dirty="0" smtClean="0">
                <a:latin typeface="Courier"/>
                <a:cs typeface="Arial"/>
              </a:rPr>
              <a:t>   </a:t>
            </a:r>
            <a:r>
              <a:rPr lang="en-US" sz="1800" b="1" dirty="0">
                <a:solidFill>
                  <a:srgbClr val="660066"/>
                </a:solidFill>
                <a:latin typeface="Courier"/>
                <a:cs typeface="Arial"/>
              </a:rPr>
              <a:t>private</a:t>
            </a:r>
            <a:r>
              <a:rPr lang="en-US" sz="1800" dirty="0">
                <a:solidFill>
                  <a:srgbClr val="660066"/>
                </a:solidFill>
                <a:latin typeface="Courier"/>
                <a:cs typeface="Arial"/>
              </a:rPr>
              <a:t> </a:t>
            </a:r>
            <a:r>
              <a:rPr lang="en-US" sz="1800" dirty="0" err="1" smtClean="0">
                <a:latin typeface="Courier"/>
                <a:cs typeface="Arial"/>
              </a:rPr>
              <a:t>BigDecimal</a:t>
            </a:r>
            <a:r>
              <a:rPr lang="en-US" sz="1800" dirty="0" smtClean="0">
                <a:latin typeface="Courier"/>
                <a:cs typeface="Arial"/>
              </a:rPr>
              <a:t> price;</a:t>
            </a:r>
            <a:endParaRPr lang="en-US" sz="1800" dirty="0">
              <a:latin typeface="Courier"/>
              <a:cs typeface="Arial"/>
            </a:endParaRPr>
          </a:p>
          <a:p>
            <a:endParaRPr lang="en-US" sz="1800" dirty="0" smtClean="0">
              <a:latin typeface="Courier"/>
              <a:cs typeface="Arial"/>
            </a:endParaRPr>
          </a:p>
          <a:p>
            <a:endParaRPr lang="en-US" sz="1800" dirty="0" smtClean="0">
              <a:latin typeface="Courier"/>
              <a:cs typeface="Arial"/>
            </a:endParaRPr>
          </a:p>
          <a:p>
            <a:r>
              <a:rPr lang="en-US" sz="1800" dirty="0" smtClean="0">
                <a:solidFill>
                  <a:srgbClr val="3F7F7F"/>
                </a:solidFill>
                <a:latin typeface="Courier"/>
                <a:cs typeface="Arial"/>
              </a:rPr>
              <a:t>    </a:t>
            </a:r>
            <a:r>
              <a:rPr lang="en-US" sz="1800" dirty="0" smtClean="0">
                <a:latin typeface="Courier"/>
                <a:cs typeface="Arial"/>
              </a:rPr>
              <a:t>...</a:t>
            </a:r>
          </a:p>
          <a:p>
            <a:r>
              <a:rPr lang="en-US" sz="1800" dirty="0" smtClean="0">
                <a:latin typeface="Courier"/>
                <a:cs typeface="Arial"/>
              </a:rPr>
              <a:t>}</a:t>
            </a:r>
            <a:endParaRPr lang="en-US" sz="1800" dirty="0">
              <a:latin typeface="Courier"/>
              <a:cs typeface="Arial"/>
            </a:endParaRPr>
          </a:p>
        </p:txBody>
      </p:sp>
    </p:spTree>
    <p:extLst>
      <p:ext uri="{BB962C8B-B14F-4D97-AF65-F5344CB8AC3E}">
        <p14:creationId xmlns:p14="http://schemas.microsoft.com/office/powerpoint/2010/main" val="213735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780344374"/>
              </p:ext>
            </p:extLst>
          </p:nvPr>
        </p:nvGraphicFramePr>
        <p:xfrm>
          <a:off x="1101725" y="1268413"/>
          <a:ext cx="7718424" cy="4211319"/>
        </p:xfrm>
        <a:graphic>
          <a:graphicData uri="http://schemas.openxmlformats.org/drawingml/2006/table">
            <a:tbl>
              <a:tblPr firstRow="1" bandRow="1">
                <a:tableStyleId>{10A1B5D5-9B99-4C35-A422-299274C87663}</a:tableStyleId>
              </a:tblPr>
              <a:tblGrid>
                <a:gridCol w="1814091"/>
                <a:gridCol w="3331525"/>
                <a:gridCol w="2572808"/>
              </a:tblGrid>
              <a:tr h="370840">
                <a:tc>
                  <a:txBody>
                    <a:bodyPr/>
                    <a:lstStyle/>
                    <a:p>
                      <a:pPr algn="ctr"/>
                      <a:r>
                        <a:rPr lang="en-US" dirty="0" smtClean="0"/>
                        <a:t>Constraints</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Allowed Types</a:t>
                      </a:r>
                      <a:endParaRPr lang="en-US" dirty="0"/>
                    </a:p>
                  </a:txBody>
                  <a:tcPr/>
                </a:tc>
              </a:tr>
              <a:tr h="370840">
                <a:tc>
                  <a:txBody>
                    <a:bodyPr/>
                    <a:lstStyle/>
                    <a:p>
                      <a:pPr algn="l"/>
                      <a:r>
                        <a:rPr lang="en-US" i="1" dirty="0" smtClean="0"/>
                        <a:t>@Past</a:t>
                      </a:r>
                      <a:endParaRPr lang="en-US" i="1" dirty="0"/>
                    </a:p>
                  </a:txBody>
                  <a:tcPr anchor="ctr"/>
                </a:tc>
                <a:tc>
                  <a:txBody>
                    <a:bodyPr/>
                    <a:lstStyle/>
                    <a:p>
                      <a:r>
                        <a:rPr lang="en-US" dirty="0" smtClean="0"/>
                        <a:t>The annotated element must be a date in the past</a:t>
                      </a:r>
                      <a:r>
                        <a:rPr lang="en-US" baseline="0" dirty="0" smtClean="0"/>
                        <a:t> (n</a:t>
                      </a:r>
                      <a:r>
                        <a:rPr lang="en-US" dirty="0" smtClean="0"/>
                        <a:t>ow is defined as the current time according to the virtual machine)</a:t>
                      </a:r>
                      <a:endParaRPr lang="en-US" dirty="0"/>
                    </a:p>
                  </a:txBody>
                  <a:tcPr anchor="ctr"/>
                </a:tc>
                <a:tc>
                  <a:txBody>
                    <a:bodyPr/>
                    <a:lstStyle/>
                    <a:p>
                      <a:pPr algn="ctr"/>
                      <a:r>
                        <a:rPr lang="en-US" i="1" dirty="0" smtClean="0"/>
                        <a:t>Date</a:t>
                      </a:r>
                      <a:r>
                        <a:rPr lang="en-US" dirty="0" smtClean="0"/>
                        <a:t>, </a:t>
                      </a:r>
                      <a:r>
                        <a:rPr lang="en-US" i="1" dirty="0" smtClean="0"/>
                        <a:t>Calendar</a:t>
                      </a:r>
                      <a:endParaRPr lang="en-US" i="1" dirty="0"/>
                    </a:p>
                  </a:txBody>
                  <a:tcPr anchor="ctr"/>
                </a:tc>
              </a:tr>
              <a:tr h="370840">
                <a:tc>
                  <a:txBody>
                    <a:bodyPr/>
                    <a:lstStyle/>
                    <a:p>
                      <a:pPr algn="l"/>
                      <a:r>
                        <a:rPr lang="en-US" i="1" dirty="0" smtClean="0"/>
                        <a:t>@Future</a:t>
                      </a:r>
                      <a:endParaRPr lang="en-US" i="1" dirty="0"/>
                    </a:p>
                  </a:txBody>
                  <a:tcPr anchor="ctr"/>
                </a:tc>
                <a:tc>
                  <a:txBody>
                    <a:bodyPr/>
                    <a:lstStyle/>
                    <a:p>
                      <a:r>
                        <a:rPr lang="en-US" dirty="0" smtClean="0"/>
                        <a:t>The annotated element must be a date in the future</a:t>
                      </a:r>
                      <a:r>
                        <a:rPr lang="en-US" baseline="0" dirty="0" smtClean="0"/>
                        <a:t> (n</a:t>
                      </a:r>
                      <a:r>
                        <a:rPr lang="en-US" dirty="0" smtClean="0"/>
                        <a:t>ow is defined as the current time according to the virtual machine)</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t>Date</a:t>
                      </a:r>
                      <a:r>
                        <a:rPr lang="en-US" dirty="0" smtClean="0"/>
                        <a:t>, </a:t>
                      </a:r>
                      <a:r>
                        <a:rPr lang="en-US" i="1" dirty="0" smtClean="0"/>
                        <a:t>Calendar</a:t>
                      </a:r>
                    </a:p>
                  </a:txBody>
                  <a:tcPr anchor="ctr"/>
                </a:tc>
              </a:tr>
              <a:tr h="370840">
                <a:tc>
                  <a:txBody>
                    <a:bodyPr/>
                    <a:lstStyle/>
                    <a:p>
                      <a:pPr algn="l"/>
                      <a:r>
                        <a:rPr lang="en-US" i="1" dirty="0" smtClean="0"/>
                        <a:t>@Pattern</a:t>
                      </a:r>
                      <a:endParaRPr lang="en-US" i="1" dirty="0"/>
                    </a:p>
                  </a:txBody>
                  <a:tcPr anchor="ctr"/>
                </a:tc>
                <a:tc>
                  <a:txBody>
                    <a:bodyPr/>
                    <a:lstStyle/>
                    <a:p>
                      <a:r>
                        <a:rPr lang="en-US" dirty="0" smtClean="0"/>
                        <a:t>The annotated String must match the following regular expression</a:t>
                      </a:r>
                      <a:endParaRPr lang="en-US" dirty="0"/>
                    </a:p>
                  </a:txBody>
                  <a:tcPr anchor="ctr"/>
                </a:tc>
                <a:tc>
                  <a:txBody>
                    <a:bodyPr/>
                    <a:lstStyle/>
                    <a:p>
                      <a:pPr algn="ctr"/>
                      <a:r>
                        <a:rPr lang="en-US" i="1" dirty="0" smtClean="0"/>
                        <a:t>String</a:t>
                      </a:r>
                      <a:endParaRPr lang="en-US" i="1" dirty="0"/>
                    </a:p>
                  </a:txBody>
                  <a:tcPr anchor="ctr"/>
                </a:tc>
              </a:tr>
            </a:tbl>
          </a:graphicData>
        </a:graphic>
      </p:graphicFrame>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Standard Constraints</a:t>
            </a:r>
            <a:endParaRPr lang="en-US" sz="3200" dirty="0"/>
          </a:p>
        </p:txBody>
      </p:sp>
    </p:spTree>
    <p:extLst>
      <p:ext uri="{BB962C8B-B14F-4D97-AF65-F5344CB8AC3E}">
        <p14:creationId xmlns:p14="http://schemas.microsoft.com/office/powerpoint/2010/main" val="381234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Example:</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Standard Constraints - Example</a:t>
            </a:r>
          </a:p>
        </p:txBody>
      </p:sp>
      <p:sp>
        <p:nvSpPr>
          <p:cNvPr id="6" name="Text Box 19"/>
          <p:cNvSpPr txBox="1">
            <a:spLocks noChangeArrowheads="1"/>
          </p:cNvSpPr>
          <p:nvPr/>
        </p:nvSpPr>
        <p:spPr bwMode="auto">
          <a:xfrm>
            <a:off x="1331640" y="2348880"/>
            <a:ext cx="7416824" cy="3528392"/>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latin typeface="Courier"/>
                <a:cs typeface="Arial"/>
              </a:rPr>
              <a:t>    @</a:t>
            </a:r>
            <a:r>
              <a:rPr lang="en-US" sz="1800" dirty="0" err="1" smtClean="0">
                <a:latin typeface="Courier"/>
                <a:cs typeface="Arial"/>
              </a:rPr>
              <a:t>NotNull</a:t>
            </a:r>
            <a:r>
              <a:rPr lang="en-US" sz="1800" dirty="0" smtClean="0">
                <a:latin typeface="Courier"/>
                <a:cs typeface="Arial"/>
              </a:rPr>
              <a:t> @Past</a:t>
            </a: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Date </a:t>
            </a:r>
            <a:r>
              <a:rPr lang="en-US" sz="1800" dirty="0" err="1" smtClean="0">
                <a:latin typeface="Courier"/>
                <a:cs typeface="Arial"/>
              </a:rPr>
              <a:t>dateOfBirth</a:t>
            </a:r>
            <a:r>
              <a:rPr lang="en-US" sz="1800" dirty="0" smtClean="0">
                <a:latin typeface="Courier"/>
                <a:cs typeface="Arial"/>
              </a:rPr>
              <a:t>;</a:t>
            </a:r>
          </a:p>
          <a:p>
            <a:endParaRPr lang="en-US" sz="1800" dirty="0" smtClean="0">
              <a:latin typeface="Courier"/>
              <a:cs typeface="Arial"/>
            </a:endParaRPr>
          </a:p>
          <a:p>
            <a:r>
              <a:rPr lang="en-US" sz="1800" dirty="0">
                <a:latin typeface="Courier"/>
                <a:cs typeface="Arial"/>
              </a:rPr>
              <a:t> </a:t>
            </a:r>
            <a:r>
              <a:rPr lang="en-US" sz="1800" dirty="0" smtClean="0">
                <a:latin typeface="Courier"/>
                <a:cs typeface="Arial"/>
              </a:rPr>
              <a:t>   @</a:t>
            </a:r>
            <a:r>
              <a:rPr lang="en-US" sz="1800" dirty="0" err="1" smtClean="0">
                <a:latin typeface="Courier"/>
                <a:cs typeface="Arial"/>
              </a:rPr>
              <a:t>NotNull</a:t>
            </a:r>
            <a:r>
              <a:rPr lang="en-US" sz="1800" dirty="0" smtClean="0">
                <a:latin typeface="Courier"/>
                <a:cs typeface="Arial"/>
              </a:rPr>
              <a:t> </a:t>
            </a:r>
          </a:p>
          <a:p>
            <a:r>
              <a:rPr lang="en-US" sz="1800" dirty="0">
                <a:latin typeface="Courier"/>
                <a:cs typeface="Arial"/>
              </a:rPr>
              <a:t> </a:t>
            </a:r>
            <a:r>
              <a:rPr lang="en-US" sz="1800" dirty="0" smtClean="0">
                <a:latin typeface="Courier"/>
                <a:cs typeface="Arial"/>
              </a:rPr>
              <a:t>   @</a:t>
            </a:r>
            <a:r>
              <a:rPr lang="en-US" sz="1800" dirty="0">
                <a:latin typeface="Courier"/>
                <a:cs typeface="Arial"/>
              </a:rPr>
              <a:t>Pattern(</a:t>
            </a:r>
            <a:r>
              <a:rPr lang="en-US" sz="1800" dirty="0" err="1">
                <a:latin typeface="Courier"/>
                <a:cs typeface="Arial"/>
              </a:rPr>
              <a:t>regexp</a:t>
            </a:r>
            <a:r>
              <a:rPr lang="en-US" sz="1800" dirty="0" smtClean="0">
                <a:latin typeface="Courier"/>
                <a:cs typeface="Arial"/>
              </a:rPr>
              <a:t>=</a:t>
            </a:r>
            <a:r>
              <a:rPr lang="en-US" sz="1800" dirty="0" smtClean="0">
                <a:solidFill>
                  <a:srgbClr val="0000FF"/>
                </a:solidFill>
                <a:latin typeface="Courier"/>
                <a:cs typeface="Arial"/>
              </a:rPr>
              <a:t>"\</a:t>
            </a:r>
            <a:r>
              <a:rPr lang="en-US" sz="1800" dirty="0">
                <a:solidFill>
                  <a:srgbClr val="0000FF"/>
                </a:solidFill>
                <a:latin typeface="Courier"/>
                <a:cs typeface="Arial"/>
              </a:rPr>
              <a:t>\(\\d{3}\\)\\d{3}-\\d{4</a:t>
            </a:r>
            <a:r>
              <a:rPr lang="en-US" sz="1800" dirty="0" smtClean="0">
                <a:solidFill>
                  <a:srgbClr val="0000FF"/>
                </a:solidFill>
                <a:latin typeface="Courier"/>
                <a:cs typeface="Arial"/>
              </a:rPr>
              <a:t>}"</a:t>
            </a:r>
            <a:r>
              <a:rPr lang="en-US" sz="1800" dirty="0" smtClean="0">
                <a:latin typeface="Courier"/>
                <a:cs typeface="Arial"/>
              </a:rPr>
              <a:t>)</a:t>
            </a:r>
            <a:endParaRPr lang="en-US" sz="1800" dirty="0">
              <a:latin typeface="Courier"/>
              <a:cs typeface="Arial"/>
            </a:endParaRPr>
          </a:p>
          <a:p>
            <a:r>
              <a:rPr lang="en-US" sz="1800" dirty="0">
                <a:latin typeface="Courier"/>
                <a:cs typeface="Arial"/>
              </a:rPr>
              <a:t> </a:t>
            </a:r>
            <a:r>
              <a:rPr lang="en-US" sz="1800" dirty="0" smtClean="0">
                <a:latin typeface="Courier"/>
                <a:cs typeface="Arial"/>
              </a:rPr>
              <a:t>   </a:t>
            </a:r>
            <a:r>
              <a:rPr lang="en-US" sz="1800" b="1" dirty="0">
                <a:solidFill>
                  <a:srgbClr val="660066"/>
                </a:solidFill>
                <a:latin typeface="Courier"/>
                <a:cs typeface="Arial"/>
              </a:rPr>
              <a:t>private</a:t>
            </a:r>
            <a:r>
              <a:rPr lang="en-US" sz="1800" dirty="0">
                <a:solidFill>
                  <a:srgbClr val="660066"/>
                </a:solidFill>
                <a:latin typeface="Courier"/>
                <a:cs typeface="Arial"/>
              </a:rPr>
              <a:t> </a:t>
            </a:r>
            <a:r>
              <a:rPr lang="en-US" sz="1800" dirty="0" smtClean="0">
                <a:latin typeface="Courier"/>
                <a:cs typeface="Arial"/>
              </a:rPr>
              <a:t>String </a:t>
            </a:r>
            <a:r>
              <a:rPr lang="en-US" sz="1800" dirty="0" err="1" smtClean="0">
                <a:latin typeface="Courier"/>
                <a:cs typeface="Arial"/>
              </a:rPr>
              <a:t>phoneNumber</a:t>
            </a:r>
            <a:r>
              <a:rPr lang="en-US" sz="1800" dirty="0" smtClean="0">
                <a:latin typeface="Courier"/>
                <a:cs typeface="Arial"/>
              </a:rPr>
              <a:t>;</a:t>
            </a:r>
            <a:endParaRPr lang="en-US" sz="1800" dirty="0">
              <a:latin typeface="Courier"/>
              <a:cs typeface="Arial"/>
            </a:endParaRPr>
          </a:p>
          <a:p>
            <a:endParaRPr lang="en-US" sz="1800" dirty="0" smtClean="0">
              <a:latin typeface="Courier"/>
              <a:cs typeface="Arial"/>
            </a:endParaRPr>
          </a:p>
          <a:p>
            <a:endParaRPr lang="en-US" sz="1800" dirty="0" smtClean="0">
              <a:latin typeface="Courier"/>
              <a:cs typeface="Arial"/>
            </a:endParaRPr>
          </a:p>
          <a:p>
            <a:r>
              <a:rPr lang="en-US" sz="1800" dirty="0" smtClean="0">
                <a:solidFill>
                  <a:srgbClr val="3F7F7F"/>
                </a:solidFill>
                <a:latin typeface="Courier"/>
                <a:cs typeface="Arial"/>
              </a:rPr>
              <a:t>    </a:t>
            </a:r>
            <a:r>
              <a:rPr lang="en-US" sz="1800" dirty="0" smtClean="0">
                <a:latin typeface="Courier"/>
                <a:cs typeface="Arial"/>
              </a:rPr>
              <a:t>...</a:t>
            </a:r>
          </a:p>
          <a:p>
            <a:r>
              <a:rPr lang="en-US" sz="1800" dirty="0" smtClean="0">
                <a:latin typeface="Courier"/>
                <a:cs typeface="Arial"/>
              </a:rPr>
              <a:t>}</a:t>
            </a:r>
            <a:endParaRPr lang="en-US" sz="1800" dirty="0">
              <a:latin typeface="Courier"/>
              <a:cs typeface="Arial"/>
            </a:endParaRPr>
          </a:p>
        </p:txBody>
      </p:sp>
    </p:spTree>
    <p:extLst>
      <p:ext uri="{BB962C8B-B14F-4D97-AF65-F5344CB8AC3E}">
        <p14:creationId xmlns:p14="http://schemas.microsoft.com/office/powerpoint/2010/main" val="101405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a:xfrm>
            <a:off x="971550" y="142875"/>
            <a:ext cx="7729538" cy="838200"/>
          </a:xfrm>
        </p:spPr>
        <p:txBody>
          <a:bodyPr/>
          <a:lstStyle/>
          <a:p>
            <a:pPr eaLnBrk="1" hangingPunct="1"/>
            <a:r>
              <a:rPr lang="en-US" smtClean="0"/>
              <a:t>Course objectives</a:t>
            </a:r>
            <a:endParaRPr lang="en-US"/>
          </a:p>
        </p:txBody>
      </p:sp>
      <p:sp>
        <p:nvSpPr>
          <p:cNvPr id="30730" name="Rectangle 10"/>
          <p:cNvSpPr>
            <a:spLocks noGrp="1" noChangeArrowheads="1"/>
          </p:cNvSpPr>
          <p:nvPr>
            <p:ph type="body" sz="half" idx="2"/>
          </p:nvPr>
        </p:nvSpPr>
        <p:spPr>
          <a:xfrm>
            <a:off x="4419600" y="1676400"/>
            <a:ext cx="4616896" cy="4648200"/>
          </a:xfrm>
        </p:spPr>
        <p:txBody>
          <a:bodyPr/>
          <a:lstStyle/>
          <a:p>
            <a:pPr marL="0" indent="0" eaLnBrk="1" hangingPunct="1">
              <a:buNone/>
            </a:pPr>
            <a:endParaRPr lang="en-US" sz="2000" b="1" dirty="0" smtClean="0"/>
          </a:p>
          <a:p>
            <a:pPr marL="0" indent="0" eaLnBrk="1" hangingPunct="1">
              <a:buNone/>
            </a:pPr>
            <a:endParaRPr lang="en-US" sz="2000" b="1" dirty="0" smtClean="0"/>
          </a:p>
          <a:p>
            <a:pPr eaLnBrk="1" hangingPunct="1"/>
            <a:r>
              <a:rPr lang="en-US" sz="2000" b="1" dirty="0" smtClean="0"/>
              <a:t>Explain </a:t>
            </a:r>
            <a:r>
              <a:rPr lang="en-US" sz="2000" dirty="0" smtClean="0"/>
              <a:t>common validation issues</a:t>
            </a:r>
          </a:p>
          <a:p>
            <a:pPr eaLnBrk="1" hangingPunct="1"/>
            <a:r>
              <a:rPr lang="en-US" sz="2000" b="1" dirty="0" smtClean="0"/>
              <a:t>Use </a:t>
            </a:r>
            <a:r>
              <a:rPr lang="en-US" sz="2000" dirty="0" smtClean="0"/>
              <a:t>standard constraints on your JavaBeans</a:t>
            </a:r>
          </a:p>
          <a:p>
            <a:pPr eaLnBrk="1" hangingPunct="1"/>
            <a:r>
              <a:rPr lang="en-US" sz="2000" b="1" dirty="0" smtClean="0"/>
              <a:t>Create </a:t>
            </a:r>
            <a:r>
              <a:rPr lang="en-US" sz="2000" dirty="0" smtClean="0"/>
              <a:t>your own constraints</a:t>
            </a:r>
          </a:p>
          <a:p>
            <a:pPr eaLnBrk="1" hangingPunct="1"/>
            <a:r>
              <a:rPr lang="en-US" sz="2000" b="1" dirty="0" smtClean="0"/>
              <a:t>Use </a:t>
            </a:r>
            <a:r>
              <a:rPr lang="en-US" sz="2000" dirty="0" smtClean="0"/>
              <a:t>Bean Validation in JSF and JPA applications</a:t>
            </a:r>
            <a:endParaRPr lang="en-US" sz="2000" b="1" dirty="0" smtClean="0"/>
          </a:p>
        </p:txBody>
      </p:sp>
      <p:sp>
        <p:nvSpPr>
          <p:cNvPr id="512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dirty="0" smtClean="0">
                <a:latin typeface="Arial" charset="0"/>
              </a:rPr>
              <a:t>By completing this course, you will be able to:</a:t>
            </a:r>
            <a:endParaRPr lang="en-US" sz="2200" dirty="0">
              <a:latin typeface="Arial" charset="0"/>
            </a:endParaRPr>
          </a:p>
        </p:txBody>
      </p:sp>
      <p:pic>
        <p:nvPicPr>
          <p:cNvPr id="512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pic>
        <p:nvPicPr>
          <p:cNvPr id="5126" name="Picture 57" descr="cible"/>
          <p:cNvPicPr>
            <a:picLocks noChangeAspect="1" noChangeArrowheads="1"/>
          </p:cNvPicPr>
          <p:nvPr/>
        </p:nvPicPr>
        <p:blipFill>
          <a:blip r:embed="rId5" cstate="print"/>
          <a:srcRect/>
          <a:stretch>
            <a:fillRect/>
          </a:stretch>
        </p:blipFill>
        <p:spPr bwMode="auto">
          <a:xfrm>
            <a:off x="1258888" y="2781300"/>
            <a:ext cx="2592387" cy="2592388"/>
          </a:xfrm>
          <a:prstGeom prst="rect">
            <a:avLst/>
          </a:prstGeom>
          <a:noFill/>
          <a:ln w="9525">
            <a:noFill/>
            <a:miter lim="800000"/>
            <a:headEnd/>
            <a:tailEnd/>
          </a:ln>
        </p:spPr>
      </p:pic>
      <p:sp>
        <p:nvSpPr>
          <p:cNvPr id="5127" name="Text Box 58"/>
          <p:cNvSpPr txBox="1">
            <a:spLocks noChangeArrowheads="1"/>
          </p:cNvSpPr>
          <p:nvPr/>
        </p:nvSpPr>
        <p:spPr bwMode="auto">
          <a:xfrm>
            <a:off x="971550"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Bean Validation</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Hibernate Validator add some interesting constraints:</a:t>
            </a:r>
          </a:p>
          <a:p>
            <a:pPr lvl="1"/>
            <a:r>
              <a:rPr lang="en-US" i="1" dirty="0" smtClean="0"/>
              <a:t>@</a:t>
            </a:r>
            <a:r>
              <a:rPr lang="en-US" i="1" dirty="0" err="1" smtClean="0"/>
              <a:t>CreditCardNumber</a:t>
            </a:r>
            <a:endParaRPr lang="en-US" i="1" dirty="0" smtClean="0"/>
          </a:p>
          <a:p>
            <a:pPr lvl="1"/>
            <a:r>
              <a:rPr lang="en-US" i="1" dirty="0" smtClean="0"/>
              <a:t>@Email</a:t>
            </a:r>
          </a:p>
          <a:p>
            <a:pPr lvl="1"/>
            <a:r>
              <a:rPr lang="en-US" i="1" dirty="0" smtClean="0"/>
              <a:t>@</a:t>
            </a:r>
            <a:r>
              <a:rPr lang="en-US" i="1" dirty="0" err="1" smtClean="0"/>
              <a:t>NotBlank</a:t>
            </a:r>
            <a:endParaRPr lang="en-US" i="1" dirty="0" smtClean="0"/>
          </a:p>
          <a:p>
            <a:pPr lvl="1"/>
            <a:r>
              <a:rPr lang="en-US" i="1" dirty="0" smtClean="0"/>
              <a:t>@</a:t>
            </a:r>
            <a:r>
              <a:rPr lang="en-US" i="1" dirty="0" err="1" smtClean="0"/>
              <a:t>NotEmpty</a:t>
            </a:r>
            <a:endParaRPr lang="en-US" i="1" dirty="0" smtClean="0"/>
          </a:p>
          <a:p>
            <a:pPr lvl="1"/>
            <a:r>
              <a:rPr lang="en-US" i="1" dirty="0" smtClean="0"/>
              <a:t>@Range</a:t>
            </a:r>
          </a:p>
          <a:p>
            <a:pPr lvl="1"/>
            <a:r>
              <a:rPr lang="en-US" i="1" dirty="0" smtClean="0"/>
              <a:t>@URL</a:t>
            </a:r>
          </a:p>
          <a:p>
            <a:pPr lvl="1"/>
            <a:r>
              <a:rPr lang="en-US" dirty="0" smtClean="0"/>
              <a:t>…</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Hibernate Validator Constraints</a:t>
            </a:r>
            <a:endParaRPr lang="en-US" sz="3200" dirty="0"/>
          </a:p>
        </p:txBody>
      </p:sp>
      <p:pic>
        <p:nvPicPr>
          <p:cNvPr id="2" name="Picture 1"/>
          <p:cNvPicPr>
            <a:picLocks noChangeAspect="1"/>
          </p:cNvPicPr>
          <p:nvPr/>
        </p:nvPicPr>
        <p:blipFill>
          <a:blip r:embed="rId3"/>
          <a:stretch>
            <a:fillRect/>
          </a:stretch>
        </p:blipFill>
        <p:spPr>
          <a:xfrm>
            <a:off x="5120456" y="5928427"/>
            <a:ext cx="3772024" cy="740933"/>
          </a:xfrm>
          <a:prstGeom prst="rect">
            <a:avLst/>
          </a:prstGeom>
        </p:spPr>
      </p:pic>
    </p:spTree>
    <p:extLst>
      <p:ext uri="{BB962C8B-B14F-4D97-AF65-F5344CB8AC3E}">
        <p14:creationId xmlns:p14="http://schemas.microsoft.com/office/powerpoint/2010/main" val="3395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Constraints</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862302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Validate and</a:t>
            </a:r>
            <a:br>
              <a:rPr lang="en-US" dirty="0" smtClean="0"/>
            </a:br>
            <a:r>
              <a:rPr lang="en-US" dirty="0"/>
              <a:t>	</a:t>
            </a:r>
            <a:r>
              <a:rPr lang="en-US" dirty="0" smtClean="0"/>
              <a:t>manage violations</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Validator, Messages, …</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a:solidFill>
                  <a:srgbClr val="000000"/>
                </a:solidFill>
                <a:latin typeface="Arial" charset="0"/>
              </a:rPr>
              <a:t>Bean Validation</a:t>
            </a:r>
          </a:p>
        </p:txBody>
      </p:sp>
    </p:spTree>
    <p:custDataLst>
      <p:tags r:id="rId1"/>
    </p:custDataLst>
    <p:extLst>
      <p:ext uri="{BB962C8B-B14F-4D97-AF65-F5344CB8AC3E}">
        <p14:creationId xmlns:p14="http://schemas.microsoft.com/office/powerpoint/2010/main" val="84301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24744"/>
            <a:ext cx="7718425" cy="4648200"/>
          </a:xfrm>
        </p:spPr>
        <p:txBody>
          <a:bodyPr/>
          <a:lstStyle/>
          <a:p>
            <a:r>
              <a:rPr lang="en-US" dirty="0" smtClean="0"/>
              <a:t>To validate a JavaBean enhanced by Bean Validation annotations</a:t>
            </a:r>
          </a:p>
          <a:p>
            <a:pPr lvl="1"/>
            <a:r>
              <a:rPr lang="en-US" dirty="0" smtClean="0"/>
              <a:t>You need a </a:t>
            </a:r>
            <a:r>
              <a:rPr lang="en-US" i="1" dirty="0" smtClean="0"/>
              <a:t>validator</a:t>
            </a:r>
          </a:p>
          <a:p>
            <a:pPr lvl="1"/>
            <a:r>
              <a:rPr lang="en-US" dirty="0" smtClean="0"/>
              <a:t>Take the JavaBean for validation and return a set of violations</a:t>
            </a:r>
          </a:p>
          <a:p>
            <a:pPr marL="0" indent="0">
              <a:buNone/>
            </a:pPr>
            <a:endParaRPr lang="en-US" dirty="0" smtClean="0"/>
          </a:p>
          <a:p>
            <a:r>
              <a:rPr lang="en-US" dirty="0" smtClean="0"/>
              <a:t>To retrieve one, the API provide you a factory</a:t>
            </a:r>
          </a:p>
          <a:p>
            <a:pPr lvl="1"/>
            <a:endParaRPr lang="en-US" i="1" dirty="0"/>
          </a:p>
          <a:p>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t>
            </a:r>
            <a:r>
              <a:rPr lang="en-US" sz="1800" b="1" dirty="0" smtClean="0">
                <a:solidFill>
                  <a:srgbClr val="000000"/>
                </a:solidFill>
                <a:latin typeface="Arial" charset="0"/>
              </a:rPr>
              <a:t>and manage </a:t>
            </a:r>
            <a:r>
              <a:rPr lang="en-US" sz="1800" b="1" dirty="0">
                <a:solidFill>
                  <a:srgbClr val="000000"/>
                </a:solidFill>
                <a:latin typeface="Arial" charset="0"/>
              </a:rPr>
              <a:t>violations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Validator</a:t>
            </a:r>
            <a:endParaRPr lang="en-US" sz="3200" dirty="0"/>
          </a:p>
        </p:txBody>
      </p:sp>
      <p:sp>
        <p:nvSpPr>
          <p:cNvPr id="6" name="Text Box 19"/>
          <p:cNvSpPr txBox="1">
            <a:spLocks noChangeArrowheads="1"/>
          </p:cNvSpPr>
          <p:nvPr/>
        </p:nvSpPr>
        <p:spPr bwMode="auto">
          <a:xfrm>
            <a:off x="1115616" y="4365104"/>
            <a:ext cx="7812360" cy="216024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err="1">
                <a:latin typeface="Courier"/>
                <a:cs typeface="Arial"/>
              </a:rPr>
              <a:t>ValidatorFactory</a:t>
            </a:r>
            <a:r>
              <a:rPr lang="en-US" sz="1800" dirty="0">
                <a:latin typeface="Courier"/>
                <a:cs typeface="Arial"/>
              </a:rPr>
              <a:t> factory = </a:t>
            </a:r>
            <a:endParaRPr lang="en-US" sz="1800" dirty="0" smtClean="0">
              <a:latin typeface="Courier"/>
              <a:cs typeface="Arial"/>
            </a:endParaRPr>
          </a:p>
          <a:p>
            <a:r>
              <a:rPr lang="en-US" sz="1800" dirty="0">
                <a:latin typeface="Courier"/>
                <a:cs typeface="Arial"/>
              </a:rPr>
              <a:t>	</a:t>
            </a:r>
            <a:r>
              <a:rPr lang="en-US" sz="1800" dirty="0" smtClean="0">
                <a:latin typeface="Courier"/>
                <a:cs typeface="Arial"/>
              </a:rPr>
              <a:t>	</a:t>
            </a:r>
            <a:r>
              <a:rPr lang="en-US" sz="1800" dirty="0" err="1" smtClean="0">
                <a:latin typeface="Courier"/>
                <a:cs typeface="Arial"/>
              </a:rPr>
              <a:t>Validation.buildDefaultValidatorFactory</a:t>
            </a:r>
            <a:r>
              <a:rPr lang="en-US" sz="1800" dirty="0">
                <a:latin typeface="Courier"/>
                <a:cs typeface="Arial"/>
              </a:rPr>
              <a:t>()</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Validator </a:t>
            </a:r>
            <a:r>
              <a:rPr lang="en-US" sz="1800" dirty="0">
                <a:latin typeface="Courier"/>
                <a:cs typeface="Arial"/>
              </a:rPr>
              <a:t>validator = </a:t>
            </a:r>
            <a:r>
              <a:rPr lang="en-US" sz="1800" dirty="0" err="1">
                <a:latin typeface="Courier"/>
                <a:cs typeface="Arial"/>
              </a:rPr>
              <a:t>factory.getValidator</a:t>
            </a:r>
            <a:r>
              <a:rPr lang="en-US" sz="1800" dirty="0">
                <a:latin typeface="Courier"/>
                <a:cs typeface="Arial"/>
              </a:rPr>
              <a:t>()</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Set</a:t>
            </a:r>
            <a:r>
              <a:rPr lang="en-US" sz="1800" dirty="0">
                <a:latin typeface="Courier"/>
                <a:cs typeface="Arial"/>
              </a:rPr>
              <a:t>&lt;</a:t>
            </a:r>
            <a:r>
              <a:rPr lang="en-US" sz="1800" dirty="0" err="1">
                <a:latin typeface="Courier"/>
                <a:cs typeface="Arial"/>
              </a:rPr>
              <a:t>ConstraintViolation</a:t>
            </a:r>
            <a:r>
              <a:rPr lang="en-US" sz="1800" dirty="0" smtClean="0">
                <a:latin typeface="Courier"/>
                <a:cs typeface="Arial"/>
              </a:rPr>
              <a:t>&lt;User&gt;</a:t>
            </a:r>
            <a:r>
              <a:rPr lang="en-US" sz="1800" dirty="0">
                <a:latin typeface="Courier"/>
                <a:cs typeface="Arial"/>
              </a:rPr>
              <a:t>&gt; </a:t>
            </a:r>
            <a:r>
              <a:rPr lang="en-US" sz="1800" dirty="0" err="1" smtClean="0">
                <a:latin typeface="Courier"/>
                <a:cs typeface="Arial"/>
              </a:rPr>
              <a:t>constraintViolations</a:t>
            </a:r>
            <a:r>
              <a:rPr lang="en-US" sz="1800" dirty="0" smtClean="0">
                <a:latin typeface="Courier"/>
                <a:cs typeface="Arial"/>
              </a:rPr>
              <a:t>; </a:t>
            </a:r>
          </a:p>
          <a:p>
            <a:r>
              <a:rPr lang="en-US" sz="1800" dirty="0" err="1" smtClean="0">
                <a:latin typeface="Courier"/>
                <a:cs typeface="Arial"/>
              </a:rPr>
              <a:t>constraintViolations</a:t>
            </a:r>
            <a:r>
              <a:rPr lang="en-US" sz="1800" dirty="0" smtClean="0">
                <a:latin typeface="Courier"/>
                <a:cs typeface="Arial"/>
              </a:rPr>
              <a:t> = </a:t>
            </a:r>
            <a:r>
              <a:rPr lang="en-US" sz="1800" dirty="0" err="1" smtClean="0">
                <a:latin typeface="Courier"/>
                <a:cs typeface="Arial"/>
              </a:rPr>
              <a:t>validator.validate</a:t>
            </a:r>
            <a:r>
              <a:rPr lang="en-US" sz="1800" dirty="0" smtClean="0">
                <a:latin typeface="Courier"/>
                <a:cs typeface="Arial"/>
              </a:rPr>
              <a:t>(user)</a:t>
            </a:r>
            <a:r>
              <a:rPr lang="en-US" sz="1800" dirty="0">
                <a:latin typeface="Courier"/>
                <a:cs typeface="Arial"/>
              </a:rPr>
              <a:t>;</a:t>
            </a:r>
          </a:p>
        </p:txBody>
      </p:sp>
    </p:spTree>
    <p:extLst>
      <p:ext uri="{BB962C8B-B14F-4D97-AF65-F5344CB8AC3E}">
        <p14:creationId xmlns:p14="http://schemas.microsoft.com/office/powerpoint/2010/main" val="66153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013048"/>
            <a:ext cx="7718425" cy="4648200"/>
          </a:xfrm>
        </p:spPr>
        <p:txBody>
          <a:bodyPr/>
          <a:lstStyle/>
          <a:p>
            <a:r>
              <a:rPr lang="en-US" i="1" dirty="0" err="1" smtClean="0"/>
              <a:t>ConstraintViolation</a:t>
            </a:r>
            <a:r>
              <a:rPr lang="en-US" dirty="0" smtClean="0"/>
              <a:t> objects contain a lot of information that you can retrieve with the following methods:</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Constraint Violations</a:t>
            </a:r>
            <a:endParaRPr lang="en-US" sz="3200" dirty="0"/>
          </a:p>
        </p:txBody>
      </p:sp>
      <p:graphicFrame>
        <p:nvGraphicFramePr>
          <p:cNvPr id="7" name="Content Placeholder 1"/>
          <p:cNvGraphicFramePr>
            <a:graphicFrameLocks/>
          </p:cNvGraphicFramePr>
          <p:nvPr>
            <p:extLst>
              <p:ext uri="{D42A27DB-BD31-4B8C-83A1-F6EECF244321}">
                <p14:modId xmlns:p14="http://schemas.microsoft.com/office/powerpoint/2010/main" val="819640270"/>
              </p:ext>
            </p:extLst>
          </p:nvPr>
        </p:nvGraphicFramePr>
        <p:xfrm>
          <a:off x="1259632" y="1988840"/>
          <a:ext cx="7502723" cy="4582160"/>
        </p:xfrm>
        <a:graphic>
          <a:graphicData uri="http://schemas.openxmlformats.org/drawingml/2006/table">
            <a:tbl>
              <a:tblPr firstRow="1" bandRow="1">
                <a:tableStyleId>{10A1B5D5-9B99-4C35-A422-299274C87663}</a:tableStyleId>
              </a:tblPr>
              <a:tblGrid>
                <a:gridCol w="2822203"/>
                <a:gridCol w="4680520"/>
              </a:tblGrid>
              <a:tr h="370840">
                <a:tc>
                  <a:txBody>
                    <a:bodyPr/>
                    <a:lstStyle/>
                    <a:p>
                      <a:pPr algn="ctr"/>
                      <a:r>
                        <a:rPr lang="en-US" dirty="0" smtClean="0"/>
                        <a:t>Methods</a:t>
                      </a:r>
                      <a:endParaRPr lang="en-US" dirty="0"/>
                    </a:p>
                  </a:txBody>
                  <a:tcPr/>
                </a:tc>
                <a:tc>
                  <a:txBody>
                    <a:bodyPr/>
                    <a:lstStyle/>
                    <a:p>
                      <a:pPr algn="ctr"/>
                      <a:r>
                        <a:rPr lang="en-US" dirty="0" smtClean="0"/>
                        <a:t>Description</a:t>
                      </a:r>
                      <a:endParaRPr lang="en-US" dirty="0"/>
                    </a:p>
                  </a:txBody>
                  <a:tcPr/>
                </a:tc>
              </a:tr>
              <a:tr h="370840">
                <a:tc>
                  <a:txBody>
                    <a:bodyPr/>
                    <a:lstStyle/>
                    <a:p>
                      <a:pPr algn="l"/>
                      <a:r>
                        <a:rPr lang="en-US" i="1" dirty="0" err="1" smtClean="0"/>
                        <a:t>getMessage</a:t>
                      </a:r>
                      <a:r>
                        <a:rPr lang="en-US" i="1" dirty="0" smtClean="0"/>
                        <a:t>()</a:t>
                      </a:r>
                      <a:endParaRPr lang="en-US" i="1" dirty="0"/>
                    </a:p>
                  </a:txBody>
                  <a:tcPr anchor="ctr"/>
                </a:tc>
                <a:tc>
                  <a:txBody>
                    <a:bodyPr/>
                    <a:lstStyle/>
                    <a:p>
                      <a:r>
                        <a:rPr lang="en-US" dirty="0" smtClean="0"/>
                        <a:t>Return the interpolated error message for this constraint violation</a:t>
                      </a:r>
                      <a:endParaRPr lang="en-US" dirty="0"/>
                    </a:p>
                  </a:txBody>
                  <a:tcPr anchor="ctr"/>
                </a:tc>
              </a:tr>
              <a:tr h="370840">
                <a:tc>
                  <a:txBody>
                    <a:bodyPr/>
                    <a:lstStyle/>
                    <a:p>
                      <a:pPr algn="l"/>
                      <a:r>
                        <a:rPr lang="en-US" i="1" dirty="0" err="1" smtClean="0"/>
                        <a:t>getMessageTemplate</a:t>
                      </a:r>
                      <a:r>
                        <a:rPr lang="en-US" i="1" dirty="0" smtClean="0"/>
                        <a:t>()</a:t>
                      </a:r>
                      <a:endParaRPr lang="en-US" i="1" dirty="0"/>
                    </a:p>
                  </a:txBody>
                  <a:tcPr anchor="ctr"/>
                </a:tc>
                <a:tc>
                  <a:txBody>
                    <a:bodyPr/>
                    <a:lstStyle/>
                    <a:p>
                      <a:r>
                        <a:rPr lang="en-US" dirty="0" smtClean="0"/>
                        <a:t>Return</a:t>
                      </a:r>
                      <a:r>
                        <a:rPr lang="en-US" baseline="0" dirty="0" smtClean="0"/>
                        <a:t> t</a:t>
                      </a:r>
                      <a:r>
                        <a:rPr lang="en-US" dirty="0" smtClean="0"/>
                        <a:t>he non-interpolated error message for this constraint violation</a:t>
                      </a:r>
                      <a:endParaRPr lang="en-US" dirty="0"/>
                    </a:p>
                  </a:txBody>
                  <a:tcPr anchor="ctr"/>
                </a:tc>
              </a:tr>
              <a:tr h="370840">
                <a:tc>
                  <a:txBody>
                    <a:bodyPr/>
                    <a:lstStyle/>
                    <a:p>
                      <a:pPr algn="l"/>
                      <a:r>
                        <a:rPr lang="en-US" i="1" dirty="0" err="1" smtClean="0"/>
                        <a:t>getRootBean</a:t>
                      </a:r>
                      <a:r>
                        <a:rPr lang="en-US" i="1" dirty="0" smtClean="0"/>
                        <a:t>()</a:t>
                      </a:r>
                      <a:endParaRPr lang="en-US" i="1" dirty="0"/>
                    </a:p>
                  </a:txBody>
                  <a:tcPr anchor="ctr"/>
                </a:tc>
                <a:tc>
                  <a:txBody>
                    <a:bodyPr/>
                    <a:lstStyle/>
                    <a:p>
                      <a:r>
                        <a:rPr lang="en-US" dirty="0" smtClean="0"/>
                        <a:t>Return the root bean being validated</a:t>
                      </a:r>
                      <a:endParaRPr lang="en-US"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getRootBeanClass</a:t>
                      </a:r>
                      <a:r>
                        <a:rPr lang="en-US" i="1" dirty="0" smtClean="0"/>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 the class of the root bean being validated</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getLeafBean</a:t>
                      </a:r>
                      <a:r>
                        <a:rPr lang="en-US" i="1" dirty="0" smtClean="0"/>
                        <a:t>()</a:t>
                      </a:r>
                    </a:p>
                  </a:txBody>
                  <a:tcPr anchor="ctr"/>
                </a:tc>
                <a:tc>
                  <a:txBody>
                    <a:bodyPr/>
                    <a:lstStyle/>
                    <a:p>
                      <a:r>
                        <a:rPr lang="en-US" dirty="0" smtClean="0"/>
                        <a:t>Return the leaf bean the constraint is applied on</a:t>
                      </a:r>
                      <a:endParaRPr lang="en-US" dirty="0"/>
                    </a:p>
                  </a:txBody>
                  <a:tcPr anchor="ctr"/>
                </a:tc>
              </a:tr>
              <a:tr h="370840">
                <a:tc>
                  <a:txBody>
                    <a:bodyPr/>
                    <a:lstStyle/>
                    <a:p>
                      <a:pPr algn="l"/>
                      <a:r>
                        <a:rPr lang="en-US" i="1" dirty="0" err="1" smtClean="0"/>
                        <a:t>getPropertyPath</a:t>
                      </a:r>
                      <a:r>
                        <a:rPr lang="en-US" i="1" dirty="0" smtClean="0"/>
                        <a:t>()</a:t>
                      </a:r>
                      <a:endParaRPr lang="en-US" i="1" dirty="0"/>
                    </a:p>
                  </a:txBody>
                  <a:tcPr anchor="ctr"/>
                </a:tc>
                <a:tc>
                  <a:txBody>
                    <a:bodyPr/>
                    <a:lstStyle/>
                    <a:p>
                      <a:r>
                        <a:rPr lang="en-US" dirty="0" smtClean="0"/>
                        <a:t>Return the property path to the value from </a:t>
                      </a:r>
                      <a:r>
                        <a:rPr lang="en-US" dirty="0" err="1" smtClean="0"/>
                        <a:t>rootBean</a:t>
                      </a:r>
                      <a:endParaRPr lang="en-US" dirty="0"/>
                    </a:p>
                  </a:txBody>
                  <a:tcPr anchor="ctr"/>
                </a:tc>
              </a:tr>
              <a:tr h="370840">
                <a:tc>
                  <a:txBody>
                    <a:bodyPr/>
                    <a:lstStyle/>
                    <a:p>
                      <a:pPr algn="l"/>
                      <a:r>
                        <a:rPr lang="en-US" i="1" dirty="0" err="1" smtClean="0"/>
                        <a:t>getInvalidValue</a:t>
                      </a:r>
                      <a:r>
                        <a:rPr lang="en-US" i="1" dirty="0" smtClean="0"/>
                        <a:t>()</a:t>
                      </a:r>
                      <a:endParaRPr lang="en-US" i="1" dirty="0"/>
                    </a:p>
                  </a:txBody>
                  <a:tcPr anchor="ctr"/>
                </a:tc>
                <a:tc>
                  <a:txBody>
                    <a:bodyPr/>
                    <a:lstStyle/>
                    <a:p>
                      <a:r>
                        <a:rPr lang="en-US" dirty="0" smtClean="0"/>
                        <a:t>Return the value failing to pass the constraint</a:t>
                      </a:r>
                      <a:endParaRPr lang="en-US" dirty="0"/>
                    </a:p>
                  </a:txBody>
                  <a:tcPr anchor="ctr"/>
                </a:tc>
              </a:tr>
            </a:tbl>
          </a:graphicData>
        </a:graphic>
      </p:graphicFrame>
    </p:spTree>
    <p:extLst>
      <p:ext uri="{BB962C8B-B14F-4D97-AF65-F5344CB8AC3E}">
        <p14:creationId xmlns:p14="http://schemas.microsoft.com/office/powerpoint/2010/main" val="346716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As you can each violation is associated to a message and a </a:t>
            </a:r>
            <a:r>
              <a:rPr lang="en-US" dirty="0" err="1" smtClean="0"/>
              <a:t>messageTemplate</a:t>
            </a:r>
            <a:endParaRPr lang="en-US" dirty="0" smtClean="0"/>
          </a:p>
          <a:p>
            <a:r>
              <a:rPr lang="en-US" dirty="0" smtClean="0"/>
              <a:t>Implementation provide default messages</a:t>
            </a:r>
            <a:endParaRPr lang="en-US" dirty="0"/>
          </a:p>
          <a:p>
            <a:r>
              <a:rPr lang="en-US" dirty="0" smtClean="0"/>
              <a:t>But you can define yours</a:t>
            </a:r>
          </a:p>
          <a:p>
            <a:pPr lvl="1"/>
            <a:r>
              <a:rPr lang="en-US" dirty="0" smtClean="0"/>
              <a:t>Each bean validation annotation can have a </a:t>
            </a:r>
            <a:r>
              <a:rPr lang="en-US" i="1" dirty="0" smtClean="0"/>
              <a:t>message</a:t>
            </a:r>
            <a:r>
              <a:rPr lang="en-US" dirty="0" smtClean="0"/>
              <a:t> attribute</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Error messages</a:t>
            </a:r>
            <a:endParaRPr lang="en-US" sz="3200" dirty="0"/>
          </a:p>
        </p:txBody>
      </p:sp>
      <p:sp>
        <p:nvSpPr>
          <p:cNvPr id="6" name="Text Box 19"/>
          <p:cNvSpPr txBox="1">
            <a:spLocks noChangeArrowheads="1"/>
          </p:cNvSpPr>
          <p:nvPr/>
        </p:nvSpPr>
        <p:spPr bwMode="auto">
          <a:xfrm>
            <a:off x="1331640" y="3933056"/>
            <a:ext cx="7388299" cy="288032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latin typeface="Courier"/>
                <a:cs typeface="Arial"/>
              </a:rPr>
              <a:t>    @</a:t>
            </a:r>
            <a:r>
              <a:rPr lang="en-US" sz="1800" dirty="0" err="1" smtClean="0">
                <a:latin typeface="Courier"/>
                <a:cs typeface="Arial"/>
              </a:rPr>
              <a:t>NotNull</a:t>
            </a:r>
            <a:r>
              <a:rPr lang="en-US" sz="1800" dirty="0" smtClean="0">
                <a:latin typeface="Courier"/>
                <a:cs typeface="Arial"/>
              </a:rPr>
              <a:t>(message=</a:t>
            </a:r>
            <a:r>
              <a:rPr lang="en-US" sz="1800" dirty="0" smtClean="0">
                <a:solidFill>
                  <a:srgbClr val="1824F8"/>
                </a:solidFill>
                <a:latin typeface="Courier"/>
                <a:cs typeface="Arial"/>
              </a:rPr>
              <a:t>"Name cannot be null"</a:t>
            </a:r>
            <a:r>
              <a:rPr lang="en-US" sz="1800" dirty="0" smtClean="0">
                <a:latin typeface="Courier"/>
                <a:cs typeface="Arial"/>
              </a:rPr>
              <a:t>)</a:t>
            </a: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r>
              <a:rPr lang="en-US" sz="1800" dirty="0" smtClean="0">
                <a:latin typeface="Courier"/>
                <a:cs typeface="Arial"/>
              </a:rPr>
              <a:t>    </a:t>
            </a:r>
          </a:p>
          <a:p>
            <a:r>
              <a:rPr lang="en-US" sz="1800" dirty="0">
                <a:latin typeface="Courier"/>
                <a:cs typeface="Arial"/>
              </a:rPr>
              <a:t> </a:t>
            </a:r>
            <a:r>
              <a:rPr lang="en-US" sz="1800" dirty="0" smtClean="0">
                <a:latin typeface="Courier"/>
                <a:cs typeface="Arial"/>
              </a:rPr>
              <a:t>   @</a:t>
            </a:r>
            <a:r>
              <a:rPr lang="en-US" sz="1800" dirty="0">
                <a:latin typeface="Courier"/>
                <a:cs typeface="Arial"/>
              </a:rPr>
              <a:t>Min</a:t>
            </a:r>
            <a:r>
              <a:rPr lang="en-US" sz="1800" dirty="0" smtClean="0">
                <a:latin typeface="Courier"/>
                <a:cs typeface="Arial"/>
              </a:rPr>
              <a:t>(value=</a:t>
            </a:r>
            <a:r>
              <a:rPr lang="en-US" sz="1800" dirty="0" smtClean="0">
                <a:solidFill>
                  <a:srgbClr val="3366FF"/>
                </a:solidFill>
                <a:latin typeface="Courier"/>
                <a:cs typeface="Arial"/>
              </a:rPr>
              <a:t>7</a:t>
            </a:r>
            <a:r>
              <a:rPr lang="en-US" sz="1800" dirty="0" smtClean="0">
                <a:latin typeface="Courier"/>
                <a:cs typeface="Arial"/>
              </a:rPr>
              <a:t>, message=</a:t>
            </a:r>
            <a:r>
              <a:rPr lang="en-US" sz="1800" dirty="0" smtClean="0">
                <a:solidFill>
                  <a:srgbClr val="1824F8"/>
                </a:solidFill>
                <a:latin typeface="Courier"/>
                <a:cs typeface="Arial"/>
              </a:rPr>
              <a:t>"Minimum age is {value}"</a:t>
            </a:r>
            <a:r>
              <a:rPr lang="en-US" sz="1800" dirty="0" smtClean="0">
                <a:latin typeface="Courier"/>
                <a:cs typeface="Arial"/>
              </a:rPr>
              <a:t>)</a:t>
            </a:r>
          </a:p>
          <a:p>
            <a:r>
              <a:rPr lang="en-US" sz="1800" b="1" dirty="0">
                <a:solidFill>
                  <a:srgbClr val="660066"/>
                </a:solidFill>
                <a:latin typeface="Courier"/>
                <a:cs typeface="Arial"/>
              </a:rPr>
              <a:t> </a:t>
            </a:r>
            <a:r>
              <a:rPr lang="en-US" sz="1800" b="1" dirty="0" smtClean="0">
                <a:solidFill>
                  <a:srgbClr val="660066"/>
                </a:solidFill>
                <a:latin typeface="Courier"/>
                <a:cs typeface="Arial"/>
              </a:rPr>
              <a:t>   private</a:t>
            </a:r>
            <a:r>
              <a:rPr lang="en-US" sz="1800" dirty="0" smtClean="0">
                <a:solidFill>
                  <a:srgbClr val="660066"/>
                </a:solidFill>
                <a:latin typeface="Courier"/>
                <a:cs typeface="Arial"/>
              </a:rPr>
              <a:t> </a:t>
            </a:r>
            <a:r>
              <a:rPr lang="en-US" sz="1800" dirty="0">
                <a:latin typeface="Courier"/>
                <a:cs typeface="Arial"/>
              </a:rPr>
              <a:t>Integer age;</a:t>
            </a:r>
          </a:p>
          <a:p>
            <a:endParaRPr lang="en-US" sz="1800" dirty="0" smtClean="0">
              <a:latin typeface="Courier"/>
              <a:cs typeface="Arial"/>
            </a:endParaRPr>
          </a:p>
          <a:p>
            <a:r>
              <a:rPr lang="en-US" sz="1800" dirty="0" smtClean="0">
                <a:solidFill>
                  <a:srgbClr val="3F7F7F"/>
                </a:solidFill>
                <a:latin typeface="Courier"/>
                <a:cs typeface="Arial"/>
              </a:rPr>
              <a:t>    </a:t>
            </a:r>
            <a:r>
              <a:rPr lang="en-US" sz="1800" dirty="0" smtClean="0">
                <a:latin typeface="Courier"/>
                <a:cs typeface="Arial"/>
              </a:rPr>
              <a:t>...</a:t>
            </a:r>
          </a:p>
          <a:p>
            <a:r>
              <a:rPr lang="en-US" sz="1800" dirty="0" smtClean="0">
                <a:latin typeface="Courier"/>
                <a:cs typeface="Arial"/>
              </a:rPr>
              <a:t>}</a:t>
            </a:r>
            <a:endParaRPr lang="en-US" sz="1800" dirty="0">
              <a:latin typeface="Courier"/>
              <a:cs typeface="Arial"/>
            </a:endParaRPr>
          </a:p>
        </p:txBody>
      </p:sp>
    </p:spTree>
    <p:extLst>
      <p:ext uri="{BB962C8B-B14F-4D97-AF65-F5344CB8AC3E}">
        <p14:creationId xmlns:p14="http://schemas.microsoft.com/office/powerpoint/2010/main" val="375781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You can also externalize your error messages in a </a:t>
            </a:r>
            <a:r>
              <a:rPr lang="en-US" i="1" dirty="0" smtClean="0"/>
              <a:t>properties </a:t>
            </a:r>
            <a:r>
              <a:rPr lang="en-US" dirty="0" smtClean="0"/>
              <a:t>file</a:t>
            </a:r>
          </a:p>
          <a:p>
            <a:pPr lvl="1"/>
            <a:r>
              <a:rPr lang="en-US" dirty="0" smtClean="0"/>
              <a:t>Useful for i18n</a:t>
            </a:r>
          </a:p>
          <a:p>
            <a:r>
              <a:rPr lang="en-US" dirty="0" smtClean="0"/>
              <a:t>To do that : </a:t>
            </a:r>
          </a:p>
          <a:p>
            <a:pPr lvl="1"/>
            <a:r>
              <a:rPr lang="en-US" dirty="0"/>
              <a:t>C</a:t>
            </a:r>
            <a:r>
              <a:rPr lang="en-US" dirty="0" smtClean="0"/>
              <a:t>reate a file </a:t>
            </a:r>
            <a:r>
              <a:rPr lang="en-US" i="1" dirty="0" err="1" smtClean="0"/>
              <a:t>ValidationMessages.properties</a:t>
            </a:r>
            <a:r>
              <a:rPr lang="en-US" i="1" dirty="0" smtClean="0"/>
              <a:t> </a:t>
            </a:r>
            <a:r>
              <a:rPr lang="en-US" dirty="0" smtClean="0"/>
              <a:t>at the root of your </a:t>
            </a:r>
            <a:r>
              <a:rPr lang="en-US" dirty="0" err="1" smtClean="0"/>
              <a:t>classpath</a:t>
            </a:r>
            <a:endParaRPr lang="en-US" dirty="0" smtClean="0"/>
          </a:p>
          <a:p>
            <a:pPr lvl="1"/>
            <a:r>
              <a:rPr lang="en-US" dirty="0" smtClean="0"/>
              <a:t>Put your messages on it as properties</a:t>
            </a:r>
          </a:p>
          <a:p>
            <a:pPr lvl="1"/>
            <a:r>
              <a:rPr lang="en-US" dirty="0" smtClean="0"/>
              <a:t>Use properties key to reference messages on your annotations</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Error m</a:t>
            </a:r>
            <a:r>
              <a:rPr lang="en-US" sz="3200" dirty="0" smtClean="0"/>
              <a:t>essages</a:t>
            </a:r>
            <a:endParaRPr lang="en-US" sz="3200" dirty="0"/>
          </a:p>
        </p:txBody>
      </p:sp>
      <p:sp>
        <p:nvSpPr>
          <p:cNvPr id="6" name="Text Box 19"/>
          <p:cNvSpPr txBox="1">
            <a:spLocks noChangeArrowheads="1"/>
          </p:cNvSpPr>
          <p:nvPr/>
        </p:nvSpPr>
        <p:spPr bwMode="auto">
          <a:xfrm>
            <a:off x="1331640" y="5589240"/>
            <a:ext cx="7416824" cy="79208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smtClean="0">
                <a:latin typeface="Courier"/>
                <a:cs typeface="Arial"/>
              </a:rPr>
              <a:t>@</a:t>
            </a:r>
            <a:r>
              <a:rPr lang="en-US" sz="1800" dirty="0" err="1" smtClean="0">
                <a:latin typeface="Courier"/>
                <a:cs typeface="Arial"/>
              </a:rPr>
              <a:t>NotNull</a:t>
            </a:r>
            <a:r>
              <a:rPr lang="en-US" sz="1800" dirty="0" smtClean="0">
                <a:latin typeface="Courier"/>
                <a:cs typeface="Arial"/>
              </a:rPr>
              <a:t>(message=</a:t>
            </a:r>
            <a:r>
              <a:rPr lang="en-US" sz="1800" dirty="0" smtClean="0">
                <a:solidFill>
                  <a:srgbClr val="1824F8"/>
                </a:solidFill>
                <a:latin typeface="Courier"/>
                <a:cs typeface="Arial"/>
              </a:rPr>
              <a:t>"{</a:t>
            </a:r>
            <a:r>
              <a:rPr lang="en-US" sz="1800" dirty="0" err="1" smtClean="0">
                <a:solidFill>
                  <a:srgbClr val="1824F8"/>
                </a:solidFill>
                <a:latin typeface="Courier"/>
                <a:cs typeface="Arial"/>
              </a:rPr>
              <a:t>constraints.user.name.notNull</a:t>
            </a:r>
            <a:r>
              <a:rPr lang="en-US" sz="1800" dirty="0" smtClean="0">
                <a:solidFill>
                  <a:srgbClr val="1824F8"/>
                </a:solidFill>
                <a:latin typeface="Courier"/>
                <a:cs typeface="Arial"/>
              </a:rPr>
              <a:t>}"</a:t>
            </a:r>
            <a:r>
              <a:rPr lang="en-US" sz="1800" dirty="0" smtClean="0">
                <a:latin typeface="Courier"/>
                <a:cs typeface="Arial"/>
              </a:rPr>
              <a:t>)</a:t>
            </a:r>
          </a:p>
          <a:p>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p:txBody>
      </p:sp>
    </p:spTree>
    <p:extLst>
      <p:ext uri="{BB962C8B-B14F-4D97-AF65-F5344CB8AC3E}">
        <p14:creationId xmlns:p14="http://schemas.microsoft.com/office/powerpoint/2010/main" val="183981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Another useful feature are </a:t>
            </a:r>
            <a:r>
              <a:rPr lang="en-US" i="1" dirty="0" smtClean="0"/>
              <a:t>constraints groups</a:t>
            </a:r>
          </a:p>
          <a:p>
            <a:endParaRPr lang="en-US" dirty="0" smtClean="0"/>
          </a:p>
          <a:p>
            <a:r>
              <a:rPr lang="en-US" dirty="0" smtClean="0"/>
              <a:t>You can associate a constraint to one or several groups</a:t>
            </a:r>
          </a:p>
          <a:p>
            <a:pPr lvl="1"/>
            <a:r>
              <a:rPr lang="en-US" dirty="0" smtClean="0"/>
              <a:t>Useful when constraints depend of the context</a:t>
            </a:r>
          </a:p>
          <a:p>
            <a:pPr lvl="1"/>
            <a:r>
              <a:rPr lang="en-US" dirty="0" smtClean="0"/>
              <a:t>For example: </a:t>
            </a:r>
          </a:p>
          <a:p>
            <a:pPr lvl="2"/>
            <a:r>
              <a:rPr lang="en-US" dirty="0" smtClean="0"/>
              <a:t>Two forms using the same JavaBean but with different validation constraints</a:t>
            </a:r>
          </a:p>
          <a:p>
            <a:pPr lvl="1"/>
            <a:endParaRPr lang="en-US" dirty="0" smtClean="0"/>
          </a:p>
          <a:p>
            <a:endParaRPr lang="en-US" dirty="0"/>
          </a:p>
          <a:p>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Constraint Groups</a:t>
            </a:r>
            <a:endParaRPr lang="en-US" sz="3200" dirty="0"/>
          </a:p>
        </p:txBody>
      </p:sp>
    </p:spTree>
    <p:extLst>
      <p:ext uri="{BB962C8B-B14F-4D97-AF65-F5344CB8AC3E}">
        <p14:creationId xmlns:p14="http://schemas.microsoft.com/office/powerpoint/2010/main" val="215446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Constraint Groups</a:t>
            </a:r>
          </a:p>
        </p:txBody>
      </p:sp>
      <p:sp>
        <p:nvSpPr>
          <p:cNvPr id="7" name="Text Box 19"/>
          <p:cNvSpPr txBox="1">
            <a:spLocks noChangeArrowheads="1"/>
          </p:cNvSpPr>
          <p:nvPr/>
        </p:nvSpPr>
        <p:spPr bwMode="auto">
          <a:xfrm>
            <a:off x="1115616" y="980728"/>
            <a:ext cx="7848872" cy="295232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7F0055"/>
                </a:solidFill>
                <a:latin typeface="Courier"/>
                <a:cs typeface="Arial"/>
              </a:rPr>
              <a:t>public </a:t>
            </a:r>
            <a:r>
              <a:rPr lang="en-US" sz="1800" b="1" dirty="0">
                <a:solidFill>
                  <a:srgbClr val="7F0055"/>
                </a:solidFill>
                <a:latin typeface="Courier"/>
                <a:cs typeface="Arial"/>
              </a:rPr>
              <a:t>class </a:t>
            </a:r>
            <a:r>
              <a:rPr lang="en-US" sz="1800" dirty="0" smtClean="0">
                <a:latin typeface="Courier"/>
                <a:cs typeface="Arial"/>
              </a:rPr>
              <a:t>Bill {</a:t>
            </a:r>
          </a:p>
          <a:p>
            <a:r>
              <a:rPr lang="en-US" sz="1800" dirty="0">
                <a:latin typeface="Courier"/>
                <a:cs typeface="Arial"/>
              </a:rPr>
              <a:t> </a:t>
            </a:r>
            <a:r>
              <a:rPr lang="en-US" sz="1800" dirty="0" smtClean="0">
                <a:latin typeface="Courier"/>
                <a:cs typeface="Arial"/>
              </a:rPr>
              <a:t>   @Past</a:t>
            </a:r>
          </a:p>
          <a:p>
            <a:r>
              <a:rPr lang="en-US" sz="1800" dirty="0">
                <a:latin typeface="Courier"/>
                <a:cs typeface="Arial"/>
              </a:rPr>
              <a:t> </a:t>
            </a:r>
            <a:r>
              <a:rPr lang="en-US" sz="1800" dirty="0" smtClean="0">
                <a:latin typeface="Courier"/>
                <a:cs typeface="Arial"/>
              </a:rPr>
              <a:t>   </a:t>
            </a:r>
            <a:r>
              <a:rPr lang="en-US" sz="1800" b="1" dirty="0" smtClean="0">
                <a:solidFill>
                  <a:srgbClr val="7F0055"/>
                </a:solidFill>
                <a:latin typeface="Courier"/>
                <a:cs typeface="Arial"/>
              </a:rPr>
              <a:t>private</a:t>
            </a:r>
            <a:r>
              <a:rPr lang="en-US" sz="1800" dirty="0" smtClean="0">
                <a:latin typeface="Courier"/>
                <a:cs typeface="Arial"/>
              </a:rPr>
              <a:t> </a:t>
            </a:r>
            <a:r>
              <a:rPr lang="en-US" sz="1800" dirty="0">
                <a:latin typeface="Courier"/>
                <a:cs typeface="Arial"/>
              </a:rPr>
              <a:t>Date </a:t>
            </a:r>
            <a:r>
              <a:rPr lang="en-US" sz="1800" dirty="0" err="1" smtClean="0">
                <a:latin typeface="Courier"/>
                <a:cs typeface="Arial"/>
              </a:rPr>
              <a:t>orderDate</a:t>
            </a:r>
            <a:r>
              <a:rPr lang="en-US" sz="1800" dirty="0" smtClean="0">
                <a:latin typeface="Courier"/>
                <a:cs typeface="Arial"/>
              </a:rPr>
              <a:t>;</a:t>
            </a:r>
          </a:p>
          <a:p>
            <a:r>
              <a:rPr lang="en-US" sz="1800" dirty="0">
                <a:latin typeface="Courier"/>
                <a:cs typeface="Arial"/>
              </a:rPr>
              <a:t> </a:t>
            </a:r>
            <a:r>
              <a:rPr lang="en-US" sz="1800" dirty="0" smtClean="0">
                <a:latin typeface="Courier"/>
                <a:cs typeface="Arial"/>
              </a:rPr>
              <a:t>   </a:t>
            </a:r>
          </a:p>
          <a:p>
            <a:r>
              <a:rPr lang="en-US" sz="1800" dirty="0">
                <a:latin typeface="Courier"/>
                <a:cs typeface="Arial"/>
              </a:rPr>
              <a:t> </a:t>
            </a:r>
            <a:r>
              <a:rPr lang="en-US" sz="1800" dirty="0" smtClean="0">
                <a:latin typeface="Courier"/>
                <a:cs typeface="Arial"/>
              </a:rPr>
              <a:t>   @</a:t>
            </a:r>
            <a:r>
              <a:rPr lang="en-US" sz="1800" dirty="0" err="1">
                <a:latin typeface="Courier"/>
                <a:cs typeface="Arial"/>
              </a:rPr>
              <a:t>NotNull</a:t>
            </a:r>
            <a:r>
              <a:rPr lang="en-US" sz="1800" dirty="0">
                <a:latin typeface="Courier"/>
                <a:cs typeface="Arial"/>
              </a:rPr>
              <a:t>(groups=</a:t>
            </a:r>
            <a:r>
              <a:rPr lang="en-US" sz="1800" dirty="0" err="1">
                <a:latin typeface="Courier"/>
                <a:cs typeface="Arial"/>
              </a:rPr>
              <a:t>PaiementCheck.</a:t>
            </a:r>
            <a:r>
              <a:rPr lang="en-US" sz="1800" b="1" dirty="0" err="1">
                <a:solidFill>
                  <a:srgbClr val="7F0055"/>
                </a:solidFill>
                <a:latin typeface="Courier"/>
                <a:cs typeface="Arial"/>
              </a:rPr>
              <a:t>class</a:t>
            </a:r>
            <a:r>
              <a:rPr lang="en-US" sz="1800" dirty="0" smtClean="0">
                <a:latin typeface="Courier"/>
                <a:cs typeface="Arial"/>
              </a:rPr>
              <a:t>)</a:t>
            </a:r>
          </a:p>
          <a:p>
            <a:r>
              <a:rPr lang="en-US" sz="1800" dirty="0">
                <a:latin typeface="Courier"/>
                <a:cs typeface="Arial"/>
              </a:rPr>
              <a:t> </a:t>
            </a:r>
            <a:r>
              <a:rPr lang="en-US" sz="1800" dirty="0" smtClean="0">
                <a:latin typeface="Courier"/>
                <a:cs typeface="Arial"/>
              </a:rPr>
              <a:t>   </a:t>
            </a:r>
            <a:r>
              <a:rPr lang="en-US" sz="1800" b="1" dirty="0" smtClean="0">
                <a:solidFill>
                  <a:srgbClr val="7F0055"/>
                </a:solidFill>
                <a:latin typeface="Courier"/>
                <a:cs typeface="Arial"/>
              </a:rPr>
              <a:t>private</a:t>
            </a:r>
            <a:r>
              <a:rPr lang="en-US" sz="1800" dirty="0" smtClean="0">
                <a:latin typeface="Courier"/>
                <a:cs typeface="Arial"/>
              </a:rPr>
              <a:t> </a:t>
            </a:r>
            <a:r>
              <a:rPr lang="en-US" sz="1800" dirty="0">
                <a:latin typeface="Courier"/>
                <a:cs typeface="Arial"/>
              </a:rPr>
              <a:t>String </a:t>
            </a:r>
            <a:r>
              <a:rPr lang="en-US" sz="1800" dirty="0" err="1" smtClean="0">
                <a:latin typeface="Courier"/>
                <a:cs typeface="Arial"/>
              </a:rPr>
              <a:t>bankName</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a:t>
            </a:r>
            <a:r>
              <a:rPr lang="en-US" sz="1800" dirty="0" err="1">
                <a:latin typeface="Courier"/>
                <a:cs typeface="Arial"/>
              </a:rPr>
              <a:t>CreditCardNumber</a:t>
            </a:r>
            <a:r>
              <a:rPr lang="en-US" sz="1800" dirty="0">
                <a:latin typeface="Courier"/>
                <a:cs typeface="Arial"/>
              </a:rPr>
              <a:t>(groups=</a:t>
            </a:r>
            <a:r>
              <a:rPr lang="en-US" sz="1800" dirty="0" err="1">
                <a:latin typeface="Courier"/>
                <a:cs typeface="Arial"/>
              </a:rPr>
              <a:t>PaiementCheck.</a:t>
            </a:r>
            <a:r>
              <a:rPr lang="en-US" sz="1800" b="1" dirty="0" err="1">
                <a:solidFill>
                  <a:srgbClr val="7F0055"/>
                </a:solidFill>
                <a:latin typeface="Courier"/>
                <a:cs typeface="Arial"/>
              </a:rPr>
              <a:t>class</a:t>
            </a:r>
            <a:r>
              <a:rPr lang="en-US" sz="1800" dirty="0" smtClean="0">
                <a:latin typeface="Courier"/>
                <a:cs typeface="Arial"/>
              </a:rPr>
              <a:t>)</a:t>
            </a:r>
          </a:p>
          <a:p>
            <a:r>
              <a:rPr lang="en-US" sz="1800" dirty="0">
                <a:latin typeface="Courier"/>
                <a:cs typeface="Arial"/>
              </a:rPr>
              <a:t> </a:t>
            </a:r>
            <a:r>
              <a:rPr lang="en-US" sz="1800" dirty="0" smtClean="0">
                <a:latin typeface="Courier"/>
                <a:cs typeface="Arial"/>
              </a:rPr>
              <a:t>   </a:t>
            </a:r>
            <a:r>
              <a:rPr lang="en-US" sz="1800" b="1" dirty="0" smtClean="0">
                <a:solidFill>
                  <a:srgbClr val="7F0055"/>
                </a:solidFill>
                <a:latin typeface="Courier"/>
                <a:cs typeface="Arial"/>
              </a:rPr>
              <a:t>private</a:t>
            </a:r>
            <a:r>
              <a:rPr lang="en-US" sz="1800" dirty="0" smtClean="0">
                <a:latin typeface="Courier"/>
                <a:cs typeface="Arial"/>
              </a:rPr>
              <a:t> </a:t>
            </a:r>
            <a:r>
              <a:rPr lang="en-US" sz="1800" dirty="0">
                <a:latin typeface="Courier"/>
                <a:cs typeface="Arial"/>
              </a:rPr>
              <a:t>String </a:t>
            </a:r>
            <a:r>
              <a:rPr lang="en-US" sz="1800" dirty="0" err="1">
                <a:latin typeface="Courier"/>
                <a:cs typeface="Arial"/>
              </a:rPr>
              <a:t>creditCardNumber</a:t>
            </a:r>
            <a:r>
              <a:rPr lang="en-US" sz="1800" dirty="0" smtClean="0">
                <a:latin typeface="Courier"/>
                <a:cs typeface="Arial"/>
              </a:rPr>
              <a:t>;</a:t>
            </a:r>
          </a:p>
          <a:p>
            <a:r>
              <a:rPr lang="en-US" sz="1800" dirty="0" smtClean="0">
                <a:latin typeface="Courier"/>
                <a:cs typeface="Arial"/>
              </a:rPr>
              <a:t>}</a:t>
            </a:r>
          </a:p>
        </p:txBody>
      </p:sp>
      <p:sp>
        <p:nvSpPr>
          <p:cNvPr id="11" name="Text Box 19"/>
          <p:cNvSpPr txBox="1">
            <a:spLocks noChangeArrowheads="1"/>
          </p:cNvSpPr>
          <p:nvPr/>
        </p:nvSpPr>
        <p:spPr bwMode="auto">
          <a:xfrm>
            <a:off x="1115616" y="4077072"/>
            <a:ext cx="7848872" cy="43204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7F0055"/>
                </a:solidFill>
                <a:latin typeface="Courier"/>
                <a:cs typeface="Arial"/>
              </a:rPr>
              <a:t>public </a:t>
            </a:r>
            <a:r>
              <a:rPr lang="en-US" sz="1800" b="1" dirty="0">
                <a:solidFill>
                  <a:srgbClr val="7F0055"/>
                </a:solidFill>
                <a:latin typeface="Courier"/>
                <a:cs typeface="Arial"/>
              </a:rPr>
              <a:t>interface</a:t>
            </a:r>
            <a:r>
              <a:rPr lang="en-US" sz="1800" dirty="0">
                <a:latin typeface="Courier"/>
                <a:cs typeface="Arial"/>
              </a:rPr>
              <a:t> </a:t>
            </a:r>
            <a:r>
              <a:rPr lang="en-US" sz="1800" dirty="0" err="1">
                <a:latin typeface="Courier"/>
                <a:cs typeface="Arial"/>
              </a:rPr>
              <a:t>PaiementCheck</a:t>
            </a:r>
            <a:r>
              <a:rPr lang="en-US" sz="1800" dirty="0">
                <a:latin typeface="Courier"/>
                <a:cs typeface="Arial"/>
              </a:rPr>
              <a:t> {</a:t>
            </a:r>
            <a:r>
              <a:rPr lang="en-US" sz="1800" dirty="0" smtClean="0">
                <a:latin typeface="Courier"/>
                <a:cs typeface="Arial"/>
              </a:rPr>
              <a:t>}</a:t>
            </a:r>
            <a:endParaRPr lang="en-US" sz="1800" dirty="0">
              <a:latin typeface="Courier"/>
              <a:cs typeface="Arial"/>
            </a:endParaRPr>
          </a:p>
          <a:p>
            <a:endParaRPr lang="en-US" sz="1800" dirty="0" smtClean="0">
              <a:latin typeface="Courier"/>
              <a:cs typeface="Arial"/>
            </a:endParaRPr>
          </a:p>
        </p:txBody>
      </p:sp>
      <p:sp>
        <p:nvSpPr>
          <p:cNvPr id="12" name="Text Box 19"/>
          <p:cNvSpPr txBox="1">
            <a:spLocks noChangeArrowheads="1"/>
          </p:cNvSpPr>
          <p:nvPr/>
        </p:nvSpPr>
        <p:spPr bwMode="auto">
          <a:xfrm>
            <a:off x="1115616" y="4653136"/>
            <a:ext cx="7848872" cy="2088232"/>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err="1">
                <a:latin typeface="Courier"/>
                <a:cs typeface="Arial"/>
              </a:rPr>
              <a:t>ValidatorFactory</a:t>
            </a:r>
            <a:r>
              <a:rPr lang="en-US" sz="1800" dirty="0">
                <a:latin typeface="Courier"/>
                <a:cs typeface="Arial"/>
              </a:rPr>
              <a:t> factory = </a:t>
            </a:r>
          </a:p>
          <a:p>
            <a:r>
              <a:rPr lang="en-US" sz="1800" dirty="0">
                <a:latin typeface="Courier"/>
                <a:cs typeface="Arial"/>
              </a:rPr>
              <a:t>		</a:t>
            </a:r>
            <a:r>
              <a:rPr lang="en-US" sz="1800" dirty="0" err="1">
                <a:latin typeface="Courier"/>
                <a:cs typeface="Arial"/>
              </a:rPr>
              <a:t>Validation.buildDefaultValidatorFactory</a:t>
            </a:r>
            <a:r>
              <a:rPr lang="en-US" sz="1800" dirty="0">
                <a:latin typeface="Courier"/>
                <a:cs typeface="Arial"/>
              </a:rPr>
              <a:t>();</a:t>
            </a:r>
          </a:p>
          <a:p>
            <a:endParaRPr lang="en-US" sz="1800" dirty="0">
              <a:latin typeface="Courier"/>
              <a:cs typeface="Arial"/>
            </a:endParaRPr>
          </a:p>
          <a:p>
            <a:r>
              <a:rPr lang="en-US" sz="1800" dirty="0">
                <a:latin typeface="Courier"/>
                <a:cs typeface="Arial"/>
              </a:rPr>
              <a:t>Validator validator = </a:t>
            </a:r>
            <a:r>
              <a:rPr lang="en-US" sz="1800" dirty="0" err="1">
                <a:latin typeface="Courier"/>
                <a:cs typeface="Arial"/>
              </a:rPr>
              <a:t>factory.getValidator</a:t>
            </a:r>
            <a:r>
              <a:rPr lang="en-US" sz="1800" dirty="0">
                <a:latin typeface="Courier"/>
                <a:cs typeface="Arial"/>
              </a:rPr>
              <a:t>();</a:t>
            </a:r>
          </a:p>
          <a:p>
            <a:endParaRPr lang="en-US" sz="1800" dirty="0">
              <a:latin typeface="Courier"/>
              <a:cs typeface="Arial"/>
            </a:endParaRPr>
          </a:p>
          <a:p>
            <a:r>
              <a:rPr lang="en-US" sz="1800" dirty="0">
                <a:latin typeface="Courier"/>
                <a:cs typeface="Arial"/>
              </a:rPr>
              <a:t>Set&lt;</a:t>
            </a:r>
            <a:r>
              <a:rPr lang="en-US" sz="1800" dirty="0" err="1">
                <a:latin typeface="Courier"/>
                <a:cs typeface="Arial"/>
              </a:rPr>
              <a:t>ConstraintViolation</a:t>
            </a:r>
            <a:r>
              <a:rPr lang="en-US" sz="1800" dirty="0">
                <a:latin typeface="Courier"/>
                <a:cs typeface="Arial"/>
              </a:rPr>
              <a:t>&lt;User&gt;&gt; </a:t>
            </a:r>
            <a:r>
              <a:rPr lang="en-US" sz="1800" dirty="0" err="1" smtClean="0">
                <a:latin typeface="Courier"/>
                <a:cs typeface="Arial"/>
              </a:rPr>
              <a:t>constraintViolations</a:t>
            </a:r>
            <a:r>
              <a:rPr lang="en-US" sz="1800" dirty="0" smtClean="0">
                <a:latin typeface="Courier"/>
                <a:cs typeface="Arial"/>
              </a:rPr>
              <a:t> =</a:t>
            </a:r>
            <a:endParaRPr lang="en-US" sz="1800" dirty="0">
              <a:latin typeface="Courier"/>
              <a:cs typeface="Arial"/>
            </a:endParaRPr>
          </a:p>
          <a:p>
            <a:r>
              <a:rPr lang="en-US" sz="1800" dirty="0" smtClean="0">
                <a:latin typeface="Courier"/>
                <a:cs typeface="Arial"/>
              </a:rPr>
              <a:t>	</a:t>
            </a:r>
            <a:r>
              <a:rPr lang="en-US" sz="1800" dirty="0" err="1" smtClean="0">
                <a:latin typeface="Courier"/>
                <a:cs typeface="Arial"/>
              </a:rPr>
              <a:t>validator.validate</a:t>
            </a:r>
            <a:r>
              <a:rPr lang="en-US" sz="1800" dirty="0">
                <a:latin typeface="Courier"/>
                <a:cs typeface="Arial"/>
              </a:rPr>
              <a:t>(facture, </a:t>
            </a:r>
            <a:r>
              <a:rPr lang="en-US" sz="1800" dirty="0" err="1">
                <a:latin typeface="Courier"/>
                <a:cs typeface="Arial"/>
              </a:rPr>
              <a:t>PaiementCheck.</a:t>
            </a:r>
            <a:r>
              <a:rPr lang="en-US" sz="1800" b="1" dirty="0" err="1">
                <a:solidFill>
                  <a:srgbClr val="7F0055"/>
                </a:solidFill>
                <a:latin typeface="Courier"/>
                <a:cs typeface="Arial"/>
              </a:rPr>
              <a:t>class</a:t>
            </a:r>
            <a:r>
              <a:rPr lang="en-US" sz="1800" dirty="0">
                <a:latin typeface="Courier"/>
                <a:cs typeface="Arial"/>
              </a:rPr>
              <a:t>)</a:t>
            </a:r>
            <a:r>
              <a:rPr lang="en-US" sz="1800" dirty="0" smtClean="0">
                <a:latin typeface="Courier"/>
                <a:cs typeface="Arial"/>
              </a:rPr>
              <a:t>;</a:t>
            </a:r>
          </a:p>
        </p:txBody>
      </p:sp>
    </p:spTree>
    <p:extLst>
      <p:ext uri="{BB962C8B-B14F-4D97-AF65-F5344CB8AC3E}">
        <p14:creationId xmlns:p14="http://schemas.microsoft.com/office/powerpoint/2010/main" val="1555493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Validate and manage </a:t>
            </a:r>
            <a:r>
              <a:rPr lang="en-US" sz="1800" b="1" dirty="0" smtClean="0">
                <a:solidFill>
                  <a:srgbClr val="000000"/>
                </a:solidFill>
                <a:latin typeface="Arial" charset="0"/>
              </a:rPr>
              <a:t>violations</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862302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33463" y="188913"/>
            <a:ext cx="7729537" cy="838200"/>
          </a:xfrm>
        </p:spPr>
        <p:txBody>
          <a:bodyPr/>
          <a:lstStyle/>
          <a:p>
            <a:pPr eaLnBrk="1" hangingPunct="1"/>
            <a:r>
              <a:rPr lang="en-US" smtClean="0"/>
              <a:t>Preview</a:t>
            </a:r>
            <a:endParaRPr lang="en-US"/>
          </a:p>
        </p:txBody>
      </p:sp>
      <p:sp>
        <p:nvSpPr>
          <p:cNvPr id="696323" name="Rectangle 3"/>
          <p:cNvSpPr>
            <a:spLocks noGrp="1" noChangeArrowheads="1"/>
          </p:cNvSpPr>
          <p:nvPr>
            <p:ph type="body" sz="half" idx="2"/>
          </p:nvPr>
        </p:nvSpPr>
        <p:spPr>
          <a:xfrm>
            <a:off x="4908550" y="1517104"/>
            <a:ext cx="4343400" cy="4648200"/>
          </a:xfrm>
        </p:spPr>
        <p:txBody>
          <a:bodyPr/>
          <a:lstStyle/>
          <a:p>
            <a:pPr eaLnBrk="1" hangingPunct="1">
              <a:lnSpc>
                <a:spcPct val="90000"/>
              </a:lnSpc>
            </a:pPr>
            <a:endParaRPr lang="en-US" sz="2000" dirty="0" smtClean="0"/>
          </a:p>
          <a:p>
            <a:pPr marL="0" indent="0" eaLnBrk="1" hangingPunct="1">
              <a:lnSpc>
                <a:spcPct val="90000"/>
              </a:lnSpc>
              <a:buNone/>
            </a:pPr>
            <a:endParaRPr lang="en-US" sz="2000" dirty="0" smtClean="0"/>
          </a:p>
          <a:p>
            <a:pPr eaLnBrk="1" hangingPunct="1">
              <a:lnSpc>
                <a:spcPct val="90000"/>
              </a:lnSpc>
            </a:pPr>
            <a:r>
              <a:rPr lang="en-US" sz="2000" dirty="0" smtClean="0"/>
              <a:t>Introduction</a:t>
            </a:r>
          </a:p>
          <a:p>
            <a:pPr eaLnBrk="1" hangingPunct="1">
              <a:lnSpc>
                <a:spcPct val="90000"/>
              </a:lnSpc>
            </a:pPr>
            <a:r>
              <a:rPr lang="en-US" sz="2000" dirty="0" smtClean="0"/>
              <a:t>Constraints</a:t>
            </a:r>
          </a:p>
          <a:p>
            <a:pPr eaLnBrk="1" hangingPunct="1">
              <a:lnSpc>
                <a:spcPct val="90000"/>
              </a:lnSpc>
            </a:pPr>
            <a:r>
              <a:rPr lang="en-US" sz="2000" dirty="0" smtClean="0"/>
              <a:t>Validate and manage violations</a:t>
            </a:r>
            <a:endParaRPr lang="en-US" sz="2000" dirty="0"/>
          </a:p>
          <a:p>
            <a:pPr eaLnBrk="1" hangingPunct="1">
              <a:lnSpc>
                <a:spcPct val="90000"/>
              </a:lnSpc>
            </a:pPr>
            <a:r>
              <a:rPr lang="en-US" sz="2000" dirty="0" smtClean="0"/>
              <a:t>Integration</a:t>
            </a:r>
          </a:p>
          <a:p>
            <a:pPr eaLnBrk="1" hangingPunct="1">
              <a:lnSpc>
                <a:spcPct val="90000"/>
              </a:lnSpc>
            </a:pPr>
            <a:r>
              <a:rPr lang="en-US" sz="2000" dirty="0" smtClean="0"/>
              <a:t>Custom Constraints</a:t>
            </a:r>
          </a:p>
        </p:txBody>
      </p:sp>
      <p:pic>
        <p:nvPicPr>
          <p:cNvPr id="6148" name="Picture 16" descr="plan"/>
          <p:cNvPicPr>
            <a:picLocks noGrp="1" noChangeAspect="1" noChangeArrowheads="1"/>
          </p:cNvPicPr>
          <p:nvPr>
            <p:ph sz="half" idx="1"/>
          </p:nvPr>
        </p:nvPicPr>
        <p:blipFill>
          <a:blip r:embed="rId4" cstate="print"/>
          <a:srcRect/>
          <a:stretch>
            <a:fillRect/>
          </a:stretch>
        </p:blipFill>
        <p:spPr>
          <a:xfrm>
            <a:off x="1309688" y="2222500"/>
            <a:ext cx="3251200" cy="3251200"/>
          </a:xfrm>
          <a:noFill/>
        </p:spPr>
      </p:pic>
      <p:sp>
        <p:nvSpPr>
          <p:cNvPr id="6149" name="Text Box 17"/>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Bean Validation</a:t>
            </a:r>
          </a:p>
        </p:txBody>
      </p:sp>
      <p:sp>
        <p:nvSpPr>
          <p:cNvPr id="6150" name="Rectangle 18"/>
          <p:cNvSpPr>
            <a:spLocks noChangeArrowheads="1"/>
          </p:cNvSpPr>
          <p:nvPr/>
        </p:nvSpPr>
        <p:spPr bwMode="auto">
          <a:xfrm>
            <a:off x="1187450" y="1014413"/>
            <a:ext cx="5017595" cy="400110"/>
          </a:xfrm>
          <a:prstGeom prst="rect">
            <a:avLst/>
          </a:prstGeom>
          <a:noFill/>
          <a:ln w="38100">
            <a:noFill/>
            <a:miter lim="800000"/>
            <a:headEnd/>
            <a:tailEnd/>
          </a:ln>
        </p:spPr>
        <p:txBody>
          <a:bodyPr wrap="none">
            <a:prstTxWarp prst="textNoShape">
              <a:avLst/>
            </a:prstTxWarp>
            <a:spAutoFit/>
          </a:bodyPr>
          <a:lstStyle/>
          <a:p>
            <a:r>
              <a:rPr lang="en-US" sz="2000">
                <a:latin typeface="Arial" charset="0"/>
              </a:rPr>
              <a:t>These are the parts that we will approach :</a:t>
            </a:r>
          </a:p>
        </p:txBody>
      </p:sp>
      <p:pic>
        <p:nvPicPr>
          <p:cNvPr id="6151" name="Picture 19" descr="badge_map"/>
          <p:cNvPicPr>
            <a:picLocks noChangeAspect="1" noChangeArrowheads="1"/>
          </p:cNvPicPr>
          <p:nvPr/>
        </p:nvPicPr>
        <p:blipFill>
          <a:blip r:embed="rId5"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animEffect transition="in" filter="fade">
                                      <p:cBhvr>
                                        <p:cTn id="7" dur="500"/>
                                        <p:tgtEl>
                                          <p:spTgt spid="696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23">
                                            <p:txEl>
                                              <p:pRg st="3" end="3"/>
                                            </p:txEl>
                                          </p:spTgt>
                                        </p:tgtEl>
                                        <p:attrNameLst>
                                          <p:attrName>style.visibility</p:attrName>
                                        </p:attrNameLst>
                                      </p:cBhvr>
                                      <p:to>
                                        <p:strVal val="visible"/>
                                      </p:to>
                                    </p:set>
                                    <p:animEffect transition="in" filter="fade">
                                      <p:cBhvr>
                                        <p:cTn id="12" dur="500"/>
                                        <p:tgtEl>
                                          <p:spTgt spid="6963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323">
                                            <p:txEl>
                                              <p:pRg st="4" end="4"/>
                                            </p:txEl>
                                          </p:spTgt>
                                        </p:tgtEl>
                                        <p:attrNameLst>
                                          <p:attrName>style.visibility</p:attrName>
                                        </p:attrNameLst>
                                      </p:cBhvr>
                                      <p:to>
                                        <p:strVal val="visible"/>
                                      </p:to>
                                    </p:set>
                                    <p:animEffect transition="in" filter="fade">
                                      <p:cBhvr>
                                        <p:cTn id="17" dur="500"/>
                                        <p:tgtEl>
                                          <p:spTgt spid="6963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6323">
                                            <p:txEl>
                                              <p:pRg st="5" end="5"/>
                                            </p:txEl>
                                          </p:spTgt>
                                        </p:tgtEl>
                                        <p:attrNameLst>
                                          <p:attrName>style.visibility</p:attrName>
                                        </p:attrNameLst>
                                      </p:cBhvr>
                                      <p:to>
                                        <p:strVal val="visible"/>
                                      </p:to>
                                    </p:set>
                                    <p:animEffect transition="in" filter="fade">
                                      <p:cBhvr>
                                        <p:cTn id="22" dur="500"/>
                                        <p:tgtEl>
                                          <p:spTgt spid="6963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6323">
                                            <p:txEl>
                                              <p:pRg st="6" end="6"/>
                                            </p:txEl>
                                          </p:spTgt>
                                        </p:tgtEl>
                                        <p:attrNameLst>
                                          <p:attrName>style.visibility</p:attrName>
                                        </p:attrNameLst>
                                      </p:cBhvr>
                                      <p:to>
                                        <p:strVal val="visible"/>
                                      </p:to>
                                    </p:set>
                                    <p:animEffect transition="in" filter="fade">
                                      <p:cBhvr>
                                        <p:cTn id="27" dur="500"/>
                                        <p:tgtEl>
                                          <p:spTgt spid="69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Integration</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With JPA and JSF</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a:solidFill>
                  <a:srgbClr val="000000"/>
                </a:solidFill>
                <a:latin typeface="Arial" charset="0"/>
              </a:rPr>
              <a:t>Bean Validation</a:t>
            </a:r>
          </a:p>
        </p:txBody>
      </p:sp>
    </p:spTree>
    <p:custDataLst>
      <p:tags r:id="rId1"/>
    </p:custDataLst>
    <p:extLst>
      <p:ext uri="{BB962C8B-B14F-4D97-AF65-F5344CB8AC3E}">
        <p14:creationId xmlns:p14="http://schemas.microsoft.com/office/powerpoint/2010/main" val="3138476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862441" cy="4648200"/>
          </a:xfrm>
        </p:spPr>
        <p:txBody>
          <a:bodyPr/>
          <a:lstStyle/>
          <a:p>
            <a:r>
              <a:rPr lang="en-US" dirty="0" smtClean="0"/>
              <a:t>JPA process Bean Validation automatically before inserting a new entity</a:t>
            </a:r>
          </a:p>
          <a:p>
            <a:endParaRPr lang="en-US" dirty="0"/>
          </a:p>
          <a:p>
            <a:r>
              <a:rPr lang="en-US" dirty="0" smtClean="0"/>
              <a:t>JSF </a:t>
            </a:r>
            <a:r>
              <a:rPr lang="en-US" dirty="0"/>
              <a:t>2 provides built-in integration with JSR-303 </a:t>
            </a:r>
            <a:r>
              <a:rPr lang="en-US" dirty="0" smtClean="0"/>
              <a:t>constraints</a:t>
            </a:r>
          </a:p>
          <a:p>
            <a:r>
              <a:rPr lang="en-US" dirty="0" smtClean="0"/>
              <a:t>In </a:t>
            </a:r>
            <a:r>
              <a:rPr lang="en-US" dirty="0"/>
              <a:t>environments where a bean validation implementation is </a:t>
            </a:r>
            <a:r>
              <a:rPr lang="en-US" dirty="0" smtClean="0"/>
              <a:t>present</a:t>
            </a:r>
          </a:p>
          <a:p>
            <a:pPr lvl="1"/>
            <a:r>
              <a:rPr lang="en-US" dirty="0" smtClean="0"/>
              <a:t>JSF </a:t>
            </a:r>
            <a:r>
              <a:rPr lang="en-US" dirty="0"/>
              <a:t>automatically validates constraints for beans that are referenced by </a:t>
            </a:r>
            <a:r>
              <a:rPr lang="en-US" dirty="0" err="1"/>
              <a:t>UIInput</a:t>
            </a:r>
            <a:r>
              <a:rPr lang="en-US" dirty="0"/>
              <a:t> </a:t>
            </a:r>
            <a:r>
              <a:rPr lang="en-US" dirty="0" smtClean="0"/>
              <a:t>values !</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Integration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Bean Validation Integration</a:t>
            </a:r>
            <a:endParaRPr lang="en-US" sz="3200" dirty="0"/>
          </a:p>
        </p:txBody>
      </p:sp>
    </p:spTree>
    <p:extLst>
      <p:ext uri="{BB962C8B-B14F-4D97-AF65-F5344CB8AC3E}">
        <p14:creationId xmlns:p14="http://schemas.microsoft.com/office/powerpoint/2010/main" val="3588074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Integration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JSF Integration</a:t>
            </a:r>
            <a:endParaRPr lang="en-US" sz="3200" dirty="0"/>
          </a:p>
        </p:txBody>
      </p:sp>
      <p:sp>
        <p:nvSpPr>
          <p:cNvPr id="6" name="Text Box 19"/>
          <p:cNvSpPr txBox="1">
            <a:spLocks noChangeArrowheads="1"/>
          </p:cNvSpPr>
          <p:nvPr/>
        </p:nvSpPr>
        <p:spPr bwMode="auto">
          <a:xfrm>
            <a:off x="1115616" y="1484784"/>
            <a:ext cx="7776864" cy="4824536"/>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a:latin typeface="Courier"/>
                <a:cs typeface="Arial"/>
              </a:rPr>
              <a:t>@</a:t>
            </a:r>
            <a:r>
              <a:rPr lang="en-US" sz="1800" dirty="0" err="1" smtClean="0">
                <a:latin typeface="Courier"/>
                <a:cs typeface="Arial"/>
              </a:rPr>
              <a:t>ManagedBean</a:t>
            </a:r>
            <a:r>
              <a:rPr lang="en-US" sz="1800" dirty="0" smtClean="0">
                <a:latin typeface="Courier"/>
                <a:cs typeface="Arial"/>
              </a:rPr>
              <a:t> </a:t>
            </a:r>
          </a:p>
          <a:p>
            <a:r>
              <a:rPr lang="en-US" sz="1800" b="1" dirty="0" smtClean="0">
                <a:solidFill>
                  <a:srgbClr val="7F0055"/>
                </a:solidFill>
                <a:latin typeface="Courier"/>
                <a:cs typeface="Arial"/>
              </a:rPr>
              <a:t>public</a:t>
            </a:r>
            <a:r>
              <a:rPr lang="en-US" sz="1800" dirty="0" smtClean="0">
                <a:solidFill>
                  <a:srgbClr val="7F0055"/>
                </a:solidFill>
                <a:latin typeface="Courier"/>
                <a:cs typeface="Arial"/>
              </a:rPr>
              <a:t> </a:t>
            </a:r>
            <a:r>
              <a:rPr lang="en-US" sz="1800" b="1" dirty="0">
                <a:solidFill>
                  <a:srgbClr val="7F0055"/>
                </a:solidFill>
                <a:latin typeface="Courier"/>
                <a:cs typeface="Arial"/>
              </a:rPr>
              <a:t>class</a:t>
            </a:r>
            <a:r>
              <a:rPr lang="en-US" sz="1800" dirty="0">
                <a:solidFill>
                  <a:srgbClr val="7F0055"/>
                </a:solidFill>
                <a:latin typeface="Courier"/>
                <a:cs typeface="Arial"/>
              </a:rPr>
              <a:t> </a:t>
            </a:r>
            <a:r>
              <a:rPr lang="en-US" sz="1800" dirty="0">
                <a:latin typeface="Courier"/>
                <a:cs typeface="Arial"/>
              </a:rPr>
              <a:t>Hello {</a:t>
            </a:r>
          </a:p>
          <a:p>
            <a:r>
              <a:rPr lang="en-US" sz="1800" dirty="0">
                <a:latin typeface="Courier"/>
                <a:cs typeface="Arial"/>
              </a:rPr>
              <a:t>    </a:t>
            </a:r>
          </a:p>
          <a:p>
            <a:r>
              <a:rPr lang="en-US" sz="1800" dirty="0">
                <a:latin typeface="Courier"/>
                <a:cs typeface="Arial"/>
              </a:rPr>
              <a:t>    @</a:t>
            </a:r>
            <a:r>
              <a:rPr lang="en-US" sz="1800" dirty="0" err="1">
                <a:latin typeface="Courier"/>
                <a:cs typeface="Arial"/>
              </a:rPr>
              <a:t>NotEmpty</a:t>
            </a:r>
            <a:r>
              <a:rPr lang="en-US" sz="1800" dirty="0">
                <a:latin typeface="Courier"/>
                <a:cs typeface="Arial"/>
              </a:rPr>
              <a:t> </a:t>
            </a:r>
            <a:r>
              <a:rPr lang="en-US" sz="1800" dirty="0" smtClean="0">
                <a:latin typeface="Courier"/>
                <a:cs typeface="Arial"/>
              </a:rPr>
              <a:t>@</a:t>
            </a:r>
            <a:r>
              <a:rPr lang="en-US" sz="1800" dirty="0">
                <a:latin typeface="Courier"/>
                <a:cs typeface="Arial"/>
              </a:rPr>
              <a:t>Size(min=</a:t>
            </a:r>
            <a:r>
              <a:rPr lang="en-US" sz="1800" dirty="0">
                <a:solidFill>
                  <a:srgbClr val="3366FF"/>
                </a:solidFill>
                <a:latin typeface="Courier"/>
                <a:cs typeface="Arial"/>
              </a:rPr>
              <a:t>3</a:t>
            </a:r>
            <a:r>
              <a:rPr lang="en-US" sz="1800" dirty="0">
                <a:latin typeface="Courier"/>
                <a:cs typeface="Arial"/>
              </a:rPr>
              <a:t>, max=</a:t>
            </a:r>
            <a:r>
              <a:rPr lang="en-US" sz="1800" dirty="0">
                <a:solidFill>
                  <a:srgbClr val="3366FF"/>
                </a:solidFill>
                <a:latin typeface="Courier"/>
                <a:cs typeface="Arial"/>
              </a:rPr>
              <a:t>15</a:t>
            </a:r>
            <a:r>
              <a:rPr lang="en-US" sz="1800" dirty="0">
                <a:latin typeface="Courier"/>
                <a:cs typeface="Arial"/>
              </a:rPr>
              <a:t>)</a:t>
            </a:r>
          </a:p>
          <a:p>
            <a:r>
              <a:rPr lang="en-US" sz="1800" dirty="0">
                <a:latin typeface="Courier"/>
                <a:cs typeface="Arial"/>
              </a:rPr>
              <a:t>    </a:t>
            </a:r>
            <a:r>
              <a:rPr lang="en-US" sz="1800" b="1" dirty="0">
                <a:solidFill>
                  <a:srgbClr val="7F0055"/>
                </a:solidFill>
                <a:latin typeface="Courier"/>
                <a:cs typeface="Arial"/>
              </a:rPr>
              <a:t>private</a:t>
            </a:r>
            <a:r>
              <a:rPr lang="en-US" sz="1800" dirty="0">
                <a:latin typeface="Courier"/>
                <a:cs typeface="Arial"/>
              </a:rPr>
              <a:t> String name;</a:t>
            </a:r>
          </a:p>
          <a:p>
            <a:endParaRPr lang="en-US" sz="1800" dirty="0">
              <a:latin typeface="Courier"/>
              <a:cs typeface="Arial"/>
            </a:endParaRPr>
          </a:p>
          <a:p>
            <a:r>
              <a:rPr lang="en-US" sz="1800" dirty="0">
                <a:latin typeface="Courier"/>
                <a:cs typeface="Arial"/>
              </a:rPr>
              <a:t>    </a:t>
            </a:r>
            <a:r>
              <a:rPr lang="en-US" sz="1800" b="1" dirty="0">
                <a:solidFill>
                  <a:srgbClr val="7F0055"/>
                </a:solidFill>
                <a:latin typeface="Courier"/>
                <a:cs typeface="Arial"/>
              </a:rPr>
              <a:t>public String </a:t>
            </a:r>
            <a:r>
              <a:rPr lang="en-US" sz="1800" dirty="0" err="1">
                <a:latin typeface="Courier"/>
                <a:cs typeface="Arial"/>
              </a:rPr>
              <a:t>getWelcomeMessage</a:t>
            </a:r>
            <a:r>
              <a:rPr lang="en-US" sz="1800" dirty="0">
                <a:latin typeface="Courier"/>
                <a:cs typeface="Arial"/>
              </a:rPr>
              <a:t>() {        </a:t>
            </a:r>
          </a:p>
          <a:p>
            <a:r>
              <a:rPr lang="en-US" sz="1800" dirty="0">
                <a:latin typeface="Courier"/>
                <a:cs typeface="Arial"/>
              </a:rPr>
              <a:t>        </a:t>
            </a:r>
            <a:r>
              <a:rPr lang="en-US" sz="1800" dirty="0" err="1">
                <a:latin typeface="Courier"/>
                <a:cs typeface="Arial"/>
              </a:rPr>
              <a:t>StringBuilder</a:t>
            </a:r>
            <a:r>
              <a:rPr lang="en-US" sz="1800" dirty="0">
                <a:latin typeface="Courier"/>
                <a:cs typeface="Arial"/>
              </a:rPr>
              <a:t> </a:t>
            </a:r>
            <a:r>
              <a:rPr lang="en-US" sz="1800" dirty="0" err="1">
                <a:latin typeface="Courier"/>
                <a:cs typeface="Arial"/>
              </a:rPr>
              <a:t>sb</a:t>
            </a:r>
            <a:r>
              <a:rPr lang="en-US" sz="1800" dirty="0">
                <a:latin typeface="Courier"/>
                <a:cs typeface="Arial"/>
              </a:rPr>
              <a:t> = </a:t>
            </a:r>
            <a:r>
              <a:rPr lang="en-US" sz="1800" b="1" dirty="0">
                <a:solidFill>
                  <a:srgbClr val="7F0055"/>
                </a:solidFill>
                <a:latin typeface="Courier"/>
                <a:cs typeface="Arial"/>
              </a:rPr>
              <a:t>new </a:t>
            </a:r>
            <a:r>
              <a:rPr lang="en-US" sz="1800" dirty="0" err="1">
                <a:latin typeface="Courier"/>
                <a:cs typeface="Arial"/>
              </a:rPr>
              <a:t>StringBuilder</a:t>
            </a:r>
            <a:r>
              <a:rPr lang="en-US" sz="1800" dirty="0">
                <a:latin typeface="Courier"/>
                <a:cs typeface="Arial"/>
              </a:rPr>
              <a:t>(</a:t>
            </a:r>
            <a:r>
              <a:rPr lang="en-US" sz="1800" dirty="0">
                <a:solidFill>
                  <a:srgbClr val="0000FF"/>
                </a:solidFill>
                <a:latin typeface="Courier"/>
                <a:cs typeface="Arial"/>
              </a:rPr>
              <a:t>"Hello "</a:t>
            </a:r>
            <a:r>
              <a:rPr lang="en-US" sz="1800" dirty="0">
                <a:latin typeface="Courier"/>
                <a:cs typeface="Arial"/>
              </a:rPr>
              <a:t>);</a:t>
            </a:r>
          </a:p>
          <a:p>
            <a:r>
              <a:rPr lang="en-US" sz="1800" dirty="0">
                <a:latin typeface="Courier"/>
                <a:cs typeface="Arial"/>
              </a:rPr>
              <a:t>        </a:t>
            </a:r>
            <a:r>
              <a:rPr lang="en-US" sz="1800" b="1" dirty="0">
                <a:solidFill>
                  <a:srgbClr val="7F0055"/>
                </a:solidFill>
                <a:latin typeface="Courier"/>
                <a:cs typeface="Arial"/>
              </a:rPr>
              <a:t>if</a:t>
            </a:r>
            <a:r>
              <a:rPr lang="en-US" sz="1800" dirty="0">
                <a:latin typeface="Courier"/>
                <a:cs typeface="Arial"/>
              </a:rPr>
              <a:t>(name != </a:t>
            </a:r>
            <a:r>
              <a:rPr lang="en-US" sz="1800" b="1" dirty="0">
                <a:solidFill>
                  <a:srgbClr val="7F0055"/>
                </a:solidFill>
                <a:latin typeface="Courier"/>
                <a:cs typeface="Arial"/>
              </a:rPr>
              <a:t>null</a:t>
            </a:r>
            <a:r>
              <a:rPr lang="en-US" sz="1800" dirty="0" smtClean="0">
                <a:latin typeface="Courier"/>
                <a:cs typeface="Arial"/>
              </a:rPr>
              <a:t>) {</a:t>
            </a:r>
          </a:p>
          <a:p>
            <a:r>
              <a:rPr lang="en-US" sz="1800" dirty="0">
                <a:latin typeface="Courier"/>
                <a:cs typeface="Arial"/>
              </a:rPr>
              <a:t> </a:t>
            </a:r>
            <a:r>
              <a:rPr lang="en-US" sz="1800" dirty="0" smtClean="0">
                <a:latin typeface="Courier"/>
                <a:cs typeface="Arial"/>
              </a:rPr>
              <a:t>           </a:t>
            </a:r>
            <a:r>
              <a:rPr lang="en-US" sz="1800" dirty="0" err="1" smtClean="0">
                <a:latin typeface="Courier"/>
                <a:cs typeface="Arial"/>
              </a:rPr>
              <a:t>sb.append</a:t>
            </a:r>
            <a:r>
              <a:rPr lang="en-US" sz="1800" dirty="0">
                <a:latin typeface="Courier"/>
                <a:cs typeface="Arial"/>
              </a:rPr>
              <a:t>(name);</a:t>
            </a:r>
          </a:p>
          <a:p>
            <a:r>
              <a:rPr lang="en-US" sz="1800" dirty="0">
                <a:latin typeface="Courier"/>
                <a:cs typeface="Arial"/>
              </a:rPr>
              <a:t>        </a:t>
            </a:r>
            <a:r>
              <a:rPr lang="en-US" sz="1800" b="1" dirty="0" smtClean="0">
                <a:solidFill>
                  <a:srgbClr val="7F0055"/>
                </a:solidFill>
                <a:latin typeface="Courier"/>
                <a:cs typeface="Arial"/>
              </a:rPr>
              <a:t>else</a:t>
            </a:r>
            <a:r>
              <a:rPr lang="en-US" sz="1800" dirty="0" smtClean="0">
                <a:solidFill>
                  <a:srgbClr val="7F0055"/>
                </a:solidFill>
                <a:latin typeface="Courier"/>
                <a:cs typeface="Arial"/>
              </a:rPr>
              <a:t> </a:t>
            </a:r>
          </a:p>
          <a:p>
            <a:r>
              <a:rPr lang="en-US" sz="1800" dirty="0">
                <a:solidFill>
                  <a:srgbClr val="7F0055"/>
                </a:solidFill>
                <a:latin typeface="Courier"/>
                <a:cs typeface="Arial"/>
              </a:rPr>
              <a:t> </a:t>
            </a:r>
            <a:r>
              <a:rPr lang="en-US" sz="1800" dirty="0" smtClean="0">
                <a:solidFill>
                  <a:srgbClr val="7F0055"/>
                </a:solidFill>
                <a:latin typeface="Courier"/>
                <a:cs typeface="Arial"/>
              </a:rPr>
              <a:t>           </a:t>
            </a:r>
            <a:r>
              <a:rPr lang="en-US" sz="1800" dirty="0" err="1" smtClean="0">
                <a:latin typeface="Courier"/>
                <a:cs typeface="Arial"/>
              </a:rPr>
              <a:t>sb.append</a:t>
            </a:r>
            <a:r>
              <a:rPr lang="en-US" sz="1800" dirty="0">
                <a:latin typeface="Courier"/>
                <a:cs typeface="Arial"/>
              </a:rPr>
              <a:t>(</a:t>
            </a:r>
            <a:r>
              <a:rPr lang="en-US" sz="1800" dirty="0">
                <a:solidFill>
                  <a:srgbClr val="0000FF"/>
                </a:solidFill>
                <a:latin typeface="Courier"/>
                <a:cs typeface="Arial"/>
              </a:rPr>
              <a:t>"World"</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p>
          <a:p>
            <a:r>
              <a:rPr lang="en-US" sz="1800" b="1" dirty="0">
                <a:solidFill>
                  <a:srgbClr val="7F0055"/>
                </a:solidFill>
                <a:latin typeface="Courier"/>
                <a:cs typeface="Arial"/>
              </a:rPr>
              <a:t> </a:t>
            </a:r>
            <a:r>
              <a:rPr lang="en-US" sz="1800" b="1" dirty="0" smtClean="0">
                <a:solidFill>
                  <a:srgbClr val="7F0055"/>
                </a:solidFill>
                <a:latin typeface="Courier"/>
                <a:cs typeface="Arial"/>
              </a:rPr>
              <a:t>       return</a:t>
            </a:r>
            <a:r>
              <a:rPr lang="en-US" sz="1800" dirty="0" smtClean="0">
                <a:latin typeface="Courier"/>
                <a:cs typeface="Arial"/>
              </a:rPr>
              <a:t> </a:t>
            </a:r>
            <a:r>
              <a:rPr lang="en-US" sz="1800" dirty="0" err="1">
                <a:latin typeface="Courier"/>
                <a:cs typeface="Arial"/>
              </a:rPr>
              <a:t>sb.toString</a:t>
            </a:r>
            <a:r>
              <a:rPr lang="en-US" sz="1800" dirty="0">
                <a:latin typeface="Courier"/>
                <a:cs typeface="Arial"/>
              </a:rPr>
              <a:t>();</a:t>
            </a:r>
          </a:p>
          <a:p>
            <a:r>
              <a:rPr lang="en-US" sz="1800" dirty="0">
                <a:latin typeface="Courier"/>
                <a:cs typeface="Arial"/>
              </a:rPr>
              <a:t>    </a:t>
            </a:r>
            <a:r>
              <a:rPr lang="en-US" sz="1800" dirty="0" smtClean="0">
                <a:latin typeface="Courier"/>
                <a:cs typeface="Arial"/>
              </a:rPr>
              <a:t>}</a:t>
            </a:r>
            <a:endParaRPr lang="en-US" sz="1800" dirty="0">
              <a:latin typeface="Courier"/>
              <a:cs typeface="Arial"/>
            </a:endParaRPr>
          </a:p>
          <a:p>
            <a:r>
              <a:rPr lang="en-US" sz="1800" dirty="0" smtClean="0">
                <a:latin typeface="Courier"/>
                <a:cs typeface="Arial"/>
              </a:rPr>
              <a:t>    ...</a:t>
            </a:r>
          </a:p>
          <a:p>
            <a:r>
              <a:rPr lang="en-US" sz="1800" dirty="0">
                <a:latin typeface="Courier"/>
                <a:cs typeface="Arial"/>
              </a:rPr>
              <a:t>}</a:t>
            </a:r>
            <a:endParaRPr lang="en-US" sz="1800" dirty="0" smtClean="0">
              <a:latin typeface="Courier"/>
              <a:cs typeface="Arial"/>
            </a:endParaRPr>
          </a:p>
        </p:txBody>
      </p:sp>
    </p:spTree>
    <p:extLst>
      <p:ext uri="{BB962C8B-B14F-4D97-AF65-F5344CB8AC3E}">
        <p14:creationId xmlns:p14="http://schemas.microsoft.com/office/powerpoint/2010/main" val="506463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Integration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JSF Integration</a:t>
            </a:r>
            <a:endParaRPr lang="en-US" sz="3200" dirty="0"/>
          </a:p>
        </p:txBody>
      </p:sp>
      <p:sp>
        <p:nvSpPr>
          <p:cNvPr id="11" name="Text Box 19"/>
          <p:cNvSpPr txBox="1">
            <a:spLocks noChangeArrowheads="1"/>
          </p:cNvSpPr>
          <p:nvPr/>
        </p:nvSpPr>
        <p:spPr bwMode="auto">
          <a:xfrm>
            <a:off x="1115616" y="1124744"/>
            <a:ext cx="7776864" cy="295232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smtClean="0">
                <a:latin typeface="Courier"/>
                <a:cs typeface="Arial"/>
              </a:rPr>
              <a:t>...</a:t>
            </a:r>
          </a:p>
          <a:p>
            <a:r>
              <a:rPr lang="en-US" sz="1800" dirty="0">
                <a:solidFill>
                  <a:srgbClr val="3F7F7F"/>
                </a:solidFill>
                <a:latin typeface="Courier"/>
                <a:cs typeface="Arial"/>
              </a:rPr>
              <a:t>&lt;p&gt;</a:t>
            </a:r>
            <a:r>
              <a:rPr lang="en-US" sz="1800" dirty="0">
                <a:latin typeface="Courier"/>
                <a:cs typeface="Arial"/>
              </a:rPr>
              <a:t>#{</a:t>
            </a:r>
            <a:r>
              <a:rPr lang="en-US" sz="1800" dirty="0" err="1">
                <a:latin typeface="Courier"/>
                <a:cs typeface="Arial"/>
              </a:rPr>
              <a:t>hello.welcomeMessage</a:t>
            </a:r>
            <a:r>
              <a:rPr lang="en-US" sz="1800" dirty="0">
                <a:latin typeface="Courier"/>
                <a:cs typeface="Arial"/>
              </a:rPr>
              <a:t>}</a:t>
            </a:r>
            <a:r>
              <a:rPr lang="en-US" sz="1800" dirty="0">
                <a:solidFill>
                  <a:srgbClr val="3F7F7F"/>
                </a:solidFill>
                <a:latin typeface="Courier"/>
                <a:cs typeface="Arial"/>
              </a:rPr>
              <a:t>&lt;/p</a:t>
            </a:r>
            <a:r>
              <a:rPr lang="en-US" sz="1800" dirty="0" smtClean="0">
                <a:solidFill>
                  <a:srgbClr val="3F7F7F"/>
                </a:solidFill>
                <a:latin typeface="Courier"/>
                <a:cs typeface="Arial"/>
              </a:rPr>
              <a:t>&gt;</a:t>
            </a:r>
          </a:p>
          <a:p>
            <a:r>
              <a:rPr lang="en-US" sz="1800" dirty="0" smtClean="0">
                <a:solidFill>
                  <a:srgbClr val="3F7F7F"/>
                </a:solidFill>
                <a:latin typeface="Courier"/>
                <a:cs typeface="Arial"/>
              </a:rPr>
              <a:t>&lt;</a:t>
            </a:r>
            <a:r>
              <a:rPr lang="en-US" sz="1800" dirty="0" err="1">
                <a:solidFill>
                  <a:srgbClr val="3F7F7F"/>
                </a:solidFill>
                <a:latin typeface="Courier"/>
                <a:cs typeface="Arial"/>
              </a:rPr>
              <a:t>h:form</a:t>
            </a:r>
            <a:r>
              <a:rPr lang="en-US" sz="1800" dirty="0" smtClean="0">
                <a:solidFill>
                  <a:srgbClr val="3F7F7F"/>
                </a:solidFill>
                <a:latin typeface="Courier"/>
                <a:cs typeface="Arial"/>
              </a:rPr>
              <a:t>&gt;</a:t>
            </a:r>
          </a:p>
          <a:p>
            <a:r>
              <a:rPr lang="en-US" sz="1800" dirty="0">
                <a:solidFill>
                  <a:srgbClr val="3F7F7F"/>
                </a:solidFill>
                <a:latin typeface="Courier"/>
                <a:cs typeface="Arial"/>
              </a:rPr>
              <a:t> </a:t>
            </a:r>
            <a:r>
              <a:rPr lang="en-US" sz="1800" dirty="0" smtClean="0">
                <a:solidFill>
                  <a:srgbClr val="3F7F7F"/>
                </a:solidFill>
                <a:latin typeface="Courier"/>
                <a:cs typeface="Arial"/>
              </a:rPr>
              <a:t>  &lt;</a:t>
            </a:r>
            <a:r>
              <a:rPr lang="en-US" sz="1800" dirty="0" err="1">
                <a:solidFill>
                  <a:srgbClr val="3F7F7F"/>
                </a:solidFill>
                <a:latin typeface="Courier"/>
                <a:cs typeface="Arial"/>
              </a:rPr>
              <a:t>h:messages</a:t>
            </a:r>
            <a:r>
              <a:rPr lang="en-US" sz="1800" dirty="0">
                <a:solidFill>
                  <a:srgbClr val="3F7F7F"/>
                </a:solidFill>
                <a:latin typeface="Courier"/>
                <a:cs typeface="Arial"/>
              </a:rPr>
              <a:t>/</a:t>
            </a:r>
            <a:r>
              <a:rPr lang="en-US" sz="1800" dirty="0" smtClean="0">
                <a:solidFill>
                  <a:srgbClr val="3F7F7F"/>
                </a:solidFill>
                <a:latin typeface="Courier"/>
                <a:cs typeface="Arial"/>
              </a:rPr>
              <a:t>&gt;</a:t>
            </a:r>
          </a:p>
          <a:p>
            <a:r>
              <a:rPr lang="en-US" sz="1800" dirty="0">
                <a:solidFill>
                  <a:srgbClr val="3F7F7F"/>
                </a:solidFill>
                <a:latin typeface="Courier"/>
                <a:cs typeface="Arial"/>
              </a:rPr>
              <a:t> </a:t>
            </a:r>
            <a:r>
              <a:rPr lang="en-US" sz="1800" dirty="0" smtClean="0">
                <a:solidFill>
                  <a:srgbClr val="3F7F7F"/>
                </a:solidFill>
                <a:latin typeface="Courier"/>
                <a:cs typeface="Arial"/>
              </a:rPr>
              <a:t>  &lt;</a:t>
            </a:r>
            <a:r>
              <a:rPr lang="en-US" sz="1800" dirty="0" err="1">
                <a:solidFill>
                  <a:srgbClr val="3F7F7F"/>
                </a:solidFill>
                <a:latin typeface="Courier"/>
                <a:cs typeface="Arial"/>
              </a:rPr>
              <a:t>h:outputLabel</a:t>
            </a:r>
            <a:r>
              <a:rPr lang="en-US" sz="1800" dirty="0">
                <a:solidFill>
                  <a:srgbClr val="3F7F7F"/>
                </a:solidFill>
                <a:latin typeface="Courier"/>
                <a:cs typeface="Arial"/>
              </a:rPr>
              <a:t> </a:t>
            </a:r>
            <a:r>
              <a:rPr lang="en-US" sz="1800" dirty="0">
                <a:solidFill>
                  <a:srgbClr val="7F0055"/>
                </a:solidFill>
                <a:latin typeface="Courier"/>
                <a:cs typeface="Arial"/>
              </a:rPr>
              <a:t>value</a:t>
            </a:r>
            <a:r>
              <a:rPr lang="en-US" sz="1800" dirty="0">
                <a:latin typeface="Courier"/>
                <a:cs typeface="Arial"/>
              </a:rPr>
              <a:t>=</a:t>
            </a:r>
            <a:r>
              <a:rPr lang="en-US" sz="1800" dirty="0">
                <a:solidFill>
                  <a:srgbClr val="0000FF"/>
                </a:solidFill>
                <a:latin typeface="Courier"/>
                <a:cs typeface="Arial"/>
              </a:rPr>
              <a:t>"Your name:"</a:t>
            </a:r>
            <a:r>
              <a:rPr lang="en-US" sz="1800" dirty="0">
                <a:latin typeface="Courier"/>
                <a:cs typeface="Arial"/>
              </a:rPr>
              <a:t> </a:t>
            </a:r>
            <a:r>
              <a:rPr lang="en-US" sz="1800" dirty="0">
                <a:solidFill>
                  <a:srgbClr val="7F0055"/>
                </a:solidFill>
                <a:latin typeface="Courier"/>
                <a:cs typeface="Arial"/>
              </a:rPr>
              <a:t>for</a:t>
            </a:r>
            <a:r>
              <a:rPr lang="en-US" sz="1800" dirty="0">
                <a:latin typeface="Courier"/>
                <a:cs typeface="Arial"/>
              </a:rPr>
              <a:t>=</a:t>
            </a:r>
            <a:r>
              <a:rPr lang="en-US" sz="1800" dirty="0">
                <a:solidFill>
                  <a:srgbClr val="0000FF"/>
                </a:solidFill>
                <a:latin typeface="Courier"/>
                <a:cs typeface="Arial"/>
              </a:rPr>
              <a:t>"name"</a:t>
            </a:r>
            <a:r>
              <a:rPr lang="en-US" sz="1800" dirty="0">
                <a:latin typeface="Courier"/>
                <a:cs typeface="Arial"/>
              </a:rPr>
              <a:t> </a:t>
            </a:r>
            <a:r>
              <a:rPr lang="en-US" sz="1800" dirty="0">
                <a:solidFill>
                  <a:srgbClr val="3F7F7F"/>
                </a:solidFill>
                <a:latin typeface="Courier"/>
                <a:cs typeface="Arial"/>
              </a:rPr>
              <a:t>/</a:t>
            </a:r>
            <a:r>
              <a:rPr lang="en-US" sz="1800" dirty="0" smtClean="0">
                <a:solidFill>
                  <a:srgbClr val="3F7F7F"/>
                </a:solidFill>
                <a:latin typeface="Courier"/>
                <a:cs typeface="Arial"/>
              </a:rPr>
              <a:t>&gt;</a:t>
            </a:r>
          </a:p>
          <a:p>
            <a:r>
              <a:rPr lang="en-US" sz="1800" dirty="0">
                <a:solidFill>
                  <a:srgbClr val="3F7F7F"/>
                </a:solidFill>
                <a:latin typeface="Courier"/>
                <a:cs typeface="Arial"/>
              </a:rPr>
              <a:t> </a:t>
            </a:r>
            <a:r>
              <a:rPr lang="en-US" sz="1800" dirty="0" smtClean="0">
                <a:solidFill>
                  <a:srgbClr val="3F7F7F"/>
                </a:solidFill>
                <a:latin typeface="Courier"/>
                <a:cs typeface="Arial"/>
              </a:rPr>
              <a:t>  &lt;</a:t>
            </a:r>
            <a:r>
              <a:rPr lang="en-US" sz="1800" dirty="0" err="1">
                <a:solidFill>
                  <a:srgbClr val="3F7F7F"/>
                </a:solidFill>
                <a:latin typeface="Courier"/>
                <a:cs typeface="Arial"/>
              </a:rPr>
              <a:t>h:inputText</a:t>
            </a:r>
            <a:r>
              <a:rPr lang="en-US" sz="1800" dirty="0">
                <a:latin typeface="Courier"/>
                <a:cs typeface="Arial"/>
              </a:rPr>
              <a:t> </a:t>
            </a:r>
            <a:r>
              <a:rPr lang="en-US" sz="1800" dirty="0">
                <a:solidFill>
                  <a:srgbClr val="7F0055"/>
                </a:solidFill>
                <a:latin typeface="Courier"/>
                <a:cs typeface="Arial"/>
              </a:rPr>
              <a:t>id</a:t>
            </a:r>
            <a:r>
              <a:rPr lang="en-US" sz="1800" dirty="0">
                <a:latin typeface="Courier"/>
                <a:cs typeface="Arial"/>
              </a:rPr>
              <a:t>=</a:t>
            </a:r>
            <a:r>
              <a:rPr lang="en-US" sz="1800" dirty="0">
                <a:solidFill>
                  <a:srgbClr val="0000FF"/>
                </a:solidFill>
                <a:latin typeface="Courier"/>
                <a:cs typeface="Arial"/>
              </a:rPr>
              <a:t>"name"</a:t>
            </a:r>
            <a:r>
              <a:rPr lang="en-US" sz="1800" dirty="0">
                <a:latin typeface="Courier"/>
                <a:cs typeface="Arial"/>
              </a:rPr>
              <a:t> </a:t>
            </a:r>
            <a:r>
              <a:rPr lang="en-US" sz="1800" dirty="0">
                <a:solidFill>
                  <a:srgbClr val="7F0055"/>
                </a:solidFill>
                <a:latin typeface="Courier"/>
                <a:cs typeface="Arial"/>
              </a:rPr>
              <a:t>value</a:t>
            </a:r>
            <a:r>
              <a:rPr lang="en-US" sz="1800" dirty="0">
                <a:latin typeface="Courier"/>
                <a:cs typeface="Arial"/>
              </a:rPr>
              <a:t>=</a:t>
            </a:r>
            <a:r>
              <a:rPr lang="en-US" sz="1800" dirty="0">
                <a:solidFill>
                  <a:srgbClr val="0000FF"/>
                </a:solidFill>
                <a:latin typeface="Courier"/>
                <a:cs typeface="Arial"/>
              </a:rPr>
              <a:t>"#{</a:t>
            </a:r>
            <a:r>
              <a:rPr lang="en-US" sz="1800" dirty="0" err="1">
                <a:solidFill>
                  <a:srgbClr val="0000FF"/>
                </a:solidFill>
                <a:latin typeface="Courier"/>
                <a:cs typeface="Arial"/>
              </a:rPr>
              <a:t>hello.name</a:t>
            </a:r>
            <a:r>
              <a:rPr lang="en-US" sz="1800" dirty="0">
                <a:solidFill>
                  <a:srgbClr val="0000FF"/>
                </a:solidFill>
                <a:latin typeface="Courier"/>
                <a:cs typeface="Arial"/>
              </a:rPr>
              <a:t>}"</a:t>
            </a:r>
            <a:r>
              <a:rPr lang="en-US" sz="1800" dirty="0">
                <a:solidFill>
                  <a:srgbClr val="3F7F7F"/>
                </a:solidFill>
                <a:latin typeface="Courier"/>
                <a:cs typeface="Arial"/>
              </a:rPr>
              <a:t> /</a:t>
            </a:r>
            <a:r>
              <a:rPr lang="en-US" sz="1800" dirty="0" smtClean="0">
                <a:solidFill>
                  <a:srgbClr val="3F7F7F"/>
                </a:solidFill>
                <a:latin typeface="Courier"/>
                <a:cs typeface="Arial"/>
              </a:rPr>
              <a:t>&gt;</a:t>
            </a:r>
          </a:p>
          <a:p>
            <a:r>
              <a:rPr lang="en-US" sz="1800" dirty="0">
                <a:solidFill>
                  <a:srgbClr val="3F7F7F"/>
                </a:solidFill>
                <a:latin typeface="Courier"/>
                <a:cs typeface="Arial"/>
              </a:rPr>
              <a:t> </a:t>
            </a:r>
            <a:r>
              <a:rPr lang="en-US" sz="1800" dirty="0" smtClean="0">
                <a:solidFill>
                  <a:srgbClr val="3F7F7F"/>
                </a:solidFill>
                <a:latin typeface="Courier"/>
                <a:cs typeface="Arial"/>
              </a:rPr>
              <a:t>  &lt;</a:t>
            </a:r>
            <a:r>
              <a:rPr lang="en-US" sz="1800" dirty="0" err="1">
                <a:solidFill>
                  <a:srgbClr val="3F7F7F"/>
                </a:solidFill>
                <a:latin typeface="Courier"/>
                <a:cs typeface="Arial"/>
              </a:rPr>
              <a:t>h:commandButton</a:t>
            </a:r>
            <a:r>
              <a:rPr lang="en-US" sz="1800" dirty="0">
                <a:latin typeface="Courier"/>
                <a:cs typeface="Arial"/>
              </a:rPr>
              <a:t> </a:t>
            </a:r>
            <a:r>
              <a:rPr lang="en-US" sz="1800" dirty="0">
                <a:solidFill>
                  <a:srgbClr val="7F0055"/>
                </a:solidFill>
                <a:latin typeface="Courier"/>
                <a:cs typeface="Arial"/>
              </a:rPr>
              <a:t>action</a:t>
            </a:r>
            <a:r>
              <a:rPr lang="en-US" sz="1800" dirty="0">
                <a:latin typeface="Courier"/>
                <a:cs typeface="Arial"/>
              </a:rPr>
              <a:t>=</a:t>
            </a:r>
            <a:r>
              <a:rPr lang="en-US" sz="1800" dirty="0">
                <a:solidFill>
                  <a:srgbClr val="0000FF"/>
                </a:solidFill>
                <a:latin typeface="Courier"/>
                <a:cs typeface="Arial"/>
              </a:rPr>
              <a:t>"#{</a:t>
            </a:r>
            <a:r>
              <a:rPr lang="en-US" sz="1800" dirty="0" err="1">
                <a:solidFill>
                  <a:srgbClr val="0000FF"/>
                </a:solidFill>
                <a:latin typeface="Courier"/>
                <a:cs typeface="Arial"/>
              </a:rPr>
              <a:t>hello.sayHello</a:t>
            </a:r>
            <a:r>
              <a:rPr lang="en-US" sz="1800" dirty="0">
                <a:solidFill>
                  <a:srgbClr val="0000FF"/>
                </a:solidFill>
                <a:latin typeface="Courier"/>
                <a:cs typeface="Arial"/>
              </a:rPr>
              <a:t>}"</a:t>
            </a:r>
            <a:r>
              <a:rPr lang="en-US" sz="1800" dirty="0">
                <a:latin typeface="Courier"/>
                <a:cs typeface="Arial"/>
              </a:rPr>
              <a:t> </a:t>
            </a:r>
            <a:endParaRPr lang="en-US" sz="1800" dirty="0" smtClean="0">
              <a:latin typeface="Courier"/>
              <a:cs typeface="Arial"/>
            </a:endParaRPr>
          </a:p>
          <a:p>
            <a:r>
              <a:rPr lang="en-US" sz="1800" dirty="0">
                <a:latin typeface="Courier"/>
                <a:cs typeface="Arial"/>
              </a:rPr>
              <a:t>	</a:t>
            </a:r>
            <a:r>
              <a:rPr lang="en-US" sz="1800" dirty="0" smtClean="0">
                <a:latin typeface="Courier"/>
                <a:cs typeface="Arial"/>
              </a:rPr>
              <a:t>			</a:t>
            </a:r>
            <a:r>
              <a:rPr lang="en-US" sz="1800" dirty="0" smtClean="0">
                <a:solidFill>
                  <a:srgbClr val="7F0055"/>
                </a:solidFill>
                <a:latin typeface="Courier"/>
                <a:cs typeface="Arial"/>
              </a:rPr>
              <a:t>value</a:t>
            </a:r>
            <a:r>
              <a:rPr lang="en-US" sz="1800" dirty="0">
                <a:latin typeface="Courier"/>
                <a:cs typeface="Arial"/>
              </a:rPr>
              <a:t>=</a:t>
            </a:r>
            <a:r>
              <a:rPr lang="en-US" sz="1800" dirty="0">
                <a:solidFill>
                  <a:srgbClr val="0000FF"/>
                </a:solidFill>
                <a:latin typeface="Courier"/>
                <a:cs typeface="Arial"/>
              </a:rPr>
              <a:t>"Submit"</a:t>
            </a:r>
            <a:r>
              <a:rPr lang="en-US" sz="1800" dirty="0">
                <a:solidFill>
                  <a:srgbClr val="3F7F7F"/>
                </a:solidFill>
                <a:latin typeface="Courier"/>
                <a:cs typeface="Arial"/>
              </a:rPr>
              <a:t> /</a:t>
            </a:r>
            <a:r>
              <a:rPr lang="en-US" sz="1800" dirty="0" smtClean="0">
                <a:solidFill>
                  <a:srgbClr val="3F7F7F"/>
                </a:solidFill>
                <a:latin typeface="Courier"/>
                <a:cs typeface="Arial"/>
              </a:rPr>
              <a:t>&gt;</a:t>
            </a:r>
          </a:p>
          <a:p>
            <a:r>
              <a:rPr lang="en-US" sz="1800" dirty="0" smtClean="0">
                <a:solidFill>
                  <a:srgbClr val="3F7F7F"/>
                </a:solidFill>
                <a:latin typeface="Courier"/>
                <a:cs typeface="Arial"/>
              </a:rPr>
              <a:t>&lt;</a:t>
            </a:r>
            <a:r>
              <a:rPr lang="en-US" sz="1800" dirty="0">
                <a:solidFill>
                  <a:srgbClr val="3F7F7F"/>
                </a:solidFill>
                <a:latin typeface="Courier"/>
                <a:cs typeface="Arial"/>
              </a:rPr>
              <a:t>/</a:t>
            </a:r>
            <a:r>
              <a:rPr lang="en-US" sz="1800" dirty="0" err="1">
                <a:solidFill>
                  <a:srgbClr val="3F7F7F"/>
                </a:solidFill>
                <a:latin typeface="Courier"/>
                <a:cs typeface="Arial"/>
              </a:rPr>
              <a:t>h:form</a:t>
            </a:r>
            <a:r>
              <a:rPr lang="en-US" sz="1800" dirty="0">
                <a:solidFill>
                  <a:srgbClr val="3F7F7F"/>
                </a:solidFill>
                <a:latin typeface="Courier"/>
                <a:cs typeface="Arial"/>
              </a:rPr>
              <a:t>&gt;</a:t>
            </a:r>
            <a:endParaRPr lang="en-US" sz="1800" dirty="0" smtClean="0">
              <a:solidFill>
                <a:srgbClr val="3F7F7F"/>
              </a:solidFill>
              <a:latin typeface="Courier"/>
              <a:cs typeface="Arial"/>
            </a:endParaRPr>
          </a:p>
          <a:p>
            <a:r>
              <a:rPr lang="en-US" sz="1800" dirty="0" smtClean="0">
                <a:latin typeface="Courier"/>
                <a:cs typeface="Arial"/>
              </a:rPr>
              <a:t>...</a:t>
            </a:r>
          </a:p>
        </p:txBody>
      </p:sp>
      <p:pic>
        <p:nvPicPr>
          <p:cNvPr id="4" name="Picture 3" descr="Screen shot 2012-04-24 at 6.5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50" y="4438650"/>
            <a:ext cx="4477080" cy="2014686"/>
          </a:xfrm>
          <a:prstGeom prst="rect">
            <a:avLst/>
          </a:prstGeom>
          <a:ln w="3175" cmpd="sng">
            <a:solidFill>
              <a:schemeClr val="tx1"/>
            </a:solidFill>
          </a:ln>
        </p:spPr>
      </p:pic>
    </p:spTree>
    <p:extLst>
      <p:ext uri="{BB962C8B-B14F-4D97-AF65-F5344CB8AC3E}">
        <p14:creationId xmlns:p14="http://schemas.microsoft.com/office/powerpoint/2010/main" val="215637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Integration</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62922381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smtClean="0"/>
              <a:t>Exercise</a:t>
            </a:r>
            <a:endParaRPr lang="en-US" sz="320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Bean Validation</a:t>
            </a:r>
            <a:endParaRPr lang="en-US" sz="1800" b="1" dirty="0">
              <a:solidFill>
                <a:srgbClr val="000000"/>
              </a:solidFill>
              <a:latin typeface="Arial" charset="0"/>
            </a:endParaRPr>
          </a:p>
        </p:txBody>
      </p:sp>
      <p:sp>
        <p:nvSpPr>
          <p:cNvPr id="12" name="Content Placeholder 2"/>
          <p:cNvSpPr>
            <a:spLocks noGrp="1"/>
          </p:cNvSpPr>
          <p:nvPr>
            <p:ph idx="1"/>
          </p:nvPr>
        </p:nvSpPr>
        <p:spPr>
          <a:xfrm>
            <a:off x="1102047" y="1196752"/>
            <a:ext cx="7718425" cy="4648200"/>
          </a:xfrm>
        </p:spPr>
        <p:txBody>
          <a:bodyPr/>
          <a:lstStyle/>
          <a:p>
            <a:r>
              <a:rPr lang="en-US" dirty="0" smtClean="0"/>
              <a:t>Refactor your application to use Bean Validations instead of JSF Validators !</a:t>
            </a:r>
          </a:p>
          <a:p>
            <a:pPr marL="517525" lvl="1" indent="0">
              <a:buNone/>
            </a:pPr>
            <a:endParaRPr lang="en-US" dirty="0" smtClean="0"/>
          </a:p>
          <a:p>
            <a:pPr lvl="1"/>
            <a:r>
              <a:rPr lang="en-US" dirty="0" smtClean="0"/>
              <a:t>All the fields must be required and not empty</a:t>
            </a:r>
          </a:p>
          <a:p>
            <a:pPr lvl="1"/>
            <a:r>
              <a:rPr lang="en-US" dirty="0" smtClean="0"/>
              <a:t>Dates must be in the past</a:t>
            </a:r>
          </a:p>
          <a:p>
            <a:pPr lvl="1"/>
            <a:r>
              <a:rPr lang="en-US" dirty="0" smtClean="0"/>
              <a:t>Names mustn’t be too short or to large</a:t>
            </a:r>
          </a:p>
          <a:p>
            <a:pPr lvl="1"/>
            <a:r>
              <a:rPr lang="en-US" dirty="0" smtClean="0"/>
              <a:t>E-mails must be well formatted</a:t>
            </a:r>
          </a:p>
          <a:p>
            <a:pPr marL="0" indent="0">
              <a:buNone/>
            </a:pPr>
            <a:endParaRPr lang="en-US" dirty="0" smtClean="0"/>
          </a:p>
        </p:txBody>
      </p:sp>
    </p:spTree>
    <p:custDataLst>
      <p:tags r:id="rId1"/>
    </p:custDataLst>
    <p:extLst>
      <p:ext uri="{BB962C8B-B14F-4D97-AF65-F5344CB8AC3E}">
        <p14:creationId xmlns:p14="http://schemas.microsoft.com/office/powerpoint/2010/main" val="22219868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Custom constraints</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Create your own annotations</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a:solidFill>
                  <a:srgbClr val="000000"/>
                </a:solidFill>
                <a:latin typeface="Arial" charset="0"/>
              </a:rPr>
              <a:t>Bean Validation</a:t>
            </a:r>
          </a:p>
        </p:txBody>
      </p:sp>
    </p:spTree>
    <p:custDataLst>
      <p:tags r:id="rId1"/>
    </p:custDataLst>
    <p:extLst>
      <p:ext uri="{BB962C8B-B14F-4D97-AF65-F5344CB8AC3E}">
        <p14:creationId xmlns:p14="http://schemas.microsoft.com/office/powerpoint/2010/main" val="84301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In real enterprise application, you often need more than the constraints provided by Bean Validation</a:t>
            </a:r>
          </a:p>
          <a:p>
            <a:pPr lvl="1"/>
            <a:r>
              <a:rPr lang="en-US" dirty="0" smtClean="0"/>
              <a:t>That’s why, JSR 303 allow you to create custom constraints</a:t>
            </a:r>
          </a:p>
          <a:p>
            <a:pPr marL="0" indent="0">
              <a:buNone/>
            </a:pPr>
            <a:endParaRPr lang="en-US" dirty="0" smtClean="0"/>
          </a:p>
          <a:p>
            <a:r>
              <a:rPr lang="en-US" dirty="0" smtClean="0"/>
              <a:t>Three steps :</a:t>
            </a:r>
          </a:p>
          <a:p>
            <a:pPr lvl="1"/>
            <a:r>
              <a:rPr lang="en-US" dirty="0" smtClean="0"/>
              <a:t>Create the annotation</a:t>
            </a:r>
          </a:p>
          <a:p>
            <a:pPr lvl="1"/>
            <a:r>
              <a:rPr lang="en-US" dirty="0" smtClean="0"/>
              <a:t>Implement a validator</a:t>
            </a:r>
          </a:p>
          <a:p>
            <a:pPr lvl="1"/>
            <a:r>
              <a:rPr lang="en-US" dirty="0" smtClean="0"/>
              <a:t>Define the error message</a:t>
            </a:r>
            <a:endParaRPr lang="en-US" dirty="0"/>
          </a:p>
          <a:p>
            <a:pPr lvl="1"/>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Overview</a:t>
            </a:r>
            <a:endParaRPr lang="en-US" sz="3200" dirty="0"/>
          </a:p>
        </p:txBody>
      </p:sp>
    </p:spTree>
    <p:extLst>
      <p:ext uri="{BB962C8B-B14F-4D97-AF65-F5344CB8AC3E}">
        <p14:creationId xmlns:p14="http://schemas.microsoft.com/office/powerpoint/2010/main" val="2281867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As example, we’re </a:t>
            </a:r>
            <a:r>
              <a:rPr lang="en-US" dirty="0" err="1" smtClean="0"/>
              <a:t>gonna</a:t>
            </a:r>
            <a:r>
              <a:rPr lang="en-US" dirty="0" smtClean="0"/>
              <a:t> develop a constraints to validate that a String is in upper case or in lower case</a:t>
            </a:r>
          </a:p>
          <a:p>
            <a:endParaRPr lang="en-US" dirty="0"/>
          </a:p>
          <a:p>
            <a:r>
              <a:rPr lang="en-US" dirty="0" smtClean="0"/>
              <a:t>First, we create an enumeration to represent the different values that our constraints can take :</a:t>
            </a:r>
          </a:p>
          <a:p>
            <a:endParaRPr lang="en-US" dirty="0"/>
          </a:p>
          <a:p>
            <a:endParaRPr lang="en-US" dirty="0" smtClean="0"/>
          </a:p>
          <a:p>
            <a:endParaRPr lang="en-US" dirty="0"/>
          </a:p>
          <a:p>
            <a:endParaRPr lang="en-US" dirty="0" smtClean="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First…</a:t>
            </a:r>
            <a:endParaRPr lang="en-US" sz="3200" dirty="0"/>
          </a:p>
        </p:txBody>
      </p:sp>
      <p:sp>
        <p:nvSpPr>
          <p:cNvPr id="6" name="Text Box 19"/>
          <p:cNvSpPr txBox="1">
            <a:spLocks noChangeArrowheads="1"/>
          </p:cNvSpPr>
          <p:nvPr/>
        </p:nvSpPr>
        <p:spPr bwMode="auto">
          <a:xfrm>
            <a:off x="1331640" y="3789040"/>
            <a:ext cx="7416824" cy="108012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7F0055"/>
                </a:solidFill>
                <a:latin typeface="Courier"/>
                <a:cs typeface="Arial"/>
              </a:rPr>
              <a:t>public </a:t>
            </a:r>
            <a:r>
              <a:rPr lang="en-US" sz="1800" b="1" dirty="0" err="1" smtClean="0">
                <a:solidFill>
                  <a:srgbClr val="7F0055"/>
                </a:solidFill>
                <a:latin typeface="Courier"/>
                <a:cs typeface="Arial"/>
              </a:rPr>
              <a:t>enum</a:t>
            </a:r>
            <a:r>
              <a:rPr lang="en-US" sz="1800" b="1" dirty="0" smtClean="0">
                <a:solidFill>
                  <a:srgbClr val="7F0055"/>
                </a:solidFill>
                <a:latin typeface="Courier"/>
                <a:cs typeface="Arial"/>
              </a:rPr>
              <a:t> </a:t>
            </a:r>
            <a:r>
              <a:rPr lang="en-US" sz="1800" dirty="0" err="1" smtClean="0">
                <a:latin typeface="Courier"/>
                <a:cs typeface="Arial"/>
              </a:rPr>
              <a:t>CaseMode</a:t>
            </a:r>
            <a:r>
              <a:rPr lang="en-US" sz="1800" dirty="0" smtClean="0">
                <a:latin typeface="Courier"/>
                <a:cs typeface="Arial"/>
              </a:rPr>
              <a:t> {</a:t>
            </a:r>
          </a:p>
          <a:p>
            <a:r>
              <a:rPr lang="en-US" sz="1800" dirty="0" smtClean="0">
                <a:latin typeface="Courier"/>
                <a:cs typeface="Arial"/>
              </a:rPr>
              <a:t>   UPPER, LOWER;</a:t>
            </a:r>
            <a:endParaRPr lang="en-US" sz="1800" dirty="0">
              <a:latin typeface="Courier"/>
              <a:cs typeface="Arial"/>
            </a:endParaRPr>
          </a:p>
          <a:p>
            <a:r>
              <a:rPr lang="en-US" sz="1800" dirty="0" smtClean="0">
                <a:latin typeface="Courier"/>
                <a:cs typeface="Arial"/>
              </a:rPr>
              <a:t>}</a:t>
            </a:r>
            <a:endParaRPr lang="en-US" sz="1800" dirty="0">
              <a:latin typeface="Courier"/>
              <a:cs typeface="Arial"/>
            </a:endParaRPr>
          </a:p>
          <a:p>
            <a:endParaRPr lang="en-US" sz="1800" dirty="0" smtClean="0">
              <a:latin typeface="Courier"/>
              <a:cs typeface="Arial"/>
            </a:endParaRPr>
          </a:p>
        </p:txBody>
      </p:sp>
    </p:spTree>
    <p:extLst>
      <p:ext uri="{BB962C8B-B14F-4D97-AF65-F5344CB8AC3E}">
        <p14:creationId xmlns:p14="http://schemas.microsoft.com/office/powerpoint/2010/main" val="703580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Secondly, we create our annotation :</a:t>
            </a:r>
          </a:p>
          <a:p>
            <a:endParaRPr lang="en-US" dirty="0"/>
          </a:p>
          <a:p>
            <a:endParaRPr lang="en-US" dirty="0" smtClean="0"/>
          </a:p>
          <a:p>
            <a:endParaRPr lang="en-US" dirty="0"/>
          </a:p>
          <a:p>
            <a:endParaRPr lang="en-US" dirty="0" smtClean="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Create the annotation</a:t>
            </a:r>
            <a:endParaRPr lang="en-US" sz="3200" dirty="0"/>
          </a:p>
        </p:txBody>
      </p:sp>
      <p:sp>
        <p:nvSpPr>
          <p:cNvPr id="6" name="Text Box 19"/>
          <p:cNvSpPr txBox="1">
            <a:spLocks noChangeArrowheads="1"/>
          </p:cNvSpPr>
          <p:nvPr/>
        </p:nvSpPr>
        <p:spPr bwMode="auto">
          <a:xfrm>
            <a:off x="35496" y="2204864"/>
            <a:ext cx="9108504" cy="396044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a:latin typeface="Courier"/>
                <a:cs typeface="Arial"/>
              </a:rPr>
              <a:t>@Target( { </a:t>
            </a:r>
            <a:r>
              <a:rPr lang="en-US" sz="1800" dirty="0">
                <a:solidFill>
                  <a:srgbClr val="3366FF"/>
                </a:solidFill>
                <a:latin typeface="Courier"/>
                <a:cs typeface="Arial"/>
              </a:rPr>
              <a:t>METHOD</a:t>
            </a:r>
            <a:r>
              <a:rPr lang="en-US" sz="1800" dirty="0">
                <a:latin typeface="Courier"/>
                <a:cs typeface="Arial"/>
              </a:rPr>
              <a:t>, </a:t>
            </a:r>
            <a:r>
              <a:rPr lang="en-US" sz="1800" dirty="0">
                <a:solidFill>
                  <a:srgbClr val="3366FF"/>
                </a:solidFill>
                <a:latin typeface="Courier"/>
                <a:cs typeface="Arial"/>
              </a:rPr>
              <a:t>FIELD</a:t>
            </a:r>
            <a:r>
              <a:rPr lang="en-US" sz="1800" dirty="0">
                <a:latin typeface="Courier"/>
                <a:cs typeface="Arial"/>
              </a:rPr>
              <a:t>, </a:t>
            </a:r>
            <a:r>
              <a:rPr lang="en-US" sz="1800" dirty="0">
                <a:solidFill>
                  <a:srgbClr val="3366FF"/>
                </a:solidFill>
                <a:latin typeface="Courier"/>
                <a:cs typeface="Arial"/>
              </a:rPr>
              <a:t>ANNOTATION_TYPE</a:t>
            </a:r>
            <a:r>
              <a:rPr lang="en-US" sz="1800" dirty="0">
                <a:latin typeface="Courier"/>
                <a:cs typeface="Arial"/>
              </a:rPr>
              <a:t> }</a:t>
            </a:r>
            <a:r>
              <a:rPr lang="en-US" sz="1800" dirty="0" smtClean="0">
                <a:latin typeface="Courier"/>
                <a:cs typeface="Arial"/>
              </a:rPr>
              <a:t>)</a:t>
            </a:r>
          </a:p>
          <a:p>
            <a:r>
              <a:rPr lang="en-US" sz="1800" dirty="0" smtClean="0">
                <a:latin typeface="Courier"/>
                <a:cs typeface="Arial"/>
              </a:rPr>
              <a:t>@</a:t>
            </a:r>
            <a:r>
              <a:rPr lang="en-US" sz="1800" dirty="0">
                <a:latin typeface="Courier"/>
                <a:cs typeface="Arial"/>
              </a:rPr>
              <a:t>Retention(</a:t>
            </a:r>
            <a:r>
              <a:rPr lang="en-US" sz="1800" dirty="0">
                <a:solidFill>
                  <a:srgbClr val="3366FF"/>
                </a:solidFill>
                <a:latin typeface="Courier"/>
                <a:cs typeface="Arial"/>
              </a:rPr>
              <a:t>RUNTIME</a:t>
            </a:r>
            <a:r>
              <a:rPr lang="en-US" sz="1800" dirty="0" smtClean="0">
                <a:latin typeface="Courier"/>
                <a:cs typeface="Arial"/>
              </a:rPr>
              <a:t>)</a:t>
            </a:r>
          </a:p>
          <a:p>
            <a:r>
              <a:rPr lang="en-US" sz="1800" dirty="0" smtClean="0">
                <a:latin typeface="Courier"/>
                <a:cs typeface="Arial"/>
              </a:rPr>
              <a:t>@</a:t>
            </a:r>
            <a:r>
              <a:rPr lang="en-US" sz="1800" dirty="0">
                <a:latin typeface="Courier"/>
                <a:cs typeface="Arial"/>
              </a:rPr>
              <a:t>Constraint(</a:t>
            </a:r>
            <a:r>
              <a:rPr lang="en-US" sz="1800" dirty="0" err="1">
                <a:latin typeface="Courier"/>
                <a:cs typeface="Arial"/>
              </a:rPr>
              <a:t>validatedBy</a:t>
            </a:r>
            <a:r>
              <a:rPr lang="en-US" sz="1800" dirty="0">
                <a:latin typeface="Courier"/>
                <a:cs typeface="Arial"/>
              </a:rPr>
              <a:t> = </a:t>
            </a:r>
            <a:r>
              <a:rPr lang="en-US" sz="1800" dirty="0" err="1">
                <a:latin typeface="Courier"/>
                <a:cs typeface="Arial"/>
              </a:rPr>
              <a:t>CheckCaseValidator.</a:t>
            </a:r>
            <a:r>
              <a:rPr lang="en-US" sz="1800" b="1" dirty="0" err="1">
                <a:solidFill>
                  <a:srgbClr val="7F0055"/>
                </a:solidFill>
                <a:latin typeface="Courier"/>
                <a:cs typeface="Arial"/>
              </a:rPr>
              <a:t>class</a:t>
            </a:r>
            <a:r>
              <a:rPr lang="en-US" sz="1800" dirty="0" smtClean="0">
                <a:latin typeface="Courier"/>
                <a:cs typeface="Arial"/>
              </a:rPr>
              <a:t>)</a:t>
            </a:r>
          </a:p>
          <a:p>
            <a:r>
              <a:rPr lang="en-US" sz="1800" dirty="0" smtClean="0">
                <a:latin typeface="Courier"/>
                <a:cs typeface="Arial"/>
              </a:rPr>
              <a:t>@Documented</a:t>
            </a:r>
          </a:p>
          <a:p>
            <a:r>
              <a:rPr lang="en-US" sz="1800" b="1" dirty="0" smtClean="0">
                <a:solidFill>
                  <a:srgbClr val="7F0055"/>
                </a:solidFill>
                <a:latin typeface="Courier"/>
                <a:cs typeface="Arial"/>
              </a:rPr>
              <a:t>public</a:t>
            </a:r>
            <a:r>
              <a:rPr lang="en-US" sz="1800" dirty="0" smtClean="0">
                <a:latin typeface="Courier"/>
                <a:cs typeface="Arial"/>
              </a:rPr>
              <a:t> </a:t>
            </a:r>
            <a:r>
              <a:rPr lang="en-US" sz="1800" b="1" dirty="0">
                <a:solidFill>
                  <a:srgbClr val="7F0055"/>
                </a:solidFill>
                <a:latin typeface="Courier"/>
                <a:cs typeface="Arial"/>
              </a:rPr>
              <a:t>@interface </a:t>
            </a:r>
            <a:r>
              <a:rPr lang="en-US" sz="1800" dirty="0" err="1">
                <a:latin typeface="Courier"/>
                <a:cs typeface="Arial"/>
              </a:rPr>
              <a:t>CheckCase</a:t>
            </a:r>
            <a:r>
              <a:rPr lang="en-US" sz="1800" dirty="0">
                <a:latin typeface="Courier"/>
                <a:cs typeface="Arial"/>
              </a:rPr>
              <a:t> </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String </a:t>
            </a:r>
            <a:r>
              <a:rPr lang="en-US" sz="1800" dirty="0">
                <a:latin typeface="Courier"/>
                <a:cs typeface="Arial"/>
              </a:rPr>
              <a:t>message()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solidFill>
                  <a:srgbClr val="0000FF"/>
                </a:solidFill>
                <a:latin typeface="Courier"/>
                <a:cs typeface="Arial"/>
              </a:rPr>
              <a:t>"{</a:t>
            </a:r>
            <a:r>
              <a:rPr lang="en-US" sz="1800" dirty="0" err="1" smtClean="0">
                <a:solidFill>
                  <a:srgbClr val="0000FF"/>
                </a:solidFill>
                <a:latin typeface="Courier"/>
                <a:cs typeface="Arial"/>
              </a:rPr>
              <a:t>com.supinfo.constraints.checkcase</a:t>
            </a:r>
            <a:r>
              <a:rPr lang="en-US" sz="1800" dirty="0">
                <a:solidFill>
                  <a:srgbClr val="0000FF"/>
                </a:solidFill>
                <a:latin typeface="Courier"/>
                <a:cs typeface="Arial"/>
              </a:rPr>
              <a:t>}"</a:t>
            </a:r>
            <a:r>
              <a:rPr lang="en-US" sz="1800" dirty="0" smtClean="0">
                <a:latin typeface="Courier"/>
                <a:cs typeface="Arial"/>
              </a:rPr>
              <a:t>;</a:t>
            </a:r>
          </a:p>
          <a:p>
            <a:r>
              <a:rPr lang="en-US" sz="1800" dirty="0" smtClean="0">
                <a:latin typeface="Courier"/>
                <a:cs typeface="Arial"/>
              </a:rPr>
              <a:t>  Class</a:t>
            </a:r>
            <a:r>
              <a:rPr lang="en-US" sz="1800" dirty="0">
                <a:latin typeface="Courier"/>
                <a:cs typeface="Arial"/>
              </a:rPr>
              <a:t>&lt;?&gt;[] groups()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Class</a:t>
            </a:r>
            <a:r>
              <a:rPr lang="en-US" sz="1800" dirty="0">
                <a:latin typeface="Courier"/>
                <a:cs typeface="Arial"/>
              </a:rPr>
              <a:t>&lt;? </a:t>
            </a:r>
            <a:r>
              <a:rPr lang="en-US" sz="1800" b="1" dirty="0">
                <a:solidFill>
                  <a:srgbClr val="7F0055"/>
                </a:solidFill>
                <a:latin typeface="Courier"/>
                <a:cs typeface="Arial"/>
              </a:rPr>
              <a:t>extends</a:t>
            </a:r>
            <a:r>
              <a:rPr lang="en-US" sz="1800" dirty="0">
                <a:solidFill>
                  <a:srgbClr val="7F0055"/>
                </a:solidFill>
                <a:latin typeface="Courier"/>
                <a:cs typeface="Arial"/>
              </a:rPr>
              <a:t> </a:t>
            </a:r>
            <a:r>
              <a:rPr lang="en-US" sz="1800" dirty="0">
                <a:latin typeface="Courier"/>
                <a:cs typeface="Arial"/>
              </a:rPr>
              <a:t>Payload&gt;[] payload()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r>
              <a:rPr lang="en-US" sz="1800" dirty="0" err="1" smtClean="0">
                <a:latin typeface="Courier"/>
                <a:cs typeface="Arial"/>
              </a:rPr>
              <a:t>CaseMode</a:t>
            </a:r>
            <a:r>
              <a:rPr lang="en-US" sz="1800" dirty="0" smtClean="0">
                <a:latin typeface="Courier"/>
                <a:cs typeface="Arial"/>
              </a:rPr>
              <a:t> </a:t>
            </a:r>
            <a:r>
              <a:rPr lang="en-US" sz="1800" dirty="0">
                <a:latin typeface="Courier"/>
                <a:cs typeface="Arial"/>
              </a:rPr>
              <a:t>value()</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a:t>
            </a:r>
          </a:p>
        </p:txBody>
      </p:sp>
    </p:spTree>
    <p:extLst>
      <p:ext uri="{BB962C8B-B14F-4D97-AF65-F5344CB8AC3E}">
        <p14:creationId xmlns:p14="http://schemas.microsoft.com/office/powerpoint/2010/main" val="26969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t>Introduction</a:t>
            </a:r>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Validation issues…</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a:solidFill>
                  <a:srgbClr val="000000"/>
                </a:solidFill>
                <a:latin typeface="Arial" charset="0"/>
              </a:rPr>
              <a:t>Bean Validation</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301080"/>
            <a:ext cx="8041953" cy="4648200"/>
          </a:xfrm>
        </p:spPr>
        <p:txBody>
          <a:bodyPr/>
          <a:lstStyle/>
          <a:p>
            <a:r>
              <a:rPr lang="en-US" dirty="0" smtClean="0"/>
              <a:t>An annotation type is defined using the </a:t>
            </a:r>
            <a:r>
              <a:rPr lang="en-US" i="1" dirty="0" smtClean="0"/>
              <a:t>@interface </a:t>
            </a:r>
            <a:r>
              <a:rPr lang="en-US" dirty="0" smtClean="0"/>
              <a:t>keyword</a:t>
            </a:r>
          </a:p>
          <a:p>
            <a:r>
              <a:rPr lang="en-US" dirty="0"/>
              <a:t>All attributes are declared in a method-like </a:t>
            </a:r>
            <a:r>
              <a:rPr lang="en-US" dirty="0" smtClean="0"/>
              <a:t>manner</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Annotation explanations</a:t>
            </a:r>
            <a:endParaRPr lang="en-US" sz="3200" dirty="0"/>
          </a:p>
        </p:txBody>
      </p:sp>
      <p:sp>
        <p:nvSpPr>
          <p:cNvPr id="7" name="Text Box 19"/>
          <p:cNvSpPr txBox="1">
            <a:spLocks noChangeArrowheads="1"/>
          </p:cNvSpPr>
          <p:nvPr/>
        </p:nvSpPr>
        <p:spPr bwMode="auto">
          <a:xfrm>
            <a:off x="1475656" y="3356992"/>
            <a:ext cx="7056784" cy="2448272"/>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smtClean="0">
                <a:solidFill>
                  <a:srgbClr val="7F0055"/>
                </a:solidFill>
                <a:latin typeface="Courier"/>
                <a:cs typeface="Arial"/>
              </a:rPr>
              <a:t>public</a:t>
            </a:r>
            <a:r>
              <a:rPr lang="en-US" sz="1800" dirty="0" smtClean="0">
                <a:latin typeface="Courier"/>
                <a:cs typeface="Arial"/>
              </a:rPr>
              <a:t> </a:t>
            </a:r>
            <a:r>
              <a:rPr lang="en-US" sz="1800" b="1" dirty="0">
                <a:solidFill>
                  <a:srgbClr val="7F0055"/>
                </a:solidFill>
                <a:latin typeface="Courier"/>
                <a:cs typeface="Arial"/>
              </a:rPr>
              <a:t>@interface </a:t>
            </a:r>
            <a:r>
              <a:rPr lang="en-US" sz="1800" dirty="0" err="1">
                <a:latin typeface="Courier"/>
                <a:cs typeface="Arial"/>
              </a:rPr>
              <a:t>CheckCase</a:t>
            </a:r>
            <a:r>
              <a:rPr lang="en-US" sz="1800" dirty="0">
                <a:latin typeface="Courier"/>
                <a:cs typeface="Arial"/>
              </a:rPr>
              <a:t> </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Class</a:t>
            </a:r>
            <a:r>
              <a:rPr lang="en-US" sz="1800" dirty="0">
                <a:latin typeface="Courier"/>
                <a:cs typeface="Arial"/>
              </a:rPr>
              <a:t>&lt;?&gt;[] groups()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Class</a:t>
            </a:r>
            <a:r>
              <a:rPr lang="en-US" sz="1800" dirty="0">
                <a:latin typeface="Courier"/>
                <a:cs typeface="Arial"/>
              </a:rPr>
              <a:t>&lt;? </a:t>
            </a:r>
            <a:r>
              <a:rPr lang="en-US" sz="1800" b="1" dirty="0">
                <a:solidFill>
                  <a:srgbClr val="7F0055"/>
                </a:solidFill>
                <a:latin typeface="Courier"/>
                <a:cs typeface="Arial"/>
              </a:rPr>
              <a:t>extends</a:t>
            </a:r>
            <a:r>
              <a:rPr lang="en-US" sz="1800" dirty="0">
                <a:solidFill>
                  <a:srgbClr val="7F0055"/>
                </a:solidFill>
                <a:latin typeface="Courier"/>
                <a:cs typeface="Arial"/>
              </a:rPr>
              <a:t> </a:t>
            </a:r>
            <a:r>
              <a:rPr lang="en-US" sz="1800" dirty="0">
                <a:latin typeface="Courier"/>
                <a:cs typeface="Arial"/>
              </a:rPr>
              <a:t>Payload&gt;[] payload()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r>
              <a:rPr lang="en-US" sz="1800" dirty="0" err="1" smtClean="0">
                <a:latin typeface="Courier"/>
                <a:cs typeface="Arial"/>
              </a:rPr>
              <a:t>CaseMode</a:t>
            </a:r>
            <a:r>
              <a:rPr lang="en-US" sz="1800" dirty="0" smtClean="0">
                <a:latin typeface="Courier"/>
                <a:cs typeface="Arial"/>
              </a:rPr>
              <a:t> </a:t>
            </a:r>
            <a:r>
              <a:rPr lang="en-US" sz="1800" dirty="0">
                <a:latin typeface="Courier"/>
                <a:cs typeface="Arial"/>
              </a:rPr>
              <a:t>value()</a:t>
            </a:r>
            <a:r>
              <a:rPr lang="en-US" sz="1800" dirty="0" smtClean="0">
                <a:latin typeface="Courier"/>
                <a:cs typeface="Arial"/>
              </a:rPr>
              <a:t>;</a:t>
            </a:r>
          </a:p>
          <a:p>
            <a:r>
              <a:rPr lang="en-US" sz="1800" dirty="0">
                <a:latin typeface="Courier"/>
                <a:cs typeface="Arial"/>
              </a:rPr>
              <a:t> </a:t>
            </a:r>
            <a:r>
              <a:rPr lang="en-US" sz="1800" dirty="0" smtClean="0">
                <a:latin typeface="Courier"/>
                <a:cs typeface="Arial"/>
              </a:rPr>
              <a:t> ...</a:t>
            </a:r>
          </a:p>
          <a:p>
            <a:endParaRPr lang="en-US" sz="1800" dirty="0" smtClean="0">
              <a:latin typeface="Courier"/>
              <a:cs typeface="Arial"/>
            </a:endParaRPr>
          </a:p>
          <a:p>
            <a:r>
              <a:rPr lang="en-US" sz="1800" dirty="0" smtClean="0">
                <a:latin typeface="Courier"/>
                <a:cs typeface="Arial"/>
              </a:rPr>
              <a:t>}</a:t>
            </a:r>
          </a:p>
        </p:txBody>
      </p:sp>
    </p:spTree>
    <p:extLst>
      <p:ext uri="{BB962C8B-B14F-4D97-AF65-F5344CB8AC3E}">
        <p14:creationId xmlns:p14="http://schemas.microsoft.com/office/powerpoint/2010/main" val="2943453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8041953" cy="4648200"/>
          </a:xfrm>
        </p:spPr>
        <p:txBody>
          <a:bodyPr/>
          <a:lstStyle/>
          <a:p>
            <a:r>
              <a:rPr lang="en-US" dirty="0" smtClean="0"/>
              <a:t>The annotation type is annotated </a:t>
            </a:r>
            <a:r>
              <a:rPr lang="en-US" dirty="0"/>
              <a:t>by couple of so-called meta </a:t>
            </a:r>
            <a:r>
              <a:rPr lang="en-US" dirty="0" smtClean="0"/>
              <a:t>annotations :</a:t>
            </a:r>
          </a:p>
          <a:p>
            <a:pPr lvl="1"/>
            <a:endParaRPr lang="en-US" i="1" dirty="0" smtClean="0"/>
          </a:p>
          <a:p>
            <a:pPr lvl="1"/>
            <a:r>
              <a:rPr lang="en-US" i="1" dirty="0" smtClean="0"/>
              <a:t>@</a:t>
            </a:r>
            <a:r>
              <a:rPr lang="en-US" i="1" dirty="0"/>
              <a:t>Target({ METHOD, FIELD, ANNOTATION_TYPE })</a:t>
            </a:r>
            <a:r>
              <a:rPr lang="en-US" dirty="0"/>
              <a:t>: </a:t>
            </a:r>
            <a:endParaRPr lang="en-US" dirty="0" smtClean="0"/>
          </a:p>
          <a:p>
            <a:pPr lvl="2"/>
            <a:r>
              <a:rPr lang="en-US" dirty="0"/>
              <a:t>M</a:t>
            </a:r>
            <a:r>
              <a:rPr lang="en-US" dirty="0" smtClean="0"/>
              <a:t>ethods</a:t>
            </a:r>
            <a:r>
              <a:rPr lang="en-US" dirty="0"/>
              <a:t>, fields and annotation declarations may be annotated with </a:t>
            </a:r>
            <a:r>
              <a:rPr lang="en-US" i="1" dirty="0"/>
              <a:t>@</a:t>
            </a:r>
            <a:r>
              <a:rPr lang="en-US" i="1" dirty="0" err="1" smtClean="0"/>
              <a:t>CheckCase</a:t>
            </a:r>
            <a:endParaRPr lang="en-US" i="1" dirty="0" smtClean="0"/>
          </a:p>
          <a:p>
            <a:pPr lvl="1"/>
            <a:endParaRPr lang="en-US" i="1" dirty="0" smtClean="0"/>
          </a:p>
          <a:p>
            <a:pPr lvl="1"/>
            <a:r>
              <a:rPr lang="en-US" i="1" dirty="0" smtClean="0"/>
              <a:t>@</a:t>
            </a:r>
            <a:r>
              <a:rPr lang="en-US" i="1" dirty="0"/>
              <a:t>Retention(RUNTIME)</a:t>
            </a:r>
            <a:r>
              <a:rPr lang="en-US" dirty="0"/>
              <a:t>: </a:t>
            </a:r>
            <a:endParaRPr lang="en-US" dirty="0" smtClean="0"/>
          </a:p>
          <a:p>
            <a:pPr lvl="2"/>
            <a:r>
              <a:rPr lang="en-US" dirty="0" smtClean="0"/>
              <a:t>Specifies</a:t>
            </a:r>
            <a:r>
              <a:rPr lang="en-US" dirty="0"/>
              <a:t>, that annotations of this type will be available at runtime by the means of </a:t>
            </a:r>
            <a:r>
              <a:rPr lang="en-US" dirty="0" smtClean="0"/>
              <a:t>reflection</a:t>
            </a:r>
          </a:p>
          <a:p>
            <a:pPr marL="0" indent="0">
              <a:buNone/>
            </a:pPr>
            <a:endParaRPr lang="en-US" dirty="0" smtClean="0"/>
          </a:p>
          <a:p>
            <a:endParaRPr lang="en-US" dirty="0"/>
          </a:p>
          <a:p>
            <a:endParaRPr lang="en-US" dirty="0" smtClean="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Annotation explanations</a:t>
            </a:r>
          </a:p>
        </p:txBody>
      </p:sp>
    </p:spTree>
    <p:extLst>
      <p:ext uri="{BB962C8B-B14F-4D97-AF65-F5344CB8AC3E}">
        <p14:creationId xmlns:p14="http://schemas.microsoft.com/office/powerpoint/2010/main" val="513547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301080"/>
            <a:ext cx="8041953" cy="4648200"/>
          </a:xfrm>
        </p:spPr>
        <p:txBody>
          <a:bodyPr/>
          <a:lstStyle/>
          <a:p>
            <a:r>
              <a:rPr lang="en-US" dirty="0" smtClean="0"/>
              <a:t>The annotation type is annotated </a:t>
            </a:r>
            <a:r>
              <a:rPr lang="en-US" dirty="0"/>
              <a:t>by couple of so-called meta </a:t>
            </a:r>
            <a:r>
              <a:rPr lang="en-US" dirty="0" smtClean="0"/>
              <a:t>annotations :</a:t>
            </a:r>
          </a:p>
          <a:p>
            <a:pPr lvl="1"/>
            <a:endParaRPr lang="en-US" i="1" dirty="0" smtClean="0"/>
          </a:p>
          <a:p>
            <a:pPr lvl="1"/>
            <a:r>
              <a:rPr lang="en-US" i="1" dirty="0" smtClean="0"/>
              <a:t>@</a:t>
            </a:r>
            <a:r>
              <a:rPr lang="en-US" i="1" dirty="0"/>
              <a:t>Constraint(</a:t>
            </a:r>
            <a:r>
              <a:rPr lang="en-US" i="1" dirty="0" err="1"/>
              <a:t>validatedBy</a:t>
            </a:r>
            <a:r>
              <a:rPr lang="en-US" i="1" dirty="0"/>
              <a:t> = </a:t>
            </a:r>
            <a:r>
              <a:rPr lang="en-US" i="1" dirty="0" err="1"/>
              <a:t>CheckCaseValidator.class</a:t>
            </a:r>
            <a:r>
              <a:rPr lang="en-US" i="1" dirty="0"/>
              <a:t>)</a:t>
            </a:r>
            <a:r>
              <a:rPr lang="en-US" dirty="0" smtClean="0"/>
              <a:t>:</a:t>
            </a:r>
          </a:p>
          <a:p>
            <a:pPr lvl="2"/>
            <a:r>
              <a:rPr lang="en-US" dirty="0" smtClean="0"/>
              <a:t>Specifies </a:t>
            </a:r>
            <a:r>
              <a:rPr lang="en-US" dirty="0"/>
              <a:t>the validator to be used to validate elements annotated with </a:t>
            </a:r>
            <a:r>
              <a:rPr lang="en-US" i="1" dirty="0"/>
              <a:t>@</a:t>
            </a:r>
            <a:r>
              <a:rPr lang="en-US" i="1" dirty="0" err="1" smtClean="0"/>
              <a:t>CheckCase</a:t>
            </a:r>
            <a:endParaRPr lang="en-US" i="1" dirty="0" smtClean="0"/>
          </a:p>
          <a:p>
            <a:pPr lvl="1"/>
            <a:endParaRPr lang="en-US" i="1" dirty="0" smtClean="0"/>
          </a:p>
          <a:p>
            <a:pPr lvl="1"/>
            <a:r>
              <a:rPr lang="en-US" i="1" dirty="0" smtClean="0"/>
              <a:t>@</a:t>
            </a:r>
            <a:r>
              <a:rPr lang="en-US" i="1" dirty="0"/>
              <a:t>Documented</a:t>
            </a:r>
            <a:r>
              <a:rPr lang="en-US" dirty="0"/>
              <a:t>: </a:t>
            </a:r>
            <a:endParaRPr lang="en-US" dirty="0" smtClean="0"/>
          </a:p>
          <a:p>
            <a:pPr lvl="2"/>
            <a:r>
              <a:rPr lang="en-US" dirty="0" smtClean="0"/>
              <a:t>Says</a:t>
            </a:r>
            <a:r>
              <a:rPr lang="en-US" dirty="0"/>
              <a:t>, that the use of </a:t>
            </a:r>
            <a:r>
              <a:rPr lang="en-US" i="1" dirty="0"/>
              <a:t>@</a:t>
            </a:r>
            <a:r>
              <a:rPr lang="en-US" i="1" dirty="0" err="1"/>
              <a:t>CheckCase</a:t>
            </a:r>
            <a:r>
              <a:rPr lang="en-US" i="1" dirty="0"/>
              <a:t> </a:t>
            </a:r>
            <a:r>
              <a:rPr lang="en-US" dirty="0"/>
              <a:t>will be contained in the </a:t>
            </a:r>
            <a:r>
              <a:rPr lang="en-US" dirty="0" err="1"/>
              <a:t>JavaDoc</a:t>
            </a:r>
            <a:r>
              <a:rPr lang="en-US" dirty="0"/>
              <a:t> of elements annotated with it</a:t>
            </a:r>
          </a:p>
          <a:p>
            <a:endParaRPr lang="en-US" dirty="0" smtClean="0"/>
          </a:p>
          <a:p>
            <a:endParaRPr lang="en-US" dirty="0"/>
          </a:p>
          <a:p>
            <a:endParaRPr lang="en-US" dirty="0" smtClean="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Annotation explanations</a:t>
            </a:r>
          </a:p>
        </p:txBody>
      </p:sp>
    </p:spTree>
    <p:extLst>
      <p:ext uri="{BB962C8B-B14F-4D97-AF65-F5344CB8AC3E}">
        <p14:creationId xmlns:p14="http://schemas.microsoft.com/office/powerpoint/2010/main" val="188420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57064"/>
            <a:ext cx="7718425" cy="4648200"/>
          </a:xfrm>
        </p:spPr>
        <p:txBody>
          <a:bodyPr/>
          <a:lstStyle/>
          <a:p>
            <a:r>
              <a:rPr lang="en-US" dirty="0" smtClean="0"/>
              <a:t>Bean </a:t>
            </a:r>
            <a:r>
              <a:rPr lang="en-US" dirty="0"/>
              <a:t>Validation </a:t>
            </a:r>
            <a:r>
              <a:rPr lang="en-US" dirty="0" smtClean="0"/>
              <a:t>demands</a:t>
            </a:r>
            <a:r>
              <a:rPr lang="en-US" dirty="0"/>
              <a:t>, that any constraint annotation </a:t>
            </a:r>
            <a:r>
              <a:rPr lang="en-US" dirty="0" smtClean="0"/>
              <a:t>defines :</a:t>
            </a:r>
          </a:p>
          <a:p>
            <a:pPr lvl="1"/>
            <a:r>
              <a:rPr lang="en-US" dirty="0" smtClean="0"/>
              <a:t>An </a:t>
            </a:r>
            <a:r>
              <a:rPr lang="en-US" dirty="0"/>
              <a:t>attribute message that returns the default key for creating error messages in case the constraint is </a:t>
            </a:r>
            <a:r>
              <a:rPr lang="en-US" dirty="0" smtClean="0"/>
              <a:t>violated</a:t>
            </a:r>
          </a:p>
          <a:p>
            <a:pPr lvl="1"/>
            <a:r>
              <a:rPr lang="en-US" dirty="0" smtClean="0"/>
              <a:t>An </a:t>
            </a:r>
            <a:r>
              <a:rPr lang="en-US" dirty="0"/>
              <a:t>attribute groups that allows the specification of validation groups, to which this constraint </a:t>
            </a:r>
            <a:r>
              <a:rPr lang="en-US" dirty="0" smtClean="0"/>
              <a:t>belongs</a:t>
            </a:r>
          </a:p>
          <a:p>
            <a:pPr lvl="1"/>
            <a:r>
              <a:rPr lang="en-US" dirty="0"/>
              <a:t>an attribute payload that can be used by clients of the Bean Validation API to </a:t>
            </a:r>
            <a:r>
              <a:rPr lang="en-US" dirty="0" smtClean="0"/>
              <a:t>assign </a:t>
            </a:r>
            <a:r>
              <a:rPr lang="en-US" dirty="0"/>
              <a:t>custom payload objects to a </a:t>
            </a:r>
            <a:r>
              <a:rPr lang="en-US" dirty="0" smtClean="0"/>
              <a:t>constraint</a:t>
            </a:r>
          </a:p>
          <a:p>
            <a:endParaRPr lang="en-US" dirty="0"/>
          </a:p>
          <a:p>
            <a:r>
              <a:rPr lang="en-US" dirty="0" smtClean="0"/>
              <a:t>We </a:t>
            </a:r>
            <a:r>
              <a:rPr lang="en-US" dirty="0"/>
              <a:t>add another one allowing for the required case mode to be specified</a:t>
            </a:r>
            <a:endParaRPr lang="en-US" dirty="0" smtClean="0"/>
          </a:p>
        </p:txBody>
      </p:sp>
      <p:pic>
        <p:nvPicPr>
          <p:cNvPr id="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Annotation explanations</a:t>
            </a:r>
          </a:p>
        </p:txBody>
      </p:sp>
    </p:spTree>
    <p:extLst>
      <p:ext uri="{BB962C8B-B14F-4D97-AF65-F5344CB8AC3E}">
        <p14:creationId xmlns:p14="http://schemas.microsoft.com/office/powerpoint/2010/main" val="2139006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941040"/>
            <a:ext cx="7718425" cy="4648200"/>
          </a:xfrm>
        </p:spPr>
        <p:txBody>
          <a:bodyPr/>
          <a:lstStyle/>
          <a:p>
            <a:r>
              <a:rPr lang="en-US" dirty="0"/>
              <a:t>Thirdly, we need to implement a constraint validator, that's able to validate elements with a </a:t>
            </a:r>
            <a:r>
              <a:rPr lang="en-US" i="1" dirty="0"/>
              <a:t>@</a:t>
            </a:r>
            <a:r>
              <a:rPr lang="en-US" i="1" dirty="0" err="1"/>
              <a:t>CheckCase</a:t>
            </a:r>
            <a:r>
              <a:rPr lang="en-US" i="1" dirty="0"/>
              <a:t> </a:t>
            </a:r>
            <a:r>
              <a:rPr lang="en-US" dirty="0" smtClean="0"/>
              <a:t>annotation</a:t>
            </a:r>
          </a:p>
          <a:p>
            <a:endParaRPr lang="en-US" dirty="0" smtClean="0"/>
          </a:p>
        </p:txBody>
      </p:sp>
      <p:pic>
        <p:nvPicPr>
          <p:cNvPr id="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Create the validator</a:t>
            </a:r>
            <a:endParaRPr lang="en-US" sz="3200" dirty="0"/>
          </a:p>
        </p:txBody>
      </p:sp>
      <p:sp>
        <p:nvSpPr>
          <p:cNvPr id="6" name="Text Box 19"/>
          <p:cNvSpPr txBox="1">
            <a:spLocks noChangeArrowheads="1"/>
          </p:cNvSpPr>
          <p:nvPr/>
        </p:nvSpPr>
        <p:spPr bwMode="auto">
          <a:xfrm>
            <a:off x="323528" y="1772816"/>
            <a:ext cx="8604448" cy="511256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b="1" dirty="0">
                <a:solidFill>
                  <a:srgbClr val="7F0055"/>
                </a:solidFill>
                <a:latin typeface="Courier"/>
                <a:cs typeface="Arial"/>
              </a:rPr>
              <a:t>public class </a:t>
            </a:r>
            <a:r>
              <a:rPr lang="en-US" sz="1800" dirty="0" err="1">
                <a:latin typeface="Courier"/>
                <a:cs typeface="Arial"/>
              </a:rPr>
              <a:t>CheckCaseValidator</a:t>
            </a:r>
            <a:r>
              <a:rPr lang="en-US" sz="1800" dirty="0">
                <a:latin typeface="Courier"/>
                <a:cs typeface="Arial"/>
              </a:rPr>
              <a:t> </a:t>
            </a:r>
            <a:endParaRPr lang="en-US" sz="1800" dirty="0" smtClean="0">
              <a:latin typeface="Courier"/>
              <a:cs typeface="Arial"/>
            </a:endParaRPr>
          </a:p>
          <a:p>
            <a:r>
              <a:rPr lang="en-US" sz="1800" dirty="0">
                <a:latin typeface="Courier"/>
                <a:cs typeface="Arial"/>
              </a:rPr>
              <a:t>	</a:t>
            </a:r>
            <a:r>
              <a:rPr lang="en-US" sz="1800" b="1" dirty="0" smtClean="0">
                <a:solidFill>
                  <a:srgbClr val="7F0055"/>
                </a:solidFill>
                <a:latin typeface="Courier"/>
                <a:cs typeface="Arial"/>
              </a:rPr>
              <a:t>implements</a:t>
            </a:r>
            <a:r>
              <a:rPr lang="en-US" sz="1800" dirty="0" smtClean="0">
                <a:solidFill>
                  <a:srgbClr val="7F0055"/>
                </a:solidFill>
                <a:latin typeface="Courier"/>
                <a:cs typeface="Arial"/>
              </a:rPr>
              <a:t> </a:t>
            </a:r>
            <a:r>
              <a:rPr lang="en-US" sz="1800" dirty="0" err="1">
                <a:latin typeface="Courier"/>
                <a:cs typeface="Arial"/>
              </a:rPr>
              <a:t>ConstraintValidator</a:t>
            </a:r>
            <a:r>
              <a:rPr lang="en-US" sz="1800" dirty="0">
                <a:latin typeface="Courier"/>
                <a:cs typeface="Arial"/>
              </a:rPr>
              <a:t>&lt;</a:t>
            </a:r>
            <a:r>
              <a:rPr lang="en-US" sz="1800" dirty="0" err="1">
                <a:latin typeface="Courier"/>
                <a:cs typeface="Arial"/>
              </a:rPr>
              <a:t>CheckCase</a:t>
            </a:r>
            <a:r>
              <a:rPr lang="en-US" sz="1800" dirty="0">
                <a:latin typeface="Courier"/>
                <a:cs typeface="Arial"/>
              </a:rPr>
              <a:t>, String&gt; </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a:t>
            </a:r>
            <a:r>
              <a:rPr lang="en-US" sz="1800" b="1" dirty="0" smtClean="0">
                <a:solidFill>
                  <a:srgbClr val="7F0055"/>
                </a:solidFill>
                <a:latin typeface="Courier"/>
                <a:cs typeface="Arial"/>
              </a:rPr>
              <a:t>private</a:t>
            </a:r>
            <a:r>
              <a:rPr lang="en-US" sz="1800" dirty="0" smtClean="0">
                <a:solidFill>
                  <a:srgbClr val="7F0055"/>
                </a:solidFill>
                <a:latin typeface="Courier"/>
                <a:cs typeface="Arial"/>
              </a:rPr>
              <a:t> </a:t>
            </a:r>
            <a:r>
              <a:rPr lang="en-US" sz="1800" dirty="0" err="1">
                <a:latin typeface="Courier"/>
                <a:cs typeface="Arial"/>
              </a:rPr>
              <a:t>CaseMode</a:t>
            </a:r>
            <a:r>
              <a:rPr lang="en-US" sz="1800" dirty="0">
                <a:latin typeface="Courier"/>
                <a:cs typeface="Arial"/>
              </a:rPr>
              <a:t> </a:t>
            </a:r>
            <a:r>
              <a:rPr lang="en-US" sz="1800" dirty="0" err="1">
                <a:latin typeface="Courier"/>
                <a:cs typeface="Arial"/>
              </a:rPr>
              <a:t>caseMode</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a:t>
            </a:r>
            <a:r>
              <a:rPr lang="en-US" sz="1800" b="1" dirty="0" smtClean="0">
                <a:solidFill>
                  <a:srgbClr val="7F0055"/>
                </a:solidFill>
                <a:latin typeface="Courier"/>
                <a:cs typeface="Arial"/>
              </a:rPr>
              <a:t>public </a:t>
            </a:r>
            <a:r>
              <a:rPr lang="en-US" sz="1800" b="1" dirty="0">
                <a:solidFill>
                  <a:srgbClr val="7F0055"/>
                </a:solidFill>
                <a:latin typeface="Courier"/>
                <a:cs typeface="Arial"/>
              </a:rPr>
              <a:t>void </a:t>
            </a:r>
            <a:r>
              <a:rPr lang="en-US" sz="1800" dirty="0">
                <a:latin typeface="Courier"/>
                <a:cs typeface="Arial"/>
              </a:rPr>
              <a:t>initialize(</a:t>
            </a:r>
            <a:r>
              <a:rPr lang="en-US" sz="1800" dirty="0" err="1">
                <a:latin typeface="Courier"/>
                <a:cs typeface="Arial"/>
              </a:rPr>
              <a:t>CheckCase</a:t>
            </a:r>
            <a:r>
              <a:rPr lang="en-US" sz="1800" dirty="0">
                <a:latin typeface="Courier"/>
                <a:cs typeface="Arial"/>
              </a:rPr>
              <a:t> </a:t>
            </a:r>
            <a:r>
              <a:rPr lang="en-US" sz="1800" dirty="0" err="1">
                <a:latin typeface="Courier"/>
                <a:cs typeface="Arial"/>
              </a:rPr>
              <a:t>constraintAnnotation</a:t>
            </a:r>
            <a:r>
              <a:rPr lang="en-US" sz="1800" dirty="0">
                <a:latin typeface="Courier"/>
                <a:cs typeface="Arial"/>
              </a:rPr>
              <a:t>) </a:t>
            </a:r>
            <a:r>
              <a:rPr lang="en-US" sz="1800" dirty="0" smtClean="0">
                <a:latin typeface="Courier"/>
                <a:cs typeface="Arial"/>
              </a:rPr>
              <a:t>{</a:t>
            </a:r>
          </a:p>
          <a:p>
            <a:r>
              <a:rPr lang="en-US" sz="1800" dirty="0" smtClean="0">
                <a:latin typeface="Courier"/>
                <a:cs typeface="Arial"/>
              </a:rPr>
              <a:t>      </a:t>
            </a:r>
            <a:r>
              <a:rPr lang="en-US" sz="1800" dirty="0" err="1" smtClean="0">
                <a:latin typeface="Courier"/>
                <a:cs typeface="Arial"/>
              </a:rPr>
              <a:t>this.caseMode</a:t>
            </a:r>
            <a:r>
              <a:rPr lang="en-US" sz="1800" dirty="0" smtClean="0">
                <a:latin typeface="Courier"/>
                <a:cs typeface="Arial"/>
              </a:rPr>
              <a:t> </a:t>
            </a:r>
            <a:r>
              <a:rPr lang="en-US" sz="1800" dirty="0">
                <a:latin typeface="Courier"/>
                <a:cs typeface="Arial"/>
              </a:rPr>
              <a:t>= </a:t>
            </a:r>
            <a:r>
              <a:rPr lang="en-US" sz="1800" dirty="0" err="1">
                <a:latin typeface="Courier"/>
                <a:cs typeface="Arial"/>
              </a:rPr>
              <a:t>constraintAnnotation.value</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p>
          <a:p>
            <a:r>
              <a:rPr lang="en-US" sz="1800" dirty="0" smtClean="0">
                <a:latin typeface="Courier"/>
                <a:cs typeface="Arial"/>
              </a:rPr>
              <a:t>   </a:t>
            </a:r>
          </a:p>
          <a:p>
            <a:r>
              <a:rPr lang="en-US" sz="1800" dirty="0">
                <a:latin typeface="Courier"/>
                <a:cs typeface="Arial"/>
              </a:rPr>
              <a:t> </a:t>
            </a:r>
            <a:r>
              <a:rPr lang="en-US" sz="1800" dirty="0" smtClean="0">
                <a:latin typeface="Courier"/>
                <a:cs typeface="Arial"/>
              </a:rPr>
              <a:t>  </a:t>
            </a:r>
            <a:r>
              <a:rPr lang="en-US" sz="1800" b="1" dirty="0" smtClean="0">
                <a:solidFill>
                  <a:srgbClr val="7F0055"/>
                </a:solidFill>
                <a:latin typeface="Courier"/>
                <a:cs typeface="Arial"/>
              </a:rPr>
              <a:t>public </a:t>
            </a:r>
            <a:r>
              <a:rPr lang="en-US" sz="1800" b="1" dirty="0" err="1">
                <a:solidFill>
                  <a:srgbClr val="7F0055"/>
                </a:solidFill>
                <a:latin typeface="Courier"/>
                <a:cs typeface="Arial"/>
              </a:rPr>
              <a:t>boolean</a:t>
            </a:r>
            <a:r>
              <a:rPr lang="en-US" sz="1800" b="1" dirty="0">
                <a:solidFill>
                  <a:srgbClr val="7F0055"/>
                </a:solidFill>
                <a:latin typeface="Courier"/>
                <a:cs typeface="Arial"/>
              </a:rPr>
              <a:t> </a:t>
            </a:r>
            <a:r>
              <a:rPr lang="en-US" sz="1800" dirty="0" err="1">
                <a:latin typeface="Courier"/>
                <a:cs typeface="Arial"/>
              </a:rPr>
              <a:t>isValid</a:t>
            </a:r>
            <a:r>
              <a:rPr lang="en-US" sz="1800" dirty="0">
                <a:latin typeface="Courier"/>
                <a:cs typeface="Arial"/>
              </a:rPr>
              <a:t>(String object, </a:t>
            </a:r>
            <a:endParaRPr lang="en-US" sz="1800" dirty="0" smtClean="0">
              <a:latin typeface="Courier"/>
              <a:cs typeface="Arial"/>
            </a:endParaRPr>
          </a:p>
          <a:p>
            <a:r>
              <a:rPr lang="en-US" sz="1800" dirty="0">
                <a:latin typeface="Courier"/>
                <a:cs typeface="Arial"/>
              </a:rPr>
              <a:t>	</a:t>
            </a:r>
            <a:r>
              <a:rPr lang="en-US" sz="1800" dirty="0" err="1" smtClean="0">
                <a:latin typeface="Courier"/>
                <a:cs typeface="Arial"/>
              </a:rPr>
              <a:t>ConstraintValidatorContext</a:t>
            </a:r>
            <a:r>
              <a:rPr lang="en-US" sz="1800" dirty="0" smtClean="0">
                <a:latin typeface="Courier"/>
                <a:cs typeface="Arial"/>
              </a:rPr>
              <a:t> </a:t>
            </a:r>
            <a:r>
              <a:rPr lang="en-US" sz="1800" dirty="0" err="1">
                <a:latin typeface="Courier"/>
                <a:cs typeface="Arial"/>
              </a:rPr>
              <a:t>constraintContext</a:t>
            </a:r>
            <a:r>
              <a:rPr lang="en-US" sz="1800" dirty="0">
                <a:latin typeface="Courier"/>
                <a:cs typeface="Arial"/>
              </a:rPr>
              <a:t>) </a:t>
            </a:r>
            <a:r>
              <a:rPr lang="en-US" sz="1800" dirty="0" smtClean="0">
                <a:latin typeface="Courier"/>
                <a:cs typeface="Arial"/>
              </a:rPr>
              <a:t>{</a:t>
            </a:r>
          </a:p>
          <a:p>
            <a:r>
              <a:rPr lang="en-US" sz="1800" dirty="0" smtClean="0">
                <a:latin typeface="Courier"/>
                <a:cs typeface="Arial"/>
              </a:rPr>
              <a:t>      </a:t>
            </a:r>
            <a:r>
              <a:rPr lang="en-US" sz="1800" b="1" dirty="0" smtClean="0">
                <a:solidFill>
                  <a:srgbClr val="7F0055"/>
                </a:solidFill>
                <a:latin typeface="Courier"/>
                <a:cs typeface="Arial"/>
              </a:rPr>
              <a:t>if</a:t>
            </a:r>
            <a:r>
              <a:rPr lang="en-US" sz="1800" dirty="0" smtClean="0">
                <a:solidFill>
                  <a:srgbClr val="7F0055"/>
                </a:solidFill>
                <a:latin typeface="Courier"/>
                <a:cs typeface="Arial"/>
              </a:rPr>
              <a:t> </a:t>
            </a:r>
            <a:r>
              <a:rPr lang="en-US" sz="1800" dirty="0">
                <a:latin typeface="Courier"/>
                <a:cs typeface="Arial"/>
              </a:rPr>
              <a:t>(object == </a:t>
            </a:r>
            <a:r>
              <a:rPr lang="en-US" sz="1800" b="1" dirty="0">
                <a:solidFill>
                  <a:srgbClr val="7F0055"/>
                </a:solidFill>
                <a:latin typeface="Courier"/>
                <a:cs typeface="Arial"/>
              </a:rPr>
              <a:t>null</a:t>
            </a:r>
            <a:r>
              <a:rPr lang="en-US" sz="1800" dirty="0" smtClean="0">
                <a:latin typeface="Courier"/>
                <a:cs typeface="Arial"/>
              </a:rPr>
              <a:t>) </a:t>
            </a:r>
            <a:r>
              <a:rPr lang="en-US" sz="1800" b="1" dirty="0" smtClean="0">
                <a:solidFill>
                  <a:srgbClr val="7F0055"/>
                </a:solidFill>
                <a:latin typeface="Courier"/>
                <a:cs typeface="Arial"/>
              </a:rPr>
              <a:t>return </a:t>
            </a:r>
            <a:r>
              <a:rPr lang="en-US" sz="1800" b="1" dirty="0">
                <a:solidFill>
                  <a:srgbClr val="7F0055"/>
                </a:solidFill>
                <a:latin typeface="Courier"/>
                <a:cs typeface="Arial"/>
              </a:rPr>
              <a:t>true</a:t>
            </a:r>
            <a:r>
              <a:rPr lang="en-US" sz="1800" dirty="0" smtClean="0">
                <a:latin typeface="Courier"/>
                <a:cs typeface="Arial"/>
              </a:rPr>
              <a:t>;</a:t>
            </a:r>
          </a:p>
          <a:p>
            <a:r>
              <a:rPr lang="en-US" sz="1800" dirty="0" smtClean="0">
                <a:latin typeface="Courier"/>
                <a:cs typeface="Arial"/>
              </a:rPr>
              <a:t>      </a:t>
            </a:r>
            <a:r>
              <a:rPr lang="en-US" sz="1800" b="1" dirty="0" smtClean="0">
                <a:solidFill>
                  <a:srgbClr val="7F0055"/>
                </a:solidFill>
                <a:latin typeface="Courier"/>
                <a:cs typeface="Arial"/>
              </a:rPr>
              <a:t>if</a:t>
            </a:r>
            <a:r>
              <a:rPr lang="en-US" sz="1800" dirty="0" smtClean="0">
                <a:solidFill>
                  <a:srgbClr val="7F0055"/>
                </a:solidFill>
                <a:latin typeface="Courier"/>
                <a:cs typeface="Arial"/>
              </a:rPr>
              <a:t> </a:t>
            </a:r>
            <a:r>
              <a:rPr lang="en-US" sz="1800" dirty="0">
                <a:latin typeface="Courier"/>
                <a:cs typeface="Arial"/>
              </a:rPr>
              <a:t>(</a:t>
            </a:r>
            <a:r>
              <a:rPr lang="en-US" sz="1800" dirty="0" err="1">
                <a:latin typeface="Courier"/>
                <a:cs typeface="Arial"/>
              </a:rPr>
              <a:t>caseMode</a:t>
            </a:r>
            <a:r>
              <a:rPr lang="en-US" sz="1800" dirty="0">
                <a:latin typeface="Courier"/>
                <a:cs typeface="Arial"/>
              </a:rPr>
              <a:t> == </a:t>
            </a:r>
            <a:r>
              <a:rPr lang="en-US" sz="1800" dirty="0" err="1">
                <a:latin typeface="Courier"/>
                <a:cs typeface="Arial"/>
              </a:rPr>
              <a:t>CaseMode.UPPER</a:t>
            </a:r>
            <a:r>
              <a:rPr lang="en-US" sz="1800" dirty="0" smtClean="0">
                <a:latin typeface="Courier"/>
                <a:cs typeface="Arial"/>
              </a:rPr>
              <a:t>)</a:t>
            </a:r>
          </a:p>
          <a:p>
            <a:r>
              <a:rPr lang="en-US" sz="1800" dirty="0">
                <a:latin typeface="Courier"/>
                <a:cs typeface="Arial"/>
              </a:rPr>
              <a:t> </a:t>
            </a:r>
            <a:r>
              <a:rPr lang="en-US" sz="1800" dirty="0" smtClean="0">
                <a:latin typeface="Courier"/>
                <a:cs typeface="Arial"/>
              </a:rPr>
              <a:t>        </a:t>
            </a:r>
            <a:r>
              <a:rPr lang="en-US" sz="1800" b="1" dirty="0" smtClean="0">
                <a:solidFill>
                  <a:srgbClr val="7F0055"/>
                </a:solidFill>
                <a:latin typeface="Courier"/>
                <a:cs typeface="Arial"/>
              </a:rPr>
              <a:t>return</a:t>
            </a:r>
            <a:r>
              <a:rPr lang="en-US" sz="1800" dirty="0" smtClean="0">
                <a:solidFill>
                  <a:srgbClr val="7F0055"/>
                </a:solidFill>
                <a:latin typeface="Courier"/>
                <a:cs typeface="Arial"/>
              </a:rPr>
              <a:t> </a:t>
            </a:r>
            <a:r>
              <a:rPr lang="en-US" sz="1800" dirty="0" err="1">
                <a:latin typeface="Courier"/>
                <a:cs typeface="Arial"/>
              </a:rPr>
              <a:t>object.equals</a:t>
            </a:r>
            <a:r>
              <a:rPr lang="en-US" sz="1800" dirty="0">
                <a:latin typeface="Courier"/>
                <a:cs typeface="Arial"/>
              </a:rPr>
              <a:t>(</a:t>
            </a:r>
            <a:r>
              <a:rPr lang="en-US" sz="1800" dirty="0" err="1">
                <a:latin typeface="Courier"/>
                <a:cs typeface="Arial"/>
              </a:rPr>
              <a:t>object.toUpperCase</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r>
              <a:rPr lang="en-US" sz="1800" b="1" dirty="0" smtClean="0">
                <a:solidFill>
                  <a:srgbClr val="7F0055"/>
                </a:solidFill>
                <a:latin typeface="Courier"/>
                <a:cs typeface="Arial"/>
              </a:rPr>
              <a:t>else</a:t>
            </a:r>
          </a:p>
          <a:p>
            <a:r>
              <a:rPr lang="en-US" sz="1800" b="1" dirty="0" smtClean="0">
                <a:solidFill>
                  <a:srgbClr val="7F0055"/>
                </a:solidFill>
                <a:latin typeface="Courier"/>
                <a:cs typeface="Arial"/>
              </a:rPr>
              <a:t>         return </a:t>
            </a:r>
            <a:r>
              <a:rPr lang="en-US" sz="1800" dirty="0" err="1">
                <a:latin typeface="Courier"/>
                <a:cs typeface="Arial"/>
              </a:rPr>
              <a:t>object.equals</a:t>
            </a:r>
            <a:r>
              <a:rPr lang="en-US" sz="1800" dirty="0">
                <a:latin typeface="Courier"/>
                <a:cs typeface="Arial"/>
              </a:rPr>
              <a:t>(</a:t>
            </a:r>
            <a:r>
              <a:rPr lang="en-US" sz="1800" dirty="0" err="1">
                <a:latin typeface="Courier"/>
                <a:cs typeface="Arial"/>
              </a:rPr>
              <a:t>object.toLowerCase</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a:t>
            </a:r>
          </a:p>
          <a:p>
            <a:r>
              <a:rPr lang="en-US" sz="1800" dirty="0" smtClean="0">
                <a:latin typeface="Courier"/>
                <a:cs typeface="Arial"/>
              </a:rPr>
              <a:t>}</a:t>
            </a:r>
          </a:p>
        </p:txBody>
      </p:sp>
    </p:spTree>
    <p:extLst>
      <p:ext uri="{BB962C8B-B14F-4D97-AF65-F5344CB8AC3E}">
        <p14:creationId xmlns:p14="http://schemas.microsoft.com/office/powerpoint/2010/main" val="1750945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57064"/>
            <a:ext cx="7718425" cy="4648200"/>
          </a:xfrm>
        </p:spPr>
        <p:txBody>
          <a:bodyPr/>
          <a:lstStyle/>
          <a:p>
            <a:r>
              <a:rPr lang="en-US" dirty="0" smtClean="0"/>
              <a:t>Finally</a:t>
            </a:r>
            <a:r>
              <a:rPr lang="en-US" dirty="0"/>
              <a:t>, we need to specify the error </a:t>
            </a:r>
            <a:r>
              <a:rPr lang="en-US" dirty="0" smtClean="0"/>
              <a:t>message</a:t>
            </a:r>
          </a:p>
          <a:p>
            <a:r>
              <a:rPr lang="en-US" dirty="0"/>
              <a:t>To do so, we add the following to our custom </a:t>
            </a:r>
            <a:r>
              <a:rPr lang="en-US" i="1" dirty="0" err="1" smtClean="0"/>
              <a:t>ValidationMessages.properties</a:t>
            </a:r>
            <a:r>
              <a:rPr lang="en-US" dirty="0" smtClean="0"/>
              <a:t> :</a:t>
            </a:r>
          </a:p>
          <a:p>
            <a:endParaRPr lang="en-US" dirty="0"/>
          </a:p>
          <a:p>
            <a:endParaRPr lang="en-US" dirty="0" smtClean="0"/>
          </a:p>
          <a:p>
            <a:endParaRPr lang="en-US" dirty="0" smtClean="0"/>
          </a:p>
          <a:p>
            <a:endParaRPr lang="en-US" dirty="0"/>
          </a:p>
          <a:p>
            <a:endParaRPr lang="en-US" dirty="0"/>
          </a:p>
          <a:p>
            <a:r>
              <a:rPr lang="en-US" dirty="0" smtClean="0"/>
              <a:t>And now, we can use our new constraints :</a:t>
            </a:r>
          </a:p>
        </p:txBody>
      </p:sp>
      <p:pic>
        <p:nvPicPr>
          <p:cNvPr id="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Create the message</a:t>
            </a:r>
            <a:endParaRPr lang="en-US" sz="3200" dirty="0"/>
          </a:p>
        </p:txBody>
      </p:sp>
      <p:sp>
        <p:nvSpPr>
          <p:cNvPr id="6" name="Text Box 19"/>
          <p:cNvSpPr txBox="1">
            <a:spLocks noChangeArrowheads="1"/>
          </p:cNvSpPr>
          <p:nvPr/>
        </p:nvSpPr>
        <p:spPr bwMode="auto">
          <a:xfrm>
            <a:off x="1115616" y="3068960"/>
            <a:ext cx="7776864" cy="432048"/>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err="1" smtClean="0">
                <a:latin typeface="Courier"/>
                <a:cs typeface="Arial"/>
              </a:rPr>
              <a:t>com.supinfo.constraints.checkcase</a:t>
            </a:r>
            <a:r>
              <a:rPr lang="en-US" sz="1800" dirty="0" smtClean="0">
                <a:latin typeface="Courier"/>
                <a:cs typeface="Arial"/>
              </a:rPr>
              <a:t>=</a:t>
            </a:r>
            <a:r>
              <a:rPr lang="en-US" sz="1800" dirty="0">
                <a:latin typeface="Courier"/>
                <a:cs typeface="Arial"/>
              </a:rPr>
              <a:t>Case </a:t>
            </a:r>
            <a:r>
              <a:rPr lang="en-US" sz="1800" dirty="0" smtClean="0">
                <a:latin typeface="Courier"/>
                <a:cs typeface="Arial"/>
              </a:rPr>
              <a:t>must </a:t>
            </a:r>
            <a:r>
              <a:rPr lang="en-US" sz="1800" dirty="0">
                <a:latin typeface="Courier"/>
                <a:cs typeface="Arial"/>
              </a:rPr>
              <a:t>be {value}.</a:t>
            </a:r>
            <a:endParaRPr lang="en-US" sz="1800" dirty="0" smtClean="0">
              <a:latin typeface="Courier"/>
              <a:cs typeface="Arial"/>
            </a:endParaRPr>
          </a:p>
        </p:txBody>
      </p:sp>
      <p:sp>
        <p:nvSpPr>
          <p:cNvPr id="7" name="Text Box 19"/>
          <p:cNvSpPr txBox="1">
            <a:spLocks noChangeArrowheads="1"/>
          </p:cNvSpPr>
          <p:nvPr/>
        </p:nvSpPr>
        <p:spPr bwMode="auto">
          <a:xfrm>
            <a:off x="1115616" y="5589240"/>
            <a:ext cx="7776864" cy="72008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a:latin typeface="Courier"/>
                <a:cs typeface="Arial"/>
              </a:rPr>
              <a:t>@</a:t>
            </a:r>
            <a:r>
              <a:rPr lang="en-US" sz="1800" dirty="0" err="1">
                <a:latin typeface="Courier"/>
                <a:cs typeface="Arial"/>
              </a:rPr>
              <a:t>CheckCase</a:t>
            </a:r>
            <a:r>
              <a:rPr lang="en-US" sz="1800" dirty="0">
                <a:latin typeface="Courier"/>
                <a:cs typeface="Arial"/>
              </a:rPr>
              <a:t>(</a:t>
            </a:r>
            <a:r>
              <a:rPr lang="en-US" sz="1800" dirty="0" err="1">
                <a:latin typeface="Courier"/>
                <a:cs typeface="Arial"/>
              </a:rPr>
              <a:t>CaseMode.UPPER</a:t>
            </a:r>
            <a:r>
              <a:rPr lang="en-US" sz="1800" dirty="0" smtClean="0">
                <a:latin typeface="Courier"/>
                <a:cs typeface="Arial"/>
              </a:rPr>
              <a:t>)</a:t>
            </a:r>
          </a:p>
          <a:p>
            <a:r>
              <a:rPr lang="en-US" sz="1800" b="1" dirty="0" smtClean="0">
                <a:solidFill>
                  <a:srgbClr val="7F0055"/>
                </a:solidFill>
                <a:latin typeface="Courier"/>
                <a:cs typeface="Arial"/>
              </a:rPr>
              <a:t>private </a:t>
            </a:r>
            <a:r>
              <a:rPr lang="en-US" sz="1800" dirty="0" smtClean="0">
                <a:latin typeface="Courier"/>
                <a:cs typeface="Arial"/>
              </a:rPr>
              <a:t>String </a:t>
            </a:r>
            <a:r>
              <a:rPr lang="en-US" sz="1800" dirty="0" err="1" smtClean="0">
                <a:latin typeface="Courier"/>
                <a:cs typeface="Arial"/>
              </a:rPr>
              <a:t>lastName</a:t>
            </a:r>
            <a:r>
              <a:rPr lang="en-US" sz="1800" dirty="0" smtClean="0">
                <a:latin typeface="Courier"/>
                <a:cs typeface="Arial"/>
              </a:rPr>
              <a:t>;</a:t>
            </a:r>
          </a:p>
        </p:txBody>
      </p:sp>
    </p:spTree>
    <p:extLst>
      <p:ext uri="{BB962C8B-B14F-4D97-AF65-F5344CB8AC3E}">
        <p14:creationId xmlns:p14="http://schemas.microsoft.com/office/powerpoint/2010/main" val="4085941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You can also create constraints composition !</a:t>
            </a:r>
          </a:p>
        </p:txBody>
      </p:sp>
      <p:pic>
        <p:nvPicPr>
          <p:cNvPr id="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Custom constraints</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Constraints Compositions</a:t>
            </a:r>
            <a:endParaRPr lang="en-US" sz="3200" dirty="0"/>
          </a:p>
        </p:txBody>
      </p:sp>
      <p:sp>
        <p:nvSpPr>
          <p:cNvPr id="11" name="Text Box 19"/>
          <p:cNvSpPr txBox="1">
            <a:spLocks noChangeArrowheads="1"/>
          </p:cNvSpPr>
          <p:nvPr/>
        </p:nvSpPr>
        <p:spPr bwMode="auto">
          <a:xfrm>
            <a:off x="395536" y="2204864"/>
            <a:ext cx="8640960" cy="3960440"/>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a:latin typeface="Courier"/>
                <a:cs typeface="Arial"/>
              </a:rPr>
              <a:t>@</a:t>
            </a:r>
            <a:r>
              <a:rPr lang="en-US" sz="1800" dirty="0" err="1" smtClean="0">
                <a:latin typeface="Courier"/>
                <a:cs typeface="Arial"/>
              </a:rPr>
              <a:t>NotNull</a:t>
            </a:r>
            <a:endParaRPr lang="en-US" sz="1800" dirty="0" smtClean="0">
              <a:latin typeface="Courier"/>
              <a:cs typeface="Arial"/>
            </a:endParaRPr>
          </a:p>
          <a:p>
            <a:r>
              <a:rPr lang="en-US" sz="1800" dirty="0" smtClean="0">
                <a:latin typeface="Courier"/>
                <a:cs typeface="Arial"/>
              </a:rPr>
              <a:t>@</a:t>
            </a:r>
            <a:r>
              <a:rPr lang="en-US" sz="1800" dirty="0">
                <a:latin typeface="Courier"/>
                <a:cs typeface="Arial"/>
              </a:rPr>
              <a:t>Size(min = </a:t>
            </a:r>
            <a:r>
              <a:rPr lang="en-US" sz="1800" dirty="0">
                <a:solidFill>
                  <a:srgbClr val="3366FF"/>
                </a:solidFill>
                <a:latin typeface="Courier"/>
                <a:cs typeface="Arial"/>
              </a:rPr>
              <a:t>2</a:t>
            </a:r>
            <a:r>
              <a:rPr lang="en-US" sz="1800" dirty="0">
                <a:latin typeface="Courier"/>
                <a:cs typeface="Arial"/>
              </a:rPr>
              <a:t>, max = </a:t>
            </a:r>
            <a:r>
              <a:rPr lang="en-US" sz="1800" dirty="0">
                <a:solidFill>
                  <a:srgbClr val="3366FF"/>
                </a:solidFill>
                <a:latin typeface="Courier"/>
                <a:cs typeface="Arial"/>
              </a:rPr>
              <a:t>14</a:t>
            </a:r>
            <a:r>
              <a:rPr lang="en-US" sz="1800" dirty="0" smtClean="0">
                <a:latin typeface="Courier"/>
                <a:cs typeface="Arial"/>
              </a:rPr>
              <a:t>)</a:t>
            </a:r>
          </a:p>
          <a:p>
            <a:r>
              <a:rPr lang="en-US" sz="1800" dirty="0" smtClean="0">
                <a:latin typeface="Courier"/>
                <a:cs typeface="Arial"/>
              </a:rPr>
              <a:t>@</a:t>
            </a:r>
            <a:r>
              <a:rPr lang="en-US" sz="1800" dirty="0" err="1">
                <a:latin typeface="Courier"/>
                <a:cs typeface="Arial"/>
              </a:rPr>
              <a:t>CheckCase</a:t>
            </a:r>
            <a:r>
              <a:rPr lang="en-US" sz="1800" dirty="0">
                <a:latin typeface="Courier"/>
                <a:cs typeface="Arial"/>
              </a:rPr>
              <a:t>(</a:t>
            </a:r>
            <a:r>
              <a:rPr lang="en-US" sz="1800" dirty="0" err="1">
                <a:latin typeface="Courier"/>
                <a:cs typeface="Arial"/>
              </a:rPr>
              <a:t>CaseMode.</a:t>
            </a:r>
            <a:r>
              <a:rPr lang="en-US" sz="1800" dirty="0" err="1">
                <a:solidFill>
                  <a:srgbClr val="3366FF"/>
                </a:solidFill>
                <a:latin typeface="Courier"/>
                <a:cs typeface="Arial"/>
              </a:rPr>
              <a:t>UPPER</a:t>
            </a:r>
            <a:r>
              <a:rPr lang="en-US" sz="1800" dirty="0">
                <a:latin typeface="Courier"/>
                <a:cs typeface="Arial"/>
              </a:rPr>
              <a:t>)</a:t>
            </a:r>
          </a:p>
          <a:p>
            <a:r>
              <a:rPr lang="en-US" sz="1800" dirty="0" smtClean="0">
                <a:latin typeface="Courier"/>
                <a:cs typeface="Arial"/>
              </a:rPr>
              <a:t>@</a:t>
            </a:r>
            <a:r>
              <a:rPr lang="en-US" sz="1800" dirty="0">
                <a:latin typeface="Courier"/>
                <a:cs typeface="Arial"/>
              </a:rPr>
              <a:t>Target( { </a:t>
            </a:r>
            <a:r>
              <a:rPr lang="en-US" sz="1800" dirty="0">
                <a:solidFill>
                  <a:srgbClr val="3366FF"/>
                </a:solidFill>
                <a:latin typeface="Courier"/>
                <a:cs typeface="Arial"/>
              </a:rPr>
              <a:t>METHOD</a:t>
            </a:r>
            <a:r>
              <a:rPr lang="en-US" sz="1800" dirty="0">
                <a:latin typeface="Courier"/>
                <a:cs typeface="Arial"/>
              </a:rPr>
              <a:t>, </a:t>
            </a:r>
            <a:r>
              <a:rPr lang="en-US" sz="1800" dirty="0">
                <a:solidFill>
                  <a:srgbClr val="3366FF"/>
                </a:solidFill>
                <a:latin typeface="Courier"/>
                <a:cs typeface="Arial"/>
              </a:rPr>
              <a:t>FIELD</a:t>
            </a:r>
            <a:r>
              <a:rPr lang="en-US" sz="1800" dirty="0">
                <a:latin typeface="Courier"/>
                <a:cs typeface="Arial"/>
              </a:rPr>
              <a:t>, </a:t>
            </a:r>
            <a:r>
              <a:rPr lang="en-US" sz="1800" dirty="0">
                <a:solidFill>
                  <a:srgbClr val="3366FF"/>
                </a:solidFill>
                <a:latin typeface="Courier"/>
                <a:cs typeface="Arial"/>
              </a:rPr>
              <a:t>ANNOTATION_TYPE</a:t>
            </a:r>
            <a:r>
              <a:rPr lang="en-US" sz="1800" dirty="0">
                <a:latin typeface="Courier"/>
                <a:cs typeface="Arial"/>
              </a:rPr>
              <a:t> }</a:t>
            </a:r>
            <a:r>
              <a:rPr lang="en-US" sz="1800" dirty="0" smtClean="0">
                <a:latin typeface="Courier"/>
                <a:cs typeface="Arial"/>
              </a:rPr>
              <a:t>)</a:t>
            </a:r>
          </a:p>
          <a:p>
            <a:r>
              <a:rPr lang="en-US" sz="1800" dirty="0" smtClean="0">
                <a:latin typeface="Courier"/>
                <a:cs typeface="Arial"/>
              </a:rPr>
              <a:t>@</a:t>
            </a:r>
            <a:r>
              <a:rPr lang="en-US" sz="1800" dirty="0">
                <a:latin typeface="Courier"/>
                <a:cs typeface="Arial"/>
              </a:rPr>
              <a:t>Retention(</a:t>
            </a:r>
            <a:r>
              <a:rPr lang="en-US" sz="1800" dirty="0">
                <a:solidFill>
                  <a:srgbClr val="3366FF"/>
                </a:solidFill>
                <a:latin typeface="Courier"/>
                <a:cs typeface="Arial"/>
              </a:rPr>
              <a:t>RUNTIME</a:t>
            </a:r>
            <a:r>
              <a:rPr lang="en-US" sz="1800" dirty="0" smtClean="0">
                <a:latin typeface="Courier"/>
                <a:cs typeface="Arial"/>
              </a:rPr>
              <a:t>)</a:t>
            </a:r>
          </a:p>
          <a:p>
            <a:r>
              <a:rPr lang="en-US" sz="1800" dirty="0" smtClean="0">
                <a:latin typeface="Courier"/>
                <a:cs typeface="Arial"/>
              </a:rPr>
              <a:t>@</a:t>
            </a:r>
            <a:r>
              <a:rPr lang="en-US" sz="1800" dirty="0">
                <a:latin typeface="Courier"/>
                <a:cs typeface="Arial"/>
              </a:rPr>
              <a:t>Constraint(</a:t>
            </a:r>
            <a:r>
              <a:rPr lang="en-US" sz="1800" dirty="0" err="1">
                <a:latin typeface="Courier"/>
                <a:cs typeface="Arial"/>
              </a:rPr>
              <a:t>validatedBy</a:t>
            </a:r>
            <a:r>
              <a:rPr lang="en-US" sz="1800" dirty="0">
                <a:latin typeface="Courier"/>
                <a:cs typeface="Arial"/>
              </a:rPr>
              <a:t> = </a:t>
            </a:r>
            <a:r>
              <a:rPr lang="en-US" sz="1800" dirty="0" smtClean="0">
                <a:latin typeface="Courier"/>
                <a:cs typeface="Arial"/>
              </a:rPr>
              <a:t>{})</a:t>
            </a:r>
          </a:p>
          <a:p>
            <a:r>
              <a:rPr lang="en-US" sz="1800" dirty="0" smtClean="0">
                <a:latin typeface="Courier"/>
                <a:cs typeface="Arial"/>
              </a:rPr>
              <a:t>@Documented</a:t>
            </a:r>
          </a:p>
          <a:p>
            <a:r>
              <a:rPr lang="en-US" sz="1800" b="1" dirty="0" smtClean="0">
                <a:solidFill>
                  <a:srgbClr val="7F0055"/>
                </a:solidFill>
                <a:latin typeface="Courier"/>
                <a:cs typeface="Arial"/>
              </a:rPr>
              <a:t>public</a:t>
            </a:r>
            <a:r>
              <a:rPr lang="en-US" sz="1800" dirty="0" smtClean="0">
                <a:latin typeface="Courier"/>
                <a:cs typeface="Arial"/>
              </a:rPr>
              <a:t> </a:t>
            </a:r>
            <a:r>
              <a:rPr lang="en-US" sz="1800" b="1" dirty="0">
                <a:solidFill>
                  <a:srgbClr val="7F0055"/>
                </a:solidFill>
                <a:latin typeface="Courier"/>
                <a:cs typeface="Arial"/>
              </a:rPr>
              <a:t>@interface </a:t>
            </a:r>
            <a:r>
              <a:rPr lang="en-US" sz="1800" dirty="0" err="1" smtClean="0">
                <a:latin typeface="Courier"/>
                <a:cs typeface="Arial"/>
              </a:rPr>
              <a:t>MyComposition</a:t>
            </a:r>
            <a:r>
              <a:rPr lang="en-US" sz="1800" dirty="0" smtClean="0">
                <a:latin typeface="Courier"/>
                <a:cs typeface="Arial"/>
              </a:rPr>
              <a:t> {</a:t>
            </a:r>
          </a:p>
          <a:p>
            <a:endParaRPr lang="en-US" sz="1800" dirty="0" smtClean="0">
              <a:latin typeface="Courier"/>
              <a:cs typeface="Arial"/>
            </a:endParaRPr>
          </a:p>
          <a:p>
            <a:r>
              <a:rPr lang="en-US" sz="1800" dirty="0" smtClean="0">
                <a:latin typeface="Courier"/>
                <a:cs typeface="Arial"/>
              </a:rPr>
              <a:t>  String </a:t>
            </a:r>
            <a:r>
              <a:rPr lang="en-US" sz="1800" dirty="0">
                <a:latin typeface="Courier"/>
                <a:cs typeface="Arial"/>
              </a:rPr>
              <a:t>message()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solidFill>
                  <a:srgbClr val="0000FF"/>
                </a:solidFill>
                <a:latin typeface="Courier"/>
                <a:cs typeface="Arial"/>
              </a:rPr>
              <a:t>"{</a:t>
            </a:r>
            <a:r>
              <a:rPr lang="en-US" sz="1800" dirty="0" err="1" smtClean="0">
                <a:solidFill>
                  <a:srgbClr val="0000FF"/>
                </a:solidFill>
                <a:latin typeface="Courier"/>
                <a:cs typeface="Arial"/>
              </a:rPr>
              <a:t>com.supinfo.constraints.mycomp</a:t>
            </a:r>
            <a:r>
              <a:rPr lang="en-US" sz="1800" dirty="0" smtClean="0">
                <a:solidFill>
                  <a:srgbClr val="0000FF"/>
                </a:solidFill>
                <a:latin typeface="Courier"/>
                <a:cs typeface="Arial"/>
              </a:rPr>
              <a:t>}</a:t>
            </a:r>
            <a:r>
              <a:rPr lang="en-US" sz="1800" dirty="0">
                <a:solidFill>
                  <a:srgbClr val="0000FF"/>
                </a:solidFill>
                <a:latin typeface="Courier"/>
                <a:cs typeface="Arial"/>
              </a:rPr>
              <a:t>"</a:t>
            </a:r>
            <a:r>
              <a:rPr lang="en-US" sz="1800" dirty="0" smtClean="0">
                <a:latin typeface="Courier"/>
                <a:cs typeface="Arial"/>
              </a:rPr>
              <a:t>;</a:t>
            </a:r>
          </a:p>
          <a:p>
            <a:r>
              <a:rPr lang="en-US" sz="1800" dirty="0" smtClean="0">
                <a:latin typeface="Courier"/>
                <a:cs typeface="Arial"/>
              </a:rPr>
              <a:t>  Class</a:t>
            </a:r>
            <a:r>
              <a:rPr lang="en-US" sz="1800" dirty="0">
                <a:latin typeface="Courier"/>
                <a:cs typeface="Arial"/>
              </a:rPr>
              <a:t>&lt;?&gt;[] groups()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r>
              <a:rPr lang="en-US" sz="1800" dirty="0" smtClean="0">
                <a:latin typeface="Courier"/>
                <a:cs typeface="Arial"/>
              </a:rPr>
              <a:t>  Class</a:t>
            </a:r>
            <a:r>
              <a:rPr lang="en-US" sz="1800" dirty="0">
                <a:latin typeface="Courier"/>
                <a:cs typeface="Arial"/>
              </a:rPr>
              <a:t>&lt;? </a:t>
            </a:r>
            <a:r>
              <a:rPr lang="en-US" sz="1800" b="1" dirty="0">
                <a:solidFill>
                  <a:srgbClr val="7F0055"/>
                </a:solidFill>
                <a:latin typeface="Courier"/>
                <a:cs typeface="Arial"/>
              </a:rPr>
              <a:t>extends</a:t>
            </a:r>
            <a:r>
              <a:rPr lang="en-US" sz="1800" dirty="0">
                <a:solidFill>
                  <a:srgbClr val="7F0055"/>
                </a:solidFill>
                <a:latin typeface="Courier"/>
                <a:cs typeface="Arial"/>
              </a:rPr>
              <a:t> </a:t>
            </a:r>
            <a:r>
              <a:rPr lang="en-US" sz="1800" dirty="0">
                <a:latin typeface="Courier"/>
                <a:cs typeface="Arial"/>
              </a:rPr>
              <a:t>Payload&gt;[] payload() </a:t>
            </a:r>
            <a:r>
              <a:rPr lang="en-US" sz="1800" b="1" dirty="0">
                <a:solidFill>
                  <a:srgbClr val="7F0055"/>
                </a:solidFill>
                <a:latin typeface="Courier"/>
                <a:cs typeface="Arial"/>
              </a:rPr>
              <a:t>default</a:t>
            </a:r>
            <a:r>
              <a:rPr lang="en-US" sz="1800" dirty="0">
                <a:solidFill>
                  <a:srgbClr val="7F0055"/>
                </a:solidFill>
                <a:latin typeface="Courier"/>
                <a:cs typeface="Arial"/>
              </a:rPr>
              <a:t> </a:t>
            </a:r>
            <a:r>
              <a:rPr lang="en-US" sz="1800" dirty="0">
                <a:latin typeface="Courier"/>
                <a:cs typeface="Arial"/>
              </a:rPr>
              <a:t>{}</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a:t>
            </a:r>
          </a:p>
        </p:txBody>
      </p:sp>
    </p:spTree>
    <p:extLst>
      <p:ext uri="{BB962C8B-B14F-4D97-AF65-F5344CB8AC3E}">
        <p14:creationId xmlns:p14="http://schemas.microsoft.com/office/powerpoint/2010/main" val="828439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Custom constraints</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862302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smtClean="0"/>
              <a:t>Exercise</a:t>
            </a:r>
            <a:endParaRPr lang="en-US" sz="320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Bean Validation</a:t>
            </a:r>
            <a:endParaRPr lang="en-US" sz="1800" b="1" dirty="0">
              <a:solidFill>
                <a:srgbClr val="000000"/>
              </a:solidFill>
              <a:latin typeface="Arial" charset="0"/>
            </a:endParaRPr>
          </a:p>
        </p:txBody>
      </p:sp>
      <p:sp>
        <p:nvSpPr>
          <p:cNvPr id="12" name="Content Placeholder 2"/>
          <p:cNvSpPr>
            <a:spLocks noGrp="1"/>
          </p:cNvSpPr>
          <p:nvPr>
            <p:ph idx="1"/>
          </p:nvPr>
        </p:nvSpPr>
        <p:spPr>
          <a:xfrm>
            <a:off x="1102047" y="1196752"/>
            <a:ext cx="7718425" cy="4648200"/>
          </a:xfrm>
        </p:spPr>
        <p:txBody>
          <a:bodyPr/>
          <a:lstStyle/>
          <a:p>
            <a:pPr marL="517525" lvl="1" indent="0">
              <a:buNone/>
            </a:pPr>
            <a:endParaRPr lang="en-US" dirty="0"/>
          </a:p>
          <a:p>
            <a:r>
              <a:rPr lang="en-US" dirty="0" smtClean="0"/>
              <a:t>Create a custom constraints for passwords</a:t>
            </a:r>
          </a:p>
          <a:p>
            <a:pPr lvl="1"/>
            <a:r>
              <a:rPr lang="en-US" dirty="0" smtClean="0"/>
              <a:t>It must validate that the field :</a:t>
            </a:r>
          </a:p>
          <a:p>
            <a:pPr lvl="2"/>
            <a:r>
              <a:rPr lang="en-US" dirty="0" smtClean="0"/>
              <a:t>Is not empty</a:t>
            </a:r>
          </a:p>
          <a:p>
            <a:pPr lvl="2"/>
            <a:r>
              <a:rPr lang="en-US" dirty="0"/>
              <a:t>Is larger than 6 </a:t>
            </a:r>
            <a:r>
              <a:rPr lang="en-US" dirty="0" smtClean="0"/>
              <a:t>characters</a:t>
            </a:r>
          </a:p>
          <a:p>
            <a:pPr lvl="2"/>
            <a:r>
              <a:rPr lang="en-US" dirty="0" smtClean="0"/>
              <a:t>Contains at least </a:t>
            </a:r>
          </a:p>
          <a:p>
            <a:pPr lvl="3"/>
            <a:r>
              <a:rPr lang="en-US" dirty="0" smtClean="0"/>
              <a:t>One number</a:t>
            </a:r>
          </a:p>
          <a:p>
            <a:pPr lvl="3"/>
            <a:r>
              <a:rPr lang="en-US" dirty="0" smtClean="0"/>
              <a:t>One letter in upper case</a:t>
            </a:r>
          </a:p>
          <a:p>
            <a:pPr lvl="3"/>
            <a:r>
              <a:rPr lang="en-US" dirty="0" smtClean="0"/>
              <a:t>One letter in lower case</a:t>
            </a:r>
          </a:p>
          <a:p>
            <a:pPr lvl="2"/>
            <a:endParaRPr lang="en-US" dirty="0" smtClean="0"/>
          </a:p>
        </p:txBody>
      </p:sp>
    </p:spTree>
    <p:custDataLst>
      <p:tags r:id="rId1"/>
    </p:custDataLst>
    <p:extLst>
      <p:ext uri="{BB962C8B-B14F-4D97-AF65-F5344CB8AC3E}">
        <p14:creationId xmlns:p14="http://schemas.microsoft.com/office/powerpoint/2010/main" val="3423639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AutoShape 2"/>
          <p:cNvSpPr>
            <a:spLocks noChangeArrowheads="1"/>
          </p:cNvSpPr>
          <p:nvPr/>
        </p:nvSpPr>
        <p:spPr bwMode="auto">
          <a:xfrm>
            <a:off x="1043608" y="4149080"/>
            <a:ext cx="3048000" cy="2133600"/>
          </a:xfrm>
          <a:prstGeom prst="foldedCorner">
            <a:avLst>
              <a:gd name="adj" fmla="val 12500"/>
            </a:avLst>
          </a:prstGeom>
          <a:solidFill>
            <a:srgbClr val="969696"/>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smtClean="0">
                <a:solidFill>
                  <a:srgbClr val="000000"/>
                </a:solidFill>
                <a:latin typeface="Arial" charset="0"/>
              </a:rPr>
              <a:t>Validator</a:t>
            </a:r>
            <a:endParaRPr lang="en-US" sz="2400" b="1" dirty="0">
              <a:solidFill>
                <a:srgbClr val="000000"/>
              </a:solidFill>
              <a:latin typeface="Arial" charset="0"/>
            </a:endParaRPr>
          </a:p>
        </p:txBody>
      </p:sp>
      <p:sp>
        <p:nvSpPr>
          <p:cNvPr id="1190916" name="AutoShape 4"/>
          <p:cNvSpPr>
            <a:spLocks noChangeArrowheads="1"/>
          </p:cNvSpPr>
          <p:nvPr/>
        </p:nvSpPr>
        <p:spPr bwMode="auto">
          <a:xfrm>
            <a:off x="5435600" y="1341438"/>
            <a:ext cx="3384872" cy="2349500"/>
          </a:xfrm>
          <a:prstGeom prst="foldedCorner">
            <a:avLst>
              <a:gd name="adj" fmla="val 12500"/>
            </a:avLst>
          </a:prstGeom>
          <a:solidFill>
            <a:srgbClr val="BFC7CF"/>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smtClean="0">
                <a:solidFill>
                  <a:srgbClr val="000000"/>
                </a:solidFill>
                <a:latin typeface="Arial" charset="0"/>
              </a:rPr>
              <a:t>Standard &amp; Custom Constraints</a:t>
            </a:r>
            <a:endParaRPr lang="en-US" sz="2400" b="1" dirty="0">
              <a:solidFill>
                <a:srgbClr val="000000"/>
              </a:solidFill>
              <a:latin typeface="Arial" charset="0"/>
            </a:endParaRPr>
          </a:p>
        </p:txBody>
      </p:sp>
      <p:sp>
        <p:nvSpPr>
          <p:cNvPr id="141316" name="Rectangle 5"/>
          <p:cNvSpPr>
            <a:spLocks noGrp="1" noChangeArrowheads="1"/>
          </p:cNvSpPr>
          <p:nvPr>
            <p:ph type="title"/>
          </p:nvPr>
        </p:nvSpPr>
        <p:spPr>
          <a:xfrm>
            <a:off x="1033463" y="152400"/>
            <a:ext cx="7729537" cy="838200"/>
          </a:xfrm>
        </p:spPr>
        <p:txBody>
          <a:bodyPr/>
          <a:lstStyle/>
          <a:p>
            <a:pPr eaLnBrk="1" hangingPunct="1"/>
            <a:r>
              <a:rPr lang="en-US" sz="3200" smtClean="0"/>
              <a:t>Summary</a:t>
            </a:r>
            <a:endParaRPr lang="en-US"/>
          </a:p>
        </p:txBody>
      </p:sp>
      <p:pic>
        <p:nvPicPr>
          <p:cNvPr id="141317" name="Picture 6"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a:ln w="9525">
            <a:noFill/>
            <a:miter lim="800000"/>
            <a:headEnd/>
            <a:tailEnd/>
          </a:ln>
        </p:spPr>
      </p:pic>
      <p:sp>
        <p:nvSpPr>
          <p:cNvPr id="1190919" name="AutoShape 7"/>
          <p:cNvSpPr>
            <a:spLocks noChangeArrowheads="1"/>
          </p:cNvSpPr>
          <p:nvPr/>
        </p:nvSpPr>
        <p:spPr bwMode="auto">
          <a:xfrm>
            <a:off x="1763713" y="1340198"/>
            <a:ext cx="2667000" cy="2349500"/>
          </a:xfrm>
          <a:prstGeom prst="foldedCorner">
            <a:avLst>
              <a:gd name="adj" fmla="val 12500"/>
            </a:avLst>
          </a:prstGeom>
          <a:solidFill>
            <a:srgbClr val="C0C0C0"/>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smtClean="0">
                <a:solidFill>
                  <a:srgbClr val="000000"/>
                </a:solidFill>
                <a:latin typeface="Arial" charset="0"/>
              </a:rPr>
              <a:t>Java EE Integration</a:t>
            </a:r>
            <a:endParaRPr lang="en-US" sz="2400" b="1" dirty="0">
              <a:solidFill>
                <a:srgbClr val="000000"/>
              </a:solidFill>
              <a:latin typeface="Arial" charset="0"/>
            </a:endParaRPr>
          </a:p>
        </p:txBody>
      </p:sp>
      <p:grpSp>
        <p:nvGrpSpPr>
          <p:cNvPr id="2" name="Group 12"/>
          <p:cNvGrpSpPr>
            <a:grpSpLocks/>
          </p:cNvGrpSpPr>
          <p:nvPr/>
        </p:nvGrpSpPr>
        <p:grpSpPr bwMode="auto">
          <a:xfrm>
            <a:off x="6588125" y="1054100"/>
            <a:ext cx="263525" cy="376238"/>
            <a:chOff x="2921" y="1811"/>
            <a:chExt cx="166" cy="237"/>
          </a:xfrm>
        </p:grpSpPr>
        <p:sp>
          <p:nvSpPr>
            <p:cNvPr id="141328" name="Line 13"/>
            <p:cNvSpPr>
              <a:spLocks noChangeShapeType="1"/>
            </p:cNvSpPr>
            <p:nvPr/>
          </p:nvSpPr>
          <p:spPr bwMode="auto">
            <a:xfrm flipH="1">
              <a:off x="2934" y="1893"/>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9" name="Oval 14"/>
            <p:cNvSpPr>
              <a:spLocks noChangeArrowheads="1"/>
            </p:cNvSpPr>
            <p:nvPr/>
          </p:nvSpPr>
          <p:spPr bwMode="auto">
            <a:xfrm>
              <a:off x="2921" y="1811"/>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30" name="Freeform 15"/>
            <p:cNvSpPr>
              <a:spLocks/>
            </p:cNvSpPr>
            <p:nvPr/>
          </p:nvSpPr>
          <p:spPr bwMode="auto">
            <a:xfrm flipH="1">
              <a:off x="2935" y="1829"/>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grpSp>
        <p:nvGrpSpPr>
          <p:cNvPr id="4" name="Group 20"/>
          <p:cNvGrpSpPr>
            <a:grpSpLocks/>
          </p:cNvGrpSpPr>
          <p:nvPr/>
        </p:nvGrpSpPr>
        <p:grpSpPr bwMode="auto">
          <a:xfrm>
            <a:off x="2987675" y="1268760"/>
            <a:ext cx="263525" cy="376238"/>
            <a:chOff x="144" y="2208"/>
            <a:chExt cx="166" cy="237"/>
          </a:xfrm>
        </p:grpSpPr>
        <p:sp>
          <p:nvSpPr>
            <p:cNvPr id="141322" name="Line 21"/>
            <p:cNvSpPr>
              <a:spLocks noChangeShapeType="1"/>
            </p:cNvSpPr>
            <p:nvPr/>
          </p:nvSpPr>
          <p:spPr bwMode="auto">
            <a:xfrm flipH="1">
              <a:off x="157" y="2290"/>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3" name="Oval 22"/>
            <p:cNvSpPr>
              <a:spLocks noChangeArrowheads="1"/>
            </p:cNvSpPr>
            <p:nvPr/>
          </p:nvSpPr>
          <p:spPr bwMode="auto">
            <a:xfrm>
              <a:off x="144" y="2208"/>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24" name="Freeform 23"/>
            <p:cNvSpPr>
              <a:spLocks/>
            </p:cNvSpPr>
            <p:nvPr/>
          </p:nvSpPr>
          <p:spPr bwMode="auto">
            <a:xfrm flipH="1">
              <a:off x="158" y="2226"/>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sp>
        <p:nvSpPr>
          <p:cNvPr id="19" name="Text Box 7"/>
          <p:cNvSpPr txBox="1">
            <a:spLocks noChangeArrowheads="1"/>
          </p:cNvSpPr>
          <p:nvPr/>
        </p:nvSpPr>
        <p:spPr bwMode="auto">
          <a:xfrm>
            <a:off x="966788" y="0"/>
            <a:ext cx="8172450" cy="369332"/>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Bean Validation</a:t>
            </a:r>
          </a:p>
        </p:txBody>
      </p:sp>
      <p:sp>
        <p:nvSpPr>
          <p:cNvPr id="20" name="AutoShape 7"/>
          <p:cNvSpPr>
            <a:spLocks noChangeArrowheads="1"/>
          </p:cNvSpPr>
          <p:nvPr/>
        </p:nvSpPr>
        <p:spPr bwMode="auto">
          <a:xfrm>
            <a:off x="5292080" y="4221088"/>
            <a:ext cx="2667000" cy="2349500"/>
          </a:xfrm>
          <a:prstGeom prst="foldedCorner">
            <a:avLst>
              <a:gd name="adj" fmla="val 12500"/>
            </a:avLst>
          </a:prstGeom>
          <a:solidFill>
            <a:srgbClr val="C0C0C0"/>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smtClean="0">
                <a:solidFill>
                  <a:srgbClr val="000000"/>
                </a:solidFill>
                <a:latin typeface="Arial" charset="0"/>
              </a:rPr>
              <a:t>JSR 303</a:t>
            </a:r>
            <a:endParaRPr lang="en-US" sz="2400" b="1" dirty="0">
              <a:solidFill>
                <a:srgbClr val="000000"/>
              </a:solidFill>
              <a:latin typeface="Arial" charset="0"/>
            </a:endParaRPr>
          </a:p>
        </p:txBody>
      </p:sp>
      <p:grpSp>
        <p:nvGrpSpPr>
          <p:cNvPr id="21" name="Group 20"/>
          <p:cNvGrpSpPr>
            <a:grpSpLocks/>
          </p:cNvGrpSpPr>
          <p:nvPr/>
        </p:nvGrpSpPr>
        <p:grpSpPr bwMode="auto">
          <a:xfrm>
            <a:off x="2483768" y="3933056"/>
            <a:ext cx="263525" cy="376238"/>
            <a:chOff x="144" y="2208"/>
            <a:chExt cx="166" cy="237"/>
          </a:xfrm>
        </p:grpSpPr>
        <p:sp>
          <p:nvSpPr>
            <p:cNvPr id="22" name="Line 21"/>
            <p:cNvSpPr>
              <a:spLocks noChangeShapeType="1"/>
            </p:cNvSpPr>
            <p:nvPr/>
          </p:nvSpPr>
          <p:spPr bwMode="auto">
            <a:xfrm flipH="1">
              <a:off x="157" y="2290"/>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23" name="Oval 22"/>
            <p:cNvSpPr>
              <a:spLocks noChangeArrowheads="1"/>
            </p:cNvSpPr>
            <p:nvPr/>
          </p:nvSpPr>
          <p:spPr bwMode="auto">
            <a:xfrm>
              <a:off x="144" y="2208"/>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24" name="Freeform 23"/>
            <p:cNvSpPr>
              <a:spLocks/>
            </p:cNvSpPr>
            <p:nvPr/>
          </p:nvSpPr>
          <p:spPr bwMode="auto">
            <a:xfrm flipH="1">
              <a:off x="158" y="2226"/>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grpSp>
        <p:nvGrpSpPr>
          <p:cNvPr id="3" name="Group 16"/>
          <p:cNvGrpSpPr>
            <a:grpSpLocks/>
          </p:cNvGrpSpPr>
          <p:nvPr/>
        </p:nvGrpSpPr>
        <p:grpSpPr bwMode="auto">
          <a:xfrm>
            <a:off x="6588224" y="4077072"/>
            <a:ext cx="263525" cy="376238"/>
            <a:chOff x="2657" y="1805"/>
            <a:chExt cx="166" cy="237"/>
          </a:xfrm>
        </p:grpSpPr>
        <p:sp>
          <p:nvSpPr>
            <p:cNvPr id="141325" name="Line 17"/>
            <p:cNvSpPr>
              <a:spLocks noChangeShapeType="1"/>
            </p:cNvSpPr>
            <p:nvPr/>
          </p:nvSpPr>
          <p:spPr bwMode="auto">
            <a:xfrm flipH="1">
              <a:off x="2670" y="1887"/>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6" name="Oval 18"/>
            <p:cNvSpPr>
              <a:spLocks noChangeArrowheads="1"/>
            </p:cNvSpPr>
            <p:nvPr/>
          </p:nvSpPr>
          <p:spPr bwMode="auto">
            <a:xfrm>
              <a:off x="2657" y="1805"/>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27" name="Freeform 19"/>
            <p:cNvSpPr>
              <a:spLocks/>
            </p:cNvSpPr>
            <p:nvPr/>
          </p:nvSpPr>
          <p:spPr bwMode="auto">
            <a:xfrm flipH="1">
              <a:off x="2671" y="1823"/>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90916"/>
                                        </p:tgtEl>
                                        <p:attrNameLst>
                                          <p:attrName>style.visibility</p:attrName>
                                        </p:attrNameLst>
                                      </p:cBhvr>
                                      <p:to>
                                        <p:strVal val="visible"/>
                                      </p:to>
                                    </p:set>
                                    <p:anim calcmode="lin" valueType="num">
                                      <p:cBhvr>
                                        <p:cTn id="7" dur="500" fill="hold"/>
                                        <p:tgtEl>
                                          <p:spTgt spid="1190916"/>
                                        </p:tgtEl>
                                        <p:attrNameLst>
                                          <p:attrName>ppt_w</p:attrName>
                                        </p:attrNameLst>
                                      </p:cBhvr>
                                      <p:tavLst>
                                        <p:tav tm="0">
                                          <p:val>
                                            <p:fltVal val="0"/>
                                          </p:val>
                                        </p:tav>
                                        <p:tav tm="100000">
                                          <p:val>
                                            <p:strVal val="#ppt_w"/>
                                          </p:val>
                                        </p:tav>
                                      </p:tavLst>
                                    </p:anim>
                                    <p:anim calcmode="lin" valueType="num">
                                      <p:cBhvr>
                                        <p:cTn id="8" dur="500" fill="hold"/>
                                        <p:tgtEl>
                                          <p:spTgt spid="1190916"/>
                                        </p:tgtEl>
                                        <p:attrNameLst>
                                          <p:attrName>ppt_h</p:attrName>
                                        </p:attrNameLst>
                                      </p:cBhvr>
                                      <p:tavLst>
                                        <p:tav tm="0">
                                          <p:val>
                                            <p:fltVal val="0"/>
                                          </p:val>
                                        </p:tav>
                                        <p:tav tm="100000">
                                          <p:val>
                                            <p:strVal val="#ppt_h"/>
                                          </p:val>
                                        </p:tav>
                                      </p:tavLst>
                                    </p:anim>
                                    <p:animEffect transition="in" filter="fade">
                                      <p:cBhvr>
                                        <p:cTn id="9" dur="500"/>
                                        <p:tgtEl>
                                          <p:spTgt spid="1190916"/>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190919"/>
                                        </p:tgtEl>
                                        <p:attrNameLst>
                                          <p:attrName>style.visibility</p:attrName>
                                        </p:attrNameLst>
                                      </p:cBhvr>
                                      <p:to>
                                        <p:strVal val="visible"/>
                                      </p:to>
                                    </p:set>
                                    <p:anim calcmode="lin" valueType="num">
                                      <p:cBhvr>
                                        <p:cTn id="19" dur="500" fill="hold"/>
                                        <p:tgtEl>
                                          <p:spTgt spid="1190919"/>
                                        </p:tgtEl>
                                        <p:attrNameLst>
                                          <p:attrName>ppt_w</p:attrName>
                                        </p:attrNameLst>
                                      </p:cBhvr>
                                      <p:tavLst>
                                        <p:tav tm="0">
                                          <p:val>
                                            <p:fltVal val="0"/>
                                          </p:val>
                                        </p:tav>
                                        <p:tav tm="100000">
                                          <p:val>
                                            <p:strVal val="#ppt_w"/>
                                          </p:val>
                                        </p:tav>
                                      </p:tavLst>
                                    </p:anim>
                                    <p:anim calcmode="lin" valueType="num">
                                      <p:cBhvr>
                                        <p:cTn id="20" dur="500" fill="hold"/>
                                        <p:tgtEl>
                                          <p:spTgt spid="1190919"/>
                                        </p:tgtEl>
                                        <p:attrNameLst>
                                          <p:attrName>ppt_h</p:attrName>
                                        </p:attrNameLst>
                                      </p:cBhvr>
                                      <p:tavLst>
                                        <p:tav tm="0">
                                          <p:val>
                                            <p:fltVal val="0"/>
                                          </p:val>
                                        </p:tav>
                                        <p:tav tm="100000">
                                          <p:val>
                                            <p:strVal val="#ppt_h"/>
                                          </p:val>
                                        </p:tav>
                                      </p:tavLst>
                                    </p:anim>
                                    <p:animEffect transition="in" filter="fade">
                                      <p:cBhvr>
                                        <p:cTn id="21" dur="500"/>
                                        <p:tgtEl>
                                          <p:spTgt spid="1190919"/>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190914"/>
                                        </p:tgtEl>
                                        <p:attrNameLst>
                                          <p:attrName>style.visibility</p:attrName>
                                        </p:attrNameLst>
                                      </p:cBhvr>
                                      <p:to>
                                        <p:strVal val="visible"/>
                                      </p:to>
                                    </p:set>
                                    <p:anim calcmode="lin" valueType="num">
                                      <p:cBhvr>
                                        <p:cTn id="31" dur="500" fill="hold"/>
                                        <p:tgtEl>
                                          <p:spTgt spid="1190914"/>
                                        </p:tgtEl>
                                        <p:attrNameLst>
                                          <p:attrName>ppt_w</p:attrName>
                                        </p:attrNameLst>
                                      </p:cBhvr>
                                      <p:tavLst>
                                        <p:tav tm="0">
                                          <p:val>
                                            <p:fltVal val="0"/>
                                          </p:val>
                                        </p:tav>
                                        <p:tav tm="100000">
                                          <p:val>
                                            <p:strVal val="#ppt_w"/>
                                          </p:val>
                                        </p:tav>
                                      </p:tavLst>
                                    </p:anim>
                                    <p:anim calcmode="lin" valueType="num">
                                      <p:cBhvr>
                                        <p:cTn id="32" dur="500" fill="hold"/>
                                        <p:tgtEl>
                                          <p:spTgt spid="1190914"/>
                                        </p:tgtEl>
                                        <p:attrNameLst>
                                          <p:attrName>ppt_h</p:attrName>
                                        </p:attrNameLst>
                                      </p:cBhvr>
                                      <p:tavLst>
                                        <p:tav tm="0">
                                          <p:val>
                                            <p:fltVal val="0"/>
                                          </p:val>
                                        </p:tav>
                                        <p:tav tm="100000">
                                          <p:val>
                                            <p:strVal val="#ppt_h"/>
                                          </p:val>
                                        </p:tav>
                                      </p:tavLst>
                                    </p:anim>
                                    <p:animEffect transition="in" filter="fade">
                                      <p:cBhvr>
                                        <p:cTn id="33" dur="500"/>
                                        <p:tgtEl>
                                          <p:spTgt spid="1190914"/>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14" grpId="0" animBg="1" autoUpdateAnimBg="0"/>
      <p:bldP spid="1190916" grpId="0" animBg="1" autoUpdateAnimBg="0"/>
      <p:bldP spid="1190919" grpId="0" animBg="1" autoUpdateAnimBg="0"/>
      <p:bldP spid="2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29072"/>
            <a:ext cx="7718425" cy="4648200"/>
          </a:xfrm>
        </p:spPr>
        <p:txBody>
          <a:bodyPr/>
          <a:lstStyle/>
          <a:p>
            <a:r>
              <a:rPr lang="en-US" dirty="0" smtClean="0"/>
              <a:t>One common concern in an application is the validity of data</a:t>
            </a:r>
            <a:endParaRPr lang="en-US" dirty="0"/>
          </a:p>
          <a:p>
            <a:r>
              <a:rPr lang="en-US" dirty="0" smtClean="0"/>
              <a:t>In a classic enterprise application, this concern can be difficult to handle</a:t>
            </a:r>
          </a:p>
          <a:p>
            <a:pPr lvl="1"/>
            <a:r>
              <a:rPr lang="en-US" dirty="0" smtClean="0"/>
              <a:t>Several layers !</a:t>
            </a:r>
          </a:p>
          <a:p>
            <a:endParaRPr lang="en-US" dirty="0" smtClean="0"/>
          </a:p>
          <a:p>
            <a:r>
              <a:rPr lang="en-US" dirty="0" smtClean="0"/>
              <a:t>In which layer process validation ?</a:t>
            </a:r>
            <a:endParaRPr lang="en-US" dirty="0"/>
          </a:p>
          <a:p>
            <a:pPr lvl="1"/>
            <a:r>
              <a:rPr lang="en-US" dirty="0" smtClean="0"/>
              <a:t>JSF provide a way to validate data into the presentation layer</a:t>
            </a:r>
            <a:endParaRPr lang="en-US" dirty="0"/>
          </a:p>
          <a:p>
            <a:pPr lvl="1"/>
            <a:r>
              <a:rPr lang="en-US" dirty="0" smtClean="0"/>
              <a:t>JPA handle Database constraints</a:t>
            </a:r>
          </a:p>
          <a:p>
            <a:endParaRPr lang="en-US" dirty="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Validation issues</a:t>
            </a:r>
            <a:endParaRPr lang="en-US" sz="3200" dirty="0"/>
          </a:p>
        </p:txBody>
      </p:sp>
    </p:spTree>
    <p:extLst>
      <p:ext uri="{BB962C8B-B14F-4D97-AF65-F5344CB8AC3E}">
        <p14:creationId xmlns:p14="http://schemas.microsoft.com/office/powerpoint/2010/main" val="2885359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SurLaRouteduProgres"/>
          <p:cNvPicPr>
            <a:picLocks noChangeAspect="1" noChangeArrowheads="1"/>
          </p:cNvPicPr>
          <p:nvPr/>
        </p:nvPicPr>
        <p:blipFill>
          <a:blip r:embed="rId4" cstate="print"/>
          <a:srcRect/>
          <a:stretch>
            <a:fillRect/>
          </a:stretch>
        </p:blipFill>
        <p:spPr bwMode="auto">
          <a:xfrm>
            <a:off x="-36512" y="0"/>
            <a:ext cx="9217170" cy="6885384"/>
          </a:xfrm>
          <a:prstGeom prst="rect">
            <a:avLst/>
          </a:prstGeom>
          <a:noFill/>
          <a:ln w="9525">
            <a:noFill/>
            <a:miter lim="800000"/>
            <a:headEnd/>
            <a:tailEnd/>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980728"/>
            <a:ext cx="7718425" cy="4648200"/>
          </a:xfrm>
        </p:spPr>
        <p:txBody>
          <a:bodyPr/>
          <a:lstStyle/>
          <a:p>
            <a:r>
              <a:rPr lang="en-US" dirty="0" smtClean="0"/>
              <a:t>Process validation in </a:t>
            </a:r>
            <a:r>
              <a:rPr lang="en-US" dirty="0"/>
              <a:t>P</a:t>
            </a:r>
            <a:r>
              <a:rPr lang="en-US" dirty="0" smtClean="0"/>
              <a:t>resentation Layer can look like as a good idea</a:t>
            </a:r>
          </a:p>
          <a:p>
            <a:pPr lvl="1"/>
            <a:r>
              <a:rPr lang="en-US" dirty="0" smtClean="0"/>
              <a:t>More easy to handle error messages for the user</a:t>
            </a:r>
          </a:p>
          <a:p>
            <a:pPr lvl="1"/>
            <a:r>
              <a:rPr lang="en-US" dirty="0" smtClean="0"/>
              <a:t>Validation constraints can be specific to a form and not to an object type</a:t>
            </a:r>
          </a:p>
          <a:p>
            <a:pPr lvl="1"/>
            <a:endParaRPr lang="en-US" dirty="0"/>
          </a:p>
          <a:p>
            <a:r>
              <a:rPr lang="en-US" dirty="0" smtClean="0"/>
              <a:t>Common issues :</a:t>
            </a:r>
          </a:p>
          <a:p>
            <a:pPr lvl="1"/>
            <a:r>
              <a:rPr lang="en-US" dirty="0" smtClean="0"/>
              <a:t>Most of the forms use the same constraints for an object type</a:t>
            </a:r>
          </a:p>
          <a:p>
            <a:pPr lvl="2"/>
            <a:r>
              <a:rPr lang="en-US" dirty="0" smtClean="0"/>
              <a:t>Constraints duplication</a:t>
            </a:r>
          </a:p>
          <a:p>
            <a:pPr lvl="1"/>
            <a:r>
              <a:rPr lang="en-US" dirty="0" smtClean="0"/>
              <a:t>What if data can be provide by a </a:t>
            </a:r>
            <a:r>
              <a:rPr lang="en-US" dirty="0"/>
              <a:t>w</a:t>
            </a:r>
            <a:r>
              <a:rPr lang="en-US" dirty="0" smtClean="0"/>
              <a:t>eb service or a batch process ?</a:t>
            </a:r>
          </a:p>
          <a:p>
            <a:pPr lvl="2"/>
            <a:r>
              <a:rPr lang="en-US" dirty="0" smtClean="0"/>
              <a:t>Need validation too !</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Validation in Presentation layer</a:t>
            </a:r>
            <a:endParaRPr lang="en-US" sz="3200" dirty="0"/>
          </a:p>
        </p:txBody>
      </p:sp>
    </p:spTree>
    <p:extLst>
      <p:ext uri="{BB962C8B-B14F-4D97-AF65-F5344CB8AC3E}">
        <p14:creationId xmlns:p14="http://schemas.microsoft.com/office/powerpoint/2010/main" val="10085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980728"/>
            <a:ext cx="7718425" cy="4648200"/>
          </a:xfrm>
        </p:spPr>
        <p:txBody>
          <a:bodyPr/>
          <a:lstStyle/>
          <a:p>
            <a:r>
              <a:rPr lang="en-US" dirty="0" smtClean="0"/>
              <a:t>Process validation only in Data Access Layer can look like as a good idea</a:t>
            </a:r>
          </a:p>
          <a:p>
            <a:pPr lvl="1"/>
            <a:r>
              <a:rPr lang="en-US" dirty="0" smtClean="0"/>
              <a:t>Lower layer</a:t>
            </a:r>
          </a:p>
          <a:p>
            <a:pPr lvl="2"/>
            <a:r>
              <a:rPr lang="en-US" dirty="0" smtClean="0"/>
              <a:t>Used by all higher layer</a:t>
            </a:r>
          </a:p>
          <a:p>
            <a:pPr lvl="1"/>
            <a:r>
              <a:rPr lang="en-US" dirty="0" smtClean="0"/>
              <a:t>Just before persistence</a:t>
            </a:r>
          </a:p>
          <a:p>
            <a:endParaRPr lang="en-US" dirty="0" smtClean="0"/>
          </a:p>
          <a:p>
            <a:r>
              <a:rPr lang="en-US" dirty="0" smtClean="0"/>
              <a:t>Common issues :</a:t>
            </a:r>
          </a:p>
          <a:p>
            <a:pPr lvl="1"/>
            <a:r>
              <a:rPr lang="en-US" dirty="0" smtClean="0"/>
              <a:t>How to handle validation exception throw by this layer in the presentation layer ?</a:t>
            </a:r>
          </a:p>
          <a:p>
            <a:pPr lvl="1"/>
            <a:r>
              <a:rPr lang="en-US" dirty="0" smtClean="0"/>
              <a:t>How manage different kind of validation on the same object ?</a:t>
            </a:r>
          </a:p>
          <a:p>
            <a:pPr lvl="2"/>
            <a:r>
              <a:rPr lang="en-US" dirty="0" smtClean="0"/>
              <a:t>For example: different validations in function of the user rights</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Validation in Data Access layer</a:t>
            </a:r>
            <a:endParaRPr lang="en-US" sz="3200" dirty="0"/>
          </a:p>
        </p:txBody>
      </p:sp>
    </p:spTree>
    <p:extLst>
      <p:ext uri="{BB962C8B-B14F-4D97-AF65-F5344CB8AC3E}">
        <p14:creationId xmlns:p14="http://schemas.microsoft.com/office/powerpoint/2010/main" val="371867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So what is the good solution ? Use both ?</a:t>
            </a:r>
          </a:p>
          <a:p>
            <a:pPr lvl="1"/>
            <a:r>
              <a:rPr lang="en-US" dirty="0" smtClean="0"/>
              <a:t>It looks like the better solution</a:t>
            </a:r>
          </a:p>
          <a:p>
            <a:pPr lvl="1"/>
            <a:r>
              <a:rPr lang="en-US" dirty="0" smtClean="0"/>
              <a:t>But bring a main issue : duplication !</a:t>
            </a:r>
          </a:p>
          <a:p>
            <a:pPr lvl="1"/>
            <a:endParaRPr lang="en-US" dirty="0"/>
          </a:p>
          <a:p>
            <a:r>
              <a:rPr lang="en-US" dirty="0" smtClean="0"/>
              <a:t>You have to duplicate constraints in different places in the code</a:t>
            </a:r>
          </a:p>
          <a:p>
            <a:pPr lvl="1"/>
            <a:r>
              <a:rPr lang="en-US" dirty="0" smtClean="0"/>
              <a:t>Imagine you need to update constraints</a:t>
            </a:r>
          </a:p>
          <a:p>
            <a:pPr lvl="2"/>
            <a:r>
              <a:rPr lang="en-US" dirty="0"/>
              <a:t>Good luck to don't forget all the places they </a:t>
            </a:r>
            <a:r>
              <a:rPr lang="en-US" dirty="0" smtClean="0"/>
              <a:t>are…</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Constraints duplication</a:t>
            </a:r>
            <a:endParaRPr lang="en-US" sz="3200" dirty="0"/>
          </a:p>
        </p:txBody>
      </p:sp>
    </p:spTree>
    <p:extLst>
      <p:ext uri="{BB962C8B-B14F-4D97-AF65-F5344CB8AC3E}">
        <p14:creationId xmlns:p14="http://schemas.microsoft.com/office/powerpoint/2010/main" val="414747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68760"/>
            <a:ext cx="7718425" cy="4648200"/>
          </a:xfrm>
        </p:spPr>
        <p:txBody>
          <a:bodyPr/>
          <a:lstStyle/>
          <a:p>
            <a:r>
              <a:rPr lang="en-US" dirty="0" smtClean="0"/>
              <a:t>Bean Validation specification try to provide a solution to this problem</a:t>
            </a:r>
          </a:p>
          <a:p>
            <a:endParaRPr lang="en-US" dirty="0"/>
          </a:p>
          <a:p>
            <a:r>
              <a:rPr lang="en-US" dirty="0" smtClean="0"/>
              <a:t>Defines a metadata model and API for validation data in JavaBeans components</a:t>
            </a:r>
          </a:p>
          <a:p>
            <a:endParaRPr lang="en-US" dirty="0"/>
          </a:p>
          <a:p>
            <a:r>
              <a:rPr lang="en-US" dirty="0" smtClean="0"/>
              <a:t>No more need to distribute validation of data over several layers !</a:t>
            </a:r>
          </a:p>
          <a:p>
            <a:endParaRPr lang="en-US" dirty="0"/>
          </a:p>
          <a:p>
            <a:r>
              <a:rPr lang="en-US" dirty="0" smtClean="0"/>
              <a:t>Define the validation constraints in one place and share them across the different layers !</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The solution: Bean Validation!</a:t>
            </a:r>
          </a:p>
        </p:txBody>
      </p:sp>
    </p:spTree>
    <p:extLst>
      <p:ext uri="{BB962C8B-B14F-4D97-AF65-F5344CB8AC3E}">
        <p14:creationId xmlns:p14="http://schemas.microsoft.com/office/powerpoint/2010/main" val="3209390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PUBLISH_TITLE" val="JSF"/>
  <p:tag name="ARTICULATE_PUBLISH_PATH" val="X:\SOC\Sun\Publish"/>
  <p:tag name="ARTICULATE_LOGO" val="SupInfoLogo.gif"/>
  <p:tag name="ARTICULATE_PRESENTER" val="Jean-Baptiste RENAUX"/>
  <p:tag name="ARTICULATE_PRESENTER_GUID" val="D909F24F9065"/>
  <p:tag name="ARTICULATE_LMS" val="0"/>
  <p:tag name="ARTICULATE_TEMPLATE" val="SUPINFO Paris"/>
  <p:tag name="LMS_PUBLISH" val="No"/>
  <p:tag name="PLAYERLOGOHEIGHT" val="70"/>
  <p:tag name="PLAYERLOGOWIDTH" val="219"/>
  <p:tag name="LAUNCHINNEWWINDOW" val="0"/>
  <p:tag name="LASTPUBLISHED" val="X:\SOC\Sun\Publish\JSF\player.html"/>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ELAPSEDTIME" val="31,639"/>
  <p:tag name="AUDIO_ID" val="514"/>
  <p:tag name="TIMELINE" val="4,3/7,4/14,3/24,3"/>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ELAPSEDTIME" val="10,188"/>
  <p:tag name="AUDIO_ID" val="261"/>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 name="ELAPSEDTIME" val="27,938"/>
  <p:tag name="AUDIO_ID" val="262"/>
  <p:tag name="TIMELINE" val="3,7/7,0/10,0/14,4/18,7"/>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 name="ELAPSEDTIME" val="30,578"/>
  <p:tag name="AUDIO_ID" val="295"/>
  <p:tag name="TIMELINE" val="3,4/9,2/11,7/13,2/15,1/18,9/22,7"/>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urier" pitchFamily="49" charset="0"/>
          </a:defRPr>
        </a:defPPr>
      </a:lstStyle>
    </a:spDef>
    <a:lnDef>
      <a:spPr bwMode="auto">
        <a:xfrm>
          <a:off x="0" y="0"/>
          <a:ext cx="1" cy="1"/>
        </a:xfrm>
        <a:custGeom>
          <a:avLst/>
          <a:gdLst/>
          <a:ahLst/>
          <a:cxnLst/>
          <a:rect l="0" t="0" r="0" b="0"/>
          <a:pathLst/>
        </a:cu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urier" pitchFamily="49"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20012</TotalTime>
  <Words>2927</Words>
  <Application>Microsoft Macintosh PowerPoint</Application>
  <PresentationFormat>On-screen Show (4:3)</PresentationFormat>
  <Paragraphs>630</Paragraphs>
  <Slides>50</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Rapid E-Learning Course Template</vt:lpstr>
      <vt:lpstr>CorelDRAW</vt:lpstr>
      <vt:lpstr>Bean Validation</vt:lpstr>
      <vt:lpstr>Course objectives</vt:lpstr>
      <vt:lpstr>Preview</vt:lpstr>
      <vt:lpstr>Introduction</vt:lpstr>
      <vt:lpstr>PowerPoint Presentation</vt:lpstr>
      <vt:lpstr>PowerPoint Presentation</vt:lpstr>
      <vt:lpstr>PowerPoint Presentation</vt:lpstr>
      <vt:lpstr>PowerPoint Presentation</vt:lpstr>
      <vt:lpstr>PowerPoint Presentation</vt:lpstr>
      <vt:lpstr>PowerPoint Presentation</vt:lpstr>
      <vt:lpstr>Stop-and-think</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Stop-and-think</vt:lpstr>
      <vt:lpstr>Validate and  manage violations</vt:lpstr>
      <vt:lpstr>PowerPoint Presentation</vt:lpstr>
      <vt:lpstr>PowerPoint Presentation</vt:lpstr>
      <vt:lpstr>PowerPoint Presentation</vt:lpstr>
      <vt:lpstr>PowerPoint Presentation</vt:lpstr>
      <vt:lpstr>PowerPoint Presentation</vt:lpstr>
      <vt:lpstr>PowerPoint Presentation</vt:lpstr>
      <vt:lpstr>Stop-and-think</vt:lpstr>
      <vt:lpstr>Integration</vt:lpstr>
      <vt:lpstr>PowerPoint Presentation</vt:lpstr>
      <vt:lpstr>PowerPoint Presentation</vt:lpstr>
      <vt:lpstr>PowerPoint Presentation</vt:lpstr>
      <vt:lpstr>Stop-and-think</vt:lpstr>
      <vt:lpstr>Exercise</vt:lpstr>
      <vt:lpstr>Custom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Stop-and-think</vt:lpstr>
      <vt:lpstr>Exercise</vt:lpstr>
      <vt:lpstr>Summary</vt:lpstr>
      <vt:lpstr>PowerPoint Presentation</vt:lpstr>
    </vt:vector>
  </TitlesOfParts>
  <Company>Olivier Smedile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Course Template</dc:title>
  <dc:creator>Yakanet</dc:creator>
  <cp:lastModifiedBy>Brice Argenson</cp:lastModifiedBy>
  <cp:revision>1238</cp:revision>
  <dcterms:created xsi:type="dcterms:W3CDTF">2010-11-06T14:28:31Z</dcterms:created>
  <dcterms:modified xsi:type="dcterms:W3CDTF">2012-08-30T21:37:41Z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Labo Sun - Slides - JSF - 1</vt:lpwstr>
  </property>
</Properties>
</file>