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60" r:id="rId5"/>
    <p:sldId id="261" r:id="rId6"/>
    <p:sldId id="259" r:id="rId7"/>
    <p:sldId id="263" r:id="rId8"/>
    <p:sldId id="268" r:id="rId9"/>
    <p:sldId id="269" r:id="rId10"/>
    <p:sldId id="275" r:id="rId11"/>
    <p:sldId id="278" r:id="rId12"/>
    <p:sldId id="276" r:id="rId13"/>
    <p:sldId id="277" r:id="rId14"/>
    <p:sldId id="283" r:id="rId15"/>
    <p:sldId id="284" r:id="rId16"/>
    <p:sldId id="285" r:id="rId17"/>
    <p:sldId id="287" r:id="rId18"/>
    <p:sldId id="286" r:id="rId19"/>
    <p:sldId id="279" r:id="rId20"/>
    <p:sldId id="280" r:id="rId21"/>
    <p:sldId id="281" r:id="rId22"/>
    <p:sldId id="270" r:id="rId23"/>
    <p:sldId id="282" r:id="rId24"/>
    <p:sldId id="271" r:id="rId25"/>
    <p:sldId id="272" r:id="rId26"/>
    <p:sldId id="273" r:id="rId27"/>
    <p:sldId id="274" r:id="rId28"/>
    <p:sldId id="265" r:id="rId29"/>
    <p:sldId id="266" r:id="rId30"/>
  </p:sldIdLst>
  <p:sldSz cx="18288000" cy="10287000"/>
  <p:notesSz cx="6858000" cy="9144000"/>
  <p:embeddedFontLst>
    <p:embeddedFont>
      <p:font typeface="Arial Rounded MT Bold" panose="020F0704030504030204" pitchFamily="34" charset="0"/>
      <p:regular r:id="rId32"/>
    </p:embeddedFont>
    <p:embeddedFont>
      <p:font typeface="Cambria" panose="02040503050406030204" pitchFamily="18"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0645" autoAdjust="0"/>
  </p:normalViewPr>
  <p:slideViewPr>
    <p:cSldViewPr>
      <p:cViewPr>
        <p:scale>
          <a:sx n="47" d="100"/>
          <a:sy n="47" d="100"/>
        </p:scale>
        <p:origin x="1272" y="38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05C14-5656-4F60-90C3-83C670B52FD6}" type="doc">
      <dgm:prSet loTypeId="urn:microsoft.com/office/officeart/2005/8/layout/StepDownProcess" loCatId="process" qsTypeId="urn:microsoft.com/office/officeart/2005/8/quickstyle/simple1" qsCatId="simple" csTypeId="urn:microsoft.com/office/officeart/2005/8/colors/accent0_2" csCatId="mainScheme" phldr="1"/>
      <dgm:spPr/>
      <dgm:t>
        <a:bodyPr/>
        <a:lstStyle/>
        <a:p>
          <a:endParaRPr lang="en-IN"/>
        </a:p>
      </dgm:t>
    </dgm:pt>
    <dgm:pt modelId="{6D1A1645-1600-445E-AFAA-95DE6234EA47}">
      <dgm:prSet phldrT="[Text]" custT="1"/>
      <dgm:spPr/>
      <dgm:t>
        <a:bodyPr/>
        <a:lstStyle/>
        <a:p>
          <a:r>
            <a:rPr lang="en-IN" sz="2800" dirty="0"/>
            <a:t>Data Exploration</a:t>
          </a:r>
        </a:p>
      </dgm:t>
    </dgm:pt>
    <dgm:pt modelId="{7843BC62-4029-4337-B6A7-283586E75091}" type="parTrans" cxnId="{BC24F74B-E08E-45F7-B405-1551A8311D9C}">
      <dgm:prSet/>
      <dgm:spPr/>
      <dgm:t>
        <a:bodyPr/>
        <a:lstStyle/>
        <a:p>
          <a:endParaRPr lang="en-IN"/>
        </a:p>
      </dgm:t>
    </dgm:pt>
    <dgm:pt modelId="{59FC9BCE-B6CD-4C46-BBD3-24E444105C75}" type="sibTrans" cxnId="{BC24F74B-E08E-45F7-B405-1551A8311D9C}">
      <dgm:prSet/>
      <dgm:spPr/>
      <dgm:t>
        <a:bodyPr/>
        <a:lstStyle/>
        <a:p>
          <a:endParaRPr lang="en-IN"/>
        </a:p>
      </dgm:t>
    </dgm:pt>
    <dgm:pt modelId="{A4F6A5E6-1EAC-425D-90D0-581F3319A53C}">
      <dgm:prSet phldrT="[Text]" custT="1"/>
      <dgm:spPr/>
      <dgm:t>
        <a:bodyPr/>
        <a:lstStyle/>
        <a:p>
          <a:r>
            <a:rPr lang="en-IN" sz="2800" dirty="0"/>
            <a:t>Descriptive Analytics</a:t>
          </a:r>
        </a:p>
      </dgm:t>
    </dgm:pt>
    <dgm:pt modelId="{ED067E30-3B35-4667-80C9-3624A6B1A7D7}" type="parTrans" cxnId="{0EACAD02-3877-437A-BEF1-C87E578ABE3F}">
      <dgm:prSet/>
      <dgm:spPr/>
      <dgm:t>
        <a:bodyPr/>
        <a:lstStyle/>
        <a:p>
          <a:endParaRPr lang="en-IN"/>
        </a:p>
      </dgm:t>
    </dgm:pt>
    <dgm:pt modelId="{41A17381-B44D-44C2-A5AC-A01E783833D7}" type="sibTrans" cxnId="{0EACAD02-3877-437A-BEF1-C87E578ABE3F}">
      <dgm:prSet/>
      <dgm:spPr/>
      <dgm:t>
        <a:bodyPr/>
        <a:lstStyle/>
        <a:p>
          <a:endParaRPr lang="en-IN"/>
        </a:p>
      </dgm:t>
    </dgm:pt>
    <dgm:pt modelId="{542241C9-8940-4C5F-8085-32909AE36390}">
      <dgm:prSet phldrT="[Text]" custT="1"/>
      <dgm:spPr/>
      <dgm:t>
        <a:bodyPr/>
        <a:lstStyle/>
        <a:p>
          <a:r>
            <a:rPr lang="en-IN" sz="2800" dirty="0"/>
            <a:t>Feature Engineering</a:t>
          </a:r>
        </a:p>
      </dgm:t>
    </dgm:pt>
    <dgm:pt modelId="{2CEB0F8F-911E-4109-B521-72622CE338EF}" type="parTrans" cxnId="{C70E4F35-3FF6-4008-BB48-24BE728D55D8}">
      <dgm:prSet/>
      <dgm:spPr/>
      <dgm:t>
        <a:bodyPr/>
        <a:lstStyle/>
        <a:p>
          <a:endParaRPr lang="en-IN"/>
        </a:p>
      </dgm:t>
    </dgm:pt>
    <dgm:pt modelId="{F40E24DA-708E-4769-8BE5-E236FD161EA3}" type="sibTrans" cxnId="{C70E4F35-3FF6-4008-BB48-24BE728D55D8}">
      <dgm:prSet/>
      <dgm:spPr/>
      <dgm:t>
        <a:bodyPr/>
        <a:lstStyle/>
        <a:p>
          <a:endParaRPr lang="en-IN"/>
        </a:p>
      </dgm:t>
    </dgm:pt>
    <dgm:pt modelId="{3F44DF91-19E0-401C-94FD-78A0CFD9F4FF}">
      <dgm:prSet phldrT="[Text]" custT="1"/>
      <dgm:spPr/>
      <dgm:t>
        <a:bodyPr/>
        <a:lstStyle/>
        <a:p>
          <a:r>
            <a:rPr lang="en-IN" sz="2800" dirty="0"/>
            <a:t>Predictive Modelling</a:t>
          </a:r>
        </a:p>
      </dgm:t>
    </dgm:pt>
    <dgm:pt modelId="{F9620A08-0AE7-4C41-B467-D5C4B41853B7}" type="parTrans" cxnId="{9E752A77-E695-41DF-BCBF-3B009A0BC1A8}">
      <dgm:prSet/>
      <dgm:spPr/>
      <dgm:t>
        <a:bodyPr/>
        <a:lstStyle/>
        <a:p>
          <a:endParaRPr lang="en-IN"/>
        </a:p>
      </dgm:t>
    </dgm:pt>
    <dgm:pt modelId="{D89E7DD4-E540-4F71-A827-FD1996C2B138}" type="sibTrans" cxnId="{9E752A77-E695-41DF-BCBF-3B009A0BC1A8}">
      <dgm:prSet/>
      <dgm:spPr/>
      <dgm:t>
        <a:bodyPr/>
        <a:lstStyle/>
        <a:p>
          <a:endParaRPr lang="en-IN"/>
        </a:p>
      </dgm:t>
    </dgm:pt>
    <dgm:pt modelId="{68E6EC93-9E2F-48F9-A267-256D47EEE6BB}">
      <dgm:prSet phldrT="[Text]" custT="1"/>
      <dgm:spPr/>
      <dgm:t>
        <a:bodyPr/>
        <a:lstStyle/>
        <a:p>
          <a:r>
            <a:rPr lang="en-IN" sz="2800" dirty="0"/>
            <a:t>Model Evaluation</a:t>
          </a:r>
        </a:p>
      </dgm:t>
    </dgm:pt>
    <dgm:pt modelId="{065CE7D1-F9AC-4DB3-BB0A-F7916A5115A2}" type="parTrans" cxnId="{42F71BC6-339D-4617-B926-8DCFDF5D6EEE}">
      <dgm:prSet/>
      <dgm:spPr/>
      <dgm:t>
        <a:bodyPr/>
        <a:lstStyle/>
        <a:p>
          <a:endParaRPr lang="en-IN"/>
        </a:p>
      </dgm:t>
    </dgm:pt>
    <dgm:pt modelId="{3DBB762C-C6D9-4485-B9A7-74CE9A9882C8}" type="sibTrans" cxnId="{42F71BC6-339D-4617-B926-8DCFDF5D6EEE}">
      <dgm:prSet/>
      <dgm:spPr/>
      <dgm:t>
        <a:bodyPr/>
        <a:lstStyle/>
        <a:p>
          <a:endParaRPr lang="en-IN"/>
        </a:p>
      </dgm:t>
    </dgm:pt>
    <dgm:pt modelId="{0D3BDAB8-109C-48FD-A888-8CD5AB938041}">
      <dgm:prSet phldrT="[Text]" custT="1"/>
      <dgm:spPr/>
      <dgm:t>
        <a:bodyPr/>
        <a:lstStyle/>
        <a:p>
          <a:r>
            <a:rPr lang="en-IN" sz="2800" dirty="0"/>
            <a:t>Insights and Recommendation </a:t>
          </a:r>
        </a:p>
      </dgm:t>
    </dgm:pt>
    <dgm:pt modelId="{26E282EE-71E2-4668-AB2A-38B18AE44D81}" type="parTrans" cxnId="{B752CCD0-0D56-497A-AC58-1AF94B3D56E2}">
      <dgm:prSet/>
      <dgm:spPr/>
      <dgm:t>
        <a:bodyPr/>
        <a:lstStyle/>
        <a:p>
          <a:endParaRPr lang="en-IN"/>
        </a:p>
      </dgm:t>
    </dgm:pt>
    <dgm:pt modelId="{101F08D6-3314-45A6-9933-3432EBDD4910}" type="sibTrans" cxnId="{B752CCD0-0D56-497A-AC58-1AF94B3D56E2}">
      <dgm:prSet/>
      <dgm:spPr/>
      <dgm:t>
        <a:bodyPr/>
        <a:lstStyle/>
        <a:p>
          <a:endParaRPr lang="en-IN"/>
        </a:p>
      </dgm:t>
    </dgm:pt>
    <dgm:pt modelId="{C9661A6B-9461-4144-862B-3CB7CD8350DD}" type="pres">
      <dgm:prSet presAssocID="{94A05C14-5656-4F60-90C3-83C670B52FD6}" presName="rootnode" presStyleCnt="0">
        <dgm:presLayoutVars>
          <dgm:chMax/>
          <dgm:chPref/>
          <dgm:dir/>
          <dgm:animLvl val="lvl"/>
        </dgm:presLayoutVars>
      </dgm:prSet>
      <dgm:spPr/>
    </dgm:pt>
    <dgm:pt modelId="{372765D0-BD64-488F-A8F8-7F4FC2B9EFB2}" type="pres">
      <dgm:prSet presAssocID="{6D1A1645-1600-445E-AFAA-95DE6234EA47}" presName="composite" presStyleCnt="0"/>
      <dgm:spPr/>
    </dgm:pt>
    <dgm:pt modelId="{349A66BD-22C1-4DD6-BD2E-33B240B64FF0}" type="pres">
      <dgm:prSet presAssocID="{6D1A1645-1600-445E-AFAA-95DE6234EA47}" presName="bentUpArrow1" presStyleLbl="alignImgPlace1" presStyleIdx="0" presStyleCnt="5"/>
      <dgm:spPr/>
    </dgm:pt>
    <dgm:pt modelId="{CB4533F7-3FA0-4EB6-802F-B3CE0AF5B418}" type="pres">
      <dgm:prSet presAssocID="{6D1A1645-1600-445E-AFAA-95DE6234EA47}" presName="ParentText" presStyleLbl="node1" presStyleIdx="0" presStyleCnt="6" custScaleX="192323">
        <dgm:presLayoutVars>
          <dgm:chMax val="1"/>
          <dgm:chPref val="1"/>
          <dgm:bulletEnabled val="1"/>
        </dgm:presLayoutVars>
      </dgm:prSet>
      <dgm:spPr/>
    </dgm:pt>
    <dgm:pt modelId="{03CC1AE2-FF26-44FB-AA74-EE477FBB5818}" type="pres">
      <dgm:prSet presAssocID="{6D1A1645-1600-445E-AFAA-95DE6234EA47}" presName="ChildText" presStyleLbl="revTx" presStyleIdx="0" presStyleCnt="5">
        <dgm:presLayoutVars>
          <dgm:chMax val="0"/>
          <dgm:chPref val="0"/>
          <dgm:bulletEnabled val="1"/>
        </dgm:presLayoutVars>
      </dgm:prSet>
      <dgm:spPr/>
    </dgm:pt>
    <dgm:pt modelId="{BF11F8EE-40B9-47DC-B83C-ECFCA6D9CD2F}" type="pres">
      <dgm:prSet presAssocID="{59FC9BCE-B6CD-4C46-BBD3-24E444105C75}" presName="sibTrans" presStyleCnt="0"/>
      <dgm:spPr/>
    </dgm:pt>
    <dgm:pt modelId="{E2BA367A-57EE-483F-9B1B-78B42590CA0F}" type="pres">
      <dgm:prSet presAssocID="{A4F6A5E6-1EAC-425D-90D0-581F3319A53C}" presName="composite" presStyleCnt="0"/>
      <dgm:spPr/>
    </dgm:pt>
    <dgm:pt modelId="{0F72FEEF-48FF-483C-9BE6-E936252D9539}" type="pres">
      <dgm:prSet presAssocID="{A4F6A5E6-1EAC-425D-90D0-581F3319A53C}" presName="bentUpArrow1" presStyleLbl="alignImgPlace1" presStyleIdx="1" presStyleCnt="5"/>
      <dgm:spPr/>
    </dgm:pt>
    <dgm:pt modelId="{5858D041-5127-4F15-8DAF-2EFC70F8D553}" type="pres">
      <dgm:prSet presAssocID="{A4F6A5E6-1EAC-425D-90D0-581F3319A53C}" presName="ParentText" presStyleLbl="node1" presStyleIdx="1" presStyleCnt="6" custScaleX="192323">
        <dgm:presLayoutVars>
          <dgm:chMax val="1"/>
          <dgm:chPref val="1"/>
          <dgm:bulletEnabled val="1"/>
        </dgm:presLayoutVars>
      </dgm:prSet>
      <dgm:spPr/>
    </dgm:pt>
    <dgm:pt modelId="{ED42C686-3DFC-4639-AE09-09088C9CA1A8}" type="pres">
      <dgm:prSet presAssocID="{A4F6A5E6-1EAC-425D-90D0-581F3319A53C}" presName="ChildText" presStyleLbl="revTx" presStyleIdx="1" presStyleCnt="5">
        <dgm:presLayoutVars>
          <dgm:chMax val="0"/>
          <dgm:chPref val="0"/>
          <dgm:bulletEnabled val="1"/>
        </dgm:presLayoutVars>
      </dgm:prSet>
      <dgm:spPr/>
    </dgm:pt>
    <dgm:pt modelId="{BA465BE2-EE31-4DE7-A11F-3A858DFF5BB6}" type="pres">
      <dgm:prSet presAssocID="{41A17381-B44D-44C2-A5AC-A01E783833D7}" presName="sibTrans" presStyleCnt="0"/>
      <dgm:spPr/>
    </dgm:pt>
    <dgm:pt modelId="{3939F657-BC7B-4A25-AF6A-B12A9F9F6633}" type="pres">
      <dgm:prSet presAssocID="{542241C9-8940-4C5F-8085-32909AE36390}" presName="composite" presStyleCnt="0"/>
      <dgm:spPr/>
    </dgm:pt>
    <dgm:pt modelId="{8C470FA4-4285-4137-8453-A5D4383CAFBF}" type="pres">
      <dgm:prSet presAssocID="{542241C9-8940-4C5F-8085-32909AE36390}" presName="bentUpArrow1" presStyleLbl="alignImgPlace1" presStyleIdx="2" presStyleCnt="5"/>
      <dgm:spPr/>
    </dgm:pt>
    <dgm:pt modelId="{6BCE52A0-8FCF-4214-8ED9-FAAE5ECB3C40}" type="pres">
      <dgm:prSet presAssocID="{542241C9-8940-4C5F-8085-32909AE36390}" presName="ParentText" presStyleLbl="node1" presStyleIdx="2" presStyleCnt="6" custScaleX="192323">
        <dgm:presLayoutVars>
          <dgm:chMax val="1"/>
          <dgm:chPref val="1"/>
          <dgm:bulletEnabled val="1"/>
        </dgm:presLayoutVars>
      </dgm:prSet>
      <dgm:spPr/>
    </dgm:pt>
    <dgm:pt modelId="{6FBF80E8-FCA5-4819-95B1-5938E4D67FDC}" type="pres">
      <dgm:prSet presAssocID="{542241C9-8940-4C5F-8085-32909AE36390}" presName="ChildText" presStyleLbl="revTx" presStyleIdx="2" presStyleCnt="5">
        <dgm:presLayoutVars>
          <dgm:chMax val="0"/>
          <dgm:chPref val="0"/>
          <dgm:bulletEnabled val="1"/>
        </dgm:presLayoutVars>
      </dgm:prSet>
      <dgm:spPr/>
    </dgm:pt>
    <dgm:pt modelId="{F2A403C1-4EB5-486A-857C-D6853664BD94}" type="pres">
      <dgm:prSet presAssocID="{F40E24DA-708E-4769-8BE5-E236FD161EA3}" presName="sibTrans" presStyleCnt="0"/>
      <dgm:spPr/>
    </dgm:pt>
    <dgm:pt modelId="{542C941F-2B42-43B4-99D5-C88D78B2DA7F}" type="pres">
      <dgm:prSet presAssocID="{3F44DF91-19E0-401C-94FD-78A0CFD9F4FF}" presName="composite" presStyleCnt="0"/>
      <dgm:spPr/>
    </dgm:pt>
    <dgm:pt modelId="{B62346ED-6686-4286-8C5A-DA5EBBE3E658}" type="pres">
      <dgm:prSet presAssocID="{3F44DF91-19E0-401C-94FD-78A0CFD9F4FF}" presName="bentUpArrow1" presStyleLbl="alignImgPlace1" presStyleIdx="3" presStyleCnt="5"/>
      <dgm:spPr/>
    </dgm:pt>
    <dgm:pt modelId="{37F0BACC-4DC1-40AF-96CF-036DE1E6C2A0}" type="pres">
      <dgm:prSet presAssocID="{3F44DF91-19E0-401C-94FD-78A0CFD9F4FF}" presName="ParentText" presStyleLbl="node1" presStyleIdx="3" presStyleCnt="6" custScaleX="192323">
        <dgm:presLayoutVars>
          <dgm:chMax val="1"/>
          <dgm:chPref val="1"/>
          <dgm:bulletEnabled val="1"/>
        </dgm:presLayoutVars>
      </dgm:prSet>
      <dgm:spPr/>
    </dgm:pt>
    <dgm:pt modelId="{11689D03-FE32-4617-AC1C-BE88BDC3C00A}" type="pres">
      <dgm:prSet presAssocID="{3F44DF91-19E0-401C-94FD-78A0CFD9F4FF}" presName="ChildText" presStyleLbl="revTx" presStyleIdx="3" presStyleCnt="5">
        <dgm:presLayoutVars>
          <dgm:chMax val="0"/>
          <dgm:chPref val="0"/>
          <dgm:bulletEnabled val="1"/>
        </dgm:presLayoutVars>
      </dgm:prSet>
      <dgm:spPr/>
    </dgm:pt>
    <dgm:pt modelId="{BFEDAB33-0BDB-4A78-9596-F46A553B0734}" type="pres">
      <dgm:prSet presAssocID="{D89E7DD4-E540-4F71-A827-FD1996C2B138}" presName="sibTrans" presStyleCnt="0"/>
      <dgm:spPr/>
    </dgm:pt>
    <dgm:pt modelId="{1E1D618D-DA8F-4BBD-8A2C-341E27F6B68B}" type="pres">
      <dgm:prSet presAssocID="{68E6EC93-9E2F-48F9-A267-256D47EEE6BB}" presName="composite" presStyleCnt="0"/>
      <dgm:spPr/>
    </dgm:pt>
    <dgm:pt modelId="{79FBF113-FE0E-4ECE-9FA6-BD82319D2638}" type="pres">
      <dgm:prSet presAssocID="{68E6EC93-9E2F-48F9-A267-256D47EEE6BB}" presName="bentUpArrow1" presStyleLbl="alignImgPlace1" presStyleIdx="4" presStyleCnt="5"/>
      <dgm:spPr/>
    </dgm:pt>
    <dgm:pt modelId="{905CC18D-165F-465D-B4F4-42FD6FFE210E}" type="pres">
      <dgm:prSet presAssocID="{68E6EC93-9E2F-48F9-A267-256D47EEE6BB}" presName="ParentText" presStyleLbl="node1" presStyleIdx="4" presStyleCnt="6" custScaleX="192323">
        <dgm:presLayoutVars>
          <dgm:chMax val="1"/>
          <dgm:chPref val="1"/>
          <dgm:bulletEnabled val="1"/>
        </dgm:presLayoutVars>
      </dgm:prSet>
      <dgm:spPr/>
    </dgm:pt>
    <dgm:pt modelId="{8741B9FA-01A3-445F-9429-633D1ED41B96}" type="pres">
      <dgm:prSet presAssocID="{68E6EC93-9E2F-48F9-A267-256D47EEE6BB}" presName="ChildText" presStyleLbl="revTx" presStyleIdx="4" presStyleCnt="5">
        <dgm:presLayoutVars>
          <dgm:chMax val="0"/>
          <dgm:chPref val="0"/>
          <dgm:bulletEnabled val="1"/>
        </dgm:presLayoutVars>
      </dgm:prSet>
      <dgm:spPr/>
    </dgm:pt>
    <dgm:pt modelId="{DAC38CB7-9F86-4749-B32D-58D5DD8FCF1A}" type="pres">
      <dgm:prSet presAssocID="{3DBB762C-C6D9-4485-B9A7-74CE9A9882C8}" presName="sibTrans" presStyleCnt="0"/>
      <dgm:spPr/>
    </dgm:pt>
    <dgm:pt modelId="{350F8DCB-80F9-4BE7-B98A-A901015FEC12}" type="pres">
      <dgm:prSet presAssocID="{0D3BDAB8-109C-48FD-A888-8CD5AB938041}" presName="composite" presStyleCnt="0"/>
      <dgm:spPr/>
    </dgm:pt>
    <dgm:pt modelId="{D8C3AB8D-6DEE-490D-BE22-3238EA035F95}" type="pres">
      <dgm:prSet presAssocID="{0D3BDAB8-109C-48FD-A888-8CD5AB938041}" presName="ParentText" presStyleLbl="node1" presStyleIdx="5" presStyleCnt="6" custScaleX="192323">
        <dgm:presLayoutVars>
          <dgm:chMax val="1"/>
          <dgm:chPref val="1"/>
          <dgm:bulletEnabled val="1"/>
        </dgm:presLayoutVars>
      </dgm:prSet>
      <dgm:spPr/>
    </dgm:pt>
  </dgm:ptLst>
  <dgm:cxnLst>
    <dgm:cxn modelId="{0EACAD02-3877-437A-BEF1-C87E578ABE3F}" srcId="{94A05C14-5656-4F60-90C3-83C670B52FD6}" destId="{A4F6A5E6-1EAC-425D-90D0-581F3319A53C}" srcOrd="1" destOrd="0" parTransId="{ED067E30-3B35-4667-80C9-3624A6B1A7D7}" sibTransId="{41A17381-B44D-44C2-A5AC-A01E783833D7}"/>
    <dgm:cxn modelId="{FC68E913-0CBE-445C-B70B-1913CE09730C}" type="presOf" srcId="{3F44DF91-19E0-401C-94FD-78A0CFD9F4FF}" destId="{37F0BACC-4DC1-40AF-96CF-036DE1E6C2A0}" srcOrd="0" destOrd="0" presId="urn:microsoft.com/office/officeart/2005/8/layout/StepDownProcess"/>
    <dgm:cxn modelId="{C70E4F35-3FF6-4008-BB48-24BE728D55D8}" srcId="{94A05C14-5656-4F60-90C3-83C670B52FD6}" destId="{542241C9-8940-4C5F-8085-32909AE36390}" srcOrd="2" destOrd="0" parTransId="{2CEB0F8F-911E-4109-B521-72622CE338EF}" sibTransId="{F40E24DA-708E-4769-8BE5-E236FD161EA3}"/>
    <dgm:cxn modelId="{F3125C39-2F46-4D67-BE06-DC2FEFFA7090}" type="presOf" srcId="{6D1A1645-1600-445E-AFAA-95DE6234EA47}" destId="{CB4533F7-3FA0-4EB6-802F-B3CE0AF5B418}" srcOrd="0" destOrd="0" presId="urn:microsoft.com/office/officeart/2005/8/layout/StepDownProcess"/>
    <dgm:cxn modelId="{1A022262-1764-44CA-89A1-3678EFC47C6A}" type="presOf" srcId="{542241C9-8940-4C5F-8085-32909AE36390}" destId="{6BCE52A0-8FCF-4214-8ED9-FAAE5ECB3C40}" srcOrd="0" destOrd="0" presId="urn:microsoft.com/office/officeart/2005/8/layout/StepDownProcess"/>
    <dgm:cxn modelId="{BC24F74B-E08E-45F7-B405-1551A8311D9C}" srcId="{94A05C14-5656-4F60-90C3-83C670B52FD6}" destId="{6D1A1645-1600-445E-AFAA-95DE6234EA47}" srcOrd="0" destOrd="0" parTransId="{7843BC62-4029-4337-B6A7-283586E75091}" sibTransId="{59FC9BCE-B6CD-4C46-BBD3-24E444105C75}"/>
    <dgm:cxn modelId="{BA0F286E-13D9-4534-97B0-B43222C5FBFD}" type="presOf" srcId="{94A05C14-5656-4F60-90C3-83C670B52FD6}" destId="{C9661A6B-9461-4144-862B-3CB7CD8350DD}" srcOrd="0" destOrd="0" presId="urn:microsoft.com/office/officeart/2005/8/layout/StepDownProcess"/>
    <dgm:cxn modelId="{9E752A77-E695-41DF-BCBF-3B009A0BC1A8}" srcId="{94A05C14-5656-4F60-90C3-83C670B52FD6}" destId="{3F44DF91-19E0-401C-94FD-78A0CFD9F4FF}" srcOrd="3" destOrd="0" parTransId="{F9620A08-0AE7-4C41-B467-D5C4B41853B7}" sibTransId="{D89E7DD4-E540-4F71-A827-FD1996C2B138}"/>
    <dgm:cxn modelId="{63BBCCC5-1CC2-46CE-B6EB-CEBB0A632A60}" type="presOf" srcId="{68E6EC93-9E2F-48F9-A267-256D47EEE6BB}" destId="{905CC18D-165F-465D-B4F4-42FD6FFE210E}" srcOrd="0" destOrd="0" presId="urn:microsoft.com/office/officeart/2005/8/layout/StepDownProcess"/>
    <dgm:cxn modelId="{42F71BC6-339D-4617-B926-8DCFDF5D6EEE}" srcId="{94A05C14-5656-4F60-90C3-83C670B52FD6}" destId="{68E6EC93-9E2F-48F9-A267-256D47EEE6BB}" srcOrd="4" destOrd="0" parTransId="{065CE7D1-F9AC-4DB3-BB0A-F7916A5115A2}" sibTransId="{3DBB762C-C6D9-4485-B9A7-74CE9A9882C8}"/>
    <dgm:cxn modelId="{020444CD-9D99-48DA-93F7-6B52277CD6DF}" type="presOf" srcId="{0D3BDAB8-109C-48FD-A888-8CD5AB938041}" destId="{D8C3AB8D-6DEE-490D-BE22-3238EA035F95}" srcOrd="0" destOrd="0" presId="urn:microsoft.com/office/officeart/2005/8/layout/StepDownProcess"/>
    <dgm:cxn modelId="{B752CCD0-0D56-497A-AC58-1AF94B3D56E2}" srcId="{94A05C14-5656-4F60-90C3-83C670B52FD6}" destId="{0D3BDAB8-109C-48FD-A888-8CD5AB938041}" srcOrd="5" destOrd="0" parTransId="{26E282EE-71E2-4668-AB2A-38B18AE44D81}" sibTransId="{101F08D6-3314-45A6-9933-3432EBDD4910}"/>
    <dgm:cxn modelId="{862FD1E9-2316-44F0-BE94-6D0A2FA372E4}" type="presOf" srcId="{A4F6A5E6-1EAC-425D-90D0-581F3319A53C}" destId="{5858D041-5127-4F15-8DAF-2EFC70F8D553}" srcOrd="0" destOrd="0" presId="urn:microsoft.com/office/officeart/2005/8/layout/StepDownProcess"/>
    <dgm:cxn modelId="{5C184584-28FA-4ECD-A74A-CF20916D2B63}" type="presParOf" srcId="{C9661A6B-9461-4144-862B-3CB7CD8350DD}" destId="{372765D0-BD64-488F-A8F8-7F4FC2B9EFB2}" srcOrd="0" destOrd="0" presId="urn:microsoft.com/office/officeart/2005/8/layout/StepDownProcess"/>
    <dgm:cxn modelId="{5753C5C6-4B66-4647-8CD7-B4BE5D7BBD0E}" type="presParOf" srcId="{372765D0-BD64-488F-A8F8-7F4FC2B9EFB2}" destId="{349A66BD-22C1-4DD6-BD2E-33B240B64FF0}" srcOrd="0" destOrd="0" presId="urn:microsoft.com/office/officeart/2005/8/layout/StepDownProcess"/>
    <dgm:cxn modelId="{F3DC7940-49E0-4037-B443-DF3283D2D6D1}" type="presParOf" srcId="{372765D0-BD64-488F-A8F8-7F4FC2B9EFB2}" destId="{CB4533F7-3FA0-4EB6-802F-B3CE0AF5B418}" srcOrd="1" destOrd="0" presId="urn:microsoft.com/office/officeart/2005/8/layout/StepDownProcess"/>
    <dgm:cxn modelId="{DF95FE3E-1CA1-4134-AC17-8811B7D0EFD1}" type="presParOf" srcId="{372765D0-BD64-488F-A8F8-7F4FC2B9EFB2}" destId="{03CC1AE2-FF26-44FB-AA74-EE477FBB5818}" srcOrd="2" destOrd="0" presId="urn:microsoft.com/office/officeart/2005/8/layout/StepDownProcess"/>
    <dgm:cxn modelId="{F35411A1-B8E6-4326-A8CB-FE32BABB4BA4}" type="presParOf" srcId="{C9661A6B-9461-4144-862B-3CB7CD8350DD}" destId="{BF11F8EE-40B9-47DC-B83C-ECFCA6D9CD2F}" srcOrd="1" destOrd="0" presId="urn:microsoft.com/office/officeart/2005/8/layout/StepDownProcess"/>
    <dgm:cxn modelId="{28044DE2-FB93-4C4C-AC75-F43B0010C6CF}" type="presParOf" srcId="{C9661A6B-9461-4144-862B-3CB7CD8350DD}" destId="{E2BA367A-57EE-483F-9B1B-78B42590CA0F}" srcOrd="2" destOrd="0" presId="urn:microsoft.com/office/officeart/2005/8/layout/StepDownProcess"/>
    <dgm:cxn modelId="{CB0037B6-ED2E-4F2D-ACD1-07982938B7D7}" type="presParOf" srcId="{E2BA367A-57EE-483F-9B1B-78B42590CA0F}" destId="{0F72FEEF-48FF-483C-9BE6-E936252D9539}" srcOrd="0" destOrd="0" presId="urn:microsoft.com/office/officeart/2005/8/layout/StepDownProcess"/>
    <dgm:cxn modelId="{FF70E140-4B2F-44F0-B88F-9288208FC4DB}" type="presParOf" srcId="{E2BA367A-57EE-483F-9B1B-78B42590CA0F}" destId="{5858D041-5127-4F15-8DAF-2EFC70F8D553}" srcOrd="1" destOrd="0" presId="urn:microsoft.com/office/officeart/2005/8/layout/StepDownProcess"/>
    <dgm:cxn modelId="{A07BBB62-B4BE-4AC5-8BB8-F8D1550B7FF8}" type="presParOf" srcId="{E2BA367A-57EE-483F-9B1B-78B42590CA0F}" destId="{ED42C686-3DFC-4639-AE09-09088C9CA1A8}" srcOrd="2" destOrd="0" presId="urn:microsoft.com/office/officeart/2005/8/layout/StepDownProcess"/>
    <dgm:cxn modelId="{31C43665-EE86-4CBE-B373-EF581BCB064D}" type="presParOf" srcId="{C9661A6B-9461-4144-862B-3CB7CD8350DD}" destId="{BA465BE2-EE31-4DE7-A11F-3A858DFF5BB6}" srcOrd="3" destOrd="0" presId="urn:microsoft.com/office/officeart/2005/8/layout/StepDownProcess"/>
    <dgm:cxn modelId="{F53CD79C-FD2B-45B1-A5DE-EEFB67E404AD}" type="presParOf" srcId="{C9661A6B-9461-4144-862B-3CB7CD8350DD}" destId="{3939F657-BC7B-4A25-AF6A-B12A9F9F6633}" srcOrd="4" destOrd="0" presId="urn:microsoft.com/office/officeart/2005/8/layout/StepDownProcess"/>
    <dgm:cxn modelId="{4B647664-1384-45E6-AEA9-DC36D0E14314}" type="presParOf" srcId="{3939F657-BC7B-4A25-AF6A-B12A9F9F6633}" destId="{8C470FA4-4285-4137-8453-A5D4383CAFBF}" srcOrd="0" destOrd="0" presId="urn:microsoft.com/office/officeart/2005/8/layout/StepDownProcess"/>
    <dgm:cxn modelId="{D62BE582-F3D1-42DF-A3BF-4EF0855BAFFD}" type="presParOf" srcId="{3939F657-BC7B-4A25-AF6A-B12A9F9F6633}" destId="{6BCE52A0-8FCF-4214-8ED9-FAAE5ECB3C40}" srcOrd="1" destOrd="0" presId="urn:microsoft.com/office/officeart/2005/8/layout/StepDownProcess"/>
    <dgm:cxn modelId="{77934BB2-014A-4325-A7C4-ACBF567E7DB7}" type="presParOf" srcId="{3939F657-BC7B-4A25-AF6A-B12A9F9F6633}" destId="{6FBF80E8-FCA5-4819-95B1-5938E4D67FDC}" srcOrd="2" destOrd="0" presId="urn:microsoft.com/office/officeart/2005/8/layout/StepDownProcess"/>
    <dgm:cxn modelId="{7F5DAC39-6818-4F4A-935D-6E53BC24FE18}" type="presParOf" srcId="{C9661A6B-9461-4144-862B-3CB7CD8350DD}" destId="{F2A403C1-4EB5-486A-857C-D6853664BD94}" srcOrd="5" destOrd="0" presId="urn:microsoft.com/office/officeart/2005/8/layout/StepDownProcess"/>
    <dgm:cxn modelId="{E62CB2F1-B044-4349-AA1F-674ABDF998E2}" type="presParOf" srcId="{C9661A6B-9461-4144-862B-3CB7CD8350DD}" destId="{542C941F-2B42-43B4-99D5-C88D78B2DA7F}" srcOrd="6" destOrd="0" presId="urn:microsoft.com/office/officeart/2005/8/layout/StepDownProcess"/>
    <dgm:cxn modelId="{64786CAC-D657-47A3-9400-5A95DE94CA2C}" type="presParOf" srcId="{542C941F-2B42-43B4-99D5-C88D78B2DA7F}" destId="{B62346ED-6686-4286-8C5A-DA5EBBE3E658}" srcOrd="0" destOrd="0" presId="urn:microsoft.com/office/officeart/2005/8/layout/StepDownProcess"/>
    <dgm:cxn modelId="{3E0008B8-E40D-4B91-95D9-1AEBB456708D}" type="presParOf" srcId="{542C941F-2B42-43B4-99D5-C88D78B2DA7F}" destId="{37F0BACC-4DC1-40AF-96CF-036DE1E6C2A0}" srcOrd="1" destOrd="0" presId="urn:microsoft.com/office/officeart/2005/8/layout/StepDownProcess"/>
    <dgm:cxn modelId="{0C82179F-2434-4D98-85A0-874C5B57D977}" type="presParOf" srcId="{542C941F-2B42-43B4-99D5-C88D78B2DA7F}" destId="{11689D03-FE32-4617-AC1C-BE88BDC3C00A}" srcOrd="2" destOrd="0" presId="urn:microsoft.com/office/officeart/2005/8/layout/StepDownProcess"/>
    <dgm:cxn modelId="{75673BDD-2F9B-4C1D-B41E-569D69EA7B97}" type="presParOf" srcId="{C9661A6B-9461-4144-862B-3CB7CD8350DD}" destId="{BFEDAB33-0BDB-4A78-9596-F46A553B0734}" srcOrd="7" destOrd="0" presId="urn:microsoft.com/office/officeart/2005/8/layout/StepDownProcess"/>
    <dgm:cxn modelId="{CB602ED9-8FE4-4EAF-995D-2A4104B4D748}" type="presParOf" srcId="{C9661A6B-9461-4144-862B-3CB7CD8350DD}" destId="{1E1D618D-DA8F-4BBD-8A2C-341E27F6B68B}" srcOrd="8" destOrd="0" presId="urn:microsoft.com/office/officeart/2005/8/layout/StepDownProcess"/>
    <dgm:cxn modelId="{2845CE07-8D40-4649-BF65-2032E2A4CA58}" type="presParOf" srcId="{1E1D618D-DA8F-4BBD-8A2C-341E27F6B68B}" destId="{79FBF113-FE0E-4ECE-9FA6-BD82319D2638}" srcOrd="0" destOrd="0" presId="urn:microsoft.com/office/officeart/2005/8/layout/StepDownProcess"/>
    <dgm:cxn modelId="{EB64B5FA-E71D-4341-B42F-5C798B4E79E1}" type="presParOf" srcId="{1E1D618D-DA8F-4BBD-8A2C-341E27F6B68B}" destId="{905CC18D-165F-465D-B4F4-42FD6FFE210E}" srcOrd="1" destOrd="0" presId="urn:microsoft.com/office/officeart/2005/8/layout/StepDownProcess"/>
    <dgm:cxn modelId="{A97CAAD6-D3A5-4D5B-9485-018755486300}" type="presParOf" srcId="{1E1D618D-DA8F-4BBD-8A2C-341E27F6B68B}" destId="{8741B9FA-01A3-445F-9429-633D1ED41B96}" srcOrd="2" destOrd="0" presId="urn:microsoft.com/office/officeart/2005/8/layout/StepDownProcess"/>
    <dgm:cxn modelId="{FAD720CC-A8D8-4414-8C3A-FEEA34DC8668}" type="presParOf" srcId="{C9661A6B-9461-4144-862B-3CB7CD8350DD}" destId="{DAC38CB7-9F86-4749-B32D-58D5DD8FCF1A}" srcOrd="9" destOrd="0" presId="urn:microsoft.com/office/officeart/2005/8/layout/StepDownProcess"/>
    <dgm:cxn modelId="{63E5A579-B826-4CB0-BA41-93CCA9B71C8A}" type="presParOf" srcId="{C9661A6B-9461-4144-862B-3CB7CD8350DD}" destId="{350F8DCB-80F9-4BE7-B98A-A901015FEC12}" srcOrd="10" destOrd="0" presId="urn:microsoft.com/office/officeart/2005/8/layout/StepDownProcess"/>
    <dgm:cxn modelId="{D358323E-8116-4D95-9C1A-9650A161D189}" type="presParOf" srcId="{350F8DCB-80F9-4BE7-B98A-A901015FEC12}" destId="{D8C3AB8D-6DEE-490D-BE22-3238EA035F95}"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66BD-22C1-4DD6-BD2E-33B240B64FF0}">
      <dsp:nvSpPr>
        <dsp:cNvPr id="0" name=""/>
        <dsp:cNvSpPr/>
      </dsp:nvSpPr>
      <dsp:spPr>
        <a:xfrm rot="5400000">
          <a:off x="1172695" y="1941470"/>
          <a:ext cx="1114515" cy="1268836"/>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533F7-3FA0-4EB6-802F-B3CE0AF5B418}">
      <dsp:nvSpPr>
        <dsp:cNvPr id="0" name=""/>
        <dsp:cNvSpPr/>
      </dsp:nvSpPr>
      <dsp:spPr>
        <a:xfrm>
          <a:off x="11339" y="706007"/>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Data Exploration</a:t>
          </a:r>
        </a:p>
      </dsp:txBody>
      <dsp:txXfrm>
        <a:off x="75459" y="770127"/>
        <a:ext cx="3480101" cy="1185030"/>
      </dsp:txXfrm>
    </dsp:sp>
    <dsp:sp modelId="{03CC1AE2-FF26-44FB-AA74-EE477FBB5818}">
      <dsp:nvSpPr>
        <dsp:cNvPr id="0" name=""/>
        <dsp:cNvSpPr/>
      </dsp:nvSpPr>
      <dsp:spPr>
        <a:xfrm>
          <a:off x="2753604" y="831257"/>
          <a:ext cx="1364560" cy="1061443"/>
        </a:xfrm>
        <a:prstGeom prst="rect">
          <a:avLst/>
        </a:prstGeom>
        <a:noFill/>
        <a:ln>
          <a:noFill/>
        </a:ln>
        <a:effectLst/>
      </dsp:spPr>
      <dsp:style>
        <a:lnRef idx="0">
          <a:scrgbClr r="0" g="0" b="0"/>
        </a:lnRef>
        <a:fillRef idx="0">
          <a:scrgbClr r="0" g="0" b="0"/>
        </a:fillRef>
        <a:effectRef idx="0">
          <a:scrgbClr r="0" g="0" b="0"/>
        </a:effectRef>
        <a:fontRef idx="minor"/>
      </dsp:style>
    </dsp:sp>
    <dsp:sp modelId="{0F72FEEF-48FF-483C-9BE6-E936252D9539}">
      <dsp:nvSpPr>
        <dsp:cNvPr id="0" name=""/>
        <dsp:cNvSpPr/>
      </dsp:nvSpPr>
      <dsp:spPr>
        <a:xfrm rot="5400000">
          <a:off x="3143970" y="3416706"/>
          <a:ext cx="1114515" cy="1268836"/>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58D041-5127-4F15-8DAF-2EFC70F8D553}">
      <dsp:nvSpPr>
        <dsp:cNvPr id="0" name=""/>
        <dsp:cNvSpPr/>
      </dsp:nvSpPr>
      <dsp:spPr>
        <a:xfrm>
          <a:off x="1982615" y="2181244"/>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Descriptive Analytics</a:t>
          </a:r>
        </a:p>
      </dsp:txBody>
      <dsp:txXfrm>
        <a:off x="2046735" y="2245364"/>
        <a:ext cx="3480101" cy="1185030"/>
      </dsp:txXfrm>
    </dsp:sp>
    <dsp:sp modelId="{ED42C686-3DFC-4639-AE09-09088C9CA1A8}">
      <dsp:nvSpPr>
        <dsp:cNvPr id="0" name=""/>
        <dsp:cNvSpPr/>
      </dsp:nvSpPr>
      <dsp:spPr>
        <a:xfrm>
          <a:off x="4724880" y="2306494"/>
          <a:ext cx="1364560" cy="1061443"/>
        </a:xfrm>
        <a:prstGeom prst="rect">
          <a:avLst/>
        </a:prstGeom>
        <a:noFill/>
        <a:ln>
          <a:noFill/>
        </a:ln>
        <a:effectLst/>
      </dsp:spPr>
      <dsp:style>
        <a:lnRef idx="0">
          <a:scrgbClr r="0" g="0" b="0"/>
        </a:lnRef>
        <a:fillRef idx="0">
          <a:scrgbClr r="0" g="0" b="0"/>
        </a:fillRef>
        <a:effectRef idx="0">
          <a:scrgbClr r="0" g="0" b="0"/>
        </a:effectRef>
        <a:fontRef idx="minor"/>
      </dsp:style>
    </dsp:sp>
    <dsp:sp modelId="{8C470FA4-4285-4137-8453-A5D4383CAFBF}">
      <dsp:nvSpPr>
        <dsp:cNvPr id="0" name=""/>
        <dsp:cNvSpPr/>
      </dsp:nvSpPr>
      <dsp:spPr>
        <a:xfrm rot="5400000">
          <a:off x="5115246" y="4891943"/>
          <a:ext cx="1114515" cy="1268836"/>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CE52A0-8FCF-4214-8ED9-FAAE5ECB3C40}">
      <dsp:nvSpPr>
        <dsp:cNvPr id="0" name=""/>
        <dsp:cNvSpPr/>
      </dsp:nvSpPr>
      <dsp:spPr>
        <a:xfrm>
          <a:off x="3953891" y="3656480"/>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Feature Engineering</a:t>
          </a:r>
        </a:p>
      </dsp:txBody>
      <dsp:txXfrm>
        <a:off x="4018011" y="3720600"/>
        <a:ext cx="3480101" cy="1185030"/>
      </dsp:txXfrm>
    </dsp:sp>
    <dsp:sp modelId="{6FBF80E8-FCA5-4819-95B1-5938E4D67FDC}">
      <dsp:nvSpPr>
        <dsp:cNvPr id="0" name=""/>
        <dsp:cNvSpPr/>
      </dsp:nvSpPr>
      <dsp:spPr>
        <a:xfrm>
          <a:off x="6696156" y="3781730"/>
          <a:ext cx="1364560" cy="1061443"/>
        </a:xfrm>
        <a:prstGeom prst="rect">
          <a:avLst/>
        </a:prstGeom>
        <a:noFill/>
        <a:ln>
          <a:noFill/>
        </a:ln>
        <a:effectLst/>
      </dsp:spPr>
      <dsp:style>
        <a:lnRef idx="0">
          <a:scrgbClr r="0" g="0" b="0"/>
        </a:lnRef>
        <a:fillRef idx="0">
          <a:scrgbClr r="0" g="0" b="0"/>
        </a:fillRef>
        <a:effectRef idx="0">
          <a:scrgbClr r="0" g="0" b="0"/>
        </a:effectRef>
        <a:fontRef idx="minor"/>
      </dsp:style>
    </dsp:sp>
    <dsp:sp modelId="{B62346ED-6686-4286-8C5A-DA5EBBE3E658}">
      <dsp:nvSpPr>
        <dsp:cNvPr id="0" name=""/>
        <dsp:cNvSpPr/>
      </dsp:nvSpPr>
      <dsp:spPr>
        <a:xfrm rot="5400000">
          <a:off x="7086522" y="6367179"/>
          <a:ext cx="1114515" cy="1268836"/>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0BACC-4DC1-40AF-96CF-036DE1E6C2A0}">
      <dsp:nvSpPr>
        <dsp:cNvPr id="0" name=""/>
        <dsp:cNvSpPr/>
      </dsp:nvSpPr>
      <dsp:spPr>
        <a:xfrm>
          <a:off x="5925167" y="5131716"/>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Predictive Modelling</a:t>
          </a:r>
        </a:p>
      </dsp:txBody>
      <dsp:txXfrm>
        <a:off x="5989287" y="5195836"/>
        <a:ext cx="3480101" cy="1185030"/>
      </dsp:txXfrm>
    </dsp:sp>
    <dsp:sp modelId="{11689D03-FE32-4617-AC1C-BE88BDC3C00A}">
      <dsp:nvSpPr>
        <dsp:cNvPr id="0" name=""/>
        <dsp:cNvSpPr/>
      </dsp:nvSpPr>
      <dsp:spPr>
        <a:xfrm>
          <a:off x="8667431" y="5256967"/>
          <a:ext cx="1364560" cy="1061443"/>
        </a:xfrm>
        <a:prstGeom prst="rect">
          <a:avLst/>
        </a:prstGeom>
        <a:noFill/>
        <a:ln>
          <a:noFill/>
        </a:ln>
        <a:effectLst/>
      </dsp:spPr>
      <dsp:style>
        <a:lnRef idx="0">
          <a:scrgbClr r="0" g="0" b="0"/>
        </a:lnRef>
        <a:fillRef idx="0">
          <a:scrgbClr r="0" g="0" b="0"/>
        </a:fillRef>
        <a:effectRef idx="0">
          <a:scrgbClr r="0" g="0" b="0"/>
        </a:effectRef>
        <a:fontRef idx="minor"/>
      </dsp:style>
    </dsp:sp>
    <dsp:sp modelId="{79FBF113-FE0E-4ECE-9FA6-BD82319D2638}">
      <dsp:nvSpPr>
        <dsp:cNvPr id="0" name=""/>
        <dsp:cNvSpPr/>
      </dsp:nvSpPr>
      <dsp:spPr>
        <a:xfrm rot="5400000">
          <a:off x="9057798" y="7842415"/>
          <a:ext cx="1114515" cy="1268836"/>
        </a:xfrm>
        <a:prstGeom prst="bentUpArrow">
          <a:avLst>
            <a:gd name="adj1" fmla="val 32840"/>
            <a:gd name="adj2" fmla="val 25000"/>
            <a:gd name="adj3" fmla="val 35780"/>
          </a:avLst>
        </a:prstGeom>
        <a:solidFill>
          <a:schemeClr val="dk2">
            <a:tint val="4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5CC18D-165F-465D-B4F4-42FD6FFE210E}">
      <dsp:nvSpPr>
        <dsp:cNvPr id="0" name=""/>
        <dsp:cNvSpPr/>
      </dsp:nvSpPr>
      <dsp:spPr>
        <a:xfrm>
          <a:off x="7896443" y="6606953"/>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Model Evaluation</a:t>
          </a:r>
        </a:p>
      </dsp:txBody>
      <dsp:txXfrm>
        <a:off x="7960563" y="6671073"/>
        <a:ext cx="3480101" cy="1185030"/>
      </dsp:txXfrm>
    </dsp:sp>
    <dsp:sp modelId="{8741B9FA-01A3-445F-9429-633D1ED41B96}">
      <dsp:nvSpPr>
        <dsp:cNvPr id="0" name=""/>
        <dsp:cNvSpPr/>
      </dsp:nvSpPr>
      <dsp:spPr>
        <a:xfrm>
          <a:off x="10638707" y="6732203"/>
          <a:ext cx="1364560" cy="1061443"/>
        </a:xfrm>
        <a:prstGeom prst="rect">
          <a:avLst/>
        </a:prstGeom>
        <a:noFill/>
        <a:ln>
          <a:noFill/>
        </a:ln>
        <a:effectLst/>
      </dsp:spPr>
      <dsp:style>
        <a:lnRef idx="0">
          <a:scrgbClr r="0" g="0" b="0"/>
        </a:lnRef>
        <a:fillRef idx="0">
          <a:scrgbClr r="0" g="0" b="0"/>
        </a:fillRef>
        <a:effectRef idx="0">
          <a:scrgbClr r="0" g="0" b="0"/>
        </a:effectRef>
        <a:fontRef idx="minor"/>
      </dsp:style>
    </dsp:sp>
    <dsp:sp modelId="{D8C3AB8D-6DEE-490D-BE22-3238EA035F95}">
      <dsp:nvSpPr>
        <dsp:cNvPr id="0" name=""/>
        <dsp:cNvSpPr/>
      </dsp:nvSpPr>
      <dsp:spPr>
        <a:xfrm>
          <a:off x="9867719" y="8082189"/>
          <a:ext cx="3608341" cy="1313270"/>
        </a:xfrm>
        <a:prstGeom prst="roundRect">
          <a:avLst>
            <a:gd name="adj" fmla="val 1667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Insights and Recommendation </a:t>
          </a:r>
        </a:p>
      </dsp:txBody>
      <dsp:txXfrm>
        <a:off x="9931839" y="8146309"/>
        <a:ext cx="3480101" cy="11850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84017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val="3437260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extLst>
      <p:ext uri="{BB962C8B-B14F-4D97-AF65-F5344CB8AC3E}">
        <p14:creationId xmlns:p14="http://schemas.microsoft.com/office/powerpoint/2010/main" val="391807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13</a:t>
            </a:fld>
            <a:endParaRPr lang="cs-CZ"/>
          </a:p>
        </p:txBody>
      </p:sp>
    </p:spTree>
    <p:extLst>
      <p:ext uri="{BB962C8B-B14F-4D97-AF65-F5344CB8AC3E}">
        <p14:creationId xmlns:p14="http://schemas.microsoft.com/office/powerpoint/2010/main" val="352593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14</a:t>
            </a:fld>
            <a:endParaRPr lang="cs-CZ"/>
          </a:p>
        </p:txBody>
      </p:sp>
    </p:spTree>
    <p:extLst>
      <p:ext uri="{BB962C8B-B14F-4D97-AF65-F5344CB8AC3E}">
        <p14:creationId xmlns:p14="http://schemas.microsoft.com/office/powerpoint/2010/main" val="412905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15</a:t>
            </a:fld>
            <a:endParaRPr lang="cs-CZ"/>
          </a:p>
        </p:txBody>
      </p:sp>
    </p:spTree>
    <p:extLst>
      <p:ext uri="{BB962C8B-B14F-4D97-AF65-F5344CB8AC3E}">
        <p14:creationId xmlns:p14="http://schemas.microsoft.com/office/powerpoint/2010/main" val="2320384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16</a:t>
            </a:fld>
            <a:endParaRPr lang="cs-CZ"/>
          </a:p>
        </p:txBody>
      </p:sp>
    </p:spTree>
    <p:extLst>
      <p:ext uri="{BB962C8B-B14F-4D97-AF65-F5344CB8AC3E}">
        <p14:creationId xmlns:p14="http://schemas.microsoft.com/office/powerpoint/2010/main" val="3787902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17</a:t>
            </a:fld>
            <a:endParaRPr lang="cs-CZ"/>
          </a:p>
        </p:txBody>
      </p:sp>
    </p:spTree>
    <p:extLst>
      <p:ext uri="{BB962C8B-B14F-4D97-AF65-F5344CB8AC3E}">
        <p14:creationId xmlns:p14="http://schemas.microsoft.com/office/powerpoint/2010/main" val="3034717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18</a:t>
            </a:fld>
            <a:endParaRPr lang="cs-CZ"/>
          </a:p>
        </p:txBody>
      </p:sp>
    </p:spTree>
    <p:extLst>
      <p:ext uri="{BB962C8B-B14F-4D97-AF65-F5344CB8AC3E}">
        <p14:creationId xmlns:p14="http://schemas.microsoft.com/office/powerpoint/2010/main" val="3490959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19</a:t>
            </a:fld>
            <a:endParaRPr lang="cs-CZ"/>
          </a:p>
        </p:txBody>
      </p:sp>
    </p:spTree>
    <p:extLst>
      <p:ext uri="{BB962C8B-B14F-4D97-AF65-F5344CB8AC3E}">
        <p14:creationId xmlns:p14="http://schemas.microsoft.com/office/powerpoint/2010/main" val="180789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20</a:t>
            </a:fld>
            <a:endParaRPr lang="cs-CZ"/>
          </a:p>
        </p:txBody>
      </p:sp>
    </p:spTree>
    <p:extLst>
      <p:ext uri="{BB962C8B-B14F-4D97-AF65-F5344CB8AC3E}">
        <p14:creationId xmlns:p14="http://schemas.microsoft.com/office/powerpoint/2010/main" val="2580510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21</a:t>
            </a:fld>
            <a:endParaRPr lang="cs-CZ"/>
          </a:p>
        </p:txBody>
      </p:sp>
    </p:spTree>
    <p:extLst>
      <p:ext uri="{BB962C8B-B14F-4D97-AF65-F5344CB8AC3E}">
        <p14:creationId xmlns:p14="http://schemas.microsoft.com/office/powerpoint/2010/main" val="428793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22</a:t>
            </a:fld>
            <a:endParaRPr lang="cs-CZ"/>
          </a:p>
        </p:txBody>
      </p:sp>
    </p:spTree>
    <p:extLst>
      <p:ext uri="{BB962C8B-B14F-4D97-AF65-F5344CB8AC3E}">
        <p14:creationId xmlns:p14="http://schemas.microsoft.com/office/powerpoint/2010/main" val="4251517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23</a:t>
            </a:fld>
            <a:endParaRPr lang="cs-CZ"/>
          </a:p>
        </p:txBody>
      </p:sp>
    </p:spTree>
    <p:extLst>
      <p:ext uri="{BB962C8B-B14F-4D97-AF65-F5344CB8AC3E}">
        <p14:creationId xmlns:p14="http://schemas.microsoft.com/office/powerpoint/2010/main" val="2594184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24</a:t>
            </a:fld>
            <a:endParaRPr lang="cs-CZ"/>
          </a:p>
        </p:txBody>
      </p:sp>
    </p:spTree>
    <p:extLst>
      <p:ext uri="{BB962C8B-B14F-4D97-AF65-F5344CB8AC3E}">
        <p14:creationId xmlns:p14="http://schemas.microsoft.com/office/powerpoint/2010/main" val="3177481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25</a:t>
            </a:fld>
            <a:endParaRPr lang="cs-CZ"/>
          </a:p>
        </p:txBody>
      </p:sp>
    </p:spTree>
    <p:extLst>
      <p:ext uri="{BB962C8B-B14F-4D97-AF65-F5344CB8AC3E}">
        <p14:creationId xmlns:p14="http://schemas.microsoft.com/office/powerpoint/2010/main" val="3444339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26</a:t>
            </a:fld>
            <a:endParaRPr lang="cs-CZ"/>
          </a:p>
        </p:txBody>
      </p:sp>
    </p:spTree>
    <p:extLst>
      <p:ext uri="{BB962C8B-B14F-4D97-AF65-F5344CB8AC3E}">
        <p14:creationId xmlns:p14="http://schemas.microsoft.com/office/powerpoint/2010/main" val="2959297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27</a:t>
            </a:fld>
            <a:endParaRPr lang="cs-CZ"/>
          </a:p>
        </p:txBody>
      </p:sp>
    </p:spTree>
    <p:extLst>
      <p:ext uri="{BB962C8B-B14F-4D97-AF65-F5344CB8AC3E}">
        <p14:creationId xmlns:p14="http://schemas.microsoft.com/office/powerpoint/2010/main" val="1588671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28</a:t>
            </a:fld>
            <a:endParaRPr lang="cs-C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29</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271857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321015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8.sv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1.jpeg"/><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8.png"/><Relationship Id="rId4" Type="http://schemas.openxmlformats.org/officeDocument/2006/relationships/image" Target="../media/image8.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836114" y="79649"/>
            <a:ext cx="10194975" cy="9483451"/>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50991" y="48035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67448" y="2821870"/>
            <a:ext cx="5482998" cy="3693319"/>
          </a:xfrm>
          <a:prstGeom prst="rect">
            <a:avLst/>
          </a:prstGeom>
        </p:spPr>
        <p:txBody>
          <a:bodyPr lIns="0" tIns="0" rIns="0" bIns="0" rtlCol="0" anchor="t">
            <a:spAutoFit/>
          </a:bodyPr>
          <a:lstStyle/>
          <a:p>
            <a:pPr algn="ctr"/>
            <a:r>
              <a:rPr lang="en-US" sz="4000" b="1" i="1" dirty="0">
                <a:solidFill>
                  <a:schemeClr val="bg1"/>
                </a:solidFill>
              </a:rPr>
              <a:t>Exploratory Data Analysis and Predictive Modeling for Marketing </a:t>
            </a:r>
          </a:p>
          <a:p>
            <a:pPr algn="ctr"/>
            <a:r>
              <a:rPr lang="en-US" sz="4000" b="1" i="1" dirty="0">
                <a:solidFill>
                  <a:schemeClr val="bg1"/>
                </a:solidFill>
              </a:rPr>
              <a:t>Term-Deposit Scheme in Financial Services Industry</a:t>
            </a:r>
            <a:endParaRPr lang="en-US" sz="4000" b="1" spc="-105" dirty="0">
              <a:solidFill>
                <a:schemeClr val="bg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68"/>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686CA542-93BD-9F14-72BB-FBCCAF17A023}"/>
              </a:ext>
            </a:extLst>
          </p:cNvPr>
          <p:cNvSpPr txBox="1"/>
          <p:nvPr/>
        </p:nvSpPr>
        <p:spPr>
          <a:xfrm>
            <a:off x="2386482" y="1622681"/>
            <a:ext cx="15901518" cy="707886"/>
          </a:xfrm>
          <a:prstGeom prst="rect">
            <a:avLst/>
          </a:prstGeom>
          <a:solidFill>
            <a:schemeClr val="bg1">
              <a:lumMod val="85000"/>
            </a:schemeClr>
          </a:solidFill>
        </p:spPr>
        <p:txBody>
          <a:bodyPr wrap="square" rtlCol="0" anchor="ctr">
            <a:spAutoFit/>
          </a:bodyPr>
          <a:lstStyle/>
          <a:p>
            <a:r>
              <a:rPr lang="en-IN" sz="4000" dirty="0"/>
              <a:t>Exploratory Data Analysis (EDA)</a:t>
            </a:r>
          </a:p>
        </p:txBody>
      </p:sp>
      <p:sp>
        <p:nvSpPr>
          <p:cNvPr id="30" name="Rectangle: Rounded Corners 29">
            <a:extLst>
              <a:ext uri="{FF2B5EF4-FFF2-40B4-BE49-F238E27FC236}">
                <a16:creationId xmlns:a16="http://schemas.microsoft.com/office/drawing/2014/main" id="{71DDF870-7CD8-DC3D-6000-E1BA57D7B849}"/>
              </a:ext>
            </a:extLst>
          </p:cNvPr>
          <p:cNvSpPr/>
          <p:nvPr/>
        </p:nvSpPr>
        <p:spPr>
          <a:xfrm>
            <a:off x="3289637" y="3072515"/>
            <a:ext cx="13879501" cy="592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000" b="1" dirty="0"/>
          </a:p>
        </p:txBody>
      </p:sp>
      <p:sp>
        <p:nvSpPr>
          <p:cNvPr id="31" name="Rectangle 1">
            <a:extLst>
              <a:ext uri="{FF2B5EF4-FFF2-40B4-BE49-F238E27FC236}">
                <a16:creationId xmlns:a16="http://schemas.microsoft.com/office/drawing/2014/main" id="{F3CB13C0-4B04-E19B-E199-4D027565C4BC}"/>
              </a:ext>
            </a:extLst>
          </p:cNvPr>
          <p:cNvSpPr>
            <a:spLocks noChangeArrowheads="1"/>
          </p:cNvSpPr>
          <p:nvPr/>
        </p:nvSpPr>
        <p:spPr bwMode="auto">
          <a:xfrm>
            <a:off x="4254348" y="3557855"/>
            <a:ext cx="130836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buFont typeface="Wingdings" panose="05000000000000000000" pitchFamily="2" charset="2"/>
              <a:buChar char="Ø"/>
            </a:pPr>
            <a:r>
              <a:rPr lang="en-US" sz="3200" b="1" dirty="0">
                <a:solidFill>
                  <a:schemeClr val="bg1"/>
                </a:solidFill>
              </a:rPr>
              <a:t>Techniques:</a:t>
            </a:r>
            <a:endParaRPr lang="en-US" sz="3200" dirty="0">
              <a:solidFill>
                <a:schemeClr val="bg1"/>
              </a:solidFill>
            </a:endParaRPr>
          </a:p>
          <a:p>
            <a:pPr marL="1028700" lvl="1" indent="-571500">
              <a:buFont typeface="Wingdings" panose="05000000000000000000" pitchFamily="2" charset="2"/>
              <a:buChar char="§"/>
            </a:pPr>
            <a:r>
              <a:rPr lang="en-US" sz="3200" dirty="0">
                <a:solidFill>
                  <a:schemeClr val="bg1"/>
                </a:solidFill>
              </a:rPr>
              <a:t>Univariate, bivariate analysis.</a:t>
            </a:r>
          </a:p>
          <a:p>
            <a:pPr marL="1028700" lvl="1" indent="-571500">
              <a:buFont typeface="Wingdings" panose="05000000000000000000" pitchFamily="2" charset="2"/>
              <a:buChar char="§"/>
            </a:pPr>
            <a:r>
              <a:rPr lang="en-US" sz="3200" dirty="0">
                <a:solidFill>
                  <a:schemeClr val="bg1"/>
                </a:solidFill>
              </a:rPr>
              <a:t>Identify key trends affecting campaign success, such as customer demographics and economic factors.</a:t>
            </a:r>
          </a:p>
          <a:p>
            <a:pPr marL="571500" indent="-571500">
              <a:buFont typeface="Wingdings" panose="05000000000000000000" pitchFamily="2" charset="2"/>
              <a:buChar char="Ø"/>
            </a:pPr>
            <a:endParaRPr lang="en-US" sz="3200" b="1" dirty="0">
              <a:solidFill>
                <a:schemeClr val="bg1"/>
              </a:solidFill>
            </a:endParaRPr>
          </a:p>
          <a:p>
            <a:pPr marL="571500" indent="-571500">
              <a:buFont typeface="Wingdings" panose="05000000000000000000" pitchFamily="2" charset="2"/>
              <a:buChar char="Ø"/>
            </a:pPr>
            <a:r>
              <a:rPr lang="en-US" sz="3200" b="1" dirty="0">
                <a:solidFill>
                  <a:schemeClr val="bg1"/>
                </a:solidFill>
              </a:rPr>
              <a:t>Deliverables:</a:t>
            </a:r>
            <a:endParaRPr lang="en-US" sz="3200" dirty="0">
              <a:solidFill>
                <a:schemeClr val="bg1"/>
              </a:solidFill>
            </a:endParaRPr>
          </a:p>
          <a:p>
            <a:pPr marL="1028700" lvl="1" indent="-571500">
              <a:buFont typeface="Wingdings" panose="05000000000000000000" pitchFamily="2" charset="2"/>
              <a:buChar char="§"/>
            </a:pPr>
            <a:r>
              <a:rPr lang="en-US" sz="3200" dirty="0">
                <a:solidFill>
                  <a:schemeClr val="bg1"/>
                </a:solidFill>
              </a:rPr>
              <a:t>Python code, data summary, and visualizations.</a:t>
            </a:r>
          </a:p>
        </p:txBody>
      </p:sp>
    </p:spTree>
    <p:extLst>
      <p:ext uri="{BB962C8B-B14F-4D97-AF65-F5344CB8AC3E}">
        <p14:creationId xmlns:p14="http://schemas.microsoft.com/office/powerpoint/2010/main" val="306421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68"/>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686CA542-93BD-9F14-72BB-FBCCAF17A023}"/>
              </a:ext>
            </a:extLst>
          </p:cNvPr>
          <p:cNvSpPr txBox="1"/>
          <p:nvPr/>
        </p:nvSpPr>
        <p:spPr>
          <a:xfrm>
            <a:off x="2386482" y="1622681"/>
            <a:ext cx="15901518" cy="707886"/>
          </a:xfrm>
          <a:prstGeom prst="rect">
            <a:avLst/>
          </a:prstGeom>
          <a:solidFill>
            <a:schemeClr val="bg1">
              <a:lumMod val="85000"/>
            </a:schemeClr>
          </a:solidFill>
        </p:spPr>
        <p:txBody>
          <a:bodyPr wrap="square" rtlCol="0" anchor="ctr">
            <a:spAutoFit/>
          </a:bodyPr>
          <a:lstStyle/>
          <a:p>
            <a:r>
              <a:rPr lang="en-IN" sz="4000" dirty="0"/>
              <a:t>Power BI Visualization</a:t>
            </a:r>
          </a:p>
        </p:txBody>
      </p:sp>
      <p:sp>
        <p:nvSpPr>
          <p:cNvPr id="30" name="Rectangle: Rounded Corners 29">
            <a:extLst>
              <a:ext uri="{FF2B5EF4-FFF2-40B4-BE49-F238E27FC236}">
                <a16:creationId xmlns:a16="http://schemas.microsoft.com/office/drawing/2014/main" id="{71DDF870-7CD8-DC3D-6000-E1BA57D7B849}"/>
              </a:ext>
            </a:extLst>
          </p:cNvPr>
          <p:cNvSpPr/>
          <p:nvPr/>
        </p:nvSpPr>
        <p:spPr>
          <a:xfrm>
            <a:off x="3289637" y="3072515"/>
            <a:ext cx="13879501" cy="592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000" b="1" dirty="0"/>
          </a:p>
        </p:txBody>
      </p:sp>
      <p:sp>
        <p:nvSpPr>
          <p:cNvPr id="31" name="Rectangle 1">
            <a:extLst>
              <a:ext uri="{FF2B5EF4-FFF2-40B4-BE49-F238E27FC236}">
                <a16:creationId xmlns:a16="http://schemas.microsoft.com/office/drawing/2014/main" id="{F3CB13C0-4B04-E19B-E199-4D027565C4BC}"/>
              </a:ext>
            </a:extLst>
          </p:cNvPr>
          <p:cNvSpPr>
            <a:spLocks noChangeArrowheads="1"/>
          </p:cNvSpPr>
          <p:nvPr/>
        </p:nvSpPr>
        <p:spPr bwMode="auto">
          <a:xfrm>
            <a:off x="4524919" y="3385842"/>
            <a:ext cx="1274395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Tasks:</a:t>
            </a:r>
            <a:endPar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Import the preprocessed dataset into Power BI.</a:t>
            </a: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Design interactive dashboards to explore the dataset and key metrics.</a:t>
            </a: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Implement cross-filtering and slicing for dynamic exploration of data.</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Key Visualizations:</a:t>
            </a:r>
            <a:endPar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Monthly response analysis, age group impact, and contact mode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583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 (Dashboard)</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7" name="Picture 16">
            <a:extLst>
              <a:ext uri="{FF2B5EF4-FFF2-40B4-BE49-F238E27FC236}">
                <a16:creationId xmlns:a16="http://schemas.microsoft.com/office/drawing/2014/main" id="{0D2D75A0-A246-D134-DD88-82D8515C2C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2338" y="1383832"/>
            <a:ext cx="13352227" cy="7390494"/>
          </a:xfrm>
          <a:prstGeom prst="rect">
            <a:avLst/>
          </a:prstGeom>
        </p:spPr>
      </p:pic>
    </p:spTree>
    <p:extLst>
      <p:ext uri="{BB962C8B-B14F-4D97-AF65-F5344CB8AC3E}">
        <p14:creationId xmlns:p14="http://schemas.microsoft.com/office/powerpoint/2010/main" val="272233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061A2893-A8B3-6F22-00C4-CA37632666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3706" y="2093819"/>
            <a:ext cx="12891294" cy="7132848"/>
          </a:xfrm>
          <a:prstGeom prst="rect">
            <a:avLst/>
          </a:prstGeom>
        </p:spPr>
      </p:pic>
      <p:sp>
        <p:nvSpPr>
          <p:cNvPr id="14" name="TextBox 13">
            <a:extLst>
              <a:ext uri="{FF2B5EF4-FFF2-40B4-BE49-F238E27FC236}">
                <a16:creationId xmlns:a16="http://schemas.microsoft.com/office/drawing/2014/main" id="{732E299A-A7B8-720B-D28D-C580F471483F}"/>
              </a:ext>
            </a:extLst>
          </p:cNvPr>
          <p:cNvSpPr txBox="1"/>
          <p:nvPr/>
        </p:nvSpPr>
        <p:spPr>
          <a:xfrm>
            <a:off x="2686015" y="1455332"/>
            <a:ext cx="807720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 BASED ON MONTH</a:t>
            </a:r>
          </a:p>
        </p:txBody>
      </p:sp>
    </p:spTree>
    <p:extLst>
      <p:ext uri="{BB962C8B-B14F-4D97-AF65-F5344CB8AC3E}">
        <p14:creationId xmlns:p14="http://schemas.microsoft.com/office/powerpoint/2010/main" val="213136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6" name="Picture 15">
            <a:extLst>
              <a:ext uri="{FF2B5EF4-FFF2-40B4-BE49-F238E27FC236}">
                <a16:creationId xmlns:a16="http://schemas.microsoft.com/office/drawing/2014/main" id="{8619782F-AB91-793D-C142-4039855B7C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9856" y="2001017"/>
            <a:ext cx="12534340" cy="7108364"/>
          </a:xfrm>
          <a:prstGeom prst="rect">
            <a:avLst/>
          </a:prstGeom>
        </p:spPr>
      </p:pic>
      <p:sp>
        <p:nvSpPr>
          <p:cNvPr id="14" name="TextBox 13">
            <a:extLst>
              <a:ext uri="{FF2B5EF4-FFF2-40B4-BE49-F238E27FC236}">
                <a16:creationId xmlns:a16="http://schemas.microsoft.com/office/drawing/2014/main" id="{04C753DF-AF61-F41A-520A-3CE63B3CC887}"/>
              </a:ext>
            </a:extLst>
          </p:cNvPr>
          <p:cNvSpPr txBox="1"/>
          <p:nvPr/>
        </p:nvSpPr>
        <p:spPr>
          <a:xfrm>
            <a:off x="2686015" y="1416489"/>
            <a:ext cx="861060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 BASED ON STATE</a:t>
            </a:r>
          </a:p>
        </p:txBody>
      </p:sp>
    </p:spTree>
    <p:extLst>
      <p:ext uri="{BB962C8B-B14F-4D97-AF65-F5344CB8AC3E}">
        <p14:creationId xmlns:p14="http://schemas.microsoft.com/office/powerpoint/2010/main" val="209683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6" name="Picture 15">
            <a:extLst>
              <a:ext uri="{FF2B5EF4-FFF2-40B4-BE49-F238E27FC236}">
                <a16:creationId xmlns:a16="http://schemas.microsoft.com/office/drawing/2014/main" id="{D4381873-E331-5744-CB64-BFCE1F9BAC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0920" y="2046890"/>
            <a:ext cx="12645547" cy="7098771"/>
          </a:xfrm>
          <a:prstGeom prst="rect">
            <a:avLst/>
          </a:prstGeom>
        </p:spPr>
      </p:pic>
      <p:sp>
        <p:nvSpPr>
          <p:cNvPr id="14" name="TextBox 13">
            <a:extLst>
              <a:ext uri="{FF2B5EF4-FFF2-40B4-BE49-F238E27FC236}">
                <a16:creationId xmlns:a16="http://schemas.microsoft.com/office/drawing/2014/main" id="{8C21ADDC-4627-6624-6EF4-76B482249685}"/>
              </a:ext>
            </a:extLst>
          </p:cNvPr>
          <p:cNvSpPr txBox="1"/>
          <p:nvPr/>
        </p:nvSpPr>
        <p:spPr>
          <a:xfrm>
            <a:off x="2718672" y="1428063"/>
            <a:ext cx="9008342"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 BASED ON HOUSING AND LOAN</a:t>
            </a:r>
          </a:p>
        </p:txBody>
      </p:sp>
    </p:spTree>
    <p:extLst>
      <p:ext uri="{BB962C8B-B14F-4D97-AF65-F5344CB8AC3E}">
        <p14:creationId xmlns:p14="http://schemas.microsoft.com/office/powerpoint/2010/main" val="22094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122D5326-9042-BDFD-25BB-567B0F2B28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9215" y="1930220"/>
            <a:ext cx="12768957" cy="7235411"/>
          </a:xfrm>
          <a:prstGeom prst="rect">
            <a:avLst/>
          </a:prstGeom>
        </p:spPr>
      </p:pic>
      <p:sp>
        <p:nvSpPr>
          <p:cNvPr id="14" name="TextBox 13">
            <a:extLst>
              <a:ext uri="{FF2B5EF4-FFF2-40B4-BE49-F238E27FC236}">
                <a16:creationId xmlns:a16="http://schemas.microsoft.com/office/drawing/2014/main" id="{5EF5767D-B4B2-8356-D175-7F9553A4ADC7}"/>
              </a:ext>
            </a:extLst>
          </p:cNvPr>
          <p:cNvSpPr txBox="1"/>
          <p:nvPr/>
        </p:nvSpPr>
        <p:spPr>
          <a:xfrm>
            <a:off x="2653358" y="1407000"/>
            <a:ext cx="8170142"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 BASED ON CITIES</a:t>
            </a:r>
          </a:p>
        </p:txBody>
      </p:sp>
    </p:spTree>
    <p:extLst>
      <p:ext uri="{BB962C8B-B14F-4D97-AF65-F5344CB8AC3E}">
        <p14:creationId xmlns:p14="http://schemas.microsoft.com/office/powerpoint/2010/main" val="209740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Power BI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B5F9165A-D53C-14B9-F7DE-BC600F5EAF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5709" y="2031700"/>
            <a:ext cx="13133001" cy="7032450"/>
          </a:xfrm>
          <a:prstGeom prst="rect">
            <a:avLst/>
          </a:prstGeom>
        </p:spPr>
      </p:pic>
      <p:sp>
        <p:nvSpPr>
          <p:cNvPr id="14" name="TextBox 13">
            <a:extLst>
              <a:ext uri="{FF2B5EF4-FFF2-40B4-BE49-F238E27FC236}">
                <a16:creationId xmlns:a16="http://schemas.microsoft.com/office/drawing/2014/main" id="{C60D41EA-F461-8EEC-96BF-2CE3FA1D9DD0}"/>
              </a:ext>
            </a:extLst>
          </p:cNvPr>
          <p:cNvSpPr txBox="1"/>
          <p:nvPr/>
        </p:nvSpPr>
        <p:spPr>
          <a:xfrm>
            <a:off x="2702344" y="1438785"/>
            <a:ext cx="9220200"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RESULTS BY EDUCATION AND JOBS</a:t>
            </a:r>
          </a:p>
        </p:txBody>
      </p:sp>
    </p:spTree>
    <p:extLst>
      <p:ext uri="{BB962C8B-B14F-4D97-AF65-F5344CB8AC3E}">
        <p14:creationId xmlns:p14="http://schemas.microsoft.com/office/powerpoint/2010/main" val="206168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 Visualization</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14" name="TextBox 13">
            <a:extLst>
              <a:ext uri="{FF2B5EF4-FFF2-40B4-BE49-F238E27FC236}">
                <a16:creationId xmlns:a16="http://schemas.microsoft.com/office/drawing/2014/main" id="{964AD1CB-A2B4-9F25-C1A6-4D8FC1FA7DA2}"/>
              </a:ext>
            </a:extLst>
          </p:cNvPr>
          <p:cNvSpPr txBox="1"/>
          <p:nvPr/>
        </p:nvSpPr>
        <p:spPr>
          <a:xfrm>
            <a:off x="2669686" y="1369357"/>
            <a:ext cx="10268439"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CAMPAIGN RESULT BASED ON DURATION AND CONTACT</a:t>
            </a:r>
          </a:p>
        </p:txBody>
      </p:sp>
      <p:pic>
        <p:nvPicPr>
          <p:cNvPr id="17" name="Picture 16">
            <a:extLst>
              <a:ext uri="{FF2B5EF4-FFF2-40B4-BE49-F238E27FC236}">
                <a16:creationId xmlns:a16="http://schemas.microsoft.com/office/drawing/2014/main" id="{DF61169C-3CD3-EC78-ABB2-98527FAD3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539" y="1892577"/>
            <a:ext cx="9863862" cy="7368343"/>
          </a:xfrm>
          <a:prstGeom prst="rect">
            <a:avLst/>
          </a:prstGeom>
        </p:spPr>
      </p:pic>
    </p:spTree>
    <p:extLst>
      <p:ext uri="{BB962C8B-B14F-4D97-AF65-F5344CB8AC3E}">
        <p14:creationId xmlns:p14="http://schemas.microsoft.com/office/powerpoint/2010/main" val="58828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68"/>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686CA542-93BD-9F14-72BB-FBCCAF17A023}"/>
              </a:ext>
            </a:extLst>
          </p:cNvPr>
          <p:cNvSpPr txBox="1"/>
          <p:nvPr/>
        </p:nvSpPr>
        <p:spPr>
          <a:xfrm>
            <a:off x="2386482" y="1622681"/>
            <a:ext cx="15901518" cy="707886"/>
          </a:xfrm>
          <a:prstGeom prst="rect">
            <a:avLst/>
          </a:prstGeom>
          <a:solidFill>
            <a:schemeClr val="bg1">
              <a:lumMod val="85000"/>
            </a:schemeClr>
          </a:solidFill>
        </p:spPr>
        <p:txBody>
          <a:bodyPr wrap="square" rtlCol="0" anchor="ctr">
            <a:spAutoFit/>
          </a:bodyPr>
          <a:lstStyle/>
          <a:p>
            <a:r>
              <a:rPr lang="en-IN" sz="4000" dirty="0"/>
              <a:t>Model Building</a:t>
            </a:r>
          </a:p>
        </p:txBody>
      </p:sp>
      <p:sp>
        <p:nvSpPr>
          <p:cNvPr id="30" name="Rectangle: Rounded Corners 29">
            <a:extLst>
              <a:ext uri="{FF2B5EF4-FFF2-40B4-BE49-F238E27FC236}">
                <a16:creationId xmlns:a16="http://schemas.microsoft.com/office/drawing/2014/main" id="{71DDF870-7CD8-DC3D-6000-E1BA57D7B849}"/>
              </a:ext>
            </a:extLst>
          </p:cNvPr>
          <p:cNvSpPr/>
          <p:nvPr/>
        </p:nvSpPr>
        <p:spPr>
          <a:xfrm>
            <a:off x="3289637" y="3072515"/>
            <a:ext cx="13879501" cy="592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000" b="1" dirty="0"/>
          </a:p>
        </p:txBody>
      </p:sp>
      <p:sp>
        <p:nvSpPr>
          <p:cNvPr id="27" name="Rectangle 1">
            <a:extLst>
              <a:ext uri="{FF2B5EF4-FFF2-40B4-BE49-F238E27FC236}">
                <a16:creationId xmlns:a16="http://schemas.microsoft.com/office/drawing/2014/main" id="{74FC316A-E320-7A79-1857-E13DD4FD6681}"/>
              </a:ext>
            </a:extLst>
          </p:cNvPr>
          <p:cNvSpPr>
            <a:spLocks noChangeArrowheads="1"/>
          </p:cNvSpPr>
          <p:nvPr/>
        </p:nvSpPr>
        <p:spPr bwMode="auto">
          <a:xfrm>
            <a:off x="3910338" y="4010030"/>
            <a:ext cx="1285366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a:ln>
                  <a:noFill/>
                </a:ln>
                <a:solidFill>
                  <a:schemeClr val="bg1"/>
                </a:solidFill>
                <a:effectLst/>
              </a:rPr>
              <a:t>Tasks:</a:t>
            </a:r>
            <a:endParaRPr kumimoji="0" lang="en-US" altLang="en-US" sz="3200" b="0" i="0" u="none" strike="noStrike" cap="none" normalizeH="0" baseline="0" dirty="0">
              <a:ln>
                <a:noFill/>
              </a:ln>
              <a:solidFill>
                <a:schemeClr val="bg1"/>
              </a:solidFill>
              <a:effectLst/>
            </a:endParaRP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rPr>
              <a:t>Build machine learning model using logistic regression Algorithm.</a:t>
            </a: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rPr>
              <a:t>Train models on the dataset and evaluate performance using metrics like accuracy, precision, and ROC-AUC.</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a:ln>
                  <a:noFill/>
                </a:ln>
                <a:solidFill>
                  <a:schemeClr val="bg1"/>
                </a:solidFill>
                <a:effectLst/>
              </a:rPr>
              <a:t>Steps:</a:t>
            </a:r>
            <a:endParaRPr kumimoji="0" lang="en-US" altLang="en-US" sz="3200" b="0" i="0" u="none" strike="noStrike" cap="none" normalizeH="0" baseline="0" dirty="0">
              <a:ln>
                <a:noFill/>
              </a:ln>
              <a:solidFill>
                <a:schemeClr val="bg1"/>
              </a:solidFill>
              <a:effectLst/>
            </a:endParaRPr>
          </a:p>
          <a:p>
            <a:pPr marL="914400" lvl="1" indent="-457200" eaLnBrk="0" fontAlgn="base" hangingPunct="0">
              <a:spcBef>
                <a:spcPct val="0"/>
              </a:spcBef>
              <a:spcAft>
                <a:spcPct val="0"/>
              </a:spcAft>
              <a:buFont typeface="Wingdings" panose="05000000000000000000" pitchFamily="2" charset="2"/>
              <a:buChar char="§"/>
            </a:pPr>
            <a:r>
              <a:rPr kumimoji="0" lang="en-US" altLang="en-US" sz="3200" b="0" i="0" u="none" strike="noStrike" cap="none" normalizeH="0" baseline="0" dirty="0">
                <a:ln>
                  <a:noFill/>
                </a:ln>
                <a:solidFill>
                  <a:schemeClr val="bg1"/>
                </a:solidFill>
                <a:effectLst/>
              </a:rPr>
              <a:t>Split dataset into training and testing sets in the ratio 80 : 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05285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09800" y="2032303"/>
            <a:ext cx="8673443" cy="4678280"/>
            <a:chOff x="0" y="0"/>
            <a:chExt cx="11564591" cy="623770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939539"/>
            </a:xfrm>
            <a:prstGeom prst="rect">
              <a:avLst/>
            </a:prstGeom>
          </p:spPr>
          <p:txBody>
            <a:bodyPr lIns="0" tIns="0" rIns="0" bIns="0" rtlCol="0" anchor="t">
              <a:spAutoFit/>
            </a:bodyPr>
            <a:lstStyle/>
            <a:p>
              <a:pPr marL="457200" indent="-457200">
                <a:buFont typeface="Arial" panose="020B0604020202020204" pitchFamily="34" charset="0"/>
                <a:buChar char="•"/>
              </a:pPr>
              <a:r>
                <a:rPr lang="en-US" sz="3200" spc="-19" dirty="0">
                  <a:solidFill>
                    <a:srgbClr val="000000"/>
                  </a:solidFill>
                </a:rPr>
                <a:t>Project Overview</a:t>
              </a:r>
            </a:p>
            <a:p>
              <a:pPr marL="457200" indent="-457200">
                <a:buFont typeface="Arial" panose="020B0604020202020204" pitchFamily="34" charset="0"/>
                <a:buChar char="•"/>
              </a:pPr>
              <a:r>
                <a:rPr lang="en-US" sz="3200" spc="-19" dirty="0">
                  <a:solidFill>
                    <a:srgbClr val="000000"/>
                  </a:solidFill>
                </a:rPr>
                <a:t>The Analytics team</a:t>
              </a:r>
            </a:p>
            <a:p>
              <a:pPr marL="457200" indent="-457200">
                <a:buFont typeface="Arial" panose="020B0604020202020204" pitchFamily="34" charset="0"/>
                <a:buChar char="•"/>
              </a:pPr>
              <a:r>
                <a:rPr lang="en-US" sz="3200" spc="-19" dirty="0">
                  <a:solidFill>
                    <a:srgbClr val="000000"/>
                  </a:solidFill>
                </a:rPr>
                <a:t>Objective</a:t>
              </a:r>
            </a:p>
            <a:p>
              <a:pPr marL="457200" indent="-457200">
                <a:buFont typeface="Arial" panose="020B0604020202020204" pitchFamily="34" charset="0"/>
                <a:buChar char="•"/>
              </a:pPr>
              <a:r>
                <a:rPr lang="en-US" sz="3200" spc="-19" dirty="0">
                  <a:solidFill>
                    <a:srgbClr val="000000"/>
                  </a:solidFill>
                </a:rPr>
                <a:t>Data Dictionary</a:t>
              </a:r>
            </a:p>
            <a:p>
              <a:pPr marL="457200" indent="-457200">
                <a:buFont typeface="Arial" panose="020B0604020202020204" pitchFamily="34" charset="0"/>
                <a:buChar char="•"/>
              </a:pPr>
              <a:r>
                <a:rPr lang="en-US" sz="3200" spc="-19" dirty="0">
                  <a:solidFill>
                    <a:srgbClr val="000000"/>
                  </a:solidFill>
                </a:rPr>
                <a:t>Process</a:t>
              </a:r>
            </a:p>
            <a:p>
              <a:pPr marL="457200" indent="-457200">
                <a:buFont typeface="Arial" panose="020B0604020202020204" pitchFamily="34" charset="0"/>
                <a:buChar char="•"/>
              </a:pPr>
              <a:r>
                <a:rPr lang="en-US" sz="32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518866" y="495908"/>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Model Building</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22B31C6E-4D8D-ADB0-F04F-07E9248B4E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9131" y="2701025"/>
            <a:ext cx="10069192" cy="5623548"/>
          </a:xfrm>
          <a:prstGeom prst="rect">
            <a:avLst/>
          </a:prstGeom>
        </p:spPr>
      </p:pic>
      <p:sp>
        <p:nvSpPr>
          <p:cNvPr id="16" name="TextBox 15">
            <a:extLst>
              <a:ext uri="{FF2B5EF4-FFF2-40B4-BE49-F238E27FC236}">
                <a16:creationId xmlns:a16="http://schemas.microsoft.com/office/drawing/2014/main" id="{B6D2967C-3597-973C-4F1B-6CC3EABAFD84}"/>
              </a:ext>
            </a:extLst>
          </p:cNvPr>
          <p:cNvSpPr txBox="1"/>
          <p:nvPr/>
        </p:nvSpPr>
        <p:spPr>
          <a:xfrm>
            <a:off x="2716162" y="1728052"/>
            <a:ext cx="11258585" cy="523220"/>
          </a:xfrm>
          <a:prstGeom prst="rect">
            <a:avLst/>
          </a:prstGeom>
          <a:solidFill>
            <a:schemeClr val="bg1"/>
          </a:solidFill>
        </p:spPr>
        <p:txBody>
          <a:bodyPr wrap="square" rtlCol="0">
            <a:spAutoFit/>
          </a:bodyPr>
          <a:lstStyle/>
          <a:p>
            <a:pPr marL="457200" indent="-457200">
              <a:buFont typeface="Wingdings" panose="05000000000000000000" pitchFamily="2" charset="2"/>
              <a:buChar char="v"/>
            </a:pPr>
            <a:r>
              <a:rPr lang="en-IN" sz="2800" b="1" dirty="0"/>
              <a:t>CLASSIFICATION REPORT AND CONFUSION MATRIX</a:t>
            </a:r>
          </a:p>
        </p:txBody>
      </p:sp>
    </p:spTree>
    <p:extLst>
      <p:ext uri="{BB962C8B-B14F-4D97-AF65-F5344CB8AC3E}">
        <p14:creationId xmlns:p14="http://schemas.microsoft.com/office/powerpoint/2010/main" val="83486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65367E7-BE62-FAA7-C80D-1510862FDEC8}"/>
              </a:ext>
            </a:extLst>
          </p:cNvPr>
          <p:cNvSpPr txBox="1"/>
          <p:nvPr/>
        </p:nvSpPr>
        <p:spPr>
          <a:xfrm>
            <a:off x="2386482" y="495300"/>
            <a:ext cx="15901518" cy="707886"/>
          </a:xfrm>
          <a:prstGeom prst="rect">
            <a:avLst/>
          </a:prstGeom>
          <a:solidFill>
            <a:schemeClr val="bg1">
              <a:lumMod val="85000"/>
            </a:schemeClr>
          </a:solidFill>
        </p:spPr>
        <p:txBody>
          <a:bodyPr wrap="square" rtlCol="0">
            <a:spAutoFit/>
          </a:bodyPr>
          <a:lstStyle/>
          <a:p>
            <a:r>
              <a:rPr lang="en-IN" sz="4000" dirty="0"/>
              <a:t>Model Building</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5" name="Picture 14">
            <a:extLst>
              <a:ext uri="{FF2B5EF4-FFF2-40B4-BE49-F238E27FC236}">
                <a16:creationId xmlns:a16="http://schemas.microsoft.com/office/drawing/2014/main" id="{A7D5DE05-E30D-9F72-1F70-A25CE897BD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0426" y="2201192"/>
            <a:ext cx="10871568" cy="6793449"/>
          </a:xfrm>
          <a:prstGeom prst="rect">
            <a:avLst/>
          </a:prstGeom>
        </p:spPr>
      </p:pic>
      <p:sp>
        <p:nvSpPr>
          <p:cNvPr id="16" name="TextBox 15">
            <a:extLst>
              <a:ext uri="{FF2B5EF4-FFF2-40B4-BE49-F238E27FC236}">
                <a16:creationId xmlns:a16="http://schemas.microsoft.com/office/drawing/2014/main" id="{AF728721-945F-FC71-B185-E4D94D258945}"/>
              </a:ext>
            </a:extLst>
          </p:cNvPr>
          <p:cNvSpPr txBox="1"/>
          <p:nvPr/>
        </p:nvSpPr>
        <p:spPr>
          <a:xfrm>
            <a:off x="2869536" y="1641016"/>
            <a:ext cx="9084831" cy="523220"/>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t>ROC CURVE</a:t>
            </a:r>
          </a:p>
        </p:txBody>
      </p:sp>
    </p:spTree>
    <p:extLst>
      <p:ext uri="{BB962C8B-B14F-4D97-AF65-F5344CB8AC3E}">
        <p14:creationId xmlns:p14="http://schemas.microsoft.com/office/powerpoint/2010/main" val="258913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267779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68"/>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686CA542-93BD-9F14-72BB-FBCCAF17A023}"/>
              </a:ext>
            </a:extLst>
          </p:cNvPr>
          <p:cNvSpPr txBox="1"/>
          <p:nvPr/>
        </p:nvSpPr>
        <p:spPr>
          <a:xfrm>
            <a:off x="2386482" y="1622681"/>
            <a:ext cx="15901518" cy="707886"/>
          </a:xfrm>
          <a:prstGeom prst="rect">
            <a:avLst/>
          </a:prstGeom>
          <a:solidFill>
            <a:schemeClr val="bg1">
              <a:lumMod val="85000"/>
            </a:schemeClr>
          </a:solidFill>
        </p:spPr>
        <p:txBody>
          <a:bodyPr wrap="square" rtlCol="0" anchor="ctr">
            <a:spAutoFit/>
          </a:bodyPr>
          <a:lstStyle/>
          <a:p>
            <a:r>
              <a:rPr lang="en-IN" sz="4000" dirty="0"/>
              <a:t>Final Presentation</a:t>
            </a:r>
          </a:p>
        </p:txBody>
      </p:sp>
      <p:sp>
        <p:nvSpPr>
          <p:cNvPr id="30" name="Rectangle: Rounded Corners 29">
            <a:extLst>
              <a:ext uri="{FF2B5EF4-FFF2-40B4-BE49-F238E27FC236}">
                <a16:creationId xmlns:a16="http://schemas.microsoft.com/office/drawing/2014/main" id="{71DDF870-7CD8-DC3D-6000-E1BA57D7B849}"/>
              </a:ext>
            </a:extLst>
          </p:cNvPr>
          <p:cNvSpPr/>
          <p:nvPr/>
        </p:nvSpPr>
        <p:spPr>
          <a:xfrm>
            <a:off x="3289637" y="3072515"/>
            <a:ext cx="13879501" cy="592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000" b="1" dirty="0"/>
          </a:p>
        </p:txBody>
      </p:sp>
    </p:spTree>
    <p:extLst>
      <p:ext uri="{BB962C8B-B14F-4D97-AF65-F5344CB8AC3E}">
        <p14:creationId xmlns:p14="http://schemas.microsoft.com/office/powerpoint/2010/main" val="22563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61645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328415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213209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37504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5943600" y="5676900"/>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p:cNvGrpSpPr/>
          <p:nvPr/>
        </p:nvGrpSpPr>
        <p:grpSpPr>
          <a:xfrm>
            <a:off x="152400" y="0"/>
            <a:ext cx="17983200" cy="10286998"/>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Cambria" panose="02040503050406030204" pitchFamily="18" charset="0"/>
                <a:ea typeface="Cambria" panose="02040503050406030204" pitchFamily="18" charset="0"/>
              </a:rPr>
              <a:t>Project Overview</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356239" y="2165984"/>
            <a:ext cx="7434451" cy="6001643"/>
          </a:xfrm>
          <a:prstGeom prst="rect">
            <a:avLst/>
          </a:prstGeom>
          <a:noFill/>
        </p:spPr>
        <p:txBody>
          <a:bodyPr wrap="square" rtlCol="0">
            <a:spAutoFit/>
          </a:bodyPr>
          <a:lstStyle/>
          <a:p>
            <a:pPr>
              <a:buFont typeface="Arial" panose="020B0604020202020204" pitchFamily="34" charset="0"/>
              <a:buChar char="•"/>
            </a:pPr>
            <a:r>
              <a:rPr lang="en-US" sz="3200" b="1" dirty="0">
                <a:latin typeface="Cambria" panose="02040503050406030204" pitchFamily="18" charset="0"/>
                <a:ea typeface="Cambria" panose="02040503050406030204" pitchFamily="18" charset="0"/>
              </a:rPr>
              <a:t>Domain:</a:t>
            </a:r>
            <a:r>
              <a:rPr lang="en-US" sz="3200" dirty="0">
                <a:latin typeface="Cambria" panose="02040503050406030204" pitchFamily="18" charset="0"/>
                <a:ea typeface="Cambria" panose="02040503050406030204" pitchFamily="18" charset="0"/>
              </a:rPr>
              <a:t> Marketing for Financial Services</a:t>
            </a:r>
          </a:p>
          <a:p>
            <a:endParaRPr lang="en-US" sz="32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3200" b="1" dirty="0">
                <a:latin typeface="Cambria" panose="02040503050406030204" pitchFamily="18" charset="0"/>
                <a:ea typeface="Cambria" panose="02040503050406030204" pitchFamily="18" charset="0"/>
              </a:rPr>
              <a:t>About DB Bank:</a:t>
            </a:r>
            <a:endParaRPr lang="en-US" sz="32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3200" dirty="0">
                <a:latin typeface="Cambria" panose="02040503050406030204" pitchFamily="18" charset="0"/>
                <a:ea typeface="Cambria" panose="02040503050406030204" pitchFamily="18" charset="0"/>
              </a:rPr>
              <a:t>Public sector bank providing services (savings accounts, loans, etc.).</a:t>
            </a:r>
          </a:p>
          <a:p>
            <a:pPr marL="742950" lvl="1" indent="-285750">
              <a:buFont typeface="Arial" panose="020B0604020202020204" pitchFamily="34" charset="0"/>
              <a:buChar char="•"/>
            </a:pPr>
            <a:r>
              <a:rPr lang="en-US" sz="3200" dirty="0">
                <a:latin typeface="Cambria" panose="02040503050406030204" pitchFamily="18" charset="0"/>
                <a:ea typeface="Cambria" panose="02040503050406030204" pitchFamily="18" charset="0"/>
              </a:rPr>
              <a:t>Recently launched a marketing campaign for term deposits.</a:t>
            </a:r>
          </a:p>
          <a:p>
            <a:pPr marL="742950" lvl="1" indent="-285750">
              <a:buFont typeface="Arial" panose="020B0604020202020204" pitchFamily="34" charset="0"/>
              <a:buChar char="•"/>
            </a:pPr>
            <a:r>
              <a:rPr lang="en-US" sz="3200" dirty="0">
                <a:latin typeface="Cambria" panose="02040503050406030204" pitchFamily="18" charset="0"/>
                <a:ea typeface="Cambria" panose="02040503050406030204" pitchFamily="18" charset="0"/>
              </a:rPr>
              <a:t>Customers are contacted via phone; campaign success is measured by whether the client agrees to place a term deposit.</a:t>
            </a:r>
          </a:p>
        </p:txBody>
      </p:sp>
      <p:sp>
        <p:nvSpPr>
          <p:cNvPr id="35" name="Rectangle 1">
            <a:extLst>
              <a:ext uri="{FF2B5EF4-FFF2-40B4-BE49-F238E27FC236}">
                <a16:creationId xmlns:a16="http://schemas.microsoft.com/office/drawing/2014/main" id="{D590FBE5-D325-3F4E-B12D-4BA10A77793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Domain:</a:t>
            </a:r>
            <a:r>
              <a:rPr kumimoji="0" lang="en-US" altLang="en-US" sz="1800" b="0" i="0" u="none" strike="noStrike" cap="none" normalizeH="0" baseline="0">
                <a:ln>
                  <a:noFill/>
                </a:ln>
                <a:solidFill>
                  <a:schemeClr val="tx1"/>
                </a:solidFill>
                <a:effectLst/>
                <a:latin typeface="Arial" panose="020B0604020202020204" pitchFamily="34" charset="0"/>
              </a:rPr>
              <a:t> Marketing for Financial Services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00B0F0"/>
          </a:solidFill>
          <a:ln>
            <a:solidFill>
              <a:schemeClr val="bg1"/>
            </a:solidFill>
          </a:ln>
        </p:spPr>
      </p:sp>
      <p:sp>
        <p:nvSpPr>
          <p:cNvPr id="31" name="TextBox 31"/>
          <p:cNvSpPr txBox="1"/>
          <p:nvPr/>
        </p:nvSpPr>
        <p:spPr>
          <a:xfrm>
            <a:off x="2637852" y="3730632"/>
            <a:ext cx="5612273" cy="2462213"/>
          </a:xfrm>
          <a:prstGeom prst="rect">
            <a:avLst/>
          </a:prstGeom>
        </p:spPr>
        <p:txBody>
          <a:bodyPr lIns="0" tIns="0" rIns="0" bIns="0" rtlCol="0" anchor="t">
            <a:spAutoFit/>
          </a:bodyPr>
          <a:lstStyle/>
          <a:p>
            <a:pPr algn="ctr">
              <a:lnSpc>
                <a:spcPts val="9600"/>
              </a:lnSpc>
            </a:pPr>
            <a:r>
              <a:rPr lang="en-US" sz="8000" spc="-80" dirty="0">
                <a:solidFill>
                  <a:schemeClr val="bg1"/>
                </a:solidFill>
                <a:latin typeface="+mj-lt"/>
              </a:rPr>
              <a:t>The Analytics team</a:t>
            </a:r>
          </a:p>
        </p:txBody>
      </p:sp>
      <p:sp>
        <p:nvSpPr>
          <p:cNvPr id="33" name="TextBox 32">
            <a:extLst>
              <a:ext uri="{FF2B5EF4-FFF2-40B4-BE49-F238E27FC236}">
                <a16:creationId xmlns:a16="http://schemas.microsoft.com/office/drawing/2014/main" id="{EE8491CD-87DC-4668-9B13-15657995981C}"/>
              </a:ext>
            </a:extLst>
          </p:cNvPr>
          <p:cNvSpPr txBox="1"/>
          <p:nvPr/>
        </p:nvSpPr>
        <p:spPr>
          <a:xfrm>
            <a:off x="10754783" y="665351"/>
            <a:ext cx="6750814" cy="8956298"/>
          </a:xfrm>
          <a:prstGeom prst="rect">
            <a:avLst/>
          </a:prstGeom>
          <a:noFill/>
        </p:spPr>
        <p:txBody>
          <a:bodyPr wrap="square" numCol="2" rtlCol="0">
            <a:spAutoFit/>
          </a:bodyPr>
          <a:lstStyle/>
          <a:p>
            <a:r>
              <a:rPr lang="en-IN" sz="2800" b="1" dirty="0" err="1">
                <a:solidFill>
                  <a:schemeClr val="bg1"/>
                </a:solidFill>
              </a:rPr>
              <a:t>Abhinash</a:t>
            </a:r>
            <a:r>
              <a:rPr lang="en-IN" sz="2800" b="1" dirty="0">
                <a:solidFill>
                  <a:schemeClr val="bg1"/>
                </a:solidFill>
              </a:rPr>
              <a:t> </a:t>
            </a:r>
            <a:r>
              <a:rPr lang="en-IN" sz="2800" b="1" dirty="0" err="1">
                <a:solidFill>
                  <a:schemeClr val="bg1"/>
                </a:solidFill>
              </a:rPr>
              <a:t>Gochhayat</a:t>
            </a:r>
            <a:endParaRPr lang="en-IN" sz="2800" b="1" dirty="0">
              <a:solidFill>
                <a:schemeClr val="bg1"/>
              </a:solidFill>
            </a:endParaRPr>
          </a:p>
          <a:p>
            <a:r>
              <a:rPr lang="en-IN" sz="2800" b="1" dirty="0">
                <a:solidFill>
                  <a:schemeClr val="bg1"/>
                </a:solidFill>
              </a:rPr>
              <a:t>2141007031 </a:t>
            </a:r>
          </a:p>
          <a:p>
            <a:endParaRPr lang="en-IN" sz="2800" b="1" dirty="0">
              <a:solidFill>
                <a:schemeClr val="bg1"/>
              </a:solidFill>
            </a:endParaRPr>
          </a:p>
          <a:p>
            <a:r>
              <a:rPr lang="en-IN" sz="2800" b="1" dirty="0">
                <a:solidFill>
                  <a:schemeClr val="bg1"/>
                </a:solidFill>
              </a:rPr>
              <a:t>Ishita Jena </a:t>
            </a:r>
          </a:p>
          <a:p>
            <a:r>
              <a:rPr lang="en-IN" sz="2800" b="1" dirty="0">
                <a:solidFill>
                  <a:schemeClr val="bg1"/>
                </a:solidFill>
              </a:rPr>
              <a:t>2141010031</a:t>
            </a:r>
          </a:p>
          <a:p>
            <a:endParaRPr lang="en-IN" sz="2800" b="1" dirty="0">
              <a:solidFill>
                <a:schemeClr val="bg1"/>
              </a:solidFill>
            </a:endParaRPr>
          </a:p>
          <a:p>
            <a:r>
              <a:rPr lang="en-IN" sz="2800" b="1" dirty="0" err="1">
                <a:solidFill>
                  <a:schemeClr val="bg1"/>
                </a:solidFill>
              </a:rPr>
              <a:t>Laxmidhar</a:t>
            </a:r>
            <a:r>
              <a:rPr lang="en-IN" sz="2800" b="1" dirty="0">
                <a:solidFill>
                  <a:schemeClr val="bg1"/>
                </a:solidFill>
              </a:rPr>
              <a:t> Sahu 2141019147 </a:t>
            </a:r>
          </a:p>
          <a:p>
            <a:endParaRPr lang="en-IN" sz="2800" b="1" dirty="0">
              <a:solidFill>
                <a:schemeClr val="bg1"/>
              </a:solidFill>
            </a:endParaRPr>
          </a:p>
          <a:p>
            <a:r>
              <a:rPr lang="en-IN" sz="2800" b="1" dirty="0">
                <a:solidFill>
                  <a:schemeClr val="bg1"/>
                </a:solidFill>
              </a:rPr>
              <a:t>Swagat Choudhury 2141003034 </a:t>
            </a:r>
          </a:p>
          <a:p>
            <a:endParaRPr lang="en-IN" sz="2800" b="1" dirty="0">
              <a:solidFill>
                <a:schemeClr val="bg1"/>
              </a:solidFill>
            </a:endParaRPr>
          </a:p>
          <a:p>
            <a:r>
              <a:rPr lang="en-IN" sz="2800" b="1" dirty="0" err="1">
                <a:solidFill>
                  <a:schemeClr val="bg1"/>
                </a:solidFill>
              </a:rPr>
              <a:t>Priyanshu</a:t>
            </a:r>
            <a:r>
              <a:rPr lang="en-IN" sz="2800" b="1" dirty="0">
                <a:solidFill>
                  <a:schemeClr val="bg1"/>
                </a:solidFill>
              </a:rPr>
              <a:t> Sahu 2141019168 </a:t>
            </a:r>
          </a:p>
          <a:p>
            <a:endParaRPr lang="en-IN" sz="2800" b="1" dirty="0">
              <a:solidFill>
                <a:schemeClr val="bg1"/>
              </a:solidFill>
            </a:endParaRPr>
          </a:p>
          <a:p>
            <a:r>
              <a:rPr lang="en-IN" sz="2800" b="1" dirty="0">
                <a:solidFill>
                  <a:schemeClr val="bg1"/>
                </a:solidFill>
              </a:rPr>
              <a:t>Pratham Patnaik 2141016179 </a:t>
            </a:r>
          </a:p>
          <a:p>
            <a:endParaRPr lang="en-IN" sz="2800" b="1" dirty="0">
              <a:solidFill>
                <a:schemeClr val="bg1"/>
              </a:solidFill>
            </a:endParaRPr>
          </a:p>
          <a:p>
            <a:r>
              <a:rPr lang="en-IN" sz="2800" b="1" dirty="0">
                <a:solidFill>
                  <a:schemeClr val="bg1"/>
                </a:solidFill>
              </a:rPr>
              <a:t>Anshuman Sahu 2141019157</a:t>
            </a:r>
          </a:p>
          <a:p>
            <a:pPr lvl="1"/>
            <a:r>
              <a:rPr lang="en-IN" sz="2800" b="1" dirty="0">
                <a:solidFill>
                  <a:schemeClr val="bg1"/>
                </a:solidFill>
              </a:rPr>
              <a:t>Anubhav </a:t>
            </a:r>
            <a:r>
              <a:rPr lang="en-IN" sz="2800" b="1" dirty="0" err="1">
                <a:solidFill>
                  <a:schemeClr val="bg1"/>
                </a:solidFill>
              </a:rPr>
              <a:t>Dwivedy</a:t>
            </a:r>
            <a:r>
              <a:rPr lang="en-IN" sz="2800" b="1" dirty="0">
                <a:solidFill>
                  <a:schemeClr val="bg1"/>
                </a:solidFill>
              </a:rPr>
              <a:t> 2141004159 </a:t>
            </a:r>
          </a:p>
          <a:p>
            <a:pPr lvl="1"/>
            <a:endParaRPr lang="en-IN" sz="2800" b="1" dirty="0">
              <a:solidFill>
                <a:schemeClr val="bg1"/>
              </a:solidFill>
            </a:endParaRPr>
          </a:p>
          <a:p>
            <a:pPr lvl="1"/>
            <a:r>
              <a:rPr lang="en-IN" sz="2800" b="1" dirty="0" err="1">
                <a:solidFill>
                  <a:schemeClr val="bg1"/>
                </a:solidFill>
              </a:rPr>
              <a:t>Priyanshu</a:t>
            </a:r>
            <a:r>
              <a:rPr lang="en-IN" sz="2800" b="1" dirty="0">
                <a:solidFill>
                  <a:schemeClr val="bg1"/>
                </a:solidFill>
              </a:rPr>
              <a:t> Prakash Singh 2141019357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5EC3DC6D-951A-4589-9629-7569DC19FAB1}"/>
              </a:ext>
            </a:extLst>
          </p:cNvPr>
          <p:cNvGrpSpPr/>
          <p:nvPr/>
        </p:nvGrpSpPr>
        <p:grpSpPr>
          <a:xfrm>
            <a:off x="0" y="7734299"/>
            <a:ext cx="18252219" cy="2367169"/>
            <a:chOff x="0" y="0"/>
            <a:chExt cx="23005033" cy="2689439"/>
          </a:xfrm>
          <a:solidFill>
            <a:schemeClr val="bg1"/>
          </a:solidFill>
        </p:grpSpPr>
        <p:pic>
          <p:nvPicPr>
            <p:cNvPr id="47" name="Picture 5">
              <a:extLst>
                <a:ext uri="{FF2B5EF4-FFF2-40B4-BE49-F238E27FC236}">
                  <a16:creationId xmlns:a16="http://schemas.microsoft.com/office/drawing/2014/main" id="{25DEC884-1A61-75C3-5793-35A01DDC5BE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8" name="Picture 6">
              <a:extLst>
                <a:ext uri="{FF2B5EF4-FFF2-40B4-BE49-F238E27FC236}">
                  <a16:creationId xmlns:a16="http://schemas.microsoft.com/office/drawing/2014/main" id="{36A0E648-A3DA-B7E0-6361-5E2E1323650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49" name="Picture 7">
              <a:extLst>
                <a:ext uri="{FF2B5EF4-FFF2-40B4-BE49-F238E27FC236}">
                  <a16:creationId xmlns:a16="http://schemas.microsoft.com/office/drawing/2014/main" id="{D3A3BF6A-14DE-2834-7C4C-A4324F61DE9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50" name="Picture 8">
              <a:extLst>
                <a:ext uri="{FF2B5EF4-FFF2-40B4-BE49-F238E27FC236}">
                  <a16:creationId xmlns:a16="http://schemas.microsoft.com/office/drawing/2014/main" id="{B4E9F826-CB24-7F4A-BAE5-12B1A436279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51" name="Picture 9">
              <a:extLst>
                <a:ext uri="{FF2B5EF4-FFF2-40B4-BE49-F238E27FC236}">
                  <a16:creationId xmlns:a16="http://schemas.microsoft.com/office/drawing/2014/main" id="{916EDB94-F4C3-4EFE-747B-656E24D8B32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52" name="Picture 10">
              <a:extLst>
                <a:ext uri="{FF2B5EF4-FFF2-40B4-BE49-F238E27FC236}">
                  <a16:creationId xmlns:a16="http://schemas.microsoft.com/office/drawing/2014/main" id="{5E71BB33-3609-6E68-BA12-A7C2814E04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53" name="Picture 11">
              <a:extLst>
                <a:ext uri="{FF2B5EF4-FFF2-40B4-BE49-F238E27FC236}">
                  <a16:creationId xmlns:a16="http://schemas.microsoft.com/office/drawing/2014/main" id="{815C3E42-E9E3-760F-CA16-E6EAD371176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33" name="TextBox 33"/>
          <p:cNvSpPr txBox="1"/>
          <p:nvPr/>
        </p:nvSpPr>
        <p:spPr>
          <a:xfrm>
            <a:off x="10647011" y="623077"/>
            <a:ext cx="6642545" cy="1231106"/>
          </a:xfrm>
          <a:prstGeom prst="rect">
            <a:avLst/>
          </a:prstGeom>
        </p:spPr>
        <p:txBody>
          <a:bodyPr lIns="0" tIns="0" rIns="0" bIns="0" rtlCol="0" anchor="t">
            <a:spAutoFit/>
          </a:bodyPr>
          <a:lstStyle/>
          <a:p>
            <a:pPr algn="r">
              <a:lnSpc>
                <a:spcPts val="9600"/>
              </a:lnSpc>
            </a:pPr>
            <a:r>
              <a:rPr lang="en-IN" sz="8000" dirty="0">
                <a:solidFill>
                  <a:schemeClr val="bg1"/>
                </a:solidFill>
              </a:rPr>
              <a:t>Objectives</a:t>
            </a:r>
            <a:endParaRPr lang="en-US" sz="8000" spc="-80" dirty="0">
              <a:solidFill>
                <a:schemeClr val="bg1"/>
              </a:solidFill>
              <a:latin typeface="Graphik Regular" panose="020B0503030202060203" pitchFamily="34" charset="0"/>
            </a:endParaRPr>
          </a:p>
        </p:txBody>
      </p:sp>
      <p:graphicFrame>
        <p:nvGraphicFramePr>
          <p:cNvPr id="45" name="Diagram 44">
            <a:extLst>
              <a:ext uri="{FF2B5EF4-FFF2-40B4-BE49-F238E27FC236}">
                <a16:creationId xmlns:a16="http://schemas.microsoft.com/office/drawing/2014/main" id="{973015BC-A188-0E46-FE8E-79CC0679B8CB}"/>
              </a:ext>
            </a:extLst>
          </p:cNvPr>
          <p:cNvGraphicFramePr/>
          <p:nvPr>
            <p:extLst>
              <p:ext uri="{D42A27DB-BD31-4B8C-83A1-F6EECF244321}">
                <p14:modId xmlns:p14="http://schemas.microsoft.com/office/powerpoint/2010/main" val="3853818320"/>
              </p:ext>
            </p:extLst>
          </p:nvPr>
        </p:nvGraphicFramePr>
        <p:xfrm>
          <a:off x="609600" y="0"/>
          <a:ext cx="13487400" cy="101014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46279" y="0"/>
            <a:ext cx="9964482" cy="10287000"/>
          </a:xfrm>
          <a:prstGeom prst="rect">
            <a:avLst/>
          </a:prstGeom>
          <a:solidFill>
            <a:schemeClr val="tx2"/>
          </a:solidFill>
          <a:ln>
            <a:solidFill>
              <a:srgbClr val="A100FF"/>
            </a:solidFill>
          </a:ln>
        </p:spPr>
        <p:txBody>
          <a:bodyPr/>
          <a:lstStyle/>
          <a:p>
            <a:endParaRPr lang="en-AU" dirty="0">
              <a:solidFill>
                <a:schemeClr val="bg1"/>
              </a:solidFill>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a:solidFill>
            <a:srgbClr val="00BAFF"/>
          </a:solidFill>
        </p:grpSpPr>
        <p:grpSp>
          <p:nvGrpSpPr>
            <p:cNvPr id="13" name="Group 13"/>
            <p:cNvGrpSpPr>
              <a:grpSpLocks noChangeAspect="1"/>
            </p:cNvGrpSpPr>
            <p:nvPr/>
          </p:nvGrpSpPr>
          <p:grpSpPr>
            <a:xfrm>
              <a:off x="0" y="656398"/>
              <a:ext cx="3894399" cy="3894399"/>
              <a:chOff x="0" y="0"/>
              <a:chExt cx="6350000" cy="6350000"/>
            </a:xfrm>
            <a:grpFill/>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AU" dirty="0">
                  <a:solidFill>
                    <a:schemeClr val="bg1"/>
                  </a:solidFill>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2412886" y="2215449"/>
            <a:ext cx="6229623" cy="1085810"/>
          </a:xfrm>
          <a:prstGeom prst="rect">
            <a:avLst/>
          </a:prstGeom>
        </p:spPr>
        <p:txBody>
          <a:bodyPr wrap="square" lIns="0" tIns="0" rIns="0" bIns="0" rtlCol="0" anchor="t">
            <a:spAutoFit/>
          </a:bodyPr>
          <a:lstStyle/>
          <a:p>
            <a:pPr>
              <a:lnSpc>
                <a:spcPts val="9600"/>
              </a:lnSpc>
            </a:pPr>
            <a:r>
              <a:rPr lang="en-IN" sz="4800" dirty="0">
                <a:solidFill>
                  <a:schemeClr val="bg1"/>
                </a:solidFill>
              </a:rPr>
              <a:t>Data Dictionary</a:t>
            </a:r>
            <a:endParaRPr lang="en-US" sz="4800" spc="-80" dirty="0">
              <a:solidFill>
                <a:schemeClr val="bg1"/>
              </a:solidFill>
              <a:latin typeface="Graphik Regular" panose="020B0503030202060203" pitchFamily="34" charset="0"/>
            </a:endParaRPr>
          </a:p>
        </p:txBody>
      </p:sp>
      <p:sp>
        <p:nvSpPr>
          <p:cNvPr id="24" name="Rectangle 2">
            <a:extLst>
              <a:ext uri="{FF2B5EF4-FFF2-40B4-BE49-F238E27FC236}">
                <a16:creationId xmlns:a16="http://schemas.microsoft.com/office/drawing/2014/main" id="{531731E4-8509-3ECD-3655-1C2683D439C8}"/>
              </a:ext>
            </a:extLst>
          </p:cNvPr>
          <p:cNvSpPr>
            <a:spLocks noChangeArrowheads="1"/>
          </p:cNvSpPr>
          <p:nvPr/>
        </p:nvSpPr>
        <p:spPr bwMode="auto">
          <a:xfrm>
            <a:off x="3741886" y="4324725"/>
            <a:ext cx="720539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Bank Client Data</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Campaign Data</a:t>
            </a: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914400" marR="0" lvl="1"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Economic Data</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Geographical Data</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US" altLang="en-US" sz="2800" b="1" dirty="0">
              <a:solidFill>
                <a:schemeClr val="bg1"/>
              </a:solidFill>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Response Data</a:t>
            </a: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p:txBody>
      </p:sp>
      <p:pic>
        <p:nvPicPr>
          <p:cNvPr id="23" name="Picture 22">
            <a:extLst>
              <a:ext uri="{FF2B5EF4-FFF2-40B4-BE49-F238E27FC236}">
                <a16:creationId xmlns:a16="http://schemas.microsoft.com/office/drawing/2014/main" id="{3EF5F893-EDEF-B4C0-459F-04C154239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23569" y="1181221"/>
            <a:ext cx="7742851" cy="75610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686CA542-93BD-9F14-72BB-FBCCAF17A023}"/>
              </a:ext>
            </a:extLst>
          </p:cNvPr>
          <p:cNvSpPr txBox="1"/>
          <p:nvPr/>
        </p:nvSpPr>
        <p:spPr>
          <a:xfrm>
            <a:off x="2386482" y="1677223"/>
            <a:ext cx="15901517" cy="707886"/>
          </a:xfrm>
          <a:prstGeom prst="rect">
            <a:avLst/>
          </a:prstGeom>
          <a:solidFill>
            <a:schemeClr val="bg1">
              <a:lumMod val="85000"/>
            </a:schemeClr>
          </a:solidFill>
        </p:spPr>
        <p:txBody>
          <a:bodyPr wrap="square" rtlCol="0" anchor="ctr">
            <a:spAutoFit/>
          </a:bodyPr>
          <a:lstStyle/>
          <a:p>
            <a:r>
              <a:rPr lang="en-IN" sz="4000" dirty="0"/>
              <a:t>Data Manipulation &amp; Visualization</a:t>
            </a:r>
          </a:p>
        </p:txBody>
      </p:sp>
      <p:sp>
        <p:nvSpPr>
          <p:cNvPr id="30" name="Rectangle: Rounded Corners 29">
            <a:extLst>
              <a:ext uri="{FF2B5EF4-FFF2-40B4-BE49-F238E27FC236}">
                <a16:creationId xmlns:a16="http://schemas.microsoft.com/office/drawing/2014/main" id="{71DDF870-7CD8-DC3D-6000-E1BA57D7B849}"/>
              </a:ext>
            </a:extLst>
          </p:cNvPr>
          <p:cNvSpPr/>
          <p:nvPr/>
        </p:nvSpPr>
        <p:spPr>
          <a:xfrm>
            <a:off x="3289637" y="3072515"/>
            <a:ext cx="13879501" cy="5925600"/>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dirty="0"/>
          </a:p>
        </p:txBody>
      </p:sp>
      <p:sp>
        <p:nvSpPr>
          <p:cNvPr id="31" name="Rectangle 1">
            <a:extLst>
              <a:ext uri="{FF2B5EF4-FFF2-40B4-BE49-F238E27FC236}">
                <a16:creationId xmlns:a16="http://schemas.microsoft.com/office/drawing/2014/main" id="{F3CB13C0-4B04-E19B-E199-4D027565C4BC}"/>
              </a:ext>
            </a:extLst>
          </p:cNvPr>
          <p:cNvSpPr>
            <a:spLocks noChangeArrowheads="1"/>
          </p:cNvSpPr>
          <p:nvPr/>
        </p:nvSpPr>
        <p:spPr bwMode="auto">
          <a:xfrm>
            <a:off x="3994113" y="3373047"/>
            <a:ext cx="1283096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spcBef>
                <a:spcPct val="0"/>
              </a:spcBef>
              <a:spcAft>
                <a:spcPct val="0"/>
              </a:spcAft>
              <a:buFont typeface="Wingdings" panose="05000000000000000000" pitchFamily="2" charset="2"/>
              <a:buChar char="Ø"/>
            </a:pPr>
            <a:r>
              <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Tasks:</a:t>
            </a:r>
          </a:p>
          <a:p>
            <a:pPr marL="914400" lvl="1" indent="-457200" eaLnBrk="0" fontAlgn="base" hangingPunct="0">
              <a:spcBef>
                <a:spcPct val="0"/>
              </a:spcBef>
              <a:spcAft>
                <a:spcPct val="0"/>
              </a:spcAft>
              <a:buFont typeface="Wingdings" panose="05000000000000000000" pitchFamily="2" charset="2"/>
              <a:buChar char="§"/>
            </a:pP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Load dataset, Merge datasets, clean data (handle missing values, outliers), and apply transformations.</a:t>
            </a:r>
          </a:p>
          <a:p>
            <a:pPr marL="914400" lvl="1" indent="-457200" eaLnBrk="0" fontAlgn="base" hangingPunct="0">
              <a:spcBef>
                <a:spcPct val="0"/>
              </a:spcBef>
              <a:spcAft>
                <a:spcPct val="0"/>
              </a:spcAft>
              <a:buFont typeface="Wingdings" panose="05000000000000000000" pitchFamily="2" charset="2"/>
              <a:buChar char="§"/>
            </a:pP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Visualize the data</a:t>
            </a:r>
            <a:r>
              <a:rPr lang="en-US" altLang="en-US" sz="3200" dirty="0">
                <a:solidFill>
                  <a:schemeClr val="bg1"/>
                </a:solidFill>
                <a:latin typeface="Cambria" panose="02040503050406030204" pitchFamily="18" charset="0"/>
                <a:ea typeface="Cambria" panose="02040503050406030204" pitchFamily="18" charset="0"/>
              </a:rPr>
              <a:t> using </a:t>
            </a: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matplotlib &amp; seaborn</a:t>
            </a:r>
            <a:r>
              <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Steps:</a:t>
            </a:r>
            <a:endParaRPr kumimoji="0" lang="en-US" altLang="en-US" sz="3200" b="0"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a:p>
            <a:pPr marL="914400" lvl="1" indent="-457200" eaLnBrk="0" fontAlgn="base" hangingPunct="0">
              <a:spcBef>
                <a:spcPct val="0"/>
              </a:spcBef>
              <a:spcAft>
                <a:spcPct val="0"/>
              </a:spcAft>
              <a:buFont typeface="Wingdings" panose="05000000000000000000" pitchFamily="2" charset="2"/>
              <a:buChar char="§"/>
            </a:pP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Import dataset, perform data exploration, apply necessary transformations.</a:t>
            </a:r>
          </a:p>
          <a:p>
            <a:pPr marL="914400" lvl="1" indent="-457200" eaLnBrk="0" fontAlgn="base" hangingPunct="0">
              <a:spcBef>
                <a:spcPct val="0"/>
              </a:spcBef>
              <a:spcAft>
                <a:spcPct val="0"/>
              </a:spcAft>
              <a:buFont typeface="Wingdings" panose="05000000000000000000" pitchFamily="2" charset="2"/>
              <a:buChar char="§"/>
            </a:pP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Create informative visualizations such as histograms, </a:t>
            </a:r>
            <a:r>
              <a:rPr lang="en-US" altLang="en-US" sz="3200" dirty="0">
                <a:solidFill>
                  <a:schemeClr val="bg1"/>
                </a:solidFill>
                <a:latin typeface="Cambria" panose="02040503050406030204" pitchFamily="18" charset="0"/>
                <a:ea typeface="Cambria" panose="02040503050406030204" pitchFamily="18" charset="0"/>
              </a:rPr>
              <a:t>bar graphs</a:t>
            </a:r>
            <a:r>
              <a:rPr kumimoji="0" lang="en-US" altLang="en-US" sz="3200" i="0" u="none" strike="noStrike" cap="none" normalizeH="0" baseline="0" dirty="0">
                <a:ln>
                  <a:noFill/>
                </a:ln>
                <a:solidFill>
                  <a:schemeClr val="bg1"/>
                </a:solidFill>
                <a:effectLst/>
                <a:latin typeface="Cambria" panose="02040503050406030204" pitchFamily="18" charset="0"/>
                <a:ea typeface="Cambria" panose="02040503050406030204" pitchFamily="18" charset="0"/>
              </a:rPr>
              <a:t>, and box plots.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2A090025-2616-71BB-0BF4-E7102B6B2B51}"/>
              </a:ext>
            </a:extLst>
          </p:cNvPr>
          <p:cNvSpPr txBox="1"/>
          <p:nvPr/>
        </p:nvSpPr>
        <p:spPr>
          <a:xfrm>
            <a:off x="2892618" y="641749"/>
            <a:ext cx="15395381" cy="584775"/>
          </a:xfrm>
          <a:prstGeom prst="rect">
            <a:avLst/>
          </a:prstGeom>
          <a:solidFill>
            <a:schemeClr val="bg1">
              <a:lumMod val="85000"/>
            </a:schemeClr>
          </a:solidFill>
        </p:spPr>
        <p:txBody>
          <a:bodyPr wrap="square" rtlCol="0">
            <a:spAutoFit/>
          </a:bodyPr>
          <a:lstStyle/>
          <a:p>
            <a:r>
              <a:rPr lang="en-IN" sz="3200" dirty="0"/>
              <a:t>Given Dataset</a:t>
            </a:r>
          </a:p>
        </p:txBody>
      </p:sp>
      <p:grpSp>
        <p:nvGrpSpPr>
          <p:cNvPr id="2" name="Group 2"/>
          <p:cNvGrpSpPr/>
          <p:nvPr/>
        </p:nvGrpSpPr>
        <p:grpSpPr>
          <a:xfrm>
            <a:off x="517112" y="94107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1533861" y="-1507570"/>
            <a:ext cx="16975923" cy="214931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892618" cy="10287000"/>
          </a:xfrm>
          <a:prstGeom prst="rect">
            <a:avLst/>
          </a:prstGeom>
          <a:solidFill>
            <a:schemeClr val="tx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8A56F5C-9B0E-E395-7A61-C3262B197A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0464" y="1447308"/>
            <a:ext cx="11807071" cy="2213826"/>
          </a:xfrm>
          <a:prstGeom prst="rect">
            <a:avLst/>
          </a:prstGeom>
        </p:spPr>
      </p:pic>
      <p:pic>
        <p:nvPicPr>
          <p:cNvPr id="30" name="Picture 29">
            <a:extLst>
              <a:ext uri="{FF2B5EF4-FFF2-40B4-BE49-F238E27FC236}">
                <a16:creationId xmlns:a16="http://schemas.microsoft.com/office/drawing/2014/main" id="{351858B1-DC3F-6F05-BC62-DFF6016DD4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0464" y="4125074"/>
            <a:ext cx="10119965" cy="2017078"/>
          </a:xfrm>
          <a:prstGeom prst="rect">
            <a:avLst/>
          </a:prstGeom>
        </p:spPr>
      </p:pic>
      <p:pic>
        <p:nvPicPr>
          <p:cNvPr id="32" name="Picture 31">
            <a:extLst>
              <a:ext uri="{FF2B5EF4-FFF2-40B4-BE49-F238E27FC236}">
                <a16:creationId xmlns:a16="http://schemas.microsoft.com/office/drawing/2014/main" id="{00484D56-5790-82E2-2191-48C08446AF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10734" y="5714813"/>
            <a:ext cx="3286666" cy="2823348"/>
          </a:xfrm>
          <a:prstGeom prst="rect">
            <a:avLst/>
          </a:prstGeom>
        </p:spPr>
      </p:pic>
      <p:pic>
        <p:nvPicPr>
          <p:cNvPr id="34" name="Picture 33">
            <a:extLst>
              <a:ext uri="{FF2B5EF4-FFF2-40B4-BE49-F238E27FC236}">
                <a16:creationId xmlns:a16="http://schemas.microsoft.com/office/drawing/2014/main" id="{3D95B125-F8A6-C89C-4453-98EDDAB4FB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0464" y="6652872"/>
            <a:ext cx="7403797" cy="1999142"/>
          </a:xfrm>
          <a:prstGeom prst="rect">
            <a:avLst/>
          </a:prstGeom>
        </p:spPr>
      </p:pic>
      <p:sp>
        <p:nvSpPr>
          <p:cNvPr id="35" name="TextBox 34">
            <a:extLst>
              <a:ext uri="{FF2B5EF4-FFF2-40B4-BE49-F238E27FC236}">
                <a16:creationId xmlns:a16="http://schemas.microsoft.com/office/drawing/2014/main" id="{66845B59-9C07-2CF6-86F6-6B6D1D8431C8}"/>
              </a:ext>
            </a:extLst>
          </p:cNvPr>
          <p:cNvSpPr txBox="1"/>
          <p:nvPr/>
        </p:nvSpPr>
        <p:spPr>
          <a:xfrm>
            <a:off x="138149" y="2220891"/>
            <a:ext cx="2791425"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chemeClr val="bg1"/>
                </a:solidFill>
              </a:rPr>
              <a:t>Customer and bank details</a:t>
            </a:r>
          </a:p>
        </p:txBody>
      </p:sp>
      <p:sp>
        <p:nvSpPr>
          <p:cNvPr id="36" name="TextBox 35">
            <a:extLst>
              <a:ext uri="{FF2B5EF4-FFF2-40B4-BE49-F238E27FC236}">
                <a16:creationId xmlns:a16="http://schemas.microsoft.com/office/drawing/2014/main" id="{36543AF0-4BF6-2F2F-15A8-98D4A5CCEC00}"/>
              </a:ext>
            </a:extLst>
          </p:cNvPr>
          <p:cNvSpPr txBox="1"/>
          <p:nvPr/>
        </p:nvSpPr>
        <p:spPr>
          <a:xfrm>
            <a:off x="142687" y="4757255"/>
            <a:ext cx="2377388"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chemeClr val="bg1"/>
                </a:solidFill>
              </a:rPr>
              <a:t>Customer campaign details</a:t>
            </a:r>
          </a:p>
        </p:txBody>
      </p:sp>
      <p:sp>
        <p:nvSpPr>
          <p:cNvPr id="37" name="TextBox 36">
            <a:extLst>
              <a:ext uri="{FF2B5EF4-FFF2-40B4-BE49-F238E27FC236}">
                <a16:creationId xmlns:a16="http://schemas.microsoft.com/office/drawing/2014/main" id="{54C6EEE6-9BDB-C0BA-7E02-F8A17967AF3D}"/>
              </a:ext>
            </a:extLst>
          </p:cNvPr>
          <p:cNvSpPr txBox="1"/>
          <p:nvPr/>
        </p:nvSpPr>
        <p:spPr>
          <a:xfrm>
            <a:off x="190854" y="7263333"/>
            <a:ext cx="2510910" cy="70788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chemeClr val="bg1"/>
                </a:solidFill>
              </a:rPr>
              <a:t>Customer social economic detail</a:t>
            </a:r>
          </a:p>
        </p:txBody>
      </p:sp>
      <p:sp>
        <p:nvSpPr>
          <p:cNvPr id="38" name="TextBox 37">
            <a:extLst>
              <a:ext uri="{FF2B5EF4-FFF2-40B4-BE49-F238E27FC236}">
                <a16:creationId xmlns:a16="http://schemas.microsoft.com/office/drawing/2014/main" id="{FAD1F8F5-860D-76ED-6313-523B39D6B8F1}"/>
              </a:ext>
            </a:extLst>
          </p:cNvPr>
          <p:cNvSpPr txBox="1"/>
          <p:nvPr/>
        </p:nvSpPr>
        <p:spPr>
          <a:xfrm>
            <a:off x="11294566" y="7024893"/>
            <a:ext cx="2588971" cy="70788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Customer Response data</a:t>
            </a:r>
          </a:p>
        </p:txBody>
      </p:sp>
    </p:spTree>
    <p:extLst>
      <p:ext uri="{BB962C8B-B14F-4D97-AF65-F5344CB8AC3E}">
        <p14:creationId xmlns:p14="http://schemas.microsoft.com/office/powerpoint/2010/main" val="338858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alpha val="88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226072" y="8319124"/>
            <a:ext cx="17835855" cy="2191672"/>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131232" y="-80784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53214F1-8208-F1F5-75C8-8124637ABC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30" y="3195137"/>
            <a:ext cx="18127739" cy="3312682"/>
          </a:xfrm>
          <a:prstGeom prst="rect">
            <a:avLst/>
          </a:prstGeom>
        </p:spPr>
      </p:pic>
      <p:sp>
        <p:nvSpPr>
          <p:cNvPr id="29" name="TextBox 28">
            <a:extLst>
              <a:ext uri="{FF2B5EF4-FFF2-40B4-BE49-F238E27FC236}">
                <a16:creationId xmlns:a16="http://schemas.microsoft.com/office/drawing/2014/main" id="{650928B8-760A-6A6E-13DF-DDAFD657FE97}"/>
              </a:ext>
            </a:extLst>
          </p:cNvPr>
          <p:cNvSpPr txBox="1"/>
          <p:nvPr/>
        </p:nvSpPr>
        <p:spPr>
          <a:xfrm>
            <a:off x="0" y="1530116"/>
            <a:ext cx="18288000" cy="584775"/>
          </a:xfrm>
          <a:prstGeom prst="rect">
            <a:avLst/>
          </a:prstGeom>
          <a:solidFill>
            <a:schemeClr val="bg1">
              <a:lumMod val="85000"/>
            </a:schemeClr>
          </a:solidFill>
        </p:spPr>
        <p:txBody>
          <a:bodyPr wrap="square" rtlCol="0">
            <a:spAutoFit/>
          </a:bodyPr>
          <a:lstStyle/>
          <a:p>
            <a:pPr marL="457200" indent="-457200">
              <a:buFont typeface="Wingdings" panose="05000000000000000000" pitchFamily="2" charset="2"/>
              <a:buChar char="v"/>
            </a:pPr>
            <a:r>
              <a:rPr lang="en-IN" sz="3200" b="1" dirty="0"/>
              <a:t>The Dataset created by merging the given datasets:</a:t>
            </a:r>
          </a:p>
        </p:txBody>
      </p:sp>
    </p:spTree>
    <p:extLst>
      <p:ext uri="{BB962C8B-B14F-4D97-AF65-F5344CB8AC3E}">
        <p14:creationId xmlns:p14="http://schemas.microsoft.com/office/powerpoint/2010/main" val="388156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4116</Words>
  <Application>Microsoft Office PowerPoint</Application>
  <PresentationFormat>Custom</PresentationFormat>
  <Paragraphs>335</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Graphik Regular</vt:lpstr>
      <vt:lpstr>Calibri</vt:lpstr>
      <vt:lpstr>Arial Rounded MT Bold</vt:lpstr>
      <vt:lpstr>Wingdings</vt:lpstr>
      <vt:lpstr>Cambria</vt:lpstr>
      <vt:lpstr>Courier New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pratham patnaik</cp:lastModifiedBy>
  <cp:revision>35</cp:revision>
  <dcterms:created xsi:type="dcterms:W3CDTF">2006-08-16T00:00:00Z</dcterms:created>
  <dcterms:modified xsi:type="dcterms:W3CDTF">2024-09-10T18:54:04Z</dcterms:modified>
  <dc:identifier>DAEhDyfaYKE</dc:identifier>
</cp:coreProperties>
</file>