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C661F-983B-4F48-822E-CDA100FB4A3D}" v="1" dt="2024-11-15T04:18:44.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p:scale>
          <a:sx n="66" d="100"/>
          <a:sy n="66" d="100"/>
        </p:scale>
        <p:origin x="1018"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C7C0F-A8BC-4969-82B6-321A365F1F9C}"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A2CA0-0337-4E6F-A185-3E2AFC1A4DD0}" type="slidenum">
              <a:rPr lang="en-IN" smtClean="0"/>
              <a:t>‹#›</a:t>
            </a:fld>
            <a:endParaRPr lang="en-IN"/>
          </a:p>
        </p:txBody>
      </p:sp>
    </p:spTree>
    <p:extLst>
      <p:ext uri="{BB962C8B-B14F-4D97-AF65-F5344CB8AC3E}">
        <p14:creationId xmlns:p14="http://schemas.microsoft.com/office/powerpoint/2010/main" val="116079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4A2CA0-0337-4E6F-A185-3E2AFC1A4DD0}" type="slidenum">
              <a:rPr lang="en-IN" smtClean="0"/>
              <a:t>1</a:t>
            </a:fld>
            <a:endParaRPr lang="en-IN"/>
          </a:p>
        </p:txBody>
      </p:sp>
    </p:spTree>
    <p:extLst>
      <p:ext uri="{BB962C8B-B14F-4D97-AF65-F5344CB8AC3E}">
        <p14:creationId xmlns:p14="http://schemas.microsoft.com/office/powerpoint/2010/main" val="347431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4A2CA0-0337-4E6F-A185-3E2AFC1A4DD0}" type="slidenum">
              <a:rPr lang="en-IN" smtClean="0"/>
              <a:t>2</a:t>
            </a:fld>
            <a:endParaRPr lang="en-IN"/>
          </a:p>
        </p:txBody>
      </p:sp>
    </p:spTree>
    <p:extLst>
      <p:ext uri="{BB962C8B-B14F-4D97-AF65-F5344CB8AC3E}">
        <p14:creationId xmlns:p14="http://schemas.microsoft.com/office/powerpoint/2010/main" val="20610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2290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23172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192228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461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147455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718A7A-547F-409C-A23A-03C28DB2A06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11092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718A7A-547F-409C-A23A-03C28DB2A06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671148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442893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014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833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27927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13717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18A7A-547F-409C-A23A-03C28DB2A064}"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84455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18A7A-547F-409C-A23A-03C28DB2A06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3700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8A7A-547F-409C-A23A-03C28DB2A064}"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258232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25880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458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718A7A-547F-409C-A23A-03C28DB2A064}" type="datetimeFigureOut">
              <a:rPr lang="en-IN" smtClean="0"/>
              <a:t>15-11-2024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46DF19-1193-4F14-AF04-9A241DEBA205}" type="slidenum">
              <a:rPr lang="en-IN" smtClean="0"/>
              <a:t>‹#›</a:t>
            </a:fld>
            <a:endParaRPr lang="en-IN"/>
          </a:p>
        </p:txBody>
      </p:sp>
    </p:spTree>
    <p:extLst>
      <p:ext uri="{BB962C8B-B14F-4D97-AF65-F5344CB8AC3E}">
        <p14:creationId xmlns:p14="http://schemas.microsoft.com/office/powerpoint/2010/main" val="421566336"/>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406ABB-8C00-1F95-7B67-1006C972ADAF}"/>
              </a:ext>
            </a:extLst>
          </p:cNvPr>
          <p:cNvSpPr>
            <a:spLocks noGrp="1"/>
          </p:cNvSpPr>
          <p:nvPr>
            <p:ph type="subTitle" idx="1"/>
          </p:nvPr>
        </p:nvSpPr>
        <p:spPr>
          <a:xfrm>
            <a:off x="6876353" y="2468673"/>
            <a:ext cx="9070848" cy="457201"/>
          </a:xfrm>
        </p:spPr>
        <p:txBody>
          <a:bodyPr>
            <a:noAutofit/>
          </a:bodyPr>
          <a:lstStyle/>
          <a:p>
            <a:r>
              <a:rPr lang="en-IN" sz="1600" dirty="0"/>
              <a:t>Student details: </a:t>
            </a:r>
          </a:p>
          <a:p>
            <a:r>
              <a:rPr lang="en-IN" sz="1600" dirty="0" err="1"/>
              <a:t>Yarrabathina</a:t>
            </a:r>
            <a:r>
              <a:rPr lang="en-IN" sz="1600" dirty="0"/>
              <a:t>  Jahnavi</a:t>
            </a:r>
          </a:p>
          <a:p>
            <a:r>
              <a:rPr lang="en-IN" sz="1600" dirty="0"/>
              <a:t>111422243111</a:t>
            </a:r>
          </a:p>
          <a:p>
            <a:r>
              <a:rPr lang="en-IN" sz="1600" dirty="0"/>
              <a:t>AI&amp;DS /3</a:t>
            </a:r>
            <a:r>
              <a:rPr lang="en-IN" sz="1600" baseline="30000" dirty="0"/>
              <a:t>rd</a:t>
            </a:r>
            <a:r>
              <a:rPr lang="en-IN" sz="1600" dirty="0"/>
              <a:t> YEAR/B</a:t>
            </a:r>
          </a:p>
        </p:txBody>
      </p:sp>
      <p:sp>
        <p:nvSpPr>
          <p:cNvPr id="5" name="TextBox 4">
            <a:extLst>
              <a:ext uri="{FF2B5EF4-FFF2-40B4-BE49-F238E27FC236}">
                <a16:creationId xmlns:a16="http://schemas.microsoft.com/office/drawing/2014/main" id="{5061B7E3-F33F-CDE8-1E62-DD1790FD882D}"/>
              </a:ext>
            </a:extLst>
          </p:cNvPr>
          <p:cNvSpPr txBox="1"/>
          <p:nvPr/>
        </p:nvSpPr>
        <p:spPr>
          <a:xfrm>
            <a:off x="973393" y="205514"/>
            <a:ext cx="6096000" cy="2720360"/>
          </a:xfrm>
          <a:prstGeom prst="rect">
            <a:avLst/>
          </a:prstGeom>
          <a:noFill/>
        </p:spPr>
        <p:txBody>
          <a:bodyPr wrap="square">
            <a:spAutoFit/>
          </a:bodyPr>
          <a:lstStyle/>
          <a:p>
            <a:pPr>
              <a:lnSpc>
                <a:spcPct val="107000"/>
              </a:lnSpc>
              <a:spcAft>
                <a:spcPts val="800"/>
              </a:spcAft>
            </a:pP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ANALYSING</a:t>
            </a:r>
            <a:r>
              <a:rPr lang="en-IN" sz="5400" kern="100" spc="20"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SALARY</a:t>
            </a:r>
            <a:r>
              <a:rPr lang="en-IN" sz="5400" kern="100" spc="5"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PATTERNS</a:t>
            </a:r>
            <a:r>
              <a:rPr lang="en-IN" sz="5400" kern="100" spc="30"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IN</a:t>
            </a:r>
            <a:r>
              <a:rPr lang="en-IN" sz="5400" kern="100" spc="35"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POWER</a:t>
            </a:r>
            <a:r>
              <a:rPr lang="en-IN" sz="5400" kern="100" spc="25"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BI</a:t>
            </a:r>
          </a:p>
        </p:txBody>
      </p:sp>
      <p:sp>
        <p:nvSpPr>
          <p:cNvPr id="6" name="TextBox 5">
            <a:extLst>
              <a:ext uri="{FF2B5EF4-FFF2-40B4-BE49-F238E27FC236}">
                <a16:creationId xmlns:a16="http://schemas.microsoft.com/office/drawing/2014/main" id="{7FDD4B28-57F7-8861-FCD9-5F304AC0CABC}"/>
              </a:ext>
            </a:extLst>
          </p:cNvPr>
          <p:cNvSpPr txBox="1"/>
          <p:nvPr/>
        </p:nvSpPr>
        <p:spPr>
          <a:xfrm>
            <a:off x="2753032" y="3932127"/>
            <a:ext cx="3905777" cy="1200329"/>
          </a:xfrm>
          <a:prstGeom prst="rect">
            <a:avLst/>
          </a:prstGeom>
          <a:noFill/>
        </p:spPr>
        <p:txBody>
          <a:bodyPr wrap="square" rtlCol="0">
            <a:spAutoFit/>
          </a:bodyPr>
          <a:lstStyle/>
          <a:p>
            <a:r>
              <a:rPr lang="en-IN" dirty="0"/>
              <a:t>Company details:</a:t>
            </a:r>
          </a:p>
          <a:p>
            <a:r>
              <a:rPr lang="en-IN" dirty="0"/>
              <a:t>RETECH SOLUTIONS  PRIVATE LTD</a:t>
            </a:r>
          </a:p>
          <a:p>
            <a:r>
              <a:rPr lang="en-IN" dirty="0"/>
              <a:t>Website:</a:t>
            </a:r>
          </a:p>
          <a:p>
            <a:r>
              <a:rPr lang="en-IN" dirty="0"/>
              <a:t>https://www.retech.com </a:t>
            </a:r>
          </a:p>
        </p:txBody>
      </p:sp>
    </p:spTree>
    <p:extLst>
      <p:ext uri="{BB962C8B-B14F-4D97-AF65-F5344CB8AC3E}">
        <p14:creationId xmlns:p14="http://schemas.microsoft.com/office/powerpoint/2010/main" val="410177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B09C-8B05-47D8-6BF1-1665CF06864C}"/>
              </a:ext>
            </a:extLst>
          </p:cNvPr>
          <p:cNvSpPr>
            <a:spLocks noGrp="1"/>
          </p:cNvSpPr>
          <p:nvPr>
            <p:ph type="title"/>
          </p:nvPr>
        </p:nvSpPr>
        <p:spPr>
          <a:xfrm>
            <a:off x="925511" y="2320519"/>
            <a:ext cx="10018713" cy="1752599"/>
          </a:xfrm>
        </p:spPr>
        <p:txBody>
          <a:bodyPr/>
          <a:lstStyle/>
          <a:p>
            <a:r>
              <a:rPr lang="en-IN" dirty="0">
                <a:solidFill>
                  <a:schemeClr val="accent1">
                    <a:lumMod val="75000"/>
                  </a:schemeClr>
                </a:solidFill>
                <a:latin typeface="Wide Latin" panose="020A0A07050505020404" pitchFamily="18" charset="0"/>
              </a:rPr>
              <a:t>   Thank you</a:t>
            </a:r>
          </a:p>
        </p:txBody>
      </p:sp>
    </p:spTree>
    <p:extLst>
      <p:ext uri="{BB962C8B-B14F-4D97-AF65-F5344CB8AC3E}">
        <p14:creationId xmlns:p14="http://schemas.microsoft.com/office/powerpoint/2010/main" val="109656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31F02-59B8-145C-9FD6-45BE130F0617}"/>
              </a:ext>
            </a:extLst>
          </p:cNvPr>
          <p:cNvSpPr txBox="1"/>
          <p:nvPr/>
        </p:nvSpPr>
        <p:spPr>
          <a:xfrm>
            <a:off x="1858297" y="481781"/>
            <a:ext cx="5309419" cy="646331"/>
          </a:xfrm>
          <a:prstGeom prst="rect">
            <a:avLst/>
          </a:prstGeom>
          <a:noFill/>
        </p:spPr>
        <p:txBody>
          <a:bodyPr wrap="square" rtlCol="0">
            <a:spAutoFit/>
          </a:bodyPr>
          <a:lstStyle/>
          <a:p>
            <a:r>
              <a:rPr lang="en-IN" sz="3600" dirty="0">
                <a:latin typeface="Arial Black" panose="020B0A04020102020204" pitchFamily="34" charset="0"/>
              </a:rPr>
              <a:t>Weekly Report </a:t>
            </a:r>
          </a:p>
        </p:txBody>
      </p:sp>
      <p:graphicFrame>
        <p:nvGraphicFramePr>
          <p:cNvPr id="5" name="Table 4">
            <a:extLst>
              <a:ext uri="{FF2B5EF4-FFF2-40B4-BE49-F238E27FC236}">
                <a16:creationId xmlns:a16="http://schemas.microsoft.com/office/drawing/2014/main" id="{9C9A9857-6ADF-C365-6E41-F333A78BD9EC}"/>
              </a:ext>
            </a:extLst>
          </p:cNvPr>
          <p:cNvGraphicFramePr>
            <a:graphicFrameLocks noGrp="1"/>
          </p:cNvGraphicFramePr>
          <p:nvPr>
            <p:extLst>
              <p:ext uri="{D42A27DB-BD31-4B8C-83A1-F6EECF244321}">
                <p14:modId xmlns:p14="http://schemas.microsoft.com/office/powerpoint/2010/main" val="2801907940"/>
              </p:ext>
            </p:extLst>
          </p:nvPr>
        </p:nvGraphicFramePr>
        <p:xfrm>
          <a:off x="2032000" y="1671145"/>
          <a:ext cx="8128000" cy="3988676"/>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550589545"/>
                    </a:ext>
                  </a:extLst>
                </a:gridCol>
                <a:gridCol w="4064000">
                  <a:extLst>
                    <a:ext uri="{9D8B030D-6E8A-4147-A177-3AD203B41FA5}">
                      <a16:colId xmlns:a16="http://schemas.microsoft.com/office/drawing/2014/main" val="2342283557"/>
                    </a:ext>
                  </a:extLst>
                </a:gridCol>
              </a:tblGrid>
              <a:tr h="997169">
                <a:tc>
                  <a:txBody>
                    <a:bodyPr/>
                    <a:lstStyle/>
                    <a:p>
                      <a:r>
                        <a:rPr lang="en-IN" sz="2400" dirty="0"/>
                        <a:t>Week 1:</a:t>
                      </a:r>
                    </a:p>
                  </a:txBody>
                  <a:tcPr/>
                </a:tc>
                <a:tc>
                  <a:txBody>
                    <a:bodyPr/>
                    <a:lstStyle/>
                    <a:p>
                      <a:r>
                        <a:rPr lang="en-IN" dirty="0"/>
                        <a:t>Descriptive analysis </a:t>
                      </a:r>
                    </a:p>
                  </a:txBody>
                  <a:tcPr/>
                </a:tc>
                <a:extLst>
                  <a:ext uri="{0D108BD9-81ED-4DB2-BD59-A6C34878D82A}">
                    <a16:rowId xmlns:a16="http://schemas.microsoft.com/office/drawing/2014/main" val="1633818451"/>
                  </a:ext>
                </a:extLst>
              </a:tr>
              <a:tr h="997169">
                <a:tc>
                  <a:txBody>
                    <a:bodyPr/>
                    <a:lstStyle/>
                    <a:p>
                      <a:r>
                        <a:rPr lang="en-IN" sz="2400" dirty="0"/>
                        <a:t>Week 2: </a:t>
                      </a:r>
                    </a:p>
                  </a:txBody>
                  <a:tcPr/>
                </a:tc>
                <a:tc>
                  <a:txBody>
                    <a:bodyPr/>
                    <a:lstStyle/>
                    <a:p>
                      <a:r>
                        <a:rPr lang="en-IN" dirty="0"/>
                        <a:t>Demographic analysis</a:t>
                      </a:r>
                    </a:p>
                  </a:txBody>
                  <a:tcPr/>
                </a:tc>
                <a:extLst>
                  <a:ext uri="{0D108BD9-81ED-4DB2-BD59-A6C34878D82A}">
                    <a16:rowId xmlns:a16="http://schemas.microsoft.com/office/drawing/2014/main" val="1177954222"/>
                  </a:ext>
                </a:extLst>
              </a:tr>
              <a:tr h="997169">
                <a:tc>
                  <a:txBody>
                    <a:bodyPr/>
                    <a:lstStyle/>
                    <a:p>
                      <a:r>
                        <a:rPr lang="en-IN" sz="2400" dirty="0"/>
                        <a:t>Week 3:</a:t>
                      </a:r>
                    </a:p>
                  </a:txBody>
                  <a:tcPr/>
                </a:tc>
                <a:tc>
                  <a:txBody>
                    <a:bodyPr/>
                    <a:lstStyle/>
                    <a:p>
                      <a:r>
                        <a:rPr lang="en-IN" dirty="0"/>
                        <a:t>Performance based analysis</a:t>
                      </a:r>
                    </a:p>
                  </a:txBody>
                  <a:tcPr/>
                </a:tc>
                <a:extLst>
                  <a:ext uri="{0D108BD9-81ED-4DB2-BD59-A6C34878D82A}">
                    <a16:rowId xmlns:a16="http://schemas.microsoft.com/office/drawing/2014/main" val="358578654"/>
                  </a:ext>
                </a:extLst>
              </a:tr>
              <a:tr h="997169">
                <a:tc>
                  <a:txBody>
                    <a:bodyPr/>
                    <a:lstStyle/>
                    <a:p>
                      <a:r>
                        <a:rPr lang="en-IN" sz="2400" dirty="0"/>
                        <a:t>Week 4:</a:t>
                      </a:r>
                    </a:p>
                  </a:txBody>
                  <a:tcPr/>
                </a:tc>
                <a:tc>
                  <a:txBody>
                    <a:bodyPr/>
                    <a:lstStyle/>
                    <a:p>
                      <a:r>
                        <a:rPr lang="en-IN" dirty="0"/>
                        <a:t>Predictive and prescriptive analysis</a:t>
                      </a:r>
                    </a:p>
                  </a:txBody>
                  <a:tcPr/>
                </a:tc>
                <a:extLst>
                  <a:ext uri="{0D108BD9-81ED-4DB2-BD59-A6C34878D82A}">
                    <a16:rowId xmlns:a16="http://schemas.microsoft.com/office/drawing/2014/main" val="1793271279"/>
                  </a:ext>
                </a:extLst>
              </a:tr>
            </a:tbl>
          </a:graphicData>
        </a:graphic>
      </p:graphicFrame>
    </p:spTree>
    <p:extLst>
      <p:ext uri="{BB962C8B-B14F-4D97-AF65-F5344CB8AC3E}">
        <p14:creationId xmlns:p14="http://schemas.microsoft.com/office/powerpoint/2010/main" val="3853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CF96-E430-82A6-6B09-2E75BD4E28FD}"/>
              </a:ext>
            </a:extLst>
          </p:cNvPr>
          <p:cNvSpPr>
            <a:spLocks noGrp="1"/>
          </p:cNvSpPr>
          <p:nvPr>
            <p:ph type="title"/>
          </p:nvPr>
        </p:nvSpPr>
        <p:spPr>
          <a:xfrm>
            <a:off x="1484312" y="685800"/>
            <a:ext cx="3218318" cy="1752599"/>
          </a:xfrm>
        </p:spPr>
        <p:txBody>
          <a:bodyPr>
            <a:normAutofit/>
          </a:bodyPr>
          <a:lstStyle/>
          <a:p>
            <a:r>
              <a:rPr lang="en-IN" dirty="0">
                <a:latin typeface="Algerian" panose="04020705040A02060702" pitchFamily="82" charset="0"/>
              </a:rPr>
              <a:t>PROBLEM STATEMENT</a:t>
            </a:r>
          </a:p>
        </p:txBody>
      </p:sp>
      <p:sp>
        <p:nvSpPr>
          <p:cNvPr id="9" name="TextBox 8">
            <a:extLst>
              <a:ext uri="{FF2B5EF4-FFF2-40B4-BE49-F238E27FC236}">
                <a16:creationId xmlns:a16="http://schemas.microsoft.com/office/drawing/2014/main" id="{96BAA4A8-7608-51EB-8FBC-BBBED48FEFF5}"/>
              </a:ext>
            </a:extLst>
          </p:cNvPr>
          <p:cNvSpPr txBox="1"/>
          <p:nvPr/>
        </p:nvSpPr>
        <p:spPr>
          <a:xfrm>
            <a:off x="3610946" y="2438399"/>
            <a:ext cx="6428792" cy="3785652"/>
          </a:xfrm>
          <a:prstGeom prst="rect">
            <a:avLst/>
          </a:prstGeom>
          <a:noFill/>
        </p:spPr>
        <p:txBody>
          <a:bodyPr wrap="square" rtlCol="0">
            <a:spAutoFit/>
          </a:bodyPr>
          <a:lstStyle/>
          <a:p>
            <a:r>
              <a:rPr lang="en-US" sz="2400" dirty="0"/>
              <a:t>To identify, analyze, and visualize salary patterns across various dimensions to better understand compensation trends and disparities. This analysis aims to provide insights into how salaries are distributed across departments, job levels, experience, locations, and demographic factors. The ultimate goal is to support data-driven decision-making for human resources, compensation planning, and strategic workforce management</a:t>
            </a:r>
            <a:r>
              <a:rPr lang="en-US" dirty="0"/>
              <a:t>.</a:t>
            </a:r>
            <a:endParaRPr lang="en-IN" dirty="0"/>
          </a:p>
        </p:txBody>
      </p:sp>
    </p:spTree>
    <p:extLst>
      <p:ext uri="{BB962C8B-B14F-4D97-AF65-F5344CB8AC3E}">
        <p14:creationId xmlns:p14="http://schemas.microsoft.com/office/powerpoint/2010/main" val="329731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17545-F78D-22F9-C3D7-AFD76D49C6D7}"/>
              </a:ext>
            </a:extLst>
          </p:cNvPr>
          <p:cNvSpPr txBox="1"/>
          <p:nvPr/>
        </p:nvSpPr>
        <p:spPr>
          <a:xfrm>
            <a:off x="1520890" y="363894"/>
            <a:ext cx="5150498" cy="707886"/>
          </a:xfrm>
          <a:prstGeom prst="rect">
            <a:avLst/>
          </a:prstGeom>
          <a:noFill/>
        </p:spPr>
        <p:txBody>
          <a:bodyPr wrap="square" rtlCol="0">
            <a:spAutoFit/>
          </a:bodyPr>
          <a:lstStyle/>
          <a:p>
            <a:r>
              <a:rPr lang="en-IN" sz="4000" dirty="0">
                <a:latin typeface="Algerian" panose="04020705040A02060702" pitchFamily="82" charset="0"/>
              </a:rPr>
              <a:t>ABSTRACT</a:t>
            </a:r>
          </a:p>
        </p:txBody>
      </p:sp>
      <p:sp>
        <p:nvSpPr>
          <p:cNvPr id="4" name="TextBox 3">
            <a:extLst>
              <a:ext uri="{FF2B5EF4-FFF2-40B4-BE49-F238E27FC236}">
                <a16:creationId xmlns:a16="http://schemas.microsoft.com/office/drawing/2014/main" id="{2216EB09-B9E3-30CC-1C08-119B3BC84242}"/>
              </a:ext>
            </a:extLst>
          </p:cNvPr>
          <p:cNvSpPr txBox="1"/>
          <p:nvPr/>
        </p:nvSpPr>
        <p:spPr>
          <a:xfrm>
            <a:off x="2192693" y="1576873"/>
            <a:ext cx="4674637" cy="2308324"/>
          </a:xfrm>
          <a:prstGeom prst="rect">
            <a:avLst/>
          </a:prstGeom>
          <a:noFill/>
        </p:spPr>
        <p:txBody>
          <a:bodyPr wrap="square" rtlCol="0">
            <a:spAutoFit/>
          </a:bodyPr>
          <a:lstStyle/>
          <a:p>
            <a:r>
              <a:rPr lang="en-US" dirty="0"/>
              <a:t>Objectives:</a:t>
            </a:r>
          </a:p>
          <a:p>
            <a:r>
              <a:rPr lang="en-US" dirty="0"/>
              <a:t>1.Identify trends and disparities in compensation</a:t>
            </a:r>
          </a:p>
          <a:p>
            <a:r>
              <a:rPr lang="en-US" dirty="0"/>
              <a:t> 2. Optimize salary structures for fairness and competitiveness</a:t>
            </a:r>
          </a:p>
          <a:p>
            <a:r>
              <a:rPr lang="en-US" dirty="0"/>
              <a:t>3. Inform budgeting and forecasting decision</a:t>
            </a:r>
          </a:p>
          <a:p>
            <a:r>
              <a:rPr lang="en-US" dirty="0"/>
              <a:t>4. Enhance employee satisfaction and retention</a:t>
            </a:r>
          </a:p>
          <a:p>
            <a:r>
              <a:rPr lang="en-US" dirty="0"/>
              <a:t>5. Ensure compliance with regulations </a:t>
            </a:r>
            <a:endParaRPr lang="en-IN" dirty="0"/>
          </a:p>
        </p:txBody>
      </p:sp>
      <p:sp>
        <p:nvSpPr>
          <p:cNvPr id="5" name="TextBox 4">
            <a:extLst>
              <a:ext uri="{FF2B5EF4-FFF2-40B4-BE49-F238E27FC236}">
                <a16:creationId xmlns:a16="http://schemas.microsoft.com/office/drawing/2014/main" id="{0CAA5580-AE3D-FE54-EDFA-2606FA051FD5}"/>
              </a:ext>
            </a:extLst>
          </p:cNvPr>
          <p:cNvSpPr txBox="1"/>
          <p:nvPr/>
        </p:nvSpPr>
        <p:spPr>
          <a:xfrm>
            <a:off x="7977673" y="4096139"/>
            <a:ext cx="3564294" cy="2031325"/>
          </a:xfrm>
          <a:prstGeom prst="rect">
            <a:avLst/>
          </a:prstGeom>
          <a:noFill/>
        </p:spPr>
        <p:txBody>
          <a:bodyPr wrap="square" rtlCol="0">
            <a:spAutoFit/>
          </a:bodyPr>
          <a:lstStyle/>
          <a:p>
            <a:r>
              <a:rPr lang="en-US" dirty="0"/>
              <a:t>METHODLOGY :</a:t>
            </a:r>
          </a:p>
          <a:p>
            <a:r>
              <a:rPr lang="en-US" dirty="0"/>
              <a:t>1: Data Collection and Preparation 2: Data Modeling</a:t>
            </a:r>
          </a:p>
          <a:p>
            <a:r>
              <a:rPr lang="en-US" dirty="0"/>
              <a:t>3: Visualization</a:t>
            </a:r>
          </a:p>
          <a:p>
            <a:r>
              <a:rPr lang="en-US" dirty="0"/>
              <a:t> 4: Analysis</a:t>
            </a:r>
          </a:p>
          <a:p>
            <a:r>
              <a:rPr lang="en-US" dirty="0"/>
              <a:t>5: Insights and Recommendations 6: Sharing and Collaboration</a:t>
            </a:r>
            <a:endParaRPr lang="en-IN" dirty="0"/>
          </a:p>
        </p:txBody>
      </p:sp>
    </p:spTree>
    <p:extLst>
      <p:ext uri="{BB962C8B-B14F-4D97-AF65-F5344CB8AC3E}">
        <p14:creationId xmlns:p14="http://schemas.microsoft.com/office/powerpoint/2010/main" val="295593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57AAF-7033-847A-ECEB-30D606D4FEAF}"/>
              </a:ext>
            </a:extLst>
          </p:cNvPr>
          <p:cNvSpPr txBox="1"/>
          <p:nvPr/>
        </p:nvSpPr>
        <p:spPr>
          <a:xfrm>
            <a:off x="1660849" y="158620"/>
            <a:ext cx="7389845" cy="707886"/>
          </a:xfrm>
          <a:prstGeom prst="rect">
            <a:avLst/>
          </a:prstGeom>
          <a:noFill/>
        </p:spPr>
        <p:txBody>
          <a:bodyPr wrap="square" rtlCol="0">
            <a:spAutoFit/>
          </a:bodyPr>
          <a:lstStyle/>
          <a:p>
            <a:r>
              <a:rPr lang="en-IN" sz="4000" dirty="0">
                <a:latin typeface="Algerian" panose="04020705040A02060702" pitchFamily="82" charset="0"/>
              </a:rPr>
              <a:t>MODULE</a:t>
            </a:r>
          </a:p>
        </p:txBody>
      </p:sp>
      <p:sp>
        <p:nvSpPr>
          <p:cNvPr id="6" name="TextBox 5">
            <a:extLst>
              <a:ext uri="{FF2B5EF4-FFF2-40B4-BE49-F238E27FC236}">
                <a16:creationId xmlns:a16="http://schemas.microsoft.com/office/drawing/2014/main" id="{AAE83874-BCB5-BDF3-B21A-898B4338D40C}"/>
              </a:ext>
            </a:extLst>
          </p:cNvPr>
          <p:cNvSpPr txBox="1"/>
          <p:nvPr/>
        </p:nvSpPr>
        <p:spPr>
          <a:xfrm>
            <a:off x="2593909" y="1287004"/>
            <a:ext cx="3806891" cy="5355312"/>
          </a:xfrm>
          <a:prstGeom prst="rect">
            <a:avLst/>
          </a:prstGeom>
          <a:noFill/>
        </p:spPr>
        <p:txBody>
          <a:bodyPr wrap="square" rtlCol="0">
            <a:spAutoFit/>
          </a:bodyPr>
          <a:lstStyle/>
          <a:p>
            <a:r>
              <a:rPr lang="en-US" dirty="0"/>
              <a:t> 1.Salary Distribution</a:t>
            </a:r>
          </a:p>
          <a:p>
            <a:pPr marL="285750" indent="-285750">
              <a:buFontTx/>
              <a:buChar char="-"/>
            </a:pPr>
            <a:r>
              <a:rPr lang="en-US" dirty="0"/>
              <a:t>Visualizations: </a:t>
            </a:r>
          </a:p>
          <a:p>
            <a:r>
              <a:rPr lang="en-US" dirty="0"/>
              <a:t>        - Histogram </a:t>
            </a:r>
          </a:p>
          <a:p>
            <a:r>
              <a:rPr lang="en-US" dirty="0"/>
              <a:t>        - Box plot </a:t>
            </a:r>
          </a:p>
          <a:p>
            <a:r>
              <a:rPr lang="en-US" dirty="0"/>
              <a:t>        - Scatter plot</a:t>
            </a:r>
          </a:p>
          <a:p>
            <a:pPr marL="285750" indent="-285750">
              <a:buFontTx/>
              <a:buChar char="-"/>
            </a:pPr>
            <a:r>
              <a:rPr lang="en-US" dirty="0"/>
              <a:t>Metrics:   </a:t>
            </a:r>
          </a:p>
          <a:p>
            <a:r>
              <a:rPr lang="en-US" dirty="0"/>
              <a:t>        - Average salary  </a:t>
            </a:r>
          </a:p>
          <a:p>
            <a:r>
              <a:rPr lang="en-US" dirty="0"/>
              <a:t>        - Median salary</a:t>
            </a:r>
          </a:p>
          <a:p>
            <a:r>
              <a:rPr lang="en-US" dirty="0"/>
              <a:t>        - Salary range</a:t>
            </a:r>
          </a:p>
          <a:p>
            <a:r>
              <a:rPr lang="en-US" dirty="0"/>
              <a:t>        - Standard deviation</a:t>
            </a:r>
          </a:p>
          <a:p>
            <a:r>
              <a:rPr lang="en-US" dirty="0"/>
              <a:t>2. Salary by Department/Role</a:t>
            </a:r>
          </a:p>
          <a:p>
            <a:pPr marL="285750" indent="-285750">
              <a:buFontTx/>
              <a:buChar char="-"/>
            </a:pPr>
            <a:r>
              <a:rPr lang="en-US" dirty="0"/>
              <a:t>Visualizations:  </a:t>
            </a:r>
          </a:p>
          <a:p>
            <a:r>
              <a:rPr lang="en-US" dirty="0"/>
              <a:t>  - Bar chart </a:t>
            </a:r>
          </a:p>
          <a:p>
            <a:r>
              <a:rPr lang="en-US" dirty="0"/>
              <a:t>  - Column chart</a:t>
            </a:r>
          </a:p>
          <a:p>
            <a:r>
              <a:rPr lang="en-US" dirty="0"/>
              <a:t>  - </a:t>
            </a:r>
            <a:r>
              <a:rPr lang="en-US" dirty="0" err="1"/>
              <a:t>Treemap</a:t>
            </a:r>
            <a:r>
              <a:rPr lang="en-US" dirty="0"/>
              <a:t> </a:t>
            </a:r>
          </a:p>
          <a:p>
            <a:pPr marL="285750" indent="-285750">
              <a:buFontTx/>
              <a:buChar char="-"/>
            </a:pPr>
            <a:r>
              <a:rPr lang="en-US" dirty="0"/>
              <a:t>Metrics:   </a:t>
            </a:r>
          </a:p>
          <a:p>
            <a:r>
              <a:rPr lang="en-US" dirty="0"/>
              <a:t>   - Average salary by department</a:t>
            </a:r>
          </a:p>
          <a:p>
            <a:r>
              <a:rPr lang="en-US" dirty="0"/>
              <a:t>    - Average salary by role   </a:t>
            </a:r>
          </a:p>
          <a:p>
            <a:r>
              <a:rPr lang="en-US" dirty="0"/>
              <a:t> - Salary range by department</a:t>
            </a:r>
            <a:endParaRPr lang="en-IN" dirty="0"/>
          </a:p>
        </p:txBody>
      </p:sp>
      <p:sp>
        <p:nvSpPr>
          <p:cNvPr id="7" name="TextBox 6">
            <a:extLst>
              <a:ext uri="{FF2B5EF4-FFF2-40B4-BE49-F238E27FC236}">
                <a16:creationId xmlns:a16="http://schemas.microsoft.com/office/drawing/2014/main" id="{7BB37F65-37FF-BCC8-A6A9-12461006C335}"/>
              </a:ext>
            </a:extLst>
          </p:cNvPr>
          <p:cNvSpPr txBox="1"/>
          <p:nvPr/>
        </p:nvSpPr>
        <p:spPr>
          <a:xfrm>
            <a:off x="6929120" y="1391920"/>
            <a:ext cx="4368800" cy="5078313"/>
          </a:xfrm>
          <a:prstGeom prst="rect">
            <a:avLst/>
          </a:prstGeom>
          <a:noFill/>
        </p:spPr>
        <p:txBody>
          <a:bodyPr wrap="square" rtlCol="0">
            <a:spAutoFit/>
          </a:bodyPr>
          <a:lstStyle/>
          <a:p>
            <a:r>
              <a:rPr lang="en-US" dirty="0"/>
              <a:t>3. Salary by Demographics</a:t>
            </a:r>
          </a:p>
          <a:p>
            <a:pPr marL="285750" indent="-285750">
              <a:buFontTx/>
              <a:buChar char="-"/>
            </a:pPr>
            <a:r>
              <a:rPr lang="en-US" dirty="0"/>
              <a:t>Visualizations:   </a:t>
            </a:r>
          </a:p>
          <a:p>
            <a:r>
              <a:rPr lang="en-US" dirty="0"/>
              <a:t>    - Bar chart  </a:t>
            </a:r>
          </a:p>
          <a:p>
            <a:r>
              <a:rPr lang="en-US" dirty="0"/>
              <a:t>    - Column chart </a:t>
            </a:r>
          </a:p>
          <a:p>
            <a:r>
              <a:rPr lang="en-US" dirty="0"/>
              <a:t>    - Heatmap</a:t>
            </a:r>
          </a:p>
          <a:p>
            <a:r>
              <a:rPr lang="en-US" dirty="0"/>
              <a:t> - Metrics:  </a:t>
            </a:r>
          </a:p>
          <a:p>
            <a:r>
              <a:rPr lang="en-US" dirty="0"/>
              <a:t>  - Average salary by gender  </a:t>
            </a:r>
          </a:p>
          <a:p>
            <a:r>
              <a:rPr lang="en-US" dirty="0"/>
              <a:t>  - Average salary by age group  </a:t>
            </a:r>
          </a:p>
          <a:p>
            <a:r>
              <a:rPr lang="en-US" dirty="0"/>
              <a:t>  - Salary range by ethnicity</a:t>
            </a:r>
          </a:p>
          <a:p>
            <a:r>
              <a:rPr lang="en-US" dirty="0"/>
              <a:t>4. Salary Growth and Trends</a:t>
            </a:r>
          </a:p>
          <a:p>
            <a:pPr marL="285750" indent="-285750">
              <a:buFontTx/>
              <a:buChar char="-"/>
            </a:pPr>
            <a:r>
              <a:rPr lang="en-US" dirty="0"/>
              <a:t>Visualizations: </a:t>
            </a:r>
          </a:p>
          <a:p>
            <a:r>
              <a:rPr lang="en-US" dirty="0"/>
              <a:t>   - Line chart  </a:t>
            </a:r>
          </a:p>
          <a:p>
            <a:r>
              <a:rPr lang="en-US" dirty="0"/>
              <a:t>   - Area chart  </a:t>
            </a:r>
          </a:p>
          <a:p>
            <a:r>
              <a:rPr lang="en-US" dirty="0"/>
              <a:t>   - Scatter plot</a:t>
            </a:r>
          </a:p>
          <a:p>
            <a:r>
              <a:rPr lang="en-US" dirty="0"/>
              <a:t> - Metrics:  </a:t>
            </a:r>
          </a:p>
          <a:p>
            <a:r>
              <a:rPr lang="en-US" dirty="0"/>
              <a:t>   - Salary growth rate</a:t>
            </a:r>
          </a:p>
          <a:p>
            <a:r>
              <a:rPr lang="en-US" dirty="0"/>
              <a:t>   - Average salary increase </a:t>
            </a:r>
          </a:p>
          <a:p>
            <a:r>
              <a:rPr lang="en-US" dirty="0"/>
              <a:t>   </a:t>
            </a:r>
            <a:endParaRPr lang="en-IN" dirty="0"/>
          </a:p>
        </p:txBody>
      </p:sp>
    </p:spTree>
    <p:extLst>
      <p:ext uri="{BB962C8B-B14F-4D97-AF65-F5344CB8AC3E}">
        <p14:creationId xmlns:p14="http://schemas.microsoft.com/office/powerpoint/2010/main" val="6501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89755-ADD7-F09E-F82A-8CDFB35D212A}"/>
              </a:ext>
            </a:extLst>
          </p:cNvPr>
          <p:cNvSpPr txBox="1"/>
          <p:nvPr/>
        </p:nvSpPr>
        <p:spPr>
          <a:xfrm>
            <a:off x="2976880" y="1981200"/>
            <a:ext cx="7101840" cy="4247317"/>
          </a:xfrm>
          <a:prstGeom prst="rect">
            <a:avLst/>
          </a:prstGeom>
          <a:noFill/>
        </p:spPr>
        <p:txBody>
          <a:bodyPr wrap="square" rtlCol="0">
            <a:spAutoFit/>
          </a:bodyPr>
          <a:lstStyle/>
          <a:p>
            <a:pPr marL="342900" indent="-342900">
              <a:buAutoNum type="arabicPeriod"/>
            </a:pPr>
            <a:r>
              <a:rPr lang="en-US" dirty="0"/>
              <a:t>Connect to your data source: Connect Power BI to your data source, such as an Excel spreadsheet, SQL database, or HR system, where salary data is stored.  </a:t>
            </a:r>
          </a:p>
          <a:p>
            <a:pPr marL="342900" indent="-342900">
              <a:buAutoNum type="arabicPeriod"/>
            </a:pPr>
            <a:r>
              <a:rPr lang="en-US" dirty="0"/>
              <a:t>Create a data model: Create a data model that includes tables for employee information, salary data, and any other relevant data, such as department, location, or job title.</a:t>
            </a:r>
          </a:p>
          <a:p>
            <a:pPr marL="342900" indent="-342900">
              <a:buAutoNum type="arabicPeriod"/>
            </a:pPr>
            <a:r>
              <a:rPr lang="en-US" dirty="0"/>
              <a:t> Visualize salary patterns: Use Power BI's visualization tools to create reports and dashboards that showcase salary patterns, such as:                    - Salary distribution by department or job title                                                - Average salary by location or level                                                                            - Salary growth over time                                                                                                                  - Comparison of salary ranges across different groups</a:t>
            </a:r>
          </a:p>
          <a:p>
            <a:pPr marL="342900" indent="-342900">
              <a:buAutoNum type="arabicPeriod"/>
            </a:pPr>
            <a:r>
              <a:rPr lang="en-US" dirty="0"/>
              <a:t>Use DAX formulas:                                                                                                                    Use Power BI's DAX (Data Analysis Expressions) formulas to create calculations and measures that help analyze salary patterns.</a:t>
            </a:r>
            <a:endParaRPr lang="en-IN" dirty="0"/>
          </a:p>
        </p:txBody>
      </p:sp>
      <p:sp>
        <p:nvSpPr>
          <p:cNvPr id="3" name="TextBox 2">
            <a:extLst>
              <a:ext uri="{FF2B5EF4-FFF2-40B4-BE49-F238E27FC236}">
                <a16:creationId xmlns:a16="http://schemas.microsoft.com/office/drawing/2014/main" id="{242A3D96-C481-2296-9081-9967C91F6244}"/>
              </a:ext>
            </a:extLst>
          </p:cNvPr>
          <p:cNvSpPr txBox="1"/>
          <p:nvPr/>
        </p:nvSpPr>
        <p:spPr>
          <a:xfrm>
            <a:off x="1442720" y="604520"/>
            <a:ext cx="5201920" cy="721360"/>
          </a:xfrm>
          <a:prstGeom prst="rect">
            <a:avLst/>
          </a:prstGeom>
          <a:noFill/>
        </p:spPr>
        <p:txBody>
          <a:bodyPr wrap="square" rtlCol="0">
            <a:spAutoFit/>
          </a:bodyPr>
          <a:lstStyle/>
          <a:p>
            <a:r>
              <a:rPr lang="en-IN" sz="4000" dirty="0">
                <a:latin typeface="Algerian" panose="04020705040A02060702" pitchFamily="82" charset="0"/>
              </a:rPr>
              <a:t>IMPLEMENTATION</a:t>
            </a:r>
          </a:p>
        </p:txBody>
      </p:sp>
    </p:spTree>
    <p:extLst>
      <p:ext uri="{BB962C8B-B14F-4D97-AF65-F5344CB8AC3E}">
        <p14:creationId xmlns:p14="http://schemas.microsoft.com/office/powerpoint/2010/main" val="49343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94DC8D-D30C-6617-60C5-EFA7787EA925}"/>
              </a:ext>
            </a:extLst>
          </p:cNvPr>
          <p:cNvPicPr/>
          <p:nvPr/>
        </p:nvPicPr>
        <p:blipFill>
          <a:blip r:embed="rId2"/>
          <a:stretch>
            <a:fillRect/>
          </a:stretch>
        </p:blipFill>
        <p:spPr>
          <a:xfrm>
            <a:off x="6940550" y="294640"/>
            <a:ext cx="3858260" cy="2817177"/>
          </a:xfrm>
          <a:prstGeom prst="rect">
            <a:avLst/>
          </a:prstGeom>
        </p:spPr>
      </p:pic>
      <p:pic>
        <p:nvPicPr>
          <p:cNvPr id="3" name="Picture 2">
            <a:extLst>
              <a:ext uri="{FF2B5EF4-FFF2-40B4-BE49-F238E27FC236}">
                <a16:creationId xmlns:a16="http://schemas.microsoft.com/office/drawing/2014/main" id="{9B456664-509E-8499-6629-11C944E73B7B}"/>
              </a:ext>
            </a:extLst>
          </p:cNvPr>
          <p:cNvPicPr/>
          <p:nvPr/>
        </p:nvPicPr>
        <p:blipFill>
          <a:blip r:embed="rId3"/>
          <a:stretch>
            <a:fillRect/>
          </a:stretch>
        </p:blipFill>
        <p:spPr>
          <a:xfrm>
            <a:off x="7092950" y="3891598"/>
            <a:ext cx="3705860" cy="2285365"/>
          </a:xfrm>
          <a:prstGeom prst="rect">
            <a:avLst/>
          </a:prstGeom>
        </p:spPr>
      </p:pic>
      <p:sp>
        <p:nvSpPr>
          <p:cNvPr id="4" name="TextBox 3">
            <a:extLst>
              <a:ext uri="{FF2B5EF4-FFF2-40B4-BE49-F238E27FC236}">
                <a16:creationId xmlns:a16="http://schemas.microsoft.com/office/drawing/2014/main" id="{1A1F4279-2590-8A16-CC5B-7D8BC150DE73}"/>
              </a:ext>
            </a:extLst>
          </p:cNvPr>
          <p:cNvSpPr txBox="1"/>
          <p:nvPr/>
        </p:nvSpPr>
        <p:spPr>
          <a:xfrm>
            <a:off x="2021840" y="751840"/>
            <a:ext cx="3229611" cy="707886"/>
          </a:xfrm>
          <a:prstGeom prst="rect">
            <a:avLst/>
          </a:prstGeom>
          <a:noFill/>
        </p:spPr>
        <p:txBody>
          <a:bodyPr wrap="square" rtlCol="0">
            <a:spAutoFit/>
          </a:bodyPr>
          <a:lstStyle/>
          <a:p>
            <a:r>
              <a:rPr lang="en-IN" sz="4000" dirty="0">
                <a:latin typeface="Algerian" panose="04020705040A02060702" pitchFamily="82" charset="0"/>
              </a:rPr>
              <a:t>OUTPUT</a:t>
            </a:r>
          </a:p>
        </p:txBody>
      </p:sp>
    </p:spTree>
    <p:extLst>
      <p:ext uri="{BB962C8B-B14F-4D97-AF65-F5344CB8AC3E}">
        <p14:creationId xmlns:p14="http://schemas.microsoft.com/office/powerpoint/2010/main" val="236750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CA42B-E6E7-6CAB-2D23-398B5150FCDB}"/>
              </a:ext>
            </a:extLst>
          </p:cNvPr>
          <p:cNvSpPr txBox="1"/>
          <p:nvPr/>
        </p:nvSpPr>
        <p:spPr>
          <a:xfrm>
            <a:off x="1910080" y="741680"/>
            <a:ext cx="5069840" cy="707886"/>
          </a:xfrm>
          <a:prstGeom prst="rect">
            <a:avLst/>
          </a:prstGeom>
          <a:noFill/>
        </p:spPr>
        <p:txBody>
          <a:bodyPr wrap="square" rtlCol="0">
            <a:spAutoFit/>
          </a:bodyPr>
          <a:lstStyle/>
          <a:p>
            <a:r>
              <a:rPr lang="en-IN" sz="4000" dirty="0">
                <a:latin typeface="Algerian" panose="04020705040A02060702" pitchFamily="82" charset="0"/>
              </a:rPr>
              <a:t>RESULT</a:t>
            </a:r>
          </a:p>
        </p:txBody>
      </p:sp>
      <p:sp>
        <p:nvSpPr>
          <p:cNvPr id="3" name="TextBox 2">
            <a:extLst>
              <a:ext uri="{FF2B5EF4-FFF2-40B4-BE49-F238E27FC236}">
                <a16:creationId xmlns:a16="http://schemas.microsoft.com/office/drawing/2014/main" id="{3EDF64AA-D2A8-4426-4395-A0026466BAF9}"/>
              </a:ext>
            </a:extLst>
          </p:cNvPr>
          <p:cNvSpPr txBox="1"/>
          <p:nvPr/>
        </p:nvSpPr>
        <p:spPr>
          <a:xfrm>
            <a:off x="5943600" y="2580640"/>
            <a:ext cx="5069840" cy="3416320"/>
          </a:xfrm>
          <a:prstGeom prst="rect">
            <a:avLst/>
          </a:prstGeom>
          <a:noFill/>
        </p:spPr>
        <p:txBody>
          <a:bodyPr wrap="square" rtlCol="0">
            <a:spAutoFit/>
          </a:bodyPr>
          <a:lstStyle/>
          <a:p>
            <a:r>
              <a:rPr lang="en-US" dirty="0"/>
              <a:t>Overall Trend: Salaries show a steady growth pattern over time, with notable peaks during specific </a:t>
            </a:r>
            <a:r>
              <a:rPr lang="en-US" dirty="0" err="1"/>
              <a:t>periods.Department</a:t>
            </a:r>
            <a:r>
              <a:rPr lang="en-US" dirty="0"/>
              <a:t>-Wise: Departments like Engineering and IT generally have higher average salaries, indicating a skills </a:t>
            </a:r>
            <a:r>
              <a:rPr lang="en-US" dirty="0" err="1"/>
              <a:t>premium.Experience</a:t>
            </a:r>
            <a:r>
              <a:rPr lang="en-US" dirty="0"/>
              <a:t> Correlation: Salaries increase with experience, typically plateauing after a certain </a:t>
            </a:r>
            <a:r>
              <a:rPr lang="en-US" dirty="0" err="1"/>
              <a:t>level.Geographic</a:t>
            </a:r>
            <a:r>
              <a:rPr lang="en-US" dirty="0"/>
              <a:t> Distribution: Major cities or specific regions show higher salaries, often reflecting the cost of </a:t>
            </a:r>
            <a:r>
              <a:rPr lang="en-US" dirty="0" err="1"/>
              <a:t>living.Top</a:t>
            </a:r>
            <a:r>
              <a:rPr lang="en-US" dirty="0"/>
              <a:t> Earners: Mostly high-level roles or specialized positions, revealing the value placed on specific skills and leadership.</a:t>
            </a:r>
            <a:endParaRPr lang="en-IN" dirty="0"/>
          </a:p>
        </p:txBody>
      </p:sp>
    </p:spTree>
    <p:extLst>
      <p:ext uri="{BB962C8B-B14F-4D97-AF65-F5344CB8AC3E}">
        <p14:creationId xmlns:p14="http://schemas.microsoft.com/office/powerpoint/2010/main" val="191119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06B80-A381-6E33-267C-CB84F6297E14}"/>
              </a:ext>
            </a:extLst>
          </p:cNvPr>
          <p:cNvSpPr txBox="1"/>
          <p:nvPr/>
        </p:nvSpPr>
        <p:spPr>
          <a:xfrm>
            <a:off x="1818640" y="1239520"/>
            <a:ext cx="3647440" cy="707886"/>
          </a:xfrm>
          <a:prstGeom prst="rect">
            <a:avLst/>
          </a:prstGeom>
          <a:noFill/>
        </p:spPr>
        <p:txBody>
          <a:bodyPr wrap="square" rtlCol="0">
            <a:spAutoFit/>
          </a:bodyPr>
          <a:lstStyle/>
          <a:p>
            <a:r>
              <a:rPr lang="en-IN" sz="4000" dirty="0">
                <a:latin typeface="Algerian" panose="04020705040A02060702" pitchFamily="82" charset="0"/>
              </a:rPr>
              <a:t>conclusion</a:t>
            </a:r>
          </a:p>
        </p:txBody>
      </p:sp>
      <p:sp>
        <p:nvSpPr>
          <p:cNvPr id="3" name="TextBox 2">
            <a:extLst>
              <a:ext uri="{FF2B5EF4-FFF2-40B4-BE49-F238E27FC236}">
                <a16:creationId xmlns:a16="http://schemas.microsoft.com/office/drawing/2014/main" id="{05F34A0B-33F3-B5E7-9DF0-F859DC79B373}"/>
              </a:ext>
            </a:extLst>
          </p:cNvPr>
          <p:cNvSpPr txBox="1"/>
          <p:nvPr/>
        </p:nvSpPr>
        <p:spPr>
          <a:xfrm>
            <a:off x="5466080" y="1828800"/>
            <a:ext cx="4653280" cy="4524315"/>
          </a:xfrm>
          <a:prstGeom prst="rect">
            <a:avLst/>
          </a:prstGeom>
          <a:noFill/>
        </p:spPr>
        <p:txBody>
          <a:bodyPr wrap="square" rtlCol="0">
            <a:spAutoFit/>
          </a:bodyPr>
          <a:lstStyle/>
          <a:p>
            <a:r>
              <a:rPr lang="en-US" dirty="0"/>
              <a:t>The salary analysis in Power BI reveals clear patterns and insights. Salaries generally increase over time, particularly in high-demand departments like Engineering and IT, indicating a premium on technical expertise. While experience positively correlates with salary, earnings tend to plateau after a certain experience level, suggesting a cap based on role or market standards. Geographic analysis shows higher pay in urban areas, likely due to higher living costs. The top earners are predominantly in senior or specialized roles, highlighting the company’s focus on rewarding leadership and niche skills. This analysis provides actionable insights for aligning compensation</a:t>
            </a:r>
            <a:endParaRPr lang="en-IN" dirty="0"/>
          </a:p>
        </p:txBody>
      </p:sp>
    </p:spTree>
    <p:extLst>
      <p:ext uri="{BB962C8B-B14F-4D97-AF65-F5344CB8AC3E}">
        <p14:creationId xmlns:p14="http://schemas.microsoft.com/office/powerpoint/2010/main" val="315848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135</TotalTime>
  <Words>702</Words>
  <Application>Microsoft Office PowerPoint</Application>
  <PresentationFormat>Widescreen</PresentationFormat>
  <Paragraphs>83</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Berlin Sans FB</vt:lpstr>
      <vt:lpstr>Calibri</vt:lpstr>
      <vt:lpstr>Tw Cen MT</vt:lpstr>
      <vt:lpstr>Wide Latin</vt:lpstr>
      <vt:lpstr>Circuit</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 Komala</dc:creator>
  <cp:lastModifiedBy>sumithra ponna</cp:lastModifiedBy>
  <cp:revision>6</cp:revision>
  <dcterms:created xsi:type="dcterms:W3CDTF">2024-11-15T02:23:09Z</dcterms:created>
  <dcterms:modified xsi:type="dcterms:W3CDTF">2024-11-15T06:50:34Z</dcterms:modified>
</cp:coreProperties>
</file>