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335D7-F462-4124-8CF7-87DE2D18C36D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30B79-357E-4AE6-B850-700D4AF7DC60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81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C84F-0EC7-0F23-A4AA-38E9E843F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3D0627-BDAA-D31A-2C73-457BEAD12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EBE57-6C9B-9453-894C-6AF59D8D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61E9B-8CA1-FE40-D9EF-E0A48E6B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8EB72-DD0B-1E7C-3DB9-E0676C874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593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E895-6092-CB7B-67DA-4F05E79A5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76E5E-D6C6-6FA7-257D-4FF33F8D0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1FE40-C756-E236-6534-13F278C8F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538E4-D585-795B-832D-1131379FB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B62F0-1103-6F3C-3170-FFBF181C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92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8410A-83E3-7D76-8EFE-ADEB21F2F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F3BFA-CF63-6A3B-1C41-2A41050EE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FCD62-AB7E-F054-1C6A-8E09C7B93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0FFD-0423-CD1A-4F7F-7D8D3F94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C4F7E-501B-78F2-0221-6EF3D515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389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95C97-EA2C-CD36-C0C7-AD45F7E6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01E5E-0745-7C3C-A379-CD5EB22A0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EB3AC-8F76-718B-86D4-3E73E056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6846F-6F50-C1CE-8D5C-ABA76CB75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CED0D-FDBC-4EE4-D012-BE6C622E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7757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AF7C2-7FAF-9D9A-39A0-F5001D9B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B232E-1EE1-BD54-EDA5-76532434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A559-279B-4F23-3BE3-D77D929D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A5949-252C-A2E0-96AC-EB5EA56DB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F259-494A-85D1-201B-2AA6DFA4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85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2905-2477-4D8C-C2A3-50D84D2E7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06EC6-B35B-2EA2-9207-3E4A8ED71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1D510-1964-E6A5-899F-BEB6B65F9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95281-A790-D19C-3863-38ACAE2C5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0B597-6504-3A7B-4ACE-89749903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ED422-E5D4-184F-53FE-D256871D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54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19B9-1214-478C-430B-F6F05DE50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0D375-6338-44C4-5ED8-2294D09AD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607432-0577-CD88-468A-6821958BB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CDFDE-107E-F851-0414-97C906D19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87E017-EC33-AF9F-A6FF-D4233B3264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D083D-2050-0A00-12A7-67F298784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D0843B-58E5-844E-5279-3D9012F1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BCA4F2-EC44-ACDC-C826-98DB3CA1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421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9493-74D4-FDD1-0092-1844C5222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3BED89-BD81-EAAD-A81E-54AE9436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F0D71-EC60-5AA1-24BD-1344C6AC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9FDA6-B7A4-DE0A-BF70-B8A1B8DE4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850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4D2BF-4342-F44B-3E7D-D74FE66DD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DF588-CE21-704A-BACD-D6CB02A6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AFB92-EDF4-4B36-6F2A-343D1959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9425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FDAE-73B1-4DAA-01F7-A9FC15CB3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35C00-D012-2BB1-7F35-2977EBDC6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05F86-7AAE-1356-C89C-7A08A939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B371D-C82F-134A-7398-1A95209F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E9053-906D-6A06-DE6B-88D018239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92A1F5-F6F2-0023-338F-8B243ABF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052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CE46-9C9C-F177-78E4-313809B5E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6D28B6-6582-6024-60B8-5E7631CCDB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8CE6C2-DAED-4539-FE0C-9A50415CB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7AE35-B951-7666-8F89-EB727C0F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86825-B93B-72FD-9CCB-8F5892FD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A10F8-D318-C64D-CCD7-35DF045E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664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B89840-1AE1-CCDA-CDF1-9C83F5069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BF98C4-556F-999F-AC9F-CCC949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99B09-B61C-8B67-1538-5AD917F96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9D1AF-E2CF-41AB-B96F-33FA1BE943D7}" type="datetimeFigureOut">
              <a:rPr lang="en-IN" smtClean="0"/>
              <a:t>16-04-2024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1BD83-C495-8C37-39DF-470C354455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D606E-DB2D-B3E3-6242-6B6D331699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F6041-EEFA-4AA5-B38C-FCA427F39E4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11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jpg"/><Relationship Id="rId4" Type="http://schemas.openxmlformats.org/officeDocument/2006/relationships/image" Target="../media/image13.png"/><Relationship Id="rId9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pm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blue rectangular objects with black text&#10;&#10;Description automatically generated">
            <a:extLst>
              <a:ext uri="{FF2B5EF4-FFF2-40B4-BE49-F238E27FC236}">
                <a16:creationId xmlns:a16="http://schemas.microsoft.com/office/drawing/2014/main" id="{71D1D504-EBAE-1E1D-A720-5D139CC8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217"/>
            <a:ext cx="12192000" cy="39275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5E2047-981D-2129-1B22-1E476A49995D}"/>
              </a:ext>
            </a:extLst>
          </p:cNvPr>
          <p:cNvSpPr txBox="1"/>
          <p:nvPr/>
        </p:nvSpPr>
        <p:spPr>
          <a:xfrm>
            <a:off x="184935" y="513708"/>
            <a:ext cx="2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Original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0520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loe vera&#10;&#10;Description automatically generated">
            <a:extLst>
              <a:ext uri="{FF2B5EF4-FFF2-40B4-BE49-F238E27FC236}">
                <a16:creationId xmlns:a16="http://schemas.microsoft.com/office/drawing/2014/main" id="{441A3FA8-F78B-4A99-F117-2F3A28C2E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11" y="926421"/>
            <a:ext cx="1540199" cy="847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D3DF8D-9123-B873-A57A-B055CF78C0EA}"/>
              </a:ext>
            </a:extLst>
          </p:cNvPr>
          <p:cNvSpPr txBox="1"/>
          <p:nvPr/>
        </p:nvSpPr>
        <p:spPr>
          <a:xfrm>
            <a:off x="1687973" y="1883386"/>
            <a:ext cx="1722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Alovera</a:t>
            </a:r>
          </a:p>
        </p:txBody>
      </p:sp>
      <p:pic>
        <p:nvPicPr>
          <p:cNvPr id="6" name="Picture 5" descr="A close-up of a plant&#10;&#10;Description automatically generated">
            <a:extLst>
              <a:ext uri="{FF2B5EF4-FFF2-40B4-BE49-F238E27FC236}">
                <a16:creationId xmlns:a16="http://schemas.microsoft.com/office/drawing/2014/main" id="{CCEA8297-271A-1973-5D5B-7738BBA8EA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016" y="993215"/>
            <a:ext cx="1502980" cy="7741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9E0D8D-DD45-748D-6FAB-4F00552EF758}"/>
              </a:ext>
            </a:extLst>
          </p:cNvPr>
          <p:cNvSpPr txBox="1"/>
          <p:nvPr/>
        </p:nvSpPr>
        <p:spPr>
          <a:xfrm>
            <a:off x="3410676" y="1867173"/>
            <a:ext cx="1722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Artemisia_Argyii</a:t>
            </a:r>
          </a:p>
        </p:txBody>
      </p:sp>
      <p:pic>
        <p:nvPicPr>
          <p:cNvPr id="9" name="Picture 8" descr="A green leaf on a white background&#10;&#10;Description automatically generated">
            <a:extLst>
              <a:ext uri="{FF2B5EF4-FFF2-40B4-BE49-F238E27FC236}">
                <a16:creationId xmlns:a16="http://schemas.microsoft.com/office/drawing/2014/main" id="{F5AF8046-405B-7681-BC10-6A6A9F4C78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012" y="2177873"/>
            <a:ext cx="1540198" cy="8572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9179DF-7CB0-DB46-198D-37B05DF09047}"/>
              </a:ext>
            </a:extLst>
          </p:cNvPr>
          <p:cNvSpPr txBox="1"/>
          <p:nvPr/>
        </p:nvSpPr>
        <p:spPr>
          <a:xfrm>
            <a:off x="1628818" y="3035167"/>
            <a:ext cx="15401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Ballon Vine</a:t>
            </a:r>
          </a:p>
        </p:txBody>
      </p:sp>
      <p:pic>
        <p:nvPicPr>
          <p:cNvPr id="12" name="Picture 11" descr="A close-up of a leaf&#10;&#10;Description automatically generated">
            <a:extLst>
              <a:ext uri="{FF2B5EF4-FFF2-40B4-BE49-F238E27FC236}">
                <a16:creationId xmlns:a16="http://schemas.microsoft.com/office/drawing/2014/main" id="{A76640D5-DCC7-10CA-67CD-A5AC85EFC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480" y="2250901"/>
            <a:ext cx="1091311" cy="7842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E5FFA21-422F-BCD0-7979-3B1AAB5A4748}"/>
              </a:ext>
            </a:extLst>
          </p:cNvPr>
          <p:cNvSpPr txBox="1"/>
          <p:nvPr/>
        </p:nvSpPr>
        <p:spPr>
          <a:xfrm>
            <a:off x="3447201" y="3013294"/>
            <a:ext cx="1304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Basella_alba</a:t>
            </a:r>
          </a:p>
        </p:txBody>
      </p:sp>
      <p:pic>
        <p:nvPicPr>
          <p:cNvPr id="15" name="Picture 14" descr="A close up of a leaf&#10;&#10;Description automatically generated">
            <a:extLst>
              <a:ext uri="{FF2B5EF4-FFF2-40B4-BE49-F238E27FC236}">
                <a16:creationId xmlns:a16="http://schemas.microsoft.com/office/drawing/2014/main" id="{4BDFC961-BF86-343C-D607-87A6BD22DB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947" y="3429000"/>
            <a:ext cx="1304819" cy="9217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A308B2-A53A-1E42-8479-AED78E97E3D9}"/>
              </a:ext>
            </a:extLst>
          </p:cNvPr>
          <p:cNvSpPr txBox="1"/>
          <p:nvPr/>
        </p:nvSpPr>
        <p:spPr>
          <a:xfrm>
            <a:off x="1720196" y="4456640"/>
            <a:ext cx="1393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Blood_Root</a:t>
            </a:r>
          </a:p>
        </p:txBody>
      </p:sp>
      <p:pic>
        <p:nvPicPr>
          <p:cNvPr id="18" name="Picture 17" descr="A close-up of a leaf&#10;&#10;Description automatically generated">
            <a:extLst>
              <a:ext uri="{FF2B5EF4-FFF2-40B4-BE49-F238E27FC236}">
                <a16:creationId xmlns:a16="http://schemas.microsoft.com/office/drawing/2014/main" id="{EE61F57E-B317-F314-839D-59650737B5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895" y="2214948"/>
            <a:ext cx="1502980" cy="7831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99B6DA5-5F92-CE14-5CA6-C7C51C0FAF0E}"/>
              </a:ext>
            </a:extLst>
          </p:cNvPr>
          <p:cNvSpPr txBox="1"/>
          <p:nvPr/>
        </p:nvSpPr>
        <p:spPr>
          <a:xfrm>
            <a:off x="5371285" y="3029611"/>
            <a:ext cx="12858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Brassica_Juncea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42EB6A2-BA00-53D8-A06B-7D4A518EB3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289" y="3379025"/>
            <a:ext cx="1304819" cy="9554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DF0B2FE-AE14-C284-3D41-5D17C61E1B6F}"/>
              </a:ext>
            </a:extLst>
          </p:cNvPr>
          <p:cNvSpPr txBox="1"/>
          <p:nvPr/>
        </p:nvSpPr>
        <p:spPr>
          <a:xfrm>
            <a:off x="3583721" y="4456640"/>
            <a:ext cx="8270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Castor</a:t>
            </a:r>
          </a:p>
        </p:txBody>
      </p:sp>
      <p:pic>
        <p:nvPicPr>
          <p:cNvPr id="24" name="Picture 23" descr="A close-up of a leaf&#10;&#10;Description automatically generated">
            <a:extLst>
              <a:ext uri="{FF2B5EF4-FFF2-40B4-BE49-F238E27FC236}">
                <a16:creationId xmlns:a16="http://schemas.microsoft.com/office/drawing/2014/main" id="{BE2C39DC-720C-9D67-3F88-FDD54403CF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586" y="883715"/>
            <a:ext cx="1285865" cy="8953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37F0D42-0A48-A816-F24F-4720EC20808B}"/>
              </a:ext>
            </a:extLst>
          </p:cNvPr>
          <p:cNvSpPr txBox="1"/>
          <p:nvPr/>
        </p:nvSpPr>
        <p:spPr>
          <a:xfrm>
            <a:off x="5461640" y="1865534"/>
            <a:ext cx="15969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Chinese Yum</a:t>
            </a:r>
          </a:p>
        </p:txBody>
      </p:sp>
      <p:pic>
        <p:nvPicPr>
          <p:cNvPr id="30" name="Picture 29" descr="A close up of a leaf with water droplets on it&#10;&#10;Description automatically generated">
            <a:extLst>
              <a:ext uri="{FF2B5EF4-FFF2-40B4-BE49-F238E27FC236}">
                <a16:creationId xmlns:a16="http://schemas.microsoft.com/office/drawing/2014/main" id="{A1D7148F-A172-C154-5703-6A6C0CEE21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1110" y="3379025"/>
            <a:ext cx="1304819" cy="984483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34EB223-96C6-B90F-8534-C960646FCBD6}"/>
              </a:ext>
            </a:extLst>
          </p:cNvPr>
          <p:cNvSpPr txBox="1"/>
          <p:nvPr/>
        </p:nvSpPr>
        <p:spPr>
          <a:xfrm>
            <a:off x="5661621" y="4501797"/>
            <a:ext cx="19845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Gotukola</a:t>
            </a:r>
          </a:p>
        </p:txBody>
      </p:sp>
    </p:spTree>
    <p:extLst>
      <p:ext uri="{BB962C8B-B14F-4D97-AF65-F5344CB8AC3E}">
        <p14:creationId xmlns:p14="http://schemas.microsoft.com/office/powerpoint/2010/main" val="70459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75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45E525-3F6A-FC13-0A5F-03F0F87FE78C}"/>
              </a:ext>
            </a:extLst>
          </p:cNvPr>
          <p:cNvSpPr/>
          <p:nvPr/>
        </p:nvSpPr>
        <p:spPr>
          <a:xfrm>
            <a:off x="148627" y="585627"/>
            <a:ext cx="11399526" cy="5365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 descr="A close up of a leaf&#10;&#10;Description automatically generated">
            <a:extLst>
              <a:ext uri="{FF2B5EF4-FFF2-40B4-BE49-F238E27FC236}">
                <a16:creationId xmlns:a16="http://schemas.microsoft.com/office/drawing/2014/main" id="{8958AB00-4CB4-52CB-C9D5-2239019E9F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768" y="2141358"/>
            <a:ext cx="1395206" cy="151384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BCAFB11-36C9-0FA0-662B-1FF266751EB4}"/>
              </a:ext>
            </a:extLst>
          </p:cNvPr>
          <p:cNvSpPr txBox="1"/>
          <p:nvPr/>
        </p:nvSpPr>
        <p:spPr>
          <a:xfrm>
            <a:off x="148627" y="1638754"/>
            <a:ext cx="193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(128*128)</a:t>
            </a:r>
            <a:endParaRPr lang="en-IN" sz="16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5D609A-99DB-4CD7-53A9-972BE1553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457" y="1487225"/>
            <a:ext cx="5283472" cy="280049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1CF5A79-9D9E-A26A-AA43-20F98C0BB8F8}"/>
              </a:ext>
            </a:extLst>
          </p:cNvPr>
          <p:cNvSpPr/>
          <p:nvPr/>
        </p:nvSpPr>
        <p:spPr>
          <a:xfrm>
            <a:off x="924313" y="2621279"/>
            <a:ext cx="894080" cy="276999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BA2EB3-E79E-F43A-3D05-4321C14054AC}"/>
              </a:ext>
            </a:extLst>
          </p:cNvPr>
          <p:cNvSpPr/>
          <p:nvPr/>
        </p:nvSpPr>
        <p:spPr>
          <a:xfrm rot="16200000">
            <a:off x="6484521" y="2611993"/>
            <a:ext cx="1517580" cy="3961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GLOBAL AVERAGE POOLING</a:t>
            </a:r>
            <a:endParaRPr lang="en-IN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17D20A-B293-75AA-A447-27F51F393171}"/>
              </a:ext>
            </a:extLst>
          </p:cNvPr>
          <p:cNvSpPr/>
          <p:nvPr/>
        </p:nvSpPr>
        <p:spPr>
          <a:xfrm rot="16200000">
            <a:off x="7139339" y="2611991"/>
            <a:ext cx="1517581" cy="3961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FALTTENING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679524-4839-7D58-5253-C1F2FB9B1C68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flipV="1">
            <a:off x="7441363" y="2810043"/>
            <a:ext cx="258715" cy="2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820B880F-6D71-B7DB-250B-A4B8DDC7829E}"/>
              </a:ext>
            </a:extLst>
          </p:cNvPr>
          <p:cNvSpPr/>
          <p:nvPr/>
        </p:nvSpPr>
        <p:spPr>
          <a:xfrm>
            <a:off x="9792543" y="2469683"/>
            <a:ext cx="1434753" cy="680719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OUTPUT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A0B4CF-D698-C0E3-2E4D-EB9A84665892}"/>
              </a:ext>
            </a:extLst>
          </p:cNvPr>
          <p:cNvSpPr/>
          <p:nvPr/>
        </p:nvSpPr>
        <p:spPr>
          <a:xfrm rot="16200000">
            <a:off x="7860997" y="2624824"/>
            <a:ext cx="1517582" cy="39610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DENSE  +  RELU </a:t>
            </a:r>
            <a:endParaRPr lang="en-IN" sz="1200" b="1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290E6C-847A-9A41-3166-C7BAC4CC5966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8096182" y="2810043"/>
            <a:ext cx="325554" cy="12833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A3F24CD5-2778-F128-F5CD-3885FF240615}"/>
              </a:ext>
            </a:extLst>
          </p:cNvPr>
          <p:cNvSpPr/>
          <p:nvPr/>
        </p:nvSpPr>
        <p:spPr>
          <a:xfrm rot="16200000">
            <a:off x="8576241" y="2618406"/>
            <a:ext cx="1530416" cy="39610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  +  SOFTMAX</a:t>
            </a:r>
            <a:endParaRPr lang="en-IN" sz="11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30C9E66-20CB-3AFC-2CA7-F3C811011D91}"/>
              </a:ext>
            </a:extLst>
          </p:cNvPr>
          <p:cNvCxnSpPr>
            <a:stCxn id="21" idx="2"/>
            <a:endCxn id="47" idx="0"/>
          </p:cNvCxnSpPr>
          <p:nvPr/>
        </p:nvCxnSpPr>
        <p:spPr>
          <a:xfrm flipV="1">
            <a:off x="8817840" y="2816459"/>
            <a:ext cx="325556" cy="641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B3B2DAC-48D0-E490-E785-53899FEE9C27}"/>
              </a:ext>
            </a:extLst>
          </p:cNvPr>
          <p:cNvSpPr txBox="1"/>
          <p:nvPr/>
        </p:nvSpPr>
        <p:spPr>
          <a:xfrm>
            <a:off x="2285752" y="4287719"/>
            <a:ext cx="42468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600" b="1" dirty="0"/>
              <a:t>TRAINED CONVOLUTION BASE</a:t>
            </a:r>
          </a:p>
          <a:p>
            <a:r>
              <a:rPr lang="en-US" sz="1600" b="1" dirty="0"/>
              <a:t>                 Pretrained network-Frozen Weights</a:t>
            </a:r>
            <a:endParaRPr lang="en-IN" sz="16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FC9E6B-17F9-0499-570C-CEA23ABC5C2D}"/>
              </a:ext>
            </a:extLst>
          </p:cNvPr>
          <p:cNvSpPr txBox="1"/>
          <p:nvPr/>
        </p:nvSpPr>
        <p:spPr>
          <a:xfrm>
            <a:off x="7688877" y="3865848"/>
            <a:ext cx="15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CLASSIFIER</a:t>
            </a:r>
            <a:endParaRPr lang="en-IN" sz="1600" b="1" dirty="0"/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0C92E06-9818-5DC6-27D9-50C8D805E96F}"/>
              </a:ext>
            </a:extLst>
          </p:cNvPr>
          <p:cNvCxnSpPr>
            <a:cxnSpLocks/>
          </p:cNvCxnSpPr>
          <p:nvPr/>
        </p:nvCxnSpPr>
        <p:spPr>
          <a:xfrm flipV="1">
            <a:off x="1873516" y="1198731"/>
            <a:ext cx="4710164" cy="448677"/>
          </a:xfrm>
          <a:prstGeom prst="bentConnector3">
            <a:avLst>
              <a:gd name="adj1" fmla="val -2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F7B6797-E5E1-565A-F8A6-4803D99590DC}"/>
              </a:ext>
            </a:extLst>
          </p:cNvPr>
          <p:cNvCxnSpPr/>
          <p:nvPr/>
        </p:nvCxnSpPr>
        <p:spPr>
          <a:xfrm>
            <a:off x="6583433" y="1198731"/>
            <a:ext cx="0" cy="448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A2F2BEE-757D-939F-6EDB-B56E288E8C67}"/>
              </a:ext>
            </a:extLst>
          </p:cNvPr>
          <p:cNvSpPr txBox="1"/>
          <p:nvPr/>
        </p:nvSpPr>
        <p:spPr>
          <a:xfrm>
            <a:off x="3304802" y="906529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EXTRACTION</a:t>
            </a:r>
            <a:endParaRPr lang="en-IN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FE341-7B67-56F6-C1F2-21969420B55F}"/>
              </a:ext>
            </a:extLst>
          </p:cNvPr>
          <p:cNvSpPr txBox="1"/>
          <p:nvPr/>
        </p:nvSpPr>
        <p:spPr>
          <a:xfrm>
            <a:off x="4688591" y="5306664"/>
            <a:ext cx="471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RESNET 50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52418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rt of different types of swimming pools&#10;&#10;Description automatically generated">
            <a:extLst>
              <a:ext uri="{FF2B5EF4-FFF2-40B4-BE49-F238E27FC236}">
                <a16:creationId xmlns:a16="http://schemas.microsoft.com/office/drawing/2014/main" id="{7E67FE90-5979-DFBC-0DF8-42947E556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000250"/>
            <a:ext cx="10934700" cy="2857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1939D6-172B-7F81-C3B7-F85FD5617956}"/>
              </a:ext>
            </a:extLst>
          </p:cNvPr>
          <p:cNvSpPr txBox="1"/>
          <p:nvPr/>
        </p:nvSpPr>
        <p:spPr>
          <a:xfrm>
            <a:off x="184935" y="513708"/>
            <a:ext cx="298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Original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61833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718B561-A4AF-F083-38B9-5C805B3D2753}"/>
              </a:ext>
            </a:extLst>
          </p:cNvPr>
          <p:cNvSpPr/>
          <p:nvPr/>
        </p:nvSpPr>
        <p:spPr>
          <a:xfrm>
            <a:off x="121920" y="441789"/>
            <a:ext cx="11292669" cy="55377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close up of a leaf&#10;&#10;Description automatically generated">
            <a:extLst>
              <a:ext uri="{FF2B5EF4-FFF2-40B4-BE49-F238E27FC236}">
                <a16:creationId xmlns:a16="http://schemas.microsoft.com/office/drawing/2014/main" id="{1EBEE1A0-F658-80AA-B804-AC3E264B5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768" y="1981200"/>
            <a:ext cx="1395206" cy="1673998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F2CE804-D831-B4F4-B88F-4EC63D14E5D2}"/>
              </a:ext>
            </a:extLst>
          </p:cNvPr>
          <p:cNvSpPr/>
          <p:nvPr/>
        </p:nvSpPr>
        <p:spPr>
          <a:xfrm>
            <a:off x="924313" y="2679699"/>
            <a:ext cx="777999" cy="246381"/>
          </a:xfrm>
          <a:prstGeom prst="rightArrow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5A8FF-751A-1F4E-B514-92E83B588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53" y="1422400"/>
            <a:ext cx="5196327" cy="27012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58AACF5-1796-9F09-AAEE-AA02E5C4F1C6}"/>
              </a:ext>
            </a:extLst>
          </p:cNvPr>
          <p:cNvSpPr/>
          <p:nvPr/>
        </p:nvSpPr>
        <p:spPr>
          <a:xfrm rot="16200000">
            <a:off x="6556503" y="2575194"/>
            <a:ext cx="1646684" cy="4812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GLOVAL AVERAGE POOLING</a:t>
            </a:r>
            <a:endParaRPr lang="en-IN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E44FC8-7E96-6F71-9926-A8DCC7DDA4E9}"/>
              </a:ext>
            </a:extLst>
          </p:cNvPr>
          <p:cNvSpPr/>
          <p:nvPr/>
        </p:nvSpPr>
        <p:spPr>
          <a:xfrm rot="16200000">
            <a:off x="7252172" y="2610255"/>
            <a:ext cx="1660341" cy="4110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FLATTEN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01F829-5035-10D4-C378-78DDF379B7FD}"/>
              </a:ext>
            </a:extLst>
          </p:cNvPr>
          <p:cNvCxnSpPr>
            <a:cxnSpLocks/>
          </p:cNvCxnSpPr>
          <p:nvPr/>
        </p:nvCxnSpPr>
        <p:spPr>
          <a:xfrm>
            <a:off x="6898639" y="2862579"/>
            <a:ext cx="428874" cy="0"/>
          </a:xfrm>
          <a:prstGeom prst="straightConnector1">
            <a:avLst/>
          </a:prstGeom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2BBACC8-8445-5BE9-4C7F-F7D7A7D97290}"/>
              </a:ext>
            </a:extLst>
          </p:cNvPr>
          <p:cNvSpPr/>
          <p:nvPr/>
        </p:nvSpPr>
        <p:spPr>
          <a:xfrm rot="16200000">
            <a:off x="7926436" y="2610254"/>
            <a:ext cx="1646684" cy="41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  +  RELU</a:t>
            </a:r>
            <a:endParaRPr lang="en-IN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BAFA5C-2D6E-2316-DF17-A4951C1F984A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flipV="1">
            <a:off x="7620448" y="2815795"/>
            <a:ext cx="256354" cy="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8181F97-9123-01F3-68CE-23AAC269EB7B}"/>
              </a:ext>
            </a:extLst>
          </p:cNvPr>
          <p:cNvCxnSpPr>
            <a:cxnSpLocks/>
            <a:stCxn id="15" idx="2"/>
            <a:endCxn id="23" idx="0"/>
          </p:cNvCxnSpPr>
          <p:nvPr/>
        </p:nvCxnSpPr>
        <p:spPr>
          <a:xfrm>
            <a:off x="8287883" y="2815795"/>
            <a:ext cx="25635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96D7C649-98E5-1E25-D731-8DEF4ABE2AF2}"/>
              </a:ext>
            </a:extLst>
          </p:cNvPr>
          <p:cNvSpPr/>
          <p:nvPr/>
        </p:nvSpPr>
        <p:spPr>
          <a:xfrm>
            <a:off x="9836652" y="2474677"/>
            <a:ext cx="1306072" cy="682236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IN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7CC97C-5FF5-0859-8178-F1BA882E8D70}"/>
              </a:ext>
            </a:extLst>
          </p:cNvPr>
          <p:cNvSpPr txBox="1"/>
          <p:nvPr/>
        </p:nvSpPr>
        <p:spPr>
          <a:xfrm>
            <a:off x="121920" y="1423738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128 * 128</a:t>
            </a:r>
            <a:endParaRPr lang="en-IN" sz="1600" b="1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4ACF189-80F6-53DB-584B-56E5D3D107AF}"/>
              </a:ext>
            </a:extLst>
          </p:cNvPr>
          <p:cNvSpPr/>
          <p:nvPr/>
        </p:nvSpPr>
        <p:spPr>
          <a:xfrm rot="16200000">
            <a:off x="8648245" y="2626315"/>
            <a:ext cx="1646684" cy="41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  + SOFTMAX</a:t>
            </a:r>
            <a:endParaRPr lang="en-IN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8EBEACD-9CD0-EC5C-0500-757B71D1B594}"/>
              </a:ext>
            </a:extLst>
          </p:cNvPr>
          <p:cNvSpPr txBox="1"/>
          <p:nvPr/>
        </p:nvSpPr>
        <p:spPr>
          <a:xfrm>
            <a:off x="2336799" y="3987082"/>
            <a:ext cx="424688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600" b="1" dirty="0"/>
              <a:t>TRAINED CONVOLUTION BASE</a:t>
            </a:r>
          </a:p>
          <a:p>
            <a:r>
              <a:rPr lang="en-US" sz="1600" b="1" dirty="0"/>
              <a:t>                 Pretrained network-Frozen Weights</a:t>
            </a:r>
            <a:endParaRPr lang="en-IN" sz="1600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1CA078-F31A-5B72-C73B-8A38F320603F}"/>
              </a:ext>
            </a:extLst>
          </p:cNvPr>
          <p:cNvSpPr txBox="1"/>
          <p:nvPr/>
        </p:nvSpPr>
        <p:spPr>
          <a:xfrm>
            <a:off x="7876803" y="3987082"/>
            <a:ext cx="15008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CLASSIFIER</a:t>
            </a:r>
            <a:endParaRPr lang="en-IN" sz="1600" b="1" dirty="0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E770EE7-BFA0-341F-A2EB-013FDE5D6787}"/>
              </a:ext>
            </a:extLst>
          </p:cNvPr>
          <p:cNvCxnSpPr>
            <a:cxnSpLocks/>
          </p:cNvCxnSpPr>
          <p:nvPr/>
        </p:nvCxnSpPr>
        <p:spPr>
          <a:xfrm>
            <a:off x="6583680" y="1198731"/>
            <a:ext cx="0" cy="3942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B8B472C-F640-4414-3C37-953D8F647F3A}"/>
              </a:ext>
            </a:extLst>
          </p:cNvPr>
          <p:cNvSpPr txBox="1"/>
          <p:nvPr/>
        </p:nvSpPr>
        <p:spPr>
          <a:xfrm>
            <a:off x="3048448" y="776070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EXTRACTION</a:t>
            </a:r>
            <a:endParaRPr lang="en-IN" sz="1400" b="1" dirty="0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5190017F-1D95-1627-6862-7E3DB5046F78}"/>
              </a:ext>
            </a:extLst>
          </p:cNvPr>
          <p:cNvCxnSpPr>
            <a:cxnSpLocks/>
          </p:cNvCxnSpPr>
          <p:nvPr/>
        </p:nvCxnSpPr>
        <p:spPr>
          <a:xfrm flipV="1">
            <a:off x="1873516" y="1198731"/>
            <a:ext cx="4710164" cy="448677"/>
          </a:xfrm>
          <a:prstGeom prst="bentConnector3">
            <a:avLst>
              <a:gd name="adj1" fmla="val -2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0222494-F3AE-BBC0-3C56-2A4324E6A724}"/>
              </a:ext>
            </a:extLst>
          </p:cNvPr>
          <p:cNvSpPr txBox="1"/>
          <p:nvPr/>
        </p:nvSpPr>
        <p:spPr>
          <a:xfrm>
            <a:off x="4708438" y="5202254"/>
            <a:ext cx="424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VGG16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64899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etwork base&#10;&#10;Description automatically generated">
            <a:extLst>
              <a:ext uri="{FF2B5EF4-FFF2-40B4-BE49-F238E27FC236}">
                <a16:creationId xmlns:a16="http://schemas.microsoft.com/office/drawing/2014/main" id="{C30C7E46-B34D-C259-10B5-FE03EE1BD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2424112"/>
            <a:ext cx="8096250" cy="2009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BF971B-C989-E11B-4DAD-D63E84A68C4B}"/>
              </a:ext>
            </a:extLst>
          </p:cNvPr>
          <p:cNvSpPr txBox="1"/>
          <p:nvPr/>
        </p:nvSpPr>
        <p:spPr>
          <a:xfrm>
            <a:off x="325120" y="416560"/>
            <a:ext cx="4947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VGG19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09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6401D45-2B53-6E6B-777D-619CD0B5F422}"/>
              </a:ext>
            </a:extLst>
          </p:cNvPr>
          <p:cNvSpPr/>
          <p:nvPr/>
        </p:nvSpPr>
        <p:spPr>
          <a:xfrm>
            <a:off x="121920" y="513708"/>
            <a:ext cx="11477604" cy="52398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 descr="A close up of a leaf&#10;&#10;Description automatically generated">
            <a:extLst>
              <a:ext uri="{FF2B5EF4-FFF2-40B4-BE49-F238E27FC236}">
                <a16:creationId xmlns:a16="http://schemas.microsoft.com/office/drawing/2014/main" id="{B98480C3-505E-AC62-D7D1-A22349FB5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1768" y="1875721"/>
            <a:ext cx="1395206" cy="1877198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D130E6-4D33-7D36-C17B-C4C5DC18C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98" y="1615440"/>
            <a:ext cx="5860522" cy="23977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57947F-FBF8-C213-EAA1-79097D9016C2}"/>
              </a:ext>
            </a:extLst>
          </p:cNvPr>
          <p:cNvSpPr/>
          <p:nvPr/>
        </p:nvSpPr>
        <p:spPr>
          <a:xfrm rot="16200000">
            <a:off x="6632002" y="2568364"/>
            <a:ext cx="1646684" cy="48120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GLOVAL AVERAGE POOLING</a:t>
            </a:r>
            <a:endParaRPr lang="en-IN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8E5C3-A2CD-8FC1-E2C1-1F8D31591058}"/>
              </a:ext>
            </a:extLst>
          </p:cNvPr>
          <p:cNvSpPr/>
          <p:nvPr/>
        </p:nvSpPr>
        <p:spPr>
          <a:xfrm rot="16200000">
            <a:off x="7399968" y="2610254"/>
            <a:ext cx="1660341" cy="4110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FLATTEN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EF885-64FA-5F52-674F-9D87782EBA66}"/>
              </a:ext>
            </a:extLst>
          </p:cNvPr>
          <p:cNvSpPr/>
          <p:nvPr/>
        </p:nvSpPr>
        <p:spPr>
          <a:xfrm rot="16200000">
            <a:off x="8167373" y="2603425"/>
            <a:ext cx="1646684" cy="41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  +  RELU</a:t>
            </a:r>
            <a:endParaRPr lang="en-IN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E35239-F1CB-E461-2225-2680E1C5041D}"/>
              </a:ext>
            </a:extLst>
          </p:cNvPr>
          <p:cNvSpPr/>
          <p:nvPr/>
        </p:nvSpPr>
        <p:spPr>
          <a:xfrm rot="16200000">
            <a:off x="8819167" y="2635487"/>
            <a:ext cx="1646684" cy="41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  + SOFTMAX</a:t>
            </a:r>
            <a:endParaRPr lang="en-IN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A38232D-9847-0B20-8880-3EC9BB84599A}"/>
              </a:ext>
            </a:extLst>
          </p:cNvPr>
          <p:cNvSpPr/>
          <p:nvPr/>
        </p:nvSpPr>
        <p:spPr>
          <a:xfrm>
            <a:off x="10066901" y="2474676"/>
            <a:ext cx="1306072" cy="682236"/>
          </a:xfrm>
          <a:prstGeom prst="rightArrow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IN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A3595-5AE7-9A6B-68CA-3502C812760E}"/>
              </a:ext>
            </a:extLst>
          </p:cNvPr>
          <p:cNvSpPr txBox="1"/>
          <p:nvPr/>
        </p:nvSpPr>
        <p:spPr>
          <a:xfrm>
            <a:off x="121920" y="1423738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128 * 128</a:t>
            </a:r>
            <a:endParaRPr lang="en-IN" sz="1600" b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D75B5B-F677-ED4E-9DFA-D6D5467C0625}"/>
              </a:ext>
            </a:extLst>
          </p:cNvPr>
          <p:cNvCxnSpPr>
            <a:cxnSpLocks/>
          </p:cNvCxnSpPr>
          <p:nvPr/>
        </p:nvCxnSpPr>
        <p:spPr>
          <a:xfrm flipV="1">
            <a:off x="6899853" y="2808966"/>
            <a:ext cx="285621" cy="535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44B338-C617-4506-3A7A-522700F3362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7695947" y="2808967"/>
            <a:ext cx="328651" cy="682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1F5F4C-B7FA-0359-8F4D-7676C780A7F2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V="1">
            <a:off x="8435679" y="2808966"/>
            <a:ext cx="349495" cy="682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E56EB1-5807-5027-25FB-2D41CCDF03AE}"/>
              </a:ext>
            </a:extLst>
          </p:cNvPr>
          <p:cNvCxnSpPr>
            <a:cxnSpLocks/>
          </p:cNvCxnSpPr>
          <p:nvPr/>
        </p:nvCxnSpPr>
        <p:spPr>
          <a:xfrm>
            <a:off x="9178246" y="2841028"/>
            <a:ext cx="250234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9393125-3FFF-9020-6E5D-C116F0FC3EAD}"/>
              </a:ext>
            </a:extLst>
          </p:cNvPr>
          <p:cNvSpPr txBox="1"/>
          <p:nvPr/>
        </p:nvSpPr>
        <p:spPr>
          <a:xfrm>
            <a:off x="4312920" y="4716106"/>
            <a:ext cx="1697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VGG19</a:t>
            </a:r>
          </a:p>
          <a:p>
            <a:endParaRPr lang="en-IN" sz="2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69558F-72A0-0EBF-CFFA-8853748C9615}"/>
              </a:ext>
            </a:extLst>
          </p:cNvPr>
          <p:cNvSpPr txBox="1"/>
          <p:nvPr/>
        </p:nvSpPr>
        <p:spPr>
          <a:xfrm>
            <a:off x="8085780" y="3934199"/>
            <a:ext cx="263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CLASSIFIER</a:t>
            </a:r>
            <a:endParaRPr lang="en-IN" sz="1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0BCABA-7074-E669-1E49-8A38AFA2B0C1}"/>
              </a:ext>
            </a:extLst>
          </p:cNvPr>
          <p:cNvSpPr txBox="1"/>
          <p:nvPr/>
        </p:nvSpPr>
        <p:spPr>
          <a:xfrm>
            <a:off x="1605352" y="3861399"/>
            <a:ext cx="52945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600" b="1" dirty="0"/>
              <a:t>TRAINED CONVOLUTION BASE</a:t>
            </a:r>
          </a:p>
          <a:p>
            <a:r>
              <a:rPr lang="en-US" sz="1600" b="1" dirty="0"/>
              <a:t>                 Pretrained network-Frozen Weights</a:t>
            </a:r>
            <a:endParaRPr lang="en-IN" sz="1600" b="1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E83C7D7-DD79-24AF-D92F-85E09829F85D}"/>
              </a:ext>
            </a:extLst>
          </p:cNvPr>
          <p:cNvCxnSpPr>
            <a:cxnSpLocks/>
          </p:cNvCxnSpPr>
          <p:nvPr/>
        </p:nvCxnSpPr>
        <p:spPr>
          <a:xfrm flipV="1">
            <a:off x="1873516" y="1198731"/>
            <a:ext cx="4710164" cy="448677"/>
          </a:xfrm>
          <a:prstGeom prst="bentConnector3">
            <a:avLst>
              <a:gd name="adj1" fmla="val -25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A18D70D-1C19-BF7E-67EC-E74987E79D56}"/>
              </a:ext>
            </a:extLst>
          </p:cNvPr>
          <p:cNvCxnSpPr/>
          <p:nvPr/>
        </p:nvCxnSpPr>
        <p:spPr>
          <a:xfrm>
            <a:off x="6583680" y="1198731"/>
            <a:ext cx="0" cy="416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00C135A-5406-1D1E-5CB4-F641C96C2FAD}"/>
              </a:ext>
            </a:extLst>
          </p:cNvPr>
          <p:cNvSpPr txBox="1"/>
          <p:nvPr/>
        </p:nvSpPr>
        <p:spPr>
          <a:xfrm>
            <a:off x="3123947" y="865033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EXTRACTION</a:t>
            </a:r>
            <a:endParaRPr lang="en-IN" sz="1400" b="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56436F-9A11-4256-5CA5-9DFE60D45579}"/>
              </a:ext>
            </a:extLst>
          </p:cNvPr>
          <p:cNvSpPr/>
          <p:nvPr/>
        </p:nvSpPr>
        <p:spPr>
          <a:xfrm>
            <a:off x="2794000" y="1423069"/>
            <a:ext cx="2633020" cy="289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881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id size model&#10;&#10;Description automatically generated">
            <a:extLst>
              <a:ext uri="{FF2B5EF4-FFF2-40B4-BE49-F238E27FC236}">
                <a16:creationId xmlns:a16="http://schemas.microsoft.com/office/drawing/2014/main" id="{2BCB205E-2548-62FF-F296-7095091E7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960" y="1838325"/>
            <a:ext cx="8813165" cy="31813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78F175-1A2B-78CE-9E38-90BF7BA644F1}"/>
              </a:ext>
            </a:extLst>
          </p:cNvPr>
          <p:cNvSpPr txBox="1"/>
          <p:nvPr/>
        </p:nvSpPr>
        <p:spPr>
          <a:xfrm>
            <a:off x="203200" y="213360"/>
            <a:ext cx="4886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INCEPTION V3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630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2F8E13C-59BE-13AB-3977-BABD201F370C}"/>
              </a:ext>
            </a:extLst>
          </p:cNvPr>
          <p:cNvSpPr/>
          <p:nvPr/>
        </p:nvSpPr>
        <p:spPr>
          <a:xfrm>
            <a:off x="123290" y="542222"/>
            <a:ext cx="11846103" cy="58996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C08E65-53D2-6A0A-0294-82F33E21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99" y="1407160"/>
            <a:ext cx="6705600" cy="3728719"/>
          </a:xfrm>
          <a:prstGeom prst="rect">
            <a:avLst/>
          </a:prstGeom>
        </p:spPr>
      </p:pic>
      <p:pic>
        <p:nvPicPr>
          <p:cNvPr id="4" name="Picture 3" descr="A close up of a leaf&#10;&#10;Description automatically generated">
            <a:extLst>
              <a:ext uri="{FF2B5EF4-FFF2-40B4-BE49-F238E27FC236}">
                <a16:creationId xmlns:a16="http://schemas.microsoft.com/office/drawing/2014/main" id="{CE88DA62-2B41-12FC-B84E-25BB79A66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055" y="2325927"/>
            <a:ext cx="1395206" cy="1877198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AAD4B3-1CF5-0146-6B75-304AC5F40354}"/>
              </a:ext>
            </a:extLst>
          </p:cNvPr>
          <p:cNvSpPr txBox="1"/>
          <p:nvPr/>
        </p:nvSpPr>
        <p:spPr>
          <a:xfrm>
            <a:off x="261766" y="1830138"/>
            <a:ext cx="1889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128 * 128</a:t>
            </a:r>
            <a:endParaRPr lang="en-IN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611A4-15E7-3678-8D06-75F2C60DDAA7}"/>
              </a:ext>
            </a:extLst>
          </p:cNvPr>
          <p:cNvSpPr/>
          <p:nvPr/>
        </p:nvSpPr>
        <p:spPr>
          <a:xfrm rot="16200000">
            <a:off x="7049355" y="2915660"/>
            <a:ext cx="1646684" cy="48120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GLOVAL AVERAGE POOLING</a:t>
            </a:r>
            <a:endParaRPr lang="en-IN" sz="12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FA796-7E5C-0D09-304A-02C8406561BB}"/>
              </a:ext>
            </a:extLst>
          </p:cNvPr>
          <p:cNvSpPr/>
          <p:nvPr/>
        </p:nvSpPr>
        <p:spPr>
          <a:xfrm rot="16200000">
            <a:off x="7803447" y="2950557"/>
            <a:ext cx="1660341" cy="41108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FLATTEN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7D91B4-A98E-3075-756A-5C1E66133431}"/>
              </a:ext>
            </a:extLst>
          </p:cNvPr>
          <p:cNvSpPr/>
          <p:nvPr/>
        </p:nvSpPr>
        <p:spPr>
          <a:xfrm rot="16200000">
            <a:off x="8557200" y="2950722"/>
            <a:ext cx="1646684" cy="411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  +  RELU</a:t>
            </a:r>
            <a:endParaRPr lang="en-IN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8BC09E-3E57-F05A-A8C0-BFA77CAFF7AF}"/>
              </a:ext>
            </a:extLst>
          </p:cNvPr>
          <p:cNvSpPr/>
          <p:nvPr/>
        </p:nvSpPr>
        <p:spPr>
          <a:xfrm rot="16200000">
            <a:off x="9293592" y="2950722"/>
            <a:ext cx="1646684" cy="4110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DENSE  + SOFTMAX</a:t>
            </a:r>
            <a:endParaRPr lang="en-IN" sz="1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2603B8A-B2E2-70D3-1046-240A158E009B}"/>
              </a:ext>
            </a:extLst>
          </p:cNvPr>
          <p:cNvSpPr/>
          <p:nvPr/>
        </p:nvSpPr>
        <p:spPr>
          <a:xfrm>
            <a:off x="10534261" y="2821973"/>
            <a:ext cx="1306072" cy="68223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OUTPUT</a:t>
            </a:r>
            <a:endParaRPr lang="en-IN" sz="16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E11D25-2BF4-77AB-1848-BEBA3001D688}"/>
              </a:ext>
            </a:extLst>
          </p:cNvPr>
          <p:cNvSpPr/>
          <p:nvPr/>
        </p:nvSpPr>
        <p:spPr>
          <a:xfrm>
            <a:off x="6258560" y="3979605"/>
            <a:ext cx="1259839" cy="1351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309A2C-38F3-E1F2-5904-68B6B77248F5}"/>
              </a:ext>
            </a:extLst>
          </p:cNvPr>
          <p:cNvSpPr txBox="1"/>
          <p:nvPr/>
        </p:nvSpPr>
        <p:spPr>
          <a:xfrm>
            <a:off x="1593978" y="4943304"/>
            <a:ext cx="52945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1600" b="1" dirty="0"/>
              <a:t>TRAINED CONVOLUTION BASE</a:t>
            </a:r>
          </a:p>
          <a:p>
            <a:r>
              <a:rPr lang="en-US" sz="1600" b="1" dirty="0"/>
              <a:t>                 Pretrained network-Frozen Weights</a:t>
            </a:r>
            <a:endParaRPr lang="en-IN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BC3E5C-EB44-59D1-1AC5-1FF2F3F3525C}"/>
              </a:ext>
            </a:extLst>
          </p:cNvPr>
          <p:cNvSpPr txBox="1"/>
          <p:nvPr/>
        </p:nvSpPr>
        <p:spPr>
          <a:xfrm>
            <a:off x="8269428" y="1830138"/>
            <a:ext cx="2633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CLASSIFIER</a:t>
            </a:r>
            <a:endParaRPr lang="en-IN" sz="16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FDC73E8-310C-6F6F-0053-864A18960B60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V="1">
            <a:off x="8113300" y="3156097"/>
            <a:ext cx="314777" cy="16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A7C6C15-89E3-DE39-9282-CC4CE3D126B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8839158" y="3156097"/>
            <a:ext cx="335843" cy="16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DCB2D0-A878-796E-7A45-66587AA782B6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9586083" y="3156263"/>
            <a:ext cx="325310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ED934956-B9CB-017A-D19F-EE8B823E8706}"/>
              </a:ext>
            </a:extLst>
          </p:cNvPr>
          <p:cNvCxnSpPr>
            <a:cxnSpLocks/>
          </p:cNvCxnSpPr>
          <p:nvPr/>
        </p:nvCxnSpPr>
        <p:spPr>
          <a:xfrm flipV="1">
            <a:off x="1548396" y="1407160"/>
            <a:ext cx="5634724" cy="435828"/>
          </a:xfrm>
          <a:prstGeom prst="bentConnector3">
            <a:avLst>
              <a:gd name="adj1" fmla="val -30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163E278-7A88-637B-52BE-FD4DC5A0EB05}"/>
              </a:ext>
            </a:extLst>
          </p:cNvPr>
          <p:cNvCxnSpPr/>
          <p:nvPr/>
        </p:nvCxnSpPr>
        <p:spPr>
          <a:xfrm>
            <a:off x="7172960" y="1420010"/>
            <a:ext cx="0" cy="422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C822F8-9FEE-8881-D8A3-6FCC7EFDDC6E}"/>
              </a:ext>
            </a:extLst>
          </p:cNvPr>
          <p:cNvSpPr txBox="1"/>
          <p:nvPr/>
        </p:nvSpPr>
        <p:spPr>
          <a:xfrm>
            <a:off x="3060094" y="927567"/>
            <a:ext cx="457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EXTRACTION</a:t>
            </a:r>
            <a:endParaRPr lang="en-IN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79634E-E684-507C-7A0F-F763C2A59F2B}"/>
              </a:ext>
            </a:extLst>
          </p:cNvPr>
          <p:cNvSpPr txBox="1"/>
          <p:nvPr/>
        </p:nvSpPr>
        <p:spPr>
          <a:xfrm>
            <a:off x="3810000" y="5854113"/>
            <a:ext cx="457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INCEPTION V3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06776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CEC7E72-3A17-22EF-3386-D3575A6BD804}"/>
              </a:ext>
            </a:extLst>
          </p:cNvPr>
          <p:cNvSpPr/>
          <p:nvPr/>
        </p:nvSpPr>
        <p:spPr>
          <a:xfrm>
            <a:off x="164387" y="760287"/>
            <a:ext cx="11825555" cy="55788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close up of a leaf&#10;&#10;Description automatically generated">
            <a:extLst>
              <a:ext uri="{FF2B5EF4-FFF2-40B4-BE49-F238E27FC236}">
                <a16:creationId xmlns:a16="http://schemas.microsoft.com/office/drawing/2014/main" id="{82691703-E217-E108-B7EC-816328D6A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4189" y="2490401"/>
            <a:ext cx="1395206" cy="1877198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56C90C-CE08-C122-BB85-CE4A83B0D1FC}"/>
              </a:ext>
            </a:extLst>
          </p:cNvPr>
          <p:cNvSpPr txBox="1"/>
          <p:nvPr/>
        </p:nvSpPr>
        <p:spPr>
          <a:xfrm>
            <a:off x="287676" y="1965130"/>
            <a:ext cx="29075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INPUT 128 * 128 * 3</a:t>
            </a:r>
            <a:endParaRPr lang="en-IN" sz="1600" b="1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06AFBD4B-98F5-168F-12A2-66C600FB1D5C}"/>
              </a:ext>
            </a:extLst>
          </p:cNvPr>
          <p:cNvCxnSpPr>
            <a:cxnSpLocks/>
          </p:cNvCxnSpPr>
          <p:nvPr/>
        </p:nvCxnSpPr>
        <p:spPr>
          <a:xfrm flipV="1">
            <a:off x="1288610" y="1225090"/>
            <a:ext cx="6287784" cy="520252"/>
          </a:xfrm>
          <a:prstGeom prst="bentConnector3">
            <a:avLst>
              <a:gd name="adj1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32521D-D151-D70A-5C22-9849848E028B}"/>
              </a:ext>
            </a:extLst>
          </p:cNvPr>
          <p:cNvCxnSpPr>
            <a:cxnSpLocks/>
          </p:cNvCxnSpPr>
          <p:nvPr/>
        </p:nvCxnSpPr>
        <p:spPr>
          <a:xfrm>
            <a:off x="7557443" y="1231915"/>
            <a:ext cx="8676" cy="4944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DDD675-DBFF-7DD1-7B7A-1AC8E20701B5}"/>
              </a:ext>
            </a:extLst>
          </p:cNvPr>
          <p:cNvSpPr txBox="1"/>
          <p:nvPr/>
        </p:nvSpPr>
        <p:spPr>
          <a:xfrm>
            <a:off x="3275851" y="882452"/>
            <a:ext cx="2631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FEATURE EXTRACTION</a:t>
            </a:r>
            <a:endParaRPr lang="en-I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635595-231F-20DF-F220-9F1107DDF78F}"/>
              </a:ext>
            </a:extLst>
          </p:cNvPr>
          <p:cNvSpPr txBox="1"/>
          <p:nvPr/>
        </p:nvSpPr>
        <p:spPr>
          <a:xfrm>
            <a:off x="9349553" y="882452"/>
            <a:ext cx="12020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Classifier</a:t>
            </a:r>
            <a:endParaRPr lang="en-IN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C4FE44-B964-B00B-8B76-8BC062C4567E}"/>
              </a:ext>
            </a:extLst>
          </p:cNvPr>
          <p:cNvSpPr/>
          <p:nvPr/>
        </p:nvSpPr>
        <p:spPr>
          <a:xfrm rot="16200000">
            <a:off x="587797" y="3303280"/>
            <a:ext cx="1362123" cy="20548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Padding same</a:t>
            </a:r>
            <a:endParaRPr lang="en-IN" sz="1200" dirty="0">
              <a:solidFill>
                <a:schemeClr val="tx1"/>
              </a:solidFill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2487C966-D0FF-7061-501E-A93C08052227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76176" y="1231913"/>
            <a:ext cx="2242690" cy="494499"/>
          </a:xfrm>
          <a:prstGeom prst="bentConnector3">
            <a:avLst>
              <a:gd name="adj1" fmla="val 10085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FE2B40-52FB-37E0-5377-D5F0628DDF33}"/>
              </a:ext>
            </a:extLst>
          </p:cNvPr>
          <p:cNvCxnSpPr>
            <a:cxnSpLocks/>
          </p:cNvCxnSpPr>
          <p:nvPr/>
        </p:nvCxnSpPr>
        <p:spPr>
          <a:xfrm>
            <a:off x="11118866" y="1231915"/>
            <a:ext cx="0" cy="513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Cube 65">
            <a:extLst>
              <a:ext uri="{FF2B5EF4-FFF2-40B4-BE49-F238E27FC236}">
                <a16:creationId xmlns:a16="http://schemas.microsoft.com/office/drawing/2014/main" id="{0B9F1684-932F-62D1-68D6-68240CA6048D}"/>
              </a:ext>
            </a:extLst>
          </p:cNvPr>
          <p:cNvSpPr/>
          <p:nvPr/>
        </p:nvSpPr>
        <p:spPr>
          <a:xfrm>
            <a:off x="482885" y="5095713"/>
            <a:ext cx="336322" cy="780836"/>
          </a:xfrm>
          <a:prstGeom prst="cube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4BB4EFE-EC6C-F14B-2C51-3786909877E2}"/>
              </a:ext>
            </a:extLst>
          </p:cNvPr>
          <p:cNvSpPr txBox="1"/>
          <p:nvPr/>
        </p:nvSpPr>
        <p:spPr>
          <a:xfrm>
            <a:off x="411596" y="5186299"/>
            <a:ext cx="1828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Conv2D + Relu</a:t>
            </a:r>
            <a:endParaRPr lang="en-IN" sz="1400" b="1" dirty="0"/>
          </a:p>
        </p:txBody>
      </p:sp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4B56C3A3-815B-29FC-BEA2-82F270F14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80" y="2231020"/>
            <a:ext cx="9546404" cy="2480934"/>
          </a:xfrm>
          <a:prstGeom prst="rect">
            <a:avLst/>
          </a:prstGeom>
        </p:spPr>
      </p:pic>
      <p:sp>
        <p:nvSpPr>
          <p:cNvPr id="68" name="Cube 67">
            <a:extLst>
              <a:ext uri="{FF2B5EF4-FFF2-40B4-BE49-F238E27FC236}">
                <a16:creationId xmlns:a16="http://schemas.microsoft.com/office/drawing/2014/main" id="{5AB5A77A-9C29-4A2F-1137-69451FA22CED}"/>
              </a:ext>
            </a:extLst>
          </p:cNvPr>
          <p:cNvSpPr/>
          <p:nvPr/>
        </p:nvSpPr>
        <p:spPr>
          <a:xfrm>
            <a:off x="2575040" y="5107394"/>
            <a:ext cx="336322" cy="780836"/>
          </a:xfrm>
          <a:prstGeom prst="cub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581791-9AA2-FAEA-5189-091010B037F4}"/>
              </a:ext>
            </a:extLst>
          </p:cNvPr>
          <p:cNvSpPr txBox="1"/>
          <p:nvPr/>
        </p:nvSpPr>
        <p:spPr>
          <a:xfrm>
            <a:off x="2129321" y="2456609"/>
            <a:ext cx="3630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CONVOLUTIONAL LAYERS</a:t>
            </a:r>
            <a:endParaRPr lang="en-IN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CCF28DF-9B11-CEAB-0688-2A8E2AA863A2}"/>
              </a:ext>
            </a:extLst>
          </p:cNvPr>
          <p:cNvSpPr txBox="1"/>
          <p:nvPr/>
        </p:nvSpPr>
        <p:spPr>
          <a:xfrm>
            <a:off x="2499977" y="5199829"/>
            <a:ext cx="2520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Max Pooling + Drop Out</a:t>
            </a:r>
            <a:endParaRPr lang="en-IN" sz="1400" b="1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9130730-64DE-438C-86DF-135024F422F0}"/>
              </a:ext>
            </a:extLst>
          </p:cNvPr>
          <p:cNvSpPr/>
          <p:nvPr/>
        </p:nvSpPr>
        <p:spPr>
          <a:xfrm>
            <a:off x="10751462" y="3225484"/>
            <a:ext cx="965770" cy="494500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1"/>
                </a:solidFill>
              </a:rPr>
              <a:t>OUTPUT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54A392-28CD-11C2-E0AD-2DCC88CCF4B7}"/>
              </a:ext>
            </a:extLst>
          </p:cNvPr>
          <p:cNvSpPr txBox="1"/>
          <p:nvPr/>
        </p:nvSpPr>
        <p:spPr>
          <a:xfrm>
            <a:off x="8662827" y="4693438"/>
            <a:ext cx="377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Fully Connected + Relu + Dropout</a:t>
            </a:r>
            <a:endParaRPr lang="en-IN" sz="1400" b="1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4A47E9E-167C-599F-E994-3C41E47060DF}"/>
              </a:ext>
            </a:extLst>
          </p:cNvPr>
          <p:cNvSpPr/>
          <p:nvPr/>
        </p:nvSpPr>
        <p:spPr>
          <a:xfrm rot="16200000">
            <a:off x="7551506" y="3482938"/>
            <a:ext cx="904125" cy="143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Flatten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FF593A-C8D7-A055-179C-F2A0D1562D1B}"/>
              </a:ext>
            </a:extLst>
          </p:cNvPr>
          <p:cNvSpPr txBox="1"/>
          <p:nvPr/>
        </p:nvSpPr>
        <p:spPr>
          <a:xfrm>
            <a:off x="8506306" y="2142939"/>
            <a:ext cx="73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512</a:t>
            </a:r>
            <a:endParaRPr lang="en-IN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7260D3B-759C-8C56-975F-399062E12782}"/>
              </a:ext>
            </a:extLst>
          </p:cNvPr>
          <p:cNvSpPr txBox="1"/>
          <p:nvPr/>
        </p:nvSpPr>
        <p:spPr>
          <a:xfrm>
            <a:off x="9293010" y="2614049"/>
            <a:ext cx="65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256</a:t>
            </a:r>
            <a:endParaRPr lang="en-IN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C6EAA3F-2EF5-46BE-50DD-1A03A9529FF5}"/>
              </a:ext>
            </a:extLst>
          </p:cNvPr>
          <p:cNvSpPr txBox="1"/>
          <p:nvPr/>
        </p:nvSpPr>
        <p:spPr>
          <a:xfrm>
            <a:off x="9885453" y="2886796"/>
            <a:ext cx="65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128</a:t>
            </a:r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B0B84CD-2B90-3AC8-327E-5C7BECAA3F3C}"/>
              </a:ext>
            </a:extLst>
          </p:cNvPr>
          <p:cNvSpPr/>
          <p:nvPr/>
        </p:nvSpPr>
        <p:spPr>
          <a:xfrm>
            <a:off x="934948" y="3102795"/>
            <a:ext cx="130585" cy="617189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542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170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 Singh</dc:creator>
  <cp:lastModifiedBy>Raj Singh</cp:lastModifiedBy>
  <cp:revision>31</cp:revision>
  <dcterms:created xsi:type="dcterms:W3CDTF">2024-03-08T04:18:18Z</dcterms:created>
  <dcterms:modified xsi:type="dcterms:W3CDTF">2024-04-16T16:25:56Z</dcterms:modified>
</cp:coreProperties>
</file>