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3"/>
  </p:sldMasterIdLst>
  <p:notesMasterIdLst>
    <p:notesMasterId r:id="rId13"/>
  </p:notesMasterIdLst>
  <p:handoutMasterIdLst>
    <p:handoutMasterId r:id="rId14"/>
  </p:handoutMasterIdLst>
  <p:sldIdLst>
    <p:sldId id="1593" r:id="rId4"/>
    <p:sldId id="1578" r:id="rId5"/>
    <p:sldId id="1594" r:id="rId6"/>
    <p:sldId id="1595" r:id="rId7"/>
    <p:sldId id="1596" r:id="rId8"/>
    <p:sldId id="1598" r:id="rId9"/>
    <p:sldId id="1597" r:id="rId10"/>
    <p:sldId id="1599" r:id="rId11"/>
    <p:sldId id="16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5A9"/>
    <a:srgbClr val="EDCA7F"/>
    <a:srgbClr val="8CB9C0"/>
    <a:srgbClr val="FBE0AF"/>
    <a:srgbClr val="FFCCCC"/>
    <a:srgbClr val="01B0F3"/>
    <a:srgbClr val="017E97"/>
    <a:srgbClr val="D62728"/>
    <a:srgbClr val="0E8088"/>
    <a:srgbClr val="DB4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>
        <p:scale>
          <a:sx n="85" d="100"/>
          <a:sy n="85" d="100"/>
        </p:scale>
        <p:origin x="61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B5162-31D5-D27B-CB8B-8469F6666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8204-F427-3587-2023-45F3DF3CA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B005-AE3F-4DA2-9559-980D1360C114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136A-E7CF-98B4-480E-A32119CB16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7F81-B274-2766-0143-5AF2148974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2E51-4BA4-41E8-8E38-E80BA45B0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89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547B-158A-49BE-8714-80B0BEEFC392}" type="datetimeFigureOut">
              <a:rPr lang="en-SG" smtClean="0"/>
              <a:t>3/12/2024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C9C6-E11A-4277-9787-7297B88DF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6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i="1" cap="none" spc="200" baseline="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2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7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81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2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1C70ED-94CA-A642-FD1E-522A6990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4EF858-2983-E647-2178-E92591E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483A77-9139-666A-419A-D5D0E83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6604"/>
            <a:ext cx="10612756" cy="1000608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549400"/>
            <a:ext cx="10612756" cy="464819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8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raphik Light" panose="020B040303020206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1" y="286604"/>
            <a:ext cx="11134725" cy="968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31407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590" y="1531408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0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8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2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1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6" y="18156"/>
            <a:ext cx="11229975" cy="994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6" y="1217451"/>
            <a:ext cx="11229975" cy="5074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accent2"/>
                </a:solidFill>
                <a:latin typeface="Graphik Regular" panose="020B0503030202060203" pitchFamily="34" charset="0"/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Graphik Thin" panose="020B0203030202060203" pitchFamily="34" charset="0"/>
              </a:defRPr>
            </a:lvl1pPr>
          </a:lstStyle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7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-50" baseline="0">
          <a:solidFill>
            <a:schemeClr val="accent2"/>
          </a:solidFill>
          <a:latin typeface="Graphik Semibold" panose="020B0703030202060203" pitchFamily="34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cynthiarempel/amazon-us-customer-reviews-dataset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collaborative-filtering#:~:text=Collaborative%20filtering%20is%20an%20information,have%20interacted%20with%20that%20item" TargetMode="External"/><Relationship Id="rId2" Type="http://schemas.openxmlformats.org/officeDocument/2006/relationships/hyperlink" Target="https://www.kaggle.com/datasets/cynthiarempel/amazon-us-customer-reviews-dataset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hyperlink" Target="https://en.wikipedia.org/wiki/Collaborative_filtering" TargetMode="External"/><Relationship Id="rId4" Type="http://schemas.openxmlformats.org/officeDocument/2006/relationships/hyperlink" Target="https://amazon-reviews-2023.github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FB357-27F2-CAB3-DB8A-349B06BE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16" y="1691351"/>
            <a:ext cx="9357735" cy="2505563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SG" sz="2800" i="1" dirty="0">
                <a:latin typeface="Graphik Bold"/>
              </a:rPr>
              <a:t>DA 204o: </a:t>
            </a:r>
            <a:r>
              <a:rPr lang="en-SG" sz="2800" b="1" dirty="0">
                <a:latin typeface="Graphik Bold"/>
              </a:rPr>
              <a:t>Data Science in Practice </a:t>
            </a:r>
            <a:br>
              <a:rPr lang="en-SG" sz="2800" b="1" dirty="0">
                <a:latin typeface="Graphik Bold" panose="020B0803030202060203" pitchFamily="34" charset="0"/>
              </a:rPr>
            </a:br>
            <a:r>
              <a:rPr lang="en-US" sz="2800" i="1" dirty="0">
                <a:latin typeface="Graphik Regular"/>
              </a:rPr>
              <a:t>Course Project Proposal</a:t>
            </a:r>
            <a:br>
              <a:rPr lang="en-US" sz="2800" i="1" dirty="0">
                <a:latin typeface="Graphik Regular" panose="020B0503030202060203" pitchFamily="34" charset="0"/>
              </a:rPr>
            </a:br>
            <a:br>
              <a:rPr lang="en-US" sz="2400" i="1" dirty="0">
                <a:latin typeface="Graphik Regular" panose="020B0503030202060203" pitchFamily="34" charset="0"/>
              </a:rPr>
            </a:br>
            <a:r>
              <a:rPr lang="en-US" sz="2800" i="1" dirty="0">
                <a:solidFill>
                  <a:srgbClr val="FFFFFF"/>
                </a:solidFill>
                <a:latin typeface="Graphik Regular"/>
                <a:cs typeface="Arial"/>
              </a:rPr>
              <a:t>Product Recommendation based on user interactions on it's purchases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DA5462-5AF1-0B45-7440-020F4F04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16" y="4519118"/>
            <a:ext cx="8184836" cy="2056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SG" i="0" spc="10" dirty="0" err="1">
                <a:latin typeface="Graphik Semibold"/>
              </a:rPr>
              <a:t>Meenal</a:t>
            </a:r>
            <a:r>
              <a:rPr lang="en-SG" i="0" spc="10" dirty="0">
                <a:latin typeface="Graphik Semibold"/>
              </a:rPr>
              <a:t> </a:t>
            </a:r>
            <a:r>
              <a:rPr lang="en-SG" i="0" spc="10" dirty="0" err="1">
                <a:latin typeface="Graphik Semibold"/>
              </a:rPr>
              <a:t>Dhuria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Regular"/>
              </a:rPr>
              <a:t>IISc, </a:t>
            </a:r>
            <a:r>
              <a:rPr lang="en-SG" i="0" spc="10" dirty="0" err="1">
                <a:latin typeface="Graphik Regular"/>
              </a:rPr>
              <a:t>meenaldhuria@iisc.ac.in</a:t>
            </a:r>
            <a:endParaRPr lang="en-SG" i="0" spc="10" dirty="0">
              <a:latin typeface="Graphik Regular"/>
            </a:endParaRPr>
          </a:p>
          <a:p>
            <a:pPr>
              <a:spcBef>
                <a:spcPts val="0"/>
              </a:spcBef>
            </a:pPr>
            <a:r>
              <a:rPr lang="en-SG" i="0" spc="10" dirty="0" err="1">
                <a:latin typeface="Graphik Light"/>
              </a:rPr>
              <a:t>Kshitiz</a:t>
            </a:r>
            <a:r>
              <a:rPr lang="en-SG" i="0" spc="10" dirty="0">
                <a:latin typeface="Graphik Light"/>
              </a:rPr>
              <a:t> Singh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kshitizsingh@iisc.ac.in</a:t>
            </a:r>
            <a:endParaRPr lang="en-SG" i="0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i="0" spc="10" dirty="0">
                <a:latin typeface="Graphik Light"/>
              </a:rPr>
              <a:t>Jyoti Pal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jyotipal@iisc.ac.in</a:t>
            </a:r>
            <a:endParaRPr lang="en-SG" i="0" dirty="0"/>
          </a:p>
          <a:p>
            <a:pPr>
              <a:spcBef>
                <a:spcPts val="0"/>
              </a:spcBef>
            </a:pPr>
            <a:r>
              <a:rPr lang="en-SG" i="0" spc="10" dirty="0">
                <a:latin typeface="Graphik Light"/>
              </a:rPr>
              <a:t>Rishav Kumar Goswami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rishavg@iisc.ac.in</a:t>
            </a:r>
            <a:endParaRPr lang="en-SG" i="0" dirty="0"/>
          </a:p>
          <a:p>
            <a:pPr>
              <a:spcBef>
                <a:spcPts val="0"/>
              </a:spcBef>
            </a:pPr>
            <a:endParaRPr lang="en-SG" spc="10" dirty="0">
              <a:latin typeface="Graphik Regular" panose="020B050303020206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E81A4C-F5FA-837F-A4BE-59A4EBDF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2117" y="4358839"/>
            <a:ext cx="7476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9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6878F-6FFC-FAE5-07B1-73AB5479E4B6}"/>
              </a:ext>
            </a:extLst>
          </p:cNvPr>
          <p:cNvSpPr/>
          <p:nvPr/>
        </p:nvSpPr>
        <p:spPr>
          <a:xfrm rot="18513442">
            <a:off x="10813103" y="-475685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3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0920B-79FB-6857-F3B1-ECD8CE96BE76}"/>
              </a:ext>
            </a:extLst>
          </p:cNvPr>
          <p:cNvSpPr/>
          <p:nvPr/>
        </p:nvSpPr>
        <p:spPr>
          <a:xfrm rot="18513442">
            <a:off x="9749882" y="3320943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4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Problem Definition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>
              <a:buFont typeface="Wingdings" pitchFamily="2" charset="2"/>
              <a:buChar char="§"/>
            </a:pPr>
            <a:r>
              <a:rPr lang="en-IN" b="1" dirty="0">
                <a:latin typeface="Graphik Regular"/>
              </a:rPr>
              <a:t>Background:</a:t>
            </a:r>
            <a:br>
              <a:rPr lang="en-IN" dirty="0"/>
            </a:br>
            <a:r>
              <a:rPr lang="en-IN" sz="1600" dirty="0">
                <a:latin typeface="Graphik Regular"/>
              </a:rPr>
              <a:t>Recommending relevant products to customers is the key to improving user experience and sales. Analysing purchase history can reveal valuable insights into customer preferences.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Importance:</a:t>
            </a:r>
            <a:br>
              <a:rPr lang="en-IN" dirty="0"/>
            </a:br>
            <a:r>
              <a:rPr lang="en-IN" sz="1600" dirty="0"/>
              <a:t>Effective recommendations can increase customer retention and average order value, improving the overall shopping experience.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Objectives:</a:t>
            </a:r>
            <a:endParaRPr lang="en-IN" dirty="0"/>
          </a:p>
          <a:p>
            <a:pPr marL="486410" lvl="1"/>
            <a:r>
              <a:rPr lang="en-IN" sz="1600" dirty="0"/>
              <a:t>Build a recommendation system based on </a:t>
            </a:r>
            <a:r>
              <a:rPr lang="en-US" sz="1600" dirty="0"/>
              <a:t>user behavior and item similarity based on user rating.</a:t>
            </a:r>
            <a:endParaRPr lang="en-IN" sz="1600" dirty="0"/>
          </a:p>
          <a:p>
            <a:pPr marL="486410" lvl="1"/>
            <a:r>
              <a:rPr lang="en-IN" sz="1600" dirty="0"/>
              <a:t>Use collaborative filtering (SVD and Co-Clustering) and content-based filtering(KNN) to predict relevant products.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How Data Science Can Help:</a:t>
            </a:r>
            <a:endParaRPr lang="en-IN" dirty="0"/>
          </a:p>
          <a:p>
            <a:pPr marL="486410" lvl="1"/>
            <a:r>
              <a:rPr lang="en-IN" sz="1600" dirty="0"/>
              <a:t>Machine learning can detect patterns and suggest products based on similar users and products, enhancing personalization.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2</a:t>
            </a:fld>
            <a:endParaRPr lang="en-SG"/>
          </a:p>
        </p:txBody>
      </p:sp>
      <p:pic>
        <p:nvPicPr>
          <p:cNvPr id="3" name="Picture 2" descr="Cartoon of a person buying food at a store&#10;&#10;Description automatically generated">
            <a:extLst>
              <a:ext uri="{FF2B5EF4-FFF2-40B4-BE49-F238E27FC236}">
                <a16:creationId xmlns:a16="http://schemas.microsoft.com/office/drawing/2014/main" id="{59C757F9-B811-24EA-8E88-9CF9EAA9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581308"/>
            <a:ext cx="3200400" cy="27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Collection and Preparation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071" y="506627"/>
            <a:ext cx="7125728" cy="57985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800" b="1" dirty="0"/>
              <a:t>Data Sources:</a:t>
            </a:r>
          </a:p>
          <a:p>
            <a:pPr lvl="1"/>
            <a:r>
              <a:rPr lang="en-IN" sz="1400" dirty="0"/>
              <a:t>Using </a:t>
            </a:r>
            <a:r>
              <a:rPr lang="en-IN" sz="1400" dirty="0">
                <a:hlinkClick r:id="rId2"/>
              </a:rPr>
              <a:t>Amazon Customer Reviews Dataset</a:t>
            </a:r>
            <a:r>
              <a:rPr lang="en-IN" sz="1400" dirty="0"/>
              <a:t> for this project from Kaggle.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/>
              <a:t>Data Description:</a:t>
            </a:r>
          </a:p>
          <a:p>
            <a:pPr lvl="1"/>
            <a:r>
              <a:rPr lang="en-IN" sz="1400" dirty="0">
                <a:effectLst/>
              </a:rPr>
              <a:t>The dataset contains the customer review, star rating, helpful votes etc</a:t>
            </a:r>
            <a:endParaRPr lang="en-IN" sz="1400" dirty="0"/>
          </a:p>
          <a:p>
            <a:pPr lvl="1"/>
            <a:r>
              <a:rPr lang="en-IN" sz="1400" dirty="0"/>
              <a:t>There are total 15 feature columns capture in this dataset, but we will be majorly focus on following 7 columns for our project work.</a:t>
            </a:r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 lvl="1"/>
            <a:r>
              <a:rPr lang="en-IN" sz="1400" dirty="0"/>
              <a:t>The size of the data set as approx. ~ 2GB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/>
              <a:t>Preprocessing:</a:t>
            </a:r>
            <a:endParaRPr lang="en-IN" sz="1800" dirty="0"/>
          </a:p>
          <a:p>
            <a:pPr lvl="1"/>
            <a:r>
              <a:rPr lang="en-IN" sz="1400" dirty="0"/>
              <a:t>Data cleaning (handling missing values, duplicates).</a:t>
            </a:r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r>
              <a:rPr lang="en-IN" sz="1400" dirty="0"/>
              <a:t>Feature extraction like categorizing products, validating review star rating</a:t>
            </a:r>
          </a:p>
          <a:p>
            <a:pPr lvl="1"/>
            <a:r>
              <a:rPr lang="en-IN" sz="1400" dirty="0"/>
              <a:t>Splitting dataset in Train-Test for model building.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3</a:t>
            </a:fld>
            <a:endParaRPr lang="en-SG"/>
          </a:p>
        </p:txBody>
      </p:sp>
      <p:pic>
        <p:nvPicPr>
          <p:cNvPr id="3" name="Picture 2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20636B18-392B-6969-9DF3-DD5E4095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" b="43172"/>
          <a:stretch/>
        </p:blipFill>
        <p:spPr>
          <a:xfrm>
            <a:off x="5066269" y="2288997"/>
            <a:ext cx="5684340" cy="127619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D61AADE-712C-047A-9235-A4264F5DA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69" y="4615641"/>
            <a:ext cx="5624805" cy="990399"/>
          </a:xfrm>
          <a:prstGeom prst="rect">
            <a:avLst/>
          </a:prstGeom>
        </p:spPr>
      </p:pic>
      <p:pic>
        <p:nvPicPr>
          <p:cNvPr id="1026" name="Picture 2" descr="50+ data science memes to fight the weekday blues | Data ...">
            <a:extLst>
              <a:ext uri="{FF2B5EF4-FFF2-40B4-BE49-F238E27FC236}">
                <a16:creationId xmlns:a16="http://schemas.microsoft.com/office/drawing/2014/main" id="{0C8D1CC8-A343-9D7C-E47B-0594296E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8" y="2933767"/>
            <a:ext cx="2508287" cy="33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Proposed Methodology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Methods/Models: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There are multiple methods available for solution of the recommendation problem like:</a:t>
            </a:r>
          </a:p>
          <a:p>
            <a:pPr lvl="2"/>
            <a:r>
              <a:rPr lang="en-IN" b="1" dirty="0"/>
              <a:t>Collaborative Filtering:</a:t>
            </a:r>
            <a:r>
              <a:rPr lang="en-IN" dirty="0"/>
              <a:t> Recommend based on user-item interactions.</a:t>
            </a:r>
          </a:p>
          <a:p>
            <a:pPr lvl="2"/>
            <a:r>
              <a:rPr lang="en-IN" b="1" dirty="0"/>
              <a:t>Content-Based Filtering:</a:t>
            </a:r>
            <a:r>
              <a:rPr lang="en-IN" dirty="0"/>
              <a:t> Use product attributes for recommendations.</a:t>
            </a:r>
          </a:p>
          <a:p>
            <a:pPr lvl="2"/>
            <a:r>
              <a:rPr lang="en-IN" b="1" dirty="0"/>
              <a:t>Hybrid Methods:</a:t>
            </a:r>
            <a:r>
              <a:rPr lang="en-IN" dirty="0"/>
              <a:t> Combining both approaches for better accuracy.</a:t>
            </a:r>
          </a:p>
          <a:p>
            <a:r>
              <a:rPr lang="en-IN" b="1" dirty="0"/>
              <a:t>Justification:</a:t>
            </a:r>
          </a:p>
          <a:p>
            <a:pPr lvl="1"/>
            <a:r>
              <a:rPr lang="en-IN" sz="1400" dirty="0"/>
              <a:t>Collaborative filtering captures user preferences, while content-based filtering ensures relevant products.</a:t>
            </a:r>
          </a:p>
          <a:p>
            <a:pPr lvl="1"/>
            <a:r>
              <a:rPr lang="en-IN" sz="1400" dirty="0"/>
              <a:t>For our use case, we will be using “</a:t>
            </a:r>
            <a:r>
              <a:rPr lang="en-IN" sz="1400" b="1" dirty="0"/>
              <a:t>Collaborative Filtering and Content-based filtering</a:t>
            </a:r>
            <a:r>
              <a:rPr lang="en-IN" sz="1400" dirty="0"/>
              <a:t>”</a:t>
            </a:r>
          </a:p>
          <a:p>
            <a:pPr lvl="2"/>
            <a:r>
              <a:rPr lang="en-IN" dirty="0"/>
              <a:t>Since, we have user and its interaction like `review` and `start rating` for their purchased products. </a:t>
            </a:r>
            <a:endParaRPr lang="en-IN" sz="1600" dirty="0"/>
          </a:p>
          <a:p>
            <a:r>
              <a:rPr lang="en-IN" b="1" dirty="0"/>
              <a:t>Tools/Technologies:</a:t>
            </a:r>
          </a:p>
          <a:p>
            <a:pPr lvl="1"/>
            <a:r>
              <a:rPr lang="en-IN" sz="1400" dirty="0"/>
              <a:t>Python libraries like Pandas, Matplotlib, NumPy, Scikit-learn for recommendation algorithms, </a:t>
            </a:r>
            <a:r>
              <a:rPr lang="en-IN" sz="1400" dirty="0" err="1"/>
              <a:t>Scipy</a:t>
            </a:r>
            <a:r>
              <a:rPr lang="en-IN" sz="1400" dirty="0"/>
              <a:t>, </a:t>
            </a:r>
            <a:r>
              <a:rPr lang="en-IN" sz="1400" dirty="0" err="1"/>
              <a:t>Ipywidgets</a:t>
            </a:r>
            <a:r>
              <a:rPr lang="en-IN" sz="1400" dirty="0"/>
              <a:t>, random and </a:t>
            </a:r>
            <a:r>
              <a:rPr lang="en-IN" sz="1400" dirty="0" err="1"/>
              <a:t>Ipython</a:t>
            </a:r>
            <a:r>
              <a:rPr lang="en-IN" sz="1400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3103880"/>
            <a:ext cx="3200400" cy="3379124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4</a:t>
            </a:fld>
            <a:endParaRPr lang="en-SG"/>
          </a:p>
        </p:txBody>
      </p:sp>
      <p:pic>
        <p:nvPicPr>
          <p:cNvPr id="2050" name="Picture 2" descr="40+ Hilarious research memes that will make you smile ...">
            <a:extLst>
              <a:ext uri="{FF2B5EF4-FFF2-40B4-BE49-F238E27FC236}">
                <a16:creationId xmlns:a16="http://schemas.microsoft.com/office/drawing/2014/main" id="{AFAF7709-65FD-27FB-AA4E-38716425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1" y="3103880"/>
            <a:ext cx="2250550" cy="337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Implementation Plan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/>
            <a:r>
              <a:rPr lang="en-IN" b="1" dirty="0"/>
              <a:t>Phases:</a:t>
            </a:r>
            <a:endParaRPr lang="en-IN" dirty="0"/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Data Collection and Preparation (Preprocessing data).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Exploratory Data Analysis (EDA) and Feature Engineering.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>
                <a:latin typeface="Graphik Regular"/>
              </a:rPr>
              <a:t>Model Development (Collaborative and Content-based).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Testing, Validation, and Tuning.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Final Model Deployment and Presentation.</a:t>
            </a:r>
          </a:p>
          <a:p>
            <a:pPr marL="215900" indent="-215900"/>
            <a:r>
              <a:rPr lang="en-IN" b="1" dirty="0"/>
              <a:t>Timeline:</a:t>
            </a:r>
            <a:br>
              <a:rPr lang="en-IN" dirty="0"/>
            </a:br>
            <a:r>
              <a:rPr lang="en-IN" sz="1600" dirty="0"/>
              <a:t>Breakdown of tasks across the 6-week project period.</a:t>
            </a:r>
          </a:p>
          <a:p>
            <a:pPr marL="215900" indent="-215900"/>
            <a:r>
              <a:rPr lang="en-IN" b="1" dirty="0"/>
              <a:t>Resources Needed:</a:t>
            </a:r>
            <a:endParaRPr lang="en-IN" dirty="0"/>
          </a:p>
          <a:p>
            <a:pPr marL="486410" lvl="1"/>
            <a:r>
              <a:rPr lang="en-IN" sz="1600" dirty="0">
                <a:latin typeface="Graphik Regular"/>
              </a:rPr>
              <a:t>Python, Jupyter Notebook.</a:t>
            </a:r>
          </a:p>
          <a:p>
            <a:pPr marL="486410" lvl="1"/>
            <a:r>
              <a:rPr lang="en-IN" sz="1600" dirty="0">
                <a:latin typeface="Graphik Regular"/>
              </a:rPr>
              <a:t>Hardware for model training (GPU if necessary).</a:t>
            </a:r>
          </a:p>
          <a:p>
            <a:pPr marL="486410" lvl="1"/>
            <a:r>
              <a:rPr lang="en-IN" sz="1600" dirty="0">
                <a:latin typeface="Graphik Regular"/>
              </a:rPr>
              <a:t>Referred Links- 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2"/>
              </a:rPr>
              <a:t>https://www.kaggle.com/datasets/cynthiarempel/amazon-us-customer-reviews-dataset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3"/>
              </a:rPr>
              <a:t>https://www.ibm.com/topics/collaborative-filtering#:~:text=Collaborative%20filtering%20is%20an%20information,have%20interacted%20with%20that%20item</a:t>
            </a:r>
            <a:r>
              <a:rPr lang="en-IN" sz="1200" dirty="0">
                <a:latin typeface="Graphik Regular"/>
              </a:rPr>
              <a:t>.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4"/>
              </a:rPr>
              <a:t>https://amazon-reviews-2023.github.io/</a:t>
            </a:r>
            <a:endParaRPr lang="en-IN" sz="1200" dirty="0">
              <a:hlinkClick r:id="rId4"/>
            </a:endParaRP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5"/>
              </a:rPr>
              <a:t>https://en.wikipedia.org/wiki/Collaborative_filtering</a:t>
            </a:r>
            <a:endParaRPr lang="en-IN" sz="1200" dirty="0">
              <a:hlinkClick r:id="rId5"/>
            </a:endParaRPr>
          </a:p>
          <a:p>
            <a:pPr marL="669290" lvl="2">
              <a:buFont typeface="Wingdings" panose="020B0604020202020204" pitchFamily="34" charset="0"/>
              <a:buChar char="§"/>
            </a:pPr>
            <a:endParaRPr lang="en-IN" sz="1200" dirty="0"/>
          </a:p>
          <a:p>
            <a:pPr marL="669290" lvl="2">
              <a:buFont typeface="Wingdings" panose="020B0604020202020204" pitchFamily="34" charset="0"/>
              <a:buChar char="§"/>
            </a:pPr>
            <a:endParaRPr lang="en-IN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5</a:t>
            </a:fld>
            <a:endParaRPr lang="en-SG"/>
          </a:p>
        </p:txBody>
      </p:sp>
      <p:pic>
        <p:nvPicPr>
          <p:cNvPr id="3076" name="Picture 4" descr="Meme Maker - If you could put together an action plan That'd be Great Meme  Generator!">
            <a:extLst>
              <a:ext uri="{FF2B5EF4-FFF2-40B4-BE49-F238E27FC236}">
                <a16:creationId xmlns:a16="http://schemas.microsoft.com/office/drawing/2014/main" id="{D820BF1D-ACE7-88FE-2158-9882F883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283677"/>
            <a:ext cx="3199691" cy="26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Challenges and Risks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Challenges:</a:t>
            </a:r>
          </a:p>
          <a:p>
            <a:pPr lvl="1"/>
            <a:r>
              <a:rPr lang="en-IN" sz="1600" dirty="0"/>
              <a:t>Sparse data (</a:t>
            </a:r>
            <a:r>
              <a:rPr lang="en-IN" sz="1600" i="1" dirty="0"/>
              <a:t>many products and users, but limited interaction</a:t>
            </a:r>
            <a:r>
              <a:rPr lang="en-IN" sz="1600" dirty="0"/>
              <a:t>).</a:t>
            </a:r>
          </a:p>
          <a:p>
            <a:pPr lvl="1"/>
            <a:r>
              <a:rPr lang="en-IN" sz="1600" dirty="0"/>
              <a:t>Cold-start problem (</a:t>
            </a:r>
            <a:r>
              <a:rPr lang="en-IN" sz="1600" i="1" dirty="0"/>
              <a:t>new users/products with little data</a:t>
            </a:r>
            <a:r>
              <a:rPr lang="en-IN" sz="1600" dirty="0"/>
              <a:t>).</a:t>
            </a:r>
            <a:endParaRPr lang="en-US" sz="1600" dirty="0"/>
          </a:p>
          <a:p>
            <a:pPr lvl="1"/>
            <a:r>
              <a:rPr lang="en-US" sz="1600" dirty="0"/>
              <a:t>Imbalanced distribution of ratings and metadata availability.</a:t>
            </a:r>
          </a:p>
          <a:p>
            <a:pPr lvl="1"/>
            <a:r>
              <a:rPr lang="en-US" sz="1600" dirty="0"/>
              <a:t>Computational expense of hyper-parameter tuning.</a:t>
            </a:r>
            <a:endParaRPr lang="en-IN" sz="1600" dirty="0"/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r>
              <a:rPr lang="en-IN" b="1" dirty="0"/>
              <a:t>Mitigation Strategies:</a:t>
            </a:r>
          </a:p>
          <a:p>
            <a:pPr lvl="1"/>
            <a:r>
              <a:rPr lang="en-IN" sz="1600" dirty="0"/>
              <a:t>Implement content-based filtering for new users.</a:t>
            </a:r>
          </a:p>
          <a:p>
            <a:pPr lvl="1"/>
            <a:r>
              <a:rPr lang="en-US" sz="1600" dirty="0"/>
              <a:t>SVD uncovered latent features effectively.</a:t>
            </a:r>
          </a:p>
          <a:p>
            <a:pPr lvl="1"/>
            <a:r>
              <a:rPr lang="en-US" sz="1600" dirty="0"/>
              <a:t>Co-Clustering added interpretable cluster-level insights.</a:t>
            </a:r>
          </a:p>
          <a:p>
            <a:pPr lvl="1"/>
            <a:r>
              <a:rPr lang="en-US" sz="1600" dirty="0"/>
              <a:t>kNN addressed cold-start issues with reliable metadata.</a:t>
            </a:r>
          </a:p>
          <a:p>
            <a:pPr marL="201168" lvl="1" indent="0">
              <a:buNone/>
            </a:pPr>
            <a:endParaRPr lang="en-IN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6</a:t>
            </a:fld>
            <a:endParaRPr lang="en-SG"/>
          </a:p>
        </p:txBody>
      </p:sp>
      <p:pic>
        <p:nvPicPr>
          <p:cNvPr id="4098" name="Picture 2" descr="experiencing technical difficulties - Buzz and Woody (Toy Story) Meme Meme  Generator">
            <a:extLst>
              <a:ext uri="{FF2B5EF4-FFF2-40B4-BE49-F238E27FC236}">
                <a16:creationId xmlns:a16="http://schemas.microsoft.com/office/drawing/2014/main" id="{184B2598-1099-1508-9FE9-51046936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3429000"/>
            <a:ext cx="3200399" cy="17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Expected Outcome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Outcome: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This project demonstrates the value of combining collaborative and content-based filtering for recommendation systems. SVD emerged as the most effective model, while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kNN ensured reliable recommendations for content-driven queries. Future work includes exploring hybrid models to mitigate sparsity and cold-start challenges</a:t>
            </a:r>
            <a:r>
              <a:rPr lang="en-IN" sz="16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Success Metrics:</a:t>
            </a:r>
            <a:endParaRPr lang="en-IN" dirty="0"/>
          </a:p>
          <a:p>
            <a:pPr lvl="1"/>
            <a:r>
              <a:rPr lang="en-IN" sz="1600" dirty="0"/>
              <a:t>Accuracy of recommendations (Precision and Recall).</a:t>
            </a:r>
          </a:p>
          <a:p>
            <a:pPr lvl="1"/>
            <a:r>
              <a:rPr lang="en-US" sz="1600" dirty="0"/>
              <a:t>Root Mean Square Error (RMSE) for prediction accuracy.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7</a:t>
            </a:fld>
            <a:endParaRPr lang="en-SG"/>
          </a:p>
        </p:txBody>
      </p:sp>
      <p:pic>
        <p:nvPicPr>
          <p:cNvPr id="5122" name="Picture 2" descr="i expect good results nothing else... - Godfather Baby Meme Generator">
            <a:extLst>
              <a:ext uri="{FF2B5EF4-FFF2-40B4-BE49-F238E27FC236}">
                <a16:creationId xmlns:a16="http://schemas.microsoft.com/office/drawing/2014/main" id="{5F34FC76-5EC7-1AA5-5B0D-E8804FBA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26079"/>
            <a:ext cx="2815838" cy="337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Role and Responsibilities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/>
            <a:r>
              <a:rPr lang="en-US" dirty="0">
                <a:solidFill>
                  <a:schemeClr val="tx1"/>
                </a:solidFill>
                <a:latin typeface="Graphik Regular"/>
              </a:rPr>
              <a:t>Students: Meenal Dhuria, Rishav Kumar Goswami</a:t>
            </a:r>
            <a:endParaRPr lang="en-US" dirty="0">
              <a:solidFill>
                <a:schemeClr val="tx1"/>
              </a:solidFill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Data Collection </a:t>
            </a:r>
            <a:r>
              <a:rPr lang="en-IN" sz="1600" dirty="0">
                <a:latin typeface="Arial"/>
                <a:cs typeface="Arial"/>
              </a:rPr>
              <a:t>and Preparation.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Model Development (Collaborative).</a:t>
            </a:r>
          </a:p>
          <a:p>
            <a:pPr marL="543560" lvl="1" indent="-342900">
              <a:buFont typeface="Arial" panose="020B0604020202020204" pitchFamily="34" charset="0"/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Testing, Validation, and Tuning of the model.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Final Model Deployment and Presentation.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215900" indent="-215900"/>
            <a:r>
              <a:rPr lang="en-US" dirty="0">
                <a:solidFill>
                  <a:schemeClr val="tx1"/>
                </a:solidFill>
                <a:latin typeface="Graphik Regular"/>
              </a:rPr>
              <a:t>Students: Jyoti Pal, Kshitiz Singh</a:t>
            </a:r>
            <a:endParaRPr lang="en-US" dirty="0">
              <a:solidFill>
                <a:schemeClr val="tx1"/>
              </a:solidFill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Exploratory Data Analysis (EDA) and Feature Engineering.</a:t>
            </a:r>
          </a:p>
          <a:p>
            <a:pPr marL="543560" lvl="1" indent="-342900">
              <a:buFont typeface="Arial" panose="020B0604020202020204" pitchFamily="34" charset="0"/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Model Development (Content-based).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Testing, Validation, and Tuning of the model.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Final Model Deployment and Presentation.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20066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0066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4" descr="Best Team Ever Funny">
            <a:extLst>
              <a:ext uri="{FF2B5EF4-FFF2-40B4-BE49-F238E27FC236}">
                <a16:creationId xmlns:a16="http://schemas.microsoft.com/office/drawing/2014/main" id="{212E3BE0-B1A4-0CBD-C153-F9F9D801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415491"/>
            <a:ext cx="32004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61395"/>
              </p:ext>
            </p:extLst>
          </p:nvPr>
        </p:nvGraphicFramePr>
        <p:xfrm>
          <a:off x="0" y="71719"/>
          <a:ext cx="12084448" cy="835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556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0317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Science Canvas</a:t>
                      </a:r>
                      <a:endParaRPr lang="en-SG" sz="18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Project: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Recommendation based on user interactions on its purchases</a:t>
                      </a:r>
                      <a:endPara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0317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Meenal Dhuria, Rishav Kumar Goswami, Jyoti Pal, Kshitiz Singh</a:t>
                      </a:r>
                      <a:endParaRPr lang="en-SG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193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/>
                          <a:cs typeface="Arial"/>
                        </a:rPr>
                        <a:t>Problem Statement</a:t>
                      </a:r>
                      <a:endParaRPr lang="en-SG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>
                          <a:latin typeface="Arial"/>
                          <a:cs typeface="Arial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/>
                          <a:cs typeface="Arial"/>
                        </a:rPr>
                        <a:t>Data Collection &amp; Preparation</a:t>
                      </a:r>
                      <a:endParaRPr lang="en-SG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400637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Business Case &amp; Value Added</a:t>
                      </a:r>
                    </a:p>
                    <a:p>
                      <a:endParaRPr lang="en-US" sz="1000" b="1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Business Case:</a:t>
                      </a:r>
                      <a:r>
                        <a:rPr lang="en-IN" sz="1000" dirty="0"/>
                        <a:t> </a:t>
                      </a:r>
                    </a:p>
                    <a:p>
                      <a:r>
                        <a:rPr lang="en-IN" sz="1000" dirty="0"/>
                        <a:t>Providing personalized recommendations increases the likelihood of repeat purchases and enhances customer satisfaction.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Value Added: </a:t>
                      </a:r>
                    </a:p>
                    <a:p>
                      <a:r>
                        <a:rPr lang="en-IN" sz="1000" b="0" dirty="0"/>
                        <a:t>I</a:t>
                      </a:r>
                      <a:r>
                        <a:rPr lang="en-IN" sz="1000" dirty="0"/>
                        <a:t>mproved customer experience by offering tailored product suggestions.</a:t>
                      </a:r>
                    </a:p>
                    <a:p>
                      <a:r>
                        <a:rPr lang="en-IN" sz="1000" dirty="0"/>
                        <a:t>Increased sales by encouraging customers to buy more based on prior purchases.</a:t>
                      </a:r>
                    </a:p>
                    <a:p>
                      <a:r>
                        <a:rPr lang="en-IN" sz="1000" dirty="0"/>
                        <a:t>Higher customer retention due to better engagement.</a:t>
                      </a: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Model Selection</a:t>
                      </a: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Methods Considered: </a:t>
                      </a:r>
                    </a:p>
                    <a:p>
                      <a:endParaRPr lang="en-IN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Collaborative Filtering (Matrix Factorization, User-Item Similarity).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Content-Based Filtering (Product attributes, User preferences).</a:t>
                      </a:r>
                    </a:p>
                    <a:p>
                      <a:endParaRPr lang="en-IN" sz="1000" dirty="0"/>
                    </a:p>
                    <a:p>
                      <a:endParaRPr lang="en-IN" sz="1000" dirty="0"/>
                    </a:p>
                    <a:p>
                      <a:endParaRPr lang="en-IN" sz="1000" dirty="0"/>
                    </a:p>
                    <a:p>
                      <a:r>
                        <a:rPr lang="en-IN" sz="1000" b="1" dirty="0"/>
                        <a:t>Reasoning:</a:t>
                      </a:r>
                      <a:r>
                        <a:rPr lang="en-IN" sz="100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Collaborative filtering is ideal for finding patterns in customer behaviour, while content-based ensures relevant product suggestions using product attributes.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For our use-case, we will be using “</a:t>
                      </a:r>
                      <a:r>
                        <a:rPr lang="en-IN" sz="1000" b="1" dirty="0"/>
                        <a:t> Collaborative Filtering and content-based filtering</a:t>
                      </a:r>
                      <a:r>
                        <a:rPr lang="en-IN" sz="1000" dirty="0"/>
                        <a:t>”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Since, we have user and its interaction like `review` and `start rating` for their purchased products. </a:t>
                      </a:r>
                    </a:p>
                    <a:p>
                      <a:endParaRPr lang="en-IN" sz="1000" dirty="0"/>
                    </a:p>
                    <a:p>
                      <a:endParaRPr lang="en-IN" sz="1000" dirty="0"/>
                    </a:p>
                    <a:p>
                      <a:endParaRPr lang="en-IN" sz="1000" dirty="0">
                        <a:latin typeface="Arial"/>
                        <a:cs typeface="Arial"/>
                      </a:endParaRP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Model Requirements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 dirty="0"/>
                        <a:t>Requirements:</a:t>
                      </a:r>
                    </a:p>
                    <a:p>
                      <a:r>
                        <a:rPr lang="en-IN" sz="1000" dirty="0"/>
                        <a:t>Handle large datasets efficiently.</a:t>
                      </a:r>
                    </a:p>
                    <a:p>
                      <a:r>
                        <a:rPr lang="en-IN" sz="1000" dirty="0"/>
                        <a:t>Account for sparse interactions (few interactions per user).</a:t>
                      </a:r>
                    </a:p>
                    <a:p>
                      <a:r>
                        <a:rPr lang="en-IN" sz="1000" dirty="0"/>
                        <a:t>Minimize cold-start issues for new users/products.</a:t>
                      </a:r>
                    </a:p>
                    <a:p>
                      <a:endParaRPr lang="en-IN" sz="1000" dirty="0"/>
                    </a:p>
                    <a:p>
                      <a:r>
                        <a:rPr lang="en-IN" sz="1000" b="1" dirty="0"/>
                        <a:t>Validation:</a:t>
                      </a:r>
                      <a:r>
                        <a:rPr lang="en-IN" sz="1000" dirty="0"/>
                        <a:t> </a:t>
                      </a:r>
                    </a:p>
                    <a:p>
                      <a:r>
                        <a:rPr lang="en-IN" sz="1000" dirty="0"/>
                        <a:t>Use metrics like Precision, Recall  and RMSE to validate the recommendation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Skills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>
                          <a:latin typeface="Arial"/>
                          <a:cs typeface="Arial"/>
                        </a:rPr>
                        <a:t>Proficiency for collecting and preparing the data.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>
                          <a:latin typeface="Arial"/>
                          <a:cs typeface="Arial"/>
                        </a:rPr>
                        <a:t>Understanding and having the expertise in Python and it's libraries</a:t>
                      </a:r>
                      <a:endParaRPr lang="en-SG"/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 b="0" i="0" u="none" strike="noStrike" noProof="0"/>
                        <a:t>Strong foundation in probability, linear algebra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 b="0" i="0" u="none" strike="noStrike" noProof="0">
                          <a:latin typeface="Calibri"/>
                        </a:rPr>
                        <a:t>Understanding of performance metrics such as accuracy, precision etc</a:t>
                      </a:r>
                      <a:endParaRPr lang="en-SG" sz="1000" b="0" i="0" u="none" strike="noStrike" noProof="0"/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>
                        <a:latin typeface="Calibri"/>
                      </a:endParaRPr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>
                        <a:latin typeface="Calibri"/>
                      </a:endParaRPr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Model Evaluation</a:t>
                      </a:r>
                    </a:p>
                    <a:p>
                      <a:pPr lvl="0">
                        <a:buNone/>
                      </a:pPr>
                      <a:endParaRPr lang="en-US" sz="1000" b="0" i="0" u="none" strike="noStrike" noProof="0" dirty="0"/>
                    </a:p>
                    <a:p>
                      <a:pPr marL="0" lvl="0" indent="0">
                        <a:buNone/>
                      </a:pPr>
                      <a:r>
                        <a:rPr lang="en-US" sz="1000" b="1" i="0" u="none" strike="noStrike" noProof="0" dirty="0"/>
                        <a:t>Data Quality Indicators</a:t>
                      </a:r>
                      <a:r>
                        <a:rPr lang="en-US" sz="1000" b="0" i="0" u="none" strike="noStrike" noProof="0" dirty="0"/>
                        <a:t>: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marL="0" lvl="0" indent="0">
                        <a:buNone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 dirty="0">
                          <a:latin typeface="Calibri"/>
                        </a:rPr>
                        <a:t> Missing Data: </a:t>
                      </a:r>
                      <a:r>
                        <a:rPr lang="en-US" sz="1000" b="0" i="0" u="none" strike="noStrike" noProof="0" dirty="0"/>
                        <a:t>Missing data can lead to biased results.</a:t>
                      </a: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 dirty="0">
                          <a:latin typeface="Calibri"/>
                        </a:rPr>
                        <a:t> Data Consistency</a:t>
                      </a:r>
                      <a:r>
                        <a:rPr lang="en-US" sz="1000" b="0" i="0" u="none" strike="noStrike" noProof="0" dirty="0">
                          <a:latin typeface="Calibri"/>
                        </a:rPr>
                        <a:t>: </a:t>
                      </a:r>
                      <a:r>
                        <a:rPr lang="en-US" sz="1000" b="0" i="0" u="none" strike="noStrike" noProof="0" dirty="0"/>
                        <a:t>Inconsistent data (e.g., units of measure, date formats) can cause errors in analysis.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/>
                        <a:t>Model Performance Metrics</a:t>
                      </a:r>
                      <a:r>
                        <a:rPr lang="en-US" sz="1000" b="0" i="0" u="none" strike="noStrike" noProof="0" dirty="0"/>
                        <a:t>:</a:t>
                      </a:r>
                      <a:endParaRPr lang="en-US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noProof="0" dirty="0">
                          <a:latin typeface="Calibri"/>
                        </a:rPr>
                        <a:t>Model performance (e.g., accuracy, precision, recall) must be validated to ensure your model is reliable.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dirty="0"/>
                        <a:t>RMSE for collaborative filtering methods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noProof="0" dirty="0"/>
                        <a:t>Bias and Fairness Indicators</a:t>
                      </a:r>
                      <a:r>
                        <a:rPr lang="en-US" sz="1000" b="0" i="0" u="none" strike="noStrike" noProof="0" dirty="0"/>
                        <a:t>: </a:t>
                      </a:r>
                      <a:r>
                        <a:rPr lang="en-US" sz="1000" b="0" i="0" u="none" strike="noStrike" noProof="0" dirty="0">
                          <a:latin typeface="Calibri"/>
                        </a:rPr>
                        <a:t>Models may have inherent biases, especially in demographic or sensitive data.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latin typeface="Calibri"/>
                        </a:rPr>
                        <a:t>Real Time monitoring is not necessary but If the data is continuously changing, real-time monitoring is preferred to improve on the model and work on the latest and recent changes taken place.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>
                          <a:latin typeface="Arial"/>
                          <a:cs typeface="Arial"/>
                        </a:rPr>
                        <a:t>Data Storytelling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SG" sz="100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IN" sz="1000" b="1"/>
                        <a:t>Target Group:</a:t>
                      </a:r>
                      <a:r>
                        <a:rPr lang="en-IN" sz="1000"/>
                        <a:t> Business stakeholders, marketing team, and product managers.</a:t>
                      </a:r>
                    </a:p>
                    <a:p>
                      <a:pPr lvl="0">
                        <a:buNone/>
                      </a:pPr>
                      <a:endParaRPr lang="en-IN" sz="1000" b="1"/>
                    </a:p>
                    <a:p>
                      <a:pPr lvl="0">
                        <a:buNone/>
                      </a:pPr>
                      <a:r>
                        <a:rPr lang="en-IN" sz="1000" b="1"/>
                        <a:t>Requirements:</a:t>
                      </a:r>
                      <a:r>
                        <a:rPr lang="en-IN" sz="1000"/>
                        <a:t> Present insights on how recommendations can improve business metrics like conversion rates and explain the methodology in non-technical terms.</a:t>
                      </a:r>
                      <a:endParaRPr lang="en-SG" sz="10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Selection &amp; Cleansing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/>
                        <a:t>Relevant Data:</a:t>
                      </a:r>
                      <a:r>
                        <a:rPr lang="en-IN" sz="1000"/>
                        <a:t> Customer purchase history, product details, and user interactions.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Data Sources:</a:t>
                      </a:r>
                      <a:r>
                        <a:rPr lang="en-IN" sz="1000"/>
                        <a:t> Public datasets (e.g., Amazon Reviews, Instacart) or internal company data.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Cleansing:</a:t>
                      </a:r>
                      <a:r>
                        <a:rPr lang="en-IN" sz="1000"/>
                        <a:t> Remove duplicates, handle missing fields, and address outliers.</a:t>
                      </a:r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Data Collection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 dirty="0"/>
                        <a:t>Normalization:</a:t>
                      </a:r>
                      <a:r>
                        <a:rPr lang="en-IN" sz="1000" dirty="0"/>
                        <a:t> Standardize product IDs, timestamps, and formats.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Missing Data:</a:t>
                      </a:r>
                      <a:r>
                        <a:rPr lang="en-IN" sz="1000" dirty="0"/>
                        <a:t> Impute or remove missing values.</a:t>
                      </a:r>
                    </a:p>
                    <a:p>
                      <a:endParaRPr lang="en-IN" sz="1000" b="1" dirty="0"/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Feature Engineering:</a:t>
                      </a:r>
                      <a:r>
                        <a:rPr lang="en-IN" sz="1000" dirty="0"/>
                        <a:t> Create purchase frequency, user profiles, and product-based features.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301620">
                <a:tc rowSpan="2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Landscape</a:t>
                      </a:r>
                    </a:p>
                    <a:p>
                      <a:endParaRPr lang="en-US" sz="1000" b="1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/>
                        <a:t>Required Data:</a:t>
                      </a:r>
                      <a:r>
                        <a:rPr lang="en-IN" sz="1000"/>
                        <a:t> Customer transaction data, product metadata, and user interaction logs.</a:t>
                      </a:r>
                    </a:p>
                    <a:p>
                      <a:endParaRPr lang="en-IN" sz="1000"/>
                    </a:p>
                    <a:p>
                      <a:r>
                        <a:rPr lang="en-IN" sz="1000" b="1"/>
                        <a:t>Available Data:</a:t>
                      </a:r>
                      <a:r>
                        <a:rPr lang="en-IN" sz="1000"/>
                        <a:t> Use datasets like Amazon Reviews or Instacart for product and user behaviour data.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Additional Data:</a:t>
                      </a:r>
                      <a:r>
                        <a:rPr lang="en-IN" sz="1000"/>
                        <a:t> Potential to use user feedback, ratings, and reviews to improve recommendation accuracy.</a:t>
                      </a:r>
                      <a:endParaRPr lang="en-US" sz="10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8195"/>
                  </a:ext>
                </a:extLst>
              </a:tr>
              <a:tr h="2746707">
                <a:tc vMerge="1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Landscape</a:t>
                      </a:r>
                    </a:p>
                    <a:p>
                      <a:r>
                        <a:rPr lang="en-US" sz="1000">
                          <a:latin typeface="Arial"/>
                          <a:cs typeface="Arial"/>
                        </a:rPr>
                        <a:t>Which data is required for this and  which is already available? Which  additional data has to be collected?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Software &amp; Libraries</a:t>
                      </a: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Software:</a:t>
                      </a:r>
                      <a:r>
                        <a:rPr lang="en-IN" sz="1000" dirty="0"/>
                        <a:t> Python, Jupyter Notebook.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Libraries:</a:t>
                      </a:r>
                      <a:r>
                        <a:rPr lang="en-IN" sz="1000" dirty="0"/>
                        <a:t> Pandas, NumPy, Scikit-learn, Surprise (for recommendation algorithms) ,Beautiful Soup, </a:t>
                      </a:r>
                      <a:r>
                        <a:rPr lang="en-IN" sz="1000" dirty="0" err="1"/>
                        <a:t>randon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Scipy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Ipywidgets</a:t>
                      </a:r>
                      <a:r>
                        <a:rPr lang="en-IN" sz="1000" dirty="0"/>
                        <a:t> and </a:t>
                      </a:r>
                      <a:r>
                        <a:rPr lang="en-IN" sz="1000" dirty="0" err="1"/>
                        <a:t>Ipython</a:t>
                      </a:r>
                      <a:r>
                        <a:rPr lang="en-IN" sz="1000" dirty="0"/>
                        <a:t>.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Data Integration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 dirty="0"/>
                        <a:t>Data Integration:</a:t>
                      </a:r>
                      <a:r>
                        <a:rPr lang="en-IN" sz="1000" dirty="0"/>
                        <a:t> </a:t>
                      </a:r>
                    </a:p>
                    <a:p>
                      <a:r>
                        <a:rPr lang="en-IN" sz="1000" dirty="0"/>
                        <a:t>Merge purchase history, product metadata, and user interaction logs into a unified system for analysis.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System for Integration:</a:t>
                      </a:r>
                      <a:r>
                        <a:rPr lang="en-IN" sz="1000" dirty="0"/>
                        <a:t> Use Python-based ETL pipelines to extract and combine data from multiple sources.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Explorative Data Analysis</a:t>
                      </a:r>
                    </a:p>
                    <a:p>
                      <a:endParaRPr lang="en-US" sz="1000" b="1" dirty="0">
                        <a:latin typeface="Arial"/>
                        <a:cs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Visualize transaction patterns and product categories.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Check for correlations between users and books.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Distribution of book rating and star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3135591EE7B4E9CE8953A9769B5AA" ma:contentTypeVersion="12" ma:contentTypeDescription="Create a new document." ma:contentTypeScope="" ma:versionID="afb94ed0df6a5bee95e9e8580897838e">
  <xsd:schema xmlns:xsd="http://www.w3.org/2001/XMLSchema" xmlns:xs="http://www.w3.org/2001/XMLSchema" xmlns:p="http://schemas.microsoft.com/office/2006/metadata/properties" xmlns:ns2="b7c451f6-4087-4943-817c-671de9753aab" xmlns:ns3="74614dcc-efbe-4eda-b10f-2861d891d30c" targetNamespace="http://schemas.microsoft.com/office/2006/metadata/properties" ma:root="true" ma:fieldsID="4255e306cc058a65fd4c867a9bd11979" ns2:_="" ns3:_="">
    <xsd:import namespace="b7c451f6-4087-4943-817c-671de9753aab"/>
    <xsd:import namespace="74614dcc-efbe-4eda-b10f-2861d891d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51f6-4087-4943-817c-671de9753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14dcc-efbe-4eda-b10f-2861d891d30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ff3b26-431b-4afd-a3ac-de5f0170074b}" ma:internalName="TaxCatchAll" ma:showField="CatchAllData" ma:web="74614dcc-efbe-4eda-b10f-2861d891d3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FC100-CD6E-40CC-858F-9DDB4630395F}">
  <ds:schemaRefs>
    <ds:schemaRef ds:uri="74614dcc-efbe-4eda-b10f-2861d891d30c"/>
    <ds:schemaRef ds:uri="b7c451f6-4087-4943-817c-671de9753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114682-BC25-4105-89B6-5A10279B5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16068</TotalTime>
  <Words>1483</Words>
  <Application>Microsoft Office PowerPoint</Application>
  <PresentationFormat>Widescreen</PresentationFormat>
  <Paragraphs>222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Graphik Bold</vt:lpstr>
      <vt:lpstr>Graphik Light</vt:lpstr>
      <vt:lpstr>Graphik Regular</vt:lpstr>
      <vt:lpstr>Graphik Semibold</vt:lpstr>
      <vt:lpstr>Graphik Thin</vt:lpstr>
      <vt:lpstr>Wingdings</vt:lpstr>
      <vt:lpstr>Retrospect</vt:lpstr>
      <vt:lpstr>DA 204o: Data Science in Practice  Course Project Proposal  Product Recommendation based on user interactions on it's purchases</vt:lpstr>
      <vt:lpstr>Problem Definition</vt:lpstr>
      <vt:lpstr>Data Collection and Preparation</vt:lpstr>
      <vt:lpstr>Proposed Methodology</vt:lpstr>
      <vt:lpstr>Implementation Plan</vt:lpstr>
      <vt:lpstr>Challenges and Risks</vt:lpstr>
      <vt:lpstr>Expected Outcome</vt:lpstr>
      <vt:lpstr>Role and Responsibilities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Pandarasamy Arjunan</dc:creator>
  <cp:lastModifiedBy>Jyoti Pal</cp:lastModifiedBy>
  <cp:revision>22</cp:revision>
  <dcterms:created xsi:type="dcterms:W3CDTF">2023-08-01T07:21:01Z</dcterms:created>
  <dcterms:modified xsi:type="dcterms:W3CDTF">2024-12-03T12:00:26Z</dcterms:modified>
</cp:coreProperties>
</file>