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11" r:id="rId9"/>
    <p:sldId id="503" r:id="rId10"/>
    <p:sldId id="508" r:id="rId11"/>
    <p:sldId id="509" r:id="rId12"/>
    <p:sldId id="512" r:id="rId13"/>
    <p:sldId id="513" r:id="rId14"/>
    <p:sldId id="514" r:id="rId15"/>
    <p:sldId id="515" r:id="rId16"/>
    <p:sldId id="516" r:id="rId17"/>
    <p:sldId id="269" r:id="rId18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60"/>
  </p:normalViewPr>
  <p:slideViewPr>
    <p:cSldViewPr>
      <p:cViewPr varScale="1">
        <p:scale>
          <a:sx n="90" d="100"/>
          <a:sy n="90" d="100"/>
        </p:scale>
        <p:origin x="7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30AF-9F2B-157F-CA04-633A15BC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4F5D1-09F1-F864-1A77-B6CC8EAAF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F1780-AC9E-D651-A03A-29C810F41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F2C9-18B4-804E-D5BD-A186708A3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01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CDD-2508-B4B2-0913-11AF0D6F1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B7757-34CF-12F8-CA60-20C7587D6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CA77F-8A99-417A-EBA8-5D2624AB9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798D-59E4-E8D9-CE82-CF58B778E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12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F21BD-36A2-CE21-2BFD-91A0ABD7C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6D721-40BF-6E30-D370-D89737416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D970C-1D0C-B4CD-1072-12480FD3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98B2D-DF96-F5BA-8E15-D72D44F7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2C8D-32FD-050B-21CA-7BE388D6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14EB5-524B-1D51-DE6A-56E1A060A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65130-2076-2850-BC35-E7F9EEBFE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497A5-9BA8-277B-3D8A-98B35920B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3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cs typeface="Times New Roman" panose="02020603050405020304" pitchFamily="18" charset="0"/>
                <a:sym typeface="Arial"/>
              </a:rPr>
              <a:t>Backend Overview</a:t>
            </a:r>
            <a:endParaRPr lang="en-IN" sz="3200" b="1" dirty="0"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09139-1783-4BD9-4546-042B5E9357EF}"/>
              </a:ext>
            </a:extLst>
          </p:cNvPr>
          <p:cNvSpPr txBox="1"/>
          <p:nvPr/>
        </p:nvSpPr>
        <p:spPr>
          <a:xfrm>
            <a:off x="197171" y="1293834"/>
            <a:ext cx="449982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 using </a:t>
            </a:r>
            <a:r>
              <a:rPr lang="en-US" sz="2400" b="1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RESTful API principles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Implements DTOS, security, and </a:t>
            </a:r>
          </a:p>
          <a:p>
            <a:r>
              <a:rPr lang="en-US" sz="2400" dirty="0"/>
              <a:t>     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Repository</a:t>
            </a:r>
          </a:p>
          <a:p>
            <a:pPr lvl="1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7F71D6-CB3D-3F86-7B14-0ED82FA39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72" y="1061448"/>
            <a:ext cx="299492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/>
              <a:t>Frontend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539552" y="1395599"/>
            <a:ext cx="662473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Built using </a:t>
            </a:r>
            <a:r>
              <a:rPr lang="en-IN" sz="2400" b="1" dirty="0"/>
              <a:t>React.js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Modular, responsive UI components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Communicates with backend via Axios for API calls</a:t>
            </a:r>
            <a:endParaRPr lang="en-IN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Organized into pages (Dashboard, Inventory, Suppliers)</a:t>
            </a: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930AB-D880-A7E6-14A5-BC6F21268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40350"/>
            <a:ext cx="4202551" cy="3447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36F5C-3EAF-FBDC-6E8E-CA7F0AD4D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25" y="3768260"/>
            <a:ext cx="3120213" cy="271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EE22-874F-1117-3C6E-9F2F9EE0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FEE895-30E8-085E-A4B9-E9EB802FA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A23A63E-0C23-BB67-6110-69A79741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8273B-3083-0C6E-FB3A-3D84723DEBFB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113766E-D607-A133-70E8-E7A4435820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199E6-D62E-B6FC-655E-7DBE9FFD6FCE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077D7-8F90-4F6B-52C6-A1C2DF23BF6B}"/>
              </a:ext>
            </a:extLst>
          </p:cNvPr>
          <p:cNvSpPr txBox="1"/>
          <p:nvPr/>
        </p:nvSpPr>
        <p:spPr>
          <a:xfrm>
            <a:off x="200140" y="1064565"/>
            <a:ext cx="720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69931-09C1-6350-6D7E-F2B950B1B2E8}"/>
              </a:ext>
            </a:extLst>
          </p:cNvPr>
          <p:cNvSpPr txBox="1"/>
          <p:nvPr/>
        </p:nvSpPr>
        <p:spPr>
          <a:xfrm>
            <a:off x="395536" y="1403119"/>
            <a:ext cx="51403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Role-based Login (Admin &amp; Manager)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Add, Edit, Delete Products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Track Inventory and Transactions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Low Stock Alerts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Sales Analysis Charts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A052D-1331-349C-D033-C687D0878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745" y="1233842"/>
            <a:ext cx="1737511" cy="4762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DF68E-79E0-EB7D-42D8-0803D15F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3515890"/>
            <a:ext cx="5400600" cy="27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8174D-C640-CC94-45EF-854609B0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" y="260648"/>
            <a:ext cx="7353885" cy="2093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28BAC-2E7D-682A-E546-076E1ACD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" y="2033494"/>
            <a:ext cx="4788024" cy="2791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C4423-211E-D459-B860-74A9AABD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1211"/>
            <a:ext cx="9135616" cy="33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0673A-1915-E743-722E-43A33C24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4D2C3F-B943-4CDD-D0E3-9BB08625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3DD5D4-6A2A-B61D-9C3E-BD309F6D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/>
              <a:t>Security Measures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275A5-3F45-4D93-9E94-D5FDDDE5D399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EFD544-D3A9-6286-430E-CB3663D0EF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5CA6A-4E64-D70C-2872-6084081B524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B8EBD-58D2-2107-3094-B5A76F11765E}"/>
              </a:ext>
            </a:extLst>
          </p:cNvPr>
          <p:cNvSpPr txBox="1"/>
          <p:nvPr/>
        </p:nvSpPr>
        <p:spPr>
          <a:xfrm>
            <a:off x="200140" y="1064565"/>
            <a:ext cx="720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D310D-123B-DF3C-6744-6F2D84B10FBB}"/>
              </a:ext>
            </a:extLst>
          </p:cNvPr>
          <p:cNvSpPr txBox="1"/>
          <p:nvPr/>
        </p:nvSpPr>
        <p:spPr>
          <a:xfrm>
            <a:off x="36564" y="1139707"/>
            <a:ext cx="429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JWT used for secure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Passwords encrypted using 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Role-based access: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Admin: Full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Manager: Limited features</a:t>
            </a:r>
          </a:p>
        </p:txBody>
      </p:sp>
      <p:pic>
        <p:nvPicPr>
          <p:cNvPr id="8195" name="Picture 3" descr="New in .NET 8: ASP.NET Core Identity and How to Implement It">
            <a:extLst>
              <a:ext uri="{FF2B5EF4-FFF2-40B4-BE49-F238E27FC236}">
                <a16:creationId xmlns:a16="http://schemas.microsoft.com/office/drawing/2014/main" id="{13C5A18F-53E8-4654-5779-6491CB4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44" y="3523173"/>
            <a:ext cx="5976664" cy="299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6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F885-4DBE-5F52-9E86-102D6C0D3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5029C4-F458-D00A-119F-480FD15E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ABD1F96-8924-BE96-61DA-0CFD3E7C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/>
              <a:t>Testing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5DDEDB-EAED-1EE4-34F1-62DE5673254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649CBCC-CAF8-3BEE-FC5E-11862588D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76C4F-C988-E7DF-675B-74C9484B34D3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302BD-09BD-9E8E-8624-303FF83225FF}"/>
              </a:ext>
            </a:extLst>
          </p:cNvPr>
          <p:cNvSpPr txBox="1"/>
          <p:nvPr/>
        </p:nvSpPr>
        <p:spPr>
          <a:xfrm>
            <a:off x="200140" y="1064565"/>
            <a:ext cx="720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6D844-2771-FF57-0DA8-278A81880BD6}"/>
              </a:ext>
            </a:extLst>
          </p:cNvPr>
          <p:cNvSpPr txBox="1"/>
          <p:nvPr/>
        </p:nvSpPr>
        <p:spPr>
          <a:xfrm>
            <a:off x="36564" y="1139707"/>
            <a:ext cx="611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Manual and Automated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Backend: JUnit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Frontend: Browser-based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API tested using Postman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DEE51D-16A5-D68F-53BE-E32CAB945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386" y="3507824"/>
            <a:ext cx="7277731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0A576-38AF-F293-3EC8-1B62A998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CC880A-8D89-9544-4EE7-402E6B5B1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ED5D103-C3C7-38F4-E966-6BF2A7AD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/>
              <a:t>Future Scope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F40635-0737-1B32-2803-3FAF3D0E922E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DD782B-F61F-78FA-BB24-63EB3D487B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BB616-37AE-E0F0-CAAA-C10B7B8B8675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A6F67-7871-8AE0-54BC-08386BFBC00B}"/>
              </a:ext>
            </a:extLst>
          </p:cNvPr>
          <p:cNvSpPr txBox="1"/>
          <p:nvPr/>
        </p:nvSpPr>
        <p:spPr>
          <a:xfrm>
            <a:off x="200140" y="1064565"/>
            <a:ext cx="720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B9C34-C643-6E23-AF59-B1BE8ED6DB36}"/>
              </a:ext>
            </a:extLst>
          </p:cNvPr>
          <p:cNvSpPr txBox="1"/>
          <p:nvPr/>
        </p:nvSpPr>
        <p:spPr>
          <a:xfrm>
            <a:off x="36564" y="1139707"/>
            <a:ext cx="611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inventory updates via </a:t>
            </a:r>
            <a:r>
              <a:rPr lang="en-US" sz="2400" dirty="0" err="1"/>
              <a:t>WebSockets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Mobile app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Barcode scanning &amp; auto-entry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Cloud integration for scalability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2577B1D-2C0A-C9E3-A71E-479510E22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 for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32+ Thousand Ai Cloud Icon Royalty-Free Images, Stock Photos &amp; Pictures |  Shutterstock">
            <a:extLst>
              <a:ext uri="{FF2B5EF4-FFF2-40B4-BE49-F238E27FC236}">
                <a16:creationId xmlns:a16="http://schemas.microsoft.com/office/drawing/2014/main" id="{638CC2B1-441A-7739-91F0-CB82BC80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82997"/>
            <a:ext cx="2476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0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751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Riya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Aditi Saraswat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Vidya Jha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6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Smart inventory and Customer Engagement System</a:t>
            </a:r>
            <a:endParaRPr lang="en-IN" sz="26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Mrs Suman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Ms Lucky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30973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440159" y="1469400"/>
            <a:ext cx="87849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Inventory Management System is a full-stack web application designed to simplify and automate inventory tracking.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manage stock levels, suppliers, transactions, and analytics in real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Spring Boot, React.js, and MySQL.</a:t>
            </a:r>
          </a:p>
          <a:p>
            <a:endParaRPr lang="en-IN" dirty="0"/>
          </a:p>
        </p:txBody>
      </p:sp>
      <p:pic>
        <p:nvPicPr>
          <p:cNvPr id="1028" name="Picture 4" descr="Inventory Management: Benefits and Types | BotPenguin">
            <a:extLst>
              <a:ext uri="{FF2B5EF4-FFF2-40B4-BE49-F238E27FC236}">
                <a16:creationId xmlns:a16="http://schemas.microsoft.com/office/drawing/2014/main" id="{A90A21CC-B5BB-082F-23BA-3040D010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08381"/>
            <a:ext cx="3940560" cy="28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71" y="-138476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157968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2008" y="102643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b="1" dirty="0"/>
              <a:t>Problems Identified                                                                </a:t>
            </a:r>
            <a:r>
              <a:rPr lang="en-IN" dirty="0"/>
              <a:t>1)Small business owners struggle with </a:t>
            </a:r>
            <a:r>
              <a:rPr lang="en-IN" b="1" dirty="0"/>
              <a:t>manual inventory tracking, </a:t>
            </a:r>
            <a:r>
              <a:rPr lang="en-IN" dirty="0"/>
              <a:t> leading to stock shortages or overstocking.                                                                                 2)No proper system for </a:t>
            </a:r>
            <a:r>
              <a:rPr lang="en-IN" b="1" dirty="0"/>
              <a:t>tracking customer loyalty </a:t>
            </a:r>
            <a:r>
              <a:rPr lang="en-IN" dirty="0"/>
              <a:t>and offering personalized discounts. </a:t>
            </a: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b="1" dirty="0"/>
              <a:t>Issues or Problems                                                                                          </a:t>
            </a:r>
            <a:r>
              <a:rPr lang="en-IN" dirty="0"/>
              <a:t>1)</a:t>
            </a:r>
            <a:r>
              <a:rPr lang="en-IN" b="1" dirty="0"/>
              <a:t>Time – consuming </a:t>
            </a:r>
            <a:r>
              <a:rPr lang="en-IN" dirty="0"/>
              <a:t>stock management results in inefficiencies.                                  2)</a:t>
            </a:r>
            <a:r>
              <a:rPr lang="en-IN" b="1" dirty="0"/>
              <a:t>Lack of data insights </a:t>
            </a:r>
            <a:r>
              <a:rPr lang="en-IN" dirty="0"/>
              <a:t>make it difficult to analyse sales trends.</a:t>
            </a: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b="1" dirty="0"/>
              <a:t>Need of Solution                                                                           </a:t>
            </a:r>
            <a:r>
              <a:rPr lang="en-IN" dirty="0"/>
              <a:t>1)A system that helps in </a:t>
            </a:r>
            <a:r>
              <a:rPr lang="en-IN" b="1" dirty="0"/>
              <a:t>inventory tracking, </a:t>
            </a:r>
            <a:r>
              <a:rPr lang="en-IN" dirty="0"/>
              <a:t>reduces human errors, and </a:t>
            </a:r>
            <a:r>
              <a:rPr lang="en-IN" b="1" dirty="0"/>
              <a:t>improves decision-making </a:t>
            </a:r>
            <a:r>
              <a:rPr lang="en-IN" dirty="0"/>
              <a:t>is essential.                                                                          2)A </a:t>
            </a:r>
            <a:r>
              <a:rPr lang="en-IN" b="1" dirty="0"/>
              <a:t>loyalty program </a:t>
            </a:r>
            <a:r>
              <a:rPr lang="en-IN" dirty="0"/>
              <a:t>helps  in increasing customer retention and sales.</a:t>
            </a: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b="1" dirty="0"/>
              <a:t>Existing Solution                                                                          </a:t>
            </a:r>
            <a:r>
              <a:rPr lang="en-IN" b="1" dirty="0"/>
              <a:t>       </a:t>
            </a:r>
            <a:r>
              <a:rPr lang="en-IN" dirty="0"/>
              <a:t>1)Large businesses use </a:t>
            </a:r>
            <a:r>
              <a:rPr lang="en-IN" b="1" dirty="0"/>
              <a:t>expensive ERP software </a:t>
            </a:r>
            <a:r>
              <a:rPr lang="en-IN" dirty="0"/>
              <a:t>that is not feasible for small sores.                                                                                                                                   2)Some stores use </a:t>
            </a:r>
            <a:r>
              <a:rPr lang="en-IN" b="1" dirty="0"/>
              <a:t>Excel sheets or paper records, </a:t>
            </a:r>
            <a:r>
              <a:rPr lang="en-IN" dirty="0"/>
              <a:t>which are </a:t>
            </a:r>
            <a:r>
              <a:rPr lang="en-IN" dirty="0" err="1"/>
              <a:t>inefficientand</a:t>
            </a:r>
            <a:r>
              <a:rPr lang="en-IN" dirty="0"/>
              <a:t> prone to errors.</a:t>
            </a:r>
            <a:r>
              <a:rPr lang="en-IN" sz="2400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467544" y="1293834"/>
            <a:ext cx="69127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/>
              <a:t>Define the problem clearly                                            </a:t>
            </a:r>
            <a:r>
              <a:rPr lang="en-IN" b="1" dirty="0"/>
              <a:t> </a:t>
            </a:r>
            <a:r>
              <a:rPr lang="en-IN" dirty="0"/>
              <a:t>Small business </a:t>
            </a:r>
            <a:r>
              <a:rPr lang="en-IN" b="1" dirty="0"/>
              <a:t>lack an integrated system </a:t>
            </a:r>
            <a:r>
              <a:rPr lang="en-IN" dirty="0"/>
              <a:t>to manage inventory efficiently and engage customers effectively</a:t>
            </a: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/>
              <a:t>Why is it important?                                </a:t>
            </a:r>
            <a:r>
              <a:rPr lang="en-IN" b="1" dirty="0"/>
              <a:t>                              </a:t>
            </a:r>
            <a:r>
              <a:rPr lang="en-IN" dirty="0"/>
              <a:t>1)Manual processes lead to </a:t>
            </a:r>
            <a:r>
              <a:rPr lang="en-IN" b="1" dirty="0"/>
              <a:t>errors, inefficiencies, and lost sales opportunities.                                                                                              </a:t>
            </a:r>
            <a:r>
              <a:rPr lang="en-IN" dirty="0"/>
              <a:t>2)Improving customer engagement can significantly </a:t>
            </a:r>
            <a:r>
              <a:rPr lang="en-IN" b="1" dirty="0"/>
              <a:t>increase store profitability.</a:t>
            </a:r>
            <a:r>
              <a:rPr lang="en-IN" sz="2400" dirty="0"/>
              <a:t>              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/>
              <a:t>Expected impact of solving this problem                 </a:t>
            </a:r>
            <a:r>
              <a:rPr lang="en-IN" b="1" dirty="0"/>
              <a:t>    </a:t>
            </a:r>
            <a:r>
              <a:rPr lang="en-IN" dirty="0"/>
              <a:t>1)</a:t>
            </a:r>
            <a:r>
              <a:rPr lang="en-IN" b="1" dirty="0"/>
              <a:t>Inventory will be automatically tracked </a:t>
            </a:r>
            <a:r>
              <a:rPr lang="en-IN" dirty="0"/>
              <a:t>with real time updates.         2)Business owners can make data driven decisions using analytics.       3)</a:t>
            </a:r>
            <a:r>
              <a:rPr lang="en-IN" b="1" dirty="0"/>
              <a:t>Customer engagement will improve, </a:t>
            </a:r>
            <a:r>
              <a:rPr lang="en-IN" dirty="0"/>
              <a:t>leading to higher retention and revenue growth.  </a:t>
            </a:r>
            <a:r>
              <a:rPr lang="en-IN" sz="2400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323528" y="1140642"/>
            <a:ext cx="82809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Build a user-friendly inventory platform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Real-time stock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Automated low-stock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Role-based access (Admin/Manager)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Product analytics (best/worst-selling items)                                                                               </a:t>
            </a:r>
            <a:r>
              <a:rPr lang="en-IN" sz="2800" dirty="0"/>
              <a:t>                      </a:t>
            </a:r>
          </a:p>
        </p:txBody>
      </p:sp>
      <p:pic>
        <p:nvPicPr>
          <p:cNvPr id="3074" name="Picture 2" descr="Checklist List Tick To Do Vector, Detailed List, Tick, List PNG and Vector  with Transparent Background for Free Download">
            <a:extLst>
              <a:ext uri="{FF2B5EF4-FFF2-40B4-BE49-F238E27FC236}">
                <a16:creationId xmlns:a16="http://schemas.microsoft.com/office/drawing/2014/main" id="{1602A61B-E92D-25F7-B2B3-90EE2818F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55246"/>
            <a:ext cx="3543672" cy="246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40928" y="1236995"/>
            <a:ext cx="84969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Used layered architecture: Frontend, Backend, and Database</a:t>
            </a:r>
          </a:p>
          <a:p>
            <a:pPr>
              <a:buNone/>
            </a:pPr>
            <a:r>
              <a:rPr lang="en-US" sz="2400" dirty="0"/>
              <a:t>2.</a:t>
            </a:r>
            <a:r>
              <a:rPr lang="en-IN" sz="2400" dirty="0"/>
              <a:t>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</a:t>
            </a:r>
            <a:r>
              <a:rPr lang="en-IN" sz="2400" dirty="0"/>
              <a:t>: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Backend</a:t>
            </a:r>
            <a:r>
              <a:rPr lang="en-IN" sz="2400" dirty="0"/>
              <a:t>: Spring Boot (REST APIs)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</a:t>
            </a:r>
            <a:r>
              <a:rPr lang="en-IN" sz="2400" dirty="0"/>
              <a:t>: MySQL</a:t>
            </a:r>
          </a:p>
          <a:p>
            <a:r>
              <a:rPr lang="en-IN" sz="2400" dirty="0"/>
              <a:t>3.</a:t>
            </a:r>
            <a:r>
              <a:rPr lang="en-US" sz="2400" dirty="0"/>
              <a:t> JWT used for secure login.</a:t>
            </a:r>
            <a:endParaRPr lang="en-IN" sz="2400" dirty="0"/>
          </a:p>
          <a:p>
            <a:pPr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9D296-A64E-6E91-447D-68E9EA302184}"/>
              </a:ext>
            </a:extLst>
          </p:cNvPr>
          <p:cNvSpPr txBox="1"/>
          <p:nvPr/>
        </p:nvSpPr>
        <p:spPr>
          <a:xfrm>
            <a:off x="457200" y="567640"/>
            <a:ext cx="7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Tools, Software, and Techniques Used                                         </a:t>
            </a:r>
          </a:p>
          <a:p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635773-3803-9580-EB73-209B72EEC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61136"/>
              </p:ext>
            </p:extLst>
          </p:nvPr>
        </p:nvGraphicFramePr>
        <p:xfrm>
          <a:off x="457200" y="1196752"/>
          <a:ext cx="8229600" cy="374904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1914333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81449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Category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Technology / Tool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828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Frontend Development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nb-NO" dirty="0"/>
                        <a:t>React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563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Backend Development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Spring Boot (for REST APIs and business logic)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83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Database Management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/>
                        <a:t>MySQL (for structured data storage)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6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API Testing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Postman (for testing REST API endpoints)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95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Version Control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GitHub (for project collaboration and tracking)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376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/>
                        <a:t>Deployment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Firebase / AWS (for hosting and real-time database)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99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1" dirty="0"/>
                        <a:t>Data Analysis &amp; Visualization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/>
                        <a:t>ReCharts</a:t>
                      </a:r>
                      <a:r>
                        <a:rPr lang="en-US" dirty="0"/>
                        <a:t>(for analytics dashboard)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78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CBD7-C808-23D5-B6C1-67217AC9C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2" y="1613934"/>
            <a:ext cx="9144000" cy="394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713</Words>
  <Application>Microsoft Office PowerPoint</Application>
  <PresentationFormat>On-screen Show (4:3)</PresentationFormat>
  <Paragraphs>135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riya.singh.33.xth@gmail.com</cp:lastModifiedBy>
  <cp:revision>323</cp:revision>
  <cp:lastPrinted>2022-09-05T08:43:44Z</cp:lastPrinted>
  <dcterms:created xsi:type="dcterms:W3CDTF">2020-01-16T09:05:56Z</dcterms:created>
  <dcterms:modified xsi:type="dcterms:W3CDTF">2025-04-27T16:18:15Z</dcterms:modified>
</cp:coreProperties>
</file>