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7BB705-9A7B-4004-8F8B-8F99488766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4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B705-9A7B-4004-8F8B-8F99488766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6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7BB705-9A7B-4004-8F8B-8F99488766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B705-9A7B-4004-8F8B-8F99488766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0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7BB705-9A7B-4004-8F8B-8F99488766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6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B705-9A7B-4004-8F8B-8F99488766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B705-9A7B-4004-8F8B-8F99488766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5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B705-9A7B-4004-8F8B-8F99488766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8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B705-9A7B-4004-8F8B-8F99488766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7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7BB705-9A7B-4004-8F8B-8F99488766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5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B705-9A7B-4004-8F8B-8F99488766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9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C7BB705-9A7B-4004-8F8B-8F99488766D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612C74-F492-452A-AAE9-CD13E8A720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247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Ways to Run JavaScript Code (Environment Setup)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204" y="1887706"/>
            <a:ext cx="9827592" cy="472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Ways to Add JavaScript to a Webpage</a:t>
            </a:r>
            <a:endParaRPr lang="en-US" b="1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1894790"/>
            <a:ext cx="953585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0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Variables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786" y="2057400"/>
            <a:ext cx="71041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Google Sans"/>
              </a:rPr>
              <a:t>Q. What </a:t>
            </a:r>
            <a:r>
              <a:rPr lang="en-US" sz="2800" b="1" dirty="0">
                <a:latin typeface="Google Sans"/>
              </a:rPr>
              <a:t>is a Variable in JavaScript?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Google Sans"/>
              </a:rPr>
              <a:t>A </a:t>
            </a:r>
            <a:r>
              <a:rPr lang="en-US" sz="2800" b="1" dirty="0">
                <a:latin typeface="Google Sans"/>
              </a:rPr>
              <a:t>variable</a:t>
            </a:r>
            <a:r>
              <a:rPr lang="en-US" sz="2800" dirty="0">
                <a:latin typeface="Google Sans"/>
              </a:rPr>
              <a:t> is like a container that stores data. </a:t>
            </a:r>
            <a:endParaRPr lang="en-US" sz="2800" dirty="0" smtClean="0">
              <a:latin typeface="Google 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Google Sans"/>
              </a:rPr>
              <a:t>It </a:t>
            </a:r>
            <a:r>
              <a:rPr lang="en-US" sz="2800" dirty="0">
                <a:latin typeface="Google Sans"/>
              </a:rPr>
              <a:t>holds values that can be used and changed in a program.</a:t>
            </a:r>
          </a:p>
          <a:p>
            <a:endParaRPr lang="en-US" sz="2800" dirty="0" smtClean="0">
              <a:latin typeface="Google Sans"/>
            </a:endParaRPr>
          </a:p>
          <a:p>
            <a:r>
              <a:rPr lang="en-US" sz="2800" b="1" dirty="0">
                <a:latin typeface="Google Sans"/>
              </a:rPr>
              <a:t>Types of Variables in </a:t>
            </a:r>
            <a:r>
              <a:rPr lang="en-US" sz="2800" b="1" dirty="0" smtClean="0">
                <a:latin typeface="Google Sans"/>
              </a:rPr>
              <a:t>JavaScript:</a:t>
            </a: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Google Sans"/>
              </a:rPr>
              <a:t>var</a:t>
            </a:r>
            <a:endParaRPr lang="en-US" sz="2800" dirty="0" smtClean="0">
              <a:latin typeface="Google Sans"/>
            </a:endParaRPr>
          </a:p>
          <a:p>
            <a:pPr marL="342900" indent="-342900">
              <a:buAutoNum type="arabicPeriod"/>
            </a:pPr>
            <a:r>
              <a:rPr lang="en-US" sz="2800" dirty="0" smtClean="0">
                <a:latin typeface="Google Sans"/>
              </a:rPr>
              <a:t>let</a:t>
            </a: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Google Sans"/>
              </a:rPr>
              <a:t>const</a:t>
            </a:r>
            <a:endParaRPr lang="en-US" sz="2800" dirty="0" smtClean="0">
              <a:latin typeface="Google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63" y="3921368"/>
            <a:ext cx="5491060" cy="26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How to declare the variable</a:t>
            </a:r>
            <a:endParaRPr lang="en-US" b="1" dirty="0">
              <a:latin typeface="Google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59" y="2401656"/>
            <a:ext cx="7182852" cy="1562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011" y="2401656"/>
            <a:ext cx="4191797" cy="15595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" y="4252978"/>
            <a:ext cx="11699842" cy="239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7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Datatypes in javascript</a:t>
            </a:r>
            <a:endParaRPr lang="en-US" b="1" dirty="0">
              <a:latin typeface="Google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074" y="1879002"/>
            <a:ext cx="7167349" cy="49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3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Primitive Datatypes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5992" y="2066192"/>
            <a:ext cx="11280531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Number:</a:t>
            </a:r>
            <a:r>
              <a:rPr lang="en-US" dirty="0" smtClean="0">
                <a:latin typeface="Google Sans"/>
              </a:rPr>
              <a:t> It is the values which may be integers or decimal. (Ex: 10, 5.5, 3,27, </a:t>
            </a:r>
            <a:r>
              <a:rPr lang="en-US" dirty="0" err="1" smtClean="0">
                <a:latin typeface="Google Sans"/>
              </a:rPr>
              <a:t>etc</a:t>
            </a:r>
            <a:r>
              <a:rPr lang="en-US" dirty="0" smtClean="0">
                <a:latin typeface="Google Sans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String:</a:t>
            </a:r>
            <a:r>
              <a:rPr lang="en-US" dirty="0" smtClean="0">
                <a:latin typeface="Google Sans"/>
              </a:rPr>
              <a:t> It is the combination of characters. And it is enclosed between Single-quotes (‘’), Double-quotes (“”). (Ex: “Hello”, “123”, etc.)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Boolean:</a:t>
            </a:r>
            <a:r>
              <a:rPr lang="en-US" dirty="0" smtClean="0">
                <a:latin typeface="Google Sans"/>
              </a:rPr>
              <a:t> It represents </a:t>
            </a:r>
            <a:r>
              <a:rPr lang="en-US" b="1" dirty="0" smtClean="0">
                <a:latin typeface="Google Sans"/>
              </a:rPr>
              <a:t>true</a:t>
            </a:r>
            <a:r>
              <a:rPr lang="en-US" dirty="0" smtClean="0">
                <a:latin typeface="Google Sans"/>
              </a:rPr>
              <a:t> or </a:t>
            </a:r>
            <a:r>
              <a:rPr lang="en-US" b="1" dirty="0" smtClean="0">
                <a:latin typeface="Google Sans"/>
              </a:rPr>
              <a:t>false</a:t>
            </a:r>
            <a:r>
              <a:rPr lang="en-US" dirty="0" smtClean="0">
                <a:latin typeface="Google Sans"/>
              </a:rPr>
              <a:t> values. True means (one-1) and false means (Zero-0). (Ex: true or false)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Null:</a:t>
            </a:r>
            <a:r>
              <a:rPr lang="en-US" dirty="0" smtClean="0">
                <a:latin typeface="Google Sans"/>
              </a:rPr>
              <a:t> Means nothing or empty value but not zero (0).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Undefined:</a:t>
            </a:r>
            <a:r>
              <a:rPr lang="en-US" dirty="0" smtClean="0">
                <a:latin typeface="Google Sans"/>
              </a:rPr>
              <a:t> A variable that exists but has no value assigned yet.</a:t>
            </a:r>
            <a:endParaRPr lang="en-US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57277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Non-primitive Datatypes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5992" y="2066192"/>
            <a:ext cx="11280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Object:</a:t>
            </a:r>
            <a:r>
              <a:rPr lang="en-US" dirty="0" smtClean="0">
                <a:latin typeface="Google Sans"/>
              </a:rPr>
              <a:t> A collection of data which is stored in the form of key-value pairs.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Array:</a:t>
            </a:r>
            <a:r>
              <a:rPr lang="en-US" dirty="0" smtClean="0">
                <a:latin typeface="Google Sans"/>
              </a:rPr>
              <a:t> A collection of data that stores multiple type of data.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b="1" u="sng" dirty="0" smtClean="0">
                <a:latin typeface="Google Sans"/>
              </a:rPr>
              <a:t>Function: </a:t>
            </a:r>
            <a:r>
              <a:rPr lang="en-US" dirty="0" smtClean="0">
                <a:latin typeface="Google Sans"/>
              </a:rPr>
              <a:t> A reusable block of code designed to perform specific task.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4323143"/>
            <a:ext cx="9459645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8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Operators in javascript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Google Sans"/>
              </a:rPr>
              <a:t>Operators</a:t>
            </a:r>
            <a:r>
              <a:rPr lang="en-US" sz="2000" dirty="0" smtClean="0">
                <a:latin typeface="Google Sans"/>
              </a:rPr>
              <a:t> are predefined symbols which is used to perform some specific tasks. </a:t>
            </a:r>
            <a:endParaRPr lang="en-US" sz="2000" dirty="0">
              <a:latin typeface="Google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62" y="2593953"/>
            <a:ext cx="9087415" cy="41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Decision-statements in </a:t>
            </a:r>
            <a:r>
              <a:rPr lang="en-US" b="1" dirty="0" err="1" smtClean="0">
                <a:latin typeface="Google Sans"/>
              </a:rPr>
              <a:t>js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A </a:t>
            </a:r>
            <a:r>
              <a:rPr lang="en-US" sz="2000" b="1" dirty="0">
                <a:latin typeface="Google Sans"/>
              </a:rPr>
              <a:t>decision-making statement</a:t>
            </a:r>
            <a:r>
              <a:rPr lang="en-US" sz="2000" dirty="0">
                <a:latin typeface="Google Sans"/>
              </a:rPr>
              <a:t> in JavaScript helps the program decide what to do based on conditions. </a:t>
            </a:r>
            <a:endParaRPr lang="en-US" sz="2000" dirty="0" smtClean="0"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It </a:t>
            </a:r>
            <a:r>
              <a:rPr lang="en-US" sz="2000" dirty="0">
                <a:latin typeface="Google Sans"/>
              </a:rPr>
              <a:t>checks if something is </a:t>
            </a:r>
            <a:r>
              <a:rPr lang="en-US" sz="2000" b="1" dirty="0">
                <a:latin typeface="Google Sans"/>
              </a:rPr>
              <a:t>true</a:t>
            </a:r>
            <a:r>
              <a:rPr lang="en-US" sz="2000" dirty="0">
                <a:latin typeface="Google Sans"/>
              </a:rPr>
              <a:t> or </a:t>
            </a:r>
            <a:r>
              <a:rPr lang="en-US" sz="2000" b="1" dirty="0">
                <a:latin typeface="Google Sans"/>
              </a:rPr>
              <a:t>false</a:t>
            </a:r>
            <a:r>
              <a:rPr lang="en-US" sz="2000" dirty="0">
                <a:latin typeface="Google Sans"/>
              </a:rPr>
              <a:t> and then runs specific code.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53" y="3195991"/>
            <a:ext cx="7760871" cy="355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If-statement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9069" y="2154116"/>
            <a:ext cx="1127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If-statement</a:t>
            </a:r>
            <a:r>
              <a:rPr lang="en-US" sz="2000" dirty="0" smtClean="0">
                <a:latin typeface="Google Sans"/>
              </a:rPr>
              <a:t>: It will runs when the condition is </a:t>
            </a:r>
            <a:r>
              <a:rPr lang="en-US" sz="2000" b="1" dirty="0" smtClean="0">
                <a:latin typeface="Google Sans"/>
              </a:rPr>
              <a:t>true</a:t>
            </a:r>
            <a:r>
              <a:rPr lang="en-US" sz="2000" dirty="0" smtClean="0">
                <a:latin typeface="Google Sans"/>
              </a:rPr>
              <a:t> only.</a:t>
            </a:r>
            <a:endParaRPr lang="en-US" sz="2000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80" y="3627784"/>
            <a:ext cx="782111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8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b="1" dirty="0"/>
              <a:t>What is </a:t>
            </a:r>
            <a:r>
              <a:rPr lang="en-IN" b="1" dirty="0" smtClean="0"/>
              <a:t>JavaScript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95854"/>
            <a:ext cx="113069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JavaScript is a high level programming language which is used to create interactive web pages.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is the only language understood by browser.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JavaScript is a scripting </a:t>
            </a:r>
            <a:r>
              <a:rPr lang="en-US" sz="2000" dirty="0" smtClean="0">
                <a:latin typeface="Google Sans"/>
              </a:rPr>
              <a:t>language. </a:t>
            </a: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is the language you can use at browser side as well as server side.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is the most commonly and popular language used right now.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A lot of framework and libraries are based on Javascript. It can be used for both frontend and backend.</a:t>
            </a:r>
          </a:p>
          <a:p>
            <a:pPr algn="just"/>
            <a:r>
              <a:rPr lang="en-US" sz="2000" dirty="0">
                <a:latin typeface="Google Sans"/>
              </a:rPr>
              <a:t>	</a:t>
            </a:r>
            <a:r>
              <a:rPr lang="en-US" sz="2000" dirty="0" smtClean="0">
                <a:latin typeface="Google Sans"/>
              </a:rPr>
              <a:t>Frontend – </a:t>
            </a:r>
            <a:r>
              <a:rPr lang="en-US" sz="2000" dirty="0" err="1" smtClean="0">
                <a:latin typeface="Google Sans"/>
              </a:rPr>
              <a:t>React.Js</a:t>
            </a:r>
            <a:r>
              <a:rPr lang="en-US" sz="2000" dirty="0">
                <a:latin typeface="Google Sans"/>
              </a:rPr>
              <a:t>, </a:t>
            </a:r>
            <a:r>
              <a:rPr lang="en-US" sz="2000" dirty="0" err="1" smtClean="0">
                <a:latin typeface="Google Sans"/>
              </a:rPr>
              <a:t>Angular.Js</a:t>
            </a:r>
            <a:r>
              <a:rPr lang="en-US" sz="2000" dirty="0">
                <a:latin typeface="Google Sans"/>
              </a:rPr>
              <a:t>, </a:t>
            </a:r>
            <a:r>
              <a:rPr lang="en-US" sz="2000" dirty="0" err="1" smtClean="0">
                <a:latin typeface="Google Sans"/>
              </a:rPr>
              <a:t>Next.Js</a:t>
            </a:r>
            <a:endParaRPr lang="en-US" sz="2000" dirty="0">
              <a:latin typeface="Google Sans"/>
            </a:endParaRPr>
          </a:p>
          <a:p>
            <a:pPr algn="just"/>
            <a:r>
              <a:rPr lang="en-US" sz="2000" dirty="0">
                <a:latin typeface="Google Sans"/>
              </a:rPr>
              <a:t>	Backend </a:t>
            </a:r>
            <a:r>
              <a:rPr lang="en-US" sz="2000" dirty="0" smtClean="0">
                <a:latin typeface="Google Sans"/>
              </a:rPr>
              <a:t>– </a:t>
            </a:r>
            <a:r>
              <a:rPr lang="en-US" sz="2000" dirty="0" err="1" smtClean="0">
                <a:latin typeface="Google Sans"/>
              </a:rPr>
              <a:t>Node.Js</a:t>
            </a:r>
            <a:r>
              <a:rPr lang="en-US" sz="2000" dirty="0">
                <a:latin typeface="Google Sans"/>
              </a:rPr>
              <a:t>, </a:t>
            </a:r>
            <a:r>
              <a:rPr lang="en-US" sz="2000" dirty="0" err="1" smtClean="0">
                <a:latin typeface="Google Sans"/>
              </a:rPr>
              <a:t>Express.Js</a:t>
            </a:r>
            <a:endParaRPr lang="en-US" sz="20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0488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If-else statement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069" y="2154116"/>
            <a:ext cx="11271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If-else statement</a:t>
            </a:r>
            <a:r>
              <a:rPr lang="en-US" sz="2000" dirty="0" smtClean="0">
                <a:latin typeface="Google Sans"/>
              </a:rPr>
              <a:t>: It will runs different true or false. If condition is satisfied then it will execute the if block or condition is false then it will execute the else block respectively.</a:t>
            </a:r>
            <a:endParaRPr lang="en-US" sz="2000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91" y="3366887"/>
            <a:ext cx="7582958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Else-if ladder statement</a:t>
            </a:r>
            <a:endParaRPr lang="en-US" b="1" dirty="0">
              <a:latin typeface="Google San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069" y="2154116"/>
            <a:ext cx="11271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Else-if ladder</a:t>
            </a:r>
            <a:r>
              <a:rPr lang="en-US" sz="2000" dirty="0" smtClean="0">
                <a:latin typeface="Google Sans"/>
              </a:rPr>
              <a:t>: It will checks the multiple conditions.</a:t>
            </a:r>
            <a:endParaRPr lang="en-US" sz="2000" dirty="0">
              <a:latin typeface="Google San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1" y="2817872"/>
            <a:ext cx="5184328" cy="387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Google Sans"/>
              </a:rPr>
              <a:t>Conditional / Ternary operator</a:t>
            </a:r>
            <a:endParaRPr lang="en-US" b="1" dirty="0">
              <a:latin typeface="Google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5" y="2048608"/>
            <a:ext cx="1127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latin typeface="Google Sans"/>
              </a:rPr>
              <a:t>Ternary Operator</a:t>
            </a:r>
            <a:r>
              <a:rPr lang="en-US" sz="2000" dirty="0" smtClean="0">
                <a:latin typeface="Google Sans"/>
              </a:rPr>
              <a:t>: </a:t>
            </a:r>
            <a:r>
              <a:rPr lang="en-US" altLang="en-US" sz="2000" dirty="0">
                <a:latin typeface="Google Sans"/>
              </a:rPr>
              <a:t>The </a:t>
            </a:r>
            <a:r>
              <a:rPr lang="en-US" altLang="en-US" sz="2000" b="1" dirty="0">
                <a:latin typeface="Google Sans"/>
              </a:rPr>
              <a:t>ternary operator</a:t>
            </a:r>
            <a:r>
              <a:rPr lang="en-US" altLang="en-US" sz="2000" dirty="0">
                <a:latin typeface="Google Sans"/>
              </a:rPr>
              <a:t> in JavaScript is a shorthand way of writing an if-else statement. </a:t>
            </a:r>
            <a:endParaRPr lang="en-US" altLang="en-US" sz="2000" dirty="0" smtClean="0">
              <a:latin typeface="Google Sans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latin typeface="Google Sans"/>
              </a:rPr>
              <a:t>It </a:t>
            </a:r>
            <a:r>
              <a:rPr lang="en-US" altLang="en-US" sz="2000" dirty="0">
                <a:latin typeface="Google Sans"/>
              </a:rPr>
              <a:t>is also called the </a:t>
            </a:r>
            <a:r>
              <a:rPr lang="en-US" altLang="en-US" sz="2000" b="1" dirty="0">
                <a:latin typeface="Google Sans"/>
              </a:rPr>
              <a:t>conditional operator</a:t>
            </a:r>
            <a:r>
              <a:rPr lang="en-US" altLang="en-US" sz="2000" dirty="0">
                <a:latin typeface="Google Sans"/>
              </a:rPr>
              <a:t> and uses the </a:t>
            </a:r>
            <a:r>
              <a:rPr lang="en-US" altLang="en-US" sz="2000" dirty="0">
                <a:solidFill>
                  <a:srgbClr val="FF0000"/>
                </a:solidFill>
                <a:latin typeface="Google Sans"/>
              </a:rPr>
              <a:t>? : syntax</a:t>
            </a:r>
            <a:r>
              <a:rPr lang="en-US" altLang="en-US" sz="2000" dirty="0" smtClean="0">
                <a:latin typeface="Google Sans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47" y="3396923"/>
            <a:ext cx="9640645" cy="1790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92" y="5486400"/>
            <a:ext cx="11029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Google Sans"/>
              </a:rPr>
              <a:t>If the condition is </a:t>
            </a:r>
            <a:r>
              <a:rPr lang="en-US" altLang="en-US" sz="2000" b="1" dirty="0">
                <a:latin typeface="Google Sans"/>
              </a:rPr>
              <a:t>true</a:t>
            </a:r>
            <a:r>
              <a:rPr lang="en-US" altLang="en-US" sz="2000" dirty="0">
                <a:latin typeface="Google Sans"/>
              </a:rPr>
              <a:t> -&gt; statement-1 </a:t>
            </a:r>
            <a:r>
              <a:rPr lang="en-US" altLang="en-US" sz="2000" dirty="0" smtClean="0">
                <a:latin typeface="Google Sans"/>
              </a:rPr>
              <a:t>will be </a:t>
            </a:r>
            <a:r>
              <a:rPr lang="en-US" altLang="en-US" sz="2000" dirty="0">
                <a:latin typeface="Google Sans"/>
              </a:rPr>
              <a:t>executed </a:t>
            </a:r>
            <a:endParaRPr lang="en-US" altLang="en-US" sz="2000" dirty="0" smtClean="0"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>
                <a:latin typeface="Google Sans"/>
              </a:rPr>
              <a:t>If the condition is </a:t>
            </a:r>
            <a:r>
              <a:rPr lang="en-US" altLang="en-US" sz="2000" b="1" dirty="0" smtClean="0">
                <a:latin typeface="Google Sans"/>
              </a:rPr>
              <a:t>false</a:t>
            </a:r>
            <a:r>
              <a:rPr lang="en-US" altLang="en-US" sz="2000" dirty="0" smtClean="0">
                <a:latin typeface="Google Sans"/>
              </a:rPr>
              <a:t> </a:t>
            </a:r>
            <a:r>
              <a:rPr lang="en-US" altLang="en-US" sz="2000" dirty="0">
                <a:latin typeface="Google Sans"/>
              </a:rPr>
              <a:t>-&gt; </a:t>
            </a:r>
            <a:r>
              <a:rPr lang="en-US" altLang="en-US" sz="2000" dirty="0" smtClean="0">
                <a:latin typeface="Google Sans"/>
              </a:rPr>
              <a:t>statement-2 </a:t>
            </a:r>
            <a:r>
              <a:rPr lang="en-US" altLang="en-US" sz="2000" dirty="0">
                <a:latin typeface="Google Sans"/>
              </a:rPr>
              <a:t>will </a:t>
            </a:r>
            <a:r>
              <a:rPr lang="en-US" altLang="en-US" sz="2000" dirty="0" smtClean="0">
                <a:latin typeface="Google Sans"/>
              </a:rPr>
              <a:t>be executed </a:t>
            </a:r>
            <a:r>
              <a:rPr lang="en-US" sz="2000" dirty="0" smtClean="0">
                <a:latin typeface="Google Sans"/>
              </a:rPr>
              <a:t>    </a:t>
            </a:r>
            <a:endParaRPr lang="en-US" sz="20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73605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/>
              <a:t>Why We using the </a:t>
            </a:r>
            <a:r>
              <a:rPr lang="en-US" b="1" dirty="0" err="1" smtClean="0"/>
              <a:t>js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995854"/>
            <a:ext cx="113069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We use JavaScript (JS) because it makes web pages </a:t>
            </a:r>
            <a:r>
              <a:rPr lang="en-US" sz="2000" b="1" dirty="0">
                <a:latin typeface="Google Sans"/>
              </a:rPr>
              <a:t>interactive</a:t>
            </a:r>
            <a:r>
              <a:rPr lang="en-US" sz="2000" dirty="0" smtClean="0">
                <a:latin typeface="Google Sans"/>
              </a:rPr>
              <a:t>.</a:t>
            </a:r>
            <a:endParaRPr lang="en-US" sz="2000" dirty="0">
              <a:latin typeface="Google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>
                <a:latin typeface="Google Sans"/>
              </a:rPr>
              <a:t>Without JS</a:t>
            </a:r>
            <a:r>
              <a:rPr lang="en-US" sz="2000" b="1" dirty="0">
                <a:latin typeface="Google Sans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A website is just </a:t>
            </a:r>
            <a:r>
              <a:rPr lang="en-US" sz="2000" b="1" dirty="0">
                <a:latin typeface="Google Sans"/>
              </a:rPr>
              <a:t>static</a:t>
            </a:r>
            <a:r>
              <a:rPr lang="en-US" sz="2000" dirty="0">
                <a:latin typeface="Google Sans"/>
              </a:rPr>
              <a:t>—it only shows text and images but doesn’t respond when you click buttons or type something.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u="sng" dirty="0">
                <a:latin typeface="Google Sans"/>
              </a:rPr>
              <a:t>With JS</a:t>
            </a:r>
            <a:r>
              <a:rPr lang="en-US" sz="2000" b="1" dirty="0">
                <a:latin typeface="Google Sans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You can create </a:t>
            </a:r>
            <a:r>
              <a:rPr lang="en-US" sz="2000" b="1" dirty="0">
                <a:latin typeface="Google Sans"/>
              </a:rPr>
              <a:t>dynamic content</a:t>
            </a:r>
            <a:r>
              <a:rPr lang="en-US" sz="2000" dirty="0">
                <a:latin typeface="Google Sans"/>
              </a:rPr>
              <a:t> (like pop-ups, forms, and animations).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lets users </a:t>
            </a:r>
            <a:r>
              <a:rPr lang="en-US" sz="2000" b="1" dirty="0">
                <a:latin typeface="Google Sans"/>
              </a:rPr>
              <a:t>interact</a:t>
            </a:r>
            <a:r>
              <a:rPr lang="en-US" sz="2000" dirty="0">
                <a:latin typeface="Google Sans"/>
              </a:rPr>
              <a:t> (click, scroll, type, play music, etc.).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Google Sans"/>
              </a:rPr>
              <a:t>It works in the browser without needing extra software.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Google Sans"/>
              </a:rPr>
              <a:t>Basically, </a:t>
            </a:r>
            <a:r>
              <a:rPr lang="en-US" sz="2000" b="1" dirty="0" smtClean="0">
                <a:latin typeface="Google Sans"/>
              </a:rPr>
              <a:t>JS makes websites alive</a:t>
            </a:r>
            <a:r>
              <a:rPr lang="en-US" sz="2000" dirty="0" smtClean="0">
                <a:latin typeface="Google Sans"/>
              </a:rPr>
              <a:t> instead of just looking like a book. </a:t>
            </a:r>
            <a:endParaRPr lang="en-US" sz="20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975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History of JavaScript (JS)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95854"/>
            <a:ext cx="8106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1995</a:t>
            </a:r>
            <a:r>
              <a:rPr lang="en-US" sz="2000" dirty="0"/>
              <a:t> – </a:t>
            </a:r>
            <a:r>
              <a:rPr lang="en-US" sz="2000" b="1" dirty="0"/>
              <a:t>Brendan </a:t>
            </a:r>
            <a:r>
              <a:rPr lang="en-US" sz="2000" b="1" dirty="0" err="1"/>
              <a:t>Eich</a:t>
            </a:r>
            <a:r>
              <a:rPr lang="en-US" sz="2000" b="1" dirty="0"/>
              <a:t> </a:t>
            </a:r>
            <a:r>
              <a:rPr lang="en-US" sz="2000" dirty="0"/>
              <a:t>created JavaScript in </a:t>
            </a:r>
            <a:r>
              <a:rPr lang="en-US" sz="2000" b="1" dirty="0"/>
              <a:t>just 10 days</a:t>
            </a:r>
            <a:r>
              <a:rPr lang="en-US" sz="2000" dirty="0"/>
              <a:t> while working at Netscape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DA1D4-0064-4DAB-9EA4-BC376074F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71" t="6434" r="-691"/>
          <a:stretch/>
        </p:blipFill>
        <p:spPr>
          <a:xfrm>
            <a:off x="8942677" y="2090202"/>
            <a:ext cx="2818504" cy="27631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69" y="3276745"/>
            <a:ext cx="7582958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3578" y="1951892"/>
            <a:ext cx="11254154" cy="47566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Google Sans"/>
              </a:rPr>
              <a:t>History of JavaScript (JS)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730" y="2093641"/>
            <a:ext cx="6578845" cy="44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JS </a:t>
            </a:r>
            <a:r>
              <a:rPr lang="en-US" b="1" dirty="0"/>
              <a:t>Engines of Different Browser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9C1E2-0847-4066-9636-F5EABBF2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094" y="1970254"/>
            <a:ext cx="4386697" cy="454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Characteristics </a:t>
            </a:r>
            <a:r>
              <a:rPr lang="en-US" b="1" dirty="0"/>
              <a:t>of JavaScript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5992" y="2066192"/>
            <a:ext cx="11262946" cy="369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Google Sans"/>
              </a:rPr>
              <a:t>Client-Side Scripting 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Google Sans"/>
              </a:rPr>
              <a:t>Dynamically Typed 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Google Sans"/>
              </a:rPr>
              <a:t>Weakly </a:t>
            </a:r>
            <a:r>
              <a:rPr lang="en-US" sz="3200" dirty="0" smtClean="0">
                <a:latin typeface="Google Sans"/>
              </a:rPr>
              <a:t>Typed 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latin typeface="Google Sans"/>
              </a:rPr>
              <a:t>Interpreted </a:t>
            </a:r>
            <a:r>
              <a:rPr lang="en-US" sz="3200" dirty="0" smtClean="0">
                <a:latin typeface="Google Sans"/>
              </a:rPr>
              <a:t>Language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>
                <a:latin typeface="Google Sans"/>
              </a:rPr>
              <a:t>Synchronous in Nature </a:t>
            </a:r>
            <a:r>
              <a:rPr lang="en-US" sz="3200" dirty="0">
                <a:latin typeface="Google Sans"/>
              </a:rPr>
              <a:t>(Single-Threaded)</a:t>
            </a:r>
          </a:p>
        </p:txBody>
      </p:sp>
    </p:spTree>
    <p:extLst>
      <p:ext uri="{BB962C8B-B14F-4D97-AF65-F5344CB8AC3E}">
        <p14:creationId xmlns:p14="http://schemas.microsoft.com/office/powerpoint/2010/main" val="175244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Characteristics </a:t>
            </a:r>
            <a:r>
              <a:rPr lang="en-US" b="1" dirty="0"/>
              <a:t>of JavaScript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074985"/>
            <a:ext cx="556553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u="sng" dirty="0" smtClean="0">
                <a:latin typeface="Google Sans"/>
              </a:rPr>
              <a:t>Client-Side </a:t>
            </a:r>
            <a:r>
              <a:rPr lang="en-US" b="1" u="sng" dirty="0">
                <a:latin typeface="Google Sans"/>
              </a:rPr>
              <a:t>Scripting </a:t>
            </a:r>
            <a:r>
              <a:rPr lang="en-US" b="1" u="sng" dirty="0" smtClean="0">
                <a:latin typeface="Google Sans"/>
              </a:rPr>
              <a:t>Language:</a:t>
            </a:r>
          </a:p>
          <a:p>
            <a:endParaRPr lang="en-US" altLang="en-US" dirty="0"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Google Sans"/>
              </a:rPr>
              <a:t>Runs </a:t>
            </a:r>
            <a:r>
              <a:rPr lang="en-US" altLang="en-US" b="1" dirty="0">
                <a:latin typeface="Google Sans"/>
              </a:rPr>
              <a:t>inside the browser</a:t>
            </a:r>
            <a:r>
              <a:rPr lang="en-US" altLang="en-US" dirty="0">
                <a:latin typeface="Google Sans"/>
              </a:rPr>
              <a:t> (</a:t>
            </a:r>
            <a:r>
              <a:rPr lang="en-US" altLang="en-US" dirty="0" smtClean="0">
                <a:latin typeface="Google Sans"/>
              </a:rPr>
              <a:t>Chrome).</a:t>
            </a:r>
            <a:endParaRPr lang="en-US" altLang="en-US" dirty="0"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Google Sans"/>
              </a:rPr>
              <a:t>No need for a server to process every action.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Google Sans"/>
              </a:rPr>
              <a:t>Example: Clicking a button changes text </a:t>
            </a:r>
            <a:r>
              <a:rPr lang="en-US" altLang="en-US" b="1" dirty="0">
                <a:latin typeface="Google Sans"/>
              </a:rPr>
              <a:t>instantly</a:t>
            </a:r>
            <a:r>
              <a:rPr lang="en-US" altLang="en-US" dirty="0">
                <a:latin typeface="Google Sans"/>
              </a:rPr>
              <a:t>. </a:t>
            </a:r>
            <a:endParaRPr lang="en-US" dirty="0">
              <a:latin typeface="Google Sans"/>
            </a:endParaRPr>
          </a:p>
          <a:p>
            <a:endParaRPr lang="en-US" dirty="0">
              <a:latin typeface="Google San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75130" y="2074985"/>
            <a:ext cx="556553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b="1" dirty="0" smtClean="0">
                <a:latin typeface="Google Sans"/>
              </a:rPr>
              <a:t>2.</a:t>
            </a:r>
            <a:r>
              <a:rPr lang="en-US" altLang="en-US" dirty="0" smtClean="0">
                <a:latin typeface="Google Sans"/>
              </a:rPr>
              <a:t> </a:t>
            </a:r>
            <a:r>
              <a:rPr lang="en-US" b="1" u="sng" dirty="0">
                <a:latin typeface="Google Sans"/>
              </a:rPr>
              <a:t>Dynamically </a:t>
            </a:r>
            <a:r>
              <a:rPr lang="en-US" b="1" u="sng" dirty="0" smtClean="0">
                <a:latin typeface="Google Sans"/>
              </a:rPr>
              <a:t>Typed Language:</a:t>
            </a:r>
            <a:endParaRPr lang="en-US" altLang="en-US" b="1" u="sng" dirty="0"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Google Sans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oogle Sans"/>
              </a:rPr>
              <a:t>No need to define variable types (number, string, etc.).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oogle Sans"/>
              </a:rPr>
              <a:t>JS automatically detects the type at runtime.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Google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199" y="4302370"/>
            <a:ext cx="556553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Google Sans"/>
              </a:rPr>
              <a:t>3. </a:t>
            </a:r>
            <a:r>
              <a:rPr lang="en-US" b="1" u="sng" dirty="0" smtClean="0">
                <a:latin typeface="Google Sans"/>
              </a:rPr>
              <a:t>Weakly Typed Language: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Allows operations between different data types.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Can cause unexpected behavior.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Example: </a:t>
            </a:r>
            <a:r>
              <a:rPr lang="en-US" dirty="0"/>
              <a:t>(String + Number = String), (String - Number = Number)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>
              <a:latin typeface="Google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75130" y="4302370"/>
            <a:ext cx="556553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Google Sans"/>
              </a:rPr>
              <a:t>4</a:t>
            </a:r>
            <a:r>
              <a:rPr lang="en-US" b="1" dirty="0" smtClean="0">
                <a:latin typeface="Google Sans"/>
              </a:rPr>
              <a:t>. </a:t>
            </a:r>
            <a:r>
              <a:rPr lang="en-US" b="1" u="sng" dirty="0" smtClean="0">
                <a:latin typeface="Google Sans"/>
              </a:rPr>
              <a:t>Interpreted Language: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Executes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line by line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in the browser (no need to compile).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Easier to debug but slightly slower than compiled languages. </a:t>
            </a:r>
          </a:p>
          <a:p>
            <a:endParaRPr lang="en-US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1289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/>
              <a:t>Characteristics </a:t>
            </a:r>
            <a:r>
              <a:rPr lang="en-US" b="1" dirty="0"/>
              <a:t>of JavaScript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9616" y="2391508"/>
            <a:ext cx="6031522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Google Sans"/>
              </a:rPr>
              <a:t>5. </a:t>
            </a:r>
            <a:r>
              <a:rPr lang="en-US" b="1" u="sng" dirty="0" smtClean="0">
                <a:latin typeface="Google Sans"/>
              </a:rPr>
              <a:t>Synchronous in Nature (Single-</a:t>
            </a:r>
            <a:r>
              <a:rPr lang="en-US" b="1" u="sng" dirty="0" err="1" smtClean="0">
                <a:latin typeface="Google Sans"/>
              </a:rPr>
              <a:t>Threded</a:t>
            </a:r>
            <a:r>
              <a:rPr lang="en-US" b="1" u="sng" dirty="0" smtClean="0">
                <a:latin typeface="Google Sans"/>
              </a:rPr>
              <a:t>):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Executes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one task at a time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in order.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Can cause delays if one task takes too long.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Example: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console.log("First");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alert("Pause here...");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console.log("Second"); // Runs only after alert is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closed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>
              <a:latin typeface="Google San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5138" y="5716655"/>
            <a:ext cx="109229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But JS also supports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Asynchronous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 tasks (like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setTimeout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oogle Sans"/>
              </a:rPr>
              <a:t> &amp; fetch) to handle multiple things smoothly!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246" y="2988981"/>
            <a:ext cx="5091267" cy="145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6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743</TotalTime>
  <Words>815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Gill Sans MT</vt:lpstr>
      <vt:lpstr>Google Sans</vt:lpstr>
      <vt:lpstr>Wingdings</vt:lpstr>
      <vt:lpstr>Wingdings 2</vt:lpstr>
      <vt:lpstr>Dividend</vt:lpstr>
      <vt:lpstr>PowerPoint Presentation</vt:lpstr>
      <vt:lpstr>What is JavaScript</vt:lpstr>
      <vt:lpstr>Why We using the js?</vt:lpstr>
      <vt:lpstr>History of JavaScript (JS)</vt:lpstr>
      <vt:lpstr>History of JavaScript (JS)</vt:lpstr>
      <vt:lpstr>JS Engines of Different Browser</vt:lpstr>
      <vt:lpstr>Characteristics of JavaScript</vt:lpstr>
      <vt:lpstr>Characteristics of JavaScript</vt:lpstr>
      <vt:lpstr>Characteristics of JavaScript</vt:lpstr>
      <vt:lpstr>Ways to Run JavaScript Code (Environment Setup)</vt:lpstr>
      <vt:lpstr>Ways to Add JavaScript to a Webpage</vt:lpstr>
      <vt:lpstr>Variables in Javascript</vt:lpstr>
      <vt:lpstr>How to declare the variable</vt:lpstr>
      <vt:lpstr>Datatypes in javascript</vt:lpstr>
      <vt:lpstr>Primitive Datatypes</vt:lpstr>
      <vt:lpstr>Non-primitive Datatypes</vt:lpstr>
      <vt:lpstr>Operators in javascript</vt:lpstr>
      <vt:lpstr>Decision-statements in js</vt:lpstr>
      <vt:lpstr>If-statement</vt:lpstr>
      <vt:lpstr>If-else statement</vt:lpstr>
      <vt:lpstr>Else-if ladder statement</vt:lpstr>
      <vt:lpstr>Conditional / Ternary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Adhav</dc:creator>
  <cp:lastModifiedBy>Rohit Adhav</cp:lastModifiedBy>
  <cp:revision>15</cp:revision>
  <dcterms:created xsi:type="dcterms:W3CDTF">2025-03-05T13:52:05Z</dcterms:created>
  <dcterms:modified xsi:type="dcterms:W3CDTF">2025-03-06T11:30:05Z</dcterms:modified>
</cp:coreProperties>
</file>