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5"/>
  </p:notesMasterIdLst>
  <p:handoutMasterIdLst>
    <p:handoutMasterId r:id="rId56"/>
  </p:handoutMasterIdLst>
  <p:sldIdLst>
    <p:sldId id="385" r:id="rId5"/>
    <p:sldId id="387" r:id="rId6"/>
    <p:sldId id="386" r:id="rId7"/>
    <p:sldId id="389" r:id="rId8"/>
    <p:sldId id="388" r:id="rId9"/>
    <p:sldId id="390" r:id="rId10"/>
    <p:sldId id="391" r:id="rId11"/>
    <p:sldId id="392" r:id="rId12"/>
    <p:sldId id="393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22" r:id="rId38"/>
    <p:sldId id="419" r:id="rId39"/>
    <p:sldId id="420" r:id="rId40"/>
    <p:sldId id="423" r:id="rId41"/>
    <p:sldId id="424" r:id="rId42"/>
    <p:sldId id="421" r:id="rId43"/>
    <p:sldId id="429" r:id="rId44"/>
    <p:sldId id="427" r:id="rId45"/>
    <p:sldId id="425" r:id="rId46"/>
    <p:sldId id="426" r:id="rId47"/>
    <p:sldId id="428" r:id="rId48"/>
    <p:sldId id="435" r:id="rId49"/>
    <p:sldId id="434" r:id="rId50"/>
    <p:sldId id="430" r:id="rId51"/>
    <p:sldId id="431" r:id="rId52"/>
    <p:sldId id="432" r:id="rId53"/>
    <p:sldId id="43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FF0066"/>
    <a:srgbClr val="B7472A"/>
    <a:srgbClr val="F5F5F5"/>
    <a:srgbClr val="D24726"/>
    <a:srgbClr val="9FCDB3"/>
    <a:srgbClr val="217346"/>
    <a:srgbClr val="F3F2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560"/>
  </p:normalViewPr>
  <p:slideViewPr>
    <p:cSldViewPr snapToGrid="0">
      <p:cViewPr varScale="1">
        <p:scale>
          <a:sx n="82" d="100"/>
          <a:sy n="82" d="100"/>
        </p:scale>
        <p:origin x="984" y="62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791061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1761" y="1679510"/>
            <a:ext cx="6428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ll Sans MT" panose="020B0502020104020203" pitchFamily="34" charset="0"/>
              </a:rPr>
              <a:t>Welcome to React </a:t>
            </a:r>
            <a:r>
              <a:rPr lang="en-US" sz="9600" b="1" spc="50" dirty="0" err="1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ll Sans MT" panose="020B0502020104020203" pitchFamily="34" charset="0"/>
              </a:rPr>
              <a:t>js</a:t>
            </a:r>
            <a:endParaRPr lang="en-US" sz="9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15" y="1234244"/>
            <a:ext cx="3937519" cy="39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Characteristics of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7" y="1777095"/>
            <a:ext cx="11116828" cy="40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1. Component-Based Architecture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4" y="1884140"/>
            <a:ext cx="5728018" cy="3826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89" y="1884140"/>
            <a:ext cx="5653187" cy="382619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32338" y="3438009"/>
            <a:ext cx="895739" cy="71845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2.  Virtual DOM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03" y="2894546"/>
            <a:ext cx="7521654" cy="369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837" y="1340358"/>
            <a:ext cx="11113868" cy="14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React uses a </a:t>
            </a:r>
            <a:r>
              <a:rPr lang="en-US" sz="2000" b="1" dirty="0">
                <a:latin typeface="Gill Sans MT" panose="020B0502020104020203" pitchFamily="34" charset="0"/>
              </a:rPr>
              <a:t>Virtual DOM</a:t>
            </a:r>
            <a:r>
              <a:rPr lang="en-US" sz="2000" dirty="0">
                <a:latin typeface="Gill Sans MT" panose="020B0502020104020203" pitchFamily="34" charset="0"/>
              </a:rPr>
              <a:t> to update only the changed parts of the UI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Improves speed by avoiding direct manipulation of the Real DOM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Example: Updating a single item in a list does not reload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20380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3. JSX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176" y="1386534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JSX stands for </a:t>
            </a:r>
            <a:r>
              <a:rPr lang="en-US" sz="2000" b="1" dirty="0" smtClean="0">
                <a:latin typeface="Gill Sans MT" panose="020B0502020104020203" pitchFamily="34" charset="0"/>
              </a:rPr>
              <a:t>Javascript and XML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JSX allows writing </a:t>
            </a:r>
            <a:r>
              <a:rPr lang="en-US" sz="2000" b="1" dirty="0">
                <a:latin typeface="Gill Sans MT" panose="020B0502020104020203" pitchFamily="34" charset="0"/>
              </a:rPr>
              <a:t>HTML-like syntax inside JavaScript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Makes UI development </a:t>
            </a:r>
            <a:r>
              <a:rPr lang="en-US" sz="2000" b="1" dirty="0">
                <a:latin typeface="Gill Sans MT" panose="020B0502020104020203" pitchFamily="34" charset="0"/>
              </a:rPr>
              <a:t>more readable and declarative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18" y="3294133"/>
            <a:ext cx="797353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4. One Way Data Binding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507" y="1209251"/>
            <a:ext cx="1111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Data flows in </a:t>
            </a:r>
            <a:r>
              <a:rPr lang="en-US" sz="2000" b="1" dirty="0">
                <a:latin typeface="Gill Sans MT" panose="020B0502020104020203" pitchFamily="34" charset="0"/>
              </a:rPr>
              <a:t>one direction (from parent to child components</a:t>
            </a:r>
            <a:r>
              <a:rPr lang="en-US" sz="2000" b="1" dirty="0" smtClean="0">
                <a:latin typeface="Gill Sans MT" panose="020B0502020104020203" pitchFamily="34" charset="0"/>
              </a:rPr>
              <a:t>)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Example: A </a:t>
            </a:r>
            <a:r>
              <a:rPr lang="en-US" sz="2000" b="1" dirty="0">
                <a:latin typeface="Gill Sans MT" panose="020B0502020104020203" pitchFamily="34" charset="0"/>
              </a:rPr>
              <a:t>parent component</a:t>
            </a:r>
            <a:r>
              <a:rPr lang="en-US" sz="2000" dirty="0">
                <a:latin typeface="Gill Sans MT" panose="020B0502020104020203" pitchFamily="34" charset="0"/>
              </a:rPr>
              <a:t> passes data to a </a:t>
            </a:r>
            <a:r>
              <a:rPr lang="en-US" sz="2000" b="1" dirty="0">
                <a:latin typeface="Gill Sans MT" panose="020B0502020104020203" pitchFamily="34" charset="0"/>
              </a:rPr>
              <a:t>child component</a:t>
            </a:r>
            <a:r>
              <a:rPr lang="en-US" sz="2000" dirty="0">
                <a:latin typeface="Gill Sans MT" panose="020B0502020104020203" pitchFamily="34" charset="0"/>
              </a:rPr>
              <a:t> via </a:t>
            </a:r>
            <a:r>
              <a:rPr lang="en-US" sz="2000" dirty="0" smtClean="0">
                <a:latin typeface="Gill Sans MT" panose="020B0502020104020203" pitchFamily="34" charset="0"/>
              </a:rPr>
              <a:t>props.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4" y="2546482"/>
            <a:ext cx="8453168" cy="36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5. Declarative UI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176" y="1386534"/>
            <a:ext cx="1111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React </a:t>
            </a:r>
            <a:r>
              <a:rPr lang="en-US" sz="2000" b="1" dirty="0">
                <a:latin typeface="Gill Sans MT" panose="020B0502020104020203" pitchFamily="34" charset="0"/>
              </a:rPr>
              <a:t>automatically updates the UI</a:t>
            </a:r>
            <a:r>
              <a:rPr lang="en-US" sz="2000" dirty="0">
                <a:latin typeface="Gill Sans MT" panose="020B0502020104020203" pitchFamily="34" charset="0"/>
              </a:rPr>
              <a:t> when data (state) changes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Developers only describe </a:t>
            </a:r>
            <a:r>
              <a:rPr lang="en-US" sz="2000" b="1" dirty="0">
                <a:latin typeface="Gill Sans MT" panose="020B0502020104020203" pitchFamily="34" charset="0"/>
              </a:rPr>
              <a:t>what</a:t>
            </a:r>
            <a:r>
              <a:rPr lang="en-US" sz="2000" dirty="0">
                <a:latin typeface="Gill Sans MT" panose="020B0502020104020203" pitchFamily="34" charset="0"/>
              </a:rPr>
              <a:t> the UI should look like, and React handles the rest.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4" y="3143282"/>
            <a:ext cx="8426131" cy="27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 Applications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53" y="1352759"/>
            <a:ext cx="5787035" cy="5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Gill Sans MT" panose="020B0502020104020203" pitchFamily="34" charset="0"/>
              </a:rPr>
              <a:t>Installing React.js with </a:t>
            </a:r>
            <a:r>
              <a:rPr lang="en-US" sz="36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Vite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Gill Sans MT" panose="020B0502020104020203" pitchFamily="34" charset="0"/>
              </a:rPr>
              <a:t>Vite</a:t>
            </a:r>
            <a:r>
              <a:rPr lang="en-US" sz="2000" dirty="0" smtClean="0">
                <a:latin typeface="Gill Sans MT" panose="020B0502020104020203" pitchFamily="34" charset="0"/>
              </a:rPr>
              <a:t> is frontend build tool and development server.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Gill Sans MT" panose="020B0502020104020203" pitchFamily="34" charset="0"/>
              </a:rPr>
              <a:t>Vite</a:t>
            </a:r>
            <a:r>
              <a:rPr lang="en-US" sz="2000" dirty="0">
                <a:latin typeface="Gill Sans MT" panose="020B0502020104020203" pitchFamily="34" charset="0"/>
              </a:rPr>
              <a:t> is a </a:t>
            </a:r>
            <a:r>
              <a:rPr lang="en-US" sz="2000" b="1" dirty="0">
                <a:latin typeface="Gill Sans MT" panose="020B0502020104020203" pitchFamily="34" charset="0"/>
              </a:rPr>
              <a:t>faster and </a:t>
            </a:r>
            <a:r>
              <a:rPr lang="en-US" sz="2000" b="1" dirty="0" smtClean="0">
                <a:latin typeface="Gill Sans MT" panose="020B0502020104020203" pitchFamily="34" charset="0"/>
              </a:rPr>
              <a:t>lightweight</a:t>
            </a:r>
            <a:r>
              <a:rPr lang="en-US" sz="2000" dirty="0" smtClean="0">
                <a:latin typeface="Gill Sans MT" panose="020B0502020104020203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It provides </a:t>
            </a:r>
            <a:r>
              <a:rPr lang="en-US" sz="2000" b="1" dirty="0">
                <a:latin typeface="Gill Sans MT" panose="020B0502020104020203" pitchFamily="34" charset="0"/>
              </a:rPr>
              <a:t>better performance and a smoother developer experience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  <a:endParaRPr lang="en-US" sz="2000" dirty="0" smtClean="0"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3" y="3280519"/>
            <a:ext cx="2843412" cy="2843412"/>
          </a:xfrm>
          <a:prstGeom prst="rect">
            <a:avLst/>
          </a:prstGeom>
        </p:spPr>
      </p:pic>
      <p:sp>
        <p:nvSpPr>
          <p:cNvPr id="3" name="Plus 2"/>
          <p:cNvSpPr/>
          <p:nvPr/>
        </p:nvSpPr>
        <p:spPr>
          <a:xfrm>
            <a:off x="4198775" y="3280519"/>
            <a:ext cx="2920482" cy="2509934"/>
          </a:xfrm>
          <a:prstGeom prst="mathPlu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3280519"/>
            <a:ext cx="287695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Step-1: Install Node.js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Before installing React, make sure </a:t>
            </a:r>
            <a:r>
              <a:rPr lang="en-US" sz="2000" b="1" dirty="0">
                <a:latin typeface="Gill Sans MT" panose="020B0502020104020203" pitchFamily="34" charset="0"/>
              </a:rPr>
              <a:t>Node.js</a:t>
            </a:r>
            <a:r>
              <a:rPr lang="en-US" sz="2000" dirty="0">
                <a:latin typeface="Gill Sans MT" panose="020B0502020104020203" pitchFamily="34" charset="0"/>
              </a:rPr>
              <a:t> is installed on your system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installation open </a:t>
            </a:r>
            <a:r>
              <a:rPr lang="en-US" sz="2000" b="1" dirty="0" smtClean="0">
                <a:latin typeface="Gill Sans MT" panose="020B0502020104020203" pitchFamily="34" charset="0"/>
              </a:rPr>
              <a:t>command prompt </a:t>
            </a:r>
            <a:r>
              <a:rPr lang="en-US" sz="2000" dirty="0" smtClean="0">
                <a:latin typeface="Gill Sans MT" panose="020B0502020104020203" pitchFamily="34" charset="0"/>
              </a:rPr>
              <a:t>(</a:t>
            </a:r>
            <a:r>
              <a:rPr lang="en-US" sz="2000" dirty="0" err="1" smtClean="0">
                <a:latin typeface="Gill Sans MT" panose="020B0502020104020203" pitchFamily="34" charset="0"/>
              </a:rPr>
              <a:t>cmd</a:t>
            </a:r>
            <a:r>
              <a:rPr lang="en-US" sz="2000" dirty="0" smtClean="0">
                <a:latin typeface="Gill Sans MT" panose="020B0502020104020203" pitchFamily="34" charset="0"/>
              </a:rPr>
              <a:t>) to check the version of installed node .</a:t>
            </a:r>
            <a:r>
              <a:rPr lang="en-US" sz="2000" dirty="0" err="1" smtClean="0">
                <a:latin typeface="Gill Sans MT" panose="020B0502020104020203" pitchFamily="34" charset="0"/>
              </a:rPr>
              <a:t>js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Command: </a:t>
            </a:r>
            <a:r>
              <a:rPr lang="en-US" sz="2000" b="1" dirty="0" smtClean="0">
                <a:latin typeface="Gill Sans MT" panose="020B0502020104020203" pitchFamily="34" charset="0"/>
              </a:rPr>
              <a:t>node -v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07" y="3616658"/>
            <a:ext cx="5839640" cy="1714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659526"/>
            <a:ext cx="4448796" cy="1629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500" y="5641001"/>
            <a:ext cx="11113868" cy="49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👉 </a:t>
            </a:r>
            <a:r>
              <a:rPr lang="en-US" sz="2000" b="1" dirty="0"/>
              <a:t>If not installed, download it from</a:t>
            </a:r>
            <a:r>
              <a:rPr lang="en-US" sz="2000" b="1" dirty="0" smtClean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https://nodejs.org/</a:t>
            </a:r>
            <a:endParaRPr lang="en-US" sz="2000" b="1" dirty="0" smtClean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210544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Step-2: Create a New Folder (name-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Reactjs</a:t>
            </a:r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)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Create a new folder inside web tech program training folder.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Name of the folder - </a:t>
            </a:r>
            <a:r>
              <a:rPr lang="en-US" sz="2000" dirty="0" err="1" smtClean="0">
                <a:latin typeface="Gill Sans MT" panose="020B0502020104020203" pitchFamily="34" charset="0"/>
              </a:rPr>
              <a:t>Reactjs</a:t>
            </a:r>
            <a:endParaRPr lang="en-US" sz="2000" dirty="0" smtClean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2685005"/>
            <a:ext cx="7783585" cy="3643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3747" y="5467739"/>
            <a:ext cx="4590661" cy="3918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44408" y="5187820"/>
            <a:ext cx="951722" cy="47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React.js</a:t>
            </a:r>
            <a:endParaRPr lang="en-US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500" y="1463040"/>
            <a:ext cx="5330952" cy="460174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Gill Sans MT" panose="020B0502020104020203" pitchFamily="34" charset="0"/>
              </a:rPr>
              <a:t>DAY-1</a:t>
            </a:r>
            <a:endParaRPr lang="en-US" sz="11500" dirty="0">
              <a:latin typeface="Gill Sans MT" panose="020B05020201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80922" y="1481701"/>
            <a:ext cx="5766319" cy="4601748"/>
          </a:xfrm>
          <a:prstGeom prst="roundRect">
            <a:avLst>
              <a:gd name="adj" fmla="val 14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55567" y="1632857"/>
            <a:ext cx="5599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Topics Covered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What is React.js?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History of React.js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Why do we need React.js?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Without React.js vs With </a:t>
            </a:r>
            <a:r>
              <a:rPr lang="en-US" dirty="0" smtClean="0">
                <a:latin typeface="Gill Sans MT" panose="020B0502020104020203" pitchFamily="34" charset="0"/>
              </a:rPr>
              <a:t>React.js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Prerequisites for Learning </a:t>
            </a:r>
            <a:r>
              <a:rPr lang="en-US" dirty="0" smtClean="0">
                <a:latin typeface="Gill Sans MT" panose="020B0502020104020203" pitchFamily="34" charset="0"/>
              </a:rPr>
              <a:t>React.js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Library vs </a:t>
            </a:r>
            <a:r>
              <a:rPr lang="en-US" dirty="0" smtClean="0">
                <a:latin typeface="Gill Sans MT" panose="020B0502020104020203" pitchFamily="34" charset="0"/>
              </a:rPr>
              <a:t>Framework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Gill Sans MT" panose="020B0502020104020203" pitchFamily="34" charset="0"/>
              </a:rPr>
              <a:t>SPA vs MPA (Single Page Applications vs Multi Page Applications</a:t>
            </a:r>
            <a:r>
              <a:rPr lang="fr-FR" dirty="0" smtClean="0">
                <a:latin typeface="Gill Sans MT" panose="020B0502020104020203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Characteristics of </a:t>
            </a:r>
            <a:r>
              <a:rPr lang="en-US" dirty="0" smtClean="0">
                <a:latin typeface="Gill Sans MT" panose="020B0502020104020203" pitchFamily="34" charset="0"/>
              </a:rPr>
              <a:t>React.js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Gill Sans MT" panose="020B0502020104020203" pitchFamily="34" charset="0"/>
              </a:rPr>
              <a:t>Virtual DOM vs Real </a:t>
            </a:r>
            <a:r>
              <a:rPr lang="pt-BR" dirty="0" smtClean="0">
                <a:latin typeface="Gill Sans MT" panose="020B0502020104020203" pitchFamily="34" charset="0"/>
              </a:rPr>
              <a:t>DOM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React.js Applications (Where React is Used</a:t>
            </a:r>
            <a:r>
              <a:rPr lang="en-US" dirty="0" smtClean="0">
                <a:latin typeface="Gill Sans MT" panose="020B0502020104020203" pitchFamily="34" charset="0"/>
              </a:rPr>
              <a:t>?)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Installing React.js with </a:t>
            </a:r>
            <a:r>
              <a:rPr lang="en-US" dirty="0" err="1" smtClean="0">
                <a:latin typeface="Gill Sans MT" panose="020B0502020104020203" pitchFamily="34" charset="0"/>
              </a:rPr>
              <a:t>Vite</a:t>
            </a:r>
            <a:endParaRPr lang="en-US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210544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Step-3: Open this folder inside the vs code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Click Terminal – New Terminal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Click (+) icon and open the </a:t>
            </a:r>
            <a:r>
              <a:rPr lang="en-US" sz="2000" b="1" dirty="0" smtClean="0">
                <a:latin typeface="Gill Sans MT" panose="020B0502020104020203" pitchFamily="34" charset="0"/>
              </a:rPr>
              <a:t>command prompt </a:t>
            </a:r>
            <a:r>
              <a:rPr lang="en-US" sz="2000" dirty="0" smtClean="0">
                <a:latin typeface="Gill Sans MT" panose="020B0502020104020203" pitchFamily="34" charset="0"/>
              </a:rPr>
              <a:t>not </a:t>
            </a:r>
            <a:r>
              <a:rPr lang="en-US" sz="2000" dirty="0" err="1" smtClean="0">
                <a:latin typeface="Gill Sans MT" panose="020B0502020104020203" pitchFamily="34" charset="0"/>
              </a:rPr>
              <a:t>Powershell</a:t>
            </a:r>
            <a:r>
              <a:rPr lang="en-US" sz="2000" dirty="0" smtClean="0">
                <a:latin typeface="Gill Sans MT" panose="020B0502020104020203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659223"/>
            <a:ext cx="4748048" cy="2872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39" y="2659223"/>
            <a:ext cx="6072605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210544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Step-4: Run the following command in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cmd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Command: </a:t>
            </a:r>
            <a:r>
              <a:rPr lang="en-US" sz="2000" b="1" dirty="0" err="1" smtClean="0">
                <a:latin typeface="Gill Sans MT" panose="020B0502020104020203" pitchFamily="34" charset="0"/>
              </a:rPr>
              <a:t>npm</a:t>
            </a:r>
            <a:r>
              <a:rPr lang="en-US" sz="2000" b="1" dirty="0" smtClean="0">
                <a:latin typeface="Gill Sans MT" panose="020B0502020104020203" pitchFamily="34" charset="0"/>
              </a:rPr>
              <a:t> create </a:t>
            </a:r>
            <a:r>
              <a:rPr lang="en-US" sz="2000" b="1" dirty="0" err="1" smtClean="0">
                <a:latin typeface="Gill Sans MT" panose="020B0502020104020203" pitchFamily="34" charset="0"/>
              </a:rPr>
              <a:t>vite@latest</a:t>
            </a:r>
            <a:endParaRPr lang="en-US" sz="2000" b="1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And just enter on keyboard.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64" y="2942032"/>
            <a:ext cx="10377814" cy="26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Step-5:  Packages and Project Name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It will ask to install some packages, you have to give the permission by typing: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ill Sans MT" panose="020B0502020104020203" pitchFamily="34" charset="0"/>
              </a:rPr>
              <a:t>Ok to proceed: 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Then after hitting enter it will ask for project name.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Give the project name whatever you want.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For Example - 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Project name</a:t>
            </a:r>
            <a:r>
              <a:rPr lang="en-US" sz="2000" dirty="0" smtClean="0">
                <a:latin typeface="Gill Sans MT" panose="020B0502020104020203" pitchFamily="34" charset="0"/>
              </a:rPr>
              <a:t>: </a:t>
            </a:r>
            <a:r>
              <a:rPr lang="en-US" sz="2000" b="1" dirty="0" smtClean="0">
                <a:latin typeface="Gill Sans MT" panose="020B0502020104020203" pitchFamily="34" charset="0"/>
              </a:rPr>
              <a:t>my-first-create-app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632418"/>
            <a:ext cx="10882646" cy="27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Step-5:  Select a framework 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giving name it will ask the select a framework.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Only Select – </a:t>
            </a:r>
            <a:r>
              <a:rPr lang="en-US" sz="2000" b="1" dirty="0" smtClean="0">
                <a:latin typeface="Gill Sans MT" panose="020B0502020104020203" pitchFamily="34" charset="0"/>
              </a:rPr>
              <a:t>React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How to select ? – Use down arrow key on keyboard for selecting option react option.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For Example – 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Select a framework: </a:t>
            </a:r>
            <a:r>
              <a:rPr lang="en-US" sz="2000" b="1" dirty="0" smtClean="0">
                <a:latin typeface="Gill Sans MT" panose="020B0502020104020203" pitchFamily="34" charset="0"/>
              </a:rPr>
              <a:t>React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3" y="3731206"/>
            <a:ext cx="11124655" cy="28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Step-5:  Select a variant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selecting a framework it will ask for you variant.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Variant is nothing but which language you are going to use in react </a:t>
            </a:r>
            <a:r>
              <a:rPr lang="en-US" sz="2000" dirty="0" err="1" smtClean="0">
                <a:latin typeface="Gill Sans MT" panose="020B0502020104020203" pitchFamily="34" charset="0"/>
              </a:rPr>
              <a:t>js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How to select ? – Use down arrow key on keyboard for selecting option </a:t>
            </a:r>
            <a:r>
              <a:rPr lang="en-US" sz="2000" b="1" dirty="0" smtClean="0">
                <a:latin typeface="Gill Sans MT" panose="020B0502020104020203" pitchFamily="34" charset="0"/>
              </a:rPr>
              <a:t>javascript</a:t>
            </a:r>
            <a:r>
              <a:rPr lang="en-US" sz="2000" dirty="0" smtClean="0">
                <a:latin typeface="Gill Sans MT" panose="020B0502020104020203" pitchFamily="34" charset="0"/>
              </a:rPr>
              <a:t> option.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For Example – 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Select a variant: </a:t>
            </a:r>
            <a:r>
              <a:rPr lang="en-US" sz="2000" b="1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Javascript (✅)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Don’t select </a:t>
            </a:r>
            <a:r>
              <a:rPr lang="en-US" sz="20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Javascript+swc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(❌)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3731206"/>
            <a:ext cx="10808393" cy="26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Step-6: 3 commands will be created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20" y="2328609"/>
            <a:ext cx="38255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that it will create one folder inside the main react </a:t>
            </a:r>
            <a:r>
              <a:rPr lang="en-US" sz="2000" dirty="0" err="1" smtClean="0">
                <a:latin typeface="Gill Sans MT" panose="020B0502020104020203" pitchFamily="34" charset="0"/>
              </a:rPr>
              <a:t>js</a:t>
            </a:r>
            <a:r>
              <a:rPr lang="en-US" sz="2000" dirty="0" smtClean="0">
                <a:latin typeface="Gill Sans MT" panose="020B0502020104020203" pitchFamily="34" charset="0"/>
              </a:rPr>
              <a:t> folder.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You will able to see the 3 commands in the terminal.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ill Sans MT" panose="020B0502020104020203" pitchFamily="34" charset="0"/>
              </a:rPr>
              <a:t>Now use step-7 on next slide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50" y="1913025"/>
            <a:ext cx="7305674" cy="4173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6686" y="2174033"/>
            <a:ext cx="1716915" cy="569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23601" y="5013649"/>
            <a:ext cx="2939060" cy="1072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23601" y="2174033"/>
            <a:ext cx="597077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184473" y="5190931"/>
            <a:ext cx="597077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Step-7: Use first command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9" y="1600867"/>
            <a:ext cx="1120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Copy the </a:t>
            </a:r>
            <a:r>
              <a:rPr lang="en-US" sz="2000" b="1" dirty="0" smtClean="0">
                <a:latin typeface="Gill Sans MT" panose="020B0502020104020203" pitchFamily="34" charset="0"/>
              </a:rPr>
              <a:t>first command </a:t>
            </a:r>
            <a:r>
              <a:rPr lang="en-US" sz="2000" dirty="0" smtClean="0">
                <a:latin typeface="Gill Sans MT" panose="020B0502020104020203" pitchFamily="34" charset="0"/>
              </a:rPr>
              <a:t>and paste in cmd.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that hit enter on the keyboard.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3" y="3108786"/>
            <a:ext cx="11617611" cy="3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Step-8: Use second command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1302287"/>
            <a:ext cx="1120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Now you are entered in the react project folder.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Copy the second command and paste into the cmd.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And hit enter, it will install important packages which will help to run the react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 : </a:t>
            </a:r>
            <a:r>
              <a:rPr lang="en-US" sz="2000" b="1" dirty="0" err="1" smtClean="0">
                <a:latin typeface="Gill Sans MT" panose="020B0502020104020203" pitchFamily="34" charset="0"/>
              </a:rPr>
              <a:t>npm</a:t>
            </a:r>
            <a:r>
              <a:rPr lang="en-US" sz="2000" b="1" dirty="0" smtClean="0">
                <a:latin typeface="Gill Sans MT" panose="020B0502020104020203" pitchFamily="34" charset="0"/>
              </a:rPr>
              <a:t> install </a:t>
            </a:r>
            <a:r>
              <a:rPr lang="en-US" sz="2000" dirty="0" smtClean="0">
                <a:latin typeface="Gill Sans MT" panose="020B0502020104020203" pitchFamily="34" charset="0"/>
              </a:rPr>
              <a:t>(It will create one node-modules folder)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It will take some tine to install the packages. so wait for some time. (It might takes some minutes also, it depends upon your internet speed)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3" y="4305201"/>
            <a:ext cx="5701005" cy="2221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69" y="4404128"/>
            <a:ext cx="5388963" cy="203399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86549" y="5038531"/>
            <a:ext cx="1073020" cy="5318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3894733"/>
            <a:ext cx="2256663" cy="50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Step-9: Use third and last command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1302287"/>
            <a:ext cx="1120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Now you can right side image, your folder structure will look like this.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That means you have created your first react app.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To run react project you need last command copy the command and hit enter.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Command: </a:t>
            </a:r>
            <a:r>
              <a:rPr lang="en-US" sz="2000" b="1" dirty="0" err="1" smtClean="0">
                <a:latin typeface="Gill Sans MT" panose="020B0502020104020203" pitchFamily="34" charset="0"/>
              </a:rPr>
              <a:t>npm</a:t>
            </a:r>
            <a:r>
              <a:rPr lang="en-US" sz="2000" b="1" dirty="0" smtClean="0">
                <a:latin typeface="Gill Sans MT" panose="020B0502020104020203" pitchFamily="34" charset="0"/>
              </a:rPr>
              <a:t> run dev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9" y="3796753"/>
            <a:ext cx="10803563" cy="20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Step-10: Copy the link and Paste into browser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1302287"/>
            <a:ext cx="1120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the </a:t>
            </a:r>
            <a:r>
              <a:rPr lang="en-US" sz="2000" b="1" dirty="0" smtClean="0">
                <a:latin typeface="Gill Sans MT" panose="020B0502020104020203" pitchFamily="34" charset="0"/>
              </a:rPr>
              <a:t>step-9</a:t>
            </a:r>
            <a:r>
              <a:rPr lang="en-US" sz="2000" dirty="0" smtClean="0">
                <a:latin typeface="Gill Sans MT" panose="020B0502020104020203" pitchFamily="34" charset="0"/>
              </a:rPr>
              <a:t> it will create one link.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Just copy the link and paste it into the browser.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Now you can see react project is running on the browser successfully.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624765"/>
            <a:ext cx="10124521" cy="21977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029200" y="4236098"/>
            <a:ext cx="1194401" cy="48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23601" y="3938455"/>
            <a:ext cx="3816138" cy="5402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this link paste in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Introduction to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500" y="1319348"/>
            <a:ext cx="8214308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What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React.js is a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Frontend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Javascript library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used for building user interface (UI’s).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Specially react.js is used to create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single-page applications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(SPA).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It allows developers to create reusable UI components, making the development process faster and more efficient.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6" name="Picture 8" descr="Thinking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08" y="2248637"/>
            <a:ext cx="3188023" cy="31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27" y="4572000"/>
            <a:ext cx="4609654" cy="18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Congratulations you have created first react project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4" y="1387130"/>
            <a:ext cx="10529713" cy="51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React.js</a:t>
            </a:r>
            <a:endParaRPr lang="en-US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500" y="1463040"/>
            <a:ext cx="5330952" cy="460174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Gill Sans MT" panose="020B0502020104020203" pitchFamily="34" charset="0"/>
              </a:rPr>
              <a:t>DAY-2</a:t>
            </a:r>
            <a:endParaRPr lang="en-US" sz="11500" dirty="0">
              <a:latin typeface="Gill Sans MT" panose="020B05020201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80922" y="1481701"/>
            <a:ext cx="5766319" cy="4601748"/>
          </a:xfrm>
          <a:prstGeom prst="roundRect">
            <a:avLst>
              <a:gd name="adj" fmla="val 14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55567" y="1632857"/>
            <a:ext cx="5599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Topics Covered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React Folder Structure</a:t>
            </a:r>
            <a:endParaRPr lang="en-US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React Folder Setup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JSX and JSX Rules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Fragments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JSX Expression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Components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List and Keys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69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 Folder Structure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1270126"/>
            <a:ext cx="3514295" cy="5295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46" y="1782573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346" y="2221986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1346" y="2673855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646" y="3103750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646" y="3529688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646" y="3978690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5646" y="4421351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4869" y="4880573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646" y="5312712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095" y="5746348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646" y="6179984"/>
            <a:ext cx="3079102" cy="3671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3720448" y="1966125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7274" y="2238095"/>
            <a:ext cx="54117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Stores all installed dependencies (auto-generated).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34748" y="2421862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39634" y="2869123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34748" y="3285742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34748" y="3715708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34748" y="4170208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720448" y="4585313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81403" y="5043249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34748" y="5479681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34748" y="5921953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734748" y="6362503"/>
            <a:ext cx="1023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6605" y="2660602"/>
            <a:ext cx="54117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Contains static data likes images, and icons.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85930" y="3080721"/>
            <a:ext cx="59815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Main Source code folder (Components, styles, and logic)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6604" y="3504661"/>
            <a:ext cx="6111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Specifies files </a:t>
            </a:r>
            <a:r>
              <a:rPr lang="en-US" dirty="0" err="1" smtClean="0">
                <a:latin typeface="Gill Sans MT" panose="020B0502020104020203" pitchFamily="34" charset="0"/>
              </a:rPr>
              <a:t>Git</a:t>
            </a:r>
            <a:r>
              <a:rPr lang="en-US" dirty="0" smtClean="0">
                <a:latin typeface="Gill Sans MT" panose="020B0502020104020203" pitchFamily="34" charset="0"/>
              </a:rPr>
              <a:t> should be ignored. (e.g. </a:t>
            </a:r>
            <a:r>
              <a:rPr lang="en-US" dirty="0" err="1" smtClean="0">
                <a:latin typeface="Gill Sans MT" panose="020B0502020104020203" pitchFamily="34" charset="0"/>
              </a:rPr>
              <a:t>node_modules</a:t>
            </a:r>
            <a:r>
              <a:rPr lang="en-US" dirty="0" smtClean="0">
                <a:latin typeface="Gill Sans MT" panose="020B0502020104020203" pitchFamily="34" charset="0"/>
              </a:rPr>
              <a:t>)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6603" y="3956599"/>
            <a:ext cx="6111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Configuration of </a:t>
            </a:r>
            <a:r>
              <a:rPr lang="en-US" dirty="0" err="1" smtClean="0">
                <a:latin typeface="Gill Sans MT" panose="020B0502020104020203" pitchFamily="34" charset="0"/>
              </a:rPr>
              <a:t>ESLint</a:t>
            </a:r>
            <a:r>
              <a:rPr lang="en-US" dirty="0" smtClean="0">
                <a:latin typeface="Gill Sans MT" panose="020B0502020104020203" pitchFamily="34" charset="0"/>
              </a:rPr>
              <a:t> (Code </a:t>
            </a:r>
            <a:r>
              <a:rPr lang="en-US" dirty="0" err="1" smtClean="0">
                <a:latin typeface="Gill Sans MT" panose="020B0502020104020203" pitchFamily="34" charset="0"/>
              </a:rPr>
              <a:t>linting</a:t>
            </a:r>
            <a:r>
              <a:rPr lang="en-US" dirty="0" smtClean="0">
                <a:latin typeface="Gill Sans MT" panose="020B0502020104020203" pitchFamily="34" charset="0"/>
              </a:rPr>
              <a:t> and formatting)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77272" y="4387819"/>
            <a:ext cx="6111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The main HTML file where React attaches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90662" y="4838968"/>
            <a:ext cx="6111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Auto-generated file to lock dependency versions.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90662" y="5280790"/>
            <a:ext cx="6111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Defines project dependencies, scripts, and metadata.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1331" y="5741336"/>
            <a:ext cx="6111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Documentation for the project (how to use/setup).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78431" y="6184192"/>
            <a:ext cx="6111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Configuration file for </a:t>
            </a:r>
            <a:r>
              <a:rPr lang="en-US" dirty="0" err="1">
                <a:latin typeface="Gill Sans MT" panose="020B0502020104020203" pitchFamily="34" charset="0"/>
              </a:rPr>
              <a:t>Vite</a:t>
            </a:r>
            <a:r>
              <a:rPr lang="en-US" dirty="0">
                <a:latin typeface="Gill Sans MT" panose="020B0502020104020203" pitchFamily="34" charset="0"/>
              </a:rPr>
              <a:t> (fast build tool for React).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85930" y="1783407"/>
            <a:ext cx="54117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Main React folder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 Folder Setup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1302287"/>
            <a:ext cx="1120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Open the project in vs code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Delete </a:t>
            </a:r>
            <a:r>
              <a:rPr lang="en-US" sz="2000" dirty="0">
                <a:latin typeface="Gill Sans MT" panose="020B0502020104020203" pitchFamily="34" charset="0"/>
              </a:rPr>
              <a:t>the </a:t>
            </a:r>
            <a:r>
              <a:rPr lang="en-US" sz="20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src</a:t>
            </a:r>
            <a:r>
              <a:rPr lang="en-US" sz="2000" dirty="0">
                <a:latin typeface="Gill Sans MT" panose="020B0502020104020203" pitchFamily="34" charset="0"/>
              </a:rPr>
              <a:t> folder to remove any pre-provided </a:t>
            </a:r>
            <a:r>
              <a:rPr lang="en-US" sz="2000" dirty="0" err="1">
                <a:latin typeface="Gill Sans MT" panose="020B0502020104020203" pitchFamily="34" charset="0"/>
              </a:rPr>
              <a:t>jsx</a:t>
            </a:r>
            <a:r>
              <a:rPr lang="en-US" sz="2000" dirty="0">
                <a:latin typeface="Gill Sans MT" panose="020B0502020104020203" pitchFamily="34" charset="0"/>
              </a:rPr>
              <a:t> and </a:t>
            </a:r>
            <a:r>
              <a:rPr lang="en-US" sz="2000" dirty="0" err="1">
                <a:latin typeface="Gill Sans MT" panose="020B0502020104020203" pitchFamily="34" charset="0"/>
              </a:rPr>
              <a:t>js</a:t>
            </a:r>
            <a:r>
              <a:rPr lang="en-US" sz="2000" dirty="0">
                <a:latin typeface="Gill Sans MT" panose="020B0502020104020203" pitchFamily="34" charset="0"/>
              </a:rPr>
              <a:t> files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Create </a:t>
            </a:r>
            <a:r>
              <a:rPr lang="en-US" sz="2000" dirty="0">
                <a:latin typeface="Gill Sans MT" panose="020B0502020104020203" pitchFamily="34" charset="0"/>
              </a:rPr>
              <a:t>the </a:t>
            </a:r>
            <a:r>
              <a:rPr lang="en-US" sz="2000" dirty="0" err="1">
                <a:latin typeface="Gill Sans MT" panose="020B0502020104020203" pitchFamily="34" charset="0"/>
              </a:rPr>
              <a:t>src</a:t>
            </a:r>
            <a:r>
              <a:rPr lang="en-US" sz="2000" dirty="0">
                <a:latin typeface="Gill Sans MT" panose="020B0502020104020203" pitchFamily="34" charset="0"/>
              </a:rPr>
              <a:t> folder.  </a:t>
            </a:r>
            <a:r>
              <a:rPr lang="en-US" sz="2000" dirty="0" smtClean="0">
                <a:latin typeface="Gill Sans MT" panose="020B0502020104020203" pitchFamily="34" charset="0"/>
              </a:rPr>
              <a:t>This </a:t>
            </a:r>
            <a:r>
              <a:rPr lang="en-US" sz="2000" dirty="0">
                <a:latin typeface="Gill Sans MT" panose="020B0502020104020203" pitchFamily="34" charset="0"/>
              </a:rPr>
              <a:t>folder belongs to react.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Whatever </a:t>
            </a:r>
            <a:r>
              <a:rPr lang="en-US" sz="2000" dirty="0">
                <a:latin typeface="Gill Sans MT" panose="020B0502020104020203" pitchFamily="34" charset="0"/>
              </a:rPr>
              <a:t>code we have for react we need to write in </a:t>
            </a:r>
            <a:r>
              <a:rPr lang="en-US" sz="20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src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only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with</a:t>
            </a:r>
            <a:r>
              <a:rPr lang="en-US" sz="20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.</a:t>
            </a:r>
            <a:r>
              <a:rPr lang="en-US" sz="20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jsx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extension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Inside </a:t>
            </a:r>
            <a:r>
              <a:rPr lang="en-US" sz="20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src</a:t>
            </a:r>
            <a:r>
              <a:rPr lang="en-US" sz="2000" dirty="0">
                <a:latin typeface="Gill Sans MT" panose="020B0502020104020203" pitchFamily="34" charset="0"/>
              </a:rPr>
              <a:t>, create </a:t>
            </a:r>
            <a:r>
              <a:rPr lang="en-US" sz="20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main.jsx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and </a:t>
            </a:r>
            <a:r>
              <a:rPr lang="en-US" sz="20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App.jsx</a:t>
            </a:r>
            <a:r>
              <a:rPr lang="en-US" sz="2000" dirty="0" smtClean="0">
                <a:latin typeface="Gill Sans MT" panose="020B05020201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To </a:t>
            </a:r>
            <a:r>
              <a:rPr lang="en-US" sz="2000" dirty="0">
                <a:latin typeface="Gill Sans MT" panose="020B0502020104020203" pitchFamily="34" charset="0"/>
              </a:rPr>
              <a:t>create react application, we need two important modules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. r</a:t>
            </a:r>
            <a:r>
              <a:rPr lang="en-US" sz="20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eact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. </a:t>
            </a:r>
            <a:r>
              <a:rPr lang="en-US" sz="20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react-</a:t>
            </a:r>
            <a:r>
              <a:rPr lang="en-US" sz="2000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dom</a:t>
            </a:r>
            <a:r>
              <a:rPr lang="en-US" sz="20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/client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16" y="4265828"/>
            <a:ext cx="7692109" cy="2127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71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JSX (Javascript and XML)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1498230"/>
            <a:ext cx="11204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JSX </a:t>
            </a:r>
            <a:r>
              <a:rPr lang="en-US" sz="2000" dirty="0" smtClean="0">
                <a:latin typeface="Gill Sans MT" panose="020B0502020104020203" pitchFamily="34" charset="0"/>
              </a:rPr>
              <a:t>stands for </a:t>
            </a:r>
            <a:r>
              <a:rPr lang="en-US" sz="2000" b="1" dirty="0" smtClean="0">
                <a:latin typeface="Gill Sans MT" panose="020B0502020104020203" pitchFamily="34" charset="0"/>
              </a:rPr>
              <a:t>Javascript and XML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It is a syntax extension for JavaScript that looks like HTML but works inside JavaScript.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This </a:t>
            </a:r>
            <a:r>
              <a:rPr lang="en-US" sz="2000" dirty="0">
                <a:latin typeface="Gill Sans MT" panose="020B0502020104020203" pitchFamily="34" charset="0"/>
              </a:rPr>
              <a:t>syntax allow us to write html code in react.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It </a:t>
            </a:r>
            <a:r>
              <a:rPr lang="en-US" sz="2000" dirty="0">
                <a:latin typeface="Gill Sans MT" panose="020B0502020104020203" pitchFamily="34" charset="0"/>
              </a:rPr>
              <a:t>looks similar to html but it is not.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Without </a:t>
            </a:r>
            <a:r>
              <a:rPr lang="en-US" sz="2000" dirty="0" err="1">
                <a:latin typeface="Gill Sans MT" panose="020B0502020104020203" pitchFamily="34" charset="0"/>
              </a:rPr>
              <a:t>jsx</a:t>
            </a:r>
            <a:r>
              <a:rPr lang="en-US" sz="2000" dirty="0">
                <a:latin typeface="Gill Sans MT" panose="020B0502020104020203" pitchFamily="34" charset="0"/>
              </a:rPr>
              <a:t> it is very difficult to create react application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Why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do we need JSX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Easier to write and read UI components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Allows us to write down mix code of javascript logic with UI components</a:t>
            </a:r>
          </a:p>
        </p:txBody>
      </p:sp>
    </p:spTree>
    <p:extLst>
      <p:ext uri="{BB962C8B-B14F-4D97-AF65-F5344CB8AC3E}">
        <p14:creationId xmlns:p14="http://schemas.microsoft.com/office/powerpoint/2010/main" val="42767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Rules of JSX: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18582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1675511"/>
            <a:ext cx="71319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JSX must have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one parent element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Self-Closing tags must have a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Use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{}</a:t>
            </a:r>
            <a:r>
              <a:rPr lang="en-US" sz="2000" dirty="0" smtClean="0">
                <a:latin typeface="Gill Sans MT" panose="020B0502020104020203" pitchFamily="34" charset="0"/>
              </a:rPr>
              <a:t> for Javascript expressions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JSX attributes use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camelcase</a:t>
            </a:r>
            <a:r>
              <a:rPr lang="en-US" sz="2000" dirty="0" smtClean="0">
                <a:latin typeface="Gill Sans MT" panose="020B0502020104020203" pitchFamily="34" charset="0"/>
              </a:rPr>
              <a:t> convention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To provide class in react we have to use </a:t>
            </a:r>
            <a:r>
              <a:rPr lang="en-US" sz="2000" b="1" dirty="0" err="1" smtClean="0">
                <a:solidFill>
                  <a:srgbClr val="00B050"/>
                </a:solidFill>
                <a:latin typeface="Gill Sans MT" panose="020B0502020104020203" pitchFamily="34" charset="0"/>
              </a:rPr>
              <a:t>className</a:t>
            </a:r>
            <a:r>
              <a:rPr lang="en-US" sz="2000" dirty="0" smtClean="0">
                <a:latin typeface="Gill Sans MT" panose="020B0502020104020203" pitchFamily="34" charset="0"/>
              </a:rPr>
              <a:t> as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class</a:t>
            </a:r>
            <a:r>
              <a:rPr lang="en-US" sz="2000" dirty="0" smtClean="0">
                <a:latin typeface="Gill Sans MT" panose="020B0502020104020203" pitchFamily="34" charset="0"/>
              </a:rPr>
              <a:t> is a keyword in javascript.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To link your label with input tag, we have to use for as </a:t>
            </a:r>
            <a:r>
              <a:rPr lang="en-US" sz="2000" b="1" dirty="0" err="1" smtClean="0">
                <a:solidFill>
                  <a:srgbClr val="00B050"/>
                </a:solidFill>
                <a:latin typeface="Gill Sans MT" panose="020B0502020104020203" pitchFamily="34" charset="0"/>
              </a:rPr>
              <a:t>htmlFor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as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for</a:t>
            </a:r>
            <a:r>
              <a:rPr lang="en-US" sz="2000" dirty="0" smtClean="0">
                <a:latin typeface="Gill Sans MT" panose="020B0502020104020203" pitchFamily="34" charset="0"/>
              </a:rPr>
              <a:t> is a keyword in javascript.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User defined custom components should be in </a:t>
            </a:r>
            <a:r>
              <a:rPr lang="en-US" sz="2000" b="1" dirty="0" err="1" smtClean="0">
                <a:latin typeface="Gill Sans MT" panose="020B0502020104020203" pitchFamily="34" charset="0"/>
              </a:rPr>
              <a:t>PascalCase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2550854"/>
            <a:ext cx="4270222" cy="24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What is Fragment in React.js?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1591535"/>
            <a:ext cx="10500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 fragment in react is used to </a:t>
            </a:r>
            <a:r>
              <a:rPr lang="en-US" sz="2000" b="1" dirty="0" smtClean="0">
                <a:latin typeface="Gill Sans MT" panose="020B0502020104020203" pitchFamily="34" charset="0"/>
              </a:rPr>
              <a:t>group multiple elements </a:t>
            </a:r>
            <a:r>
              <a:rPr lang="en-US" sz="2000" dirty="0" smtClean="0">
                <a:latin typeface="Gill Sans MT" panose="020B0502020104020203" pitchFamily="34" charset="0"/>
              </a:rPr>
              <a:t>without adding an extra </a:t>
            </a:r>
            <a:r>
              <a:rPr lang="en-US" sz="2000" b="1" dirty="0" smtClean="0">
                <a:latin typeface="Gill Sans MT" panose="020B0502020104020203" pitchFamily="34" charset="0"/>
              </a:rPr>
              <a:t>DOM node </a:t>
            </a:r>
            <a:r>
              <a:rPr lang="en-US" sz="2000" dirty="0" smtClean="0">
                <a:latin typeface="Gill Sans MT" panose="020B0502020104020203" pitchFamily="34" charset="0"/>
              </a:rPr>
              <a:t>like a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&lt;div&gt;.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Fragment is not a html element, it is react component.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We </a:t>
            </a:r>
            <a:r>
              <a:rPr lang="en-US" sz="2000" b="1" dirty="0">
                <a:latin typeface="Gill Sans MT" panose="020B0502020104020203" pitchFamily="34" charset="0"/>
              </a:rPr>
              <a:t>can not pass id </a:t>
            </a:r>
            <a:r>
              <a:rPr lang="en-US" sz="2000" dirty="0">
                <a:latin typeface="Gill Sans MT" panose="020B0502020104020203" pitchFamily="34" charset="0"/>
              </a:rPr>
              <a:t>or any other attribute to it. It is not adding to the </a:t>
            </a:r>
            <a:r>
              <a:rPr lang="en-US" sz="2000" dirty="0" smtClean="0">
                <a:latin typeface="Gill Sans MT" panose="020B0502020104020203" pitchFamily="34" charset="0"/>
              </a:rPr>
              <a:t>DOM, </a:t>
            </a:r>
            <a:r>
              <a:rPr lang="en-US" sz="2000" dirty="0">
                <a:latin typeface="Gill Sans MT" panose="020B0502020104020203" pitchFamily="34" charset="0"/>
              </a:rPr>
              <a:t>then how can we pass any attribute to it.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It accepts only one attribute that is </a:t>
            </a:r>
            <a:r>
              <a:rPr lang="en-US" sz="2000" b="1" dirty="0">
                <a:solidFill>
                  <a:srgbClr val="00B050"/>
                </a:solidFill>
                <a:latin typeface="Gill Sans MT" panose="020B0502020104020203" pitchFamily="34" charset="0"/>
              </a:rPr>
              <a:t>key</a:t>
            </a:r>
            <a:r>
              <a:rPr lang="en-US" sz="2000" dirty="0">
                <a:latin typeface="Gill Sans MT" panose="020B0502020104020203" pitchFamily="34" charset="0"/>
              </a:rPr>
              <a:t>, we will see this key later.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If </a:t>
            </a:r>
            <a:r>
              <a:rPr lang="en-US" sz="2000" dirty="0">
                <a:latin typeface="Gill Sans MT" panose="020B0502020104020203" pitchFamily="34" charset="0"/>
              </a:rPr>
              <a:t>we want to provide attributes, we need to go with html elements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141361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  <a:latin typeface="Gill Sans MT" panose="020B0502020104020203" pitchFamily="34" charset="0"/>
              </a:rPr>
              <a:t>Q. How to use Fragments?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6017" y="1490581"/>
            <a:ext cx="9828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>
                <a:latin typeface="Gill Sans MT" panose="020B0502020104020203" pitchFamily="34" charset="0"/>
              </a:rPr>
              <a:t>Using </a:t>
            </a: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React.Fragment</a:t>
            </a: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&gt;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Using Short Syntax ( </a:t>
            </a: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&lt;&gt;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&lt;/&gt;</a:t>
            </a:r>
            <a:r>
              <a:rPr lang="en-US" sz="2000" dirty="0">
                <a:latin typeface="Gill Sans MT" panose="020B0502020104020203" pitchFamily="34" charset="0"/>
              </a:rPr>
              <a:t> ) 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00B050"/>
                </a:solidFill>
                <a:latin typeface="Gill Sans MT" panose="020B0502020104020203" pitchFamily="34" charset="0"/>
              </a:rPr>
              <a:t>Suggestion</a:t>
            </a:r>
            <a:r>
              <a:rPr lang="en-US" sz="2000" dirty="0">
                <a:latin typeface="Gill Sans MT" panose="020B0502020104020203" pitchFamily="34" charset="0"/>
              </a:rPr>
              <a:t>:  A shorter way to use fragments is by using empty angle brackets. ( </a:t>
            </a: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&lt;&gt;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&lt;/&gt;</a:t>
            </a:r>
            <a:r>
              <a:rPr lang="en-US" sz="2000" dirty="0">
                <a:latin typeface="Gill Sans MT" panose="020B0502020104020203" pitchFamily="34" charset="0"/>
              </a:rPr>
              <a:t> )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Note</a:t>
            </a:r>
            <a:r>
              <a:rPr lang="en-US" sz="2000" dirty="0" smtClean="0">
                <a:latin typeface="Gill Sans MT" panose="020B0502020104020203" pitchFamily="34" charset="0"/>
              </a:rPr>
              <a:t>: We cannot pass key attributes in short fragment syntax.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JSX Expression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28" y="1366415"/>
            <a:ext cx="120425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To use </a:t>
            </a:r>
            <a:r>
              <a:rPr lang="en-US" sz="2000" dirty="0" err="1">
                <a:latin typeface="Gill Sans MT" panose="020B0502020104020203" pitchFamily="34" charset="0"/>
              </a:rPr>
              <a:t>js</a:t>
            </a:r>
            <a:r>
              <a:rPr lang="en-US" sz="2000" dirty="0">
                <a:latin typeface="Gill Sans MT" panose="020B0502020104020203" pitchFamily="34" charset="0"/>
              </a:rPr>
              <a:t> variables or </a:t>
            </a:r>
            <a:r>
              <a:rPr lang="en-US" sz="2000" dirty="0" err="1">
                <a:latin typeface="Gill Sans MT" panose="020B0502020104020203" pitchFamily="34" charset="0"/>
              </a:rPr>
              <a:t>js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syntax </a:t>
            </a:r>
            <a:r>
              <a:rPr lang="en-US" sz="2000" dirty="0">
                <a:latin typeface="Gill Sans MT" panose="020B0502020104020203" pitchFamily="34" charset="0"/>
              </a:rPr>
              <a:t>in our </a:t>
            </a:r>
            <a:r>
              <a:rPr lang="en-US" sz="2000" dirty="0" err="1">
                <a:latin typeface="Gill Sans MT" panose="020B0502020104020203" pitchFamily="34" charset="0"/>
              </a:rPr>
              <a:t>jsx</a:t>
            </a:r>
            <a:r>
              <a:rPr lang="en-US" sz="2000" dirty="0">
                <a:latin typeface="Gill Sans MT" panose="020B0502020104020203" pitchFamily="34" charset="0"/>
              </a:rPr>
              <a:t> template, we have to use a pair of curly braces, this is called a </a:t>
            </a:r>
            <a:r>
              <a:rPr lang="en-US" sz="2000" b="1" dirty="0" err="1">
                <a:latin typeface="Gill Sans MT" panose="020B0502020104020203" pitchFamily="34" charset="0"/>
              </a:rPr>
              <a:t>jsx</a:t>
            </a:r>
            <a:r>
              <a:rPr lang="en-US" sz="2000" b="1" dirty="0">
                <a:latin typeface="Gill Sans MT" panose="020B0502020104020203" pitchFamily="34" charset="0"/>
              </a:rPr>
              <a:t> </a:t>
            </a:r>
            <a:r>
              <a:rPr lang="en-US" sz="2000" b="1" dirty="0" smtClean="0">
                <a:latin typeface="Gill Sans MT" panose="020B0502020104020203" pitchFamily="34" charset="0"/>
              </a:rPr>
              <a:t>expression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{ }</a:t>
            </a:r>
            <a:r>
              <a:rPr lang="en-US" sz="2000" dirty="0" smtClean="0">
                <a:latin typeface="Gill Sans MT" panose="020B0502020104020203" pitchFamily="34" charset="0"/>
              </a:rPr>
              <a:t>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Don't </a:t>
            </a:r>
            <a:r>
              <a:rPr lang="en-US" sz="2000" dirty="0">
                <a:latin typeface="Gill Sans MT" panose="020B0502020104020203" pitchFamily="34" charset="0"/>
              </a:rPr>
              <a:t>take it as an object, a pair of curly braces in the </a:t>
            </a:r>
            <a:r>
              <a:rPr lang="en-US" sz="2000" dirty="0" err="1">
                <a:latin typeface="Gill Sans MT" panose="020B0502020104020203" pitchFamily="34" charset="0"/>
              </a:rPr>
              <a:t>jsx</a:t>
            </a:r>
            <a:r>
              <a:rPr lang="en-US" sz="2000" dirty="0">
                <a:latin typeface="Gill Sans MT" panose="020B0502020104020203" pitchFamily="34" charset="0"/>
              </a:rPr>
              <a:t> is a </a:t>
            </a:r>
            <a:r>
              <a:rPr lang="en-US" sz="2000" dirty="0" err="1">
                <a:latin typeface="Gill Sans MT" panose="020B0502020104020203" pitchFamily="34" charset="0"/>
              </a:rPr>
              <a:t>jsx</a:t>
            </a:r>
            <a:r>
              <a:rPr lang="en-US" sz="2000" dirty="0">
                <a:latin typeface="Gill Sans MT" panose="020B0502020104020203" pitchFamily="34" charset="0"/>
              </a:rPr>
              <a:t> expression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Important Note</a:t>
            </a:r>
            <a:r>
              <a:rPr lang="en-US" sz="2000" dirty="0" smtClean="0">
                <a:latin typeface="Gill Sans MT" panose="020B0502020104020203" pitchFamily="34" charset="0"/>
              </a:rPr>
              <a:t>: Inside expression we cannot render </a:t>
            </a:r>
            <a:r>
              <a:rPr lang="en-US" sz="20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boolean/null/undefined</a:t>
            </a:r>
            <a:r>
              <a:rPr lang="en-US" sz="2000" dirty="0" smtClean="0">
                <a:latin typeface="Gill Sans MT" panose="020B0502020104020203" pitchFamily="34" charset="0"/>
              </a:rPr>
              <a:t> but we can use with conditions.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1" y="3616460"/>
            <a:ext cx="5181756" cy="2827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84" y="3616460"/>
            <a:ext cx="5190634" cy="28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Components in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1348939"/>
            <a:ext cx="11265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React follows component-based architecture.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 component in react is </a:t>
            </a:r>
            <a:r>
              <a:rPr lang="en-US" sz="2000" b="1" dirty="0" smtClean="0">
                <a:latin typeface="Gill Sans MT" panose="020B0502020104020203" pitchFamily="34" charset="0"/>
              </a:rPr>
              <a:t>reusable</a:t>
            </a:r>
            <a:r>
              <a:rPr lang="en-US" sz="2000" dirty="0" smtClean="0">
                <a:latin typeface="Gill Sans MT" panose="020B0502020104020203" pitchFamily="34" charset="0"/>
              </a:rPr>
              <a:t>, </a:t>
            </a:r>
            <a:r>
              <a:rPr lang="en-US" sz="2000" b="1" dirty="0" smtClean="0">
                <a:latin typeface="Gill Sans MT" panose="020B0502020104020203" pitchFamily="34" charset="0"/>
              </a:rPr>
              <a:t>independent</a:t>
            </a:r>
            <a:r>
              <a:rPr lang="en-US" sz="2000" dirty="0" smtClean="0">
                <a:latin typeface="Gill Sans MT" panose="020B0502020104020203" pitchFamily="34" charset="0"/>
              </a:rPr>
              <a:t> javascript functions that can be used multiple times within an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Components allows us to </a:t>
            </a:r>
            <a:r>
              <a:rPr lang="en-US" sz="2000" b="1" dirty="0" smtClean="0">
                <a:latin typeface="Gill Sans MT" panose="020B0502020104020203" pitchFamily="34" charset="0"/>
              </a:rPr>
              <a:t>break down </a:t>
            </a:r>
            <a:r>
              <a:rPr lang="en-US" sz="2000" dirty="0" smtClean="0">
                <a:latin typeface="Gill Sans MT" panose="020B0502020104020203" pitchFamily="34" charset="0"/>
              </a:rPr>
              <a:t>the UI into smaller parts.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3427619"/>
            <a:ext cx="9295706" cy="29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0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History to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500" y="1319348"/>
            <a:ext cx="8214308" cy="5245670"/>
          </a:xfrm>
        </p:spPr>
        <p:txBody>
          <a:bodyPr>
            <a:normAutofit/>
          </a:bodyPr>
          <a:lstStyle/>
          <a:p>
            <a:pPr marL="457200" indent="-457200" algn="just">
              <a:buAutoNum type="alphaUcPeriod" startAt="17"/>
            </a:pP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Who created React.js?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React.js developed by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Jordan </a:t>
            </a:r>
            <a:r>
              <a:rPr lang="en-US" sz="20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Walke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000" dirty="0">
                <a:latin typeface="Gill Sans MT" panose="020B0502020104020203" pitchFamily="34" charset="0"/>
              </a:rPr>
              <a:t>a software engineer at </a:t>
            </a:r>
            <a:r>
              <a:rPr lang="en-US" sz="2000" b="1" dirty="0" smtClean="0">
                <a:latin typeface="Gill Sans MT" panose="020B0502020104020203" pitchFamily="34" charset="0"/>
              </a:rPr>
              <a:t>Facebook.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He created react in 2011 as internal tool to improve the performance of Facebook’s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News Feed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Section.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React was officially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released to the public in 2013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as an open-source JavaScript library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It is now an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open-source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library used by developers worldwide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As of March 2025, React.js has had a total of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19 major versions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released. 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358" y="2307053"/>
            <a:ext cx="3100512" cy="28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Components in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38" y="1277495"/>
            <a:ext cx="8537592" cy="52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27912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How to create component?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00" y="1348939"/>
            <a:ext cx="11265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Create </a:t>
            </a:r>
            <a:r>
              <a:rPr lang="en-US" sz="2000" dirty="0">
                <a:latin typeface="Gill Sans MT" panose="020B0502020104020203" pitchFamily="34" charset="0"/>
              </a:rPr>
              <a:t>a new component file in the </a:t>
            </a:r>
            <a:r>
              <a:rPr lang="en-US" sz="2000" b="1" dirty="0" err="1">
                <a:latin typeface="Gill Sans MT" panose="020B0502020104020203" pitchFamily="34" charset="0"/>
              </a:rPr>
              <a:t>src</a:t>
            </a:r>
            <a:r>
              <a:rPr lang="en-US" sz="2000" dirty="0">
                <a:latin typeface="Gill Sans MT" panose="020B0502020104020203" pitchFamily="34" charset="0"/>
              </a:rPr>
              <a:t> folder - You should use the extension as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jsx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only.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The </a:t>
            </a:r>
            <a:r>
              <a:rPr lang="en-US" sz="2000" dirty="0">
                <a:latin typeface="Gill Sans MT" panose="020B0502020104020203" pitchFamily="34" charset="0"/>
              </a:rPr>
              <a:t>first alphabet of the file name should be capital </a:t>
            </a:r>
            <a:r>
              <a:rPr lang="en-US" sz="2000" dirty="0" err="1">
                <a:latin typeface="Gill Sans MT" panose="020B0502020104020203" pitchFamily="34" charset="0"/>
              </a:rPr>
              <a:t>Eg</a:t>
            </a:r>
            <a:r>
              <a:rPr lang="en-US" sz="2000" dirty="0">
                <a:latin typeface="Gill Sans MT" panose="020B0502020104020203" pitchFamily="34" charset="0"/>
              </a:rPr>
              <a:t> - </a:t>
            </a:r>
            <a:r>
              <a:rPr lang="en-US" sz="20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App.jsx</a:t>
            </a:r>
            <a:r>
              <a:rPr lang="en-US" sz="2000" dirty="0" smtClean="0">
                <a:latin typeface="Gill Sans MT" panose="020B0502020104020203" pitchFamily="34" charset="0"/>
              </a:rPr>
              <a:t>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You </a:t>
            </a:r>
            <a:r>
              <a:rPr lang="en-US" sz="2000" dirty="0">
                <a:latin typeface="Gill Sans MT" panose="020B0502020104020203" pitchFamily="34" charset="0"/>
              </a:rPr>
              <a:t>can use the syntax of either </a:t>
            </a:r>
            <a:r>
              <a:rPr lang="en-US" sz="2000" dirty="0" smtClean="0">
                <a:latin typeface="Gill Sans MT" panose="020B0502020104020203" pitchFamily="34" charset="0"/>
              </a:rPr>
              <a:t>class-based-component </a:t>
            </a:r>
            <a:r>
              <a:rPr lang="en-US" sz="2000" dirty="0">
                <a:latin typeface="Gill Sans MT" panose="020B0502020104020203" pitchFamily="34" charset="0"/>
              </a:rPr>
              <a:t>or function-based-component.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Then </a:t>
            </a:r>
            <a:r>
              <a:rPr lang="en-US" sz="2000" dirty="0">
                <a:latin typeface="Gill Sans MT" panose="020B0502020104020203" pitchFamily="34" charset="0"/>
              </a:rPr>
              <a:t>export your component.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And </a:t>
            </a:r>
            <a:r>
              <a:rPr lang="en-US" sz="2000" dirty="0">
                <a:latin typeface="Gill Sans MT" panose="020B0502020104020203" pitchFamily="34" charset="0"/>
              </a:rPr>
              <a:t>import it with proper address wherever you feel necessary and use it as custom defined tag (wrap inside angular braces)</a:t>
            </a:r>
            <a:endParaRPr lang="en-US" sz="20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Function Based Component in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1348939"/>
            <a:ext cx="11265418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 functional component is just a Javascript function that returns JSX.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40" y="2327406"/>
            <a:ext cx="779253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27912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19" y="3528611"/>
            <a:ext cx="8068801" cy="242921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Extension – React Developer Tools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00" y="1348939"/>
            <a:ext cx="11265418" cy="188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Gill Sans MT" panose="020B0502020104020203" pitchFamily="34" charset="0"/>
              </a:rPr>
              <a:t>React Developer Tools</a:t>
            </a:r>
            <a:r>
              <a:rPr lang="en-US" sz="2000" dirty="0">
                <a:latin typeface="Gill Sans MT" panose="020B0502020104020203" pitchFamily="34" charset="0"/>
              </a:rPr>
              <a:t> is a browser extension that helps inspect and debug React components in real-time.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It </a:t>
            </a:r>
            <a:r>
              <a:rPr lang="en-US" sz="2000" dirty="0">
                <a:latin typeface="Gill Sans MT" panose="020B0502020104020203" pitchFamily="34" charset="0"/>
              </a:rPr>
              <a:t>allows developers to view component hierarchy, props, state, and performance, making debugging easier. </a:t>
            </a:r>
            <a:endParaRPr lang="en-US" sz="20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27912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List and Keys in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00" y="1227912"/>
            <a:ext cx="118220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are Lists in React?</a:t>
            </a:r>
            <a:endParaRPr lang="en-US" sz="2400" b="1" dirty="0" smtClean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In React, a list is a </a:t>
            </a:r>
            <a:r>
              <a:rPr lang="en-US" sz="2000" b="1" dirty="0" smtClean="0">
                <a:latin typeface="Gill Sans MT" panose="020B0502020104020203" pitchFamily="34" charset="0"/>
              </a:rPr>
              <a:t>collection of items</a:t>
            </a:r>
            <a:r>
              <a:rPr lang="en-US" sz="2000" dirty="0" smtClean="0">
                <a:latin typeface="Gill Sans MT" panose="020B0502020104020203" pitchFamily="34" charset="0"/>
              </a:rPr>
              <a:t> (like an array) that we render dynamically using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.map()</a:t>
            </a:r>
          </a:p>
          <a:p>
            <a:pPr>
              <a:lnSpc>
                <a:spcPct val="2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Why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Do We Need Lists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?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Helps display multiple items dynamically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Makes UI updates efficient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Useful for rendering data fetched from an API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5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27912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List and Keys in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00" y="1349210"/>
            <a:ext cx="113214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are 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Keys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in React?</a:t>
            </a:r>
            <a:endParaRPr lang="en-US" sz="2400" b="1" dirty="0" smtClean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In React, </a:t>
            </a:r>
            <a:r>
              <a:rPr lang="en-US" sz="2000" b="1" dirty="0">
                <a:latin typeface="Gill Sans MT" panose="020B0502020104020203" pitchFamily="34" charset="0"/>
              </a:rPr>
              <a:t>Keys</a:t>
            </a:r>
            <a:r>
              <a:rPr lang="en-US" sz="2000" dirty="0">
                <a:latin typeface="Gill Sans MT" panose="020B0502020104020203" pitchFamily="34" charset="0"/>
              </a:rPr>
              <a:t> are special attributes that help React identify which items changed, added, or removed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ill Sans MT" panose="020B0502020104020203" pitchFamily="34" charset="0"/>
              </a:rPr>
              <a:t>Syntax</a:t>
            </a:r>
            <a:r>
              <a:rPr lang="en-US" sz="2000" b="1" dirty="0">
                <a:latin typeface="Gill Sans MT" panose="020B0502020104020203" pitchFamily="34" charset="0"/>
              </a:rPr>
              <a:t>:</a:t>
            </a:r>
            <a:r>
              <a:rPr lang="en-US" sz="2000" dirty="0">
                <a:latin typeface="Gill Sans MT" panose="020B0502020104020203" pitchFamily="34" charset="0"/>
              </a:rPr>
              <a:t>  </a:t>
            </a:r>
            <a:r>
              <a:rPr lang="en-US" sz="2000" dirty="0" err="1">
                <a:latin typeface="Gill Sans MT" panose="020B0502020104020203" pitchFamily="34" charset="0"/>
              </a:rPr>
              <a:t>items.map</a:t>
            </a:r>
            <a:r>
              <a:rPr lang="en-US" sz="2000" dirty="0">
                <a:latin typeface="Gill Sans MT" panose="020B0502020104020203" pitchFamily="34" charset="0"/>
              </a:rPr>
              <a:t>((item) =&gt; &lt;Component </a:t>
            </a: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0"/>
              </a:rPr>
              <a:t>key</a:t>
            </a:r>
            <a:r>
              <a:rPr lang="en-US" sz="2000" dirty="0">
                <a:latin typeface="Gill Sans MT" panose="020B0502020104020203" pitchFamily="34" charset="0"/>
              </a:rPr>
              <a:t>={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item.id</a:t>
            </a:r>
            <a:r>
              <a:rPr lang="en-US" sz="2000" dirty="0">
                <a:latin typeface="Gill Sans MT" panose="020B0502020104020203" pitchFamily="34" charset="0"/>
              </a:rPr>
              <a:t>} /&gt;);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Important Note:  </a:t>
            </a:r>
            <a:r>
              <a:rPr lang="en-US" sz="2000" b="1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A key should be unique for each list item.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Why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Do We Need 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Keys?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Improves performance by helping React update only the changed items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Prevents unnecessary re-renders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Helps React track elements efficiently in a list.</a:t>
            </a:r>
            <a:endParaRPr lang="en-US" sz="20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2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27912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Props in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110" y="1339608"/>
            <a:ext cx="11822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Props</a:t>
            </a:r>
            <a:r>
              <a:rPr lang="en-US" sz="2000" b="1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stands for </a:t>
            </a:r>
            <a:r>
              <a:rPr lang="en-US" sz="2000" b="1" dirty="0" smtClean="0">
                <a:latin typeface="Gill Sans MT" panose="020B0502020104020203" pitchFamily="34" charset="0"/>
              </a:rPr>
              <a:t>properties</a:t>
            </a:r>
            <a:r>
              <a:rPr lang="en-US" sz="2000" dirty="0" smtClean="0">
                <a:latin typeface="Gill Sans MT" panose="020B0502020104020203" pitchFamily="34" charset="0"/>
              </a:rPr>
              <a:t> in react </a:t>
            </a:r>
            <a:r>
              <a:rPr lang="en-US" sz="2000" dirty="0" err="1" smtClean="0">
                <a:latin typeface="Gill Sans MT" panose="020B0502020104020203" pitchFamily="34" charset="0"/>
              </a:rPr>
              <a:t>js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Props are used to pass data from a parent component to a child component in react. (</a:t>
            </a:r>
            <a:r>
              <a:rPr lang="en-US" sz="2000" b="1" dirty="0" smtClean="0">
                <a:latin typeface="Gill Sans MT" panose="020B0502020104020203" pitchFamily="34" charset="0"/>
              </a:rPr>
              <a:t>Unidirectional Flow</a:t>
            </a:r>
            <a:r>
              <a:rPr lang="en-US" sz="2000" dirty="0" smtClean="0">
                <a:latin typeface="Gill Sans MT" panose="020B05020201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Props are </a:t>
            </a:r>
            <a:r>
              <a:rPr lang="en-US" sz="2000" b="1" dirty="0" smtClean="0">
                <a:latin typeface="Gill Sans MT" panose="020B0502020104020203" pitchFamily="34" charset="0"/>
              </a:rPr>
              <a:t>read-only </a:t>
            </a:r>
            <a:r>
              <a:rPr lang="en-US" sz="2000" dirty="0" smtClean="0">
                <a:latin typeface="Gill Sans MT" panose="020B0502020104020203" pitchFamily="34" charset="0"/>
              </a:rPr>
              <a:t>and help make components reusable and dynamic in  nature.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We can pass any javascript value through props and it is send as an object.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22" y="3490123"/>
            <a:ext cx="781159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46573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How to pass and consume props? 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3" y="1946487"/>
            <a:ext cx="5626442" cy="4463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946487"/>
            <a:ext cx="5383058" cy="44586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14196" y="4178308"/>
            <a:ext cx="3023118" cy="729594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93397" y="3536302"/>
            <a:ext cx="661158" cy="639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64534" y="4298370"/>
            <a:ext cx="2623074" cy="31095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266451" y="4096139"/>
            <a:ext cx="790325" cy="400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79831" y="1479559"/>
            <a:ext cx="2538585" cy="62722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13231" y="1475795"/>
            <a:ext cx="2538585" cy="62722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Consuming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46573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How to pass different javascript values as a prop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110" y="1339608"/>
            <a:ext cx="11822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If you are passing string you can just pass it normally in quotes, we can not use </a:t>
            </a:r>
            <a:r>
              <a:rPr lang="en-US" sz="2000" dirty="0" err="1">
                <a:latin typeface="Gill Sans MT" panose="020B0502020104020203" pitchFamily="34" charset="0"/>
              </a:rPr>
              <a:t>backticks</a:t>
            </a:r>
            <a:r>
              <a:rPr lang="en-US" sz="2000" dirty="0">
                <a:latin typeface="Gill Sans MT" panose="020B0502020104020203" pitchFamily="34" charset="0"/>
              </a:rPr>
              <a:t>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If </a:t>
            </a:r>
            <a:r>
              <a:rPr lang="en-US" sz="2000" dirty="0">
                <a:latin typeface="Gill Sans MT" panose="020B0502020104020203" pitchFamily="34" charset="0"/>
              </a:rPr>
              <a:t>you want to send any data type other than string, we should go with </a:t>
            </a:r>
            <a:r>
              <a:rPr lang="en-US" sz="2000" dirty="0" smtClean="0">
                <a:latin typeface="Gill Sans MT" panose="020B0502020104020203" pitchFamily="34" charset="0"/>
              </a:rPr>
              <a:t>expression ( 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{ } </a:t>
            </a:r>
            <a:r>
              <a:rPr lang="en-US" sz="2000" dirty="0" smtClean="0">
                <a:latin typeface="Gill Sans MT" panose="020B0502020104020203" pitchFamily="34" charset="0"/>
              </a:rPr>
              <a:t>).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We </a:t>
            </a:r>
            <a:r>
              <a:rPr lang="en-US" sz="2000" dirty="0">
                <a:latin typeface="Gill Sans MT" panose="020B0502020104020203" pitchFamily="34" charset="0"/>
              </a:rPr>
              <a:t>need to wrap data inside </a:t>
            </a:r>
            <a:r>
              <a:rPr lang="en-US" sz="2000" dirty="0" err="1">
                <a:latin typeface="Gill Sans MT" panose="020B0502020104020203" pitchFamily="34" charset="0"/>
              </a:rPr>
              <a:t>jsx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expression </a:t>
            </a:r>
            <a:r>
              <a:rPr lang="en-US" sz="2000" dirty="0">
                <a:latin typeface="Gill Sans MT" panose="020B0502020104020203" pitchFamily="34" charset="0"/>
              </a:rPr>
              <a:t>( </a:t>
            </a: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{ } </a:t>
            </a:r>
            <a:r>
              <a:rPr lang="en-US" sz="2000" dirty="0" smtClean="0">
                <a:latin typeface="Gill Sans MT" panose="020B0502020104020203" pitchFamily="34" charset="0"/>
              </a:rPr>
              <a:t>).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We </a:t>
            </a:r>
            <a:r>
              <a:rPr lang="en-US" sz="2000" dirty="0">
                <a:latin typeface="Gill Sans MT" panose="020B0502020104020203" pitchFamily="34" charset="0"/>
              </a:rPr>
              <a:t>can </a:t>
            </a:r>
            <a:r>
              <a:rPr lang="en-US" sz="2000" dirty="0" smtClean="0">
                <a:latin typeface="Gill Sans MT" panose="020B0502020104020203" pitchFamily="34" charset="0"/>
              </a:rPr>
              <a:t>also pass string in </a:t>
            </a:r>
            <a:r>
              <a:rPr lang="en-US" sz="2000" dirty="0" err="1" smtClean="0">
                <a:latin typeface="Gill Sans MT" panose="020B0502020104020203" pitchFamily="34" charset="0"/>
              </a:rPr>
              <a:t>jsx</a:t>
            </a:r>
            <a:r>
              <a:rPr lang="en-US" sz="2000" dirty="0" smtClean="0">
                <a:latin typeface="Gill Sans MT" panose="020B0502020104020203" pitchFamily="34" charset="0"/>
              </a:rPr>
              <a:t> expression.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464004"/>
            <a:ext cx="5484846" cy="3055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18" y="2470313"/>
            <a:ext cx="4699747" cy="40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6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83896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Props Children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500" y="1374719"/>
            <a:ext cx="11200104" cy="4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Till now we are using unpaired syntax for our custom tags, but what </a:t>
            </a:r>
            <a:r>
              <a:rPr lang="en-US" sz="2000" dirty="0" smtClean="0">
                <a:latin typeface="Gill Sans MT" panose="020B0502020104020203" pitchFamily="34" charset="0"/>
              </a:rPr>
              <a:t>if </a:t>
            </a:r>
            <a:r>
              <a:rPr lang="en-US" sz="2000" dirty="0">
                <a:latin typeface="Gill Sans MT" panose="020B0502020104020203" pitchFamily="34" charset="0"/>
              </a:rPr>
              <a:t>we use the paired way and pass some content in between.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React </a:t>
            </a:r>
            <a:r>
              <a:rPr lang="en-US" sz="2000" dirty="0">
                <a:latin typeface="Gill Sans MT" panose="020B0502020104020203" pitchFamily="34" charset="0"/>
              </a:rPr>
              <a:t>automatically will convert that content into props and it will be present inside your props object in the children key. 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This </a:t>
            </a:r>
            <a:r>
              <a:rPr lang="en-US" sz="2000" dirty="0">
                <a:latin typeface="Gill Sans MT" panose="020B0502020104020203" pitchFamily="34" charset="0"/>
              </a:rPr>
              <a:t>is called as </a:t>
            </a:r>
            <a:r>
              <a:rPr lang="en-US" sz="2000" b="1" dirty="0">
                <a:latin typeface="Gill Sans MT" panose="020B0502020104020203" pitchFamily="34" charset="0"/>
              </a:rPr>
              <a:t>props children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You can access it through </a:t>
            </a:r>
            <a:r>
              <a:rPr lang="en-US" sz="2000" dirty="0" err="1">
                <a:solidFill>
                  <a:srgbClr val="FF0000"/>
                </a:solidFill>
                <a:latin typeface="Gill Sans MT" panose="020B0502020104020203" pitchFamily="34" charset="0"/>
              </a:rPr>
              <a:t>props.children</a:t>
            </a:r>
            <a:r>
              <a:rPr lang="en-US" sz="2000" dirty="0">
                <a:latin typeface="Gill Sans MT" panose="020B0502020104020203" pitchFamily="34" charset="0"/>
              </a:rPr>
              <a:t> in child </a:t>
            </a:r>
            <a:r>
              <a:rPr lang="en-US" sz="2000" dirty="0" smtClean="0">
                <a:latin typeface="Gill Sans MT" panose="020B0502020104020203" pitchFamily="34" charset="0"/>
              </a:rPr>
              <a:t>component.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We can pass JSX only as content in </a:t>
            </a:r>
            <a:r>
              <a:rPr lang="en-US" sz="2000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props.children</a:t>
            </a:r>
            <a:r>
              <a:rPr lang="en-US" sz="20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(</a:t>
            </a:r>
            <a:r>
              <a:rPr lang="en-US" sz="2000" dirty="0">
                <a:latin typeface="Gill Sans MT" panose="020B0502020104020203" pitchFamily="34" charset="0"/>
              </a:rPr>
              <a:t>between opening and closing custom tags</a:t>
            </a:r>
            <a:r>
              <a:rPr lang="en-US" sz="2000" dirty="0" smtClean="0">
                <a:latin typeface="Gill Sans MT" panose="020B050202010402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The passed JSX is present in the form of array in the children key.</a:t>
            </a:r>
          </a:p>
        </p:txBody>
      </p:sp>
    </p:spTree>
    <p:extLst>
      <p:ext uri="{BB962C8B-B14F-4D97-AF65-F5344CB8AC3E}">
        <p14:creationId xmlns:p14="http://schemas.microsoft.com/office/powerpoint/2010/main" val="38890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Why do we need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500" y="1319348"/>
            <a:ext cx="8214308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Why 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Before React, developers used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vanilla JavaScript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jQuery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to build dynamic web applications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While working on this, they had limitations that made development slow and difficult to maintain.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React was created to solve these problems and improve web development efficiency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Problems with Traditional JavaScript/jQuery</a:t>
            </a:r>
          </a:p>
          <a:p>
            <a:pPr marL="740664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Complex DOM manipulation</a:t>
            </a:r>
          </a:p>
          <a:p>
            <a:pPr marL="740664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Slow Performance due to Real DOM updates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544" y="2060733"/>
            <a:ext cx="326753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2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841" y="1283896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2924" y="374626"/>
            <a:ext cx="11558202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Props Children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52469"/>
            <a:ext cx="5576018" cy="2067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89" y="1537290"/>
            <a:ext cx="5243721" cy="208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625" y="4199137"/>
            <a:ext cx="6620799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Gill Sans MT" panose="020B0502020104020203" pitchFamily="34" charset="0"/>
              </a:rPr>
              <a:t>Without React.js vs With React.js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63844" y="1319348"/>
            <a:ext cx="5579756" cy="52456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Without 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In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traditional JavaScript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, every UI update directly modifies the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Real DOM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. The problem is that the DOM is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slow.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And DOM manipulation was very expensive.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6" y="4048462"/>
            <a:ext cx="5378231" cy="214796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40967" y="1319348"/>
            <a:ext cx="5530209" cy="5245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With 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React does not update the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Real DOM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directly.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Instead of it uses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virtual dom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Keeps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UI fast and smooth, even in large applications.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13" y="4154741"/>
            <a:ext cx="5184716" cy="19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Gill Sans MT" panose="020B0502020104020203" pitchFamily="34" charset="0"/>
              </a:rPr>
              <a:t>Prerequisites for Learning React.js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499" y="1319348"/>
            <a:ext cx="11424039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HTML, CSS,  JAVASCRIPT:</a:t>
            </a:r>
            <a:endParaRPr lang="en-US" sz="24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97814" lvl="1" indent="-514350" algn="just">
              <a:buFont typeface="+mj-lt"/>
              <a:buAutoNum type="romanLcPeriod"/>
            </a:pP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HTML (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Hyper Text </a:t>
            </a: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Markup Language)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– The structure of a webpage (e.g., headings, buttons, forms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).</a:t>
            </a:r>
          </a:p>
          <a:p>
            <a:pPr marL="797814" lvl="1" indent="-514350" algn="just">
              <a:buFont typeface="+mj-lt"/>
              <a:buAutoNum type="romanLcPeriod"/>
            </a:pP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CSS </a:t>
            </a: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(Cascading Style Sheets)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– Used for styling the webpage (e.g., colors, layouts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).</a:t>
            </a:r>
          </a:p>
          <a:p>
            <a:pPr marL="797814" lvl="1" indent="-514350" algn="just">
              <a:buFont typeface="+mj-lt"/>
              <a:buAutoNum type="romanLcPeriod"/>
            </a:pP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JavaScript </a:t>
            </a: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(ES6+)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–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Arrow functions, let and </a:t>
            </a:r>
            <a:r>
              <a:rPr lang="en-US" sz="2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const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variables, template literals, destructuring (arrays &amp; objects), spread and rest, modules (import/export), events, and event handling.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5" y="4288225"/>
            <a:ext cx="5344271" cy="2276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86" y="4288225"/>
            <a:ext cx="2199597" cy="2199597"/>
          </a:xfrm>
          <a:prstGeom prst="rect">
            <a:avLst/>
          </a:prstGeom>
        </p:spPr>
      </p:pic>
      <p:sp>
        <p:nvSpPr>
          <p:cNvPr id="5" name="Equal 4"/>
          <p:cNvSpPr/>
          <p:nvPr/>
        </p:nvSpPr>
        <p:spPr>
          <a:xfrm>
            <a:off x="6372808" y="4913437"/>
            <a:ext cx="1530220" cy="1026367"/>
          </a:xfrm>
          <a:prstGeom prst="mathEqua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Library vs Framework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499" y="1319348"/>
            <a:ext cx="11210545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is Library?</a:t>
            </a:r>
            <a:endParaRPr lang="en-US" sz="24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library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is a collection of reusable functions or components that developers can use as needed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React is 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UI library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that helps build components but does not dictate how the whole application should be structured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Q. What is 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Framework?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framework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is a full-fledged system that provides rules and structure for building an entire application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It controls the architecture, routing, and state management (e.g., Angular, Vue.js).</a:t>
            </a:r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SPA vs MPA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173912" y="1315620"/>
            <a:ext cx="5732790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is SPA?</a:t>
            </a:r>
            <a:endParaRPr lang="en-US" sz="24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SPA stands for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single-page application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Loads 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single HTML page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and updates content dynamically without reloading the page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Faster after the first load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, as only necessary data is updated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Uses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client-side routing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(React Router) to switch views without reloading.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Examples: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Gmail, Facebook, Twitter, Netflix, YouTube Web App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88307" y="1315620"/>
            <a:ext cx="5732790" cy="524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is MPA?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A MPA stands for </a:t>
            </a:r>
            <a:r>
              <a:rPr lang="en-US" sz="2000" b="1" dirty="0">
                <a:latin typeface="Gill Sans MT" panose="020B0502020104020203" pitchFamily="34" charset="0"/>
              </a:rPr>
              <a:t>Multi-page applications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Each page is a </a:t>
            </a:r>
            <a:r>
              <a:rPr lang="en-US" sz="2000" b="1" dirty="0">
                <a:latin typeface="Gill Sans MT" panose="020B0502020104020203" pitchFamily="34" charset="0"/>
              </a:rPr>
              <a:t>separate HTML file</a:t>
            </a:r>
            <a:r>
              <a:rPr lang="en-US" sz="2000" dirty="0">
                <a:latin typeface="Gill Sans MT" panose="020B0502020104020203" pitchFamily="34" charset="0"/>
              </a:rPr>
              <a:t>, making navigation slower.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Gill Sans MT" panose="020B0502020104020203" pitchFamily="34" charset="0"/>
              </a:rPr>
              <a:t>Slower performance</a:t>
            </a:r>
            <a:r>
              <a:rPr lang="en-US" sz="2000" dirty="0">
                <a:latin typeface="Gill Sans MT" panose="020B0502020104020203" pitchFamily="34" charset="0"/>
              </a:rPr>
              <a:t>, as the browser loads everything again on each page change.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Every new page request </a:t>
            </a:r>
            <a:r>
              <a:rPr lang="en-US" sz="2000" b="1" dirty="0">
                <a:latin typeface="Gill Sans MT" panose="020B0502020104020203" pitchFamily="34" charset="0"/>
              </a:rPr>
              <a:t>reloads the entire page from the server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Uses </a:t>
            </a:r>
            <a:r>
              <a:rPr lang="en-US" sz="2000" b="1" dirty="0">
                <a:latin typeface="Gill Sans MT" panose="020B0502020104020203" pitchFamily="34" charset="0"/>
              </a:rPr>
              <a:t>server-side routing</a:t>
            </a:r>
            <a:r>
              <a:rPr lang="en-US" sz="2000" dirty="0">
                <a:latin typeface="Gill Sans MT" panose="020B0502020104020203" pitchFamily="34" charset="0"/>
              </a:rPr>
              <a:t> (URLs trigger full-page reloads).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Examples</a:t>
            </a:r>
            <a:r>
              <a:rPr lang="en-US" sz="2000" dirty="0">
                <a:latin typeface="Gill Sans MT" panose="020B0502020104020203" pitchFamily="34" charset="0"/>
              </a:rPr>
              <a:t>: </a:t>
            </a:r>
            <a:r>
              <a:rPr lang="en-US" sz="2000" b="1" dirty="0">
                <a:latin typeface="Gill Sans MT" panose="020B0502020104020203" pitchFamily="34" charset="0"/>
              </a:rPr>
              <a:t>Amazon, Wikipedia, News Websites, Banking Portals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  <a:endParaRPr lang="en-US" sz="2000" b="1" dirty="0"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230e9df3-be65-4c73-a93b-d1236ebd677e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2564</Words>
  <Application>Microsoft Office PowerPoint</Application>
  <PresentationFormat>Widescreen</PresentationFormat>
  <Paragraphs>299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Gill Sans MT</vt:lpstr>
      <vt:lpstr>Segoe UI</vt:lpstr>
      <vt:lpstr>Wingdings</vt:lpstr>
      <vt:lpstr>WelcomeDoc</vt:lpstr>
      <vt:lpstr>PowerPoint Presentation</vt:lpstr>
      <vt:lpstr>React.js</vt:lpstr>
      <vt:lpstr>Introduction to React js</vt:lpstr>
      <vt:lpstr>History to React js</vt:lpstr>
      <vt:lpstr>Why do we need React js</vt:lpstr>
      <vt:lpstr>Without React.js vs With React.js</vt:lpstr>
      <vt:lpstr>Prerequisites for Learning React.js</vt:lpstr>
      <vt:lpstr>Library vs Framework</vt:lpstr>
      <vt:lpstr>SPA vs MPA</vt:lpstr>
      <vt:lpstr>Characteristics of React js</vt:lpstr>
      <vt:lpstr>1. Component-Based Architecture</vt:lpstr>
      <vt:lpstr>2.  Virtual DOM</vt:lpstr>
      <vt:lpstr>3. JSX</vt:lpstr>
      <vt:lpstr>4. One Way Data Binding</vt:lpstr>
      <vt:lpstr>5. Declarative UI</vt:lpstr>
      <vt:lpstr>React js Applications</vt:lpstr>
      <vt:lpstr>Installing React.js with Vite</vt:lpstr>
      <vt:lpstr>Step-1: Install Node.js</vt:lpstr>
      <vt:lpstr>Step-2: Create a New Folder (name-Reactjs)</vt:lpstr>
      <vt:lpstr>Step-3: Open this folder inside the vs code</vt:lpstr>
      <vt:lpstr>Step-4: Run the following command in cmd</vt:lpstr>
      <vt:lpstr>Step-5:  Packages and Project Name</vt:lpstr>
      <vt:lpstr>Step-5:  Select a framework </vt:lpstr>
      <vt:lpstr>Step-5:  Select a variant</vt:lpstr>
      <vt:lpstr>Step-6: 3 commands will be created</vt:lpstr>
      <vt:lpstr>Step-7: Use first command</vt:lpstr>
      <vt:lpstr>Step-8: Use second command</vt:lpstr>
      <vt:lpstr>Step-9: Use third and last command</vt:lpstr>
      <vt:lpstr>Step-10: Copy the link and Paste into browser</vt:lpstr>
      <vt:lpstr>Congratulations you have created first react project</vt:lpstr>
      <vt:lpstr>React.js</vt:lpstr>
      <vt:lpstr>React Folder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2025-03-18T09:49:46Z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