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385" r:id="rId5"/>
    <p:sldId id="387" r:id="rId6"/>
    <p:sldId id="386" r:id="rId7"/>
    <p:sldId id="389" r:id="rId8"/>
    <p:sldId id="388" r:id="rId9"/>
    <p:sldId id="390" r:id="rId10"/>
    <p:sldId id="391" r:id="rId11"/>
    <p:sldId id="392" r:id="rId12"/>
    <p:sldId id="393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B7472A"/>
    <a:srgbClr val="F5F5F5"/>
    <a:srgbClr val="D24726"/>
    <a:srgbClr val="9FCDB3"/>
    <a:srgbClr val="217346"/>
    <a:srgbClr val="000000"/>
    <a:srgbClr val="D9D9D9"/>
    <a:srgbClr val="F3F2F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8" autoAdjust="0"/>
    <p:restoredTop sz="94560"/>
  </p:normalViewPr>
  <p:slideViewPr>
    <p:cSldViewPr snapToGrid="0">
      <p:cViewPr varScale="1">
        <p:scale>
          <a:sx n="82" d="100"/>
          <a:sy n="82" d="100"/>
        </p:scale>
        <p:origin x="984" y="62"/>
      </p:cViewPr>
      <p:guideLst>
        <p:guide orient="horz" pos="288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943" cy="8620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76CD4A8-8154-0AA2-A2AB-9AD82CD740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483" y="128907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1210543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81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869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2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7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696" userDrawn="1">
          <p15:clr>
            <a:srgbClr val="F26B43"/>
          </p15:clr>
        </p15:guide>
        <p15:guide id="7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7791061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11761" y="1679510"/>
            <a:ext cx="64287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50" dirty="0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ill Sans MT" panose="020B0502020104020203" pitchFamily="34" charset="0"/>
              </a:rPr>
              <a:t>Welcome to React </a:t>
            </a:r>
            <a:r>
              <a:rPr lang="en-US" sz="9600" b="1" spc="50" dirty="0" err="1" smtClean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ill Sans MT" panose="020B0502020104020203" pitchFamily="34" charset="0"/>
              </a:rPr>
              <a:t>js</a:t>
            </a:r>
            <a:endParaRPr lang="en-US" sz="96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315" y="1234244"/>
            <a:ext cx="3937519" cy="39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7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Characteristics of React </a:t>
            </a:r>
            <a:r>
              <a:rPr lang="en-US" sz="3600" b="1" dirty="0" err="1" smtClean="0">
                <a:solidFill>
                  <a:srgbClr val="0070C0"/>
                </a:solidFill>
                <a:latin typeface="Gill Sans MT" panose="020B0502020104020203" pitchFamily="34" charset="0"/>
              </a:rPr>
              <a:t>js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57" y="1777095"/>
            <a:ext cx="11116828" cy="40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0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1. Component-Based Architecture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04" y="1884140"/>
            <a:ext cx="5728018" cy="3826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189" y="1884140"/>
            <a:ext cx="5653187" cy="382619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632338" y="3438009"/>
            <a:ext cx="895739" cy="718457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8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2.  Virtual DOM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03" y="2894546"/>
            <a:ext cx="7521654" cy="36924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2837" y="1340358"/>
            <a:ext cx="11113868" cy="1423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React uses a </a:t>
            </a:r>
            <a:r>
              <a:rPr lang="en-US" sz="2000" b="1" dirty="0">
                <a:latin typeface="Gill Sans MT" panose="020B0502020104020203" pitchFamily="34" charset="0"/>
              </a:rPr>
              <a:t>Virtual DOM</a:t>
            </a:r>
            <a:r>
              <a:rPr lang="en-US" sz="2000" dirty="0">
                <a:latin typeface="Gill Sans MT" panose="020B0502020104020203" pitchFamily="34" charset="0"/>
              </a:rPr>
              <a:t> to update only the changed parts of the UI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Improves speed by avoiding direct manipulation of the Real DOM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Example: Updating a single item in a list does not reload the entire page.</a:t>
            </a:r>
          </a:p>
        </p:txBody>
      </p:sp>
    </p:spTree>
    <p:extLst>
      <p:ext uri="{BB962C8B-B14F-4D97-AF65-F5344CB8AC3E}">
        <p14:creationId xmlns:p14="http://schemas.microsoft.com/office/powerpoint/2010/main" val="203801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3. JSX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176" y="1386534"/>
            <a:ext cx="11113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JSX stands for </a:t>
            </a:r>
            <a:r>
              <a:rPr lang="en-US" sz="2000" b="1" dirty="0" smtClean="0">
                <a:latin typeface="Gill Sans MT" panose="020B0502020104020203" pitchFamily="34" charset="0"/>
              </a:rPr>
              <a:t>Javascript and XML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JSX allows writing </a:t>
            </a:r>
            <a:r>
              <a:rPr lang="en-US" sz="2000" b="1" dirty="0">
                <a:latin typeface="Gill Sans MT" panose="020B0502020104020203" pitchFamily="34" charset="0"/>
              </a:rPr>
              <a:t>HTML-like syntax inside JavaScript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Makes UI development </a:t>
            </a:r>
            <a:r>
              <a:rPr lang="en-US" sz="2000" b="1" dirty="0">
                <a:latin typeface="Gill Sans MT" panose="020B0502020104020203" pitchFamily="34" charset="0"/>
              </a:rPr>
              <a:t>more readable and declarative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418" y="3294133"/>
            <a:ext cx="7973538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4. One Way Data Binding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507" y="1209251"/>
            <a:ext cx="11113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Data flows in </a:t>
            </a:r>
            <a:r>
              <a:rPr lang="en-US" sz="2000" b="1" dirty="0">
                <a:latin typeface="Gill Sans MT" panose="020B0502020104020203" pitchFamily="34" charset="0"/>
              </a:rPr>
              <a:t>one direction (from parent to child components</a:t>
            </a:r>
            <a:r>
              <a:rPr lang="en-US" sz="2000" b="1" dirty="0" smtClean="0">
                <a:latin typeface="Gill Sans MT" panose="020B0502020104020203" pitchFamily="34" charset="0"/>
              </a:rPr>
              <a:t>)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Example: A </a:t>
            </a:r>
            <a:r>
              <a:rPr lang="en-US" sz="2000" b="1" dirty="0">
                <a:latin typeface="Gill Sans MT" panose="020B0502020104020203" pitchFamily="34" charset="0"/>
              </a:rPr>
              <a:t>parent component</a:t>
            </a:r>
            <a:r>
              <a:rPr lang="en-US" sz="2000" dirty="0">
                <a:latin typeface="Gill Sans MT" panose="020B0502020104020203" pitchFamily="34" charset="0"/>
              </a:rPr>
              <a:t> passes data to a </a:t>
            </a:r>
            <a:r>
              <a:rPr lang="en-US" sz="2000" b="1" dirty="0">
                <a:latin typeface="Gill Sans MT" panose="020B0502020104020203" pitchFamily="34" charset="0"/>
              </a:rPr>
              <a:t>child component</a:t>
            </a:r>
            <a:r>
              <a:rPr lang="en-US" sz="2000" dirty="0">
                <a:latin typeface="Gill Sans MT" panose="020B0502020104020203" pitchFamily="34" charset="0"/>
              </a:rPr>
              <a:t> via </a:t>
            </a:r>
            <a:r>
              <a:rPr lang="en-US" sz="2000" dirty="0" smtClean="0">
                <a:latin typeface="Gill Sans MT" panose="020B0502020104020203" pitchFamily="34" charset="0"/>
              </a:rPr>
              <a:t>props.</a:t>
            </a:r>
            <a:endParaRPr lang="en-US" sz="2000" dirty="0">
              <a:latin typeface="Gill Sans MT" panose="020B05020201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54" y="2546482"/>
            <a:ext cx="8453168" cy="364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5. Declarative UI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176" y="1386534"/>
            <a:ext cx="11113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React </a:t>
            </a:r>
            <a:r>
              <a:rPr lang="en-US" sz="2000" b="1" dirty="0">
                <a:latin typeface="Gill Sans MT" panose="020B0502020104020203" pitchFamily="34" charset="0"/>
              </a:rPr>
              <a:t>automatically updates the UI</a:t>
            </a:r>
            <a:r>
              <a:rPr lang="en-US" sz="2000" dirty="0">
                <a:latin typeface="Gill Sans MT" panose="020B0502020104020203" pitchFamily="34" charset="0"/>
              </a:rPr>
              <a:t> when data (state) changes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Developers only describe </a:t>
            </a:r>
            <a:r>
              <a:rPr lang="en-US" sz="2000" b="1" dirty="0">
                <a:latin typeface="Gill Sans MT" panose="020B0502020104020203" pitchFamily="34" charset="0"/>
              </a:rPr>
              <a:t>what</a:t>
            </a:r>
            <a:r>
              <a:rPr lang="en-US" sz="2000" dirty="0">
                <a:latin typeface="Gill Sans MT" panose="020B0502020104020203" pitchFamily="34" charset="0"/>
              </a:rPr>
              <a:t> the UI should look like, and React handles the rest.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44" y="3143282"/>
            <a:ext cx="8426131" cy="278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7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React </a:t>
            </a:r>
            <a:r>
              <a:rPr lang="en-US" sz="3600" b="1" dirty="0" err="1" smtClean="0">
                <a:solidFill>
                  <a:srgbClr val="0070C0"/>
                </a:solidFill>
                <a:latin typeface="Gill Sans MT" panose="020B0502020104020203" pitchFamily="34" charset="0"/>
              </a:rPr>
              <a:t>js</a:t>
            </a:r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 Applications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253" y="1352759"/>
            <a:ext cx="5787035" cy="51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0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Gill Sans MT" panose="020B0502020104020203" pitchFamily="34" charset="0"/>
              </a:rPr>
              <a:t>Installing React.js with </a:t>
            </a:r>
            <a:r>
              <a:rPr lang="en-US" sz="3600" b="1" dirty="0" err="1">
                <a:solidFill>
                  <a:srgbClr val="0070C0"/>
                </a:solidFill>
                <a:latin typeface="Gill Sans MT" panose="020B0502020104020203" pitchFamily="34" charset="0"/>
              </a:rPr>
              <a:t>Vite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176" y="1330549"/>
            <a:ext cx="11113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latin typeface="Gill Sans MT" panose="020B0502020104020203" pitchFamily="34" charset="0"/>
              </a:rPr>
              <a:t>Vite</a:t>
            </a:r>
            <a:r>
              <a:rPr lang="en-US" sz="2000" dirty="0" smtClean="0">
                <a:latin typeface="Gill Sans MT" panose="020B0502020104020203" pitchFamily="34" charset="0"/>
              </a:rPr>
              <a:t> is frontend build tool and development server.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Gill Sans MT" panose="020B0502020104020203" pitchFamily="34" charset="0"/>
              </a:rPr>
              <a:t>Vite</a:t>
            </a:r>
            <a:r>
              <a:rPr lang="en-US" sz="2000" dirty="0">
                <a:latin typeface="Gill Sans MT" panose="020B0502020104020203" pitchFamily="34" charset="0"/>
              </a:rPr>
              <a:t> is a </a:t>
            </a:r>
            <a:r>
              <a:rPr lang="en-US" sz="2000" b="1" dirty="0">
                <a:latin typeface="Gill Sans MT" panose="020B0502020104020203" pitchFamily="34" charset="0"/>
              </a:rPr>
              <a:t>faster and </a:t>
            </a:r>
            <a:r>
              <a:rPr lang="en-US" sz="2000" b="1" dirty="0" smtClean="0">
                <a:latin typeface="Gill Sans MT" panose="020B0502020104020203" pitchFamily="34" charset="0"/>
              </a:rPr>
              <a:t>lightweight</a:t>
            </a:r>
            <a:r>
              <a:rPr lang="en-US" sz="2000" dirty="0" smtClean="0">
                <a:latin typeface="Gill Sans MT" panose="020B0502020104020203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It provides </a:t>
            </a:r>
            <a:r>
              <a:rPr lang="en-US" sz="2000" b="1" dirty="0">
                <a:latin typeface="Gill Sans MT" panose="020B0502020104020203" pitchFamily="34" charset="0"/>
              </a:rPr>
              <a:t>better performance and a smoother developer experience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  <a:endParaRPr lang="en-US" sz="2000" dirty="0" smtClean="0">
              <a:latin typeface="Gill Sans MT" panose="020B05020201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63" y="3280519"/>
            <a:ext cx="2843412" cy="2843412"/>
          </a:xfrm>
          <a:prstGeom prst="rect">
            <a:avLst/>
          </a:prstGeom>
        </p:spPr>
      </p:pic>
      <p:sp>
        <p:nvSpPr>
          <p:cNvPr id="3" name="Plus 2"/>
          <p:cNvSpPr/>
          <p:nvPr/>
        </p:nvSpPr>
        <p:spPr>
          <a:xfrm>
            <a:off x="4198775" y="3280519"/>
            <a:ext cx="2920482" cy="2509934"/>
          </a:xfrm>
          <a:prstGeom prst="mathPlus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457" y="3280519"/>
            <a:ext cx="2876951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3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Step-1: Install Node.js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176" y="1330549"/>
            <a:ext cx="11113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Before installing React, make sure </a:t>
            </a:r>
            <a:r>
              <a:rPr lang="en-US" sz="2000" b="1" dirty="0">
                <a:latin typeface="Gill Sans MT" panose="020B0502020104020203" pitchFamily="34" charset="0"/>
              </a:rPr>
              <a:t>Node.js</a:t>
            </a:r>
            <a:r>
              <a:rPr lang="en-US" sz="2000" dirty="0">
                <a:latin typeface="Gill Sans MT" panose="020B0502020104020203" pitchFamily="34" charset="0"/>
              </a:rPr>
              <a:t> is installed on your system</a:t>
            </a:r>
            <a:r>
              <a:rPr lang="en-US" sz="2000" dirty="0" smtClean="0">
                <a:latin typeface="Gill Sans MT" panose="020B0502020104020203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After installation open </a:t>
            </a:r>
            <a:r>
              <a:rPr lang="en-US" sz="2000" b="1" dirty="0" smtClean="0">
                <a:latin typeface="Gill Sans MT" panose="020B0502020104020203" pitchFamily="34" charset="0"/>
              </a:rPr>
              <a:t>command prompt </a:t>
            </a:r>
            <a:r>
              <a:rPr lang="en-US" sz="2000" dirty="0" smtClean="0">
                <a:latin typeface="Gill Sans MT" panose="020B0502020104020203" pitchFamily="34" charset="0"/>
              </a:rPr>
              <a:t>(</a:t>
            </a:r>
            <a:r>
              <a:rPr lang="en-US" sz="2000" dirty="0" err="1" smtClean="0">
                <a:latin typeface="Gill Sans MT" panose="020B0502020104020203" pitchFamily="34" charset="0"/>
              </a:rPr>
              <a:t>cmd</a:t>
            </a:r>
            <a:r>
              <a:rPr lang="en-US" sz="2000" dirty="0" smtClean="0">
                <a:latin typeface="Gill Sans MT" panose="020B0502020104020203" pitchFamily="34" charset="0"/>
              </a:rPr>
              <a:t>) to check the version of installed node .</a:t>
            </a:r>
            <a:r>
              <a:rPr lang="en-US" sz="2000" dirty="0" err="1" smtClean="0">
                <a:latin typeface="Gill Sans MT" panose="020B0502020104020203" pitchFamily="34" charset="0"/>
              </a:rPr>
              <a:t>js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Command: </a:t>
            </a:r>
            <a:r>
              <a:rPr lang="en-US" sz="2000" b="1" dirty="0" smtClean="0">
                <a:latin typeface="Gill Sans MT" panose="020B0502020104020203" pitchFamily="34" charset="0"/>
              </a:rPr>
              <a:t>node -v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107" y="3616658"/>
            <a:ext cx="5839640" cy="1714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659526"/>
            <a:ext cx="4448796" cy="16290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4500" y="5641001"/>
            <a:ext cx="11113868" cy="49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👉 </a:t>
            </a:r>
            <a:r>
              <a:rPr lang="en-US" sz="2000" b="1" dirty="0"/>
              <a:t>If not installed, download it from</a:t>
            </a:r>
            <a:r>
              <a:rPr lang="en-US" sz="2000" b="1" dirty="0" smtClean="0"/>
              <a:t>: </a:t>
            </a:r>
            <a:r>
              <a:rPr lang="en-US" sz="2000" b="1" dirty="0">
                <a:solidFill>
                  <a:srgbClr val="0070C0"/>
                </a:solidFill>
              </a:rPr>
              <a:t>https://nodejs.org/</a:t>
            </a:r>
            <a:endParaRPr lang="en-US" sz="2000" b="1" dirty="0" smtClean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0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210544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Step-2: Create a New Folder (name-</a:t>
            </a:r>
            <a:r>
              <a:rPr lang="en-US" sz="3600" b="1" dirty="0" err="1" smtClean="0">
                <a:solidFill>
                  <a:srgbClr val="0070C0"/>
                </a:solidFill>
                <a:latin typeface="Gill Sans MT" panose="020B0502020104020203" pitchFamily="34" charset="0"/>
              </a:rPr>
              <a:t>Reactjs</a:t>
            </a:r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)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176" y="1330549"/>
            <a:ext cx="11113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Create a new folder inside web tech program training folder.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Name of the folder - </a:t>
            </a:r>
            <a:r>
              <a:rPr lang="en-US" sz="2000" dirty="0" err="1" smtClean="0">
                <a:latin typeface="Gill Sans MT" panose="020B0502020104020203" pitchFamily="34" charset="0"/>
              </a:rPr>
              <a:t>Reactjs</a:t>
            </a:r>
            <a:endParaRPr lang="en-US" sz="2000" dirty="0" smtClean="0">
              <a:latin typeface="Gill Sans MT" panose="020B05020201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2" y="2685005"/>
            <a:ext cx="7783585" cy="36438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153747" y="5467739"/>
            <a:ext cx="4590661" cy="39188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744408" y="5187820"/>
            <a:ext cx="951722" cy="475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2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React.js</a:t>
            </a:r>
            <a:endParaRPr lang="en-US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4500" y="1463040"/>
            <a:ext cx="5330952" cy="4601748"/>
          </a:xfrm>
          <a:prstGeom prst="rect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 smtClean="0">
                <a:latin typeface="Gill Sans MT" panose="020B0502020104020203" pitchFamily="34" charset="0"/>
              </a:rPr>
              <a:t>DAY-1</a:t>
            </a:r>
            <a:endParaRPr lang="en-US" sz="11500" dirty="0">
              <a:latin typeface="Gill Sans MT" panose="020B05020201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80922" y="1481701"/>
            <a:ext cx="5766319" cy="4601748"/>
          </a:xfrm>
          <a:prstGeom prst="roundRect">
            <a:avLst>
              <a:gd name="adj" fmla="val 141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55567" y="1632857"/>
            <a:ext cx="55994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Topics Covered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Gill Sans MT" panose="020B0502020104020203" pitchFamily="34" charset="0"/>
              </a:rPr>
              <a:t>What is React.js?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Gill Sans MT" panose="020B0502020104020203" pitchFamily="34" charset="0"/>
              </a:rPr>
              <a:t>History of React.js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Gill Sans MT" panose="020B0502020104020203" pitchFamily="34" charset="0"/>
              </a:rPr>
              <a:t>Why do we need React.js?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0"/>
              </a:rPr>
              <a:t>Without React.js vs With </a:t>
            </a:r>
            <a:r>
              <a:rPr lang="en-US" dirty="0" smtClean="0">
                <a:latin typeface="Gill Sans MT" panose="020B0502020104020203" pitchFamily="34" charset="0"/>
              </a:rPr>
              <a:t>React.js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0"/>
              </a:rPr>
              <a:t>Prerequisites for Learning </a:t>
            </a:r>
            <a:r>
              <a:rPr lang="en-US" dirty="0" smtClean="0">
                <a:latin typeface="Gill Sans MT" panose="020B0502020104020203" pitchFamily="34" charset="0"/>
              </a:rPr>
              <a:t>React.js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0"/>
              </a:rPr>
              <a:t>Library vs </a:t>
            </a:r>
            <a:r>
              <a:rPr lang="en-US" dirty="0" smtClean="0">
                <a:latin typeface="Gill Sans MT" panose="020B0502020104020203" pitchFamily="34" charset="0"/>
              </a:rPr>
              <a:t>Framework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latin typeface="Gill Sans MT" panose="020B0502020104020203" pitchFamily="34" charset="0"/>
              </a:rPr>
              <a:t>SPA vs MPA (Single Page Applications vs Multi Page Applications</a:t>
            </a:r>
            <a:r>
              <a:rPr lang="fr-FR" dirty="0" smtClean="0">
                <a:latin typeface="Gill Sans MT" panose="020B0502020104020203" pitchFamily="34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0"/>
              </a:rPr>
              <a:t>Characteristics of </a:t>
            </a:r>
            <a:r>
              <a:rPr lang="en-US" dirty="0" smtClean="0">
                <a:latin typeface="Gill Sans MT" panose="020B0502020104020203" pitchFamily="34" charset="0"/>
              </a:rPr>
              <a:t>React.js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>
                <a:latin typeface="Gill Sans MT" panose="020B0502020104020203" pitchFamily="34" charset="0"/>
              </a:rPr>
              <a:t>Virtual DOM vs Real </a:t>
            </a:r>
            <a:r>
              <a:rPr lang="pt-BR" dirty="0" smtClean="0">
                <a:latin typeface="Gill Sans MT" panose="020B0502020104020203" pitchFamily="34" charset="0"/>
              </a:rPr>
              <a:t>DOM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0"/>
              </a:rPr>
              <a:t>React.js Applications (Where React is Used</a:t>
            </a:r>
            <a:r>
              <a:rPr lang="en-US" dirty="0" smtClean="0">
                <a:latin typeface="Gill Sans MT" panose="020B0502020104020203" pitchFamily="34" charset="0"/>
              </a:rPr>
              <a:t>?)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0"/>
              </a:rPr>
              <a:t>Installing React.js with </a:t>
            </a:r>
            <a:r>
              <a:rPr lang="en-US" dirty="0" err="1" smtClean="0">
                <a:latin typeface="Gill Sans MT" panose="020B0502020104020203" pitchFamily="34" charset="0"/>
              </a:rPr>
              <a:t>Vite</a:t>
            </a:r>
            <a:endParaRPr lang="en-US" dirty="0" smtClean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210544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Step-3: Open this folder inside the vs code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176" y="1330549"/>
            <a:ext cx="11113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Click Terminal – New Terminal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Click (+) icon and open the </a:t>
            </a:r>
            <a:r>
              <a:rPr lang="en-US" sz="2000" b="1" dirty="0" smtClean="0">
                <a:latin typeface="Gill Sans MT" panose="020B0502020104020203" pitchFamily="34" charset="0"/>
              </a:rPr>
              <a:t>command prompt </a:t>
            </a:r>
            <a:r>
              <a:rPr lang="en-US" sz="2000" dirty="0" smtClean="0">
                <a:latin typeface="Gill Sans MT" panose="020B0502020104020203" pitchFamily="34" charset="0"/>
              </a:rPr>
              <a:t>not </a:t>
            </a:r>
            <a:r>
              <a:rPr lang="en-US" sz="2000" dirty="0" err="1" smtClean="0">
                <a:latin typeface="Gill Sans MT" panose="020B0502020104020203" pitchFamily="34" charset="0"/>
              </a:rPr>
              <a:t>Powershell</a:t>
            </a:r>
            <a:r>
              <a:rPr lang="en-US" sz="2000" dirty="0" smtClean="0">
                <a:latin typeface="Gill Sans MT" panose="020B0502020104020203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 smtClean="0">
              <a:latin typeface="Gill Sans MT" panose="020B05020201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659223"/>
            <a:ext cx="4748048" cy="28726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439" y="2659223"/>
            <a:ext cx="6072605" cy="299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210544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Step-4: Run the following command in </a:t>
            </a:r>
            <a:r>
              <a:rPr lang="en-US" sz="3600" b="1" dirty="0" err="1" smtClean="0">
                <a:solidFill>
                  <a:srgbClr val="0070C0"/>
                </a:solidFill>
                <a:latin typeface="Gill Sans MT" panose="020B0502020104020203" pitchFamily="34" charset="0"/>
              </a:rPr>
              <a:t>cmd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176" y="1330549"/>
            <a:ext cx="11113868" cy="96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Command: </a:t>
            </a:r>
            <a:r>
              <a:rPr lang="en-US" sz="2000" b="1" dirty="0" err="1" smtClean="0">
                <a:latin typeface="Gill Sans MT" panose="020B0502020104020203" pitchFamily="34" charset="0"/>
              </a:rPr>
              <a:t>npm</a:t>
            </a:r>
            <a:r>
              <a:rPr lang="en-US" sz="2000" b="1" dirty="0" smtClean="0">
                <a:latin typeface="Gill Sans MT" panose="020B0502020104020203" pitchFamily="34" charset="0"/>
              </a:rPr>
              <a:t> create </a:t>
            </a:r>
            <a:r>
              <a:rPr lang="en-US" sz="2000" b="1" dirty="0" err="1" smtClean="0">
                <a:latin typeface="Gill Sans MT" panose="020B0502020104020203" pitchFamily="34" charset="0"/>
              </a:rPr>
              <a:t>vite@latest</a:t>
            </a:r>
            <a:endParaRPr lang="en-US" sz="2000" b="1" dirty="0" smtClean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And just enter on keyboard.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64" y="2942032"/>
            <a:ext cx="10377814" cy="261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4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558202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Step-5:  Packages and Project Name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176" y="1330549"/>
            <a:ext cx="111138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It will ask to install some packages, you have to give the permission by typing: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Gill Sans MT" panose="020B0502020104020203" pitchFamily="34" charset="0"/>
              </a:rPr>
              <a:t>Ok to proceed: 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Then after hitting enter it will ask for project name.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Give the project name whatever you want.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For Example - </a:t>
            </a:r>
            <a:r>
              <a:rPr lang="en-US" sz="20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Project name</a:t>
            </a:r>
            <a:r>
              <a:rPr lang="en-US" sz="2000" dirty="0" smtClean="0">
                <a:latin typeface="Gill Sans MT" panose="020B0502020104020203" pitchFamily="34" charset="0"/>
              </a:rPr>
              <a:t>: </a:t>
            </a:r>
            <a:r>
              <a:rPr lang="en-US" sz="2000" b="1" dirty="0" smtClean="0">
                <a:latin typeface="Gill Sans MT" panose="020B0502020104020203" pitchFamily="34" charset="0"/>
              </a:rPr>
              <a:t>my-first-create-app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3632418"/>
            <a:ext cx="10882646" cy="27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558202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Step-5:  Select a framework 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176" y="1330549"/>
            <a:ext cx="111138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After giving name it will ask the select a framework.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Only Select – </a:t>
            </a:r>
            <a:r>
              <a:rPr lang="en-US" sz="2000" b="1" dirty="0" smtClean="0">
                <a:latin typeface="Gill Sans MT" panose="020B0502020104020203" pitchFamily="34" charset="0"/>
              </a:rPr>
              <a:t>React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How to select ? – Use down arrow key on keyboard for selecting option react option.</a:t>
            </a:r>
            <a:endParaRPr lang="en-US" sz="2000" dirty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For Example – </a:t>
            </a:r>
            <a:r>
              <a:rPr lang="en-US" sz="20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Select a framework: </a:t>
            </a:r>
            <a:r>
              <a:rPr lang="en-US" sz="2000" b="1" dirty="0" smtClean="0">
                <a:latin typeface="Gill Sans MT" panose="020B0502020104020203" pitchFamily="34" charset="0"/>
              </a:rPr>
              <a:t>React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43" y="3731206"/>
            <a:ext cx="11124655" cy="282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1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558202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Step-5:  Select a variant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176" y="1330549"/>
            <a:ext cx="111138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After selecting a framework it will ask for you variant.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Variant is nothing but which language you are going to use in react </a:t>
            </a:r>
            <a:r>
              <a:rPr lang="en-US" sz="2000" dirty="0" err="1" smtClean="0">
                <a:latin typeface="Gill Sans MT" panose="020B0502020104020203" pitchFamily="34" charset="0"/>
              </a:rPr>
              <a:t>js</a:t>
            </a:r>
            <a:endParaRPr lang="en-US" sz="2000" dirty="0" smtClean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How to select ? – Use down arrow key on keyboard for selecting option </a:t>
            </a:r>
            <a:r>
              <a:rPr lang="en-US" sz="2000" b="1" dirty="0" smtClean="0">
                <a:latin typeface="Gill Sans MT" panose="020B0502020104020203" pitchFamily="34" charset="0"/>
              </a:rPr>
              <a:t>javascript</a:t>
            </a:r>
            <a:r>
              <a:rPr lang="en-US" sz="2000" dirty="0" smtClean="0">
                <a:latin typeface="Gill Sans MT" panose="020B0502020104020203" pitchFamily="34" charset="0"/>
              </a:rPr>
              <a:t> option.</a:t>
            </a:r>
            <a:endParaRPr lang="en-US" sz="2000" dirty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For Example – </a:t>
            </a:r>
            <a:r>
              <a:rPr lang="en-US" sz="20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Select a variant: </a:t>
            </a:r>
            <a:r>
              <a:rPr lang="en-US" sz="2000" b="1" dirty="0" smtClean="0">
                <a:solidFill>
                  <a:srgbClr val="00B050"/>
                </a:solidFill>
                <a:latin typeface="Gill Sans MT" panose="020B0502020104020203" pitchFamily="34" charset="0"/>
              </a:rPr>
              <a:t>Javascript (✅)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Don’t select </a:t>
            </a:r>
            <a:r>
              <a:rPr lang="en-US" sz="2000" b="1" dirty="0" err="1" smtClean="0">
                <a:solidFill>
                  <a:srgbClr val="FF0000"/>
                </a:solidFill>
                <a:latin typeface="Gill Sans MT" panose="020B0502020104020203" pitchFamily="34" charset="0"/>
              </a:rPr>
              <a:t>Javascript+swc</a:t>
            </a:r>
            <a:r>
              <a:rPr lang="en-US" sz="2000" b="1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 (❌)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6" y="3731206"/>
            <a:ext cx="10808393" cy="268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558202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Step-6: 3 commands will be created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4420" y="2328609"/>
            <a:ext cx="38255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After that it will create one folder inside the main react </a:t>
            </a:r>
            <a:r>
              <a:rPr lang="en-US" sz="2000" dirty="0" err="1" smtClean="0">
                <a:latin typeface="Gill Sans MT" panose="020B0502020104020203" pitchFamily="34" charset="0"/>
              </a:rPr>
              <a:t>js</a:t>
            </a:r>
            <a:r>
              <a:rPr lang="en-US" sz="2000" dirty="0" smtClean="0">
                <a:latin typeface="Gill Sans MT" panose="020B0502020104020203" pitchFamily="34" charset="0"/>
              </a:rPr>
              <a:t> folder.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You will able to see the 3 commands in the terminal.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Gill Sans MT" panose="020B0502020104020203" pitchFamily="34" charset="0"/>
              </a:rPr>
              <a:t>Now use step-7 on next slide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550" y="1913025"/>
            <a:ext cx="7305674" cy="41732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06686" y="2174033"/>
            <a:ext cx="1716915" cy="56916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23601" y="5013649"/>
            <a:ext cx="2939060" cy="1072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223601" y="2174033"/>
            <a:ext cx="597077" cy="12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9184473" y="5190931"/>
            <a:ext cx="597077" cy="12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94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558202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Step-7: Use first command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499" y="1600867"/>
            <a:ext cx="1120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Copy the </a:t>
            </a:r>
            <a:r>
              <a:rPr lang="en-US" sz="2000" b="1" dirty="0" smtClean="0">
                <a:latin typeface="Gill Sans MT" panose="020B0502020104020203" pitchFamily="34" charset="0"/>
              </a:rPr>
              <a:t>first command </a:t>
            </a:r>
            <a:r>
              <a:rPr lang="en-US" sz="2000" dirty="0" smtClean="0">
                <a:latin typeface="Gill Sans MT" panose="020B0502020104020203" pitchFamily="34" charset="0"/>
              </a:rPr>
              <a:t>and paste in cmd.</a:t>
            </a:r>
            <a:endParaRPr lang="en-US" sz="2000" dirty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After that hit enter on the keyboard.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93" y="3108786"/>
            <a:ext cx="11617611" cy="30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558202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Step-8: Use second command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498" y="1302287"/>
            <a:ext cx="1120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Now you are entered in the react project folder.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Copy the second command and paste into the cmd.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And hit enter, it will install important packages which will help to run the react project.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Command : </a:t>
            </a:r>
            <a:r>
              <a:rPr lang="en-US" sz="2000" b="1" dirty="0" err="1" smtClean="0">
                <a:latin typeface="Gill Sans MT" panose="020B0502020104020203" pitchFamily="34" charset="0"/>
              </a:rPr>
              <a:t>npm</a:t>
            </a:r>
            <a:r>
              <a:rPr lang="en-US" sz="2000" b="1" dirty="0" smtClean="0">
                <a:latin typeface="Gill Sans MT" panose="020B0502020104020203" pitchFamily="34" charset="0"/>
              </a:rPr>
              <a:t> install </a:t>
            </a:r>
            <a:r>
              <a:rPr lang="en-US" sz="2000" dirty="0" smtClean="0">
                <a:latin typeface="Gill Sans MT" panose="020B0502020104020203" pitchFamily="34" charset="0"/>
              </a:rPr>
              <a:t>(It will create one node-modules folder)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It will take some tine to install the packages. so wait for some time. (It might takes some minutes also, it depends upon your internet speed)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93" y="4305201"/>
            <a:ext cx="5701005" cy="22218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569" y="4404128"/>
            <a:ext cx="5388963" cy="203399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386549" y="5038531"/>
            <a:ext cx="1073020" cy="5318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0" y="3894733"/>
            <a:ext cx="2256663" cy="5093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5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558202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Step-9: Use third and last command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498" y="1302287"/>
            <a:ext cx="1120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Now you can right side image, your folder structure will look like this.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That means you have created your first react app.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To run react project you need last command copy the command and hit enter.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Command: </a:t>
            </a:r>
            <a:r>
              <a:rPr lang="en-US" sz="2000" b="1" dirty="0" err="1" smtClean="0">
                <a:latin typeface="Gill Sans MT" panose="020B0502020104020203" pitchFamily="34" charset="0"/>
              </a:rPr>
              <a:t>npm</a:t>
            </a:r>
            <a:r>
              <a:rPr lang="en-US" sz="2000" b="1" dirty="0" smtClean="0">
                <a:latin typeface="Gill Sans MT" panose="020B0502020104020203" pitchFamily="34" charset="0"/>
              </a:rPr>
              <a:t> run dev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19" y="3796753"/>
            <a:ext cx="10803563" cy="203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558202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Step-10: Copy the link and Paste into browser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498" y="1302287"/>
            <a:ext cx="1120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After the </a:t>
            </a:r>
            <a:r>
              <a:rPr lang="en-US" sz="2000" b="1" dirty="0" smtClean="0">
                <a:latin typeface="Gill Sans MT" panose="020B0502020104020203" pitchFamily="34" charset="0"/>
              </a:rPr>
              <a:t>step-9</a:t>
            </a:r>
            <a:r>
              <a:rPr lang="en-US" sz="2000" dirty="0" smtClean="0">
                <a:latin typeface="Gill Sans MT" panose="020B0502020104020203" pitchFamily="34" charset="0"/>
              </a:rPr>
              <a:t> it will create one link.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Just copy the link and paste it into the browser.</a:t>
            </a:r>
            <a:endParaRPr lang="en-US" sz="2000" dirty="0">
              <a:latin typeface="Gill Sans MT" panose="020B0502020104020203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Now you can see react project is running on the browser successfully.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624765"/>
            <a:ext cx="10124521" cy="219774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029200" y="4236098"/>
            <a:ext cx="1194401" cy="4851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223601" y="3938455"/>
            <a:ext cx="3816138" cy="5402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Copy this link paste in the 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67950" y="1212979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Introduction to React </a:t>
            </a:r>
            <a:r>
              <a:rPr lang="en-US" sz="3600" b="1" dirty="0" err="1" smtClean="0">
                <a:solidFill>
                  <a:srgbClr val="0070C0"/>
                </a:solidFill>
                <a:latin typeface="Gill Sans MT" panose="020B0502020104020203" pitchFamily="34" charset="0"/>
              </a:rPr>
              <a:t>js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44500" y="1319348"/>
            <a:ext cx="8214308" cy="524567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Q.  What </a:t>
            </a:r>
            <a:r>
              <a:rPr lang="en-US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is </a:t>
            </a:r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React.js?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React.js is a </a:t>
            </a:r>
            <a:r>
              <a:rPr lang="en-US" sz="20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Frontend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Javascript library 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used for building user interface (UI’s).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Specially react.js is used to create </a:t>
            </a:r>
            <a:r>
              <a:rPr lang="en-US" sz="20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single-page applications 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(SPA).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It allows developers to create reusable UI components, making the development process faster and more efficient.</a:t>
            </a:r>
          </a:p>
          <a:p>
            <a:pPr algn="just"/>
            <a:endParaRPr lang="en-US" sz="20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2056" name="Picture 8" descr="Thinking PNG Transparent Images Free Download | Vector Files | Png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808" y="2248637"/>
            <a:ext cx="3188023" cy="318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827" y="4572000"/>
            <a:ext cx="4609654" cy="18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0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`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411948"/>
            <a:ext cx="11558202" cy="557784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Congratulations you have created first react project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44" y="1387130"/>
            <a:ext cx="10529713" cy="510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67950" y="1212979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History to React </a:t>
            </a:r>
            <a:r>
              <a:rPr lang="en-US" sz="3600" b="1" dirty="0" err="1" smtClean="0">
                <a:solidFill>
                  <a:srgbClr val="0070C0"/>
                </a:solidFill>
                <a:latin typeface="Gill Sans MT" panose="020B0502020104020203" pitchFamily="34" charset="0"/>
              </a:rPr>
              <a:t>js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44500" y="1319348"/>
            <a:ext cx="8214308" cy="5245670"/>
          </a:xfrm>
        </p:spPr>
        <p:txBody>
          <a:bodyPr>
            <a:normAutofit/>
          </a:bodyPr>
          <a:lstStyle/>
          <a:p>
            <a:pPr marL="457200" indent="-457200" algn="just">
              <a:buAutoNum type="alphaUcPeriod" startAt="17"/>
            </a:pPr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Who created React.js?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React.js developed by </a:t>
            </a:r>
            <a:r>
              <a:rPr lang="en-US" sz="20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Jordan </a:t>
            </a:r>
            <a:r>
              <a:rPr lang="en-US" sz="2000" b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Walke</a:t>
            </a:r>
            <a:r>
              <a:rPr lang="en-US" sz="20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sz="2000" dirty="0">
                <a:latin typeface="Gill Sans MT" panose="020B0502020104020203" pitchFamily="34" charset="0"/>
              </a:rPr>
              <a:t>a software engineer at </a:t>
            </a:r>
            <a:r>
              <a:rPr lang="en-US" sz="2000" b="1" dirty="0" smtClean="0">
                <a:latin typeface="Gill Sans MT" panose="020B0502020104020203" pitchFamily="34" charset="0"/>
              </a:rPr>
              <a:t>Facebook.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He created react in 2011 as internal tool to improve the performance of Facebook’s </a:t>
            </a:r>
            <a:r>
              <a:rPr lang="en-US" sz="20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News Feed 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Section.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React was officially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released to the public in 2013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as an open-source JavaScript library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It is now an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open-source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library used by developers worldwide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As of March 2025, React.js has had a total of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19 major versions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released. </a:t>
            </a:r>
            <a:endParaRPr lang="en-US" sz="20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just"/>
            <a:endParaRPr lang="en-US" sz="20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358" y="2307053"/>
            <a:ext cx="3100512" cy="28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3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67950" y="1212979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Why do we need React </a:t>
            </a:r>
            <a:r>
              <a:rPr lang="en-US" sz="3600" b="1" dirty="0" err="1" smtClean="0">
                <a:solidFill>
                  <a:srgbClr val="0070C0"/>
                </a:solidFill>
                <a:latin typeface="Gill Sans MT" panose="020B0502020104020203" pitchFamily="34" charset="0"/>
              </a:rPr>
              <a:t>js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44500" y="1319348"/>
            <a:ext cx="8214308" cy="524567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Q.  Why react.js?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Before React, developers used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vanilla JavaScript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and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jQuery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to build dynamic web applications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While working on this, they had limitations that made development slow and difficult to maintain.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React was created to solve these problems and improve web development efficiency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Problems with Traditional JavaScript/jQuery</a:t>
            </a:r>
          </a:p>
          <a:p>
            <a:pPr marL="740664" lvl="1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Complex DOM manipulation</a:t>
            </a:r>
          </a:p>
          <a:p>
            <a:pPr marL="740664" lvl="1" indent="-457200" algn="just"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Slow Performance due to Real DOM updates</a:t>
            </a: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544" y="2060733"/>
            <a:ext cx="3267531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2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67950" y="1212979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Gill Sans MT" panose="020B0502020104020203" pitchFamily="34" charset="0"/>
              </a:rPr>
              <a:t>Without React.js vs With React.js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363844" y="1319348"/>
            <a:ext cx="5579756" cy="524567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Q.  Without react.js?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In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traditional JavaScript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, every UI update directly modifies the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Real DOM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. The problem is that the DOM is </a:t>
            </a:r>
            <a:r>
              <a:rPr lang="en-US" sz="20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slow.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And DOM manipulation was very expensive.</a:t>
            </a: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06" y="4048462"/>
            <a:ext cx="5378231" cy="2147962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6440967" y="1319348"/>
            <a:ext cx="5530209" cy="52456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Q.  With react.js?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React does not update the </a:t>
            </a:r>
            <a:r>
              <a:rPr lang="en-US" sz="20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Real DOM 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directly.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Instead of it uses </a:t>
            </a:r>
            <a:r>
              <a:rPr lang="en-US" sz="20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virtual dom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Keeps 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UI fast and smooth, even in large applications.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713" y="4154741"/>
            <a:ext cx="5184716" cy="193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5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Gill Sans MT" panose="020B0502020104020203" pitchFamily="34" charset="0"/>
              </a:rPr>
              <a:t>Prerequisites for Learning React.js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44499" y="1319348"/>
            <a:ext cx="11424039" cy="524567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HTML, CSS,  JAVASCRIPT:</a:t>
            </a:r>
            <a:endParaRPr lang="en-US" sz="24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797814" lvl="1" indent="-514350" algn="just">
              <a:buFont typeface="+mj-lt"/>
              <a:buAutoNum type="romanLcPeriod"/>
            </a:pPr>
            <a:r>
              <a:rPr lang="en-US" sz="2000" b="1" dirty="0">
                <a:solidFill>
                  <a:srgbClr val="0070C0"/>
                </a:solidFill>
                <a:latin typeface="Gill Sans MT" panose="020B0502020104020203" pitchFamily="34" charset="0"/>
              </a:rPr>
              <a:t>HTML (</a:t>
            </a:r>
            <a:r>
              <a:rPr lang="en-US" sz="20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Hyper Text </a:t>
            </a:r>
            <a:r>
              <a:rPr lang="en-US" sz="2000" b="1" dirty="0">
                <a:solidFill>
                  <a:srgbClr val="0070C0"/>
                </a:solidFill>
                <a:latin typeface="Gill Sans MT" panose="020B0502020104020203" pitchFamily="34" charset="0"/>
              </a:rPr>
              <a:t>Markup Language)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– The structure of a webpage (e.g., headings, buttons, forms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).</a:t>
            </a:r>
          </a:p>
          <a:p>
            <a:pPr marL="797814" lvl="1" indent="-514350" algn="just">
              <a:buFont typeface="+mj-lt"/>
              <a:buAutoNum type="romanLcPeriod"/>
            </a:pPr>
            <a:r>
              <a:rPr lang="en-US" sz="20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CSS </a:t>
            </a:r>
            <a:r>
              <a:rPr lang="en-US" sz="2000" b="1" dirty="0">
                <a:solidFill>
                  <a:srgbClr val="0070C0"/>
                </a:solidFill>
                <a:latin typeface="Gill Sans MT" panose="020B0502020104020203" pitchFamily="34" charset="0"/>
              </a:rPr>
              <a:t>(Cascading Style Sheets)</a:t>
            </a:r>
            <a:r>
              <a:rPr lang="en-US" sz="2000" dirty="0">
                <a:solidFill>
                  <a:srgbClr val="0070C0"/>
                </a:solidFill>
                <a:latin typeface="Gill Sans MT" panose="020B0502020104020203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– Used for styling the webpage (e.g., colors, layouts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).</a:t>
            </a:r>
          </a:p>
          <a:p>
            <a:pPr marL="797814" lvl="1" indent="-514350" algn="just">
              <a:buFont typeface="+mj-lt"/>
              <a:buAutoNum type="romanLcPeriod"/>
            </a:pPr>
            <a:r>
              <a:rPr lang="en-US" sz="20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JavaScript </a:t>
            </a:r>
            <a:r>
              <a:rPr lang="en-US" sz="2000" b="1" dirty="0">
                <a:solidFill>
                  <a:srgbClr val="0070C0"/>
                </a:solidFill>
                <a:latin typeface="Gill Sans MT" panose="020B0502020104020203" pitchFamily="34" charset="0"/>
              </a:rPr>
              <a:t>(ES6+)</a:t>
            </a:r>
            <a:r>
              <a:rPr lang="en-US" sz="2000" dirty="0">
                <a:solidFill>
                  <a:srgbClr val="0070C0"/>
                </a:solidFill>
                <a:latin typeface="Gill Sans MT" panose="020B0502020104020203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– 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Arrow functions, let and </a:t>
            </a:r>
            <a:r>
              <a:rPr lang="en-US" sz="2000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const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variables, template literals, destructuring (arrays &amp; objects), spread and rest, modules (import/export), events, and event handling.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05" y="4288225"/>
            <a:ext cx="5344271" cy="22767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86" y="4288225"/>
            <a:ext cx="2199597" cy="2199597"/>
          </a:xfrm>
          <a:prstGeom prst="rect">
            <a:avLst/>
          </a:prstGeom>
        </p:spPr>
      </p:pic>
      <p:sp>
        <p:nvSpPr>
          <p:cNvPr id="5" name="Equal 4"/>
          <p:cNvSpPr/>
          <p:nvPr/>
        </p:nvSpPr>
        <p:spPr>
          <a:xfrm>
            <a:off x="6372808" y="4913437"/>
            <a:ext cx="1530220" cy="1026367"/>
          </a:xfrm>
          <a:prstGeom prst="mathEqual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9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Library vs Framework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444499" y="1319348"/>
            <a:ext cx="11210545" cy="524567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Q. What is Library?</a:t>
            </a:r>
            <a:endParaRPr lang="en-US" sz="24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library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is a collection of reusable functions or components that developers can use as needed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React is a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UI library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that helps build components but does not dictate how the whole application should be structured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algn="just"/>
            <a:r>
              <a:rPr lang="en-US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Q. What is </a:t>
            </a:r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Framework?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framework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is a full-fledged system that provides rules and structure for building an entire application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It controls the architecture, routing, and state management (e.g., Angular, Vue.js).</a:t>
            </a:r>
            <a:endParaRPr lang="en-US" sz="20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just"/>
            <a:endParaRPr lang="en-US" sz="20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87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96841" y="1209251"/>
            <a:ext cx="11905861" cy="5458408"/>
          </a:xfrm>
          <a:prstGeom prst="roundRect">
            <a:avLst>
              <a:gd name="adj" fmla="val 2308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SPA vs MPA</a:t>
            </a:r>
            <a:endParaRPr lang="en-US" sz="36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/>
          </p:nvPr>
        </p:nvSpPr>
        <p:spPr>
          <a:xfrm>
            <a:off x="173912" y="1315620"/>
            <a:ext cx="5732790" cy="524567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Q. What is SPA?</a:t>
            </a:r>
            <a:endParaRPr lang="en-US" sz="2400" b="1" dirty="0">
              <a:solidFill>
                <a:srgbClr val="0070C0"/>
              </a:solidFill>
              <a:latin typeface="Gill Sans MT" panose="020B05020201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SPA stands for </a:t>
            </a:r>
            <a:r>
              <a:rPr lang="en-US" sz="2000" b="1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single-page application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Loads a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single HTML page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and updates content dynamically without reloading the page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Faster after the first load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, as only necessary data is updated</a:t>
            </a:r>
            <a:r>
              <a:rPr lang="en-US" sz="200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Uses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client-side routing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 (React Router) to switch views without reloading.</a:t>
            </a:r>
            <a:endParaRPr lang="en-US" sz="20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Examples: </a:t>
            </a:r>
            <a:r>
              <a:rPr lang="en-US" sz="2000" b="1" dirty="0">
                <a:solidFill>
                  <a:schemeClr val="tx1"/>
                </a:solidFill>
                <a:latin typeface="Gill Sans MT" panose="020B0502020104020203" pitchFamily="34" charset="0"/>
              </a:rPr>
              <a:t>Gmail, Facebook, Twitter, Netflix, YouTube Web App</a:t>
            </a:r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  <a:endParaRPr lang="en-US" sz="2000" dirty="0" smtClea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just"/>
            <a:endParaRPr lang="en-US" sz="20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088307" y="1315620"/>
            <a:ext cx="5732790" cy="5245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Q. What is MPA?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A MPA stands for </a:t>
            </a:r>
            <a:r>
              <a:rPr lang="en-US" sz="2000" b="1" dirty="0">
                <a:latin typeface="Gill Sans MT" panose="020B0502020104020203" pitchFamily="34" charset="0"/>
              </a:rPr>
              <a:t>Multi-page applications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Each page is a </a:t>
            </a:r>
            <a:r>
              <a:rPr lang="en-US" sz="2000" b="1" dirty="0">
                <a:latin typeface="Gill Sans MT" panose="020B0502020104020203" pitchFamily="34" charset="0"/>
              </a:rPr>
              <a:t>separate HTML file</a:t>
            </a:r>
            <a:r>
              <a:rPr lang="en-US" sz="2000" dirty="0">
                <a:latin typeface="Gill Sans MT" panose="020B0502020104020203" pitchFamily="34" charset="0"/>
              </a:rPr>
              <a:t>, making navigation slower.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Gill Sans MT" panose="020B0502020104020203" pitchFamily="34" charset="0"/>
              </a:rPr>
              <a:t>Slower performance</a:t>
            </a:r>
            <a:r>
              <a:rPr lang="en-US" sz="2000" dirty="0">
                <a:latin typeface="Gill Sans MT" panose="020B0502020104020203" pitchFamily="34" charset="0"/>
              </a:rPr>
              <a:t>, as the browser loads everything again on each page change.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Every new page request </a:t>
            </a:r>
            <a:r>
              <a:rPr lang="en-US" sz="2000" b="1" dirty="0">
                <a:latin typeface="Gill Sans MT" panose="020B0502020104020203" pitchFamily="34" charset="0"/>
              </a:rPr>
              <a:t>reloads the entire page from the server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Gill Sans MT" panose="020B0502020104020203" pitchFamily="34" charset="0"/>
              </a:rPr>
              <a:t>Uses </a:t>
            </a:r>
            <a:r>
              <a:rPr lang="en-US" sz="2000" b="1" dirty="0">
                <a:latin typeface="Gill Sans MT" panose="020B0502020104020203" pitchFamily="34" charset="0"/>
              </a:rPr>
              <a:t>server-side routing</a:t>
            </a:r>
            <a:r>
              <a:rPr lang="en-US" sz="2000" dirty="0">
                <a:latin typeface="Gill Sans MT" panose="020B0502020104020203" pitchFamily="34" charset="0"/>
              </a:rPr>
              <a:t> (URLs trigger full-page reloads).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Gill Sans MT" panose="020B0502020104020203" pitchFamily="34" charset="0"/>
              </a:rPr>
              <a:t>Examples</a:t>
            </a:r>
            <a:r>
              <a:rPr lang="en-US" sz="2000" dirty="0">
                <a:latin typeface="Gill Sans MT" panose="020B0502020104020203" pitchFamily="34" charset="0"/>
              </a:rPr>
              <a:t>: </a:t>
            </a:r>
            <a:r>
              <a:rPr lang="en-US" sz="2000" b="1" dirty="0">
                <a:latin typeface="Gill Sans MT" panose="020B0502020104020203" pitchFamily="34" charset="0"/>
              </a:rPr>
              <a:t>Amazon, Wikipedia, News Websites, Banking Portals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  <a:endParaRPr lang="en-US" sz="2000" b="1" dirty="0">
              <a:latin typeface="Gill Sans MT" panose="020B0502020104020203" pitchFamily="34" charset="0"/>
            </a:endParaRPr>
          </a:p>
          <a:p>
            <a:pPr algn="just"/>
            <a:endParaRPr lang="en-US" sz="2000" b="1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28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Doc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889724_Win32" id="{A47D2243-58B7-4EA1-AC61-F4DDB07AC155}" vid="{5B84BEAD-BCA6-42F5-9270-6ECA397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EFEE82-03DD-4F90-81E2-2AF29E1D81FB}">
  <ds:schemaRefs>
    <ds:schemaRef ds:uri="http://schemas.microsoft.com/office/2006/metadata/properties"/>
    <ds:schemaRef ds:uri="230e9df3-be65-4c73-a93b-d1236ebd677e"/>
    <ds:schemaRef ds:uri="http://purl.org/dc/terms/"/>
    <ds:schemaRef ds:uri="http://schemas.microsoft.com/sharepoint/v3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0C6F549-03FF-4828-9BD8-8F40C0A2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B6FBE4-5ACD-4115-9139-635E82C3D35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1389</Words>
  <Application>Microsoft Office PowerPoint</Application>
  <PresentationFormat>Widescreen</PresentationFormat>
  <Paragraphs>161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Gill Sans MT</vt:lpstr>
      <vt:lpstr>Segoe UI</vt:lpstr>
      <vt:lpstr>Wingdings</vt:lpstr>
      <vt:lpstr>WelcomeDoc</vt:lpstr>
      <vt:lpstr>PowerPoint Presentation</vt:lpstr>
      <vt:lpstr>React.js</vt:lpstr>
      <vt:lpstr>Introduction to React js</vt:lpstr>
      <vt:lpstr>History to React js</vt:lpstr>
      <vt:lpstr>Why do we need React js</vt:lpstr>
      <vt:lpstr>Without React.js vs With React.js</vt:lpstr>
      <vt:lpstr>Prerequisites for Learning React.js</vt:lpstr>
      <vt:lpstr>Library vs Framework</vt:lpstr>
      <vt:lpstr>SPA vs MPA</vt:lpstr>
      <vt:lpstr>Characteristics of React js</vt:lpstr>
      <vt:lpstr>1. Component-Based Architecture</vt:lpstr>
      <vt:lpstr>2.  Virtual DOM</vt:lpstr>
      <vt:lpstr>3. JSX</vt:lpstr>
      <vt:lpstr>4. One Way Data Binding</vt:lpstr>
      <vt:lpstr>5. Declarative UI</vt:lpstr>
      <vt:lpstr>React js Applications</vt:lpstr>
      <vt:lpstr>Installing React.js with Vite</vt:lpstr>
      <vt:lpstr>Step-1: Install Node.js</vt:lpstr>
      <vt:lpstr>Step-2: Create a New Folder (name-Reactjs)</vt:lpstr>
      <vt:lpstr>Step-3: Open this folder inside the vs code</vt:lpstr>
      <vt:lpstr>Step-4: Run the following command in cmd</vt:lpstr>
      <vt:lpstr>Step-5:  Packages and Project Name</vt:lpstr>
      <vt:lpstr>Step-5:  Select a framework </vt:lpstr>
      <vt:lpstr>Step-5:  Select a variant</vt:lpstr>
      <vt:lpstr>Step-6: 3 commands will be created</vt:lpstr>
      <vt:lpstr>Step-7: Use first command</vt:lpstr>
      <vt:lpstr>Step-8: Use second command</vt:lpstr>
      <vt:lpstr>Step-9: Use third and last command</vt:lpstr>
      <vt:lpstr>Step-10: Copy the link and Paste into browser</vt:lpstr>
      <vt:lpstr>Congratulations you have created first react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2022-05-26T06:44:04Z</dcterms:created>
  <dcterms:modified xsi:type="dcterms:W3CDTF">2025-03-17T11:57:31Z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