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4"/>
  </p:notesMasterIdLst>
  <p:sldIdLst>
    <p:sldId id="256" r:id="rId2"/>
    <p:sldId id="285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  <p:sldId id="288" r:id="rId34"/>
    <p:sldId id="293" r:id="rId35"/>
    <p:sldId id="289" r:id="rId36"/>
    <p:sldId id="290" r:id="rId37"/>
    <p:sldId id="294" r:id="rId38"/>
    <p:sldId id="291" r:id="rId39"/>
    <p:sldId id="292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3" r:id="rId88"/>
    <p:sldId id="342" r:id="rId89"/>
    <p:sldId id="347" r:id="rId90"/>
    <p:sldId id="344" r:id="rId91"/>
    <p:sldId id="345" r:id="rId92"/>
    <p:sldId id="346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FD743-BC05-4482-A4B6-4CF96778743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4BABD-4B51-4C67-B1FA-2AD2B9D7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C8A5DC-483B-4C3B-B9D6-B1E5B6F3D415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1467-D0AE-4BBF-A795-8863E7506591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FA8D1C-D59E-4EC0-9456-BF1DBAC96D54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5430-BB3C-44A1-9682-069601324596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BD6107-7534-4359-9428-CDC893BF9851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84FB-F333-4EAC-96FD-EA2705CC5A10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7045-7F20-43DD-9244-1BDC8D2C2729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A353-C2CF-4C65-8DC5-BBCFB2E0B447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CF2-CBCB-4E3B-8231-6D0064FABD8F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3133FD-88D9-474B-AF19-D6EC2C0A42D7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585-702C-4563-A15C-4F09F5577D21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071768-9095-4492-B259-62508B135DC9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47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616" y="2391508"/>
            <a:ext cx="603152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Google Sans"/>
              </a:rPr>
              <a:t>5. </a:t>
            </a:r>
            <a:r>
              <a:rPr lang="en-US" b="1" u="sng" dirty="0" smtClean="0">
                <a:latin typeface="Google Sans"/>
              </a:rPr>
              <a:t>Synchronous in Nature (Single-</a:t>
            </a:r>
            <a:r>
              <a:rPr lang="en-US" b="1" u="sng" dirty="0" err="1" smtClean="0">
                <a:latin typeface="Google Sans"/>
              </a:rPr>
              <a:t>Threded</a:t>
            </a:r>
            <a:r>
              <a:rPr lang="en-US" b="1" u="sng" dirty="0" smtClean="0">
                <a:latin typeface="Google Sans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one task at a time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 order.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cause delays if one task takes too long.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console.log("First");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alert("Pause here...");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console.log("Second"); // Runs only after alert is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closed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138" y="5716655"/>
            <a:ext cx="10922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But JS also supports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Asynchronous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tasks (like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setTimeout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&amp; fetch) to handle multiple things smoothly!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2988981"/>
            <a:ext cx="5091267" cy="14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Ways to Run JavaScript Code (Environment Setup)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04" y="1887706"/>
            <a:ext cx="9827592" cy="47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Ways to Add JavaScript to a Webpage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866195"/>
            <a:ext cx="979306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Variables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786" y="2057400"/>
            <a:ext cx="71041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oogle Sans"/>
              </a:rPr>
              <a:t>Q. What </a:t>
            </a:r>
            <a:r>
              <a:rPr lang="en-US" sz="2800" b="1" dirty="0">
                <a:latin typeface="Google Sans"/>
              </a:rPr>
              <a:t>is a Variable in JavaScript?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Google Sans"/>
              </a:rPr>
              <a:t>A </a:t>
            </a:r>
            <a:r>
              <a:rPr lang="en-US" sz="2800" b="1" dirty="0">
                <a:latin typeface="Google Sans"/>
              </a:rPr>
              <a:t>variable</a:t>
            </a:r>
            <a:r>
              <a:rPr lang="en-US" sz="2800" dirty="0">
                <a:latin typeface="Google Sans"/>
              </a:rPr>
              <a:t> is like a container that stores data. </a:t>
            </a:r>
            <a:endParaRPr lang="en-US" sz="2800" dirty="0" smtClean="0">
              <a:latin typeface="Google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oogle Sans"/>
              </a:rPr>
              <a:t>It </a:t>
            </a:r>
            <a:r>
              <a:rPr lang="en-US" sz="2800" dirty="0">
                <a:latin typeface="Google Sans"/>
              </a:rPr>
              <a:t>holds values that can be used and changed in a program.</a:t>
            </a:r>
          </a:p>
          <a:p>
            <a:endParaRPr lang="en-US" sz="2800" dirty="0" smtClean="0">
              <a:latin typeface="Google Sans"/>
            </a:endParaRPr>
          </a:p>
          <a:p>
            <a:r>
              <a:rPr lang="en-US" sz="2800" b="1" dirty="0">
                <a:latin typeface="Google Sans"/>
              </a:rPr>
              <a:t>Types of Variables in </a:t>
            </a:r>
            <a:r>
              <a:rPr lang="en-US" sz="2800" b="1" dirty="0" smtClean="0">
                <a:latin typeface="Google Sans"/>
              </a:rPr>
              <a:t>JavaScript: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Google Sans"/>
              </a:rPr>
              <a:t>var</a:t>
            </a:r>
            <a:endParaRPr lang="en-US" sz="2800" dirty="0" smtClean="0">
              <a:latin typeface="Google Sans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Google Sans"/>
              </a:rPr>
              <a:t>let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Google Sans"/>
              </a:rPr>
              <a:t>const</a:t>
            </a:r>
            <a:endParaRPr lang="en-US" sz="2800" dirty="0" smtClean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63" y="3921368"/>
            <a:ext cx="5491060" cy="26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declare the variable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" y="2401656"/>
            <a:ext cx="7182852" cy="1562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11" y="2401656"/>
            <a:ext cx="4191797" cy="1559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" y="4252978"/>
            <a:ext cx="11699842" cy="23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Datatypes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74" y="1879002"/>
            <a:ext cx="7167349" cy="49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Primitive Datatypes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80531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Number:</a:t>
            </a:r>
            <a:r>
              <a:rPr lang="en-US" dirty="0" smtClean="0">
                <a:latin typeface="Google Sans"/>
              </a:rPr>
              <a:t> It is the values which may be integers or decimal. (Ex: 10, 5.5, 3,27, </a:t>
            </a:r>
            <a:r>
              <a:rPr lang="en-US" dirty="0" err="1" smtClean="0">
                <a:latin typeface="Google Sans"/>
              </a:rPr>
              <a:t>etc</a:t>
            </a:r>
            <a:r>
              <a:rPr lang="en-US" dirty="0" smtClean="0">
                <a:latin typeface="Google Sans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String:</a:t>
            </a:r>
            <a:r>
              <a:rPr lang="en-US" dirty="0" smtClean="0">
                <a:latin typeface="Google Sans"/>
              </a:rPr>
              <a:t> It is the combination of characters. And it is enclosed between Single-quotes (‘’), Double-quotes (“”). (Ex: “Hello”, “123”, etc.)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Boolean:</a:t>
            </a:r>
            <a:r>
              <a:rPr lang="en-US" dirty="0" smtClean="0">
                <a:latin typeface="Google Sans"/>
              </a:rPr>
              <a:t> It represents </a:t>
            </a:r>
            <a:r>
              <a:rPr lang="en-US" b="1" dirty="0" smtClean="0">
                <a:latin typeface="Google Sans"/>
              </a:rPr>
              <a:t>true</a:t>
            </a:r>
            <a:r>
              <a:rPr lang="en-US" dirty="0" smtClean="0">
                <a:latin typeface="Google Sans"/>
              </a:rPr>
              <a:t> or </a:t>
            </a:r>
            <a:r>
              <a:rPr lang="en-US" b="1" dirty="0" smtClean="0">
                <a:latin typeface="Google Sans"/>
              </a:rPr>
              <a:t>false</a:t>
            </a:r>
            <a:r>
              <a:rPr lang="en-US" dirty="0" smtClean="0">
                <a:latin typeface="Google Sans"/>
              </a:rPr>
              <a:t> values. True means (one-1) and false means (Zero-0). (Ex: true or false)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Null:</a:t>
            </a:r>
            <a:r>
              <a:rPr lang="en-US" dirty="0" smtClean="0">
                <a:latin typeface="Google Sans"/>
              </a:rPr>
              <a:t> Means nothing or empty value but not zero (0).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Undefined:</a:t>
            </a:r>
            <a:r>
              <a:rPr lang="en-US" dirty="0" smtClean="0">
                <a:latin typeface="Google Sans"/>
              </a:rPr>
              <a:t> A variable that exists but has no value assigned yet.</a:t>
            </a: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5727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Non-primitive Datatypes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80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Object:</a:t>
            </a:r>
            <a:r>
              <a:rPr lang="en-US" dirty="0" smtClean="0">
                <a:latin typeface="Google Sans"/>
              </a:rPr>
              <a:t> A collection of data which is stored in the form of key-value pairs.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Array:</a:t>
            </a:r>
            <a:r>
              <a:rPr lang="en-US" dirty="0" smtClean="0">
                <a:latin typeface="Google Sans"/>
              </a:rPr>
              <a:t> A collection of data that stores multiple type of data.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Function: </a:t>
            </a:r>
            <a:r>
              <a:rPr lang="en-US" dirty="0" smtClean="0">
                <a:latin typeface="Google Sans"/>
              </a:rPr>
              <a:t> A reusable block of code designed to perform specific task.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4323143"/>
            <a:ext cx="945964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Operators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Operators</a:t>
            </a:r>
            <a:r>
              <a:rPr lang="en-US" sz="2000" dirty="0" smtClean="0">
                <a:latin typeface="Google Sans"/>
              </a:rPr>
              <a:t> are predefined symbols which is used to perform some specific tasks. </a:t>
            </a:r>
            <a:endParaRPr lang="en-US" sz="2000" dirty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62" y="2593953"/>
            <a:ext cx="9087415" cy="41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Decision-statements in </a:t>
            </a:r>
            <a:r>
              <a:rPr lang="en-US" b="1" dirty="0" err="1" smtClean="0">
                <a:latin typeface="Google Sans"/>
              </a:rPr>
              <a:t>js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</a:t>
            </a:r>
            <a:r>
              <a:rPr lang="en-US" sz="2000" b="1" dirty="0">
                <a:latin typeface="Google Sans"/>
              </a:rPr>
              <a:t>decision-making statement</a:t>
            </a:r>
            <a:r>
              <a:rPr lang="en-US" sz="2000" dirty="0">
                <a:latin typeface="Google Sans"/>
              </a:rPr>
              <a:t> in JavaScript helps the program decide what to do based on conditions. </a:t>
            </a:r>
            <a:endParaRPr lang="en-US" sz="2000" dirty="0" smtClean="0"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</a:t>
            </a:r>
            <a:r>
              <a:rPr lang="en-US" sz="2000" dirty="0">
                <a:latin typeface="Google Sans"/>
              </a:rPr>
              <a:t>checks if something is </a:t>
            </a:r>
            <a:r>
              <a:rPr lang="en-US" sz="2000" b="1" dirty="0">
                <a:latin typeface="Google Sans"/>
              </a:rPr>
              <a:t>true</a:t>
            </a:r>
            <a:r>
              <a:rPr lang="en-US" sz="2000" dirty="0">
                <a:latin typeface="Google Sans"/>
              </a:rPr>
              <a:t> or </a:t>
            </a:r>
            <a:r>
              <a:rPr lang="en-US" sz="2000" b="1" dirty="0">
                <a:latin typeface="Google Sans"/>
              </a:rPr>
              <a:t>false</a:t>
            </a:r>
            <a:r>
              <a:rPr lang="en-US" sz="2000" dirty="0">
                <a:latin typeface="Google Sans"/>
              </a:rPr>
              <a:t> and then runs specific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53" y="3195991"/>
            <a:ext cx="7760871" cy="35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DAY-01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3182815"/>
            <a:ext cx="10993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What is Javascript?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Why we need Javascript?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History of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JS Engines of different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Characteristics of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 Ways to add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Variables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Datatypes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Operators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Decision-Making Statements in Javascript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9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If-statement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069" y="2154116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If-statement</a:t>
            </a:r>
            <a:r>
              <a:rPr lang="en-US" sz="2000" dirty="0" smtClean="0">
                <a:latin typeface="Google Sans"/>
              </a:rPr>
              <a:t>: It will runs when the condition is </a:t>
            </a:r>
            <a:r>
              <a:rPr lang="en-US" sz="2000" b="1" dirty="0" smtClean="0">
                <a:latin typeface="Google Sans"/>
              </a:rPr>
              <a:t>true</a:t>
            </a:r>
            <a:r>
              <a:rPr lang="en-US" sz="2000" dirty="0" smtClean="0">
                <a:latin typeface="Google Sans"/>
              </a:rPr>
              <a:t> only.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0" y="3627784"/>
            <a:ext cx="782111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If-else statement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69" y="2154116"/>
            <a:ext cx="1127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If-else statement</a:t>
            </a:r>
            <a:r>
              <a:rPr lang="en-US" sz="2000" dirty="0" smtClean="0">
                <a:latin typeface="Google Sans"/>
              </a:rPr>
              <a:t>: It will runs different true or false. If condition is satisfied then it will execute the if block or condition is false then it will execute the else block respectively.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91" y="3366887"/>
            <a:ext cx="758295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Else-if ladder statement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69" y="2154116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Else-if ladder</a:t>
            </a:r>
            <a:r>
              <a:rPr lang="en-US" sz="2000" dirty="0" smtClean="0">
                <a:latin typeface="Google Sans"/>
              </a:rPr>
              <a:t>: It will checks the multiple conditions.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1" y="2817872"/>
            <a:ext cx="5184328" cy="38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Conditional / Ternary operator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Ternary Operator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altLang="en-US" sz="2000" dirty="0">
                <a:latin typeface="Google Sans"/>
              </a:rPr>
              <a:t>The </a:t>
            </a:r>
            <a:r>
              <a:rPr lang="en-US" altLang="en-US" sz="2000" b="1" dirty="0">
                <a:latin typeface="Google Sans"/>
              </a:rPr>
              <a:t>ternary operator</a:t>
            </a:r>
            <a:r>
              <a:rPr lang="en-US" altLang="en-US" sz="2000" dirty="0">
                <a:latin typeface="Google Sans"/>
              </a:rPr>
              <a:t> in JavaScript is a shorthand way of writing an if-else statement. </a:t>
            </a:r>
            <a:endParaRPr lang="en-US" altLang="en-US" sz="2000" dirty="0" smtClean="0"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</a:t>
            </a:r>
            <a:r>
              <a:rPr lang="en-US" altLang="en-US" sz="2000" dirty="0">
                <a:latin typeface="Google Sans"/>
              </a:rPr>
              <a:t>is also called the </a:t>
            </a:r>
            <a:r>
              <a:rPr lang="en-US" altLang="en-US" sz="2000" b="1" dirty="0">
                <a:latin typeface="Google Sans"/>
              </a:rPr>
              <a:t>conditional operator</a:t>
            </a:r>
            <a:r>
              <a:rPr lang="en-US" altLang="en-US" sz="2000" dirty="0">
                <a:latin typeface="Google Sans"/>
              </a:rPr>
              <a:t> and uses the </a:t>
            </a:r>
            <a:r>
              <a:rPr lang="en-US" altLang="en-US" sz="2000" dirty="0">
                <a:solidFill>
                  <a:srgbClr val="FF0000"/>
                </a:solidFill>
                <a:latin typeface="Google Sans"/>
              </a:rPr>
              <a:t>? : syntax</a:t>
            </a:r>
            <a:r>
              <a:rPr lang="en-US" altLang="en-US" sz="2000" dirty="0" smtClean="0">
                <a:latin typeface="Google Sans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47" y="3396923"/>
            <a:ext cx="9640645" cy="1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5486400"/>
            <a:ext cx="11029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Google Sans"/>
              </a:rPr>
              <a:t>If the condition is </a:t>
            </a:r>
            <a:r>
              <a:rPr lang="en-US" altLang="en-US" sz="2000" b="1" dirty="0">
                <a:latin typeface="Google Sans"/>
              </a:rPr>
              <a:t>true</a:t>
            </a:r>
            <a:r>
              <a:rPr lang="en-US" altLang="en-US" sz="2000" dirty="0">
                <a:latin typeface="Google Sans"/>
              </a:rPr>
              <a:t> -&gt; statement-1 </a:t>
            </a:r>
            <a:r>
              <a:rPr lang="en-US" altLang="en-US" sz="2000" dirty="0" smtClean="0">
                <a:latin typeface="Google Sans"/>
              </a:rPr>
              <a:t>will be </a:t>
            </a:r>
            <a:r>
              <a:rPr lang="en-US" altLang="en-US" sz="2000" dirty="0">
                <a:latin typeface="Google Sans"/>
              </a:rPr>
              <a:t>executed </a:t>
            </a:r>
            <a:endParaRPr lang="en-US" alt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Google Sans"/>
              </a:rPr>
              <a:t>If the condition is </a:t>
            </a:r>
            <a:r>
              <a:rPr lang="en-US" altLang="en-US" sz="2000" b="1" dirty="0" smtClean="0">
                <a:latin typeface="Google Sans"/>
              </a:rPr>
              <a:t>false</a:t>
            </a:r>
            <a:r>
              <a:rPr lang="en-US" altLang="en-US" sz="2000" dirty="0" smtClean="0">
                <a:latin typeface="Google Sans"/>
              </a:rPr>
              <a:t> </a:t>
            </a:r>
            <a:r>
              <a:rPr lang="en-US" altLang="en-US" sz="2000" dirty="0">
                <a:latin typeface="Google Sans"/>
              </a:rPr>
              <a:t>-&gt; </a:t>
            </a:r>
            <a:r>
              <a:rPr lang="en-US" altLang="en-US" sz="2000" dirty="0" smtClean="0">
                <a:latin typeface="Google Sans"/>
              </a:rPr>
              <a:t>statement-2 </a:t>
            </a:r>
            <a:r>
              <a:rPr lang="en-US" altLang="en-US" sz="2000" dirty="0">
                <a:latin typeface="Google Sans"/>
              </a:rPr>
              <a:t>will </a:t>
            </a:r>
            <a:r>
              <a:rPr lang="en-US" altLang="en-US" sz="2000" dirty="0" smtClean="0">
                <a:latin typeface="Google Sans"/>
              </a:rPr>
              <a:t>be executed </a:t>
            </a:r>
            <a:r>
              <a:rPr lang="en-US" sz="2000" dirty="0" smtClean="0">
                <a:latin typeface="Google Sans"/>
              </a:rPr>
              <a:t>    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36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DAY-02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3182815"/>
            <a:ext cx="10993549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Looping Statements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For-loop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While-loop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do-while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Functions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Function?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declare functions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call or invoke the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are parameters and arguments in functions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  Types of Functions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Named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Anonymous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Arrow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Callback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Higher-Order Function (HOF)</a:t>
            </a:r>
          </a:p>
        </p:txBody>
      </p:sp>
    </p:spTree>
    <p:extLst>
      <p:ext uri="{BB962C8B-B14F-4D97-AF65-F5344CB8AC3E}">
        <p14:creationId xmlns:p14="http://schemas.microsoft.com/office/powerpoint/2010/main" val="12357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Looping statements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Looping Statements</a:t>
            </a:r>
            <a:r>
              <a:rPr lang="en-US" sz="2000" dirty="0" smtClean="0">
                <a:latin typeface="Google Sans"/>
              </a:rPr>
              <a:t>: A looping statement is a way to repeat a block of code multiple times based on a condition.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This helps in doing repetitive tasks. 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3730135"/>
            <a:ext cx="8019234" cy="30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For-loop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For-Loop</a:t>
            </a:r>
            <a:r>
              <a:rPr lang="en-US" sz="2000" dirty="0" smtClean="0">
                <a:latin typeface="Google Sans"/>
              </a:rPr>
              <a:t>: A for loop is used when you know how many times you want the code to run.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includes three parts:</a:t>
            </a:r>
          </a:p>
          <a:p>
            <a:r>
              <a:rPr lang="en-US" altLang="en-US" sz="2000" dirty="0" smtClean="0">
                <a:latin typeface="Google Sans"/>
              </a:rPr>
              <a:t>	1. Initialization</a:t>
            </a:r>
          </a:p>
          <a:p>
            <a:r>
              <a:rPr lang="en-US" altLang="en-US" sz="2000" dirty="0">
                <a:latin typeface="Google Sans"/>
              </a:rPr>
              <a:t>	</a:t>
            </a:r>
            <a:r>
              <a:rPr lang="en-US" altLang="en-US" sz="2000" dirty="0" smtClean="0">
                <a:latin typeface="Google Sans"/>
              </a:rPr>
              <a:t>2. Condition</a:t>
            </a:r>
          </a:p>
          <a:p>
            <a:r>
              <a:rPr lang="en-US" altLang="en-US" sz="2000" dirty="0">
                <a:latin typeface="Google Sans"/>
              </a:rPr>
              <a:t>	</a:t>
            </a:r>
            <a:r>
              <a:rPr lang="en-US" altLang="en-US" sz="2000" dirty="0" smtClean="0">
                <a:latin typeface="Google Sans"/>
              </a:rPr>
              <a:t>3. Increment/Decrement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46" y="3806530"/>
            <a:ext cx="7552475" cy="28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While-loop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While-Loop</a:t>
            </a:r>
            <a:r>
              <a:rPr lang="en-US" sz="2000" dirty="0" smtClean="0">
                <a:latin typeface="Google Sans"/>
              </a:rPr>
              <a:t>: A while loop runs as long as a condition is true. If the condition is false from the start, it won’t run.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93" y="3089146"/>
            <a:ext cx="6426562" cy="34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Do-While 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Do-While Loop</a:t>
            </a:r>
            <a:r>
              <a:rPr lang="en-US" sz="2000" dirty="0" smtClean="0">
                <a:latin typeface="Google Sans"/>
              </a:rPr>
              <a:t>: A do-while loop is similar to the while loop but it runs at least once.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72" y="2960840"/>
            <a:ext cx="678274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Function</a:t>
            </a:r>
            <a:r>
              <a:rPr lang="en-US" sz="2000" dirty="0" smtClean="0">
                <a:latin typeface="Google Sans"/>
              </a:rPr>
              <a:t>: A function in javascript is block of code written to perform a specific or particular task.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is executed when it is called or invoked.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Functions help to avoid repetition of code and make it reusable.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38" y="3396923"/>
            <a:ext cx="7893141" cy="33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What is </a:t>
            </a:r>
            <a:r>
              <a:rPr lang="en-IN" b="1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11306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JavaScript is a high level programming language which is used to create interactive web pages.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only language understood by browser.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JavaScript is a scripting </a:t>
            </a:r>
            <a:r>
              <a:rPr lang="en-US" sz="2000" dirty="0" smtClean="0">
                <a:latin typeface="Google Sans"/>
              </a:rPr>
              <a:t>language. </a:t>
            </a: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language you can use at browser side as well as server side.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most commonly and popular language used right now.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lot of framework and libraries are based on Javascript. It can be used for both frontend and backend.</a:t>
            </a:r>
          </a:p>
          <a:p>
            <a:pPr algn="just"/>
            <a:r>
              <a:rPr lang="en-US" sz="2000" dirty="0">
                <a:latin typeface="Google Sans"/>
              </a:rPr>
              <a:t>	</a:t>
            </a:r>
            <a:r>
              <a:rPr lang="en-US" sz="2000" dirty="0" smtClean="0">
                <a:latin typeface="Google Sans"/>
              </a:rPr>
              <a:t>Frontend – </a:t>
            </a:r>
            <a:r>
              <a:rPr lang="en-US" sz="2000" dirty="0" err="1" smtClean="0">
                <a:latin typeface="Google Sans"/>
              </a:rPr>
              <a:t>React.Js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Angular.Js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Next.Js</a:t>
            </a:r>
            <a:endParaRPr lang="en-US" sz="2000" dirty="0">
              <a:latin typeface="Google Sans"/>
            </a:endParaRPr>
          </a:p>
          <a:p>
            <a:pPr algn="just"/>
            <a:r>
              <a:rPr lang="en-US" sz="2000" dirty="0">
                <a:latin typeface="Google Sans"/>
              </a:rPr>
              <a:t>	Backend </a:t>
            </a:r>
            <a:r>
              <a:rPr lang="en-US" sz="2000" dirty="0" smtClean="0">
                <a:latin typeface="Google Sans"/>
              </a:rPr>
              <a:t>– </a:t>
            </a:r>
            <a:r>
              <a:rPr lang="en-US" sz="2000" dirty="0" err="1" smtClean="0">
                <a:latin typeface="Google Sans"/>
              </a:rPr>
              <a:t>Node.Js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Express.Js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8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Function Call Statement</a:t>
            </a:r>
            <a:r>
              <a:rPr lang="en-US" sz="2000" dirty="0" smtClean="0">
                <a:latin typeface="Google Sans"/>
              </a:rPr>
              <a:t>: A function call statement is the part of the program where function is called, meaning the function is executed.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A function call is the action that triggers that block of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To call a function, you simply use its function name and followed by parentheses. 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4263250"/>
            <a:ext cx="703995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Parameters</a:t>
            </a:r>
            <a:r>
              <a:rPr lang="en-US" sz="2000" dirty="0" smtClean="0">
                <a:latin typeface="Google Sans"/>
              </a:rPr>
              <a:t>: A parameter is a variable defined in a function’s definition.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Arguments</a:t>
            </a:r>
            <a:r>
              <a:rPr lang="en-US" sz="2000" dirty="0" smtClean="0">
                <a:latin typeface="Google Sans"/>
              </a:rPr>
              <a:t>: An argument is the actual value that is passed to a function when it is called.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91" y="3291514"/>
            <a:ext cx="7108783" cy="33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Types of Functions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50" y="1944608"/>
            <a:ext cx="997406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1. Named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Named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 function that is defined with a name is called as Named Function</a:t>
            </a:r>
            <a:r>
              <a:rPr lang="en-US" sz="2000" dirty="0" smtClean="0">
                <a:latin typeface="Google San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is also called as Function Declaration. </a:t>
            </a:r>
            <a:endParaRPr lang="en-US" sz="2000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52" y="3174983"/>
            <a:ext cx="762106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is </a:t>
            </a:r>
            <a:r>
              <a:rPr lang="en-US" cap="none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Keyword in Function?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return Keyword</a:t>
            </a:r>
            <a:r>
              <a:rPr lang="en-US" sz="2000" dirty="0" smtClean="0">
                <a:latin typeface="Google Sans"/>
              </a:rPr>
              <a:t>: The 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return </a:t>
            </a:r>
            <a:r>
              <a:rPr lang="en-US" sz="2000" dirty="0" smtClean="0">
                <a:latin typeface="Google Sans"/>
              </a:rPr>
              <a:t>keyword is used to send a value from a function back to the caller.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solidFill>
                  <a:srgbClr val="FF0000"/>
                </a:solidFill>
                <a:latin typeface="Google Sans"/>
              </a:rPr>
              <a:t>NOTE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: </a:t>
            </a:r>
            <a:r>
              <a:rPr lang="en-US" sz="2000" dirty="0" smtClean="0">
                <a:latin typeface="Google Sans"/>
              </a:rPr>
              <a:t>It should be the last statement inside the function after that function execution will be stopped.</a:t>
            </a:r>
            <a:endParaRPr lang="en-US" sz="2000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07" y="3342936"/>
            <a:ext cx="7146481" cy="33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6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2</a:t>
            </a:r>
            <a:r>
              <a:rPr lang="en-US" b="1" dirty="0" smtClean="0">
                <a:latin typeface="Google Sans"/>
              </a:rPr>
              <a:t>. anonymous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Anonymous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An anonymous function is a function that does not have a name.</a:t>
            </a:r>
            <a:r>
              <a:rPr lang="en-US" sz="2000" dirty="0" smtClean="0">
                <a:latin typeface="Google Sans"/>
              </a:rPr>
              <a:t> </a:t>
            </a:r>
            <a:endParaRPr lang="en-US" sz="2000" dirty="0">
              <a:latin typeface="Google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069" y="5982933"/>
            <a:ext cx="1127173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Google Sans"/>
              </a:rPr>
              <a:t>Q. How to call or execute the Anonymous Function? </a:t>
            </a:r>
            <a:endParaRPr lang="en-US" sz="2000" b="1" dirty="0">
              <a:solidFill>
                <a:srgbClr val="FF0000"/>
              </a:solidFill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878256"/>
            <a:ext cx="762106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3. arrow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Arrow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Arrow functions are a shorter way of writing functions. </a:t>
            </a:r>
            <a:endParaRPr 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especially useful for anonymous functions</a:t>
            </a:r>
            <a:r>
              <a:rPr lang="en-US" sz="2000" dirty="0" smtClean="0">
                <a:latin typeface="Google San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is also called as </a:t>
            </a:r>
            <a:r>
              <a:rPr lang="en-US" sz="2000" b="1" i="1" dirty="0" smtClean="0">
                <a:latin typeface="Google Sans"/>
              </a:rPr>
              <a:t>Fat Arrow Function </a:t>
            </a:r>
            <a:r>
              <a:rPr lang="en-US" sz="2000" dirty="0" smtClean="0">
                <a:latin typeface="Google Sans"/>
              </a:rPr>
              <a:t>which is introduced in the </a:t>
            </a:r>
            <a:r>
              <a:rPr lang="en-US" sz="2000" b="1" i="1" dirty="0" smtClean="0">
                <a:latin typeface="Google Sans"/>
              </a:rPr>
              <a:t>ES6</a:t>
            </a:r>
            <a:r>
              <a:rPr lang="en-US" sz="2000" dirty="0" smtClean="0">
                <a:latin typeface="Google Sans"/>
              </a:rPr>
              <a:t> version in the year of </a:t>
            </a:r>
            <a:r>
              <a:rPr lang="en-US" sz="2000" b="1" i="1" dirty="0" smtClean="0">
                <a:latin typeface="Google Sans"/>
              </a:rPr>
              <a:t>2015</a:t>
            </a:r>
            <a:r>
              <a:rPr lang="en-US" sz="2000" dirty="0">
                <a:latin typeface="Google Sans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68" y="3692310"/>
            <a:ext cx="6388875" cy="30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return</a:t>
            </a:r>
            <a:r>
              <a:rPr lang="en-US" b="1" dirty="0" smtClean="0">
                <a:latin typeface="Google Sans"/>
              </a:rPr>
              <a:t> keyword in arrow function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1. </a:t>
            </a:r>
            <a:r>
              <a:rPr lang="en-US" sz="2000" b="1" u="sng" dirty="0" smtClean="0">
                <a:latin typeface="Google Sans"/>
              </a:rPr>
              <a:t>Implicit Return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If the function has a single statement, you can omit the </a:t>
            </a:r>
            <a:r>
              <a:rPr lang="en-US" sz="2000" b="1" i="1" dirty="0">
                <a:solidFill>
                  <a:srgbClr val="FF0000"/>
                </a:solidFill>
                <a:latin typeface="Google Sans"/>
              </a:rPr>
              <a:t>return</a:t>
            </a:r>
            <a:r>
              <a:rPr lang="en-US" sz="2000" dirty="0">
                <a:latin typeface="Google Sans"/>
              </a:rPr>
              <a:t> and curly braces 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{}</a:t>
            </a:r>
            <a:r>
              <a:rPr lang="en-US" sz="2000" dirty="0">
                <a:latin typeface="Google Sans"/>
              </a:rPr>
              <a:t> .</a:t>
            </a:r>
            <a:endParaRPr 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2. </a:t>
            </a:r>
            <a:r>
              <a:rPr lang="en-US" sz="2000" b="1" u="sng" dirty="0" smtClean="0">
                <a:latin typeface="Google Sans"/>
              </a:rPr>
              <a:t>Explicit </a:t>
            </a:r>
            <a:r>
              <a:rPr lang="en-US" sz="2000" b="1" u="sng" dirty="0">
                <a:latin typeface="Google Sans"/>
              </a:rPr>
              <a:t>Return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If there are multiple statements, you need to use explicitly and you have to use curly braces 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{}</a:t>
            </a:r>
            <a:r>
              <a:rPr lang="en-US" sz="2000" dirty="0">
                <a:latin typeface="Google Sans"/>
              </a:rPr>
              <a:t> mandatory.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44" y="3996393"/>
            <a:ext cx="8631511" cy="28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4</a:t>
            </a:r>
            <a:r>
              <a:rPr lang="en-US" b="1" dirty="0" smtClean="0">
                <a:latin typeface="Google Sans"/>
              </a:rPr>
              <a:t>. Callback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Callback Function</a:t>
            </a:r>
            <a:r>
              <a:rPr lang="en-US" sz="2000" dirty="0" smtClean="0">
                <a:latin typeface="Google Sans"/>
              </a:rPr>
              <a:t>: A callback function is a function passed into another function as an </a:t>
            </a:r>
            <a:r>
              <a:rPr lang="en-US" sz="2000" i="1" dirty="0" smtClean="0">
                <a:solidFill>
                  <a:srgbClr val="FF0000"/>
                </a:solidFill>
                <a:latin typeface="Google Sans"/>
              </a:rPr>
              <a:t>argument</a:t>
            </a:r>
            <a:r>
              <a:rPr lang="en-US" sz="2000" dirty="0" smtClean="0">
                <a:latin typeface="Google Sans"/>
              </a:rPr>
              <a:t>, is known as callback function. </a:t>
            </a:r>
            <a:endParaRPr lang="en-US" sz="2000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3535680"/>
            <a:ext cx="11273545" cy="26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5. HOF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HOF Function</a:t>
            </a:r>
            <a:r>
              <a:rPr lang="en-US" sz="2000" dirty="0" smtClean="0">
                <a:latin typeface="Google Sans"/>
              </a:rPr>
              <a:t>: HOF stands for Higher-Order Function in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A higher-order function is a function which accept a callback function as arguments that function we called as Higher-Order Function. </a:t>
            </a:r>
            <a:endParaRPr lang="en-US" sz="2000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3592830"/>
            <a:ext cx="11273545" cy="2608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192" y="4295775"/>
            <a:ext cx="3781258" cy="17335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119396" y="3743325"/>
            <a:ext cx="471404" cy="552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Why We using the </a:t>
            </a:r>
            <a:r>
              <a:rPr lang="en-US" b="1" dirty="0" err="1" smtClean="0"/>
              <a:t>js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11306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We use JavaScript (JS) because it makes web pages </a:t>
            </a:r>
            <a:r>
              <a:rPr lang="en-US" sz="2000" b="1" dirty="0">
                <a:latin typeface="Google Sans"/>
              </a:rPr>
              <a:t>interactive</a:t>
            </a:r>
            <a:r>
              <a:rPr lang="en-US" sz="2000" dirty="0" smtClean="0">
                <a:latin typeface="Google Sans"/>
              </a:rPr>
              <a:t>.</a:t>
            </a:r>
            <a:endParaRPr lang="en-US" sz="2000" dirty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Google Sans"/>
              </a:rPr>
              <a:t>Without JS</a:t>
            </a:r>
            <a:r>
              <a:rPr lang="en-US" sz="2000" b="1" dirty="0">
                <a:latin typeface="Google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website is just </a:t>
            </a:r>
            <a:r>
              <a:rPr lang="en-US" sz="2000" b="1" dirty="0">
                <a:latin typeface="Google Sans"/>
              </a:rPr>
              <a:t>static</a:t>
            </a:r>
            <a:r>
              <a:rPr lang="en-US" sz="2000" dirty="0">
                <a:latin typeface="Google Sans"/>
              </a:rPr>
              <a:t>—it only shows text and images but doesn’t respond when you click buttons or type something.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Google Sans"/>
              </a:rPr>
              <a:t>With JS</a:t>
            </a:r>
            <a:r>
              <a:rPr lang="en-US" sz="2000" b="1" dirty="0">
                <a:latin typeface="Google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You can create </a:t>
            </a:r>
            <a:r>
              <a:rPr lang="en-US" sz="2000" b="1" dirty="0">
                <a:latin typeface="Google Sans"/>
              </a:rPr>
              <a:t>dynamic content</a:t>
            </a:r>
            <a:r>
              <a:rPr lang="en-US" sz="2000" dirty="0">
                <a:latin typeface="Google Sans"/>
              </a:rPr>
              <a:t> (like pop-ups, forms, and animations).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lets users </a:t>
            </a:r>
            <a:r>
              <a:rPr lang="en-US" sz="2000" b="1" dirty="0">
                <a:latin typeface="Google Sans"/>
              </a:rPr>
              <a:t>interact</a:t>
            </a:r>
            <a:r>
              <a:rPr lang="en-US" sz="2000" dirty="0">
                <a:latin typeface="Google Sans"/>
              </a:rPr>
              <a:t> (click, scroll, type, play music, etc.).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works in the browser without needing extra software.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Basically, </a:t>
            </a:r>
            <a:r>
              <a:rPr lang="en-US" sz="2000" b="1" dirty="0" smtClean="0">
                <a:latin typeface="Google Sans"/>
              </a:rPr>
              <a:t>JS makes websites alive</a:t>
            </a:r>
            <a:r>
              <a:rPr lang="en-US" sz="2000" dirty="0" smtClean="0">
                <a:latin typeface="Google Sans"/>
              </a:rPr>
              <a:t> instead of just looking like a book. 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DAY-03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0" y="3587261"/>
            <a:ext cx="10993549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Strings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String?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declare 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String Methods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Array?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create array?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access the array elements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9419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Strings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String</a:t>
            </a:r>
            <a:r>
              <a:rPr lang="en-US" sz="2000" dirty="0" smtClean="0">
                <a:latin typeface="Google Sans"/>
              </a:rPr>
              <a:t>: String is the collection of characters.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Strings are immutable, means their content cannot be changed once created.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84" y="3499147"/>
            <a:ext cx="757343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 – length property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length</a:t>
            </a:r>
            <a:r>
              <a:rPr lang="en-US" sz="2000" dirty="0" smtClean="0">
                <a:latin typeface="Google Sans"/>
              </a:rPr>
              <a:t>: The </a:t>
            </a:r>
            <a:r>
              <a:rPr lang="en-US" sz="2000" i="1" dirty="0" smtClean="0">
                <a:solidFill>
                  <a:srgbClr val="FF0000"/>
                </a:solidFill>
                <a:latin typeface="Google Sans"/>
              </a:rPr>
              <a:t>length </a:t>
            </a:r>
            <a:r>
              <a:rPr lang="en-US" sz="2000" dirty="0" smtClean="0">
                <a:latin typeface="Google Sans"/>
              </a:rPr>
              <a:t>property is used to determine the number of characters in a string.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includes spaces, special characters, alphabets,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85" y="3786405"/>
            <a:ext cx="517279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 Methods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73" y="1932134"/>
            <a:ext cx="7717654" cy="47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130" y="1837593"/>
            <a:ext cx="112717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err="1" smtClean="0">
                <a:latin typeface="Google Sans"/>
              </a:rPr>
              <a:t>toUpperCase</a:t>
            </a:r>
            <a:r>
              <a:rPr lang="en-US" sz="1900" b="1" dirty="0" smtClean="0"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: </a:t>
            </a:r>
            <a:r>
              <a:rPr lang="en-US" sz="2000" dirty="0"/>
              <a:t>Converts a string to uppercase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toUpperCase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dirty="0" smtClean="0">
              <a:solidFill>
                <a:srgbClr val="FF0000"/>
              </a:solidFill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err="1" smtClean="0">
                <a:latin typeface="Google Sans"/>
              </a:rPr>
              <a:t>toLowerCase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Converts a string to </a:t>
            </a:r>
            <a:r>
              <a:rPr lang="en-US" sz="2000" dirty="0" smtClean="0"/>
              <a:t>lowercase.</a:t>
            </a:r>
          </a:p>
          <a:p>
            <a:pPr lvl="1">
              <a:lnSpc>
                <a:spcPct val="150000"/>
              </a:lnSpc>
            </a:pP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toLowerCase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smtClean="0">
                <a:latin typeface="Google Sans"/>
              </a:rPr>
              <a:t>substring(): </a:t>
            </a:r>
            <a:r>
              <a:rPr lang="en-US" sz="2000" dirty="0"/>
              <a:t>Extracts a part of a string between two specified indexes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substring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endIndex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err="1" smtClean="0">
                <a:latin typeface="Google Sans"/>
              </a:rPr>
              <a:t>concat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Concatenates one or more strings and returns a new </a:t>
            </a:r>
            <a:r>
              <a:rPr lang="en-US" sz="2000" dirty="0" smtClean="0"/>
              <a:t>string</a:t>
            </a:r>
          </a:p>
          <a:p>
            <a:pPr lvl="1">
              <a:lnSpc>
                <a:spcPct val="150000"/>
              </a:lnSpc>
            </a:pP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concat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str1, str2, …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smtClean="0">
                <a:latin typeface="Google Sans"/>
              </a:rPr>
              <a:t>trim(): </a:t>
            </a:r>
            <a:r>
              <a:rPr lang="en-US" sz="2000" dirty="0"/>
              <a:t>Removes whitespace from both ends of a </a:t>
            </a:r>
            <a:r>
              <a:rPr lang="en-US" sz="2000" dirty="0" smtClean="0"/>
              <a:t>string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trim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40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String Methods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30" y="1837593"/>
            <a:ext cx="1127173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6. split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Splits a string into an array based on a specified separator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split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(separator);  </a:t>
            </a:r>
            <a:r>
              <a:rPr lang="en-US" sz="1900" dirty="0" smtClean="0">
                <a:solidFill>
                  <a:srgbClr val="7030A0"/>
                </a:solidFill>
                <a:latin typeface="Google Sans"/>
              </a:rPr>
              <a:t>[separator – “”, “ “, “  “]</a:t>
            </a:r>
            <a:endParaRPr lang="en-US" sz="1900" b="1" dirty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7. charAt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Returns the character at a specified index (only positive index allowed</a:t>
            </a:r>
            <a:r>
              <a:rPr lang="en-US" sz="19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charAt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8. includes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Checks if a string contains a specified </a:t>
            </a:r>
            <a:r>
              <a:rPr lang="en-US" sz="1900" dirty="0" smtClean="0"/>
              <a:t>substring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includes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substring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9. slice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Extracts a section of a string and returns it as a new string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slice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>
                <a:solidFill>
                  <a:srgbClr val="00B050"/>
                </a:solidFill>
                <a:latin typeface="Google Sans"/>
              </a:rPr>
              <a:t>endIndex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10. replace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Replaces the first occurrence of a specified substring with another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replace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searchValue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newValue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11. </a:t>
            </a:r>
            <a:r>
              <a:rPr lang="en-US" sz="1900" b="1" dirty="0" err="1" smtClean="0">
                <a:latin typeface="Google Sans"/>
              </a:rPr>
              <a:t>replaceAll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Replaces all occurrences of a specified substring with another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26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arrays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Array</a:t>
            </a:r>
            <a:r>
              <a:rPr lang="en-US" sz="2000" dirty="0" smtClean="0">
                <a:latin typeface="Google Sans"/>
              </a:rPr>
              <a:t>: An array is a collection of multiple values stored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In simple words we can say that array is collection of data which may be homogenous and heterogenous.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Types of Arrays</a:t>
            </a:r>
            <a:r>
              <a:rPr lang="en-US" sz="2000" b="1" dirty="0" smtClean="0">
                <a:latin typeface="Google San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Google Sans"/>
              </a:rPr>
              <a:t>	1. Homogenous Array: </a:t>
            </a:r>
            <a:r>
              <a:rPr lang="en-US" sz="2000" dirty="0" smtClean="0">
                <a:latin typeface="Google Sans"/>
              </a:rPr>
              <a:t>The array which contains same type of elements.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</a:t>
            </a:r>
            <a:r>
              <a:rPr lang="en-US" sz="2000" b="1" dirty="0" smtClean="0">
                <a:latin typeface="Google Sans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Example</a:t>
            </a:r>
            <a:r>
              <a:rPr lang="en-US" sz="2000" dirty="0" smtClean="0">
                <a:latin typeface="Google Sans"/>
              </a:rPr>
              <a:t>: All Numbers, All Strings, etc.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oogle Sans"/>
              </a:rPr>
              <a:t>	</a:t>
            </a:r>
            <a:r>
              <a:rPr lang="en-US" sz="2000" b="1" dirty="0" smtClean="0">
                <a:latin typeface="Google Sans"/>
              </a:rPr>
              <a:t>2. Heterogenous </a:t>
            </a:r>
            <a:r>
              <a:rPr lang="en-US" sz="2000" b="1" dirty="0">
                <a:latin typeface="Google Sans"/>
              </a:rPr>
              <a:t>Array: </a:t>
            </a:r>
            <a:r>
              <a:rPr lang="en-US" sz="2000" dirty="0">
                <a:latin typeface="Google Sans"/>
              </a:rPr>
              <a:t>The array which contains </a:t>
            </a:r>
            <a:r>
              <a:rPr lang="en-US" sz="2000" dirty="0" smtClean="0">
                <a:latin typeface="Google Sans"/>
              </a:rPr>
              <a:t>different </a:t>
            </a:r>
            <a:r>
              <a:rPr lang="en-US" sz="2000" dirty="0">
                <a:latin typeface="Google Sans"/>
              </a:rPr>
              <a:t>type of elements.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Example</a:t>
            </a:r>
            <a:r>
              <a:rPr lang="en-US" sz="2000" dirty="0">
                <a:latin typeface="Google Sans"/>
              </a:rPr>
              <a:t>: </a:t>
            </a:r>
            <a:r>
              <a:rPr lang="en-US" sz="2000" dirty="0" smtClean="0">
                <a:latin typeface="Google Sans"/>
              </a:rPr>
              <a:t>Combination of numbers, strings, etc.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</a:t>
            </a:r>
            <a:r>
              <a:rPr lang="en-US" sz="2000" b="1" dirty="0" smtClean="0">
                <a:latin typeface="Google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099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create array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We can create array by using </a:t>
            </a:r>
            <a:r>
              <a:rPr lang="en-US" sz="2000" b="1" dirty="0" smtClean="0">
                <a:latin typeface="+mj-lt"/>
              </a:rPr>
              <a:t>Array Literal 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b="1" dirty="0" smtClean="0">
                <a:latin typeface="+mj-lt"/>
              </a:rPr>
              <a:t>[ ]</a:t>
            </a:r>
            <a:r>
              <a:rPr lang="en-US" sz="2000" dirty="0" smtClean="0">
                <a:latin typeface="+mj-lt"/>
              </a:rPr>
              <a:t>).</a:t>
            </a:r>
            <a:r>
              <a:rPr lang="en-US" sz="2000" b="1" dirty="0">
                <a:latin typeface="+mj-lt"/>
              </a:rPr>
              <a:t>	</a:t>
            </a:r>
            <a:endParaRPr lang="en-US" sz="2000" b="1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most common and straightforward way to create arrays is by using array literals.</a:t>
            </a:r>
            <a:r>
              <a:rPr lang="en-US" sz="2000" b="1" dirty="0" smtClean="0">
                <a:latin typeface="Google Sans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3548605"/>
            <a:ext cx="757343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4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Accessing Elements of an Array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We can access array elements by using their index value.</a:t>
            </a:r>
            <a:endParaRPr lang="en-US" sz="2000" b="1" dirty="0" smtClean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57" y="3033498"/>
            <a:ext cx="754485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– length property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length</a:t>
            </a:r>
            <a:r>
              <a:rPr lang="en-US" sz="2000" dirty="0" smtClean="0">
                <a:latin typeface="Google Sans"/>
              </a:rPr>
              <a:t>: The </a:t>
            </a:r>
            <a:r>
              <a:rPr lang="en-US" sz="2000" i="1" dirty="0" smtClean="0">
                <a:solidFill>
                  <a:srgbClr val="FF0000"/>
                </a:solidFill>
                <a:latin typeface="Google Sans"/>
              </a:rPr>
              <a:t>length </a:t>
            </a:r>
            <a:r>
              <a:rPr lang="en-US" sz="2000" dirty="0" smtClean="0">
                <a:latin typeface="Google Sans"/>
              </a:rPr>
              <a:t>property of an array in javascript returns the numbers of elements in the array. (count)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8" y="3554134"/>
            <a:ext cx="513469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History of JavaScript (JS)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810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1995</a:t>
            </a:r>
            <a:r>
              <a:rPr lang="en-US" sz="2000" dirty="0"/>
              <a:t> – </a:t>
            </a:r>
            <a:r>
              <a:rPr lang="en-US" sz="2000" b="1" dirty="0"/>
              <a:t>Brendan </a:t>
            </a:r>
            <a:r>
              <a:rPr lang="en-US" sz="2000" b="1" dirty="0" err="1"/>
              <a:t>Eich</a:t>
            </a:r>
            <a:r>
              <a:rPr lang="en-US" sz="2000" b="1" dirty="0"/>
              <a:t> </a:t>
            </a:r>
            <a:r>
              <a:rPr lang="en-US" sz="2000" dirty="0"/>
              <a:t>created JavaScript in </a:t>
            </a:r>
            <a:r>
              <a:rPr lang="en-US" sz="2000" b="1" dirty="0"/>
              <a:t>just 10 days</a:t>
            </a:r>
            <a:r>
              <a:rPr lang="en-US" sz="2000" dirty="0"/>
              <a:t> while working at Netscape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DA1D4-0064-4DAB-9EA4-BC376074F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1" t="6434" r="-691"/>
          <a:stretch/>
        </p:blipFill>
        <p:spPr>
          <a:xfrm>
            <a:off x="8942677" y="2090202"/>
            <a:ext cx="2818504" cy="276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69" y="3276745"/>
            <a:ext cx="758295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Array Methods in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84" y="1910623"/>
            <a:ext cx="7785431" cy="47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130" y="1837593"/>
            <a:ext cx="121216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smtClean="0">
                <a:latin typeface="Google Sans"/>
              </a:rPr>
              <a:t>push()</a:t>
            </a:r>
            <a:r>
              <a:rPr lang="en-US" sz="1900" dirty="0" smtClean="0">
                <a:latin typeface="Google Sans"/>
              </a:rPr>
              <a:t>: </a:t>
            </a:r>
            <a:r>
              <a:rPr lang="en-US" sz="2000" dirty="0"/>
              <a:t>Adds one or more elements to the end of an array and returns the new length of the array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Google Sans"/>
              </a:rPr>
              <a:t>	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push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ele1, ele2, ele3, ….,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eleN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dirty="0" smtClean="0">
              <a:solidFill>
                <a:srgbClr val="FF000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2.    pop(): </a:t>
            </a:r>
            <a:r>
              <a:rPr lang="en-US" sz="2000" dirty="0"/>
              <a:t>Removes the last element from an array and returns </a:t>
            </a:r>
            <a:r>
              <a:rPr lang="en-US" sz="2000" dirty="0" smtClean="0"/>
              <a:t>it.</a:t>
            </a:r>
          </a:p>
          <a:p>
            <a:pPr lvl="1">
              <a:lnSpc>
                <a:spcPct val="150000"/>
              </a:lnSpc>
            </a:pP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pop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1900" b="1" dirty="0" smtClean="0">
                <a:latin typeface="Google Sans"/>
              </a:rPr>
              <a:t>shift(): </a:t>
            </a:r>
            <a:r>
              <a:rPr lang="en-US" sz="2000" dirty="0"/>
              <a:t>Removes the first element from an array and returns </a:t>
            </a:r>
            <a:r>
              <a:rPr lang="en-US" sz="2000" dirty="0" smtClean="0"/>
              <a:t>it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      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shift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sz="1900" b="1" dirty="0" err="1" smtClean="0">
                <a:latin typeface="Google Sans"/>
              </a:rPr>
              <a:t>unshift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Adds one or more elements to the beginning of an array and returns the new length of the </a:t>
            </a:r>
            <a:r>
              <a:rPr lang="en-US" sz="2000" dirty="0" smtClean="0"/>
              <a:t>array.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       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unshift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>
                <a:solidFill>
                  <a:srgbClr val="00B050"/>
                </a:solidFill>
                <a:latin typeface="Google Sans"/>
              </a:rPr>
              <a:t>ele1, ele2, ele3, …., </a:t>
            </a:r>
            <a:r>
              <a:rPr lang="en-US" sz="1900" dirty="0" err="1">
                <a:solidFill>
                  <a:srgbClr val="00B050"/>
                </a:solidFill>
                <a:latin typeface="Google Sans"/>
              </a:rPr>
              <a:t>eleN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1900" b="1" dirty="0" smtClean="0">
                <a:latin typeface="Google Sans"/>
              </a:rPr>
              <a:t>slice(): </a:t>
            </a:r>
            <a:r>
              <a:rPr lang="en-US" sz="1900" dirty="0" smtClean="0">
                <a:latin typeface="+mj-lt"/>
              </a:rPr>
              <a:t>Removes the array elements according to the starting index and ending index.</a:t>
            </a:r>
            <a:r>
              <a:rPr lang="en-US" sz="2000" b="1" dirty="0">
                <a:latin typeface="Google Sans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Google Sans"/>
              </a:rPr>
              <a:t>       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slice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endIndex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098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</a:t>
            </a:r>
            <a:r>
              <a:rPr lang="en-US" b="1" dirty="0">
                <a:latin typeface="Google Sans"/>
              </a:rPr>
              <a:t>Methods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30" y="1872761"/>
            <a:ext cx="1127173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6. splice(): </a:t>
            </a:r>
            <a:r>
              <a:rPr lang="en-US" sz="2000" dirty="0"/>
              <a:t>Changes the contents of an array by removing, replacing, or adding elements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splice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deleteCount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, ele1, ele2, …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eleN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);  </a:t>
            </a:r>
            <a:r>
              <a:rPr lang="en-US" sz="1900" dirty="0" smtClean="0">
                <a:solidFill>
                  <a:srgbClr val="7030A0"/>
                </a:solidFill>
                <a:latin typeface="Google Sans"/>
              </a:rPr>
              <a:t>[separator – “”, “ “, “  “]</a:t>
            </a:r>
            <a:endParaRPr lang="en-US" sz="1900" b="1" dirty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7. </a:t>
            </a:r>
            <a:r>
              <a:rPr lang="en-US" sz="1900" b="1" dirty="0" err="1" smtClean="0">
                <a:latin typeface="Google Sans"/>
              </a:rPr>
              <a:t>concat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Merges two or more arrays into a new </a:t>
            </a:r>
            <a:r>
              <a:rPr lang="en-US" sz="2000" dirty="0" smtClean="0"/>
              <a:t>array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concat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array1, array2, array3,….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arrayN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8. reverse(): </a:t>
            </a:r>
            <a:r>
              <a:rPr lang="en-US" sz="2000" dirty="0"/>
              <a:t>Reverses the order of elements in an array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reverse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9. join(): </a:t>
            </a:r>
            <a:r>
              <a:rPr lang="en-US" sz="2000" dirty="0"/>
              <a:t>Joins all elements of an array into a string, separated by a specified separator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join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separator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10. includes(): </a:t>
            </a:r>
            <a:r>
              <a:rPr lang="en-US" sz="2000" dirty="0"/>
              <a:t>Determines whether an array includes a certain element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includes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searchElement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fromIndex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292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</a:t>
            </a:r>
            <a:r>
              <a:rPr lang="en-US" b="1" dirty="0">
                <a:latin typeface="Google Sans"/>
              </a:rPr>
              <a:t>Methods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30" y="1872761"/>
            <a:ext cx="112717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11. </a:t>
            </a:r>
            <a:r>
              <a:rPr lang="en-US" sz="1900" b="1" dirty="0" err="1" smtClean="0">
                <a:latin typeface="Google Sans"/>
              </a:rPr>
              <a:t>indexOf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1900" dirty="0" smtClean="0">
                <a:latin typeface="+mj-lt"/>
              </a:rPr>
              <a:t>Returns the first index of a specified element in the array, or </a:t>
            </a:r>
            <a:r>
              <a:rPr lang="en-US" sz="1900" dirty="0" smtClean="0">
                <a:solidFill>
                  <a:srgbClr val="FF0000"/>
                </a:solidFill>
                <a:latin typeface="+mj-lt"/>
              </a:rPr>
              <a:t>-1 </a:t>
            </a:r>
            <a:r>
              <a:rPr lang="en-US" sz="1900" dirty="0" smtClean="0">
                <a:latin typeface="+mj-lt"/>
              </a:rPr>
              <a:t>if not found.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	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indexOf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searchElement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; </a:t>
            </a:r>
            <a:endParaRPr lang="en-US" sz="1900" b="1" dirty="0" smtClean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12. </a:t>
            </a:r>
            <a:r>
              <a:rPr lang="en-US" sz="1900" b="1" dirty="0" err="1" smtClean="0">
                <a:latin typeface="Google Sans"/>
              </a:rPr>
              <a:t>isArray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1900" dirty="0"/>
              <a:t>T</a:t>
            </a:r>
            <a:r>
              <a:rPr lang="en-US" sz="1900" dirty="0" smtClean="0"/>
              <a:t>he </a:t>
            </a:r>
            <a:r>
              <a:rPr lang="en-US" sz="1900" b="1" i="1" dirty="0" err="1" smtClean="0"/>
              <a:t>Array.isArray</a:t>
            </a:r>
            <a:r>
              <a:rPr lang="en-US" sz="1900" b="1" i="1" dirty="0" smtClean="0"/>
              <a:t>() </a:t>
            </a:r>
            <a:r>
              <a:rPr lang="en-US" sz="1900" dirty="0" smtClean="0"/>
              <a:t>method checks if a given value is an array or not.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b="1" dirty="0" err="1" smtClean="0">
                <a:solidFill>
                  <a:srgbClr val="7030A0"/>
                </a:solidFill>
                <a:latin typeface="Google Sans"/>
              </a:rPr>
              <a:t>Array</a:t>
            </a:r>
            <a:r>
              <a:rPr lang="en-US" sz="1900" dirty="0" err="1" smtClean="0">
                <a:latin typeface="Google Sans"/>
              </a:rPr>
              <a:t>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isArray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array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722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958885"/>
            <a:ext cx="10993549" cy="1475013"/>
          </a:xfrm>
        </p:spPr>
        <p:txBody>
          <a:bodyPr anchor="ctr">
            <a:normAutofit/>
          </a:bodyPr>
          <a:lstStyle/>
          <a:p>
            <a:r>
              <a:rPr lang="en-US" sz="8800" dirty="0" smtClean="0"/>
              <a:t>DAY-04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0" y="3174022"/>
            <a:ext cx="10993549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Objects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an object?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create an object?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access an object?</a:t>
            </a:r>
          </a:p>
          <a:p>
            <a:pPr marL="857250" lvl="1" indent="-400050">
              <a:buFont typeface="+mj-lt"/>
              <a:buAutoNum type="romanL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Object Methods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Keys()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Values()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Entries()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Advanced Array Methods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ap()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filter()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reduce()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Destructuring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Array Destructuring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Object Destructuring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Spread and Rest Operator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13752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Objects in </a:t>
            </a:r>
            <a:r>
              <a:rPr lang="en-US" b="1" dirty="0">
                <a:latin typeface="Google Sans"/>
              </a:rPr>
              <a:t>javascript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30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Object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 smtClean="0">
                <a:latin typeface="+mj-lt"/>
              </a:rPr>
              <a:t>An object is a programmatical representation of real-life entity.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In simple words we can say that object is a collection of multiple different properties in the form of a </a:t>
            </a:r>
            <a:r>
              <a:rPr lang="en-US" sz="2000" b="1" i="1" dirty="0" smtClean="0">
                <a:latin typeface="+mj-lt"/>
              </a:rPr>
              <a:t>key-value</a:t>
            </a:r>
            <a:r>
              <a:rPr lang="en-US" sz="2000" dirty="0" smtClean="0">
                <a:latin typeface="+mj-lt"/>
              </a:rPr>
              <a:t> pairs.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Property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 smtClean="0">
                <a:latin typeface="+mj-lt"/>
              </a:rPr>
              <a:t>It is the combination of key and value pair.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Where internally all the keys are stored in the form of string.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When you console (print) an object, the keys might not appear in the order you added them.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Objects properties does not follow any specific order.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014" y="3421737"/>
            <a:ext cx="3499340" cy="18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create object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61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We can create object by using </a:t>
            </a:r>
            <a:r>
              <a:rPr lang="en-US" sz="2000" b="1" dirty="0" smtClean="0">
                <a:latin typeface="+mj-lt"/>
              </a:rPr>
              <a:t>Object Literal</a:t>
            </a:r>
            <a:r>
              <a:rPr lang="en-US" sz="2000" dirty="0" smtClean="0">
                <a:latin typeface="+mj-lt"/>
              </a:rPr>
              <a:t> (</a:t>
            </a:r>
            <a:r>
              <a:rPr lang="en-US" sz="2000" b="1" dirty="0" smtClean="0">
                <a:latin typeface="+mj-lt"/>
              </a:rPr>
              <a:t>{ }</a:t>
            </a:r>
            <a:r>
              <a:rPr lang="en-US" sz="2000" dirty="0" smtClean="0">
                <a:latin typeface="+mj-lt"/>
              </a:rPr>
              <a:t>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32" y="3257366"/>
            <a:ext cx="593490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access object properties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130" y="1907931"/>
            <a:ext cx="112717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There are 2 ways we can access the object properties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1. By Using Dot 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r>
              <a:rPr lang="en-US" sz="2000" b="1" dirty="0" smtClean="0"/>
              <a:t>)</a:t>
            </a:r>
            <a:r>
              <a:rPr lang="en-US" sz="2000" b="1" dirty="0" smtClean="0">
                <a:latin typeface="+mj-lt"/>
              </a:rPr>
              <a:t> Notation </a:t>
            </a:r>
            <a:r>
              <a:rPr lang="en-US" sz="2000" dirty="0" smtClean="0">
                <a:latin typeface="+mj-lt"/>
              </a:rPr>
              <a:t>: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smtClean="0"/>
              <a:t>The </a:t>
            </a:r>
            <a:r>
              <a:rPr lang="en-US" sz="2000" dirty="0"/>
              <a:t>dot notation is the most common way to access properties, but it doesn't work for special keys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2. </a:t>
            </a:r>
            <a:r>
              <a:rPr lang="en-US" sz="2000" b="1" dirty="0"/>
              <a:t>By Using Square Bracket 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[ ]</a:t>
            </a:r>
            <a:r>
              <a:rPr lang="en-US" sz="2000" b="1" dirty="0" smtClean="0"/>
              <a:t>) Notation</a:t>
            </a:r>
            <a:r>
              <a:rPr lang="en-US" sz="2000" dirty="0" smtClean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The bracket notation is used when</a:t>
            </a:r>
            <a:r>
              <a:rPr lang="en-US" sz="2000" dirty="0" smtClean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The key is dynamic</a:t>
            </a:r>
            <a:r>
              <a:rPr lang="en-US" sz="2000" dirty="0" smtClean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The key has special characters or spaces</a:t>
            </a:r>
            <a:r>
              <a:rPr lang="en-US" sz="2000" dirty="0" smtClean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The key consist of only number</a:t>
            </a: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5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Objects methods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05" y="1838168"/>
            <a:ext cx="6968803" cy="2070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3913811"/>
            <a:ext cx="1127173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1. keys(): </a:t>
            </a:r>
            <a:r>
              <a:rPr lang="en-US" sz="1900" dirty="0" smtClean="0">
                <a:latin typeface="+mj-lt"/>
              </a:rPr>
              <a:t>The </a:t>
            </a:r>
            <a:r>
              <a:rPr lang="en-US" sz="1900" b="1" i="1" dirty="0" err="1" smtClean="0">
                <a:latin typeface="+mj-lt"/>
              </a:rPr>
              <a:t>Object.keys</a:t>
            </a:r>
            <a:r>
              <a:rPr lang="en-US" sz="1900" b="1" i="1" dirty="0" smtClean="0">
                <a:latin typeface="+mj-lt"/>
              </a:rPr>
              <a:t>()</a:t>
            </a:r>
            <a:r>
              <a:rPr lang="en-US" sz="1900" dirty="0" smtClean="0">
                <a:latin typeface="+mj-lt"/>
              </a:rPr>
              <a:t> methods returns an array with the keys of an object.</a:t>
            </a:r>
            <a:endParaRPr lang="en-US" sz="1900" b="1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Object.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keys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obj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; </a:t>
            </a:r>
            <a:endParaRPr lang="en-US" sz="1900" b="1" dirty="0" smtClean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2. values(): </a:t>
            </a:r>
            <a:r>
              <a:rPr lang="en-US" sz="1900" dirty="0">
                <a:latin typeface="+mj-lt"/>
              </a:rPr>
              <a:t>The </a:t>
            </a:r>
            <a:r>
              <a:rPr lang="en-US" sz="1900" b="1" i="1" dirty="0" err="1" smtClean="0">
                <a:latin typeface="+mj-lt"/>
              </a:rPr>
              <a:t>Object.values</a:t>
            </a:r>
            <a:r>
              <a:rPr lang="en-US" sz="1900" b="1" i="1" dirty="0" smtClean="0">
                <a:latin typeface="+mj-lt"/>
              </a:rPr>
              <a:t>() </a:t>
            </a:r>
            <a:r>
              <a:rPr lang="en-US" sz="1900" dirty="0">
                <a:latin typeface="+mj-lt"/>
              </a:rPr>
              <a:t>methods returns an array with the </a:t>
            </a:r>
            <a:r>
              <a:rPr lang="en-US" sz="1900" dirty="0" smtClean="0">
                <a:latin typeface="+mj-lt"/>
              </a:rPr>
              <a:t>values </a:t>
            </a:r>
            <a:r>
              <a:rPr lang="en-US" sz="1900" dirty="0">
                <a:latin typeface="+mj-lt"/>
              </a:rPr>
              <a:t>of an object</a:t>
            </a:r>
            <a:r>
              <a:rPr lang="en-US" sz="19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</a:t>
            </a:r>
            <a:r>
              <a:rPr lang="en-US" sz="1900" dirty="0" err="1" smtClean="0">
                <a:latin typeface="Google Sans"/>
              </a:rPr>
              <a:t>Object.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values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obj</a:t>
            </a:r>
            <a:r>
              <a:rPr lang="en-US" sz="1900" dirty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>
                <a:solidFill>
                  <a:srgbClr val="00B050"/>
                </a:solidFill>
                <a:latin typeface="Google Sans"/>
              </a:rPr>
              <a:t>; </a:t>
            </a:r>
            <a:endParaRPr lang="en-US" sz="1900" dirty="0" smtClean="0">
              <a:solidFill>
                <a:srgbClr val="00B05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3. entries(): </a:t>
            </a:r>
            <a:r>
              <a:rPr lang="en-US" sz="1900" dirty="0"/>
              <a:t>The </a:t>
            </a:r>
            <a:r>
              <a:rPr lang="en-US" sz="1900" b="1" i="1" dirty="0" err="1" smtClean="0"/>
              <a:t>Object.entries</a:t>
            </a:r>
            <a:r>
              <a:rPr lang="en-US" sz="1900" b="1" i="1" dirty="0" smtClean="0"/>
              <a:t>() </a:t>
            </a:r>
            <a:r>
              <a:rPr lang="en-US" sz="1900" dirty="0"/>
              <a:t>methods returns </a:t>
            </a:r>
            <a:r>
              <a:rPr lang="en-US" sz="1900" dirty="0" smtClean="0"/>
              <a:t>each key and value pair in the form of array.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</a:t>
            </a:r>
            <a:r>
              <a:rPr lang="en-US" sz="1900" dirty="0" err="1" smtClean="0">
                <a:latin typeface="Google Sans"/>
              </a:rPr>
              <a:t>Object.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entries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obj</a:t>
            </a:r>
            <a:r>
              <a:rPr lang="en-US" sz="1900" dirty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>
                <a:solidFill>
                  <a:srgbClr val="00B050"/>
                </a:solidFill>
                <a:latin typeface="Google San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749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Advanced array methods (Iteration methods)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Google Sans"/>
              </a:rPr>
              <a:t>Q. What are Array Iteration Methods?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Array iteration methods are built-in functions that allow us to loop through arrays and perform specific operations on each element.</a:t>
            </a:r>
            <a:endParaRPr 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52" y="3966639"/>
            <a:ext cx="762106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9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3578" y="1951892"/>
            <a:ext cx="11254154" cy="47566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History of JavaScript (JS)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30" y="2093641"/>
            <a:ext cx="6578845" cy="44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1. map()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500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map(): </a:t>
            </a:r>
            <a:r>
              <a:rPr lang="en-US" sz="2000" dirty="0" smtClean="0">
                <a:latin typeface="+mj-lt"/>
              </a:rPr>
              <a:t>The map() method creates a new array by applying a given function to every element in the array.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It does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not</a:t>
            </a:r>
            <a:r>
              <a:rPr lang="en-US" sz="2000" dirty="0" smtClean="0">
                <a:latin typeface="+mj-lt"/>
              </a:rPr>
              <a:t> modify the original array.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Instead of it will create a new array.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58" y="3725544"/>
            <a:ext cx="663985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2</a:t>
            </a:r>
            <a:r>
              <a:rPr lang="en-US" b="1" dirty="0" smtClean="0">
                <a:latin typeface="Google Sans"/>
              </a:rPr>
              <a:t>. filter()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50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filter(): </a:t>
            </a:r>
            <a:r>
              <a:rPr lang="en-US" sz="2000" dirty="0" smtClean="0">
                <a:latin typeface="+mj-lt"/>
              </a:rPr>
              <a:t>The filter() method creates a new array containing all the elements that pass a certain condition.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the callback function returns 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 for an element, that element is included in the new array; otherwise, it is excluded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It will return a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new array </a:t>
            </a:r>
            <a:r>
              <a:rPr lang="en-US" sz="2000" dirty="0" smtClean="0">
                <a:latin typeface="+mj-lt"/>
              </a:rPr>
              <a:t>containing elements that satisfy the condition.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30" y="3959768"/>
            <a:ext cx="6412986" cy="26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3</a:t>
            </a:r>
            <a:r>
              <a:rPr lang="en-US" b="1" dirty="0" smtClean="0">
                <a:latin typeface="Google Sans"/>
              </a:rPr>
              <a:t>. reduce()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50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reduce(): </a:t>
            </a:r>
            <a:r>
              <a:rPr lang="en-US" sz="2000" dirty="0" smtClean="0">
                <a:latin typeface="+mj-lt"/>
              </a:rPr>
              <a:t>The reduce() method executes a reducer function on each element of array, resulting in a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     single output.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callback function takes four arguments: </a:t>
            </a:r>
            <a:r>
              <a:rPr lang="en-US" sz="2000" i="1" dirty="0">
                <a:solidFill>
                  <a:srgbClr val="0070C0"/>
                </a:solidFill>
              </a:rPr>
              <a:t>accumulator</a:t>
            </a:r>
            <a:r>
              <a:rPr lang="en-US" sz="2000" i="1" dirty="0"/>
              <a:t>,</a:t>
            </a:r>
            <a:r>
              <a:rPr lang="en-US" sz="2000" dirty="0"/>
              <a:t> </a:t>
            </a:r>
            <a:r>
              <a:rPr lang="en-US" sz="2000" i="1" dirty="0" err="1">
                <a:solidFill>
                  <a:srgbClr val="0070C0"/>
                </a:solidFill>
              </a:rPr>
              <a:t>currentValue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0070C0"/>
                </a:solidFill>
              </a:rPr>
              <a:t>currentIndex</a:t>
            </a:r>
            <a:r>
              <a:rPr lang="en-US" sz="2000" dirty="0"/>
              <a:t>, and the </a:t>
            </a:r>
            <a:r>
              <a:rPr lang="en-US" sz="2000" i="1" dirty="0">
                <a:solidFill>
                  <a:srgbClr val="0070C0"/>
                </a:solidFill>
              </a:rPr>
              <a:t>array</a:t>
            </a:r>
            <a:r>
              <a:rPr lang="en-US" sz="2000" dirty="0"/>
              <a:t> </a:t>
            </a:r>
            <a:r>
              <a:rPr lang="en-US" sz="2000" dirty="0" smtClean="0"/>
              <a:t>itself.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Ideally it is used for sum, product or other computation.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3885274"/>
            <a:ext cx="661127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4. </a:t>
            </a:r>
            <a:r>
              <a:rPr lang="en-US" b="1" dirty="0" err="1" smtClean="0">
                <a:latin typeface="Google Sans"/>
              </a:rPr>
              <a:t>foreach</a:t>
            </a:r>
            <a:r>
              <a:rPr lang="en-US" b="1" dirty="0" smtClean="0">
                <a:latin typeface="Google Sans"/>
              </a:rPr>
              <a:t>()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500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+mj-lt"/>
              </a:rPr>
              <a:t>ForEach</a:t>
            </a:r>
            <a:r>
              <a:rPr lang="en-US" sz="2000" b="1" dirty="0" smtClean="0">
                <a:latin typeface="+mj-lt"/>
              </a:rPr>
              <a:t>(): </a:t>
            </a:r>
            <a:r>
              <a:rPr lang="en-US" sz="2000" dirty="0" smtClean="0">
                <a:latin typeface="+mj-lt"/>
              </a:rPr>
              <a:t>The </a:t>
            </a:r>
            <a:r>
              <a:rPr lang="en-US" sz="2000" dirty="0" err="1" smtClean="0">
                <a:latin typeface="+mj-lt"/>
              </a:rPr>
              <a:t>forEach</a:t>
            </a:r>
            <a:r>
              <a:rPr lang="en-US" sz="2000" dirty="0" smtClean="0">
                <a:latin typeface="+mj-lt"/>
              </a:rPr>
              <a:t>() </a:t>
            </a:r>
            <a:r>
              <a:rPr lang="en-US" sz="2000" dirty="0"/>
              <a:t>method executes a provided function once for each array </a:t>
            </a:r>
            <a:r>
              <a:rPr lang="en-US" sz="2000" dirty="0" smtClean="0"/>
              <a:t>element.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It does not return a new array it will modify the original array.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It does not return anything. (undefined)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3636888"/>
            <a:ext cx="638264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Destructuring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500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Destructuring: </a:t>
            </a:r>
            <a:r>
              <a:rPr lang="en-US" sz="2000" dirty="0" smtClean="0">
                <a:latin typeface="+mj-lt"/>
              </a:rPr>
              <a:t>Destructuring means breaking a big structure like an array or object into smaller pieces (variables) easily.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In simple words </a:t>
            </a:r>
            <a:r>
              <a:rPr lang="en-US" sz="2000" dirty="0" smtClean="0"/>
              <a:t>destructuring </a:t>
            </a:r>
            <a:r>
              <a:rPr lang="en-US" sz="2000" dirty="0"/>
              <a:t>means to break down the complex structure into simpler parts.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3724093"/>
            <a:ext cx="610637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1. Array Destructuring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350869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Array Destructuring: </a:t>
            </a:r>
            <a:r>
              <a:rPr lang="en-US" sz="2000" dirty="0" smtClean="0">
                <a:latin typeface="+mj-lt"/>
              </a:rPr>
              <a:t>Destructuring helps us to extract the elements from the arrays and store inside variables.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3489995"/>
            <a:ext cx="614448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2</a:t>
            </a:r>
            <a:r>
              <a:rPr lang="en-US" b="1" dirty="0" smtClean="0">
                <a:latin typeface="Google Sans"/>
              </a:rPr>
              <a:t>. Object Destructuring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350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Object Destructuring: </a:t>
            </a:r>
            <a:r>
              <a:rPr lang="en-US" sz="2000" dirty="0"/>
              <a:t>It is used to extract the properties of an object and bind them to variable for ease </a:t>
            </a:r>
            <a:r>
              <a:rPr lang="en-US" sz="2000" dirty="0" smtClean="0"/>
              <a:t>use.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Extracts values from objects and assigns them to variables.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3427357"/>
            <a:ext cx="6125430" cy="2553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653" y="6129883"/>
            <a:ext cx="11350869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Important Note</a:t>
            </a:r>
            <a:r>
              <a:rPr lang="en-US" sz="2000" b="1" dirty="0" smtClean="0">
                <a:latin typeface="+mj-lt"/>
              </a:rPr>
              <a:t>: </a:t>
            </a:r>
            <a:r>
              <a:rPr lang="en-US" sz="2000" b="1" i="1" dirty="0">
                <a:solidFill>
                  <a:srgbClr val="00B050"/>
                </a:solidFill>
              </a:rPr>
              <a:t>In object destructuring we have to pass the actual key names as a variables.</a:t>
            </a:r>
            <a:r>
              <a:rPr lang="en-US" sz="2000" b="1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rest </a:t>
            </a:r>
            <a:r>
              <a:rPr lang="en-US" b="1" dirty="0" smtClean="0">
                <a:latin typeface="Google Sans"/>
              </a:rPr>
              <a:t>parameter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565" y="2048609"/>
            <a:ext cx="11350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1. Rest Parameter: </a:t>
            </a:r>
            <a:endParaRPr lang="en-US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It will collects all remaining parameters in an array.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rest parameter is used when defining a function to gather all remaining arguments into an array.</a:t>
            </a:r>
            <a:endParaRPr lang="en-US" sz="20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This allows you to handle an indefinite number of arguments.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used inside a </a:t>
            </a:r>
            <a:r>
              <a:rPr lang="en-US" sz="2000" b="1" dirty="0"/>
              <a:t>function </a:t>
            </a:r>
            <a:r>
              <a:rPr lang="en-US" sz="2000" b="1" dirty="0" smtClean="0"/>
              <a:t>definition.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Rest Parameter </a:t>
            </a:r>
            <a:r>
              <a:rPr lang="en-US" sz="2000" dirty="0" smtClean="0"/>
              <a:t>- </a:t>
            </a:r>
            <a:r>
              <a:rPr lang="en-US" sz="2000" dirty="0"/>
              <a:t>Left Hand Side of the equation or in Function Definition it is consider as the Rest Parameter.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Syntax: (</a:t>
            </a:r>
            <a:r>
              <a:rPr lang="en-US" sz="2000" b="1" dirty="0" smtClean="0">
                <a:solidFill>
                  <a:srgbClr val="00B050"/>
                </a:solidFill>
              </a:rPr>
              <a:t>…ref_var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21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Spread </a:t>
            </a:r>
            <a:r>
              <a:rPr lang="en-US" b="1" dirty="0">
                <a:latin typeface="Google Sans"/>
              </a:rPr>
              <a:t>Operator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565" y="2048609"/>
            <a:ext cx="11350869" cy="430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2</a:t>
            </a:r>
            <a:r>
              <a:rPr lang="en-US" sz="2000" b="1" dirty="0" smtClean="0">
                <a:latin typeface="+mj-lt"/>
              </a:rPr>
              <a:t>. Spread Operator: </a:t>
            </a:r>
            <a:endParaRPr lang="en-US" sz="2000" dirty="0"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spread operator is used to </a:t>
            </a:r>
            <a:r>
              <a:rPr lang="en-US" sz="2000" b="1" i="1" dirty="0"/>
              <a:t>spread</a:t>
            </a:r>
            <a:r>
              <a:rPr lang="en-US" sz="2000" dirty="0"/>
              <a:t> or </a:t>
            </a:r>
            <a:r>
              <a:rPr lang="en-US" sz="2000" b="1" i="1" dirty="0"/>
              <a:t>unpack</a:t>
            </a:r>
            <a:r>
              <a:rPr lang="en-US" sz="2000" dirty="0"/>
              <a:t> the elements of an array (or object) into individual elements. 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used inside a </a:t>
            </a:r>
            <a:r>
              <a:rPr lang="en-US" sz="2000" b="1" i="1" dirty="0"/>
              <a:t>function call</a:t>
            </a:r>
            <a:r>
              <a:rPr lang="en-US" sz="2000" dirty="0"/>
              <a:t>, or when copying arrays/objects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Spread </a:t>
            </a:r>
            <a:r>
              <a:rPr lang="en-US" sz="2000" dirty="0"/>
              <a:t>Operator </a:t>
            </a:r>
            <a:r>
              <a:rPr lang="en-US" sz="2000" dirty="0" smtClean="0"/>
              <a:t>- </a:t>
            </a:r>
            <a:r>
              <a:rPr lang="en-US" sz="2000" dirty="0"/>
              <a:t>Right Hand Side of the equation or in function call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Syntax: (</a:t>
            </a:r>
            <a:r>
              <a:rPr lang="en-US" sz="2000" b="1" dirty="0" smtClean="0">
                <a:solidFill>
                  <a:srgbClr val="00B050"/>
                </a:solidFill>
              </a:rPr>
              <a:t>…ref_var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Example: </a:t>
            </a:r>
            <a:r>
              <a:rPr lang="en-US" sz="2000" dirty="0" smtClean="0"/>
              <a:t>Arrays, Objects, etc.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1350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JSON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565" y="2048609"/>
            <a:ext cx="11350869" cy="369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JSON: </a:t>
            </a:r>
            <a:r>
              <a:rPr lang="en-US" sz="2000" dirty="0" smtClean="0">
                <a:latin typeface="+mj-lt"/>
              </a:rPr>
              <a:t>JSON stands for Javascript Object Notation.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a format for structuring data</a:t>
            </a:r>
            <a:endParaRPr lang="en-US" sz="2000" b="1" dirty="0" smtClean="0"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represents data as key-value pairs and supports data structures like objects and arrays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Key Terms</a:t>
            </a:r>
            <a:r>
              <a:rPr lang="en-US" sz="2000" dirty="0"/>
              <a:t>: 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Collection</a:t>
            </a:r>
            <a:r>
              <a:rPr lang="en-US" sz="2000" dirty="0"/>
              <a:t>: A collection of documents. 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Document</a:t>
            </a:r>
            <a:r>
              <a:rPr lang="en-US" sz="2000" dirty="0"/>
              <a:t>: A collection of fields (fields are key-value pairs</a:t>
            </a:r>
            <a:r>
              <a:rPr lang="en-US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90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 </a:t>
            </a:r>
            <a:r>
              <a:rPr lang="en-US" b="1" dirty="0"/>
              <a:t>Engines of Different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9C1E2-0847-4066-9636-F5EABBF2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4" y="1970254"/>
            <a:ext cx="4386697" cy="45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How to Create JSON?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981" y="2607633"/>
            <a:ext cx="5092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Rules for </a:t>
            </a:r>
            <a:r>
              <a:rPr lang="en-US" sz="2000" b="1" dirty="0" smtClean="0"/>
              <a:t>JSON</a:t>
            </a:r>
            <a:r>
              <a:rPr lang="en-US" sz="20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Data is represented as key-value pairs.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Keys </a:t>
            </a:r>
            <a:r>
              <a:rPr lang="en-US" sz="2000" dirty="0"/>
              <a:t>must be strings enclosed in double quotes.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Values </a:t>
            </a:r>
            <a:r>
              <a:rPr lang="en-US" sz="2000" dirty="0"/>
              <a:t>can be strings, numbers, objects, arrays, booleans, or null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16" y="2704350"/>
            <a:ext cx="5966541" cy="31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JSON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40" y="1965795"/>
            <a:ext cx="11369919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There are 2 main popular JSON methods used widely</a:t>
            </a:r>
            <a:r>
              <a:rPr lang="en-US" sz="2000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6" y="3054394"/>
            <a:ext cx="663032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JSON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39" y="1881491"/>
            <a:ext cx="11369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1. </a:t>
            </a:r>
            <a:r>
              <a:rPr lang="en-US" sz="2000" b="1" dirty="0" err="1" smtClean="0"/>
              <a:t>JSON.parse</a:t>
            </a:r>
            <a:r>
              <a:rPr lang="en-US" sz="2000" b="1" dirty="0" smtClean="0"/>
              <a:t>()</a:t>
            </a:r>
            <a:r>
              <a:rPr lang="en-US" sz="2000" dirty="0" smtClean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JSON.parse</a:t>
            </a:r>
            <a:r>
              <a:rPr lang="en-US" sz="2000" dirty="0" smtClean="0"/>
              <a:t>() converts a JSON string to a Javascript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accepts a JSON string as a input.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</a:t>
            </a:r>
            <a:r>
              <a:rPr lang="en-US" sz="2000" dirty="0" smtClean="0"/>
              <a:t>receiving </a:t>
            </a:r>
            <a:r>
              <a:rPr lang="en-US" sz="2000" dirty="0"/>
              <a:t>data from a web server, the data is always a string.	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3" y="3950851"/>
            <a:ext cx="6639852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JSON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39" y="1881491"/>
            <a:ext cx="11369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2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JSON.stringify</a:t>
            </a:r>
            <a:r>
              <a:rPr lang="en-US" sz="2000" b="1" dirty="0" smtClean="0"/>
              <a:t>()</a:t>
            </a:r>
            <a:r>
              <a:rPr lang="en-US" sz="2000" dirty="0" smtClean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JSON.stringify</a:t>
            </a:r>
            <a:r>
              <a:rPr lang="en-US" sz="2000" dirty="0" smtClean="0"/>
              <a:t>() converts a JSON object to a Javascript strings.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accepts a JSON object as a input.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sending data to a web server, the data has to be a string format.	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5" y="3920444"/>
            <a:ext cx="660174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958885"/>
            <a:ext cx="10993549" cy="1475013"/>
          </a:xfrm>
        </p:spPr>
        <p:txBody>
          <a:bodyPr anchor="ctr">
            <a:normAutofit/>
          </a:bodyPr>
          <a:lstStyle/>
          <a:p>
            <a:r>
              <a:rPr lang="en-US" sz="8800" dirty="0" smtClean="0"/>
              <a:t>DAY-05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0" y="3174022"/>
            <a:ext cx="10993549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JS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Synchronous and Asynchronous JS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Timing Functions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err="1" smtClean="0">
                <a:solidFill>
                  <a:schemeClr val="bg1"/>
                </a:solidFill>
              </a:rPr>
              <a:t>setTimeout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err="1" smtClean="0">
                <a:solidFill>
                  <a:schemeClr val="bg1"/>
                </a:solidFill>
              </a:rPr>
              <a:t>setInterval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err="1" smtClean="0">
                <a:solidFill>
                  <a:schemeClr val="bg1"/>
                </a:solidFill>
              </a:rPr>
              <a:t>clearTimeout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err="1" smtClean="0">
                <a:solidFill>
                  <a:schemeClr val="bg1"/>
                </a:solidFill>
              </a:rPr>
              <a:t>clearInterval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Fetch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and Await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BOM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Window Object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Window Methods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alert(), prompt(), confirm()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Local Storage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Session Storage</a:t>
            </a:r>
          </a:p>
        </p:txBody>
      </p:sp>
    </p:spTree>
    <p:extLst>
      <p:ext uri="{BB962C8B-B14F-4D97-AF65-F5344CB8AC3E}">
        <p14:creationId xmlns:p14="http://schemas.microsoft.com/office/powerpoint/2010/main" val="10418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Javascript Modules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39" y="1881491"/>
            <a:ext cx="11369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JS Modules:</a:t>
            </a:r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Modules </a:t>
            </a:r>
            <a:r>
              <a:rPr lang="en-US" sz="2000" dirty="0"/>
              <a:t>are a way to split and organize JavaScript code into smaller, reusable pieces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Instead of writing all the code in one large file, you can </a:t>
            </a:r>
            <a:r>
              <a:rPr lang="en-US" sz="2000" dirty="0" smtClean="0"/>
              <a:t>break down </a:t>
            </a:r>
            <a:r>
              <a:rPr lang="en-US" sz="2000" dirty="0"/>
              <a:t>it into smaller files (modules) and then </a:t>
            </a:r>
            <a:r>
              <a:rPr lang="en-US" sz="2000" dirty="0">
                <a:solidFill>
                  <a:srgbClr val="FF0000"/>
                </a:solidFill>
              </a:rPr>
              <a:t>import/export</a:t>
            </a:r>
            <a:r>
              <a:rPr lang="en-US" sz="2000" dirty="0"/>
              <a:t> functionalities between them.	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4" y="3986018"/>
            <a:ext cx="636358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6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make </a:t>
            </a:r>
            <a:r>
              <a:rPr lang="en-US" b="1" dirty="0" err="1" smtClean="0">
                <a:latin typeface="Google Sans"/>
              </a:rPr>
              <a:t>js</a:t>
            </a:r>
            <a:r>
              <a:rPr lang="en-US" b="1" dirty="0" smtClean="0">
                <a:latin typeface="Google Sans"/>
              </a:rPr>
              <a:t> files as modules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39" y="1881491"/>
            <a:ext cx="11369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By </a:t>
            </a:r>
            <a:r>
              <a:rPr lang="en-US" sz="2000" dirty="0"/>
              <a:t>default, browsers do not treat JavaScript files as ES6 modules.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 working with ES6 modules in the browser, you need to specify </a:t>
            </a:r>
            <a:r>
              <a:rPr lang="en-US" sz="2000" b="1" dirty="0">
                <a:solidFill>
                  <a:srgbClr val="FF0000"/>
                </a:solidFill>
              </a:rPr>
              <a:t>type="module" </a:t>
            </a:r>
            <a:r>
              <a:rPr lang="en-US" sz="2000" dirty="0"/>
              <a:t>in your 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FF0000"/>
                </a:solidFill>
              </a:rPr>
              <a:t>&lt;script </a:t>
            </a:r>
            <a:r>
              <a:rPr lang="en-US" sz="2000" b="1" dirty="0">
                <a:solidFill>
                  <a:srgbClr val="FF0000"/>
                </a:solidFill>
              </a:rPr>
              <a:t>&gt; </a:t>
            </a:r>
            <a:r>
              <a:rPr lang="en-US" sz="2000" dirty="0"/>
              <a:t>tag.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5" y="3535051"/>
            <a:ext cx="6449325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1. Default Export and import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39" y="1881491"/>
            <a:ext cx="11369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module can have </a:t>
            </a:r>
            <a:r>
              <a:rPr lang="en-US" sz="2000" b="1" dirty="0">
                <a:solidFill>
                  <a:srgbClr val="FF0000"/>
                </a:solidFill>
              </a:rPr>
              <a:t>only one default export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You </a:t>
            </a:r>
            <a:r>
              <a:rPr lang="en-US" sz="2000" dirty="0" err="1"/>
              <a:t>donʼt</a:t>
            </a:r>
            <a:r>
              <a:rPr lang="en-US" sz="2000" dirty="0"/>
              <a:t> need to use </a:t>
            </a:r>
            <a:r>
              <a:rPr lang="en-US" sz="2000" dirty="0">
                <a:solidFill>
                  <a:srgbClr val="FF0000"/>
                </a:solidFill>
              </a:rPr>
              <a:t>{}</a:t>
            </a:r>
            <a:r>
              <a:rPr lang="en-US" sz="2000" dirty="0"/>
              <a:t> curly braces when importing </a:t>
            </a:r>
            <a:r>
              <a:rPr lang="en-US" sz="2000" dirty="0" smtClean="0"/>
              <a:t>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8" y="3400451"/>
            <a:ext cx="11242890" cy="29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9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2. Named Export and import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918" y="1881491"/>
            <a:ext cx="11369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You can </a:t>
            </a:r>
            <a:r>
              <a:rPr lang="en-US" sz="2000" b="1" dirty="0">
                <a:solidFill>
                  <a:srgbClr val="FF0000"/>
                </a:solidFill>
              </a:rPr>
              <a:t>export multiple items </a:t>
            </a:r>
            <a:r>
              <a:rPr lang="en-US" sz="2000" dirty="0"/>
              <a:t>from a module using named exports.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 importing, you must use the </a:t>
            </a:r>
            <a:r>
              <a:rPr lang="en-US" sz="2000" b="1" dirty="0">
                <a:solidFill>
                  <a:srgbClr val="00B050"/>
                </a:solidFill>
              </a:rPr>
              <a:t>exact name </a:t>
            </a:r>
            <a:r>
              <a:rPr lang="en-US" sz="2000" dirty="0"/>
              <a:t>inside curly braces </a:t>
            </a:r>
            <a:r>
              <a:rPr lang="en-US" sz="2000" dirty="0" smtClean="0">
                <a:solidFill>
                  <a:srgbClr val="FF0000"/>
                </a:solidFill>
              </a:rPr>
              <a:t>{}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4" y="3344218"/>
            <a:ext cx="11251223" cy="29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4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2400" b="1" dirty="0" smtClean="0">
                <a:latin typeface="Google Sans"/>
              </a:rPr>
              <a:t>Difference between Synchronous and asynchronous </a:t>
            </a:r>
            <a:r>
              <a:rPr lang="en-US" sz="2400" b="1" dirty="0" err="1" smtClean="0">
                <a:latin typeface="Google Sans"/>
              </a:rPr>
              <a:t>js</a:t>
            </a:r>
            <a:endParaRPr lang="en-US" sz="2400" b="1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2350961"/>
            <a:ext cx="1139349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62946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Client-Side Scripting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Dynamically Typed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Google Sans"/>
              </a:rPr>
              <a:t>Weakly </a:t>
            </a:r>
            <a:r>
              <a:rPr lang="en-US" sz="3200" dirty="0" smtClean="0">
                <a:latin typeface="Google Sans"/>
              </a:rPr>
              <a:t>Typed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Google Sans"/>
              </a:rPr>
              <a:t>Interpreted </a:t>
            </a:r>
            <a:r>
              <a:rPr lang="en-US" sz="3200" dirty="0" smtClean="0">
                <a:latin typeface="Google Sans"/>
              </a:rPr>
              <a:t>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Synchronous in Nature </a:t>
            </a:r>
            <a:r>
              <a:rPr lang="en-US" sz="3200" dirty="0">
                <a:latin typeface="Google Sans"/>
              </a:rPr>
              <a:t>(Single-Threaded)</a:t>
            </a:r>
          </a:p>
        </p:txBody>
      </p:sp>
    </p:spTree>
    <p:extLst>
      <p:ext uri="{BB962C8B-B14F-4D97-AF65-F5344CB8AC3E}">
        <p14:creationId xmlns:p14="http://schemas.microsoft.com/office/powerpoint/2010/main" val="17524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Timing 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918" y="1881491"/>
            <a:ext cx="11369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What is Timing Functions in </a:t>
            </a:r>
            <a:r>
              <a:rPr lang="en-US" sz="2000" b="1" dirty="0" smtClean="0"/>
              <a:t>JS</a:t>
            </a:r>
            <a:r>
              <a:rPr lang="en-US" sz="2000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Timing functions in JavaScript allow us to execute a block of code after a certain </a:t>
            </a:r>
            <a:r>
              <a:rPr lang="en-US" sz="2000" b="1" dirty="0"/>
              <a:t>delay</a:t>
            </a:r>
            <a:r>
              <a:rPr lang="en-US" sz="2000" dirty="0"/>
              <a:t> or </a:t>
            </a:r>
            <a:r>
              <a:rPr lang="en-US" sz="2000" b="1" dirty="0"/>
              <a:t>repeatedly</a:t>
            </a:r>
            <a:r>
              <a:rPr lang="en-US" sz="2000" dirty="0"/>
              <a:t> after specific time intervals.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Timing functions essential is used for creating asynchronous tasks in our program.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86" y="4033082"/>
            <a:ext cx="8735644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7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1. </a:t>
            </a:r>
            <a:r>
              <a:rPr lang="en-US" b="1" cap="none" dirty="0" err="1" smtClean="0">
                <a:latin typeface="Google Sans"/>
              </a:rPr>
              <a:t>setTimeout</a:t>
            </a:r>
            <a:r>
              <a:rPr lang="en-US" b="1" cap="none" dirty="0" smtClean="0">
                <a:latin typeface="Google Sans"/>
              </a:rPr>
              <a:t>()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918" y="1881491"/>
            <a:ext cx="11369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b="1" dirty="0" err="1"/>
              <a:t>setTimeout</a:t>
            </a:r>
            <a:r>
              <a:rPr lang="en-US" sz="2000" b="1" dirty="0"/>
              <a:t>() </a:t>
            </a:r>
            <a:r>
              <a:rPr lang="en-US" sz="2000" dirty="0"/>
              <a:t>executes the function once after a specified delay (in milliseconds</a:t>
            </a:r>
            <a:r>
              <a:rPr lang="en-US" sz="2000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setTimeout</a:t>
            </a:r>
            <a:r>
              <a:rPr lang="en-US" sz="2000" dirty="0"/>
              <a:t>() is executed only </a:t>
            </a:r>
            <a:r>
              <a:rPr lang="en-US" sz="2000" dirty="0" smtClean="0"/>
              <a:t>once.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2" y="3280110"/>
            <a:ext cx="5830114" cy="22672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7918" y="5932453"/>
            <a:ext cx="101213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Use case</a:t>
            </a:r>
            <a:r>
              <a:rPr lang="en-US" dirty="0"/>
              <a:t>: Perform a task after some time (e.g., showing a message after 2 seconds).</a:t>
            </a:r>
          </a:p>
        </p:txBody>
      </p:sp>
    </p:spTree>
    <p:extLst>
      <p:ext uri="{BB962C8B-B14F-4D97-AF65-F5344CB8AC3E}">
        <p14:creationId xmlns:p14="http://schemas.microsoft.com/office/powerpoint/2010/main" val="121577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2</a:t>
            </a:r>
            <a:r>
              <a:rPr lang="en-US" b="1" dirty="0" smtClean="0">
                <a:latin typeface="Google Sans"/>
              </a:rPr>
              <a:t>. </a:t>
            </a:r>
            <a:r>
              <a:rPr lang="en-US" b="1" cap="none" dirty="0" err="1" smtClean="0">
                <a:latin typeface="Google Sans"/>
              </a:rPr>
              <a:t>setInterval</a:t>
            </a:r>
            <a:r>
              <a:rPr lang="en-US" b="1" cap="none" dirty="0" smtClean="0">
                <a:latin typeface="Google Sans"/>
              </a:rPr>
              <a:t>()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918" y="1881491"/>
            <a:ext cx="11369919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b="1" dirty="0" err="1"/>
              <a:t>setInterval</a:t>
            </a:r>
            <a:r>
              <a:rPr lang="en-US" sz="2000" b="1" dirty="0"/>
              <a:t>() </a:t>
            </a:r>
            <a:r>
              <a:rPr lang="en-US" sz="2000" dirty="0"/>
              <a:t>executes the function repeatedly at specified time intervals (in milliseconds).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3047849"/>
            <a:ext cx="5792008" cy="21338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7918" y="5805073"/>
            <a:ext cx="9382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Use case</a:t>
            </a:r>
            <a:r>
              <a:rPr lang="en-US" dirty="0"/>
              <a:t>: Perform tasks repeatedly (e.g., updating a countdown or clock).</a:t>
            </a:r>
          </a:p>
        </p:txBody>
      </p:sp>
    </p:spTree>
    <p:extLst>
      <p:ext uri="{BB962C8B-B14F-4D97-AF65-F5344CB8AC3E}">
        <p14:creationId xmlns:p14="http://schemas.microsoft.com/office/powerpoint/2010/main" val="39024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 3. </a:t>
            </a:r>
            <a:r>
              <a:rPr lang="en-US" b="1" cap="none" dirty="0" err="1" smtClean="0">
                <a:latin typeface="Google Sans"/>
              </a:rPr>
              <a:t>clearTimeout</a:t>
            </a:r>
            <a:r>
              <a:rPr lang="en-US" b="1" cap="none" dirty="0" smtClean="0">
                <a:latin typeface="Google Sans"/>
              </a:rPr>
              <a:t>() </a:t>
            </a:r>
            <a:r>
              <a:rPr lang="en-US" b="1" dirty="0" smtClean="0">
                <a:latin typeface="Google Sans"/>
              </a:rPr>
              <a:t>and 4. </a:t>
            </a:r>
            <a:r>
              <a:rPr lang="en-US" b="1" cap="none" dirty="0" err="1" smtClean="0">
                <a:latin typeface="Google Sans"/>
              </a:rPr>
              <a:t>clearInterval</a:t>
            </a:r>
            <a:r>
              <a:rPr lang="en-US" b="1" cap="none" dirty="0" smtClean="0">
                <a:latin typeface="Google Sans"/>
              </a:rPr>
              <a:t>()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919" y="1881491"/>
            <a:ext cx="5294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3. </a:t>
            </a:r>
            <a:r>
              <a:rPr lang="en-US" sz="2000" b="1" dirty="0" err="1" smtClean="0"/>
              <a:t>clearTimeout</a:t>
            </a:r>
            <a:r>
              <a:rPr lang="en-US" sz="2000" b="1" dirty="0" smtClean="0"/>
              <a:t>(): </a:t>
            </a:r>
            <a:r>
              <a:rPr lang="en-US" sz="2000" dirty="0" smtClean="0"/>
              <a:t>The </a:t>
            </a:r>
            <a:r>
              <a:rPr lang="en-US" sz="2000" dirty="0" err="1" smtClean="0"/>
              <a:t>clearTimeout</a:t>
            </a:r>
            <a:r>
              <a:rPr lang="en-US" sz="2000" dirty="0" smtClean="0"/>
              <a:t>() stops a timeout set by </a:t>
            </a:r>
            <a:r>
              <a:rPr lang="en-US" sz="2000" dirty="0" err="1" smtClean="0"/>
              <a:t>setTimeout</a:t>
            </a:r>
            <a:r>
              <a:rPr lang="en-US" sz="2000" dirty="0" smtClean="0"/>
              <a:t>().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Use case</a:t>
            </a:r>
            <a:r>
              <a:rPr lang="en-US" sz="2000" dirty="0"/>
              <a:t>: Cancel a delayed task if it's no longer needed</a:t>
            </a:r>
            <a:r>
              <a:rPr lang="en-US" sz="20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5161" y="188149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4. </a:t>
            </a:r>
            <a:r>
              <a:rPr lang="en-US" sz="2000" b="1" dirty="0" err="1" smtClean="0"/>
              <a:t>clearInterval</a:t>
            </a:r>
            <a:r>
              <a:rPr lang="en-US" sz="2000" b="1" dirty="0" smtClean="0"/>
              <a:t>(): </a:t>
            </a:r>
            <a:r>
              <a:rPr lang="en-US" sz="2000" dirty="0" smtClean="0"/>
              <a:t>The </a:t>
            </a:r>
            <a:r>
              <a:rPr lang="en-US" sz="2000" dirty="0" err="1" smtClean="0"/>
              <a:t>clearInterval</a:t>
            </a:r>
            <a:r>
              <a:rPr lang="en-US" sz="2000" dirty="0" smtClean="0"/>
              <a:t>() stops a repeating task set by </a:t>
            </a:r>
            <a:r>
              <a:rPr lang="en-US" sz="2000" dirty="0" err="1" smtClean="0"/>
              <a:t>setInterval</a:t>
            </a:r>
            <a:r>
              <a:rPr lang="en-US" sz="2000" dirty="0" smtClean="0"/>
              <a:t>().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Use case</a:t>
            </a:r>
            <a:r>
              <a:rPr lang="en-US" sz="2000" dirty="0" smtClean="0"/>
              <a:t>: Stop a repeated action when a condition is met.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4" y="3140135"/>
            <a:ext cx="4738641" cy="1730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93" y="3140135"/>
            <a:ext cx="4942935" cy="173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PROMISES IN JAVASCRIPT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643" y="2022168"/>
            <a:ext cx="11712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What is a Promise?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Promise in JavaScript is an object that represents the eventual </a:t>
            </a:r>
            <a:r>
              <a:rPr lang="en-US" sz="2000" b="1" dirty="0">
                <a:solidFill>
                  <a:srgbClr val="00B050"/>
                </a:solidFill>
              </a:rPr>
              <a:t>completion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FF0000"/>
                </a:solidFill>
              </a:rPr>
              <a:t>failure</a:t>
            </a:r>
            <a:r>
              <a:rPr lang="en-US" sz="2000" dirty="0"/>
              <a:t> of an asynchronous operation and its resulting value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 Promise Object represents the completion or failure of an </a:t>
            </a:r>
            <a:r>
              <a:rPr lang="en-US" sz="2000" b="1" dirty="0">
                <a:solidFill>
                  <a:srgbClr val="FF0000"/>
                </a:solidFill>
              </a:rPr>
              <a:t>asynchronous operation </a:t>
            </a:r>
            <a:r>
              <a:rPr lang="en-US" sz="2000" dirty="0"/>
              <a:t>and its results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States of a </a:t>
            </a:r>
            <a:r>
              <a:rPr lang="en-US" sz="2000" b="1" dirty="0" smtClean="0"/>
              <a:t>Promise</a:t>
            </a:r>
            <a:r>
              <a:rPr lang="en-US" sz="2000" dirty="0" smtClean="0"/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Pending</a:t>
            </a:r>
            <a:r>
              <a:rPr lang="en-US" sz="2000" dirty="0"/>
              <a:t>: The promise is in its initial state, neither fulfilled nor rejected.</a:t>
            </a:r>
            <a:endParaRPr lang="en-US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Fulfilled</a:t>
            </a:r>
            <a:r>
              <a:rPr lang="en-US" sz="2000" dirty="0"/>
              <a:t>: The promise is successfully completed, and the resulting value is available.</a:t>
            </a:r>
            <a:endParaRPr lang="en-US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: The promise failed, and an error or reason is available.</a:t>
            </a:r>
            <a:endParaRPr lang="en-US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Settled</a:t>
            </a:r>
            <a:r>
              <a:rPr lang="en-US" sz="2000" dirty="0"/>
              <a:t>: A promise is said to be settled when it is either fulfilled or rejected, but not pending anymore.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38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FETCH API IN JAVASCRIPT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904" y="2022168"/>
            <a:ext cx="11712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What is the Fetch API?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fetch API is a modern way provided by browsers to fetch resources from servers (like APIs, files, etc</a:t>
            </a:r>
            <a:r>
              <a:rPr lang="en-US" sz="2000" dirty="0" smtClean="0"/>
              <a:t>.).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allows you to make network requests and retrieve data (e.g., JSON data from an API or a webpage</a:t>
            </a:r>
            <a:r>
              <a:rPr lang="en-US" sz="2000" dirty="0" smtClean="0"/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4165583"/>
            <a:ext cx="569674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2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HOW TO HANDLE THE PROMISE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643" y="1978207"/>
            <a:ext cx="11712713" cy="430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Fetch </a:t>
            </a:r>
            <a:r>
              <a:rPr lang="en-US" sz="2000" dirty="0" smtClean="0"/>
              <a:t>API </a:t>
            </a:r>
            <a:r>
              <a:rPr lang="en-US" sz="2000" dirty="0"/>
              <a:t>will return you </a:t>
            </a:r>
            <a:r>
              <a:rPr lang="en-US" sz="2000" dirty="0" smtClean="0"/>
              <a:t>a </a:t>
            </a:r>
            <a:r>
              <a:rPr lang="en-US" sz="2000" b="1" dirty="0"/>
              <a:t>Promise</a:t>
            </a:r>
            <a:r>
              <a:rPr lang="en-US" sz="2000" dirty="0"/>
              <a:t> based response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For handling promise we need to use </a:t>
            </a:r>
            <a:r>
              <a:rPr lang="en-US" sz="2000" b="1" dirty="0" err="1" smtClean="0"/>
              <a:t>async</a:t>
            </a:r>
            <a:r>
              <a:rPr lang="en-US" sz="2000" dirty="0" smtClean="0"/>
              <a:t> and </a:t>
            </a:r>
            <a:r>
              <a:rPr lang="en-US" sz="2000" b="1" dirty="0" smtClean="0"/>
              <a:t>await</a:t>
            </a:r>
            <a:r>
              <a:rPr lang="en-US" sz="2000" dirty="0" smtClean="0"/>
              <a:t> keyword.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rgbClr val="FF0000"/>
                </a:solidFill>
              </a:rPr>
              <a:t>async</a:t>
            </a:r>
            <a:r>
              <a:rPr lang="en-US" sz="2000" b="1" dirty="0" smtClean="0"/>
              <a:t> : </a:t>
            </a:r>
            <a:r>
              <a:rPr lang="en-US" sz="2000" dirty="0"/>
              <a:t>The </a:t>
            </a:r>
            <a:r>
              <a:rPr lang="en-US" sz="2000" dirty="0" err="1"/>
              <a:t>async</a:t>
            </a:r>
            <a:r>
              <a:rPr lang="en-US" sz="2000" dirty="0"/>
              <a:t> keyword is used to declare a function that always returns a </a:t>
            </a:r>
            <a:r>
              <a:rPr lang="en-US" sz="2000" b="1" dirty="0"/>
              <a:t>Promise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returned promise can resolve (fulfilled) or reject, depending on the outcome of the function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await</a:t>
            </a:r>
            <a:r>
              <a:rPr lang="en-US" sz="2000" b="1" dirty="0" smtClean="0"/>
              <a:t>: </a:t>
            </a:r>
            <a:r>
              <a:rPr lang="en-US" sz="2000" dirty="0"/>
              <a:t>The await keyword makes the function pause execution until the promise is resolved (fulfilled or rejected</a:t>
            </a:r>
            <a:r>
              <a:rPr lang="en-US" sz="2000" dirty="0" smtClean="0"/>
              <a:t>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Important Note</a:t>
            </a:r>
            <a:r>
              <a:rPr lang="en-US" sz="2000" b="1" dirty="0" smtClean="0"/>
              <a:t>: </a:t>
            </a:r>
            <a:r>
              <a:rPr lang="en-US" sz="2000" b="1" dirty="0">
                <a:solidFill>
                  <a:srgbClr val="00B050"/>
                </a:solidFill>
              </a:rPr>
              <a:t>It can only be used inside an </a:t>
            </a:r>
            <a:r>
              <a:rPr lang="en-US" sz="2000" b="1" dirty="0" err="1">
                <a:solidFill>
                  <a:srgbClr val="00B050"/>
                </a:solidFill>
              </a:rPr>
              <a:t>async</a:t>
            </a:r>
            <a:r>
              <a:rPr lang="en-US" sz="2000" b="1" dirty="0">
                <a:solidFill>
                  <a:srgbClr val="00B050"/>
                </a:solidFill>
              </a:rPr>
              <a:t> function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How to Use the fetch API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643" y="1978207"/>
            <a:ext cx="11712713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4" y="2050491"/>
            <a:ext cx="7478169" cy="4515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48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BOM IN JAVASCRIPT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51" y="1819945"/>
            <a:ext cx="117127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What is BOM? </a:t>
            </a:r>
            <a:endParaRPr lang="en-US" sz="2000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The BOM stands for </a:t>
            </a:r>
            <a:r>
              <a:rPr lang="en-US" sz="2000" dirty="0" smtClean="0">
                <a:solidFill>
                  <a:srgbClr val="FF0000"/>
                </a:solidFill>
              </a:rPr>
              <a:t>Browser Object Model </a:t>
            </a:r>
            <a:r>
              <a:rPr lang="en-US" sz="2000" dirty="0" smtClean="0"/>
              <a:t>in Javascript.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Browser Object Model ( BOM ) refers to the set of objects provided by the browser to interact and manipulate the browser window. 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There are 2 main BOM objects are there: 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window </a:t>
            </a:r>
            <a:r>
              <a:rPr lang="en-US" sz="2000" b="1" dirty="0">
                <a:solidFill>
                  <a:srgbClr val="FF0000"/>
                </a:solidFill>
              </a:rPr>
              <a:t>Object </a:t>
            </a:r>
            <a:r>
              <a:rPr lang="en-US" sz="2000" dirty="0"/>
              <a:t>: The main global object representing the browser window/tab.</a:t>
            </a:r>
            <a:endParaRPr lang="en-US" sz="2000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document object </a:t>
            </a:r>
            <a:r>
              <a:rPr lang="en-US" sz="2000" dirty="0"/>
              <a:t>: Represents the HTML document loaded in the window.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192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BOM METHODS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113" y="2241975"/>
            <a:ext cx="11712713" cy="369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1. </a:t>
            </a:r>
            <a:r>
              <a:rPr lang="en-US" sz="2000" b="1" dirty="0" err="1" smtClean="0">
                <a:solidFill>
                  <a:srgbClr val="FF0000"/>
                </a:solidFill>
              </a:rPr>
              <a:t>window.alert</a:t>
            </a:r>
            <a:r>
              <a:rPr lang="en-US" sz="2000" b="1" dirty="0" smtClean="0">
                <a:solidFill>
                  <a:srgbClr val="FF0000"/>
                </a:solidFill>
              </a:rPr>
              <a:t>(): </a:t>
            </a:r>
            <a:r>
              <a:rPr lang="en-US" sz="2000" dirty="0"/>
              <a:t>The </a:t>
            </a:r>
            <a:r>
              <a:rPr lang="en-US" sz="2000" b="1" dirty="0" err="1"/>
              <a:t>window.alert</a:t>
            </a:r>
            <a:r>
              <a:rPr lang="en-US" sz="2000" b="1" dirty="0"/>
              <a:t>()</a:t>
            </a:r>
            <a:r>
              <a:rPr lang="en-US" sz="2000" dirty="0"/>
              <a:t> method allows you to show the pop-up dialog containing the message, warning, etc. It takes the string text as an argument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2. </a:t>
            </a:r>
            <a:r>
              <a:rPr lang="en-US" sz="2000" b="1" dirty="0" err="1" smtClean="0">
                <a:solidFill>
                  <a:srgbClr val="FF0000"/>
                </a:solidFill>
              </a:rPr>
              <a:t>window.confirm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sz="2000" b="1" dirty="0" smtClean="0"/>
              <a:t>:  </a:t>
            </a:r>
            <a:r>
              <a:rPr lang="en-US" sz="2000" dirty="0" smtClean="0"/>
              <a:t>It displays a confirmation box with “</a:t>
            </a:r>
            <a:r>
              <a:rPr lang="en-US" sz="2000" dirty="0" smtClean="0">
                <a:solidFill>
                  <a:srgbClr val="0070C0"/>
                </a:solidFill>
              </a:rPr>
              <a:t>Ok</a:t>
            </a:r>
            <a:r>
              <a:rPr lang="en-US" sz="2000" dirty="0" smtClean="0"/>
              <a:t>” (true) and “</a:t>
            </a:r>
            <a:r>
              <a:rPr lang="en-US" sz="2000" dirty="0" smtClean="0">
                <a:solidFill>
                  <a:srgbClr val="0070C0"/>
                </a:solidFill>
              </a:rPr>
              <a:t>Cancel</a:t>
            </a:r>
            <a:r>
              <a:rPr lang="en-US" sz="2000" dirty="0" smtClean="0"/>
              <a:t>” (false).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3. </a:t>
            </a:r>
            <a:r>
              <a:rPr lang="en-US" sz="2000" b="1" dirty="0" err="1" smtClean="0">
                <a:solidFill>
                  <a:srgbClr val="FF0000"/>
                </a:solidFill>
              </a:rPr>
              <a:t>window.prompt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sz="2000" b="1" dirty="0" smtClean="0"/>
              <a:t>: </a:t>
            </a:r>
            <a:r>
              <a:rPr lang="en-US" sz="2000" dirty="0" smtClean="0"/>
              <a:t>Displays a dialog box that takes the inputs from the user.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4. </a:t>
            </a:r>
            <a:r>
              <a:rPr lang="en-US" sz="2000" b="1" dirty="0" err="1" smtClean="0">
                <a:solidFill>
                  <a:srgbClr val="FF0000"/>
                </a:solidFill>
              </a:rPr>
              <a:t>window.open</a:t>
            </a:r>
            <a:r>
              <a:rPr lang="en-US" sz="2000" b="1" dirty="0" smtClean="0">
                <a:solidFill>
                  <a:srgbClr val="FF0000"/>
                </a:solidFill>
              </a:rPr>
              <a:t>():</a:t>
            </a:r>
            <a:r>
              <a:rPr lang="en-US" sz="2000" b="1" dirty="0" smtClean="0"/>
              <a:t> </a:t>
            </a:r>
            <a:r>
              <a:rPr lang="en-US" sz="2000" dirty="0"/>
              <a:t>Opens a new browser window or tab</a:t>
            </a:r>
            <a:r>
              <a:rPr lang="en-US" sz="2000" dirty="0" smtClean="0"/>
              <a:t>.</a:t>
            </a:r>
            <a:r>
              <a:rPr lang="en-US" sz="2000" b="1" dirty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Syntax</a:t>
            </a:r>
            <a:r>
              <a:rPr lang="en-US" sz="2000" b="1" dirty="0" smtClean="0"/>
              <a:t>: </a:t>
            </a:r>
            <a:r>
              <a:rPr lang="en-US" sz="2000" dirty="0" err="1" smtClean="0">
                <a:solidFill>
                  <a:srgbClr val="0070C0"/>
                </a:solidFill>
              </a:rPr>
              <a:t>window.open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url</a:t>
            </a:r>
            <a:r>
              <a:rPr lang="en-US" sz="2000" dirty="0" smtClean="0">
                <a:solidFill>
                  <a:srgbClr val="0070C0"/>
                </a:solidFill>
              </a:rPr>
              <a:t>, target)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5. </a:t>
            </a:r>
            <a:r>
              <a:rPr lang="en-US" sz="2000" b="1" dirty="0" err="1" smtClean="0">
                <a:solidFill>
                  <a:srgbClr val="FF0000"/>
                </a:solidFill>
              </a:rPr>
              <a:t>window.close</a:t>
            </a:r>
            <a:r>
              <a:rPr lang="en-US" sz="2000" b="1" dirty="0">
                <a:solidFill>
                  <a:srgbClr val="FF0000"/>
                </a:solidFill>
              </a:rPr>
              <a:t>():</a:t>
            </a:r>
            <a:r>
              <a:rPr lang="en-US" sz="2000" dirty="0"/>
              <a:t> Closes the current window (only works if the window was opened using JavaScript).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72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074985"/>
            <a:ext cx="55655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>
                <a:latin typeface="Google Sans"/>
              </a:rPr>
              <a:t>Client-Side </a:t>
            </a:r>
            <a:r>
              <a:rPr lang="en-US" b="1" u="sng" dirty="0">
                <a:latin typeface="Google Sans"/>
              </a:rPr>
              <a:t>Scripting </a:t>
            </a:r>
            <a:r>
              <a:rPr lang="en-US" b="1" u="sng" dirty="0" smtClean="0">
                <a:latin typeface="Google Sans"/>
              </a:rPr>
              <a:t>Language:</a:t>
            </a:r>
          </a:p>
          <a:p>
            <a:endParaRPr lang="en-US" altLang="en-US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Runs </a:t>
            </a:r>
            <a:r>
              <a:rPr lang="en-US" altLang="en-US" b="1" dirty="0">
                <a:latin typeface="Google Sans"/>
              </a:rPr>
              <a:t>inside the browser</a:t>
            </a:r>
            <a:r>
              <a:rPr lang="en-US" altLang="en-US" dirty="0">
                <a:latin typeface="Google Sans"/>
              </a:rPr>
              <a:t> (</a:t>
            </a:r>
            <a:r>
              <a:rPr lang="en-US" altLang="en-US" dirty="0" smtClean="0">
                <a:latin typeface="Google Sans"/>
              </a:rPr>
              <a:t>Chrome).</a:t>
            </a:r>
            <a:endParaRPr lang="en-US" altLang="en-US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No need for a server to process every action.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Example: Clicking a button changes text </a:t>
            </a:r>
            <a:r>
              <a:rPr lang="en-US" altLang="en-US" b="1" dirty="0">
                <a:latin typeface="Google Sans"/>
              </a:rPr>
              <a:t>instantly</a:t>
            </a:r>
            <a:r>
              <a:rPr lang="en-US" altLang="en-US" dirty="0">
                <a:latin typeface="Google Sans"/>
              </a:rPr>
              <a:t>. </a:t>
            </a:r>
            <a:endParaRPr lang="en-US" dirty="0">
              <a:latin typeface="Google Sans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5130" y="2074985"/>
            <a:ext cx="55655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b="1" dirty="0" smtClean="0">
                <a:latin typeface="Google Sans"/>
              </a:rPr>
              <a:t>2.</a:t>
            </a:r>
            <a:r>
              <a:rPr lang="en-US" altLang="en-US" dirty="0" smtClean="0">
                <a:latin typeface="Google Sans"/>
              </a:rPr>
              <a:t> </a:t>
            </a:r>
            <a:r>
              <a:rPr lang="en-US" b="1" u="sng" dirty="0">
                <a:latin typeface="Google Sans"/>
              </a:rPr>
              <a:t>Dynamically </a:t>
            </a:r>
            <a:r>
              <a:rPr lang="en-US" b="1" u="sng" dirty="0" smtClean="0">
                <a:latin typeface="Google Sans"/>
              </a:rPr>
              <a:t>Typed Language:</a:t>
            </a:r>
            <a:endParaRPr lang="en-US" altLang="en-US" b="1" u="sng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oogle Sans"/>
              </a:rPr>
              <a:t>No need to define variable types (number, string, etc.).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oogle Sans"/>
              </a:rPr>
              <a:t>JS automatically detects the type at runtime.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Google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199" y="4302370"/>
            <a:ext cx="556553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Google Sans"/>
              </a:rPr>
              <a:t>3. </a:t>
            </a:r>
            <a:r>
              <a:rPr lang="en-US" b="1" u="sng" dirty="0" smtClean="0">
                <a:latin typeface="Google Sans"/>
              </a:rPr>
              <a:t>Weakly Typed Language: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Allows operations between different data types.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cause unexpected behavior.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 </a:t>
            </a:r>
            <a:r>
              <a:rPr lang="en-US" dirty="0"/>
              <a:t>(String + Number = String), (String - Number = Number)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5130" y="4302370"/>
            <a:ext cx="556553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Google Sans"/>
              </a:rPr>
              <a:t>4</a:t>
            </a:r>
            <a:r>
              <a:rPr lang="en-US" b="1" dirty="0" smtClean="0">
                <a:latin typeface="Google Sans"/>
              </a:rPr>
              <a:t>. </a:t>
            </a:r>
            <a:r>
              <a:rPr lang="en-US" b="1" u="sng" dirty="0" smtClean="0">
                <a:latin typeface="Google Sans"/>
              </a:rPr>
              <a:t>Interpreted Language: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line by line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 the browser (no need to compile).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Easier to debug but slightly slower than compiled languages. </a:t>
            </a:r>
          </a:p>
          <a:p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1289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WEB STORAGE API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51" y="1819945"/>
            <a:ext cx="117127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Web Storage API: </a:t>
            </a:r>
            <a:r>
              <a:rPr lang="en-US" sz="2000" dirty="0" smtClean="0"/>
              <a:t> Web storage API is allow us to store data in the browser itself.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It will provide us two main storage types: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 Local Storage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Session Storage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</a:rPr>
              <a:t>Local Storage</a:t>
            </a:r>
            <a:r>
              <a:rPr lang="en-US" sz="2000" dirty="0" smtClean="0"/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Local </a:t>
            </a:r>
            <a:r>
              <a:rPr lang="en-US" sz="2000" dirty="0"/>
              <a:t>Storage stores data with </a:t>
            </a:r>
            <a:r>
              <a:rPr lang="en-US" sz="2000" b="1" dirty="0">
                <a:solidFill>
                  <a:srgbClr val="FF0000"/>
                </a:solidFill>
              </a:rPr>
              <a:t>no expiration time</a:t>
            </a:r>
            <a:r>
              <a:rPr lang="en-US" sz="20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remains in the browser even after you close and reopen it.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</a:rPr>
              <a:t>Session </a:t>
            </a:r>
            <a:r>
              <a:rPr lang="en-US" sz="2000" b="1" dirty="0">
                <a:solidFill>
                  <a:srgbClr val="00B050"/>
                </a:solidFill>
              </a:rPr>
              <a:t>Storage</a:t>
            </a:r>
            <a:r>
              <a:rPr lang="en-US" sz="2000" dirty="0"/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Session Storage stores data </a:t>
            </a:r>
            <a:r>
              <a:rPr lang="en-US" sz="2000" b="1" dirty="0">
                <a:solidFill>
                  <a:srgbClr val="FF0000"/>
                </a:solidFill>
              </a:rPr>
              <a:t>only for the current session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is deleted/cleared when you close the browser or the tab.</a:t>
            </a:r>
          </a:p>
        </p:txBody>
      </p:sp>
    </p:spTree>
    <p:extLst>
      <p:ext uri="{BB962C8B-B14F-4D97-AF65-F5344CB8AC3E}">
        <p14:creationId xmlns:p14="http://schemas.microsoft.com/office/powerpoint/2010/main" val="33661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1. LOCAL STORAGE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51" y="1819945"/>
            <a:ext cx="11712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How to store data inside the local storage?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We can store, retrieve and remove the data with the help of 3 methods: </a:t>
            </a:r>
            <a:r>
              <a:rPr lang="en-US" sz="2000" dirty="0" err="1" smtClean="0">
                <a:solidFill>
                  <a:srgbClr val="0070C0"/>
                </a:solidFill>
              </a:rPr>
              <a:t>setItem</a:t>
            </a:r>
            <a:r>
              <a:rPr lang="en-US" sz="2000" dirty="0" smtClean="0">
                <a:solidFill>
                  <a:srgbClr val="0070C0"/>
                </a:solidFill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getItem</a:t>
            </a:r>
            <a:r>
              <a:rPr lang="en-US" sz="2000" dirty="0" smtClean="0">
                <a:solidFill>
                  <a:srgbClr val="0070C0"/>
                </a:solidFill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removeItem</a:t>
            </a:r>
            <a:r>
              <a:rPr lang="en-US" sz="2000" dirty="0" smtClean="0">
                <a:solidFill>
                  <a:srgbClr val="0070C0"/>
                </a:solidFill>
              </a:rPr>
              <a:t>()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158497"/>
            <a:ext cx="4518346" cy="1741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216" y="3158497"/>
            <a:ext cx="4582621" cy="1741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207" y="5079432"/>
            <a:ext cx="4441586" cy="16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>
                <a:latin typeface="Google Sans"/>
              </a:rPr>
              <a:t>2</a:t>
            </a:r>
            <a:r>
              <a:rPr lang="en-US" b="1" cap="none" dirty="0" smtClean="0">
                <a:latin typeface="Google Sans"/>
              </a:rPr>
              <a:t>. SESSION STORAGE</a:t>
            </a:r>
            <a:endParaRPr lang="en-US" b="1" cap="none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51" y="1819945"/>
            <a:ext cx="11712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How to store data inside the session storage?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We can store, retrieve and remove the data with the help of 3 methods: </a:t>
            </a:r>
            <a:r>
              <a:rPr lang="en-US" sz="2000" dirty="0" err="1" smtClean="0">
                <a:solidFill>
                  <a:srgbClr val="0070C0"/>
                </a:solidFill>
              </a:rPr>
              <a:t>setItem</a:t>
            </a:r>
            <a:r>
              <a:rPr lang="en-US" sz="2000" dirty="0" smtClean="0">
                <a:solidFill>
                  <a:srgbClr val="0070C0"/>
                </a:solidFill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getItem</a:t>
            </a:r>
            <a:r>
              <a:rPr lang="en-US" sz="2000" dirty="0" smtClean="0">
                <a:solidFill>
                  <a:srgbClr val="0070C0"/>
                </a:solidFill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removeItem</a:t>
            </a:r>
            <a:r>
              <a:rPr lang="en-US" sz="2000" dirty="0" smtClean="0">
                <a:solidFill>
                  <a:srgbClr val="0070C0"/>
                </a:solidFill>
              </a:rPr>
              <a:t>()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8" y="3015529"/>
            <a:ext cx="4932939" cy="1883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45" y="3015530"/>
            <a:ext cx="5182323" cy="1883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445" y="5007191"/>
            <a:ext cx="4722565" cy="17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5750</TotalTime>
  <Words>3679</Words>
  <Application>Microsoft Office PowerPoint</Application>
  <PresentationFormat>Widescreen</PresentationFormat>
  <Paragraphs>503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Gill Sans MT</vt:lpstr>
      <vt:lpstr>Google Sans</vt:lpstr>
      <vt:lpstr>Wingdings</vt:lpstr>
      <vt:lpstr>Wingdings 2</vt:lpstr>
      <vt:lpstr>Dividend</vt:lpstr>
      <vt:lpstr>PowerPoint Presentation</vt:lpstr>
      <vt:lpstr>DAY-01</vt:lpstr>
      <vt:lpstr>What is JavaScript</vt:lpstr>
      <vt:lpstr>Why We using the js?</vt:lpstr>
      <vt:lpstr>History of JavaScript (JS)</vt:lpstr>
      <vt:lpstr>History of JavaScript (JS)</vt:lpstr>
      <vt:lpstr>JS Engines of Different Browser</vt:lpstr>
      <vt:lpstr>Characteristics of JavaScript</vt:lpstr>
      <vt:lpstr>Characteristics of JavaScript</vt:lpstr>
      <vt:lpstr>Characteristics of JavaScript</vt:lpstr>
      <vt:lpstr>Ways to Run JavaScript Code (Environment Setup)</vt:lpstr>
      <vt:lpstr>Ways to Add JavaScript to a Webpage</vt:lpstr>
      <vt:lpstr>Variables in Javascript</vt:lpstr>
      <vt:lpstr>How to declare the variable</vt:lpstr>
      <vt:lpstr>Datatypes in javascript</vt:lpstr>
      <vt:lpstr>Primitive Datatypes</vt:lpstr>
      <vt:lpstr>Non-primitive Datatypes</vt:lpstr>
      <vt:lpstr>Operators in javascript</vt:lpstr>
      <vt:lpstr>Decision-statements in js</vt:lpstr>
      <vt:lpstr>If-statement</vt:lpstr>
      <vt:lpstr>If-else statement</vt:lpstr>
      <vt:lpstr>Else-if ladder statement</vt:lpstr>
      <vt:lpstr>Conditional / Ternary operator</vt:lpstr>
      <vt:lpstr>DAY-02</vt:lpstr>
      <vt:lpstr>Looping statements</vt:lpstr>
      <vt:lpstr>For-loop</vt:lpstr>
      <vt:lpstr>While-loop</vt:lpstr>
      <vt:lpstr>Do-While loop</vt:lpstr>
      <vt:lpstr>Functions in javascript</vt:lpstr>
      <vt:lpstr>Functions in javascript</vt:lpstr>
      <vt:lpstr>Functions in javascript</vt:lpstr>
      <vt:lpstr>Types of Functions in javascript</vt:lpstr>
      <vt:lpstr>1. Named Function </vt:lpstr>
      <vt:lpstr>What is return Keyword in Function?</vt:lpstr>
      <vt:lpstr>2. anonymous Function </vt:lpstr>
      <vt:lpstr>3. arrow Function </vt:lpstr>
      <vt:lpstr>return keyword in arrow function</vt:lpstr>
      <vt:lpstr>4. Callback Function </vt:lpstr>
      <vt:lpstr>5. HOF Function </vt:lpstr>
      <vt:lpstr>DAY-03</vt:lpstr>
      <vt:lpstr>Strings in javascript</vt:lpstr>
      <vt:lpstr>String – length property</vt:lpstr>
      <vt:lpstr>String Methods in javascript</vt:lpstr>
      <vt:lpstr>String Methods in javascript</vt:lpstr>
      <vt:lpstr>String Methods in javascript</vt:lpstr>
      <vt:lpstr>arrays in javascript</vt:lpstr>
      <vt:lpstr>How to create array in javascript</vt:lpstr>
      <vt:lpstr>Accessing Elements of an Array</vt:lpstr>
      <vt:lpstr>Array – length property</vt:lpstr>
      <vt:lpstr>Array Methods in javascript</vt:lpstr>
      <vt:lpstr>array Methods in javascript</vt:lpstr>
      <vt:lpstr>array Methods in javascript</vt:lpstr>
      <vt:lpstr>array Methods in javascript</vt:lpstr>
      <vt:lpstr>DAY-04</vt:lpstr>
      <vt:lpstr>Objects in javascript</vt:lpstr>
      <vt:lpstr>How to create object in javascript</vt:lpstr>
      <vt:lpstr>How to access object properties</vt:lpstr>
      <vt:lpstr>Objects methods in javascript</vt:lpstr>
      <vt:lpstr>Advanced array methods (Iteration methods)</vt:lpstr>
      <vt:lpstr>1. map() </vt:lpstr>
      <vt:lpstr>2. filter() </vt:lpstr>
      <vt:lpstr>3. reduce() </vt:lpstr>
      <vt:lpstr>4. foreach() </vt:lpstr>
      <vt:lpstr>Destructuring in javascript</vt:lpstr>
      <vt:lpstr>1. Array Destructuring</vt:lpstr>
      <vt:lpstr>2. Object Destructuring</vt:lpstr>
      <vt:lpstr>rest parameter</vt:lpstr>
      <vt:lpstr>Spread Operator </vt:lpstr>
      <vt:lpstr>JSON</vt:lpstr>
      <vt:lpstr>How to Create JSON?</vt:lpstr>
      <vt:lpstr>JSON methods in javascript</vt:lpstr>
      <vt:lpstr>JSON methods in javascript</vt:lpstr>
      <vt:lpstr>JSON methods in javascript</vt:lpstr>
      <vt:lpstr>DAY-05</vt:lpstr>
      <vt:lpstr>Javascript Modules</vt:lpstr>
      <vt:lpstr>How to make js files as modules</vt:lpstr>
      <vt:lpstr>1. Default Export and import</vt:lpstr>
      <vt:lpstr>2. Named Export and import</vt:lpstr>
      <vt:lpstr>Difference between Synchronous and asynchronous js</vt:lpstr>
      <vt:lpstr>Timing functions in javascript</vt:lpstr>
      <vt:lpstr>1. setTimeout()</vt:lpstr>
      <vt:lpstr>2. setInterval()</vt:lpstr>
      <vt:lpstr> 3. clearTimeout() and 4. clearInterval()</vt:lpstr>
      <vt:lpstr>PROMISES IN JAVASCRIPT</vt:lpstr>
      <vt:lpstr>FETCH API IN JAVASCRIPT</vt:lpstr>
      <vt:lpstr>HOW TO HANDLE THE PROMISE</vt:lpstr>
      <vt:lpstr>How to Use the fetch API</vt:lpstr>
      <vt:lpstr>BOM IN JAVASCRIPT</vt:lpstr>
      <vt:lpstr>BOM METHODS</vt:lpstr>
      <vt:lpstr>WEB STORAGE API</vt:lpstr>
      <vt:lpstr>1. LOCAL STORAGE</vt:lpstr>
      <vt:lpstr>2. SESSION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Adhav</dc:creator>
  <cp:lastModifiedBy>Rohit Adhav</cp:lastModifiedBy>
  <cp:revision>211</cp:revision>
  <dcterms:created xsi:type="dcterms:W3CDTF">2025-03-05T13:52:05Z</dcterms:created>
  <dcterms:modified xsi:type="dcterms:W3CDTF">2025-03-14T09:52:13Z</dcterms:modified>
</cp:coreProperties>
</file>