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Garamond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Garamond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italic.fntdata"/><Relationship Id="rId6" Type="http://schemas.openxmlformats.org/officeDocument/2006/relationships/slide" Target="slides/slide1.xml"/><Relationship Id="rId18" Type="http://schemas.openxmlformats.org/officeDocument/2006/relationships/font" Target="fonts/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onionscan.org/" TargetMode="External"/><Relationship Id="rId10" Type="http://schemas.openxmlformats.org/officeDocument/2006/relationships/hyperlink" Target="https://github.com/k4m4/onioff" TargetMode="External"/><Relationship Id="rId13" Type="http://schemas.openxmlformats.org/officeDocument/2006/relationships/image" Target="../media/image3.png"/><Relationship Id="rId12" Type="http://schemas.openxmlformats.org/officeDocument/2006/relationships/hyperlink" Target="https://github.com/danieleperera/OnionIngesto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ms-codes/ipvoid-com-find-ip" TargetMode="External"/><Relationship Id="rId4" Type="http://schemas.openxmlformats.org/officeDocument/2006/relationships/hyperlink" Target="https://youtu.be/dXqD_jUwEGU" TargetMode="External"/><Relationship Id="rId9" Type="http://schemas.openxmlformats.org/officeDocument/2006/relationships/hyperlink" Target="https://github.com/DedSecInside/TorBot" TargetMode="External"/><Relationship Id="rId5" Type="http://schemas.openxmlformats.org/officeDocument/2006/relationships/hyperlink" Target="https://youtu.be/GR_U0G-QGA0" TargetMode="External"/><Relationship Id="rId6" Type="http://schemas.openxmlformats.org/officeDocument/2006/relationships/hyperlink" Target="https://check.torproject.org/torbulkexitlist" TargetMode="External"/><Relationship Id="rId7" Type="http://schemas.openxmlformats.org/officeDocument/2006/relationships/hyperlink" Target="https://hackertarget.com/tor-exit-node-visualization" TargetMode="External"/><Relationship Id="rId8" Type="http://schemas.openxmlformats.org/officeDocument/2006/relationships/hyperlink" Target="https://github.com/danieleperera/OnionInges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656780" y="851521"/>
            <a:ext cx="4638605" cy="5154967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59916" t="0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245686" y="851514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331275" y="287672"/>
            <a:ext cx="103632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b="1" sz="4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31275" y="1481950"/>
            <a:ext cx="103632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– </a:t>
            </a:r>
            <a:r>
              <a:rPr lang="en-US" sz="2400">
                <a:solidFill>
                  <a:schemeClr val="dk1"/>
                </a:solidFill>
              </a:rPr>
              <a:t>1745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 </a:t>
            </a:r>
            <a:r>
              <a:rPr lang="en-US" sz="2400">
                <a:solidFill>
                  <a:schemeClr val="dk1"/>
                </a:solidFill>
              </a:rPr>
              <a:t>De-anonymizing of entities on the onion sites operating on TOR Network</a:t>
            </a:r>
            <a:endParaRPr b="1" sz="2400">
              <a:solidFill>
                <a:schemeClr val="dk1"/>
              </a:solidFill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 </a:t>
            </a:r>
            <a:r>
              <a:rPr lang="en-US" sz="2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Blockchain &amp; Cybersecurity</a:t>
            </a:r>
            <a:endParaRPr sz="2400"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 </a:t>
            </a:r>
            <a:r>
              <a:rPr lang="en-US" sz="2400">
                <a:solidFill>
                  <a:schemeClr val="dk1"/>
                </a:solidFill>
              </a:rPr>
              <a:t>Software/Hardware</a:t>
            </a:r>
            <a:endParaRPr sz="2400"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ID-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(Registered on portal)</a:t>
            </a:r>
            <a:r>
              <a:rPr b="1" lang="en-US" sz="2400">
                <a:solidFill>
                  <a:schemeClr val="dk1"/>
                </a:solidFill>
              </a:rPr>
              <a:t>- </a:t>
            </a:r>
            <a:r>
              <a:rPr lang="en-US" sz="2400">
                <a:solidFill>
                  <a:schemeClr val="dk1"/>
                </a:solidFill>
              </a:rPr>
              <a:t>TECH  GUARDIANS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525400" y="81413"/>
            <a:ext cx="109728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Decrypting Anonymity Protocol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0" y="1672175"/>
            <a:ext cx="121920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b="1" lang="en-US" sz="32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32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Allocating v</a:t>
            </a:r>
            <a:r>
              <a:rPr lang="en-US" sz="2600">
                <a:solidFill>
                  <a:schemeClr val="dk1"/>
                </a:solidFill>
              </a:rPr>
              <a:t>olunteer entry nodes for real time monitoring</a:t>
            </a:r>
            <a:r>
              <a:rPr lang="en-US" sz="2600">
                <a:solidFill>
                  <a:schemeClr val="dk1"/>
                </a:solidFill>
              </a:rPr>
              <a:t> data using tools</a:t>
            </a:r>
            <a:r>
              <a:rPr lang="en-US" sz="2600">
                <a:solidFill>
                  <a:schemeClr val="dk1"/>
                </a:solidFill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like </a:t>
            </a:r>
            <a:r>
              <a:rPr lang="en-US" sz="2600">
                <a:solidFill>
                  <a:schemeClr val="dk1"/>
                </a:solidFill>
              </a:rPr>
              <a:t>tor whois</a:t>
            </a:r>
            <a:r>
              <a:rPr lang="en-US" sz="2600">
                <a:solidFill>
                  <a:schemeClr val="dk1"/>
                </a:solidFill>
              </a:rPr>
              <a:t>, onionite.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Obtain cryptocurrency wallet information of operator from the suspect's     computer who </a:t>
            </a:r>
            <a:r>
              <a:rPr lang="en-US" sz="2600">
                <a:solidFill>
                  <a:schemeClr val="dk1"/>
                </a:solidFill>
              </a:rPr>
              <a:t>purchased in the illegal market (onion site).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Use blockchain explorers tools like Chainalysis to trace transaction histories and fund flows.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Using honey pot sites to trap the people who seeking for illegal information and illegal purchase from onion sites.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Obtain the confidential data by windows registry(IP log, clipboard data).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Combining the overall data from database as report for identifying the operator.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 </a:t>
            </a:r>
            <a:endParaRPr sz="2600"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Your startup LOGO" id="105" name="Google Shape;105;p14"/>
          <p:cNvSpPr/>
          <p:nvPr/>
        </p:nvSpPr>
        <p:spPr>
          <a:xfrm>
            <a:off x="131625" y="252263"/>
            <a:ext cx="19338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GUARDIANS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TECHNICAL  APPROACH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17" name="Google Shape;117;p15"/>
          <p:cNvSpPr/>
          <p:nvPr/>
        </p:nvSpPr>
        <p:spPr>
          <a:xfrm>
            <a:off x="131625" y="252263"/>
            <a:ext cx="19338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GUARDIANS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900" y="1104100"/>
            <a:ext cx="10408200" cy="516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609600" y="1095375"/>
            <a:ext cx="10972800" cy="5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the feasibility of the idea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Feasibility: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coordination among various tools and methods.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      </a:t>
            </a:r>
            <a:r>
              <a:rPr b="1" lang="en-US" sz="1800">
                <a:solidFill>
                  <a:schemeClr val="dk1"/>
                </a:solidFill>
              </a:rPr>
              <a:t>Blockchain Explorers:</a:t>
            </a:r>
            <a:r>
              <a:rPr lang="en-US" sz="1800">
                <a:solidFill>
                  <a:schemeClr val="dk1"/>
                </a:solidFill>
              </a:rPr>
              <a:t>; widely used and accessible to track the flow of cryptocurrency.</a:t>
            </a:r>
            <a:endParaRPr b="1" sz="1800">
              <a:solidFill>
                <a:schemeClr val="dk1"/>
              </a:solidFill>
            </a:endParaRPr>
          </a:p>
          <a:p>
            <a:pPr indent="-3683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 startAt="2"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challenges and risks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         </a:t>
            </a:r>
            <a:r>
              <a:rPr b="1" lang="en-US" sz="1800">
                <a:solidFill>
                  <a:schemeClr val="dk1"/>
                </a:solidFill>
              </a:rPr>
              <a:t> Complexity:</a:t>
            </a:r>
            <a:r>
              <a:rPr lang="en-US" sz="1800">
                <a:solidFill>
                  <a:schemeClr val="dk1"/>
                </a:solidFill>
              </a:rPr>
              <a:t> Integrating and managing a number of different tools and data sources is technically challenging.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Risk:</a:t>
            </a:r>
            <a:r>
              <a:rPr lang="en-US" sz="1800">
                <a:solidFill>
                  <a:schemeClr val="dk1"/>
                </a:solidFill>
              </a:rPr>
              <a:t> Misinterpretation of data, technical failings, or misidentifications.</a:t>
            </a:r>
            <a:endParaRPr b="1" sz="1800">
              <a:solidFill>
                <a:schemeClr val="dk1"/>
              </a:solidFill>
            </a:endParaRPr>
          </a:p>
          <a:p>
            <a:pPr indent="-3683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 startAt="3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How to overcome these challenges: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      I</a:t>
            </a:r>
            <a:r>
              <a:rPr b="1" lang="en-US" sz="1800">
                <a:solidFill>
                  <a:schemeClr val="dk1"/>
                </a:solidFill>
              </a:rPr>
              <a:t>ntegration complexity:</a:t>
            </a:r>
            <a:r>
              <a:rPr lang="en-US" sz="1800">
                <a:solidFill>
                  <a:schemeClr val="dk1"/>
                </a:solidFill>
              </a:rPr>
              <a:t> Streamline the integration of tools and data sources.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</a:t>
            </a:r>
            <a:r>
              <a:rPr b="1" lang="en-US" sz="1800">
                <a:solidFill>
                  <a:schemeClr val="dk1"/>
                </a:solidFill>
              </a:rPr>
              <a:t>Automated Error Checking:</a:t>
            </a:r>
            <a:r>
              <a:rPr lang="en-US" sz="1800">
                <a:solidFill>
                  <a:schemeClr val="dk1"/>
                </a:solidFill>
              </a:rPr>
              <a:t> Use real-time monitoring systems for timely identification and resolution of any technical failures or discrepancies.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</a:t>
            </a:r>
            <a:r>
              <a:rPr b="1" lang="en-US" sz="1800">
                <a:solidFill>
                  <a:schemeClr val="dk1"/>
                </a:solidFill>
              </a:rPr>
              <a:t>Misidentification:</a:t>
            </a:r>
            <a:r>
              <a:rPr lang="en-US" sz="1800">
                <a:solidFill>
                  <a:schemeClr val="dk1"/>
                </a:solidFill>
              </a:rPr>
              <a:t> Implement validation checks and cross-reference data from multiple sources to   ensure accuracy.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30" name="Google Shape;130;p16"/>
          <p:cNvSpPr/>
          <p:nvPr/>
        </p:nvSpPr>
        <p:spPr>
          <a:xfrm>
            <a:off x="131625" y="252263"/>
            <a:ext cx="19338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GUARDIANS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772438" y="1170836"/>
            <a:ext cx="11059200" cy="51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Law Enforcement Agencies (LEAs)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1" lang="en-US" sz="2200">
                <a:solidFill>
                  <a:schemeClr val="dk1"/>
                </a:solidFill>
              </a:rPr>
              <a:t>Enhanced Investigation Techniques</a:t>
            </a:r>
            <a:r>
              <a:rPr lang="en-US" sz="2200">
                <a:solidFill>
                  <a:schemeClr val="dk1"/>
                </a:solidFill>
              </a:rPr>
              <a:t>: Identifies suspects via IP addresses.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1" lang="en-US" sz="2200">
                <a:solidFill>
                  <a:schemeClr val="dk1"/>
                </a:solidFill>
              </a:rPr>
              <a:t>Improved Evidence Collection</a:t>
            </a:r>
            <a:r>
              <a:rPr lang="en-US" sz="2200">
                <a:solidFill>
                  <a:schemeClr val="dk1"/>
                </a:solidFill>
              </a:rPr>
              <a:t>: Strengthens prosecutions.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Cybersecurity Professionals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1" lang="en-US" sz="2200">
                <a:solidFill>
                  <a:schemeClr val="dk1"/>
                </a:solidFill>
              </a:rPr>
              <a:t>Advanced Threat Detection</a:t>
            </a:r>
            <a:r>
              <a:rPr lang="en-US" sz="2200">
                <a:solidFill>
                  <a:schemeClr val="dk1"/>
                </a:solidFill>
              </a:rPr>
              <a:t>: Enhances threat response.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1" lang="en-US" sz="2200">
                <a:solidFill>
                  <a:schemeClr val="dk1"/>
                </a:solidFill>
              </a:rPr>
              <a:t>Knowledge Enhancement</a:t>
            </a:r>
            <a:r>
              <a:rPr lang="en-US" sz="2200">
                <a:solidFill>
                  <a:schemeClr val="dk1"/>
                </a:solidFill>
              </a:rPr>
              <a:t>: Boosts expertise and security.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Benefits of the Solution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Deters </a:t>
            </a:r>
            <a:r>
              <a:rPr lang="en-US" sz="2200">
                <a:solidFill>
                  <a:schemeClr val="dk1"/>
                </a:solidFill>
              </a:rPr>
              <a:t>crime and boosts online safety.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1" lang="en-US" sz="2200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Reduces </a:t>
            </a:r>
            <a:r>
              <a:rPr lang="en-US" sz="2200">
                <a:solidFill>
                  <a:schemeClr val="dk1"/>
                </a:solidFill>
              </a:rPr>
              <a:t>workload</a:t>
            </a:r>
            <a:r>
              <a:rPr lang="en-US" sz="2200">
                <a:solidFill>
                  <a:schemeClr val="dk1"/>
                </a:solidFill>
              </a:rPr>
              <a:t> of cybercrime.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1" lang="en-US" sz="2200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Optimizes resource use and supports sustainability.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7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42" name="Google Shape;142;p17"/>
          <p:cNvSpPr/>
          <p:nvPr/>
        </p:nvSpPr>
        <p:spPr>
          <a:xfrm>
            <a:off x="131625" y="252263"/>
            <a:ext cx="19338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GUARDIANS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11200" y="1230451"/>
            <a:ext cx="93852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/ Links of the reference and research work</a:t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https://github.com/dms-codes/ipvoid-com-find-ip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https://youtu.be/dXqD_jUwEGU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https://youtu.be/GR_U0G-QGA0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https://check.torproject.org/torbulkexitlist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https://hackertarget.com/tor-exit-node-visualization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https://github.com/danieleperera/OnionIngestor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https://github.com/DedSecInside/TorBot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https://github.com/k4m4/onioff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https://onionscan.org/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https://github.com/danieleperera/OnionIngestor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53" name="Google Shape;153;p18"/>
          <p:cNvSpPr/>
          <p:nvPr/>
        </p:nvSpPr>
        <p:spPr>
          <a:xfrm>
            <a:off x="131625" y="252263"/>
            <a:ext cx="19338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GUARDIANS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19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0" y="1791032"/>
            <a:ext cx="12192000" cy="4319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AE5F1"/>
          </a:solidFill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Kindly keep the maximum slides limit up to six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(6).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Including the title slide)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avoid paragraphs and post your idea in points /diagrams / Infographics /pictures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your explanation precise and easy to understand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should be unique and novel.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only use provided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making the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without changing the idea details pointers (mentioned in previous slides).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save the file in PDF and upload the same on portal. No PPT, Word Doc or any other format will be supported.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Note - You can delete this slide (Important Pointers) when you upload the details of your idea on SIH portal.</a:t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23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INSTRUCTIONS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ensure below pointers are met while submitting the Idea PPT: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