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3"/>
  </p:notesMasterIdLst>
  <p:sldIdLst>
    <p:sldId id="735" r:id="rId2"/>
    <p:sldId id="736" r:id="rId3"/>
    <p:sldId id="737" r:id="rId4"/>
    <p:sldId id="738" r:id="rId5"/>
    <p:sldId id="739" r:id="rId6"/>
    <p:sldId id="741" r:id="rId7"/>
    <p:sldId id="742" r:id="rId8"/>
    <p:sldId id="743" r:id="rId9"/>
    <p:sldId id="744" r:id="rId10"/>
    <p:sldId id="745" r:id="rId11"/>
    <p:sldId id="740"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910" autoAdjust="0"/>
  </p:normalViewPr>
  <p:slideViewPr>
    <p:cSldViewPr snapToGrid="0">
      <p:cViewPr varScale="1">
        <p:scale>
          <a:sx n="138" d="100"/>
          <a:sy n="138" d="100"/>
        </p:scale>
        <p:origin x="132" y="16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Gifty Simon Solomon Raj" userId="d664233d-6e25-4d9c-b02e-7355c0f0a4e7" providerId="ADAL" clId="{6A8CA5B3-188F-42E4-8889-48DF989B03C0}"/>
    <pc:docChg chg="custSel modSld modMainMaster">
      <pc:chgData name="Pauline Gifty Simon Solomon Raj" userId="d664233d-6e25-4d9c-b02e-7355c0f0a4e7" providerId="ADAL" clId="{6A8CA5B3-188F-42E4-8889-48DF989B03C0}" dt="2024-11-26T10:05:57.285" v="29" actId="33524"/>
      <pc:docMkLst>
        <pc:docMk/>
      </pc:docMkLst>
      <pc:sldChg chg="modSp mod">
        <pc:chgData name="Pauline Gifty Simon Solomon Raj" userId="d664233d-6e25-4d9c-b02e-7355c0f0a4e7" providerId="ADAL" clId="{6A8CA5B3-188F-42E4-8889-48DF989B03C0}" dt="2024-11-26T10:05:57.285" v="29" actId="33524"/>
        <pc:sldMkLst>
          <pc:docMk/>
          <pc:sldMk cId="3254291949" sldId="746"/>
        </pc:sldMkLst>
        <pc:spChg chg="mod">
          <ac:chgData name="Pauline Gifty Simon Solomon Raj" userId="d664233d-6e25-4d9c-b02e-7355c0f0a4e7" providerId="ADAL" clId="{6A8CA5B3-188F-42E4-8889-48DF989B03C0}" dt="2024-11-26T10:05:57.285" v="29" actId="33524"/>
          <ac:spMkLst>
            <pc:docMk/>
            <pc:sldMk cId="3254291949" sldId="746"/>
            <ac:spMk id="3" creationId="{E9BCFC67-F5AA-8E05-39EC-73CBF3865066}"/>
          </ac:spMkLst>
        </pc:spChg>
      </pc:sldChg>
      <pc:sldMasterChg chg="modSldLayout">
        <pc:chgData name="Pauline Gifty Simon Solomon Raj" userId="d664233d-6e25-4d9c-b02e-7355c0f0a4e7" providerId="ADAL" clId="{6A8CA5B3-188F-42E4-8889-48DF989B03C0}" dt="2024-11-26T10:03:26.526" v="0" actId="20577"/>
        <pc:sldMasterMkLst>
          <pc:docMk/>
          <pc:sldMasterMk cId="542765270" sldId="2147483652"/>
        </pc:sldMasterMkLst>
        <pc:sldLayoutChg chg="modSp mod">
          <pc:chgData name="Pauline Gifty Simon Solomon Raj" userId="d664233d-6e25-4d9c-b02e-7355c0f0a4e7" providerId="ADAL" clId="{6A8CA5B3-188F-42E4-8889-48DF989B03C0}" dt="2024-11-26T10:03:26.526" v="0" actId="20577"/>
          <pc:sldLayoutMkLst>
            <pc:docMk/>
            <pc:sldMasterMk cId="542765270" sldId="2147483652"/>
            <pc:sldLayoutMk cId="1999089624" sldId="2147483653"/>
          </pc:sldLayoutMkLst>
          <pc:spChg chg="mod">
            <ac:chgData name="Pauline Gifty Simon Solomon Raj" userId="d664233d-6e25-4d9c-b02e-7355c0f0a4e7" providerId="ADAL" clId="{6A8CA5B3-188F-42E4-8889-48DF989B03C0}" dt="2024-11-26T10:03:26.526" v="0" actId="20577"/>
            <ac:spMkLst>
              <pc:docMk/>
              <pc:sldMasterMk cId="542765270" sldId="2147483652"/>
              <pc:sldLayoutMk cId="1999089624" sldId="2147483653"/>
              <ac:spMk id="5" creationId="{2D5CF45F-7366-1ABC-1274-BE9A1A82D02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hyperlink" Target="https://sustainenergyres.springeropen.com/articles/10.1186/s40807-020-00062-7" TargetMode="External"/><Relationship Id="rId2" Type="http://schemas.openxmlformats.org/officeDocument/2006/relationships/hyperlink" Target="https://nevonprojects.com/power-generation-using-electromagnetic-suspension/"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221313882200291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957501" y="792949"/>
            <a:ext cx="4052554" cy="851040"/>
          </a:xfrm>
        </p:spPr>
        <p:txBody>
          <a:bodyPr/>
          <a:lstStyle/>
          <a:p>
            <a:r>
              <a:rPr lang="en-IN" dirty="0"/>
              <a:t>Wind Regenerative System for EV Charging Using Air Pressure</a:t>
            </a:r>
          </a:p>
        </p:txBody>
      </p:sp>
      <p:pic>
        <p:nvPicPr>
          <p:cNvPr id="16" name="Picture Placeholder 15" descr="A motorcycle on a road&#10;&#10;Description automatically generated">
            <a:extLst>
              <a:ext uri="{FF2B5EF4-FFF2-40B4-BE49-F238E27FC236}">
                <a16:creationId xmlns:a16="http://schemas.microsoft.com/office/drawing/2014/main" id="{7C5EBA0B-F47D-2832-D700-170AB9E3B0F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510" r="22510"/>
          <a:stretch>
            <a:fillRect/>
          </a:stretch>
        </p:blipFill>
        <p:spPr/>
      </p:pic>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lstStyle/>
          <a:p>
            <a:r>
              <a:rPr lang="en-IN" dirty="0" err="1"/>
              <a:t>Vasanthan</a:t>
            </a:r>
            <a:endParaRPr lang="en-IN" dirty="0"/>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a:xfrm>
            <a:off x="142889" y="4392607"/>
            <a:ext cx="4138166" cy="228600"/>
          </a:xfrm>
        </p:spPr>
        <p:txBody>
          <a:bodyPr>
            <a:normAutofit fontScale="92500" lnSpcReduction="20000"/>
          </a:bodyPr>
          <a:lstStyle/>
          <a:p>
            <a:r>
              <a:rPr lang="en-IN" sz="1200" dirty="0"/>
              <a:t>Sri </a:t>
            </a:r>
            <a:r>
              <a:rPr lang="en-IN" sz="1200" dirty="0" err="1"/>
              <a:t>Venkateshwaraa</a:t>
            </a:r>
            <a:r>
              <a:rPr lang="en-IN" sz="1200" dirty="0"/>
              <a:t> College of Engineering And Technology</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a:xfrm>
            <a:off x="1132012" y="3980258"/>
            <a:ext cx="983672" cy="349511"/>
          </a:xfrm>
        </p:spPr>
        <p:txBody>
          <a:bodyPr>
            <a:normAutofit fontScale="92500"/>
          </a:bodyPr>
          <a:lstStyle/>
          <a:p>
            <a:r>
              <a:rPr lang="en-IN" dirty="0" err="1"/>
              <a:t>ThiruKumaran</a:t>
            </a:r>
            <a:endParaRPr lang="en-IN" dirty="0"/>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a:bodyPr>
          <a:lstStyle/>
          <a:p>
            <a:r>
              <a:rPr lang="en-IN" dirty="0" err="1"/>
              <a:t>GuruPrasath</a:t>
            </a:r>
            <a:endParaRPr lang="en-IN" dirty="0"/>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p:txBody>
          <a:bodyPr/>
          <a:lstStyle/>
          <a:p>
            <a:r>
              <a:rPr lang="en-IN" dirty="0"/>
              <a:t>Yogesh</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a:xfrm>
            <a:off x="144187" y="4662770"/>
            <a:ext cx="3084868" cy="200892"/>
          </a:xfrm>
        </p:spPr>
        <p:txBody>
          <a:bodyPr>
            <a:normAutofit fontScale="62500" lnSpcReduction="20000"/>
          </a:bodyPr>
          <a:lstStyle/>
          <a:p>
            <a:r>
              <a:rPr lang="en-IN" sz="1400" dirty="0"/>
              <a:t>Puducherry</a:t>
            </a:r>
            <a:endParaRPr lang="en-IN" sz="700" dirty="0"/>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85000" lnSpcReduction="20000"/>
          </a:bodyPr>
          <a:lstStyle/>
          <a:p>
            <a:r>
              <a:rPr lang="en-IN" sz="1000" dirty="0"/>
              <a:t>Saranya </a:t>
            </a:r>
            <a:r>
              <a:rPr lang="en-IN" sz="1000" dirty="0" err="1"/>
              <a:t>Vadivelu</a:t>
            </a:r>
            <a:endParaRPr lang="en-IN" sz="1000" dirty="0"/>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229055"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8" name="Picture 17" descr="A person with a beard wearing a blue shirt&#10;&#10;Description automatically generated">
            <a:extLst>
              <a:ext uri="{FF2B5EF4-FFF2-40B4-BE49-F238E27FC236}">
                <a16:creationId xmlns:a16="http://schemas.microsoft.com/office/drawing/2014/main" id="{0F524DCD-2AD1-B640-498C-04D63F458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18" y="3128869"/>
            <a:ext cx="780727" cy="780571"/>
          </a:xfrm>
          <a:prstGeom prst="rect">
            <a:avLst/>
          </a:prstGeom>
        </p:spPr>
      </p:pic>
      <p:pic>
        <p:nvPicPr>
          <p:cNvPr id="20" name="Picture 19" descr="A person with a mustache and beard&#10;&#10;Description automatically generated">
            <a:extLst>
              <a:ext uri="{FF2B5EF4-FFF2-40B4-BE49-F238E27FC236}">
                <a16:creationId xmlns:a16="http://schemas.microsoft.com/office/drawing/2014/main" id="{EF7CE141-B8AC-CC75-1476-BF2EA570F1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6633" y="3183866"/>
            <a:ext cx="736458" cy="751169"/>
          </a:xfrm>
          <a:prstGeom prst="rect">
            <a:avLst/>
          </a:prstGeom>
        </p:spPr>
      </p:pic>
      <p:pic>
        <p:nvPicPr>
          <p:cNvPr id="22" name="Picture 21" descr="A person with a mustache and a mustache&#10;&#10;Description automatically generated">
            <a:extLst>
              <a:ext uri="{FF2B5EF4-FFF2-40B4-BE49-F238E27FC236}">
                <a16:creationId xmlns:a16="http://schemas.microsoft.com/office/drawing/2014/main" id="{E9822654-8373-B0A3-EB6D-81C8B9B6AE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0870" y="3169724"/>
            <a:ext cx="741745" cy="730763"/>
          </a:xfrm>
          <a:prstGeom prst="rect">
            <a:avLst/>
          </a:prstGeom>
        </p:spPr>
      </p:pic>
      <p:pic>
        <p:nvPicPr>
          <p:cNvPr id="15" name="Picture 14" descr="A person with a beard and mustache&#10;&#10;Description automatically generated">
            <a:extLst>
              <a:ext uri="{FF2B5EF4-FFF2-40B4-BE49-F238E27FC236}">
                <a16:creationId xmlns:a16="http://schemas.microsoft.com/office/drawing/2014/main" id="{D8978851-2402-A398-D3C3-E028BAAFE3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186" y="3200063"/>
            <a:ext cx="719147" cy="717357"/>
          </a:xfrm>
          <a:prstGeom prst="rect">
            <a:avLst/>
          </a:prstGeom>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Electromagnetic suspension : </a:t>
            </a:r>
            <a:r>
              <a:rPr lang="en-IN" dirty="0">
                <a:hlinkClick r:id="rId2"/>
              </a:rPr>
              <a:t>https://nevonprojects.com/power-generation-using-electromagnetic-suspension/</a:t>
            </a:r>
            <a:endParaRPr lang="en-IN" dirty="0"/>
          </a:p>
          <a:p>
            <a:r>
              <a:rPr lang="en-IN" dirty="0">
                <a:hlinkClick r:id="rId3"/>
              </a:rPr>
              <a:t>https://sustainenergyres.springeropen.com/articles/10.1186/s40807-020-00062-7</a:t>
            </a:r>
            <a:endParaRPr lang="en-IN" dirty="0"/>
          </a:p>
          <a:p>
            <a:r>
              <a:rPr lang="en-IN" dirty="0">
                <a:hlinkClick r:id="rId4"/>
              </a:rPr>
              <a:t>https://www.sciencedirect.com/science/article/abs/pii/S2213138822002910</a:t>
            </a:r>
            <a:endParaRPr lang="en-IN" dirty="0"/>
          </a:p>
          <a:p>
            <a:endParaRPr lang="en-IN" dirty="0"/>
          </a:p>
        </p:txBody>
      </p:sp>
    </p:spTree>
    <p:extLst>
      <p:ext uri="{BB962C8B-B14F-4D97-AF65-F5344CB8AC3E}">
        <p14:creationId xmlns:p14="http://schemas.microsoft.com/office/powerpoint/2010/main" val="176708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motorcycle on a road&#10;&#10;Description automatically generated">
            <a:extLst>
              <a:ext uri="{FF2B5EF4-FFF2-40B4-BE49-F238E27FC236}">
                <a16:creationId xmlns:a16="http://schemas.microsoft.com/office/drawing/2014/main" id="{01281084-0AD6-C140-8C19-133790EA26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456" r="22456"/>
          <a:stretch>
            <a:fillRect/>
          </a:stretch>
        </p:blipFill>
        <p:spPr/>
      </p:pic>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904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1CF-CD86-736F-C72E-B1C4AD6D358A}"/>
              </a:ext>
            </a:extLst>
          </p:cNvPr>
          <p:cNvSpPr>
            <a:spLocks noGrp="1"/>
          </p:cNvSpPr>
          <p:nvPr>
            <p:ph type="title"/>
          </p:nvPr>
        </p:nvSpPr>
        <p:spPr/>
        <p:txBody>
          <a:bodyPr/>
          <a:lstStyle/>
          <a:p>
            <a:r>
              <a:rPr lang="en-IN" dirty="0"/>
              <a:t>Challenge Statement</a:t>
            </a: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idx="1"/>
          </p:nvPr>
        </p:nvSpPr>
        <p:spPr/>
        <p:txBody>
          <a:bodyPr>
            <a:normAutofit/>
          </a:bodyPr>
          <a:lstStyle/>
          <a:p>
            <a:r>
              <a:rPr lang="en-US" sz="2800" dirty="0"/>
              <a:t>How might we efficiently integrate turbine systems into vehicles to generate electricity without compromising vehicle performance, aerodynamics, or energy efficiency, while harnessing waste energy from natural airflow, mechanical motion, or underutilized systems</a:t>
            </a:r>
            <a:endParaRPr lang="en-IN" sz="2800" dirty="0"/>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a:xfrm>
            <a:off x="0" y="-439200"/>
            <a:ext cx="8534400" cy="878400"/>
          </a:xfrm>
        </p:spPr>
        <p:txBody>
          <a:bodyPr/>
          <a:lstStyle/>
          <a:p>
            <a:r>
              <a:rPr lang="en-IN" dirty="0"/>
              <a:t>Concept / Solution</a:t>
            </a:r>
          </a:p>
        </p:txBody>
      </p:sp>
      <p:pic>
        <p:nvPicPr>
          <p:cNvPr id="7" name="Picture 6" descr="A diagram of a vehicle and a scooter&#10;&#10;Description automatically generated">
            <a:extLst>
              <a:ext uri="{FF2B5EF4-FFF2-40B4-BE49-F238E27FC236}">
                <a16:creationId xmlns:a16="http://schemas.microsoft.com/office/drawing/2014/main" id="{444640E3-EC81-AA01-C701-BC1A7D7D3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4183"/>
            <a:ext cx="9144000" cy="4589318"/>
          </a:xfrm>
          <a:prstGeom prst="rect">
            <a:avLst/>
          </a:prstGeom>
        </p:spPr>
      </p:pic>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p:txBody>
          <a:bodyPr/>
          <a:lstStyle/>
          <a:p>
            <a:r>
              <a:rPr lang="en-IN" b="1" dirty="0"/>
              <a:t>Pros and Cons of the solution</a:t>
            </a:r>
            <a:endParaRPr lang="en-IN" dirty="0"/>
          </a:p>
        </p:txBody>
      </p:sp>
      <p:sp>
        <p:nvSpPr>
          <p:cNvPr id="5" name="Text Placeholder 4">
            <a:extLst>
              <a:ext uri="{FF2B5EF4-FFF2-40B4-BE49-F238E27FC236}">
                <a16:creationId xmlns:a16="http://schemas.microsoft.com/office/drawing/2014/main" id="{096C8634-8292-C909-37C9-31B82583AAE9}"/>
              </a:ext>
            </a:extLst>
          </p:cNvPr>
          <p:cNvSpPr>
            <a:spLocks noGrp="1"/>
          </p:cNvSpPr>
          <p:nvPr>
            <p:ph type="body" sz="quarter" idx="12"/>
          </p:nvPr>
        </p:nvSpPr>
        <p:spPr/>
        <p:txBody>
          <a:bodyPr/>
          <a:lstStyle/>
          <a:p>
            <a:r>
              <a:rPr lang="en-US" sz="2400" b="1" dirty="0"/>
              <a:t>Pros</a:t>
            </a:r>
          </a:p>
        </p:txBody>
      </p:sp>
      <p:sp>
        <p:nvSpPr>
          <p:cNvPr id="6" name="Text Placeholder 5">
            <a:extLst>
              <a:ext uri="{FF2B5EF4-FFF2-40B4-BE49-F238E27FC236}">
                <a16:creationId xmlns:a16="http://schemas.microsoft.com/office/drawing/2014/main" id="{8A623726-792D-8809-280E-EF4E988E1D37}"/>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C2B0B268-CA76-40F9-18FA-295A7628A349}"/>
              </a:ext>
            </a:extLst>
          </p:cNvPr>
          <p:cNvSpPr>
            <a:spLocks noGrp="1"/>
          </p:cNvSpPr>
          <p:nvPr>
            <p:ph type="body" sz="quarter" idx="21"/>
          </p:nvPr>
        </p:nvSpPr>
        <p:spPr/>
        <p:txBody>
          <a:bodyPr/>
          <a:lstStyle/>
          <a:p>
            <a:r>
              <a:rPr lang="en-US" sz="2400" b="1" dirty="0"/>
              <a:t>Cons</a:t>
            </a:r>
          </a:p>
        </p:txBody>
      </p:sp>
      <p:sp>
        <p:nvSpPr>
          <p:cNvPr id="8" name="Text Placeholder 7">
            <a:extLst>
              <a:ext uri="{FF2B5EF4-FFF2-40B4-BE49-F238E27FC236}">
                <a16:creationId xmlns:a16="http://schemas.microsoft.com/office/drawing/2014/main" id="{1CD62CFA-1E3F-6BA3-3E52-B81F8C2C3A07}"/>
              </a:ext>
            </a:extLst>
          </p:cNvPr>
          <p:cNvSpPr>
            <a:spLocks noGrp="1"/>
          </p:cNvSpPr>
          <p:nvPr>
            <p:ph type="body" sz="quarter" idx="22"/>
          </p:nvPr>
        </p:nvSpPr>
        <p:spPr/>
        <p:txBody>
          <a:bodyPr/>
          <a:lstStyle/>
          <a:p>
            <a:endParaRPr lang="en-US"/>
          </a:p>
        </p:txBody>
      </p:sp>
      <p:sp>
        <p:nvSpPr>
          <p:cNvPr id="4" name="Content Placeholder 3">
            <a:extLst>
              <a:ext uri="{FF2B5EF4-FFF2-40B4-BE49-F238E27FC236}">
                <a16:creationId xmlns:a16="http://schemas.microsoft.com/office/drawing/2014/main" id="{F767B4A4-5D5C-723A-C6D2-B27F8745A194}"/>
              </a:ext>
            </a:extLst>
          </p:cNvPr>
          <p:cNvSpPr>
            <a:spLocks noGrp="1"/>
          </p:cNvSpPr>
          <p:nvPr>
            <p:ph idx="1"/>
          </p:nvPr>
        </p:nvSpPr>
        <p:spPr/>
        <p:txBody>
          <a:bodyPr>
            <a:normAutofit fontScale="92500" lnSpcReduction="10000"/>
          </a:bodyPr>
          <a:lstStyle/>
          <a:p>
            <a:r>
              <a:rPr lang="en-US" b="1" dirty="0"/>
              <a:t>. Energy Recovery</a:t>
            </a:r>
          </a:p>
          <a:p>
            <a:pPr lvl="1">
              <a:buFont typeface="Arial" panose="020B0604020202020204" pitchFamily="34" charset="0"/>
              <a:buChar char="•"/>
            </a:pPr>
            <a:r>
              <a:rPr lang="en-US" dirty="0"/>
              <a:t>Turbines can help harness </a:t>
            </a:r>
            <a:r>
              <a:rPr lang="en-US" i="1" dirty="0"/>
              <a:t>wasted kinetic energy</a:t>
            </a:r>
            <a:r>
              <a:rPr lang="en-US" dirty="0"/>
              <a:t> or </a:t>
            </a:r>
            <a:r>
              <a:rPr lang="en-US" i="1" dirty="0"/>
              <a:t>airflow</a:t>
            </a:r>
            <a:r>
              <a:rPr lang="en-US" dirty="0"/>
              <a:t> to generate electricity, particularly when vehicles are moving at high speeds.</a:t>
            </a:r>
          </a:p>
          <a:p>
            <a:pPr lvl="1">
              <a:buFont typeface="Arial" panose="020B0604020202020204" pitchFamily="34" charset="0"/>
              <a:buChar char="•"/>
            </a:pPr>
            <a:r>
              <a:rPr lang="en-US" dirty="0"/>
              <a:t>implementation on </a:t>
            </a:r>
            <a:r>
              <a:rPr lang="en-US" b="1" dirty="0"/>
              <a:t>electric scooters or EVs</a:t>
            </a:r>
            <a:r>
              <a:rPr lang="en-US" dirty="0"/>
              <a:t>, the recovered energy can recharge the battery, increasing range.</a:t>
            </a:r>
          </a:p>
          <a:p>
            <a:r>
              <a:rPr lang="en-US" b="1" dirty="0"/>
              <a:t>2. Eco-friendly Solution</a:t>
            </a:r>
          </a:p>
          <a:p>
            <a:pPr lvl="1">
              <a:buFont typeface="Arial" panose="020B0604020202020204" pitchFamily="34" charset="0"/>
              <a:buChar char="•"/>
            </a:pPr>
            <a:r>
              <a:rPr lang="en-US" dirty="0"/>
              <a:t>By producing electricity from </a:t>
            </a:r>
            <a:r>
              <a:rPr lang="en-US" b="1" dirty="0"/>
              <a:t>renewable</a:t>
            </a:r>
            <a:r>
              <a:rPr lang="en-US" dirty="0"/>
              <a:t> motion or wind (aerodynamic drag), it promotes sustainable energy.</a:t>
            </a:r>
          </a:p>
          <a:p>
            <a:pPr lvl="1">
              <a:buFont typeface="Arial" panose="020B0604020202020204" pitchFamily="34" charset="0"/>
              <a:buChar char="•"/>
            </a:pPr>
            <a:r>
              <a:rPr lang="en-US" dirty="0"/>
              <a:t>Reduces dependence on external power sources for electric vehicles.</a:t>
            </a:r>
          </a:p>
          <a:p>
            <a:r>
              <a:rPr lang="en-US" b="1" dirty="0"/>
              <a:t>3. Extended Battery Life</a:t>
            </a:r>
          </a:p>
          <a:p>
            <a:pPr lvl="1">
              <a:buFont typeface="Arial" panose="020B0604020202020204" pitchFamily="34" charset="0"/>
              <a:buChar char="•"/>
            </a:pPr>
            <a:r>
              <a:rPr lang="en-US" dirty="0"/>
              <a:t>recharging the batteries while driving reduces the frequency of charging stations usage.</a:t>
            </a:r>
          </a:p>
          <a:p>
            <a:r>
              <a:rPr lang="en-US" b="1" dirty="0"/>
              <a:t>4. Innovative Hybrid Systems</a:t>
            </a:r>
          </a:p>
          <a:p>
            <a:pPr lvl="1">
              <a:buFont typeface="Arial" panose="020B0604020202020204" pitchFamily="34" charset="0"/>
              <a:buChar char="•"/>
            </a:pPr>
            <a:r>
              <a:rPr lang="en-US" dirty="0"/>
              <a:t>Adding turbines as auxiliary power sources allows a vehicle to operate in hybrid mode, combining traditional batteries and turbine-generated electricity.</a:t>
            </a:r>
          </a:p>
          <a:p>
            <a:r>
              <a:rPr lang="en-US" b="1" dirty="0"/>
              <a:t>5. Useful During High Speeds</a:t>
            </a:r>
          </a:p>
          <a:p>
            <a:pPr lvl="1">
              <a:buFont typeface="Arial" panose="020B0604020202020204" pitchFamily="34" charset="0"/>
              <a:buChar char="•"/>
            </a:pPr>
            <a:r>
              <a:rPr lang="en-US" dirty="0"/>
              <a:t>Vehicles moving on highways or in consistent motion (e.g., scooters, buses, or cars) produce more wind or mechanical force, making the turbines more efficient.</a:t>
            </a:r>
          </a:p>
          <a:p>
            <a:endParaRPr lang="en-US" dirty="0"/>
          </a:p>
        </p:txBody>
      </p:sp>
      <p:sp>
        <p:nvSpPr>
          <p:cNvPr id="9" name="Content Placeholder 8">
            <a:extLst>
              <a:ext uri="{FF2B5EF4-FFF2-40B4-BE49-F238E27FC236}">
                <a16:creationId xmlns:a16="http://schemas.microsoft.com/office/drawing/2014/main" id="{957BF231-644B-DCC5-9B51-72C25D959403}"/>
              </a:ext>
            </a:extLst>
          </p:cNvPr>
          <p:cNvSpPr>
            <a:spLocks noGrp="1"/>
          </p:cNvSpPr>
          <p:nvPr>
            <p:ph idx="23"/>
          </p:nvPr>
        </p:nvSpPr>
        <p:spPr/>
        <p:txBody>
          <a:bodyPr>
            <a:normAutofit fontScale="92500" lnSpcReduction="20000"/>
          </a:bodyPr>
          <a:lstStyle/>
          <a:p>
            <a:r>
              <a:rPr lang="en-US" b="1" dirty="0"/>
              <a:t>1. Increased Aerodynamic Drag</a:t>
            </a:r>
          </a:p>
          <a:p>
            <a:pPr lvl="1">
              <a:buFont typeface="Arial" panose="020B0604020202020204" pitchFamily="34" charset="0"/>
              <a:buChar char="•"/>
            </a:pPr>
            <a:r>
              <a:rPr lang="en-US" dirty="0"/>
              <a:t>For air turbines mounted externally (on buses or cars), wind resistance increases, negatively impacting fuel efficiency or energy consumption restricting </a:t>
            </a:r>
            <a:r>
              <a:rPr lang="en-US" dirty="0" err="1"/>
              <a:t>vechiles</a:t>
            </a:r>
            <a:r>
              <a:rPr lang="en-US" dirty="0"/>
              <a:t> free movement.</a:t>
            </a:r>
          </a:p>
          <a:p>
            <a:r>
              <a:rPr lang="en-US" b="1" dirty="0"/>
              <a:t>2. Added Weight and Complexity</a:t>
            </a:r>
          </a:p>
          <a:p>
            <a:pPr lvl="1">
              <a:buFont typeface="Arial" panose="020B0604020202020204" pitchFamily="34" charset="0"/>
              <a:buChar char="•"/>
            </a:pPr>
            <a:r>
              <a:rPr lang="en-US" dirty="0"/>
              <a:t>Introducing turbines adds </a:t>
            </a:r>
            <a:r>
              <a:rPr lang="en-US" b="1" dirty="0"/>
              <a:t>weight</a:t>
            </a:r>
            <a:r>
              <a:rPr lang="en-US" dirty="0"/>
              <a:t> to the vehicle and increases </a:t>
            </a:r>
            <a:r>
              <a:rPr lang="en-US" b="1" dirty="0"/>
              <a:t>mechanical complexity</a:t>
            </a:r>
            <a:r>
              <a:rPr lang="en-US" dirty="0"/>
              <a:t>, which might offset the energy gains.</a:t>
            </a:r>
          </a:p>
          <a:p>
            <a:pPr lvl="1">
              <a:buFont typeface="Arial" panose="020B0604020202020204" pitchFamily="34" charset="0"/>
              <a:buChar char="•"/>
            </a:pPr>
            <a:r>
              <a:rPr lang="en-US" dirty="0"/>
              <a:t>For lightweight vehicles (e.g., scooters), the extra load can reduce performance.</a:t>
            </a:r>
          </a:p>
          <a:p>
            <a:r>
              <a:rPr lang="en-US" b="1" dirty="0"/>
              <a:t>3. Inefficiency at Low Speeds</a:t>
            </a:r>
          </a:p>
          <a:p>
            <a:pPr lvl="1">
              <a:buFont typeface="Arial" panose="020B0604020202020204" pitchFamily="34" charset="0"/>
              <a:buChar char="•"/>
            </a:pPr>
            <a:r>
              <a:rPr lang="en-US" dirty="0"/>
              <a:t>Turbines require </a:t>
            </a:r>
            <a:r>
              <a:rPr lang="en-US" b="1" dirty="0"/>
              <a:t>consistent airflow or motion</a:t>
            </a:r>
            <a:r>
              <a:rPr lang="en-US" dirty="0"/>
              <a:t>. At low speeds or idle stops, the turbines would generate little to no power.</a:t>
            </a:r>
          </a:p>
          <a:p>
            <a:pPr lvl="1">
              <a:buFont typeface="Arial" panose="020B0604020202020204" pitchFamily="34" charset="0"/>
              <a:buChar char="•"/>
            </a:pPr>
            <a:r>
              <a:rPr lang="en-US" dirty="0"/>
              <a:t>For city traffic, with frequent stopping, turbines might not be effective.</a:t>
            </a:r>
          </a:p>
          <a:p>
            <a:r>
              <a:rPr lang="en-US" b="1" dirty="0"/>
              <a:t>4. Cost of Implementation</a:t>
            </a:r>
          </a:p>
          <a:p>
            <a:pPr lvl="1">
              <a:buFont typeface="Arial" panose="020B0604020202020204" pitchFamily="34" charset="0"/>
              <a:buChar char="•"/>
            </a:pPr>
            <a:r>
              <a:rPr lang="en-US" dirty="0"/>
              <a:t>Manufacturing and installing turbines might increase vehicle costs.</a:t>
            </a:r>
          </a:p>
          <a:p>
            <a:pPr lvl="1">
              <a:buFont typeface="Arial" panose="020B0604020202020204" pitchFamily="34" charset="0"/>
              <a:buChar char="•"/>
            </a:pPr>
            <a:r>
              <a:rPr lang="en-US" dirty="0"/>
              <a:t>Maintenance and repairs for turbines add to the long-term cost burden.</a:t>
            </a:r>
          </a:p>
          <a:p>
            <a:r>
              <a:rPr lang="en-US" b="1" dirty="0"/>
              <a:t>5. Energy Loss (Not Perpetual Motion)</a:t>
            </a:r>
          </a:p>
          <a:p>
            <a:pPr lvl="1">
              <a:buFont typeface="Arial" panose="020B0604020202020204" pitchFamily="34" charset="0"/>
              <a:buChar char="•"/>
            </a:pPr>
            <a:r>
              <a:rPr lang="en-US" dirty="0"/>
              <a:t>Due to the </a:t>
            </a:r>
            <a:r>
              <a:rPr lang="en-US" b="1" dirty="0"/>
              <a:t>laws of thermodynamics</a:t>
            </a:r>
            <a:r>
              <a:rPr lang="en-US" dirty="0"/>
              <a:t>, extracting energy via turbines might draw power from the main system, making vehicles work harder and negating benefits.</a:t>
            </a:r>
          </a:p>
          <a:p>
            <a:pPr lvl="1">
              <a:buFont typeface="Arial" panose="020B0604020202020204" pitchFamily="34" charset="0"/>
              <a:buChar char="•"/>
            </a:pPr>
            <a:r>
              <a:rPr lang="en-US" dirty="0"/>
              <a:t>Systems aren't 100% efficient, and energy loss in the process might outweigh the gains.</a:t>
            </a:r>
          </a:p>
        </p:txBody>
      </p: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normAutofit fontScale="92500" lnSpcReduction="20000"/>
          </a:bodyPr>
          <a:lstStyle/>
          <a:p>
            <a:pPr marL="342900" indent="-342900">
              <a:buFont typeface="+mj-lt"/>
              <a:buAutoNum type="arabicPeriod"/>
            </a:pPr>
            <a:r>
              <a:rPr lang="en-US" b="1" dirty="0"/>
              <a:t>Turbine Design</a:t>
            </a:r>
            <a:endParaRPr lang="en-US" dirty="0"/>
          </a:p>
          <a:p>
            <a:pPr lvl="1">
              <a:buFont typeface="Arial" panose="020B0604020202020204" pitchFamily="34" charset="0"/>
              <a:buChar char="•"/>
            </a:pPr>
            <a:r>
              <a:rPr lang="en-US" b="1" dirty="0"/>
              <a:t>Turbine Blades</a:t>
            </a:r>
            <a:r>
              <a:rPr lang="en-US" dirty="0"/>
              <a:t>: Multi-bladed turbines are shown, designed to capture maximum airflow while minimizing energy loss and drag. </a:t>
            </a:r>
          </a:p>
          <a:p>
            <a:pPr marL="685791" lvl="1" indent="-342900">
              <a:buFont typeface="+mj-lt"/>
              <a:buAutoNum type="alphaLcParenR"/>
            </a:pPr>
            <a:r>
              <a:rPr lang="en-US" b="1" dirty="0"/>
              <a:t>Arrangement</a:t>
            </a:r>
            <a:r>
              <a:rPr lang="en-US" dirty="0"/>
              <a:t>:</a:t>
            </a:r>
          </a:p>
          <a:p>
            <a:pPr marL="800100" lvl="1" indent="-342900">
              <a:buFont typeface="Arial" panose="020B0604020202020204" pitchFamily="34" charset="0"/>
              <a:buChar char="•"/>
            </a:pPr>
            <a:r>
              <a:rPr lang="en-US" dirty="0"/>
              <a:t>In the image, turbines are placed in series within a </a:t>
            </a:r>
            <a:r>
              <a:rPr lang="en-US" b="1" dirty="0"/>
              <a:t>linear duct</a:t>
            </a:r>
            <a:r>
              <a:rPr lang="en-US" dirty="0"/>
              <a:t> or frame, allowing airflow to pass through multiple blades sequentially.</a:t>
            </a:r>
          </a:p>
          <a:p>
            <a:pPr marL="800100" lvl="1" indent="-342900">
              <a:buFont typeface="Arial" panose="020B0604020202020204" pitchFamily="34" charset="0"/>
              <a:buChar char="•"/>
            </a:pPr>
            <a:r>
              <a:rPr lang="en-US" dirty="0"/>
              <a:t>These can be used under vehicle bodies where airflow is concentrated through channels.</a:t>
            </a:r>
          </a:p>
          <a:p>
            <a:pPr marL="342900" indent="-342900">
              <a:buFont typeface="+mj-lt"/>
              <a:buAutoNum type="arabicPeriod"/>
            </a:pPr>
            <a:r>
              <a:rPr lang="en-US" b="1" dirty="0"/>
              <a:t>Placement and Implementation</a:t>
            </a:r>
            <a:endParaRPr lang="en-US" dirty="0"/>
          </a:p>
          <a:p>
            <a:pPr lvl="1">
              <a:buFont typeface="Arial" panose="020B0604020202020204" pitchFamily="34" charset="0"/>
              <a:buChar char="•"/>
            </a:pPr>
            <a:r>
              <a:rPr lang="en-US" dirty="0"/>
              <a:t>For </a:t>
            </a:r>
            <a:r>
              <a:rPr lang="en-US" b="1" dirty="0"/>
              <a:t>two-wheelers (e.g., scooter)</a:t>
            </a:r>
            <a:r>
              <a:rPr lang="en-US" dirty="0"/>
              <a:t>: The turbine can be installed just above the battery Compartment at which airflow can be made to pass through chambers.</a:t>
            </a:r>
          </a:p>
          <a:p>
            <a:pPr lvl="1">
              <a:buFont typeface="Arial" panose="020B0604020202020204" pitchFamily="34" charset="0"/>
              <a:buChar char="•"/>
            </a:pPr>
            <a:r>
              <a:rPr lang="en-US" dirty="0"/>
              <a:t>For </a:t>
            </a:r>
            <a:r>
              <a:rPr lang="en-US" b="1" dirty="0"/>
              <a:t>buses and cars</a:t>
            </a:r>
            <a:r>
              <a:rPr lang="en-US" dirty="0"/>
              <a:t>: Larger turbines can be integrated into </a:t>
            </a:r>
            <a:r>
              <a:rPr lang="en-US" b="1" dirty="0"/>
              <a:t>undercarriages</a:t>
            </a:r>
            <a:r>
              <a:rPr lang="en-US" dirty="0"/>
              <a:t>, or through ducts in strategic zones where airflow or vehicle motion generates natural turbulence.	</a:t>
            </a:r>
          </a:p>
          <a:p>
            <a:pPr lvl="1">
              <a:buFont typeface="Arial" panose="020B0604020202020204" pitchFamily="34" charset="0"/>
              <a:buChar char="•"/>
            </a:pPr>
            <a:r>
              <a:rPr lang="en-US" dirty="0"/>
              <a:t>A multi-turbine array, as depicted in the image, maximizes energy recovery over a larger airflow area.</a:t>
            </a:r>
          </a:p>
          <a:p>
            <a:pPr marL="342900" indent="-342900">
              <a:buFont typeface="+mj-lt"/>
              <a:buAutoNum type="arabicPeriod"/>
            </a:pPr>
            <a:r>
              <a:rPr lang="en-US" b="1" dirty="0"/>
              <a:t>Energy Capture Mechanism</a:t>
            </a:r>
            <a:endParaRPr lang="en-US" dirty="0"/>
          </a:p>
          <a:p>
            <a:pPr lvl="1">
              <a:buFont typeface="Arial" panose="020B0604020202020204" pitchFamily="34" charset="0"/>
              <a:buChar char="•"/>
            </a:pPr>
            <a:r>
              <a:rPr lang="en-US" dirty="0"/>
              <a:t>The spinning turbines convert mechanical rotational energy into </a:t>
            </a:r>
            <a:r>
              <a:rPr lang="en-US" b="1" dirty="0"/>
              <a:t>electricity</a:t>
            </a:r>
            <a:r>
              <a:rPr lang="en-US" dirty="0"/>
              <a:t> through attached </a:t>
            </a:r>
            <a:r>
              <a:rPr lang="en-US" b="1" dirty="0"/>
              <a:t>generators</a:t>
            </a:r>
            <a:r>
              <a:rPr lang="en-US" dirty="0"/>
              <a:t>.</a:t>
            </a:r>
          </a:p>
          <a:p>
            <a:pPr lvl="1">
              <a:buFont typeface="Arial" panose="020B0604020202020204" pitchFamily="34" charset="0"/>
              <a:buChar char="•"/>
            </a:pPr>
            <a:r>
              <a:rPr lang="en-US" b="1" dirty="0"/>
              <a:t>Small-scale alternators</a:t>
            </a:r>
            <a:r>
              <a:rPr lang="en-US" dirty="0"/>
              <a:t> are linked to turbines to produce low-voltage output, which can charge auxiliary batteries, capacitors, or power onboard electrical systems such as lights, sensors, and fans.</a:t>
            </a:r>
          </a:p>
          <a:p>
            <a:endParaRPr lang="en-IN" dirty="0"/>
          </a:p>
        </p:txBody>
      </p:sp>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a:t>Implementation Plan</a:t>
            </a:r>
            <a:endParaRPr lang="en-IN" dirty="0"/>
          </a:p>
        </p:txBody>
      </p:sp>
      <p:sp>
        <p:nvSpPr>
          <p:cNvPr id="4" name="Rectangle 1">
            <a:extLst>
              <a:ext uri="{FF2B5EF4-FFF2-40B4-BE49-F238E27FC236}">
                <a16:creationId xmlns:a16="http://schemas.microsoft.com/office/drawing/2014/main" id="{937FF2B4-4550-889A-E217-B0F187E2FA7E}"/>
              </a:ext>
            </a:extLst>
          </p:cNvPr>
          <p:cNvSpPr>
            <a:spLocks noGrp="1" noChangeArrowheads="1"/>
          </p:cNvSpPr>
          <p:nvPr>
            <p:ph idx="1"/>
          </p:nvPr>
        </p:nvSpPr>
        <p:spPr bwMode="auto">
          <a:xfrm>
            <a:off x="348000" y="1061648"/>
            <a:ext cx="48670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Feasibility Study</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high-velocity airflow zones in vehicles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Define energy targets based on system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Design &amp; Prototyping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Turbine blade design (3D modeling + CFD simulation).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Identify optimal placement for minimal drag.</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Build lightweight prototypes with generators.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System Integration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Connect turbines to mini generators for electricity conversion.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Integrate output into batteries or systems via regulators.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Add sensors for real-time performance monitoring.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Wind tunnel &amp; on-road testing to validate power output.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Refine blade design, placement, and efficiency.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Scaling &amp; Deployment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Modular components for scooters, cars, and buses.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trials for real-world validation.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Market as a sustainability-focused product.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energy conversion&#10;&#10;Description automatically generated">
            <a:extLst>
              <a:ext uri="{FF2B5EF4-FFF2-40B4-BE49-F238E27FC236}">
                <a16:creationId xmlns:a16="http://schemas.microsoft.com/office/drawing/2014/main" id="{54F3C046-07AD-788E-4A6A-EBA876606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857" y="689453"/>
            <a:ext cx="4082143" cy="3597198"/>
          </a:xfrm>
          <a:prstGeom prst="rect">
            <a:avLst/>
          </a:prstGeom>
        </p:spPr>
      </p:pic>
    </p:spTree>
    <p:extLst>
      <p:ext uri="{BB962C8B-B14F-4D97-AF65-F5344CB8AC3E}">
        <p14:creationId xmlns:p14="http://schemas.microsoft.com/office/powerpoint/2010/main" val="150304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t>Validation / Testing / Analysis</a:t>
            </a:r>
            <a:endParaRPr lang="en-IN" dirty="0"/>
          </a:p>
        </p:txBody>
      </p:sp>
      <p:sp>
        <p:nvSpPr>
          <p:cNvPr id="8" name="Rectangle 5">
            <a:extLst>
              <a:ext uri="{FF2B5EF4-FFF2-40B4-BE49-F238E27FC236}">
                <a16:creationId xmlns:a16="http://schemas.microsoft.com/office/drawing/2014/main" id="{A54677FB-F026-3D71-F5C6-8E0520EBF6A3}"/>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a:extLst>
              <a:ext uri="{FF2B5EF4-FFF2-40B4-BE49-F238E27FC236}">
                <a16:creationId xmlns:a16="http://schemas.microsoft.com/office/drawing/2014/main" id="{57D586B7-549E-17BE-4257-17B7F7C01F71}"/>
              </a:ext>
            </a:extLst>
          </p:cNvPr>
          <p:cNvSpPr>
            <a:spLocks noChangeArrowheads="1"/>
          </p:cNvSpPr>
          <p:nvPr/>
        </p:nvSpPr>
        <p:spPr bwMode="auto">
          <a:xfrm>
            <a:off x="264873" y="1058509"/>
            <a:ext cx="8617527"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Wind Tunnel Testing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Test turbine prototypes under controlled airflow to evaluate performance at different wind speeds.</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Measure power output, efficiency, and drag forces.</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Optimize blade design and turbine placement based on results.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On-Road Testing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Install prototypes on test vehicles (e.g., electric scooters, buses).</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Measure real-world performance in different conditions (highways, city traffic, idle stops).</a:t>
            </a:r>
          </a:p>
          <a:p>
            <a:pPr marL="514350" lvl="1"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Analyze data for:</a:t>
            </a:r>
          </a:p>
          <a:p>
            <a:pPr marL="1200150" lvl="3"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Power generated (kWh).</a:t>
            </a:r>
          </a:p>
          <a:p>
            <a:pPr marL="1200150" lvl="3"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Energy recovery efficiency (%).</a:t>
            </a:r>
          </a:p>
          <a:p>
            <a:pPr marL="1200150" lvl="3" indent="-171450" defTabSz="914400" eaLnBrk="0" fontAlgn="base" hangingPunct="0">
              <a:spcBef>
                <a:spcPct val="0"/>
              </a:spcBef>
              <a:spcAft>
                <a:spcPct val="0"/>
              </a:spcAft>
              <a:buFont typeface="Arial" panose="020B0604020202020204" pitchFamily="34" charset="0"/>
              <a:buChar char="•"/>
            </a:pPr>
            <a:r>
              <a:rPr kumimoji="0" lang="en-US" altLang="en-US" sz="1050" b="0" i="0" u="none" strike="noStrike" cap="none" normalizeH="0" baseline="0" dirty="0">
                <a:ln>
                  <a:noFill/>
                </a:ln>
                <a:solidFill>
                  <a:schemeClr val="tx1"/>
                </a:solidFill>
                <a:effectLst/>
                <a:latin typeface="Arial" panose="020B0604020202020204" pitchFamily="34" charset="0"/>
              </a:rPr>
              <a:t>Impact on vehicle aerodynamics and fuel/electric efficiency.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Evaluate performance across speeds:</a:t>
            </a:r>
          </a:p>
          <a:p>
            <a:pPr marL="1143000" lvl="3" defTabSz="914400" eaLnBrk="0" fontAlgn="base" hangingPunct="0">
              <a:spcBef>
                <a:spcPct val="0"/>
              </a:spcBef>
              <a:spcAft>
                <a:spcPct val="0"/>
              </a:spcAft>
              <a:buFontTx/>
              <a:buChar char="•"/>
            </a:pPr>
            <a:r>
              <a:rPr kumimoji="0" lang="en-US" altLang="en-US" sz="1050" b="1" i="0" u="none" strike="noStrike" cap="none" normalizeH="0" baseline="0" dirty="0">
                <a:ln>
                  <a:noFill/>
                </a:ln>
                <a:solidFill>
                  <a:schemeClr val="tx1"/>
                </a:solidFill>
                <a:effectLst/>
                <a:latin typeface="Arial" panose="020B0604020202020204" pitchFamily="34" charset="0"/>
              </a:rPr>
              <a:t>Highway speeds</a:t>
            </a:r>
            <a:r>
              <a:rPr kumimoji="0" lang="en-US" altLang="en-US" sz="1050" b="0" i="0" u="none" strike="noStrike" cap="none" normalizeH="0" baseline="0" dirty="0">
                <a:ln>
                  <a:noFill/>
                </a:ln>
                <a:solidFill>
                  <a:schemeClr val="tx1"/>
                </a:solidFill>
                <a:effectLst/>
                <a:latin typeface="Arial" panose="020B0604020202020204" pitchFamily="34" charset="0"/>
              </a:rPr>
              <a:t>: Maximum airflow utilization.</a:t>
            </a:r>
          </a:p>
          <a:p>
            <a:pPr marL="1143000" lvl="3" defTabSz="914400" eaLnBrk="0" fontAlgn="base" hangingPunct="0">
              <a:spcBef>
                <a:spcPct val="0"/>
              </a:spcBef>
              <a:spcAft>
                <a:spcPct val="0"/>
              </a:spcAft>
              <a:buFontTx/>
              <a:buChar char="•"/>
            </a:pPr>
            <a:r>
              <a:rPr kumimoji="0" lang="en-US" altLang="en-US" sz="1050" b="1" i="0" u="none" strike="noStrike" cap="none" normalizeH="0" baseline="0" dirty="0">
                <a:ln>
                  <a:noFill/>
                </a:ln>
                <a:solidFill>
                  <a:schemeClr val="tx1"/>
                </a:solidFill>
                <a:effectLst/>
                <a:latin typeface="Arial" panose="020B0604020202020204" pitchFamily="34" charset="0"/>
              </a:rPr>
              <a:t>Low speeds</a:t>
            </a:r>
            <a:r>
              <a:rPr kumimoji="0" lang="en-US" altLang="en-US" sz="1050" b="0" i="0" u="none" strike="noStrike" cap="none" normalizeH="0" baseline="0" dirty="0">
                <a:ln>
                  <a:noFill/>
                </a:ln>
                <a:solidFill>
                  <a:schemeClr val="tx1"/>
                </a:solidFill>
                <a:effectLst/>
                <a:latin typeface="Arial" panose="020B0604020202020204" pitchFamily="34" charset="0"/>
              </a:rPr>
              <a:t>: Analyze inefficiencies and energy outputs.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Performance Optimization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Refine blade shape, material, and placement to maximize energy recovery while minimizing drag.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Use control systems to activate turbines only during high-speed conditions to avoid energy loss at low speeds.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751E753D-F7DD-D533-1F07-2754E18505F2}"/>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886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Cost Estimate</a:t>
            </a:r>
            <a:endParaRPr lang="en-IN" dirty="0"/>
          </a:p>
        </p:txBody>
      </p:sp>
      <p:graphicFrame>
        <p:nvGraphicFramePr>
          <p:cNvPr id="11" name="Content Placeholder 10">
            <a:extLst>
              <a:ext uri="{FF2B5EF4-FFF2-40B4-BE49-F238E27FC236}">
                <a16:creationId xmlns:a16="http://schemas.microsoft.com/office/drawing/2014/main" id="{BD64CCAF-3B6F-214F-4129-E178941AA5E1}"/>
              </a:ext>
            </a:extLst>
          </p:cNvPr>
          <p:cNvGraphicFramePr>
            <a:graphicFrameLocks noGrp="1"/>
          </p:cNvGraphicFramePr>
          <p:nvPr>
            <p:ph idx="1"/>
            <p:extLst>
              <p:ext uri="{D42A27DB-BD31-4B8C-83A1-F6EECF244321}">
                <p14:modId xmlns:p14="http://schemas.microsoft.com/office/powerpoint/2010/main" val="1423782455"/>
              </p:ext>
            </p:extLst>
          </p:nvPr>
        </p:nvGraphicFramePr>
        <p:xfrm>
          <a:off x="347663" y="1050925"/>
          <a:ext cx="8534400" cy="222504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692193659"/>
                    </a:ext>
                  </a:extLst>
                </a:gridCol>
                <a:gridCol w="2844800">
                  <a:extLst>
                    <a:ext uri="{9D8B030D-6E8A-4147-A177-3AD203B41FA5}">
                      <a16:colId xmlns:a16="http://schemas.microsoft.com/office/drawing/2014/main" val="2375190839"/>
                    </a:ext>
                  </a:extLst>
                </a:gridCol>
                <a:gridCol w="2844800">
                  <a:extLst>
                    <a:ext uri="{9D8B030D-6E8A-4147-A177-3AD203B41FA5}">
                      <a16:colId xmlns:a16="http://schemas.microsoft.com/office/drawing/2014/main" val="2684082857"/>
                    </a:ext>
                  </a:extLst>
                </a:gridCol>
              </a:tblGrid>
              <a:tr h="370840">
                <a:tc>
                  <a:txBody>
                    <a:bodyPr/>
                    <a:lstStyle/>
                    <a:p>
                      <a:r>
                        <a:rPr lang="en-US" dirty="0"/>
                        <a:t>Item</a:t>
                      </a:r>
                    </a:p>
                  </a:txBody>
                  <a:tcPr/>
                </a:tc>
                <a:tc>
                  <a:txBody>
                    <a:bodyPr/>
                    <a:lstStyle/>
                    <a:p>
                      <a:r>
                        <a:rPr lang="en-US" dirty="0"/>
                        <a:t>Unit Cost (INR)</a:t>
                      </a:r>
                    </a:p>
                  </a:txBody>
                  <a:tcPr/>
                </a:tc>
                <a:tc>
                  <a:txBody>
                    <a:bodyPr/>
                    <a:lstStyle/>
                    <a:p>
                      <a:r>
                        <a:rPr lang="en-US" dirty="0"/>
                        <a:t>Notes</a:t>
                      </a:r>
                    </a:p>
                  </a:txBody>
                  <a:tcPr/>
                </a:tc>
                <a:extLst>
                  <a:ext uri="{0D108BD9-81ED-4DB2-BD59-A6C34878D82A}">
                    <a16:rowId xmlns:a16="http://schemas.microsoft.com/office/drawing/2014/main" val="540542433"/>
                  </a:ext>
                </a:extLst>
              </a:tr>
              <a:tr h="370840">
                <a:tc>
                  <a:txBody>
                    <a:bodyPr/>
                    <a:lstStyle/>
                    <a:p>
                      <a:r>
                        <a:rPr lang="en-US" dirty="0"/>
                        <a:t>Turbine + Mounts</a:t>
                      </a:r>
                    </a:p>
                  </a:txBody>
                  <a:tcPr/>
                </a:tc>
                <a:tc>
                  <a:txBody>
                    <a:bodyPr/>
                    <a:lstStyle/>
                    <a:p>
                      <a:r>
                        <a:rPr lang="en-US" dirty="0"/>
                        <a:t>₹5,000 – ₹20,500</a:t>
                      </a:r>
                    </a:p>
                  </a:txBody>
                  <a:tcPr/>
                </a:tc>
                <a:tc>
                  <a:txBody>
                    <a:bodyPr/>
                    <a:lstStyle/>
                    <a:p>
                      <a:r>
                        <a:rPr lang="en-US" dirty="0"/>
                        <a:t>Lightweight, scalable design</a:t>
                      </a:r>
                    </a:p>
                  </a:txBody>
                  <a:tcPr/>
                </a:tc>
                <a:extLst>
                  <a:ext uri="{0D108BD9-81ED-4DB2-BD59-A6C34878D82A}">
                    <a16:rowId xmlns:a16="http://schemas.microsoft.com/office/drawing/2014/main" val="818318331"/>
                  </a:ext>
                </a:extLst>
              </a:tr>
              <a:tr h="370840">
                <a:tc>
                  <a:txBody>
                    <a:bodyPr/>
                    <a:lstStyle/>
                    <a:p>
                      <a:r>
                        <a:rPr lang="en-US" dirty="0"/>
                        <a:t>Micro-generator</a:t>
                      </a:r>
                    </a:p>
                  </a:txBody>
                  <a:tcPr/>
                </a:tc>
                <a:tc>
                  <a:txBody>
                    <a:bodyPr/>
                    <a:lstStyle/>
                    <a:p>
                      <a:r>
                        <a:rPr lang="en-US" dirty="0"/>
                        <a:t>₹6,500 – ₹25,900</a:t>
                      </a:r>
                    </a:p>
                  </a:txBody>
                  <a:tcPr anchor="ctr"/>
                </a:tc>
                <a:tc>
                  <a:txBody>
                    <a:bodyPr/>
                    <a:lstStyle/>
                    <a:p>
                      <a:r>
                        <a:rPr lang="en-US" dirty="0"/>
                        <a:t>Compact, efficient design</a:t>
                      </a:r>
                    </a:p>
                  </a:txBody>
                  <a:tcPr anchor="ctr"/>
                </a:tc>
                <a:extLst>
                  <a:ext uri="{0D108BD9-81ED-4DB2-BD59-A6C34878D82A}">
                    <a16:rowId xmlns:a16="http://schemas.microsoft.com/office/drawing/2014/main" val="3949543843"/>
                  </a:ext>
                </a:extLst>
              </a:tr>
              <a:tr h="370840">
                <a:tc>
                  <a:txBody>
                    <a:bodyPr/>
                    <a:lstStyle/>
                    <a:p>
                      <a:r>
                        <a:rPr lang="en-US" dirty="0"/>
                        <a:t>Electronics &amp; Wiring</a:t>
                      </a:r>
                    </a:p>
                  </a:txBody>
                  <a:tcPr/>
                </a:tc>
                <a:tc>
                  <a:txBody>
                    <a:bodyPr/>
                    <a:lstStyle/>
                    <a:p>
                      <a:r>
                        <a:rPr lang="en-US" dirty="0"/>
                        <a:t>₹4,300 – ₹10,900</a:t>
                      </a:r>
                    </a:p>
                  </a:txBody>
                  <a:tcPr/>
                </a:tc>
                <a:tc>
                  <a:txBody>
                    <a:bodyPr/>
                    <a:lstStyle/>
                    <a:p>
                      <a:r>
                        <a:rPr lang="en-US" dirty="0"/>
                        <a:t>Controllers, voltage stabilizers</a:t>
                      </a:r>
                    </a:p>
                  </a:txBody>
                  <a:tcPr/>
                </a:tc>
                <a:extLst>
                  <a:ext uri="{0D108BD9-81ED-4DB2-BD59-A6C34878D82A}">
                    <a16:rowId xmlns:a16="http://schemas.microsoft.com/office/drawing/2014/main" val="2853937739"/>
                  </a:ext>
                </a:extLst>
              </a:tr>
              <a:tr h="370840">
                <a:tc>
                  <a:txBody>
                    <a:bodyPr/>
                    <a:lstStyle/>
                    <a:p>
                      <a:r>
                        <a:rPr lang="en-US" dirty="0"/>
                        <a:t>Integration</a:t>
                      </a:r>
                    </a:p>
                  </a:txBody>
                  <a:tcPr/>
                </a:tc>
                <a:tc>
                  <a:txBody>
                    <a:bodyPr/>
                    <a:lstStyle/>
                    <a:p>
                      <a:r>
                        <a:rPr lang="en-US" dirty="0"/>
                        <a:t>₹6,300 – ₹12,600</a:t>
                      </a:r>
                    </a:p>
                  </a:txBody>
                  <a:tcPr/>
                </a:tc>
                <a:tc>
                  <a:txBody>
                    <a:bodyPr/>
                    <a:lstStyle/>
                    <a:p>
                      <a:r>
                        <a:rPr lang="en-US" dirty="0"/>
                        <a:t>Labor + vehicle adaptation cost</a:t>
                      </a:r>
                    </a:p>
                  </a:txBody>
                  <a:tcPr/>
                </a:tc>
                <a:extLst>
                  <a:ext uri="{0D108BD9-81ED-4DB2-BD59-A6C34878D82A}">
                    <a16:rowId xmlns:a16="http://schemas.microsoft.com/office/drawing/2014/main" val="1837307591"/>
                  </a:ext>
                </a:extLst>
              </a:tr>
              <a:tr h="370840">
                <a:tc>
                  <a:txBody>
                    <a:bodyPr/>
                    <a:lstStyle/>
                    <a:p>
                      <a:r>
                        <a:rPr lang="en-US" dirty="0"/>
                        <a:t>Total Per Unit</a:t>
                      </a:r>
                    </a:p>
                  </a:txBody>
                  <a:tcPr/>
                </a:tc>
                <a:tc>
                  <a:txBody>
                    <a:bodyPr/>
                    <a:lstStyle/>
                    <a:p>
                      <a:r>
                        <a:rPr lang="en-US" dirty="0"/>
                        <a:t>₹22,300 – ₹67,900</a:t>
                      </a:r>
                    </a:p>
                  </a:txBody>
                  <a:tcPr/>
                </a:tc>
                <a:tc>
                  <a:txBody>
                    <a:bodyPr/>
                    <a:lstStyle/>
                    <a:p>
                      <a:r>
                        <a:rPr lang="en-US" dirty="0"/>
                        <a:t>Cost reduces with scale (~20% drop)</a:t>
                      </a:r>
                    </a:p>
                  </a:txBody>
                  <a:tcPr/>
                </a:tc>
                <a:extLst>
                  <a:ext uri="{0D108BD9-81ED-4DB2-BD59-A6C34878D82A}">
                    <a16:rowId xmlns:a16="http://schemas.microsoft.com/office/drawing/2014/main" val="959275406"/>
                  </a:ext>
                </a:extLst>
              </a:tr>
            </a:tbl>
          </a:graphicData>
        </a:graphic>
      </p:graphicFrame>
    </p:spTree>
    <p:extLst>
      <p:ext uri="{BB962C8B-B14F-4D97-AF65-F5344CB8AC3E}">
        <p14:creationId xmlns:p14="http://schemas.microsoft.com/office/powerpoint/2010/main" val="31201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Assumptions</a:t>
            </a:r>
            <a:endParaRPr lang="en-IN" dirty="0"/>
          </a:p>
        </p:txBody>
      </p:sp>
      <p:sp>
        <p:nvSpPr>
          <p:cNvPr id="10" name="Rectangle 1">
            <a:extLst>
              <a:ext uri="{FF2B5EF4-FFF2-40B4-BE49-F238E27FC236}">
                <a16:creationId xmlns:a16="http://schemas.microsoft.com/office/drawing/2014/main" id="{43623B1E-04FE-72D8-0C89-D97622C7F61F}"/>
              </a:ext>
            </a:extLst>
          </p:cNvPr>
          <p:cNvSpPr>
            <a:spLocks noGrp="1" noChangeArrowheads="1"/>
          </p:cNvSpPr>
          <p:nvPr>
            <p:ph idx="1"/>
          </p:nvPr>
        </p:nvSpPr>
        <p:spPr bwMode="auto">
          <a:xfrm>
            <a:off x="128972" y="968550"/>
            <a:ext cx="8886055"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Vehicle Motion and Airflow</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Vehicles will frequently travel at </a:t>
            </a:r>
            <a:r>
              <a:rPr kumimoji="0" lang="en-US" altLang="en-US" sz="1100" b="1" i="0" u="none" strike="noStrike" cap="none" normalizeH="0" baseline="0" dirty="0">
                <a:ln>
                  <a:noFill/>
                </a:ln>
                <a:solidFill>
                  <a:schemeClr val="tx1"/>
                </a:solidFill>
                <a:effectLst/>
                <a:latin typeface="Arial" panose="020B0604020202020204" pitchFamily="34" charset="0"/>
              </a:rPr>
              <a:t>moderate to high speeds</a:t>
            </a:r>
            <a:r>
              <a:rPr kumimoji="0" lang="en-US" altLang="en-US" sz="1100" b="0" i="0" u="none" strike="noStrike" cap="none" normalizeH="0" baseline="0" dirty="0">
                <a:ln>
                  <a:noFill/>
                </a:ln>
                <a:solidFill>
                  <a:schemeClr val="tx1"/>
                </a:solidFill>
                <a:effectLst/>
                <a:latin typeface="Arial" panose="020B0604020202020204" pitchFamily="34" charset="0"/>
              </a:rPr>
              <a:t> (e.g., highways), providing sufficient airflow to drive turbines efficiently.</a:t>
            </a: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Airflow can be channeled and concentrated through </a:t>
            </a:r>
            <a:r>
              <a:rPr kumimoji="0" lang="en-US" altLang="en-US" sz="1100" b="1" i="0" u="none" strike="noStrike" cap="none" normalizeH="0" baseline="0" dirty="0">
                <a:ln>
                  <a:noFill/>
                </a:ln>
                <a:solidFill>
                  <a:schemeClr val="tx1"/>
                </a:solidFill>
                <a:effectLst/>
                <a:latin typeface="Arial" panose="020B0604020202020204" pitchFamily="34" charset="0"/>
              </a:rPr>
              <a:t>undercarriages</a:t>
            </a:r>
            <a:r>
              <a:rPr kumimoji="0" lang="en-US" altLang="en-US" sz="1100" b="0" i="0" u="none" strike="noStrike" cap="none" normalizeH="0" baseline="0" dirty="0">
                <a:ln>
                  <a:noFill/>
                </a:ln>
                <a:solidFill>
                  <a:schemeClr val="tx1"/>
                </a:solidFill>
                <a:effectLst/>
                <a:latin typeface="Arial" panose="020B0604020202020204" pitchFamily="34" charset="0"/>
              </a:rPr>
              <a:t> or designated ducts to maximize turbine performance.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Aerodynamic Efficiency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turbine system’s design and placement will minimize </a:t>
            </a:r>
            <a:r>
              <a:rPr kumimoji="0" lang="en-US" altLang="en-US" sz="1100" b="1" i="0" u="none" strike="noStrike" cap="none" normalizeH="0" baseline="0" dirty="0">
                <a:ln>
                  <a:noFill/>
                </a:ln>
                <a:solidFill>
                  <a:schemeClr val="tx1"/>
                </a:solidFill>
                <a:effectLst/>
                <a:latin typeface="Arial" panose="020B0604020202020204" pitchFamily="34" charset="0"/>
              </a:rPr>
              <a:t>aerodynamic drag</a:t>
            </a:r>
            <a:r>
              <a:rPr kumimoji="0" lang="en-US" altLang="en-US" sz="1100" b="0" i="0" u="none" strike="noStrike" cap="none" normalizeH="0" baseline="0" dirty="0">
                <a:ln>
                  <a:noFill/>
                </a:ln>
                <a:solidFill>
                  <a:schemeClr val="tx1"/>
                </a:solidFill>
                <a:effectLst/>
                <a:latin typeface="Arial" panose="020B0604020202020204" pitchFamily="34" charset="0"/>
              </a:rPr>
              <a:t>, ensuring energy losses are negligible compared to the energy recovered.</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Power Generation and Use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Recovered energy will primarily power </a:t>
            </a:r>
            <a:r>
              <a:rPr kumimoji="0" lang="en-US" altLang="en-US" sz="1100" b="1" i="0" u="none" strike="noStrike" cap="none" normalizeH="0" baseline="0" dirty="0">
                <a:ln>
                  <a:noFill/>
                </a:ln>
                <a:solidFill>
                  <a:schemeClr val="tx1"/>
                </a:solidFill>
                <a:effectLst/>
                <a:latin typeface="Arial" panose="020B0604020202020204" pitchFamily="34" charset="0"/>
              </a:rPr>
              <a:t>auxiliary systems</a:t>
            </a:r>
            <a:r>
              <a:rPr kumimoji="0" lang="en-US" altLang="en-US" sz="1100" b="0" i="0" u="none" strike="noStrike" cap="none" normalizeH="0" baseline="0" dirty="0">
                <a:ln>
                  <a:noFill/>
                </a:ln>
                <a:solidFill>
                  <a:schemeClr val="tx1"/>
                </a:solidFill>
                <a:effectLst/>
                <a:latin typeface="Arial" panose="020B0604020202020204" pitchFamily="34" charset="0"/>
              </a:rPr>
              <a:t> (e.g., lights, sensors, fans) or partially recharge batteries, enhancing overall vehicle energy efficiency.</a:t>
            </a: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Turbine efficiency will be higher at </a:t>
            </a:r>
            <a:r>
              <a:rPr kumimoji="0" lang="en-US" altLang="en-US" sz="1100" b="1" i="0" u="none" strike="noStrike" cap="none" normalizeH="0" baseline="0" dirty="0">
                <a:ln>
                  <a:noFill/>
                </a:ln>
                <a:solidFill>
                  <a:schemeClr val="tx1"/>
                </a:solidFill>
                <a:effectLst/>
                <a:latin typeface="Arial" panose="020B0604020202020204" pitchFamily="34" charset="0"/>
              </a:rPr>
              <a:t>high speeds</a:t>
            </a:r>
            <a:r>
              <a:rPr kumimoji="0" lang="en-US" altLang="en-US" sz="1100" b="0" i="0" u="none" strike="noStrike" cap="none" normalizeH="0" baseline="0" dirty="0">
                <a:ln>
                  <a:noFill/>
                </a:ln>
                <a:solidFill>
                  <a:schemeClr val="tx1"/>
                </a:solidFill>
                <a:effectLst/>
                <a:latin typeface="Arial" panose="020B0604020202020204" pitchFamily="34" charset="0"/>
              </a:rPr>
              <a:t>, with limited performance at low speeds or stops.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Weight and Material Considerations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system will use </a:t>
            </a:r>
            <a:r>
              <a:rPr kumimoji="0" lang="en-US" altLang="en-US" sz="1100" b="1" i="0" u="none" strike="noStrike" cap="none" normalizeH="0" baseline="0" dirty="0">
                <a:ln>
                  <a:noFill/>
                </a:ln>
                <a:solidFill>
                  <a:schemeClr val="tx1"/>
                </a:solidFill>
                <a:effectLst/>
                <a:latin typeface="Arial" panose="020B0604020202020204" pitchFamily="34" charset="0"/>
              </a:rPr>
              <a:t>lightweight, durable materials</a:t>
            </a:r>
            <a:r>
              <a:rPr kumimoji="0" lang="en-US" altLang="en-US" sz="1100" b="0" i="0" u="none" strike="noStrike" cap="none" normalizeH="0" baseline="0" dirty="0">
                <a:ln>
                  <a:noFill/>
                </a:ln>
                <a:solidFill>
                  <a:schemeClr val="tx1"/>
                </a:solidFill>
                <a:effectLst/>
                <a:latin typeface="Arial" panose="020B0604020202020204" pitchFamily="34" charset="0"/>
              </a:rPr>
              <a:t> (e.g., carbon fiber, aluminum) to avoid significant weight addition.</a:t>
            </a: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Turbine installation will fit into </a:t>
            </a:r>
            <a:r>
              <a:rPr kumimoji="0" lang="en-US" altLang="en-US" sz="1100" b="1" i="0" u="none" strike="noStrike" cap="none" normalizeH="0" baseline="0" dirty="0">
                <a:ln>
                  <a:noFill/>
                </a:ln>
                <a:solidFill>
                  <a:schemeClr val="tx1"/>
                </a:solidFill>
                <a:effectLst/>
                <a:latin typeface="Arial" panose="020B0604020202020204" pitchFamily="34" charset="0"/>
              </a:rPr>
              <a:t>available vehicle zones</a:t>
            </a:r>
            <a:r>
              <a:rPr kumimoji="0" lang="en-US" altLang="en-US" sz="1100" b="0" i="0" u="none" strike="noStrike" cap="none" normalizeH="0" baseline="0" dirty="0">
                <a:ln>
                  <a:noFill/>
                </a:ln>
                <a:solidFill>
                  <a:schemeClr val="tx1"/>
                </a:solidFill>
                <a:effectLst/>
                <a:latin typeface="Arial" panose="020B0604020202020204" pitchFamily="34" charset="0"/>
              </a:rPr>
              <a:t> (e.g., undercarriages, battery compartments) without compromising structure or safety.</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Environmental Durability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Turbines will function reliably under </a:t>
            </a:r>
            <a:r>
              <a:rPr kumimoji="0" lang="en-US" altLang="en-US" sz="1100" b="1" i="0" u="none" strike="noStrike" cap="none" normalizeH="0" baseline="0" dirty="0">
                <a:ln>
                  <a:noFill/>
                </a:ln>
                <a:solidFill>
                  <a:schemeClr val="tx1"/>
                </a:solidFill>
                <a:effectLst/>
                <a:latin typeface="Arial" panose="020B0604020202020204" pitchFamily="34" charset="0"/>
              </a:rPr>
              <a:t>real-world conditions</a:t>
            </a:r>
            <a:r>
              <a:rPr kumimoji="0" lang="en-US" altLang="en-US" sz="1100" b="0" i="0" u="none" strike="noStrike" cap="none" normalizeH="0" baseline="0" dirty="0">
                <a:ln>
                  <a:noFill/>
                </a:ln>
                <a:solidFill>
                  <a:schemeClr val="tx1"/>
                </a:solidFill>
                <a:effectLst/>
                <a:latin typeface="Arial" panose="020B0604020202020204" pitchFamily="34" charset="0"/>
              </a:rPr>
              <a:t> such as temperature variations, rain, dust, and road debris with minimal maintenance needs.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Economic Viability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Costs of manufacturing and installation will be balanced by long-term benefits like improved energy efficiency and sustainability.</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Testing and Optimization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342891" lvl="1" indent="0" defTabSz="914400" eaLnBrk="0" fontAlgn="base" hangingPunct="0">
              <a:lnSpc>
                <a:spcPct val="100000"/>
              </a:lnSpc>
              <a:spcBef>
                <a:spcPct val="0"/>
              </a:spcBef>
              <a:spcAft>
                <a:spcPct val="0"/>
              </a:spcAft>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Advanced tools like </a:t>
            </a:r>
            <a:r>
              <a:rPr kumimoji="0" lang="en-US" altLang="en-US" sz="1100" b="1" i="0" u="none" strike="noStrike" cap="none" normalizeH="0" baseline="0" dirty="0">
                <a:ln>
                  <a:noFill/>
                </a:ln>
                <a:solidFill>
                  <a:schemeClr val="tx1"/>
                </a:solidFill>
                <a:effectLst/>
                <a:latin typeface="Arial" panose="020B0604020202020204" pitchFamily="34" charset="0"/>
              </a:rPr>
              <a:t>CFD simulations</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wind tunnel testing</a:t>
            </a:r>
            <a:r>
              <a:rPr kumimoji="0" lang="en-US" altLang="en-US" sz="1100" b="0" i="0" u="none" strike="noStrike" cap="none" normalizeH="0" baseline="0" dirty="0">
                <a:ln>
                  <a:noFill/>
                </a:ln>
                <a:solidFill>
                  <a:schemeClr val="tx1"/>
                </a:solidFill>
                <a:effectLst/>
                <a:latin typeface="Arial" panose="020B0604020202020204" pitchFamily="34" charset="0"/>
              </a:rPr>
              <a:t> will validate system design and performance across real-world driving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5636624"/>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34456</TotalTime>
  <Words>1268</Words>
  <Application>Microsoft Office PowerPoint</Application>
  <PresentationFormat>On-screen Show (16:9)</PresentationFormat>
  <Paragraphs>141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L&amp;T Theme 2</vt:lpstr>
      <vt:lpstr>Wind Regenerative System for EV Charging Using Air Pressure</vt:lpstr>
      <vt:lpstr>Challenge Statement</vt:lpstr>
      <vt:lpstr>Concept / Solution</vt:lpstr>
      <vt:lpstr>Pros and Cons of the solution</vt:lpstr>
      <vt:lpstr>Technical Description</vt:lpstr>
      <vt:lpstr>Implementation Plan</vt:lpstr>
      <vt:lpstr>Validation / Testing / Analysis</vt:lpstr>
      <vt:lpstr>Cost Estimate</vt:lpstr>
      <vt:lpstr>Assumptions</vt:lpstr>
      <vt:lpstr>References</vt:lpstr>
      <vt:lpstr>PowerPoint Presentation</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DOMINIC VASANTH</cp:lastModifiedBy>
  <cp:revision>3105</cp:revision>
  <dcterms:created xsi:type="dcterms:W3CDTF">2012-07-10T10:41:00Z</dcterms:created>
  <dcterms:modified xsi:type="dcterms:W3CDTF">2024-12-17T13:02:48Z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