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4"/>
  </p:notesMasterIdLst>
  <p:sldIdLst>
    <p:sldId id="735" r:id="rId2"/>
    <p:sldId id="736" r:id="rId3"/>
    <p:sldId id="737" r:id="rId4"/>
    <p:sldId id="738" r:id="rId5"/>
    <p:sldId id="739" r:id="rId6"/>
    <p:sldId id="741" r:id="rId7"/>
    <p:sldId id="742" r:id="rId8"/>
    <p:sldId id="743" r:id="rId9"/>
    <p:sldId id="744" r:id="rId10"/>
    <p:sldId id="745" r:id="rId11"/>
    <p:sldId id="740" r:id="rId12"/>
    <p:sldId id="746"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135283"/>
    <a:srgbClr val="FFFFFF"/>
    <a:srgbClr val="000000"/>
    <a:srgbClr val="121429"/>
    <a:srgbClr val="1B1E3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3910" autoAdjust="0"/>
  </p:normalViewPr>
  <p:slideViewPr>
    <p:cSldViewPr snapToGrid="0">
      <p:cViewPr varScale="1">
        <p:scale>
          <a:sx n="146" d="100"/>
          <a:sy n="146" d="100"/>
        </p:scale>
        <p:origin x="486" y="108"/>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e Gifty Simon Solomon Raj" userId="d664233d-6e25-4d9c-b02e-7355c0f0a4e7" providerId="ADAL" clId="{6A8CA5B3-188F-42E4-8889-48DF989B03C0}"/>
    <pc:docChg chg="custSel modSld modMainMaster">
      <pc:chgData name="Pauline Gifty Simon Solomon Raj" userId="d664233d-6e25-4d9c-b02e-7355c0f0a4e7" providerId="ADAL" clId="{6A8CA5B3-188F-42E4-8889-48DF989B03C0}" dt="2024-11-26T10:05:57.285" v="29" actId="33524"/>
      <pc:docMkLst>
        <pc:docMk/>
      </pc:docMkLst>
      <pc:sldChg chg="modSp mod">
        <pc:chgData name="Pauline Gifty Simon Solomon Raj" userId="d664233d-6e25-4d9c-b02e-7355c0f0a4e7" providerId="ADAL" clId="{6A8CA5B3-188F-42E4-8889-48DF989B03C0}" dt="2024-11-26T10:05:57.285" v="29" actId="33524"/>
        <pc:sldMkLst>
          <pc:docMk/>
          <pc:sldMk cId="3254291949" sldId="746"/>
        </pc:sldMkLst>
        <pc:spChg chg="mod">
          <ac:chgData name="Pauline Gifty Simon Solomon Raj" userId="d664233d-6e25-4d9c-b02e-7355c0f0a4e7" providerId="ADAL" clId="{6A8CA5B3-188F-42E4-8889-48DF989B03C0}" dt="2024-11-26T10:05:57.285" v="29" actId="33524"/>
          <ac:spMkLst>
            <pc:docMk/>
            <pc:sldMk cId="3254291949" sldId="746"/>
            <ac:spMk id="3" creationId="{E9BCFC67-F5AA-8E05-39EC-73CBF3865066}"/>
          </ac:spMkLst>
        </pc:spChg>
      </pc:sldChg>
      <pc:sldMasterChg chg="modSldLayout">
        <pc:chgData name="Pauline Gifty Simon Solomon Raj" userId="d664233d-6e25-4d9c-b02e-7355c0f0a4e7" providerId="ADAL" clId="{6A8CA5B3-188F-42E4-8889-48DF989B03C0}" dt="2024-11-26T10:03:26.526" v="0" actId="20577"/>
        <pc:sldMasterMkLst>
          <pc:docMk/>
          <pc:sldMasterMk cId="542765270" sldId="2147483652"/>
        </pc:sldMasterMkLst>
        <pc:sldLayoutChg chg="modSp mod">
          <pc:chgData name="Pauline Gifty Simon Solomon Raj" userId="d664233d-6e25-4d9c-b02e-7355c0f0a4e7" providerId="ADAL" clId="{6A8CA5B3-188F-42E4-8889-48DF989B03C0}" dt="2024-11-26T10:03:26.526" v="0" actId="20577"/>
          <pc:sldLayoutMkLst>
            <pc:docMk/>
            <pc:sldMasterMk cId="542765270" sldId="2147483652"/>
            <pc:sldLayoutMk cId="1999089624" sldId="2147483653"/>
          </pc:sldLayoutMkLst>
          <pc:spChg chg="mod">
            <ac:chgData name="Pauline Gifty Simon Solomon Raj" userId="d664233d-6e25-4d9c-b02e-7355c0f0a4e7" providerId="ADAL" clId="{6A8CA5B3-188F-42E4-8889-48DF989B03C0}" dt="2024-11-26T10:03:26.526" v="0" actId="20577"/>
            <ac:spMkLst>
              <pc:docMk/>
              <pc:sldMasterMk cId="542765270" sldId="2147483652"/>
              <pc:sldLayoutMk cId="1999089624" sldId="2147483653"/>
              <ac:spMk id="5" creationId="{2D5CF45F-7366-1ABC-1274-BE9A1A82D02D}"/>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1:13.213"/>
    </inkml:context>
    <inkml:brush xml:id="br0">
      <inkml:brushProperty name="width" value="0.035" units="cm"/>
      <inkml:brushProperty name="height" value="0.035" units="cm"/>
      <inkml:brushProperty name="ignorePressure" value="1"/>
    </inkml:brush>
  </inkml:definitions>
  <inkml:trace contextRef="#ctx0" brushRef="#br0">1 1,'3092'0,"-3072"0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07.405"/>
    </inkml:context>
    <inkml:brush xml:id="br0">
      <inkml:brushProperty name="width" value="0.035" units="cm"/>
      <inkml:brushProperty name="height" value="0.035" units="cm"/>
      <inkml:brushProperty name="ignorePressure" value="1"/>
    </inkml:brush>
  </inkml:definitions>
  <inkml:trace contextRef="#ctx0" brushRef="#br0">326 0,'-314'228,"302"-219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15.058"/>
    </inkml:context>
    <inkml:brush xml:id="br0">
      <inkml:brushProperty name="width" value="0.035" units="cm"/>
      <inkml:brushProperty name="height" value="0.035" units="cm"/>
      <inkml:brushProperty name="ignorePressure" value="1"/>
    </inkml:brush>
  </inkml:definitions>
  <inkml:trace contextRef="#ctx0" brushRef="#br0">303 0,'-290'210,"278"-200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21.873"/>
    </inkml:context>
    <inkml:brush xml:id="br0">
      <inkml:brushProperty name="width" value="0.035" units="cm"/>
      <inkml:brushProperty name="height" value="0.035" units="cm"/>
      <inkml:brushProperty name="ignorePressure" value="1"/>
    </inkml:brush>
  </inkml:definitions>
  <inkml:trace contextRef="#ctx0" brushRef="#br0">246 0,'-235'172,"224"-165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4:23.723"/>
    </inkml:context>
    <inkml:brush xml:id="br0">
      <inkml:brushProperty name="width" value="0.035" units="cm"/>
      <inkml:brushProperty name="height" value="0.035" units="cm"/>
      <inkml:brushProperty name="ignorePressure" value="1"/>
    </inkml:brush>
  </inkml:definitions>
  <inkml:trace contextRef="#ctx0" brushRef="#br0">67 0,'-4'3,"-4"3,-2 1,-1 1,-1 1,1 0,0-2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1:34.059"/>
    </inkml:context>
    <inkml:brush xml:id="br0">
      <inkml:brushProperty name="width" value="0.035" units="cm"/>
      <inkml:brushProperty name="height" value="0.035" units="cm"/>
      <inkml:brushProperty name="ignorePressure" value="1"/>
    </inkml:brush>
  </inkml:definitions>
  <inkml:trace contextRef="#ctx0" brushRef="#br0">1 0,'2283'0,"-2262"0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1:48.369"/>
    </inkml:context>
    <inkml:brush xml:id="br0">
      <inkml:brushProperty name="width" value="0.035" units="cm"/>
      <inkml:brushProperty name="height" value="0.035" units="cm"/>
      <inkml:brushProperty name="ignorePressure" value="1"/>
    </inkml:brush>
  </inkml:definitions>
  <inkml:trace contextRef="#ctx0" brushRef="#br0">1 1,'2086'0,"-2064"0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2:12.493"/>
    </inkml:context>
    <inkml:brush xml:id="br0">
      <inkml:brushProperty name="width" value="0.035" units="cm"/>
      <inkml:brushProperty name="height" value="0.035" units="cm"/>
      <inkml:brushProperty name="ignorePressure" value="1"/>
    </inkml:brush>
  </inkml:definitions>
  <inkml:trace contextRef="#ctx0" brushRef="#br0">1 0,'0'3467,"0"-3445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2:35.390"/>
    </inkml:context>
    <inkml:brush xml:id="br0">
      <inkml:brushProperty name="width" value="0.035" units="cm"/>
      <inkml:brushProperty name="height" value="0.035" units="cm"/>
      <inkml:brushProperty name="ignorePressure" value="1"/>
    </inkml:brush>
  </inkml:definitions>
  <inkml:trace contextRef="#ctx0" brushRef="#br0">1647 0,'-1629'0,"1611"0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2:44.472"/>
    </inkml:context>
    <inkml:brush xml:id="br0">
      <inkml:brushProperty name="width" value="0.035" units="cm"/>
      <inkml:brushProperty name="height" value="0.035" units="cm"/>
      <inkml:brushProperty name="ignorePressure" value="1"/>
    </inkml:brush>
  </inkml:definitions>
  <inkml:trace contextRef="#ctx0" brushRef="#br0">0 1,'2081'0,"-2059"0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3:09.453"/>
    </inkml:context>
    <inkml:brush xml:id="br0">
      <inkml:brushProperty name="width" value="0.035" units="cm"/>
      <inkml:brushProperty name="height" value="0.035" units="cm"/>
      <inkml:brushProperty name="ignorePressure" value="1"/>
    </inkml:brush>
  </inkml:definitions>
  <inkml:trace contextRef="#ctx0" brushRef="#br0">326 255,'-315'-246,"305"237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3:17.624"/>
    </inkml:context>
    <inkml:brush xml:id="br0">
      <inkml:brushProperty name="width" value="0.035" units="cm"/>
      <inkml:brushProperty name="height" value="0.035" units="cm"/>
      <inkml:brushProperty name="ignorePressure" value="1"/>
    </inkml:brush>
  </inkml:definitions>
  <inkml:trace contextRef="#ctx0" brushRef="#br0">297 231,'-286'-223,"276"215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13:53:30.693"/>
    </inkml:context>
    <inkml:brush xml:id="br0">
      <inkml:brushProperty name="width" value="0.035" units="cm"/>
      <inkml:brushProperty name="height" value="0.035" units="cm"/>
      <inkml:brushProperty name="ignorePressure" value="1"/>
    </inkml:brush>
  </inkml:definitions>
  <inkml:trace contextRef="#ctx0" brushRef="#br0">345 270,'-332'-260,"319"251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DC9C4-A5A9-47A1-92BC-326DCF573043}"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C245B-FD72-4E4F-B15E-E5615ABC6DBA}" type="slidenum">
              <a:rPr lang="en-US" smtClean="0"/>
              <a:t>‹#›</a:t>
            </a:fld>
            <a:endParaRPr lang="en-US"/>
          </a:p>
        </p:txBody>
      </p:sp>
    </p:spTree>
    <p:extLst>
      <p:ext uri="{BB962C8B-B14F-4D97-AF65-F5344CB8AC3E}">
        <p14:creationId xmlns:p14="http://schemas.microsoft.com/office/powerpoint/2010/main" val="375202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D1FE26EE-E575-4A13-8A3E-13A72648A05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 name="Title 1"/>
          <p:cNvSpPr>
            <a:spLocks noGrp="1"/>
          </p:cNvSpPr>
          <p:nvPr userDrawn="1">
            <p:ph type="title" hasCustomPrompt="1"/>
          </p:nvPr>
        </p:nvSpPr>
        <p:spPr bwMode="gray">
          <a:xfrm>
            <a:off x="964070" y="943242"/>
            <a:ext cx="4052554" cy="851040"/>
          </a:xfrm>
          <a:prstGeom prst="rect">
            <a:avLst/>
          </a:prstGeom>
        </p:spPr>
        <p:txBody>
          <a:bodyPr/>
          <a:lstStyle>
            <a:lvl1pPr algn="ctr">
              <a:defRPr sz="3200"/>
            </a:lvl1pPr>
          </a:lstStyle>
          <a:p>
            <a:r>
              <a:rPr lang="en-US" dirty="0"/>
              <a:t>Title Text</a:t>
            </a:r>
            <a:endParaRPr lang="en-IN" dirty="0"/>
          </a:p>
        </p:txBody>
      </p:sp>
      <p:sp>
        <p:nvSpPr>
          <p:cNvPr id="123" name="TextBox 122"/>
          <p:cNvSpPr txBox="1"/>
          <p:nvPr userDrawn="1"/>
        </p:nvSpPr>
        <p:spPr bwMode="gray">
          <a:xfrm>
            <a:off x="2990347" y="4936035"/>
            <a:ext cx="318580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26" name="Parallelogram 25"/>
          <p:cNvSpPr/>
          <p:nvPr userDrawn="1"/>
        </p:nvSpPr>
        <p:spPr bwMode="gray">
          <a:xfrm>
            <a:off x="4182381" y="2638"/>
            <a:ext cx="4961619"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lvl="0"/>
            <a:endParaRPr lang="en-IN" dirty="0">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pic>
        <p:nvPicPr>
          <p:cNvPr id="4" name="Graphic 3">
            <a:extLst>
              <a:ext uri="{FF2B5EF4-FFF2-40B4-BE49-F238E27FC236}">
                <a16:creationId xmlns:a16="http://schemas.microsoft.com/office/drawing/2014/main" id="{28D6D42E-FFBB-46F8-814F-240B0E5616C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 y="2428411"/>
            <a:ext cx="3352800" cy="618350"/>
          </a:xfrm>
          <a:prstGeom prst="rect">
            <a:avLst/>
          </a:prstGeom>
        </p:spPr>
      </p:pic>
      <p:pic>
        <p:nvPicPr>
          <p:cNvPr id="3" name="Picture 2">
            <a:extLst>
              <a:ext uri="{FF2B5EF4-FFF2-40B4-BE49-F238E27FC236}">
                <a16:creationId xmlns:a16="http://schemas.microsoft.com/office/drawing/2014/main" id="{0A24BC04-EA47-D660-A96B-A85D0777969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9776" y="159684"/>
            <a:ext cx="1790699" cy="488373"/>
          </a:xfrm>
          <a:prstGeom prst="rect">
            <a:avLst/>
          </a:prstGeom>
        </p:spPr>
      </p:pic>
      <p:sp>
        <p:nvSpPr>
          <p:cNvPr id="5" name="TextBox 4">
            <a:extLst>
              <a:ext uri="{FF2B5EF4-FFF2-40B4-BE49-F238E27FC236}">
                <a16:creationId xmlns:a16="http://schemas.microsoft.com/office/drawing/2014/main" id="{2D5CF45F-7366-1ABC-1274-BE9A1A82D02D}"/>
              </a:ext>
            </a:extLst>
          </p:cNvPr>
          <p:cNvSpPr txBox="1"/>
          <p:nvPr userDrawn="1"/>
        </p:nvSpPr>
        <p:spPr>
          <a:xfrm>
            <a:off x="1953636" y="166965"/>
            <a:ext cx="1399164" cy="407802"/>
          </a:xfrm>
          <a:prstGeom prst="rect">
            <a:avLst/>
          </a:prstGeom>
          <a:noFill/>
        </p:spPr>
        <p:txBody>
          <a:bodyPr wrap="none" lIns="68579" tIns="34289" rIns="68579" bIns="34289" rtlCol="0">
            <a:spAutoFit/>
          </a:bodyPr>
          <a:lstStyle/>
          <a:p>
            <a:pPr algn="ctr" defTabSz="914354">
              <a:defRPr/>
            </a:pPr>
            <a:r>
              <a:rPr lang="en-US" sz="2200" b="1" dirty="0">
                <a:solidFill>
                  <a:srgbClr val="355EAB"/>
                </a:solidFill>
                <a:latin typeface="+mn-lt"/>
              </a:rPr>
              <a:t>8</a:t>
            </a:r>
            <a:r>
              <a:rPr lang="en-US" sz="2200" b="1" baseline="30000" dirty="0">
                <a:solidFill>
                  <a:srgbClr val="355EAB"/>
                </a:solidFill>
                <a:latin typeface="+mn-lt"/>
              </a:rPr>
              <a:t>th</a:t>
            </a:r>
            <a:r>
              <a:rPr lang="en-US" sz="2200" b="1" dirty="0">
                <a:solidFill>
                  <a:srgbClr val="355EAB"/>
                </a:solidFill>
                <a:latin typeface="+mn-lt"/>
              </a:rPr>
              <a:t> Edition </a:t>
            </a:r>
          </a:p>
        </p:txBody>
      </p:sp>
      <p:sp>
        <p:nvSpPr>
          <p:cNvPr id="6" name="Rectangle 5">
            <a:extLst>
              <a:ext uri="{FF2B5EF4-FFF2-40B4-BE49-F238E27FC236}">
                <a16:creationId xmlns:a16="http://schemas.microsoft.com/office/drawing/2014/main" id="{C370AE2D-E45E-AC7A-2F9D-4E4E841541BD}"/>
              </a:ext>
            </a:extLst>
          </p:cNvPr>
          <p:cNvSpPr/>
          <p:nvPr userDrawn="1"/>
        </p:nvSpPr>
        <p:spPr>
          <a:xfrm>
            <a:off x="4128607" y="153341"/>
            <a:ext cx="2576993" cy="415498"/>
          </a:xfrm>
          <a:prstGeom prst="rect">
            <a:avLst/>
          </a:prstGeom>
        </p:spPr>
        <p:txBody>
          <a:bodyPr wrap="square">
            <a:spAutoFit/>
          </a:bodyPr>
          <a:lstStyle/>
          <a:p>
            <a:pPr algn="ctr" defTabSz="914354">
              <a:defRPr/>
            </a:pPr>
            <a:r>
              <a:rPr lang="en-US" sz="2100" b="1" dirty="0">
                <a:solidFill>
                  <a:srgbClr val="355EAB"/>
                </a:solidFill>
                <a:latin typeface="+mn-lt"/>
              </a:rPr>
              <a:t>Presentation Round</a:t>
            </a:r>
          </a:p>
        </p:txBody>
      </p:sp>
      <p:sp>
        <p:nvSpPr>
          <p:cNvPr id="7" name="Text Placeholder 1030">
            <a:extLst>
              <a:ext uri="{FF2B5EF4-FFF2-40B4-BE49-F238E27FC236}">
                <a16:creationId xmlns:a16="http://schemas.microsoft.com/office/drawing/2014/main" id="{11E66953-D6B9-BF7C-3FAA-270CAFFC3313}"/>
              </a:ext>
            </a:extLst>
          </p:cNvPr>
          <p:cNvSpPr>
            <a:spLocks noGrp="1"/>
          </p:cNvSpPr>
          <p:nvPr>
            <p:ph type="body" sz="quarter" idx="10" hasCustomPrompt="1"/>
          </p:nvPr>
        </p:nvSpPr>
        <p:spPr bwMode="gray">
          <a:xfrm>
            <a:off x="279956" y="3973331"/>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1 Name</a:t>
            </a:r>
            <a:endParaRPr lang="en-IN" dirty="0"/>
          </a:p>
        </p:txBody>
      </p:sp>
      <p:sp>
        <p:nvSpPr>
          <p:cNvPr id="8" name="Text Placeholder 1030">
            <a:extLst>
              <a:ext uri="{FF2B5EF4-FFF2-40B4-BE49-F238E27FC236}">
                <a16:creationId xmlns:a16="http://schemas.microsoft.com/office/drawing/2014/main" id="{3573ADC1-9393-A4B1-082B-AA8E33803C67}"/>
              </a:ext>
            </a:extLst>
          </p:cNvPr>
          <p:cNvSpPr>
            <a:spLocks noGrp="1"/>
          </p:cNvSpPr>
          <p:nvPr>
            <p:ph type="body" sz="quarter" idx="11" hasCustomPrompt="1"/>
          </p:nvPr>
        </p:nvSpPr>
        <p:spPr bwMode="gray">
          <a:xfrm>
            <a:off x="142890" y="4392607"/>
            <a:ext cx="2765968" cy="228600"/>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Name</a:t>
            </a:r>
            <a:endParaRPr lang="en-IN" dirty="0"/>
          </a:p>
        </p:txBody>
      </p:sp>
      <p:sp>
        <p:nvSpPr>
          <p:cNvPr id="9" name="Text Placeholder 1030">
            <a:extLst>
              <a:ext uri="{FF2B5EF4-FFF2-40B4-BE49-F238E27FC236}">
                <a16:creationId xmlns:a16="http://schemas.microsoft.com/office/drawing/2014/main" id="{0E9BDEBA-C451-6E6B-F25F-D5B52C602D34}"/>
              </a:ext>
            </a:extLst>
          </p:cNvPr>
          <p:cNvSpPr>
            <a:spLocks noGrp="1"/>
          </p:cNvSpPr>
          <p:nvPr>
            <p:ph type="body" sz="quarter" idx="16" hasCustomPrompt="1"/>
          </p:nvPr>
        </p:nvSpPr>
        <p:spPr bwMode="gray">
          <a:xfrm>
            <a:off x="1263628" y="3980258"/>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2 Name</a:t>
            </a:r>
            <a:endParaRPr lang="en-IN" dirty="0"/>
          </a:p>
        </p:txBody>
      </p:sp>
      <p:sp>
        <p:nvSpPr>
          <p:cNvPr id="10" name="Text Placeholder 1030">
            <a:extLst>
              <a:ext uri="{FF2B5EF4-FFF2-40B4-BE49-F238E27FC236}">
                <a16:creationId xmlns:a16="http://schemas.microsoft.com/office/drawing/2014/main" id="{68EA5637-B12D-CCB5-628A-821D29560EB0}"/>
              </a:ext>
            </a:extLst>
          </p:cNvPr>
          <p:cNvSpPr>
            <a:spLocks noGrp="1"/>
          </p:cNvSpPr>
          <p:nvPr>
            <p:ph type="body" sz="quarter" idx="17" hasCustomPrompt="1"/>
          </p:nvPr>
        </p:nvSpPr>
        <p:spPr bwMode="gray">
          <a:xfrm>
            <a:off x="2209202" y="3990649"/>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3 Name</a:t>
            </a:r>
            <a:endParaRPr lang="en-IN" dirty="0"/>
          </a:p>
        </p:txBody>
      </p:sp>
      <p:sp>
        <p:nvSpPr>
          <p:cNvPr id="11" name="Text Placeholder 1030">
            <a:extLst>
              <a:ext uri="{FF2B5EF4-FFF2-40B4-BE49-F238E27FC236}">
                <a16:creationId xmlns:a16="http://schemas.microsoft.com/office/drawing/2014/main" id="{3B259D85-A470-9B71-704A-326CDB90C61D}"/>
              </a:ext>
            </a:extLst>
          </p:cNvPr>
          <p:cNvSpPr>
            <a:spLocks noGrp="1"/>
          </p:cNvSpPr>
          <p:nvPr>
            <p:ph type="body" sz="quarter" idx="18" hasCustomPrompt="1"/>
          </p:nvPr>
        </p:nvSpPr>
        <p:spPr bwMode="gray">
          <a:xfrm>
            <a:off x="3165165" y="4001040"/>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4 Name</a:t>
            </a:r>
            <a:endParaRPr lang="en-IN" dirty="0"/>
          </a:p>
        </p:txBody>
      </p:sp>
      <p:sp>
        <p:nvSpPr>
          <p:cNvPr id="12" name="Text Placeholder 1030">
            <a:extLst>
              <a:ext uri="{FF2B5EF4-FFF2-40B4-BE49-F238E27FC236}">
                <a16:creationId xmlns:a16="http://schemas.microsoft.com/office/drawing/2014/main" id="{9C71DF18-7E56-2C24-AEE2-03044382D903}"/>
              </a:ext>
            </a:extLst>
          </p:cNvPr>
          <p:cNvSpPr>
            <a:spLocks noGrp="1"/>
          </p:cNvSpPr>
          <p:nvPr>
            <p:ph type="body" sz="quarter" idx="19" hasCustomPrompt="1"/>
          </p:nvPr>
        </p:nvSpPr>
        <p:spPr bwMode="gray">
          <a:xfrm>
            <a:off x="144187" y="4662770"/>
            <a:ext cx="2759041" cy="200892"/>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City Name</a:t>
            </a:r>
            <a:endParaRPr lang="en-IN" dirty="0"/>
          </a:p>
        </p:txBody>
      </p:sp>
      <p:sp>
        <p:nvSpPr>
          <p:cNvPr id="13" name="Text Placeholder 1030">
            <a:extLst>
              <a:ext uri="{FF2B5EF4-FFF2-40B4-BE49-F238E27FC236}">
                <a16:creationId xmlns:a16="http://schemas.microsoft.com/office/drawing/2014/main" id="{9814E61C-C46E-018F-5431-0F88626140E7}"/>
              </a:ext>
            </a:extLst>
          </p:cNvPr>
          <p:cNvSpPr>
            <a:spLocks noGrp="1"/>
          </p:cNvSpPr>
          <p:nvPr>
            <p:ph type="body" sz="quarter" idx="20" hasCustomPrompt="1"/>
          </p:nvPr>
        </p:nvSpPr>
        <p:spPr bwMode="gray">
          <a:xfrm>
            <a:off x="138932" y="4888742"/>
            <a:ext cx="2759041" cy="200892"/>
          </a:xfrm>
          <a:prstGeom prst="rect">
            <a:avLst/>
          </a:prstGeom>
        </p:spPr>
        <p:txBody>
          <a:bodyPr anchor="ctr">
            <a:normAutofit/>
          </a:bodyPr>
          <a:lstStyle>
            <a:lvl1pPr marL="0" indent="0">
              <a:buNone/>
              <a:defRPr sz="1300" baseline="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Professor / Mentor Name</a:t>
            </a:r>
            <a:endParaRPr lang="en-IN" dirty="0"/>
          </a:p>
        </p:txBody>
      </p:sp>
    </p:spTree>
    <p:extLst>
      <p:ext uri="{BB962C8B-B14F-4D97-AF65-F5344CB8AC3E}">
        <p14:creationId xmlns:p14="http://schemas.microsoft.com/office/powerpoint/2010/main" val="199908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F711111C-6A48-4D5C-BE30-5435621258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grpSp>
        <p:nvGrpSpPr>
          <p:cNvPr id="17" name="Group 16"/>
          <p:cNvGrpSpPr/>
          <p:nvPr userDrawn="1"/>
        </p:nvGrpSpPr>
        <p:grpSpPr bwMode="gray">
          <a:xfrm>
            <a:off x="1301946" y="1339943"/>
            <a:ext cx="703306" cy="743349"/>
            <a:chOff x="-3330575" y="3005138"/>
            <a:chExt cx="1533526" cy="1620837"/>
          </a:xfrm>
          <a:solidFill>
            <a:srgbClr val="0556CD"/>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556CD"/>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55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17222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51256E02-7AAD-4ABD-8BDC-3F1D71766C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a:off x="0" y="806835"/>
            <a:ext cx="3689350" cy="4129200"/>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807194"/>
            <a:ext cx="3635375" cy="4128841"/>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123" name="Rectangle: Rounded Corners 122">
            <a:extLst>
              <a:ext uri="{FF2B5EF4-FFF2-40B4-BE49-F238E27FC236}">
                <a16:creationId xmlns:a16="http://schemas.microsoft.com/office/drawing/2014/main" id="{07B6B5FC-7411-489E-9683-C4F6F4232B46}"/>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Rounded Corners 123">
            <a:extLst>
              <a:ext uri="{FF2B5EF4-FFF2-40B4-BE49-F238E27FC236}">
                <a16:creationId xmlns:a16="http://schemas.microsoft.com/office/drawing/2014/main" id="{802279CE-6112-425D-B68A-0BF400D701C9}"/>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itle 1">
            <a:extLst>
              <a:ext uri="{FF2B5EF4-FFF2-40B4-BE49-F238E27FC236}">
                <a16:creationId xmlns:a16="http://schemas.microsoft.com/office/drawing/2014/main" id="{045BD283-9EAA-4DB7-8189-395F2BAF5E9D}"/>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Case study</a:t>
            </a:r>
          </a:p>
        </p:txBody>
      </p:sp>
    </p:spTree>
    <p:extLst>
      <p:ext uri="{BB962C8B-B14F-4D97-AF65-F5344CB8AC3E}">
        <p14:creationId xmlns:p14="http://schemas.microsoft.com/office/powerpoint/2010/main" val="813378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08D0A968-8CB9-4692-A2E9-8EA361484A7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16556651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D3239C3E-0C2C-4598-8D94-5AD0DCC8B6E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451649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803123-7187-4C94-AC56-F1EAF05F739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153087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36988310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367FD9A6-0038-4261-8DF9-2B359B25553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981986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12245B6A-1831-4D90-B47C-5FA058A2E5A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744693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B65A0729-5724-4A1A-B001-AD7288FC62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Tree>
    <p:extLst>
      <p:ext uri="{BB962C8B-B14F-4D97-AF65-F5344CB8AC3E}">
        <p14:creationId xmlns:p14="http://schemas.microsoft.com/office/powerpoint/2010/main" val="27151328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418DFD3D-8780-4EA0-AAF4-DBC389CE04B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25194420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8" name="Rectangle: Rounded Corners 97">
            <a:extLst>
              <a:ext uri="{FF2B5EF4-FFF2-40B4-BE49-F238E27FC236}">
                <a16:creationId xmlns:a16="http://schemas.microsoft.com/office/drawing/2014/main" id="{9A9DE057-7750-4B1F-AD64-303D665A2CDB}"/>
              </a:ext>
            </a:extLst>
          </p:cNvPr>
          <p:cNvSpPr/>
          <p:nvPr userDrawn="1"/>
        </p:nvSpPr>
        <p:spPr>
          <a:xfrm>
            <a:off x="442971" y="85897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8810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9AFE672F-A1BA-4179-8732-1266C924255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3481472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1E6AC2AE-35A8-480A-B335-C8EAFBA1700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2995537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CF8FBBB-0598-4B2C-8827-CD3312BF91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6018323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6EAEFB9F-1445-4271-AC34-908D2923925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9157064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48F92DC7-A298-4D79-9428-2606BAAEDFD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82718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0"/>
            <a:ext cx="4768493"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25" name="Group 24"/>
          <p:cNvGrpSpPr/>
          <p:nvPr userDrawn="1"/>
        </p:nvGrpSpPr>
        <p:grpSpPr bwMode="gray">
          <a:xfrm>
            <a:off x="945883" y="870593"/>
            <a:ext cx="541035" cy="571839"/>
            <a:chOff x="-3330575" y="3005138"/>
            <a:chExt cx="1533526" cy="1620837"/>
          </a:xfrm>
          <a:solidFill>
            <a:schemeClr val="accent3"/>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bwMode="gray">
          <a:xfrm>
            <a:off x="4087853" y="1526910"/>
            <a:ext cx="506015" cy="547781"/>
            <a:chOff x="2301081" y="6662108"/>
            <a:chExt cx="1500188" cy="1624012"/>
          </a:xfrm>
          <a:solidFill>
            <a:schemeClr val="accent3"/>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9" name="Graphic 18">
            <a:extLst>
              <a:ext uri="{FF2B5EF4-FFF2-40B4-BE49-F238E27FC236}">
                <a16:creationId xmlns:a16="http://schemas.microsoft.com/office/drawing/2014/main" id="{830AC29A-4207-40A4-847F-EA0CD23216F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428006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20279261-6C69-404C-B1ED-0703B18095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1367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pic>
        <p:nvPicPr>
          <p:cNvPr id="108" name="Picture 107">
            <a:extLst>
              <a:ext uri="{FF2B5EF4-FFF2-40B4-BE49-F238E27FC236}">
                <a16:creationId xmlns:a16="http://schemas.microsoft.com/office/drawing/2014/main" id="{1B0E5F27-B36C-4B8F-A521-188B5004A25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5168137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1"/>
            <a:ext cx="4768493" cy="49131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2" name="Graphic 11">
            <a:extLst>
              <a:ext uri="{FF2B5EF4-FFF2-40B4-BE49-F238E27FC236}">
                <a16:creationId xmlns:a16="http://schemas.microsoft.com/office/drawing/2014/main" id="{803B7DE8-B5A1-491A-8957-324CAC7D09A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104001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CF0AB879-1D1A-4424-86B6-CA7EC8EDBAF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0985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Content Slide">
    <p:spTree>
      <p:nvGrpSpPr>
        <p:cNvPr id="1" name=""/>
        <p:cNvGrpSpPr/>
        <p:nvPr/>
      </p:nvGrpSpPr>
      <p:grpSpPr>
        <a:xfrm>
          <a:off x="0" y="0"/>
          <a:ext cx="0" cy="0"/>
          <a:chOff x="0" y="0"/>
          <a:chExt cx="0" cy="0"/>
        </a:xfrm>
      </p:grpSpPr>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5959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9" name="Content Placeholder 2">
            <a:extLst>
              <a:ext uri="{FF2B5EF4-FFF2-40B4-BE49-F238E27FC236}">
                <a16:creationId xmlns:a16="http://schemas.microsoft.com/office/drawing/2014/main" id="{BF1FE2A0-3185-4AFB-A3C9-5CD27193B468}"/>
              </a:ext>
            </a:extLst>
          </p:cNvPr>
          <p:cNvSpPr>
            <a:spLocks noGrp="1"/>
          </p:cNvSpPr>
          <p:nvPr>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1" name="Title 1">
            <a:extLst>
              <a:ext uri="{FF2B5EF4-FFF2-40B4-BE49-F238E27FC236}">
                <a16:creationId xmlns:a16="http://schemas.microsoft.com/office/drawing/2014/main" id="{68A2AC73-57B7-40F3-BCF1-0655DD9EDB22}"/>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Tree>
    <p:extLst>
      <p:ext uri="{BB962C8B-B14F-4D97-AF65-F5344CB8AC3E}">
        <p14:creationId xmlns:p14="http://schemas.microsoft.com/office/powerpoint/2010/main" val="40439676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22938410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3D37403C-FCDD-4B04-BD4E-CA99BAE0E37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234451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BFC01F08-6380-4C34-956F-2223D19000E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3" name="Content Placeholder 2"/>
          <p:cNvSpPr>
            <a:spLocks noGrp="1"/>
          </p:cNvSpPr>
          <p:nvPr userDrawn="1">
            <p:ph sz="quarter" idx="10"/>
          </p:nvPr>
        </p:nvSpPr>
        <p:spPr bwMode="gray">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bwMode="gray">
          <a:xfrm>
            <a:off x="2968707" y="4936035"/>
            <a:ext cx="322908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97" name="TextBox 96">
            <a:extLst>
              <a:ext uri="{FF2B5EF4-FFF2-40B4-BE49-F238E27FC236}">
                <a16:creationId xmlns:a16="http://schemas.microsoft.com/office/drawing/2014/main" id="{C958EC7A-FBCD-446E-BE91-38AFE4D28C5F}"/>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39589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703409" y="4936035"/>
            <a:ext cx="3759682"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www.LntTechservices.com</a:t>
            </a:r>
          </a:p>
        </p:txBody>
      </p:sp>
      <p:sp>
        <p:nvSpPr>
          <p:cNvPr id="4" name="TextBox 3">
            <a:extLst>
              <a:ext uri="{FF2B5EF4-FFF2-40B4-BE49-F238E27FC236}">
                <a16:creationId xmlns:a16="http://schemas.microsoft.com/office/drawing/2014/main" id="{82AD29C2-3821-4269-9D53-B13ED5006D2C}"/>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18382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30"/>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
        <p:nvSpPr>
          <p:cNvPr id="16" name="Title 1">
            <a:extLst>
              <a:ext uri="{FF2B5EF4-FFF2-40B4-BE49-F238E27FC236}">
                <a16:creationId xmlns:a16="http://schemas.microsoft.com/office/drawing/2014/main" id="{C253F393-E310-4AA2-8A45-8D2B14C65EF6}"/>
              </a:ext>
            </a:extLst>
          </p:cNvPr>
          <p:cNvSpPr txBox="1">
            <a:spLocks/>
          </p:cNvSpPr>
          <p:nvPr userDrawn="1"/>
        </p:nvSpPr>
        <p:spPr bwMode="gray">
          <a:xfrm>
            <a:off x="191885" y="0"/>
            <a:ext cx="8802505" cy="632460"/>
          </a:xfrm>
          <a:prstGeom prst="rect">
            <a:avLst/>
          </a:prstGeom>
        </p:spPr>
        <p:txBody>
          <a:bodyPr lIns="0" rIns="0" anchor="b">
            <a:normAutofit/>
          </a:bodyPr>
          <a:lstStyle>
            <a:lvl1pPr algn="l" defTabSz="685783" rtl="0" eaLnBrk="1" latinLnBrk="0" hangingPunct="1">
              <a:lnSpc>
                <a:spcPct val="90000"/>
              </a:lnSpc>
              <a:spcBef>
                <a:spcPct val="0"/>
              </a:spcBef>
              <a:buNone/>
              <a:defRPr sz="2400" b="1" kern="1200">
                <a:solidFill>
                  <a:schemeClr val="tx1">
                    <a:lumMod val="75000"/>
                    <a:lumOff val="25000"/>
                  </a:schemeClr>
                </a:solidFill>
                <a:latin typeface="Calibri" charset="0"/>
                <a:ea typeface="Calibri" charset="0"/>
                <a:cs typeface="Calibri" charset="0"/>
              </a:defRPr>
            </a:lvl1pPr>
          </a:lstStyle>
          <a:p>
            <a:r>
              <a:rPr lang="en-US"/>
              <a:t>Click to edit Title Text</a:t>
            </a:r>
            <a:endParaRPr lang="en-US" dirty="0"/>
          </a:p>
        </p:txBody>
      </p:sp>
      <p:sp>
        <p:nvSpPr>
          <p:cNvPr id="17" name="Rectangle: Rounded Corners 16">
            <a:extLst>
              <a:ext uri="{FF2B5EF4-FFF2-40B4-BE49-F238E27FC236}">
                <a16:creationId xmlns:a16="http://schemas.microsoft.com/office/drawing/2014/main" id="{4C793927-3518-49BA-A993-8128FA0D4745}"/>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276527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1" r:id="rId28"/>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30"/>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hyperlink" Target="https://sustainenergyres.springeropen.com/articles/10.1186/s40807-020-00062-7" TargetMode="External"/><Relationship Id="rId2" Type="http://schemas.openxmlformats.org/officeDocument/2006/relationships/hyperlink" Target="https://nevonprojects.com/power-generation-using-electromagnetic-suspension/"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abs/pii/S221313882200291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customXml" Target="../ink/ink4.xml"/><Relationship Id="rId18" Type="http://schemas.openxmlformats.org/officeDocument/2006/relationships/image" Target="../media/image23.png"/><Relationship Id="rId26" Type="http://schemas.openxmlformats.org/officeDocument/2006/relationships/image" Target="../media/image27.png"/><Relationship Id="rId3" Type="http://schemas.openxmlformats.org/officeDocument/2006/relationships/image" Target="../media/image15.png"/><Relationship Id="rId21" Type="http://schemas.openxmlformats.org/officeDocument/2006/relationships/customXml" Target="../ink/ink8.xml"/><Relationship Id="rId7" Type="http://schemas.openxmlformats.org/officeDocument/2006/relationships/customXml" Target="../ink/ink1.xml"/><Relationship Id="rId12" Type="http://schemas.openxmlformats.org/officeDocument/2006/relationships/image" Target="../media/image20.png"/><Relationship Id="rId17" Type="http://schemas.openxmlformats.org/officeDocument/2006/relationships/customXml" Target="../ink/ink6.xml"/><Relationship Id="rId25" Type="http://schemas.openxmlformats.org/officeDocument/2006/relationships/customXml" Target="../ink/ink10.xml"/><Relationship Id="rId33" Type="http://schemas.openxmlformats.org/officeDocument/2006/relationships/image" Target="../media/image31.png"/><Relationship Id="rId2" Type="http://schemas.openxmlformats.org/officeDocument/2006/relationships/image" Target="../media/image14.jpeg"/><Relationship Id="rId16" Type="http://schemas.openxmlformats.org/officeDocument/2006/relationships/image" Target="../media/image22.png"/><Relationship Id="rId20" Type="http://schemas.openxmlformats.org/officeDocument/2006/relationships/image" Target="../media/image24.png"/><Relationship Id="rId29"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customXml" Target="../ink/ink3.xml"/><Relationship Id="rId24" Type="http://schemas.openxmlformats.org/officeDocument/2006/relationships/image" Target="../media/image26.png"/><Relationship Id="rId32" Type="http://schemas.openxmlformats.org/officeDocument/2006/relationships/image" Target="../media/image30.png"/><Relationship Id="rId5" Type="http://schemas.openxmlformats.org/officeDocument/2006/relationships/image" Target="../media/image17.jpe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28.png"/><Relationship Id="rId10" Type="http://schemas.openxmlformats.org/officeDocument/2006/relationships/image" Target="../media/image19.png"/><Relationship Id="rId19" Type="http://schemas.openxmlformats.org/officeDocument/2006/relationships/customXml" Target="../ink/ink7.xml"/><Relationship Id="rId31" Type="http://schemas.openxmlformats.org/officeDocument/2006/relationships/customXml" Target="../ink/ink13.xml"/><Relationship Id="rId4" Type="http://schemas.openxmlformats.org/officeDocument/2006/relationships/image" Target="../media/image16.png"/><Relationship Id="rId9" Type="http://schemas.openxmlformats.org/officeDocument/2006/relationships/customXml" Target="../ink/ink2.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1.xml"/><Relationship Id="rId30" Type="http://schemas.openxmlformats.org/officeDocument/2006/relationships/image" Target="../media/image29.png"/><Relationship Id="rId8"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A2C4-20D7-3BA0-36EB-B753D27C447C}"/>
              </a:ext>
            </a:extLst>
          </p:cNvPr>
          <p:cNvSpPr>
            <a:spLocks noGrp="1"/>
          </p:cNvSpPr>
          <p:nvPr>
            <p:ph type="title"/>
          </p:nvPr>
        </p:nvSpPr>
        <p:spPr>
          <a:xfrm>
            <a:off x="957501" y="792949"/>
            <a:ext cx="4052554" cy="851040"/>
          </a:xfrm>
        </p:spPr>
        <p:txBody>
          <a:bodyPr/>
          <a:lstStyle/>
          <a:p>
            <a:r>
              <a:rPr lang="en-IN" dirty="0"/>
              <a:t>Wind Regenerative System for EV Charging Using Air Pressure</a:t>
            </a:r>
          </a:p>
        </p:txBody>
      </p:sp>
      <p:pic>
        <p:nvPicPr>
          <p:cNvPr id="16" name="Picture Placeholder 15" descr="A motorcycle on a road&#10;&#10;Description automatically generated">
            <a:extLst>
              <a:ext uri="{FF2B5EF4-FFF2-40B4-BE49-F238E27FC236}">
                <a16:creationId xmlns:a16="http://schemas.microsoft.com/office/drawing/2014/main" id="{7C5EBA0B-F47D-2832-D700-170AB9E3B0F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510" r="22510"/>
          <a:stretch>
            <a:fillRect/>
          </a:stretch>
        </p:blipFill>
        <p:spPr/>
      </p:pic>
      <p:sp>
        <p:nvSpPr>
          <p:cNvPr id="4" name="Text Placeholder 3">
            <a:extLst>
              <a:ext uri="{FF2B5EF4-FFF2-40B4-BE49-F238E27FC236}">
                <a16:creationId xmlns:a16="http://schemas.microsoft.com/office/drawing/2014/main" id="{DC6B8BBA-22E3-D72A-5BD5-71665801A2AF}"/>
              </a:ext>
            </a:extLst>
          </p:cNvPr>
          <p:cNvSpPr>
            <a:spLocks noGrp="1"/>
          </p:cNvSpPr>
          <p:nvPr>
            <p:ph type="body" sz="quarter" idx="10"/>
          </p:nvPr>
        </p:nvSpPr>
        <p:spPr/>
        <p:txBody>
          <a:bodyPr/>
          <a:lstStyle/>
          <a:p>
            <a:r>
              <a:rPr lang="en-IN" dirty="0" err="1"/>
              <a:t>Vasanthan</a:t>
            </a:r>
            <a:endParaRPr lang="en-IN" dirty="0"/>
          </a:p>
        </p:txBody>
      </p:sp>
      <p:sp>
        <p:nvSpPr>
          <p:cNvPr id="5" name="Text Placeholder 4">
            <a:extLst>
              <a:ext uri="{FF2B5EF4-FFF2-40B4-BE49-F238E27FC236}">
                <a16:creationId xmlns:a16="http://schemas.microsoft.com/office/drawing/2014/main" id="{2CF5DBD5-7E6A-19ED-3130-E1DA60CC6088}"/>
              </a:ext>
            </a:extLst>
          </p:cNvPr>
          <p:cNvSpPr>
            <a:spLocks noGrp="1"/>
          </p:cNvSpPr>
          <p:nvPr>
            <p:ph type="body" sz="quarter" idx="11"/>
          </p:nvPr>
        </p:nvSpPr>
        <p:spPr>
          <a:xfrm>
            <a:off x="142889" y="4392607"/>
            <a:ext cx="4138166" cy="228600"/>
          </a:xfrm>
        </p:spPr>
        <p:txBody>
          <a:bodyPr>
            <a:normAutofit fontScale="92500" lnSpcReduction="20000"/>
          </a:bodyPr>
          <a:lstStyle/>
          <a:p>
            <a:r>
              <a:rPr lang="en-IN" sz="1200" dirty="0"/>
              <a:t>Sri </a:t>
            </a:r>
            <a:r>
              <a:rPr lang="en-IN" sz="1200" dirty="0" err="1"/>
              <a:t>Venkateshwaraa</a:t>
            </a:r>
            <a:r>
              <a:rPr lang="en-IN" sz="1200" dirty="0"/>
              <a:t> College of Engineering And Technology</a:t>
            </a:r>
          </a:p>
        </p:txBody>
      </p:sp>
      <p:sp>
        <p:nvSpPr>
          <p:cNvPr id="6" name="Text Placeholder 5">
            <a:extLst>
              <a:ext uri="{FF2B5EF4-FFF2-40B4-BE49-F238E27FC236}">
                <a16:creationId xmlns:a16="http://schemas.microsoft.com/office/drawing/2014/main" id="{B9BC07BB-1344-A472-A9F4-884457850E49}"/>
              </a:ext>
            </a:extLst>
          </p:cNvPr>
          <p:cNvSpPr>
            <a:spLocks noGrp="1"/>
          </p:cNvSpPr>
          <p:nvPr>
            <p:ph type="body" sz="quarter" idx="16"/>
          </p:nvPr>
        </p:nvSpPr>
        <p:spPr>
          <a:xfrm>
            <a:off x="1132012" y="3980258"/>
            <a:ext cx="983672" cy="349511"/>
          </a:xfrm>
        </p:spPr>
        <p:txBody>
          <a:bodyPr>
            <a:normAutofit fontScale="92500"/>
          </a:bodyPr>
          <a:lstStyle/>
          <a:p>
            <a:r>
              <a:rPr lang="en-IN" dirty="0" err="1"/>
              <a:t>ThiruKumaran</a:t>
            </a:r>
            <a:endParaRPr lang="en-IN" dirty="0"/>
          </a:p>
        </p:txBody>
      </p:sp>
      <p:sp>
        <p:nvSpPr>
          <p:cNvPr id="7" name="Text Placeholder 6">
            <a:extLst>
              <a:ext uri="{FF2B5EF4-FFF2-40B4-BE49-F238E27FC236}">
                <a16:creationId xmlns:a16="http://schemas.microsoft.com/office/drawing/2014/main" id="{B82A5875-CF5B-2224-9826-F2C48A892D45}"/>
              </a:ext>
            </a:extLst>
          </p:cNvPr>
          <p:cNvSpPr>
            <a:spLocks noGrp="1"/>
          </p:cNvSpPr>
          <p:nvPr>
            <p:ph type="body" sz="quarter" idx="17"/>
          </p:nvPr>
        </p:nvSpPr>
        <p:spPr/>
        <p:txBody>
          <a:bodyPr>
            <a:normAutofit fontScale="92500"/>
          </a:bodyPr>
          <a:lstStyle/>
          <a:p>
            <a:r>
              <a:rPr lang="en-IN" dirty="0" err="1"/>
              <a:t>GuruPrasath</a:t>
            </a:r>
            <a:endParaRPr lang="en-IN" dirty="0"/>
          </a:p>
        </p:txBody>
      </p:sp>
      <p:sp>
        <p:nvSpPr>
          <p:cNvPr id="8" name="Text Placeholder 7">
            <a:extLst>
              <a:ext uri="{FF2B5EF4-FFF2-40B4-BE49-F238E27FC236}">
                <a16:creationId xmlns:a16="http://schemas.microsoft.com/office/drawing/2014/main" id="{8FE15DB3-EB66-AE0C-FC82-93E2D604EDA5}"/>
              </a:ext>
            </a:extLst>
          </p:cNvPr>
          <p:cNvSpPr>
            <a:spLocks noGrp="1"/>
          </p:cNvSpPr>
          <p:nvPr>
            <p:ph type="body" sz="quarter" idx="18"/>
          </p:nvPr>
        </p:nvSpPr>
        <p:spPr/>
        <p:txBody>
          <a:bodyPr/>
          <a:lstStyle/>
          <a:p>
            <a:r>
              <a:rPr lang="en-IN" dirty="0"/>
              <a:t>Yogesh</a:t>
            </a:r>
          </a:p>
        </p:txBody>
      </p:sp>
      <p:sp>
        <p:nvSpPr>
          <p:cNvPr id="9" name="Text Placeholder 8">
            <a:extLst>
              <a:ext uri="{FF2B5EF4-FFF2-40B4-BE49-F238E27FC236}">
                <a16:creationId xmlns:a16="http://schemas.microsoft.com/office/drawing/2014/main" id="{BF84B141-481E-06A0-B784-125530D8C17D}"/>
              </a:ext>
            </a:extLst>
          </p:cNvPr>
          <p:cNvSpPr>
            <a:spLocks noGrp="1"/>
          </p:cNvSpPr>
          <p:nvPr>
            <p:ph type="body" sz="quarter" idx="19"/>
          </p:nvPr>
        </p:nvSpPr>
        <p:spPr>
          <a:xfrm>
            <a:off x="144187" y="4662770"/>
            <a:ext cx="3084868" cy="200892"/>
          </a:xfrm>
        </p:spPr>
        <p:txBody>
          <a:bodyPr>
            <a:normAutofit fontScale="62500" lnSpcReduction="20000"/>
          </a:bodyPr>
          <a:lstStyle/>
          <a:p>
            <a:r>
              <a:rPr lang="en-IN" sz="1400" dirty="0"/>
              <a:t>Puducherry</a:t>
            </a:r>
            <a:endParaRPr lang="en-IN" sz="700" dirty="0"/>
          </a:p>
        </p:txBody>
      </p:sp>
      <p:sp>
        <p:nvSpPr>
          <p:cNvPr id="10" name="Text Placeholder 9">
            <a:extLst>
              <a:ext uri="{FF2B5EF4-FFF2-40B4-BE49-F238E27FC236}">
                <a16:creationId xmlns:a16="http://schemas.microsoft.com/office/drawing/2014/main" id="{63E0F483-5BA5-2742-5F8E-8EB137D451B0}"/>
              </a:ext>
            </a:extLst>
          </p:cNvPr>
          <p:cNvSpPr>
            <a:spLocks noGrp="1"/>
          </p:cNvSpPr>
          <p:nvPr>
            <p:ph type="body" sz="quarter" idx="20"/>
          </p:nvPr>
        </p:nvSpPr>
        <p:spPr/>
        <p:txBody>
          <a:bodyPr>
            <a:normAutofit fontScale="85000" lnSpcReduction="20000"/>
          </a:bodyPr>
          <a:lstStyle/>
          <a:p>
            <a:r>
              <a:rPr lang="en-IN" sz="1000" dirty="0"/>
              <a:t>Saranya </a:t>
            </a:r>
            <a:r>
              <a:rPr lang="en-IN" sz="1000" dirty="0" err="1"/>
              <a:t>Vadivelu</a:t>
            </a:r>
            <a:endParaRPr lang="en-IN" sz="1000" dirty="0"/>
          </a:p>
        </p:txBody>
      </p:sp>
      <p:sp>
        <p:nvSpPr>
          <p:cNvPr id="11" name="Rectangle 10">
            <a:extLst>
              <a:ext uri="{FF2B5EF4-FFF2-40B4-BE49-F238E27FC236}">
                <a16:creationId xmlns:a16="http://schemas.microsoft.com/office/drawing/2014/main" id="{B88CC87E-CA5C-D445-7F19-A1F246F6F738}"/>
              </a:ext>
            </a:extLst>
          </p:cNvPr>
          <p:cNvSpPr/>
          <p:nvPr/>
        </p:nvSpPr>
        <p:spPr>
          <a:xfrm>
            <a:off x="344744" y="3183130"/>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1 </a:t>
            </a:r>
          </a:p>
          <a:p>
            <a:pPr algn="ctr"/>
            <a:r>
              <a:rPr lang="en-IN" dirty="0"/>
              <a:t>Photo</a:t>
            </a:r>
          </a:p>
        </p:txBody>
      </p:sp>
      <p:sp>
        <p:nvSpPr>
          <p:cNvPr id="12" name="Rectangle 11">
            <a:extLst>
              <a:ext uri="{FF2B5EF4-FFF2-40B4-BE49-F238E27FC236}">
                <a16:creationId xmlns:a16="http://schemas.microsoft.com/office/drawing/2014/main" id="{7B5DA934-0F19-4FC2-399C-879D4DB53420}"/>
              </a:ext>
            </a:extLst>
          </p:cNvPr>
          <p:cNvSpPr/>
          <p:nvPr/>
        </p:nvSpPr>
        <p:spPr>
          <a:xfrm>
            <a:off x="1332522" y="3177486"/>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2 </a:t>
            </a:r>
          </a:p>
          <a:p>
            <a:pPr algn="ctr"/>
            <a:r>
              <a:rPr lang="en-IN" dirty="0"/>
              <a:t>Photo</a:t>
            </a:r>
          </a:p>
        </p:txBody>
      </p:sp>
      <p:sp>
        <p:nvSpPr>
          <p:cNvPr id="13" name="Rectangle 12">
            <a:extLst>
              <a:ext uri="{FF2B5EF4-FFF2-40B4-BE49-F238E27FC236}">
                <a16:creationId xmlns:a16="http://schemas.microsoft.com/office/drawing/2014/main" id="{328A9E80-D802-34D7-C1D8-C8FCFDD605ED}"/>
              </a:ext>
            </a:extLst>
          </p:cNvPr>
          <p:cNvSpPr/>
          <p:nvPr/>
        </p:nvSpPr>
        <p:spPr>
          <a:xfrm>
            <a:off x="2269500" y="3188774"/>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3 </a:t>
            </a:r>
          </a:p>
          <a:p>
            <a:pPr algn="ctr"/>
            <a:r>
              <a:rPr lang="en-IN" dirty="0"/>
              <a:t>Photo</a:t>
            </a:r>
          </a:p>
        </p:txBody>
      </p:sp>
      <p:sp>
        <p:nvSpPr>
          <p:cNvPr id="14" name="Rectangle 13">
            <a:extLst>
              <a:ext uri="{FF2B5EF4-FFF2-40B4-BE49-F238E27FC236}">
                <a16:creationId xmlns:a16="http://schemas.microsoft.com/office/drawing/2014/main" id="{CCC87CEB-1DC3-C7A4-8132-CE650FFB78C7}"/>
              </a:ext>
            </a:extLst>
          </p:cNvPr>
          <p:cNvSpPr/>
          <p:nvPr/>
        </p:nvSpPr>
        <p:spPr>
          <a:xfrm>
            <a:off x="3229055" y="3200063"/>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4 </a:t>
            </a:r>
          </a:p>
          <a:p>
            <a:pPr algn="ctr"/>
            <a:r>
              <a:rPr lang="en-IN" dirty="0"/>
              <a:t>Photo</a:t>
            </a:r>
          </a:p>
        </p:txBody>
      </p:sp>
      <p:pic>
        <p:nvPicPr>
          <p:cNvPr id="18" name="Picture 17" descr="A person with a beard wearing a blue shirt&#10;&#10;Description automatically generated">
            <a:extLst>
              <a:ext uri="{FF2B5EF4-FFF2-40B4-BE49-F238E27FC236}">
                <a16:creationId xmlns:a16="http://schemas.microsoft.com/office/drawing/2014/main" id="{0F524DCD-2AD1-B640-498C-04D63F458B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018" y="3128869"/>
            <a:ext cx="780727" cy="780571"/>
          </a:xfrm>
          <a:prstGeom prst="rect">
            <a:avLst/>
          </a:prstGeom>
        </p:spPr>
      </p:pic>
      <p:pic>
        <p:nvPicPr>
          <p:cNvPr id="20" name="Picture 19" descr="A person with a mustache and beard&#10;&#10;Description automatically generated">
            <a:extLst>
              <a:ext uri="{FF2B5EF4-FFF2-40B4-BE49-F238E27FC236}">
                <a16:creationId xmlns:a16="http://schemas.microsoft.com/office/drawing/2014/main" id="{EF7CE141-B8AC-CC75-1476-BF2EA570F1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6633" y="3183866"/>
            <a:ext cx="736458" cy="751169"/>
          </a:xfrm>
          <a:prstGeom prst="rect">
            <a:avLst/>
          </a:prstGeom>
        </p:spPr>
      </p:pic>
      <p:pic>
        <p:nvPicPr>
          <p:cNvPr id="22" name="Picture 21" descr="A person with a mustache and a mustache&#10;&#10;Description automatically generated">
            <a:extLst>
              <a:ext uri="{FF2B5EF4-FFF2-40B4-BE49-F238E27FC236}">
                <a16:creationId xmlns:a16="http://schemas.microsoft.com/office/drawing/2014/main" id="{E9822654-8373-B0A3-EB6D-81C8B9B6AE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0870" y="3169724"/>
            <a:ext cx="741745" cy="730763"/>
          </a:xfrm>
          <a:prstGeom prst="rect">
            <a:avLst/>
          </a:prstGeom>
        </p:spPr>
      </p:pic>
      <p:pic>
        <p:nvPicPr>
          <p:cNvPr id="15" name="Picture 14" descr="A person with a beard and mustache&#10;&#10;Description automatically generated">
            <a:extLst>
              <a:ext uri="{FF2B5EF4-FFF2-40B4-BE49-F238E27FC236}">
                <a16:creationId xmlns:a16="http://schemas.microsoft.com/office/drawing/2014/main" id="{D8978851-2402-A398-D3C3-E028BAAFE3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4186" y="3200063"/>
            <a:ext cx="719147" cy="717357"/>
          </a:xfrm>
          <a:prstGeom prst="rect">
            <a:avLst/>
          </a:prstGeom>
        </p:spPr>
      </p:pic>
    </p:spTree>
    <p:extLst>
      <p:ext uri="{BB962C8B-B14F-4D97-AF65-F5344CB8AC3E}">
        <p14:creationId xmlns:p14="http://schemas.microsoft.com/office/powerpoint/2010/main" val="354519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r>
              <a:rPr lang="en-IN" dirty="0"/>
              <a:t>Electromagnetic suspension : </a:t>
            </a:r>
            <a:r>
              <a:rPr lang="en-IN" dirty="0">
                <a:hlinkClick r:id="rId2"/>
              </a:rPr>
              <a:t>https://nevonprojects.com/power-generation-using-electromagnetic-suspension/</a:t>
            </a:r>
            <a:endParaRPr lang="en-IN" dirty="0"/>
          </a:p>
          <a:p>
            <a:r>
              <a:rPr lang="en-IN" dirty="0">
                <a:hlinkClick r:id="rId3"/>
              </a:rPr>
              <a:t>https://sustainenergyres.springeropen.com/articles/10.1186/s40807-020-00062-7</a:t>
            </a:r>
            <a:endParaRPr lang="en-IN" dirty="0"/>
          </a:p>
          <a:p>
            <a:r>
              <a:rPr lang="en-IN" dirty="0">
                <a:hlinkClick r:id="rId4"/>
              </a:rPr>
              <a:t>https://www.sciencedirect.com/science/article/abs/pii/S2213138822002910</a:t>
            </a:r>
            <a:endParaRPr lang="en-IN" dirty="0"/>
          </a:p>
          <a:p>
            <a:endParaRPr lang="en-IN" dirty="0"/>
          </a:p>
        </p:txBody>
      </p:sp>
    </p:spTree>
    <p:extLst>
      <p:ext uri="{BB962C8B-B14F-4D97-AF65-F5344CB8AC3E}">
        <p14:creationId xmlns:p14="http://schemas.microsoft.com/office/powerpoint/2010/main" val="176708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motorcycle on a road&#10;&#10;Description automatically generated">
            <a:extLst>
              <a:ext uri="{FF2B5EF4-FFF2-40B4-BE49-F238E27FC236}">
                <a16:creationId xmlns:a16="http://schemas.microsoft.com/office/drawing/2014/main" id="{01281084-0AD6-C140-8C19-133790EA26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456" r="22456"/>
          <a:stretch>
            <a:fillRect/>
          </a:stretch>
        </p:blipFill>
        <p:spPr/>
      </p:pic>
      <p:sp>
        <p:nvSpPr>
          <p:cNvPr id="3" name="Title 2">
            <a:extLst>
              <a:ext uri="{FF2B5EF4-FFF2-40B4-BE49-F238E27FC236}">
                <a16:creationId xmlns:a16="http://schemas.microsoft.com/office/drawing/2014/main" id="{0E1A26A0-C98A-8EE3-14BD-685125221C18}"/>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66904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Guidelines </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r>
              <a:rPr lang="en-IN" dirty="0"/>
              <a:t>Do not use more than 15 slides.</a:t>
            </a:r>
          </a:p>
          <a:p>
            <a:r>
              <a:rPr lang="en-IN" dirty="0"/>
              <a:t>Do not give any theoretical fundamentals.</a:t>
            </a:r>
          </a:p>
          <a:p>
            <a:r>
              <a:rPr lang="en-US" dirty="0"/>
              <a:t>Illustrate with suitable means such as drawings, examples, algorithms, flow chart etc.</a:t>
            </a:r>
          </a:p>
          <a:p>
            <a:r>
              <a:rPr lang="en-IN" dirty="0"/>
              <a:t>Use a consistent format.</a:t>
            </a:r>
          </a:p>
          <a:p>
            <a:r>
              <a:rPr lang="en-US" dirty="0"/>
              <a:t>Check for spelling and grammar – ensure no errors (spell check). </a:t>
            </a:r>
          </a:p>
          <a:p>
            <a:r>
              <a:rPr lang="en-US" dirty="0"/>
              <a:t>Highlight the major advantages of the technique/method  proposed when compared with other techniques or conventional techniques.</a:t>
            </a:r>
            <a:endParaRPr lang="en-IN" dirty="0"/>
          </a:p>
          <a:p>
            <a:r>
              <a:rPr lang="en-IN" dirty="0"/>
              <a:t>While uploading the PPT file, rename first 4 letters (i.e., 0000) with your PID nos.</a:t>
            </a:r>
          </a:p>
          <a:p>
            <a:pPr marL="0" indent="0">
              <a:buNone/>
            </a:pPr>
            <a:endParaRPr lang="en-IN" dirty="0"/>
          </a:p>
        </p:txBody>
      </p:sp>
    </p:spTree>
    <p:extLst>
      <p:ext uri="{BB962C8B-B14F-4D97-AF65-F5344CB8AC3E}">
        <p14:creationId xmlns:p14="http://schemas.microsoft.com/office/powerpoint/2010/main" val="325429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B1CF-CD86-736F-C72E-B1C4AD6D358A}"/>
              </a:ext>
            </a:extLst>
          </p:cNvPr>
          <p:cNvSpPr>
            <a:spLocks noGrp="1"/>
          </p:cNvSpPr>
          <p:nvPr>
            <p:ph type="title"/>
          </p:nvPr>
        </p:nvSpPr>
        <p:spPr/>
        <p:txBody>
          <a:bodyPr/>
          <a:lstStyle/>
          <a:p>
            <a:r>
              <a:rPr lang="en-IN" dirty="0"/>
              <a:t>Challenge Statement</a:t>
            </a:r>
          </a:p>
        </p:txBody>
      </p:sp>
      <p:sp>
        <p:nvSpPr>
          <p:cNvPr id="3" name="Content Placeholder 2">
            <a:extLst>
              <a:ext uri="{FF2B5EF4-FFF2-40B4-BE49-F238E27FC236}">
                <a16:creationId xmlns:a16="http://schemas.microsoft.com/office/drawing/2014/main" id="{905ABE5D-A398-F7CB-7926-4827E3A25D07}"/>
              </a:ext>
            </a:extLst>
          </p:cNvPr>
          <p:cNvSpPr>
            <a:spLocks noGrp="1"/>
          </p:cNvSpPr>
          <p:nvPr>
            <p:ph idx="1"/>
          </p:nvPr>
        </p:nvSpPr>
        <p:spPr/>
        <p:txBody>
          <a:bodyPr>
            <a:normAutofit/>
          </a:bodyPr>
          <a:lstStyle/>
          <a:p>
            <a:r>
              <a:rPr lang="en-US" sz="2800" dirty="0"/>
              <a:t>How might we efficiently integrate turbine systems into vehicles to generate electricity without compromising vehicle performance, aerodynamics, or energy efficiency, while harnessing waste energy from natural airflow, mechanical motion, or underutilized systems</a:t>
            </a:r>
            <a:endParaRPr lang="en-IN" sz="2800" dirty="0"/>
          </a:p>
        </p:txBody>
      </p:sp>
    </p:spTree>
    <p:extLst>
      <p:ext uri="{BB962C8B-B14F-4D97-AF65-F5344CB8AC3E}">
        <p14:creationId xmlns:p14="http://schemas.microsoft.com/office/powerpoint/2010/main" val="216921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4204-4C63-665A-7B8E-A142EB73B3BF}"/>
              </a:ext>
            </a:extLst>
          </p:cNvPr>
          <p:cNvSpPr>
            <a:spLocks noGrp="1"/>
          </p:cNvSpPr>
          <p:nvPr>
            <p:ph type="title"/>
          </p:nvPr>
        </p:nvSpPr>
        <p:spPr/>
        <p:txBody>
          <a:bodyPr/>
          <a:lstStyle/>
          <a:p>
            <a:r>
              <a:rPr lang="en-IN" dirty="0"/>
              <a:t>Concept / Solution</a:t>
            </a:r>
          </a:p>
        </p:txBody>
      </p:sp>
      <p:pic>
        <p:nvPicPr>
          <p:cNvPr id="5" name="Content Placeholder 4" descr="An orange moped with grey and black accents&#10;&#10;Description automatically generated">
            <a:extLst>
              <a:ext uri="{FF2B5EF4-FFF2-40B4-BE49-F238E27FC236}">
                <a16:creationId xmlns:a16="http://schemas.microsoft.com/office/drawing/2014/main" id="{E77A1B29-B0F8-3E02-62D7-4CF3B8569F0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237" y="1141692"/>
            <a:ext cx="2727052" cy="1533967"/>
          </a:xfrm>
        </p:spPr>
      </p:pic>
      <p:pic>
        <p:nvPicPr>
          <p:cNvPr id="9" name="Picture 8" descr="A computer generated image of a gear&#10;&#10;Description automatically generated">
            <a:extLst>
              <a:ext uri="{FF2B5EF4-FFF2-40B4-BE49-F238E27FC236}">
                <a16:creationId xmlns:a16="http://schemas.microsoft.com/office/drawing/2014/main" id="{1E989F3B-C2E7-485E-1FDF-DEC6FF7CDA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350" y="944338"/>
            <a:ext cx="1690501" cy="1659950"/>
          </a:xfrm>
          <a:prstGeom prst="rect">
            <a:avLst/>
          </a:prstGeom>
        </p:spPr>
      </p:pic>
      <p:pic>
        <p:nvPicPr>
          <p:cNvPr id="11" name="Picture 10" descr="A screenshot of a computer generated image&#10;&#10;Description automatically generated">
            <a:extLst>
              <a:ext uri="{FF2B5EF4-FFF2-40B4-BE49-F238E27FC236}">
                <a16:creationId xmlns:a16="http://schemas.microsoft.com/office/drawing/2014/main" id="{8CC18E3E-2B0A-9646-2958-FE65CE9CFB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6913" y="944338"/>
            <a:ext cx="2646774" cy="1705841"/>
          </a:xfrm>
          <a:prstGeom prst="rect">
            <a:avLst/>
          </a:prstGeom>
        </p:spPr>
      </p:pic>
      <p:pic>
        <p:nvPicPr>
          <p:cNvPr id="13" name="Picture 12" descr="A drawing of a bus&#10;&#10;Description automatically generated">
            <a:extLst>
              <a:ext uri="{FF2B5EF4-FFF2-40B4-BE49-F238E27FC236}">
                <a16:creationId xmlns:a16="http://schemas.microsoft.com/office/drawing/2014/main" id="{9101D342-C135-2E08-375C-F182D8DCBD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3418" y="2675659"/>
            <a:ext cx="2041909" cy="1358635"/>
          </a:xfrm>
          <a:prstGeom prst="rect">
            <a:avLst/>
          </a:prstGeom>
        </p:spPr>
      </p:pic>
      <p:pic>
        <p:nvPicPr>
          <p:cNvPr id="15" name="Picture 14" descr="A drawing of a car&#10;&#10;Description automatically generated">
            <a:extLst>
              <a:ext uri="{FF2B5EF4-FFF2-40B4-BE49-F238E27FC236}">
                <a16:creationId xmlns:a16="http://schemas.microsoft.com/office/drawing/2014/main" id="{E0E681D7-AD30-CE03-CE3A-CFB9F92083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199" y="3713019"/>
            <a:ext cx="2058247" cy="1430482"/>
          </a:xfrm>
          <a:prstGeom prst="rect">
            <a:avLst/>
          </a:prstGeom>
        </p:spPr>
      </p:pic>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CBEA4DFD-9450-CD07-4A9F-2DFFA913F1BB}"/>
                  </a:ext>
                </a:extLst>
              </p14:cNvPr>
              <p14:cNvContentPartPr/>
              <p14:nvPr/>
            </p14:nvContentPartPr>
            <p14:xfrm>
              <a:off x="2735880" y="1949924"/>
              <a:ext cx="1120680" cy="360"/>
            </p14:xfrm>
          </p:contentPart>
        </mc:Choice>
        <mc:Fallback xmlns="">
          <p:pic>
            <p:nvPicPr>
              <p:cNvPr id="19" name="Ink 18">
                <a:extLst>
                  <a:ext uri="{FF2B5EF4-FFF2-40B4-BE49-F238E27FC236}">
                    <a16:creationId xmlns:a16="http://schemas.microsoft.com/office/drawing/2014/main" id="{CBEA4DFD-9450-CD07-4A9F-2DFFA913F1BB}"/>
                  </a:ext>
                </a:extLst>
              </p:cNvPr>
              <p:cNvPicPr/>
              <p:nvPr/>
            </p:nvPicPr>
            <p:blipFill>
              <a:blip r:embed="rId8"/>
              <a:stretch>
                <a:fillRect/>
              </a:stretch>
            </p:blipFill>
            <p:spPr>
              <a:xfrm>
                <a:off x="2729760" y="1943804"/>
                <a:ext cx="11329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F6B03576-4068-9EF2-9341-5B7FF0744953}"/>
                  </a:ext>
                </a:extLst>
              </p14:cNvPr>
              <p14:cNvContentPartPr/>
              <p14:nvPr/>
            </p14:nvContentPartPr>
            <p14:xfrm>
              <a:off x="5555400" y="1957124"/>
              <a:ext cx="829800" cy="360"/>
            </p14:xfrm>
          </p:contentPart>
        </mc:Choice>
        <mc:Fallback xmlns="">
          <p:pic>
            <p:nvPicPr>
              <p:cNvPr id="20" name="Ink 19">
                <a:extLst>
                  <a:ext uri="{FF2B5EF4-FFF2-40B4-BE49-F238E27FC236}">
                    <a16:creationId xmlns:a16="http://schemas.microsoft.com/office/drawing/2014/main" id="{F6B03576-4068-9EF2-9341-5B7FF0744953}"/>
                  </a:ext>
                </a:extLst>
              </p:cNvPr>
              <p:cNvPicPr/>
              <p:nvPr/>
            </p:nvPicPr>
            <p:blipFill>
              <a:blip r:embed="rId10"/>
              <a:stretch>
                <a:fillRect/>
              </a:stretch>
            </p:blipFill>
            <p:spPr>
              <a:xfrm>
                <a:off x="5549280" y="1951004"/>
                <a:ext cx="8420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751A5EE6-DC78-4F34-2B91-CA815C2EE07B}"/>
                  </a:ext>
                </a:extLst>
              </p14:cNvPr>
              <p14:cNvContentPartPr/>
              <p14:nvPr/>
            </p14:nvContentPartPr>
            <p14:xfrm>
              <a:off x="2292720" y="3404684"/>
              <a:ext cx="759240" cy="360"/>
            </p14:xfrm>
          </p:contentPart>
        </mc:Choice>
        <mc:Fallback xmlns="">
          <p:pic>
            <p:nvPicPr>
              <p:cNvPr id="21" name="Ink 20">
                <a:extLst>
                  <a:ext uri="{FF2B5EF4-FFF2-40B4-BE49-F238E27FC236}">
                    <a16:creationId xmlns:a16="http://schemas.microsoft.com/office/drawing/2014/main" id="{751A5EE6-DC78-4F34-2B91-CA815C2EE07B}"/>
                  </a:ext>
                </a:extLst>
              </p:cNvPr>
              <p:cNvPicPr/>
              <p:nvPr/>
            </p:nvPicPr>
            <p:blipFill>
              <a:blip r:embed="rId12"/>
              <a:stretch>
                <a:fillRect/>
              </a:stretch>
            </p:blipFill>
            <p:spPr>
              <a:xfrm>
                <a:off x="2286600" y="3398564"/>
                <a:ext cx="7714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408A7005-CAFE-C000-0092-B2314795DEE9}"/>
                  </a:ext>
                </a:extLst>
              </p14:cNvPr>
              <p14:cNvContentPartPr/>
              <p14:nvPr/>
            </p14:nvContentPartPr>
            <p14:xfrm>
              <a:off x="3072120" y="3415124"/>
              <a:ext cx="360" cy="1256400"/>
            </p14:xfrm>
          </p:contentPart>
        </mc:Choice>
        <mc:Fallback xmlns="">
          <p:pic>
            <p:nvPicPr>
              <p:cNvPr id="22" name="Ink 21">
                <a:extLst>
                  <a:ext uri="{FF2B5EF4-FFF2-40B4-BE49-F238E27FC236}">
                    <a16:creationId xmlns:a16="http://schemas.microsoft.com/office/drawing/2014/main" id="{408A7005-CAFE-C000-0092-B2314795DEE9}"/>
                  </a:ext>
                </a:extLst>
              </p:cNvPr>
              <p:cNvPicPr/>
              <p:nvPr/>
            </p:nvPicPr>
            <p:blipFill>
              <a:blip r:embed="rId14"/>
              <a:stretch>
                <a:fillRect/>
              </a:stretch>
            </p:blipFill>
            <p:spPr>
              <a:xfrm>
                <a:off x="3066000" y="3409004"/>
                <a:ext cx="12600" cy="1268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9ADD9A81-DD81-95D2-A286-F8347071F09B}"/>
                  </a:ext>
                </a:extLst>
              </p14:cNvPr>
              <p14:cNvContentPartPr/>
              <p14:nvPr/>
            </p14:nvContentPartPr>
            <p14:xfrm>
              <a:off x="2475960" y="4672244"/>
              <a:ext cx="592920" cy="360"/>
            </p14:xfrm>
          </p:contentPart>
        </mc:Choice>
        <mc:Fallback xmlns="">
          <p:pic>
            <p:nvPicPr>
              <p:cNvPr id="23" name="Ink 22">
                <a:extLst>
                  <a:ext uri="{FF2B5EF4-FFF2-40B4-BE49-F238E27FC236}">
                    <a16:creationId xmlns:a16="http://schemas.microsoft.com/office/drawing/2014/main" id="{9ADD9A81-DD81-95D2-A286-F8347071F09B}"/>
                  </a:ext>
                </a:extLst>
              </p:cNvPr>
              <p:cNvPicPr/>
              <p:nvPr/>
            </p:nvPicPr>
            <p:blipFill>
              <a:blip r:embed="rId16"/>
              <a:stretch>
                <a:fillRect/>
              </a:stretch>
            </p:blipFill>
            <p:spPr>
              <a:xfrm>
                <a:off x="2469840" y="4666124"/>
                <a:ext cx="6051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BAF42480-7A8E-DF67-6374-F30180A9199F}"/>
                  </a:ext>
                </a:extLst>
              </p14:cNvPr>
              <p14:cNvContentPartPr/>
              <p14:nvPr/>
            </p14:nvContentPartPr>
            <p14:xfrm>
              <a:off x="3082560" y="4041524"/>
              <a:ext cx="757080" cy="360"/>
            </p14:xfrm>
          </p:contentPart>
        </mc:Choice>
        <mc:Fallback xmlns="">
          <p:pic>
            <p:nvPicPr>
              <p:cNvPr id="24" name="Ink 23">
                <a:extLst>
                  <a:ext uri="{FF2B5EF4-FFF2-40B4-BE49-F238E27FC236}">
                    <a16:creationId xmlns:a16="http://schemas.microsoft.com/office/drawing/2014/main" id="{BAF42480-7A8E-DF67-6374-F30180A9199F}"/>
                  </a:ext>
                </a:extLst>
              </p:cNvPr>
              <p:cNvPicPr/>
              <p:nvPr/>
            </p:nvPicPr>
            <p:blipFill>
              <a:blip r:embed="rId18"/>
              <a:stretch>
                <a:fillRect/>
              </a:stretch>
            </p:blipFill>
            <p:spPr>
              <a:xfrm>
                <a:off x="3076440" y="4035404"/>
                <a:ext cx="7693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AD96A8BB-B509-336F-6A64-CE8537401875}"/>
                  </a:ext>
                </a:extLst>
              </p14:cNvPr>
              <p14:cNvContentPartPr/>
              <p14:nvPr/>
            </p14:nvContentPartPr>
            <p14:xfrm>
              <a:off x="3735240" y="1862084"/>
              <a:ext cx="117720" cy="92160"/>
            </p14:xfrm>
          </p:contentPart>
        </mc:Choice>
        <mc:Fallback xmlns="">
          <p:pic>
            <p:nvPicPr>
              <p:cNvPr id="26" name="Ink 25">
                <a:extLst>
                  <a:ext uri="{FF2B5EF4-FFF2-40B4-BE49-F238E27FC236}">
                    <a16:creationId xmlns:a16="http://schemas.microsoft.com/office/drawing/2014/main" id="{AD96A8BB-B509-336F-6A64-CE8537401875}"/>
                  </a:ext>
                </a:extLst>
              </p:cNvPr>
              <p:cNvPicPr/>
              <p:nvPr/>
            </p:nvPicPr>
            <p:blipFill>
              <a:blip r:embed="rId20"/>
              <a:stretch>
                <a:fillRect/>
              </a:stretch>
            </p:blipFill>
            <p:spPr>
              <a:xfrm>
                <a:off x="3729120" y="1855964"/>
                <a:ext cx="1299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650C68F6-23B8-6295-9D98-68FEB4E270A6}"/>
                  </a:ext>
                </a:extLst>
              </p14:cNvPr>
              <p14:cNvContentPartPr/>
              <p14:nvPr/>
            </p14:nvContentPartPr>
            <p14:xfrm>
              <a:off x="6273960" y="1876124"/>
              <a:ext cx="106920" cy="83520"/>
            </p14:xfrm>
          </p:contentPart>
        </mc:Choice>
        <mc:Fallback xmlns="">
          <p:pic>
            <p:nvPicPr>
              <p:cNvPr id="27" name="Ink 26">
                <a:extLst>
                  <a:ext uri="{FF2B5EF4-FFF2-40B4-BE49-F238E27FC236}">
                    <a16:creationId xmlns:a16="http://schemas.microsoft.com/office/drawing/2014/main" id="{650C68F6-23B8-6295-9D98-68FEB4E270A6}"/>
                  </a:ext>
                </a:extLst>
              </p:cNvPr>
              <p:cNvPicPr/>
              <p:nvPr/>
            </p:nvPicPr>
            <p:blipFill>
              <a:blip r:embed="rId22"/>
              <a:stretch>
                <a:fillRect/>
              </a:stretch>
            </p:blipFill>
            <p:spPr>
              <a:xfrm>
                <a:off x="6267840" y="1870004"/>
                <a:ext cx="1191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Ink 27">
                <a:extLst>
                  <a:ext uri="{FF2B5EF4-FFF2-40B4-BE49-F238E27FC236}">
                    <a16:creationId xmlns:a16="http://schemas.microsoft.com/office/drawing/2014/main" id="{3D078794-709D-15AB-094D-3DA925C9A389}"/>
                  </a:ext>
                </a:extLst>
              </p14:cNvPr>
              <p14:cNvContentPartPr/>
              <p14:nvPr/>
            </p14:nvContentPartPr>
            <p14:xfrm>
              <a:off x="3709320" y="3944684"/>
              <a:ext cx="124560" cy="97560"/>
            </p14:xfrm>
          </p:contentPart>
        </mc:Choice>
        <mc:Fallback xmlns="">
          <p:pic>
            <p:nvPicPr>
              <p:cNvPr id="28" name="Ink 27">
                <a:extLst>
                  <a:ext uri="{FF2B5EF4-FFF2-40B4-BE49-F238E27FC236}">
                    <a16:creationId xmlns:a16="http://schemas.microsoft.com/office/drawing/2014/main" id="{3D078794-709D-15AB-094D-3DA925C9A389}"/>
                  </a:ext>
                </a:extLst>
              </p:cNvPr>
              <p:cNvPicPr/>
              <p:nvPr/>
            </p:nvPicPr>
            <p:blipFill>
              <a:blip r:embed="rId24"/>
              <a:stretch>
                <a:fillRect/>
              </a:stretch>
            </p:blipFill>
            <p:spPr>
              <a:xfrm>
                <a:off x="3703200" y="3938564"/>
                <a:ext cx="1368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C3BF220B-AD7F-C59A-468B-3AEC98EFCDD4}"/>
                  </a:ext>
                </a:extLst>
              </p14:cNvPr>
              <p14:cNvContentPartPr/>
              <p14:nvPr/>
            </p14:nvContentPartPr>
            <p14:xfrm>
              <a:off x="3729480" y="1959284"/>
              <a:ext cx="117720" cy="85680"/>
            </p14:xfrm>
          </p:contentPart>
        </mc:Choice>
        <mc:Fallback xmlns="">
          <p:pic>
            <p:nvPicPr>
              <p:cNvPr id="31" name="Ink 30">
                <a:extLst>
                  <a:ext uri="{FF2B5EF4-FFF2-40B4-BE49-F238E27FC236}">
                    <a16:creationId xmlns:a16="http://schemas.microsoft.com/office/drawing/2014/main" id="{C3BF220B-AD7F-C59A-468B-3AEC98EFCDD4}"/>
                  </a:ext>
                </a:extLst>
              </p:cNvPr>
              <p:cNvPicPr/>
              <p:nvPr/>
            </p:nvPicPr>
            <p:blipFill>
              <a:blip r:embed="rId26"/>
              <a:stretch>
                <a:fillRect/>
              </a:stretch>
            </p:blipFill>
            <p:spPr>
              <a:xfrm>
                <a:off x="3723360" y="1953164"/>
                <a:ext cx="1299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210D1D90-20CC-4B12-32B9-7D65568F7B42}"/>
                  </a:ext>
                </a:extLst>
              </p14:cNvPr>
              <p14:cNvContentPartPr/>
              <p14:nvPr/>
            </p14:nvContentPartPr>
            <p14:xfrm>
              <a:off x="6288360" y="1955684"/>
              <a:ext cx="109080" cy="79560"/>
            </p14:xfrm>
          </p:contentPart>
        </mc:Choice>
        <mc:Fallback xmlns="">
          <p:pic>
            <p:nvPicPr>
              <p:cNvPr id="32" name="Ink 31">
                <a:extLst>
                  <a:ext uri="{FF2B5EF4-FFF2-40B4-BE49-F238E27FC236}">
                    <a16:creationId xmlns:a16="http://schemas.microsoft.com/office/drawing/2014/main" id="{210D1D90-20CC-4B12-32B9-7D65568F7B42}"/>
                  </a:ext>
                </a:extLst>
              </p:cNvPr>
              <p:cNvPicPr/>
              <p:nvPr/>
            </p:nvPicPr>
            <p:blipFill>
              <a:blip r:embed="rId28"/>
              <a:stretch>
                <a:fillRect/>
              </a:stretch>
            </p:blipFill>
            <p:spPr>
              <a:xfrm>
                <a:off x="6282240" y="1949564"/>
                <a:ext cx="121320" cy="91800"/>
              </a:xfrm>
              <a:prstGeom prst="rect">
                <a:avLst/>
              </a:prstGeom>
            </p:spPr>
          </p:pic>
        </mc:Fallback>
      </mc:AlternateContent>
      <p:grpSp>
        <p:nvGrpSpPr>
          <p:cNvPr id="35" name="Group 34">
            <a:extLst>
              <a:ext uri="{FF2B5EF4-FFF2-40B4-BE49-F238E27FC236}">
                <a16:creationId xmlns:a16="http://schemas.microsoft.com/office/drawing/2014/main" id="{F73D8B71-199A-9147-C3B6-1990D2DF34C8}"/>
              </a:ext>
            </a:extLst>
          </p:cNvPr>
          <p:cNvGrpSpPr/>
          <p:nvPr/>
        </p:nvGrpSpPr>
        <p:grpSpPr>
          <a:xfrm>
            <a:off x="3738840" y="4054844"/>
            <a:ext cx="88920" cy="64800"/>
            <a:chOff x="3738840" y="4054844"/>
            <a:chExt cx="88920" cy="64800"/>
          </a:xfrm>
        </p:grpSpPr>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64C4252A-BAE9-67A9-45FF-7F335EE4D59E}"/>
                    </a:ext>
                  </a:extLst>
                </p14:cNvPr>
                <p14:cNvContentPartPr/>
                <p14:nvPr/>
              </p14:nvContentPartPr>
              <p14:xfrm>
                <a:off x="3738840" y="4054844"/>
                <a:ext cx="88920" cy="64800"/>
              </p14:xfrm>
            </p:contentPart>
          </mc:Choice>
          <mc:Fallback xmlns="">
            <p:pic>
              <p:nvPicPr>
                <p:cNvPr id="33" name="Ink 32">
                  <a:extLst>
                    <a:ext uri="{FF2B5EF4-FFF2-40B4-BE49-F238E27FC236}">
                      <a16:creationId xmlns:a16="http://schemas.microsoft.com/office/drawing/2014/main" id="{64C4252A-BAE9-67A9-45FF-7F335EE4D59E}"/>
                    </a:ext>
                  </a:extLst>
                </p:cNvPr>
                <p:cNvPicPr/>
                <p:nvPr/>
              </p:nvPicPr>
              <p:blipFill>
                <a:blip r:embed="rId30"/>
                <a:stretch>
                  <a:fillRect/>
                </a:stretch>
              </p:blipFill>
              <p:spPr>
                <a:xfrm>
                  <a:off x="3732720" y="4048724"/>
                  <a:ext cx="1011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 name="Ink 33">
                  <a:extLst>
                    <a:ext uri="{FF2B5EF4-FFF2-40B4-BE49-F238E27FC236}">
                      <a16:creationId xmlns:a16="http://schemas.microsoft.com/office/drawing/2014/main" id="{D0E71D23-4559-87FB-53BE-EE179BEB540D}"/>
                    </a:ext>
                  </a:extLst>
                </p14:cNvPr>
                <p14:cNvContentPartPr/>
                <p14:nvPr/>
              </p14:nvContentPartPr>
              <p14:xfrm>
                <a:off x="3803280" y="4054844"/>
                <a:ext cx="24480" cy="18000"/>
              </p14:xfrm>
            </p:contentPart>
          </mc:Choice>
          <mc:Fallback xmlns="">
            <p:pic>
              <p:nvPicPr>
                <p:cNvPr id="34" name="Ink 33">
                  <a:extLst>
                    <a:ext uri="{FF2B5EF4-FFF2-40B4-BE49-F238E27FC236}">
                      <a16:creationId xmlns:a16="http://schemas.microsoft.com/office/drawing/2014/main" id="{D0E71D23-4559-87FB-53BE-EE179BEB540D}"/>
                    </a:ext>
                  </a:extLst>
                </p:cNvPr>
                <p:cNvPicPr/>
                <p:nvPr/>
              </p:nvPicPr>
              <p:blipFill>
                <a:blip r:embed="rId32"/>
                <a:stretch>
                  <a:fillRect/>
                </a:stretch>
              </p:blipFill>
              <p:spPr>
                <a:xfrm>
                  <a:off x="3797160" y="4048724"/>
                  <a:ext cx="36720" cy="30240"/>
                </a:xfrm>
                <a:prstGeom prst="rect">
                  <a:avLst/>
                </a:prstGeom>
              </p:spPr>
            </p:pic>
          </mc:Fallback>
        </mc:AlternateContent>
      </p:grpSp>
      <p:pic>
        <p:nvPicPr>
          <p:cNvPr id="40" name="Picture 39" descr="A screenshot of a video game&#10;&#10;Description automatically generated">
            <a:extLst>
              <a:ext uri="{FF2B5EF4-FFF2-40B4-BE49-F238E27FC236}">
                <a16:creationId xmlns:a16="http://schemas.microsoft.com/office/drawing/2014/main" id="{6D254115-170B-DF1C-E34D-EC02EE8159D8}"/>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860881" y="2972605"/>
            <a:ext cx="5073118" cy="1944157"/>
          </a:xfrm>
          <a:prstGeom prst="rect">
            <a:avLst/>
          </a:prstGeom>
        </p:spPr>
      </p:pic>
    </p:spTree>
    <p:extLst>
      <p:ext uri="{BB962C8B-B14F-4D97-AF65-F5344CB8AC3E}">
        <p14:creationId xmlns:p14="http://schemas.microsoft.com/office/powerpoint/2010/main" val="184023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6F67-E450-5E1D-6D5B-89A0821D5B8F}"/>
              </a:ext>
            </a:extLst>
          </p:cNvPr>
          <p:cNvSpPr>
            <a:spLocks noGrp="1"/>
          </p:cNvSpPr>
          <p:nvPr>
            <p:ph type="title"/>
          </p:nvPr>
        </p:nvSpPr>
        <p:spPr/>
        <p:txBody>
          <a:bodyPr/>
          <a:lstStyle/>
          <a:p>
            <a:r>
              <a:rPr lang="en-IN" b="1" dirty="0"/>
              <a:t>Pros and Cons of the solution</a:t>
            </a:r>
            <a:endParaRPr lang="en-IN" dirty="0"/>
          </a:p>
        </p:txBody>
      </p:sp>
      <p:sp>
        <p:nvSpPr>
          <p:cNvPr id="5" name="Text Placeholder 4">
            <a:extLst>
              <a:ext uri="{FF2B5EF4-FFF2-40B4-BE49-F238E27FC236}">
                <a16:creationId xmlns:a16="http://schemas.microsoft.com/office/drawing/2014/main" id="{096C8634-8292-C909-37C9-31B82583AAE9}"/>
              </a:ext>
            </a:extLst>
          </p:cNvPr>
          <p:cNvSpPr>
            <a:spLocks noGrp="1"/>
          </p:cNvSpPr>
          <p:nvPr>
            <p:ph type="body" sz="quarter" idx="12"/>
          </p:nvPr>
        </p:nvSpPr>
        <p:spPr/>
        <p:txBody>
          <a:bodyPr/>
          <a:lstStyle/>
          <a:p>
            <a:r>
              <a:rPr lang="en-US" sz="2400" b="1" dirty="0"/>
              <a:t>Pros</a:t>
            </a:r>
          </a:p>
        </p:txBody>
      </p:sp>
      <p:sp>
        <p:nvSpPr>
          <p:cNvPr id="6" name="Text Placeholder 5">
            <a:extLst>
              <a:ext uri="{FF2B5EF4-FFF2-40B4-BE49-F238E27FC236}">
                <a16:creationId xmlns:a16="http://schemas.microsoft.com/office/drawing/2014/main" id="{8A623726-792D-8809-280E-EF4E988E1D37}"/>
              </a:ext>
            </a:extLst>
          </p:cNvPr>
          <p:cNvSpPr>
            <a:spLocks noGrp="1"/>
          </p:cNvSpPr>
          <p:nvPr>
            <p:ph type="body" sz="quarter" idx="20"/>
          </p:nvPr>
        </p:nvSpPr>
        <p:spPr/>
        <p:txBody>
          <a:bodyPr/>
          <a:lstStyle/>
          <a:p>
            <a:endParaRPr lang="en-US"/>
          </a:p>
        </p:txBody>
      </p:sp>
      <p:sp>
        <p:nvSpPr>
          <p:cNvPr id="7" name="Text Placeholder 6">
            <a:extLst>
              <a:ext uri="{FF2B5EF4-FFF2-40B4-BE49-F238E27FC236}">
                <a16:creationId xmlns:a16="http://schemas.microsoft.com/office/drawing/2014/main" id="{C2B0B268-CA76-40F9-18FA-295A7628A349}"/>
              </a:ext>
            </a:extLst>
          </p:cNvPr>
          <p:cNvSpPr>
            <a:spLocks noGrp="1"/>
          </p:cNvSpPr>
          <p:nvPr>
            <p:ph type="body" sz="quarter" idx="21"/>
          </p:nvPr>
        </p:nvSpPr>
        <p:spPr/>
        <p:txBody>
          <a:bodyPr/>
          <a:lstStyle/>
          <a:p>
            <a:r>
              <a:rPr lang="en-US" sz="2400" b="1" dirty="0"/>
              <a:t>Cons</a:t>
            </a:r>
          </a:p>
        </p:txBody>
      </p:sp>
      <p:sp>
        <p:nvSpPr>
          <p:cNvPr id="8" name="Text Placeholder 7">
            <a:extLst>
              <a:ext uri="{FF2B5EF4-FFF2-40B4-BE49-F238E27FC236}">
                <a16:creationId xmlns:a16="http://schemas.microsoft.com/office/drawing/2014/main" id="{1CD62CFA-1E3F-6BA3-3E52-B81F8C2C3A07}"/>
              </a:ext>
            </a:extLst>
          </p:cNvPr>
          <p:cNvSpPr>
            <a:spLocks noGrp="1"/>
          </p:cNvSpPr>
          <p:nvPr>
            <p:ph type="body" sz="quarter" idx="22"/>
          </p:nvPr>
        </p:nvSpPr>
        <p:spPr/>
        <p:txBody>
          <a:bodyPr/>
          <a:lstStyle/>
          <a:p>
            <a:endParaRPr lang="en-US"/>
          </a:p>
        </p:txBody>
      </p:sp>
      <p:sp>
        <p:nvSpPr>
          <p:cNvPr id="4" name="Content Placeholder 3">
            <a:extLst>
              <a:ext uri="{FF2B5EF4-FFF2-40B4-BE49-F238E27FC236}">
                <a16:creationId xmlns:a16="http://schemas.microsoft.com/office/drawing/2014/main" id="{F767B4A4-5D5C-723A-C6D2-B27F8745A194}"/>
              </a:ext>
            </a:extLst>
          </p:cNvPr>
          <p:cNvSpPr>
            <a:spLocks noGrp="1"/>
          </p:cNvSpPr>
          <p:nvPr>
            <p:ph idx="1"/>
          </p:nvPr>
        </p:nvSpPr>
        <p:spPr/>
        <p:txBody>
          <a:bodyPr>
            <a:normAutofit fontScale="92500" lnSpcReduction="10000"/>
          </a:bodyPr>
          <a:lstStyle/>
          <a:p>
            <a:r>
              <a:rPr lang="en-US" b="1" dirty="0"/>
              <a:t>. Energy Recovery</a:t>
            </a:r>
          </a:p>
          <a:p>
            <a:pPr lvl="1">
              <a:buFont typeface="Arial" panose="020B0604020202020204" pitchFamily="34" charset="0"/>
              <a:buChar char="•"/>
            </a:pPr>
            <a:r>
              <a:rPr lang="en-US" dirty="0"/>
              <a:t>Turbines can help harness </a:t>
            </a:r>
            <a:r>
              <a:rPr lang="en-US" i="1" dirty="0"/>
              <a:t>wasted kinetic energy</a:t>
            </a:r>
            <a:r>
              <a:rPr lang="en-US" dirty="0"/>
              <a:t> or </a:t>
            </a:r>
            <a:r>
              <a:rPr lang="en-US" i="1" dirty="0"/>
              <a:t>airflow</a:t>
            </a:r>
            <a:r>
              <a:rPr lang="en-US" dirty="0"/>
              <a:t> to generate electricity, particularly when vehicles are moving at high speeds.</a:t>
            </a:r>
          </a:p>
          <a:p>
            <a:pPr lvl="1">
              <a:buFont typeface="Arial" panose="020B0604020202020204" pitchFamily="34" charset="0"/>
              <a:buChar char="•"/>
            </a:pPr>
            <a:r>
              <a:rPr lang="en-US" dirty="0"/>
              <a:t>implementation on </a:t>
            </a:r>
            <a:r>
              <a:rPr lang="en-US" b="1" dirty="0"/>
              <a:t>electric scooters or EVs</a:t>
            </a:r>
            <a:r>
              <a:rPr lang="en-US" dirty="0"/>
              <a:t>, the recovered energy can recharge the battery, increasing range.</a:t>
            </a:r>
          </a:p>
          <a:p>
            <a:r>
              <a:rPr lang="en-US" b="1" dirty="0"/>
              <a:t>2. Eco-friendly Solution</a:t>
            </a:r>
          </a:p>
          <a:p>
            <a:pPr lvl="1">
              <a:buFont typeface="Arial" panose="020B0604020202020204" pitchFamily="34" charset="0"/>
              <a:buChar char="•"/>
            </a:pPr>
            <a:r>
              <a:rPr lang="en-US" dirty="0"/>
              <a:t>By producing electricity from </a:t>
            </a:r>
            <a:r>
              <a:rPr lang="en-US" b="1" dirty="0"/>
              <a:t>renewable</a:t>
            </a:r>
            <a:r>
              <a:rPr lang="en-US" dirty="0"/>
              <a:t> motion or wind (aerodynamic drag), it promotes sustainable energy.</a:t>
            </a:r>
          </a:p>
          <a:p>
            <a:pPr lvl="1">
              <a:buFont typeface="Arial" panose="020B0604020202020204" pitchFamily="34" charset="0"/>
              <a:buChar char="•"/>
            </a:pPr>
            <a:r>
              <a:rPr lang="en-US" dirty="0"/>
              <a:t>Reduces dependence on external power sources for electric vehicles.</a:t>
            </a:r>
          </a:p>
          <a:p>
            <a:r>
              <a:rPr lang="en-US" b="1" dirty="0"/>
              <a:t>3. Extended Battery Life</a:t>
            </a:r>
          </a:p>
          <a:p>
            <a:pPr lvl="1">
              <a:buFont typeface="Arial" panose="020B0604020202020204" pitchFamily="34" charset="0"/>
              <a:buChar char="•"/>
            </a:pPr>
            <a:r>
              <a:rPr lang="en-US" dirty="0"/>
              <a:t>recharging the batteries while driving reduces the frequency of charging stations usage.</a:t>
            </a:r>
          </a:p>
          <a:p>
            <a:r>
              <a:rPr lang="en-US" b="1" dirty="0"/>
              <a:t>4. Innovative Hybrid Systems</a:t>
            </a:r>
          </a:p>
          <a:p>
            <a:pPr lvl="1">
              <a:buFont typeface="Arial" panose="020B0604020202020204" pitchFamily="34" charset="0"/>
              <a:buChar char="•"/>
            </a:pPr>
            <a:r>
              <a:rPr lang="en-US" dirty="0"/>
              <a:t>Adding turbines as auxiliary power sources allows a vehicle to operate in hybrid mode, combining traditional batteries and turbine-generated electricity.</a:t>
            </a:r>
          </a:p>
          <a:p>
            <a:r>
              <a:rPr lang="en-US" b="1" dirty="0"/>
              <a:t>5. Useful During High Speeds</a:t>
            </a:r>
          </a:p>
          <a:p>
            <a:pPr lvl="1">
              <a:buFont typeface="Arial" panose="020B0604020202020204" pitchFamily="34" charset="0"/>
              <a:buChar char="•"/>
            </a:pPr>
            <a:r>
              <a:rPr lang="en-US" dirty="0"/>
              <a:t>Vehicles moving on highways or in consistent motion (e.g., scooters, buses, or cars) produce more wind or mechanical force, making the turbines more efficient.</a:t>
            </a:r>
          </a:p>
          <a:p>
            <a:endParaRPr lang="en-US" dirty="0"/>
          </a:p>
        </p:txBody>
      </p:sp>
      <p:sp>
        <p:nvSpPr>
          <p:cNvPr id="9" name="Content Placeholder 8">
            <a:extLst>
              <a:ext uri="{FF2B5EF4-FFF2-40B4-BE49-F238E27FC236}">
                <a16:creationId xmlns:a16="http://schemas.microsoft.com/office/drawing/2014/main" id="{957BF231-644B-DCC5-9B51-72C25D959403}"/>
              </a:ext>
            </a:extLst>
          </p:cNvPr>
          <p:cNvSpPr>
            <a:spLocks noGrp="1"/>
          </p:cNvSpPr>
          <p:nvPr>
            <p:ph idx="23"/>
          </p:nvPr>
        </p:nvSpPr>
        <p:spPr/>
        <p:txBody>
          <a:bodyPr>
            <a:normAutofit fontScale="92500" lnSpcReduction="20000"/>
          </a:bodyPr>
          <a:lstStyle/>
          <a:p>
            <a:r>
              <a:rPr lang="en-US" b="1" dirty="0"/>
              <a:t>1. Increased Aerodynamic Drag</a:t>
            </a:r>
          </a:p>
          <a:p>
            <a:pPr lvl="1">
              <a:buFont typeface="Arial" panose="020B0604020202020204" pitchFamily="34" charset="0"/>
              <a:buChar char="•"/>
            </a:pPr>
            <a:r>
              <a:rPr lang="en-US" dirty="0"/>
              <a:t>For air turbines mounted externally (on buses or cars), wind resistance increases, negatively impacting fuel efficiency or energy consumption restricting </a:t>
            </a:r>
            <a:r>
              <a:rPr lang="en-US" dirty="0" err="1"/>
              <a:t>vechiles</a:t>
            </a:r>
            <a:r>
              <a:rPr lang="en-US" dirty="0"/>
              <a:t> free movement.</a:t>
            </a:r>
          </a:p>
          <a:p>
            <a:r>
              <a:rPr lang="en-US" b="1" dirty="0"/>
              <a:t>2. Added Weight and Complexity</a:t>
            </a:r>
          </a:p>
          <a:p>
            <a:pPr lvl="1">
              <a:buFont typeface="Arial" panose="020B0604020202020204" pitchFamily="34" charset="0"/>
              <a:buChar char="•"/>
            </a:pPr>
            <a:r>
              <a:rPr lang="en-US" dirty="0"/>
              <a:t>Introducing turbines adds </a:t>
            </a:r>
            <a:r>
              <a:rPr lang="en-US" b="1" dirty="0"/>
              <a:t>weight</a:t>
            </a:r>
            <a:r>
              <a:rPr lang="en-US" dirty="0"/>
              <a:t> to the vehicle and increases </a:t>
            </a:r>
            <a:r>
              <a:rPr lang="en-US" b="1" dirty="0"/>
              <a:t>mechanical complexity</a:t>
            </a:r>
            <a:r>
              <a:rPr lang="en-US" dirty="0"/>
              <a:t>, which might offset the energy gains.</a:t>
            </a:r>
          </a:p>
          <a:p>
            <a:pPr lvl="1">
              <a:buFont typeface="Arial" panose="020B0604020202020204" pitchFamily="34" charset="0"/>
              <a:buChar char="•"/>
            </a:pPr>
            <a:r>
              <a:rPr lang="en-US" dirty="0"/>
              <a:t>For lightweight vehicles (e.g., scooters), the extra load can reduce performance.</a:t>
            </a:r>
          </a:p>
          <a:p>
            <a:r>
              <a:rPr lang="en-US" b="1" dirty="0"/>
              <a:t>3. Inefficiency at Low Speeds</a:t>
            </a:r>
          </a:p>
          <a:p>
            <a:pPr lvl="1">
              <a:buFont typeface="Arial" panose="020B0604020202020204" pitchFamily="34" charset="0"/>
              <a:buChar char="•"/>
            </a:pPr>
            <a:r>
              <a:rPr lang="en-US" dirty="0"/>
              <a:t>Turbines require </a:t>
            </a:r>
            <a:r>
              <a:rPr lang="en-US" b="1" dirty="0"/>
              <a:t>consistent airflow or motion</a:t>
            </a:r>
            <a:r>
              <a:rPr lang="en-US" dirty="0"/>
              <a:t>. At low speeds or idle stops, the turbines would generate little to no power.</a:t>
            </a:r>
          </a:p>
          <a:p>
            <a:pPr lvl="1">
              <a:buFont typeface="Arial" panose="020B0604020202020204" pitchFamily="34" charset="0"/>
              <a:buChar char="•"/>
            </a:pPr>
            <a:r>
              <a:rPr lang="en-US" dirty="0"/>
              <a:t>For city traffic, with frequent stopping, turbines might not be effective.</a:t>
            </a:r>
          </a:p>
          <a:p>
            <a:r>
              <a:rPr lang="en-US" b="1" dirty="0"/>
              <a:t>4. Cost of Implementation</a:t>
            </a:r>
          </a:p>
          <a:p>
            <a:pPr lvl="1">
              <a:buFont typeface="Arial" panose="020B0604020202020204" pitchFamily="34" charset="0"/>
              <a:buChar char="•"/>
            </a:pPr>
            <a:r>
              <a:rPr lang="en-US" dirty="0"/>
              <a:t>Manufacturing and installing turbines might increase vehicle costs.</a:t>
            </a:r>
          </a:p>
          <a:p>
            <a:pPr lvl="1">
              <a:buFont typeface="Arial" panose="020B0604020202020204" pitchFamily="34" charset="0"/>
              <a:buChar char="•"/>
            </a:pPr>
            <a:r>
              <a:rPr lang="en-US" dirty="0"/>
              <a:t>Maintenance and repairs for turbines add to the long-term cost burden.</a:t>
            </a:r>
          </a:p>
          <a:p>
            <a:r>
              <a:rPr lang="en-US" b="1" dirty="0"/>
              <a:t>5. Energy Loss (Not Perpetual Motion)</a:t>
            </a:r>
          </a:p>
          <a:p>
            <a:pPr lvl="1">
              <a:buFont typeface="Arial" panose="020B0604020202020204" pitchFamily="34" charset="0"/>
              <a:buChar char="•"/>
            </a:pPr>
            <a:r>
              <a:rPr lang="en-US" dirty="0"/>
              <a:t>Due to the </a:t>
            </a:r>
            <a:r>
              <a:rPr lang="en-US" b="1" dirty="0"/>
              <a:t>laws of thermodynamics</a:t>
            </a:r>
            <a:r>
              <a:rPr lang="en-US" dirty="0"/>
              <a:t>, extracting energy via turbines might draw power from the main system, making vehicles work harder and negating benefits.</a:t>
            </a:r>
          </a:p>
          <a:p>
            <a:pPr lvl="1">
              <a:buFont typeface="Arial" panose="020B0604020202020204" pitchFamily="34" charset="0"/>
              <a:buChar char="•"/>
            </a:pPr>
            <a:r>
              <a:rPr lang="en-US" dirty="0"/>
              <a:t>Systems aren't 100% efficient, and energy loss in the process might outweigh the gains.</a:t>
            </a:r>
          </a:p>
        </p:txBody>
      </p:sp>
    </p:spTree>
    <p:extLst>
      <p:ext uri="{BB962C8B-B14F-4D97-AF65-F5344CB8AC3E}">
        <p14:creationId xmlns:p14="http://schemas.microsoft.com/office/powerpoint/2010/main" val="322163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Technical Description</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normAutofit fontScale="92500" lnSpcReduction="20000"/>
          </a:bodyPr>
          <a:lstStyle/>
          <a:p>
            <a:pPr marL="342900" indent="-342900">
              <a:buFont typeface="+mj-lt"/>
              <a:buAutoNum type="arabicPeriod"/>
            </a:pPr>
            <a:r>
              <a:rPr lang="en-US" b="1" dirty="0"/>
              <a:t>Turbine Design</a:t>
            </a:r>
            <a:endParaRPr lang="en-US" dirty="0"/>
          </a:p>
          <a:p>
            <a:pPr lvl="1">
              <a:buFont typeface="Arial" panose="020B0604020202020204" pitchFamily="34" charset="0"/>
              <a:buChar char="•"/>
            </a:pPr>
            <a:r>
              <a:rPr lang="en-US" b="1" dirty="0"/>
              <a:t>Turbine Blades</a:t>
            </a:r>
            <a:r>
              <a:rPr lang="en-US" dirty="0"/>
              <a:t>: Multi-bladed turbines are shown, designed to capture maximum airflow while minimizing energy loss and drag. </a:t>
            </a:r>
          </a:p>
          <a:p>
            <a:pPr marL="685791" lvl="1" indent="-342900">
              <a:buFont typeface="+mj-lt"/>
              <a:buAutoNum type="alphaLcParenR"/>
            </a:pPr>
            <a:r>
              <a:rPr lang="en-US" b="1" dirty="0"/>
              <a:t>Arrangement</a:t>
            </a:r>
            <a:r>
              <a:rPr lang="en-US" dirty="0"/>
              <a:t>:</a:t>
            </a:r>
          </a:p>
          <a:p>
            <a:pPr marL="800100" lvl="1" indent="-342900">
              <a:buFont typeface="Arial" panose="020B0604020202020204" pitchFamily="34" charset="0"/>
              <a:buChar char="•"/>
            </a:pPr>
            <a:r>
              <a:rPr lang="en-US" dirty="0"/>
              <a:t>In the image, turbines are placed in series within a </a:t>
            </a:r>
            <a:r>
              <a:rPr lang="en-US" b="1" dirty="0"/>
              <a:t>linear duct</a:t>
            </a:r>
            <a:r>
              <a:rPr lang="en-US" dirty="0"/>
              <a:t> or frame, allowing airflow to pass through multiple blades sequentially.</a:t>
            </a:r>
          </a:p>
          <a:p>
            <a:pPr marL="800100" lvl="1" indent="-342900">
              <a:buFont typeface="Arial" panose="020B0604020202020204" pitchFamily="34" charset="0"/>
              <a:buChar char="•"/>
            </a:pPr>
            <a:r>
              <a:rPr lang="en-US" dirty="0"/>
              <a:t>These can be used under vehicle bodies where airflow is concentrated through channels.</a:t>
            </a:r>
          </a:p>
          <a:p>
            <a:pPr marL="342900" indent="-342900">
              <a:buFont typeface="+mj-lt"/>
              <a:buAutoNum type="arabicPeriod"/>
            </a:pPr>
            <a:r>
              <a:rPr lang="en-US" b="1" dirty="0"/>
              <a:t>Placement and Implementation</a:t>
            </a:r>
            <a:endParaRPr lang="en-US" dirty="0"/>
          </a:p>
          <a:p>
            <a:pPr lvl="1">
              <a:buFont typeface="Arial" panose="020B0604020202020204" pitchFamily="34" charset="0"/>
              <a:buChar char="•"/>
            </a:pPr>
            <a:r>
              <a:rPr lang="en-US" dirty="0"/>
              <a:t>For </a:t>
            </a:r>
            <a:r>
              <a:rPr lang="en-US" b="1" dirty="0"/>
              <a:t>two-wheelers (e.g., scooter)</a:t>
            </a:r>
            <a:r>
              <a:rPr lang="en-US" dirty="0"/>
              <a:t>: The turbine can be installed just above the battery Compartment at which airflow can be made to pass through chambers.</a:t>
            </a:r>
          </a:p>
          <a:p>
            <a:pPr lvl="1">
              <a:buFont typeface="Arial" panose="020B0604020202020204" pitchFamily="34" charset="0"/>
              <a:buChar char="•"/>
            </a:pPr>
            <a:r>
              <a:rPr lang="en-US" dirty="0"/>
              <a:t>For </a:t>
            </a:r>
            <a:r>
              <a:rPr lang="en-US" b="1" dirty="0"/>
              <a:t>buses and cars</a:t>
            </a:r>
            <a:r>
              <a:rPr lang="en-US" dirty="0"/>
              <a:t>: Larger turbines can be integrated into </a:t>
            </a:r>
            <a:r>
              <a:rPr lang="en-US" b="1" dirty="0"/>
              <a:t>undercarriages</a:t>
            </a:r>
            <a:r>
              <a:rPr lang="en-US" dirty="0"/>
              <a:t>, or through ducts in strategic zones where airflow or vehicle motion generates natural turbulence.	</a:t>
            </a:r>
          </a:p>
          <a:p>
            <a:pPr lvl="1">
              <a:buFont typeface="Arial" panose="020B0604020202020204" pitchFamily="34" charset="0"/>
              <a:buChar char="•"/>
            </a:pPr>
            <a:r>
              <a:rPr lang="en-US" dirty="0"/>
              <a:t>A multi-turbine array, as depicted in the image, maximizes energy recovery over a larger airflow area.</a:t>
            </a:r>
          </a:p>
          <a:p>
            <a:pPr marL="342900" indent="-342900">
              <a:buFont typeface="+mj-lt"/>
              <a:buAutoNum type="arabicPeriod"/>
            </a:pPr>
            <a:r>
              <a:rPr lang="en-US" b="1" dirty="0"/>
              <a:t>Energy Capture Mechanism</a:t>
            </a:r>
            <a:endParaRPr lang="en-US" dirty="0"/>
          </a:p>
          <a:p>
            <a:pPr lvl="1">
              <a:buFont typeface="Arial" panose="020B0604020202020204" pitchFamily="34" charset="0"/>
              <a:buChar char="•"/>
            </a:pPr>
            <a:r>
              <a:rPr lang="en-US" dirty="0"/>
              <a:t>The spinning turbines convert mechanical rotational energy into </a:t>
            </a:r>
            <a:r>
              <a:rPr lang="en-US" b="1" dirty="0"/>
              <a:t>electricity</a:t>
            </a:r>
            <a:r>
              <a:rPr lang="en-US" dirty="0"/>
              <a:t> through attached </a:t>
            </a:r>
            <a:r>
              <a:rPr lang="en-US" b="1" dirty="0"/>
              <a:t>generators</a:t>
            </a:r>
            <a:r>
              <a:rPr lang="en-US" dirty="0"/>
              <a:t>.</a:t>
            </a:r>
          </a:p>
          <a:p>
            <a:pPr lvl="1">
              <a:buFont typeface="Arial" panose="020B0604020202020204" pitchFamily="34" charset="0"/>
              <a:buChar char="•"/>
            </a:pPr>
            <a:r>
              <a:rPr lang="en-US" b="1" dirty="0"/>
              <a:t>Small-scale alternators</a:t>
            </a:r>
            <a:r>
              <a:rPr lang="en-US" dirty="0"/>
              <a:t> are linked to turbines to produce low-voltage output, which can charge auxiliary batteries, capacitors, or power onboard electrical systems such as lights, sensors, and fans.</a:t>
            </a:r>
          </a:p>
          <a:p>
            <a:endParaRPr lang="en-IN" dirty="0"/>
          </a:p>
        </p:txBody>
      </p:sp>
    </p:spTree>
    <p:extLst>
      <p:ext uri="{BB962C8B-B14F-4D97-AF65-F5344CB8AC3E}">
        <p14:creationId xmlns:p14="http://schemas.microsoft.com/office/powerpoint/2010/main" val="290699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a:t>Implementation Plan</a:t>
            </a:r>
            <a:endParaRPr lang="en-IN" dirty="0"/>
          </a:p>
        </p:txBody>
      </p:sp>
      <p:sp>
        <p:nvSpPr>
          <p:cNvPr id="4" name="Rectangle 1">
            <a:extLst>
              <a:ext uri="{FF2B5EF4-FFF2-40B4-BE49-F238E27FC236}">
                <a16:creationId xmlns:a16="http://schemas.microsoft.com/office/drawing/2014/main" id="{937FF2B4-4550-889A-E217-B0F187E2FA7E}"/>
              </a:ext>
            </a:extLst>
          </p:cNvPr>
          <p:cNvSpPr>
            <a:spLocks noGrp="1" noChangeArrowheads="1"/>
          </p:cNvSpPr>
          <p:nvPr>
            <p:ph idx="1"/>
          </p:nvPr>
        </p:nvSpPr>
        <p:spPr bwMode="auto">
          <a:xfrm>
            <a:off x="348000" y="1061648"/>
            <a:ext cx="48670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Feasibility Study</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Analyze high-velocity airflow zones in vehicles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Define energy targets based on system requirements.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Design &amp; Prototyping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Turbine blade design (3D modeling + CFD simulation).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Identify optimal placement for minimal drag.</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Build lightweight prototypes with generators.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System Integration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Connect turbines to mini generators for electricity conversion.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Integrate output into batteries or systems via regulators.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Add sensors for real-time performance monitoring.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Testing &amp; Optimization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Wind tunnel &amp; on-road testing to validate power output.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Refine blade design, placement, and efficiency.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Scaling &amp; Deployment</a:t>
            </a:r>
            <a:r>
              <a:rPr kumimoji="0" lang="en-US" altLang="en-US"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Modular components for scooters, cars, and buses.</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Pilot trials for real-world validation.</a:t>
            </a:r>
          </a:p>
          <a:p>
            <a:pPr lvl="1" defTabSz="914400" eaLnBrk="0" fontAlgn="base" hangingPunct="0">
              <a:lnSpc>
                <a:spcPct val="100000"/>
              </a:lnSpc>
              <a:spcBef>
                <a:spcPct val="0"/>
              </a:spcBef>
              <a:spcAft>
                <a:spcPct val="0"/>
              </a:spcAft>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Market as a sustainability-focused product.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descr="A diagram of energy conversion&#10;&#10;Description automatically generated">
            <a:extLst>
              <a:ext uri="{FF2B5EF4-FFF2-40B4-BE49-F238E27FC236}">
                <a16:creationId xmlns:a16="http://schemas.microsoft.com/office/drawing/2014/main" id="{54F3C046-07AD-788E-4A6A-EBA876606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1857" y="689453"/>
            <a:ext cx="4082143" cy="3597198"/>
          </a:xfrm>
          <a:prstGeom prst="rect">
            <a:avLst/>
          </a:prstGeom>
        </p:spPr>
      </p:pic>
    </p:spTree>
    <p:extLst>
      <p:ext uri="{BB962C8B-B14F-4D97-AF65-F5344CB8AC3E}">
        <p14:creationId xmlns:p14="http://schemas.microsoft.com/office/powerpoint/2010/main" val="150304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t>Validation / Testing / Analysis</a:t>
            </a:r>
            <a:endParaRPr lang="en-IN" dirty="0"/>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8867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latin typeface="Calibri" panose="020F0502020204030204" pitchFamily="34" charset="0"/>
              </a:rPr>
              <a:t>Cost Estimate</a:t>
            </a:r>
            <a:endParaRPr lang="en-IN" dirty="0"/>
          </a:p>
        </p:txBody>
      </p:sp>
      <p:graphicFrame>
        <p:nvGraphicFramePr>
          <p:cNvPr id="11" name="Content Placeholder 10">
            <a:extLst>
              <a:ext uri="{FF2B5EF4-FFF2-40B4-BE49-F238E27FC236}">
                <a16:creationId xmlns:a16="http://schemas.microsoft.com/office/drawing/2014/main" id="{BD64CCAF-3B6F-214F-4129-E178941AA5E1}"/>
              </a:ext>
            </a:extLst>
          </p:cNvPr>
          <p:cNvGraphicFramePr>
            <a:graphicFrameLocks noGrp="1"/>
          </p:cNvGraphicFramePr>
          <p:nvPr>
            <p:ph idx="1"/>
            <p:extLst>
              <p:ext uri="{D42A27DB-BD31-4B8C-83A1-F6EECF244321}">
                <p14:modId xmlns:p14="http://schemas.microsoft.com/office/powerpoint/2010/main" val="243874224"/>
              </p:ext>
            </p:extLst>
          </p:nvPr>
        </p:nvGraphicFramePr>
        <p:xfrm>
          <a:off x="347663" y="1050925"/>
          <a:ext cx="8534400" cy="222504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692193659"/>
                    </a:ext>
                  </a:extLst>
                </a:gridCol>
                <a:gridCol w="2844800">
                  <a:extLst>
                    <a:ext uri="{9D8B030D-6E8A-4147-A177-3AD203B41FA5}">
                      <a16:colId xmlns:a16="http://schemas.microsoft.com/office/drawing/2014/main" val="2375190839"/>
                    </a:ext>
                  </a:extLst>
                </a:gridCol>
                <a:gridCol w="2844800">
                  <a:extLst>
                    <a:ext uri="{9D8B030D-6E8A-4147-A177-3AD203B41FA5}">
                      <a16:colId xmlns:a16="http://schemas.microsoft.com/office/drawing/2014/main" val="2684082857"/>
                    </a:ext>
                  </a:extLst>
                </a:gridCol>
              </a:tblGrid>
              <a:tr h="370840">
                <a:tc>
                  <a:txBody>
                    <a:bodyPr/>
                    <a:lstStyle/>
                    <a:p>
                      <a:r>
                        <a:rPr lang="en-US" dirty="0"/>
                        <a:t>Item</a:t>
                      </a:r>
                    </a:p>
                  </a:txBody>
                  <a:tcPr/>
                </a:tc>
                <a:tc>
                  <a:txBody>
                    <a:bodyPr/>
                    <a:lstStyle/>
                    <a:p>
                      <a:r>
                        <a:rPr lang="en-US" dirty="0"/>
                        <a:t>Unit Cost (INR)</a:t>
                      </a:r>
                    </a:p>
                  </a:txBody>
                  <a:tcPr/>
                </a:tc>
                <a:tc>
                  <a:txBody>
                    <a:bodyPr/>
                    <a:lstStyle/>
                    <a:p>
                      <a:r>
                        <a:rPr lang="en-US" dirty="0"/>
                        <a:t>Notes</a:t>
                      </a:r>
                    </a:p>
                  </a:txBody>
                  <a:tcPr/>
                </a:tc>
                <a:extLst>
                  <a:ext uri="{0D108BD9-81ED-4DB2-BD59-A6C34878D82A}">
                    <a16:rowId xmlns:a16="http://schemas.microsoft.com/office/drawing/2014/main" val="540542433"/>
                  </a:ext>
                </a:extLst>
              </a:tr>
              <a:tr h="370840">
                <a:tc>
                  <a:txBody>
                    <a:bodyPr/>
                    <a:lstStyle/>
                    <a:p>
                      <a:r>
                        <a:rPr lang="en-US" dirty="0"/>
                        <a:t>Turbine + Mounts</a:t>
                      </a:r>
                    </a:p>
                  </a:txBody>
                  <a:tcPr/>
                </a:tc>
                <a:tc>
                  <a:txBody>
                    <a:bodyPr/>
                    <a:lstStyle/>
                    <a:p>
                      <a:r>
                        <a:rPr lang="en-US" dirty="0"/>
                        <a:t>₹5,000 – ₹20,500</a:t>
                      </a:r>
                    </a:p>
                  </a:txBody>
                  <a:tcPr/>
                </a:tc>
                <a:tc>
                  <a:txBody>
                    <a:bodyPr/>
                    <a:lstStyle/>
                    <a:p>
                      <a:r>
                        <a:rPr lang="en-US" dirty="0"/>
                        <a:t>Lightweight, scalable design</a:t>
                      </a:r>
                    </a:p>
                  </a:txBody>
                  <a:tcPr/>
                </a:tc>
                <a:extLst>
                  <a:ext uri="{0D108BD9-81ED-4DB2-BD59-A6C34878D82A}">
                    <a16:rowId xmlns:a16="http://schemas.microsoft.com/office/drawing/2014/main" val="818318331"/>
                  </a:ext>
                </a:extLst>
              </a:tr>
              <a:tr h="370840">
                <a:tc>
                  <a:txBody>
                    <a:bodyPr/>
                    <a:lstStyle/>
                    <a:p>
                      <a:r>
                        <a:rPr lang="en-US" dirty="0"/>
                        <a:t>Micro-generator</a:t>
                      </a:r>
                    </a:p>
                  </a:txBody>
                  <a:tcPr/>
                </a:tc>
                <a:tc>
                  <a:txBody>
                    <a:bodyPr/>
                    <a:lstStyle/>
                    <a:p>
                      <a:r>
                        <a:rPr lang="en-US" dirty="0"/>
                        <a:t>₹6,500 – ₹25,900</a:t>
                      </a:r>
                    </a:p>
                  </a:txBody>
                  <a:tcPr anchor="ctr"/>
                </a:tc>
                <a:tc>
                  <a:txBody>
                    <a:bodyPr/>
                    <a:lstStyle/>
                    <a:p>
                      <a:r>
                        <a:rPr lang="en-US" dirty="0"/>
                        <a:t>Compact, efficient design</a:t>
                      </a:r>
                    </a:p>
                  </a:txBody>
                  <a:tcPr anchor="ctr"/>
                </a:tc>
                <a:extLst>
                  <a:ext uri="{0D108BD9-81ED-4DB2-BD59-A6C34878D82A}">
                    <a16:rowId xmlns:a16="http://schemas.microsoft.com/office/drawing/2014/main" val="3949543843"/>
                  </a:ext>
                </a:extLst>
              </a:tr>
              <a:tr h="370840">
                <a:tc>
                  <a:txBody>
                    <a:bodyPr/>
                    <a:lstStyle/>
                    <a:p>
                      <a:r>
                        <a:rPr lang="en-US" dirty="0"/>
                        <a:t>Electronics &amp; Wiring</a:t>
                      </a:r>
                    </a:p>
                  </a:txBody>
                  <a:tcPr/>
                </a:tc>
                <a:tc>
                  <a:txBody>
                    <a:bodyPr/>
                    <a:lstStyle/>
                    <a:p>
                      <a:r>
                        <a:rPr lang="en-US" dirty="0"/>
                        <a:t>₹4,300 – ₹10,900</a:t>
                      </a:r>
                    </a:p>
                  </a:txBody>
                  <a:tcPr/>
                </a:tc>
                <a:tc>
                  <a:txBody>
                    <a:bodyPr/>
                    <a:lstStyle/>
                    <a:p>
                      <a:r>
                        <a:rPr lang="en-US" dirty="0"/>
                        <a:t>Controllers, voltage stabilizers</a:t>
                      </a:r>
                    </a:p>
                  </a:txBody>
                  <a:tcPr/>
                </a:tc>
                <a:extLst>
                  <a:ext uri="{0D108BD9-81ED-4DB2-BD59-A6C34878D82A}">
                    <a16:rowId xmlns:a16="http://schemas.microsoft.com/office/drawing/2014/main" val="2853937739"/>
                  </a:ext>
                </a:extLst>
              </a:tr>
              <a:tr h="370840">
                <a:tc>
                  <a:txBody>
                    <a:bodyPr/>
                    <a:lstStyle/>
                    <a:p>
                      <a:r>
                        <a:rPr lang="en-US" dirty="0"/>
                        <a:t>Integration</a:t>
                      </a:r>
                    </a:p>
                  </a:txBody>
                  <a:tcPr/>
                </a:tc>
                <a:tc>
                  <a:txBody>
                    <a:bodyPr/>
                    <a:lstStyle/>
                    <a:p>
                      <a:r>
                        <a:rPr lang="en-US" dirty="0"/>
                        <a:t>₹6,300 – ₹12,600</a:t>
                      </a:r>
                    </a:p>
                  </a:txBody>
                  <a:tcPr/>
                </a:tc>
                <a:tc>
                  <a:txBody>
                    <a:bodyPr/>
                    <a:lstStyle/>
                    <a:p>
                      <a:r>
                        <a:rPr lang="en-US" dirty="0"/>
                        <a:t>Labor + vehicle adaptation cost</a:t>
                      </a:r>
                    </a:p>
                  </a:txBody>
                  <a:tcPr/>
                </a:tc>
                <a:extLst>
                  <a:ext uri="{0D108BD9-81ED-4DB2-BD59-A6C34878D82A}">
                    <a16:rowId xmlns:a16="http://schemas.microsoft.com/office/drawing/2014/main" val="1837307591"/>
                  </a:ext>
                </a:extLst>
              </a:tr>
              <a:tr h="370840">
                <a:tc>
                  <a:txBody>
                    <a:bodyPr/>
                    <a:lstStyle/>
                    <a:p>
                      <a:r>
                        <a:rPr lang="en-US" dirty="0"/>
                        <a:t>Total Per Unit</a:t>
                      </a:r>
                    </a:p>
                  </a:txBody>
                  <a:tcPr/>
                </a:tc>
                <a:tc>
                  <a:txBody>
                    <a:bodyPr/>
                    <a:lstStyle/>
                    <a:p>
                      <a:r>
                        <a:rPr lang="en-US" dirty="0"/>
                        <a:t>₹45,600 – ₹1,07,900</a:t>
                      </a:r>
                    </a:p>
                  </a:txBody>
                  <a:tcPr/>
                </a:tc>
                <a:tc>
                  <a:txBody>
                    <a:bodyPr/>
                    <a:lstStyle/>
                    <a:p>
                      <a:r>
                        <a:rPr lang="en-US" dirty="0"/>
                        <a:t>Cost reduces with scale (~20% drop)</a:t>
                      </a:r>
                    </a:p>
                  </a:txBody>
                  <a:tcPr/>
                </a:tc>
                <a:extLst>
                  <a:ext uri="{0D108BD9-81ED-4DB2-BD59-A6C34878D82A}">
                    <a16:rowId xmlns:a16="http://schemas.microsoft.com/office/drawing/2014/main" val="959275406"/>
                  </a:ext>
                </a:extLst>
              </a:tr>
            </a:tbl>
          </a:graphicData>
        </a:graphic>
      </p:graphicFrame>
    </p:spTree>
    <p:extLst>
      <p:ext uri="{BB962C8B-B14F-4D97-AF65-F5344CB8AC3E}">
        <p14:creationId xmlns:p14="http://schemas.microsoft.com/office/powerpoint/2010/main" val="312011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latin typeface="Calibri" panose="020F0502020204030204" pitchFamily="34" charset="0"/>
              </a:rPr>
              <a:t>Assumptions</a:t>
            </a:r>
            <a:endParaRPr lang="en-IN" dirty="0"/>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15636624"/>
      </p:ext>
    </p:extLst>
  </p:cSld>
  <p:clrMapOvr>
    <a:masterClrMapping/>
  </p:clrMapOvr>
</p:sld>
</file>

<file path=ppt/theme/theme1.xml><?xml version="1.0" encoding="utf-8"?>
<a:theme xmlns:a="http://schemas.openxmlformats.org/drawingml/2006/main" name="L&amp;T Theme 2">
  <a:themeElements>
    <a:clrScheme name="Custom 7">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a:solidFill>
            <a:schemeClr val="accent3"/>
          </a:solidFill>
          <a:prstDash val="sysDot"/>
          <a:tailEnd type="ova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34411</TotalTime>
  <Words>967</Words>
  <Application>Microsoft Office PowerPoint</Application>
  <PresentationFormat>On-screen Show (16:9)</PresentationFormat>
  <Paragraphs>113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L&amp;T Theme 2</vt:lpstr>
      <vt:lpstr>Wind Regenerative System for EV Charging Using Air Pressure</vt:lpstr>
      <vt:lpstr>Challenge Statement</vt:lpstr>
      <vt:lpstr>Concept / Solution</vt:lpstr>
      <vt:lpstr>Pros and Cons of the solution</vt:lpstr>
      <vt:lpstr>Technical Description</vt:lpstr>
      <vt:lpstr>Implementation Plan</vt:lpstr>
      <vt:lpstr>Validation / Testing / Analysis</vt:lpstr>
      <vt:lpstr>Cost Estimate</vt:lpstr>
      <vt:lpstr>Assumptions</vt:lpstr>
      <vt:lpstr>References</vt:lpstr>
      <vt:lpstr>PowerPoint Presentation</vt:lpstr>
      <vt:lpstr>Guidelines </vt:lpstr>
    </vt:vector>
  </TitlesOfParts>
  <Company>LnT IES Blr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Deck 6 v4</dc:title>
  <dc:creator>Vishnu.Andhare@lnties.com</dc:creator>
  <cp:keywords>No Restrictions</cp:keywords>
  <dc:description>Let’s ask, how we win together</dc:description>
  <cp:lastModifiedBy>DOMINIC VASANTH</cp:lastModifiedBy>
  <cp:revision>3103</cp:revision>
  <dcterms:created xsi:type="dcterms:W3CDTF">2012-07-10T10:41:00Z</dcterms:created>
  <dcterms:modified xsi:type="dcterms:W3CDTF">2024-12-15T11:48:33Z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b24c9d3b-993a-4f8b-9cee-9cf4b501a4b2</vt:lpwstr>
  </property>
  <property fmtid="{D5CDD505-2E9C-101B-9397-08002B2CF9AE}" pid="3" name="DellClassification">
    <vt:lpwstr>No Restrictions</vt:lpwstr>
  </property>
  <property fmtid="{D5CDD505-2E9C-101B-9397-08002B2CF9AE}" pid="4" name="DellSubLabels">
    <vt:lpwstr/>
  </property>
  <property fmtid="{D5CDD505-2E9C-101B-9397-08002B2CF9AE}" pid="5" name="Presentation">
    <vt:lpwstr>IP Deck 6 v4</vt:lpwstr>
  </property>
  <property fmtid="{D5CDD505-2E9C-101B-9397-08002B2CF9AE}" pid="6" name="SlideDescription">
    <vt:lpwstr>Let’s ask, how we win together</vt:lpwstr>
  </property>
  <property fmtid="{D5CDD505-2E9C-101B-9397-08002B2CF9AE}" pid="7" name="MSIP_Label_4b5591f2-6b23-403d-aa5f-b6d577f5e572_Enabled">
    <vt:lpwstr>true</vt:lpwstr>
  </property>
  <property fmtid="{D5CDD505-2E9C-101B-9397-08002B2CF9AE}" pid="8" name="MSIP_Label_4b5591f2-6b23-403d-aa5f-b6d577f5e572_SetDate">
    <vt:lpwstr>2021-03-19T09:51:32Z</vt:lpwstr>
  </property>
  <property fmtid="{D5CDD505-2E9C-101B-9397-08002B2CF9AE}" pid="9" name="MSIP_Label_4b5591f2-6b23-403d-aa5f-b6d577f5e572_Method">
    <vt:lpwstr>Standard</vt:lpwstr>
  </property>
  <property fmtid="{D5CDD505-2E9C-101B-9397-08002B2CF9AE}" pid="10" name="MSIP_Label_4b5591f2-6b23-403d-aa5f-b6d577f5e572_Name">
    <vt:lpwstr>4b5591f2-6b23-403d-aa5f-b6d577f5e572</vt:lpwstr>
  </property>
  <property fmtid="{D5CDD505-2E9C-101B-9397-08002B2CF9AE}" pid="11" name="MSIP_Label_4b5591f2-6b23-403d-aa5f-b6d577f5e572_SiteId">
    <vt:lpwstr>311b3378-8e8a-4b5e-a33f-e80a3d8ba60a</vt:lpwstr>
  </property>
  <property fmtid="{D5CDD505-2E9C-101B-9397-08002B2CF9AE}" pid="12" name="MSIP_Label_4b5591f2-6b23-403d-aa5f-b6d577f5e572_ActionId">
    <vt:lpwstr>190443b1-e5d7-48ae-87be-00007b35c304</vt:lpwstr>
  </property>
  <property fmtid="{D5CDD505-2E9C-101B-9397-08002B2CF9AE}" pid="13" name="MSIP_Label_4b5591f2-6b23-403d-aa5f-b6d577f5e572_ContentBits">
    <vt:lpwstr>0</vt:lpwstr>
  </property>
</Properties>
</file>