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0" r:id="rId4"/>
    <p:sldId id="261" r:id="rId5"/>
    <p:sldId id="262" r:id="rId6"/>
    <p:sldId id="263" r:id="rId7"/>
    <p:sldId id="264" r:id="rId8"/>
    <p:sldId id="267" r:id="rId9"/>
    <p:sldId id="265" r:id="rId10"/>
    <p:sldId id="268"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71AA5-684D-47D5-B361-C32F0677E1AC}" type="datetimeFigureOut">
              <a:rPr lang="en-US" smtClean="0"/>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35A63-F21B-41EA-9ED5-94B021F2785A}" type="slidenum">
              <a:rPr lang="en-US" smtClean="0"/>
              <a:t>‹#›</a:t>
            </a:fld>
            <a:endParaRPr lang="en-US"/>
          </a:p>
        </p:txBody>
      </p:sp>
    </p:spTree>
    <p:extLst>
      <p:ext uri="{BB962C8B-B14F-4D97-AF65-F5344CB8AC3E}">
        <p14:creationId xmlns:p14="http://schemas.microsoft.com/office/powerpoint/2010/main" val="305934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A35A63-F21B-41EA-9ED5-94B021F2785A}" type="slidenum">
              <a:rPr lang="en-US" smtClean="0"/>
              <a:t>9</a:t>
            </a:fld>
            <a:endParaRPr lang="en-US"/>
          </a:p>
        </p:txBody>
      </p:sp>
    </p:spTree>
    <p:extLst>
      <p:ext uri="{BB962C8B-B14F-4D97-AF65-F5344CB8AC3E}">
        <p14:creationId xmlns:p14="http://schemas.microsoft.com/office/powerpoint/2010/main" val="180207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1C0641-8D3E-440C-8060-177CEA077F5F}"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C0641-8D3E-440C-8060-177CEA077F5F}"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C0641-8D3E-440C-8060-177CEA077F5F}"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C0641-8D3E-440C-8060-177CEA077F5F}"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C0641-8D3E-440C-8060-177CEA077F5F}"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C0641-8D3E-440C-8060-177CEA077F5F}"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C0641-8D3E-440C-8060-177CEA077F5F}"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1C0641-8D3E-440C-8060-177CEA077F5F}"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C0641-8D3E-440C-8060-177CEA077F5F}"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4642A-159E-4E9A-A185-0276610C8C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C0641-8D3E-440C-8060-177CEA077F5F}"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4642A-159E-4E9A-A185-0276610C8CD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1C0641-8D3E-440C-8060-177CEA077F5F}" type="datetimeFigureOut">
              <a:rPr lang="en-US" smtClean="0"/>
              <a:t>9/5/2018</a:t>
            </a:fld>
            <a:endParaRPr lang="en-US"/>
          </a:p>
        </p:txBody>
      </p:sp>
      <p:sp>
        <p:nvSpPr>
          <p:cNvPr id="9" name="Slide Number Placeholder 8"/>
          <p:cNvSpPr>
            <a:spLocks noGrp="1"/>
          </p:cNvSpPr>
          <p:nvPr>
            <p:ph type="sldNum" sz="quarter" idx="11"/>
          </p:nvPr>
        </p:nvSpPr>
        <p:spPr/>
        <p:txBody>
          <a:bodyPr/>
          <a:lstStyle/>
          <a:p>
            <a:fld id="{ED54642A-159E-4E9A-A185-0276610C8CD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D54642A-159E-4E9A-A185-0276610C8CD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1C0641-8D3E-440C-8060-177CEA077F5F}" type="datetimeFigureOut">
              <a:rPr lang="en-US" smtClean="0"/>
              <a:t>9/5/2018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bennadel.com/blog/126-sql-and-or-order-of-operation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Manual</a:t>
            </a:r>
          </a:p>
        </p:txBody>
      </p:sp>
      <p:sp>
        <p:nvSpPr>
          <p:cNvPr id="3" name="Subtitle 2"/>
          <p:cNvSpPr>
            <a:spLocks noGrp="1"/>
          </p:cNvSpPr>
          <p:nvPr>
            <p:ph type="subTitle" idx="1"/>
          </p:nvPr>
        </p:nvSpPr>
        <p:spPr/>
        <p:txBody>
          <a:bodyPr/>
          <a:lstStyle/>
          <a:p>
            <a:r>
              <a:rPr lang="en-US" dirty="0"/>
              <a:t>My HTA Application</a:t>
            </a:r>
          </a:p>
        </p:txBody>
      </p:sp>
    </p:spTree>
    <p:extLst>
      <p:ext uri="{BB962C8B-B14F-4D97-AF65-F5344CB8AC3E}">
        <p14:creationId xmlns:p14="http://schemas.microsoft.com/office/powerpoint/2010/main" val="947033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Viewer Continued</a:t>
            </a:r>
          </a:p>
        </p:txBody>
      </p:sp>
      <p:sp>
        <p:nvSpPr>
          <p:cNvPr id="3" name="Content Placeholder 2"/>
          <p:cNvSpPr>
            <a:spLocks noGrp="1"/>
          </p:cNvSpPr>
          <p:nvPr>
            <p:ph idx="1"/>
          </p:nvPr>
        </p:nvSpPr>
        <p:spPr>
          <a:xfrm>
            <a:off x="457200" y="1219200"/>
            <a:ext cx="7620000" cy="914400"/>
          </a:xfrm>
        </p:spPr>
        <p:txBody>
          <a:bodyPr>
            <a:normAutofit fontScale="92500" lnSpcReduction="20000"/>
          </a:bodyPr>
          <a:lstStyle/>
          <a:p>
            <a:r>
              <a:rPr lang="en-US" dirty="0"/>
              <a:t>This Explains a simple possible example of the process viewer of the application.</a:t>
            </a:r>
          </a:p>
          <a:p>
            <a:r>
              <a:rPr lang="en-US" dirty="0"/>
              <a:t>Let’s have a look at the Question And Comments Table</a:t>
            </a:r>
          </a:p>
        </p:txBody>
      </p:sp>
      <p:sp>
        <p:nvSpPr>
          <p:cNvPr id="4" name="TextBox 3"/>
          <p:cNvSpPr txBox="1"/>
          <p:nvPr/>
        </p:nvSpPr>
        <p:spPr>
          <a:xfrm>
            <a:off x="2309" y="2057400"/>
            <a:ext cx="1865832" cy="369332"/>
          </a:xfrm>
          <a:prstGeom prst="rect">
            <a:avLst/>
          </a:prstGeom>
          <a:solidFill>
            <a:srgbClr val="FFFF00"/>
          </a:solidFill>
        </p:spPr>
        <p:txBody>
          <a:bodyPr wrap="none" rtlCol="0">
            <a:spAutoFit/>
          </a:bodyPr>
          <a:lstStyle/>
          <a:p>
            <a:r>
              <a:rPr lang="en-US" dirty="0">
                <a:solidFill>
                  <a:srgbClr val="FF0000"/>
                </a:solidFill>
              </a:rPr>
              <a:t>Search Table Here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 y="2426732"/>
            <a:ext cx="9141691" cy="183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309" y="4262528"/>
            <a:ext cx="5029200" cy="2585323"/>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In the Drop Down menu you can select from the available columns in the table to search the table. Let’s select the first option. Now as we start typing our search we see a suggestion box appear which is filled with data from the table. As the user writes what’s in the suggestion box changes. We can select what is in the suggestion box to complete to autofill the whole box with the suggestion. Can be used with Export to Excel option.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0" y="4241256"/>
            <a:ext cx="4142509" cy="1070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1490" y="5316328"/>
            <a:ext cx="4142509" cy="54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9944" y="5861361"/>
            <a:ext cx="4142509" cy="512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1490" y="6374333"/>
            <a:ext cx="4130963" cy="483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65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Viewer Continued</a:t>
            </a:r>
          </a:p>
        </p:txBody>
      </p:sp>
      <p:sp>
        <p:nvSpPr>
          <p:cNvPr id="3" name="Content Placeholder 2"/>
          <p:cNvSpPr>
            <a:spLocks noGrp="1"/>
          </p:cNvSpPr>
          <p:nvPr>
            <p:ph idx="1"/>
          </p:nvPr>
        </p:nvSpPr>
        <p:spPr>
          <a:xfrm>
            <a:off x="457200" y="1219200"/>
            <a:ext cx="7620000" cy="914400"/>
          </a:xfrm>
        </p:spPr>
        <p:txBody>
          <a:bodyPr>
            <a:normAutofit fontScale="92500" lnSpcReduction="20000"/>
          </a:bodyPr>
          <a:lstStyle/>
          <a:p>
            <a:r>
              <a:rPr lang="en-US" dirty="0"/>
              <a:t>This Explains a simple possible example of the process viewer of the application.</a:t>
            </a:r>
          </a:p>
          <a:p>
            <a:r>
              <a:rPr lang="en-US" dirty="0"/>
              <a:t>Let’s have a look at Exporting a Table to excel.</a:t>
            </a:r>
          </a:p>
        </p:txBody>
      </p:sp>
      <p:sp>
        <p:nvSpPr>
          <p:cNvPr id="4" name="TextBox 3"/>
          <p:cNvSpPr txBox="1"/>
          <p:nvPr/>
        </p:nvSpPr>
        <p:spPr>
          <a:xfrm>
            <a:off x="2309" y="2057400"/>
            <a:ext cx="2119683" cy="369332"/>
          </a:xfrm>
          <a:prstGeom prst="rect">
            <a:avLst/>
          </a:prstGeom>
          <a:solidFill>
            <a:srgbClr val="FFFF00"/>
          </a:solidFill>
        </p:spPr>
        <p:txBody>
          <a:bodyPr wrap="none" rtlCol="0">
            <a:spAutoFit/>
          </a:bodyPr>
          <a:lstStyle/>
          <a:p>
            <a:r>
              <a:rPr lang="en-US" dirty="0">
                <a:solidFill>
                  <a:srgbClr val="FF0000"/>
                </a:solidFill>
              </a:rPr>
              <a:t>Export Table to Excel</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6733"/>
            <a:ext cx="9141691" cy="773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 y="3235036"/>
            <a:ext cx="9141691" cy="1477328"/>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When exporting tables to excel. You can either export all the columns or columns that have been selected through check boxes. If you are exporting all the columns just click on export all. If you want to export certain columns just click on the circle next to the Export labels. You also don’t need to check the Don’t Export boxes if you plan to export selected. The Don’t Export check boxes are only their if you accidently select export for one column.</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4712364"/>
            <a:ext cx="9141692" cy="946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309" y="5659090"/>
            <a:ext cx="6474691" cy="369332"/>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All this can be done with a simple mouse click of the export symbol.</a:t>
            </a:r>
          </a:p>
        </p:txBody>
      </p:sp>
      <p:pic>
        <p:nvPicPr>
          <p:cNvPr id="1027" name="Picture 3" descr="C:\Users\tgosick\Desktop\FNMR\images\Sha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5675832"/>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0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r>
              <a:rPr lang="en-US" dirty="0"/>
              <a:t>Main Page Navigation				Page 3</a:t>
            </a:r>
          </a:p>
          <a:p>
            <a:r>
              <a:rPr lang="en-US" dirty="0"/>
              <a:t>Main Page Navigation to Process Viewer		Page 4</a:t>
            </a:r>
          </a:p>
          <a:p>
            <a:r>
              <a:rPr lang="en-US" dirty="0"/>
              <a:t>Attachments for Forms, ETC				Page 5</a:t>
            </a:r>
          </a:p>
          <a:p>
            <a:r>
              <a:rPr lang="en-US" dirty="0"/>
              <a:t>Adding Records in Process Viewer			Page 6</a:t>
            </a:r>
          </a:p>
          <a:p>
            <a:r>
              <a:rPr lang="en-US" dirty="0"/>
              <a:t>Viewing/Editing Previously Added Records		Page 7</a:t>
            </a:r>
          </a:p>
          <a:p>
            <a:r>
              <a:rPr lang="en-US" dirty="0"/>
              <a:t>Editing Records					Page 8</a:t>
            </a:r>
          </a:p>
          <a:p>
            <a:r>
              <a:rPr lang="en-US" dirty="0"/>
              <a:t>Searching the Records(AND / OR) Information	Page 9</a:t>
            </a:r>
          </a:p>
          <a:p>
            <a:r>
              <a:rPr lang="en-US" dirty="0"/>
              <a:t>Searching instructions and Autocomplete		Page 10</a:t>
            </a:r>
          </a:p>
          <a:p>
            <a:r>
              <a:rPr lang="en-US" dirty="0"/>
              <a:t>Export to Excel					Page 11</a:t>
            </a:r>
          </a:p>
          <a:p>
            <a:endParaRPr lang="en-US" dirty="0"/>
          </a:p>
          <a:p>
            <a:endParaRPr lang="en-US" dirty="0"/>
          </a:p>
        </p:txBody>
      </p:sp>
    </p:spTree>
    <p:extLst>
      <p:ext uri="{BB962C8B-B14F-4D97-AF65-F5344CB8AC3E}">
        <p14:creationId xmlns:p14="http://schemas.microsoft.com/office/powerpoint/2010/main" val="23418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a:t>
            </a:r>
          </a:p>
        </p:txBody>
      </p:sp>
      <p:sp>
        <p:nvSpPr>
          <p:cNvPr id="3" name="Content Placeholder 2"/>
          <p:cNvSpPr>
            <a:spLocks noGrp="1"/>
          </p:cNvSpPr>
          <p:nvPr>
            <p:ph idx="1"/>
          </p:nvPr>
        </p:nvSpPr>
        <p:spPr>
          <a:xfrm>
            <a:off x="457200" y="1219200"/>
            <a:ext cx="7620000" cy="762000"/>
          </a:xfrm>
        </p:spPr>
        <p:txBody>
          <a:bodyPr>
            <a:normAutofit fontScale="77500" lnSpcReduction="20000"/>
          </a:bodyPr>
          <a:lstStyle/>
          <a:p>
            <a:r>
              <a:rPr lang="en-US" dirty="0"/>
              <a:t>This Explains a simple possible example of the main page of the application.</a:t>
            </a:r>
          </a:p>
          <a:p>
            <a:r>
              <a:rPr lang="en-US" dirty="0"/>
              <a:t>Starting from the top of the left hand side.</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9904"/>
          <a:stretch/>
        </p:blipFill>
        <p:spPr bwMode="auto">
          <a:xfrm>
            <a:off x="762000" y="1828801"/>
            <a:ext cx="7429500" cy="5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81200" y="1905000"/>
            <a:ext cx="5210722" cy="646331"/>
          </a:xfrm>
          <a:prstGeom prst="rect">
            <a:avLst/>
          </a:prstGeom>
          <a:noFill/>
        </p:spPr>
        <p:txBody>
          <a:bodyPr wrap="none" rtlCol="0">
            <a:spAutoFit/>
          </a:bodyPr>
          <a:lstStyle/>
          <a:p>
            <a:r>
              <a:rPr lang="en-US" dirty="0">
                <a:solidFill>
                  <a:srgbClr val="FF0000"/>
                </a:solidFill>
              </a:rPr>
              <a:t>This button only shows up if you are an administrator.</a:t>
            </a:r>
          </a:p>
          <a:p>
            <a:r>
              <a:rPr lang="en-US" dirty="0">
                <a:solidFill>
                  <a:srgbClr val="FF0000"/>
                </a:solidFill>
              </a:rPr>
              <a:t>It brings up a navigation panel for administrators.</a:t>
            </a:r>
          </a:p>
        </p:txBody>
      </p:sp>
      <p:cxnSp>
        <p:nvCxnSpPr>
          <p:cNvPr id="6" name="Straight Arrow Connector 5"/>
          <p:cNvCxnSpPr/>
          <p:nvPr/>
        </p:nvCxnSpPr>
        <p:spPr>
          <a:xfrm flipH="1" flipV="1">
            <a:off x="1524000" y="2133600"/>
            <a:ext cx="457200" cy="2102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7912" y="2438400"/>
            <a:ext cx="5428857" cy="923330"/>
          </a:xfrm>
          <a:prstGeom prst="rect">
            <a:avLst/>
          </a:prstGeom>
          <a:noFill/>
        </p:spPr>
        <p:txBody>
          <a:bodyPr wrap="none" rtlCol="0">
            <a:spAutoFit/>
          </a:bodyPr>
          <a:lstStyle/>
          <a:p>
            <a:pPr algn="r"/>
            <a:r>
              <a:rPr lang="en-US" dirty="0">
                <a:solidFill>
                  <a:srgbClr val="FF0000"/>
                </a:solidFill>
              </a:rPr>
              <a:t>The button on the right shows up for everybody and it </a:t>
            </a:r>
          </a:p>
          <a:p>
            <a:pPr algn="r"/>
            <a:r>
              <a:rPr lang="en-US" dirty="0">
                <a:solidFill>
                  <a:srgbClr val="FF0000"/>
                </a:solidFill>
              </a:rPr>
              <a:t>opens a navigation panel where people can refresh and </a:t>
            </a:r>
          </a:p>
          <a:p>
            <a:pPr algn="r"/>
            <a:r>
              <a:rPr lang="en-US" dirty="0">
                <a:solidFill>
                  <a:srgbClr val="FF0000"/>
                </a:solidFill>
              </a:rPr>
              <a:t>go to the main page, and open this user documentation</a:t>
            </a:r>
          </a:p>
        </p:txBody>
      </p:sp>
      <p:cxnSp>
        <p:nvCxnSpPr>
          <p:cNvPr id="11" name="Straight Arrow Connector 10"/>
          <p:cNvCxnSpPr/>
          <p:nvPr/>
        </p:nvCxnSpPr>
        <p:spPr>
          <a:xfrm flipV="1">
            <a:off x="7241888" y="2209800"/>
            <a:ext cx="386769" cy="3231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398314" y="3733800"/>
            <a:ext cx="7620000" cy="762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Now I will show you both navigation panels.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349" y="4114800"/>
            <a:ext cx="24479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319" y="4114800"/>
            <a:ext cx="24574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943958" y="4114800"/>
            <a:ext cx="3075842" cy="2308324"/>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Administrators can get to the admin panel on the left and get assistance through a dedicated manual on the left. While everyday users can always go to the main page or view the user manual on the right.</a:t>
            </a:r>
          </a:p>
        </p:txBody>
      </p:sp>
    </p:spTree>
    <p:extLst>
      <p:ext uri="{BB962C8B-B14F-4D97-AF65-F5344CB8AC3E}">
        <p14:creationId xmlns:p14="http://schemas.microsoft.com/office/powerpoint/2010/main" val="171353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218" y="3816927"/>
            <a:ext cx="3705736"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042" y="2206336"/>
            <a:ext cx="3581911"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Main Page</a:t>
            </a:r>
          </a:p>
        </p:txBody>
      </p:sp>
      <p:sp>
        <p:nvSpPr>
          <p:cNvPr id="3" name="Content Placeholder 2"/>
          <p:cNvSpPr>
            <a:spLocks noGrp="1"/>
          </p:cNvSpPr>
          <p:nvPr>
            <p:ph idx="1"/>
          </p:nvPr>
        </p:nvSpPr>
        <p:spPr>
          <a:xfrm>
            <a:off x="457200" y="1219200"/>
            <a:ext cx="7620000" cy="914400"/>
          </a:xfrm>
        </p:spPr>
        <p:txBody>
          <a:bodyPr>
            <a:normAutofit fontScale="85000" lnSpcReduction="20000"/>
          </a:bodyPr>
          <a:lstStyle/>
          <a:p>
            <a:r>
              <a:rPr lang="en-US" dirty="0"/>
              <a:t>This Explains a simple possible example of the main page of the application.</a:t>
            </a:r>
          </a:p>
          <a:p>
            <a:r>
              <a:rPr lang="en-US" dirty="0"/>
              <a:t>Lets move onto an example of what can be done with processes.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71700"/>
            <a:ext cx="295275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105758" y="2160914"/>
            <a:ext cx="3075842" cy="3693319"/>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I will be using this public process for example. When we click on this process we are redirected to the process viewer where we can see the tables created for that process.</a:t>
            </a:r>
          </a:p>
          <a:p>
            <a:r>
              <a:rPr lang="en-US" dirty="0">
                <a:solidFill>
                  <a:schemeClr val="accent3">
                    <a:lumMod val="50000"/>
                  </a:schemeClr>
                </a:solidFill>
              </a:rPr>
              <a:t>We can add new rows to the tables by clicking on elements like the Application Type example to the right. Or we can </a:t>
            </a:r>
            <a:r>
              <a:rPr lang="en-US">
                <a:solidFill>
                  <a:schemeClr val="accent3">
                    <a:lumMod val="50000"/>
                  </a:schemeClr>
                </a:solidFill>
              </a:rPr>
              <a:t>view, edit </a:t>
            </a:r>
            <a:r>
              <a:rPr lang="en-US" dirty="0">
                <a:solidFill>
                  <a:schemeClr val="accent3">
                    <a:lumMod val="50000"/>
                  </a:schemeClr>
                </a:solidFill>
              </a:rPr>
              <a:t>or even delete rows by clicking on the boxes in the table viewer area.</a:t>
            </a:r>
          </a:p>
        </p:txBody>
      </p:sp>
    </p:spTree>
    <p:extLst>
      <p:ext uri="{BB962C8B-B14F-4D97-AF65-F5344CB8AC3E}">
        <p14:creationId xmlns:p14="http://schemas.microsoft.com/office/powerpoint/2010/main" val="302452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a:t>
            </a:r>
          </a:p>
        </p:txBody>
      </p:sp>
      <p:sp>
        <p:nvSpPr>
          <p:cNvPr id="3" name="Content Placeholder 2"/>
          <p:cNvSpPr>
            <a:spLocks noGrp="1"/>
          </p:cNvSpPr>
          <p:nvPr>
            <p:ph idx="1"/>
          </p:nvPr>
        </p:nvSpPr>
        <p:spPr>
          <a:xfrm>
            <a:off x="457200" y="1219200"/>
            <a:ext cx="7620000" cy="914400"/>
          </a:xfrm>
        </p:spPr>
        <p:txBody>
          <a:bodyPr>
            <a:normAutofit fontScale="85000" lnSpcReduction="20000"/>
          </a:bodyPr>
          <a:lstStyle/>
          <a:p>
            <a:r>
              <a:rPr lang="en-US" dirty="0"/>
              <a:t>This Explains a simple possible example of the main page of the application.</a:t>
            </a:r>
          </a:p>
          <a:p>
            <a:r>
              <a:rPr lang="en-US" dirty="0"/>
              <a:t>Lets move onto downloading forms and other required documents.</a:t>
            </a:r>
          </a:p>
        </p:txBody>
      </p:sp>
      <p:sp>
        <p:nvSpPr>
          <p:cNvPr id="15" name="TextBox 14"/>
          <p:cNvSpPr txBox="1"/>
          <p:nvPr/>
        </p:nvSpPr>
        <p:spPr>
          <a:xfrm>
            <a:off x="3429000" y="2040949"/>
            <a:ext cx="5029200" cy="1200329"/>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Downloading forms and documents is super easy all you have to do is click on the image or the learn more then it opens or downloads depending on the file type. PDF’s usually open in internet explorer.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40948"/>
            <a:ext cx="294322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82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56978"/>
            <a:ext cx="6400800" cy="3401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8" y="2057113"/>
            <a:ext cx="60864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Process Viewer</a:t>
            </a:r>
          </a:p>
        </p:txBody>
      </p:sp>
      <p:sp>
        <p:nvSpPr>
          <p:cNvPr id="3" name="Content Placeholder 2"/>
          <p:cNvSpPr>
            <a:spLocks noGrp="1"/>
          </p:cNvSpPr>
          <p:nvPr>
            <p:ph idx="1"/>
          </p:nvPr>
        </p:nvSpPr>
        <p:spPr>
          <a:xfrm>
            <a:off x="457200" y="1219200"/>
            <a:ext cx="7620000" cy="914400"/>
          </a:xfrm>
        </p:spPr>
        <p:txBody>
          <a:bodyPr>
            <a:normAutofit fontScale="92500" lnSpcReduction="20000"/>
          </a:bodyPr>
          <a:lstStyle/>
          <a:p>
            <a:r>
              <a:rPr lang="en-US" dirty="0"/>
              <a:t>This Explains a simple possible example of the process viewer of the application.</a:t>
            </a:r>
          </a:p>
          <a:p>
            <a:r>
              <a:rPr lang="en-US" dirty="0"/>
              <a:t>Let’s have a look at a example table</a:t>
            </a:r>
          </a:p>
        </p:txBody>
      </p:sp>
      <p:sp>
        <p:nvSpPr>
          <p:cNvPr id="15" name="TextBox 14"/>
          <p:cNvSpPr txBox="1"/>
          <p:nvPr/>
        </p:nvSpPr>
        <p:spPr>
          <a:xfrm>
            <a:off x="131616" y="4191000"/>
            <a:ext cx="5029200" cy="2031325"/>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Adding data to a table is super easy easy all you have to do is click on the image or the learn more then it opens a form that the user can fill out. The text boxes on the form then click on the add information button. You also get a special popup table for when you are typing into a date box. Shown by MM/DD/YYYY in the entry field.</a:t>
            </a:r>
          </a:p>
        </p:txBody>
      </p:sp>
    </p:spTree>
    <p:extLst>
      <p:ext uri="{BB962C8B-B14F-4D97-AF65-F5344CB8AC3E}">
        <p14:creationId xmlns:p14="http://schemas.microsoft.com/office/powerpoint/2010/main" val="72310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Viewer</a:t>
            </a:r>
          </a:p>
        </p:txBody>
      </p:sp>
      <p:sp>
        <p:nvSpPr>
          <p:cNvPr id="3" name="Content Placeholder 2"/>
          <p:cNvSpPr>
            <a:spLocks noGrp="1"/>
          </p:cNvSpPr>
          <p:nvPr>
            <p:ph idx="1"/>
          </p:nvPr>
        </p:nvSpPr>
        <p:spPr>
          <a:xfrm>
            <a:off x="457200" y="1219200"/>
            <a:ext cx="7620000" cy="914400"/>
          </a:xfrm>
        </p:spPr>
        <p:txBody>
          <a:bodyPr>
            <a:normAutofit fontScale="92500" lnSpcReduction="20000"/>
          </a:bodyPr>
          <a:lstStyle/>
          <a:p>
            <a:r>
              <a:rPr lang="en-US" dirty="0"/>
              <a:t>This Explains a simple possible example of the process viewer of the application.</a:t>
            </a:r>
          </a:p>
          <a:p>
            <a:r>
              <a:rPr lang="en-US" dirty="0"/>
              <a:t>Let’s have a look at a example table</a:t>
            </a:r>
          </a:p>
        </p:txBody>
      </p:sp>
      <p:sp>
        <p:nvSpPr>
          <p:cNvPr id="15" name="TextBox 14"/>
          <p:cNvSpPr txBox="1"/>
          <p:nvPr/>
        </p:nvSpPr>
        <p:spPr>
          <a:xfrm>
            <a:off x="2683161" y="2057400"/>
            <a:ext cx="5029200" cy="1200329"/>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Editing data to a table is super easy easy all you have to do is go down to the table viewer section of the page. Then just click on the image or learn more link to open a table.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1" y="2057400"/>
            <a:ext cx="264000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382" y="3648869"/>
            <a:ext cx="6496617" cy="115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83161" y="3288268"/>
            <a:ext cx="1865832" cy="369332"/>
          </a:xfrm>
          <a:prstGeom prst="rect">
            <a:avLst/>
          </a:prstGeom>
          <a:solidFill>
            <a:srgbClr val="FFFF00"/>
          </a:solidFill>
        </p:spPr>
        <p:txBody>
          <a:bodyPr wrap="none" rtlCol="0">
            <a:spAutoFit/>
          </a:bodyPr>
          <a:lstStyle/>
          <a:p>
            <a:r>
              <a:rPr lang="en-US" dirty="0">
                <a:solidFill>
                  <a:srgbClr val="FF0000"/>
                </a:solidFill>
              </a:rPr>
              <a:t>Search Table Here</a:t>
            </a:r>
          </a:p>
        </p:txBody>
      </p:sp>
      <p:cxnSp>
        <p:nvCxnSpPr>
          <p:cNvPr id="6" name="Straight Arrow Connector 5"/>
          <p:cNvCxnSpPr/>
          <p:nvPr/>
        </p:nvCxnSpPr>
        <p:spPr>
          <a:xfrm flipH="1">
            <a:off x="2743200" y="3581400"/>
            <a:ext cx="152400" cy="1143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41175" y="4800600"/>
            <a:ext cx="2624821" cy="369332"/>
          </a:xfrm>
          <a:prstGeom prst="rect">
            <a:avLst/>
          </a:prstGeom>
          <a:solidFill>
            <a:srgbClr val="FFFF00"/>
          </a:solidFill>
        </p:spPr>
        <p:txBody>
          <a:bodyPr wrap="none" rtlCol="0">
            <a:spAutoFit/>
          </a:bodyPr>
          <a:lstStyle/>
          <a:p>
            <a:r>
              <a:rPr lang="en-US" dirty="0">
                <a:solidFill>
                  <a:srgbClr val="FF0000"/>
                </a:solidFill>
              </a:rPr>
              <a:t>Export Table to Excel Here</a:t>
            </a:r>
          </a:p>
        </p:txBody>
      </p:sp>
      <p:cxnSp>
        <p:nvCxnSpPr>
          <p:cNvPr id="13" name="Straight Arrow Connector 12"/>
          <p:cNvCxnSpPr/>
          <p:nvPr/>
        </p:nvCxnSpPr>
        <p:spPr>
          <a:xfrm flipV="1">
            <a:off x="8610600" y="4724400"/>
            <a:ext cx="304800" cy="1465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73188" y="4522451"/>
            <a:ext cx="1789612" cy="276999"/>
          </a:xfrm>
          <a:prstGeom prst="rect">
            <a:avLst/>
          </a:prstGeom>
          <a:solidFill>
            <a:schemeClr val="bg2">
              <a:lumMod val="75000"/>
            </a:schemeClr>
          </a:solidFill>
        </p:spPr>
        <p:txBody>
          <a:bodyPr wrap="square" rtlCol="0">
            <a:spAutoFit/>
          </a:bodyPr>
          <a:lstStyle/>
          <a:p>
            <a:r>
              <a:rPr lang="en-US" sz="1200" dirty="0">
                <a:solidFill>
                  <a:srgbClr val="FF0000"/>
                </a:solidFill>
              </a:rPr>
              <a:t>Click  for Memo Window</a:t>
            </a:r>
          </a:p>
        </p:txBody>
      </p:sp>
      <p:cxnSp>
        <p:nvCxnSpPr>
          <p:cNvPr id="18" name="Straight Arrow Connector 17"/>
          <p:cNvCxnSpPr/>
          <p:nvPr/>
        </p:nvCxnSpPr>
        <p:spPr>
          <a:xfrm flipV="1">
            <a:off x="6388775" y="4395749"/>
            <a:ext cx="304800" cy="1465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1" y="5357567"/>
            <a:ext cx="9179547" cy="1500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3200400" y="4985266"/>
            <a:ext cx="1644104" cy="369332"/>
          </a:xfrm>
          <a:prstGeom prst="rect">
            <a:avLst/>
          </a:prstGeom>
          <a:solidFill>
            <a:srgbClr val="FFFF00"/>
          </a:solidFill>
        </p:spPr>
        <p:txBody>
          <a:bodyPr wrap="none" rtlCol="0">
            <a:spAutoFit/>
          </a:bodyPr>
          <a:lstStyle/>
          <a:p>
            <a:r>
              <a:rPr lang="en-US" dirty="0">
                <a:solidFill>
                  <a:srgbClr val="FF0000"/>
                </a:solidFill>
              </a:rPr>
              <a:t>Memo Window</a:t>
            </a:r>
          </a:p>
        </p:txBody>
      </p:sp>
      <p:cxnSp>
        <p:nvCxnSpPr>
          <p:cNvPr id="23" name="Straight Arrow Connector 22"/>
          <p:cNvCxnSpPr/>
          <p:nvPr/>
        </p:nvCxnSpPr>
        <p:spPr>
          <a:xfrm>
            <a:off x="3897658" y="5295900"/>
            <a:ext cx="253975"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59353" y="3267156"/>
            <a:ext cx="2190471" cy="369332"/>
          </a:xfrm>
          <a:prstGeom prst="rect">
            <a:avLst/>
          </a:prstGeom>
          <a:solidFill>
            <a:srgbClr val="FFFF00"/>
          </a:solidFill>
        </p:spPr>
        <p:txBody>
          <a:bodyPr wrap="none" rtlCol="0">
            <a:spAutoFit/>
          </a:bodyPr>
          <a:lstStyle/>
          <a:p>
            <a:r>
              <a:rPr lang="en-US" dirty="0">
                <a:solidFill>
                  <a:srgbClr val="FF0000"/>
                </a:solidFill>
              </a:rPr>
              <a:t>Click for Edit Window</a:t>
            </a:r>
          </a:p>
        </p:txBody>
      </p:sp>
      <p:cxnSp>
        <p:nvCxnSpPr>
          <p:cNvPr id="27" name="Straight Arrow Connector 26"/>
          <p:cNvCxnSpPr/>
          <p:nvPr/>
        </p:nvCxnSpPr>
        <p:spPr>
          <a:xfrm>
            <a:off x="8158062" y="3543300"/>
            <a:ext cx="452538" cy="647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Viewer Continued</a:t>
            </a:r>
          </a:p>
        </p:txBody>
      </p:sp>
      <p:sp>
        <p:nvSpPr>
          <p:cNvPr id="3" name="Content Placeholder 2"/>
          <p:cNvSpPr>
            <a:spLocks noGrp="1"/>
          </p:cNvSpPr>
          <p:nvPr>
            <p:ph idx="1"/>
          </p:nvPr>
        </p:nvSpPr>
        <p:spPr>
          <a:xfrm>
            <a:off x="457200" y="1219200"/>
            <a:ext cx="7620000" cy="914400"/>
          </a:xfrm>
        </p:spPr>
        <p:txBody>
          <a:bodyPr>
            <a:normAutofit fontScale="92500" lnSpcReduction="20000"/>
          </a:bodyPr>
          <a:lstStyle/>
          <a:p>
            <a:r>
              <a:rPr lang="en-US" dirty="0"/>
              <a:t>This Explains a simple possible example of the process viewer of the application.</a:t>
            </a:r>
          </a:p>
          <a:p>
            <a:r>
              <a:rPr lang="en-US" dirty="0"/>
              <a:t>Let’s have a look at editing rows of information.</a:t>
            </a:r>
          </a:p>
        </p:txBody>
      </p:sp>
      <p:sp>
        <p:nvSpPr>
          <p:cNvPr id="4" name="TextBox 3"/>
          <p:cNvSpPr txBox="1"/>
          <p:nvPr/>
        </p:nvSpPr>
        <p:spPr>
          <a:xfrm>
            <a:off x="2309" y="2057400"/>
            <a:ext cx="2169440" cy="369332"/>
          </a:xfrm>
          <a:prstGeom prst="rect">
            <a:avLst/>
          </a:prstGeom>
          <a:solidFill>
            <a:srgbClr val="FFFF00"/>
          </a:solidFill>
        </p:spPr>
        <p:txBody>
          <a:bodyPr wrap="none" rtlCol="0">
            <a:spAutoFit/>
          </a:bodyPr>
          <a:lstStyle/>
          <a:p>
            <a:r>
              <a:rPr lang="en-US" dirty="0">
                <a:solidFill>
                  <a:srgbClr val="FF0000"/>
                </a:solidFill>
              </a:rPr>
              <a:t>Edit Row Information</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48" y="2057400"/>
            <a:ext cx="6972251" cy="3866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41" y="2486025"/>
            <a:ext cx="9429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928" y="3607475"/>
            <a:ext cx="2164821" cy="2031325"/>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After you click the edit button the form that you used to create the content is automatically filled and is ready to be edited by the user.</a:t>
            </a:r>
          </a:p>
        </p:txBody>
      </p:sp>
    </p:spTree>
    <p:extLst>
      <p:ext uri="{BB962C8B-B14F-4D97-AF65-F5344CB8AC3E}">
        <p14:creationId xmlns:p14="http://schemas.microsoft.com/office/powerpoint/2010/main" val="385810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Viewer Continued</a:t>
            </a:r>
          </a:p>
        </p:txBody>
      </p:sp>
      <p:sp>
        <p:nvSpPr>
          <p:cNvPr id="3" name="Content Placeholder 2"/>
          <p:cNvSpPr>
            <a:spLocks noGrp="1"/>
          </p:cNvSpPr>
          <p:nvPr>
            <p:ph idx="1"/>
          </p:nvPr>
        </p:nvSpPr>
        <p:spPr>
          <a:xfrm>
            <a:off x="457200" y="1219200"/>
            <a:ext cx="7620000" cy="914400"/>
          </a:xfrm>
        </p:spPr>
        <p:txBody>
          <a:bodyPr>
            <a:normAutofit fontScale="92500" lnSpcReduction="20000"/>
          </a:bodyPr>
          <a:lstStyle/>
          <a:p>
            <a:r>
              <a:rPr lang="en-US" dirty="0"/>
              <a:t>This Explains a simple possible example of the process viewer of the application.</a:t>
            </a:r>
          </a:p>
          <a:p>
            <a:r>
              <a:rPr lang="en-US" dirty="0"/>
              <a:t>Let’s have a look at the Question And Comments Table</a:t>
            </a:r>
          </a:p>
        </p:txBody>
      </p:sp>
      <p:sp>
        <p:nvSpPr>
          <p:cNvPr id="4" name="TextBox 3"/>
          <p:cNvSpPr txBox="1"/>
          <p:nvPr/>
        </p:nvSpPr>
        <p:spPr>
          <a:xfrm>
            <a:off x="2309" y="2057400"/>
            <a:ext cx="1830373" cy="369332"/>
          </a:xfrm>
          <a:prstGeom prst="rect">
            <a:avLst/>
          </a:prstGeom>
          <a:solidFill>
            <a:srgbClr val="FFFF00"/>
          </a:solidFill>
        </p:spPr>
        <p:txBody>
          <a:bodyPr wrap="none" rtlCol="0">
            <a:spAutoFit/>
          </a:bodyPr>
          <a:lstStyle/>
          <a:p>
            <a:r>
              <a:rPr lang="en-US" dirty="0">
                <a:solidFill>
                  <a:srgbClr val="FF0000"/>
                </a:solidFill>
              </a:rPr>
              <a:t>Searching A Table</a:t>
            </a:r>
          </a:p>
        </p:txBody>
      </p:sp>
      <p:sp>
        <p:nvSpPr>
          <p:cNvPr id="11" name="TextBox 10"/>
          <p:cNvSpPr txBox="1"/>
          <p:nvPr/>
        </p:nvSpPr>
        <p:spPr>
          <a:xfrm>
            <a:off x="0" y="2401279"/>
            <a:ext cx="9144000" cy="4801314"/>
          </a:xfrm>
          <a:prstGeom prst="rect">
            <a:avLst/>
          </a:prstGeom>
          <a:solidFill>
            <a:schemeClr val="bg1">
              <a:lumMod val="95000"/>
            </a:schemeClr>
          </a:solidFill>
        </p:spPr>
        <p:txBody>
          <a:bodyPr wrap="square" rtlCol="0">
            <a:spAutoFit/>
          </a:bodyPr>
          <a:lstStyle/>
          <a:p>
            <a:r>
              <a:rPr lang="en-US" dirty="0">
                <a:solidFill>
                  <a:schemeClr val="accent3">
                    <a:lumMod val="50000"/>
                  </a:schemeClr>
                </a:solidFill>
              </a:rPr>
              <a:t>When it comes to searching a table a user might require to search for specific sets of information. Which is why you can search the table using both </a:t>
            </a:r>
            <a:r>
              <a:rPr lang="en-US" b="1" dirty="0"/>
              <a:t>AND / OR</a:t>
            </a:r>
            <a:r>
              <a:rPr lang="en-US" dirty="0">
                <a:solidFill>
                  <a:schemeClr val="accent3">
                    <a:lumMod val="50000"/>
                  </a:schemeClr>
                </a:solidFill>
              </a:rPr>
              <a:t>. However these tools have a very specific order of operations similar to BEDMAS from Mathematics. Here I will give an examples on how this order of operations work.</a:t>
            </a:r>
          </a:p>
          <a:p>
            <a:r>
              <a:rPr lang="en-US" dirty="0">
                <a:solidFill>
                  <a:schemeClr val="accent3">
                    <a:lumMod val="50000"/>
                  </a:schemeClr>
                </a:solidFill>
              </a:rPr>
              <a:t>Examples(More can be found </a:t>
            </a:r>
            <a:r>
              <a:rPr lang="en-US" b="1" dirty="0">
                <a:solidFill>
                  <a:schemeClr val="accent3">
                    <a:lumMod val="50000"/>
                  </a:schemeClr>
                </a:solidFill>
                <a:hlinkClick r:id="rId3"/>
              </a:rPr>
              <a:t>HERE</a:t>
            </a:r>
            <a:r>
              <a:rPr lang="en-US" dirty="0">
                <a:solidFill>
                  <a:schemeClr val="accent3">
                    <a:lumMod val="50000"/>
                  </a:schemeClr>
                </a:solidFill>
              </a:rPr>
              <a:t>)</a:t>
            </a:r>
          </a:p>
          <a:p>
            <a:r>
              <a:rPr lang="en-US" dirty="0">
                <a:solidFill>
                  <a:schemeClr val="accent3">
                    <a:lumMod val="50000"/>
                  </a:schemeClr>
                </a:solidFill>
              </a:rPr>
              <a:t>Consider we have a Rooster, Cow, Horse, Chicken, Lamb and a Turkey in a animal table. We can get them all by saying I want the Rooster and the Cow and the Horse…(Etc.)</a:t>
            </a:r>
          </a:p>
          <a:p>
            <a:r>
              <a:rPr lang="en-US" dirty="0">
                <a:solidFill>
                  <a:schemeClr val="accent3">
                    <a:lumMod val="50000"/>
                  </a:schemeClr>
                </a:solidFill>
              </a:rPr>
              <a:t>Say we want to have all the animals that start with a “C” or a Lamb. The search first finds all animals that start with a “C” the finds the lamb.</a:t>
            </a:r>
          </a:p>
          <a:p>
            <a:r>
              <a:rPr lang="en-US" dirty="0">
                <a:solidFill>
                  <a:schemeClr val="accent3">
                    <a:lumMod val="50000"/>
                  </a:schemeClr>
                </a:solidFill>
              </a:rPr>
              <a:t>Where we get the Cow, Chicken and the Lamb.</a:t>
            </a:r>
          </a:p>
          <a:p>
            <a:r>
              <a:rPr lang="en-US" dirty="0">
                <a:solidFill>
                  <a:schemeClr val="accent3">
                    <a:lumMod val="50000"/>
                  </a:schemeClr>
                </a:solidFill>
              </a:rPr>
              <a:t>Say we want to have all the animals that start with a “C” and ends with a “N” or a Lamb. The search first finds all animals that start with a “C” and end with an “N” then it finds the Lamb. </a:t>
            </a:r>
          </a:p>
          <a:p>
            <a:r>
              <a:rPr lang="en-US" dirty="0">
                <a:solidFill>
                  <a:schemeClr val="accent3">
                    <a:lumMod val="50000"/>
                  </a:schemeClr>
                </a:solidFill>
              </a:rPr>
              <a:t>Where we get the Chicken and the Lamb.</a:t>
            </a:r>
          </a:p>
          <a:p>
            <a:r>
              <a:rPr lang="en-US" dirty="0">
                <a:solidFill>
                  <a:schemeClr val="accent3">
                    <a:lumMod val="50000"/>
                  </a:schemeClr>
                </a:solidFill>
              </a:rPr>
              <a:t>When we are searching a table grey outlined text box represents </a:t>
            </a:r>
            <a:r>
              <a:rPr lang="en-US" b="1" dirty="0"/>
              <a:t>AND</a:t>
            </a:r>
          </a:p>
          <a:p>
            <a:r>
              <a:rPr lang="en-US" dirty="0">
                <a:solidFill>
                  <a:schemeClr val="accent3">
                    <a:lumMod val="50000"/>
                  </a:schemeClr>
                </a:solidFill>
              </a:rPr>
              <a:t>And a text box outlined in a light brown represents </a:t>
            </a:r>
            <a:r>
              <a:rPr lang="en-US" b="1" dirty="0"/>
              <a:t>OR.</a:t>
            </a:r>
          </a:p>
          <a:p>
            <a:r>
              <a:rPr lang="en-US" b="1" dirty="0">
                <a:solidFill>
                  <a:schemeClr val="accent3">
                    <a:lumMod val="50000"/>
                  </a:schemeClr>
                </a:solidFill>
              </a:rPr>
              <a:t>We choose whether we want AND / OR after we select the column we are using to search.</a:t>
            </a:r>
            <a:endParaRPr lang="en-US" dirty="0">
              <a:solidFill>
                <a:schemeClr val="accent3">
                  <a:lumMod val="50000"/>
                </a:schemeClr>
              </a:solidFill>
            </a:endParaRPr>
          </a:p>
          <a:p>
            <a:endParaRPr lang="en-US" dirty="0">
              <a:solidFill>
                <a:schemeClr val="accent3">
                  <a:lumMod val="50000"/>
                </a:schemeClr>
              </a:solidFill>
            </a:endParaRPr>
          </a:p>
        </p:txBody>
      </p:sp>
    </p:spTree>
    <p:extLst>
      <p:ext uri="{BB962C8B-B14F-4D97-AF65-F5344CB8AC3E}">
        <p14:creationId xmlns:p14="http://schemas.microsoft.com/office/powerpoint/2010/main" val="1816284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5376</TotalTime>
  <Words>1098</Words>
  <Application>Microsoft Office PowerPoint</Application>
  <PresentationFormat>On-screen Show (4:3)</PresentationFormat>
  <Paragraphs>75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Adjacency</vt:lpstr>
      <vt:lpstr>User Manual</vt:lpstr>
      <vt:lpstr>Table Of Contents</vt:lpstr>
      <vt:lpstr>Main Page</vt:lpstr>
      <vt:lpstr>Main Page</vt:lpstr>
      <vt:lpstr>Main Page</vt:lpstr>
      <vt:lpstr>Process Viewer</vt:lpstr>
      <vt:lpstr>Process Viewer</vt:lpstr>
      <vt:lpstr>Process Viewer Continued</vt:lpstr>
      <vt:lpstr>Process Viewer Continued</vt:lpstr>
      <vt:lpstr>Process Viewer Continued</vt:lpstr>
      <vt:lpstr>Process Viewer Continued</vt:lpstr>
    </vt:vector>
  </TitlesOfParts>
  <Company>ITO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dc:title>
  <dc:creator>Gosick, Tyson FNMR</dc:creator>
  <cp:lastModifiedBy>Tyson Gosick</cp:lastModifiedBy>
  <cp:revision>39</cp:revision>
  <dcterms:created xsi:type="dcterms:W3CDTF">2016-06-27T19:41:15Z</dcterms:created>
  <dcterms:modified xsi:type="dcterms:W3CDTF">2018-09-05T15:28:06Z</dcterms:modified>
</cp:coreProperties>
</file>