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99026-DC48-FC3A-1FA1-B5C3E84948D2}" v="391" dt="2024-06-05T07:39:1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B0137-B22A-CDC0-1B52-B92246CCE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1085D9-E43E-3165-0C50-CE3E68FA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75BA0-BD4E-A4B3-8FA0-0C43A615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D490C-E7B1-1CC1-8AE1-4CD761F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B1ED07-6EA7-5333-49C7-B701B44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E780F-F278-C188-7758-FAD0567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390202-A8C1-1877-B342-190773E5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4E168-3D56-D850-419F-8130A5D9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5BA7C-3650-8045-016F-0B0B39C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0923D-592D-CF22-E988-19CA541B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39ADEA-9598-01C4-166E-DE3599A9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46C21-10F3-A762-0B7F-BEFA901F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4251D-4E9D-9379-6237-61E8F14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51FC2-8E81-313A-44A0-6500B80E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FE97D-9539-645E-C192-9695385B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476F7-D6E2-91C9-745B-4B8A5005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CF6AC-1D63-2A3E-E34C-4A01B0BF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26F2B-D61B-78D3-8C00-FDFBA7E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68D26-E5F1-26BD-6A1A-4CDC30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440E8-0C56-DCCB-7827-A79E96E7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5F48-6044-EF22-1D44-15D4A7F6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2181F-A4BD-A33B-7B29-A9C89694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2EC3-3C65-4D96-574C-FB4DF8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72F9-57CE-975B-4B75-2767BA0C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E6A89-A3B4-68A4-4D10-D1391B8F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B4C46-A020-F1E2-37C2-29660688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3E062-9394-A53D-9A57-33D1A26D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94FE16-99B6-0F13-175D-AAC9BAC8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98B88-E7CF-B62F-06D1-C866014A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D9BBF-BC02-C4AA-1252-4EC3F10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5E14E-98E5-E1A6-901F-1E5B599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3EF04-0764-C636-3DB6-F49B8CD4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974BE-61D7-FE27-59B6-4695AFDA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D0122-4727-A240-D146-421E20CE4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A37A8-E263-9186-9A29-BAD9FF897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59C6F-1346-BE72-6A54-ED7B955B1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D07CA8-0EB1-E293-01BC-E05C43C0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0DD7AE-2CD9-44AC-DF3C-3E5F5B10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EF6B3F-BAED-E401-1B47-6B96AD3A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C1AF-4635-3E43-138E-59D9954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43BEE5-A29C-2B4B-58AF-DEFB17C1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68AF34-F08A-E963-B710-1F06CFC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474F5-EF5A-5652-A550-15650E1C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048BDF-1532-1714-80D6-FF0349A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B67266-1014-ADF5-1E98-520E86EE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B59E1B-B348-6B8F-948E-6090A770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122C-C623-BBC7-324C-624B2F03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91A0C-C4FB-E1B3-D4AF-CD981E17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99FA7B-5819-EF4D-7F41-04BE215D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2EF1B-5046-E7D7-0E3E-AD27A5B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CA1168-0F57-3D58-A152-F990495C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AED02-4DE7-DE83-DABA-8F48393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4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0FA0-63BD-0D43-8FB1-DD2C0A8B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462C0-56C6-F19B-7D31-99340F1C6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AFBF4D-023B-C26D-7DCF-5108500D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204D4-7F3F-02E9-6D9E-8BBC42B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BB22E-A611-4D63-DF99-913F8718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3F62D-1596-E261-3F35-42B7277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416E93-D8BC-B4B7-1670-11AB206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7A79E-5329-D29A-3313-D15BE057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C85D83-F07E-429C-94A7-083262D13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A59EF-18C6-4C36-B608-4FD5CE31EA40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345B1-39F4-ADAF-92F3-87F0E327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81-283B-8F08-D94A-B128AE8E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147EA0-A69C-B447-3147-42BFAA47AC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2931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ewenstark.com/wissen/augmented-reality/" TargetMode="External"/><Relationship Id="rId2" Type="http://schemas.openxmlformats.org/officeDocument/2006/relationships/hyperlink" Target="https://www.innovae.com/en/industry-40-augmented-and-virtual-real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6381E-32B3-90C6-BA5B-F6399396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Augmented Reality at 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A28768-9517-F009-007B-3B91353A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The future in efficiency and </a:t>
            </a:r>
            <a:r>
              <a:rPr lang="en-US" b="0" i="0" dirty="0">
                <a:effectLst/>
                <a:latin typeface="Tahoma" panose="020B0604030504040204" pitchFamily="34" charset="0"/>
              </a:rPr>
              <a:t>collaboration</a:t>
            </a:r>
            <a:endParaRPr lang="de-DE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89783D-1B68-67BB-EF59-94AF568B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AC95D-67B0-4A6A-6ACC-F09D8E4C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Difference AR / VR</a:t>
            </a:r>
          </a:p>
          <a:p>
            <a:r>
              <a:rPr lang="de-DE" sz="2200"/>
              <a:t>Possible application areas</a:t>
            </a:r>
          </a:p>
          <a:p>
            <a:r>
              <a:rPr lang="de-DE" sz="2200"/>
              <a:t>Advantages and challenges</a:t>
            </a:r>
          </a:p>
          <a:p>
            <a:r>
              <a:rPr lang="de-DE" sz="2200"/>
              <a:t>Real life examples</a:t>
            </a:r>
          </a:p>
          <a:p>
            <a:r>
              <a:rPr lang="de-DE" sz="2200"/>
              <a:t>Prospects for the future</a:t>
            </a:r>
          </a:p>
          <a:p>
            <a:r>
              <a:rPr lang="de-DE" sz="2200"/>
              <a:t>Sources and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39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69365-C6A7-90C9-4A3A-50D0D79D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3893126" cy="1402470"/>
          </a:xfrm>
        </p:spPr>
        <p:txBody>
          <a:bodyPr anchor="t">
            <a:normAutofit/>
          </a:bodyPr>
          <a:lstStyle/>
          <a:p>
            <a:r>
              <a:rPr lang="de-DE" sz="3200"/>
              <a:t>Difference AR / VR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A9874-8EEA-44F8-B1BD-883A8980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3893126" cy="3591207"/>
          </a:xfrm>
        </p:spPr>
        <p:txBody>
          <a:bodyPr>
            <a:normAutofit/>
          </a:bodyPr>
          <a:lstStyle/>
          <a:p>
            <a:r>
              <a:rPr lang="de-DE" sz="2000"/>
              <a:t>Augmented Reality (AR): </a:t>
            </a:r>
          </a:p>
          <a:p>
            <a:pPr lvl="1"/>
            <a:r>
              <a:rPr lang="en-US" sz="2000"/>
              <a:t>Expanding the real world with digital information or objects</a:t>
            </a:r>
            <a:endParaRPr lang="de-DE" sz="2000"/>
          </a:p>
          <a:p>
            <a:endParaRPr lang="de-DE" sz="2000"/>
          </a:p>
          <a:p>
            <a:r>
              <a:rPr lang="en-US" sz="2000"/>
              <a:t>Virtual Reality (VR): </a:t>
            </a:r>
          </a:p>
          <a:p>
            <a:pPr lvl="1"/>
            <a:r>
              <a:rPr lang="en-US" sz="2000"/>
              <a:t>Fully virtual environment</a:t>
            </a:r>
          </a:p>
        </p:txBody>
      </p:sp>
      <p:pic>
        <p:nvPicPr>
          <p:cNvPr id="4" name="Grafik 3" descr="Ein Bild, das Text, Screenshot, Diagramm, Betriebssystem enthält.&#10;&#10;Automatisch generierte Beschreibung">
            <a:extLst>
              <a:ext uri="{FF2B5EF4-FFF2-40B4-BE49-F238E27FC236}">
                <a16:creationId xmlns:a16="http://schemas.microsoft.com/office/drawing/2014/main" id="{253BB306-8103-DC20-C678-52A8040D9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4" b="2"/>
          <a:stretch/>
        </p:blipFill>
        <p:spPr>
          <a:xfrm>
            <a:off x="5344391" y="10"/>
            <a:ext cx="6847609" cy="4488855"/>
          </a:xfrm>
          <a:prstGeom prst="rect">
            <a:avLst/>
          </a:prstGeom>
        </p:spPr>
      </p:pic>
      <p:pic>
        <p:nvPicPr>
          <p:cNvPr id="1026" name="Picture 2" descr="20 real-world examples of Augmented Reality">
            <a:extLst>
              <a:ext uri="{FF2B5EF4-FFF2-40B4-BE49-F238E27FC236}">
                <a16:creationId xmlns:a16="http://schemas.microsoft.com/office/drawing/2014/main" id="{DBB39B7C-49E2-4024-A029-BBE8ED3A6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3148" b="-1"/>
          <a:stretch/>
        </p:blipFill>
        <p:spPr bwMode="auto">
          <a:xfrm>
            <a:off x="5344392" y="4488874"/>
            <a:ext cx="3424845" cy="23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in Bild, das Spiegel, Licht, Spiegelung enthält.&#10;&#10;Automatisch generierte Beschreibung">
            <a:extLst>
              <a:ext uri="{FF2B5EF4-FFF2-40B4-BE49-F238E27FC236}">
                <a16:creationId xmlns:a16="http://schemas.microsoft.com/office/drawing/2014/main" id="{A71EA810-C77C-8094-3E1F-A34E864D5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r="15782" b="-4"/>
          <a:stretch/>
        </p:blipFill>
        <p:spPr bwMode="auto">
          <a:xfrm>
            <a:off x="8767155" y="4488873"/>
            <a:ext cx="3424845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AB13476-CE21-4746-B044-FD491AC8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2B9E40-1291-E54A-8F26-0FAB525E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29768"/>
            <a:ext cx="4095072" cy="1642533"/>
          </a:xfrm>
        </p:spPr>
        <p:txBody>
          <a:bodyPr anchor="b">
            <a:normAutofit/>
          </a:bodyPr>
          <a:lstStyle/>
          <a:p>
            <a:r>
              <a:rPr lang="de-DE" sz="4200"/>
              <a:t>Possible application areas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2316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97A63-EDC0-0E22-7DBE-61BAE400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06624"/>
            <a:ext cx="4098951" cy="3386399"/>
          </a:xfrm>
        </p:spPr>
        <p:txBody>
          <a:bodyPr>
            <a:normAutofit/>
          </a:bodyPr>
          <a:lstStyle/>
          <a:p>
            <a:r>
              <a:rPr lang="de-DE" sz="2200"/>
              <a:t>Training and education</a:t>
            </a:r>
          </a:p>
          <a:p>
            <a:r>
              <a:rPr lang="de-DE" sz="2200"/>
              <a:t>Maintenance and repair</a:t>
            </a:r>
          </a:p>
          <a:p>
            <a:r>
              <a:rPr lang="de-DE" sz="2200"/>
              <a:t>Visualization and design</a:t>
            </a:r>
          </a:p>
          <a:p>
            <a:r>
              <a:rPr lang="de-DE" sz="2200"/>
              <a:t>Collaboration</a:t>
            </a:r>
          </a:p>
        </p:txBody>
      </p:sp>
      <p:pic>
        <p:nvPicPr>
          <p:cNvPr id="2056" name="Picture 8" descr="The Advancements in VR and AR for Remote Communication and Collaboration |  by Nexgits | Medium">
            <a:extLst>
              <a:ext uri="{FF2B5EF4-FFF2-40B4-BE49-F238E27FC236}">
                <a16:creationId xmlns:a16="http://schemas.microsoft.com/office/drawing/2014/main" id="{BF651B17-BF9C-9EF0-FAFF-5FBFEF66C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r="23719" b="1"/>
          <a:stretch/>
        </p:blipFill>
        <p:spPr bwMode="auto">
          <a:xfrm>
            <a:off x="5027601" y="10"/>
            <a:ext cx="3044866" cy="3597029"/>
          </a:xfrm>
          <a:custGeom>
            <a:avLst/>
            <a:gdLst/>
            <a:ahLst/>
            <a:cxnLst/>
            <a:rect l="l" t="t" r="r" b="b"/>
            <a:pathLst>
              <a:path w="3044866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8778" y="1230836"/>
                  <a:pt x="3024968" y="1520375"/>
                  <a:pt x="3040069" y="1809660"/>
                </a:cubicBezTo>
                <a:cubicBezTo>
                  <a:pt x="3049835" y="1950657"/>
                  <a:pt x="3044683" y="2092164"/>
                  <a:pt x="3024686" y="2232285"/>
                </a:cubicBez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 in Home Design – Live Home 3D">
            <a:extLst>
              <a:ext uri="{FF2B5EF4-FFF2-40B4-BE49-F238E27FC236}">
                <a16:creationId xmlns:a16="http://schemas.microsoft.com/office/drawing/2014/main" id="{8303E819-7223-D32A-F9B6-69776278E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27332" b="4"/>
          <a:stretch/>
        </p:blipFill>
        <p:spPr bwMode="auto">
          <a:xfrm>
            <a:off x="5021993" y="3792430"/>
            <a:ext cx="3045969" cy="3065570"/>
          </a:xfrm>
          <a:custGeom>
            <a:avLst/>
            <a:gdLst/>
            <a:ahLst/>
            <a:cxnLst/>
            <a:rect l="l" t="t" r="r" b="b"/>
            <a:pathLst>
              <a:path w="3045969" h="3065570">
                <a:moveTo>
                  <a:pt x="2750933" y="0"/>
                </a:moveTo>
                <a:lnTo>
                  <a:pt x="3043770" y="11038"/>
                </a:lnTo>
                <a:lnTo>
                  <a:pt x="3045607" y="37526"/>
                </a:lnTo>
                <a:cubicBezTo>
                  <a:pt x="3047625" y="113720"/>
                  <a:pt x="3040851" y="189914"/>
                  <a:pt x="3034394" y="266109"/>
                </a:cubicBez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cubicBezTo>
                  <a:pt x="3052317" y="2587500"/>
                  <a:pt x="3032560" y="2779256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70"/>
                </a:lnTo>
                <a:lnTo>
                  <a:pt x="24938" y="3065570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R App oder AR App Entwicklung - Über 20 Jahren Erfahrung.">
            <a:extLst>
              <a:ext uri="{FF2B5EF4-FFF2-40B4-BE49-F238E27FC236}">
                <a16:creationId xmlns:a16="http://schemas.microsoft.com/office/drawing/2014/main" id="{9AF51F19-2D95-F745-3E51-A23A7A484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r="21880" b="3"/>
          <a:stretch/>
        </p:blipFill>
        <p:spPr bwMode="auto">
          <a:xfrm>
            <a:off x="8263902" y="10"/>
            <a:ext cx="3928092" cy="4143496"/>
          </a:xfrm>
          <a:custGeom>
            <a:avLst/>
            <a:gdLst/>
            <a:ahLst/>
            <a:cxnLst/>
            <a:rect l="l" t="t" r="r" b="b"/>
            <a:pathLst>
              <a:path w="3928092" h="4143506">
                <a:moveTo>
                  <a:pt x="23605" y="0"/>
                </a:moveTo>
                <a:lnTo>
                  <a:pt x="3928092" y="0"/>
                </a:lnTo>
                <a:lnTo>
                  <a:pt x="3928092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e Sie mit Augmented Reality Wartung und Service optimieren - 3DQR">
            <a:extLst>
              <a:ext uri="{FF2B5EF4-FFF2-40B4-BE49-F238E27FC236}">
                <a16:creationId xmlns:a16="http://schemas.microsoft.com/office/drawing/2014/main" id="{EEFA356F-61D4-1F3B-02C1-15D980EB0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4667" b="1"/>
          <a:stretch/>
        </p:blipFill>
        <p:spPr bwMode="auto">
          <a:xfrm>
            <a:off x="8281031" y="4328340"/>
            <a:ext cx="3910971" cy="2529660"/>
          </a:xfrm>
          <a:custGeom>
            <a:avLst/>
            <a:gdLst/>
            <a:ahLst/>
            <a:cxnLst/>
            <a:rect l="l" t="t" r="r" b="b"/>
            <a:pathLst>
              <a:path w="3910971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71" y="11103"/>
                </a:lnTo>
                <a:lnTo>
                  <a:pt x="3910971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4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C02F6-5848-66F0-4311-EC3F32AC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and </a:t>
            </a:r>
            <a:r>
              <a:rPr lang="de-DE" dirty="0" err="1"/>
              <a:t>challenges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DC3E9-43D3-F591-DD63-C0E92116A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509980-D284-ACBA-1266-D901CBA939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Increased efficiency, error reduction and time savings</a:t>
            </a:r>
          </a:p>
          <a:p>
            <a:r>
              <a:rPr lang="en-US" dirty="0"/>
              <a:t>Improved learning and training experience</a:t>
            </a:r>
          </a:p>
          <a:p>
            <a:r>
              <a:rPr lang="en-US" dirty="0"/>
              <a:t>Better basis for decision-making through visualization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5B5ED8-74A6-7419-03EA-C5E3CB9A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AB1A57-71FA-0014-88D8-B45A6E9B0E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protection and security</a:t>
            </a:r>
          </a:p>
          <a:p>
            <a:r>
              <a:rPr lang="en-US" dirty="0"/>
              <a:t>Acceptance and introduction in companies</a:t>
            </a:r>
          </a:p>
          <a:p>
            <a:r>
              <a:rPr lang="en-US" dirty="0"/>
              <a:t>Technical complexity and costs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4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57C94-984D-77AF-BD56-F5665531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</a:t>
            </a:r>
            <a:r>
              <a:rPr lang="de-DE" dirty="0" err="1"/>
              <a:t>Examples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7EF08-13FC-5F82-26BE-B41F0B270EB6}"/>
              </a:ext>
            </a:extLst>
          </p:cNvPr>
          <p:cNvSpPr txBox="1"/>
          <p:nvPr/>
        </p:nvSpPr>
        <p:spPr>
          <a:xfrm>
            <a:off x="932185" y="1566678"/>
            <a:ext cx="42275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/>
              <a:t>Industrie 4.0</a:t>
            </a:r>
          </a:p>
        </p:txBody>
      </p:sp>
      <p:pic>
        <p:nvPicPr>
          <p:cNvPr id="9" name="Grafik 8" descr="realidad virtual en la industria 4.0">
            <a:extLst>
              <a:ext uri="{FF2B5EF4-FFF2-40B4-BE49-F238E27FC236}">
                <a16:creationId xmlns:a16="http://schemas.microsoft.com/office/drawing/2014/main" id="{04C34F69-F7EF-73DA-2A27-8216EEDD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94" y="990600"/>
            <a:ext cx="4876800" cy="4876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DC38046-84CC-9D8B-BF0E-261FD306C213}"/>
              </a:ext>
            </a:extLst>
          </p:cNvPr>
          <p:cNvSpPr txBox="1"/>
          <p:nvPr/>
        </p:nvSpPr>
        <p:spPr>
          <a:xfrm>
            <a:off x="930454" y="2273573"/>
            <a:ext cx="43215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visualize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guided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processes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 err="1">
                <a:ea typeface="+mn-lt"/>
                <a:cs typeface="+mn-lt"/>
              </a:rPr>
              <a:t>Used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identify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things</a:t>
            </a:r>
            <a:r>
              <a:rPr lang="de-DE" dirty="0">
                <a:ea typeface="+mn-lt"/>
                <a:cs typeface="+mn-lt"/>
              </a:rPr>
              <a:t> in front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Can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send </a:t>
            </a:r>
            <a:r>
              <a:rPr lang="de-DE" dirty="0" err="1">
                <a:ea typeface="+mn-lt"/>
                <a:cs typeface="+mn-lt"/>
              </a:rPr>
              <a:t>informations</a:t>
            </a:r>
            <a:r>
              <a:rPr lang="de-DE" dirty="0">
                <a:ea typeface="+mn-lt"/>
                <a:cs typeface="+mn-lt"/>
              </a:rPr>
              <a:t> in front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other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devices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persons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remote </a:t>
            </a:r>
            <a:r>
              <a:rPr lang="de-DE" dirty="0" err="1">
                <a:ea typeface="+mn-lt"/>
                <a:cs typeface="+mn-lt"/>
              </a:rPr>
              <a:t>assistance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 err="1">
                <a:ea typeface="+mn-lt"/>
                <a:cs typeface="+mn-lt"/>
              </a:rPr>
              <a:t>guides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videos</a:t>
            </a:r>
            <a:r>
              <a:rPr lang="de-DE" dirty="0">
                <a:ea typeface="+mn-lt"/>
                <a:cs typeface="+mn-lt"/>
              </a:rPr>
              <a:t>, 3D </a:t>
            </a:r>
            <a:r>
              <a:rPr lang="de-DE" dirty="0" err="1">
                <a:ea typeface="+mn-lt"/>
                <a:cs typeface="+mn-lt"/>
              </a:rPr>
              <a:t>Animations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realtime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009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5709D-8D56-233F-BA8F-F894B5E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Prospects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for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12DE9-47A5-0FD5-F2CC-30D5D310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4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AR in Marketing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>
                <a:latin typeface="Arial"/>
                <a:cs typeface="Arial"/>
              </a:rPr>
              <a:t>Visualise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interesting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informations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customer</a:t>
            </a:r>
            <a:endParaRPr lang="de-DE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Visual </a:t>
            </a:r>
            <a:r>
              <a:rPr lang="de-DE" dirty="0" err="1">
                <a:latin typeface="Arial"/>
                <a:cs typeface="Arial"/>
              </a:rPr>
              <a:t>demonstation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product</a:t>
            </a:r>
            <a:endParaRPr lang="de-DE" dirty="0" err="1"/>
          </a:p>
          <a:p>
            <a:r>
              <a:rPr lang="de-DE" dirty="0"/>
              <a:t>AR in </a:t>
            </a:r>
            <a:r>
              <a:rPr lang="de-DE" dirty="0" err="1"/>
              <a:t>Manifacturing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Visualise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Visual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4" name="Grafik 3" descr="Was ist Augmented Reality (AR)?">
            <a:extLst>
              <a:ext uri="{FF2B5EF4-FFF2-40B4-BE49-F238E27FC236}">
                <a16:creationId xmlns:a16="http://schemas.microsoft.com/office/drawing/2014/main" id="{0EB229D5-3F52-D018-391C-1EF87CCE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73" y="814485"/>
            <a:ext cx="4884515" cy="2701889"/>
          </a:xfrm>
          <a:prstGeom prst="rect">
            <a:avLst/>
          </a:prstGeom>
        </p:spPr>
      </p:pic>
      <p:pic>
        <p:nvPicPr>
          <p:cNvPr id="5" name="Grafik 4" descr="Augmented Reality im Marketing: Mit Informationen zum Erfolg">
            <a:extLst>
              <a:ext uri="{FF2B5EF4-FFF2-40B4-BE49-F238E27FC236}">
                <a16:creationId xmlns:a16="http://schemas.microsoft.com/office/drawing/2014/main" id="{53D0C875-2D88-0E41-C853-30F8ACB6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23" y="3708336"/>
            <a:ext cx="4887216" cy="25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3129F-01BC-AF87-C0D1-53B7135D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Sources and </a:t>
            </a:r>
            <a:r>
              <a:rPr lang="de-DE" dirty="0" err="1">
                <a:ea typeface="+mj-lt"/>
                <a:cs typeface="+mj-lt"/>
              </a:rPr>
              <a:t>further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information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762F1-FBE1-440F-FB73-A50B4B73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https://www.innovae.com/en/industry-40-augmented-and-virtual-reality/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  <a:hlinkClick r:id="rId3"/>
              </a:rPr>
              <a:t>https://www.loewenstark.com/wissen/augmented-reality/</a:t>
            </a:r>
          </a:p>
          <a:p>
            <a:r>
              <a:rPr lang="de-DE" dirty="0">
                <a:ea typeface="+mn-lt"/>
                <a:cs typeface="+mn-lt"/>
              </a:rPr>
              <a:t>https://www.adtance.com/de/blog/2023/was-ist-augmented-reality</a:t>
            </a:r>
          </a:p>
          <a:p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9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FBDF606B00114294AC0D5B0544F3AF" ma:contentTypeVersion="14" ma:contentTypeDescription="Ein neues Dokument erstellen." ma:contentTypeScope="" ma:versionID="cf6fc91ca3a3aaed5315ce47ccfea721">
  <xsd:schema xmlns:xsd="http://www.w3.org/2001/XMLSchema" xmlns:xs="http://www.w3.org/2001/XMLSchema" xmlns:p="http://schemas.microsoft.com/office/2006/metadata/properties" xmlns:ns3="31151e88-9216-48c1-94e5-503f7aeba5f1" xmlns:ns4="c65135b6-b3e3-4a3e-bd3d-5c7daaea053e" targetNamespace="http://schemas.microsoft.com/office/2006/metadata/properties" ma:root="true" ma:fieldsID="9c4de48b8d8822366823d7357de73670" ns3:_="" ns4:_="">
    <xsd:import namespace="31151e88-9216-48c1-94e5-503f7aeba5f1"/>
    <xsd:import namespace="c65135b6-b3e3-4a3e-bd3d-5c7daaea05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51e88-9216-48c1-94e5-503f7aeb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135b6-b3e3-4a3e-bd3d-5c7daaea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5135b6-b3e3-4a3e-bd3d-5c7daaea053e" xsi:nil="true"/>
  </documentManagement>
</p:properties>
</file>

<file path=customXml/itemProps1.xml><?xml version="1.0" encoding="utf-8"?>
<ds:datastoreItem xmlns:ds="http://schemas.openxmlformats.org/officeDocument/2006/customXml" ds:itemID="{D532953A-BEBE-4945-ABFF-FCEB9508D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51e88-9216-48c1-94e5-503f7aeba5f1"/>
    <ds:schemaRef ds:uri="c65135b6-b3e3-4a3e-bd3d-5c7daaea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C4CBB4-305E-4D12-B84E-20DD746EF9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B63B1B-08C1-48BA-AEB5-F1A005C9312C}">
  <ds:schemaRefs>
    <ds:schemaRef ds:uri="c65135b6-b3e3-4a3e-bd3d-5c7daaea053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1151e88-9216-48c1-94e5-503f7aeba5f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Courier New,monospace</vt:lpstr>
      <vt:lpstr>Tahoma</vt:lpstr>
      <vt:lpstr>Office</vt:lpstr>
      <vt:lpstr>Augmented Reality at work</vt:lpstr>
      <vt:lpstr>Contents</vt:lpstr>
      <vt:lpstr>Difference AR / VR</vt:lpstr>
      <vt:lpstr>Possible application areas</vt:lpstr>
      <vt:lpstr>Advantages and challenges of Augmented Reality</vt:lpstr>
      <vt:lpstr>Real Life Examples</vt:lpstr>
      <vt:lpstr>Prospects for the future</vt:lpstr>
      <vt:lpstr>Sources and further information</vt:lpstr>
    </vt:vector>
  </TitlesOfParts>
  <Company>WAGO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at work</dc:title>
  <dc:creator>Philipp Leyser</dc:creator>
  <cp:lastModifiedBy>Philipp Leyser</cp:lastModifiedBy>
  <cp:revision>89</cp:revision>
  <dcterms:created xsi:type="dcterms:W3CDTF">2024-05-15T10:28:52Z</dcterms:created>
  <dcterms:modified xsi:type="dcterms:W3CDTF">2024-06-06T06:46:19Z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2024-05-15T11:03:34Z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33736490-9204-4e39-988b-cf4ec51efeb4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  <property fmtid="{D5CDD505-2E9C-101B-9397-08002B2CF9AE}" pid="11" name="ContentTypeId">
    <vt:lpwstr>0x01010012FBDF606B00114294AC0D5B0544F3AF</vt:lpwstr>
  </property>
</Properties>
</file>