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
      <p:font typeface="Merriweath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2950F38-ABED-4E94-B27B-97ACA82BC866}">
  <a:tblStyle styleId="{C2950F38-ABED-4E94-B27B-97ACA82BC8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22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44" Type="http://schemas.openxmlformats.org/officeDocument/2006/relationships/font" Target="fonts/Merriweather-bold.fntdata"/><Relationship Id="rId21" Type="http://schemas.openxmlformats.org/officeDocument/2006/relationships/slide" Target="slides/slide15.xml"/><Relationship Id="rId43" Type="http://schemas.openxmlformats.org/officeDocument/2006/relationships/font" Target="fonts/Merriweather-regular.fntdata"/><Relationship Id="rId24" Type="http://schemas.openxmlformats.org/officeDocument/2006/relationships/slide" Target="slides/slide18.xml"/><Relationship Id="rId46" Type="http://schemas.openxmlformats.org/officeDocument/2006/relationships/font" Target="fonts/Merriweather-boldItalic.fntdata"/><Relationship Id="rId23" Type="http://schemas.openxmlformats.org/officeDocument/2006/relationships/slide" Target="slides/slide17.xml"/><Relationship Id="rId45"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Shape 8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Shape 15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Shape 16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Shape 17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Shape 18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Shape 20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Shape 21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Shape 9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Shape 23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Shape 24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Shape 25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Shape 29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Shape 9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Shape 10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Shape 10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Shape 1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9pPr>
          </a:lstStyle>
          <a:p/>
        </p:txBody>
      </p:sp>
      <p:sp>
        <p:nvSpPr>
          <p:cNvPr id="15" name="Shape 15"/>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1pPr>
            <a:lvl2pPr lvl="1"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2pPr>
            <a:lvl3pPr lvl="2"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3pPr>
            <a:lvl4pPr lvl="3"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4pPr>
            <a:lvl5pPr lvl="4"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5pPr>
            <a:lvl6pPr lvl="5"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6pPr>
            <a:lvl7pPr lvl="6"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7pPr>
            <a:lvl8pPr lvl="7"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8pPr>
            <a:lvl9pPr lvl="8"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9pPr>
          </a:lstStyle>
          <a:p/>
        </p:txBody>
      </p:sp>
      <p:sp>
        <p:nvSpPr>
          <p:cNvPr id="16" name="Shape 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2" name="Shape 72"/>
        <p:cNvGrpSpPr/>
        <p:nvPr/>
      </p:nvGrpSpPr>
      <p:grpSpPr>
        <a:xfrm>
          <a:off x="0" y="0"/>
          <a:ext cx="0" cy="0"/>
          <a:chOff x="0" y="0"/>
          <a:chExt cx="0" cy="0"/>
        </a:xfrm>
      </p:grpSpPr>
      <p:sp>
        <p:nvSpPr>
          <p:cNvPr id="73" name="Shape 73"/>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accent1"/>
              </a:buClr>
              <a:buSzPts val="1300"/>
              <a:buFont typeface="Lato"/>
              <a:buNone/>
              <a:defRPr b="0" i="0" sz="1300" u="none" cap="none" strike="noStrike">
                <a:solidFill>
                  <a:schemeClr val="accent1"/>
                </a:solidFill>
                <a:latin typeface="Lato"/>
                <a:ea typeface="Lato"/>
                <a:cs typeface="Lato"/>
                <a:sym typeface="Lato"/>
              </a:defRPr>
            </a:lvl1pPr>
          </a:lstStyle>
          <a:p/>
        </p:txBody>
      </p:sp>
      <p:sp>
        <p:nvSpPr>
          <p:cNvPr id="74" name="Shape 7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Shape 76"/>
          <p:cNvGrpSpPr/>
          <p:nvPr/>
        </p:nvGrpSpPr>
        <p:grpSpPr>
          <a:xfrm>
            <a:off x="830392" y="4169130"/>
            <a:ext cx="745763" cy="45826"/>
            <a:chOff x="4580561" y="2589004"/>
            <a:chExt cx="1064464" cy="25200"/>
          </a:xfrm>
        </p:grpSpPr>
        <p:sp>
          <p:nvSpPr>
            <p:cNvPr id="77" name="Shape 7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Shape 7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1pPr>
            <a:lvl2pPr lvl="1"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2pPr>
            <a:lvl3pPr lvl="2"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3pPr>
            <a:lvl4pPr lvl="3"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4pPr>
            <a:lvl5pPr lvl="4"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5pPr>
            <a:lvl6pPr lvl="5"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6pPr>
            <a:lvl7pPr lvl="6"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7pPr>
            <a:lvl8pPr lvl="7"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8pPr>
            <a:lvl9pPr lvl="8"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9pPr>
          </a:lstStyle>
          <a:p>
            <a:r>
              <a:t>xx%</a:t>
            </a:r>
          </a:p>
        </p:txBody>
      </p:sp>
      <p:sp>
        <p:nvSpPr>
          <p:cNvPr id="80" name="Shape 80"/>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1" name="Shape 8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 name="Shape 17"/>
        <p:cNvGrpSpPr/>
        <p:nvPr/>
      </p:nvGrpSpPr>
      <p:grpSpPr>
        <a:xfrm>
          <a:off x="0" y="0"/>
          <a:ext cx="0" cy="0"/>
          <a:chOff x="0" y="0"/>
          <a:chExt cx="0" cy="0"/>
        </a:xfrm>
      </p:grpSpPr>
      <p:sp>
        <p:nvSpPr>
          <p:cNvPr id="18" name="Shape 18"/>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Shape 19"/>
          <p:cNvGrpSpPr/>
          <p:nvPr/>
        </p:nvGrpSpPr>
        <p:grpSpPr>
          <a:xfrm>
            <a:off x="830392" y="1191256"/>
            <a:ext cx="745763" cy="45826"/>
            <a:chOff x="4580561" y="2589004"/>
            <a:chExt cx="1064464" cy="25200"/>
          </a:xfrm>
        </p:grpSpPr>
        <p:sp>
          <p:nvSpPr>
            <p:cNvPr id="20" name="Shape 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Shape 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Shape 22"/>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9pPr>
          </a:lstStyle>
          <a:p/>
        </p:txBody>
      </p:sp>
      <p:sp>
        <p:nvSpPr>
          <p:cNvPr id="23" name="Shape 23"/>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1pPr>
            <a:lvl2pPr lvl="1"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2pPr>
            <a:lvl3pPr lvl="2"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3pPr>
            <a:lvl4pPr lvl="3"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4pPr>
            <a:lvl5pPr lvl="4"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5pPr>
            <a:lvl6pPr lvl="5"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6pPr>
            <a:lvl7pPr lvl="6"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7pPr>
            <a:lvl8pPr lvl="7"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8pPr>
            <a:lvl9pPr lvl="8"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9pPr>
          </a:lstStyle>
          <a:p/>
        </p:txBody>
      </p:sp>
      <p:sp>
        <p:nvSpPr>
          <p:cNvPr id="24" name="Shape 24"/>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25" name="Shape 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 name="Shape 28"/>
          <p:cNvGrpSpPr/>
          <p:nvPr/>
        </p:nvGrpSpPr>
        <p:grpSpPr>
          <a:xfrm>
            <a:off x="830392" y="1191256"/>
            <a:ext cx="745763" cy="45826"/>
            <a:chOff x="4580561" y="2589004"/>
            <a:chExt cx="1064464" cy="25200"/>
          </a:xfrm>
        </p:grpSpPr>
        <p:sp>
          <p:nvSpPr>
            <p:cNvPr id="29" name="Shape 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Shape 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Shape 3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9pPr>
          </a:lstStyle>
          <a:p/>
        </p:txBody>
      </p:sp>
      <p:sp>
        <p:nvSpPr>
          <p:cNvPr id="32" name="Shape 3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33" name="Shape 3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34" name="Shape 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35" name="Shape 35"/>
        <p:cNvGrpSpPr/>
        <p:nvPr/>
      </p:nvGrpSpPr>
      <p:grpSpPr>
        <a:xfrm>
          <a:off x="0" y="0"/>
          <a:ext cx="0" cy="0"/>
          <a:chOff x="0" y="0"/>
          <a:chExt cx="0" cy="0"/>
        </a:xfrm>
      </p:grpSpPr>
      <p:grpSp>
        <p:nvGrpSpPr>
          <p:cNvPr id="36" name="Shape 36"/>
          <p:cNvGrpSpPr/>
          <p:nvPr/>
        </p:nvGrpSpPr>
        <p:grpSpPr>
          <a:xfrm>
            <a:off x="830392" y="1191256"/>
            <a:ext cx="745763" cy="45826"/>
            <a:chOff x="4580561" y="2589004"/>
            <a:chExt cx="1064464" cy="25200"/>
          </a:xfrm>
        </p:grpSpPr>
        <p:sp>
          <p:nvSpPr>
            <p:cNvPr id="37" name="Shape 3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Shape 3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1pPr>
            <a:lvl2pPr lvl="1"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2pPr>
            <a:lvl3pPr lvl="2"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3pPr>
            <a:lvl4pPr lvl="3"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4pPr>
            <a:lvl5pPr lvl="4"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5pPr>
            <a:lvl6pPr lvl="5"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6pPr>
            <a:lvl7pPr lvl="6"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7pPr>
            <a:lvl8pPr lvl="7"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8pPr>
            <a:lvl9pPr lvl="8"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9pPr>
          </a:lstStyle>
          <a:p/>
        </p:txBody>
      </p:sp>
      <p:sp>
        <p:nvSpPr>
          <p:cNvPr id="40" name="Shape 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1" name="Shape 41"/>
        <p:cNvGrpSpPr/>
        <p:nvPr/>
      </p:nvGrpSpPr>
      <p:grpSpPr>
        <a:xfrm>
          <a:off x="0" y="0"/>
          <a:ext cx="0" cy="0"/>
          <a:chOff x="0" y="0"/>
          <a:chExt cx="0" cy="0"/>
        </a:xfrm>
      </p:grpSpPr>
      <p:sp>
        <p:nvSpPr>
          <p:cNvPr id="42" name="Shape 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3" name="Shape 43"/>
        <p:cNvGrpSpPr/>
        <p:nvPr/>
      </p:nvGrpSpPr>
      <p:grpSpPr>
        <a:xfrm>
          <a:off x="0" y="0"/>
          <a:ext cx="0" cy="0"/>
          <a:chOff x="0" y="0"/>
          <a:chExt cx="0" cy="0"/>
        </a:xfrm>
      </p:grpSpPr>
      <p:sp>
        <p:nvSpPr>
          <p:cNvPr id="44" name="Shape 4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 name="Shape 45"/>
          <p:cNvGrpSpPr/>
          <p:nvPr/>
        </p:nvGrpSpPr>
        <p:grpSpPr>
          <a:xfrm>
            <a:off x="830392" y="1191256"/>
            <a:ext cx="745763" cy="45826"/>
            <a:chOff x="4580561" y="2589004"/>
            <a:chExt cx="1064464" cy="25200"/>
          </a:xfrm>
        </p:grpSpPr>
        <p:sp>
          <p:nvSpPr>
            <p:cNvPr id="46" name="Shape 4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Shape 4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Shape 4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9pPr>
          </a:lstStyle>
          <a:p/>
        </p:txBody>
      </p:sp>
      <p:sp>
        <p:nvSpPr>
          <p:cNvPr id="49" name="Shape 4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50" name="Shape 5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Shape 5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Shape 53"/>
          <p:cNvGrpSpPr/>
          <p:nvPr/>
        </p:nvGrpSpPr>
        <p:grpSpPr>
          <a:xfrm>
            <a:off x="830392" y="1191256"/>
            <a:ext cx="745763" cy="45826"/>
            <a:chOff x="4580561" y="2589004"/>
            <a:chExt cx="1064464" cy="25200"/>
          </a:xfrm>
        </p:grpSpPr>
        <p:sp>
          <p:nvSpPr>
            <p:cNvPr id="54" name="Shape 5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Shape 5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Shape 5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9pPr>
          </a:lstStyle>
          <a:p/>
        </p:txBody>
      </p:sp>
      <p:sp>
        <p:nvSpPr>
          <p:cNvPr id="57" name="Shape 5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8" name="Shape 58"/>
        <p:cNvGrpSpPr/>
        <p:nvPr/>
      </p:nvGrpSpPr>
      <p:grpSpPr>
        <a:xfrm>
          <a:off x="0" y="0"/>
          <a:ext cx="0" cy="0"/>
          <a:chOff x="0" y="0"/>
          <a:chExt cx="0" cy="0"/>
        </a:xfrm>
      </p:grpSpPr>
      <p:sp>
        <p:nvSpPr>
          <p:cNvPr id="59" name="Shape 5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Shape 60"/>
          <p:cNvGrpSpPr/>
          <p:nvPr/>
        </p:nvGrpSpPr>
        <p:grpSpPr>
          <a:xfrm>
            <a:off x="830392" y="1191256"/>
            <a:ext cx="745763" cy="45826"/>
            <a:chOff x="4580561" y="2589004"/>
            <a:chExt cx="1064464" cy="25200"/>
          </a:xfrm>
        </p:grpSpPr>
        <p:sp>
          <p:nvSpPr>
            <p:cNvPr id="61" name="Shape 6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Shape 63"/>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9pPr>
          </a:lstStyle>
          <a:p/>
        </p:txBody>
      </p:sp>
      <p:sp>
        <p:nvSpPr>
          <p:cNvPr id="64" name="Shape 6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65" name="Shape 6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66" name="Shape 66"/>
        <p:cNvGrpSpPr/>
        <p:nvPr/>
      </p:nvGrpSpPr>
      <p:grpSpPr>
        <a:xfrm>
          <a:off x="0" y="0"/>
          <a:ext cx="0" cy="0"/>
          <a:chOff x="0" y="0"/>
          <a:chExt cx="0" cy="0"/>
        </a:xfrm>
      </p:grpSpPr>
      <p:grpSp>
        <p:nvGrpSpPr>
          <p:cNvPr id="67" name="Shape 67"/>
          <p:cNvGrpSpPr/>
          <p:nvPr/>
        </p:nvGrpSpPr>
        <p:grpSpPr>
          <a:xfrm>
            <a:off x="830392" y="4169130"/>
            <a:ext cx="745763" cy="45826"/>
            <a:chOff x="4580561" y="2589004"/>
            <a:chExt cx="1064464" cy="25200"/>
          </a:xfrm>
        </p:grpSpPr>
        <p:sp>
          <p:nvSpPr>
            <p:cNvPr id="68" name="Shape 6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Shape 6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Shape 7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1pPr>
            <a:lvl2pPr lvl="1"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2pPr>
            <a:lvl3pPr lvl="2"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3pPr>
            <a:lvl4pPr lvl="3"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4pPr>
            <a:lvl5pPr lvl="4"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5pPr>
            <a:lvl6pPr lvl="5"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6pPr>
            <a:lvl7pPr lvl="6"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7pPr>
            <a:lvl8pPr lvl="7"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8pPr>
            <a:lvl9pPr lvl="8"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9pPr>
          </a:lstStyle>
          <a:p/>
        </p:txBody>
      </p:sp>
      <p:sp>
        <p:nvSpPr>
          <p:cNvPr id="71" name="Shape 7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4200"/>
              <a:buFont typeface="Raleway"/>
              <a:buNone/>
            </a:pPr>
            <a:r>
              <a:rPr b="1" i="0" lang="en" sz="4200" u="none" cap="none" strike="noStrike">
                <a:solidFill>
                  <a:schemeClr val="dk2"/>
                </a:solidFill>
                <a:latin typeface="Raleway"/>
                <a:ea typeface="Raleway"/>
                <a:cs typeface="Raleway"/>
                <a:sym typeface="Raleway"/>
              </a:rPr>
              <a:t>Project </a:t>
            </a:r>
            <a:r>
              <a:rPr b="1" i="0" lang="en" sz="4200" u="none" cap="none" strike="noStrike">
                <a:solidFill>
                  <a:schemeClr val="dk2"/>
                </a:solidFill>
                <a:latin typeface="Raleway"/>
                <a:ea typeface="Raleway"/>
                <a:cs typeface="Raleway"/>
                <a:sym typeface="Raleway"/>
              </a:rPr>
              <a:t>Tracker</a:t>
            </a:r>
            <a:endParaRPr b="1" i="0" sz="4200" u="none" cap="none" strike="noStrike">
              <a:solidFill>
                <a:schemeClr val="dk2"/>
              </a:solidFill>
              <a:latin typeface="Raleway"/>
              <a:ea typeface="Raleway"/>
              <a:cs typeface="Raleway"/>
              <a:sym typeface="Raleway"/>
            </a:endParaRPr>
          </a:p>
        </p:txBody>
      </p:sp>
      <p:sp>
        <p:nvSpPr>
          <p:cNvPr id="87" name="Shape 87"/>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1600"/>
              <a:buFont typeface="Lato"/>
              <a:buNone/>
            </a:pPr>
            <a:r>
              <a:rPr b="0" i="0" lang="en" sz="1600" u="none" cap="none" strike="noStrike">
                <a:solidFill>
                  <a:schemeClr val="accent1"/>
                </a:solidFill>
                <a:latin typeface="Lato"/>
                <a:ea typeface="Lato"/>
                <a:cs typeface="Lato"/>
                <a:sym typeface="Lato"/>
              </a:rPr>
              <a:t>April 26, 2018</a:t>
            </a:r>
            <a:endParaRPr b="0" i="0" sz="1600" u="none" cap="none" strike="noStrike">
              <a:solidFill>
                <a:schemeClr val="accent1"/>
              </a:solidFill>
              <a:latin typeface="Lato"/>
              <a:ea typeface="Lato"/>
              <a:cs typeface="Lato"/>
              <a:sym typeface="Lato"/>
            </a:endParaRPr>
          </a:p>
        </p:txBody>
      </p:sp>
      <p:sp>
        <p:nvSpPr>
          <p:cNvPr id="88" name="Shape 88"/>
          <p:cNvSpPr txBox="1"/>
          <p:nvPr/>
        </p:nvSpPr>
        <p:spPr>
          <a:xfrm>
            <a:off x="722150" y="2502475"/>
            <a:ext cx="7688100" cy="48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594275" y="613600"/>
            <a:ext cx="76884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0" lang="en" sz="2400">
                <a:solidFill>
                  <a:srgbClr val="000000"/>
                </a:solidFill>
                <a:latin typeface="Arial"/>
                <a:ea typeface="Arial"/>
                <a:cs typeface="Arial"/>
                <a:sym typeface="Arial"/>
              </a:rPr>
              <a:t>User Stories Statistics</a:t>
            </a:r>
            <a:endParaRPr/>
          </a:p>
        </p:txBody>
      </p:sp>
      <p:graphicFrame>
        <p:nvGraphicFramePr>
          <p:cNvPr id="154" name="Shape 154"/>
          <p:cNvGraphicFramePr/>
          <p:nvPr/>
        </p:nvGraphicFramePr>
        <p:xfrm>
          <a:off x="680075" y="1519225"/>
          <a:ext cx="3000000" cy="3000000"/>
        </p:xfrm>
        <a:graphic>
          <a:graphicData uri="http://schemas.openxmlformats.org/drawingml/2006/table">
            <a:tbl>
              <a:tblPr>
                <a:noFill/>
                <a:tableStyleId>{C2950F38-ABED-4E94-B27B-97ACA82BC866}</a:tableStyleId>
              </a:tblPr>
              <a:tblGrid>
                <a:gridCol w="3619500"/>
                <a:gridCol w="3619500"/>
              </a:tblGrid>
              <a:tr h="334400">
                <a:tc>
                  <a:txBody>
                    <a:bodyPr>
                      <a:noAutofit/>
                    </a:bodyPr>
                    <a:lstStyle/>
                    <a:p>
                      <a:pPr indent="0" lvl="0" marL="0" rtl="0">
                        <a:spcBef>
                          <a:spcPts val="0"/>
                        </a:spcBef>
                        <a:spcAft>
                          <a:spcPts val="0"/>
                        </a:spcAft>
                        <a:buNone/>
                      </a:pPr>
                      <a:r>
                        <a:rPr lang="en"/>
                        <a:t>Total Points Accepted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t>32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4400">
                <a:tc>
                  <a:txBody>
                    <a:bodyPr>
                      <a:noAutofit/>
                    </a:bodyPr>
                    <a:lstStyle/>
                    <a:p>
                      <a:pPr indent="0" lvl="0" marL="0" rtl="0">
                        <a:spcBef>
                          <a:spcPts val="0"/>
                        </a:spcBef>
                        <a:spcAft>
                          <a:spcPts val="0"/>
                        </a:spcAft>
                        <a:buNone/>
                      </a:pPr>
                      <a:r>
                        <a:rPr lang="en"/>
                        <a:t>Total Stories Accepted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t>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4400">
                <a:tc>
                  <a:txBody>
                    <a:bodyPr>
                      <a:noAutofit/>
                    </a:bodyPr>
                    <a:lstStyle/>
                    <a:p>
                      <a:pPr indent="0" lvl="0" marL="0" rtl="0">
                        <a:spcBef>
                          <a:spcPts val="0"/>
                        </a:spcBef>
                        <a:spcAft>
                          <a:spcPts val="0"/>
                        </a:spcAft>
                        <a:buNone/>
                      </a:pPr>
                      <a:r>
                        <a:rPr lang="en"/>
                        <a:t>Total Stories Completed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t>16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4400">
                <a:tc>
                  <a:txBody>
                    <a:bodyPr>
                      <a:noAutofit/>
                    </a:bodyPr>
                    <a:lstStyle/>
                    <a:p>
                      <a:pPr indent="0" lvl="0" marL="0" rtl="0">
                        <a:spcBef>
                          <a:spcPts val="0"/>
                        </a:spcBef>
                        <a:spcAft>
                          <a:spcPts val="0"/>
                        </a:spcAft>
                        <a:buNone/>
                      </a:pPr>
                      <a:r>
                        <a:rPr lang="en"/>
                        <a:t>Total Stories Rejected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4400">
                <a:tc>
                  <a:txBody>
                    <a:bodyPr>
                      <a:noAutofit/>
                    </a:bodyPr>
                    <a:lstStyle/>
                    <a:p>
                      <a:pPr indent="0" lvl="0" marL="0" rtl="0">
                        <a:spcBef>
                          <a:spcPts val="0"/>
                        </a:spcBef>
                        <a:spcAft>
                          <a:spcPts val="0"/>
                        </a:spcAft>
                        <a:buNone/>
                      </a:pPr>
                      <a:r>
                        <a:rPr lang="en"/>
                        <a:t>Total Stories Remaining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55" name="Shape 155"/>
          <p:cNvGraphicFramePr/>
          <p:nvPr/>
        </p:nvGraphicFramePr>
        <p:xfrm>
          <a:off x="706800" y="3831900"/>
          <a:ext cx="3000000" cy="3000000"/>
        </p:xfrm>
        <a:graphic>
          <a:graphicData uri="http://schemas.openxmlformats.org/drawingml/2006/table">
            <a:tbl>
              <a:tblPr>
                <a:noFill/>
                <a:tableStyleId>{C2950F38-ABED-4E94-B27B-97ACA82BC866}</a:tableStyleId>
              </a:tblPr>
              <a:tblGrid>
                <a:gridCol w="3619500"/>
                <a:gridCol w="3619500"/>
              </a:tblGrid>
              <a:tr h="396200">
                <a:tc>
                  <a:txBody>
                    <a:bodyPr>
                      <a:noAutofit/>
                    </a:bodyPr>
                    <a:lstStyle/>
                    <a:p>
                      <a:pPr indent="0" lvl="0" marL="0" rtl="0">
                        <a:spcBef>
                          <a:spcPts val="0"/>
                        </a:spcBef>
                        <a:spcAft>
                          <a:spcPts val="0"/>
                        </a:spcAft>
                        <a:buNone/>
                      </a:pPr>
                      <a:r>
                        <a:rPr lang="en"/>
                        <a:t>Total </a:t>
                      </a:r>
                      <a:r>
                        <a:rPr lang="en"/>
                        <a:t>Features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t>17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noAutofit/>
                    </a:bodyPr>
                    <a:lstStyle/>
                    <a:p>
                      <a:pPr indent="0" lvl="0" marL="0" rtl="0">
                        <a:spcBef>
                          <a:spcPts val="0"/>
                        </a:spcBef>
                        <a:spcAft>
                          <a:spcPts val="0"/>
                        </a:spcAft>
                        <a:buNone/>
                      </a:pPr>
                      <a:r>
                        <a:rPr lang="en"/>
                        <a:t>Total </a:t>
                      </a:r>
                      <a:r>
                        <a:rPr lang="en"/>
                        <a:t>Bugs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729450" y="533400"/>
            <a:ext cx="7688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600" u="none" cap="none" strike="noStrike">
                <a:solidFill>
                  <a:schemeClr val="dk2"/>
                </a:solidFill>
                <a:latin typeface="Raleway"/>
                <a:ea typeface="Raleway"/>
                <a:cs typeface="Raleway"/>
                <a:sym typeface="Raleway"/>
              </a:rPr>
              <a:t>Design</a:t>
            </a:r>
            <a:endParaRPr b="1" i="0" sz="2600" u="none" cap="none" strike="noStrike">
              <a:solidFill>
                <a:schemeClr val="dk2"/>
              </a:solidFill>
              <a:latin typeface="Raleway"/>
              <a:ea typeface="Raleway"/>
              <a:cs typeface="Raleway"/>
              <a:sym typeface="Raleway"/>
            </a:endParaRPr>
          </a:p>
        </p:txBody>
      </p:sp>
      <p:pic>
        <p:nvPicPr>
          <p:cNvPr id="161" name="Shape 161"/>
          <p:cNvPicPr preferRelativeResize="0"/>
          <p:nvPr/>
        </p:nvPicPr>
        <p:blipFill>
          <a:blip r:embed="rId3">
            <a:alphaModFix/>
          </a:blip>
          <a:stretch>
            <a:fillRect/>
          </a:stretch>
        </p:blipFill>
        <p:spPr>
          <a:xfrm>
            <a:off x="3203550" y="153350"/>
            <a:ext cx="5124976" cy="4752023"/>
          </a:xfrm>
          <a:prstGeom prst="rect">
            <a:avLst/>
          </a:prstGeom>
          <a:noFill/>
          <a:ln>
            <a:noFill/>
          </a:ln>
        </p:spPr>
      </p:pic>
      <p:sp>
        <p:nvSpPr>
          <p:cNvPr id="162" name="Shape 162"/>
          <p:cNvSpPr txBox="1"/>
          <p:nvPr/>
        </p:nvSpPr>
        <p:spPr>
          <a:xfrm>
            <a:off x="350200" y="2776250"/>
            <a:ext cx="2428200" cy="2112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Supplements</a:t>
            </a:r>
            <a:endParaRPr/>
          </a:p>
          <a:p>
            <a:pPr indent="-317500" lvl="0" marL="457200" rtl="0">
              <a:spcBef>
                <a:spcPts val="0"/>
              </a:spcBef>
              <a:spcAft>
                <a:spcPts val="0"/>
              </a:spcAft>
              <a:buSzPts val="1400"/>
              <a:buChar char="●"/>
            </a:pPr>
            <a:r>
              <a:rPr lang="en"/>
              <a:t>Mongoose</a:t>
            </a:r>
            <a:endParaRPr/>
          </a:p>
          <a:p>
            <a:pPr indent="-317500" lvl="0" marL="457200" rtl="0">
              <a:spcBef>
                <a:spcPts val="0"/>
              </a:spcBef>
              <a:spcAft>
                <a:spcPts val="0"/>
              </a:spcAft>
              <a:buSzPts val="1400"/>
              <a:buChar char="●"/>
            </a:pPr>
            <a:r>
              <a:rPr lang="en"/>
              <a:t>Material-UI</a:t>
            </a:r>
            <a:endParaRPr/>
          </a:p>
          <a:p>
            <a:pPr indent="-317500" lvl="0" marL="457200" rtl="0">
              <a:spcBef>
                <a:spcPts val="0"/>
              </a:spcBef>
              <a:spcAft>
                <a:spcPts val="0"/>
              </a:spcAft>
              <a:buSzPts val="1400"/>
              <a:buChar char="●"/>
            </a:pPr>
            <a:r>
              <a:rPr lang="en"/>
              <a:t>Mocha/Chai/Karma</a:t>
            </a:r>
            <a:endParaRPr/>
          </a:p>
          <a:p>
            <a:pPr indent="0" lvl="0" marL="0" rtl="0">
              <a:spcBef>
                <a:spcPts val="0"/>
              </a:spcBef>
              <a:spcAft>
                <a:spcPts val="0"/>
              </a:spcAft>
              <a:buNone/>
            </a:pPr>
            <a:br>
              <a:rPr lang="en"/>
            </a:br>
            <a:r>
              <a:rPr lang="en"/>
              <a:t>Languages</a:t>
            </a:r>
            <a:endParaRPr/>
          </a:p>
          <a:p>
            <a:pPr indent="-317500" lvl="0" marL="457200" rtl="0">
              <a:spcBef>
                <a:spcPts val="0"/>
              </a:spcBef>
              <a:spcAft>
                <a:spcPts val="0"/>
              </a:spcAft>
              <a:buSzPts val="1400"/>
              <a:buChar char="●"/>
            </a:pPr>
            <a:r>
              <a:rPr lang="en"/>
              <a:t>Typescript</a:t>
            </a:r>
            <a:endParaRPr/>
          </a:p>
          <a:p>
            <a:pPr indent="-317500" lvl="0" marL="457200" rtl="0">
              <a:spcBef>
                <a:spcPts val="0"/>
              </a:spcBef>
              <a:spcAft>
                <a:spcPts val="0"/>
              </a:spcAft>
              <a:buSzPts val="1400"/>
              <a:buChar char="●"/>
            </a:pPr>
            <a:r>
              <a:rPr lang="en"/>
              <a:t>ES6</a:t>
            </a:r>
            <a:endParaRPr/>
          </a:p>
          <a:p>
            <a:pPr indent="-317500" lvl="0" marL="457200">
              <a:spcBef>
                <a:spcPts val="0"/>
              </a:spcBef>
              <a:spcAft>
                <a:spcPts val="0"/>
              </a:spcAft>
              <a:buSzPts val="1400"/>
              <a:buChar char="●"/>
            </a:pPr>
            <a:r>
              <a:rPr lang="en"/>
              <a:t>Plain Old JS5</a:t>
            </a:r>
            <a:br>
              <a:rPr lang="en"/>
            </a:br>
            <a:br>
              <a:rPr lang="en"/>
            </a:br>
            <a:endParaRPr/>
          </a:p>
        </p:txBody>
      </p:sp>
      <p:pic>
        <p:nvPicPr>
          <p:cNvPr id="163" name="Shape 163"/>
          <p:cNvPicPr preferRelativeResize="0"/>
          <p:nvPr/>
        </p:nvPicPr>
        <p:blipFill>
          <a:blip r:embed="rId4">
            <a:alphaModFix/>
          </a:blip>
          <a:stretch>
            <a:fillRect/>
          </a:stretch>
        </p:blipFill>
        <p:spPr>
          <a:xfrm>
            <a:off x="602525" y="1373400"/>
            <a:ext cx="1723875" cy="124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729450" y="609600"/>
            <a:ext cx="7688400" cy="1140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2600"/>
              <a:buFont typeface="Raleway"/>
              <a:buNone/>
            </a:pPr>
            <a:r>
              <a:rPr b="1" i="0" lang="en" sz="2600" u="none" cap="none" strike="noStrike">
                <a:solidFill>
                  <a:schemeClr val="dk2"/>
                </a:solidFill>
                <a:latin typeface="Raleway"/>
                <a:ea typeface="Raleway"/>
                <a:cs typeface="Raleway"/>
                <a:sym typeface="Raleway"/>
              </a:rPr>
              <a:t>Implementation:</a:t>
            </a:r>
            <a:br>
              <a:rPr b="1" i="0" lang="en" sz="2600" u="none" cap="none" strike="noStrike">
                <a:solidFill>
                  <a:schemeClr val="dk2"/>
                </a:solidFill>
                <a:latin typeface="Raleway"/>
                <a:ea typeface="Raleway"/>
                <a:cs typeface="Raleway"/>
                <a:sym typeface="Raleway"/>
              </a:rPr>
            </a:br>
            <a:r>
              <a:rPr lang="en"/>
              <a:t>Backend</a:t>
            </a:r>
            <a:endParaRPr b="1" i="0" sz="2600" u="none" cap="none" strike="noStrike">
              <a:solidFill>
                <a:schemeClr val="dk2"/>
              </a:solidFill>
              <a:latin typeface="Raleway"/>
              <a:ea typeface="Raleway"/>
              <a:cs typeface="Raleway"/>
              <a:sym typeface="Raleway"/>
            </a:endParaRPr>
          </a:p>
        </p:txBody>
      </p:sp>
      <p:sp>
        <p:nvSpPr>
          <p:cNvPr id="169" name="Shape 169"/>
          <p:cNvSpPr txBox="1"/>
          <p:nvPr>
            <p:ph idx="1" type="body"/>
          </p:nvPr>
        </p:nvSpPr>
        <p:spPr>
          <a:xfrm>
            <a:off x="3837750" y="549600"/>
            <a:ext cx="5014200" cy="457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00"/>
              <a:t>app.js is the express server</a:t>
            </a:r>
            <a:br>
              <a:rPr lang="en" sz="1000"/>
            </a:br>
            <a:br>
              <a:rPr lang="en" sz="1000"/>
            </a:br>
            <a:endParaRPr b="0" i="0" sz="1000" u="none" cap="none" strike="noStrike">
              <a:solidFill>
                <a:schemeClr val="accent1"/>
              </a:solidFill>
              <a:latin typeface="Lato"/>
              <a:ea typeface="Lato"/>
              <a:cs typeface="Lato"/>
              <a:sym typeface="Lato"/>
            </a:endParaRPr>
          </a:p>
        </p:txBody>
      </p:sp>
      <p:pic>
        <p:nvPicPr>
          <p:cNvPr id="170" name="Shape 170"/>
          <p:cNvPicPr preferRelativeResize="0"/>
          <p:nvPr/>
        </p:nvPicPr>
        <p:blipFill>
          <a:blip r:embed="rId3">
            <a:alphaModFix/>
          </a:blip>
          <a:stretch>
            <a:fillRect/>
          </a:stretch>
        </p:blipFill>
        <p:spPr>
          <a:xfrm>
            <a:off x="339913" y="1820738"/>
            <a:ext cx="3381375" cy="3095625"/>
          </a:xfrm>
          <a:prstGeom prst="rect">
            <a:avLst/>
          </a:prstGeom>
          <a:noFill/>
          <a:ln>
            <a:noFill/>
          </a:ln>
        </p:spPr>
      </p:pic>
      <p:sp>
        <p:nvSpPr>
          <p:cNvPr id="171" name="Shape 171"/>
          <p:cNvSpPr/>
          <p:nvPr/>
        </p:nvSpPr>
        <p:spPr>
          <a:xfrm>
            <a:off x="3837625" y="1129975"/>
            <a:ext cx="5014200" cy="386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900">
                <a:solidFill>
                  <a:schemeClr val="accent1"/>
                </a:solidFill>
                <a:latin typeface="Lato"/>
                <a:ea typeface="Lato"/>
                <a:cs typeface="Lato"/>
                <a:sym typeface="Lato"/>
              </a:rPr>
              <a:t>// initialize app variable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let app = express();</a:t>
            </a:r>
            <a:br>
              <a:rPr b="1" lang="en" sz="900">
                <a:solidFill>
                  <a:schemeClr val="accent1"/>
                </a:solidFill>
                <a:latin typeface="Lato"/>
                <a:ea typeface="Lato"/>
                <a:cs typeface="Lato"/>
                <a:sym typeface="Lato"/>
              </a:rPr>
            </a:b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declare port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const restPort = 3000;</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const frontEndPort = 3001;</a:t>
            </a:r>
            <a:br>
              <a:rPr b="1" lang="en" sz="900">
                <a:solidFill>
                  <a:schemeClr val="accent1"/>
                </a:solidFill>
                <a:latin typeface="Lato"/>
                <a:ea typeface="Lato"/>
                <a:cs typeface="Lato"/>
                <a:sym typeface="Lato"/>
              </a:rPr>
            </a:b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connect to database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mongo.connect(config.dbHost);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error logging</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let db = mongo.connection;</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db.on('error', console.error.bind(console,'connection error:'));</a:t>
            </a:r>
            <a:endParaRPr b="1" sz="900">
              <a:solidFill>
                <a:schemeClr val="accent1"/>
              </a:solidFill>
              <a:latin typeface="Lato"/>
              <a:ea typeface="Lato"/>
              <a:cs typeface="Lato"/>
              <a:sym typeface="Lato"/>
            </a:endParaRPr>
          </a:p>
          <a:p>
            <a:pPr indent="0" lvl="0" marL="0" rtl="0">
              <a:lnSpc>
                <a:spcPct val="115000"/>
              </a:lnSpc>
              <a:spcBef>
                <a:spcPts val="0"/>
              </a:spcBef>
              <a:spcAft>
                <a:spcPts val="0"/>
              </a:spcAft>
              <a:buNone/>
            </a:pPr>
            <a:r>
              <a:t/>
            </a:r>
            <a:endParaRPr b="1" sz="900">
              <a:solidFill>
                <a:schemeClr val="accent1"/>
              </a:solidFill>
              <a:latin typeface="Lato"/>
              <a:ea typeface="Lato"/>
              <a:cs typeface="Lato"/>
              <a:sym typeface="Lato"/>
            </a:endParaRPr>
          </a:p>
          <a:p>
            <a:pPr indent="0" lvl="0" marL="0" rtl="0">
              <a:lnSpc>
                <a:spcPct val="115000"/>
              </a:lnSpc>
              <a:spcBef>
                <a:spcPts val="0"/>
              </a:spcBef>
              <a:spcAft>
                <a:spcPts val="0"/>
              </a:spcAft>
              <a:buNone/>
            </a:pPr>
            <a:r>
              <a:rPr b="1" lang="en" sz="900">
                <a:solidFill>
                  <a:schemeClr val="accent1"/>
                </a:solidFill>
                <a:latin typeface="Lato"/>
                <a:ea typeface="Lato"/>
                <a:cs typeface="Lato"/>
                <a:sym typeface="Lato"/>
              </a:rPr>
              <a: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Project Routes</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add routes</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app.route("/project").post(projects.addProject);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search routes</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app.route('/projects').post(projects.getAllProjects);</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app.route('/project/projectName').post(projects.getProjectByProjectName);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app.route('/project/projectDescription').post(projects.getProjectByProjectDescription);</a:t>
            </a:r>
            <a:endParaRPr b="1" sz="9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idx="1" type="body"/>
          </p:nvPr>
        </p:nvSpPr>
        <p:spPr>
          <a:xfrm>
            <a:off x="3837750" y="258200"/>
            <a:ext cx="5014200" cy="486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00"/>
              <a:t>project-model is the . . . err . . . database model.</a:t>
            </a:r>
            <a:br>
              <a:rPr lang="en" sz="1000"/>
            </a:br>
            <a:endParaRPr b="0" i="0" sz="1000" u="none" cap="none" strike="noStrike">
              <a:solidFill>
                <a:schemeClr val="accent1"/>
              </a:solidFill>
              <a:latin typeface="Lato"/>
              <a:ea typeface="Lato"/>
              <a:cs typeface="Lato"/>
              <a:sym typeface="Lato"/>
            </a:endParaRPr>
          </a:p>
        </p:txBody>
      </p:sp>
      <p:sp>
        <p:nvSpPr>
          <p:cNvPr id="177" name="Shape 177"/>
          <p:cNvSpPr txBox="1"/>
          <p:nvPr>
            <p:ph type="title"/>
          </p:nvPr>
        </p:nvSpPr>
        <p:spPr>
          <a:xfrm>
            <a:off x="729450" y="609600"/>
            <a:ext cx="7688400" cy="1140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2600"/>
              <a:buFont typeface="Raleway"/>
              <a:buNone/>
            </a:pPr>
            <a:r>
              <a:rPr b="1" i="0" lang="en" sz="2600" u="none" cap="none" strike="noStrike">
                <a:solidFill>
                  <a:schemeClr val="dk2"/>
                </a:solidFill>
                <a:latin typeface="Raleway"/>
                <a:ea typeface="Raleway"/>
                <a:cs typeface="Raleway"/>
                <a:sym typeface="Raleway"/>
              </a:rPr>
              <a:t>Implementation:</a:t>
            </a:r>
            <a:br>
              <a:rPr b="1" i="0" lang="en" sz="2600" u="none" cap="none" strike="noStrike">
                <a:solidFill>
                  <a:schemeClr val="dk2"/>
                </a:solidFill>
                <a:latin typeface="Raleway"/>
                <a:ea typeface="Raleway"/>
                <a:cs typeface="Raleway"/>
                <a:sym typeface="Raleway"/>
              </a:rPr>
            </a:br>
            <a:r>
              <a:rPr lang="en"/>
              <a:t>Backend</a:t>
            </a:r>
            <a:endParaRPr b="1" i="0" sz="2600" u="none" cap="none" strike="noStrike">
              <a:solidFill>
                <a:schemeClr val="dk2"/>
              </a:solidFill>
              <a:latin typeface="Raleway"/>
              <a:ea typeface="Raleway"/>
              <a:cs typeface="Raleway"/>
              <a:sym typeface="Raleway"/>
            </a:endParaRPr>
          </a:p>
        </p:txBody>
      </p:sp>
      <p:pic>
        <p:nvPicPr>
          <p:cNvPr id="178" name="Shape 178"/>
          <p:cNvPicPr preferRelativeResize="0"/>
          <p:nvPr/>
        </p:nvPicPr>
        <p:blipFill>
          <a:blip r:embed="rId3">
            <a:alphaModFix/>
          </a:blip>
          <a:stretch>
            <a:fillRect/>
          </a:stretch>
        </p:blipFill>
        <p:spPr>
          <a:xfrm>
            <a:off x="339913" y="1820738"/>
            <a:ext cx="3381375" cy="3095625"/>
          </a:xfrm>
          <a:prstGeom prst="rect">
            <a:avLst/>
          </a:prstGeom>
          <a:noFill/>
          <a:ln>
            <a:noFill/>
          </a:ln>
        </p:spPr>
      </p:pic>
      <p:sp>
        <p:nvSpPr>
          <p:cNvPr id="179" name="Shape 179"/>
          <p:cNvSpPr/>
          <p:nvPr/>
        </p:nvSpPr>
        <p:spPr>
          <a:xfrm>
            <a:off x="3837625" y="582750"/>
            <a:ext cx="5140500" cy="44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900">
                <a:solidFill>
                  <a:schemeClr val="accent1"/>
                </a:solidFill>
                <a:latin typeface="Lato"/>
                <a:ea typeface="Lato"/>
                <a:cs typeface="Lato"/>
                <a:sym typeface="Lato"/>
              </a:rPr>
              <a:t>const ProjectsSchema = mongo.Schema({</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dateCreated: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type: Date,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required: true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dateModified: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type: Date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projectName: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type: String,</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required: true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projectDescription: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type: String,</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required: true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owner: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type: ObjectId,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ref: 'User',</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required: true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 more here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a:t>
            </a:r>
            <a:br>
              <a:rPr b="1" lang="en" sz="900">
                <a:solidFill>
                  <a:schemeClr val="accent1"/>
                </a:solidFill>
                <a:latin typeface="Lato"/>
                <a:ea typeface="Lato"/>
                <a:cs typeface="Lato"/>
                <a:sym typeface="Lato"/>
              </a:rPr>
            </a:b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const Project = module.exports = mongo.model('Project',ProjectsSchema);</a:t>
            </a:r>
            <a:endParaRPr b="1" sz="90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idx="1" type="body"/>
          </p:nvPr>
        </p:nvSpPr>
        <p:spPr>
          <a:xfrm>
            <a:off x="3837750" y="258200"/>
            <a:ext cx="5014200" cy="486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00"/>
              <a:t>projects-controller is the controller</a:t>
            </a:r>
            <a:br>
              <a:rPr lang="en" sz="1000"/>
            </a:br>
            <a:endParaRPr b="0" i="0" sz="1000" u="none" cap="none" strike="noStrike">
              <a:solidFill>
                <a:schemeClr val="accent1"/>
              </a:solidFill>
              <a:latin typeface="Lato"/>
              <a:ea typeface="Lato"/>
              <a:cs typeface="Lato"/>
              <a:sym typeface="Lato"/>
            </a:endParaRPr>
          </a:p>
        </p:txBody>
      </p:sp>
      <p:sp>
        <p:nvSpPr>
          <p:cNvPr id="185" name="Shape 185"/>
          <p:cNvSpPr txBox="1"/>
          <p:nvPr>
            <p:ph type="title"/>
          </p:nvPr>
        </p:nvSpPr>
        <p:spPr>
          <a:xfrm>
            <a:off x="729450" y="609600"/>
            <a:ext cx="7688400" cy="1140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2600"/>
              <a:buFont typeface="Raleway"/>
              <a:buNone/>
            </a:pPr>
            <a:r>
              <a:rPr b="1" i="0" lang="en" sz="2600" u="none" cap="none" strike="noStrike">
                <a:solidFill>
                  <a:schemeClr val="dk2"/>
                </a:solidFill>
                <a:latin typeface="Raleway"/>
                <a:ea typeface="Raleway"/>
                <a:cs typeface="Raleway"/>
                <a:sym typeface="Raleway"/>
              </a:rPr>
              <a:t>Implementation:</a:t>
            </a:r>
            <a:br>
              <a:rPr b="1" i="0" lang="en" sz="2600" u="none" cap="none" strike="noStrike">
                <a:solidFill>
                  <a:schemeClr val="dk2"/>
                </a:solidFill>
                <a:latin typeface="Raleway"/>
                <a:ea typeface="Raleway"/>
                <a:cs typeface="Raleway"/>
                <a:sym typeface="Raleway"/>
              </a:rPr>
            </a:br>
            <a:r>
              <a:rPr lang="en"/>
              <a:t>Backend</a:t>
            </a:r>
            <a:endParaRPr b="1" i="0" sz="2600" u="none" cap="none" strike="noStrike">
              <a:solidFill>
                <a:schemeClr val="dk2"/>
              </a:solidFill>
              <a:latin typeface="Raleway"/>
              <a:ea typeface="Raleway"/>
              <a:cs typeface="Raleway"/>
              <a:sym typeface="Raleway"/>
            </a:endParaRPr>
          </a:p>
        </p:txBody>
      </p:sp>
      <p:sp>
        <p:nvSpPr>
          <p:cNvPr id="186" name="Shape 186"/>
          <p:cNvSpPr/>
          <p:nvPr/>
        </p:nvSpPr>
        <p:spPr>
          <a:xfrm>
            <a:off x="3837625" y="838600"/>
            <a:ext cx="5140500" cy="41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900">
                <a:solidFill>
                  <a:schemeClr val="accent1"/>
                </a:solidFill>
                <a:latin typeface="Lato"/>
                <a:ea typeface="Lato"/>
                <a:cs typeface="Lato"/>
                <a:sym typeface="Lato"/>
              </a:rPr>
              <a:t>let express = require('express');</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let Project = require('../models/projects-model');</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var ObjectId = require('mongodb').ObjectId;</a:t>
            </a:r>
            <a:endParaRPr b="1" sz="900">
              <a:solidFill>
                <a:schemeClr val="accent1"/>
              </a:solidFill>
              <a:latin typeface="Lato"/>
              <a:ea typeface="Lato"/>
              <a:cs typeface="Lato"/>
              <a:sym typeface="Lato"/>
            </a:endParaRPr>
          </a:p>
          <a:p>
            <a:pPr indent="0" lvl="0" marL="0" rtl="0">
              <a:lnSpc>
                <a:spcPct val="115000"/>
              </a:lnSpc>
              <a:spcBef>
                <a:spcPts val="0"/>
              </a:spcBef>
              <a:spcAft>
                <a:spcPts val="0"/>
              </a:spcAft>
              <a:buNone/>
            </a:pP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addProject = (request, response) =&gt;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let dateCreated = new Date(Date.now());</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new Project(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dateCreated: dateCreated,</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projectName: request.body.projectName,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projectDescription: request.body.projectDescription,</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projectMembers: request.body.projectMembers,</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repositoryLink: request.body.repositoryLink,</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owner: request.body.owner,</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techStack: request.body.techStack,</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projectDemo: request.body.projectDemo,</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labels: request.body.labels</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).save((error, project) =&gt;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if (error)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response.json({success: false, message: `Failed to create a new list. Error: ${error}`});</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 else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response.json({success: true, message: "Project added successfully."});</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a:t>
            </a:r>
            <a:endParaRPr b="1" sz="900">
              <a:solidFill>
                <a:schemeClr val="accent1"/>
              </a:solidFill>
              <a:latin typeface="Lato"/>
              <a:ea typeface="Lato"/>
              <a:cs typeface="Lato"/>
              <a:sym typeface="Lato"/>
            </a:endParaRPr>
          </a:p>
        </p:txBody>
      </p:sp>
      <p:pic>
        <p:nvPicPr>
          <p:cNvPr id="187" name="Shape 187"/>
          <p:cNvPicPr preferRelativeResize="0"/>
          <p:nvPr/>
        </p:nvPicPr>
        <p:blipFill>
          <a:blip r:embed="rId3">
            <a:alphaModFix/>
          </a:blip>
          <a:stretch>
            <a:fillRect/>
          </a:stretch>
        </p:blipFill>
        <p:spPr>
          <a:xfrm>
            <a:off x="339913" y="1820738"/>
            <a:ext cx="3381375" cy="3095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idx="1" type="body"/>
          </p:nvPr>
        </p:nvSpPr>
        <p:spPr>
          <a:xfrm>
            <a:off x="3837750" y="258200"/>
            <a:ext cx="5014200" cy="486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00"/>
              <a:t>Each Angular component is self-contained</a:t>
            </a:r>
            <a:br>
              <a:rPr lang="en" sz="1000"/>
            </a:br>
            <a:endParaRPr b="0" i="0" sz="1000" u="none" cap="none" strike="noStrike">
              <a:solidFill>
                <a:schemeClr val="accent1"/>
              </a:solidFill>
              <a:latin typeface="Lato"/>
              <a:ea typeface="Lato"/>
              <a:cs typeface="Lato"/>
              <a:sym typeface="Lato"/>
            </a:endParaRPr>
          </a:p>
        </p:txBody>
      </p:sp>
      <p:sp>
        <p:nvSpPr>
          <p:cNvPr id="193" name="Shape 193"/>
          <p:cNvSpPr txBox="1"/>
          <p:nvPr>
            <p:ph type="title"/>
          </p:nvPr>
        </p:nvSpPr>
        <p:spPr>
          <a:xfrm>
            <a:off x="577050" y="609600"/>
            <a:ext cx="7688400" cy="1140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2600"/>
              <a:buFont typeface="Raleway"/>
              <a:buNone/>
            </a:pPr>
            <a:r>
              <a:rPr b="1" i="0" lang="en" sz="2600" u="none" cap="none" strike="noStrike">
                <a:solidFill>
                  <a:schemeClr val="dk2"/>
                </a:solidFill>
                <a:latin typeface="Raleway"/>
                <a:ea typeface="Raleway"/>
                <a:cs typeface="Raleway"/>
                <a:sym typeface="Raleway"/>
              </a:rPr>
              <a:t>Implementation:</a:t>
            </a:r>
            <a:br>
              <a:rPr b="1" i="0" lang="en" sz="2600" u="none" cap="none" strike="noStrike">
                <a:solidFill>
                  <a:schemeClr val="dk2"/>
                </a:solidFill>
                <a:latin typeface="Raleway"/>
                <a:ea typeface="Raleway"/>
                <a:cs typeface="Raleway"/>
                <a:sym typeface="Raleway"/>
              </a:rPr>
            </a:br>
            <a:r>
              <a:rPr lang="en"/>
              <a:t>Frontend</a:t>
            </a:r>
            <a:endParaRPr b="1" i="0" sz="2600" u="none" cap="none" strike="noStrike">
              <a:solidFill>
                <a:schemeClr val="dk2"/>
              </a:solidFill>
              <a:latin typeface="Raleway"/>
              <a:ea typeface="Raleway"/>
              <a:cs typeface="Raleway"/>
              <a:sym typeface="Raleway"/>
            </a:endParaRPr>
          </a:p>
        </p:txBody>
      </p:sp>
      <p:sp>
        <p:nvSpPr>
          <p:cNvPr id="194" name="Shape 194"/>
          <p:cNvSpPr/>
          <p:nvPr/>
        </p:nvSpPr>
        <p:spPr>
          <a:xfrm>
            <a:off x="3456625" y="582750"/>
            <a:ext cx="2646000" cy="44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900">
                <a:solidFill>
                  <a:schemeClr val="accent1"/>
                </a:solidFill>
                <a:latin typeface="Lato"/>
                <a:ea typeface="Lato"/>
                <a:cs typeface="Lato"/>
                <a:sym typeface="Lato"/>
              </a:rPr>
              <a:t>&lt;!-- add-project-component.html --&gt;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&lt;mat-card&gt;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&lt;mat-card-title&gt;Create a New Project&lt;/mat-card-title&gt;</a:t>
            </a:r>
            <a:br>
              <a:rPr b="1" lang="en" sz="900">
                <a:solidFill>
                  <a:schemeClr val="accent1"/>
                </a:solidFill>
                <a:latin typeface="Lato"/>
                <a:ea typeface="Lato"/>
                <a:cs typeface="Lato"/>
                <a:sym typeface="Lato"/>
              </a:rPr>
            </a:b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&lt;form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*ngIf="userIsAuthorized"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#newProjectForm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(keyup)="updateFormValid()"</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(ngSubmit)="onCreateNewProject()"&gt;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&lt;mat-form-field&gt;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&lt;input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matInput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placeholder="Project Name"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[(ngModel)]="newProject.projectName"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name="projectName"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required&gt;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&lt;/mat-form-field&gt;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&lt;mat-form-field&gt;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&lt;input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matInput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placeholder="Description"</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[(ngModel)]="newProject.projectDescription"</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name="projectDescription"</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required&gt;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&lt;/mat-form-field&gt;</a:t>
            </a:r>
            <a:endParaRPr b="1" sz="900">
              <a:solidFill>
                <a:schemeClr val="accent1"/>
              </a:solidFill>
              <a:latin typeface="Lato"/>
              <a:ea typeface="Lato"/>
              <a:cs typeface="Lato"/>
              <a:sym typeface="Lato"/>
            </a:endParaRPr>
          </a:p>
        </p:txBody>
      </p:sp>
      <p:pic>
        <p:nvPicPr>
          <p:cNvPr id="195" name="Shape 195"/>
          <p:cNvPicPr preferRelativeResize="0"/>
          <p:nvPr/>
        </p:nvPicPr>
        <p:blipFill>
          <a:blip r:embed="rId3">
            <a:alphaModFix/>
          </a:blip>
          <a:stretch>
            <a:fillRect/>
          </a:stretch>
        </p:blipFill>
        <p:spPr>
          <a:xfrm>
            <a:off x="318225" y="1750500"/>
            <a:ext cx="2646003" cy="3240750"/>
          </a:xfrm>
          <a:prstGeom prst="rect">
            <a:avLst/>
          </a:prstGeom>
          <a:noFill/>
          <a:ln>
            <a:noFill/>
          </a:ln>
        </p:spPr>
      </p:pic>
      <p:sp>
        <p:nvSpPr>
          <p:cNvPr id="196" name="Shape 196"/>
          <p:cNvSpPr/>
          <p:nvPr/>
        </p:nvSpPr>
        <p:spPr>
          <a:xfrm>
            <a:off x="6173525" y="715100"/>
            <a:ext cx="2901900" cy="44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900">
                <a:solidFill>
                  <a:schemeClr val="accent1"/>
                </a:solidFill>
                <a:latin typeface="Lato"/>
                <a:ea typeface="Lato"/>
                <a:cs typeface="Lato"/>
                <a:sym typeface="Lato"/>
              </a:rPr>
              <a:t>&lt;!-- add-project-component.ts →</a:t>
            </a:r>
            <a:br>
              <a:rPr b="1" lang="en" sz="900">
                <a:solidFill>
                  <a:schemeClr val="accent1"/>
                </a:solidFill>
                <a:latin typeface="Lato"/>
                <a:ea typeface="Lato"/>
                <a:cs typeface="Lato"/>
                <a:sym typeface="Lato"/>
              </a:rPr>
            </a:b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onCreateNewProject()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var proj =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dateCreated: new Date(),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dateModified: new Date(),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owner: this.newProject.owner,</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projectName: this.newProject.projectName,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projectDescription: this.newProject.projectDescription,</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projectMembers: this.parseString(this.newProject.projectMembers),</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techStack: this.parseString(this.newProject.techStack),</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repositoryLink: this.newProject.repositoryLink,</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projectDemo: this.newProject.projectDemo,</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labels: this.parseString(this.newProject.labels),</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_id: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this.projectService.addProject(proj).subscribe(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response =&gt;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this.projectAdded.emit(this.newProject);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this.createEmptyProject();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this.formIsValid = false;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a:t>
            </a:r>
            <a:endParaRPr b="1" sz="9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 type="body"/>
          </p:nvPr>
        </p:nvSpPr>
        <p:spPr>
          <a:xfrm>
            <a:off x="3837750" y="258200"/>
            <a:ext cx="5014200" cy="486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00"/>
              <a:t>Components subscribe to services</a:t>
            </a:r>
            <a:endParaRPr sz="12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t/>
            </a:r>
            <a:endParaRPr sz="1000"/>
          </a:p>
          <a:p>
            <a:pPr indent="0" lvl="0" marL="0" marR="0" rtl="0" algn="l">
              <a:lnSpc>
                <a:spcPct val="115000"/>
              </a:lnSpc>
              <a:spcBef>
                <a:spcPts val="0"/>
              </a:spcBef>
              <a:spcAft>
                <a:spcPts val="0"/>
              </a:spcAft>
              <a:buNone/>
            </a:pPr>
            <a:r>
              <a:rPr lang="en" sz="1200"/>
              <a:t>Services communicate with the controllers via the routes.</a:t>
            </a:r>
            <a:br>
              <a:rPr lang="en" sz="1200"/>
            </a:br>
            <a:endParaRPr b="0" i="0" sz="1200" u="none" cap="none" strike="noStrike">
              <a:solidFill>
                <a:schemeClr val="accent1"/>
              </a:solidFill>
              <a:latin typeface="Lato"/>
              <a:ea typeface="Lato"/>
              <a:cs typeface="Lato"/>
              <a:sym typeface="Lato"/>
            </a:endParaRPr>
          </a:p>
        </p:txBody>
      </p:sp>
      <p:sp>
        <p:nvSpPr>
          <p:cNvPr id="202" name="Shape 202"/>
          <p:cNvSpPr txBox="1"/>
          <p:nvPr>
            <p:ph type="title"/>
          </p:nvPr>
        </p:nvSpPr>
        <p:spPr>
          <a:xfrm>
            <a:off x="577050" y="609600"/>
            <a:ext cx="7688400" cy="1140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2600"/>
              <a:buFont typeface="Raleway"/>
              <a:buNone/>
            </a:pPr>
            <a:r>
              <a:rPr b="1" i="0" lang="en" sz="2600" u="none" cap="none" strike="noStrike">
                <a:solidFill>
                  <a:schemeClr val="dk2"/>
                </a:solidFill>
                <a:latin typeface="Raleway"/>
                <a:ea typeface="Raleway"/>
                <a:cs typeface="Raleway"/>
                <a:sym typeface="Raleway"/>
              </a:rPr>
              <a:t>Implementation:</a:t>
            </a:r>
            <a:br>
              <a:rPr b="1" i="0" lang="en" sz="2600" u="none" cap="none" strike="noStrike">
                <a:solidFill>
                  <a:schemeClr val="dk2"/>
                </a:solidFill>
                <a:latin typeface="Raleway"/>
                <a:ea typeface="Raleway"/>
                <a:cs typeface="Raleway"/>
                <a:sym typeface="Raleway"/>
              </a:rPr>
            </a:br>
            <a:r>
              <a:rPr lang="en"/>
              <a:t>Frontend</a:t>
            </a:r>
            <a:endParaRPr b="1" i="0" sz="2600" u="none" cap="none" strike="noStrike">
              <a:solidFill>
                <a:schemeClr val="dk2"/>
              </a:solidFill>
              <a:latin typeface="Raleway"/>
              <a:ea typeface="Raleway"/>
              <a:cs typeface="Raleway"/>
              <a:sym typeface="Raleway"/>
            </a:endParaRPr>
          </a:p>
        </p:txBody>
      </p:sp>
      <p:sp>
        <p:nvSpPr>
          <p:cNvPr id="203" name="Shape 203"/>
          <p:cNvSpPr/>
          <p:nvPr/>
        </p:nvSpPr>
        <p:spPr>
          <a:xfrm>
            <a:off x="3532825" y="658950"/>
            <a:ext cx="4808700" cy="336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900">
                <a:solidFill>
                  <a:schemeClr val="accent1"/>
                </a:solidFill>
                <a:latin typeface="Lato"/>
                <a:ea typeface="Lato"/>
                <a:cs typeface="Lato"/>
                <a:sym typeface="Lato"/>
              </a:rPr>
              <a:t>@Injectable()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export class ProjectService {</a:t>
            </a:r>
            <a:br>
              <a:rPr b="1" lang="en" sz="900">
                <a:solidFill>
                  <a:schemeClr val="accent1"/>
                </a:solidFill>
                <a:latin typeface="Lato"/>
                <a:ea typeface="Lato"/>
                <a:cs typeface="Lato"/>
                <a:sym typeface="Lato"/>
              </a:rPr>
            </a:b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baseURL = 'https://67.207.83.83:3000';</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//baseURL = 'https://localhost:3000';</a:t>
            </a:r>
            <a:br>
              <a:rPr b="1" lang="en" sz="900">
                <a:solidFill>
                  <a:schemeClr val="accent1"/>
                </a:solidFill>
                <a:latin typeface="Lato"/>
                <a:ea typeface="Lato"/>
                <a:cs typeface="Lato"/>
                <a:sym typeface="Lato"/>
              </a:rPr>
            </a:b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constructor(private http: HttpClient,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private userSessionService: UserSessionService)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getAllProjects(): Observable&lt;Project[]&gt; {</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const url = `${this.baseURL}/projects`;</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return this.http.post&lt;Project[]&gt;(url, undefined);</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a:t>
            </a:r>
            <a:br>
              <a:rPr b="1" lang="en" sz="900">
                <a:solidFill>
                  <a:schemeClr val="accent1"/>
                </a:solidFill>
                <a:latin typeface="Lato"/>
                <a:ea typeface="Lato"/>
                <a:cs typeface="Lato"/>
                <a:sym typeface="Lato"/>
              </a:rPr>
            </a:b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deleteProject(project: Project): Observable&lt;any&gt;{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const url = `${this.baseURL}/project/delete`</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return this.http.post(url, project);</a:t>
            </a:r>
            <a:br>
              <a:rPr b="1" lang="en" sz="900">
                <a:solidFill>
                  <a:schemeClr val="accent1"/>
                </a:solidFill>
                <a:latin typeface="Lato"/>
                <a:ea typeface="Lato"/>
                <a:cs typeface="Lato"/>
                <a:sym typeface="Lato"/>
              </a:rPr>
            </a:br>
            <a:r>
              <a:rPr b="1" lang="en" sz="900">
                <a:solidFill>
                  <a:schemeClr val="accent1"/>
                </a:solidFill>
                <a:latin typeface="Lato"/>
                <a:ea typeface="Lato"/>
                <a:cs typeface="Lato"/>
                <a:sym typeface="Lato"/>
              </a:rPr>
              <a:t>  }</a:t>
            </a:r>
            <a:endParaRPr b="1" sz="900">
              <a:solidFill>
                <a:schemeClr val="accent1"/>
              </a:solidFill>
              <a:latin typeface="Lato"/>
              <a:ea typeface="Lato"/>
              <a:cs typeface="Lato"/>
              <a:sym typeface="Lato"/>
            </a:endParaRPr>
          </a:p>
        </p:txBody>
      </p:sp>
      <p:pic>
        <p:nvPicPr>
          <p:cNvPr id="204" name="Shape 204"/>
          <p:cNvPicPr preferRelativeResize="0"/>
          <p:nvPr/>
        </p:nvPicPr>
        <p:blipFill>
          <a:blip r:embed="rId3">
            <a:alphaModFix/>
          </a:blip>
          <a:stretch>
            <a:fillRect/>
          </a:stretch>
        </p:blipFill>
        <p:spPr>
          <a:xfrm>
            <a:off x="318225" y="1750500"/>
            <a:ext cx="2646003" cy="324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677775" y="615650"/>
            <a:ext cx="7688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lang="en"/>
              <a:t>Production Environment</a:t>
            </a:r>
            <a:endParaRPr b="1" i="0" sz="2600" u="none" cap="none" strike="noStrike">
              <a:solidFill>
                <a:schemeClr val="dk2"/>
              </a:solidFill>
              <a:latin typeface="Raleway"/>
              <a:ea typeface="Raleway"/>
              <a:cs typeface="Raleway"/>
              <a:sym typeface="Raleway"/>
            </a:endParaRPr>
          </a:p>
        </p:txBody>
      </p:sp>
      <p:sp>
        <p:nvSpPr>
          <p:cNvPr id="210" name="Shape 210"/>
          <p:cNvSpPr txBox="1"/>
          <p:nvPr>
            <p:ph idx="1" type="body"/>
          </p:nvPr>
        </p:nvSpPr>
        <p:spPr>
          <a:xfrm>
            <a:off x="677775" y="1754400"/>
            <a:ext cx="5544300" cy="29082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Clr>
                <a:srgbClr val="000000"/>
              </a:buClr>
              <a:buSzPts val="1500"/>
              <a:buFont typeface="Lato"/>
              <a:buChar char="●"/>
            </a:pPr>
            <a:r>
              <a:rPr b="1" lang="en" sz="1500">
                <a:solidFill>
                  <a:srgbClr val="000000"/>
                </a:solidFill>
              </a:rPr>
              <a:t>Deployed to a MEAN stack on Digital Ocean</a:t>
            </a:r>
            <a:endParaRPr b="1" sz="1500">
              <a:solidFill>
                <a:srgbClr val="000000"/>
              </a:solidFill>
            </a:endParaRPr>
          </a:p>
          <a:p>
            <a:pPr indent="0" lvl="0" marL="0" marR="0" rtl="0" algn="l">
              <a:lnSpc>
                <a:spcPct val="115000"/>
              </a:lnSpc>
              <a:spcBef>
                <a:spcPts val="0"/>
              </a:spcBef>
              <a:spcAft>
                <a:spcPts val="0"/>
              </a:spcAft>
              <a:buNone/>
            </a:pPr>
            <a:r>
              <a:t/>
            </a:r>
            <a:endParaRPr sz="1000">
              <a:solidFill>
                <a:srgbClr val="000000"/>
              </a:solidFill>
            </a:endParaRPr>
          </a:p>
          <a:p>
            <a:pPr indent="-292100" lvl="0" marL="914400" marR="0" rtl="0" algn="l">
              <a:lnSpc>
                <a:spcPct val="115000"/>
              </a:lnSpc>
              <a:spcBef>
                <a:spcPts val="0"/>
              </a:spcBef>
              <a:spcAft>
                <a:spcPts val="0"/>
              </a:spcAft>
              <a:buClr>
                <a:srgbClr val="000000"/>
              </a:buClr>
              <a:buSzPts val="1000"/>
              <a:buChar char="●"/>
            </a:pPr>
            <a:r>
              <a:rPr lang="en" sz="1000">
                <a:solidFill>
                  <a:srgbClr val="000000"/>
                </a:solidFill>
              </a:rPr>
              <a:t>Ubuntu 16.04 cloud server</a:t>
            </a:r>
            <a:endParaRPr sz="1000">
              <a:solidFill>
                <a:srgbClr val="000000"/>
              </a:solidFill>
            </a:endParaRPr>
          </a:p>
          <a:p>
            <a:pPr indent="-292100" lvl="0" marL="914400" marR="0" rtl="0" algn="l">
              <a:lnSpc>
                <a:spcPct val="115000"/>
              </a:lnSpc>
              <a:spcBef>
                <a:spcPts val="0"/>
              </a:spcBef>
              <a:spcAft>
                <a:spcPts val="0"/>
              </a:spcAft>
              <a:buClr>
                <a:srgbClr val="000000"/>
              </a:buClr>
              <a:buSzPts val="1000"/>
              <a:buChar char="●"/>
            </a:pPr>
            <a:r>
              <a:rPr lang="en" sz="1000">
                <a:solidFill>
                  <a:srgbClr val="000000"/>
                </a:solidFill>
              </a:rPr>
              <a:t>Installed Node and Git</a:t>
            </a:r>
            <a:endParaRPr sz="1000">
              <a:solidFill>
                <a:srgbClr val="000000"/>
              </a:solidFill>
            </a:endParaRPr>
          </a:p>
          <a:p>
            <a:pPr indent="-292100" lvl="0" marL="914400" marR="0" rtl="0" algn="l">
              <a:lnSpc>
                <a:spcPct val="115000"/>
              </a:lnSpc>
              <a:spcBef>
                <a:spcPts val="0"/>
              </a:spcBef>
              <a:spcAft>
                <a:spcPts val="0"/>
              </a:spcAft>
              <a:buClr>
                <a:srgbClr val="000000"/>
              </a:buClr>
              <a:buSzPts val="1000"/>
              <a:buChar char="●"/>
            </a:pPr>
            <a:r>
              <a:rPr lang="en" sz="1000">
                <a:solidFill>
                  <a:srgbClr val="000000"/>
                </a:solidFill>
              </a:rPr>
              <a:t>Compiled and installed MongoDB from source</a:t>
            </a:r>
            <a:endParaRPr sz="1000">
              <a:solidFill>
                <a:srgbClr val="000000"/>
              </a:solidFill>
            </a:endParaRPr>
          </a:p>
          <a:p>
            <a:pPr indent="-292100" lvl="0" marL="914400" marR="0" rtl="0" algn="l">
              <a:lnSpc>
                <a:spcPct val="115000"/>
              </a:lnSpc>
              <a:spcBef>
                <a:spcPts val="0"/>
              </a:spcBef>
              <a:spcAft>
                <a:spcPts val="0"/>
              </a:spcAft>
              <a:buClr>
                <a:srgbClr val="000000"/>
              </a:buClr>
              <a:buSzPts val="1000"/>
              <a:buChar char="●"/>
            </a:pPr>
            <a:r>
              <a:rPr lang="en" sz="1000">
                <a:solidFill>
                  <a:srgbClr val="000000"/>
                </a:solidFill>
              </a:rPr>
              <a:t>Other dependencies installed  via NPM per package.json</a:t>
            </a:r>
            <a:endParaRPr sz="1000">
              <a:solidFill>
                <a:srgbClr val="000000"/>
              </a:solidFill>
            </a:endParaRPr>
          </a:p>
          <a:p>
            <a:pPr indent="-292100" lvl="0" marL="914400" marR="0" rtl="0" algn="l">
              <a:lnSpc>
                <a:spcPct val="115000"/>
              </a:lnSpc>
              <a:spcBef>
                <a:spcPts val="0"/>
              </a:spcBef>
              <a:spcAft>
                <a:spcPts val="0"/>
              </a:spcAft>
              <a:buClr>
                <a:srgbClr val="000000"/>
              </a:buClr>
              <a:buSzPts val="1000"/>
              <a:buChar char="●"/>
            </a:pPr>
            <a:r>
              <a:rPr lang="en" sz="1000">
                <a:solidFill>
                  <a:srgbClr val="000000"/>
                </a:solidFill>
              </a:rPr>
              <a:t>MongoDB run by a specific user with non-admin privileges</a:t>
            </a:r>
            <a:endParaRPr sz="1000">
              <a:solidFill>
                <a:srgbClr val="000000"/>
              </a:solidFill>
            </a:endParaRPr>
          </a:p>
          <a:p>
            <a:pPr indent="-292100" lvl="0" marL="914400" marR="0" rtl="0" algn="l">
              <a:lnSpc>
                <a:spcPct val="115000"/>
              </a:lnSpc>
              <a:spcBef>
                <a:spcPts val="0"/>
              </a:spcBef>
              <a:spcAft>
                <a:spcPts val="0"/>
              </a:spcAft>
              <a:buClr>
                <a:srgbClr val="000000"/>
              </a:buClr>
              <a:buSzPts val="1000"/>
              <a:buChar char="●"/>
            </a:pPr>
            <a:r>
              <a:rPr lang="en" sz="1000">
                <a:solidFill>
                  <a:srgbClr val="000000"/>
                </a:solidFill>
              </a:rPr>
              <a:t>MongoDB authentication required</a:t>
            </a:r>
            <a:endParaRPr sz="1000">
              <a:solidFill>
                <a:srgbClr val="000000"/>
              </a:solidFill>
            </a:endParaRPr>
          </a:p>
          <a:p>
            <a:pPr indent="-292100" lvl="0" marL="914400" marR="0" rtl="0" algn="l">
              <a:lnSpc>
                <a:spcPct val="115000"/>
              </a:lnSpc>
              <a:spcBef>
                <a:spcPts val="0"/>
              </a:spcBef>
              <a:spcAft>
                <a:spcPts val="0"/>
              </a:spcAft>
              <a:buClr>
                <a:srgbClr val="000000"/>
              </a:buClr>
              <a:buSzPts val="1000"/>
              <a:buChar char="●"/>
            </a:pPr>
            <a:r>
              <a:rPr lang="en" sz="1000">
                <a:solidFill>
                  <a:srgbClr val="000000"/>
                </a:solidFill>
              </a:rPr>
              <a:t>DB configuration done only on production server; no info in GitHub</a:t>
            </a:r>
            <a:endParaRPr sz="1000">
              <a:solidFill>
                <a:srgbClr val="000000"/>
              </a:solidFill>
            </a:endParaRPr>
          </a:p>
          <a:p>
            <a:pPr indent="-292100" lvl="0" marL="914400" marR="0" rtl="0" algn="l">
              <a:lnSpc>
                <a:spcPct val="115000"/>
              </a:lnSpc>
              <a:spcBef>
                <a:spcPts val="0"/>
              </a:spcBef>
              <a:spcAft>
                <a:spcPts val="0"/>
              </a:spcAft>
              <a:buClr>
                <a:srgbClr val="000000"/>
              </a:buClr>
              <a:buSzPts val="1000"/>
              <a:buChar char="●"/>
            </a:pPr>
            <a:r>
              <a:rPr lang="en" sz="1000">
                <a:solidFill>
                  <a:srgbClr val="000000"/>
                </a:solidFill>
              </a:rPr>
              <a:t>Secure frontend &amp; backend</a:t>
            </a:r>
            <a:endParaRPr sz="1000">
              <a:solidFill>
                <a:srgbClr val="000000"/>
              </a:solidFill>
            </a:endParaRPr>
          </a:p>
          <a:p>
            <a:pPr indent="-292100" lvl="0" marL="914400" marR="0" rtl="0" algn="l">
              <a:lnSpc>
                <a:spcPct val="115000"/>
              </a:lnSpc>
              <a:spcBef>
                <a:spcPts val="0"/>
              </a:spcBef>
              <a:spcAft>
                <a:spcPts val="0"/>
              </a:spcAft>
              <a:buClr>
                <a:srgbClr val="000000"/>
              </a:buClr>
              <a:buSzPts val="1000"/>
              <a:buChar char="●"/>
            </a:pPr>
            <a:r>
              <a:rPr lang="en" sz="1000">
                <a:solidFill>
                  <a:srgbClr val="000000"/>
                </a:solidFill>
              </a:rPr>
              <a:t>Self-signed SSL certificate</a:t>
            </a:r>
            <a:endParaRPr sz="1000">
              <a:solidFill>
                <a:srgbClr val="000000"/>
              </a:solidFill>
            </a:endParaRPr>
          </a:p>
          <a:p>
            <a:pPr indent="-292100" lvl="0" marL="914400" marR="0" rtl="0" algn="l">
              <a:lnSpc>
                <a:spcPct val="115000"/>
              </a:lnSpc>
              <a:spcBef>
                <a:spcPts val="0"/>
              </a:spcBef>
              <a:spcAft>
                <a:spcPts val="0"/>
              </a:spcAft>
              <a:buClr>
                <a:srgbClr val="000000"/>
              </a:buClr>
              <a:buSzPts val="1000"/>
              <a:buChar char="●"/>
            </a:pPr>
            <a:r>
              <a:rPr lang="en" sz="1000">
                <a:solidFill>
                  <a:srgbClr val="000000"/>
                </a:solidFill>
              </a:rPr>
              <a:t>Built and serve a static website using Webpack</a:t>
            </a:r>
            <a:endParaRPr sz="1000">
              <a:solidFill>
                <a:srgbClr val="000000"/>
              </a:solidFill>
            </a:endParaRPr>
          </a:p>
        </p:txBody>
      </p:sp>
      <p:pic>
        <p:nvPicPr>
          <p:cNvPr id="211" name="Shape 211"/>
          <p:cNvPicPr preferRelativeResize="0"/>
          <p:nvPr/>
        </p:nvPicPr>
        <p:blipFill>
          <a:blip r:embed="rId3">
            <a:alphaModFix/>
          </a:blip>
          <a:stretch>
            <a:fillRect/>
          </a:stretch>
        </p:blipFill>
        <p:spPr>
          <a:xfrm>
            <a:off x="6113325" y="2304200"/>
            <a:ext cx="2143125" cy="214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701100" y="588925"/>
            <a:ext cx="7688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600" u="none" cap="none" strike="noStrike">
                <a:solidFill>
                  <a:schemeClr val="dk2"/>
                </a:solidFill>
                <a:latin typeface="Raleway"/>
                <a:ea typeface="Raleway"/>
                <a:cs typeface="Raleway"/>
                <a:sym typeface="Raleway"/>
              </a:rPr>
              <a:t>Testing</a:t>
            </a:r>
            <a:endParaRPr b="1" i="0" sz="2600" u="none" cap="none" strike="noStrike">
              <a:solidFill>
                <a:schemeClr val="dk2"/>
              </a:solidFill>
              <a:latin typeface="Raleway"/>
              <a:ea typeface="Raleway"/>
              <a:cs typeface="Raleway"/>
              <a:sym typeface="Raleway"/>
            </a:endParaRPr>
          </a:p>
        </p:txBody>
      </p:sp>
      <p:sp>
        <p:nvSpPr>
          <p:cNvPr id="217" name="Shape 217"/>
          <p:cNvSpPr txBox="1"/>
          <p:nvPr>
            <p:ph idx="1" type="body"/>
          </p:nvPr>
        </p:nvSpPr>
        <p:spPr>
          <a:xfrm>
            <a:off x="639100" y="1457900"/>
            <a:ext cx="8122500" cy="29082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Clr>
                <a:srgbClr val="000000"/>
              </a:buClr>
              <a:buSzPts val="1500"/>
              <a:buFont typeface="Lato"/>
              <a:buChar char="●"/>
            </a:pPr>
            <a:r>
              <a:rPr b="1" lang="en" sz="1500">
                <a:solidFill>
                  <a:srgbClr val="000000"/>
                </a:solidFill>
              </a:rPr>
              <a:t>Types of Testing:</a:t>
            </a:r>
            <a:endParaRPr b="1" sz="1500">
              <a:solidFill>
                <a:srgbClr val="000000"/>
              </a:solidFill>
            </a:endParaRPr>
          </a:p>
          <a:p>
            <a:pPr indent="0" lvl="0" marL="0" marR="0" rtl="0" algn="l">
              <a:lnSpc>
                <a:spcPct val="115000"/>
              </a:lnSpc>
              <a:spcBef>
                <a:spcPts val="0"/>
              </a:spcBef>
              <a:spcAft>
                <a:spcPts val="0"/>
              </a:spcAft>
              <a:buNone/>
            </a:pPr>
            <a:r>
              <a:t/>
            </a:r>
            <a:endParaRPr sz="1000">
              <a:solidFill>
                <a:srgbClr val="000000"/>
              </a:solidFill>
            </a:endParaRPr>
          </a:p>
          <a:p>
            <a:pPr indent="-292100" lvl="0" marL="914400" marR="0" rtl="0" algn="l">
              <a:lnSpc>
                <a:spcPct val="115000"/>
              </a:lnSpc>
              <a:spcBef>
                <a:spcPts val="0"/>
              </a:spcBef>
              <a:spcAft>
                <a:spcPts val="0"/>
              </a:spcAft>
              <a:buClr>
                <a:srgbClr val="000000"/>
              </a:buClr>
              <a:buSzPts val="1000"/>
              <a:buChar char="●"/>
            </a:pPr>
            <a:r>
              <a:rPr lang="en" sz="1000">
                <a:solidFill>
                  <a:srgbClr val="000000"/>
                </a:solidFill>
              </a:rPr>
              <a:t>Unit Testing</a:t>
            </a:r>
            <a:endParaRPr sz="1000">
              <a:solidFill>
                <a:srgbClr val="000000"/>
              </a:solidFill>
            </a:endParaRPr>
          </a:p>
          <a:p>
            <a:pPr indent="-292100" lvl="0" marL="914400" marR="0" rtl="0" algn="l">
              <a:lnSpc>
                <a:spcPct val="115000"/>
              </a:lnSpc>
              <a:spcBef>
                <a:spcPts val="0"/>
              </a:spcBef>
              <a:spcAft>
                <a:spcPts val="0"/>
              </a:spcAft>
              <a:buClr>
                <a:srgbClr val="000000"/>
              </a:buClr>
              <a:buSzPts val="1000"/>
              <a:buChar char="●"/>
            </a:pPr>
            <a:r>
              <a:rPr lang="en" sz="1000">
                <a:solidFill>
                  <a:srgbClr val="000000"/>
                </a:solidFill>
              </a:rPr>
              <a:t>Integrated Testing</a:t>
            </a:r>
            <a:endParaRPr sz="1000">
              <a:solidFill>
                <a:srgbClr val="000000"/>
              </a:solidFill>
            </a:endParaRPr>
          </a:p>
          <a:p>
            <a:pPr indent="-292100" lvl="0" marL="914400" marR="0" rtl="0" algn="l">
              <a:lnSpc>
                <a:spcPct val="115000"/>
              </a:lnSpc>
              <a:spcBef>
                <a:spcPts val="0"/>
              </a:spcBef>
              <a:spcAft>
                <a:spcPts val="0"/>
              </a:spcAft>
              <a:buClr>
                <a:srgbClr val="000000"/>
              </a:buClr>
              <a:buSzPts val="1000"/>
              <a:buChar char="●"/>
            </a:pPr>
            <a:r>
              <a:rPr lang="en" sz="1000">
                <a:solidFill>
                  <a:srgbClr val="000000"/>
                </a:solidFill>
              </a:rPr>
              <a:t>System Testing</a:t>
            </a:r>
            <a:endParaRPr sz="1000">
              <a:solidFill>
                <a:srgbClr val="000000"/>
              </a:solidFill>
            </a:endParaRPr>
          </a:p>
          <a:p>
            <a:pPr indent="-292100" lvl="0" marL="914400" marR="0" rtl="0" algn="l">
              <a:lnSpc>
                <a:spcPct val="115000"/>
              </a:lnSpc>
              <a:spcBef>
                <a:spcPts val="0"/>
              </a:spcBef>
              <a:spcAft>
                <a:spcPts val="0"/>
              </a:spcAft>
              <a:buClr>
                <a:srgbClr val="000000"/>
              </a:buClr>
              <a:buSzPts val="1000"/>
              <a:buChar char="●"/>
            </a:pPr>
            <a:r>
              <a:rPr lang="en" sz="1000">
                <a:solidFill>
                  <a:srgbClr val="000000"/>
                </a:solidFill>
              </a:rPr>
              <a:t>Ad-hoc Testing</a:t>
            </a:r>
            <a:endParaRPr sz="1000">
              <a:solidFill>
                <a:srgbClr val="000000"/>
              </a:solidFill>
            </a:endParaRPr>
          </a:p>
          <a:p>
            <a:pPr indent="-292100" lvl="0" marL="914400" marR="0" rtl="0" algn="l">
              <a:lnSpc>
                <a:spcPct val="115000"/>
              </a:lnSpc>
              <a:spcBef>
                <a:spcPts val="0"/>
              </a:spcBef>
              <a:spcAft>
                <a:spcPts val="0"/>
              </a:spcAft>
              <a:buClr>
                <a:srgbClr val="000000"/>
              </a:buClr>
              <a:buSzPts val="1000"/>
              <a:buChar char="●"/>
            </a:pPr>
            <a:r>
              <a:rPr lang="en" sz="1000">
                <a:solidFill>
                  <a:srgbClr val="000000"/>
                </a:solidFill>
              </a:rPr>
              <a:t>Usability Testing</a:t>
            </a:r>
            <a:endParaRPr sz="1000">
              <a:solidFill>
                <a:srgbClr val="000000"/>
              </a:solidFill>
            </a:endParaRPr>
          </a:p>
          <a:p>
            <a:pPr indent="0" lvl="0" marL="0" marR="0" rtl="0" algn="l">
              <a:lnSpc>
                <a:spcPct val="115000"/>
              </a:lnSpc>
              <a:spcBef>
                <a:spcPts val="0"/>
              </a:spcBef>
              <a:spcAft>
                <a:spcPts val="0"/>
              </a:spcAft>
              <a:buNone/>
            </a:pPr>
            <a:r>
              <a:t/>
            </a:r>
            <a:endParaRPr sz="1000">
              <a:solidFill>
                <a:srgbClr val="000000"/>
              </a:solidFill>
            </a:endParaRPr>
          </a:p>
          <a:p>
            <a:pPr indent="457200" lvl="0" marL="0" marR="0" rtl="0" algn="l">
              <a:lnSpc>
                <a:spcPct val="115000"/>
              </a:lnSpc>
              <a:spcBef>
                <a:spcPts val="0"/>
              </a:spcBef>
              <a:spcAft>
                <a:spcPts val="0"/>
              </a:spcAft>
              <a:buNone/>
            </a:pPr>
            <a:r>
              <a:rPr b="1" lang="en" sz="1500">
                <a:solidFill>
                  <a:srgbClr val="000000"/>
                </a:solidFill>
              </a:rPr>
              <a:t>Some Highlights:</a:t>
            </a:r>
            <a:endParaRPr b="1" sz="1500">
              <a:solidFill>
                <a:srgbClr val="000000"/>
              </a:solidFill>
            </a:endParaRPr>
          </a:p>
          <a:p>
            <a:pPr indent="457200" lvl="0" marL="0" marR="0" rtl="0" algn="l">
              <a:lnSpc>
                <a:spcPct val="115000"/>
              </a:lnSpc>
              <a:spcBef>
                <a:spcPts val="0"/>
              </a:spcBef>
              <a:spcAft>
                <a:spcPts val="0"/>
              </a:spcAft>
              <a:buNone/>
            </a:pPr>
            <a:r>
              <a:t/>
            </a:r>
            <a:endParaRPr b="1" sz="1500">
              <a:solidFill>
                <a:srgbClr val="000000"/>
              </a:solidFill>
            </a:endParaRPr>
          </a:p>
          <a:p>
            <a:pPr indent="-292100" lvl="0" marL="914400" marR="0" rtl="0" algn="l">
              <a:lnSpc>
                <a:spcPct val="115000"/>
              </a:lnSpc>
              <a:spcBef>
                <a:spcPts val="0"/>
              </a:spcBef>
              <a:spcAft>
                <a:spcPts val="0"/>
              </a:spcAft>
              <a:buClr>
                <a:srgbClr val="000000"/>
              </a:buClr>
              <a:buSzPts val="1000"/>
              <a:buAutoNum type="arabicPeriod"/>
            </a:pPr>
            <a:r>
              <a:rPr lang="en" sz="1000">
                <a:solidFill>
                  <a:srgbClr val="000000"/>
                </a:solidFill>
              </a:rPr>
              <a:t>Integration Testing and System Testing revealed a lot of defects which were addressed in this sprint</a:t>
            </a:r>
            <a:endParaRPr sz="1000">
              <a:solidFill>
                <a:srgbClr val="000000"/>
              </a:solidFill>
            </a:endParaRPr>
          </a:p>
          <a:p>
            <a:pPr indent="-292100" lvl="0" marL="914400" marR="0" rtl="0" algn="l">
              <a:lnSpc>
                <a:spcPct val="115000"/>
              </a:lnSpc>
              <a:spcBef>
                <a:spcPts val="0"/>
              </a:spcBef>
              <a:spcAft>
                <a:spcPts val="0"/>
              </a:spcAft>
              <a:buClr>
                <a:srgbClr val="000000"/>
              </a:buClr>
              <a:buSzPts val="1000"/>
              <a:buAutoNum type="arabicPeriod"/>
            </a:pPr>
            <a:r>
              <a:rPr lang="en" sz="1000">
                <a:solidFill>
                  <a:srgbClr val="000000"/>
                </a:solidFill>
              </a:rPr>
              <a:t>Discovered a number of new defects Ad-Hoc testing on the deployed environment </a:t>
            </a:r>
            <a:endParaRPr sz="1000">
              <a:solidFill>
                <a:srgbClr val="000000"/>
              </a:solidFill>
            </a:endParaRPr>
          </a:p>
          <a:p>
            <a:pPr indent="-292100" lvl="0" marL="914400" marR="0" rtl="0" algn="l">
              <a:lnSpc>
                <a:spcPct val="115000"/>
              </a:lnSpc>
              <a:spcBef>
                <a:spcPts val="0"/>
              </a:spcBef>
              <a:spcAft>
                <a:spcPts val="0"/>
              </a:spcAft>
              <a:buClr>
                <a:srgbClr val="000000"/>
              </a:buClr>
              <a:buSzPts val="1000"/>
              <a:buAutoNum type="arabicPeriod"/>
            </a:pPr>
            <a:r>
              <a:rPr lang="en" sz="1000">
                <a:solidFill>
                  <a:srgbClr val="000000"/>
                </a:solidFill>
              </a:rPr>
              <a:t>Usability testing helped identify and improve the overall user experience </a:t>
            </a:r>
            <a:endParaRPr sz="1000">
              <a:solidFill>
                <a:srgbClr val="000000"/>
              </a:solidFill>
            </a:endParaRPr>
          </a:p>
          <a:p>
            <a:pPr indent="-292100" lvl="0" marL="914400" marR="0" rtl="0" algn="l">
              <a:lnSpc>
                <a:spcPct val="115000"/>
              </a:lnSpc>
              <a:spcBef>
                <a:spcPts val="0"/>
              </a:spcBef>
              <a:spcAft>
                <a:spcPts val="0"/>
              </a:spcAft>
              <a:buClr>
                <a:srgbClr val="000000"/>
              </a:buClr>
              <a:buSzPts val="1000"/>
              <a:buAutoNum type="arabicPeriod"/>
            </a:pPr>
            <a:r>
              <a:rPr lang="en" sz="1000">
                <a:solidFill>
                  <a:srgbClr val="000000"/>
                </a:solidFill>
              </a:rPr>
              <a:t>Automation coverage helped ensure regressions were not being introduced in the project</a:t>
            </a:r>
            <a:endParaRPr sz="1000">
              <a:solidFill>
                <a:srgbClr val="000000"/>
              </a:solidFill>
            </a:endParaRPr>
          </a:p>
          <a:p>
            <a:pPr indent="0" lvl="0" marL="0" marR="0" rtl="0" algn="l">
              <a:lnSpc>
                <a:spcPct val="115000"/>
              </a:lnSpc>
              <a:spcBef>
                <a:spcPts val="0"/>
              </a:spcBef>
              <a:spcAft>
                <a:spcPts val="0"/>
              </a:spcAft>
              <a:buNone/>
            </a:pPr>
            <a:r>
              <a:t/>
            </a:r>
            <a:endParaRPr b="0" i="0" sz="1000" u="none" cap="none" strike="noStrike">
              <a:solidFill>
                <a:schemeClr val="accen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idx="1" type="body"/>
          </p:nvPr>
        </p:nvSpPr>
        <p:spPr>
          <a:xfrm>
            <a:off x="729450" y="1833950"/>
            <a:ext cx="8100900" cy="2261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500">
                <a:solidFill>
                  <a:srgbClr val="000000"/>
                </a:solidFill>
              </a:rPr>
              <a:t>T</a:t>
            </a:r>
            <a:r>
              <a:rPr b="1" lang="en" sz="1500">
                <a:solidFill>
                  <a:srgbClr val="000000"/>
                </a:solidFill>
              </a:rPr>
              <a:t>est Case Management / Defect Management</a:t>
            </a:r>
            <a:endParaRPr sz="1000">
              <a:solidFill>
                <a:srgbClr val="000000"/>
              </a:solidFill>
            </a:endParaRPr>
          </a:p>
          <a:p>
            <a:pPr indent="-292100" lvl="0" marL="457200" rtl="0">
              <a:spcBef>
                <a:spcPts val="0"/>
              </a:spcBef>
              <a:spcAft>
                <a:spcPts val="0"/>
              </a:spcAft>
              <a:buClr>
                <a:srgbClr val="000000"/>
              </a:buClr>
              <a:buSzPts val="1000"/>
              <a:buChar char="●"/>
            </a:pPr>
            <a:r>
              <a:rPr lang="en" sz="1000">
                <a:solidFill>
                  <a:srgbClr val="000000"/>
                </a:solidFill>
              </a:rPr>
              <a:t>Tracking via Google Sheet</a:t>
            </a:r>
            <a:endParaRPr sz="1000">
              <a:solidFill>
                <a:srgbClr val="000000"/>
              </a:solidFill>
            </a:endParaRPr>
          </a:p>
          <a:p>
            <a:pPr indent="0" lvl="0" marL="0" rtl="0">
              <a:spcBef>
                <a:spcPts val="0"/>
              </a:spcBef>
              <a:spcAft>
                <a:spcPts val="0"/>
              </a:spcAft>
              <a:buNone/>
            </a:pPr>
            <a:r>
              <a:rPr lang="en" sz="1000">
                <a:solidFill>
                  <a:srgbClr val="000000"/>
                </a:solidFill>
              </a:rPr>
              <a:t>		Documenting the following for each reported Bug - Summary, STRs, Reporter, Owner, Severity, and Status</a:t>
            </a:r>
            <a:endParaRPr sz="1000">
              <a:solidFill>
                <a:srgbClr val="000000"/>
              </a:solidFill>
            </a:endParaRPr>
          </a:p>
          <a:p>
            <a:pPr indent="457200" lvl="0" marL="457200" rtl="0">
              <a:spcBef>
                <a:spcPts val="0"/>
              </a:spcBef>
              <a:spcAft>
                <a:spcPts val="0"/>
              </a:spcAft>
              <a:buNone/>
            </a:pPr>
            <a:r>
              <a:t/>
            </a:r>
            <a:endParaRPr sz="1000">
              <a:solidFill>
                <a:srgbClr val="000000"/>
              </a:solidFill>
            </a:endParaRPr>
          </a:p>
          <a:p>
            <a:pPr indent="457200" lvl="0" marL="457200" rtl="0">
              <a:spcBef>
                <a:spcPts val="0"/>
              </a:spcBef>
              <a:spcAft>
                <a:spcPts val="0"/>
              </a:spcAft>
              <a:buNone/>
            </a:pPr>
            <a:r>
              <a:t/>
            </a:r>
            <a:endParaRPr sz="1000">
              <a:solidFill>
                <a:srgbClr val="000000"/>
              </a:solidFill>
            </a:endParaRPr>
          </a:p>
          <a:p>
            <a:pPr indent="0" lvl="0" marL="0" rtl="0">
              <a:spcBef>
                <a:spcPts val="0"/>
              </a:spcBef>
              <a:spcAft>
                <a:spcPts val="0"/>
              </a:spcAft>
              <a:buNone/>
            </a:pPr>
            <a:r>
              <a:t/>
            </a:r>
            <a:endParaRPr b="1" sz="1500">
              <a:solidFill>
                <a:srgbClr val="000000"/>
              </a:solidFill>
            </a:endParaRPr>
          </a:p>
          <a:p>
            <a:pPr indent="0" lvl="0" marL="0" rtl="0">
              <a:spcBef>
                <a:spcPts val="0"/>
              </a:spcBef>
              <a:spcAft>
                <a:spcPts val="0"/>
              </a:spcAft>
              <a:buNone/>
            </a:pPr>
            <a:r>
              <a:t/>
            </a:r>
            <a:endParaRPr b="1" sz="1500">
              <a:solidFill>
                <a:srgbClr val="000000"/>
              </a:solidFill>
            </a:endParaRPr>
          </a:p>
          <a:p>
            <a:pPr indent="0" lvl="0" marL="0" rtl="0">
              <a:spcBef>
                <a:spcPts val="0"/>
              </a:spcBef>
              <a:spcAft>
                <a:spcPts val="0"/>
              </a:spcAft>
              <a:buNone/>
            </a:pPr>
            <a:r>
              <a:t/>
            </a:r>
            <a:endParaRPr b="1" sz="1500">
              <a:solidFill>
                <a:srgbClr val="000000"/>
              </a:solidFill>
            </a:endParaRPr>
          </a:p>
          <a:p>
            <a:pPr indent="0" lvl="0" marL="0">
              <a:spcBef>
                <a:spcPts val="0"/>
              </a:spcBef>
              <a:spcAft>
                <a:spcPts val="0"/>
              </a:spcAft>
              <a:buNone/>
            </a:pPr>
            <a:r>
              <a:rPr b="1" lang="en" sz="1500">
                <a:solidFill>
                  <a:srgbClr val="000000"/>
                </a:solidFill>
              </a:rPr>
              <a:t>Defect Status:</a:t>
            </a:r>
            <a:endParaRPr b="1" sz="1500">
              <a:solidFill>
                <a:srgbClr val="000000"/>
              </a:solidFill>
            </a:endParaRPr>
          </a:p>
          <a:p>
            <a:pPr indent="-292100" lvl="0" marL="457200" rtl="0">
              <a:spcBef>
                <a:spcPts val="0"/>
              </a:spcBef>
              <a:spcAft>
                <a:spcPts val="0"/>
              </a:spcAft>
              <a:buClr>
                <a:srgbClr val="000000"/>
              </a:buClr>
              <a:buSzPts val="1000"/>
              <a:buChar char="●"/>
            </a:pPr>
            <a:r>
              <a:rPr lang="en" sz="1000">
                <a:solidFill>
                  <a:srgbClr val="000000"/>
                </a:solidFill>
              </a:rPr>
              <a:t>Count of Defect Reported: 35</a:t>
            </a:r>
            <a:endParaRPr sz="1000">
              <a:solidFill>
                <a:srgbClr val="000000"/>
              </a:solidFill>
            </a:endParaRPr>
          </a:p>
          <a:p>
            <a:pPr indent="-292100" lvl="0" marL="457200" rtl="0">
              <a:spcBef>
                <a:spcPts val="0"/>
              </a:spcBef>
              <a:spcAft>
                <a:spcPts val="0"/>
              </a:spcAft>
              <a:buClr>
                <a:srgbClr val="000000"/>
              </a:buClr>
              <a:buSzPts val="1000"/>
              <a:buChar char="●"/>
            </a:pPr>
            <a:r>
              <a:rPr lang="en" sz="1000">
                <a:solidFill>
                  <a:srgbClr val="000000"/>
                </a:solidFill>
              </a:rPr>
              <a:t>Defect Re-opened: 5</a:t>
            </a:r>
            <a:endParaRPr sz="1000">
              <a:solidFill>
                <a:srgbClr val="000000"/>
              </a:solidFill>
            </a:endParaRPr>
          </a:p>
          <a:p>
            <a:pPr indent="-292100" lvl="0" marL="457200" rtl="0">
              <a:spcBef>
                <a:spcPts val="0"/>
              </a:spcBef>
              <a:spcAft>
                <a:spcPts val="0"/>
              </a:spcAft>
              <a:buClr>
                <a:srgbClr val="000000"/>
              </a:buClr>
              <a:buSzPts val="1000"/>
              <a:buChar char="●"/>
            </a:pPr>
            <a:r>
              <a:rPr lang="en" sz="1000">
                <a:solidFill>
                  <a:srgbClr val="000000"/>
                </a:solidFill>
              </a:rPr>
              <a:t>Current Open Defect: 4</a:t>
            </a:r>
            <a:endParaRPr sz="1000">
              <a:solidFill>
                <a:srgbClr val="000000"/>
              </a:solidFill>
            </a:endParaRPr>
          </a:p>
        </p:txBody>
      </p:sp>
      <p:sp>
        <p:nvSpPr>
          <p:cNvPr id="223" name="Shape 223"/>
          <p:cNvSpPr txBox="1"/>
          <p:nvPr>
            <p:ph type="title"/>
          </p:nvPr>
        </p:nvSpPr>
        <p:spPr>
          <a:xfrm>
            <a:off x="622625" y="631675"/>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Testing (contd..)</a:t>
            </a:r>
            <a:endParaRPr/>
          </a:p>
        </p:txBody>
      </p:sp>
      <p:pic>
        <p:nvPicPr>
          <p:cNvPr id="224" name="Shape 224"/>
          <p:cNvPicPr preferRelativeResize="0"/>
          <p:nvPr/>
        </p:nvPicPr>
        <p:blipFill>
          <a:blip r:embed="rId3">
            <a:alphaModFix/>
          </a:blip>
          <a:stretch>
            <a:fillRect/>
          </a:stretch>
        </p:blipFill>
        <p:spPr>
          <a:xfrm>
            <a:off x="229750" y="2769275"/>
            <a:ext cx="8839199" cy="7730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4200"/>
              <a:buFont typeface="Raleway"/>
              <a:buNone/>
            </a:pPr>
            <a:r>
              <a:rPr lang="en"/>
              <a:t>Our </a:t>
            </a:r>
            <a:r>
              <a:rPr b="1" i="0" lang="en" sz="4200" u="none" cap="none" strike="noStrike">
                <a:solidFill>
                  <a:schemeClr val="dk2"/>
                </a:solidFill>
                <a:latin typeface="Raleway"/>
                <a:ea typeface="Raleway"/>
                <a:cs typeface="Raleway"/>
                <a:sym typeface="Raleway"/>
              </a:rPr>
              <a:t>Project</a:t>
            </a:r>
            <a:endParaRPr b="1" i="0" sz="4200" u="none" cap="none" strike="noStrike">
              <a:solidFill>
                <a:schemeClr val="dk2"/>
              </a:solidFill>
              <a:latin typeface="Raleway"/>
              <a:ea typeface="Raleway"/>
              <a:cs typeface="Raleway"/>
              <a:sym typeface="Raleway"/>
            </a:endParaRPr>
          </a:p>
        </p:txBody>
      </p:sp>
      <p:sp>
        <p:nvSpPr>
          <p:cNvPr id="94" name="Shape 94"/>
          <p:cNvSpPr txBox="1"/>
          <p:nvPr>
            <p:ph idx="1" type="subTitle"/>
          </p:nvPr>
        </p:nvSpPr>
        <p:spPr>
          <a:xfrm>
            <a:off x="729625" y="2748425"/>
            <a:ext cx="7688100" cy="181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1600"/>
              <a:buFont typeface="Lato"/>
              <a:buNone/>
            </a:pPr>
            <a:r>
              <a:rPr lang="en"/>
              <a:t>An app that keeps track of software development projects for BU students, allowing registered users and guests to create and search for others’ projects.</a:t>
            </a:r>
            <a:endParaRPr/>
          </a:p>
          <a:p>
            <a:pPr indent="0" lvl="0" marL="0" marR="0" rtl="0" algn="l">
              <a:lnSpc>
                <a:spcPct val="100000"/>
              </a:lnSpc>
              <a:spcBef>
                <a:spcPts val="0"/>
              </a:spcBef>
              <a:spcAft>
                <a:spcPts val="0"/>
              </a:spcAft>
              <a:buClr>
                <a:schemeClr val="accent1"/>
              </a:buClr>
              <a:buSzPts val="1600"/>
              <a:buFont typeface="Lato"/>
              <a:buNone/>
            </a:pPr>
            <a:r>
              <a:t/>
            </a:r>
            <a:endParaRPr/>
          </a:p>
          <a:p>
            <a:pPr indent="0" lvl="0" marL="0" marR="0" rtl="0" algn="l">
              <a:lnSpc>
                <a:spcPct val="100000"/>
              </a:lnSpc>
              <a:spcBef>
                <a:spcPts val="0"/>
              </a:spcBef>
              <a:spcAft>
                <a:spcPts val="0"/>
              </a:spcAft>
              <a:buClr>
                <a:schemeClr val="accent1"/>
              </a:buClr>
              <a:buSzPts val="1600"/>
              <a:buFont typeface="Lato"/>
              <a:buNone/>
            </a:pPr>
            <a:r>
              <a:rPr b="1" lang="en"/>
              <a:t>Hosted on</a:t>
            </a:r>
            <a:r>
              <a:rPr lang="en"/>
              <a:t>: </a:t>
            </a:r>
            <a:r>
              <a:rPr lang="en">
                <a:solidFill>
                  <a:srgbClr val="0000FF"/>
                </a:solidFill>
              </a:rPr>
              <a:t>https://67.207.83.83/login</a:t>
            </a:r>
            <a:endParaRPr>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727800" y="576250"/>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Testing Metrics</a:t>
            </a:r>
            <a:endParaRPr/>
          </a:p>
        </p:txBody>
      </p:sp>
      <p:graphicFrame>
        <p:nvGraphicFramePr>
          <p:cNvPr id="230" name="Shape 230"/>
          <p:cNvGraphicFramePr/>
          <p:nvPr/>
        </p:nvGraphicFramePr>
        <p:xfrm>
          <a:off x="801450" y="1517375"/>
          <a:ext cx="3000000" cy="3000000"/>
        </p:xfrm>
        <a:graphic>
          <a:graphicData uri="http://schemas.openxmlformats.org/drawingml/2006/table">
            <a:tbl>
              <a:tblPr>
                <a:noFill/>
                <a:tableStyleId>{C2950F38-ABED-4E94-B27B-97ACA82BC866}</a:tableStyleId>
              </a:tblPr>
              <a:tblGrid>
                <a:gridCol w="2841625"/>
                <a:gridCol w="1132725"/>
                <a:gridCol w="1199925"/>
                <a:gridCol w="1117100"/>
                <a:gridCol w="1418150"/>
              </a:tblGrid>
              <a:tr h="396200">
                <a:tc>
                  <a:txBody>
                    <a:bodyPr>
                      <a:noAutofit/>
                    </a:bodyPr>
                    <a:lstStyle/>
                    <a:p>
                      <a:pPr indent="0" lvl="0" marL="0">
                        <a:spcBef>
                          <a:spcPts val="0"/>
                        </a:spcBef>
                        <a:spcAft>
                          <a:spcPts val="0"/>
                        </a:spcAft>
                        <a:buNone/>
                      </a:pPr>
                      <a:r>
                        <a:rPr b="1" lang="en" sz="1200"/>
                        <a:t>Test Case Management</a:t>
                      </a:r>
                      <a:endParaRPr b="1" sz="1200"/>
                    </a:p>
                  </a:txBody>
                  <a:tcPr marT="91425" marB="91425" marR="91425" marL="91425"/>
                </a:tc>
                <a:tc>
                  <a:txBody>
                    <a:bodyPr>
                      <a:noAutofit/>
                    </a:bodyPr>
                    <a:lstStyle/>
                    <a:p>
                      <a:pPr indent="0" lvl="0" marL="0">
                        <a:spcBef>
                          <a:spcPts val="0"/>
                        </a:spcBef>
                        <a:spcAft>
                          <a:spcPts val="0"/>
                        </a:spcAft>
                        <a:buNone/>
                      </a:pPr>
                      <a:r>
                        <a:rPr lang="en" sz="1200"/>
                        <a:t>Iteration 1</a:t>
                      </a:r>
                      <a:endParaRPr sz="1200"/>
                    </a:p>
                  </a:txBody>
                  <a:tcPr marT="91425" marB="91425" marR="91425" marL="91425"/>
                </a:tc>
                <a:tc>
                  <a:txBody>
                    <a:bodyPr>
                      <a:noAutofit/>
                    </a:bodyPr>
                    <a:lstStyle/>
                    <a:p>
                      <a:pPr indent="0" lvl="0" marL="0">
                        <a:spcBef>
                          <a:spcPts val="0"/>
                        </a:spcBef>
                        <a:spcAft>
                          <a:spcPts val="0"/>
                        </a:spcAft>
                        <a:buNone/>
                      </a:pPr>
                      <a:r>
                        <a:rPr lang="en" sz="1200"/>
                        <a:t>Iteration 2</a:t>
                      </a:r>
                      <a:endParaRPr sz="1200"/>
                    </a:p>
                  </a:txBody>
                  <a:tcPr marT="91425" marB="91425" marR="91425" marL="91425"/>
                </a:tc>
                <a:tc>
                  <a:txBody>
                    <a:bodyPr>
                      <a:noAutofit/>
                    </a:bodyPr>
                    <a:lstStyle/>
                    <a:p>
                      <a:pPr indent="0" lvl="0" marL="0" rtl="0">
                        <a:spcBef>
                          <a:spcPts val="0"/>
                        </a:spcBef>
                        <a:spcAft>
                          <a:spcPts val="0"/>
                        </a:spcAft>
                        <a:buNone/>
                      </a:pPr>
                      <a:r>
                        <a:rPr lang="en" sz="1200"/>
                        <a:t>Iteration 3</a:t>
                      </a:r>
                      <a:endParaRPr sz="1200"/>
                    </a:p>
                  </a:txBody>
                  <a:tcPr marT="91425" marB="91425" marR="91425" marL="91425"/>
                </a:tc>
                <a:tc>
                  <a:txBody>
                    <a:bodyPr>
                      <a:noAutofit/>
                    </a:bodyPr>
                    <a:lstStyle/>
                    <a:p>
                      <a:pPr indent="0" lvl="0" marL="0" rtl="0">
                        <a:spcBef>
                          <a:spcPts val="0"/>
                        </a:spcBef>
                        <a:spcAft>
                          <a:spcPts val="0"/>
                        </a:spcAft>
                        <a:buNone/>
                      </a:pPr>
                      <a:r>
                        <a:rPr lang="en" sz="1200"/>
                        <a:t>Final</a:t>
                      </a:r>
                      <a:endParaRPr sz="1200"/>
                    </a:p>
                  </a:txBody>
                  <a:tcPr marT="91425" marB="91425" marR="91425" marL="91425"/>
                </a:tc>
              </a:tr>
              <a:tr h="396200">
                <a:tc>
                  <a:txBody>
                    <a:bodyPr>
                      <a:noAutofit/>
                    </a:bodyPr>
                    <a:lstStyle/>
                    <a:p>
                      <a:pPr indent="0" lvl="0" marL="0">
                        <a:spcBef>
                          <a:spcPts val="0"/>
                        </a:spcBef>
                        <a:spcAft>
                          <a:spcPts val="0"/>
                        </a:spcAft>
                        <a:buNone/>
                      </a:pPr>
                      <a:r>
                        <a:rPr lang="en" sz="1200"/>
                        <a:t>Number Of Test Cases Added</a:t>
                      </a:r>
                      <a:endParaRPr sz="1200"/>
                    </a:p>
                  </a:txBody>
                  <a:tcPr marT="91425" marB="91425" marR="91425" marL="91425"/>
                </a:tc>
                <a:tc>
                  <a:txBody>
                    <a:bodyPr>
                      <a:noAutofit/>
                    </a:bodyPr>
                    <a:lstStyle/>
                    <a:p>
                      <a:pPr indent="0" lvl="0" marL="0" rtl="0">
                        <a:spcBef>
                          <a:spcPts val="0"/>
                        </a:spcBef>
                        <a:spcAft>
                          <a:spcPts val="0"/>
                        </a:spcAft>
                        <a:buNone/>
                      </a:pPr>
                      <a:r>
                        <a:rPr lang="en" sz="1200"/>
                        <a:t>8</a:t>
                      </a:r>
                      <a:endParaRPr sz="1200"/>
                    </a:p>
                  </a:txBody>
                  <a:tcPr marT="91425" marB="91425" marR="91425" marL="91425"/>
                </a:tc>
                <a:tc>
                  <a:txBody>
                    <a:bodyPr>
                      <a:noAutofit/>
                    </a:bodyPr>
                    <a:lstStyle/>
                    <a:p>
                      <a:pPr indent="0" lvl="0" marL="0" rtl="0">
                        <a:spcBef>
                          <a:spcPts val="0"/>
                        </a:spcBef>
                        <a:spcAft>
                          <a:spcPts val="0"/>
                        </a:spcAft>
                        <a:buNone/>
                      </a:pPr>
                      <a:r>
                        <a:rPr lang="en" sz="1200"/>
                        <a:t>22</a:t>
                      </a:r>
                      <a:endParaRPr sz="1200"/>
                    </a:p>
                  </a:txBody>
                  <a:tcPr marT="91425" marB="91425" marR="91425" marL="91425"/>
                </a:tc>
                <a:tc>
                  <a:txBody>
                    <a:bodyPr>
                      <a:noAutofit/>
                    </a:bodyPr>
                    <a:lstStyle/>
                    <a:p>
                      <a:pPr indent="0" lvl="0" marL="0">
                        <a:spcBef>
                          <a:spcPts val="0"/>
                        </a:spcBef>
                        <a:spcAft>
                          <a:spcPts val="0"/>
                        </a:spcAft>
                        <a:buNone/>
                      </a:pPr>
                      <a:r>
                        <a:rPr lang="en" sz="1200"/>
                        <a:t>24</a:t>
                      </a:r>
                      <a:endParaRPr sz="1200"/>
                    </a:p>
                  </a:txBody>
                  <a:tcPr marT="91425" marB="91425" marR="91425" marL="91425"/>
                </a:tc>
                <a:tc>
                  <a:txBody>
                    <a:bodyPr>
                      <a:noAutofit/>
                    </a:bodyPr>
                    <a:lstStyle/>
                    <a:p>
                      <a:pPr indent="0" lvl="0" marL="0">
                        <a:spcBef>
                          <a:spcPts val="0"/>
                        </a:spcBef>
                        <a:spcAft>
                          <a:spcPts val="0"/>
                        </a:spcAft>
                        <a:buNone/>
                      </a:pPr>
                      <a:r>
                        <a:rPr lang="en" sz="1200"/>
                        <a:t>54</a:t>
                      </a:r>
                      <a:endParaRPr sz="1200"/>
                    </a:p>
                  </a:txBody>
                  <a:tcPr marT="91425" marB="91425" marR="91425" marL="91425"/>
                </a:tc>
              </a:tr>
              <a:tr h="381000">
                <a:tc>
                  <a:txBody>
                    <a:bodyPr>
                      <a:noAutofit/>
                    </a:bodyPr>
                    <a:lstStyle/>
                    <a:p>
                      <a:pPr indent="0" lvl="0" marL="0">
                        <a:spcBef>
                          <a:spcPts val="0"/>
                        </a:spcBef>
                        <a:spcAft>
                          <a:spcPts val="0"/>
                        </a:spcAft>
                        <a:buNone/>
                      </a:pPr>
                      <a:r>
                        <a:rPr lang="en" sz="1200"/>
                        <a:t>Number of Test Cases Executed</a:t>
                      </a:r>
                      <a:endParaRPr sz="1200"/>
                    </a:p>
                  </a:txBody>
                  <a:tcPr marT="91425" marB="91425" marR="91425" marL="91425"/>
                </a:tc>
                <a:tc>
                  <a:txBody>
                    <a:bodyPr>
                      <a:noAutofit/>
                    </a:bodyPr>
                    <a:lstStyle/>
                    <a:p>
                      <a:pPr indent="0" lvl="0" marL="0" rtl="0">
                        <a:spcBef>
                          <a:spcPts val="0"/>
                        </a:spcBef>
                        <a:spcAft>
                          <a:spcPts val="0"/>
                        </a:spcAft>
                        <a:buNone/>
                      </a:pPr>
                      <a:r>
                        <a:rPr lang="en" sz="1200"/>
                        <a:t>8</a:t>
                      </a:r>
                      <a:endParaRPr sz="1200"/>
                    </a:p>
                  </a:txBody>
                  <a:tcPr marT="91425" marB="91425" marR="91425" marL="91425"/>
                </a:tc>
                <a:tc>
                  <a:txBody>
                    <a:bodyPr>
                      <a:noAutofit/>
                    </a:bodyPr>
                    <a:lstStyle/>
                    <a:p>
                      <a:pPr indent="0" lvl="0" marL="0" rtl="0">
                        <a:spcBef>
                          <a:spcPts val="0"/>
                        </a:spcBef>
                        <a:spcAft>
                          <a:spcPts val="0"/>
                        </a:spcAft>
                        <a:buNone/>
                      </a:pPr>
                      <a:r>
                        <a:rPr lang="en" sz="1200"/>
                        <a:t>22</a:t>
                      </a:r>
                      <a:endParaRPr sz="1200"/>
                    </a:p>
                  </a:txBody>
                  <a:tcPr marT="91425" marB="91425" marR="91425" marL="91425"/>
                </a:tc>
                <a:tc>
                  <a:txBody>
                    <a:bodyPr>
                      <a:noAutofit/>
                    </a:bodyPr>
                    <a:lstStyle/>
                    <a:p>
                      <a:pPr indent="0" lvl="0" marL="0">
                        <a:spcBef>
                          <a:spcPts val="0"/>
                        </a:spcBef>
                        <a:spcAft>
                          <a:spcPts val="0"/>
                        </a:spcAft>
                        <a:buNone/>
                      </a:pPr>
                      <a:r>
                        <a:rPr lang="en" sz="1200"/>
                        <a:t>24</a:t>
                      </a:r>
                      <a:endParaRPr sz="1200"/>
                    </a:p>
                  </a:txBody>
                  <a:tcPr marT="91425" marB="91425" marR="91425" marL="91425"/>
                </a:tc>
                <a:tc>
                  <a:txBody>
                    <a:bodyPr>
                      <a:noAutofit/>
                    </a:bodyPr>
                    <a:lstStyle/>
                    <a:p>
                      <a:pPr indent="0" lvl="0" marL="0">
                        <a:spcBef>
                          <a:spcPts val="0"/>
                        </a:spcBef>
                        <a:spcAft>
                          <a:spcPts val="0"/>
                        </a:spcAft>
                        <a:buNone/>
                      </a:pPr>
                      <a:r>
                        <a:rPr lang="en" sz="1200"/>
                        <a:t>54</a:t>
                      </a:r>
                      <a:endParaRPr sz="1200"/>
                    </a:p>
                  </a:txBody>
                  <a:tcPr marT="91425" marB="91425" marR="91425" marL="91425"/>
                </a:tc>
              </a:tr>
              <a:tr h="381000">
                <a:tc>
                  <a:txBody>
                    <a:bodyPr>
                      <a:noAutofit/>
                    </a:bodyPr>
                    <a:lstStyle/>
                    <a:p>
                      <a:pPr indent="0" lvl="0" marL="0">
                        <a:spcBef>
                          <a:spcPts val="0"/>
                        </a:spcBef>
                        <a:spcAft>
                          <a:spcPts val="0"/>
                        </a:spcAft>
                        <a:buNone/>
                      </a:pPr>
                      <a:r>
                        <a:rPr lang="en" sz="1200"/>
                        <a:t>Pass</a:t>
                      </a:r>
                      <a:endParaRPr sz="1200"/>
                    </a:p>
                  </a:txBody>
                  <a:tcPr marT="91425" marB="91425" marR="91425" marL="91425"/>
                </a:tc>
                <a:tc>
                  <a:txBody>
                    <a:bodyPr>
                      <a:noAutofit/>
                    </a:bodyPr>
                    <a:lstStyle/>
                    <a:p>
                      <a:pPr indent="0" lvl="0" marL="0" rtl="0">
                        <a:spcBef>
                          <a:spcPts val="0"/>
                        </a:spcBef>
                        <a:spcAft>
                          <a:spcPts val="0"/>
                        </a:spcAft>
                        <a:buNone/>
                      </a:pPr>
                      <a:r>
                        <a:rPr lang="en" sz="1200"/>
                        <a:t>8</a:t>
                      </a:r>
                      <a:endParaRPr sz="1200"/>
                    </a:p>
                  </a:txBody>
                  <a:tcPr marT="91425" marB="91425" marR="91425" marL="91425"/>
                </a:tc>
                <a:tc>
                  <a:txBody>
                    <a:bodyPr>
                      <a:noAutofit/>
                    </a:bodyPr>
                    <a:lstStyle/>
                    <a:p>
                      <a:pPr indent="0" lvl="0" marL="0" rtl="0">
                        <a:spcBef>
                          <a:spcPts val="0"/>
                        </a:spcBef>
                        <a:spcAft>
                          <a:spcPts val="0"/>
                        </a:spcAft>
                        <a:buNone/>
                      </a:pPr>
                      <a:r>
                        <a:rPr lang="en" sz="1200"/>
                        <a:t>19</a:t>
                      </a:r>
                      <a:endParaRPr sz="1200"/>
                    </a:p>
                  </a:txBody>
                  <a:tcPr marT="91425" marB="91425" marR="91425" marL="91425"/>
                </a:tc>
                <a:tc>
                  <a:txBody>
                    <a:bodyPr>
                      <a:noAutofit/>
                    </a:bodyPr>
                    <a:lstStyle/>
                    <a:p>
                      <a:pPr indent="0" lvl="0" marL="0">
                        <a:spcBef>
                          <a:spcPts val="0"/>
                        </a:spcBef>
                        <a:spcAft>
                          <a:spcPts val="0"/>
                        </a:spcAft>
                        <a:buNone/>
                      </a:pPr>
                      <a:r>
                        <a:rPr lang="en" sz="1200"/>
                        <a:t>18</a:t>
                      </a:r>
                      <a:endParaRPr sz="1200"/>
                    </a:p>
                  </a:txBody>
                  <a:tcPr marT="91425" marB="91425" marR="91425" marL="91425"/>
                </a:tc>
                <a:tc>
                  <a:txBody>
                    <a:bodyPr>
                      <a:noAutofit/>
                    </a:bodyPr>
                    <a:lstStyle/>
                    <a:p>
                      <a:pPr indent="0" lvl="0" marL="0">
                        <a:spcBef>
                          <a:spcPts val="0"/>
                        </a:spcBef>
                        <a:spcAft>
                          <a:spcPts val="0"/>
                        </a:spcAft>
                        <a:buNone/>
                      </a:pPr>
                      <a:r>
                        <a:rPr lang="en" sz="1200"/>
                        <a:t>50</a:t>
                      </a:r>
                      <a:endParaRPr sz="1200"/>
                    </a:p>
                  </a:txBody>
                  <a:tcPr marT="91425" marB="91425" marR="91425" marL="91425"/>
                </a:tc>
              </a:tr>
              <a:tr h="396200">
                <a:tc>
                  <a:txBody>
                    <a:bodyPr>
                      <a:noAutofit/>
                    </a:bodyPr>
                    <a:lstStyle/>
                    <a:p>
                      <a:pPr indent="0" lvl="0" marL="0">
                        <a:spcBef>
                          <a:spcPts val="0"/>
                        </a:spcBef>
                        <a:spcAft>
                          <a:spcPts val="0"/>
                        </a:spcAft>
                        <a:buNone/>
                      </a:pPr>
                      <a:r>
                        <a:rPr lang="en" sz="1200"/>
                        <a:t>Fail</a:t>
                      </a:r>
                      <a:endParaRPr sz="1200"/>
                    </a:p>
                  </a:txBody>
                  <a:tcPr marT="91425" marB="91425" marR="91425" marL="91425"/>
                </a:tc>
                <a:tc>
                  <a:txBody>
                    <a:bodyPr>
                      <a:noAutofit/>
                    </a:bodyPr>
                    <a:lstStyle/>
                    <a:p>
                      <a:pPr indent="0" lvl="0" marL="0" rtl="0">
                        <a:spcBef>
                          <a:spcPts val="0"/>
                        </a:spcBef>
                        <a:spcAft>
                          <a:spcPts val="0"/>
                        </a:spcAft>
                        <a:buNone/>
                      </a:pPr>
                      <a:r>
                        <a:rPr lang="en" sz="1200"/>
                        <a:t>0</a:t>
                      </a:r>
                      <a:endParaRPr sz="1200"/>
                    </a:p>
                  </a:txBody>
                  <a:tcPr marT="91425" marB="91425" marR="91425" marL="91425"/>
                </a:tc>
                <a:tc>
                  <a:txBody>
                    <a:bodyPr>
                      <a:noAutofit/>
                    </a:bodyPr>
                    <a:lstStyle/>
                    <a:p>
                      <a:pPr indent="0" lvl="0" marL="0" rtl="0">
                        <a:spcBef>
                          <a:spcPts val="0"/>
                        </a:spcBef>
                        <a:spcAft>
                          <a:spcPts val="0"/>
                        </a:spcAft>
                        <a:buNone/>
                      </a:pPr>
                      <a:r>
                        <a:rPr lang="en" sz="1200"/>
                        <a:t>3</a:t>
                      </a:r>
                      <a:endParaRPr sz="1200"/>
                    </a:p>
                  </a:txBody>
                  <a:tcPr marT="91425" marB="91425" marR="91425" marL="91425"/>
                </a:tc>
                <a:tc>
                  <a:txBody>
                    <a:bodyPr>
                      <a:noAutofit/>
                    </a:bodyPr>
                    <a:lstStyle/>
                    <a:p>
                      <a:pPr indent="0" lvl="0" marL="0" rtl="0">
                        <a:spcBef>
                          <a:spcPts val="0"/>
                        </a:spcBef>
                        <a:spcAft>
                          <a:spcPts val="0"/>
                        </a:spcAft>
                        <a:buNone/>
                      </a:pPr>
                      <a:r>
                        <a:rPr lang="en" sz="1200"/>
                        <a:t>6</a:t>
                      </a:r>
                      <a:endParaRPr sz="1200"/>
                    </a:p>
                  </a:txBody>
                  <a:tcPr marT="91425" marB="91425" marR="91425" marL="91425"/>
                </a:tc>
                <a:tc>
                  <a:txBody>
                    <a:bodyPr>
                      <a:noAutofit/>
                    </a:bodyPr>
                    <a:lstStyle/>
                    <a:p>
                      <a:pPr indent="0" lvl="0" marL="0" rtl="0">
                        <a:spcBef>
                          <a:spcPts val="0"/>
                        </a:spcBef>
                        <a:spcAft>
                          <a:spcPts val="0"/>
                        </a:spcAft>
                        <a:buNone/>
                      </a:pPr>
                      <a:r>
                        <a:rPr lang="en" sz="1200"/>
                        <a:t>4</a:t>
                      </a:r>
                      <a:endParaRPr sz="1200"/>
                    </a:p>
                  </a:txBody>
                  <a:tcPr marT="91425" marB="91425" marR="91425" marL="91425"/>
                </a:tc>
              </a:tr>
              <a:tr h="396200">
                <a:tc>
                  <a:txBody>
                    <a:bodyPr>
                      <a:noAutofit/>
                    </a:bodyPr>
                    <a:lstStyle/>
                    <a:p>
                      <a:pPr indent="0" lvl="0" marL="0" rtl="0">
                        <a:spcBef>
                          <a:spcPts val="0"/>
                        </a:spcBef>
                        <a:spcAft>
                          <a:spcPts val="0"/>
                        </a:spcAft>
                        <a:buNone/>
                      </a:pPr>
                      <a:r>
                        <a:rPr i="1" lang="en" sz="1200"/>
                        <a:t>Pass Percentage</a:t>
                      </a:r>
                      <a:endParaRPr i="1" sz="1200"/>
                    </a:p>
                  </a:txBody>
                  <a:tcPr marT="91425" marB="91425" marR="91425" marL="91425"/>
                </a:tc>
                <a:tc>
                  <a:txBody>
                    <a:bodyPr>
                      <a:noAutofit/>
                    </a:bodyPr>
                    <a:lstStyle/>
                    <a:p>
                      <a:pPr indent="0" lvl="0" marL="0" rtl="0">
                        <a:spcBef>
                          <a:spcPts val="0"/>
                        </a:spcBef>
                        <a:spcAft>
                          <a:spcPts val="0"/>
                        </a:spcAft>
                        <a:buNone/>
                      </a:pPr>
                      <a:r>
                        <a:rPr i="1" lang="en" sz="1200"/>
                        <a:t>100 %</a:t>
                      </a:r>
                      <a:endParaRPr i="1" sz="1200"/>
                    </a:p>
                  </a:txBody>
                  <a:tcPr marT="91425" marB="91425" marR="91425" marL="91425"/>
                </a:tc>
                <a:tc>
                  <a:txBody>
                    <a:bodyPr>
                      <a:noAutofit/>
                    </a:bodyPr>
                    <a:lstStyle/>
                    <a:p>
                      <a:pPr indent="0" lvl="0" marL="0" rtl="0">
                        <a:spcBef>
                          <a:spcPts val="0"/>
                        </a:spcBef>
                        <a:spcAft>
                          <a:spcPts val="0"/>
                        </a:spcAft>
                        <a:buNone/>
                      </a:pPr>
                      <a:r>
                        <a:rPr i="1" lang="en" sz="1200"/>
                        <a:t>86 %</a:t>
                      </a:r>
                      <a:endParaRPr i="1" sz="1200"/>
                    </a:p>
                  </a:txBody>
                  <a:tcPr marT="91425" marB="91425" marR="91425" marL="91425"/>
                </a:tc>
                <a:tc>
                  <a:txBody>
                    <a:bodyPr>
                      <a:noAutofit/>
                    </a:bodyPr>
                    <a:lstStyle/>
                    <a:p>
                      <a:pPr indent="0" lvl="0" marL="0" rtl="0">
                        <a:spcBef>
                          <a:spcPts val="0"/>
                        </a:spcBef>
                        <a:spcAft>
                          <a:spcPts val="0"/>
                        </a:spcAft>
                        <a:buNone/>
                      </a:pPr>
                      <a:r>
                        <a:rPr i="1" lang="en" sz="1200"/>
                        <a:t>75 %</a:t>
                      </a:r>
                      <a:endParaRPr i="1" sz="1200"/>
                    </a:p>
                  </a:txBody>
                  <a:tcPr marT="91425" marB="91425" marR="91425" marL="91425"/>
                </a:tc>
                <a:tc>
                  <a:txBody>
                    <a:bodyPr>
                      <a:noAutofit/>
                    </a:bodyPr>
                    <a:lstStyle/>
                    <a:p>
                      <a:pPr indent="0" lvl="0" marL="0" rtl="0">
                        <a:spcBef>
                          <a:spcPts val="0"/>
                        </a:spcBef>
                        <a:spcAft>
                          <a:spcPts val="0"/>
                        </a:spcAft>
                        <a:buNone/>
                      </a:pPr>
                      <a:r>
                        <a:rPr i="1" lang="en" sz="1200"/>
                        <a:t>92 %</a:t>
                      </a:r>
                      <a:endParaRPr i="1" sz="1200"/>
                    </a:p>
                  </a:txBody>
                  <a:tcPr marT="91425" marB="91425" marR="91425" marL="91425"/>
                </a:tc>
              </a:tr>
              <a:tr h="396200">
                <a:tc>
                  <a:txBody>
                    <a:bodyPr>
                      <a:noAutofit/>
                    </a:bodyPr>
                    <a:lstStyle/>
                    <a:p>
                      <a:pPr indent="0" lvl="0" marL="0" rtl="0">
                        <a:spcBef>
                          <a:spcPts val="0"/>
                        </a:spcBef>
                        <a:spcAft>
                          <a:spcPts val="0"/>
                        </a:spcAft>
                        <a:buNone/>
                      </a:pPr>
                      <a:r>
                        <a:rPr b="1" lang="en" sz="1200"/>
                        <a:t>Automation</a:t>
                      </a:r>
                      <a:endParaRPr b="1" sz="1200"/>
                    </a:p>
                  </a:txBody>
                  <a:tcPr marT="91425" marB="91425" marR="91425" marL="91425"/>
                </a:tc>
                <a:tc>
                  <a:txBody>
                    <a:bodyPr>
                      <a:noAutofit/>
                    </a:bodyPr>
                    <a:lstStyle/>
                    <a:p>
                      <a:pPr indent="0" lvl="0" marL="0" rtl="0">
                        <a:spcBef>
                          <a:spcPts val="0"/>
                        </a:spcBef>
                        <a:spcAft>
                          <a:spcPts val="0"/>
                        </a:spcAft>
                        <a:buNone/>
                      </a:pPr>
                      <a:r>
                        <a:t/>
                      </a:r>
                      <a:endParaRPr sz="1200"/>
                    </a:p>
                  </a:txBody>
                  <a:tcPr marT="91425" marB="91425" marR="91425" marL="91425"/>
                </a:tc>
                <a:tc>
                  <a:txBody>
                    <a:bodyPr>
                      <a:noAutofit/>
                    </a:bodyPr>
                    <a:lstStyle/>
                    <a:p>
                      <a:pPr indent="0" lvl="0" marL="0" rtl="0">
                        <a:spcBef>
                          <a:spcPts val="0"/>
                        </a:spcBef>
                        <a:spcAft>
                          <a:spcPts val="0"/>
                        </a:spcAft>
                        <a:buNone/>
                      </a:pPr>
                      <a:r>
                        <a:t/>
                      </a:r>
                      <a:endParaRPr sz="1200"/>
                    </a:p>
                  </a:txBody>
                  <a:tcPr marT="91425" marB="91425" marR="91425" marL="91425"/>
                </a:tc>
                <a:tc>
                  <a:txBody>
                    <a:bodyPr>
                      <a:noAutofit/>
                    </a:bodyPr>
                    <a:lstStyle/>
                    <a:p>
                      <a:pPr indent="0" lvl="0" marL="0" rtl="0">
                        <a:spcBef>
                          <a:spcPts val="0"/>
                        </a:spcBef>
                        <a:spcAft>
                          <a:spcPts val="0"/>
                        </a:spcAft>
                        <a:buNone/>
                      </a:pPr>
                      <a:r>
                        <a:t/>
                      </a:r>
                      <a:endParaRPr sz="1200"/>
                    </a:p>
                  </a:txBody>
                  <a:tcPr marT="91425" marB="91425" marR="91425" marL="91425"/>
                </a:tc>
                <a:tc>
                  <a:txBody>
                    <a:bodyPr>
                      <a:noAutofit/>
                    </a:bodyPr>
                    <a:lstStyle/>
                    <a:p>
                      <a:pPr indent="0" lvl="0" marL="0" rtl="0">
                        <a:spcBef>
                          <a:spcPts val="0"/>
                        </a:spcBef>
                        <a:spcAft>
                          <a:spcPts val="0"/>
                        </a:spcAft>
                        <a:buNone/>
                      </a:pPr>
                      <a:r>
                        <a:t/>
                      </a:r>
                      <a:endParaRPr sz="1200"/>
                    </a:p>
                  </a:txBody>
                  <a:tcPr marT="91425" marB="91425" marR="91425" marL="91425"/>
                </a:tc>
              </a:tr>
              <a:tr h="396200">
                <a:tc>
                  <a:txBody>
                    <a:bodyPr>
                      <a:noAutofit/>
                    </a:bodyPr>
                    <a:lstStyle/>
                    <a:p>
                      <a:pPr indent="0" lvl="0" marL="0" rtl="0">
                        <a:spcBef>
                          <a:spcPts val="0"/>
                        </a:spcBef>
                        <a:spcAft>
                          <a:spcPts val="0"/>
                        </a:spcAft>
                        <a:buNone/>
                      </a:pPr>
                      <a:r>
                        <a:rPr lang="en" sz="1200"/>
                        <a:t>API/Unit Tests/UI</a:t>
                      </a:r>
                      <a:endParaRPr sz="1200"/>
                    </a:p>
                  </a:txBody>
                  <a:tcPr marT="91425" marB="91425" marR="91425" marL="91425"/>
                </a:tc>
                <a:tc>
                  <a:txBody>
                    <a:bodyPr>
                      <a:noAutofit/>
                    </a:bodyPr>
                    <a:lstStyle/>
                    <a:p>
                      <a:pPr indent="0" lvl="0" marL="0" rtl="0">
                        <a:spcBef>
                          <a:spcPts val="0"/>
                        </a:spcBef>
                        <a:spcAft>
                          <a:spcPts val="0"/>
                        </a:spcAft>
                        <a:buNone/>
                      </a:pPr>
                      <a:r>
                        <a:rPr lang="en" sz="1200"/>
                        <a:t>3</a:t>
                      </a:r>
                      <a:endParaRPr sz="1200"/>
                    </a:p>
                  </a:txBody>
                  <a:tcPr marT="91425" marB="91425" marR="91425" marL="91425"/>
                </a:tc>
                <a:tc>
                  <a:txBody>
                    <a:bodyPr>
                      <a:noAutofit/>
                    </a:bodyPr>
                    <a:lstStyle/>
                    <a:p>
                      <a:pPr indent="0" lvl="0" marL="0" rtl="0">
                        <a:spcBef>
                          <a:spcPts val="0"/>
                        </a:spcBef>
                        <a:spcAft>
                          <a:spcPts val="0"/>
                        </a:spcAft>
                        <a:buNone/>
                      </a:pPr>
                      <a:r>
                        <a:rPr lang="en" sz="1200"/>
                        <a:t>19</a:t>
                      </a:r>
                      <a:endParaRPr sz="1200"/>
                    </a:p>
                  </a:txBody>
                  <a:tcPr marT="91425" marB="91425" marR="91425" marL="91425"/>
                </a:tc>
                <a:tc>
                  <a:txBody>
                    <a:bodyPr>
                      <a:noAutofit/>
                    </a:bodyPr>
                    <a:lstStyle/>
                    <a:p>
                      <a:pPr indent="0" lvl="0" marL="0" rtl="0">
                        <a:spcBef>
                          <a:spcPts val="0"/>
                        </a:spcBef>
                        <a:spcAft>
                          <a:spcPts val="0"/>
                        </a:spcAft>
                        <a:buNone/>
                      </a:pPr>
                      <a:r>
                        <a:rPr lang="en" sz="1200"/>
                        <a:t>0</a:t>
                      </a:r>
                      <a:endParaRPr sz="1200"/>
                    </a:p>
                  </a:txBody>
                  <a:tcPr marT="91425" marB="91425" marR="91425" marL="91425"/>
                </a:tc>
                <a:tc>
                  <a:txBody>
                    <a:bodyPr>
                      <a:noAutofit/>
                    </a:bodyPr>
                    <a:lstStyle/>
                    <a:p>
                      <a:pPr indent="0" lvl="0" marL="0" rtl="0">
                        <a:spcBef>
                          <a:spcPts val="0"/>
                        </a:spcBef>
                        <a:spcAft>
                          <a:spcPts val="0"/>
                        </a:spcAft>
                        <a:buNone/>
                      </a:pPr>
                      <a:r>
                        <a:rPr lang="en" sz="1200"/>
                        <a:t>22</a:t>
                      </a:r>
                      <a:endParaRPr sz="1200"/>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727800" y="556900"/>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Security </a:t>
            </a:r>
            <a:r>
              <a:rPr b="0" lang="en"/>
              <a:t>Key Highlights</a:t>
            </a:r>
            <a:endParaRPr b="0"/>
          </a:p>
        </p:txBody>
      </p:sp>
      <p:sp>
        <p:nvSpPr>
          <p:cNvPr id="236" name="Shape 236"/>
          <p:cNvSpPr txBox="1"/>
          <p:nvPr>
            <p:ph idx="1" type="body"/>
          </p:nvPr>
        </p:nvSpPr>
        <p:spPr>
          <a:xfrm>
            <a:off x="729325" y="2078875"/>
            <a:ext cx="6966900" cy="24930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000000"/>
              </a:buClr>
              <a:buSzPts val="1300"/>
              <a:buChar char="●"/>
            </a:pPr>
            <a:r>
              <a:rPr lang="en">
                <a:solidFill>
                  <a:srgbClr val="000000"/>
                </a:solidFill>
              </a:rPr>
              <a:t>User Authentication</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End to End Encryption</a:t>
            </a:r>
            <a:endParaRPr>
              <a:solidFill>
                <a:srgbClr val="000000"/>
              </a:solidFill>
            </a:endParaRPr>
          </a:p>
          <a:p>
            <a:pPr indent="-298450" lvl="1" marL="914400" rtl="0">
              <a:spcBef>
                <a:spcPts val="0"/>
              </a:spcBef>
              <a:spcAft>
                <a:spcPts val="0"/>
              </a:spcAft>
              <a:buClr>
                <a:srgbClr val="000000"/>
              </a:buClr>
              <a:buSzPts val="1100"/>
              <a:buChar char="○"/>
            </a:pPr>
            <a:r>
              <a:rPr lang="en">
                <a:solidFill>
                  <a:srgbClr val="000000"/>
                </a:solidFill>
              </a:rPr>
              <a:t>Rest</a:t>
            </a:r>
            <a:endParaRPr>
              <a:solidFill>
                <a:srgbClr val="000000"/>
              </a:solidFill>
            </a:endParaRPr>
          </a:p>
          <a:p>
            <a:pPr indent="-298450" lvl="1" marL="914400" rtl="0">
              <a:spcBef>
                <a:spcPts val="0"/>
              </a:spcBef>
              <a:spcAft>
                <a:spcPts val="0"/>
              </a:spcAft>
              <a:buClr>
                <a:srgbClr val="000000"/>
              </a:buClr>
              <a:buSzPts val="1100"/>
              <a:buChar char="○"/>
            </a:pPr>
            <a:r>
              <a:rPr lang="en">
                <a:solidFill>
                  <a:srgbClr val="000000"/>
                </a:solidFill>
              </a:rPr>
              <a:t>Anguler</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Access Controls for Unauthorized Users</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Certificate Authority Signing</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756150" y="578250"/>
            <a:ext cx="7688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600" u="none" cap="none" strike="noStrike">
                <a:solidFill>
                  <a:schemeClr val="dk2"/>
                </a:solidFill>
                <a:latin typeface="Raleway"/>
                <a:ea typeface="Raleway"/>
                <a:cs typeface="Raleway"/>
                <a:sym typeface="Raleway"/>
              </a:rPr>
              <a:t>Security</a:t>
            </a:r>
            <a:r>
              <a:rPr lang="en"/>
              <a:t>  </a:t>
            </a:r>
            <a:r>
              <a:rPr b="0" lang="en"/>
              <a:t>Processes and Techniques</a:t>
            </a:r>
            <a:endParaRPr b="0" i="0" sz="2600" u="none" cap="none" strike="noStrike">
              <a:solidFill>
                <a:schemeClr val="dk2"/>
              </a:solidFill>
            </a:endParaRPr>
          </a:p>
        </p:txBody>
      </p:sp>
      <p:sp>
        <p:nvSpPr>
          <p:cNvPr id="242" name="Shape 242"/>
          <p:cNvSpPr txBox="1"/>
          <p:nvPr>
            <p:ph idx="1" type="body"/>
          </p:nvPr>
        </p:nvSpPr>
        <p:spPr>
          <a:xfrm>
            <a:off x="729325" y="2078875"/>
            <a:ext cx="4680900" cy="29082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Extensive Use of Strongly Encrypted SSL Certificates</a:t>
            </a:r>
            <a:endParaRPr sz="1000">
              <a:solidFill>
                <a:srgbClr val="000000"/>
              </a:solidFill>
            </a:endParaRPr>
          </a:p>
          <a:p>
            <a:pPr indent="-292100" lvl="1" marL="914400" marR="0" rtl="0" algn="l">
              <a:lnSpc>
                <a:spcPct val="115000"/>
              </a:lnSpc>
              <a:spcBef>
                <a:spcPts val="0"/>
              </a:spcBef>
              <a:spcAft>
                <a:spcPts val="0"/>
              </a:spcAft>
              <a:buClr>
                <a:srgbClr val="000000"/>
              </a:buClr>
              <a:buSzPts val="1000"/>
              <a:buChar char="○"/>
            </a:pPr>
            <a:r>
              <a:rPr lang="en" sz="1000">
                <a:solidFill>
                  <a:srgbClr val="000000"/>
                </a:solidFill>
              </a:rPr>
              <a:t>Public Key Cryptography </a:t>
            </a:r>
            <a:r>
              <a:rPr lang="en" sz="1000">
                <a:solidFill>
                  <a:srgbClr val="000000"/>
                </a:solidFill>
              </a:rPr>
              <a:t>Standards</a:t>
            </a:r>
            <a:endParaRPr sz="1000">
              <a:solidFill>
                <a:srgbClr val="000000"/>
              </a:solidFill>
            </a:endParaRPr>
          </a:p>
          <a:p>
            <a:pPr indent="-292100" lvl="1" marL="914400" marR="0" rtl="0" algn="l">
              <a:lnSpc>
                <a:spcPct val="115000"/>
              </a:lnSpc>
              <a:spcBef>
                <a:spcPts val="0"/>
              </a:spcBef>
              <a:spcAft>
                <a:spcPts val="0"/>
              </a:spcAft>
              <a:buClr>
                <a:srgbClr val="000000"/>
              </a:buClr>
              <a:buSzPts val="1000"/>
              <a:buChar char="○"/>
            </a:pPr>
            <a:r>
              <a:rPr lang="en" sz="1000">
                <a:solidFill>
                  <a:srgbClr val="000000"/>
                </a:solidFill>
              </a:rPr>
              <a:t>PKCS #1 SHA With RSA Encryption</a:t>
            </a:r>
            <a:endParaRPr sz="1000">
              <a:solidFill>
                <a:srgbClr val="000000"/>
              </a:solidFill>
            </a:endParaRPr>
          </a:p>
          <a:p>
            <a:pPr indent="-292100" lvl="1" marL="914400" marR="0" rtl="0" algn="l">
              <a:lnSpc>
                <a:spcPct val="115000"/>
              </a:lnSpc>
              <a:spcBef>
                <a:spcPts val="0"/>
              </a:spcBef>
              <a:spcAft>
                <a:spcPts val="0"/>
              </a:spcAft>
              <a:buClr>
                <a:srgbClr val="000000"/>
              </a:buClr>
              <a:buSzPts val="1000"/>
              <a:buChar char="○"/>
            </a:pPr>
            <a:r>
              <a:rPr lang="en" sz="1000">
                <a:solidFill>
                  <a:srgbClr val="000000"/>
                </a:solidFill>
              </a:rPr>
              <a:t>8192 bit </a:t>
            </a:r>
            <a:r>
              <a:rPr lang="en" sz="1000">
                <a:solidFill>
                  <a:srgbClr val="000000"/>
                </a:solidFill>
              </a:rPr>
              <a:t>Modulus </a:t>
            </a:r>
            <a:r>
              <a:rPr lang="en" sz="1000">
                <a:solidFill>
                  <a:srgbClr val="000000"/>
                </a:solidFill>
              </a:rPr>
              <a:t> Public Key</a:t>
            </a:r>
            <a:endParaRPr sz="1000">
              <a:solidFill>
                <a:srgbClr val="000000"/>
              </a:solidFill>
            </a:endParaRPr>
          </a:p>
          <a:p>
            <a:pPr indent="-292100" lvl="1" marL="914400" marR="0" rtl="0" algn="l">
              <a:lnSpc>
                <a:spcPct val="115000"/>
              </a:lnSpc>
              <a:spcBef>
                <a:spcPts val="0"/>
              </a:spcBef>
              <a:spcAft>
                <a:spcPts val="0"/>
              </a:spcAft>
              <a:buClr>
                <a:srgbClr val="000000"/>
              </a:buClr>
              <a:buSzPts val="1000"/>
              <a:buChar char="○"/>
            </a:pPr>
            <a:r>
              <a:rPr lang="en" sz="1000">
                <a:solidFill>
                  <a:srgbClr val="000000"/>
                </a:solidFill>
              </a:rPr>
              <a:t>SHA512</a:t>
            </a:r>
            <a:endParaRPr sz="1000">
              <a:solidFill>
                <a:srgbClr val="000000"/>
              </a:solidFill>
            </a:endParaRPr>
          </a:p>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Created a Self Signed Certificate </a:t>
            </a:r>
            <a:endParaRPr sz="1000">
              <a:solidFill>
                <a:srgbClr val="000000"/>
              </a:solidFill>
            </a:endParaRPr>
          </a:p>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Acted as the Issuer due to the cost of getting an official Cert</a:t>
            </a:r>
            <a:endParaRPr sz="1000">
              <a:solidFill>
                <a:srgbClr val="000000"/>
              </a:solidFill>
            </a:endParaRPr>
          </a:p>
          <a:p>
            <a:pPr indent="-292100" lvl="1" marL="914400" marR="0" rtl="0" algn="l">
              <a:lnSpc>
                <a:spcPct val="115000"/>
              </a:lnSpc>
              <a:spcBef>
                <a:spcPts val="0"/>
              </a:spcBef>
              <a:spcAft>
                <a:spcPts val="0"/>
              </a:spcAft>
              <a:buClr>
                <a:srgbClr val="000000"/>
              </a:buClr>
              <a:buSzPts val="1000"/>
              <a:buChar char="○"/>
            </a:pPr>
            <a:r>
              <a:rPr lang="en" sz="1000">
                <a:solidFill>
                  <a:srgbClr val="000000"/>
                </a:solidFill>
              </a:rPr>
              <a:t>Create a root Certificate associated with the System then use </a:t>
            </a:r>
            <a:endParaRPr sz="1000">
              <a:solidFill>
                <a:srgbClr val="000000"/>
              </a:solidFill>
            </a:endParaRPr>
          </a:p>
          <a:p>
            <a:pPr indent="-292100" lvl="1" marL="914400" marR="0" rtl="0" algn="l">
              <a:lnSpc>
                <a:spcPct val="115000"/>
              </a:lnSpc>
              <a:spcBef>
                <a:spcPts val="0"/>
              </a:spcBef>
              <a:spcAft>
                <a:spcPts val="0"/>
              </a:spcAft>
              <a:buClr>
                <a:srgbClr val="000000"/>
              </a:buClr>
              <a:buSzPts val="1000"/>
              <a:buChar char="○"/>
            </a:pPr>
            <a:r>
              <a:rPr lang="en" sz="1000">
                <a:solidFill>
                  <a:srgbClr val="000000"/>
                </a:solidFill>
              </a:rPr>
              <a:t>~$150 a year for </a:t>
            </a:r>
            <a:r>
              <a:rPr lang="en" sz="1000">
                <a:solidFill>
                  <a:srgbClr val="000000"/>
                </a:solidFill>
              </a:rPr>
              <a:t>equivalent</a:t>
            </a:r>
            <a:r>
              <a:rPr lang="en" sz="1000">
                <a:solidFill>
                  <a:srgbClr val="000000"/>
                </a:solidFill>
              </a:rPr>
              <a:t> Cert from GoDaddy.com</a:t>
            </a:r>
            <a:endParaRPr sz="1000">
              <a:solidFill>
                <a:srgbClr val="000000"/>
              </a:solidFill>
            </a:endParaRPr>
          </a:p>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Angular Front End sits on HTTPS on 443</a:t>
            </a:r>
            <a:endParaRPr sz="1000">
              <a:solidFill>
                <a:srgbClr val="000000"/>
              </a:solidFill>
            </a:endParaRPr>
          </a:p>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Rest Endpoints reside on port 3000</a:t>
            </a:r>
            <a:endParaRPr sz="1000">
              <a:solidFill>
                <a:srgbClr val="000000"/>
              </a:solidFill>
            </a:endParaRPr>
          </a:p>
          <a:p>
            <a:pPr indent="0" lvl="0" marL="0" marR="0" rtl="0" algn="l">
              <a:lnSpc>
                <a:spcPct val="115000"/>
              </a:lnSpc>
              <a:spcBef>
                <a:spcPts val="0"/>
              </a:spcBef>
              <a:spcAft>
                <a:spcPts val="0"/>
              </a:spcAft>
              <a:buNone/>
            </a:pPr>
            <a:r>
              <a:t/>
            </a:r>
            <a:endParaRPr sz="1000">
              <a:solidFill>
                <a:srgbClr val="000000"/>
              </a:solidFill>
            </a:endParaRPr>
          </a:p>
        </p:txBody>
      </p:sp>
      <p:pic>
        <p:nvPicPr>
          <p:cNvPr id="243" name="Shape 243"/>
          <p:cNvPicPr preferRelativeResize="0"/>
          <p:nvPr/>
        </p:nvPicPr>
        <p:blipFill>
          <a:blip r:embed="rId3">
            <a:alphaModFix/>
          </a:blip>
          <a:stretch>
            <a:fillRect/>
          </a:stretch>
        </p:blipFill>
        <p:spPr>
          <a:xfrm>
            <a:off x="3505200" y="4005550"/>
            <a:ext cx="2666999" cy="1099850"/>
          </a:xfrm>
          <a:prstGeom prst="rect">
            <a:avLst/>
          </a:prstGeom>
          <a:noFill/>
          <a:ln cap="flat" cmpd="sng" w="19050">
            <a:solidFill>
              <a:schemeClr val="dk2"/>
            </a:solidFill>
            <a:prstDash val="solid"/>
            <a:round/>
            <a:headEnd len="sm" w="sm" type="none"/>
            <a:tailEnd len="sm" w="sm" type="none"/>
          </a:ln>
        </p:spPr>
      </p:pic>
      <p:pic>
        <p:nvPicPr>
          <p:cNvPr id="244" name="Shape 244"/>
          <p:cNvPicPr preferRelativeResize="0"/>
          <p:nvPr/>
        </p:nvPicPr>
        <p:blipFill>
          <a:blip r:embed="rId4">
            <a:alphaModFix/>
          </a:blip>
          <a:stretch>
            <a:fillRect/>
          </a:stretch>
        </p:blipFill>
        <p:spPr>
          <a:xfrm>
            <a:off x="6324600" y="1676400"/>
            <a:ext cx="2667000" cy="3352801"/>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729450" y="609600"/>
            <a:ext cx="7688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600" u="none" cap="none" strike="noStrike">
                <a:solidFill>
                  <a:schemeClr val="dk2"/>
                </a:solidFill>
                <a:latin typeface="Raleway"/>
                <a:ea typeface="Raleway"/>
                <a:cs typeface="Raleway"/>
                <a:sym typeface="Raleway"/>
              </a:rPr>
              <a:t>Security  </a:t>
            </a:r>
            <a:r>
              <a:rPr b="0" lang="en"/>
              <a:t>User Authentication</a:t>
            </a:r>
            <a:endParaRPr b="0" i="0" sz="2600" u="none" cap="none" strike="noStrike">
              <a:solidFill>
                <a:schemeClr val="dk2"/>
              </a:solidFill>
            </a:endParaRPr>
          </a:p>
        </p:txBody>
      </p:sp>
      <p:pic>
        <p:nvPicPr>
          <p:cNvPr id="250" name="Shape 250"/>
          <p:cNvPicPr preferRelativeResize="0"/>
          <p:nvPr/>
        </p:nvPicPr>
        <p:blipFill>
          <a:blip r:embed="rId3">
            <a:alphaModFix/>
          </a:blip>
          <a:stretch>
            <a:fillRect/>
          </a:stretch>
        </p:blipFill>
        <p:spPr>
          <a:xfrm>
            <a:off x="5123337" y="1219200"/>
            <a:ext cx="3868263" cy="3693900"/>
          </a:xfrm>
          <a:prstGeom prst="rect">
            <a:avLst/>
          </a:prstGeom>
          <a:noFill/>
          <a:ln>
            <a:noFill/>
          </a:ln>
        </p:spPr>
      </p:pic>
      <p:sp>
        <p:nvSpPr>
          <p:cNvPr id="251" name="Shape 251"/>
          <p:cNvSpPr txBox="1"/>
          <p:nvPr>
            <p:ph idx="1" type="body"/>
          </p:nvPr>
        </p:nvSpPr>
        <p:spPr>
          <a:xfrm>
            <a:off x="729325" y="2078875"/>
            <a:ext cx="4680900" cy="29082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Open Web Application Security Project (OWASP)</a:t>
            </a:r>
            <a:endParaRPr sz="1000">
              <a:solidFill>
                <a:srgbClr val="000000"/>
              </a:solidFill>
            </a:endParaRPr>
          </a:p>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User is restricted by Form Validation</a:t>
            </a:r>
            <a:endParaRPr sz="1000">
              <a:solidFill>
                <a:srgbClr val="000000"/>
              </a:solidFill>
            </a:endParaRPr>
          </a:p>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Only BU email address are given access</a:t>
            </a:r>
            <a:endParaRPr sz="1000">
              <a:solidFill>
                <a:srgbClr val="000000"/>
              </a:solidFill>
            </a:endParaRPr>
          </a:p>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Passwords must be 8-12 Chars in length</a:t>
            </a:r>
            <a:endParaRPr sz="1000">
              <a:solidFill>
                <a:srgbClr val="000000"/>
              </a:solidFill>
            </a:endParaRPr>
          </a:p>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All password are saved as an SHA256 Hash in the database</a:t>
            </a:r>
            <a:endParaRPr sz="1000">
              <a:solidFill>
                <a:srgbClr val="000000"/>
              </a:solidFill>
            </a:endParaRPr>
          </a:p>
          <a:p>
            <a:pPr indent="0" lvl="0" marL="0" marR="0" rtl="0" algn="l">
              <a:lnSpc>
                <a:spcPct val="115000"/>
              </a:lnSpc>
              <a:spcBef>
                <a:spcPts val="0"/>
              </a:spcBef>
              <a:spcAft>
                <a:spcPts val="0"/>
              </a:spcAft>
              <a:buNone/>
            </a:pPr>
            <a:r>
              <a:t/>
            </a:r>
            <a:endParaRPr sz="10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729450" y="609600"/>
            <a:ext cx="7688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600" u="none" cap="none" strike="noStrike">
                <a:solidFill>
                  <a:schemeClr val="dk2"/>
                </a:solidFill>
                <a:latin typeface="Raleway"/>
                <a:ea typeface="Raleway"/>
                <a:cs typeface="Raleway"/>
                <a:sym typeface="Raleway"/>
              </a:rPr>
              <a:t>Security  </a:t>
            </a:r>
            <a:r>
              <a:rPr b="0" lang="en"/>
              <a:t>User Authentication</a:t>
            </a:r>
            <a:endParaRPr b="0" i="0" sz="2600" u="none" cap="none" strike="noStrike">
              <a:solidFill>
                <a:schemeClr val="dk2"/>
              </a:solidFill>
            </a:endParaRPr>
          </a:p>
        </p:txBody>
      </p:sp>
      <p:sp>
        <p:nvSpPr>
          <p:cNvPr id="257" name="Shape 257"/>
          <p:cNvSpPr/>
          <p:nvPr/>
        </p:nvSpPr>
        <p:spPr>
          <a:xfrm>
            <a:off x="3261826" y="1499525"/>
            <a:ext cx="8721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Angular</a:t>
            </a:r>
            <a:endParaRPr/>
          </a:p>
        </p:txBody>
      </p:sp>
      <p:cxnSp>
        <p:nvCxnSpPr>
          <p:cNvPr id="258" name="Shape 258"/>
          <p:cNvCxnSpPr>
            <a:stCxn id="257" idx="2"/>
          </p:cNvCxnSpPr>
          <p:nvPr/>
        </p:nvCxnSpPr>
        <p:spPr>
          <a:xfrm>
            <a:off x="3697876" y="1857125"/>
            <a:ext cx="300" cy="3172200"/>
          </a:xfrm>
          <a:prstGeom prst="straightConnector1">
            <a:avLst/>
          </a:prstGeom>
          <a:noFill/>
          <a:ln cap="flat" cmpd="sng" w="76200">
            <a:solidFill>
              <a:schemeClr val="dk2"/>
            </a:solidFill>
            <a:prstDash val="solid"/>
            <a:round/>
            <a:headEnd len="med" w="med" type="none"/>
            <a:tailEnd len="med" w="med" type="none"/>
          </a:ln>
        </p:spPr>
      </p:cxnSp>
      <p:sp>
        <p:nvSpPr>
          <p:cNvPr id="259" name="Shape 259"/>
          <p:cNvSpPr/>
          <p:nvPr/>
        </p:nvSpPr>
        <p:spPr>
          <a:xfrm>
            <a:off x="5046719" y="1493644"/>
            <a:ext cx="8721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Express</a:t>
            </a:r>
            <a:endParaRPr/>
          </a:p>
        </p:txBody>
      </p:sp>
      <p:cxnSp>
        <p:nvCxnSpPr>
          <p:cNvPr id="260" name="Shape 260"/>
          <p:cNvCxnSpPr>
            <a:stCxn id="259" idx="2"/>
          </p:cNvCxnSpPr>
          <p:nvPr/>
        </p:nvCxnSpPr>
        <p:spPr>
          <a:xfrm>
            <a:off x="5482769" y="1851244"/>
            <a:ext cx="3600" cy="3177900"/>
          </a:xfrm>
          <a:prstGeom prst="straightConnector1">
            <a:avLst/>
          </a:prstGeom>
          <a:noFill/>
          <a:ln cap="flat" cmpd="sng" w="76200">
            <a:solidFill>
              <a:schemeClr val="dk2"/>
            </a:solidFill>
            <a:prstDash val="solid"/>
            <a:round/>
            <a:headEnd len="med" w="med" type="none"/>
            <a:tailEnd len="med" w="med" type="none"/>
          </a:ln>
        </p:spPr>
      </p:cxnSp>
      <p:sp>
        <p:nvSpPr>
          <p:cNvPr id="261" name="Shape 261"/>
          <p:cNvSpPr/>
          <p:nvPr/>
        </p:nvSpPr>
        <p:spPr>
          <a:xfrm>
            <a:off x="6816837" y="1496020"/>
            <a:ext cx="9948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MongoDb</a:t>
            </a:r>
            <a:endParaRPr/>
          </a:p>
        </p:txBody>
      </p:sp>
      <p:cxnSp>
        <p:nvCxnSpPr>
          <p:cNvPr id="262" name="Shape 262"/>
          <p:cNvCxnSpPr>
            <a:stCxn id="261" idx="2"/>
          </p:cNvCxnSpPr>
          <p:nvPr/>
        </p:nvCxnSpPr>
        <p:spPr>
          <a:xfrm>
            <a:off x="7314237" y="1853620"/>
            <a:ext cx="900" cy="3099300"/>
          </a:xfrm>
          <a:prstGeom prst="straightConnector1">
            <a:avLst/>
          </a:prstGeom>
          <a:noFill/>
          <a:ln cap="flat" cmpd="sng" w="76200">
            <a:solidFill>
              <a:schemeClr val="dk2"/>
            </a:solidFill>
            <a:prstDash val="solid"/>
            <a:round/>
            <a:headEnd len="med" w="med" type="none"/>
            <a:tailEnd len="med" w="med" type="none"/>
          </a:ln>
        </p:spPr>
      </p:cxnSp>
      <p:sp>
        <p:nvSpPr>
          <p:cNvPr id="263" name="Shape 263"/>
          <p:cNvSpPr/>
          <p:nvPr/>
        </p:nvSpPr>
        <p:spPr>
          <a:xfrm>
            <a:off x="1410657" y="1826744"/>
            <a:ext cx="838200" cy="22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User</a:t>
            </a:r>
            <a:endParaRPr/>
          </a:p>
        </p:txBody>
      </p:sp>
      <p:cxnSp>
        <p:nvCxnSpPr>
          <p:cNvPr id="264" name="Shape 264"/>
          <p:cNvCxnSpPr>
            <a:stCxn id="263" idx="6"/>
          </p:cNvCxnSpPr>
          <p:nvPr/>
        </p:nvCxnSpPr>
        <p:spPr>
          <a:xfrm>
            <a:off x="2248857" y="1941044"/>
            <a:ext cx="1408800" cy="3000"/>
          </a:xfrm>
          <a:prstGeom prst="straightConnector1">
            <a:avLst/>
          </a:prstGeom>
          <a:noFill/>
          <a:ln cap="flat" cmpd="sng" w="9525">
            <a:solidFill>
              <a:schemeClr val="dk2"/>
            </a:solidFill>
            <a:prstDash val="solid"/>
            <a:round/>
            <a:headEnd len="med" w="med" type="none"/>
            <a:tailEnd len="med" w="med" type="triangle"/>
          </a:ln>
        </p:spPr>
      </p:cxnSp>
      <p:sp>
        <p:nvSpPr>
          <p:cNvPr id="265" name="Shape 265"/>
          <p:cNvSpPr txBox="1"/>
          <p:nvPr/>
        </p:nvSpPr>
        <p:spPr>
          <a:xfrm>
            <a:off x="2209800" y="1943944"/>
            <a:ext cx="1447800" cy="2286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800"/>
              <a:t>loginPage</a:t>
            </a:r>
            <a:r>
              <a:rPr lang="en" sz="800"/>
              <a:t>(email, password)</a:t>
            </a:r>
            <a:endParaRPr sz="800"/>
          </a:p>
        </p:txBody>
      </p:sp>
      <p:sp>
        <p:nvSpPr>
          <p:cNvPr id="266" name="Shape 266"/>
          <p:cNvSpPr txBox="1"/>
          <p:nvPr/>
        </p:nvSpPr>
        <p:spPr>
          <a:xfrm>
            <a:off x="3657600" y="1943944"/>
            <a:ext cx="1828800" cy="2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authenticateUser(email, password)</a:t>
            </a:r>
            <a:endParaRPr sz="800"/>
          </a:p>
        </p:txBody>
      </p:sp>
      <p:cxnSp>
        <p:nvCxnSpPr>
          <p:cNvPr id="267" name="Shape 267"/>
          <p:cNvCxnSpPr/>
          <p:nvPr/>
        </p:nvCxnSpPr>
        <p:spPr>
          <a:xfrm>
            <a:off x="3657600" y="2172544"/>
            <a:ext cx="1828800" cy="0"/>
          </a:xfrm>
          <a:prstGeom prst="straightConnector1">
            <a:avLst/>
          </a:prstGeom>
          <a:noFill/>
          <a:ln cap="flat" cmpd="sng" w="9525">
            <a:solidFill>
              <a:schemeClr val="dk2"/>
            </a:solidFill>
            <a:prstDash val="solid"/>
            <a:round/>
            <a:headEnd len="med" w="med" type="none"/>
            <a:tailEnd len="med" w="med" type="triangle"/>
          </a:ln>
        </p:spPr>
      </p:cxnSp>
      <p:sp>
        <p:nvSpPr>
          <p:cNvPr id="268" name="Shape 268"/>
          <p:cNvSpPr txBox="1"/>
          <p:nvPr/>
        </p:nvSpPr>
        <p:spPr>
          <a:xfrm>
            <a:off x="5486400" y="2172544"/>
            <a:ext cx="1828800" cy="2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findUser</a:t>
            </a:r>
            <a:r>
              <a:rPr lang="en" sz="800"/>
              <a:t>(email)</a:t>
            </a:r>
            <a:endParaRPr sz="800"/>
          </a:p>
        </p:txBody>
      </p:sp>
      <p:cxnSp>
        <p:nvCxnSpPr>
          <p:cNvPr id="269" name="Shape 269"/>
          <p:cNvCxnSpPr/>
          <p:nvPr/>
        </p:nvCxnSpPr>
        <p:spPr>
          <a:xfrm>
            <a:off x="5486400" y="2401144"/>
            <a:ext cx="1828800" cy="0"/>
          </a:xfrm>
          <a:prstGeom prst="straightConnector1">
            <a:avLst/>
          </a:prstGeom>
          <a:noFill/>
          <a:ln cap="flat" cmpd="sng" w="9525">
            <a:solidFill>
              <a:schemeClr val="dk2"/>
            </a:solidFill>
            <a:prstDash val="solid"/>
            <a:round/>
            <a:headEnd len="med" w="med" type="none"/>
            <a:tailEnd len="med" w="med" type="triangle"/>
          </a:ln>
        </p:spPr>
      </p:cxnSp>
      <p:sp>
        <p:nvSpPr>
          <p:cNvPr id="270" name="Shape 270"/>
          <p:cNvSpPr txBox="1"/>
          <p:nvPr/>
        </p:nvSpPr>
        <p:spPr>
          <a:xfrm>
            <a:off x="5486400" y="2729588"/>
            <a:ext cx="1828800" cy="22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700"/>
              <a:t>SHA256(password) == User.password?</a:t>
            </a:r>
            <a:endParaRPr sz="700"/>
          </a:p>
        </p:txBody>
      </p:sp>
      <p:sp>
        <p:nvSpPr>
          <p:cNvPr id="271" name="Shape 271"/>
          <p:cNvSpPr/>
          <p:nvPr/>
        </p:nvSpPr>
        <p:spPr>
          <a:xfrm>
            <a:off x="5291955" y="2705944"/>
            <a:ext cx="381000" cy="3048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txBox="1"/>
          <p:nvPr/>
        </p:nvSpPr>
        <p:spPr>
          <a:xfrm>
            <a:off x="5486400" y="2858344"/>
            <a:ext cx="1828800" cy="2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createSession(User.id)</a:t>
            </a:r>
            <a:endParaRPr sz="800"/>
          </a:p>
        </p:txBody>
      </p:sp>
      <p:cxnSp>
        <p:nvCxnSpPr>
          <p:cNvPr id="273" name="Shape 273"/>
          <p:cNvCxnSpPr/>
          <p:nvPr/>
        </p:nvCxnSpPr>
        <p:spPr>
          <a:xfrm>
            <a:off x="5486400" y="3086944"/>
            <a:ext cx="1828800" cy="0"/>
          </a:xfrm>
          <a:prstGeom prst="straightConnector1">
            <a:avLst/>
          </a:prstGeom>
          <a:noFill/>
          <a:ln cap="flat" cmpd="sng" w="9525">
            <a:solidFill>
              <a:schemeClr val="dk2"/>
            </a:solidFill>
            <a:prstDash val="solid"/>
            <a:round/>
            <a:headEnd len="med" w="med" type="none"/>
            <a:tailEnd len="med" w="med" type="triangle"/>
          </a:ln>
        </p:spPr>
      </p:cxnSp>
      <p:sp>
        <p:nvSpPr>
          <p:cNvPr id="274" name="Shape 274"/>
          <p:cNvSpPr txBox="1"/>
          <p:nvPr/>
        </p:nvSpPr>
        <p:spPr>
          <a:xfrm>
            <a:off x="5486400" y="3086944"/>
            <a:ext cx="1828800" cy="2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Session</a:t>
            </a:r>
            <a:endParaRPr sz="800"/>
          </a:p>
        </p:txBody>
      </p:sp>
      <p:cxnSp>
        <p:nvCxnSpPr>
          <p:cNvPr id="275" name="Shape 275"/>
          <p:cNvCxnSpPr/>
          <p:nvPr/>
        </p:nvCxnSpPr>
        <p:spPr>
          <a:xfrm>
            <a:off x="5486400" y="3315544"/>
            <a:ext cx="1828800" cy="0"/>
          </a:xfrm>
          <a:prstGeom prst="straightConnector1">
            <a:avLst/>
          </a:prstGeom>
          <a:noFill/>
          <a:ln cap="flat" cmpd="sng" w="9525">
            <a:solidFill>
              <a:schemeClr val="dk2"/>
            </a:solidFill>
            <a:prstDash val="solid"/>
            <a:round/>
            <a:headEnd len="med" w="med" type="triangle"/>
            <a:tailEnd len="med" w="med" type="none"/>
          </a:ln>
        </p:spPr>
      </p:cxnSp>
      <p:cxnSp>
        <p:nvCxnSpPr>
          <p:cNvPr id="276" name="Shape 276"/>
          <p:cNvCxnSpPr/>
          <p:nvPr/>
        </p:nvCxnSpPr>
        <p:spPr>
          <a:xfrm>
            <a:off x="3657600" y="3544144"/>
            <a:ext cx="1828800" cy="0"/>
          </a:xfrm>
          <a:prstGeom prst="straightConnector1">
            <a:avLst/>
          </a:prstGeom>
          <a:noFill/>
          <a:ln cap="flat" cmpd="sng" w="9525">
            <a:solidFill>
              <a:schemeClr val="dk2"/>
            </a:solidFill>
            <a:prstDash val="solid"/>
            <a:round/>
            <a:headEnd len="med" w="med" type="triangle"/>
            <a:tailEnd len="med" w="med" type="none"/>
          </a:ln>
        </p:spPr>
      </p:cxnSp>
      <p:sp>
        <p:nvSpPr>
          <p:cNvPr id="277" name="Shape 277"/>
          <p:cNvSpPr txBox="1"/>
          <p:nvPr/>
        </p:nvSpPr>
        <p:spPr>
          <a:xfrm>
            <a:off x="3657600" y="3315544"/>
            <a:ext cx="1828800" cy="2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Session</a:t>
            </a:r>
            <a:endParaRPr sz="800"/>
          </a:p>
        </p:txBody>
      </p:sp>
      <p:cxnSp>
        <p:nvCxnSpPr>
          <p:cNvPr id="278" name="Shape 278"/>
          <p:cNvCxnSpPr/>
          <p:nvPr/>
        </p:nvCxnSpPr>
        <p:spPr>
          <a:xfrm>
            <a:off x="3657600" y="3772744"/>
            <a:ext cx="1828800" cy="0"/>
          </a:xfrm>
          <a:prstGeom prst="straightConnector1">
            <a:avLst/>
          </a:prstGeom>
          <a:noFill/>
          <a:ln cap="flat" cmpd="sng" w="9525">
            <a:solidFill>
              <a:schemeClr val="dk2"/>
            </a:solidFill>
            <a:prstDash val="solid"/>
            <a:round/>
            <a:headEnd len="med" w="med" type="none"/>
            <a:tailEnd len="med" w="med" type="triangle"/>
          </a:ln>
        </p:spPr>
      </p:cxnSp>
      <p:sp>
        <p:nvSpPr>
          <p:cNvPr id="279" name="Shape 279"/>
          <p:cNvSpPr txBox="1"/>
          <p:nvPr/>
        </p:nvSpPr>
        <p:spPr>
          <a:xfrm>
            <a:off x="3657600" y="3544144"/>
            <a:ext cx="1828800" cy="2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getUserBySessionToken(token)</a:t>
            </a:r>
            <a:endParaRPr sz="800"/>
          </a:p>
        </p:txBody>
      </p:sp>
      <p:cxnSp>
        <p:nvCxnSpPr>
          <p:cNvPr id="280" name="Shape 280"/>
          <p:cNvCxnSpPr/>
          <p:nvPr/>
        </p:nvCxnSpPr>
        <p:spPr>
          <a:xfrm>
            <a:off x="5486400" y="4001344"/>
            <a:ext cx="1828800" cy="0"/>
          </a:xfrm>
          <a:prstGeom prst="straightConnector1">
            <a:avLst/>
          </a:prstGeom>
          <a:noFill/>
          <a:ln cap="flat" cmpd="sng" w="9525">
            <a:solidFill>
              <a:schemeClr val="dk2"/>
            </a:solidFill>
            <a:prstDash val="solid"/>
            <a:round/>
            <a:headEnd len="med" w="med" type="none"/>
            <a:tailEnd len="med" w="med" type="triangle"/>
          </a:ln>
        </p:spPr>
      </p:cxnSp>
      <p:sp>
        <p:nvSpPr>
          <p:cNvPr id="281" name="Shape 281"/>
          <p:cNvSpPr txBox="1"/>
          <p:nvPr/>
        </p:nvSpPr>
        <p:spPr>
          <a:xfrm>
            <a:off x="5486400" y="3772744"/>
            <a:ext cx="1828800" cy="2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getUserBySession</a:t>
            </a:r>
            <a:r>
              <a:rPr lang="en" sz="800"/>
              <a:t>(token)</a:t>
            </a:r>
            <a:endParaRPr sz="800"/>
          </a:p>
        </p:txBody>
      </p:sp>
      <p:cxnSp>
        <p:nvCxnSpPr>
          <p:cNvPr id="282" name="Shape 282"/>
          <p:cNvCxnSpPr/>
          <p:nvPr/>
        </p:nvCxnSpPr>
        <p:spPr>
          <a:xfrm>
            <a:off x="5486400" y="2629744"/>
            <a:ext cx="1828800" cy="0"/>
          </a:xfrm>
          <a:prstGeom prst="straightConnector1">
            <a:avLst/>
          </a:prstGeom>
          <a:noFill/>
          <a:ln cap="flat" cmpd="sng" w="9525">
            <a:solidFill>
              <a:schemeClr val="dk2"/>
            </a:solidFill>
            <a:prstDash val="solid"/>
            <a:round/>
            <a:headEnd len="med" w="med" type="triangle"/>
            <a:tailEnd len="med" w="med" type="none"/>
          </a:ln>
        </p:spPr>
      </p:cxnSp>
      <p:cxnSp>
        <p:nvCxnSpPr>
          <p:cNvPr id="283" name="Shape 283"/>
          <p:cNvCxnSpPr/>
          <p:nvPr/>
        </p:nvCxnSpPr>
        <p:spPr>
          <a:xfrm>
            <a:off x="5486400" y="4229944"/>
            <a:ext cx="1828800" cy="0"/>
          </a:xfrm>
          <a:prstGeom prst="straightConnector1">
            <a:avLst/>
          </a:prstGeom>
          <a:noFill/>
          <a:ln cap="flat" cmpd="sng" w="9525">
            <a:solidFill>
              <a:schemeClr val="dk2"/>
            </a:solidFill>
            <a:prstDash val="solid"/>
            <a:round/>
            <a:headEnd len="med" w="med" type="triangle"/>
            <a:tailEnd len="med" w="med" type="none"/>
          </a:ln>
        </p:spPr>
      </p:cxnSp>
      <p:sp>
        <p:nvSpPr>
          <p:cNvPr id="284" name="Shape 284"/>
          <p:cNvSpPr txBox="1"/>
          <p:nvPr/>
        </p:nvSpPr>
        <p:spPr>
          <a:xfrm>
            <a:off x="5486400" y="4001344"/>
            <a:ext cx="1828800" cy="2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User</a:t>
            </a:r>
            <a:endParaRPr sz="800"/>
          </a:p>
        </p:txBody>
      </p:sp>
      <p:cxnSp>
        <p:nvCxnSpPr>
          <p:cNvPr id="285" name="Shape 285"/>
          <p:cNvCxnSpPr/>
          <p:nvPr/>
        </p:nvCxnSpPr>
        <p:spPr>
          <a:xfrm>
            <a:off x="3657600" y="4458544"/>
            <a:ext cx="1828800" cy="0"/>
          </a:xfrm>
          <a:prstGeom prst="straightConnector1">
            <a:avLst/>
          </a:prstGeom>
          <a:noFill/>
          <a:ln cap="flat" cmpd="sng" w="9525">
            <a:solidFill>
              <a:schemeClr val="dk2"/>
            </a:solidFill>
            <a:prstDash val="solid"/>
            <a:round/>
            <a:headEnd len="med" w="med" type="triangle"/>
            <a:tailEnd len="med" w="med" type="none"/>
          </a:ln>
        </p:spPr>
      </p:cxnSp>
      <p:sp>
        <p:nvSpPr>
          <p:cNvPr id="286" name="Shape 286"/>
          <p:cNvSpPr txBox="1"/>
          <p:nvPr/>
        </p:nvSpPr>
        <p:spPr>
          <a:xfrm>
            <a:off x="3657600" y="4229944"/>
            <a:ext cx="1828800" cy="2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User</a:t>
            </a:r>
            <a:endParaRPr sz="800"/>
          </a:p>
        </p:txBody>
      </p:sp>
      <p:sp>
        <p:nvSpPr>
          <p:cNvPr id="287" name="Shape 287"/>
          <p:cNvSpPr txBox="1"/>
          <p:nvPr/>
        </p:nvSpPr>
        <p:spPr>
          <a:xfrm>
            <a:off x="5486400" y="2401251"/>
            <a:ext cx="1828800" cy="2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User</a:t>
            </a:r>
            <a:endParaRPr sz="800"/>
          </a:p>
        </p:txBody>
      </p:sp>
      <p:cxnSp>
        <p:nvCxnSpPr>
          <p:cNvPr id="288" name="Shape 288"/>
          <p:cNvCxnSpPr/>
          <p:nvPr/>
        </p:nvCxnSpPr>
        <p:spPr>
          <a:xfrm>
            <a:off x="2209800" y="4687144"/>
            <a:ext cx="1447800" cy="0"/>
          </a:xfrm>
          <a:prstGeom prst="straightConnector1">
            <a:avLst/>
          </a:prstGeom>
          <a:noFill/>
          <a:ln cap="flat" cmpd="sng" w="9525">
            <a:solidFill>
              <a:schemeClr val="dk2"/>
            </a:solidFill>
            <a:prstDash val="solid"/>
            <a:round/>
            <a:headEnd len="med" w="med" type="triangle"/>
            <a:tailEnd len="med" w="med" type="none"/>
          </a:ln>
        </p:spPr>
      </p:cxnSp>
      <p:sp>
        <p:nvSpPr>
          <p:cNvPr id="289" name="Shape 289"/>
          <p:cNvSpPr txBox="1"/>
          <p:nvPr/>
        </p:nvSpPr>
        <p:spPr>
          <a:xfrm>
            <a:off x="2057400" y="4458544"/>
            <a:ext cx="1600200" cy="2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Router(‘Home’)</a:t>
            </a:r>
            <a:endParaRPr sz="800"/>
          </a:p>
        </p:txBody>
      </p:sp>
      <p:sp>
        <p:nvSpPr>
          <p:cNvPr id="290" name="Shape 290"/>
          <p:cNvSpPr/>
          <p:nvPr/>
        </p:nvSpPr>
        <p:spPr>
          <a:xfrm>
            <a:off x="1409545" y="4572000"/>
            <a:ext cx="838200" cy="22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User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729450" y="609600"/>
            <a:ext cx="7688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600" u="none" cap="none" strike="noStrike">
                <a:solidFill>
                  <a:schemeClr val="dk2"/>
                </a:solidFill>
                <a:latin typeface="Raleway"/>
                <a:ea typeface="Raleway"/>
                <a:cs typeface="Raleway"/>
                <a:sym typeface="Raleway"/>
              </a:rPr>
              <a:t>Project management</a:t>
            </a:r>
            <a:endParaRPr b="1" i="0" sz="2600" u="none" cap="none" strike="noStrike">
              <a:solidFill>
                <a:schemeClr val="dk2"/>
              </a:solidFill>
              <a:latin typeface="Raleway"/>
              <a:ea typeface="Raleway"/>
              <a:cs typeface="Raleway"/>
              <a:sym typeface="Raleway"/>
            </a:endParaRPr>
          </a:p>
        </p:txBody>
      </p:sp>
      <p:sp>
        <p:nvSpPr>
          <p:cNvPr id="296" name="Shape 296"/>
          <p:cNvSpPr txBox="1"/>
          <p:nvPr>
            <p:ph idx="1" type="body"/>
          </p:nvPr>
        </p:nvSpPr>
        <p:spPr>
          <a:xfrm>
            <a:off x="729450" y="1601900"/>
            <a:ext cx="8122500" cy="29082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R</a:t>
            </a:r>
            <a:r>
              <a:rPr b="0" i="0" lang="en" sz="1000" u="none" cap="none" strike="noStrike">
                <a:solidFill>
                  <a:srgbClr val="000000"/>
                </a:solidFill>
                <a:latin typeface="Lato"/>
                <a:ea typeface="Lato"/>
                <a:cs typeface="Lato"/>
                <a:sym typeface="Lato"/>
              </a:rPr>
              <a:t>ole assignment as well as individual contribution, </a:t>
            </a:r>
            <a:endParaRPr b="0" i="0" sz="1000" u="none" cap="none" strike="noStrike">
              <a:solidFill>
                <a:srgbClr val="000000"/>
              </a:solidFill>
              <a:latin typeface="Lato"/>
              <a:ea typeface="Lato"/>
              <a:cs typeface="Lato"/>
              <a:sym typeface="Lato"/>
            </a:endParaRPr>
          </a:p>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R</a:t>
            </a:r>
            <a:r>
              <a:rPr b="0" i="0" lang="en" sz="1000" u="none" cap="none" strike="noStrike">
                <a:solidFill>
                  <a:srgbClr val="000000"/>
                </a:solidFill>
                <a:latin typeface="Lato"/>
                <a:ea typeface="Lato"/>
                <a:cs typeface="Lato"/>
                <a:sym typeface="Lato"/>
              </a:rPr>
              <a:t>isk management, </a:t>
            </a:r>
            <a:endParaRPr b="0" i="0" sz="1000" u="none" cap="none" strike="noStrike">
              <a:solidFill>
                <a:srgbClr val="000000"/>
              </a:solidFill>
              <a:latin typeface="Lato"/>
              <a:ea typeface="Lato"/>
              <a:cs typeface="Lato"/>
              <a:sym typeface="Lato"/>
            </a:endParaRPr>
          </a:p>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Q</a:t>
            </a:r>
            <a:r>
              <a:rPr b="0" i="0" lang="en" sz="1000" u="none" cap="none" strike="noStrike">
                <a:solidFill>
                  <a:srgbClr val="000000"/>
                </a:solidFill>
                <a:latin typeface="Lato"/>
                <a:ea typeface="Lato"/>
                <a:cs typeface="Lato"/>
                <a:sym typeface="Lato"/>
              </a:rPr>
              <a:t>uality management and quality metrics collected throughout the project, </a:t>
            </a:r>
            <a:endParaRPr b="0" i="0" sz="1000" u="none" cap="none" strike="noStrike">
              <a:solidFill>
                <a:srgbClr val="000000"/>
              </a:solidFill>
              <a:latin typeface="Lato"/>
              <a:ea typeface="Lato"/>
              <a:cs typeface="Lato"/>
              <a:sym typeface="Lato"/>
            </a:endParaRPr>
          </a:p>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P</a:t>
            </a:r>
            <a:r>
              <a:rPr b="0" i="0" lang="en" sz="1000" u="none" cap="none" strike="noStrike">
                <a:solidFill>
                  <a:srgbClr val="000000"/>
                </a:solidFill>
                <a:latin typeface="Lato"/>
                <a:ea typeface="Lato"/>
                <a:cs typeface="Lato"/>
                <a:sym typeface="Lato"/>
              </a:rPr>
              <a:t>rocess improvement, </a:t>
            </a:r>
            <a:endParaRPr b="0" i="0" sz="1000" u="none" cap="none" strike="noStrike">
              <a:solidFill>
                <a:srgbClr val="000000"/>
              </a:solidFill>
              <a:latin typeface="Lato"/>
              <a:ea typeface="Lato"/>
              <a:cs typeface="Lato"/>
              <a:sym typeface="Lato"/>
            </a:endParaRPr>
          </a:p>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I</a:t>
            </a:r>
            <a:r>
              <a:rPr b="0" i="0" lang="en" sz="1000" u="none" cap="none" strike="noStrike">
                <a:solidFill>
                  <a:srgbClr val="000000"/>
                </a:solidFill>
                <a:latin typeface="Lato"/>
                <a:ea typeface="Lato"/>
                <a:cs typeface="Lato"/>
                <a:sym typeface="Lato"/>
              </a:rPr>
              <a:t>teration evolution, </a:t>
            </a:r>
            <a:endParaRPr b="0" i="0" sz="1000" u="none" cap="none" strike="noStrike">
              <a:solidFill>
                <a:srgbClr val="000000"/>
              </a:solidFill>
              <a:latin typeface="Lato"/>
              <a:ea typeface="Lato"/>
              <a:cs typeface="Lato"/>
              <a:sym typeface="Lato"/>
            </a:endParaRPr>
          </a:p>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A</a:t>
            </a:r>
            <a:r>
              <a:rPr b="0" i="0" lang="en" sz="1000" u="none" cap="none" strike="noStrike">
                <a:solidFill>
                  <a:srgbClr val="000000"/>
                </a:solidFill>
                <a:latin typeface="Lato"/>
                <a:ea typeface="Lato"/>
                <a:cs typeface="Lato"/>
                <a:sym typeface="Lato"/>
              </a:rPr>
              <a:t>chievements of the project</a:t>
            </a:r>
            <a:endParaRPr sz="1000">
              <a:solidFill>
                <a:srgbClr val="000000"/>
              </a:solidFill>
            </a:endParaRPr>
          </a:p>
          <a:p>
            <a:pPr indent="-292100" lvl="1" marL="914400" marR="0" rtl="0" algn="l">
              <a:lnSpc>
                <a:spcPct val="115000"/>
              </a:lnSpc>
              <a:spcBef>
                <a:spcPts val="0"/>
              </a:spcBef>
              <a:spcAft>
                <a:spcPts val="0"/>
              </a:spcAft>
              <a:buClr>
                <a:srgbClr val="000000"/>
              </a:buClr>
              <a:buSzPts val="1000"/>
              <a:buChar char="○"/>
            </a:pPr>
            <a:r>
              <a:rPr lang="en" sz="1000">
                <a:solidFill>
                  <a:srgbClr val="000000"/>
                </a:solidFill>
              </a:rPr>
              <a:t>UserAuth</a:t>
            </a:r>
            <a:endParaRPr sz="1000">
              <a:solidFill>
                <a:srgbClr val="000000"/>
              </a:solidFill>
            </a:endParaRPr>
          </a:p>
          <a:p>
            <a:pPr indent="-292100" lvl="1" marL="914400" rtl="0">
              <a:spcBef>
                <a:spcPts val="0"/>
              </a:spcBef>
              <a:spcAft>
                <a:spcPts val="0"/>
              </a:spcAft>
              <a:buClr>
                <a:srgbClr val="000000"/>
              </a:buClr>
              <a:buSzPts val="1000"/>
              <a:buChar char="○"/>
            </a:pPr>
            <a:r>
              <a:rPr lang="en" sz="1000">
                <a:solidFill>
                  <a:srgbClr val="000000"/>
                </a:solidFill>
              </a:rPr>
              <a:t>Access Controls</a:t>
            </a:r>
            <a:endParaRPr sz="1000">
              <a:solidFill>
                <a:srgbClr val="000000"/>
              </a:solidFill>
            </a:endParaRPr>
          </a:p>
          <a:p>
            <a:pPr indent="-292100" lvl="1" marL="914400" rtl="0">
              <a:spcBef>
                <a:spcPts val="0"/>
              </a:spcBef>
              <a:spcAft>
                <a:spcPts val="0"/>
              </a:spcAft>
              <a:buClr>
                <a:srgbClr val="000000"/>
              </a:buClr>
              <a:buSzPts val="1000"/>
              <a:buChar char="○"/>
            </a:pPr>
            <a:r>
              <a:rPr lang="en" sz="1000">
                <a:solidFill>
                  <a:srgbClr val="000000"/>
                </a:solidFill>
              </a:rPr>
              <a:t>HTTPS</a:t>
            </a:r>
            <a:endParaRPr sz="1000">
              <a:solidFill>
                <a:srgbClr val="000000"/>
              </a:solidFill>
            </a:endParaRPr>
          </a:p>
          <a:p>
            <a:pPr indent="-292100" lvl="1" marL="914400" marR="0" rtl="0" algn="l">
              <a:lnSpc>
                <a:spcPct val="115000"/>
              </a:lnSpc>
              <a:spcBef>
                <a:spcPts val="0"/>
              </a:spcBef>
              <a:spcAft>
                <a:spcPts val="0"/>
              </a:spcAft>
              <a:buClr>
                <a:srgbClr val="000000"/>
              </a:buClr>
              <a:buSzPts val="1000"/>
              <a:buChar char="○"/>
            </a:pPr>
            <a:r>
              <a:rPr lang="en" sz="1000">
                <a:solidFill>
                  <a:srgbClr val="000000"/>
                </a:solidFill>
              </a:rPr>
              <a:t>Create, Delete</a:t>
            </a:r>
            <a:endParaRPr sz="1000">
              <a:solidFill>
                <a:srgbClr val="000000"/>
              </a:solidFill>
            </a:endParaRPr>
          </a:p>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C</a:t>
            </a:r>
            <a:r>
              <a:rPr b="0" i="0" lang="en" sz="1000" u="none" cap="none" strike="noStrike">
                <a:solidFill>
                  <a:srgbClr val="000000"/>
                </a:solidFill>
                <a:latin typeface="Lato"/>
                <a:ea typeface="Lato"/>
                <a:cs typeface="Lato"/>
                <a:sym typeface="Lato"/>
              </a:rPr>
              <a:t>hallenges in the project</a:t>
            </a:r>
            <a:endParaRPr sz="1000">
              <a:solidFill>
                <a:srgbClr val="000000"/>
              </a:solidFill>
            </a:endParaRPr>
          </a:p>
          <a:p>
            <a:pPr indent="-292100" lvl="1" marL="914400" marR="0" rtl="0" algn="l">
              <a:lnSpc>
                <a:spcPct val="115000"/>
              </a:lnSpc>
              <a:spcBef>
                <a:spcPts val="0"/>
              </a:spcBef>
              <a:spcAft>
                <a:spcPts val="0"/>
              </a:spcAft>
              <a:buClr>
                <a:srgbClr val="000000"/>
              </a:buClr>
              <a:buSzPts val="1000"/>
              <a:buChar char="○"/>
            </a:pPr>
            <a:r>
              <a:rPr lang="en" sz="1000">
                <a:solidFill>
                  <a:srgbClr val="000000"/>
                </a:solidFill>
              </a:rPr>
              <a:t>Learning Curve</a:t>
            </a:r>
            <a:endParaRPr sz="1000">
              <a:solidFill>
                <a:srgbClr val="000000"/>
              </a:solidFill>
            </a:endParaRPr>
          </a:p>
          <a:p>
            <a:pPr indent="-292100" lvl="1" marL="914400" marR="0" rtl="0" algn="l">
              <a:lnSpc>
                <a:spcPct val="115000"/>
              </a:lnSpc>
              <a:spcBef>
                <a:spcPts val="0"/>
              </a:spcBef>
              <a:spcAft>
                <a:spcPts val="0"/>
              </a:spcAft>
              <a:buClr>
                <a:srgbClr val="000000"/>
              </a:buClr>
              <a:buSzPts val="1000"/>
              <a:buChar char="○"/>
            </a:pPr>
            <a:r>
              <a:rPr lang="en" sz="1000">
                <a:solidFill>
                  <a:srgbClr val="000000"/>
                </a:solidFill>
              </a:rPr>
              <a:t>MEAN Stack is Complicated</a:t>
            </a:r>
            <a:endParaRPr sz="1000">
              <a:solidFill>
                <a:srgbClr val="000000"/>
              </a:solidFill>
            </a:endParaRPr>
          </a:p>
          <a:p>
            <a:pPr indent="-292100" lvl="0" marL="457200" marR="0" rtl="0" algn="l">
              <a:lnSpc>
                <a:spcPct val="115000"/>
              </a:lnSpc>
              <a:spcBef>
                <a:spcPts val="0"/>
              </a:spcBef>
              <a:spcAft>
                <a:spcPts val="0"/>
              </a:spcAft>
              <a:buClr>
                <a:srgbClr val="000000"/>
              </a:buClr>
              <a:buSzPts val="1000"/>
              <a:buFont typeface="Lato"/>
              <a:buChar char="●"/>
            </a:pPr>
            <a:r>
              <a:rPr lang="en" sz="1000">
                <a:solidFill>
                  <a:srgbClr val="000000"/>
                </a:solidFill>
              </a:rPr>
              <a:t>L</a:t>
            </a:r>
            <a:r>
              <a:rPr b="0" i="0" lang="en" sz="1000" u="none" cap="none" strike="noStrike">
                <a:solidFill>
                  <a:srgbClr val="000000"/>
                </a:solidFill>
                <a:latin typeface="Lato"/>
                <a:ea typeface="Lato"/>
                <a:cs typeface="Lato"/>
                <a:sym typeface="Lato"/>
              </a:rPr>
              <a:t>esson learned. </a:t>
            </a:r>
            <a:endParaRPr b="0" i="0" sz="1000" u="none" cap="none" strike="noStrike">
              <a:solidFill>
                <a:srgbClr val="000000"/>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750825" y="592250"/>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Workflow that our team followed</a:t>
            </a:r>
            <a:endParaRPr/>
          </a:p>
        </p:txBody>
      </p:sp>
      <p:sp>
        <p:nvSpPr>
          <p:cNvPr id="302" name="Shape 302"/>
          <p:cNvSpPr txBox="1"/>
          <p:nvPr/>
        </p:nvSpPr>
        <p:spPr>
          <a:xfrm>
            <a:off x="806600" y="1378250"/>
            <a:ext cx="7926300" cy="3722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AutoNum type="arabicParenR"/>
            </a:pPr>
            <a:r>
              <a:rPr b="1" lang="en"/>
              <a:t>Brainstorming</a:t>
            </a:r>
            <a:endParaRPr/>
          </a:p>
          <a:p>
            <a:pPr indent="-317500" lvl="0" marL="457200" rtl="0">
              <a:spcBef>
                <a:spcPts val="0"/>
              </a:spcBef>
              <a:spcAft>
                <a:spcPts val="0"/>
              </a:spcAft>
              <a:buSzPts val="1400"/>
              <a:buChar char="●"/>
            </a:pPr>
            <a:r>
              <a:rPr lang="en"/>
              <a:t>The team used to discuss a new idea on every </a:t>
            </a:r>
            <a:r>
              <a:rPr lang="en"/>
              <a:t>Thursday</a:t>
            </a:r>
            <a:r>
              <a:rPr lang="en"/>
              <a:t> and then the team members mulled over that idea until Monday’s meeting.</a:t>
            </a:r>
            <a:endParaRPr/>
          </a:p>
          <a:p>
            <a:pPr indent="-317500" lvl="0" marL="457200" rtl="0">
              <a:spcBef>
                <a:spcPts val="0"/>
              </a:spcBef>
              <a:spcAft>
                <a:spcPts val="0"/>
              </a:spcAft>
              <a:buSzPts val="1400"/>
              <a:buChar char="●"/>
            </a:pPr>
            <a:r>
              <a:rPr lang="en"/>
              <a:t>The  idea was then discussed in detail on Monday’s meeting and implementation for that idea/feature was discussed.</a:t>
            </a:r>
            <a:endParaRPr/>
          </a:p>
          <a:p>
            <a:pPr indent="0" lvl="0" marL="0">
              <a:spcBef>
                <a:spcPts val="0"/>
              </a:spcBef>
              <a:spcAft>
                <a:spcPts val="0"/>
              </a:spcAft>
              <a:buNone/>
            </a:pPr>
            <a:r>
              <a:rPr lang="en"/>
              <a:t>2)	</a:t>
            </a:r>
            <a:r>
              <a:rPr b="1" lang="en"/>
              <a:t>Role Assignment</a:t>
            </a:r>
            <a:endParaRPr b="1"/>
          </a:p>
          <a:p>
            <a:pPr indent="-317500" lvl="0" marL="457200" rtl="0">
              <a:spcBef>
                <a:spcPts val="0"/>
              </a:spcBef>
              <a:spcAft>
                <a:spcPts val="0"/>
              </a:spcAft>
              <a:buSzPts val="1400"/>
              <a:buChar char="●"/>
            </a:pPr>
            <a:r>
              <a:rPr lang="en"/>
              <a:t>After discussing what need to be done and we would assign different roles to the team members who were require to finish them by next meeting.</a:t>
            </a:r>
            <a:endParaRPr/>
          </a:p>
          <a:p>
            <a:pPr indent="-317500" lvl="0" marL="457200" rtl="0">
              <a:spcBef>
                <a:spcPts val="0"/>
              </a:spcBef>
              <a:spcAft>
                <a:spcPts val="0"/>
              </a:spcAft>
              <a:buSzPts val="1400"/>
              <a:buChar char="●"/>
            </a:pPr>
            <a:r>
              <a:rPr lang="en"/>
              <a:t>On the next meeting we would discuss the progress of the project and the problems that the team members faced during working on those features.</a:t>
            </a:r>
            <a:endParaRPr/>
          </a:p>
          <a:p>
            <a:pPr indent="-317500" lvl="0" marL="457200" rtl="0">
              <a:spcBef>
                <a:spcPts val="0"/>
              </a:spcBef>
              <a:spcAft>
                <a:spcPts val="0"/>
              </a:spcAft>
              <a:buSzPts val="1400"/>
              <a:buChar char="●"/>
            </a:pPr>
            <a:r>
              <a:rPr lang="en"/>
              <a:t>Members would stay for additional time after the meeting to ensure that the issue/ has been fully resolved.</a:t>
            </a:r>
            <a:endParaRPr/>
          </a:p>
          <a:p>
            <a:pPr indent="0" lvl="0" marL="0" rtl="0">
              <a:spcBef>
                <a:spcPts val="0"/>
              </a:spcBef>
              <a:spcAft>
                <a:spcPts val="0"/>
              </a:spcAft>
              <a:buNone/>
            </a:pPr>
            <a:r>
              <a:rPr lang="en"/>
              <a:t>3)	</a:t>
            </a:r>
            <a:r>
              <a:rPr b="1" lang="en"/>
              <a:t>Contribution</a:t>
            </a:r>
            <a:endParaRPr b="1"/>
          </a:p>
          <a:p>
            <a:pPr indent="-317500" lvl="0" marL="457200" rtl="0">
              <a:spcBef>
                <a:spcPts val="0"/>
              </a:spcBef>
              <a:spcAft>
                <a:spcPts val="0"/>
              </a:spcAft>
              <a:buSzPts val="1400"/>
              <a:buChar char="●"/>
            </a:pPr>
            <a:r>
              <a:rPr lang="en"/>
              <a:t>After the feature is ready and tested locally by the developer, he pushed it to the GitHub for other member to test on their machines where they would test the code for quality and bugs.</a:t>
            </a:r>
            <a:endParaRPr/>
          </a:p>
          <a:p>
            <a:pPr indent="-317500" lvl="0" marL="457200" rtl="0">
              <a:spcBef>
                <a:spcPts val="0"/>
              </a:spcBef>
              <a:spcAft>
                <a:spcPts val="0"/>
              </a:spcAft>
              <a:buSzPts val="1400"/>
              <a:buChar char="●"/>
            </a:pPr>
            <a:r>
              <a:rPr lang="en"/>
              <a:t>When approved, the code would then be merged with the master branch.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669050" y="2183900"/>
            <a:ext cx="7688400" cy="12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Merriweather"/>
                <a:ea typeface="Merriweather"/>
                <a:cs typeface="Merriweather"/>
                <a:sym typeface="Merriweather"/>
              </a:rPr>
              <a:t>THANK YOU</a:t>
            </a:r>
            <a:endParaRPr sz="6000">
              <a:latin typeface="Merriweather"/>
              <a:ea typeface="Merriweather"/>
              <a:cs typeface="Merriweather"/>
              <a:sym typeface="Merriweath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669050" y="2183900"/>
            <a:ext cx="7688400" cy="1218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6000">
                <a:latin typeface="Merriweather"/>
                <a:ea typeface="Merriweather"/>
                <a:cs typeface="Merriweather"/>
                <a:sym typeface="Merriweather"/>
              </a:rPr>
              <a:t>DEMO TIME</a:t>
            </a:r>
            <a:endParaRPr sz="60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4200"/>
              <a:buFont typeface="Raleway"/>
              <a:buNone/>
            </a:pPr>
            <a:r>
              <a:rPr lang="en"/>
              <a:t>Team “Silver Serpent”</a:t>
            </a:r>
            <a:endParaRPr b="1" i="0" sz="4200" u="none" cap="none" strike="noStrike">
              <a:solidFill>
                <a:schemeClr val="dk2"/>
              </a:solidFill>
              <a:latin typeface="Raleway"/>
              <a:ea typeface="Raleway"/>
              <a:cs typeface="Raleway"/>
              <a:sym typeface="Raleway"/>
            </a:endParaRPr>
          </a:p>
        </p:txBody>
      </p:sp>
      <p:sp>
        <p:nvSpPr>
          <p:cNvPr id="100" name="Shape 100"/>
          <p:cNvSpPr txBox="1"/>
          <p:nvPr>
            <p:ph idx="1" type="subTitle"/>
          </p:nvPr>
        </p:nvSpPr>
        <p:spPr>
          <a:xfrm>
            <a:off x="729625" y="2748425"/>
            <a:ext cx="7688100" cy="1811400"/>
          </a:xfrm>
          <a:prstGeom prst="rect">
            <a:avLst/>
          </a:prstGeom>
          <a:noFill/>
          <a:ln>
            <a:noFill/>
          </a:ln>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Ben Schwartz Group Lead</a:t>
            </a:r>
            <a:endParaRPr sz="1200">
              <a:solidFill>
                <a:srgbClr val="000000"/>
              </a:solidFill>
              <a:latin typeface="Arial"/>
              <a:ea typeface="Arial"/>
              <a:cs typeface="Arial"/>
              <a:sym typeface="Arial"/>
            </a:endParaRPr>
          </a:p>
          <a:p>
            <a:pPr indent="-304800" lvl="0" marL="457200"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Chad Cover Configuration &amp; Environment and Integration Lead</a:t>
            </a:r>
            <a:endParaRPr sz="1200">
              <a:solidFill>
                <a:srgbClr val="000000"/>
              </a:solidFill>
              <a:latin typeface="Arial"/>
              <a:ea typeface="Arial"/>
              <a:cs typeface="Arial"/>
              <a:sym typeface="Arial"/>
            </a:endParaRPr>
          </a:p>
          <a:p>
            <a:pPr indent="-304800" lvl="0" marL="457200"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Andy O’Connell Implementation Lead</a:t>
            </a:r>
            <a:endParaRPr sz="1200">
              <a:solidFill>
                <a:srgbClr val="000000"/>
              </a:solidFill>
              <a:latin typeface="Arial"/>
              <a:ea typeface="Arial"/>
              <a:cs typeface="Arial"/>
              <a:sym typeface="Arial"/>
            </a:endParaRPr>
          </a:p>
          <a:p>
            <a:pPr indent="-304800" lvl="0" marL="457200"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Kanishka Bagri QA Lead</a:t>
            </a:r>
            <a:endParaRPr sz="1200">
              <a:solidFill>
                <a:srgbClr val="000000"/>
              </a:solidFill>
              <a:latin typeface="Arial"/>
              <a:ea typeface="Arial"/>
              <a:cs typeface="Arial"/>
              <a:sym typeface="Arial"/>
            </a:endParaRPr>
          </a:p>
          <a:p>
            <a:pPr indent="-304800" lvl="0" marL="457200"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Prabhakar Punj Lal Design Lead</a:t>
            </a:r>
            <a:endParaRPr sz="1200">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1600"/>
              <a:buFont typeface="Lato"/>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600" u="none" cap="none" strike="noStrike">
                <a:solidFill>
                  <a:schemeClr val="dk2"/>
                </a:solidFill>
                <a:latin typeface="Raleway"/>
                <a:ea typeface="Raleway"/>
                <a:cs typeface="Raleway"/>
                <a:sym typeface="Raleway"/>
              </a:rPr>
              <a:t>A</a:t>
            </a:r>
            <a:r>
              <a:rPr lang="en"/>
              <a:t>g</a:t>
            </a:r>
            <a:r>
              <a:rPr b="1" i="0" lang="en" sz="2600" u="none" cap="none" strike="noStrike">
                <a:solidFill>
                  <a:schemeClr val="dk2"/>
                </a:solidFill>
                <a:latin typeface="Raleway"/>
                <a:ea typeface="Raleway"/>
                <a:cs typeface="Raleway"/>
                <a:sym typeface="Raleway"/>
              </a:rPr>
              <a:t>enda </a:t>
            </a:r>
            <a:endParaRPr b="1" i="0" sz="2600" u="none" cap="none" strike="noStrike">
              <a:solidFill>
                <a:schemeClr val="dk2"/>
              </a:solidFill>
              <a:latin typeface="Raleway"/>
              <a:ea typeface="Raleway"/>
              <a:cs typeface="Raleway"/>
              <a:sym typeface="Raleway"/>
            </a:endParaRPr>
          </a:p>
        </p:txBody>
      </p:sp>
      <p:sp>
        <p:nvSpPr>
          <p:cNvPr id="106" name="Shape 10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Clr>
                <a:schemeClr val="dk1"/>
              </a:buClr>
              <a:buSzPts val="1500"/>
              <a:buFont typeface="Lato"/>
              <a:buAutoNum type="arabicPeriod"/>
            </a:pPr>
            <a:r>
              <a:rPr b="1" i="0" lang="en" sz="1500" u="none" cap="none" strike="noStrike">
                <a:solidFill>
                  <a:schemeClr val="dk1"/>
                </a:solidFill>
                <a:latin typeface="Lato"/>
                <a:ea typeface="Lato"/>
                <a:cs typeface="Lato"/>
                <a:sym typeface="Lato"/>
              </a:rPr>
              <a:t>Requirement analysis (Parker)</a:t>
            </a:r>
            <a:endParaRPr b="1" i="0" sz="1500" u="none" cap="none" strike="noStrike">
              <a:solidFill>
                <a:schemeClr val="dk1"/>
              </a:solidFill>
              <a:latin typeface="Lato"/>
              <a:ea typeface="Lato"/>
              <a:cs typeface="Lato"/>
              <a:sym typeface="Lato"/>
            </a:endParaRPr>
          </a:p>
          <a:p>
            <a:pPr indent="-323850" lvl="0" marL="457200" marR="0" rtl="0" algn="l">
              <a:lnSpc>
                <a:spcPct val="115000"/>
              </a:lnSpc>
              <a:spcBef>
                <a:spcPts val="0"/>
              </a:spcBef>
              <a:spcAft>
                <a:spcPts val="0"/>
              </a:spcAft>
              <a:buClr>
                <a:schemeClr val="dk1"/>
              </a:buClr>
              <a:buSzPts val="1500"/>
              <a:buFont typeface="Lato"/>
              <a:buAutoNum type="arabicPeriod"/>
            </a:pPr>
            <a:r>
              <a:rPr b="1" i="0" lang="en" sz="1500" u="none" cap="none" strike="noStrike">
                <a:solidFill>
                  <a:schemeClr val="dk1"/>
                </a:solidFill>
                <a:latin typeface="Lato"/>
                <a:ea typeface="Lato"/>
                <a:cs typeface="Lato"/>
                <a:sym typeface="Lato"/>
              </a:rPr>
              <a:t>Design (Chad)</a:t>
            </a:r>
            <a:endParaRPr b="1" i="0" sz="1500" u="none" cap="none" strike="noStrike">
              <a:solidFill>
                <a:schemeClr val="dk1"/>
              </a:solidFill>
              <a:latin typeface="Lato"/>
              <a:ea typeface="Lato"/>
              <a:cs typeface="Lato"/>
              <a:sym typeface="Lato"/>
            </a:endParaRPr>
          </a:p>
          <a:p>
            <a:pPr indent="-323850" lvl="0" marL="457200" marR="0" rtl="0" algn="l">
              <a:lnSpc>
                <a:spcPct val="115000"/>
              </a:lnSpc>
              <a:spcBef>
                <a:spcPts val="0"/>
              </a:spcBef>
              <a:spcAft>
                <a:spcPts val="0"/>
              </a:spcAft>
              <a:buClr>
                <a:schemeClr val="dk1"/>
              </a:buClr>
              <a:buSzPts val="1500"/>
              <a:buFont typeface="Lato"/>
              <a:buAutoNum type="arabicPeriod"/>
            </a:pPr>
            <a:r>
              <a:rPr b="1" i="0" lang="en" sz="1500" u="none" cap="none" strike="noStrike">
                <a:solidFill>
                  <a:schemeClr val="dk1"/>
                </a:solidFill>
                <a:latin typeface="Lato"/>
                <a:ea typeface="Lato"/>
                <a:cs typeface="Lato"/>
                <a:sym typeface="Lato"/>
              </a:rPr>
              <a:t>Implementation ( Chad ) </a:t>
            </a:r>
            <a:endParaRPr b="1" i="0" sz="1500" u="none" cap="none" strike="noStrike">
              <a:solidFill>
                <a:schemeClr val="dk1"/>
              </a:solidFill>
              <a:latin typeface="Lato"/>
              <a:ea typeface="Lato"/>
              <a:cs typeface="Lato"/>
              <a:sym typeface="Lato"/>
            </a:endParaRPr>
          </a:p>
          <a:p>
            <a:pPr indent="-323850" lvl="0" marL="457200" marR="0" rtl="0" algn="l">
              <a:lnSpc>
                <a:spcPct val="115000"/>
              </a:lnSpc>
              <a:spcBef>
                <a:spcPts val="0"/>
              </a:spcBef>
              <a:spcAft>
                <a:spcPts val="0"/>
              </a:spcAft>
              <a:buClr>
                <a:schemeClr val="dk1"/>
              </a:buClr>
              <a:buSzPts val="1500"/>
              <a:buFont typeface="Lato"/>
              <a:buAutoNum type="arabicPeriod"/>
            </a:pPr>
            <a:r>
              <a:rPr b="1" i="0" lang="en" sz="1500" u="none" cap="none" strike="noStrike">
                <a:solidFill>
                  <a:schemeClr val="dk1"/>
                </a:solidFill>
                <a:latin typeface="Lato"/>
                <a:ea typeface="Lato"/>
                <a:cs typeface="Lato"/>
                <a:sym typeface="Lato"/>
              </a:rPr>
              <a:t>Testing (</a:t>
            </a:r>
            <a:r>
              <a:rPr b="1" lang="en" sz="1500">
                <a:solidFill>
                  <a:schemeClr val="dk1"/>
                </a:solidFill>
              </a:rPr>
              <a:t>Kanishq)</a:t>
            </a:r>
            <a:endParaRPr b="1" i="0" sz="1500" u="none" cap="none" strike="noStrike">
              <a:solidFill>
                <a:schemeClr val="dk1"/>
              </a:solidFill>
              <a:latin typeface="Lato"/>
              <a:ea typeface="Lato"/>
              <a:cs typeface="Lato"/>
              <a:sym typeface="Lato"/>
            </a:endParaRPr>
          </a:p>
          <a:p>
            <a:pPr indent="-323850" lvl="0" marL="457200" marR="0" rtl="0" algn="l">
              <a:lnSpc>
                <a:spcPct val="115000"/>
              </a:lnSpc>
              <a:spcBef>
                <a:spcPts val="0"/>
              </a:spcBef>
              <a:spcAft>
                <a:spcPts val="0"/>
              </a:spcAft>
              <a:buClr>
                <a:schemeClr val="dk1"/>
              </a:buClr>
              <a:buSzPts val="1500"/>
              <a:buFont typeface="Lato"/>
              <a:buAutoNum type="arabicPeriod"/>
            </a:pPr>
            <a:r>
              <a:rPr b="1" i="0" lang="en" sz="1500" u="none" cap="none" strike="noStrike">
                <a:solidFill>
                  <a:schemeClr val="dk1"/>
                </a:solidFill>
                <a:latin typeface="Lato"/>
                <a:ea typeface="Lato"/>
                <a:cs typeface="Lato"/>
                <a:sym typeface="Lato"/>
              </a:rPr>
              <a:t>Security</a:t>
            </a:r>
            <a:r>
              <a:rPr b="1" lang="en" sz="1500">
                <a:solidFill>
                  <a:schemeClr val="dk1"/>
                </a:solidFill>
              </a:rPr>
              <a:t> (Andy)</a:t>
            </a:r>
            <a:endParaRPr b="1" i="0" sz="1500" u="none" cap="none" strike="noStrike">
              <a:solidFill>
                <a:schemeClr val="dk1"/>
              </a:solidFill>
              <a:latin typeface="Lato"/>
              <a:ea typeface="Lato"/>
              <a:cs typeface="Lato"/>
              <a:sym typeface="Lato"/>
            </a:endParaRPr>
          </a:p>
          <a:p>
            <a:pPr indent="-323850" lvl="0" marL="457200" marR="0" rtl="0" algn="l">
              <a:lnSpc>
                <a:spcPct val="115000"/>
              </a:lnSpc>
              <a:spcBef>
                <a:spcPts val="0"/>
              </a:spcBef>
              <a:spcAft>
                <a:spcPts val="0"/>
              </a:spcAft>
              <a:buClr>
                <a:schemeClr val="dk1"/>
              </a:buClr>
              <a:buSzPts val="1500"/>
              <a:buFont typeface="Lato"/>
              <a:buAutoNum type="arabicPeriod"/>
            </a:pPr>
            <a:r>
              <a:rPr b="1" i="0" lang="en" sz="1500" u="none" cap="none" strike="noStrike">
                <a:solidFill>
                  <a:schemeClr val="dk1"/>
                </a:solidFill>
                <a:latin typeface="Lato"/>
                <a:ea typeface="Lato"/>
                <a:cs typeface="Lato"/>
                <a:sym typeface="Lato"/>
              </a:rPr>
              <a:t>Project management (Ben)</a:t>
            </a:r>
            <a:endParaRPr b="1" i="0" sz="1500" u="none" cap="none" strike="noStrike">
              <a:solidFill>
                <a:schemeClr val="dk1"/>
              </a:solidFill>
              <a:latin typeface="Lato"/>
              <a:ea typeface="Lato"/>
              <a:cs typeface="Lato"/>
              <a:sym typeface="Lato"/>
            </a:endParaRPr>
          </a:p>
          <a:p>
            <a:pPr indent="-323850" lvl="0" marL="457200" marR="0" rtl="0" algn="l">
              <a:lnSpc>
                <a:spcPct val="115000"/>
              </a:lnSpc>
              <a:spcBef>
                <a:spcPts val="0"/>
              </a:spcBef>
              <a:spcAft>
                <a:spcPts val="0"/>
              </a:spcAft>
              <a:buClr>
                <a:schemeClr val="dk1"/>
              </a:buClr>
              <a:buSzPts val="1500"/>
              <a:buFont typeface="Lato"/>
              <a:buAutoNum type="arabicPeriod"/>
            </a:pPr>
            <a:r>
              <a:rPr b="1" i="0" lang="en" sz="1500" u="none" cap="none" strike="noStrike">
                <a:solidFill>
                  <a:schemeClr val="dk1"/>
                </a:solidFill>
                <a:latin typeface="Lato"/>
                <a:ea typeface="Lato"/>
                <a:cs typeface="Lato"/>
                <a:sym typeface="Lato"/>
              </a:rPr>
              <a:t>Demo (Parker)</a:t>
            </a:r>
            <a:endParaRPr b="1" i="0" sz="1500" u="none" cap="none" strike="noStrike">
              <a:solidFill>
                <a:schemeClr val="dk1"/>
              </a:solidFill>
              <a:latin typeface="Lato"/>
              <a:ea typeface="Lato"/>
              <a:cs typeface="Lato"/>
              <a:sym typeface="Lato"/>
            </a:endParaRPr>
          </a:p>
          <a:p>
            <a:pPr indent="0" lvl="0" marL="0" marR="0" rtl="0" algn="l">
              <a:lnSpc>
                <a:spcPct val="115000"/>
              </a:lnSpc>
              <a:spcBef>
                <a:spcPts val="1600"/>
              </a:spcBef>
              <a:spcAft>
                <a:spcPts val="1600"/>
              </a:spcAft>
              <a:buClr>
                <a:schemeClr val="accent1"/>
              </a:buClr>
              <a:buSzPts val="1300"/>
              <a:buFont typeface="Lato"/>
              <a:buNone/>
            </a:pPr>
            <a:r>
              <a:t/>
            </a:r>
            <a:endParaRPr b="0" i="0" sz="1500" u="none" cap="none" strike="noStrike">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676050" y="546225"/>
            <a:ext cx="7688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600" u="none" cap="none" strike="noStrike">
                <a:solidFill>
                  <a:schemeClr val="dk2"/>
                </a:solidFill>
                <a:latin typeface="Raleway"/>
                <a:ea typeface="Raleway"/>
                <a:cs typeface="Raleway"/>
                <a:sym typeface="Raleway"/>
              </a:rPr>
              <a:t>Requirement analysis</a:t>
            </a:r>
            <a:endParaRPr b="1" i="0" sz="2600" u="none" cap="none" strike="noStrike">
              <a:solidFill>
                <a:schemeClr val="dk2"/>
              </a:solidFill>
              <a:latin typeface="Raleway"/>
              <a:ea typeface="Raleway"/>
              <a:cs typeface="Raleway"/>
              <a:sym typeface="Raleway"/>
            </a:endParaRPr>
          </a:p>
        </p:txBody>
      </p:sp>
      <p:sp>
        <p:nvSpPr>
          <p:cNvPr id="112" name="Shape 112"/>
          <p:cNvSpPr txBox="1"/>
          <p:nvPr>
            <p:ph idx="1" type="body"/>
          </p:nvPr>
        </p:nvSpPr>
        <p:spPr>
          <a:xfrm>
            <a:off x="729325" y="2078875"/>
            <a:ext cx="8293200" cy="26028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15000"/>
              </a:lnSpc>
              <a:spcBef>
                <a:spcPts val="0"/>
              </a:spcBef>
              <a:spcAft>
                <a:spcPts val="0"/>
              </a:spcAft>
              <a:buClr>
                <a:srgbClr val="000000"/>
              </a:buClr>
              <a:buSzPts val="1000"/>
              <a:buFont typeface="Lato"/>
              <a:buChar char="●"/>
            </a:pPr>
            <a:r>
              <a:rPr b="0" i="0" lang="en" sz="1000" u="none" cap="none" strike="noStrike">
                <a:solidFill>
                  <a:srgbClr val="000000"/>
                </a:solidFill>
                <a:latin typeface="Lato"/>
                <a:ea typeface="Lato"/>
                <a:cs typeface="Lato"/>
                <a:sym typeface="Lato"/>
              </a:rPr>
              <a:t>Overview of functional requirements using use case diagram,  </a:t>
            </a:r>
            <a:endParaRPr b="0" i="0" sz="1000" u="none" cap="none" strike="noStrike">
              <a:solidFill>
                <a:srgbClr val="000000"/>
              </a:solidFill>
              <a:latin typeface="Lato"/>
              <a:ea typeface="Lato"/>
              <a:cs typeface="Lato"/>
              <a:sym typeface="Lato"/>
            </a:endParaRPr>
          </a:p>
          <a:p>
            <a:pPr indent="-292100" lvl="0" marL="457200" marR="0" rtl="0" algn="l">
              <a:lnSpc>
                <a:spcPct val="115000"/>
              </a:lnSpc>
              <a:spcBef>
                <a:spcPts val="0"/>
              </a:spcBef>
              <a:spcAft>
                <a:spcPts val="0"/>
              </a:spcAft>
              <a:buClr>
                <a:srgbClr val="000000"/>
              </a:buClr>
              <a:buSzPts val="1000"/>
              <a:buFont typeface="Lato"/>
              <a:buChar char="●"/>
            </a:pPr>
            <a:r>
              <a:rPr b="0" i="0" lang="en" sz="1000" u="none" cap="none" strike="noStrike">
                <a:solidFill>
                  <a:srgbClr val="000000"/>
                </a:solidFill>
                <a:latin typeface="Lato"/>
                <a:ea typeface="Lato"/>
                <a:cs typeface="Lato"/>
                <a:sym typeface="Lato"/>
              </a:rPr>
              <a:t>User stories</a:t>
            </a:r>
            <a:endParaRPr b="0" i="0" sz="1000" u="none" cap="none" strike="noStrike">
              <a:solidFill>
                <a:srgbClr val="000000"/>
              </a:solidFill>
              <a:latin typeface="Lato"/>
              <a:ea typeface="Lato"/>
              <a:cs typeface="Lato"/>
              <a:sym typeface="Lato"/>
            </a:endParaRPr>
          </a:p>
          <a:p>
            <a:pPr indent="-292100" lvl="1" marL="914400" marR="0" rtl="0" algn="l">
              <a:lnSpc>
                <a:spcPct val="115000"/>
              </a:lnSpc>
              <a:spcBef>
                <a:spcPts val="0"/>
              </a:spcBef>
              <a:spcAft>
                <a:spcPts val="0"/>
              </a:spcAft>
              <a:buClr>
                <a:srgbClr val="000000"/>
              </a:buClr>
              <a:buSzPts val="1000"/>
              <a:buFont typeface="Lato"/>
              <a:buChar char="○"/>
            </a:pPr>
            <a:r>
              <a:rPr b="0" i="0" lang="en" sz="1000" u="none" cap="none" strike="noStrike">
                <a:solidFill>
                  <a:srgbClr val="000000"/>
                </a:solidFill>
                <a:latin typeface="Lato"/>
                <a:ea typeface="Lato"/>
                <a:cs typeface="Lato"/>
                <a:sym typeface="Lato"/>
              </a:rPr>
              <a:t>examples, </a:t>
            </a:r>
            <a:endParaRPr b="0" i="0" sz="1000" u="none" cap="none" strike="noStrike">
              <a:solidFill>
                <a:srgbClr val="000000"/>
              </a:solidFill>
              <a:latin typeface="Lato"/>
              <a:ea typeface="Lato"/>
              <a:cs typeface="Lato"/>
              <a:sym typeface="Lato"/>
            </a:endParaRPr>
          </a:p>
          <a:p>
            <a:pPr indent="-292100" lvl="1" marL="914400" marR="0" rtl="0" algn="l">
              <a:lnSpc>
                <a:spcPct val="115000"/>
              </a:lnSpc>
              <a:spcBef>
                <a:spcPts val="0"/>
              </a:spcBef>
              <a:spcAft>
                <a:spcPts val="0"/>
              </a:spcAft>
              <a:buClr>
                <a:srgbClr val="000000"/>
              </a:buClr>
              <a:buSzPts val="1000"/>
              <a:buFont typeface="Lato"/>
              <a:buChar char="○"/>
            </a:pPr>
            <a:r>
              <a:rPr b="0" i="0" lang="en" sz="1000" u="none" cap="none" strike="noStrike">
                <a:solidFill>
                  <a:srgbClr val="000000"/>
                </a:solidFill>
                <a:latin typeface="Lato"/>
                <a:ea typeface="Lato"/>
                <a:cs typeface="Lato"/>
                <a:sym typeface="Lato"/>
              </a:rPr>
              <a:t>total number planned vs completed</a:t>
            </a:r>
            <a:endParaRPr b="0" i="0" sz="1000" u="none" cap="none" strike="noStrike">
              <a:solidFill>
                <a:srgbClr val="000000"/>
              </a:solidFill>
              <a:latin typeface="Lato"/>
              <a:ea typeface="Lato"/>
              <a:cs typeface="Lato"/>
              <a:sym typeface="Lato"/>
            </a:endParaRPr>
          </a:p>
          <a:p>
            <a:pPr indent="-292100" lvl="1" marL="914400" marR="0" rtl="0" algn="l">
              <a:lnSpc>
                <a:spcPct val="115000"/>
              </a:lnSpc>
              <a:spcBef>
                <a:spcPts val="0"/>
              </a:spcBef>
              <a:spcAft>
                <a:spcPts val="0"/>
              </a:spcAft>
              <a:buClr>
                <a:srgbClr val="000000"/>
              </a:buClr>
              <a:buSzPts val="1000"/>
              <a:buFont typeface="Lato"/>
              <a:buChar char="○"/>
            </a:pPr>
            <a:r>
              <a:rPr b="0" i="0" lang="en" sz="1000" u="none" cap="none" strike="noStrike">
                <a:solidFill>
                  <a:srgbClr val="000000"/>
                </a:solidFill>
                <a:latin typeface="Lato"/>
                <a:ea typeface="Lato"/>
                <a:cs typeface="Lato"/>
                <a:sym typeface="Lato"/>
              </a:rPr>
              <a:t>total points</a:t>
            </a:r>
            <a:endParaRPr b="0" i="0" sz="1000" u="none" cap="none" strike="noStrike">
              <a:solidFill>
                <a:srgbClr val="000000"/>
              </a:solidFill>
              <a:latin typeface="Lato"/>
              <a:ea typeface="Lato"/>
              <a:cs typeface="Lato"/>
              <a:sym typeface="Lato"/>
            </a:endParaRPr>
          </a:p>
          <a:p>
            <a:pPr indent="-292100" lvl="0" marL="457200" marR="0" rtl="0" algn="l">
              <a:lnSpc>
                <a:spcPct val="115000"/>
              </a:lnSpc>
              <a:spcBef>
                <a:spcPts val="0"/>
              </a:spcBef>
              <a:spcAft>
                <a:spcPts val="0"/>
              </a:spcAft>
              <a:buClr>
                <a:srgbClr val="000000"/>
              </a:buClr>
              <a:buSzPts val="1000"/>
              <a:buFont typeface="Lato"/>
              <a:buChar char="●"/>
            </a:pPr>
            <a:r>
              <a:rPr b="0" i="0" lang="en" sz="1000" u="none" cap="none" strike="noStrike">
                <a:solidFill>
                  <a:srgbClr val="000000"/>
                </a:solidFill>
                <a:latin typeface="Lato"/>
                <a:ea typeface="Lato"/>
                <a:cs typeface="Lato"/>
                <a:sym typeface="Lato"/>
              </a:rPr>
              <a:t>How your project track requirements and handle requirement changes</a:t>
            </a:r>
            <a:endParaRPr b="0" i="0" sz="1000" u="none" cap="none" strike="noStrike">
              <a:solidFill>
                <a:srgbClr val="000000"/>
              </a:solidFill>
              <a:latin typeface="Lato"/>
              <a:ea typeface="Lato"/>
              <a:cs typeface="Lato"/>
              <a:sym typeface="Lato"/>
            </a:endParaRPr>
          </a:p>
          <a:p>
            <a:pPr indent="-292100" lvl="0" marL="457200" marR="0" rtl="0" algn="l">
              <a:lnSpc>
                <a:spcPct val="115000"/>
              </a:lnSpc>
              <a:spcBef>
                <a:spcPts val="0"/>
              </a:spcBef>
              <a:spcAft>
                <a:spcPts val="0"/>
              </a:spcAft>
              <a:buClr>
                <a:srgbClr val="000000"/>
              </a:buClr>
              <a:buSzPts val="1000"/>
              <a:buFont typeface="Lato"/>
              <a:buChar char="●"/>
            </a:pPr>
            <a:r>
              <a:rPr b="0" i="0" lang="en" sz="1000" u="none" cap="none" strike="noStrike">
                <a:solidFill>
                  <a:srgbClr val="000000"/>
                </a:solidFill>
                <a:latin typeface="Lato"/>
                <a:ea typeface="Lato"/>
                <a:cs typeface="Lato"/>
                <a:sym typeface="Lato"/>
              </a:rPr>
              <a:t>nonfunctional requirements</a:t>
            </a:r>
            <a:endParaRPr b="0" i="0" sz="1000" u="none" cap="none" strike="noStrik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186950" y="598900"/>
            <a:ext cx="36741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Requirement analysis</a:t>
            </a:r>
            <a:endParaRPr sz="2400"/>
          </a:p>
        </p:txBody>
      </p:sp>
      <p:sp>
        <p:nvSpPr>
          <p:cNvPr id="118" name="Shape 118"/>
          <p:cNvSpPr txBox="1"/>
          <p:nvPr>
            <p:ph type="title"/>
          </p:nvPr>
        </p:nvSpPr>
        <p:spPr>
          <a:xfrm>
            <a:off x="6042475" y="117150"/>
            <a:ext cx="1849800" cy="34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Use Case Diagram</a:t>
            </a:r>
            <a:endParaRPr sz="1400"/>
          </a:p>
        </p:txBody>
      </p:sp>
      <p:pic>
        <p:nvPicPr>
          <p:cNvPr id="119" name="Shape 119"/>
          <p:cNvPicPr preferRelativeResize="0"/>
          <p:nvPr/>
        </p:nvPicPr>
        <p:blipFill>
          <a:blip r:embed="rId3">
            <a:alphaModFix/>
          </a:blip>
          <a:stretch>
            <a:fillRect/>
          </a:stretch>
        </p:blipFill>
        <p:spPr>
          <a:xfrm>
            <a:off x="3886000" y="541050"/>
            <a:ext cx="4495225" cy="4506724"/>
          </a:xfrm>
          <a:prstGeom prst="rect">
            <a:avLst/>
          </a:prstGeom>
          <a:noFill/>
          <a:ln>
            <a:noFill/>
          </a:ln>
        </p:spPr>
      </p:pic>
      <p:sp>
        <p:nvSpPr>
          <p:cNvPr id="120" name="Shape 120"/>
          <p:cNvSpPr txBox="1"/>
          <p:nvPr>
            <p:ph type="title"/>
          </p:nvPr>
        </p:nvSpPr>
        <p:spPr>
          <a:xfrm>
            <a:off x="396075" y="2547413"/>
            <a:ext cx="2200500" cy="819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Actors:</a:t>
            </a:r>
            <a:endParaRPr sz="1400"/>
          </a:p>
          <a:p>
            <a:pPr indent="-317500" lvl="0" marL="457200" rtl="0">
              <a:spcBef>
                <a:spcPts val="0"/>
              </a:spcBef>
              <a:spcAft>
                <a:spcPts val="0"/>
              </a:spcAft>
              <a:buSzPts val="1400"/>
              <a:buAutoNum type="arabicParenR"/>
            </a:pPr>
            <a:r>
              <a:rPr lang="en" sz="1400"/>
              <a:t>Registered User</a:t>
            </a:r>
            <a:endParaRPr sz="1400"/>
          </a:p>
          <a:p>
            <a:pPr indent="-317500" lvl="0" marL="457200" rtl="0">
              <a:spcBef>
                <a:spcPts val="0"/>
              </a:spcBef>
              <a:spcAft>
                <a:spcPts val="0"/>
              </a:spcAft>
              <a:buSzPts val="1400"/>
              <a:buAutoNum type="arabicParenR"/>
            </a:pPr>
            <a:r>
              <a:rPr lang="en" sz="1400"/>
              <a:t>Guest User</a:t>
            </a:r>
            <a:endParaRPr sz="1400"/>
          </a:p>
        </p:txBody>
      </p:sp>
      <p:pic>
        <p:nvPicPr>
          <p:cNvPr id="121" name="Shape 121"/>
          <p:cNvPicPr preferRelativeResize="0"/>
          <p:nvPr/>
        </p:nvPicPr>
        <p:blipFill>
          <a:blip r:embed="rId4">
            <a:alphaModFix/>
          </a:blip>
          <a:stretch>
            <a:fillRect/>
          </a:stretch>
        </p:blipFill>
        <p:spPr>
          <a:xfrm>
            <a:off x="3312065" y="1269665"/>
            <a:ext cx="1520309" cy="53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566750" y="577325"/>
            <a:ext cx="63435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Project Overview - Completed Stories</a:t>
            </a:r>
            <a:endParaRPr sz="2400"/>
          </a:p>
        </p:txBody>
      </p:sp>
      <p:pic>
        <p:nvPicPr>
          <p:cNvPr id="127" name="Shape 127"/>
          <p:cNvPicPr preferRelativeResize="0"/>
          <p:nvPr/>
        </p:nvPicPr>
        <p:blipFill>
          <a:blip r:embed="rId3">
            <a:alphaModFix/>
          </a:blip>
          <a:stretch>
            <a:fillRect/>
          </a:stretch>
        </p:blipFill>
        <p:spPr>
          <a:xfrm>
            <a:off x="261950" y="1304950"/>
            <a:ext cx="4162425" cy="2000250"/>
          </a:xfrm>
          <a:prstGeom prst="rect">
            <a:avLst/>
          </a:prstGeom>
          <a:noFill/>
          <a:ln>
            <a:noFill/>
          </a:ln>
        </p:spPr>
      </p:pic>
      <p:sp>
        <p:nvSpPr>
          <p:cNvPr id="128" name="Shape 128"/>
          <p:cNvSpPr txBox="1"/>
          <p:nvPr/>
        </p:nvSpPr>
        <p:spPr>
          <a:xfrm>
            <a:off x="4605350" y="1304950"/>
            <a:ext cx="4262400" cy="111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000"/>
              <a:t>A user should be able to Sign Up/ Create New Account.</a:t>
            </a:r>
            <a:endParaRPr b="1" sz="1000"/>
          </a:p>
          <a:p>
            <a:pPr indent="-292100" lvl="0" marL="457200" rtl="0">
              <a:spcBef>
                <a:spcPts val="0"/>
              </a:spcBef>
              <a:spcAft>
                <a:spcPts val="0"/>
              </a:spcAft>
              <a:buSzPts val="1000"/>
              <a:buChar char="●"/>
            </a:pPr>
            <a:r>
              <a:rPr lang="en" sz="1000"/>
              <a:t>Only BU Email Ids can be used to create a new account.</a:t>
            </a:r>
            <a:endParaRPr sz="1000"/>
          </a:p>
          <a:p>
            <a:pPr indent="-292100" lvl="0" marL="457200" rtl="0">
              <a:spcBef>
                <a:spcPts val="0"/>
              </a:spcBef>
              <a:spcAft>
                <a:spcPts val="0"/>
              </a:spcAft>
              <a:buSzPts val="1000"/>
              <a:buChar char="●"/>
            </a:pPr>
            <a:r>
              <a:rPr lang="en" sz="1000"/>
              <a:t>The Create button will be enabled only when all the fields are correct.</a:t>
            </a:r>
            <a:endParaRPr sz="1000"/>
          </a:p>
          <a:p>
            <a:pPr indent="-292100" lvl="0" marL="457200">
              <a:spcBef>
                <a:spcPts val="0"/>
              </a:spcBef>
              <a:spcAft>
                <a:spcPts val="0"/>
              </a:spcAft>
              <a:buSzPts val="1000"/>
              <a:buChar char="●"/>
            </a:pPr>
            <a:r>
              <a:rPr lang="en" sz="1000"/>
              <a:t>If the user don’t want to create an account and just want to browse through the projects he can continue as GUEST.</a:t>
            </a:r>
            <a:endParaRPr sz="1000"/>
          </a:p>
        </p:txBody>
      </p:sp>
      <p:pic>
        <p:nvPicPr>
          <p:cNvPr id="129" name="Shape 129"/>
          <p:cNvPicPr preferRelativeResize="0"/>
          <p:nvPr/>
        </p:nvPicPr>
        <p:blipFill>
          <a:blip r:embed="rId4">
            <a:alphaModFix/>
          </a:blip>
          <a:stretch>
            <a:fillRect/>
          </a:stretch>
        </p:blipFill>
        <p:spPr>
          <a:xfrm>
            <a:off x="261950" y="3457600"/>
            <a:ext cx="8067300" cy="1376575"/>
          </a:xfrm>
          <a:prstGeom prst="rect">
            <a:avLst/>
          </a:prstGeom>
          <a:noFill/>
          <a:ln>
            <a:noFill/>
          </a:ln>
        </p:spPr>
      </p:pic>
      <p:sp>
        <p:nvSpPr>
          <p:cNvPr id="130" name="Shape 130"/>
          <p:cNvSpPr txBox="1"/>
          <p:nvPr/>
        </p:nvSpPr>
        <p:spPr>
          <a:xfrm>
            <a:off x="4629200" y="2424250"/>
            <a:ext cx="4262400" cy="70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000"/>
              <a:t>A user should be able to Sign In.</a:t>
            </a:r>
            <a:endParaRPr b="1" sz="1000"/>
          </a:p>
          <a:p>
            <a:pPr indent="-292100" lvl="0" marL="457200" rtl="0">
              <a:spcBef>
                <a:spcPts val="0"/>
              </a:spcBef>
              <a:spcAft>
                <a:spcPts val="0"/>
              </a:spcAft>
              <a:buSzPts val="1000"/>
              <a:buChar char="●"/>
            </a:pPr>
            <a:r>
              <a:rPr lang="en" sz="1000"/>
              <a:t>When user signs in he is redirected to the home page and all the projects created by him are displayed.</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566750" y="577325"/>
            <a:ext cx="63435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Project Overview - Completed Stories</a:t>
            </a:r>
            <a:endParaRPr sz="2400"/>
          </a:p>
        </p:txBody>
      </p:sp>
      <p:sp>
        <p:nvSpPr>
          <p:cNvPr id="136" name="Shape 136"/>
          <p:cNvSpPr txBox="1"/>
          <p:nvPr/>
        </p:nvSpPr>
        <p:spPr>
          <a:xfrm>
            <a:off x="228600" y="2810125"/>
            <a:ext cx="3510000" cy="90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37" name="Shape 137"/>
          <p:cNvPicPr preferRelativeResize="0"/>
          <p:nvPr/>
        </p:nvPicPr>
        <p:blipFill>
          <a:blip r:embed="rId3">
            <a:alphaModFix/>
          </a:blip>
          <a:stretch>
            <a:fillRect/>
          </a:stretch>
        </p:blipFill>
        <p:spPr>
          <a:xfrm>
            <a:off x="566750" y="1314675"/>
            <a:ext cx="4173174" cy="2369583"/>
          </a:xfrm>
          <a:prstGeom prst="rect">
            <a:avLst/>
          </a:prstGeom>
          <a:noFill/>
          <a:ln>
            <a:noFill/>
          </a:ln>
        </p:spPr>
      </p:pic>
      <p:sp>
        <p:nvSpPr>
          <p:cNvPr id="138" name="Shape 138"/>
          <p:cNvSpPr txBox="1"/>
          <p:nvPr/>
        </p:nvSpPr>
        <p:spPr>
          <a:xfrm>
            <a:off x="477575" y="3734625"/>
            <a:ext cx="3170400" cy="1356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000"/>
              <a:t>A user should be able to Manage Projects.</a:t>
            </a:r>
            <a:endParaRPr b="1" sz="1000"/>
          </a:p>
          <a:p>
            <a:pPr indent="-292100" lvl="0" marL="457200" rtl="0">
              <a:spcBef>
                <a:spcPts val="0"/>
              </a:spcBef>
              <a:spcAft>
                <a:spcPts val="0"/>
              </a:spcAft>
              <a:buSzPts val="1000"/>
              <a:buChar char="●"/>
            </a:pPr>
            <a:r>
              <a:rPr lang="en" sz="1000"/>
              <a:t>The user can add ,search, view and delete projects.</a:t>
            </a:r>
            <a:endParaRPr b="1" sz="1000"/>
          </a:p>
          <a:p>
            <a:pPr indent="0" lvl="0" marL="0" rtl="0">
              <a:spcBef>
                <a:spcPts val="0"/>
              </a:spcBef>
              <a:spcAft>
                <a:spcPts val="0"/>
              </a:spcAft>
              <a:buNone/>
            </a:pPr>
            <a:r>
              <a:t/>
            </a:r>
            <a:endParaRPr sz="1000"/>
          </a:p>
          <a:p>
            <a:pPr indent="-292100" lvl="0" marL="457200" rtl="0">
              <a:spcBef>
                <a:spcPts val="0"/>
              </a:spcBef>
              <a:spcAft>
                <a:spcPts val="0"/>
              </a:spcAft>
              <a:buSzPts val="1000"/>
              <a:buChar char="●"/>
            </a:pPr>
            <a:r>
              <a:rPr lang="en" sz="1000"/>
              <a:t>The above picture shows the </a:t>
            </a:r>
            <a:r>
              <a:rPr b="1" i="1" lang="en" sz="1000"/>
              <a:t>Show Projects</a:t>
            </a:r>
            <a:r>
              <a:rPr lang="en" sz="1000"/>
              <a:t> module where a user searches a project by name.</a:t>
            </a:r>
            <a:endParaRPr sz="1000"/>
          </a:p>
          <a:p>
            <a:pPr indent="0" lvl="0" marL="0" rtl="0">
              <a:spcBef>
                <a:spcPts val="0"/>
              </a:spcBef>
              <a:spcAft>
                <a:spcPts val="0"/>
              </a:spcAft>
              <a:buNone/>
            </a:pPr>
            <a:r>
              <a:t/>
            </a:r>
            <a:endParaRPr sz="1000"/>
          </a:p>
        </p:txBody>
      </p:sp>
      <p:pic>
        <p:nvPicPr>
          <p:cNvPr id="139" name="Shape 139"/>
          <p:cNvPicPr preferRelativeResize="0"/>
          <p:nvPr/>
        </p:nvPicPr>
        <p:blipFill>
          <a:blip r:embed="rId4">
            <a:alphaModFix/>
          </a:blip>
          <a:stretch>
            <a:fillRect/>
          </a:stretch>
        </p:blipFill>
        <p:spPr>
          <a:xfrm>
            <a:off x="4862550" y="1263450"/>
            <a:ext cx="4065974" cy="1302300"/>
          </a:xfrm>
          <a:prstGeom prst="rect">
            <a:avLst/>
          </a:prstGeom>
          <a:noFill/>
          <a:ln>
            <a:noFill/>
          </a:ln>
        </p:spPr>
      </p:pic>
      <p:pic>
        <p:nvPicPr>
          <p:cNvPr id="140" name="Shape 140"/>
          <p:cNvPicPr preferRelativeResize="0"/>
          <p:nvPr/>
        </p:nvPicPr>
        <p:blipFill>
          <a:blip r:embed="rId5">
            <a:alphaModFix/>
          </a:blip>
          <a:stretch>
            <a:fillRect/>
          </a:stretch>
        </p:blipFill>
        <p:spPr>
          <a:xfrm>
            <a:off x="6957875" y="3153025"/>
            <a:ext cx="1790875" cy="1938375"/>
          </a:xfrm>
          <a:prstGeom prst="rect">
            <a:avLst/>
          </a:prstGeom>
          <a:noFill/>
          <a:ln>
            <a:noFill/>
          </a:ln>
          <a:effectLst>
            <a:outerShdw blurRad="57150" rotWithShape="0" algn="bl" dir="5400000" dist="19050">
              <a:srgbClr val="000000">
                <a:alpha val="50000"/>
              </a:srgbClr>
            </a:outerShdw>
          </a:effectLst>
        </p:spPr>
      </p:pic>
      <p:sp>
        <p:nvSpPr>
          <p:cNvPr id="141" name="Shape 141"/>
          <p:cNvSpPr txBox="1"/>
          <p:nvPr/>
        </p:nvSpPr>
        <p:spPr>
          <a:xfrm>
            <a:off x="4408188" y="4038300"/>
            <a:ext cx="2529000" cy="102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000"/>
              <a:t>A user should be able to create a new project.</a:t>
            </a:r>
            <a:endParaRPr b="1" sz="1000"/>
          </a:p>
          <a:p>
            <a:pPr indent="-292100" lvl="0" marL="457200" rtl="0">
              <a:spcBef>
                <a:spcPts val="0"/>
              </a:spcBef>
              <a:spcAft>
                <a:spcPts val="0"/>
              </a:spcAft>
              <a:buSzPts val="1000"/>
              <a:buChar char="●"/>
            </a:pPr>
            <a:r>
              <a:rPr lang="en" sz="1000"/>
              <a:t>This module lets the user to create a new project.</a:t>
            </a:r>
            <a:endParaRPr sz="1000"/>
          </a:p>
          <a:p>
            <a:pPr indent="-292100" lvl="0" marL="457200" rtl="0">
              <a:spcBef>
                <a:spcPts val="0"/>
              </a:spcBef>
              <a:spcAft>
                <a:spcPts val="0"/>
              </a:spcAft>
              <a:buSzPts val="1000"/>
              <a:buChar char="●"/>
            </a:pPr>
            <a:r>
              <a:rPr lang="en" sz="1000"/>
              <a:t>A project can’t be created without a name and a description.</a:t>
            </a:r>
            <a:endParaRPr sz="1000"/>
          </a:p>
        </p:txBody>
      </p:sp>
      <p:sp>
        <p:nvSpPr>
          <p:cNvPr id="142" name="Shape 142"/>
          <p:cNvSpPr txBox="1"/>
          <p:nvPr/>
        </p:nvSpPr>
        <p:spPr>
          <a:xfrm>
            <a:off x="4913625" y="2489550"/>
            <a:ext cx="4014900" cy="58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000"/>
              <a:t>A user should be able to delete a project.</a:t>
            </a:r>
            <a:endParaRPr b="1" sz="1000"/>
          </a:p>
          <a:p>
            <a:pPr indent="0" lvl="0" marL="0" rtl="0">
              <a:spcBef>
                <a:spcPts val="0"/>
              </a:spcBef>
              <a:spcAft>
                <a:spcPts val="0"/>
              </a:spcAft>
              <a:buNone/>
            </a:pPr>
            <a:r>
              <a:rPr lang="en" sz="1000"/>
              <a:t>This is the Manage Projects module where the user can delete the projects.</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727800" y="586925"/>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Non Functional Requirements</a:t>
            </a:r>
            <a:endParaRPr/>
          </a:p>
        </p:txBody>
      </p:sp>
      <p:sp>
        <p:nvSpPr>
          <p:cNvPr id="148" name="Shape 148"/>
          <p:cNvSpPr txBox="1"/>
          <p:nvPr/>
        </p:nvSpPr>
        <p:spPr>
          <a:xfrm>
            <a:off x="801225" y="1442400"/>
            <a:ext cx="5650800" cy="32208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A</a:t>
            </a:r>
            <a:r>
              <a:rPr lang="en"/>
              <a:t>lignment of the page elements, consistency of fonts, size and color of the page elements was taken care of.</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Security- We used token based authentication, SSL Certificates and password hashing for added security.</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Coding was done keeping reusability in mind.</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Logs were created on nearly every step to facilitate debugging.</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We divided the components into sub components to ease maintenance.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