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135D47-DEE6-4E8F-AF1B-193830F2F565}">
  <a:tblStyle styleId="{5D135D47-DEE6-4E8F-AF1B-193830F2F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2118043-0088-4879-A0B4-AEB50847BE9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F7653D-D39E-43D9-8905-D2BBF86DDA9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Portal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9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Highlights of the Sprint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24800" y="1022450"/>
            <a:ext cx="39213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User Authentication &amp; Session Management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password hashing using sha256 hashing algorithm.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session state management.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062175" y="1022450"/>
            <a:ext cx="38412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UI Enhancements/Changes</a:t>
            </a:r>
            <a:endParaRPr b="1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Updated Login Page.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‘Create Account’ page.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Redirection between pages is  working now.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Guest login implemented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project (design) implemented.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9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Coverage and automation</a:t>
            </a:r>
            <a:endParaRPr/>
          </a:p>
        </p:txBody>
      </p:sp>
      <p:graphicFrame>
        <p:nvGraphicFramePr>
          <p:cNvPr id="126" name="Shape 126"/>
          <p:cNvGraphicFramePr/>
          <p:nvPr/>
        </p:nvGraphicFramePr>
        <p:xfrm>
          <a:off x="613825" y="12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{C9F7653D-D39E-43D9-8905-D2BBF86DDA91}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tests added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Passed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Failed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613700" y="908150"/>
            <a:ext cx="7239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Tests | Back End</a:t>
            </a:r>
            <a:endParaRPr b="1"/>
          </a:p>
        </p:txBody>
      </p:sp>
      <p:graphicFrame>
        <p:nvGraphicFramePr>
          <p:cNvPr id="128" name="Shape 128"/>
          <p:cNvGraphicFramePr/>
          <p:nvPr/>
        </p:nvGraphicFramePr>
        <p:xfrm>
          <a:off x="613888" y="32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{C9F7653D-D39E-43D9-8905-D2BBF86DDA91}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tests added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Passed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Failed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613763" y="2889350"/>
            <a:ext cx="7239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b="1" lang="en"/>
              <a:t>I Tests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9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Coverage and automation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6150" y="1149650"/>
            <a:ext cx="6632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Coverage Report</a:t>
            </a:r>
            <a:endParaRPr b="1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75" y="1605000"/>
            <a:ext cx="7966700" cy="2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aims to create a common repository of projects created by Boston University Students and </a:t>
            </a:r>
            <a:r>
              <a:rPr lang="en"/>
              <a:t>Faculty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Account and start a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your teammates to a given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easy way to see similar projects done by previous </a:t>
            </a:r>
            <a:r>
              <a:rPr lang="en"/>
              <a:t>semesters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your projects during your scholastic career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2516750" y="28400"/>
            <a:ext cx="6073749" cy="5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2114100" cy="5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11625" y="1222700"/>
            <a:ext cx="1989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RESTful MVC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Defects</a:t>
            </a:r>
            <a:r>
              <a:rPr lang="en"/>
              <a:t> Status</a:t>
            </a:r>
            <a:endParaRPr/>
          </a:p>
        </p:txBody>
      </p:sp>
      <p:graphicFrame>
        <p:nvGraphicFramePr>
          <p:cNvPr id="82" name="Shape 82"/>
          <p:cNvGraphicFramePr/>
          <p:nvPr/>
        </p:nvGraphicFramePr>
        <p:xfrm>
          <a:off x="459500" y="119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{5D135D47-DEE6-4E8F-AF1B-193830F2F565}</a:tableStyleId>
              </a:tblPr>
              <a:tblGrid>
                <a:gridCol w="2699800"/>
                <a:gridCol w="1069425"/>
                <a:gridCol w="1069425"/>
                <a:gridCol w="1114550"/>
                <a:gridCol w="1008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Affected Areas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Iter 1 Reported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Iter 1 Fixed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Iter 2 Reported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Iter 2 Fixed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Interfaces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Controllers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Models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Routes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Other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Management and Automation Update</a:t>
            </a:r>
            <a:endParaRPr/>
          </a:p>
        </p:txBody>
      </p:sp>
      <p:graphicFrame>
        <p:nvGraphicFramePr>
          <p:cNvPr id="88" name="Shape 88"/>
          <p:cNvGraphicFramePr/>
          <p:nvPr/>
        </p:nvGraphicFramePr>
        <p:xfrm>
          <a:off x="816575" y="1147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{52118043-0088-4879-A0B4-AEB50847BE9C}</a:tableStyleId>
              </a:tblPr>
              <a:tblGrid>
                <a:gridCol w="3436900"/>
                <a:gridCol w="1205725"/>
                <a:gridCol w="1164325"/>
                <a:gridCol w="1036275"/>
              </a:tblGrid>
              <a:tr h="353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Test Case Management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Iteration 1</a:t>
                      </a:r>
                      <a:endParaRPr b="1"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Iteration 2</a:t>
                      </a:r>
                      <a:endParaRPr b="1"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Iteration 3</a:t>
                      </a:r>
                      <a:endParaRPr b="1"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r>
                        <a:rPr lang="en" sz="1100"/>
                        <a:t> of Test cases Added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8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22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24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r>
                        <a:rPr lang="en" sz="1100"/>
                        <a:t> of Test cases Executed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8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22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24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8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19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Fail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3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 </a:t>
                      </a:r>
                      <a:r>
                        <a:rPr lang="en" sz="1100"/>
                        <a:t>Percentage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100%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86%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Automation Update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 Automation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3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17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UI Automation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Complexity</a:t>
            </a:r>
            <a:endParaRPr/>
          </a:p>
        </p:txBody>
      </p:sp>
      <p:graphicFrame>
        <p:nvGraphicFramePr>
          <p:cNvPr id="94" name="Shape 94"/>
          <p:cNvGraphicFramePr/>
          <p:nvPr/>
        </p:nvGraphicFramePr>
        <p:xfrm>
          <a:off x="459500" y="119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{5D135D47-DEE6-4E8F-AF1B-193830F2F565}</a:tableStyleId>
              </a:tblPr>
              <a:tblGrid>
                <a:gridCol w="3167850"/>
                <a:gridCol w="1254825"/>
                <a:gridCol w="935525"/>
                <a:gridCol w="935525"/>
                <a:gridCol w="944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Product Complexity: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Iteration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Iteration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Iteration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Iteration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Lines of Code (LOC)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The total number of lines of code in the application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33076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Files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The total number of classes or functions in the entire application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classes: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The total number of classes or functions in the entire application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methods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The total number of methods in the application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Metrics and Project Cost</a:t>
            </a:r>
            <a:endParaRPr/>
          </a:p>
        </p:txBody>
      </p:sp>
      <p:graphicFrame>
        <p:nvGraphicFramePr>
          <p:cNvPr id="100" name="Shape 100"/>
          <p:cNvGraphicFramePr/>
          <p:nvPr/>
        </p:nvGraphicFramePr>
        <p:xfrm>
          <a:off x="458600" y="10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{5D135D47-DEE6-4E8F-AF1B-193830F2F565}</a:tableStyleId>
              </a:tblPr>
              <a:tblGrid>
                <a:gridCol w="3257475"/>
                <a:gridCol w="1196925"/>
                <a:gridCol w="1186775"/>
                <a:gridCol w="11867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Process Metrics: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Iteration 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Iteration 2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Iteration 3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Team Velocity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This measures the number of User Stories the team complete in an Iteration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15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Open/Close Rates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This measures the number of Defects reported in a sprint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 Days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This is a measure of the time a team spends contributing to the product development cycle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QA kickback rate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Number of defects that were re-opened by QA in an Iteration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Product Cost: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Man Hours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100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145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activity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50" y="1147225"/>
            <a:ext cx="7580381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42648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17/23 stories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3025"/>
            <a:ext cx="6422704" cy="2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