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60"/>
  </p:normalViewPr>
  <p:slideViewPr>
    <p:cSldViewPr snapToGrid="0">
      <p:cViewPr varScale="1">
        <p:scale>
          <a:sx n="90" d="100"/>
          <a:sy n="90"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8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87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5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59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16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67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1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4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1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6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5/12/2024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14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5/12/2024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5377529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Vector background of vibrant colors splashing">
            <a:extLst>
              <a:ext uri="{FF2B5EF4-FFF2-40B4-BE49-F238E27FC236}">
                <a16:creationId xmlns:a16="http://schemas.microsoft.com/office/drawing/2014/main" id="{01AC2121-86E4-0864-7DE5-3FAE15456FBA}"/>
              </a:ext>
            </a:extLst>
          </p:cNvPr>
          <p:cNvPicPr>
            <a:picLocks noChangeAspect="1"/>
          </p:cNvPicPr>
          <p:nvPr/>
        </p:nvPicPr>
        <p:blipFill rotWithShape="1">
          <a:blip r:embed="rId2">
            <a:duotone>
              <a:schemeClr val="accent1">
                <a:shade val="45000"/>
                <a:satMod val="135000"/>
              </a:schemeClr>
              <a:prstClr val="white"/>
            </a:duotone>
            <a:alphaModFix amt="35000"/>
          </a:blip>
          <a:srcRect t="17279"/>
          <a:stretch/>
        </p:blipFill>
        <p:spPr>
          <a:xfrm>
            <a:off x="8878" y="0"/>
            <a:ext cx="12191980" cy="6858000"/>
          </a:xfrm>
          <a:prstGeom prst="rect">
            <a:avLst/>
          </a:prstGeom>
        </p:spPr>
      </p:pic>
      <p:sp>
        <p:nvSpPr>
          <p:cNvPr id="2" name="Title 1">
            <a:extLst>
              <a:ext uri="{FF2B5EF4-FFF2-40B4-BE49-F238E27FC236}">
                <a16:creationId xmlns:a16="http://schemas.microsoft.com/office/drawing/2014/main" id="{346B2A6F-4E74-C04B-DDB3-253ECF42AA2E}"/>
              </a:ext>
            </a:extLst>
          </p:cNvPr>
          <p:cNvSpPr>
            <a:spLocks noGrp="1"/>
          </p:cNvSpPr>
          <p:nvPr>
            <p:ph type="ctrTitle"/>
          </p:nvPr>
        </p:nvSpPr>
        <p:spPr>
          <a:xfrm>
            <a:off x="614473" y="581942"/>
            <a:ext cx="9679449" cy="2847058"/>
          </a:xfrm>
        </p:spPr>
        <p:txBody>
          <a:bodyPr anchor="b">
            <a:normAutofit/>
          </a:bodyPr>
          <a:lstStyle/>
          <a:p>
            <a:r>
              <a:rPr lang="en-US" sz="7200" dirty="0">
                <a:solidFill>
                  <a:srgbClr val="FFFFFF"/>
                </a:solidFill>
              </a:rPr>
              <a:t>Computer security project</a:t>
            </a:r>
          </a:p>
        </p:txBody>
      </p:sp>
      <p:sp>
        <p:nvSpPr>
          <p:cNvPr id="3" name="Subtitle 2">
            <a:extLst>
              <a:ext uri="{FF2B5EF4-FFF2-40B4-BE49-F238E27FC236}">
                <a16:creationId xmlns:a16="http://schemas.microsoft.com/office/drawing/2014/main" id="{67DFE5AC-DC30-F03E-CB93-B18B1ABEF5B3}"/>
              </a:ext>
            </a:extLst>
          </p:cNvPr>
          <p:cNvSpPr>
            <a:spLocks noGrp="1"/>
          </p:cNvSpPr>
          <p:nvPr>
            <p:ph type="subTitle" idx="1"/>
          </p:nvPr>
        </p:nvSpPr>
        <p:spPr>
          <a:xfrm>
            <a:off x="443476" y="5827193"/>
            <a:ext cx="3962270" cy="518189"/>
          </a:xfrm>
        </p:spPr>
        <p:txBody>
          <a:bodyPr anchor="ctr">
            <a:normAutofit fontScale="92500" lnSpcReduction="20000"/>
          </a:bodyPr>
          <a:lstStyle/>
          <a:p>
            <a:r>
              <a:rPr lang="en-US" sz="1400" dirty="0">
                <a:solidFill>
                  <a:schemeClr val="bg1"/>
                </a:solidFill>
                <a:effectLst/>
              </a:rPr>
              <a:t>Esraa Ali Albahrani-221425419</a:t>
            </a:r>
            <a:endParaRPr lang="en-US" sz="1400" dirty="0">
              <a:solidFill>
                <a:schemeClr val="bg1"/>
              </a:solidFill>
              <a:effectLst/>
              <a:latin typeface="Aptos" panose="020B0004020202020204" pitchFamily="34" charset="0"/>
              <a:ea typeface="Times New Roman" panose="02020603050405020304" pitchFamily="18" charset="0"/>
              <a:cs typeface="Arial" panose="020B0604020202020204" pitchFamily="34" charset="0"/>
            </a:endParaRPr>
          </a:p>
          <a:p>
            <a:r>
              <a:rPr lang="en-US" sz="1400" dirty="0">
                <a:solidFill>
                  <a:schemeClr val="bg1"/>
                </a:solidFill>
                <a:effectLst/>
              </a:rPr>
              <a:t>Thana Essa Alradhi-219023255</a:t>
            </a:r>
            <a:endParaRPr lang="en-US" sz="1400" dirty="0">
              <a:solidFill>
                <a:schemeClr val="bg1"/>
              </a:solidFill>
              <a:effectLst/>
              <a:latin typeface="Aptos" panose="020B0004020202020204" pitchFamily="34" charset="0"/>
              <a:ea typeface="Times New Roman" panose="02020603050405020304" pitchFamily="18" charset="0"/>
              <a:cs typeface="Arial" panose="020B0604020202020204" pitchFamily="34" charset="0"/>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4207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CB043-6FE6-DD09-76AD-D35D900C586C}"/>
              </a:ext>
            </a:extLst>
          </p:cNvPr>
          <p:cNvSpPr>
            <a:spLocks noGrp="1"/>
          </p:cNvSpPr>
          <p:nvPr>
            <p:ph type="title"/>
          </p:nvPr>
        </p:nvSpPr>
        <p:spPr>
          <a:xfrm>
            <a:off x="939297" y="2474852"/>
            <a:ext cx="4412419" cy="3626217"/>
          </a:xfrm>
        </p:spPr>
        <p:txBody>
          <a:bodyPr vert="horz" lIns="91440" tIns="45720" rIns="91440" bIns="45720" rtlCol="0" anchor="t">
            <a:normAutofit/>
          </a:bodyPr>
          <a:lstStyle/>
          <a:p>
            <a:r>
              <a:rPr lang="en-US" sz="4000" b="1" dirty="0">
                <a:solidFill>
                  <a:srgbClr val="0F4761"/>
                </a:solidFill>
                <a:latin typeface="Aptos" panose="020B0004020202020204" pitchFamily="34" charset="0"/>
                <a:cs typeface="Times New Roman" panose="02020603050405020304" pitchFamily="18" charset="0"/>
              </a:rPr>
              <a:t>Implementing the code for Playfair Cipher</a:t>
            </a: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E66927E9-26A9-CA3B-B317-7DE8C57EAD0E}"/>
              </a:ext>
            </a:extLst>
          </p:cNvPr>
          <p:cNvPicPr>
            <a:picLocks noGrp="1" noChangeAspect="1"/>
          </p:cNvPicPr>
          <p:nvPr>
            <p:ph idx="1"/>
          </p:nvPr>
        </p:nvPicPr>
        <p:blipFill>
          <a:blip r:embed="rId2"/>
          <a:stretch>
            <a:fillRect/>
          </a:stretch>
        </p:blipFill>
        <p:spPr>
          <a:xfrm>
            <a:off x="5713730" y="1589369"/>
            <a:ext cx="5843060" cy="4586800"/>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42257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529B945C-BC99-3546-2691-D60F896D877A}"/>
              </a:ext>
            </a:extLst>
          </p:cNvPr>
          <p:cNvPicPr>
            <a:picLocks noGrp="1" noChangeAspect="1"/>
          </p:cNvPicPr>
          <p:nvPr>
            <p:ph idx="1"/>
          </p:nvPr>
        </p:nvPicPr>
        <p:blipFill>
          <a:blip r:embed="rId2"/>
          <a:stretch>
            <a:fillRect/>
          </a:stretch>
        </p:blipFill>
        <p:spPr>
          <a:xfrm>
            <a:off x="1293102" y="179215"/>
            <a:ext cx="9568862" cy="6416688"/>
          </a:xfrm>
        </p:spPr>
      </p:pic>
    </p:spTree>
    <p:extLst>
      <p:ext uri="{BB962C8B-B14F-4D97-AF65-F5344CB8AC3E}">
        <p14:creationId xmlns:p14="http://schemas.microsoft.com/office/powerpoint/2010/main" val="191564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53FD-17BD-419C-CA51-26862C1BE964}"/>
              </a:ext>
            </a:extLst>
          </p:cNvPr>
          <p:cNvSpPr>
            <a:spLocks noGrp="1"/>
          </p:cNvSpPr>
          <p:nvPr>
            <p:ph type="title"/>
          </p:nvPr>
        </p:nvSpPr>
        <p:spPr>
          <a:xfrm>
            <a:off x="902855" y="956252"/>
            <a:ext cx="10515600" cy="1325563"/>
          </a:xfrm>
        </p:spPr>
        <p:txBody>
          <a:bodyPr/>
          <a:lstStyle/>
          <a:p>
            <a:r>
              <a:rPr lang="en-US" sz="3600" dirty="0"/>
              <a:t>CONCLUSION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F63A8194-0DF1-385D-E972-9DE70B419C12}"/>
              </a:ext>
            </a:extLst>
          </p:cNvPr>
          <p:cNvSpPr>
            <a:spLocks noGrp="1"/>
          </p:cNvSpPr>
          <p:nvPr>
            <p:ph idx="1"/>
          </p:nvPr>
        </p:nvSpPr>
        <p:spPr/>
        <p:txBody>
          <a:bodyPr>
            <a:normAutofit/>
          </a:bodyPr>
          <a:lstStyle/>
          <a:p>
            <a:pPr marL="0" indent="0">
              <a:buNone/>
            </a:pPr>
            <a:r>
              <a:rPr lang="en-US" sz="2000" dirty="0"/>
              <a:t>Encryption Method: The Playfair cipher differs from traditional ciphers by encrypting pairs of alphabets (digraphs) instead of a single alphabet. This complexity makes it much more difficult to decipher, as the frequency analysis typically employed for simple substitution ciphers is ineffective against it.</a:t>
            </a:r>
          </a:p>
          <a:p>
            <a:pPr marL="0" indent="0">
              <a:buNone/>
            </a:pPr>
            <a:r>
              <a:rPr lang="en-US" sz="2000" dirty="0"/>
              <a:t>The Playfair cipher's role in warfare: Employed tactically by British units in the Second Boer War and World War I, as well as by Australian forces in World War II, the Playfair cipher was favored for its speed and the absence of a need for specialized equipment. </a:t>
            </a:r>
          </a:p>
          <a:p>
            <a:pPr marL="0" indent="0">
              <a:buNone/>
            </a:pPr>
            <a:r>
              <a:rPr lang="en-US" sz="2000" dirty="0"/>
              <a:t>Advancement over Other Methods: The Playfair cipher shows a great advancement over other encryption methods, for example the Caesar Cipher.</a:t>
            </a:r>
          </a:p>
        </p:txBody>
      </p:sp>
    </p:spTree>
    <p:extLst>
      <p:ext uri="{BB962C8B-B14F-4D97-AF65-F5344CB8AC3E}">
        <p14:creationId xmlns:p14="http://schemas.microsoft.com/office/powerpoint/2010/main" val="321225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ADD4-F6B3-1BB6-734A-7140D5524ADE}"/>
              </a:ext>
            </a:extLst>
          </p:cNvPr>
          <p:cNvSpPr>
            <a:spLocks noGrp="1"/>
          </p:cNvSpPr>
          <p:nvPr>
            <p:ph type="title"/>
          </p:nvPr>
        </p:nvSpPr>
        <p:spPr>
          <a:xfrm>
            <a:off x="949036" y="1030143"/>
            <a:ext cx="10515600" cy="1325563"/>
          </a:xfrm>
        </p:spPr>
        <p:txBody>
          <a:bodyPr/>
          <a:lstStyle/>
          <a:p>
            <a:r>
              <a:rPr lang="en-US" sz="3600" dirty="0"/>
              <a:t>REFERENCES:</a:t>
            </a:r>
            <a:br>
              <a:rPr lang="en-US" sz="44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7AA1912-546D-851A-7000-3A2616344F58}"/>
              </a:ext>
            </a:extLst>
          </p:cNvPr>
          <p:cNvSpPr>
            <a:spLocks noGrp="1"/>
          </p:cNvSpPr>
          <p:nvPr>
            <p:ph idx="1"/>
          </p:nvPr>
        </p:nvSpPr>
        <p:spPr/>
        <p:txBody>
          <a:bodyPr/>
          <a:lstStyle/>
          <a:p>
            <a:pPr marL="342900" lvl="0" indent="-342900">
              <a:lnSpc>
                <a:spcPct val="116000"/>
              </a:lnSpc>
              <a:buFont typeface="+mj-lt"/>
              <a:buAutoNum type="arabicPeriod"/>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Sobel, Martin. Codes, Ciphers and Secret Writing. Dover Publications, 1984.</a:t>
            </a:r>
            <a:endParaRPr lang="en-US" sz="18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nSpc>
                <a:spcPct val="116000"/>
              </a:lnSpc>
              <a:buFont typeface="+mj-lt"/>
              <a:buAutoNum type="arabicPeriod"/>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D’Agapeyeff</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Alexander. Codes and Ciphers: A History of Cryptography. Oxford University Press, 1939.</a:t>
            </a:r>
            <a:endParaRPr lang="en-US" sz="18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nSpc>
                <a:spcPct val="116000"/>
              </a:lnSpc>
              <a:buFont typeface="+mj-lt"/>
              <a:buAutoNum type="arabicPeriod"/>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Banoth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Rajkumar. Classical and Modern Cryptography for Beginners. Independently Published, 2021.</a:t>
            </a:r>
            <a:endParaRPr lang="en-US" sz="18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nSpc>
                <a:spcPct val="116000"/>
              </a:lnSpc>
              <a:buFont typeface="+mj-lt"/>
              <a:buAutoNum type="arabicPeriod"/>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Diepenbroek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Martine. The Spartan Scytale and Developments in Ancient and Modern Cryptography. Independently Published, 2022.</a:t>
            </a:r>
            <a:endParaRPr lang="en-US" sz="18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nSpc>
                <a:spcPct val="116000"/>
              </a:lnSpc>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Bhat, Abhay. " Playfair Cipher with Example." Geeks for Geeks, 06 Mar. 2024, https://www.geeksforgeeks.org/playfair-cipher-with-examples/.</a:t>
            </a:r>
            <a:endParaRPr lang="en-US" sz="1800" dirty="0">
              <a:effectLst/>
              <a:latin typeface="Aptos" panose="020B00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55245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EC3A-04EC-00B9-CDF2-6C711386B764}"/>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109A960C-0BFB-7B42-5D4A-6FFE7CBC3873}"/>
              </a:ext>
            </a:extLst>
          </p:cNvPr>
          <p:cNvSpPr>
            <a:spLocks noGrp="1"/>
          </p:cNvSpPr>
          <p:nvPr>
            <p:ph idx="1"/>
          </p:nvPr>
        </p:nvSpPr>
        <p:spPr>
          <a:xfrm>
            <a:off x="894907" y="1357793"/>
            <a:ext cx="10515600" cy="4351338"/>
          </a:xfrm>
        </p:spPr>
        <p:txBody>
          <a:bodyPr>
            <a:normAutofit lnSpcReduction="10000"/>
          </a:bodyPr>
          <a:lstStyle/>
          <a:p>
            <a:pPr marL="0" indent="0">
              <a:buNone/>
            </a:pPr>
            <a:r>
              <a:rPr lang="en-US" dirty="0"/>
              <a:t>This project compares the Playfair Cipher, a traditional encryption technique, with other earlier encryption methods by going into great detail about it. The Playfair Cipher, so named for its creator, Charles Wheatstone, is an intriguing case study that provides insight into the inventiveness of early cryptographic schemes. Unlike many of its contemporaries, the cipher's unique process encrypts pairs of letters instead of single ones. We may learn a great deal about the development of cryptographic systems by examining this and other similar classical ciphers. This concept is important because it lays the groundwork for contemporary cryptography.</a:t>
            </a:r>
          </a:p>
        </p:txBody>
      </p:sp>
    </p:spTree>
    <p:extLst>
      <p:ext uri="{BB962C8B-B14F-4D97-AF65-F5344CB8AC3E}">
        <p14:creationId xmlns:p14="http://schemas.microsoft.com/office/powerpoint/2010/main" val="115392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4BC-C9E2-B391-FA2A-E7A503AAEDB6}"/>
              </a:ext>
            </a:extLst>
          </p:cNvPr>
          <p:cNvSpPr>
            <a:spLocks noGrp="1"/>
          </p:cNvSpPr>
          <p:nvPr>
            <p:ph type="title"/>
          </p:nvPr>
        </p:nvSpPr>
        <p:spPr>
          <a:xfrm>
            <a:off x="457200" y="1598246"/>
            <a:ext cx="4412419" cy="3626217"/>
          </a:xfrm>
        </p:spPr>
        <p:txBody>
          <a:bodyPr vert="horz" lIns="91440" tIns="45720" rIns="91440" bIns="45720" rtlCol="0" anchor="t">
            <a:normAutofit fontScale="90000"/>
          </a:bodyPr>
          <a:lstStyle/>
          <a:p>
            <a:pPr>
              <a:lnSpc>
                <a:spcPct val="116000"/>
              </a:lnSpc>
              <a:spcBef>
                <a:spcPts val="800"/>
              </a:spcBef>
              <a:spcAft>
                <a:spcPts val="400"/>
              </a:spcAft>
            </a:pPr>
            <a:r>
              <a:rPr lang="en-US" sz="28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Analysis of frequency of letters in a text paragraph</a:t>
            </a:r>
            <a:br>
              <a:rPr lang="ar-SA" sz="28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Arial" panose="020B0604020202020204" pitchFamily="34" charset="0"/>
              </a:rPr>
              <a:t>Program to count the frequency of letters in each Text paragraph, and map top highest 5 characters against E –T- A- I – O.</a:t>
            </a:r>
            <a:br>
              <a:rPr lang="en-US" sz="2400" dirty="0">
                <a:effectLst/>
                <a:latin typeface="Aptos" panose="020B0004020202020204" pitchFamily="34" charset="0"/>
                <a:ea typeface="Times New Roman" panose="02020603050405020304" pitchFamily="18" charset="0"/>
                <a:cs typeface="Arial" panose="020B0604020202020204" pitchFamily="34" charset="0"/>
              </a:rPr>
            </a:br>
            <a:endParaRPr lang="en-US" sz="2800" i="0" kern="1200" cap="all" baseline="0" dirty="0">
              <a:solidFill>
                <a:schemeClr val="bg1"/>
              </a:solidFill>
              <a:latin typeface="+mj-lt"/>
              <a:ea typeface="+mj-ea"/>
              <a:cs typeface="+mj-cs"/>
            </a:endParaRPr>
          </a:p>
        </p:txBody>
      </p:sp>
      <p:sp>
        <p:nvSpPr>
          <p:cNvPr id="14"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6416D67-B641-CB34-B365-7521D596CA86}"/>
              </a:ext>
            </a:extLst>
          </p:cNvPr>
          <p:cNvPicPr>
            <a:picLocks noGrp="1" noChangeAspect="1"/>
          </p:cNvPicPr>
          <p:nvPr>
            <p:ph idx="1"/>
          </p:nvPr>
        </p:nvPicPr>
        <p:blipFill rotWithShape="1">
          <a:blip r:embed="rId2"/>
          <a:srcRect l="5400" r="9015" b="-3"/>
          <a:stretch/>
        </p:blipFill>
        <p:spPr>
          <a:xfrm>
            <a:off x="5871451" y="1336582"/>
            <a:ext cx="5569864" cy="4783504"/>
          </a:xfrm>
          <a:prstGeom prst="rect">
            <a:avLst/>
          </a:prstGeom>
        </p:spPr>
      </p:pic>
      <p:sp>
        <p:nvSpPr>
          <p:cNvPr id="18"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74156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2A6BE-81C3-A47A-4046-A38772E8A237}"/>
              </a:ext>
            </a:extLst>
          </p:cNvPr>
          <p:cNvSpPr>
            <a:spLocks noGrp="1"/>
          </p:cNvSpPr>
          <p:nvPr>
            <p:ph type="title"/>
          </p:nvPr>
        </p:nvSpPr>
        <p:spPr>
          <a:xfrm>
            <a:off x="1298611" y="2069301"/>
            <a:ext cx="4412419" cy="3626217"/>
          </a:xfrm>
        </p:spPr>
        <p:txBody>
          <a:bodyPr vert="horz" lIns="91440" tIns="45720" rIns="91440" bIns="45720" rtlCol="0" anchor="t">
            <a:normAutofit fontScale="90000"/>
          </a:bodyPr>
          <a:lstStyle/>
          <a:p>
            <a:r>
              <a:rPr lang="ar-SA" sz="9600" b="1" i="0" kern="1200" cap="all" baseline="0" dirty="0">
                <a:latin typeface="+mj-lt"/>
                <a:ea typeface="+mj-ea"/>
                <a:cs typeface="+mj-cs"/>
              </a:rPr>
              <a:t> </a:t>
            </a:r>
            <a:r>
              <a:rPr lang="en-US"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Results </a:t>
            </a:r>
            <a:br>
              <a:rPr lang="ar-SA"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br>
            <a:r>
              <a:rPr lang="ar-SA"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   </a:t>
            </a:r>
            <a:r>
              <a:rPr lang="en-US"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of running </a:t>
            </a:r>
            <a:br>
              <a:rPr lang="ar-SA"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br>
            <a:r>
              <a:rPr lang="ar-SA"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    </a:t>
            </a:r>
            <a:r>
              <a:rPr lang="en-US"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the code</a:t>
            </a:r>
            <a:br>
              <a:rPr lang="en-US" b="1"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br>
            <a:endParaRPr lang="en-US" sz="9600" b="1" i="0" kern="1200" cap="all" baseline="0" dirty="0">
              <a:latin typeface="+mj-lt"/>
              <a:ea typeface="+mj-ea"/>
              <a:cs typeface="+mj-cs"/>
            </a:endParaRPr>
          </a:p>
        </p:txBody>
      </p:sp>
      <p:sp>
        <p:nvSpPr>
          <p:cNvPr id="2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930A75E-B5F5-315F-68A0-2CCDE5F7F681}"/>
              </a:ext>
            </a:extLst>
          </p:cNvPr>
          <p:cNvPicPr>
            <a:picLocks noGrp="1" noChangeAspect="1"/>
          </p:cNvPicPr>
          <p:nvPr>
            <p:ph idx="1"/>
          </p:nvPr>
        </p:nvPicPr>
        <p:blipFill>
          <a:blip r:embed="rId2"/>
          <a:stretch>
            <a:fillRect/>
          </a:stretch>
        </p:blipFill>
        <p:spPr>
          <a:xfrm>
            <a:off x="5893658" y="1406102"/>
            <a:ext cx="6115714" cy="4625737"/>
          </a:xfrm>
          <a:prstGeom prst="rect">
            <a:avLst/>
          </a:prstGeom>
        </p:spPr>
      </p:pic>
      <p:sp>
        <p:nvSpPr>
          <p:cNvPr id="2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25593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B598B768-9B11-B31D-0238-5A96D3E9705F}"/>
              </a:ext>
            </a:extLst>
          </p:cNvPr>
          <p:cNvSpPr>
            <a:spLocks noGrp="1"/>
          </p:cNvSpPr>
          <p:nvPr>
            <p:ph idx="1"/>
          </p:nvPr>
        </p:nvSpPr>
        <p:spPr>
          <a:xfrm>
            <a:off x="1188069" y="3175552"/>
            <a:ext cx="5366041" cy="2809114"/>
          </a:xfrm>
        </p:spPr>
        <p:txBody>
          <a:bodyPr anchor="t">
            <a:normAutofit/>
          </a:bodyPr>
          <a:lstStyle/>
          <a:p>
            <a:pPr marL="0" indent="0">
              <a:spcBef>
                <a:spcPts val="800"/>
              </a:spcBef>
              <a:spcAft>
                <a:spcPts val="400"/>
              </a:spcAft>
              <a:buNone/>
            </a:pPr>
            <a:r>
              <a:rPr lang="en-US" sz="1800" b="1">
                <a:effectLst/>
                <a:latin typeface="Aptos Display" panose="020B0004020202020204" pitchFamily="34" charset="0"/>
                <a:ea typeface="Times New Roman" panose="02020603050405020304" pitchFamily="18" charset="0"/>
                <a:cs typeface="Times New Roman" panose="02020603050405020304" pitchFamily="18" charset="0"/>
              </a:rPr>
              <a:t>PLAYFAIR CIPHER</a:t>
            </a:r>
          </a:p>
          <a:p>
            <a:pPr marL="0" indent="0">
              <a:spcAft>
                <a:spcPts val="800"/>
              </a:spcAft>
              <a:buNone/>
            </a:pPr>
            <a:r>
              <a:rPr lang="en-US" sz="1800">
                <a:effectLst/>
                <a:latin typeface="Times New Roman" panose="02020603050405020304" pitchFamily="18" charset="0"/>
                <a:ea typeface="Times New Roman" panose="02020603050405020304" pitchFamily="18" charset="0"/>
                <a:cs typeface="Arial" panose="020B0604020202020204" pitchFamily="34" charset="0"/>
              </a:rPr>
              <a:t>Historical Significance: The Playfair cipher was the first practical digraph substitution cipher12. It was invented in 1854 by Charles Wheatstone but was named after Lord Playfair who promoted its use.</a:t>
            </a:r>
            <a:endParaRPr lang="en-US" sz="1800">
              <a:effectLst/>
              <a:latin typeface="Aptos" panose="020B0004020202020204" pitchFamily="34" charset="0"/>
              <a:ea typeface="Times New Roman" panose="02020603050405020304" pitchFamily="18" charset="0"/>
              <a:cs typeface="Arial" panose="020B0604020202020204" pitchFamily="34" charset="0"/>
            </a:endParaRPr>
          </a:p>
          <a:p>
            <a:pPr marL="0" indent="0">
              <a:buNone/>
            </a:pPr>
            <a:endParaRPr lang="en-US" sz="1800"/>
          </a:p>
        </p:txBody>
      </p:sp>
    </p:spTree>
    <p:extLst>
      <p:ext uri="{BB962C8B-B14F-4D97-AF65-F5344CB8AC3E}">
        <p14:creationId xmlns:p14="http://schemas.microsoft.com/office/powerpoint/2010/main" val="394050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A6BE-81C3-A47A-4046-A38772E8A237}"/>
              </a:ext>
            </a:extLst>
          </p:cNvPr>
          <p:cNvSpPr>
            <a:spLocks noGrp="1"/>
          </p:cNvSpPr>
          <p:nvPr>
            <p:ph type="title"/>
          </p:nvPr>
        </p:nvSpPr>
        <p:spPr>
          <a:xfrm>
            <a:off x="838200" y="891598"/>
            <a:ext cx="10515600" cy="1325563"/>
          </a:xfrm>
        </p:spPr>
        <p:txBody>
          <a:bodyPr/>
          <a:lstStyle/>
          <a:p>
            <a:r>
              <a:rPr lang="en-US" dirty="0"/>
              <a:t>How it works:</a:t>
            </a:r>
            <a:br>
              <a:rPr lang="en-US" dirty="0"/>
            </a:br>
            <a:endParaRPr lang="en-US" dirty="0"/>
          </a:p>
        </p:txBody>
      </p:sp>
      <p:sp>
        <p:nvSpPr>
          <p:cNvPr id="3" name="Content Placeholder 2">
            <a:extLst>
              <a:ext uri="{FF2B5EF4-FFF2-40B4-BE49-F238E27FC236}">
                <a16:creationId xmlns:a16="http://schemas.microsoft.com/office/drawing/2014/main" id="{B598B768-9B11-B31D-0238-5A96D3E9705F}"/>
              </a:ext>
            </a:extLst>
          </p:cNvPr>
          <p:cNvSpPr>
            <a:spLocks noGrp="1"/>
          </p:cNvSpPr>
          <p:nvPr>
            <p:ph idx="1"/>
          </p:nvPr>
        </p:nvSpPr>
        <p:spPr/>
        <p:txBody>
          <a:bodyPr>
            <a:normAutofit/>
          </a:bodyPr>
          <a:lstStyle/>
          <a:p>
            <a:pPr marL="0" indent="0">
              <a:buNone/>
            </a:pPr>
            <a:r>
              <a:rPr lang="en-US" dirty="0"/>
              <a:t> </a:t>
            </a:r>
          </a:p>
          <a:p>
            <a:pPr marL="0" indent="0">
              <a:buNone/>
            </a:pPr>
            <a:r>
              <a:rPr lang="en-US" sz="2400" dirty="0"/>
              <a:t>1. Key Square (5×5):</a:t>
            </a:r>
          </a:p>
          <a:p>
            <a:pPr marL="0" indent="0">
              <a:buNone/>
            </a:pPr>
            <a:r>
              <a:rPr lang="en-US" sz="2400" dirty="0"/>
              <a:t>•The key square is a 5×5 grid of unique alphabets that serves as the key for encrypting the plaintext.</a:t>
            </a:r>
          </a:p>
          <a:p>
            <a:pPr marL="0" indent="0">
              <a:buNone/>
            </a:pPr>
            <a:endParaRPr lang="en-US" sz="2400" dirty="0"/>
          </a:p>
          <a:p>
            <a:pPr marL="0" indent="0">
              <a:buNone/>
            </a:pPr>
            <a:r>
              <a:rPr lang="en-US" sz="2400" dirty="0"/>
              <a:t>2. Encryption Process:</a:t>
            </a:r>
          </a:p>
          <a:p>
            <a:pPr marL="0" indent="0">
              <a:buNone/>
            </a:pPr>
            <a:r>
              <a:rPr lang="en-US" sz="2400" dirty="0"/>
              <a:t>• The plaintext is divided into two-letter groups, known as digraphs. If the total number of letters is odd, a ‘Z’ is appended to the final letter.</a:t>
            </a:r>
          </a:p>
          <a:p>
            <a:endParaRPr lang="en-US" dirty="0"/>
          </a:p>
        </p:txBody>
      </p:sp>
    </p:spTree>
    <p:extLst>
      <p:ext uri="{BB962C8B-B14F-4D97-AF65-F5344CB8AC3E}">
        <p14:creationId xmlns:p14="http://schemas.microsoft.com/office/powerpoint/2010/main" val="263503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CD0E-43EF-A98C-D110-1C78B9C97C63}"/>
              </a:ext>
            </a:extLst>
          </p:cNvPr>
          <p:cNvSpPr>
            <a:spLocks noGrp="1"/>
          </p:cNvSpPr>
          <p:nvPr>
            <p:ph type="title"/>
          </p:nvPr>
        </p:nvSpPr>
        <p:spPr>
          <a:xfrm>
            <a:off x="838200" y="888423"/>
            <a:ext cx="10515600" cy="937202"/>
          </a:xfrm>
        </p:spPr>
        <p:txBody>
          <a:bodyPr>
            <a:normAutofit fontScale="90000"/>
          </a:bodyPr>
          <a:lstStyle/>
          <a:p>
            <a:r>
              <a:rPr lang="en-US" sz="44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Rules for Encryption</a:t>
            </a:r>
            <a:r>
              <a:rPr lang="en-US" sz="4400" dirty="0">
                <a:effectLst/>
                <a:latin typeface="Times New Roman" panose="02020603050405020304" pitchFamily="18" charset="0"/>
                <a:ea typeface="Times New Roman" panose="02020603050405020304" pitchFamily="18" charset="0"/>
                <a:cs typeface="Arial" panose="020B0604020202020204" pitchFamily="34" charset="0"/>
              </a:rPr>
              <a:t>:</a:t>
            </a:r>
            <a:br>
              <a:rPr lang="en-US" sz="4400" dirty="0">
                <a:effectLst/>
                <a:latin typeface="Aptos" panose="020B000402020202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9010E0C7-36C4-CEE7-3960-177D3732CCD9}"/>
              </a:ext>
            </a:extLst>
          </p:cNvPr>
          <p:cNvSpPr>
            <a:spLocks noGrp="1"/>
          </p:cNvSpPr>
          <p:nvPr>
            <p:ph idx="1"/>
          </p:nvPr>
        </p:nvSpPr>
        <p:spPr/>
        <p:txBody>
          <a:bodyPr/>
          <a:lstStyle/>
          <a:p>
            <a:pPr marL="342900" lvl="0" indent="-342900">
              <a:lnSpc>
                <a:spcPct val="116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If both letters fall within the same column, select the letter directly beneath each one, cycling back to the top if you reach the bottom. </a:t>
            </a:r>
            <a:endParaRPr lang="en-US" sz="20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nSpc>
                <a:spcPct val="116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If both letters are in the same row, choose the letter immediately to the right of each, returning to the far left if you're at the far right. </a:t>
            </a:r>
            <a:endParaRPr lang="en-US" sz="2000" dirty="0">
              <a:effectLst/>
              <a:latin typeface="Aptos" panose="020B0004020202020204" pitchFamily="34" charset="0"/>
              <a:ea typeface="Times New Roman" panose="02020603050405020304" pitchFamily="18" charset="0"/>
              <a:cs typeface="Arial" panose="020B0604020202020204" pitchFamily="34" charset="0"/>
            </a:endParaRPr>
          </a:p>
          <a:p>
            <a:pPr marL="342900" lvl="0" indent="-342900">
              <a:lnSpc>
                <a:spcPct val="116000"/>
              </a:lnSpc>
              <a:spcAft>
                <a:spcPts val="8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If neither rule applies, create a rectangle using the two letters and take the letters from the horizontally opposite corners of the rectangle.</a:t>
            </a:r>
            <a:endParaRPr lang="en-US" sz="2000" dirty="0">
              <a:effectLst/>
              <a:latin typeface="Aptos" panose="020B00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48339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0CD40-D9BC-95DD-1922-FEE1DF721360}"/>
              </a:ext>
            </a:extLst>
          </p:cNvPr>
          <p:cNvSpPr>
            <a:spLocks noGrp="1"/>
          </p:cNvSpPr>
          <p:nvPr>
            <p:ph type="title"/>
          </p:nvPr>
        </p:nvSpPr>
        <p:spPr>
          <a:xfrm>
            <a:off x="803775" y="1106007"/>
            <a:ext cx="10550025" cy="1182927"/>
          </a:xfrm>
        </p:spPr>
        <p:txBody>
          <a:bodyPr anchor="b">
            <a:normAutofit/>
          </a:bodyPr>
          <a:lstStyle/>
          <a:p>
            <a:r>
              <a:rPr lang="en-US" sz="360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3600">
                <a:effectLst/>
                <a:latin typeface="Times New Roman" panose="02020603050405020304" pitchFamily="18" charset="0"/>
                <a:ea typeface="Times New Roman" panose="02020603050405020304" pitchFamily="18" charset="0"/>
                <a:cs typeface="Arial" panose="020B0604020202020204" pitchFamily="34" charset="0"/>
              </a:rPr>
              <a:t>:</a:t>
            </a:r>
            <a:br>
              <a:rPr lang="en-US" sz="3600">
                <a:effectLst/>
                <a:latin typeface="Aptos" panose="020B0004020202020204" pitchFamily="34" charset="0"/>
                <a:ea typeface="Times New Roman" panose="02020603050405020304" pitchFamily="18" charset="0"/>
                <a:cs typeface="Arial" panose="020B0604020202020204" pitchFamily="34" charset="0"/>
              </a:rPr>
            </a:br>
            <a:endParaRPr lang="en-US" sz="3600"/>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FDE6395-1501-E00B-DD4C-43C7BC07E149}"/>
              </a:ext>
            </a:extLst>
          </p:cNvPr>
          <p:cNvSpPr>
            <a:spLocks noGrp="1"/>
          </p:cNvSpPr>
          <p:nvPr>
            <p:ph idx="1"/>
          </p:nvPr>
        </p:nvSpPr>
        <p:spPr>
          <a:xfrm>
            <a:off x="803775" y="2598947"/>
            <a:ext cx="10550025" cy="3677348"/>
          </a:xfrm>
        </p:spPr>
        <p:txBody>
          <a:bodyPr anchor="t">
            <a:normAutofit/>
          </a:bodyPr>
          <a:lstStyle/>
          <a:p>
            <a:pPr marL="0" indent="0">
              <a:spcAft>
                <a:spcPts val="800"/>
              </a:spcAft>
              <a:buNone/>
            </a:pPr>
            <a:r>
              <a:rPr lang="en-US" sz="1800">
                <a:effectLst/>
                <a:latin typeface="Times New Roman" panose="02020603050405020304" pitchFamily="18" charset="0"/>
                <a:ea typeface="Times New Roman" panose="02020603050405020304" pitchFamily="18" charset="0"/>
                <a:cs typeface="Arial" panose="020B0604020202020204" pitchFamily="34" charset="0"/>
              </a:rPr>
              <a:t>Encrypting the word "instruments":</a:t>
            </a:r>
            <a:endParaRPr lang="en-US" sz="1800">
              <a:effectLst/>
              <a:latin typeface="Aptos" panose="020B0004020202020204" pitchFamily="34" charset="0"/>
              <a:ea typeface="Times New Roman" panose="02020603050405020304" pitchFamily="18" charset="0"/>
              <a:cs typeface="Arial" panose="020B0604020202020204" pitchFamily="34" charset="0"/>
            </a:endParaRPr>
          </a:p>
          <a:p>
            <a:pPr marL="0" lvl="0" indent="0">
              <a:buNone/>
            </a:pPr>
            <a:r>
              <a:rPr lang="en-US" sz="1800">
                <a:effectLst/>
                <a:latin typeface="Times New Roman" panose="02020603050405020304" pitchFamily="18" charset="0"/>
                <a:ea typeface="Times New Roman" panose="02020603050405020304" pitchFamily="18" charset="0"/>
                <a:cs typeface="Arial" panose="020B0604020202020204" pitchFamily="34" charset="0"/>
              </a:rPr>
              <a:t>  After splitting: 'in' 'st' 'ru' 'me' 'nt' 'sz'</a:t>
            </a:r>
            <a:endParaRPr lang="en-US" sz="1800">
              <a:effectLst/>
              <a:latin typeface="Aptos" panose="020B0004020202020204" pitchFamily="34" charset="0"/>
              <a:ea typeface="Times New Roman" panose="02020603050405020304" pitchFamily="18" charset="0"/>
              <a:cs typeface="Arial" panose="020B0604020202020204" pitchFamily="34" charset="0"/>
            </a:endParaRPr>
          </a:p>
          <a:p>
            <a:pPr marL="0" lvl="0" indent="0">
              <a:buNone/>
            </a:pPr>
            <a:r>
              <a:rPr lang="en-US" sz="1800">
                <a:effectLst/>
                <a:latin typeface="Times New Roman" panose="02020603050405020304" pitchFamily="18" charset="0"/>
                <a:ea typeface="Times New Roman" panose="02020603050405020304" pitchFamily="18" charset="0"/>
                <a:cs typeface="Arial" panose="020B0604020202020204" pitchFamily="34" charset="0"/>
              </a:rPr>
              <a:t>  Applying the rules:</a:t>
            </a:r>
            <a:endParaRPr lang="en-US" sz="1800">
              <a:effectLst/>
              <a:latin typeface="Aptos" panose="020B0004020202020204" pitchFamily="34" charset="0"/>
              <a:ea typeface="Times New Roman" panose="02020603050405020304" pitchFamily="18" charset="0"/>
              <a:cs typeface="Arial" panose="020B0604020202020204" pitchFamily="34" charset="0"/>
            </a:endParaRPr>
          </a:p>
          <a:p>
            <a:pPr marL="0" lvl="0" indent="0">
              <a:buNone/>
            </a:pPr>
            <a:r>
              <a:rPr lang="en-US" sz="1800">
                <a:effectLst/>
                <a:latin typeface="Times New Roman" panose="02020603050405020304" pitchFamily="18" charset="0"/>
                <a:ea typeface="Times New Roman" panose="02020603050405020304" pitchFamily="18" charset="0"/>
                <a:cs typeface="Arial" panose="020B0604020202020204" pitchFamily="34" charset="0"/>
              </a:rPr>
              <a:t>  "me" becomes "cl"</a:t>
            </a:r>
            <a:endParaRPr lang="en-US" sz="1800">
              <a:effectLst/>
              <a:latin typeface="Aptos" panose="020B0004020202020204" pitchFamily="34" charset="0"/>
              <a:ea typeface="Times New Roman" panose="02020603050405020304" pitchFamily="18" charset="0"/>
              <a:cs typeface="Arial" panose="020B0604020202020204" pitchFamily="34" charset="0"/>
            </a:endParaRPr>
          </a:p>
          <a:p>
            <a:pPr marL="0" lvl="0" indent="0">
              <a:buNone/>
            </a:pPr>
            <a:r>
              <a:rPr lang="en-US" sz="1800">
                <a:effectLst/>
                <a:latin typeface="Times New Roman" panose="02020603050405020304" pitchFamily="18" charset="0"/>
                <a:ea typeface="Times New Roman" panose="02020603050405020304" pitchFamily="18" charset="0"/>
                <a:cs typeface="Arial" panose="020B0604020202020204" pitchFamily="34" charset="0"/>
              </a:rPr>
              <a:t>  "st" becomes "tl"</a:t>
            </a:r>
            <a:endParaRPr lang="en-US" sz="1800">
              <a:effectLst/>
              <a:latin typeface="Aptos" panose="020B0004020202020204" pitchFamily="34" charset="0"/>
              <a:ea typeface="Times New Roman" panose="02020603050405020304" pitchFamily="18" charset="0"/>
              <a:cs typeface="Arial" panose="020B0604020202020204" pitchFamily="34" charset="0"/>
            </a:endParaRPr>
          </a:p>
          <a:p>
            <a:pPr marL="0" lvl="0" indent="0">
              <a:buNone/>
            </a:pPr>
            <a:r>
              <a:rPr lang="en-US" sz="1800">
                <a:effectLst/>
                <a:latin typeface="Times New Roman" panose="02020603050405020304" pitchFamily="18" charset="0"/>
                <a:ea typeface="Times New Roman" panose="02020603050405020304" pitchFamily="18" charset="0"/>
                <a:cs typeface="Arial" panose="020B0604020202020204" pitchFamily="34" charset="0"/>
              </a:rPr>
              <a:t>  "nt" becomes "rq"</a:t>
            </a:r>
            <a:endParaRPr lang="en-US" sz="1800">
              <a:effectLst/>
              <a:latin typeface="Aptos" panose="020B0004020202020204" pitchFamily="34" charset="0"/>
              <a:ea typeface="Times New Roman" panose="02020603050405020304" pitchFamily="18" charset="0"/>
              <a:cs typeface="Arial" panose="020B0604020202020204" pitchFamily="34" charset="0"/>
            </a:endParaRPr>
          </a:p>
          <a:p>
            <a:pPr marL="0" lvl="0" indent="0">
              <a:spcAft>
                <a:spcPts val="800"/>
              </a:spcAft>
              <a:buNone/>
            </a:pPr>
            <a:r>
              <a:rPr lang="en-US" sz="1800">
                <a:effectLst/>
                <a:latin typeface="Times New Roman" panose="02020603050405020304" pitchFamily="18" charset="0"/>
                <a:ea typeface="Times New Roman" panose="02020603050405020304" pitchFamily="18" charset="0"/>
                <a:cs typeface="Arial" panose="020B0604020202020204" pitchFamily="34" charset="0"/>
              </a:rPr>
              <a:t>  Encrypted text: "gatlmzclrqtx"</a:t>
            </a:r>
            <a:endParaRPr lang="en-US" sz="1800">
              <a:effectLst/>
              <a:latin typeface="Aptos" panose="020B0004020202020204" pitchFamily="34" charset="0"/>
              <a:ea typeface="Times New Roman" panose="02020603050405020304" pitchFamily="18" charset="0"/>
              <a:cs typeface="Arial" panose="020B0604020202020204" pitchFamily="34" charset="0"/>
            </a:endParaRPr>
          </a:p>
          <a:p>
            <a:endParaRPr lang="en-US" sz="180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53486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A6E7-FF05-A234-415A-052B6191FBCB}"/>
              </a:ext>
            </a:extLst>
          </p:cNvPr>
          <p:cNvSpPr>
            <a:spLocks noGrp="1"/>
          </p:cNvSpPr>
          <p:nvPr>
            <p:ph type="title"/>
          </p:nvPr>
        </p:nvSpPr>
        <p:spPr/>
        <p:txBody>
          <a:bodyPr>
            <a:normAutofit fontScale="90000"/>
          </a:bodyPr>
          <a:lstStyle/>
          <a:p>
            <a:r>
              <a:rPr lang="en-US" dirty="0"/>
              <a:t>The Playfair cipher has several limitations, which are important to consider:</a:t>
            </a:r>
          </a:p>
        </p:txBody>
      </p:sp>
      <p:sp>
        <p:nvSpPr>
          <p:cNvPr id="3" name="Content Placeholder 2">
            <a:extLst>
              <a:ext uri="{FF2B5EF4-FFF2-40B4-BE49-F238E27FC236}">
                <a16:creationId xmlns:a16="http://schemas.microsoft.com/office/drawing/2014/main" id="{172BF684-A898-549E-A1D6-73A34E199B76}"/>
              </a:ext>
            </a:extLst>
          </p:cNvPr>
          <p:cNvSpPr>
            <a:spLocks noGrp="1"/>
          </p:cNvSpPr>
          <p:nvPr>
            <p:ph idx="1"/>
          </p:nvPr>
        </p:nvSpPr>
        <p:spPr/>
        <p:txBody>
          <a:bodyPr>
            <a:normAutofit/>
          </a:bodyPr>
          <a:lstStyle/>
          <a:p>
            <a:pPr marL="0" indent="0">
              <a:buNone/>
            </a:pPr>
            <a:endParaRPr lang="en-US" dirty="0"/>
          </a:p>
          <a:p>
            <a:pPr marL="0" indent="0">
              <a:buNone/>
            </a:pPr>
            <a:r>
              <a:rPr lang="en-US" dirty="0"/>
              <a:t>•	Key Length and Reusability</a:t>
            </a:r>
          </a:p>
          <a:p>
            <a:pPr marL="0" indent="0">
              <a:buNone/>
            </a:pPr>
            <a:endParaRPr lang="en-US" dirty="0"/>
          </a:p>
          <a:p>
            <a:pPr marL="0" indent="0">
              <a:buNone/>
            </a:pPr>
            <a:r>
              <a:rPr lang="en-US" dirty="0"/>
              <a:t>•	Limited Alphabet and Key Space</a:t>
            </a:r>
          </a:p>
          <a:p>
            <a:pPr marL="0" indent="0">
              <a:buNone/>
            </a:pPr>
            <a:endParaRPr lang="en-US" dirty="0"/>
          </a:p>
          <a:p>
            <a:pPr marL="0" indent="0">
              <a:buNone/>
            </a:pPr>
            <a:r>
              <a:rPr lang="en-US" dirty="0"/>
              <a:t>•	Frequency Analysis</a:t>
            </a:r>
          </a:p>
          <a:p>
            <a:pPr marL="0" indent="0">
              <a:buNone/>
            </a:pPr>
            <a:endParaRPr lang="en-US" dirty="0"/>
          </a:p>
          <a:p>
            <a:pPr marL="0" indent="0">
              <a:buNone/>
            </a:pPr>
            <a:r>
              <a:rPr lang="en-US" dirty="0"/>
              <a:t>•	Known Plaintext Attacks</a:t>
            </a:r>
          </a:p>
          <a:p>
            <a:endParaRPr lang="en-US" dirty="0"/>
          </a:p>
        </p:txBody>
      </p:sp>
    </p:spTree>
    <p:extLst>
      <p:ext uri="{BB962C8B-B14F-4D97-AF65-F5344CB8AC3E}">
        <p14:creationId xmlns:p14="http://schemas.microsoft.com/office/powerpoint/2010/main" val="3389291905"/>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657C257B51F048938E3E508D333FC7" ma:contentTypeVersion="10" ma:contentTypeDescription="Create a new document." ma:contentTypeScope="" ma:versionID="463a77d23fc8a11448b287fe1c5c90b8">
  <xsd:schema xmlns:xsd="http://www.w3.org/2001/XMLSchema" xmlns:xs="http://www.w3.org/2001/XMLSchema" xmlns:p="http://schemas.microsoft.com/office/2006/metadata/properties" xmlns:ns3="32397856-eda7-4ffb-928e-e8c89b6f612f" xmlns:ns4="cdac47df-6336-4fe1-9723-81f8c5594c6a" targetNamespace="http://schemas.microsoft.com/office/2006/metadata/properties" ma:root="true" ma:fieldsID="6be4cf4586205f6701cc225bb5100398" ns3:_="" ns4:_="">
    <xsd:import namespace="32397856-eda7-4ffb-928e-e8c89b6f612f"/>
    <xsd:import namespace="cdac47df-6336-4fe1-9723-81f8c5594c6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97856-eda7-4ffb-928e-e8c89b6f6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ac47df-6336-4fe1-9723-81f8c5594c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076B57-456E-43C2-8BF4-7B6120D9F647}">
  <ds:schemaRefs>
    <ds:schemaRef ds:uri="http://schemas.microsoft.com/sharepoint/v3/contenttype/forms"/>
  </ds:schemaRefs>
</ds:datastoreItem>
</file>

<file path=customXml/itemProps2.xml><?xml version="1.0" encoding="utf-8"?>
<ds:datastoreItem xmlns:ds="http://schemas.openxmlformats.org/officeDocument/2006/customXml" ds:itemID="{4B6299C3-DB74-4931-AE3B-2E71B971BB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97856-eda7-4ffb-928e-e8c89b6f612f"/>
    <ds:schemaRef ds:uri="cdac47df-6336-4fe1-9723-81f8c5594c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C1D510-0FA1-413E-95AB-B57A2B870038}">
  <ds:schemaRefs>
    <ds:schemaRef ds:uri="http://www.w3.org/XML/1998/namespace"/>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cdac47df-6336-4fe1-9723-81f8c5594c6a"/>
    <ds:schemaRef ds:uri="http://purl.org/dc/terms/"/>
    <ds:schemaRef ds:uri="32397856-eda7-4ffb-928e-e8c89b6f612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346</TotalTime>
  <Words>695</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Symbol</vt:lpstr>
      <vt:lpstr>Times New Roman</vt:lpstr>
      <vt:lpstr>Univers</vt:lpstr>
      <vt:lpstr>GradientVTI</vt:lpstr>
      <vt:lpstr>Computer security project</vt:lpstr>
      <vt:lpstr>Introduction </vt:lpstr>
      <vt:lpstr>Analysis of frequency of letters in a text paragraph  Program to count the frequency of letters in each Text paragraph, and map top highest 5 characters against E –T- A- I – O. </vt:lpstr>
      <vt:lpstr> Results     of running      the code </vt:lpstr>
      <vt:lpstr>PowerPoint Presentation</vt:lpstr>
      <vt:lpstr>How it works: </vt:lpstr>
      <vt:lpstr>Rules for Encryption: </vt:lpstr>
      <vt:lpstr>Example: </vt:lpstr>
      <vt:lpstr>The Playfair cipher has several limitations, which are important to consider:</vt:lpstr>
      <vt:lpstr>Implementing the code for Playfair Cipher</vt:lpstr>
      <vt:lpstr>PowerPoint Presentation</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project</dc:title>
  <dc:creator>اسراء احمد البحراني</dc:creator>
  <cp:lastModifiedBy>اسراء احمد البحراني</cp:lastModifiedBy>
  <cp:revision>1</cp:revision>
  <dcterms:created xsi:type="dcterms:W3CDTF">2024-05-12T10:21:43Z</dcterms:created>
  <dcterms:modified xsi:type="dcterms:W3CDTF">2024-05-12T16:08:44Z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0x010100AC657C257B51F048938E3E508D333FC7</vt:lpwstr>
  </property>
</Properties>
</file>