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bbe89d70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bbe89d70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bbe89d70e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bbe89d70e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bbe89d70e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bbe89d70e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bbe89d70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bbe89d70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bbe89d70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bbe89d70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bbe89d70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bbe89d70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bbe89d70e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bbe89d70e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bbe89d70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bbe89d70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bbe89d70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bbe89d70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bbe89d70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bbe89d70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bbe89d70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bbe89d70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bbe89d70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bbe89d70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bbe89d70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bbe89d70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Machine Learning Library</a:t>
            </a:r>
            <a:endParaRPr/>
          </a:p>
        </p:txBody>
      </p:sp>
      <p:sp>
        <p:nvSpPr>
          <p:cNvPr id="87" name="Google Shape;87;p13"/>
          <p:cNvSpPr txBox="1"/>
          <p:nvPr>
            <p:ph idx="1" type="subTitle"/>
          </p:nvPr>
        </p:nvSpPr>
        <p:spPr>
          <a:xfrm>
            <a:off x="727950" y="3556250"/>
            <a:ext cx="7688100" cy="1527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Group-6</a:t>
            </a:r>
            <a:endParaRPr/>
          </a:p>
          <a:p>
            <a:pPr indent="0" lvl="0" marL="0" rtl="0" algn="l">
              <a:spcBef>
                <a:spcPts val="0"/>
              </a:spcBef>
              <a:spcAft>
                <a:spcPts val="0"/>
              </a:spcAft>
              <a:buNone/>
            </a:pPr>
            <a:r>
              <a:rPr lang="en"/>
              <a:t>Ajay chhajed (IMT2019006)</a:t>
            </a:r>
            <a:endParaRPr/>
          </a:p>
          <a:p>
            <a:pPr indent="0" lvl="0" marL="0" rtl="0" algn="l">
              <a:spcBef>
                <a:spcPts val="0"/>
              </a:spcBef>
              <a:spcAft>
                <a:spcPts val="0"/>
              </a:spcAft>
              <a:buNone/>
            </a:pPr>
            <a:r>
              <a:rPr lang="en"/>
              <a:t>Anirudh Gupta (IMT2019008)</a:t>
            </a:r>
            <a:endParaRPr/>
          </a:p>
          <a:p>
            <a:pPr indent="0" lvl="0" marL="0" rtl="0" algn="l">
              <a:spcBef>
                <a:spcPts val="0"/>
              </a:spcBef>
              <a:spcAft>
                <a:spcPts val="0"/>
              </a:spcAft>
              <a:buNone/>
            </a:pPr>
            <a:r>
              <a:rPr lang="en"/>
              <a:t>Dhruv Sharma (IMT2019027)</a:t>
            </a:r>
            <a:endParaRPr/>
          </a:p>
          <a:p>
            <a:pPr indent="0" lvl="0" marL="0" rtl="0" algn="l">
              <a:spcBef>
                <a:spcPts val="0"/>
              </a:spcBef>
              <a:spcAft>
                <a:spcPts val="0"/>
              </a:spcAft>
              <a:buNone/>
            </a:pPr>
            <a:r>
              <a:rPr lang="en"/>
              <a:t>Vismaya Solanki (IMT2019095)</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7650" y="5852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Performance Test</a:t>
            </a:r>
            <a:endParaRPr/>
          </a:p>
        </p:txBody>
      </p:sp>
      <p:sp>
        <p:nvSpPr>
          <p:cNvPr id="156" name="Google Shape;156;p22"/>
          <p:cNvSpPr txBox="1"/>
          <p:nvPr>
            <p:ph idx="1" type="body"/>
          </p:nvPr>
        </p:nvSpPr>
        <p:spPr>
          <a:xfrm>
            <a:off x="729450" y="1406425"/>
            <a:ext cx="4434000" cy="293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table presents the results, i.e., the average time (in seconds) needed to finish the tested operations. We can see Owl achieves the best performance in these tests due to the optimizations done in Ocaml with the help of vectorization.</a:t>
            </a:r>
            <a:endParaRPr sz="1700"/>
          </a:p>
        </p:txBody>
      </p:sp>
      <p:pic>
        <p:nvPicPr>
          <p:cNvPr id="157" name="Google Shape;157;p22"/>
          <p:cNvPicPr preferRelativeResize="0"/>
          <p:nvPr/>
        </p:nvPicPr>
        <p:blipFill>
          <a:blip r:embed="rId3">
            <a:alphaModFix/>
          </a:blip>
          <a:stretch>
            <a:fillRect/>
          </a:stretch>
        </p:blipFill>
        <p:spPr>
          <a:xfrm>
            <a:off x="5681976" y="1406425"/>
            <a:ext cx="2899282" cy="293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 of Comparison</a:t>
            </a:r>
            <a:endParaRPr/>
          </a:p>
        </p:txBody>
      </p:sp>
      <p:sp>
        <p:nvSpPr>
          <p:cNvPr id="163" name="Google Shape;163;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Regression Time taken to train on same amount of data :</a:t>
            </a:r>
            <a:endParaRPr/>
          </a:p>
          <a:p>
            <a:pPr indent="0" lvl="0" marL="0" rtl="0" algn="l">
              <a:spcBef>
                <a:spcPts val="1200"/>
              </a:spcBef>
              <a:spcAft>
                <a:spcPts val="0"/>
              </a:spcAft>
              <a:buNone/>
            </a:pPr>
            <a:r>
              <a:rPr lang="en"/>
              <a:t>Ocaml took 0.015625s to train on data.</a:t>
            </a:r>
            <a:endParaRPr/>
          </a:p>
          <a:p>
            <a:pPr indent="0" lvl="0" marL="0" rtl="0" algn="l">
              <a:spcBef>
                <a:spcPts val="1200"/>
              </a:spcBef>
              <a:spcAft>
                <a:spcPts val="0"/>
              </a:spcAft>
              <a:buNone/>
            </a:pPr>
            <a:r>
              <a:rPr lang="en"/>
              <a:t>Python took  approximately same  time to  train on same amount of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of SNN on OCAML and Python</a:t>
            </a:r>
            <a:endParaRPr/>
          </a:p>
        </p:txBody>
      </p:sp>
      <p:sp>
        <p:nvSpPr>
          <p:cNvPr id="169" name="Google Shape;169;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taken by Ocaml was 0.5398s</a:t>
            </a:r>
            <a:endParaRPr/>
          </a:p>
          <a:p>
            <a:pPr indent="0" lvl="0" marL="0" rtl="0" algn="l">
              <a:spcBef>
                <a:spcPts val="1200"/>
              </a:spcBef>
              <a:spcAft>
                <a:spcPts val="0"/>
              </a:spcAft>
              <a:buNone/>
            </a:pPr>
            <a:r>
              <a:rPr lang="en"/>
              <a:t>Time taken by python was 0.561s</a:t>
            </a:r>
            <a:endParaRPr/>
          </a:p>
          <a:p>
            <a:pPr indent="0" lvl="0" marL="0" rtl="0" algn="l">
              <a:spcBef>
                <a:spcPts val="1200"/>
              </a:spcBef>
              <a:spcAft>
                <a:spcPts val="1200"/>
              </a:spcAft>
              <a:buNone/>
            </a:pPr>
            <a:r>
              <a:rPr lang="en"/>
              <a:t>We can see Ocaml implementation was marginally faster.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in OWL (In-built) 	</a:t>
            </a:r>
            <a:endParaRPr/>
          </a:p>
        </p:txBody>
      </p:sp>
      <p:sp>
        <p:nvSpPr>
          <p:cNvPr id="175" name="Google Shape;175;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74151"/>
                </a:solidFill>
                <a:highlight>
                  <a:srgbClr val="FFFFFF"/>
                </a:highlight>
                <a:latin typeface="Arial"/>
                <a:ea typeface="Arial"/>
                <a:cs typeface="Arial"/>
                <a:sym typeface="Arial"/>
              </a:rPr>
              <a:t>Linear regression: </a:t>
            </a:r>
            <a:r>
              <a:rPr lang="en" sz="1200">
                <a:solidFill>
                  <a:srgbClr val="374151"/>
                </a:solidFill>
                <a:highlight>
                  <a:srgbClr val="FFFFFF"/>
                </a:highlight>
                <a:latin typeface="Courier New"/>
                <a:ea typeface="Courier New"/>
                <a:cs typeface="Courier New"/>
                <a:sym typeface="Courier New"/>
              </a:rPr>
              <a:t>linear ~i x y</a:t>
            </a:r>
            <a:r>
              <a:rPr lang="en" sz="1200">
                <a:solidFill>
                  <a:srgbClr val="374151"/>
                </a:solidFill>
                <a:highlight>
                  <a:srgbClr val="FFFFFF"/>
                </a:highlight>
                <a:latin typeface="Arial"/>
                <a:ea typeface="Arial"/>
                <a:cs typeface="Arial"/>
                <a:sym typeface="Arial"/>
              </a:rPr>
              <a:t> fits the measurements </a:t>
            </a:r>
            <a:r>
              <a:rPr lang="en" sz="1200">
                <a:solidFill>
                  <a:srgbClr val="374151"/>
                </a:solidFill>
                <a:highlight>
                  <a:srgbClr val="FFFFFF"/>
                </a:highlight>
                <a:latin typeface="Courier New"/>
                <a:ea typeface="Courier New"/>
                <a:cs typeface="Courier New"/>
                <a:sym typeface="Courier New"/>
              </a:rPr>
              <a:t>x</a:t>
            </a:r>
            <a:r>
              <a:rPr lang="en" sz="1200">
                <a:solidFill>
                  <a:srgbClr val="374151"/>
                </a:solidFill>
                <a:highlight>
                  <a:srgbClr val="FFFFFF"/>
                </a:highlight>
                <a:latin typeface="Arial"/>
                <a:ea typeface="Arial"/>
                <a:cs typeface="Arial"/>
                <a:sym typeface="Arial"/>
              </a:rPr>
              <a:t> and the observations </a:t>
            </a:r>
            <a:r>
              <a:rPr lang="en" sz="1200">
                <a:solidFill>
                  <a:srgbClr val="374151"/>
                </a:solidFill>
                <a:highlight>
                  <a:srgbClr val="FFFFFF"/>
                </a:highlight>
                <a:latin typeface="Courier New"/>
                <a:ea typeface="Courier New"/>
                <a:cs typeface="Courier New"/>
                <a:sym typeface="Courier New"/>
              </a:rPr>
              <a:t>y</a:t>
            </a:r>
            <a:r>
              <a:rPr lang="en" sz="1200">
                <a:solidFill>
                  <a:srgbClr val="374151"/>
                </a:solidFill>
                <a:highlight>
                  <a:srgbClr val="FFFFFF"/>
                </a:highlight>
                <a:latin typeface="Arial"/>
                <a:ea typeface="Arial"/>
                <a:cs typeface="Arial"/>
                <a:sym typeface="Arial"/>
              </a:rPr>
              <a:t> into a linear model. </a:t>
            </a:r>
            <a:endParaRPr sz="1200">
              <a:solidFill>
                <a:srgbClr val="374151"/>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374151"/>
                </a:solidFill>
                <a:highlight>
                  <a:srgbClr val="FFFFFF"/>
                </a:highlight>
                <a:latin typeface="Courier New"/>
                <a:ea typeface="Courier New"/>
                <a:cs typeface="Courier New"/>
                <a:sym typeface="Courier New"/>
              </a:rPr>
              <a:t>x</a:t>
            </a:r>
            <a:r>
              <a:rPr lang="en" sz="1200">
                <a:solidFill>
                  <a:srgbClr val="374151"/>
                </a:solidFill>
                <a:highlight>
                  <a:srgbClr val="FFFFFF"/>
                </a:highlight>
                <a:latin typeface="Arial"/>
                <a:ea typeface="Arial"/>
                <a:cs typeface="Arial"/>
                <a:sym typeface="Arial"/>
              </a:rPr>
              <a:t> is a </a:t>
            </a:r>
            <a:r>
              <a:rPr lang="en" sz="1200">
                <a:solidFill>
                  <a:srgbClr val="374151"/>
                </a:solidFill>
                <a:highlight>
                  <a:srgbClr val="FFFFFF"/>
                </a:highlight>
                <a:latin typeface="Courier New"/>
                <a:ea typeface="Courier New"/>
                <a:cs typeface="Courier New"/>
                <a:sym typeface="Courier New"/>
              </a:rPr>
              <a:t>m</a:t>
            </a:r>
            <a:r>
              <a:rPr lang="en" sz="1200">
                <a:solidFill>
                  <a:srgbClr val="374151"/>
                </a:solidFill>
                <a:highlight>
                  <a:srgbClr val="FFFFFF"/>
                </a:highlight>
                <a:latin typeface="Arial"/>
                <a:ea typeface="Arial"/>
                <a:cs typeface="Arial"/>
                <a:sym typeface="Arial"/>
              </a:rPr>
              <a:t> by </a:t>
            </a:r>
            <a:r>
              <a:rPr lang="en" sz="1200">
                <a:solidFill>
                  <a:srgbClr val="374151"/>
                </a:solidFill>
                <a:highlight>
                  <a:srgbClr val="FFFFFF"/>
                </a:highlight>
                <a:latin typeface="Courier New"/>
                <a:ea typeface="Courier New"/>
                <a:cs typeface="Courier New"/>
                <a:sym typeface="Courier New"/>
              </a:rPr>
              <a:t>n</a:t>
            </a:r>
            <a:r>
              <a:rPr lang="en" sz="1200">
                <a:solidFill>
                  <a:srgbClr val="374151"/>
                </a:solidFill>
                <a:highlight>
                  <a:srgbClr val="FFFFFF"/>
                </a:highlight>
                <a:latin typeface="Arial"/>
                <a:ea typeface="Arial"/>
                <a:cs typeface="Arial"/>
                <a:sym typeface="Arial"/>
              </a:rPr>
              <a:t> row-based matrix and each row represents one measurement. </a:t>
            </a:r>
            <a:r>
              <a:rPr lang="en" sz="1200">
                <a:solidFill>
                  <a:srgbClr val="374151"/>
                </a:solidFill>
                <a:highlight>
                  <a:srgbClr val="FFFFFF"/>
                </a:highlight>
                <a:latin typeface="Courier New"/>
                <a:ea typeface="Courier New"/>
                <a:cs typeface="Courier New"/>
                <a:sym typeface="Courier New"/>
              </a:rPr>
              <a:t>y</a:t>
            </a:r>
            <a:r>
              <a:rPr lang="en" sz="1200">
                <a:solidFill>
                  <a:srgbClr val="374151"/>
                </a:solidFill>
                <a:highlight>
                  <a:srgbClr val="FFFFFF"/>
                </a:highlight>
                <a:latin typeface="Arial"/>
                <a:ea typeface="Arial"/>
                <a:cs typeface="Arial"/>
                <a:sym typeface="Arial"/>
              </a:rPr>
              <a:t> is a </a:t>
            </a:r>
            <a:r>
              <a:rPr lang="en" sz="1200">
                <a:solidFill>
                  <a:srgbClr val="374151"/>
                </a:solidFill>
                <a:highlight>
                  <a:srgbClr val="FFFFFF"/>
                </a:highlight>
                <a:latin typeface="Courier New"/>
                <a:ea typeface="Courier New"/>
                <a:cs typeface="Courier New"/>
                <a:sym typeface="Courier New"/>
              </a:rPr>
              <a:t>m</a:t>
            </a:r>
            <a:r>
              <a:rPr lang="en" sz="1200">
                <a:solidFill>
                  <a:srgbClr val="374151"/>
                </a:solidFill>
                <a:highlight>
                  <a:srgbClr val="FFFFFF"/>
                </a:highlight>
                <a:latin typeface="Arial"/>
                <a:ea typeface="Arial"/>
                <a:cs typeface="Arial"/>
                <a:sym typeface="Arial"/>
              </a:rPr>
              <a:t> by </a:t>
            </a:r>
            <a:r>
              <a:rPr lang="en" sz="1200">
                <a:solidFill>
                  <a:srgbClr val="374151"/>
                </a:solidFill>
                <a:highlight>
                  <a:srgbClr val="FFFFFF"/>
                </a:highlight>
                <a:latin typeface="Courier New"/>
                <a:ea typeface="Courier New"/>
                <a:cs typeface="Courier New"/>
                <a:sym typeface="Courier New"/>
              </a:rPr>
              <a:t>1</a:t>
            </a:r>
            <a:r>
              <a:rPr lang="en" sz="1200">
                <a:solidFill>
                  <a:srgbClr val="374151"/>
                </a:solidFill>
                <a:highlight>
                  <a:srgbClr val="FFFFFF"/>
                </a:highlight>
                <a:latin typeface="Arial"/>
                <a:ea typeface="Arial"/>
                <a:cs typeface="Arial"/>
                <a:sym typeface="Arial"/>
              </a:rPr>
              <a:t> matrix and each number is an observation.</a:t>
            </a:r>
            <a:endParaRPr sz="1200">
              <a:solidFill>
                <a:srgbClr val="374151"/>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374151"/>
                </a:solidFill>
                <a:highlight>
                  <a:srgbClr val="FFFFFF"/>
                </a:highlight>
                <a:latin typeface="Arial"/>
                <a:ea typeface="Arial"/>
                <a:cs typeface="Arial"/>
                <a:sym typeface="Arial"/>
              </a:rPr>
              <a:t> The parameters will be returned as a column vector. </a:t>
            </a:r>
            <a:r>
              <a:rPr lang="en" sz="1200">
                <a:solidFill>
                  <a:srgbClr val="374151"/>
                </a:solidFill>
                <a:highlight>
                  <a:srgbClr val="FFFFFF"/>
                </a:highlight>
                <a:latin typeface="Courier New"/>
                <a:ea typeface="Courier New"/>
                <a:cs typeface="Courier New"/>
                <a:sym typeface="Courier New"/>
              </a:rPr>
              <a:t>~i</a:t>
            </a:r>
            <a:r>
              <a:rPr lang="en" sz="1200">
                <a:solidFill>
                  <a:srgbClr val="374151"/>
                </a:solidFill>
                <a:highlight>
                  <a:srgbClr val="FFFFFF"/>
                </a:highlight>
                <a:latin typeface="Arial"/>
                <a:ea typeface="Arial"/>
                <a:cs typeface="Arial"/>
                <a:sym typeface="Arial"/>
              </a:rPr>
              <a:t> indicates whether to include intercept, the default value is </a:t>
            </a:r>
            <a:r>
              <a:rPr lang="en" sz="1200">
                <a:solidFill>
                  <a:srgbClr val="374151"/>
                </a:solidFill>
                <a:highlight>
                  <a:srgbClr val="FFFFFF"/>
                </a:highlight>
                <a:latin typeface="Courier New"/>
                <a:ea typeface="Courier New"/>
                <a:cs typeface="Courier New"/>
                <a:sym typeface="Courier New"/>
              </a:rPr>
              <a:t>false</a:t>
            </a:r>
            <a:r>
              <a:rPr lang="en" sz="1200">
                <a:solidFill>
                  <a:srgbClr val="374151"/>
                </a:solidFill>
                <a:highlight>
                  <a:srgbClr val="FFFFFF"/>
                </a:highlight>
                <a:latin typeface="Arial"/>
                <a:ea typeface="Arial"/>
                <a:cs typeface="Arial"/>
                <a:sym typeface="Arial"/>
              </a:rPr>
              <a:t>. The intercept will be the first element in the returned parameters.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81" name="Google Shape;181;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project we got hands on experience of coding in Ocaml, implementing SNN was a challenging task. </a:t>
            </a:r>
            <a:endParaRPr/>
          </a:p>
          <a:p>
            <a:pPr indent="0" lvl="0" marL="0" rtl="0" algn="l">
              <a:spcBef>
                <a:spcPts val="1200"/>
              </a:spcBef>
              <a:spcAft>
                <a:spcPts val="0"/>
              </a:spcAft>
              <a:buNone/>
            </a:pPr>
            <a:r>
              <a:rPr lang="en"/>
              <a:t>We implemented Linear regression and tested against synthetic data.</a:t>
            </a:r>
            <a:endParaRPr/>
          </a:p>
          <a:p>
            <a:pPr indent="0" lvl="0" marL="0" rtl="0" algn="l">
              <a:spcBef>
                <a:spcPts val="1200"/>
              </a:spcBef>
              <a:spcAft>
                <a:spcPts val="0"/>
              </a:spcAft>
              <a:buNone/>
            </a:pPr>
            <a:r>
              <a:rPr lang="en"/>
              <a:t> We studied OWL library of OCAML and the variety of tasks it can perform.</a:t>
            </a:r>
            <a:endParaRPr/>
          </a:p>
          <a:p>
            <a:pPr indent="0" lvl="0" marL="0" rtl="0" algn="l">
              <a:spcBef>
                <a:spcPts val="1200"/>
              </a:spcBef>
              <a:spcAft>
                <a:spcPts val="1200"/>
              </a:spcAft>
              <a:buNone/>
            </a:pPr>
            <a:r>
              <a:rPr lang="en"/>
              <a:t>Overall it was an enriching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228225"/>
            <a:ext cx="7688700" cy="85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00"/>
              <a:t>Work done</a:t>
            </a:r>
            <a:endParaRPr sz="360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We also implemented a Simple Neural Network model and tested it against a hardcoded dataset.</a:t>
            </a:r>
            <a:endParaRPr sz="1700"/>
          </a:p>
          <a:p>
            <a:pPr indent="0" lvl="0" marL="0" rtl="0" algn="l">
              <a:spcBef>
                <a:spcPts val="1200"/>
              </a:spcBef>
              <a:spcAft>
                <a:spcPts val="0"/>
              </a:spcAft>
              <a:buNone/>
            </a:pPr>
            <a:r>
              <a:rPr lang="en" sz="1700"/>
              <a:t>Implemented Simple linear regression and tested it against synthetic data.</a:t>
            </a:r>
            <a:endParaRPr sz="1700"/>
          </a:p>
          <a:p>
            <a:pPr indent="0" lvl="0" marL="0" rtl="0" algn="l">
              <a:spcBef>
                <a:spcPts val="1200"/>
              </a:spcBef>
              <a:spcAft>
                <a:spcPts val="1200"/>
              </a:spcAft>
              <a:buNone/>
            </a:pPr>
            <a:r>
              <a:rPr lang="en" sz="1700"/>
              <a:t>We studied OWL library of OCAML.</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Linear Regression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250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Neural Network</a:t>
            </a:r>
            <a:endParaRPr/>
          </a:p>
        </p:txBody>
      </p:sp>
      <p:sp>
        <p:nvSpPr>
          <p:cNvPr id="105" name="Google Shape;105;p16"/>
          <p:cNvSpPr txBox="1"/>
          <p:nvPr>
            <p:ph idx="1" type="body"/>
          </p:nvPr>
        </p:nvSpPr>
        <p:spPr>
          <a:xfrm>
            <a:off x="729450" y="1265775"/>
            <a:ext cx="7688700" cy="307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75">
                <a:solidFill>
                  <a:srgbClr val="000000"/>
                </a:solidFill>
                <a:highlight>
                  <a:srgbClr val="FFFFFF"/>
                </a:highlight>
              </a:rPr>
              <a:t>A neural network is a form of machine learning model with layers that are organised in a hierarchical</a:t>
            </a:r>
            <a:r>
              <a:rPr lang="en" sz="1525">
                <a:solidFill>
                  <a:srgbClr val="000000"/>
                </a:solidFill>
              </a:rPr>
              <a:t> </a:t>
            </a:r>
            <a:r>
              <a:rPr lang="en" sz="1475">
                <a:solidFill>
                  <a:srgbClr val="000000"/>
                </a:solidFill>
                <a:highlight>
                  <a:srgbClr val="FFFFFF"/>
                </a:highlight>
              </a:rPr>
              <a:t>framework. </a:t>
            </a:r>
            <a:endParaRPr sz="1475">
              <a:solidFill>
                <a:srgbClr val="000000"/>
              </a:solidFill>
              <a:highlight>
                <a:srgbClr val="FFFFFF"/>
              </a:highlight>
            </a:endParaRPr>
          </a:p>
          <a:p>
            <a:pPr indent="0" lvl="0" marL="0" rtl="0" algn="l">
              <a:spcBef>
                <a:spcPts val="0"/>
              </a:spcBef>
              <a:spcAft>
                <a:spcPts val="0"/>
              </a:spcAft>
              <a:buNone/>
            </a:pPr>
            <a:r>
              <a:rPr lang="en" sz="1475">
                <a:solidFill>
                  <a:srgbClr val="000000"/>
                </a:solidFill>
                <a:highlight>
                  <a:srgbClr val="FFFFFF"/>
                </a:highlight>
              </a:rPr>
              <a:t>Each layer is made up of a collection of fixed units or neurons with flexible characteristics</a:t>
            </a:r>
            <a:r>
              <a:rPr lang="en" sz="1525">
                <a:solidFill>
                  <a:srgbClr val="000000"/>
                </a:solidFill>
              </a:rPr>
              <a:t> </a:t>
            </a:r>
            <a:r>
              <a:rPr lang="en" sz="1475">
                <a:solidFill>
                  <a:srgbClr val="000000"/>
                </a:solidFill>
                <a:highlight>
                  <a:srgbClr val="FFFFFF"/>
                </a:highlight>
              </a:rPr>
              <a:t>that may be adjusted during training. Data is sent into the network, and each layer builds on the</a:t>
            </a:r>
            <a:r>
              <a:rPr lang="en" sz="1525">
                <a:solidFill>
                  <a:srgbClr val="000000"/>
                </a:solidFill>
              </a:rPr>
              <a:t> </a:t>
            </a:r>
            <a:r>
              <a:rPr lang="en" sz="1475">
                <a:solidFill>
                  <a:srgbClr val="000000"/>
                </a:solidFill>
                <a:highlight>
                  <a:srgbClr val="FFFFFF"/>
                </a:highlight>
              </a:rPr>
              <a:t>output of the one before it as an input layer. After that, the procedure is continued until an output</a:t>
            </a:r>
            <a:r>
              <a:rPr lang="en" sz="1525">
                <a:solidFill>
                  <a:srgbClr val="000000"/>
                </a:solidFill>
              </a:rPr>
              <a:t> </a:t>
            </a:r>
            <a:r>
              <a:rPr lang="en" sz="1475">
                <a:solidFill>
                  <a:srgbClr val="000000"/>
                </a:solidFill>
                <a:highlight>
                  <a:srgbClr val="FFFFFF"/>
                </a:highlight>
              </a:rPr>
              <a:t>layer is achieved.</a:t>
            </a:r>
            <a:endParaRPr sz="1475">
              <a:solidFill>
                <a:srgbClr val="000000"/>
              </a:solidFill>
              <a:highlight>
                <a:srgbClr val="FFFFFF"/>
              </a:highlight>
            </a:endParaRPr>
          </a:p>
          <a:p>
            <a:pPr indent="0" lvl="0" marL="0" rtl="0" algn="l">
              <a:spcBef>
                <a:spcPts val="0"/>
              </a:spcBef>
              <a:spcAft>
                <a:spcPts val="0"/>
              </a:spcAft>
              <a:buNone/>
            </a:pPr>
            <a:r>
              <a:rPr lang="en" sz="1475">
                <a:solidFill>
                  <a:srgbClr val="000000"/>
                </a:solidFill>
                <a:highlight>
                  <a:srgbClr val="FFFFFF"/>
                </a:highlight>
              </a:rPr>
              <a:t>The modelling problem determines how a network’s output is interpreted.</a:t>
            </a:r>
            <a:endParaRPr sz="1475">
              <a:solidFill>
                <a:srgbClr val="000000"/>
              </a:solidFill>
              <a:highlight>
                <a:srgbClr val="FFFFFF"/>
              </a:highlight>
            </a:endParaRPr>
          </a:p>
          <a:p>
            <a:pPr indent="0" lvl="0" marL="0" rtl="0" algn="l">
              <a:spcBef>
                <a:spcPts val="0"/>
              </a:spcBef>
              <a:spcAft>
                <a:spcPts val="0"/>
              </a:spcAft>
              <a:buNone/>
            </a:pPr>
            <a:r>
              <a:rPr lang="en" sz="1475">
                <a:solidFill>
                  <a:srgbClr val="000000"/>
                </a:solidFill>
                <a:highlight>
                  <a:srgbClr val="FFFFFF"/>
                </a:highlight>
              </a:rPr>
              <a:t>The</a:t>
            </a:r>
            <a:r>
              <a:rPr lang="en" sz="1525">
                <a:solidFill>
                  <a:srgbClr val="000000"/>
                </a:solidFill>
              </a:rPr>
              <a:t> </a:t>
            </a:r>
            <a:r>
              <a:rPr lang="en" sz="1475">
                <a:solidFill>
                  <a:srgbClr val="000000"/>
                </a:solidFill>
                <a:highlight>
                  <a:srgbClr val="FFFFFF"/>
                </a:highlight>
              </a:rPr>
              <a:t>multi-class issue, in which there are N prediction classes, is a popular one. The neural network’s next task is to determine which class the incoming data belongs to. As a result, The output is interpreted as a probability in this scenario.</a:t>
            </a:r>
            <a:endParaRPr sz="1475">
              <a:solidFill>
                <a:srgbClr val="000000"/>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4949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Neural Network</a:t>
            </a:r>
            <a:endParaRPr/>
          </a:p>
        </p:txBody>
      </p:sp>
      <p:sp>
        <p:nvSpPr>
          <p:cNvPr id="111" name="Google Shape;111;p17"/>
          <p:cNvSpPr txBox="1"/>
          <p:nvPr>
            <p:ph idx="1" type="body"/>
          </p:nvPr>
        </p:nvSpPr>
        <p:spPr>
          <a:xfrm>
            <a:off x="729450" y="1255725"/>
            <a:ext cx="7688700" cy="363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Input Layer              Hidden Layer            Output Layer</a:t>
            </a:r>
            <a:endParaRPr/>
          </a:p>
        </p:txBody>
      </p:sp>
      <p:sp>
        <p:nvSpPr>
          <p:cNvPr id="112" name="Google Shape;112;p17"/>
          <p:cNvSpPr/>
          <p:nvPr/>
        </p:nvSpPr>
        <p:spPr>
          <a:xfrm>
            <a:off x="2378875" y="1575200"/>
            <a:ext cx="685800" cy="68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i1</a:t>
            </a:r>
            <a:endParaRPr/>
          </a:p>
        </p:txBody>
      </p:sp>
      <p:sp>
        <p:nvSpPr>
          <p:cNvPr id="113" name="Google Shape;113;p17"/>
          <p:cNvSpPr/>
          <p:nvPr/>
        </p:nvSpPr>
        <p:spPr>
          <a:xfrm>
            <a:off x="2378875" y="2531275"/>
            <a:ext cx="685800" cy="68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i2</a:t>
            </a:r>
            <a:endParaRPr/>
          </a:p>
        </p:txBody>
      </p:sp>
      <p:sp>
        <p:nvSpPr>
          <p:cNvPr id="114" name="Google Shape;114;p17"/>
          <p:cNvSpPr/>
          <p:nvPr/>
        </p:nvSpPr>
        <p:spPr>
          <a:xfrm>
            <a:off x="2378875" y="3487350"/>
            <a:ext cx="685800" cy="68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i3</a:t>
            </a:r>
            <a:endParaRPr/>
          </a:p>
        </p:txBody>
      </p:sp>
      <p:sp>
        <p:nvSpPr>
          <p:cNvPr id="115" name="Google Shape;115;p17"/>
          <p:cNvSpPr/>
          <p:nvPr/>
        </p:nvSpPr>
        <p:spPr>
          <a:xfrm>
            <a:off x="3693325" y="2000250"/>
            <a:ext cx="685800" cy="68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h1</a:t>
            </a:r>
            <a:endParaRPr/>
          </a:p>
        </p:txBody>
      </p:sp>
      <p:sp>
        <p:nvSpPr>
          <p:cNvPr id="116" name="Google Shape;116;p17"/>
          <p:cNvSpPr/>
          <p:nvPr/>
        </p:nvSpPr>
        <p:spPr>
          <a:xfrm>
            <a:off x="3693325" y="2988475"/>
            <a:ext cx="685800" cy="68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h2</a:t>
            </a:r>
            <a:endParaRPr/>
          </a:p>
        </p:txBody>
      </p:sp>
      <p:sp>
        <p:nvSpPr>
          <p:cNvPr id="117" name="Google Shape;117;p17"/>
          <p:cNvSpPr/>
          <p:nvPr/>
        </p:nvSpPr>
        <p:spPr>
          <a:xfrm>
            <a:off x="5007775" y="2454975"/>
            <a:ext cx="685800" cy="68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O1</a:t>
            </a:r>
            <a:endParaRPr/>
          </a:p>
        </p:txBody>
      </p:sp>
      <p:cxnSp>
        <p:nvCxnSpPr>
          <p:cNvPr id="118" name="Google Shape;118;p17"/>
          <p:cNvCxnSpPr>
            <a:stCxn id="112" idx="6"/>
            <a:endCxn id="115" idx="2"/>
          </p:cNvCxnSpPr>
          <p:nvPr/>
        </p:nvCxnSpPr>
        <p:spPr>
          <a:xfrm>
            <a:off x="3064675" y="1918100"/>
            <a:ext cx="628800" cy="4251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7"/>
          <p:cNvCxnSpPr>
            <a:stCxn id="113" idx="6"/>
            <a:endCxn id="115" idx="2"/>
          </p:cNvCxnSpPr>
          <p:nvPr/>
        </p:nvCxnSpPr>
        <p:spPr>
          <a:xfrm flipH="1" rot="10800000">
            <a:off x="3064675" y="2343175"/>
            <a:ext cx="628800" cy="5310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7"/>
          <p:cNvCxnSpPr/>
          <p:nvPr/>
        </p:nvCxnSpPr>
        <p:spPr>
          <a:xfrm flipH="1" rot="10800000">
            <a:off x="3064675" y="3277800"/>
            <a:ext cx="628800" cy="5310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7"/>
          <p:cNvCxnSpPr>
            <a:endCxn id="115" idx="2"/>
          </p:cNvCxnSpPr>
          <p:nvPr/>
        </p:nvCxnSpPr>
        <p:spPr>
          <a:xfrm flipH="1" rot="10800000">
            <a:off x="2983825" y="2343150"/>
            <a:ext cx="709500" cy="12537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7"/>
          <p:cNvCxnSpPr>
            <a:stCxn id="112" idx="6"/>
            <a:endCxn id="116" idx="2"/>
          </p:cNvCxnSpPr>
          <p:nvPr/>
        </p:nvCxnSpPr>
        <p:spPr>
          <a:xfrm>
            <a:off x="3064675" y="1918100"/>
            <a:ext cx="628800" cy="14133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17"/>
          <p:cNvCxnSpPr>
            <a:stCxn id="113" idx="6"/>
            <a:endCxn id="116" idx="2"/>
          </p:cNvCxnSpPr>
          <p:nvPr/>
        </p:nvCxnSpPr>
        <p:spPr>
          <a:xfrm>
            <a:off x="3064675" y="2874175"/>
            <a:ext cx="628800" cy="4572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7"/>
          <p:cNvCxnSpPr>
            <a:stCxn id="116" idx="6"/>
            <a:endCxn id="117" idx="2"/>
          </p:cNvCxnSpPr>
          <p:nvPr/>
        </p:nvCxnSpPr>
        <p:spPr>
          <a:xfrm flipH="1" rot="10800000">
            <a:off x="4379125" y="2797975"/>
            <a:ext cx="628800" cy="5334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17"/>
          <p:cNvCxnSpPr>
            <a:endCxn id="117" idx="2"/>
          </p:cNvCxnSpPr>
          <p:nvPr/>
        </p:nvCxnSpPr>
        <p:spPr>
          <a:xfrm>
            <a:off x="4378975" y="2343075"/>
            <a:ext cx="628800" cy="454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29450" y="5250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OCAML OWL</a:t>
            </a:r>
            <a:endParaRPr/>
          </a:p>
        </p:txBody>
      </p:sp>
      <p:sp>
        <p:nvSpPr>
          <p:cNvPr id="131" name="Google Shape;131;p18"/>
          <p:cNvSpPr txBox="1"/>
          <p:nvPr>
            <p:ph idx="1" type="body"/>
          </p:nvPr>
        </p:nvSpPr>
        <p:spPr>
          <a:xfrm>
            <a:off x="779675" y="1245050"/>
            <a:ext cx="7688700" cy="382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Owl is an Ocaml library with many advanced numerical functions generalized for n-dimensional vectors</a:t>
            </a:r>
            <a:endParaRPr sz="1600"/>
          </a:p>
          <a:p>
            <a:pPr indent="0" lvl="0" marL="0" rtl="0" algn="l">
              <a:spcBef>
                <a:spcPts val="1200"/>
              </a:spcBef>
              <a:spcAft>
                <a:spcPts val="0"/>
              </a:spcAft>
              <a:buNone/>
            </a:pPr>
            <a:r>
              <a:rPr lang="en" sz="1600"/>
              <a:t>Compared to other numerical libraries, Owl is much faster as it used algorithmic differentiation and distributed computing .</a:t>
            </a:r>
            <a:endParaRPr sz="1600"/>
          </a:p>
          <a:p>
            <a:pPr indent="0" lvl="0" marL="0" rtl="0" algn="l">
              <a:spcBef>
                <a:spcPts val="1200"/>
              </a:spcBef>
              <a:spcAft>
                <a:spcPts val="0"/>
              </a:spcAft>
              <a:buNone/>
            </a:pPr>
            <a:r>
              <a:rPr lang="en" sz="1600"/>
              <a:t>The functions in Ndarray and Matrix modules can be divided into following three groups:</a:t>
            </a:r>
            <a:endParaRPr sz="1600"/>
          </a:p>
          <a:p>
            <a:pPr indent="0" lvl="0" marL="0" rtl="0" algn="l">
              <a:spcBef>
                <a:spcPts val="1200"/>
              </a:spcBef>
              <a:spcAft>
                <a:spcPts val="0"/>
              </a:spcAft>
              <a:buNone/>
            </a:pPr>
            <a:r>
              <a:rPr lang="en" sz="1600"/>
              <a:t>1) The first group contains the vectorised mathematical functions such as sin, cos, relu, and etc. This group of functions are mostly implemented in C code to achieve the best performance. </a:t>
            </a:r>
            <a:endParaRPr sz="1600"/>
          </a:p>
          <a:p>
            <a:pPr indent="0" lvl="0" marL="0" rtl="0" algn="l">
              <a:spcBef>
                <a:spcPts val="1200"/>
              </a:spcBef>
              <a:spcAft>
                <a:spcPts val="0"/>
              </a:spcAft>
              <a:buNone/>
            </a:pPr>
            <a:r>
              <a:rPr lang="en" sz="1600"/>
              <a:t>2) The second group contains the high-level functionality to manipulate arrays and matrices, e.g., slicing, tile, repeat, padding, and etc. </a:t>
            </a:r>
            <a:endParaRPr sz="1600"/>
          </a:p>
          <a:p>
            <a:pPr indent="0" lvl="0" marL="0" rtl="0" algn="l">
              <a:spcBef>
                <a:spcPts val="1200"/>
              </a:spcBef>
              <a:spcAft>
                <a:spcPts val="1200"/>
              </a:spcAft>
              <a:buNone/>
            </a:pPr>
            <a:r>
              <a:rPr lang="en" sz="1600"/>
              <a:t>3) The third group contains the linear algebra functions specifically for matrices.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nvSpPr>
        <p:spPr>
          <a:xfrm>
            <a:off x="381750" y="1526975"/>
            <a:ext cx="4090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Composable Services - Enables fast development of modern data analytics using type-safe functional programming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Classic Analytics - Implements a </a:t>
            </a:r>
            <a:r>
              <a:rPr lang="en">
                <a:latin typeface="Lato"/>
                <a:ea typeface="Lato"/>
                <a:cs typeface="Lato"/>
                <a:sym typeface="Lato"/>
              </a:rPr>
              <a:t>comprehensive</a:t>
            </a:r>
            <a:r>
              <a:rPr lang="en">
                <a:latin typeface="Lato"/>
                <a:ea typeface="Lato"/>
                <a:cs typeface="Lato"/>
                <a:sym typeface="Lato"/>
              </a:rPr>
              <a:t> set of classic analytic functions.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Core Layer - It is the building block of the whole numerical system and the </a:t>
            </a:r>
            <a:r>
              <a:rPr lang="en">
                <a:latin typeface="Lato"/>
                <a:ea typeface="Lato"/>
                <a:cs typeface="Lato"/>
                <a:sym typeface="Lato"/>
              </a:rPr>
              <a:t>capability</a:t>
            </a:r>
            <a:r>
              <a:rPr lang="en">
                <a:latin typeface="Lato"/>
                <a:ea typeface="Lato"/>
                <a:cs typeface="Lato"/>
                <a:sym typeface="Lato"/>
              </a:rPr>
              <a:t> of distributed computing</a:t>
            </a:r>
            <a:endParaRPr>
              <a:latin typeface="Lato"/>
              <a:ea typeface="Lato"/>
              <a:cs typeface="Lato"/>
              <a:sym typeface="Lato"/>
            </a:endParaRPr>
          </a:p>
        </p:txBody>
      </p:sp>
      <p:pic>
        <p:nvPicPr>
          <p:cNvPr id="137" name="Google Shape;137;p19"/>
          <p:cNvPicPr preferRelativeResize="0"/>
          <p:nvPr/>
        </p:nvPicPr>
        <p:blipFill>
          <a:blip r:embed="rId3">
            <a:alphaModFix/>
          </a:blip>
          <a:stretch>
            <a:fillRect/>
          </a:stretch>
        </p:blipFill>
        <p:spPr>
          <a:xfrm>
            <a:off x="4423450" y="845575"/>
            <a:ext cx="4367250" cy="41046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29450" y="4948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Algorithmic Differentiation</a:t>
            </a:r>
            <a:endParaRPr/>
          </a:p>
        </p:txBody>
      </p:sp>
      <p:sp>
        <p:nvSpPr>
          <p:cNvPr id="143" name="Google Shape;143;p20"/>
          <p:cNvSpPr txBox="1"/>
          <p:nvPr>
            <p:ph idx="1" type="body"/>
          </p:nvPr>
        </p:nvSpPr>
        <p:spPr>
          <a:xfrm>
            <a:off x="170775" y="1295925"/>
            <a:ext cx="8850600" cy="384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 Owl’s algorithmic differentiation module implements both forward and backward mode and supports arbitrarily higher-order derivatives. Algodiff.Generic is implemented as a functor that takes </a:t>
            </a:r>
            <a:r>
              <a:rPr lang="en" sz="1500"/>
              <a:t>previously</a:t>
            </a:r>
            <a:r>
              <a:rPr lang="en" sz="1500"/>
              <a:t> mentioned Matrix and Ndarry module as inputs, it supports both single and double precisions.</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500">
                <a:solidFill>
                  <a:srgbClr val="202122"/>
                </a:solidFill>
                <a:highlight>
                  <a:srgbClr val="FFFFFF"/>
                </a:highlight>
              </a:rPr>
              <a:t>Algorithmic differentiation/Auto-differentiation, is a set of techniques to evaluate the derivative by exploiting the fact that every program, executes a sequence of elementary arithmetic operations (addition, subtraction, multiplication, division, etc.) and elementary functions (exp, log, cos, sin etc). By applying the chain rule repeatedly to these operations, derivatives of arbitrary order can be computed automatically, accurately to working precision.</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7650" y="52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Computation Graph generated by Autodiff</a:t>
            </a:r>
            <a:endParaRPr/>
          </a:p>
        </p:txBody>
      </p:sp>
      <p:sp>
        <p:nvSpPr>
          <p:cNvPr id="149" name="Google Shape;149;p21"/>
          <p:cNvSpPr txBox="1"/>
          <p:nvPr>
            <p:ph idx="1" type="body"/>
          </p:nvPr>
        </p:nvSpPr>
        <p:spPr>
          <a:xfrm>
            <a:off x="729450" y="1486800"/>
            <a:ext cx="4534500" cy="2853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t>Computational graphs are a way of evaluating a mathematical expression</a:t>
            </a:r>
            <a:endParaRPr sz="1800"/>
          </a:p>
          <a:p>
            <a:pPr indent="0" lvl="0" marL="0" rtl="0" algn="l">
              <a:spcBef>
                <a:spcPts val="1200"/>
              </a:spcBef>
              <a:spcAft>
                <a:spcPts val="0"/>
              </a:spcAft>
              <a:buNone/>
            </a:pPr>
            <a:r>
              <a:rPr lang="en" sz="1800"/>
              <a:t>Here is the computation graph generated for a simple math function :</a:t>
            </a:r>
            <a:endParaRPr sz="1800"/>
          </a:p>
          <a:p>
            <a:pPr indent="0" lvl="0" marL="0" rtl="0" algn="l">
              <a:spcBef>
                <a:spcPts val="1200"/>
              </a:spcBef>
              <a:spcAft>
                <a:spcPts val="0"/>
              </a:spcAft>
              <a:buNone/>
            </a:pPr>
            <a:r>
              <a:rPr lang="en" sz="1800"/>
              <a:t>let f x y = Maths.((x * sin (x + x) + </a:t>
            </a:r>
            <a:endParaRPr sz="1800"/>
          </a:p>
          <a:p>
            <a:pPr indent="457200" lvl="0" marL="457200" rtl="0" algn="l">
              <a:spcBef>
                <a:spcPts val="1200"/>
              </a:spcBef>
              <a:spcAft>
                <a:spcPts val="0"/>
              </a:spcAft>
              <a:buNone/>
            </a:pPr>
            <a:r>
              <a:rPr lang="en" sz="1800"/>
              <a:t>( F 1. * sqrt x) / F 7.) * </a:t>
            </a:r>
            <a:endParaRPr sz="1800"/>
          </a:p>
          <a:p>
            <a:pPr indent="457200" lvl="0" marL="457200" rtl="0" algn="l">
              <a:spcBef>
                <a:spcPts val="1200"/>
              </a:spcBef>
              <a:spcAft>
                <a:spcPts val="1200"/>
              </a:spcAft>
              <a:buNone/>
            </a:pPr>
            <a:r>
              <a:rPr lang="en" sz="1800"/>
              <a:t>(relu y) |&gt; sum)</a:t>
            </a:r>
            <a:endParaRPr sz="1800"/>
          </a:p>
        </p:txBody>
      </p:sp>
      <p:pic>
        <p:nvPicPr>
          <p:cNvPr id="150" name="Google Shape;150;p21"/>
          <p:cNvPicPr preferRelativeResize="0"/>
          <p:nvPr/>
        </p:nvPicPr>
        <p:blipFill>
          <a:blip r:embed="rId3">
            <a:alphaModFix/>
          </a:blip>
          <a:stretch>
            <a:fillRect/>
          </a:stretch>
        </p:blipFill>
        <p:spPr>
          <a:xfrm>
            <a:off x="5118425" y="1060225"/>
            <a:ext cx="3889136" cy="408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