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58" r:id="rId6"/>
    <p:sldId id="266" r:id="rId7"/>
    <p:sldId id="259" r:id="rId8"/>
    <p:sldId id="267" r:id="rId9"/>
    <p:sldId id="260" r:id="rId10"/>
    <p:sldId id="261" r:id="rId11"/>
    <p:sldId id="262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Poppins Medium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Poppins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3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xpfjgG7VIjizdlsKyzkQDFUQe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>
        <p:guide pos="45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6282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536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95" name="Google Shape;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219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1917cdc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107" name="Google Shape;107;g131917cdc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613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1917cdc9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118" name="Google Shape;118;g131917cdc9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908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1917cdc9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130" name="Google Shape;130;g131917cdc9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386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917cdc9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142" name="Google Shape;142;g131917cdc9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478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1917cdc9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152" name="Google Shape;152;g131917cdc9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57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advTm="501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advTm="501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advTm="501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advTm="501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advTm="501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advTm="501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advTm="501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advTm="501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advTm="501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advTm="501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advTm="501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501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1.wma"/><Relationship Id="rId1" Type="http://schemas.microsoft.com/office/2007/relationships/media" Target="../media/media11.wma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wma"/><Relationship Id="rId1" Type="http://schemas.microsoft.com/office/2007/relationships/media" Target="../media/media12.wma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wma"/><Relationship Id="rId1" Type="http://schemas.microsoft.com/office/2007/relationships/media" Target="../media/media13.wma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wma"/><Relationship Id="rId1" Type="http://schemas.microsoft.com/office/2007/relationships/media" Target="../media/media14.wma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44551" y="4159912"/>
            <a:ext cx="345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Dhruv Sharma</a:t>
            </a:r>
            <a:endParaRPr sz="2400" b="1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900" y="0"/>
            <a:ext cx="12198900" cy="34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838200" y="4683405"/>
            <a:ext cx="3453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smtClean="0">
                <a:solidFill>
                  <a:srgbClr val="D00E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Student @ IIIT-Bangalore </a:t>
            </a:r>
            <a:endParaRPr sz="2000" b="0" i="0" u="none" strike="noStrike" cap="none" dirty="0">
              <a:solidFill>
                <a:srgbClr val="D00E3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5990150"/>
            <a:ext cx="2974189" cy="7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838200" y="1402775"/>
            <a:ext cx="8956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 Science Student Championship - South Zone</a:t>
            </a:r>
            <a:endParaRPr sz="40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"/>
          <p:cNvSpPr/>
          <p:nvPr/>
        </p:nvSpPr>
        <p:spPr>
          <a:xfrm rot="5400000">
            <a:off x="1397000" y="-436650"/>
            <a:ext cx="1373100" cy="22464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58500" y="6072301"/>
            <a:ext cx="1247950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 rot="5400000">
            <a:off x="6051600" y="-2648975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2775" y="273550"/>
            <a:ext cx="1746700" cy="93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31917cdc97_0_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1917cdc97_0_68"/>
          <p:cNvSpPr txBox="1"/>
          <p:nvPr/>
        </p:nvSpPr>
        <p:spPr>
          <a:xfrm>
            <a:off x="647414" y="1175758"/>
            <a:ext cx="1063921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332251"/>
                </a:solidFill>
                <a:highlight>
                  <a:srgbClr val="FFFFF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A summary of the innovative and new ideas proposed based on the analysis.</a:t>
            </a:r>
            <a:endParaRPr dirty="0">
              <a:solidFill>
                <a:srgbClr val="332251"/>
              </a:solidFill>
              <a:highlight>
                <a:srgbClr val="FFFFFF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6" name="Google Shape;146;g131917cdc97_0_68"/>
          <p:cNvSpPr txBox="1"/>
          <p:nvPr/>
        </p:nvSpPr>
        <p:spPr>
          <a:xfrm>
            <a:off x="566228" y="423125"/>
            <a:ext cx="780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Recommendations</a:t>
            </a:r>
            <a:endParaRPr sz="3000" b="1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" name="Google Shape;147;g131917cdc97_0_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31917cdc97_0_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86625" y="6302625"/>
            <a:ext cx="819825" cy="4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31917cdc97_0_68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7414" y="2263406"/>
            <a:ext cx="9971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Some ideas that can be drawn from the analysis are –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Instead of giving unfurnished houses on rent if a landowner semi furnishes or furnishes the house , and then puts it for rent , he/she tends to earn more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can create an agency that furnishes these unfurnished apartments at low costs to jack up the prices of these homes 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31917cdc97_0_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31917cdc97_0_81"/>
          <p:cNvSpPr txBox="1"/>
          <p:nvPr/>
        </p:nvSpPr>
        <p:spPr>
          <a:xfrm>
            <a:off x="504713" y="1175758"/>
            <a:ext cx="1160173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332251"/>
                </a:solidFill>
                <a:highlight>
                  <a:srgbClr val="FFFFF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A summary of the important business outcomes /real life impact</a:t>
            </a:r>
            <a:endParaRPr>
              <a:solidFill>
                <a:srgbClr val="332251"/>
              </a:solidFill>
              <a:highlight>
                <a:srgbClr val="FFFFFF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6" name="Google Shape;156;g131917cdc97_0_81"/>
          <p:cNvSpPr txBox="1"/>
          <p:nvPr/>
        </p:nvSpPr>
        <p:spPr>
          <a:xfrm>
            <a:off x="566228" y="423125"/>
            <a:ext cx="780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Recommendations</a:t>
            </a:r>
            <a:endParaRPr sz="3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7" name="Google Shape;157;g131917cdc97_0_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31917cdc97_0_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86625" y="6302625"/>
            <a:ext cx="819825" cy="4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31917cdc97_0_81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66228" y="1694046"/>
            <a:ext cx="110225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Business Outcome 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application with the trained model as its brain can skip the middlemen like real estate agents and brokers and empower home buyers with the true rents in the area  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model can be utilised to enable aspiring </a:t>
            </a:r>
            <a:r>
              <a:rPr lang="en-IN" dirty="0" smtClean="0"/>
              <a:t>tenants to </a:t>
            </a:r>
            <a:r>
              <a:rPr lang="en-IN" dirty="0" smtClean="0"/>
              <a:t>look for a place of rent , without the involvement of any real estate agents and there hefty brokerage fees . 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Not only home buyers but real estate investors can also use the model to determine the estimate price of housing in the region they are interested in , way before starting a project . 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Potential customers using this application can be – </a:t>
            </a:r>
          </a:p>
          <a:p>
            <a:endParaRPr lang="en-IN" dirty="0" smtClean="0"/>
          </a:p>
          <a:p>
            <a:pPr lvl="8"/>
            <a:r>
              <a:rPr lang="en-IN" dirty="0" smtClean="0"/>
              <a:t>	1) Students not living in their college campuses / attending coaching classes in  different cities  .</a:t>
            </a:r>
          </a:p>
          <a:p>
            <a:pPr lvl="8"/>
            <a:endParaRPr lang="en-IN" dirty="0" smtClean="0"/>
          </a:p>
          <a:p>
            <a:pPr lvl="3"/>
            <a:r>
              <a:rPr lang="en-IN" dirty="0"/>
              <a:t>	</a:t>
            </a:r>
            <a:r>
              <a:rPr lang="en-IN" dirty="0" smtClean="0"/>
              <a:t>2) People who WFH and do not like to get tied down to a place .(Younger generation generally)  .</a:t>
            </a:r>
          </a:p>
          <a:p>
            <a:pPr lvl="3"/>
            <a:endParaRPr lang="en-IN" dirty="0" smtClean="0"/>
          </a:p>
          <a:p>
            <a:pPr lvl="3"/>
            <a:r>
              <a:rPr lang="en-IN" dirty="0"/>
              <a:t>	</a:t>
            </a:r>
            <a:r>
              <a:rPr lang="en-IN" dirty="0" smtClean="0"/>
              <a:t>3) People who have low income and cannot afford to buy houses . </a:t>
            </a:r>
          </a:p>
          <a:p>
            <a:pPr lvl="2"/>
            <a:r>
              <a:rPr lang="en-IN" dirty="0"/>
              <a:t>	</a:t>
            </a:r>
          </a:p>
          <a:p>
            <a:endParaRPr lang="en-IN" dirty="0" smtClean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155448"/>
            <a:ext cx="11786616" cy="1148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 smtClean="0"/>
              <a:t>Solving real-world business problems in house rental spaces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Rental business has two entities </a:t>
            </a:r>
            <a:endParaRPr lang="en-IN" dirty="0"/>
          </a:p>
          <a:p>
            <a:endParaRPr lang="en-IN" dirty="0"/>
          </a:p>
          <a:p>
            <a:pPr lvl="3"/>
            <a:r>
              <a:rPr lang="en-IN" dirty="0" smtClean="0">
                <a:solidFill>
                  <a:srgbClr val="C00000"/>
                </a:solidFill>
              </a:rPr>
              <a:t>      </a:t>
            </a:r>
            <a:r>
              <a:rPr lang="en-IN" b="1" dirty="0" smtClean="0">
                <a:solidFill>
                  <a:srgbClr val="C00000"/>
                </a:solidFill>
              </a:rPr>
              <a:t>Home Owner</a:t>
            </a:r>
          </a:p>
          <a:p>
            <a:pPr lvl="3"/>
            <a:endParaRPr lang="en-IN" dirty="0">
              <a:solidFill>
                <a:srgbClr val="C00000"/>
              </a:solidFill>
            </a:endParaRPr>
          </a:p>
          <a:p>
            <a:pPr lvl="3"/>
            <a:r>
              <a:rPr lang="en-IN" dirty="0" smtClean="0">
                <a:solidFill>
                  <a:srgbClr val="C00000"/>
                </a:solidFill>
              </a:rPr>
              <a:t>      </a:t>
            </a:r>
            <a:r>
              <a:rPr lang="en-IN" b="1" dirty="0" smtClean="0">
                <a:solidFill>
                  <a:srgbClr val="C00000"/>
                </a:solidFill>
              </a:rPr>
              <a:t>Tenant</a:t>
            </a:r>
          </a:p>
          <a:p>
            <a:endParaRPr lang="en-IN" dirty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Problem faced by homeowner </a:t>
            </a:r>
          </a:p>
          <a:p>
            <a:endParaRPr lang="en-IN" dirty="0"/>
          </a:p>
          <a:p>
            <a:pPr lvl="1"/>
            <a:r>
              <a:rPr lang="en-IN" b="1" dirty="0" smtClean="0"/>
              <a:t>      </a:t>
            </a:r>
            <a:r>
              <a:rPr lang="en-IN" b="1" dirty="0" smtClean="0">
                <a:solidFill>
                  <a:srgbClr val="C00000"/>
                </a:solidFill>
              </a:rPr>
              <a:t>Deciding price </a:t>
            </a:r>
          </a:p>
          <a:p>
            <a:endParaRPr lang="en-IN" dirty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Problem faced by tenant </a:t>
            </a:r>
          </a:p>
          <a:p>
            <a:endParaRPr lang="en-IN" dirty="0" smtClean="0"/>
          </a:p>
          <a:p>
            <a:pPr lvl="2"/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b="1" dirty="0" smtClean="0">
                <a:solidFill>
                  <a:srgbClr val="C00000"/>
                </a:solidFill>
              </a:rPr>
              <a:t>Security</a:t>
            </a:r>
          </a:p>
          <a:p>
            <a:pPr lvl="2"/>
            <a:r>
              <a:rPr lang="en-IN" dirty="0" smtClean="0">
                <a:solidFill>
                  <a:srgbClr val="C00000"/>
                </a:solidFill>
              </a:rPr>
              <a:t>	</a:t>
            </a:r>
          </a:p>
          <a:p>
            <a:pPr lvl="2"/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     </a:t>
            </a:r>
            <a:r>
              <a:rPr lang="en-IN" b="1" dirty="0" smtClean="0">
                <a:solidFill>
                  <a:srgbClr val="C00000"/>
                </a:solidFill>
              </a:rPr>
              <a:t>Neighbourhood</a:t>
            </a:r>
          </a:p>
          <a:p>
            <a:pPr lvl="2"/>
            <a:endParaRPr lang="en-IN" dirty="0" smtClean="0">
              <a:solidFill>
                <a:srgbClr val="C00000"/>
              </a:solidFill>
            </a:endParaRPr>
          </a:p>
          <a:p>
            <a:pPr lvl="2"/>
            <a:r>
              <a:rPr lang="en-IN" dirty="0" smtClean="0">
                <a:solidFill>
                  <a:srgbClr val="C00000"/>
                </a:solidFill>
              </a:rPr>
              <a:t>      </a:t>
            </a:r>
            <a:r>
              <a:rPr lang="en-IN" b="1" dirty="0" smtClean="0">
                <a:solidFill>
                  <a:srgbClr val="C00000"/>
                </a:solidFill>
              </a:rPr>
              <a:t>Rent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6" y="5980155"/>
            <a:ext cx="1877731" cy="475529"/>
          </a:xfrm>
          <a:prstGeom prst="rect">
            <a:avLst/>
          </a:prstGeom>
        </p:spPr>
      </p:pic>
      <p:pic>
        <p:nvPicPr>
          <p:cNvPr id="6" name="Google Shape;158;g131917cdc97_0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94017" y="6014609"/>
            <a:ext cx="819825" cy="4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048" y="182880"/>
            <a:ext cx="11347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 smtClean="0"/>
              <a:t>Ideas to increase revenue in house rental business </a:t>
            </a:r>
          </a:p>
          <a:p>
            <a:endParaRPr lang="en-IN" u="sng" dirty="0"/>
          </a:p>
          <a:p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Concentrate increasingly on </a:t>
            </a:r>
            <a:r>
              <a:rPr lang="en-IN" sz="2000" dirty="0">
                <a:solidFill>
                  <a:srgbClr val="FF0000"/>
                </a:solidFill>
              </a:rPr>
              <a:t>T</a:t>
            </a:r>
            <a:r>
              <a:rPr lang="en-IN" sz="2000" dirty="0" smtClean="0">
                <a:solidFill>
                  <a:srgbClr val="FF0000"/>
                </a:solidFill>
              </a:rPr>
              <a:t>ier – 2 and Tier – 3 </a:t>
            </a:r>
            <a:r>
              <a:rPr lang="en-IN" sz="2000" dirty="0" smtClean="0"/>
              <a:t>cities for rental properties.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Put furnished or semi-furnished houses on rent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Add power backup to your property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Add air conditioning and washing machine .  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Charging pet fees .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5971011"/>
            <a:ext cx="1877731" cy="475529"/>
          </a:xfrm>
          <a:prstGeom prst="rect">
            <a:avLst/>
          </a:prstGeom>
        </p:spPr>
      </p:pic>
      <p:pic>
        <p:nvPicPr>
          <p:cNvPr id="6" name="Google Shape;158;g131917cdc97_0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2033" y="6005465"/>
            <a:ext cx="819825" cy="4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6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1912" y="2203704"/>
            <a:ext cx="8723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spc="-300" dirty="0" smtClean="0">
                <a:solidFill>
                  <a:srgbClr val="C00000"/>
                </a:solidFill>
              </a:rPr>
              <a:t>THANK YOU</a:t>
            </a:r>
            <a:endParaRPr lang="en-IN" sz="1100" spc="-3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5971011"/>
            <a:ext cx="1877731" cy="475529"/>
          </a:xfrm>
          <a:prstGeom prst="rect">
            <a:avLst/>
          </a:prstGeom>
        </p:spPr>
      </p:pic>
      <p:pic>
        <p:nvPicPr>
          <p:cNvPr id="6" name="Google Shape;158;g131917cdc97_0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2033" y="6005465"/>
            <a:ext cx="819825" cy="4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43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718600" y="1150659"/>
            <a:ext cx="6718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sz="1600" b="1" dirty="0" smtClean="0">
                <a:solidFill>
                  <a:srgbClr val="33225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Dataset</a:t>
            </a:r>
            <a:r>
              <a:rPr lang="en-IN" b="1" dirty="0" smtClean="0">
                <a:solidFill>
                  <a:srgbClr val="33225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1600" b="1" dirty="0" smtClean="0">
                <a:solidFill>
                  <a:srgbClr val="33225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lang="en-IN" b="1" dirty="0" smtClean="0">
              <a:solidFill>
                <a:srgbClr val="33225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6625" y="6302625"/>
            <a:ext cx="819825" cy="4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66220" y="423125"/>
            <a:ext cx="495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Data Understanding</a:t>
            </a:r>
            <a:endParaRPr sz="3000" b="1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9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2449" y="1458395"/>
            <a:ext cx="111510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There are two datasets , training dataset (shape = </a:t>
            </a:r>
            <a:r>
              <a:rPr lang="en-IN" sz="1600" dirty="0"/>
              <a:t>(134683, 21</a:t>
            </a:r>
            <a:r>
              <a:rPr lang="en-IN" sz="1600" dirty="0" smtClean="0"/>
              <a:t>)) and test dataset (shape = </a:t>
            </a:r>
            <a:r>
              <a:rPr lang="en-IN" sz="1600" dirty="0"/>
              <a:t>(57722, 21</a:t>
            </a:r>
            <a:r>
              <a:rPr lang="en-IN" sz="1600" dirty="0" smtClean="0"/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Dataset contains rent prices of property in 8 cities namely Chennai</a:t>
            </a:r>
            <a:r>
              <a:rPr lang="en-IN" sz="1600" dirty="0"/>
              <a:t> </a:t>
            </a:r>
            <a:r>
              <a:rPr lang="en-IN" sz="1600" dirty="0" smtClean="0"/>
              <a:t>,  Hyderabad ,Kolkata, Mumbai, Pune , Delhi , Bangalore , Ahmedabad</a:t>
            </a:r>
            <a:r>
              <a:rPr lang="en-IN" sz="1600" dirty="0"/>
              <a:t> </a:t>
            </a:r>
            <a:r>
              <a:rPr lang="en-IN" sz="1600" dirty="0" smtClean="0"/>
              <a:t> . </a:t>
            </a:r>
          </a:p>
          <a:p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Dataset has 19 features/factors that determine the target (</a:t>
            </a:r>
            <a:r>
              <a:rPr lang="en-IN" sz="1600" dirty="0" err="1" smtClean="0"/>
              <a:t>i.e</a:t>
            </a:r>
            <a:r>
              <a:rPr lang="en-IN" sz="1600" dirty="0" smtClean="0"/>
              <a:t> Price) of a property represented by its unique </a:t>
            </a:r>
            <a:r>
              <a:rPr lang="en-IN" sz="1600" dirty="0" err="1" smtClean="0"/>
              <a:t>PropertyID</a:t>
            </a:r>
            <a:r>
              <a:rPr lang="en-IN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These features can be characterised into numerical(17) and categorical features(3) and a numerical target (price) 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599" y="3920608"/>
            <a:ext cx="9503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 smtClean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IN" sz="1600" b="1" dirty="0" smtClean="0">
                <a:latin typeface="Poppins" panose="020B0604020202020204" charset="0"/>
                <a:cs typeface="Poppins" panose="020B0604020202020204" charset="0"/>
              </a:rPr>
              <a:t>Correlation analysis </a:t>
            </a:r>
          </a:p>
          <a:p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Security deposit has strong correlation with the rent price (0.89)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Availability of lift has a strong correlation with the number of floors (0.85 )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Houses that have air conditioning also tend to have washing machine (0.63) </a:t>
            </a: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" y="137160"/>
            <a:ext cx="11978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EDA of the dataset revealed some interesting facts about the housing market  </a:t>
            </a:r>
          </a:p>
          <a:p>
            <a:endParaRPr lang="en-IN" dirty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BHK are costlier than RK </a:t>
            </a:r>
            <a:r>
              <a:rPr lang="en-IN" dirty="0" smtClean="0"/>
              <a:t>in all the cities of the dataset . 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9" y="1128223"/>
            <a:ext cx="3976977" cy="2030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" y="3159184"/>
            <a:ext cx="945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Semi – furnished units are slightly costlier than furnished units </a:t>
            </a:r>
            <a:r>
              <a:rPr lang="en-IN" dirty="0" smtClean="0"/>
              <a:t>. </a:t>
            </a:r>
            <a:r>
              <a:rPr lang="en-IN" dirty="0" smtClean="0">
                <a:solidFill>
                  <a:srgbClr val="FF0000"/>
                </a:solidFill>
              </a:rPr>
              <a:t>Unfurnished units are the most affordable </a:t>
            </a:r>
            <a:r>
              <a:rPr lang="en-IN" dirty="0" smtClean="0"/>
              <a:t>on both metrics of mean and median .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" y="3914570"/>
            <a:ext cx="3279953" cy="22232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526" y="6210989"/>
            <a:ext cx="1877731" cy="475529"/>
          </a:xfrm>
          <a:prstGeom prst="rect">
            <a:avLst/>
          </a:prstGeom>
        </p:spPr>
      </p:pic>
      <p:pic>
        <p:nvPicPr>
          <p:cNvPr id="9" name="Google Shape;158;g131917cdc97_0_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67169" y="6245443"/>
            <a:ext cx="819825" cy="4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25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176" y="128016"/>
            <a:ext cx="10204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general </a:t>
            </a:r>
            <a:r>
              <a:rPr lang="en-IN" dirty="0" smtClean="0">
                <a:solidFill>
                  <a:srgbClr val="FF0000"/>
                </a:solidFill>
              </a:rPr>
              <a:t>penthouses are the most expensive type of property </a:t>
            </a:r>
            <a:r>
              <a:rPr lang="en-IN" dirty="0" smtClean="0"/>
              <a:t>with </a:t>
            </a:r>
            <a:r>
              <a:rPr lang="en-IN" dirty="0" smtClean="0">
                <a:solidFill>
                  <a:srgbClr val="FF0000"/>
                </a:solidFill>
              </a:rPr>
              <a:t>independent houses and floors also having high average rent prices</a:t>
            </a:r>
            <a:r>
              <a:rPr lang="en-IN" dirty="0" smtClean="0"/>
              <a:t>. </a:t>
            </a:r>
            <a:r>
              <a:rPr lang="en-IN" dirty="0" smtClean="0">
                <a:solidFill>
                  <a:srgbClr val="FF0000"/>
                </a:solidFill>
              </a:rPr>
              <a:t>Studio units are the most affordable type of housing </a:t>
            </a:r>
            <a:r>
              <a:rPr lang="en-IN" dirty="0" smtClean="0"/>
              <a:t>.(There is high variance in the prices of penthouses in different cities ) 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75" y="958120"/>
            <a:ext cx="3824869" cy="2141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176" y="3282696"/>
            <a:ext cx="1057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Interestingly , the rent of a house is </a:t>
            </a:r>
            <a:r>
              <a:rPr lang="en-IN" dirty="0" smtClean="0">
                <a:solidFill>
                  <a:srgbClr val="FF0000"/>
                </a:solidFill>
              </a:rPr>
              <a:t>NOT</a:t>
            </a:r>
            <a:r>
              <a:rPr lang="en-IN" dirty="0" smtClean="0"/>
              <a:t> directly affected by the number of floors in the building .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83" y="3691057"/>
            <a:ext cx="3760861" cy="24511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90" y="6315901"/>
            <a:ext cx="1877731" cy="475529"/>
          </a:xfrm>
          <a:prstGeom prst="rect">
            <a:avLst/>
          </a:prstGeom>
        </p:spPr>
      </p:pic>
      <p:pic>
        <p:nvPicPr>
          <p:cNvPr id="10" name="Google Shape;158;g131917cdc97_0_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39737" y="6315901"/>
            <a:ext cx="819825" cy="4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87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131917cdc97_0_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8461" y="6338403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31917cdc97_0_10"/>
          <p:cNvSpPr txBox="1"/>
          <p:nvPr/>
        </p:nvSpPr>
        <p:spPr>
          <a:xfrm>
            <a:off x="107680" y="690908"/>
            <a:ext cx="11983539" cy="569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How missing values were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handled?</a:t>
            </a:r>
          </a:p>
          <a:p>
            <a:pPr marL="152400" lvl="2">
              <a:lnSpc>
                <a:spcPct val="200000"/>
              </a:lnSpc>
              <a:buClr>
                <a:srgbClr val="737374"/>
              </a:buClr>
              <a:buSzPts val="1200"/>
            </a:pP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	No missing values</a:t>
            </a:r>
            <a:endParaRPr dirty="0" smtClean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How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were the outliers handled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?</a:t>
            </a:r>
          </a:p>
          <a:p>
            <a:pPr marL="152400" lvl="1">
              <a:lnSpc>
                <a:spcPct val="200000"/>
              </a:lnSpc>
              <a:buClr>
                <a:srgbClr val="737374"/>
              </a:buClr>
              <a:buSzPts val="1200"/>
            </a:pP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	Cluster data into 2 parts , one cluster of approx. 3000 samples consists of very high rent prices ,clearly outliers . 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Which new features / derived features were created from the data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?</a:t>
            </a:r>
          </a:p>
          <a:p>
            <a:pPr marL="152400" lvl="1">
              <a:lnSpc>
                <a:spcPct val="200000"/>
              </a:lnSpc>
              <a:buClr>
                <a:srgbClr val="737374"/>
              </a:buClr>
              <a:buSzPts val="1200"/>
            </a:pP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cust_type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feature was created that indicated the cluster number of the sample.  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How was feature selection done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?</a:t>
            </a:r>
          </a:p>
          <a:p>
            <a:pPr marL="152400" lvl="1">
              <a:lnSpc>
                <a:spcPct val="200000"/>
              </a:lnSpc>
              <a:buClr>
                <a:srgbClr val="737374"/>
              </a:buClr>
              <a:buSzPts val="1200"/>
            </a:pP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	Feature selection was  done using the SelectKMeans method of SkLearn library . It  is used to select top k features that have highest correlation with the target. </a:t>
            </a:r>
          </a:p>
          <a:p>
            <a:pPr marL="457200" lvl="0" indent="-304800">
              <a:lnSpc>
                <a:spcPct val="200000"/>
              </a:lnSpc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Was binning required? If yes, why and how was it done?</a:t>
            </a:r>
          </a:p>
          <a:p>
            <a:pPr marL="152400" lvl="2">
              <a:lnSpc>
                <a:spcPct val="200000"/>
              </a:lnSpc>
              <a:buClr>
                <a:srgbClr val="737374"/>
              </a:buClr>
              <a:buSzPts val="1200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	Experimented with Binning on number of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rooms ,number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of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bathrooms and </a:t>
            </a:r>
            <a:r>
              <a:rPr lang="en-US" dirty="0" err="1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neighboura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 cross validation but it did not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	make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any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decrease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 loss . </a:t>
            </a:r>
          </a:p>
          <a:p>
            <a:pPr marL="152400" lvl="1">
              <a:lnSpc>
                <a:spcPct val="200000"/>
              </a:lnSpc>
              <a:buClr>
                <a:srgbClr val="737374"/>
              </a:buClr>
              <a:buSzPts val="1200"/>
            </a:pPr>
            <a:endParaRPr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g131917cdc97_0_10"/>
          <p:cNvSpPr txBox="1"/>
          <p:nvPr/>
        </p:nvSpPr>
        <p:spPr>
          <a:xfrm>
            <a:off x="0" y="116254"/>
            <a:ext cx="495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Data Preparation</a:t>
            </a:r>
            <a:endParaRPr sz="3000" b="1" dirty="0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" name="Google Shape;114;g131917cdc97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6625" y="6302625"/>
            <a:ext cx="819825" cy="4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31917cdc97_0_10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94744"/>
            <a:ext cx="1219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lvl="2" indent="-285750">
              <a:lnSpc>
                <a:spcPct val="200000"/>
              </a:lnSpc>
              <a:buClr>
                <a:srgbClr val="737374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One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of the most important steps in data preparation was – </a:t>
            </a:r>
            <a:r>
              <a:rPr lang="en-US" sz="1600" b="1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encoding categorical features  </a:t>
            </a:r>
            <a:endParaRPr lang="en-US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38150" lvl="2" indent="-285750">
              <a:lnSpc>
                <a:spcPct val="200000"/>
              </a:lnSpc>
              <a:buClr>
                <a:srgbClr val="737374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Experimented with different encoders like CountEncoder , TargetEncoder  , OneHotEncoder and OrdinalEncoder . Rejected some of these encoders – </a:t>
            </a:r>
          </a:p>
          <a:p>
            <a:pPr marL="438150" lvl="2" indent="-285750">
              <a:lnSpc>
                <a:spcPct val="200000"/>
              </a:lnSpc>
              <a:buClr>
                <a:srgbClr val="737374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OneHotEncoder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created a very big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sparse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dataset resulting in more than 3000 columns . This dataset was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difficult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to operate on . </a:t>
            </a:r>
          </a:p>
          <a:p>
            <a:pPr marL="438150" lvl="2" indent="-285750">
              <a:lnSpc>
                <a:spcPct val="200000"/>
              </a:lnSpc>
              <a:buClr>
                <a:srgbClr val="737374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Utilized a form of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ordinal and TargetEncoder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to get the best performance in cross validation  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 </a:t>
            </a:r>
            <a:endParaRPr lang="en-IN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152400" lvl="2">
              <a:lnSpc>
                <a:spcPct val="200000"/>
              </a:lnSpc>
              <a:buClr>
                <a:srgbClr val="737374"/>
              </a:buClr>
              <a:buSzPts val="1200"/>
            </a:pPr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152400" lvl="2">
              <a:lnSpc>
                <a:spcPct val="200000"/>
              </a:lnSpc>
              <a:buClr>
                <a:srgbClr val="737374"/>
              </a:buClr>
              <a:buSzPts val="1200"/>
            </a:pPr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26" y="6080739"/>
            <a:ext cx="1877731" cy="475529"/>
          </a:xfrm>
          <a:prstGeom prst="rect">
            <a:avLst/>
          </a:prstGeom>
        </p:spPr>
      </p:pic>
      <p:pic>
        <p:nvPicPr>
          <p:cNvPr id="5" name="Google Shape;158;g131917cdc97_0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95185" y="6115193"/>
            <a:ext cx="819825" cy="4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49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31917cdc97_0_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31917cdc97_0_23"/>
          <p:cNvSpPr txBox="1"/>
          <p:nvPr/>
        </p:nvSpPr>
        <p:spPr>
          <a:xfrm>
            <a:off x="696469" y="977225"/>
            <a:ext cx="8659288" cy="451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52400" lvl="1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	</a:t>
            </a:r>
            <a:endParaRPr lang="en-US" sz="1200" dirty="0" smtClean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152400" lvl="1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US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Utilized 3 types of models </a:t>
            </a:r>
          </a:p>
          <a:p>
            <a:pPr marL="152400" lvl="1">
              <a:lnSpc>
                <a:spcPct val="115000"/>
              </a:lnSpc>
              <a:buClr>
                <a:srgbClr val="737374"/>
              </a:buClr>
              <a:buSzPts val="1200"/>
            </a:pPr>
            <a:endParaRPr lang="en-US" sz="1800" dirty="0" smtClean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323850" lvl="4" indent="-171450">
              <a:lnSpc>
                <a:spcPct val="115000"/>
              </a:lnSpc>
              <a:buClr>
                <a:srgbClr val="737374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Statistical Regression based model </a:t>
            </a:r>
          </a:p>
          <a:p>
            <a:pPr marL="323850" lvl="4" indent="-171450">
              <a:lnSpc>
                <a:spcPct val="115000"/>
              </a:lnSpc>
              <a:buClr>
                <a:srgbClr val="737374"/>
              </a:buClr>
              <a:buSzPts val="12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152400" lvl="4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Linear Regression </a:t>
            </a:r>
            <a:r>
              <a:rPr lang="en-US" dirty="0" smtClean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Lasso , RidgeCV</a:t>
            </a:r>
          </a:p>
          <a:p>
            <a:pPr marL="152400" lvl="4">
              <a:lnSpc>
                <a:spcPct val="115000"/>
              </a:lnSpc>
              <a:buClr>
                <a:srgbClr val="737374"/>
              </a:buClr>
              <a:buSzPts val="1200"/>
            </a:pPr>
            <a:endParaRPr lang="en-US" dirty="0" smtClean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323850" lvl="4" indent="-171450">
              <a:lnSpc>
                <a:spcPct val="115000"/>
              </a:lnSpc>
              <a:buClr>
                <a:srgbClr val="737374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Tree Based model </a:t>
            </a:r>
          </a:p>
          <a:p>
            <a:pPr marL="323850" lvl="4" indent="-171450">
              <a:lnSpc>
                <a:spcPct val="115000"/>
              </a:lnSpc>
              <a:buClr>
                <a:srgbClr val="737374"/>
              </a:buClr>
              <a:buSzPts val="12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152400" lvl="4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US" dirty="0" smtClean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	Decision Tree model </a:t>
            </a:r>
          </a:p>
          <a:p>
            <a:pPr marL="152400" lvl="4">
              <a:lnSpc>
                <a:spcPct val="115000"/>
              </a:lnSpc>
              <a:buClr>
                <a:srgbClr val="737374"/>
              </a:buClr>
              <a:buSzPts val="1200"/>
            </a:pPr>
            <a:endParaRPr lang="en-US" dirty="0" smtClean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323850" lvl="4" indent="-171450">
              <a:lnSpc>
                <a:spcPct val="115000"/>
              </a:lnSpc>
              <a:buClr>
                <a:srgbClr val="737374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Ensemble models</a:t>
            </a:r>
          </a:p>
          <a:p>
            <a:pPr marL="323850" lvl="4" indent="-171450">
              <a:lnSpc>
                <a:spcPct val="115000"/>
              </a:lnSpc>
              <a:buClr>
                <a:srgbClr val="737374"/>
              </a:buClr>
              <a:buSzPts val="12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152400" lvl="4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US" dirty="0" smtClean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	Random  Forest , 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XGBoost</a:t>
            </a:r>
            <a:r>
              <a:rPr lang="en-US" dirty="0" smtClean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, LightGBM </a:t>
            </a:r>
            <a:endParaRPr lang="en-US" sz="1200" dirty="0" smtClean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152400" lvl="3">
              <a:lnSpc>
                <a:spcPct val="115000"/>
              </a:lnSpc>
              <a:buClr>
                <a:srgbClr val="737374"/>
              </a:buClr>
              <a:buSzPts val="1200"/>
            </a:pPr>
            <a:endParaRPr lang="en-US" sz="1200" dirty="0">
              <a:solidFill>
                <a:srgbClr val="FF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152400" lvl="1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XGBoost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ensemble along with hyper parameter tuning using hyperopt was utilized for the best predictions . </a:t>
            </a:r>
          </a:p>
          <a:p>
            <a:pPr marL="1524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1200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g131917cdc97_0_23"/>
          <p:cNvSpPr txBox="1"/>
          <p:nvPr/>
        </p:nvSpPr>
        <p:spPr>
          <a:xfrm>
            <a:off x="566228" y="423125"/>
            <a:ext cx="780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Model Building &amp; Evaluation</a:t>
            </a:r>
            <a:endParaRPr sz="3000" b="1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g131917cdc97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31917cdc97_0_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86625" y="6302625"/>
            <a:ext cx="819825" cy="4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31917cdc97_0_23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553" y="379198"/>
            <a:ext cx="11438022" cy="2392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3850" lvl="0" indent="-171450">
              <a:lnSpc>
                <a:spcPct val="115000"/>
              </a:lnSpc>
              <a:buClr>
                <a:srgbClr val="737374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Hyper parameter tuning using hyperopt utilized in XGBoost and LightGBM 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marL="152400" lvl="0">
              <a:lnSpc>
                <a:spcPct val="115000"/>
              </a:lnSpc>
              <a:buClr>
                <a:srgbClr val="737374"/>
              </a:buClr>
              <a:buSzPts val="1200"/>
            </a:pPr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152400" lvl="0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IN" dirty="0">
                <a:solidFill>
                  <a:srgbClr val="FF0000"/>
                </a:solidFill>
              </a:rPr>
              <a:t>colsample_bytree - 0.5084013079461859</a:t>
            </a:r>
          </a:p>
          <a:p>
            <a:pPr marL="152400" lvl="0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IN" dirty="0">
                <a:solidFill>
                  <a:srgbClr val="FF0000"/>
                </a:solidFill>
              </a:rPr>
              <a:t>eta - 0.5650000000000001 </a:t>
            </a:r>
          </a:p>
          <a:p>
            <a:pPr marL="152400" lvl="0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IN" dirty="0">
                <a:solidFill>
                  <a:srgbClr val="FF0000"/>
                </a:solidFill>
              </a:rPr>
              <a:t>gamma - 6.134663657215085 </a:t>
            </a:r>
          </a:p>
          <a:p>
            <a:pPr marL="152400" lvl="0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IN" dirty="0">
                <a:solidFill>
                  <a:srgbClr val="FF0000"/>
                </a:solidFill>
              </a:rPr>
              <a:t>max_depth - 4.0</a:t>
            </a:r>
          </a:p>
          <a:p>
            <a:pPr marL="152400" lvl="0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IN" dirty="0">
                <a:solidFill>
                  <a:srgbClr val="FF0000"/>
                </a:solidFill>
              </a:rPr>
              <a:t>min_child_weight - 2.0</a:t>
            </a:r>
          </a:p>
          <a:p>
            <a:pPr marL="152400" lvl="0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IN" dirty="0">
                <a:solidFill>
                  <a:srgbClr val="FF0000"/>
                </a:solidFill>
              </a:rPr>
              <a:t>reg_alpha - 111.0 </a:t>
            </a:r>
          </a:p>
          <a:p>
            <a:pPr marL="152400" lvl="0">
              <a:lnSpc>
                <a:spcPct val="115000"/>
              </a:lnSpc>
              <a:buClr>
                <a:srgbClr val="737374"/>
              </a:buClr>
              <a:buSzPts val="1200"/>
            </a:pPr>
            <a:r>
              <a:rPr lang="en-IN" dirty="0">
                <a:solidFill>
                  <a:srgbClr val="FF0000"/>
                </a:solidFill>
              </a:rPr>
              <a:t>reg_lambda - 0.6361814792928543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09206"/>
              </p:ext>
            </p:extLst>
          </p:nvPr>
        </p:nvGraphicFramePr>
        <p:xfrm>
          <a:off x="1021347" y="3339966"/>
          <a:ext cx="8834922" cy="256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461"/>
                <a:gridCol w="4417461"/>
              </a:tblGrid>
              <a:tr h="366544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CV(RMSE)</a:t>
                      </a:r>
                      <a:endParaRPr lang="en-IN" dirty="0"/>
                    </a:p>
                  </a:txBody>
                  <a:tcPr/>
                </a:tc>
              </a:tr>
              <a:tr h="366544">
                <a:tc>
                  <a:txBody>
                    <a:bodyPr/>
                    <a:lstStyle/>
                    <a:p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22034.268</a:t>
                      </a:r>
                      <a:endParaRPr lang="en-IN" dirty="0"/>
                    </a:p>
                  </a:txBody>
                  <a:tcPr/>
                </a:tc>
              </a:tr>
              <a:tr h="366544">
                <a:tc>
                  <a:txBody>
                    <a:bodyPr/>
                    <a:lstStyle/>
                    <a:p>
                      <a:r>
                        <a:rPr lang="en-IN" dirty="0" smtClean="0"/>
                        <a:t>RidgeCV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22157.308</a:t>
                      </a:r>
                      <a:endParaRPr lang="en-IN" dirty="0"/>
                    </a:p>
                  </a:txBody>
                  <a:tcPr/>
                </a:tc>
              </a:tr>
              <a:tr h="366544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</a:t>
                      </a:r>
                      <a:r>
                        <a:rPr lang="en-IN" baseline="0" dirty="0" smtClean="0"/>
                        <a:t> Tree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30555.096</a:t>
                      </a:r>
                      <a:endParaRPr lang="en-IN" dirty="0"/>
                    </a:p>
                  </a:txBody>
                  <a:tcPr/>
                </a:tc>
              </a:tr>
              <a:tr h="366544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r>
                        <a:rPr lang="en-IN" baseline="0" dirty="0" smtClean="0"/>
                        <a:t>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21288.81</a:t>
                      </a:r>
                      <a:endParaRPr lang="en-IN" dirty="0"/>
                    </a:p>
                  </a:txBody>
                  <a:tcPr/>
                </a:tc>
              </a:tr>
              <a:tr h="366544">
                <a:tc>
                  <a:txBody>
                    <a:bodyPr/>
                    <a:lstStyle/>
                    <a:p>
                      <a:r>
                        <a:rPr lang="en-IN" dirty="0" smtClean="0"/>
                        <a:t>LightGBM</a:t>
                      </a:r>
                      <a:r>
                        <a:rPr lang="en-IN" baseline="0" dirty="0" smtClean="0"/>
                        <a:t>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20608.762</a:t>
                      </a:r>
                      <a:endParaRPr lang="en-IN" dirty="0"/>
                    </a:p>
                  </a:txBody>
                  <a:tcPr/>
                </a:tc>
              </a:tr>
              <a:tr h="366544">
                <a:tc>
                  <a:txBody>
                    <a:bodyPr/>
                    <a:lstStyle/>
                    <a:p>
                      <a:r>
                        <a:rPr lang="en-IN" dirty="0" smtClean="0"/>
                        <a:t>XGBoost</a:t>
                      </a:r>
                      <a:r>
                        <a:rPr lang="en-IN" baseline="0" dirty="0" smtClean="0"/>
                        <a:t>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19485.301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Google Shape;158;g131917cdc97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7750" y="6238617"/>
            <a:ext cx="819825" cy="4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2;g131917cdc97_0_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9553" y="6204092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87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31917cdc97_0_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6364444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31917cdc97_0_54"/>
          <p:cNvSpPr txBox="1"/>
          <p:nvPr/>
        </p:nvSpPr>
        <p:spPr>
          <a:xfrm>
            <a:off x="566228" y="423125"/>
            <a:ext cx="780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Results and Recommendations</a:t>
            </a:r>
            <a:endParaRPr sz="3000" b="1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" name="Google Shape;137;g131917cdc97_0_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31917cdc97_0_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86625" y="6302625"/>
            <a:ext cx="819825" cy="4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31917cdc97_0_54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25591" y="951320"/>
            <a:ext cx="1114771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 smtClean="0"/>
              <a:t>Results</a:t>
            </a:r>
          </a:p>
          <a:p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Pune was the cheapest city with median property rent of 17k and Ahmedabad was the most expensive city with median rent of 25k 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In any city , if looking for the </a:t>
            </a:r>
            <a:r>
              <a:rPr lang="en-IN" dirty="0" smtClean="0">
                <a:solidFill>
                  <a:srgbClr val="FF0000"/>
                </a:solidFill>
              </a:rPr>
              <a:t>cheapest option 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RK and unfurnished</a:t>
            </a:r>
            <a:r>
              <a:rPr lang="en-IN" dirty="0" smtClean="0"/>
              <a:t> houses have the lowest rents.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If you require bigger housing at </a:t>
            </a:r>
            <a:r>
              <a:rPr lang="en-IN" dirty="0" smtClean="0">
                <a:solidFill>
                  <a:srgbClr val="FF0000"/>
                </a:solidFill>
              </a:rPr>
              <a:t>lower prices </a:t>
            </a:r>
            <a:r>
              <a:rPr lang="en-IN" dirty="0" smtClean="0"/>
              <a:t>, look in the </a:t>
            </a:r>
            <a:r>
              <a:rPr lang="en-IN" dirty="0" smtClean="0">
                <a:solidFill>
                  <a:srgbClr val="FF0000"/>
                </a:solidFill>
              </a:rPr>
              <a:t>suburban localities </a:t>
            </a:r>
            <a:r>
              <a:rPr lang="en-IN" dirty="0" smtClean="0"/>
              <a:t>of the cities 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 , 3</a:t>
            </a:r>
            <a:r>
              <a:rPr lang="en-IN" baseline="30000" dirty="0" smtClean="0"/>
              <a:t>rd</a:t>
            </a:r>
            <a:r>
              <a:rPr lang="en-IN" dirty="0" smtClean="0"/>
              <a:t> tier cities like Ahmedabad have also seen increase in rent prices ,may be due to </a:t>
            </a:r>
            <a:r>
              <a:rPr lang="en-IN" dirty="0" smtClean="0">
                <a:solidFill>
                  <a:srgbClr val="FF0000"/>
                </a:solidFill>
              </a:rPr>
              <a:t>WFH culture </a:t>
            </a:r>
            <a:r>
              <a:rPr lang="en-IN" dirty="0" smtClean="0"/>
              <a:t>. Since most of the workforce in Tier 1 cities comes these cities , people are returning back to their homes resulting in higher prices.  </a:t>
            </a:r>
          </a:p>
          <a:p>
            <a:pPr>
              <a:lnSpc>
                <a:spcPct val="200000"/>
              </a:lnSpc>
            </a:pPr>
            <a:endParaRPr lang="en-IN" dirty="0" smtClean="0"/>
          </a:p>
          <a:p>
            <a:r>
              <a:rPr lang="en-IN" sz="2000" u="sng" dirty="0" smtClean="0"/>
              <a:t>Deployment Recommendations</a:t>
            </a:r>
          </a:p>
          <a:p>
            <a:endParaRPr lang="en-IN" sz="2000" u="sng" dirty="0"/>
          </a:p>
          <a:p>
            <a:r>
              <a:rPr lang="en-IN" dirty="0" smtClean="0"/>
              <a:t>Recommendations for deployment – 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Utilize </a:t>
            </a:r>
            <a:r>
              <a:rPr lang="en-IN" dirty="0" smtClean="0">
                <a:solidFill>
                  <a:srgbClr val="FF0000"/>
                </a:solidFill>
              </a:rPr>
              <a:t>live deployment</a:t>
            </a:r>
            <a:r>
              <a:rPr lang="en-IN" dirty="0" smtClean="0"/>
              <a:t> strategies to provide real-time predictions with minimum latency  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Create a </a:t>
            </a:r>
            <a:r>
              <a:rPr lang="en-IN" dirty="0" err="1" smtClean="0">
                <a:solidFill>
                  <a:srgbClr val="FF0000"/>
                </a:solidFill>
              </a:rPr>
              <a:t>joblib</a:t>
            </a:r>
            <a:r>
              <a:rPr lang="en-IN" dirty="0" smtClean="0">
                <a:solidFill>
                  <a:srgbClr val="FF0000"/>
                </a:solidFill>
              </a:rPr>
              <a:t> dump file / pickle file</a:t>
            </a:r>
            <a:r>
              <a:rPr lang="en-IN" dirty="0" smtClean="0"/>
              <a:t> of the trained model 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Then load the model in the backend managed by </a:t>
            </a:r>
            <a:r>
              <a:rPr lang="en-IN" dirty="0" smtClean="0">
                <a:solidFill>
                  <a:srgbClr val="FF0000"/>
                </a:solidFill>
              </a:rPr>
              <a:t>flask/</a:t>
            </a:r>
            <a:r>
              <a:rPr lang="en-IN" dirty="0" err="1" smtClean="0">
                <a:solidFill>
                  <a:srgbClr val="FF0000"/>
                </a:solidFill>
              </a:rPr>
              <a:t>django</a:t>
            </a:r>
            <a:r>
              <a:rPr lang="en-IN" dirty="0" smtClean="0"/>
              <a:t> framework and make prediction calls on the model . </a:t>
            </a:r>
            <a:endParaRPr lang="en-IN" dirty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922</Words>
  <Application>Microsoft Office PowerPoint</Application>
  <PresentationFormat>Widescreen</PresentationFormat>
  <Paragraphs>197</Paragraphs>
  <Slides>14</Slides>
  <Notes>7</Notes>
  <HiddenSlides>0</HiddenSlides>
  <MMClips>14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Poppins Medium</vt:lpstr>
      <vt:lpstr>Calibri</vt:lpstr>
      <vt:lpstr>Poppins</vt:lpstr>
      <vt:lpstr>Arial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Bhasker Gupta</dc:creator>
  <cp:lastModifiedBy>HP</cp:lastModifiedBy>
  <cp:revision>37</cp:revision>
  <dcterms:created xsi:type="dcterms:W3CDTF">2022-01-18T07:38:25Z</dcterms:created>
  <dcterms:modified xsi:type="dcterms:W3CDTF">2022-06-21T17:32:34Z</dcterms:modified>
</cp:coreProperties>
</file>