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59" r:id="rId3"/>
    <p:sldId id="270" r:id="rId4"/>
    <p:sldId id="272" r:id="rId5"/>
    <p:sldId id="271" r:id="rId6"/>
    <p:sldId id="260" r:id="rId7"/>
    <p:sldId id="261" r:id="rId8"/>
    <p:sldId id="263" r:id="rId9"/>
    <p:sldId id="264" r:id="rId10"/>
    <p:sldId id="265" r:id="rId11"/>
    <p:sldId id="266" r:id="rId12"/>
    <p:sldId id="267" r:id="rId13"/>
    <p:sldId id="268"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7" d="100"/>
          <a:sy n="87" d="100"/>
        </p:scale>
        <p:origin x="7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2/10/2020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2/10/2020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T&amp;P Info page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fontScale="92500" lnSpcReduction="20000"/>
          </a:bodyPr>
          <a:lstStyle/>
          <a:p>
            <a:r>
              <a:rPr lang="en-US" dirty="0">
                <a:solidFill>
                  <a:schemeClr val="tx1"/>
                </a:solidFill>
              </a:rPr>
              <a:t>Team 48</a:t>
            </a:r>
          </a:p>
          <a:p>
            <a:r>
              <a:rPr lang="en-US" dirty="0">
                <a:solidFill>
                  <a:schemeClr val="tx1"/>
                </a:solidFill>
              </a:rPr>
              <a:t>Ayushi Prasad | Ayushi | Swagat Panda </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AE25901-4A1D-4323-86DD-2B951DFF84E4}"/>
              </a:ext>
            </a:extLst>
          </p:cNvPr>
          <p:cNvPicPr>
            <a:picLocks noChangeAspect="1"/>
          </p:cNvPicPr>
          <p:nvPr/>
        </p:nvPicPr>
        <p:blipFill rotWithShape="1">
          <a:blip r:embed="rId2">
            <a:extLst>
              <a:ext uri="{28A0092B-C50C-407E-A947-70E740481C1C}">
                <a14:useLocalDpi xmlns:a14="http://schemas.microsoft.com/office/drawing/2010/main" val="0"/>
              </a:ext>
            </a:extLst>
          </a:blip>
          <a:srcRect l="22044" r="20377" b="-1"/>
          <a:stretch/>
        </p:blipFill>
        <p:spPr>
          <a:xfrm>
            <a:off x="228599" y="237744"/>
            <a:ext cx="7696201" cy="6382512"/>
          </a:xfrm>
          <a:prstGeom prst="rect">
            <a:avLst/>
          </a:prstGeom>
          <a:noFill/>
          <a:ln>
            <a:noFill/>
          </a:ln>
        </p:spPr>
      </p:pic>
      <p:sp>
        <p:nvSpPr>
          <p:cNvPr id="22" name="Title 2">
            <a:extLst>
              <a:ext uri="{FF2B5EF4-FFF2-40B4-BE49-F238E27FC236}">
                <a16:creationId xmlns:a16="http://schemas.microsoft.com/office/drawing/2014/main" id="{4E0A153F-6889-4409-A220-BA64F9856D05}"/>
              </a:ext>
            </a:extLst>
          </p:cNvPr>
          <p:cNvSpPr>
            <a:spLocks noGrp="1"/>
          </p:cNvSpPr>
          <p:nvPr>
            <p:ph type="title"/>
          </p:nvPr>
        </p:nvSpPr>
        <p:spPr>
          <a:xfrm>
            <a:off x="8477250" y="603504"/>
            <a:ext cx="3144774" cy="1645920"/>
          </a:xfrm>
          <a:prstGeom prst="rect">
            <a:avLst/>
          </a:prstGeom>
        </p:spPr>
        <p:txBody>
          <a:bodyPr anchor="b">
            <a:normAutofit/>
          </a:bodyPr>
          <a:lstStyle/>
          <a:p>
            <a:r>
              <a:rPr lang="en-US" dirty="0"/>
              <a:t>Data Entry Form</a:t>
            </a:r>
          </a:p>
        </p:txBody>
      </p:sp>
      <p:sp>
        <p:nvSpPr>
          <p:cNvPr id="24" name="Text Placeholder 3">
            <a:extLst>
              <a:ext uri="{FF2B5EF4-FFF2-40B4-BE49-F238E27FC236}">
                <a16:creationId xmlns:a16="http://schemas.microsoft.com/office/drawing/2014/main" id="{E607A425-0AFA-4370-A7E9-DFD3D5A3FABC}"/>
              </a:ext>
            </a:extLst>
          </p:cNvPr>
          <p:cNvSpPr>
            <a:spLocks noGrp="1"/>
          </p:cNvSpPr>
          <p:nvPr>
            <p:ph type="body" sz="half" idx="2"/>
          </p:nvPr>
        </p:nvSpPr>
        <p:spPr>
          <a:xfrm>
            <a:off x="8477250" y="2386584"/>
            <a:ext cx="3144774" cy="3511296"/>
          </a:xfrm>
          <a:prstGeom prst="rect">
            <a:avLst/>
          </a:prstGeom>
        </p:spPr>
        <p:txBody>
          <a:bodyPr>
            <a:normAutofit/>
          </a:bodyPr>
          <a:lstStyle/>
          <a:p>
            <a:r>
              <a:rPr lang="en-US" dirty="0"/>
              <a:t>Enter Data in the respective fields and click submit to store data into the database</a:t>
            </a:r>
          </a:p>
        </p:txBody>
      </p:sp>
    </p:spTree>
    <p:extLst>
      <p:ext uri="{BB962C8B-B14F-4D97-AF65-F5344CB8AC3E}">
        <p14:creationId xmlns:p14="http://schemas.microsoft.com/office/powerpoint/2010/main" val="1111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434190E7-5B53-464A-A76C-293A37921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18" y="237744"/>
            <a:ext cx="7171362" cy="6382512"/>
          </a:xfrm>
          <a:prstGeom prst="rect">
            <a:avLst/>
          </a:prstGeom>
          <a:noFill/>
          <a:ln>
            <a:noFill/>
          </a:ln>
        </p:spPr>
      </p:pic>
      <p:sp>
        <p:nvSpPr>
          <p:cNvPr id="22" name="Title 2">
            <a:extLst>
              <a:ext uri="{FF2B5EF4-FFF2-40B4-BE49-F238E27FC236}">
                <a16:creationId xmlns:a16="http://schemas.microsoft.com/office/drawing/2014/main" id="{4E0A153F-6889-4409-A220-BA64F9856D05}"/>
              </a:ext>
            </a:extLst>
          </p:cNvPr>
          <p:cNvSpPr>
            <a:spLocks noGrp="1"/>
          </p:cNvSpPr>
          <p:nvPr>
            <p:ph type="title"/>
          </p:nvPr>
        </p:nvSpPr>
        <p:spPr>
          <a:xfrm>
            <a:off x="8477250" y="603504"/>
            <a:ext cx="3144774" cy="1645920"/>
          </a:xfrm>
          <a:prstGeom prst="rect">
            <a:avLst/>
          </a:prstGeom>
        </p:spPr>
        <p:txBody>
          <a:bodyPr anchor="b">
            <a:normAutofit/>
          </a:bodyPr>
          <a:lstStyle/>
          <a:p>
            <a:r>
              <a:rPr lang="en-US" dirty="0"/>
              <a:t>Companies </a:t>
            </a:r>
          </a:p>
        </p:txBody>
      </p:sp>
      <p:sp>
        <p:nvSpPr>
          <p:cNvPr id="24" name="Text Placeholder 3">
            <a:extLst>
              <a:ext uri="{FF2B5EF4-FFF2-40B4-BE49-F238E27FC236}">
                <a16:creationId xmlns:a16="http://schemas.microsoft.com/office/drawing/2014/main" id="{E607A425-0AFA-4370-A7E9-DFD3D5A3FABC}"/>
              </a:ext>
            </a:extLst>
          </p:cNvPr>
          <p:cNvSpPr>
            <a:spLocks noGrp="1"/>
          </p:cNvSpPr>
          <p:nvPr>
            <p:ph type="body" sz="half" idx="2"/>
          </p:nvPr>
        </p:nvSpPr>
        <p:spPr>
          <a:xfrm>
            <a:off x="8477250" y="2386584"/>
            <a:ext cx="3144774" cy="3511296"/>
          </a:xfrm>
          <a:prstGeom prst="rect">
            <a:avLst/>
          </a:prstGeom>
        </p:spPr>
        <p:txBody>
          <a:bodyPr>
            <a:normAutofit/>
          </a:bodyPr>
          <a:lstStyle/>
          <a:p>
            <a:pPr marL="285750" indent="-285750">
              <a:buFontTx/>
              <a:buChar char="-"/>
            </a:pPr>
            <a:r>
              <a:rPr lang="en-US" dirty="0"/>
              <a:t>This is a static page that gives information about different companies </a:t>
            </a:r>
          </a:p>
          <a:p>
            <a:pPr marL="285750" indent="-285750">
              <a:buFontTx/>
              <a:buChar char="-"/>
            </a:pPr>
            <a:r>
              <a:rPr lang="en-US" dirty="0"/>
              <a:t>Each of them are hyperlinked and have separate pages</a:t>
            </a:r>
          </a:p>
        </p:txBody>
      </p:sp>
    </p:spTree>
    <p:extLst>
      <p:ext uri="{BB962C8B-B14F-4D97-AF65-F5344CB8AC3E}">
        <p14:creationId xmlns:p14="http://schemas.microsoft.com/office/powerpoint/2010/main" val="175994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81857E5-3AC1-4116-ADAD-2BC005EFF257}"/>
              </a:ext>
            </a:extLst>
          </p:cNvPr>
          <p:cNvPicPr>
            <a:picLocks noChangeAspect="1"/>
          </p:cNvPicPr>
          <p:nvPr/>
        </p:nvPicPr>
        <p:blipFill rotWithShape="1">
          <a:blip r:embed="rId2">
            <a:extLst>
              <a:ext uri="{28A0092B-C50C-407E-A947-70E740481C1C}">
                <a14:useLocalDpi xmlns:a14="http://schemas.microsoft.com/office/drawing/2010/main" val="0"/>
              </a:ext>
            </a:extLst>
          </a:blip>
          <a:srcRect r="48638" b="50000"/>
          <a:stretch/>
        </p:blipFill>
        <p:spPr>
          <a:xfrm>
            <a:off x="228599" y="516440"/>
            <a:ext cx="7696201" cy="5825120"/>
          </a:xfrm>
          <a:prstGeom prst="rect">
            <a:avLst/>
          </a:prstGeom>
          <a:noFill/>
          <a:ln>
            <a:noFill/>
          </a:ln>
        </p:spPr>
      </p:pic>
      <p:sp>
        <p:nvSpPr>
          <p:cNvPr id="22" name="Title 2">
            <a:extLst>
              <a:ext uri="{FF2B5EF4-FFF2-40B4-BE49-F238E27FC236}">
                <a16:creationId xmlns:a16="http://schemas.microsoft.com/office/drawing/2014/main" id="{4E0A153F-6889-4409-A220-BA64F9856D05}"/>
              </a:ext>
            </a:extLst>
          </p:cNvPr>
          <p:cNvSpPr>
            <a:spLocks noGrp="1"/>
          </p:cNvSpPr>
          <p:nvPr>
            <p:ph type="title"/>
          </p:nvPr>
        </p:nvSpPr>
        <p:spPr>
          <a:xfrm>
            <a:off x="8477250" y="603504"/>
            <a:ext cx="3144774" cy="1645920"/>
          </a:xfrm>
          <a:prstGeom prst="rect">
            <a:avLst/>
          </a:prstGeom>
        </p:spPr>
        <p:txBody>
          <a:bodyPr anchor="b">
            <a:normAutofit/>
          </a:bodyPr>
          <a:lstStyle/>
          <a:p>
            <a:r>
              <a:rPr lang="en-US" dirty="0"/>
              <a:t>Placement Details</a:t>
            </a:r>
          </a:p>
        </p:txBody>
      </p:sp>
      <p:sp>
        <p:nvSpPr>
          <p:cNvPr id="24" name="Text Placeholder 3">
            <a:extLst>
              <a:ext uri="{FF2B5EF4-FFF2-40B4-BE49-F238E27FC236}">
                <a16:creationId xmlns:a16="http://schemas.microsoft.com/office/drawing/2014/main" id="{E607A425-0AFA-4370-A7E9-DFD3D5A3FABC}"/>
              </a:ext>
            </a:extLst>
          </p:cNvPr>
          <p:cNvSpPr>
            <a:spLocks noGrp="1"/>
          </p:cNvSpPr>
          <p:nvPr>
            <p:ph type="body" sz="half" idx="2"/>
          </p:nvPr>
        </p:nvSpPr>
        <p:spPr>
          <a:xfrm>
            <a:off x="8477250" y="2386584"/>
            <a:ext cx="3144774" cy="3511296"/>
          </a:xfrm>
          <a:prstGeom prst="rect">
            <a:avLst/>
          </a:prstGeom>
        </p:spPr>
        <p:txBody>
          <a:bodyPr>
            <a:normAutofit/>
          </a:bodyPr>
          <a:lstStyle/>
          <a:p>
            <a:pPr algn="ctr"/>
            <a:r>
              <a:rPr lang="en-US" dirty="0"/>
              <a:t>This is a drop-down menu that links to three separate pages which gives information about Ongoing, Upcoming &amp; Previous placement details to the user</a:t>
            </a:r>
          </a:p>
          <a:p>
            <a:endParaRPr lang="en-US" dirty="0"/>
          </a:p>
        </p:txBody>
      </p:sp>
    </p:spTree>
    <p:extLst>
      <p:ext uri="{BB962C8B-B14F-4D97-AF65-F5344CB8AC3E}">
        <p14:creationId xmlns:p14="http://schemas.microsoft.com/office/powerpoint/2010/main" val="239633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01E0D221-CEB1-4130-847C-98CC6C4D9EB9}"/>
              </a:ext>
            </a:extLst>
          </p:cNvPr>
          <p:cNvPicPr>
            <a:picLocks noChangeAspect="1"/>
          </p:cNvPicPr>
          <p:nvPr/>
        </p:nvPicPr>
        <p:blipFill rotWithShape="1">
          <a:blip r:embed="rId2">
            <a:extLst>
              <a:ext uri="{28A0092B-C50C-407E-A947-70E740481C1C}">
                <a14:useLocalDpi xmlns:a14="http://schemas.microsoft.com/office/drawing/2010/main" val="0"/>
              </a:ext>
            </a:extLst>
          </a:blip>
          <a:srcRect r="31953"/>
          <a:stretch/>
        </p:blipFill>
        <p:spPr>
          <a:xfrm>
            <a:off x="228599" y="1025598"/>
            <a:ext cx="7696201" cy="4806804"/>
          </a:xfrm>
          <a:prstGeom prst="rect">
            <a:avLst/>
          </a:prstGeom>
          <a:noFill/>
          <a:ln>
            <a:noFill/>
          </a:ln>
        </p:spPr>
      </p:pic>
      <p:sp>
        <p:nvSpPr>
          <p:cNvPr id="22" name="Title 2">
            <a:extLst>
              <a:ext uri="{FF2B5EF4-FFF2-40B4-BE49-F238E27FC236}">
                <a16:creationId xmlns:a16="http://schemas.microsoft.com/office/drawing/2014/main" id="{4E0A153F-6889-4409-A220-BA64F9856D05}"/>
              </a:ext>
            </a:extLst>
          </p:cNvPr>
          <p:cNvSpPr>
            <a:spLocks noGrp="1"/>
          </p:cNvSpPr>
          <p:nvPr>
            <p:ph type="title"/>
          </p:nvPr>
        </p:nvSpPr>
        <p:spPr>
          <a:xfrm>
            <a:off x="8477250" y="603504"/>
            <a:ext cx="3144774" cy="1645920"/>
          </a:xfrm>
          <a:prstGeom prst="rect">
            <a:avLst/>
          </a:prstGeom>
        </p:spPr>
        <p:txBody>
          <a:bodyPr anchor="b">
            <a:normAutofit/>
          </a:bodyPr>
          <a:lstStyle/>
          <a:p>
            <a:r>
              <a:rPr lang="en-US" dirty="0"/>
              <a:t>Placement Details</a:t>
            </a:r>
          </a:p>
        </p:txBody>
      </p:sp>
      <p:sp>
        <p:nvSpPr>
          <p:cNvPr id="24" name="Text Placeholder 3">
            <a:extLst>
              <a:ext uri="{FF2B5EF4-FFF2-40B4-BE49-F238E27FC236}">
                <a16:creationId xmlns:a16="http://schemas.microsoft.com/office/drawing/2014/main" id="{E607A425-0AFA-4370-A7E9-DFD3D5A3FABC}"/>
              </a:ext>
            </a:extLst>
          </p:cNvPr>
          <p:cNvSpPr>
            <a:spLocks noGrp="1"/>
          </p:cNvSpPr>
          <p:nvPr>
            <p:ph type="body" sz="half" idx="2"/>
          </p:nvPr>
        </p:nvSpPr>
        <p:spPr>
          <a:xfrm>
            <a:off x="8477250" y="2386584"/>
            <a:ext cx="3144774" cy="3511296"/>
          </a:xfrm>
          <a:prstGeom prst="rect">
            <a:avLst/>
          </a:prstGeom>
        </p:spPr>
        <p:txBody>
          <a:bodyPr>
            <a:normAutofit/>
          </a:bodyPr>
          <a:lstStyle/>
          <a:p>
            <a:r>
              <a:rPr lang="en-US"/>
              <a:t>This page fetches data from the database which is controlled by the admin</a:t>
            </a:r>
          </a:p>
        </p:txBody>
      </p:sp>
    </p:spTree>
    <p:extLst>
      <p:ext uri="{BB962C8B-B14F-4D97-AF65-F5344CB8AC3E}">
        <p14:creationId xmlns:p14="http://schemas.microsoft.com/office/powerpoint/2010/main" val="209091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0286-3165-4836-BDE0-E42B4C7BA0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6BCD69-DA40-4B77-BFA6-5721ED131159}"/>
              </a:ext>
            </a:extLst>
          </p:cNvPr>
          <p:cNvSpPr>
            <a:spLocks noGrp="1"/>
          </p:cNvSpPr>
          <p:nvPr>
            <p:ph idx="1"/>
          </p:nvPr>
        </p:nvSpPr>
        <p:spPr/>
        <p:txBody>
          <a:bodyPr/>
          <a:lstStyle/>
          <a:p>
            <a:endParaRPr lang="en-IN"/>
          </a:p>
        </p:txBody>
      </p:sp>
      <p:pic>
        <p:nvPicPr>
          <p:cNvPr id="4" name="Picture 3" descr="A picture containing fabric, table, red, covered&#10;&#10;Description automatically generated">
            <a:extLst>
              <a:ext uri="{FF2B5EF4-FFF2-40B4-BE49-F238E27FC236}">
                <a16:creationId xmlns:a16="http://schemas.microsoft.com/office/drawing/2014/main" id="{304575E3-5C7F-47D4-8ACE-7B9B144218E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6" name="TextBox 5">
            <a:extLst>
              <a:ext uri="{FF2B5EF4-FFF2-40B4-BE49-F238E27FC236}">
                <a16:creationId xmlns:a16="http://schemas.microsoft.com/office/drawing/2014/main" id="{D6D489B6-7383-4C44-BF6E-25257DCF0824}"/>
              </a:ext>
            </a:extLst>
          </p:cNvPr>
          <p:cNvSpPr txBox="1"/>
          <p:nvPr/>
        </p:nvSpPr>
        <p:spPr>
          <a:xfrm>
            <a:off x="4034237" y="375056"/>
            <a:ext cx="4123501" cy="1015663"/>
          </a:xfrm>
          <a:prstGeom prst="rect">
            <a:avLst/>
          </a:prstGeom>
          <a:solidFill>
            <a:schemeClr val="bg1"/>
          </a:solidFill>
        </p:spPr>
        <p:txBody>
          <a:bodyPr wrap="none" rtlCol="0">
            <a:spAutoFit/>
          </a:bodyPr>
          <a:lstStyle/>
          <a:p>
            <a:r>
              <a:rPr lang="en-US" sz="6000" dirty="0"/>
              <a:t>Conclusion</a:t>
            </a:r>
            <a:endParaRPr lang="en-IN" sz="6000" dirty="0"/>
          </a:p>
        </p:txBody>
      </p:sp>
      <p:sp>
        <p:nvSpPr>
          <p:cNvPr id="5" name="TextBox 4">
            <a:extLst>
              <a:ext uri="{FF2B5EF4-FFF2-40B4-BE49-F238E27FC236}">
                <a16:creationId xmlns:a16="http://schemas.microsoft.com/office/drawing/2014/main" id="{19A84FBE-5A0E-4EA2-B7DE-23542259DF5B}"/>
              </a:ext>
            </a:extLst>
          </p:cNvPr>
          <p:cNvSpPr txBox="1"/>
          <p:nvPr/>
        </p:nvSpPr>
        <p:spPr>
          <a:xfrm>
            <a:off x="883608" y="1765774"/>
            <a:ext cx="10424757" cy="4524315"/>
          </a:xfrm>
          <a:prstGeom prst="rect">
            <a:avLst/>
          </a:prstGeom>
          <a:solidFill>
            <a:schemeClr val="bg1"/>
          </a:solidFill>
        </p:spPr>
        <p:txBody>
          <a:bodyPr wrap="square" rtlCol="0">
            <a:spAutoFit/>
          </a:bodyPr>
          <a:lstStyle/>
          <a:p>
            <a:pPr algn="ctr"/>
            <a:endParaRPr lang="en-US" sz="2400" dirty="0"/>
          </a:p>
          <a:p>
            <a:pPr algn="ctr"/>
            <a:r>
              <a:rPr lang="en-US" sz="2400" dirty="0"/>
              <a:t>A sincere effort of the team, the web app ‘PlaceMate.’ makes the job of managing this huge task easy and efficient. With easy navigation and access, it is the proven ultimate tool and a boon for the "training and placement department" of a college.</a:t>
            </a:r>
          </a:p>
          <a:p>
            <a:pPr algn="ctr"/>
            <a:endParaRPr lang="en-US" sz="2400" dirty="0"/>
          </a:p>
          <a:p>
            <a:pPr algn="ctr"/>
            <a:r>
              <a:rPr lang="en-US" sz="2400" dirty="0"/>
              <a:t>What guides students towards their future ? </a:t>
            </a:r>
          </a:p>
          <a:p>
            <a:pPr algn="ctr"/>
            <a:r>
              <a:rPr lang="en-US" sz="2400" dirty="0"/>
              <a:t>T&amp;P CELL and </a:t>
            </a:r>
          </a:p>
          <a:p>
            <a:pPr algn="ctr"/>
            <a:endParaRPr lang="en-US" sz="2400" dirty="0"/>
          </a:p>
          <a:p>
            <a:pPr algn="ctr"/>
            <a:r>
              <a:rPr lang="en-US" sz="2400" dirty="0"/>
              <a:t>What guides T&amp;P ?</a:t>
            </a:r>
          </a:p>
          <a:p>
            <a:pPr algn="ctr"/>
            <a:r>
              <a:rPr lang="en-US" sz="2400" dirty="0"/>
              <a:t>"PlaceMate. </a:t>
            </a:r>
            <a:r>
              <a:rPr lang="en-US" sz="2400" i="1" dirty="0"/>
              <a:t>the ultimate placement guide </a:t>
            </a:r>
            <a:r>
              <a:rPr lang="en-US" sz="2400" dirty="0"/>
              <a:t>!“</a:t>
            </a:r>
          </a:p>
          <a:p>
            <a:pPr algn="ctr"/>
            <a:endParaRPr lang="en-US" sz="2400" dirty="0"/>
          </a:p>
        </p:txBody>
      </p:sp>
    </p:spTree>
    <p:extLst>
      <p:ext uri="{BB962C8B-B14F-4D97-AF65-F5344CB8AC3E}">
        <p14:creationId xmlns:p14="http://schemas.microsoft.com/office/powerpoint/2010/main" val="68483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0286-3165-4836-BDE0-E42B4C7BA0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6BCD69-DA40-4B77-BFA6-5721ED131159}"/>
              </a:ext>
            </a:extLst>
          </p:cNvPr>
          <p:cNvSpPr>
            <a:spLocks noGrp="1"/>
          </p:cNvSpPr>
          <p:nvPr>
            <p:ph idx="1"/>
          </p:nvPr>
        </p:nvSpPr>
        <p:spPr/>
        <p:txBody>
          <a:bodyPr/>
          <a:lstStyle/>
          <a:p>
            <a:endParaRPr lang="en-IN"/>
          </a:p>
        </p:txBody>
      </p:sp>
      <p:pic>
        <p:nvPicPr>
          <p:cNvPr id="4" name="Picture 3" descr="A picture containing fabric, table, red, covered&#10;&#10;Description automatically generated">
            <a:extLst>
              <a:ext uri="{FF2B5EF4-FFF2-40B4-BE49-F238E27FC236}">
                <a16:creationId xmlns:a16="http://schemas.microsoft.com/office/drawing/2014/main" id="{304575E3-5C7F-47D4-8ACE-7B9B144218E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6" name="TextBox 5">
            <a:extLst>
              <a:ext uri="{FF2B5EF4-FFF2-40B4-BE49-F238E27FC236}">
                <a16:creationId xmlns:a16="http://schemas.microsoft.com/office/drawing/2014/main" id="{D6D489B6-7383-4C44-BF6E-25257DCF0824}"/>
              </a:ext>
            </a:extLst>
          </p:cNvPr>
          <p:cNvSpPr txBox="1"/>
          <p:nvPr/>
        </p:nvSpPr>
        <p:spPr>
          <a:xfrm>
            <a:off x="4098711" y="2921163"/>
            <a:ext cx="3994555" cy="1015663"/>
          </a:xfrm>
          <a:prstGeom prst="rect">
            <a:avLst/>
          </a:prstGeom>
          <a:solidFill>
            <a:schemeClr val="bg1"/>
          </a:solidFill>
        </p:spPr>
        <p:txBody>
          <a:bodyPr wrap="none" rtlCol="0">
            <a:spAutoFit/>
          </a:bodyPr>
          <a:lstStyle/>
          <a:p>
            <a:r>
              <a:rPr lang="en-US" sz="6000" dirty="0"/>
              <a:t>Thank You.</a:t>
            </a:r>
            <a:endParaRPr lang="en-IN" sz="6000" dirty="0"/>
          </a:p>
        </p:txBody>
      </p:sp>
    </p:spTree>
    <p:extLst>
      <p:ext uri="{BB962C8B-B14F-4D97-AF65-F5344CB8AC3E}">
        <p14:creationId xmlns:p14="http://schemas.microsoft.com/office/powerpoint/2010/main" val="170653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fabric, table, red, covered&#10;&#10;Description automatically generated">
            <a:extLst>
              <a:ext uri="{FF2B5EF4-FFF2-40B4-BE49-F238E27FC236}">
                <a16:creationId xmlns:a16="http://schemas.microsoft.com/office/drawing/2014/main" id="{304575E3-5C7F-47D4-8ACE-7B9B144218ED}"/>
              </a:ext>
            </a:extLst>
          </p:cNvPr>
          <p:cNvPicPr>
            <a:picLocks noChangeAspect="1"/>
          </p:cNvPicPr>
          <p:nvPr/>
        </p:nvPicPr>
        <p:blipFill rotWithShape="1">
          <a:blip r:embed="rId2">
            <a:extLst>
              <a:ext uri="{28A0092B-C50C-407E-A947-70E740481C1C}">
                <a14:useLocalDpi xmlns:a14="http://schemas.microsoft.com/office/drawing/2010/main" val="0"/>
              </a:ext>
            </a:extLst>
          </a:blip>
          <a:srcRect l="14040" r="18133" b="1"/>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04AD0286-3165-4836-BDE0-E42B4C7BA0E4}"/>
              </a:ext>
            </a:extLst>
          </p:cNvPr>
          <p:cNvSpPr>
            <a:spLocks noGrp="1"/>
          </p:cNvSpPr>
          <p:nvPr>
            <p:ph type="title"/>
          </p:nvPr>
        </p:nvSpPr>
        <p:spPr>
          <a:xfrm>
            <a:off x="8477250" y="696468"/>
            <a:ext cx="3144774" cy="1645920"/>
          </a:xfrm>
          <a:prstGeom prst="rect">
            <a:avLst/>
          </a:prstGeom>
        </p:spPr>
        <p:txBody>
          <a:bodyPr vert="horz" lIns="91440" tIns="45720" rIns="91440" bIns="45720" rtlCol="0" anchor="b">
            <a:normAutofit/>
          </a:bodyPr>
          <a:lstStyle/>
          <a:p>
            <a:r>
              <a:rPr lang="en-US" b="0" i="0" kern="1200" cap="none" spc="0" baseline="0" dirty="0">
                <a:effectLst/>
                <a:latin typeface="+mj-lt"/>
                <a:ea typeface="+mn-ea"/>
                <a:cs typeface="+mn-cs"/>
              </a:rPr>
              <a:t>Contents</a:t>
            </a:r>
          </a:p>
        </p:txBody>
      </p:sp>
      <p:sp>
        <p:nvSpPr>
          <p:cNvPr id="7" name="TextBox 6">
            <a:extLst>
              <a:ext uri="{FF2B5EF4-FFF2-40B4-BE49-F238E27FC236}">
                <a16:creationId xmlns:a16="http://schemas.microsoft.com/office/drawing/2014/main" id="{0EAF2958-CDA2-4387-8E19-5C1ED5BC94CB}"/>
              </a:ext>
            </a:extLst>
          </p:cNvPr>
          <p:cNvSpPr txBox="1"/>
          <p:nvPr/>
        </p:nvSpPr>
        <p:spPr>
          <a:xfrm>
            <a:off x="8477250" y="2386584"/>
            <a:ext cx="3144774" cy="3511296"/>
          </a:xfrm>
          <a:prstGeom prst="rect">
            <a:avLst/>
          </a:prstGeom>
        </p:spPr>
        <p:txBody>
          <a:bodyPr vert="horz" lIns="91440" tIns="45720" rIns="91440" bIns="45720" rtlCol="0">
            <a:normAutofit/>
          </a:bodyPr>
          <a:lstStyle/>
          <a:p>
            <a:pPr>
              <a:lnSpc>
                <a:spcPct val="110000"/>
              </a:lnSpc>
              <a:spcBef>
                <a:spcPts val="800"/>
              </a:spcBef>
              <a:buClr>
                <a:schemeClr val="tx1">
                  <a:lumMod val="85000"/>
                  <a:lumOff val="15000"/>
                </a:schemeClr>
              </a:buClr>
            </a:pPr>
            <a:r>
              <a:rPr lang="en-US" kern="1200">
                <a:latin typeface="+mn-lt"/>
                <a:ea typeface="+mn-ea"/>
                <a:cs typeface="+mn-cs"/>
              </a:rPr>
              <a:t>Acknowledgement </a:t>
            </a:r>
          </a:p>
          <a:p>
            <a:pPr>
              <a:lnSpc>
                <a:spcPct val="110000"/>
              </a:lnSpc>
              <a:spcBef>
                <a:spcPts val="800"/>
              </a:spcBef>
              <a:buClr>
                <a:schemeClr val="tx1">
                  <a:lumMod val="85000"/>
                  <a:lumOff val="15000"/>
                </a:schemeClr>
              </a:buClr>
            </a:pPr>
            <a:r>
              <a:rPr lang="en-US" kern="1200">
                <a:latin typeface="+mn-lt"/>
                <a:ea typeface="+mn-ea"/>
                <a:cs typeface="+mn-cs"/>
              </a:rPr>
              <a:t>Technologies Used</a:t>
            </a:r>
          </a:p>
          <a:p>
            <a:pPr>
              <a:lnSpc>
                <a:spcPct val="110000"/>
              </a:lnSpc>
              <a:spcBef>
                <a:spcPts val="800"/>
              </a:spcBef>
              <a:buClr>
                <a:schemeClr val="tx1">
                  <a:lumMod val="85000"/>
                  <a:lumOff val="15000"/>
                </a:schemeClr>
              </a:buClr>
            </a:pPr>
            <a:r>
              <a:rPr lang="en-US" kern="1200">
                <a:latin typeface="+mn-lt"/>
                <a:ea typeface="+mn-ea"/>
                <a:cs typeface="+mn-cs"/>
              </a:rPr>
              <a:t>Description</a:t>
            </a:r>
          </a:p>
          <a:p>
            <a:pPr>
              <a:lnSpc>
                <a:spcPct val="110000"/>
              </a:lnSpc>
              <a:spcBef>
                <a:spcPts val="800"/>
              </a:spcBef>
              <a:buClr>
                <a:schemeClr val="tx1">
                  <a:lumMod val="85000"/>
                  <a:lumOff val="15000"/>
                </a:schemeClr>
              </a:buClr>
            </a:pPr>
            <a:r>
              <a:rPr lang="en-US" kern="1200">
                <a:latin typeface="+mn-lt"/>
                <a:ea typeface="+mn-ea"/>
                <a:cs typeface="+mn-cs"/>
              </a:rPr>
              <a:t>Working</a:t>
            </a:r>
          </a:p>
          <a:p>
            <a:pPr>
              <a:lnSpc>
                <a:spcPct val="110000"/>
              </a:lnSpc>
              <a:spcBef>
                <a:spcPts val="800"/>
              </a:spcBef>
              <a:buClr>
                <a:schemeClr val="tx1">
                  <a:lumMod val="85000"/>
                  <a:lumOff val="15000"/>
                </a:schemeClr>
              </a:buClr>
            </a:pPr>
            <a:r>
              <a:rPr lang="en-US" kern="1200">
                <a:latin typeface="+mn-lt"/>
                <a:ea typeface="+mn-ea"/>
                <a:cs typeface="+mn-cs"/>
              </a:rPr>
              <a:t>Conclusion </a:t>
            </a:r>
          </a:p>
        </p:txBody>
      </p:sp>
    </p:spTree>
    <p:extLst>
      <p:ext uri="{BB962C8B-B14F-4D97-AF65-F5344CB8AC3E}">
        <p14:creationId xmlns:p14="http://schemas.microsoft.com/office/powerpoint/2010/main" val="237443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0286-3165-4836-BDE0-E42B4C7BA0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6BCD69-DA40-4B77-BFA6-5721ED131159}"/>
              </a:ext>
            </a:extLst>
          </p:cNvPr>
          <p:cNvSpPr>
            <a:spLocks noGrp="1"/>
          </p:cNvSpPr>
          <p:nvPr>
            <p:ph idx="1"/>
          </p:nvPr>
        </p:nvSpPr>
        <p:spPr/>
        <p:txBody>
          <a:bodyPr/>
          <a:lstStyle/>
          <a:p>
            <a:endParaRPr lang="en-IN"/>
          </a:p>
        </p:txBody>
      </p:sp>
      <p:pic>
        <p:nvPicPr>
          <p:cNvPr id="4" name="Picture 3" descr="A picture containing fabric, table, red, covered&#10;&#10;Description automatically generated">
            <a:extLst>
              <a:ext uri="{FF2B5EF4-FFF2-40B4-BE49-F238E27FC236}">
                <a16:creationId xmlns:a16="http://schemas.microsoft.com/office/drawing/2014/main" id="{304575E3-5C7F-47D4-8ACE-7B9B144218E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6" name="TextBox 5">
            <a:extLst>
              <a:ext uri="{FF2B5EF4-FFF2-40B4-BE49-F238E27FC236}">
                <a16:creationId xmlns:a16="http://schemas.microsoft.com/office/drawing/2014/main" id="{D6D489B6-7383-4C44-BF6E-25257DCF0824}"/>
              </a:ext>
            </a:extLst>
          </p:cNvPr>
          <p:cNvSpPr txBox="1"/>
          <p:nvPr/>
        </p:nvSpPr>
        <p:spPr>
          <a:xfrm>
            <a:off x="2671013" y="312731"/>
            <a:ext cx="6849952" cy="1015663"/>
          </a:xfrm>
          <a:prstGeom prst="rect">
            <a:avLst/>
          </a:prstGeom>
          <a:solidFill>
            <a:schemeClr val="bg1"/>
          </a:solidFill>
        </p:spPr>
        <p:txBody>
          <a:bodyPr wrap="none" rtlCol="0">
            <a:spAutoFit/>
          </a:bodyPr>
          <a:lstStyle/>
          <a:p>
            <a:r>
              <a:rPr lang="en-US" sz="6000" dirty="0"/>
              <a:t>Acknowledgement</a:t>
            </a:r>
            <a:endParaRPr lang="en-IN" sz="6000" dirty="0"/>
          </a:p>
        </p:txBody>
      </p:sp>
      <p:sp>
        <p:nvSpPr>
          <p:cNvPr id="5" name="TextBox 4">
            <a:extLst>
              <a:ext uri="{FF2B5EF4-FFF2-40B4-BE49-F238E27FC236}">
                <a16:creationId xmlns:a16="http://schemas.microsoft.com/office/drawing/2014/main" id="{19A84FBE-5A0E-4EA2-B7DE-23542259DF5B}"/>
              </a:ext>
            </a:extLst>
          </p:cNvPr>
          <p:cNvSpPr txBox="1"/>
          <p:nvPr/>
        </p:nvSpPr>
        <p:spPr>
          <a:xfrm>
            <a:off x="883610" y="1765774"/>
            <a:ext cx="10424757" cy="4524315"/>
          </a:xfrm>
          <a:prstGeom prst="rect">
            <a:avLst/>
          </a:prstGeom>
          <a:solidFill>
            <a:schemeClr val="bg1"/>
          </a:solidFill>
        </p:spPr>
        <p:txBody>
          <a:bodyPr wrap="square" rtlCol="0">
            <a:spAutoFit/>
          </a:bodyPr>
          <a:lstStyle/>
          <a:p>
            <a:pPr algn="ctr"/>
            <a:endParaRPr lang="en-US" sz="3200" dirty="0"/>
          </a:p>
          <a:p>
            <a:pPr algn="ctr"/>
            <a:r>
              <a:rPr lang="en-US" sz="3200" dirty="0"/>
              <a:t>We would like to thank D’coders who gave us this amazing opportunity to learn and showcase our skills.</a:t>
            </a:r>
          </a:p>
          <a:p>
            <a:pPr algn="ctr"/>
            <a:r>
              <a:rPr lang="en-US" sz="3200" dirty="0"/>
              <a:t>We learnt a lot of new things while doing this project and it was a wonderful experience. Special thanks to all the seniors who helped us in every possible way.</a:t>
            </a:r>
          </a:p>
          <a:p>
            <a:pPr algn="ctr"/>
            <a:endParaRPr lang="en-US" sz="3200" dirty="0"/>
          </a:p>
          <a:p>
            <a:pPr algn="ctr"/>
            <a:r>
              <a:rPr lang="en-US" sz="3200" dirty="0"/>
              <a:t>Thank You</a:t>
            </a:r>
          </a:p>
          <a:p>
            <a:pPr algn="ctr"/>
            <a:endParaRPr lang="en-US" sz="3200" dirty="0"/>
          </a:p>
        </p:txBody>
      </p:sp>
    </p:spTree>
    <p:extLst>
      <p:ext uri="{BB962C8B-B14F-4D97-AF65-F5344CB8AC3E}">
        <p14:creationId xmlns:p14="http://schemas.microsoft.com/office/powerpoint/2010/main" val="16179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fabric, table, red, covered&#10;&#10;Description automatically generated">
            <a:extLst>
              <a:ext uri="{FF2B5EF4-FFF2-40B4-BE49-F238E27FC236}">
                <a16:creationId xmlns:a16="http://schemas.microsoft.com/office/drawing/2014/main" id="{304575E3-5C7F-47D4-8ACE-7B9B144218ED}"/>
              </a:ext>
            </a:extLst>
          </p:cNvPr>
          <p:cNvPicPr>
            <a:picLocks noChangeAspect="1"/>
          </p:cNvPicPr>
          <p:nvPr/>
        </p:nvPicPr>
        <p:blipFill rotWithShape="1">
          <a:blip r:embed="rId2">
            <a:extLst>
              <a:ext uri="{28A0092B-C50C-407E-A947-70E740481C1C}">
                <a14:useLocalDpi xmlns:a14="http://schemas.microsoft.com/office/drawing/2010/main" val="0"/>
              </a:ext>
            </a:extLst>
          </a:blip>
          <a:srcRect l="14040" r="18133" b="1"/>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04AD0286-3165-4836-BDE0-E42B4C7BA0E4}"/>
              </a:ext>
            </a:extLst>
          </p:cNvPr>
          <p:cNvSpPr>
            <a:spLocks noGrp="1"/>
          </p:cNvSpPr>
          <p:nvPr>
            <p:ph type="title"/>
          </p:nvPr>
        </p:nvSpPr>
        <p:spPr>
          <a:xfrm>
            <a:off x="8477250" y="603504"/>
            <a:ext cx="3144774" cy="1645920"/>
          </a:xfrm>
          <a:prstGeom prst="rect">
            <a:avLst/>
          </a:prstGeom>
        </p:spPr>
        <p:txBody>
          <a:bodyPr anchor="b">
            <a:normAutofit/>
          </a:bodyPr>
          <a:lstStyle/>
          <a:p>
            <a:r>
              <a:rPr lang="en-US"/>
              <a:t>Technologies Used</a:t>
            </a:r>
            <a:endParaRPr lang="en-IN"/>
          </a:p>
        </p:txBody>
      </p:sp>
      <p:sp>
        <p:nvSpPr>
          <p:cNvPr id="8" name="TextBox 7">
            <a:extLst>
              <a:ext uri="{FF2B5EF4-FFF2-40B4-BE49-F238E27FC236}">
                <a16:creationId xmlns:a16="http://schemas.microsoft.com/office/drawing/2014/main" id="{5CE7A384-8C4F-4FC6-84BD-8795C1A8FF45}"/>
              </a:ext>
            </a:extLst>
          </p:cNvPr>
          <p:cNvSpPr txBox="1"/>
          <p:nvPr/>
        </p:nvSpPr>
        <p:spPr>
          <a:xfrm>
            <a:off x="8477250" y="2386584"/>
            <a:ext cx="3144774" cy="3511296"/>
          </a:xfrm>
          <a:prstGeom prst="rect">
            <a:avLst/>
          </a:prstGeom>
        </p:spPr>
        <p:txBody>
          <a:bodyPr rtlCol="0">
            <a:normAutofit/>
          </a:bodyPr>
          <a:lstStyle/>
          <a:p>
            <a:pPr marL="342900" lvl="0" indent="-342900" eaLnBrk="0" fontAlgn="base" hangingPunct="0">
              <a:spcBef>
                <a:spcPct val="0"/>
              </a:spcBef>
              <a:spcAft>
                <a:spcPts val="600"/>
              </a:spcAft>
              <a:buFontTx/>
              <a:buAutoNum type="arabicPeriod"/>
            </a:pPr>
            <a:r>
              <a:rPr lang="en-US" altLang="en-US" dirty="0"/>
              <a:t>HTML</a:t>
            </a:r>
          </a:p>
          <a:p>
            <a:pPr marL="342900" lvl="0" indent="-342900" eaLnBrk="0" fontAlgn="base" hangingPunct="0">
              <a:spcBef>
                <a:spcPct val="0"/>
              </a:spcBef>
              <a:spcAft>
                <a:spcPts val="600"/>
              </a:spcAft>
              <a:buFontTx/>
              <a:buAutoNum type="arabicPeriod"/>
            </a:pPr>
            <a:r>
              <a:rPr lang="en-US" altLang="en-US" dirty="0"/>
              <a:t>CSS</a:t>
            </a:r>
          </a:p>
          <a:p>
            <a:pPr marL="342900" lvl="0" indent="-342900" eaLnBrk="0" fontAlgn="base" hangingPunct="0">
              <a:spcBef>
                <a:spcPct val="0"/>
              </a:spcBef>
              <a:spcAft>
                <a:spcPts val="600"/>
              </a:spcAft>
              <a:buFontTx/>
              <a:buAutoNum type="arabicPeriod"/>
            </a:pPr>
            <a:r>
              <a:rPr lang="en-US" altLang="en-US" dirty="0"/>
              <a:t>Bootstrap</a:t>
            </a:r>
          </a:p>
          <a:p>
            <a:pPr marL="342900" lvl="0" indent="-342900" eaLnBrk="0" fontAlgn="base" hangingPunct="0">
              <a:spcBef>
                <a:spcPct val="0"/>
              </a:spcBef>
              <a:spcAft>
                <a:spcPts val="600"/>
              </a:spcAft>
              <a:buFontTx/>
              <a:buAutoNum type="arabicPeriod"/>
            </a:pPr>
            <a:r>
              <a:rPr lang="en-US" altLang="en-US" dirty="0"/>
              <a:t>PHP</a:t>
            </a:r>
          </a:p>
          <a:p>
            <a:pPr>
              <a:spcAft>
                <a:spcPts val="600"/>
              </a:spcAft>
            </a:pPr>
            <a:endParaRPr lang="en-IN" dirty="0"/>
          </a:p>
        </p:txBody>
      </p:sp>
      <p:sp>
        <p:nvSpPr>
          <p:cNvPr id="5" name="TextBox 4">
            <a:extLst>
              <a:ext uri="{FF2B5EF4-FFF2-40B4-BE49-F238E27FC236}">
                <a16:creationId xmlns:a16="http://schemas.microsoft.com/office/drawing/2014/main" id="{FB0FBAF9-BB90-476E-AA6B-CBC1E3F60858}"/>
              </a:ext>
            </a:extLst>
          </p:cNvPr>
          <p:cNvSpPr txBox="1"/>
          <p:nvPr/>
        </p:nvSpPr>
        <p:spPr>
          <a:xfrm>
            <a:off x="2560320" y="4876800"/>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15280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0286-3165-4836-BDE0-E42B4C7BA0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6BCD69-DA40-4B77-BFA6-5721ED131159}"/>
              </a:ext>
            </a:extLst>
          </p:cNvPr>
          <p:cNvSpPr>
            <a:spLocks noGrp="1"/>
          </p:cNvSpPr>
          <p:nvPr>
            <p:ph idx="1"/>
          </p:nvPr>
        </p:nvSpPr>
        <p:spPr/>
        <p:txBody>
          <a:bodyPr/>
          <a:lstStyle/>
          <a:p>
            <a:endParaRPr lang="en-IN"/>
          </a:p>
        </p:txBody>
      </p:sp>
      <p:pic>
        <p:nvPicPr>
          <p:cNvPr id="4" name="Picture 3" descr="A picture containing fabric, table, red, covered&#10;&#10;Description automatically generated">
            <a:extLst>
              <a:ext uri="{FF2B5EF4-FFF2-40B4-BE49-F238E27FC236}">
                <a16:creationId xmlns:a16="http://schemas.microsoft.com/office/drawing/2014/main" id="{304575E3-5C7F-47D4-8ACE-7B9B144218E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6" name="TextBox 5">
            <a:extLst>
              <a:ext uri="{FF2B5EF4-FFF2-40B4-BE49-F238E27FC236}">
                <a16:creationId xmlns:a16="http://schemas.microsoft.com/office/drawing/2014/main" id="{D6D489B6-7383-4C44-BF6E-25257DCF0824}"/>
              </a:ext>
            </a:extLst>
          </p:cNvPr>
          <p:cNvSpPr txBox="1"/>
          <p:nvPr/>
        </p:nvSpPr>
        <p:spPr>
          <a:xfrm>
            <a:off x="3974254" y="397424"/>
            <a:ext cx="4243469" cy="1015663"/>
          </a:xfrm>
          <a:prstGeom prst="rect">
            <a:avLst/>
          </a:prstGeom>
          <a:solidFill>
            <a:schemeClr val="bg1"/>
          </a:solidFill>
        </p:spPr>
        <p:txBody>
          <a:bodyPr wrap="none" rtlCol="0">
            <a:spAutoFit/>
          </a:bodyPr>
          <a:lstStyle/>
          <a:p>
            <a:r>
              <a:rPr lang="en-US" sz="6000" dirty="0"/>
              <a:t>Description</a:t>
            </a:r>
            <a:endParaRPr lang="en-IN" sz="6000" dirty="0"/>
          </a:p>
        </p:txBody>
      </p:sp>
      <p:sp>
        <p:nvSpPr>
          <p:cNvPr id="5" name="TextBox 4">
            <a:extLst>
              <a:ext uri="{FF2B5EF4-FFF2-40B4-BE49-F238E27FC236}">
                <a16:creationId xmlns:a16="http://schemas.microsoft.com/office/drawing/2014/main" id="{FB0FBAF9-BB90-476E-AA6B-CBC1E3F60858}"/>
              </a:ext>
            </a:extLst>
          </p:cNvPr>
          <p:cNvSpPr txBox="1"/>
          <p:nvPr/>
        </p:nvSpPr>
        <p:spPr>
          <a:xfrm>
            <a:off x="2560320" y="4876800"/>
            <a:ext cx="184731" cy="369332"/>
          </a:xfrm>
          <a:prstGeom prst="rect">
            <a:avLst/>
          </a:prstGeom>
          <a:noFill/>
        </p:spPr>
        <p:txBody>
          <a:bodyPr wrap="none" rtlCol="0">
            <a:spAutoFit/>
          </a:bodyPr>
          <a:lstStyle/>
          <a:p>
            <a:endParaRPr lang="en-IN" dirty="0"/>
          </a:p>
        </p:txBody>
      </p:sp>
      <p:sp>
        <p:nvSpPr>
          <p:cNvPr id="7" name="Rectangle 1">
            <a:extLst>
              <a:ext uri="{FF2B5EF4-FFF2-40B4-BE49-F238E27FC236}">
                <a16:creationId xmlns:a16="http://schemas.microsoft.com/office/drawing/2014/main" id="{19B6E6E0-464C-4768-AFF5-0A3995910E12}"/>
              </a:ext>
            </a:extLst>
          </p:cNvPr>
          <p:cNvSpPr>
            <a:spLocks noChangeArrowheads="1"/>
          </p:cNvSpPr>
          <p:nvPr/>
        </p:nvSpPr>
        <p:spPr bwMode="auto">
          <a:xfrm>
            <a:off x="907345" y="1642664"/>
            <a:ext cx="10377286" cy="477053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000000"/>
                </a:solidFill>
                <a:effectLst/>
                <a:latin typeface="Avenir Next LT Pro (Body)"/>
              </a:rPr>
              <a:t>PlaceMate</a:t>
            </a:r>
            <a:r>
              <a:rPr kumimoji="0" lang="en-US" altLang="en-US" sz="1600" b="0" i="0" u="none" strike="noStrike" cap="none" normalizeH="0" baseline="0" dirty="0">
                <a:ln>
                  <a:noFill/>
                </a:ln>
                <a:solidFill>
                  <a:srgbClr val="000000"/>
                </a:solidFill>
                <a:effectLst/>
                <a:latin typeface="Avenir Next LT Pro (Body)"/>
              </a:rPr>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venir Next LT Pro (Body)"/>
              </a:rPr>
              <a:t>Your</a:t>
            </a:r>
            <a:r>
              <a:rPr kumimoji="0" lang="en-US" altLang="en-US" sz="1600" b="0" i="0" u="none" strike="noStrike" cap="none" normalizeH="0" baseline="0" dirty="0">
                <a:ln>
                  <a:noFill/>
                </a:ln>
                <a:solidFill>
                  <a:srgbClr val="000000"/>
                </a:solidFill>
                <a:effectLst/>
                <a:latin typeface="Avenir Next LT Pro (Body)"/>
              </a:rPr>
              <a:t> ultimate placement guide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venir Next LT Pro (Body)"/>
            </a:endParaRPr>
          </a:p>
          <a:p>
            <a:pPr lvl="1" eaLnBrk="0" fontAlgn="base" hangingPunct="0">
              <a:spcBef>
                <a:spcPct val="0"/>
              </a:spcBef>
              <a:spcAft>
                <a:spcPct val="0"/>
              </a:spcAft>
            </a:pPr>
            <a:r>
              <a:rPr lang="en-US" altLang="en-US" sz="1600" dirty="0">
                <a:solidFill>
                  <a:srgbClr val="000000"/>
                </a:solidFill>
                <a:latin typeface="Avenir Next LT Pro (Body)"/>
              </a:rPr>
              <a:t>H</a:t>
            </a:r>
            <a:r>
              <a:rPr kumimoji="0" lang="en-US" altLang="en-US" sz="1600" b="0" i="0" u="none" strike="noStrike" cap="none" normalizeH="0" baseline="0" dirty="0">
                <a:ln>
                  <a:noFill/>
                </a:ln>
                <a:solidFill>
                  <a:srgbClr val="000000"/>
                </a:solidFill>
                <a:effectLst/>
                <a:latin typeface="Avenir Next LT Pro (Body)"/>
              </a:rPr>
              <a:t>ere we present our website, which is a perfect tool for managing placement drives in colleges. </a:t>
            </a:r>
          </a:p>
          <a:p>
            <a:pPr lvl="1" eaLnBrk="0" fontAlgn="base" hangingPunct="0">
              <a:spcBef>
                <a:spcPct val="0"/>
              </a:spcBef>
              <a:spcAft>
                <a:spcPct val="0"/>
              </a:spcAft>
            </a:pPr>
            <a:endParaRPr kumimoji="0" lang="en-US" altLang="en-US" sz="1600" b="0" i="0" u="none" strike="noStrike" cap="none" normalizeH="0" baseline="0" dirty="0">
              <a:ln>
                <a:noFill/>
              </a:ln>
              <a:solidFill>
                <a:srgbClr val="000000"/>
              </a:solidFill>
              <a:effectLst/>
              <a:latin typeface="Avenir Next LT Pro (Body)"/>
            </a:endParaRPr>
          </a:p>
          <a:p>
            <a:pPr lvl="1"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Avenir Next LT Pro (Body)"/>
              </a:rPr>
              <a:t>Need for a T&amp;P web app –</a:t>
            </a:r>
          </a:p>
          <a:p>
            <a:pPr lvl="1" eaLnBrk="0" fontAlgn="base" hangingPunct="0">
              <a:spcBef>
                <a:spcPct val="0"/>
              </a:spcBef>
              <a:spcAft>
                <a:spcPct val="0"/>
              </a:spcAft>
            </a:pPr>
            <a:r>
              <a:rPr lang="en-US" altLang="en-US" sz="1600" dirty="0">
                <a:solidFill>
                  <a:srgbClr val="000000"/>
                </a:solidFill>
                <a:latin typeface="Avenir Next LT Pro (Body)"/>
              </a:rPr>
              <a:t>	</a:t>
            </a:r>
            <a:r>
              <a:rPr kumimoji="0" lang="en-US" altLang="en-US" sz="1600" b="0" i="0" u="none" strike="noStrike" cap="none" normalizeH="0" baseline="0" dirty="0">
                <a:ln>
                  <a:noFill/>
                </a:ln>
                <a:solidFill>
                  <a:srgbClr val="000000"/>
                </a:solidFill>
                <a:effectLst/>
                <a:latin typeface="Avenir Next LT Pro (Body)"/>
              </a:rPr>
              <a:t>Keeping a track of upcoming, ongoing and previous drives is the most important task for the T&amp;P 	department of a college and placeMate performs this task beautifully and has some added 	advantages. </a:t>
            </a:r>
          </a:p>
          <a:p>
            <a:pPr lvl="1" eaLnBrk="0" fontAlgn="base" hangingPunct="0">
              <a:spcBef>
                <a:spcPct val="0"/>
              </a:spcBef>
              <a:spcAft>
                <a:spcPct val="0"/>
              </a:spcAft>
            </a:pPr>
            <a:endParaRPr lang="en-US" altLang="en-US" sz="1600" dirty="0">
              <a:solidFill>
                <a:srgbClr val="000000"/>
              </a:solidFill>
              <a:latin typeface="Avenir Next LT Pro (Body)"/>
            </a:endParaRPr>
          </a:p>
          <a:p>
            <a:pPr lvl="1" eaLnBrk="0" fontAlgn="base" hangingPunct="0">
              <a:spcBef>
                <a:spcPct val="0"/>
              </a:spcBef>
              <a:spcAft>
                <a:spcPct val="0"/>
              </a:spcAft>
            </a:pPr>
            <a:r>
              <a:rPr lang="en-US" altLang="en-US" sz="1600" dirty="0">
                <a:solidFill>
                  <a:srgbClr val="000000"/>
                </a:solidFill>
                <a:latin typeface="Avenir Next LT Pro (Body)"/>
              </a:rPr>
              <a:t>F</a:t>
            </a:r>
            <a:r>
              <a:rPr kumimoji="0" lang="en-US" altLang="en-US" sz="1600" b="0" i="0" u="none" strike="noStrike" cap="none" normalizeH="0" baseline="0" dirty="0">
                <a:ln>
                  <a:noFill/>
                </a:ln>
                <a:solidFill>
                  <a:srgbClr val="000000"/>
                </a:solidFill>
                <a:effectLst/>
                <a:latin typeface="Avenir Next LT Pro (Body)"/>
              </a:rPr>
              <a:t>eatures – </a:t>
            </a:r>
          </a:p>
          <a:p>
            <a:pPr lvl="1" eaLnBrk="0" fontAlgn="base" hangingPunct="0">
              <a:spcBef>
                <a:spcPct val="0"/>
              </a:spcBef>
              <a:spcAft>
                <a:spcPct val="0"/>
              </a:spcAft>
            </a:pPr>
            <a:r>
              <a:rPr lang="en-US" altLang="en-US" sz="1600" dirty="0">
                <a:solidFill>
                  <a:srgbClr val="000000"/>
                </a:solidFill>
                <a:latin typeface="Avenir Next LT Pro (Body)"/>
              </a:rPr>
              <a:t>	1</a:t>
            </a:r>
            <a:r>
              <a:rPr kumimoji="0" lang="en-US" altLang="en-US" sz="1600" b="0" i="0" u="none" strike="noStrike" cap="none" normalizeH="0" baseline="0" dirty="0">
                <a:ln>
                  <a:noFill/>
                </a:ln>
                <a:solidFill>
                  <a:srgbClr val="000000"/>
                </a:solidFill>
                <a:effectLst/>
                <a:latin typeface="Avenir Next LT Pro (Body)"/>
              </a:rPr>
              <a:t>. Provides detailed description of the companies visiting the college for placement drives.</a:t>
            </a:r>
          </a:p>
          <a:p>
            <a:pPr lvl="1" eaLnBrk="0" fontAlgn="base" hangingPunct="0">
              <a:spcBef>
                <a:spcPct val="0"/>
              </a:spcBef>
              <a:spcAft>
                <a:spcPct val="0"/>
              </a:spcAft>
            </a:pPr>
            <a:r>
              <a:rPr lang="en-US" altLang="en-US" sz="1600" dirty="0">
                <a:solidFill>
                  <a:srgbClr val="000000"/>
                </a:solidFill>
                <a:latin typeface="Avenir Next LT Pro (Body)"/>
              </a:rPr>
              <a:t>	</a:t>
            </a:r>
            <a:r>
              <a:rPr kumimoji="0" lang="en-US" altLang="en-US" sz="1600" b="0" i="0" u="none" strike="noStrike" cap="none" normalizeH="0" baseline="0" dirty="0">
                <a:ln>
                  <a:noFill/>
                </a:ln>
                <a:solidFill>
                  <a:srgbClr val="000000"/>
                </a:solidFill>
                <a:effectLst/>
                <a:latin typeface="Avenir Next LT Pro (Body)"/>
              </a:rPr>
              <a:t>2. Separate databases to store the names of companies along with their drives' starting and end 	       	    dates</a:t>
            </a:r>
          </a:p>
          <a:p>
            <a:pPr lvl="1" eaLnBrk="0" fontAlgn="base" hangingPunct="0">
              <a:spcBef>
                <a:spcPct val="0"/>
              </a:spcBef>
              <a:spcAft>
                <a:spcPct val="0"/>
              </a:spcAft>
            </a:pPr>
            <a:r>
              <a:rPr lang="en-US" altLang="en-US" sz="1600" dirty="0">
                <a:solidFill>
                  <a:srgbClr val="000000"/>
                </a:solidFill>
                <a:latin typeface="Avenir Next LT Pro (Body)"/>
              </a:rPr>
              <a:t>	3. </a:t>
            </a:r>
            <a:r>
              <a:rPr kumimoji="0" lang="en-US" altLang="en-US" sz="1600" b="0" i="0" u="none" strike="noStrike" cap="none" normalizeH="0" baseline="0" dirty="0">
                <a:ln>
                  <a:noFill/>
                </a:ln>
                <a:solidFill>
                  <a:srgbClr val="000000"/>
                </a:solidFill>
                <a:effectLst/>
                <a:latin typeface="Avenir Next LT Pro (Body)"/>
              </a:rPr>
              <a:t>The database can be accessed only by the administrator </a:t>
            </a:r>
          </a:p>
          <a:p>
            <a:pPr lvl="1" eaLnBrk="0" fontAlgn="base" hangingPunct="0">
              <a:spcBef>
                <a:spcPct val="0"/>
              </a:spcBef>
              <a:spcAft>
                <a:spcPct val="0"/>
              </a:spcAft>
            </a:pPr>
            <a:r>
              <a:rPr lang="en-US" altLang="en-US" sz="1600" dirty="0">
                <a:solidFill>
                  <a:srgbClr val="000000"/>
                </a:solidFill>
                <a:latin typeface="Avenir Next LT Pro (Body)"/>
              </a:rPr>
              <a:t>	</a:t>
            </a:r>
            <a:r>
              <a:rPr kumimoji="0" lang="en-US" altLang="en-US" sz="1600" b="0" i="0" u="none" strike="noStrike" cap="none" normalizeH="0" baseline="0" dirty="0">
                <a:ln>
                  <a:noFill/>
                </a:ln>
                <a:solidFill>
                  <a:srgbClr val="000000"/>
                </a:solidFill>
                <a:effectLst/>
                <a:latin typeface="Avenir Next LT Pro (Body)"/>
              </a:rPr>
              <a:t>4. Finally users can see the updated database on the web app itself via the "placement 		          	    details" dropdown menu</a:t>
            </a:r>
          </a:p>
          <a:p>
            <a:pPr lvl="1" eaLnBrk="0" fontAlgn="base" hangingPunct="0">
              <a:spcBef>
                <a:spcPct val="0"/>
              </a:spcBef>
              <a:spcAft>
                <a:spcPct val="0"/>
              </a:spcAft>
            </a:pPr>
            <a:r>
              <a:rPr lang="en-US" altLang="en-US" sz="1600" dirty="0">
                <a:solidFill>
                  <a:srgbClr val="000000"/>
                </a:solidFill>
                <a:latin typeface="Avenir Next LT Pro (Body)"/>
              </a:rPr>
              <a:t>	5. </a:t>
            </a:r>
            <a:r>
              <a:rPr kumimoji="0" lang="en-US" altLang="en-US" sz="1600" b="0" i="0" u="none" strike="noStrike" cap="none" normalizeH="0" baseline="0" dirty="0">
                <a:ln>
                  <a:noFill/>
                </a:ln>
                <a:solidFill>
                  <a:srgbClr val="000000"/>
                </a:solidFill>
                <a:effectLst/>
                <a:latin typeface="Avenir Next LT Pro (Body)"/>
              </a:rPr>
              <a:t>The database is fully secured as it is accessible only by the admin.</a:t>
            </a:r>
            <a:r>
              <a:rPr kumimoji="0" lang="en-US" altLang="en-US" sz="1600" b="0" i="0" u="none" strike="noStrike" cap="none" normalizeH="0" baseline="0" dirty="0">
                <a:ln>
                  <a:noFill/>
                </a:ln>
                <a:solidFill>
                  <a:schemeClr val="tx1"/>
                </a:solidFill>
                <a:effectLst/>
                <a:latin typeface="Avenir Next LT Pro (Body)"/>
              </a:rPr>
              <a:t> </a:t>
            </a:r>
          </a:p>
          <a:p>
            <a:pPr marL="1257300" lvl="2" indent="-342900" eaLnBrk="0" fontAlgn="base" hangingPunct="0">
              <a:spcBef>
                <a:spcPct val="0"/>
              </a:spcBef>
              <a:spcAft>
                <a:spcPct val="0"/>
              </a:spcAft>
              <a:buAutoNum type="arabicPeriod" startAt="5"/>
            </a:pPr>
            <a:endParaRPr kumimoji="0" lang="en-US" altLang="en-US" sz="1600" b="0" i="0" u="none" strike="noStrike" cap="none" normalizeH="0" baseline="0" dirty="0">
              <a:ln>
                <a:noFill/>
              </a:ln>
              <a:solidFill>
                <a:schemeClr val="tx1"/>
              </a:solidFill>
              <a:effectLst/>
              <a:latin typeface="Avenir Next LT Pro (Body)"/>
            </a:endParaRPr>
          </a:p>
        </p:txBody>
      </p:sp>
    </p:spTree>
    <p:extLst>
      <p:ext uri="{BB962C8B-B14F-4D97-AF65-F5344CB8AC3E}">
        <p14:creationId xmlns:p14="http://schemas.microsoft.com/office/powerpoint/2010/main" val="11141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0286-3165-4836-BDE0-E42B4C7BA0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6BCD69-DA40-4B77-BFA6-5721ED131159}"/>
              </a:ext>
            </a:extLst>
          </p:cNvPr>
          <p:cNvSpPr>
            <a:spLocks noGrp="1"/>
          </p:cNvSpPr>
          <p:nvPr>
            <p:ph idx="1"/>
          </p:nvPr>
        </p:nvSpPr>
        <p:spPr/>
        <p:txBody>
          <a:bodyPr/>
          <a:lstStyle/>
          <a:p>
            <a:endParaRPr lang="en-IN"/>
          </a:p>
        </p:txBody>
      </p:sp>
      <p:pic>
        <p:nvPicPr>
          <p:cNvPr id="4" name="Picture 3" descr="A picture containing fabric, table, red, covered&#10;&#10;Description automatically generated">
            <a:extLst>
              <a:ext uri="{FF2B5EF4-FFF2-40B4-BE49-F238E27FC236}">
                <a16:creationId xmlns:a16="http://schemas.microsoft.com/office/drawing/2014/main" id="{304575E3-5C7F-47D4-8ACE-7B9B144218E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6" name="TextBox 5">
            <a:extLst>
              <a:ext uri="{FF2B5EF4-FFF2-40B4-BE49-F238E27FC236}">
                <a16:creationId xmlns:a16="http://schemas.microsoft.com/office/drawing/2014/main" id="{D6D489B6-7383-4C44-BF6E-25257DCF0824}"/>
              </a:ext>
            </a:extLst>
          </p:cNvPr>
          <p:cNvSpPr txBox="1"/>
          <p:nvPr/>
        </p:nvSpPr>
        <p:spPr>
          <a:xfrm>
            <a:off x="4510747" y="2921163"/>
            <a:ext cx="3170483" cy="1015663"/>
          </a:xfrm>
          <a:prstGeom prst="rect">
            <a:avLst/>
          </a:prstGeom>
          <a:solidFill>
            <a:schemeClr val="bg1"/>
          </a:solidFill>
        </p:spPr>
        <p:txBody>
          <a:bodyPr wrap="none" rtlCol="0">
            <a:spAutoFit/>
          </a:bodyPr>
          <a:lstStyle/>
          <a:p>
            <a:r>
              <a:rPr lang="en-US" sz="6000" dirty="0"/>
              <a:t>Working</a:t>
            </a:r>
            <a:endParaRPr lang="en-IN" sz="6000" dirty="0"/>
          </a:p>
        </p:txBody>
      </p:sp>
    </p:spTree>
    <p:extLst>
      <p:ext uri="{BB962C8B-B14F-4D97-AF65-F5344CB8AC3E}">
        <p14:creationId xmlns:p14="http://schemas.microsoft.com/office/powerpoint/2010/main" val="162006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Content Placeholder 16" descr="A screenshot of a cell phone&#10;&#10;Description automatically generated">
            <a:extLst>
              <a:ext uri="{FF2B5EF4-FFF2-40B4-BE49-F238E27FC236}">
                <a16:creationId xmlns:a16="http://schemas.microsoft.com/office/drawing/2014/main" id="{F3228E9D-5134-4AAA-93B8-851736DE9E8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228599" y="437102"/>
            <a:ext cx="7696201" cy="5983795"/>
          </a:xfrm>
          <a:prstGeom prst="rect">
            <a:avLst/>
          </a:prstGeom>
          <a:noFill/>
          <a:ln>
            <a:noFill/>
          </a:ln>
        </p:spPr>
      </p:pic>
      <p:sp>
        <p:nvSpPr>
          <p:cNvPr id="22" name="Title 2">
            <a:extLst>
              <a:ext uri="{FF2B5EF4-FFF2-40B4-BE49-F238E27FC236}">
                <a16:creationId xmlns:a16="http://schemas.microsoft.com/office/drawing/2014/main" id="{4E0A153F-6889-4409-A220-BA64F9856D05}"/>
              </a:ext>
            </a:extLst>
          </p:cNvPr>
          <p:cNvSpPr>
            <a:spLocks noGrp="1"/>
          </p:cNvSpPr>
          <p:nvPr>
            <p:ph type="title"/>
          </p:nvPr>
        </p:nvSpPr>
        <p:spPr>
          <a:xfrm>
            <a:off x="8477250" y="603504"/>
            <a:ext cx="3144774" cy="1645920"/>
          </a:xfrm>
        </p:spPr>
        <p:txBody>
          <a:bodyPr/>
          <a:lstStyle/>
          <a:p>
            <a:r>
              <a:rPr lang="en-US" dirty="0"/>
              <a:t>Home</a:t>
            </a:r>
          </a:p>
        </p:txBody>
      </p:sp>
      <p:sp>
        <p:nvSpPr>
          <p:cNvPr id="24" name="Text Placeholder 3">
            <a:extLst>
              <a:ext uri="{FF2B5EF4-FFF2-40B4-BE49-F238E27FC236}">
                <a16:creationId xmlns:a16="http://schemas.microsoft.com/office/drawing/2014/main" id="{E607A425-0AFA-4370-A7E9-DFD3D5A3FABC}"/>
              </a:ext>
            </a:extLst>
          </p:cNvPr>
          <p:cNvSpPr>
            <a:spLocks noGrp="1"/>
          </p:cNvSpPr>
          <p:nvPr>
            <p:ph type="body" sz="half" idx="2"/>
          </p:nvPr>
        </p:nvSpPr>
        <p:spPr>
          <a:xfrm>
            <a:off x="8477250" y="2386584"/>
            <a:ext cx="3144774" cy="3511296"/>
          </a:xfrm>
        </p:spPr>
        <p:txBody>
          <a:bodyPr/>
          <a:lstStyle/>
          <a:p>
            <a:r>
              <a:rPr lang="en-US" dirty="0"/>
              <a:t>Consists of 4 tabs</a:t>
            </a:r>
          </a:p>
          <a:p>
            <a:pPr marL="285750" indent="-285750">
              <a:buFontTx/>
              <a:buChar char="-"/>
            </a:pPr>
            <a:r>
              <a:rPr lang="en-US" dirty="0"/>
              <a:t>Home</a:t>
            </a:r>
          </a:p>
          <a:p>
            <a:pPr marL="285750" indent="-285750">
              <a:buFontTx/>
              <a:buChar char="-"/>
            </a:pPr>
            <a:r>
              <a:rPr lang="en-US" dirty="0"/>
              <a:t>Companies</a:t>
            </a:r>
          </a:p>
          <a:p>
            <a:pPr marL="285750" indent="-285750">
              <a:buFontTx/>
              <a:buChar char="-"/>
            </a:pPr>
            <a:r>
              <a:rPr lang="en-US" dirty="0"/>
              <a:t>Login</a:t>
            </a:r>
          </a:p>
          <a:p>
            <a:pPr marL="285750" indent="-285750">
              <a:buFontTx/>
              <a:buChar char="-"/>
            </a:pPr>
            <a:r>
              <a:rPr lang="en-US" dirty="0"/>
              <a:t>Placement Details</a:t>
            </a:r>
          </a:p>
        </p:txBody>
      </p:sp>
    </p:spTree>
    <p:extLst>
      <p:ext uri="{BB962C8B-B14F-4D97-AF65-F5344CB8AC3E}">
        <p14:creationId xmlns:p14="http://schemas.microsoft.com/office/powerpoint/2010/main" val="253199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omputer screen&#10;&#10;Description automatically generated">
            <a:extLst>
              <a:ext uri="{FF2B5EF4-FFF2-40B4-BE49-F238E27FC236}">
                <a16:creationId xmlns:a16="http://schemas.microsoft.com/office/drawing/2014/main" id="{4FD4931B-FA34-4448-8513-080B70AFA43A}"/>
              </a:ext>
            </a:extLst>
          </p:cNvPr>
          <p:cNvPicPr>
            <a:picLocks noChangeAspect="1"/>
          </p:cNvPicPr>
          <p:nvPr/>
        </p:nvPicPr>
        <p:blipFill rotWithShape="1">
          <a:blip r:embed="rId2">
            <a:extLst>
              <a:ext uri="{28A0092B-C50C-407E-A947-70E740481C1C}">
                <a14:useLocalDpi xmlns:a14="http://schemas.microsoft.com/office/drawing/2010/main" val="0"/>
              </a:ext>
            </a:extLst>
          </a:blip>
          <a:srcRect l="15417" r="13306"/>
          <a:stretch/>
        </p:blipFill>
        <p:spPr>
          <a:xfrm>
            <a:off x="228599" y="1026535"/>
            <a:ext cx="7696201" cy="4804929"/>
          </a:xfrm>
          <a:prstGeom prst="rect">
            <a:avLst/>
          </a:prstGeom>
          <a:noFill/>
          <a:ln>
            <a:noFill/>
          </a:ln>
        </p:spPr>
      </p:pic>
      <p:sp>
        <p:nvSpPr>
          <p:cNvPr id="22" name="Title 2">
            <a:extLst>
              <a:ext uri="{FF2B5EF4-FFF2-40B4-BE49-F238E27FC236}">
                <a16:creationId xmlns:a16="http://schemas.microsoft.com/office/drawing/2014/main" id="{4E0A153F-6889-4409-A220-BA64F9856D05}"/>
              </a:ext>
            </a:extLst>
          </p:cNvPr>
          <p:cNvSpPr>
            <a:spLocks noGrp="1"/>
          </p:cNvSpPr>
          <p:nvPr>
            <p:ph type="title"/>
          </p:nvPr>
        </p:nvSpPr>
        <p:spPr>
          <a:xfrm>
            <a:off x="8477250" y="603504"/>
            <a:ext cx="3144774" cy="1645920"/>
          </a:xfrm>
          <a:prstGeom prst="rect">
            <a:avLst/>
          </a:prstGeom>
        </p:spPr>
        <p:txBody>
          <a:bodyPr anchor="b">
            <a:normAutofit/>
          </a:bodyPr>
          <a:lstStyle/>
          <a:p>
            <a:r>
              <a:rPr lang="en-US" dirty="0"/>
              <a:t>Login</a:t>
            </a:r>
          </a:p>
        </p:txBody>
      </p:sp>
      <p:sp>
        <p:nvSpPr>
          <p:cNvPr id="24" name="Text Placeholder 3">
            <a:extLst>
              <a:ext uri="{FF2B5EF4-FFF2-40B4-BE49-F238E27FC236}">
                <a16:creationId xmlns:a16="http://schemas.microsoft.com/office/drawing/2014/main" id="{E607A425-0AFA-4370-A7E9-DFD3D5A3FABC}"/>
              </a:ext>
            </a:extLst>
          </p:cNvPr>
          <p:cNvSpPr>
            <a:spLocks noGrp="1"/>
          </p:cNvSpPr>
          <p:nvPr>
            <p:ph type="body" sz="half" idx="2"/>
          </p:nvPr>
        </p:nvSpPr>
        <p:spPr>
          <a:xfrm>
            <a:off x="8477250" y="2386584"/>
            <a:ext cx="3144774" cy="3511296"/>
          </a:xfrm>
          <a:prstGeom prst="rect">
            <a:avLst/>
          </a:prstGeom>
        </p:spPr>
        <p:txBody>
          <a:bodyPr>
            <a:normAutofit/>
          </a:bodyPr>
          <a:lstStyle/>
          <a:p>
            <a:r>
              <a:rPr lang="en-US" dirty="0"/>
              <a:t>Valid username and password must be entered which is stored in the database called ‘record’</a:t>
            </a:r>
          </a:p>
        </p:txBody>
      </p:sp>
    </p:spTree>
    <p:extLst>
      <p:ext uri="{BB962C8B-B14F-4D97-AF65-F5344CB8AC3E}">
        <p14:creationId xmlns:p14="http://schemas.microsoft.com/office/powerpoint/2010/main" val="92288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A848FF11-36E9-41B6-9736-F97A49277C5E}"/>
              </a:ext>
            </a:extLst>
          </p:cNvPr>
          <p:cNvPicPr>
            <a:picLocks noChangeAspect="1"/>
          </p:cNvPicPr>
          <p:nvPr/>
        </p:nvPicPr>
        <p:blipFill rotWithShape="1">
          <a:blip r:embed="rId2">
            <a:extLst>
              <a:ext uri="{28A0092B-C50C-407E-A947-70E740481C1C}">
                <a14:useLocalDpi xmlns:a14="http://schemas.microsoft.com/office/drawing/2010/main" val="0"/>
              </a:ext>
            </a:extLst>
          </a:blip>
          <a:srcRect l="17019" r="15120"/>
          <a:stretch/>
        </p:blipFill>
        <p:spPr>
          <a:xfrm>
            <a:off x="228599" y="395248"/>
            <a:ext cx="7696201" cy="6067503"/>
          </a:xfrm>
          <a:prstGeom prst="rect">
            <a:avLst/>
          </a:prstGeom>
          <a:noFill/>
          <a:ln>
            <a:noFill/>
          </a:ln>
        </p:spPr>
      </p:pic>
      <p:sp>
        <p:nvSpPr>
          <p:cNvPr id="22" name="Title 2">
            <a:extLst>
              <a:ext uri="{FF2B5EF4-FFF2-40B4-BE49-F238E27FC236}">
                <a16:creationId xmlns:a16="http://schemas.microsoft.com/office/drawing/2014/main" id="{4E0A153F-6889-4409-A220-BA64F9856D05}"/>
              </a:ext>
            </a:extLst>
          </p:cNvPr>
          <p:cNvSpPr>
            <a:spLocks noGrp="1"/>
          </p:cNvSpPr>
          <p:nvPr>
            <p:ph type="title"/>
          </p:nvPr>
        </p:nvSpPr>
        <p:spPr>
          <a:xfrm>
            <a:off x="8477250" y="603504"/>
            <a:ext cx="3144774" cy="1645920"/>
          </a:xfrm>
          <a:prstGeom prst="rect">
            <a:avLst/>
          </a:prstGeom>
        </p:spPr>
        <p:txBody>
          <a:bodyPr anchor="b">
            <a:normAutofit/>
          </a:bodyPr>
          <a:lstStyle/>
          <a:p>
            <a:r>
              <a:rPr lang="en-US" dirty="0"/>
              <a:t>Menu</a:t>
            </a:r>
          </a:p>
        </p:txBody>
      </p:sp>
      <p:sp>
        <p:nvSpPr>
          <p:cNvPr id="24" name="Text Placeholder 3">
            <a:extLst>
              <a:ext uri="{FF2B5EF4-FFF2-40B4-BE49-F238E27FC236}">
                <a16:creationId xmlns:a16="http://schemas.microsoft.com/office/drawing/2014/main" id="{E607A425-0AFA-4370-A7E9-DFD3D5A3FABC}"/>
              </a:ext>
            </a:extLst>
          </p:cNvPr>
          <p:cNvSpPr>
            <a:spLocks noGrp="1"/>
          </p:cNvSpPr>
          <p:nvPr>
            <p:ph type="body" sz="half" idx="2"/>
          </p:nvPr>
        </p:nvSpPr>
        <p:spPr>
          <a:xfrm>
            <a:off x="8477250" y="2386584"/>
            <a:ext cx="3144774" cy="3511296"/>
          </a:xfrm>
          <a:prstGeom prst="rect">
            <a:avLst/>
          </a:prstGeom>
        </p:spPr>
        <p:txBody>
          <a:bodyPr>
            <a:normAutofit/>
          </a:bodyPr>
          <a:lstStyle/>
          <a:p>
            <a:r>
              <a:rPr lang="en-US" dirty="0"/>
              <a:t>Select from menu to enter data into the respective databases</a:t>
            </a:r>
          </a:p>
        </p:txBody>
      </p:sp>
    </p:spTree>
    <p:extLst>
      <p:ext uri="{BB962C8B-B14F-4D97-AF65-F5344CB8AC3E}">
        <p14:creationId xmlns:p14="http://schemas.microsoft.com/office/powerpoint/2010/main" val="2808169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NE.pptx" id="{5330A5D3-B581-4B4A-9313-9275B6EF2E52}" vid="{516C64E9-C0AA-46DA-9991-9C0EC881A8B4}"/>
    </a:ext>
  </a:extLst>
</a:theme>
</file>

<file path=docProps/app.xml><?xml version="1.0" encoding="utf-8"?>
<Properties xmlns="http://schemas.openxmlformats.org/officeDocument/2006/extended-properties" xmlns:vt="http://schemas.openxmlformats.org/officeDocument/2006/docPropsVTypes">
  <TotalTime>0</TotalTime>
  <Words>456</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Avenir Next LT Pro</vt:lpstr>
      <vt:lpstr>Avenir Next LT Pro (Body)</vt:lpstr>
      <vt:lpstr>Avenir Next LT Pro Light</vt:lpstr>
      <vt:lpstr>Garamond</vt:lpstr>
      <vt:lpstr>SavonVTI</vt:lpstr>
      <vt:lpstr>T&amp;P Info page</vt:lpstr>
      <vt:lpstr>Contents</vt:lpstr>
      <vt:lpstr>PowerPoint Presentation</vt:lpstr>
      <vt:lpstr>Technologies Used</vt:lpstr>
      <vt:lpstr>PowerPoint Presentation</vt:lpstr>
      <vt:lpstr>PowerPoint Presentation</vt:lpstr>
      <vt:lpstr>Home</vt:lpstr>
      <vt:lpstr>Login</vt:lpstr>
      <vt:lpstr>Menu</vt:lpstr>
      <vt:lpstr>Data Entry Form</vt:lpstr>
      <vt:lpstr>Companies </vt:lpstr>
      <vt:lpstr>Placement Details</vt:lpstr>
      <vt:lpstr>Placement Details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2020-02-09T18:19:03Z</dcterms:created>
  <dcterms:modified xsi:type="dcterms:W3CDTF">2020-02-09T19:16:42Z</dcterms:modified>
</cp:coreProperties>
</file>