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0" r:id="rId7"/>
    <p:sldId id="311" r:id="rId8"/>
    <p:sldId id="312" r:id="rId9"/>
    <p:sldId id="313" r:id="rId10"/>
    <p:sldId id="314" r:id="rId11"/>
    <p:sldId id="315" r:id="rId12"/>
    <p:sldId id="316" r:id="rId13"/>
    <p:sldId id="317" r:id="rId14"/>
    <p:sldId id="31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11/15/2020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159027"/>
            <a:ext cx="4813072" cy="3974857"/>
          </a:xfrm>
        </p:spPr>
        <p:txBody>
          <a:bodyPr>
            <a:normAutofit/>
          </a:bodyPr>
          <a:lstStyle/>
          <a:p>
            <a:pPr algn="l"/>
            <a:r>
              <a:rPr lang="en-US" sz="5400" b="0" i="0" dirty="0">
                <a:solidFill>
                  <a:srgbClr val="333333"/>
                </a:solidFill>
                <a:effectLst/>
                <a:latin typeface="Impact" panose="020B0806030902050204" pitchFamily="34" charset="0"/>
              </a:rPr>
              <a:t>Finding a Better Place in Scarborough, Toronto</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Final project</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43141B5-5390-4DDC-B7A1-03B0B511D144}"/>
              </a:ext>
            </a:extLst>
          </p:cNvPr>
          <p:cNvSpPr txBox="1"/>
          <p:nvPr/>
        </p:nvSpPr>
        <p:spPr>
          <a:xfrm>
            <a:off x="397565" y="1285462"/>
            <a:ext cx="10893288" cy="4124206"/>
          </a:xfrm>
          <a:prstGeom prst="rect">
            <a:avLst/>
          </a:prstGeom>
          <a:noFill/>
        </p:spPr>
        <p:txBody>
          <a:bodyPr wrap="square">
            <a:spAutoFit/>
          </a:bodyPr>
          <a:lstStyle/>
          <a:p>
            <a:pPr algn="l"/>
            <a:r>
              <a:rPr lang="en-US" sz="2400" b="1" i="0" dirty="0">
                <a:solidFill>
                  <a:srgbClr val="333333"/>
                </a:solidFill>
                <a:effectLst/>
                <a:latin typeface="Lincoln-ProximaNova-Reg"/>
              </a:rPr>
              <a:t>The Location:</a:t>
            </a:r>
          </a:p>
          <a:p>
            <a:pPr algn="l"/>
            <a:r>
              <a:rPr lang="en-US" sz="2000" b="0" i="0" dirty="0">
                <a:solidFill>
                  <a:srgbClr val="333333"/>
                </a:solidFill>
                <a:effectLst/>
                <a:latin typeface="Arial" panose="020B0604020202020204" pitchFamily="34" charset="0"/>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pPr algn="l"/>
            <a:endParaRPr lang="en-US" dirty="0">
              <a:solidFill>
                <a:srgbClr val="333333"/>
              </a:solidFill>
              <a:latin typeface="Arial" panose="020B0604020202020204" pitchFamily="34" charset="0"/>
            </a:endParaRPr>
          </a:p>
          <a:p>
            <a:pPr algn="l"/>
            <a:endParaRPr lang="en-US" b="0" i="0" dirty="0">
              <a:solidFill>
                <a:srgbClr val="333333"/>
              </a:solidFill>
              <a:effectLst/>
              <a:latin typeface="Arial" panose="020B0604020202020204" pitchFamily="34" charset="0"/>
            </a:endParaRPr>
          </a:p>
          <a:p>
            <a:pPr algn="l"/>
            <a:r>
              <a:rPr lang="en-US" sz="2400" b="1" i="0" dirty="0">
                <a:solidFill>
                  <a:srgbClr val="333333"/>
                </a:solidFill>
                <a:effectLst/>
                <a:latin typeface="Lincoln-ProximaNova-Reg"/>
              </a:rPr>
              <a:t>Foursquare API:</a:t>
            </a:r>
          </a:p>
          <a:p>
            <a:pPr algn="l"/>
            <a:r>
              <a:rPr lang="en-US" sz="2000" b="0" i="0" dirty="0">
                <a:solidFill>
                  <a:srgbClr val="333333"/>
                </a:solidFill>
                <a:effectLst/>
                <a:latin typeface="Arial" panose="020B0604020202020204" pitchFamily="34" charset="0"/>
              </a:rPr>
              <a:t>This Capstone project have used Four-square API as its prime data gathering source as it has a database of millions of places, especially their places API which provides the ability to perform location search, location sharing and details about a business.</a:t>
            </a:r>
          </a:p>
          <a:p>
            <a:endParaRPr lang="en-IN" dirty="0"/>
          </a:p>
        </p:txBody>
      </p:sp>
    </p:spTree>
    <p:extLst>
      <p:ext uri="{BB962C8B-B14F-4D97-AF65-F5344CB8AC3E}">
        <p14:creationId xmlns:p14="http://schemas.microsoft.com/office/powerpoint/2010/main" val="598591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0" y="286603"/>
            <a:ext cx="11155680" cy="495275"/>
          </a:xfrm>
        </p:spPr>
        <p:txBody>
          <a:bodyPr>
            <a:normAutofit fontScale="90000"/>
          </a:bodyPr>
          <a:lstStyle/>
          <a:p>
            <a:r>
              <a:rPr lang="en-US" dirty="0"/>
              <a:t>6.Conclusion Section</a:t>
            </a:r>
          </a:p>
        </p:txBody>
      </p:sp>
      <p:sp>
        <p:nvSpPr>
          <p:cNvPr id="7" name="Rectangle 2">
            <a:extLst>
              <a:ext uri="{FF2B5EF4-FFF2-40B4-BE49-F238E27FC236}">
                <a16:creationId xmlns:a16="http://schemas.microsoft.com/office/drawing/2014/main" id="{AEB94E35-F349-4BFC-802C-1725C2E8C203}"/>
              </a:ext>
            </a:extLst>
          </p:cNvPr>
          <p:cNvSpPr>
            <a:spLocks noGrp="1" noChangeArrowheads="1"/>
          </p:cNvSpPr>
          <p:nvPr>
            <p:ph idx="1"/>
          </p:nvPr>
        </p:nvSpPr>
        <p:spPr bwMode="auto">
          <a:xfrm rot="10800000" flipV="1">
            <a:off x="145774" y="1079782"/>
            <a:ext cx="1158240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 this Capstone project, using k-means cluster algorithm I separated the neighborhood into 10(Ten) different clusters and for 103 different </a:t>
            </a:r>
            <a:r>
              <a:rPr kumimoji="0" lang="en-US" altLang="en-US" sz="15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lattitude</a:t>
            </a:r>
            <a:r>
              <a:rPr kumimoji="0" lang="en-US" altLang="en-US" sz="15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and longitude from dataset, which have very-similar neighborhoods around them. Using the charts above results presented to a particular neighborhood based on average house prices and school rating have been made.</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 feel rewarded with the efforts and believe this course with all the topics covered is well worthy of appreciation.</a:t>
            </a:r>
            <a:br>
              <a:rPr kumimoji="0" lang="en-US" altLang="en-US" sz="15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5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This project has shown me a practical application to resolve a real situation that has impacting personal and financial impact using Data Science tools.</a:t>
            </a:r>
            <a:br>
              <a:rPr kumimoji="0" lang="en-US" altLang="en-US" sz="15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5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mapping with Folium is a very powerful technique to consolidate information and make the analysis and decision better with confidence.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Future Works: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This Capstone project can be continued for making it more precise in terms to find best house in Scarborough. Best means on the basis of all required things(daily needs or things we need to live a better life) around and also in terms of cost effective.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Libraries Which are Used to Develop</a:t>
            </a:r>
            <a:r>
              <a:rPr lang="en-US" altLang="en-US" sz="1600" b="1" u="sng" dirty="0">
                <a:solidFill>
                  <a:srgbClr val="333333"/>
                </a:solidFill>
                <a:latin typeface="Times New Roman" panose="02020603050405020304" pitchFamily="18" charset="0"/>
                <a:cs typeface="Times New Roman" panose="02020603050405020304" pitchFamily="18" charset="0"/>
              </a:rPr>
              <a:t> </a:t>
            </a:r>
            <a:r>
              <a:rPr kumimoji="0" lang="en-US" altLang="en-US" sz="1600" b="1" i="0" u="sng"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For creating and manipulating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Folium: Python visualization library would be used to visualize the neighborhoods cluster distribution of using interactive leaflet map.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 Learn: For importing k-means clustering.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JSON: Library to handle JSON files.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XML: To separate data from presentation and XML stores data in plain text format.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Geocoder: To retrieve Location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Beautiful Soup and Requests: To scrap and library to handle http requests.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Matplotlib: Python Plotting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73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45774" y="286603"/>
            <a:ext cx="11009906" cy="702305"/>
          </a:xfrm>
        </p:spPr>
        <p:txBody>
          <a:bodyPr>
            <a:normAutofit fontScale="90000"/>
          </a:bodyPr>
          <a:lstStyle/>
          <a:p>
            <a:r>
              <a:rPr lang="en-US" dirty="0"/>
              <a:t>1.Introduction </a:t>
            </a:r>
          </a:p>
        </p:txBody>
      </p:sp>
      <p:sp>
        <p:nvSpPr>
          <p:cNvPr id="5" name="Content Placeholder 4">
            <a:extLst>
              <a:ext uri="{FF2B5EF4-FFF2-40B4-BE49-F238E27FC236}">
                <a16:creationId xmlns:a16="http://schemas.microsoft.com/office/drawing/2014/main" id="{C4DB5FCC-99B3-401F-BE90-919D9816E521}"/>
              </a:ext>
            </a:extLst>
          </p:cNvPr>
          <p:cNvSpPr>
            <a:spLocks noGrp="1"/>
          </p:cNvSpPr>
          <p:nvPr>
            <p:ph idx="1"/>
          </p:nvPr>
        </p:nvSpPr>
        <p:spPr>
          <a:xfrm>
            <a:off x="145774" y="1152939"/>
            <a:ext cx="11860696" cy="5418458"/>
          </a:xfrm>
        </p:spPr>
        <p:txBody>
          <a:bodyPr>
            <a:normAutofit/>
          </a:bodyPr>
          <a:lstStyle/>
          <a:p>
            <a:pPr algn="l"/>
            <a:r>
              <a:rPr lang="en-US" b="0" i="0" dirty="0">
                <a:solidFill>
                  <a:srgbClr val="333333"/>
                </a:solidFill>
                <a:effectLst/>
                <a:latin typeface="Arial" panose="020B0604020202020204" pitchFamily="34" charset="0"/>
              </a:rPr>
              <a:t>The purpose of this Capstone Project is to help people in exploring better facilities around their neighborhood. It will help people making smart and efficient decision on selecting great neighborhood out of numbers of other neighborhoods in Scarborough, </a:t>
            </a:r>
            <a:r>
              <a:rPr lang="en-US" b="0" i="0" dirty="0" err="1">
                <a:solidFill>
                  <a:srgbClr val="333333"/>
                </a:solidFill>
                <a:effectLst/>
                <a:latin typeface="Arial" panose="020B0604020202020204" pitchFamily="34" charset="0"/>
              </a:rPr>
              <a:t>Toranto</a:t>
            </a:r>
            <a:r>
              <a:rPr lang="en-US" b="0" i="0" dirty="0">
                <a:solidFill>
                  <a:srgbClr val="333333"/>
                </a:solidFill>
                <a:effectLst/>
                <a:latin typeface="Arial" panose="020B0604020202020204" pitchFamily="34" charset="0"/>
              </a:rPr>
              <a:t>.</a:t>
            </a:r>
          </a:p>
          <a:p>
            <a:pPr algn="l"/>
            <a:r>
              <a:rPr lang="en-US" b="0" i="0" dirty="0">
                <a:solidFill>
                  <a:srgbClr val="333333"/>
                </a:solidFill>
                <a:effectLst/>
                <a:latin typeface="Arial" panose="020B0604020202020204" pitchFamily="34" charset="0"/>
              </a:rPr>
              <a:t>Lots of people are migrating to various states of Canada and needed lots of research for good housing prices and reputed schools for their children. This project is for those people who are looking for better neighborhoods. For ease of accessing to Cafe, School, Super market, medical shops, grocery shops, mall, theatre, hospital, like minded people, etc.</a:t>
            </a:r>
          </a:p>
          <a:p>
            <a:pPr algn="l"/>
            <a:r>
              <a:rPr lang="en-US" b="0" i="0" dirty="0">
                <a:solidFill>
                  <a:srgbClr val="333333"/>
                </a:solidFill>
                <a:effectLst/>
                <a:latin typeface="Arial" panose="020B0604020202020204" pitchFamily="34" charset="0"/>
              </a:rPr>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pPr algn="l"/>
            <a:r>
              <a:rPr lang="en-US" b="0" i="0" dirty="0">
                <a:solidFill>
                  <a:srgbClr val="333333"/>
                </a:solidFill>
                <a:effectLst/>
                <a:latin typeface="Arial" panose="020B0604020202020204" pitchFamily="34" charset="0"/>
              </a:rPr>
              <a:t>It will help people to get awareness of the area and neighborhood before moving to a new city, state, country or place for their work or to start a new fresh life.</a:t>
            </a:r>
          </a:p>
          <a:p>
            <a:endParaRPr lang="en-IN" dirty="0"/>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45774" y="286603"/>
            <a:ext cx="11009906" cy="504967"/>
          </a:xfrm>
        </p:spPr>
        <p:txBody>
          <a:bodyPr>
            <a:normAutofit fontScale="90000"/>
          </a:bodyPr>
          <a:lstStyle/>
          <a:p>
            <a:r>
              <a:rPr lang="en-US" dirty="0"/>
              <a:t>2.Data Section</a:t>
            </a:r>
          </a:p>
        </p:txBody>
      </p:sp>
      <p:sp>
        <p:nvSpPr>
          <p:cNvPr id="3" name="Rectangle 1">
            <a:extLst>
              <a:ext uri="{FF2B5EF4-FFF2-40B4-BE49-F238E27FC236}">
                <a16:creationId xmlns:a16="http://schemas.microsoft.com/office/drawing/2014/main" id="{21F93B61-83F4-4032-B9F2-F1E6228528D2}"/>
              </a:ext>
            </a:extLst>
          </p:cNvPr>
          <p:cNvSpPr>
            <a:spLocks noGrp="1" noChangeArrowheads="1"/>
          </p:cNvSpPr>
          <p:nvPr>
            <p:ph idx="1"/>
          </p:nvPr>
        </p:nvSpPr>
        <p:spPr bwMode="auto">
          <a:xfrm>
            <a:off x="146051" y="939013"/>
            <a:ext cx="11939932" cy="5845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sng"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Data Link</a:t>
            </a: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https://en.wikipedia.org/wiki/List_of_postal_codes_of_Canada:_M</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Will use Scarborough dataset which we scrapped from </a:t>
            </a:r>
            <a:r>
              <a:rPr kumimoji="0" lang="en-US" altLang="en-US" sz="22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wikipedia</a:t>
            </a: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on Week 3. Dataset consisting of latitude and longitude, zip codes.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sng"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Foursquare API Data</a:t>
            </a: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We will need data about different venues in different neighborhoods of that specific borough.</a:t>
            </a:r>
            <a:b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After finding the list of neighborhoods, we then connect to the Foursquare API to gather information about venues inside each and every neighborhood. For each neighborhood, we have chosen the radius to be 100 meter.</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data retrieved from Foursquare contained information of venues within a specified distance of the longitude and latitude of the postcodes. The information obtained per venue as follows:</a:t>
            </a:r>
            <a:endParaRPr kumimoji="0" lang="en-US" altLang="en-US" sz="2200" b="0" i="0" u="none" strike="noStrike" cap="none" normalizeH="0" baseline="0" dirty="0">
              <a:ln>
                <a:noFill/>
              </a:ln>
              <a:solidFill>
                <a:srgbClr val="23282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3282D"/>
                </a:solidFill>
                <a:effectLst/>
                <a:latin typeface="Times New Roman" panose="02020603050405020304" pitchFamily="18" charset="0"/>
                <a:cs typeface="Times New Roman" panose="02020603050405020304" pitchFamily="18" charset="0"/>
              </a:rPr>
              <a:t>1. Neighborhood 2. Neighborhood Latitude 3. Neighborhood Longitude 4. Venue 5. Name of the venue e.g. the name of a store or restaurant 6. Venue Latitude 7. Venue Longitude 8. Venue Category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1939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E1F62-7091-4C04-BADC-8AAB730B1855}"/>
              </a:ext>
            </a:extLst>
          </p:cNvPr>
          <p:cNvSpPr>
            <a:spLocks noGrp="1"/>
          </p:cNvSpPr>
          <p:nvPr>
            <p:ph idx="1"/>
          </p:nvPr>
        </p:nvSpPr>
        <p:spPr>
          <a:xfrm>
            <a:off x="231913" y="273401"/>
            <a:ext cx="10771367" cy="5590796"/>
          </a:xfrm>
        </p:spPr>
        <p:txBody>
          <a:bodyPr/>
          <a:lstStyle/>
          <a:p>
            <a:r>
              <a:rPr lang="en-IN" b="1" i="0" dirty="0">
                <a:solidFill>
                  <a:srgbClr val="333333"/>
                </a:solidFill>
                <a:effectLst/>
                <a:latin typeface="Arial" panose="020B0604020202020204" pitchFamily="34" charset="0"/>
              </a:rPr>
              <a:t>Map of Scarborough</a:t>
            </a:r>
            <a:endParaRPr lang="en-IN" dirty="0"/>
          </a:p>
        </p:txBody>
      </p:sp>
      <p:sp>
        <p:nvSpPr>
          <p:cNvPr id="4" name="AutoShape 2">
            <a:extLst>
              <a:ext uri="{FF2B5EF4-FFF2-40B4-BE49-F238E27FC236}">
                <a16:creationId xmlns:a16="http://schemas.microsoft.com/office/drawing/2014/main" id="{36D35E60-F225-429D-A24D-652C556A0062}"/>
              </a:ext>
            </a:extLst>
          </p:cNvPr>
          <p:cNvSpPr>
            <a:spLocks noChangeAspect="1" noChangeArrowheads="1"/>
          </p:cNvSpPr>
          <p:nvPr/>
        </p:nvSpPr>
        <p:spPr bwMode="auto">
          <a:xfrm>
            <a:off x="5791200" y="3281495"/>
            <a:ext cx="304800" cy="2950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F92DA8A-7094-4E6A-9D2A-3CF8BB7FDE73}"/>
              </a:ext>
            </a:extLst>
          </p:cNvPr>
          <p:cNvPicPr>
            <a:picLocks noChangeAspect="1"/>
          </p:cNvPicPr>
          <p:nvPr/>
        </p:nvPicPr>
        <p:blipFill>
          <a:blip r:embed="rId2"/>
          <a:stretch>
            <a:fillRect/>
          </a:stretch>
        </p:blipFill>
        <p:spPr>
          <a:xfrm>
            <a:off x="1083212" y="1090480"/>
            <a:ext cx="8839200" cy="4972050"/>
          </a:xfrm>
          <a:prstGeom prst="rect">
            <a:avLst/>
          </a:prstGeom>
        </p:spPr>
      </p:pic>
    </p:spTree>
    <p:extLst>
      <p:ext uri="{BB962C8B-B14F-4D97-AF65-F5344CB8AC3E}">
        <p14:creationId xmlns:p14="http://schemas.microsoft.com/office/powerpoint/2010/main" val="393920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0" y="286603"/>
            <a:ext cx="11155680" cy="504967"/>
          </a:xfrm>
        </p:spPr>
        <p:txBody>
          <a:bodyPr>
            <a:normAutofit fontScale="90000"/>
          </a:bodyPr>
          <a:lstStyle/>
          <a:p>
            <a:r>
              <a:rPr lang="en-US" dirty="0"/>
              <a:t>3.Methodology Section</a:t>
            </a:r>
          </a:p>
        </p:txBody>
      </p:sp>
      <p:sp>
        <p:nvSpPr>
          <p:cNvPr id="3" name="Rectangle 1">
            <a:extLst>
              <a:ext uri="{FF2B5EF4-FFF2-40B4-BE49-F238E27FC236}">
                <a16:creationId xmlns:a16="http://schemas.microsoft.com/office/drawing/2014/main" id="{21F93B61-83F4-4032-B9F2-F1E6228528D2}"/>
              </a:ext>
            </a:extLst>
          </p:cNvPr>
          <p:cNvSpPr>
            <a:spLocks noGrp="1" noChangeArrowheads="1"/>
          </p:cNvSpPr>
          <p:nvPr>
            <p:ph idx="1"/>
          </p:nvPr>
        </p:nvSpPr>
        <p:spPr bwMode="auto">
          <a:xfrm>
            <a:off x="1" y="744263"/>
            <a:ext cx="12046224" cy="20025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000" b="1" i="0" u="sng" dirty="0">
                <a:solidFill>
                  <a:srgbClr val="333333"/>
                </a:solidFill>
                <a:effectLst/>
                <a:latin typeface="Lincoln-ProximaNova-Reg"/>
              </a:rPr>
              <a:t>Clustering Approach</a:t>
            </a:r>
            <a:r>
              <a:rPr lang="en-US" sz="2000" b="0" i="0" dirty="0">
                <a:solidFill>
                  <a:srgbClr val="333333"/>
                </a:solidFill>
                <a:effectLst/>
                <a:latin typeface="Lincoln-ProximaNova-Reg"/>
              </a:rPr>
              <a:t>:</a:t>
            </a:r>
          </a:p>
          <a:p>
            <a:pPr algn="l"/>
            <a:r>
              <a:rPr lang="en-US" sz="1800" b="0" i="0" dirty="0">
                <a:solidFill>
                  <a:srgbClr val="333333"/>
                </a:solidFill>
                <a:effectLst/>
                <a:latin typeface="Arial" panose="020B0604020202020204" pitchFamily="34"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algn="l"/>
            <a:r>
              <a:rPr lang="en-US" sz="1900" b="1" i="0" dirty="0">
                <a:solidFill>
                  <a:srgbClr val="333333"/>
                </a:solidFill>
                <a:effectLst/>
                <a:latin typeface="Arial" panose="020B0604020202020204" pitchFamily="34" charset="0"/>
              </a:rPr>
              <a:t>Using K-Means Clustering Approach</a:t>
            </a:r>
            <a:r>
              <a:rPr lang="en-US" sz="1900" b="0" i="0" dirty="0">
                <a:solidFill>
                  <a:srgbClr val="333333"/>
                </a:solidFill>
                <a:effectLst/>
                <a:latin typeface="Arial" panose="020B0604020202020204" pitchFamily="34" charset="0"/>
              </a:rPr>
              <a:t> | Most Common Venue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229703-6369-4B11-8940-306093A7554E}"/>
              </a:ext>
            </a:extLst>
          </p:cNvPr>
          <p:cNvPicPr>
            <a:picLocks noChangeAspect="1"/>
          </p:cNvPicPr>
          <p:nvPr/>
        </p:nvPicPr>
        <p:blipFill>
          <a:blip r:embed="rId3"/>
          <a:stretch>
            <a:fillRect/>
          </a:stretch>
        </p:blipFill>
        <p:spPr>
          <a:xfrm>
            <a:off x="1" y="2358887"/>
            <a:ext cx="12046224" cy="4055165"/>
          </a:xfrm>
          <a:prstGeom prst="rect">
            <a:avLst/>
          </a:prstGeom>
        </p:spPr>
      </p:pic>
    </p:spTree>
    <p:extLst>
      <p:ext uri="{BB962C8B-B14F-4D97-AF65-F5344CB8AC3E}">
        <p14:creationId xmlns:p14="http://schemas.microsoft.com/office/powerpoint/2010/main" val="349524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1F93B61-83F4-4032-B9F2-F1E6228528D2}"/>
              </a:ext>
            </a:extLst>
          </p:cNvPr>
          <p:cNvSpPr>
            <a:spLocks noGrp="1" noChangeArrowheads="1"/>
          </p:cNvSpPr>
          <p:nvPr>
            <p:ph idx="1"/>
          </p:nvPr>
        </p:nvSpPr>
        <p:spPr bwMode="auto">
          <a:xfrm>
            <a:off x="0" y="-74312"/>
            <a:ext cx="12046225" cy="7668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l">
              <a:buNone/>
            </a:pPr>
            <a:r>
              <a:rPr lang="en-US" b="1" i="0" dirty="0">
                <a:solidFill>
                  <a:srgbClr val="333333"/>
                </a:solidFill>
                <a:effectLst/>
                <a:latin typeface="Arial" panose="020B0604020202020204" pitchFamily="34" charset="0"/>
              </a:rPr>
              <a:t>  Most Common Venues near Neighborhood</a:t>
            </a:r>
            <a:r>
              <a:rPr lang="en-US" b="0" i="0" dirty="0">
                <a:solidFill>
                  <a:srgbClr val="333333"/>
                </a:solidFill>
                <a:effectLst/>
                <a:latin typeface="Arial" panose="020B0604020202020204" pitchFamily="34" charset="0"/>
              </a:rPr>
              <a:t> | Using Clustering</a:t>
            </a:r>
            <a:endParaRPr lang="en-US" sz="2000" b="0" i="0" dirty="0">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E5B55A0-1C81-4ADF-BCB3-3F003E1FAE22}"/>
              </a:ext>
            </a:extLst>
          </p:cNvPr>
          <p:cNvPicPr>
            <a:picLocks noChangeAspect="1"/>
          </p:cNvPicPr>
          <p:nvPr/>
        </p:nvPicPr>
        <p:blipFill>
          <a:blip r:embed="rId3"/>
          <a:stretch>
            <a:fillRect/>
          </a:stretch>
        </p:blipFill>
        <p:spPr>
          <a:xfrm>
            <a:off x="145775" y="437321"/>
            <a:ext cx="9607825" cy="4269703"/>
          </a:xfrm>
          <a:prstGeom prst="rect">
            <a:avLst/>
          </a:prstGeom>
        </p:spPr>
      </p:pic>
      <p:sp>
        <p:nvSpPr>
          <p:cNvPr id="9" name="TextBox 8">
            <a:extLst>
              <a:ext uri="{FF2B5EF4-FFF2-40B4-BE49-F238E27FC236}">
                <a16:creationId xmlns:a16="http://schemas.microsoft.com/office/drawing/2014/main" id="{4FE17FDF-42E1-49F4-B70D-F5BB19F356D3}"/>
              </a:ext>
            </a:extLst>
          </p:cNvPr>
          <p:cNvSpPr txBox="1"/>
          <p:nvPr/>
        </p:nvSpPr>
        <p:spPr>
          <a:xfrm rot="10800000" flipV="1">
            <a:off x="-1" y="4707025"/>
            <a:ext cx="12046223" cy="1477328"/>
          </a:xfrm>
          <a:prstGeom prst="rect">
            <a:avLst/>
          </a:prstGeom>
          <a:noFill/>
        </p:spPr>
        <p:txBody>
          <a:bodyPr wrap="square">
            <a:spAutoFit/>
          </a:bodyPr>
          <a:lstStyle/>
          <a:p>
            <a:pPr algn="l"/>
            <a:r>
              <a:rPr lang="en-US" b="1" i="0" u="sng" dirty="0">
                <a:solidFill>
                  <a:srgbClr val="333333"/>
                </a:solidFill>
                <a:effectLst/>
                <a:latin typeface="Lincoln-ProximaNova-Reg"/>
              </a:rPr>
              <a:t>Work Flow:</a:t>
            </a:r>
          </a:p>
          <a:p>
            <a:pPr algn="l"/>
            <a:r>
              <a:rPr lang="en-US" b="0" i="0" dirty="0">
                <a:solidFill>
                  <a:srgbClr val="333333"/>
                </a:solidFill>
                <a:effectLst/>
                <a:latin typeface="Arial" panose="020B0604020202020204" pitchFamily="34" charset="0"/>
              </a:rPr>
              <a:t>Using credentials of Foursquare API features of near-by places of the neighborhoods would be mined. Due to http request limitations the number of places per neighborhood parameter would reasonably be set to 100 and the radius parameter would be set to 500.</a:t>
            </a:r>
          </a:p>
          <a:p>
            <a:pPr algn="l"/>
            <a:r>
              <a:rPr lang="en-US" b="0" i="0" dirty="0">
                <a:solidFill>
                  <a:srgbClr val="333333"/>
                </a:solidFill>
                <a:effectLst/>
                <a:latin typeface="Arial" panose="020B0604020202020204" pitchFamily="34" charset="0"/>
              </a:rPr>
              <a:t>would be set to 500.</a:t>
            </a:r>
          </a:p>
        </p:txBody>
      </p:sp>
    </p:spTree>
    <p:extLst>
      <p:ext uri="{BB962C8B-B14F-4D97-AF65-F5344CB8AC3E}">
        <p14:creationId xmlns:p14="http://schemas.microsoft.com/office/powerpoint/2010/main" val="17834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0" y="286603"/>
            <a:ext cx="11155680" cy="504967"/>
          </a:xfrm>
        </p:spPr>
        <p:txBody>
          <a:bodyPr>
            <a:normAutofit fontScale="90000"/>
          </a:bodyPr>
          <a:lstStyle/>
          <a:p>
            <a:r>
              <a:rPr lang="en-US" dirty="0"/>
              <a:t>4.Result Section</a:t>
            </a:r>
          </a:p>
        </p:txBody>
      </p:sp>
      <p:sp>
        <p:nvSpPr>
          <p:cNvPr id="3" name="Rectangle 1">
            <a:extLst>
              <a:ext uri="{FF2B5EF4-FFF2-40B4-BE49-F238E27FC236}">
                <a16:creationId xmlns:a16="http://schemas.microsoft.com/office/drawing/2014/main" id="{21F93B61-83F4-4032-B9F2-F1E6228528D2}"/>
              </a:ext>
            </a:extLst>
          </p:cNvPr>
          <p:cNvSpPr>
            <a:spLocks noGrp="1" noChangeArrowheads="1"/>
          </p:cNvSpPr>
          <p:nvPr>
            <p:ph idx="1"/>
          </p:nvPr>
        </p:nvSpPr>
        <p:spPr bwMode="auto">
          <a:xfrm>
            <a:off x="145774" y="1164435"/>
            <a:ext cx="11940209" cy="3975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solidFill>
                  <a:srgbClr val="333333"/>
                </a:solidFill>
                <a:effectLst/>
                <a:latin typeface="Arial" panose="020B0604020202020204" pitchFamily="34" charset="0"/>
              </a:rPr>
              <a:t>Map of Clusters in Scarborough</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076E00-93E6-468E-943A-C93689144048}"/>
              </a:ext>
            </a:extLst>
          </p:cNvPr>
          <p:cNvPicPr>
            <a:picLocks noChangeAspect="1"/>
          </p:cNvPicPr>
          <p:nvPr/>
        </p:nvPicPr>
        <p:blipFill>
          <a:blip r:embed="rId3"/>
          <a:stretch>
            <a:fillRect/>
          </a:stretch>
        </p:blipFill>
        <p:spPr>
          <a:xfrm>
            <a:off x="145774" y="1696276"/>
            <a:ext cx="11622156" cy="4678019"/>
          </a:xfrm>
          <a:prstGeom prst="rect">
            <a:avLst/>
          </a:prstGeom>
        </p:spPr>
      </p:pic>
    </p:spTree>
    <p:extLst>
      <p:ext uri="{BB962C8B-B14F-4D97-AF65-F5344CB8AC3E}">
        <p14:creationId xmlns:p14="http://schemas.microsoft.com/office/powerpoint/2010/main" val="36334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43141B5-5390-4DDC-B7A1-03B0B511D144}"/>
              </a:ext>
            </a:extLst>
          </p:cNvPr>
          <p:cNvSpPr txBox="1"/>
          <p:nvPr/>
        </p:nvSpPr>
        <p:spPr>
          <a:xfrm>
            <a:off x="1" y="0"/>
            <a:ext cx="9144000" cy="369332"/>
          </a:xfrm>
          <a:prstGeom prst="rect">
            <a:avLst/>
          </a:prstGeom>
          <a:noFill/>
        </p:spPr>
        <p:txBody>
          <a:bodyPr wrap="square">
            <a:spAutoFit/>
          </a:bodyPr>
          <a:lstStyle/>
          <a:p>
            <a:r>
              <a:rPr lang="en-US" b="1" i="0" dirty="0">
                <a:solidFill>
                  <a:srgbClr val="333333"/>
                </a:solidFill>
                <a:effectLst/>
                <a:latin typeface="Arial" panose="020B0604020202020204" pitchFamily="34" charset="0"/>
              </a:rPr>
              <a:t>Average Housing Price by Clusters in Scarborough</a:t>
            </a:r>
            <a:endParaRPr lang="en-IN" dirty="0"/>
          </a:p>
        </p:txBody>
      </p:sp>
      <p:pic>
        <p:nvPicPr>
          <p:cNvPr id="11" name="Picture 10">
            <a:extLst>
              <a:ext uri="{FF2B5EF4-FFF2-40B4-BE49-F238E27FC236}">
                <a16:creationId xmlns:a16="http://schemas.microsoft.com/office/drawing/2014/main" id="{C066D6DF-3D22-4916-A12E-DEBF4C29E862}"/>
              </a:ext>
            </a:extLst>
          </p:cNvPr>
          <p:cNvPicPr>
            <a:picLocks noChangeAspect="1"/>
          </p:cNvPicPr>
          <p:nvPr/>
        </p:nvPicPr>
        <p:blipFill>
          <a:blip r:embed="rId3"/>
          <a:stretch>
            <a:fillRect/>
          </a:stretch>
        </p:blipFill>
        <p:spPr>
          <a:xfrm>
            <a:off x="92765" y="369332"/>
            <a:ext cx="10747513" cy="5978459"/>
          </a:xfrm>
          <a:prstGeom prst="rect">
            <a:avLst/>
          </a:prstGeom>
        </p:spPr>
      </p:pic>
    </p:spTree>
    <p:extLst>
      <p:ext uri="{BB962C8B-B14F-4D97-AF65-F5344CB8AC3E}">
        <p14:creationId xmlns:p14="http://schemas.microsoft.com/office/powerpoint/2010/main" val="325731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43141B5-5390-4DDC-B7A1-03B0B511D144}"/>
              </a:ext>
            </a:extLst>
          </p:cNvPr>
          <p:cNvSpPr txBox="1"/>
          <p:nvPr/>
        </p:nvSpPr>
        <p:spPr>
          <a:xfrm>
            <a:off x="1" y="0"/>
            <a:ext cx="9144000" cy="369332"/>
          </a:xfrm>
          <a:prstGeom prst="rect">
            <a:avLst/>
          </a:prstGeom>
          <a:noFill/>
        </p:spPr>
        <p:txBody>
          <a:bodyPr wrap="square">
            <a:spAutoFit/>
          </a:bodyPr>
          <a:lstStyle/>
          <a:p>
            <a:r>
              <a:rPr lang="en-US" b="1" i="0" dirty="0">
                <a:solidFill>
                  <a:srgbClr val="333333"/>
                </a:solidFill>
                <a:effectLst/>
                <a:latin typeface="Arial" panose="020B0604020202020204" pitchFamily="34" charset="0"/>
              </a:rPr>
              <a:t>School Ratings by Clusters in Scarborough</a:t>
            </a:r>
            <a:endParaRPr lang="en-IN" dirty="0"/>
          </a:p>
        </p:txBody>
      </p:sp>
      <p:pic>
        <p:nvPicPr>
          <p:cNvPr id="2" name="Picture 1">
            <a:extLst>
              <a:ext uri="{FF2B5EF4-FFF2-40B4-BE49-F238E27FC236}">
                <a16:creationId xmlns:a16="http://schemas.microsoft.com/office/drawing/2014/main" id="{30D6AF30-2ACC-4BAA-A764-ADF813C05446}"/>
              </a:ext>
            </a:extLst>
          </p:cNvPr>
          <p:cNvPicPr>
            <a:picLocks noChangeAspect="1"/>
          </p:cNvPicPr>
          <p:nvPr/>
        </p:nvPicPr>
        <p:blipFill>
          <a:blip r:embed="rId3"/>
          <a:stretch>
            <a:fillRect/>
          </a:stretch>
        </p:blipFill>
        <p:spPr>
          <a:xfrm>
            <a:off x="0" y="369332"/>
            <a:ext cx="11555896" cy="5951956"/>
          </a:xfrm>
          <a:prstGeom prst="rect">
            <a:avLst/>
          </a:prstGeom>
        </p:spPr>
      </p:pic>
    </p:spTree>
    <p:extLst>
      <p:ext uri="{BB962C8B-B14F-4D97-AF65-F5344CB8AC3E}">
        <p14:creationId xmlns:p14="http://schemas.microsoft.com/office/powerpoint/2010/main" val="124521107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0.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{27066C80-16CE-46FB-95D8-0EEF3749D602}tf11437505_win32</Template>
  <TotalTime>68</TotalTime>
  <Words>1074</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Georgia Pro Cond Light</vt:lpstr>
      <vt:lpstr>Impact</vt:lpstr>
      <vt:lpstr>Lincoln-ProximaNova-Reg</vt:lpstr>
      <vt:lpstr>Speak Pro</vt:lpstr>
      <vt:lpstr>Times New Roman</vt:lpstr>
      <vt:lpstr>RetrospectVTI</vt:lpstr>
      <vt:lpstr>Finding a Better Place in Scarborough, Toronto</vt:lpstr>
      <vt:lpstr>1.Introduction </vt:lpstr>
      <vt:lpstr>2.Data Section</vt:lpstr>
      <vt:lpstr>PowerPoint Presentation</vt:lpstr>
      <vt:lpstr>3.Methodology Section</vt:lpstr>
      <vt:lpstr>PowerPoint Presentation</vt:lpstr>
      <vt:lpstr>4.Result Section</vt:lpstr>
      <vt:lpstr>PowerPoint Presentation</vt:lpstr>
      <vt:lpstr>PowerPoint Presentation</vt:lpstr>
      <vt:lpstr>PowerPoint Presentation</vt:lpstr>
      <vt:lpstr>6.Conclusion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 Better Place in Scarborough, Toronto</dc:title>
  <dc:creator>Anil Kumarr</dc:creator>
  <cp:lastModifiedBy>Anil Kumarr</cp:lastModifiedBy>
  <cp:revision>8</cp:revision>
  <dcterms:created xsi:type="dcterms:W3CDTF">2020-11-15T17:05:59Z</dcterms:created>
  <dcterms:modified xsi:type="dcterms:W3CDTF">2020-11-15T18:14:44Z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