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4" r:id="rId4"/>
    <p:sldId id="260" r:id="rId5"/>
    <p:sldId id="269" r:id="rId6"/>
    <p:sldId id="259" r:id="rId7"/>
    <p:sldId id="287" r:id="rId8"/>
    <p:sldId id="261" r:id="rId9"/>
    <p:sldId id="288" r:id="rId10"/>
    <p:sldId id="278" r:id="rId11"/>
    <p:sldId id="279" r:id="rId12"/>
    <p:sldId id="276" r:id="rId13"/>
    <p:sldId id="286" r:id="rId14"/>
    <p:sldId id="289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Juan Castillo Loyola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Jefe de Proyecto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 err="1"/>
            <a:t>Mallely</a:t>
          </a:r>
          <a:r>
            <a:rPr lang="es-CL" dirty="0"/>
            <a:t> </a:t>
          </a:r>
          <a:r>
            <a:rPr lang="es-CL" dirty="0" err="1"/>
            <a:t>Calfilaf</a:t>
          </a:r>
          <a:r>
            <a:rPr lang="es-CL" dirty="0"/>
            <a:t> Aguayo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Planificar, coordinar y supervisar todas las fases del proyecto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Gerente General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Garantiza la alineación del proyecto con los objetivos </a:t>
          </a:r>
          <a:r>
            <a:rPr lang="es-CL" dirty="0" err="1"/>
            <a:t>estrategicos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Juan Castillo Loyola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Jefe de Proyecto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Planificar, coordinar y supervisar todas las fases del proyecto</a:t>
          </a:r>
        </a:p>
      </dsp:txBody>
      <dsp:txXfrm>
        <a:off x="1574860" y="0"/>
        <a:ext cx="5206156" cy="2186568"/>
      </dsp:txXfrm>
    </dsp:sp>
    <dsp:sp modelId="{9A7E2690-DE9C-4572-9BE5-B8C9A3B8BBB3}">
      <dsp:nvSpPr>
        <dsp:cNvPr id="0" name=""/>
        <dsp:cNvSpPr/>
      </dsp:nvSpPr>
      <dsp:spPr>
        <a:xfrm>
          <a:off x="218656" y="218656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405225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 err="1"/>
            <a:t>Mallely</a:t>
          </a:r>
          <a:r>
            <a:rPr lang="es-CL" sz="3200" kern="1200" dirty="0"/>
            <a:t> </a:t>
          </a:r>
          <a:r>
            <a:rPr lang="es-CL" sz="3200" kern="1200" dirty="0" err="1"/>
            <a:t>Calfilaf</a:t>
          </a:r>
          <a:r>
            <a:rPr lang="es-CL" sz="3200" kern="1200" dirty="0"/>
            <a:t> Aguayo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Gerente General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Garantiza la alineación del proyecto con los objetivos </a:t>
          </a:r>
          <a:r>
            <a:rPr lang="es-CL" sz="2500" kern="1200" dirty="0" err="1"/>
            <a:t>estrategicos</a:t>
          </a:r>
          <a:endParaRPr lang="es-CL" sz="2500" kern="1200" dirty="0"/>
        </a:p>
      </dsp:txBody>
      <dsp:txXfrm>
        <a:off x="1574860" y="2405225"/>
        <a:ext cx="5206156" cy="2186568"/>
      </dsp:txXfrm>
    </dsp:sp>
    <dsp:sp modelId="{3F97C059-D720-4D48-953F-B84D04D0BF79}">
      <dsp:nvSpPr>
        <dsp:cNvPr id="0" name=""/>
        <dsp:cNvSpPr/>
      </dsp:nvSpPr>
      <dsp:spPr>
        <a:xfrm>
          <a:off x="218656" y="2623882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B0916-E07D-42EB-9C54-2314ADA0F462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5F9D-CC9F-439E-A8EF-7846A27162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22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5F9D-CC9F-439E-A8EF-7846A271622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168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../Documentacion%20Proyecto/Matriz%20EDT.xlsb.xlsx" TargetMode="External"/><Relationship Id="rId3" Type="http://schemas.openxmlformats.org/officeDocument/2006/relationships/hyperlink" Target="../Documentacion%20Proyecto/Acta%20de%20constituci&#243;n.docx" TargetMode="External"/><Relationship Id="rId7" Type="http://schemas.openxmlformats.org/officeDocument/2006/relationships/hyperlink" Target="../Documentacion%20Proyecto/Informe%20ERS.docx" TargetMode="External"/><Relationship Id="rId2" Type="http://schemas.openxmlformats.org/officeDocument/2006/relationships/hyperlink" Target="../Documentacion%20Proyecto/Carta%20Gantt.xls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../Documentacion%20Proyecto/Documento%20Mockups.docx" TargetMode="External"/><Relationship Id="rId5" Type="http://schemas.openxmlformats.org/officeDocument/2006/relationships/hyperlink" Target="../Documentacion%20Proyecto/Documento%20de%20avance%20de%20sprint.docx" TargetMode="External"/><Relationship Id="rId4" Type="http://schemas.openxmlformats.org/officeDocument/2006/relationships/hyperlink" Target="../Documentacion%20Proyecto/Documento%20Caso%20Uso%20Extendido.docx" TargetMode="External"/><Relationship Id="rId9" Type="http://schemas.openxmlformats.org/officeDocument/2006/relationships/hyperlink" Target="../Documentacion%20Proyecto/Planilla%20de%20Requerimientos.xls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81" y="1942162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s-CL" dirty="0"/>
              <a:t>Presentación Portafolio Titulo</a:t>
            </a:r>
            <a:br>
              <a:rPr lang="es-CL" dirty="0"/>
            </a:br>
            <a:r>
              <a:rPr lang="es-CL" dirty="0"/>
              <a:t>SMARTFLOW-SISTEMA DE GESTION Y RESERVAS</a:t>
            </a:r>
            <a:br>
              <a:rPr lang="es-CL" dirty="0"/>
            </a:br>
            <a:endParaRPr lang="es-CL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</p:spPr>
        <p:txBody>
          <a:bodyPr>
            <a:noAutofit/>
          </a:bodyPr>
          <a:lstStyle/>
          <a:p>
            <a:r>
              <a:rPr lang="es-CL" sz="3200" dirty="0"/>
              <a:t>Ingeniería Informática</a:t>
            </a:r>
          </a:p>
          <a:p>
            <a:r>
              <a:rPr lang="es-CL" sz="1400" dirty="0"/>
              <a:t>Escuela de Informática y Telecomunicaciones</a:t>
            </a:r>
          </a:p>
          <a:p>
            <a:r>
              <a:rPr lang="es-CL" sz="1400" dirty="0"/>
              <a:t>Sede [Puente Alto]</a:t>
            </a:r>
          </a:p>
          <a:p>
            <a:r>
              <a:rPr lang="es-CL" sz="1400" dirty="0"/>
              <a:t>2025</a:t>
            </a:r>
          </a:p>
          <a:p>
            <a:endParaRPr lang="es-CL" sz="1400" dirty="0"/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Hitos Importantes </a:t>
            </a:r>
          </a:p>
        </p:txBody>
      </p:sp>
      <p:graphicFrame>
        <p:nvGraphicFramePr>
          <p:cNvPr id="6" name="Google Shape;546;p23">
            <a:extLst>
              <a:ext uri="{FF2B5EF4-FFF2-40B4-BE49-F238E27FC236}">
                <a16:creationId xmlns:a16="http://schemas.microsoft.com/office/drawing/2014/main" id="{D286135F-8E02-DD11-B3AB-F14E68EF6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3910906"/>
              </p:ext>
            </p:extLst>
          </p:nvPr>
        </p:nvGraphicFramePr>
        <p:xfrm>
          <a:off x="1708434" y="2356863"/>
          <a:ext cx="7525230" cy="302266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</a:tblPr>
              <a:tblGrid>
                <a:gridCol w="321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Nombre Fase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Fechas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Acta de Constitución de Proyecto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18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Aprobación del Acta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19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Definición de Requerimientos Generales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20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Organización del Equipo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21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Entrega Final y Cierre primera fase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02 Septiembre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3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8343" y="257525"/>
            <a:ext cx="10515600" cy="586118"/>
          </a:xfrm>
        </p:spPr>
        <p:txBody>
          <a:bodyPr>
            <a:normAutofit fontScale="90000"/>
          </a:bodyPr>
          <a:lstStyle/>
          <a:p>
            <a:r>
              <a:rPr lang="es-CL" dirty="0"/>
              <a:t>Costos por Fase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0128D8B-4D44-0E85-0466-FE45A162B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4685"/>
              </p:ext>
            </p:extLst>
          </p:nvPr>
        </p:nvGraphicFramePr>
        <p:xfrm>
          <a:off x="648343" y="924340"/>
          <a:ext cx="8422970" cy="542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7894">
                  <a:extLst>
                    <a:ext uri="{9D8B030D-6E8A-4147-A177-3AD203B41FA5}">
                      <a16:colId xmlns:a16="http://schemas.microsoft.com/office/drawing/2014/main" val="2652633683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2582471956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1778921750"/>
                    </a:ext>
                  </a:extLst>
                </a:gridCol>
              </a:tblGrid>
              <a:tr h="258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Categoría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Detalle Técnico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Monto Estimado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3102041226"/>
                  </a:ext>
                </a:extLst>
              </a:tr>
              <a:tr h="1316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Recursos Humanos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horas/hombre de analista de sistemas, diseñador UX/UI, desarrolladores backend y frontend, testers QA, además del jefe de proyecto. Cubre planificación, diseño de arquitectura, codificación, integración y validación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$3.500.000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768698041"/>
                  </a:ext>
                </a:extLst>
              </a:tr>
              <a:tr h="1449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Herramientas y Software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Gastos asociados a hosting en la nube, registro de dominio, licencias de librerías/frameworks, herramientas de prototipado (Figma/Adobe XD), IDEs profesionales, APIs de integración y servicios de control de versiones (GitHub/Bitbucket).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$800.000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204234313"/>
                  </a:ext>
                </a:extLst>
              </a:tr>
              <a:tr h="11838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Pruebas, Documentación y Capacitación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plan de pruebas funcionales y de carga, documentación técnica y manuales de usuario, además de capacitaciones dirigidas a coordinadores y usuarios finales para garantizar una correcta adopción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$400.000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66721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Contingencias e Imprevistos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Fondo de respaldo destinado a ajustes técnicos no previstos, soporte adicional, ampliación de infraestructura o adquisición de nuevas librerías/API necesarias durante la implementación.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460144707"/>
                  </a:ext>
                </a:extLst>
              </a:tr>
              <a:tr h="1310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 ESTIMADO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$5.000.000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419916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Tecnologías del Desarrollo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BD5924-0E6B-2362-71BA-48A044BE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50870"/>
              </p:ext>
            </p:extLst>
          </p:nvPr>
        </p:nvGraphicFramePr>
        <p:xfrm>
          <a:off x="988828" y="2073349"/>
          <a:ext cx="8662068" cy="4028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7356">
                  <a:extLst>
                    <a:ext uri="{9D8B030D-6E8A-4147-A177-3AD203B41FA5}">
                      <a16:colId xmlns:a16="http://schemas.microsoft.com/office/drawing/2014/main" val="903849958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3946835405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2542160757"/>
                    </a:ext>
                  </a:extLst>
                </a:gridCol>
              </a:tblGrid>
              <a:tr h="1901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Tecnología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Versión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067323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Razor Pages (ASP.NET Core)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.NET 8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Framework de desarrollo web con C#, permite generar interfaces dinámicas y escalables.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998880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SQL Server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Sistema gestor de base de datos relacional para almacenamiento estructurado.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04595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Visual Studio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Entorno de desarrollo integrado (IDE) para programación en .NET y C#.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60062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Última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Plataforma de control de versiones y colaboración para el código fuente.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94048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Hosting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propio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Cloud o Servidor dedicado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Infraestructura de despliegue para el backend en Razor con soporte .NET.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2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4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1215614" y="869663"/>
            <a:ext cx="7853958" cy="105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Conclusión 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996CBE9-7AF7-AD71-3333-A4F05AF40672}"/>
              </a:ext>
            </a:extLst>
          </p:cNvPr>
          <p:cNvSpPr/>
          <p:nvPr/>
        </p:nvSpPr>
        <p:spPr>
          <a:xfrm>
            <a:off x="839487" y="1923143"/>
            <a:ext cx="10365542" cy="4332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El desarrollo del sistema SMARTFLOW responde a la necesidad real de los estudiantes del DUOC UC de contar con un método eficiente, ordenado y accesible para agendar horas con sus coordinadores académicos. A través de la integración de tecnologías modernas como .NET Core con </a:t>
            </a:r>
            <a:r>
              <a:rPr lang="es-ES" dirty="0" err="1"/>
              <a:t>Razor</a:t>
            </a:r>
            <a:r>
              <a:rPr lang="es-ES" dirty="0"/>
              <a:t> Pages, SQL Server y GitHub para el trabajo colaborativo, se ha diseñado una plataforma que optimiza la gestión de agendas, evitando la duplicidad de horarios, las demoras en la atención y la pérdida de información. Con un presupuesto proyectado de 5 millones de pesos, una planificación detallada y el uso de buenas prácticas en desarrollo, pruebas y despliegue, SMARTFLOW se presenta como una solución integral, escalable y adaptable a las necesidades institucionales. De este modo, se contribuye a fortalecer la comunicación entre estudiantes y coordinadores, fomentando una gestión académica más eficiente, moderna y centrada en la experiencia del usuario.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93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0B832-92CB-9760-CE05-8D70052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Anexos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2C6007-A565-FD24-95F3-EB126A488026}"/>
              </a:ext>
            </a:extLst>
          </p:cNvPr>
          <p:cNvSpPr txBox="1"/>
          <p:nvPr/>
        </p:nvSpPr>
        <p:spPr>
          <a:xfrm>
            <a:off x="606056" y="1691561"/>
            <a:ext cx="66240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2" action="ppaction://hlinkfile"/>
              </a:rPr>
              <a:t>..\</a:t>
            </a:r>
            <a:r>
              <a:rPr lang="es-ES" dirty="0" err="1">
                <a:hlinkClick r:id="rId2" action="ppaction://hlinkfile"/>
              </a:rPr>
              <a:t>Documentacion</a:t>
            </a:r>
            <a:r>
              <a:rPr lang="es-ES" dirty="0">
                <a:hlinkClick r:id="rId2" action="ppaction://hlinkfile"/>
              </a:rPr>
              <a:t> Proyecto\Carta Gantt.xlsx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 action="ppaction://hlinkfile"/>
              </a:rPr>
              <a:t>..\</a:t>
            </a:r>
            <a:r>
              <a:rPr lang="es-ES" dirty="0" err="1">
                <a:hlinkClick r:id="rId3" action="ppaction://hlinkfile"/>
              </a:rPr>
              <a:t>Documentacion</a:t>
            </a:r>
            <a:r>
              <a:rPr lang="es-ES" dirty="0">
                <a:hlinkClick r:id="rId3" action="ppaction://hlinkfile"/>
              </a:rPr>
              <a:t> Proyecto\Acta de constitución.docx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4" action="ppaction://hlinkfile"/>
              </a:rPr>
              <a:t>..\</a:t>
            </a:r>
            <a:r>
              <a:rPr lang="es-CL" dirty="0" err="1">
                <a:hlinkClick r:id="rId4" action="ppaction://hlinkfile"/>
              </a:rPr>
              <a:t>Documentacion</a:t>
            </a:r>
            <a:r>
              <a:rPr lang="es-CL" dirty="0">
                <a:hlinkClick r:id="rId4" action="ppaction://hlinkfile"/>
              </a:rPr>
              <a:t> Proyecto\Documento Caso Uso Extendido.docx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5" action="ppaction://hlinkfile"/>
              </a:rPr>
              <a:t>..\</a:t>
            </a:r>
            <a:r>
              <a:rPr lang="es-CL" dirty="0" err="1">
                <a:hlinkClick r:id="rId5" action="ppaction://hlinkfile"/>
              </a:rPr>
              <a:t>Documentacion</a:t>
            </a:r>
            <a:r>
              <a:rPr lang="es-CL" dirty="0">
                <a:hlinkClick r:id="rId5" action="ppaction://hlinkfile"/>
              </a:rPr>
              <a:t> Proyecto\Documento de avance de sprint.docx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>
                <a:hlinkClick r:id="rId6" action="ppaction://hlinkfile"/>
              </a:rPr>
              <a:t>..\</a:t>
            </a:r>
            <a:r>
              <a:rPr lang="es-CL" dirty="0" err="1">
                <a:hlinkClick r:id="rId6" action="ppaction://hlinkfile"/>
              </a:rPr>
              <a:t>Documentacion</a:t>
            </a:r>
            <a:r>
              <a:rPr lang="es-CL" dirty="0">
                <a:hlinkClick r:id="rId6" action="ppaction://hlinkfile"/>
              </a:rPr>
              <a:t> Proyecto\Documento Mockups.docx</a:t>
            </a:r>
            <a:endParaRPr lang="es-C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7" action="ppaction://hlinkfile"/>
              </a:rPr>
              <a:t>..\</a:t>
            </a:r>
            <a:r>
              <a:rPr lang="es-ES" dirty="0" err="1">
                <a:hlinkClick r:id="rId7" action="ppaction://hlinkfile"/>
              </a:rPr>
              <a:t>Documentacion</a:t>
            </a:r>
            <a:r>
              <a:rPr lang="es-ES" dirty="0">
                <a:hlinkClick r:id="rId7" action="ppaction://hlinkfile"/>
              </a:rPr>
              <a:t> Proyecto\Informe ERS.docx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8" action="ppaction://hlinkfile"/>
              </a:rPr>
              <a:t>..\</a:t>
            </a:r>
            <a:r>
              <a:rPr lang="es-ES" dirty="0" err="1">
                <a:hlinkClick r:id="rId8" action="ppaction://hlinkfile"/>
              </a:rPr>
              <a:t>Documentacion</a:t>
            </a:r>
            <a:r>
              <a:rPr lang="es-ES" dirty="0">
                <a:hlinkClick r:id="rId8" action="ppaction://hlinkfile"/>
              </a:rPr>
              <a:t> Proyecto\Matriz EDT.xlsb.xlsx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9" action="ppaction://hlinkfile"/>
              </a:rPr>
              <a:t>..\</a:t>
            </a:r>
            <a:r>
              <a:rPr lang="es-ES" dirty="0" err="1">
                <a:hlinkClick r:id="rId9" action="ppaction://hlinkfile"/>
              </a:rPr>
              <a:t>Documentacion</a:t>
            </a:r>
            <a:r>
              <a:rPr lang="es-ES" dirty="0">
                <a:hlinkClick r:id="rId9" action="ppaction://hlinkfile"/>
              </a:rPr>
              <a:t> Proyecto\Planilla de Requerimientos.xlsx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423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5D7939A-BC7B-E516-681B-96044152210D}"/>
              </a:ext>
            </a:extLst>
          </p:cNvPr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1689694-AE1D-7F59-36B7-DCF4483D5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778378"/>
              </p:ext>
            </p:extLst>
          </p:nvPr>
        </p:nvGraphicFramePr>
        <p:xfrm>
          <a:off x="4082926" y="1382434"/>
          <a:ext cx="6781017" cy="459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</p:spPr>
        <p:txBody>
          <a:bodyPr/>
          <a:lstStyle/>
          <a:p>
            <a:r>
              <a:rPr lang="es-CL" dirty="0"/>
              <a:t>Descripción del Proyecto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AAA338-F429-9042-FFA7-A873477A3F80}"/>
              </a:ext>
            </a:extLst>
          </p:cNvPr>
          <p:cNvSpPr/>
          <p:nvPr/>
        </p:nvSpPr>
        <p:spPr>
          <a:xfrm>
            <a:off x="725658" y="2177325"/>
            <a:ext cx="4554263" cy="4253292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Problemática</a:t>
            </a:r>
            <a:endParaRPr lang="es-MX" sz="1800" dirty="0"/>
          </a:p>
          <a:p>
            <a:pPr algn="just"/>
            <a:r>
              <a:rPr lang="es-ES" dirty="0"/>
              <a:t>Actualmente, los estudiantes de DUOC UC enfrentan dificultades para agendar horas con sus coordinadores académicos. El proceso se realiza principalmente de forma presencial o por correos electrónicos, lo que genera demoras en las respuestas, pérdida de información y problemas de coordinación. Esta falta de un sistema centralizado provoca que se solapen horarios, que algunos estudiantes no reciban atención oportuna y que los coordinadores tengan una sobrecarga en la gestión de sus agendas.</a:t>
            </a:r>
          </a:p>
          <a:p>
            <a:pPr algn="just"/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66F7A35-626F-23CE-7A47-1D8E5CBBB80B}"/>
              </a:ext>
            </a:extLst>
          </p:cNvPr>
          <p:cNvSpPr/>
          <p:nvPr/>
        </p:nvSpPr>
        <p:spPr>
          <a:xfrm>
            <a:off x="6490252" y="2177325"/>
            <a:ext cx="5267739" cy="4332805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/>
            <a:r>
              <a:rPr lang="es-ES" dirty="0"/>
              <a:t>Se propone implementar una plataforma de gestión de reservas en línea que permita a los estudiantes agendar horas directamente con sus coordinadores de manera simple y rápida. El sistema mostrará la disponibilidad en tiempo real, enviará notificaciones automáticas y recordatorios tanto a los estudiantes como a los coordinadores, y permitirá reprogramar o cancelar citas sin complicaciones. Con esta solución, se busca optimizar el uso del tiempo, mejorar la comunicación y garantizar que todos los estudiantes tengan acceso ordenado y equitativo a la atención de sus coordinadores.</a:t>
            </a:r>
            <a:endParaRPr lang="es-MX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FB58451-B5D0-BDE6-FFE9-4D940E71256C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0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F1CFDA6-4B15-1117-A158-08C7A7DC2C2C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Diseñar e implementar una plataforma digital que permita a los estudiantes agendar horas con los coordinadores de manera eficiente, optimizando tiempos de atención y mejorando la gestión de agendas.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8ECD55C-14AF-66FA-ED98-BC5A00C9EF6C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Desarrollar un sistema que muestre disponibilidad en tiempo real de los coordinadores.</a:t>
            </a:r>
          </a:p>
          <a:p>
            <a:r>
              <a:rPr lang="es-ES" dirty="0"/>
              <a:t>Implementar notificaciones y recordatorios automáticos para estudiantes y coordinadores.</a:t>
            </a:r>
          </a:p>
          <a:p>
            <a:r>
              <a:rPr lang="es-ES" dirty="0"/>
              <a:t>Facilitar la reprogramación y cancelación de citas de forma sencilla.</a:t>
            </a:r>
          </a:p>
          <a:p>
            <a:r>
              <a:rPr lang="es-ES" dirty="0"/>
              <a:t>Garantizar un acceso rápido, ordenado y equitativo para todos los estudiantes.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F79C96-AB81-4E82-DFF5-8BABB8C6C3B1}"/>
              </a:ext>
            </a:extLst>
          </p:cNvPr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A578C5-359E-EE93-4566-7B93CDA5020B}"/>
              </a:ext>
            </a:extLst>
          </p:cNvPr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</p:spPr>
        <p:txBody>
          <a:bodyPr/>
          <a:lstStyle/>
          <a:p>
            <a:r>
              <a:rPr lang="es-CL" dirty="0"/>
              <a:t>Alcances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14374" y="1664801"/>
            <a:ext cx="10072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E3C2AAB-DF02-3D74-01D1-6257ADCF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69747"/>
              </p:ext>
            </p:extLst>
          </p:nvPr>
        </p:nvGraphicFramePr>
        <p:xfrm>
          <a:off x="1812234" y="1971325"/>
          <a:ext cx="8161106" cy="391911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347931">
                  <a:extLst>
                    <a:ext uri="{9D8B030D-6E8A-4147-A177-3AD203B41FA5}">
                      <a16:colId xmlns:a16="http://schemas.microsoft.com/office/drawing/2014/main" val="3595245261"/>
                    </a:ext>
                  </a:extLst>
                </a:gridCol>
                <a:gridCol w="4813175">
                  <a:extLst>
                    <a:ext uri="{9D8B030D-6E8A-4147-A177-3AD203B41FA5}">
                      <a16:colId xmlns:a16="http://schemas.microsoft.com/office/drawing/2014/main" val="4180773103"/>
                    </a:ext>
                  </a:extLst>
                </a:gridCol>
              </a:tblGrid>
              <a:tr h="533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hace el Sistema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no hace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008498"/>
                  </a:ext>
                </a:extLst>
              </a:tr>
              <a:tr h="33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Permite agendar horas con coordinadores.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Muestra disponibilidad en tiempo real.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Envía notificaciones y recordatorios.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Facilita reprogramaciones y cancelaciones.</a:t>
                      </a:r>
                      <a:endParaRPr lang="es-CL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gestiona pagos ni transacciones.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reemplaza la atención presencial en casos especiales.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administra evaluaciones académicas.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resuelve consultas fuera del ámbito de coordinación.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0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4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880E5D-B6BE-CA6D-1168-D49F2F8E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416" y="2401956"/>
            <a:ext cx="10741360" cy="23588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D81D5-E25F-22F7-E67C-19AB3A8E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FA53D1-9FB3-E887-DC95-29BBC6F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Lista de Requerimientos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CC8EBD4-6DF7-FCA5-9425-868D3DE8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29517"/>
              </p:ext>
            </p:extLst>
          </p:nvPr>
        </p:nvGraphicFramePr>
        <p:xfrm>
          <a:off x="1931504" y="2009802"/>
          <a:ext cx="7808844" cy="441087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904422">
                  <a:extLst>
                    <a:ext uri="{9D8B030D-6E8A-4147-A177-3AD203B41FA5}">
                      <a16:colId xmlns:a16="http://schemas.microsoft.com/office/drawing/2014/main" val="1337602760"/>
                    </a:ext>
                  </a:extLst>
                </a:gridCol>
                <a:gridCol w="3904422">
                  <a:extLst>
                    <a:ext uri="{9D8B030D-6E8A-4147-A177-3AD203B41FA5}">
                      <a16:colId xmlns:a16="http://schemas.microsoft.com/office/drawing/2014/main" val="1271129176"/>
                    </a:ext>
                  </a:extLst>
                </a:gridCol>
              </a:tblGrid>
              <a:tr h="207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No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226737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 los estudiantes registrarse e iniciar sesión.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ser accesible desde navegadores web y dispositivos móviles.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24706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estudiantes podrán visualizar la disponibilidad de los coordinadores.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interfaz debe ser simple e intuitiva para los usuarios.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305712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agendar, modificar y cancelar horas.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garantizar seguridad en los datos (usuarios y reservas).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391600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coordinadores podrán gestionar su agenda, bloqueando o liberando horarios.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disponibilidad del sistema debe ser mínimo 95% del tiempo.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349365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 debe enviar notificación automática por correo o sistema al confirmar una reserva.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tiempo de respuesta en consultas y agendamientos debe ser menor a 3 segundos.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96331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generar un historial de reservas para cada usuario.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datos deben estar protegidos con copia de seguridad periódica.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645341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administradores podrán gestionar usuarios (crear, editar y eliminar).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652026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reportes básicos de uso (cantidad de horas agendadas por mes, coordinador más solicitado, etc.).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58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6" name="Imagen 5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11A7CE76-6864-BB7A-2E36-FF4335709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02" y="3023020"/>
            <a:ext cx="2766469" cy="2766469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888ADCCE-9A62-5FFD-71B9-8959AE423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4323889"/>
            <a:ext cx="2061543" cy="2061543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3550416-3D92-7DFC-341E-C328D24B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2190865"/>
            <a:ext cx="2061543" cy="2061543"/>
          </a:xfrm>
          <a:prstGeom prst="rect">
            <a:avLst/>
          </a:prstGeom>
        </p:spPr>
      </p:pic>
      <p:pic>
        <p:nvPicPr>
          <p:cNvPr id="15" name="Imagen 1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928457B-6624-F782-78CA-1D816497E9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66" y="4323889"/>
            <a:ext cx="2061543" cy="2061543"/>
          </a:xfrm>
          <a:prstGeom prst="rect">
            <a:avLst/>
          </a:prstGeom>
        </p:spPr>
      </p:pic>
      <p:pic>
        <p:nvPicPr>
          <p:cNvPr id="17" name="Imagen 1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43045621-6A36-F221-997B-7B28C32C1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23" y="2173572"/>
            <a:ext cx="2061543" cy="2061543"/>
          </a:xfrm>
          <a:prstGeom prst="rect">
            <a:avLst/>
          </a:prstGeom>
        </p:spPr>
      </p:pic>
      <p:pic>
        <p:nvPicPr>
          <p:cNvPr id="19" name="Imagen 18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F0D2F30-9200-F121-B4BE-3C802862CB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49" y="4323889"/>
            <a:ext cx="2061543" cy="2061543"/>
          </a:xfrm>
          <a:prstGeom prst="rect">
            <a:avLst/>
          </a:prstGeom>
        </p:spPr>
      </p:pic>
      <p:pic>
        <p:nvPicPr>
          <p:cNvPr id="21" name="Imagen 20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B6888233-BCE0-9F69-E472-6953820642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49" y="2173572"/>
            <a:ext cx="2061543" cy="20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28CCD-36CC-F033-58CC-E97DDEB0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0E00E2-76B5-37AD-7FA5-25EDD99A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pic>
        <p:nvPicPr>
          <p:cNvPr id="8" name="Imagen 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7F1A9D73-745D-C3F8-04AF-29A5E4536F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88" y="4347146"/>
            <a:ext cx="2064034" cy="2064034"/>
          </a:xfrm>
          <a:prstGeom prst="rect">
            <a:avLst/>
          </a:prstGeom>
        </p:spPr>
      </p:pic>
      <p:pic>
        <p:nvPicPr>
          <p:cNvPr id="10" name="Imagen 9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33FA0EFF-BB44-C7BE-6B8D-C309E3840F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39" y="4347146"/>
            <a:ext cx="2064033" cy="2064033"/>
          </a:xfrm>
          <a:prstGeom prst="rect">
            <a:avLst/>
          </a:prstGeom>
        </p:spPr>
      </p:pic>
      <p:pic>
        <p:nvPicPr>
          <p:cNvPr id="14" name="Imagen 13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A29E3E6-1465-8DD0-AE52-33BB5E0F24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39" y="2096094"/>
            <a:ext cx="2064033" cy="2064033"/>
          </a:xfrm>
          <a:prstGeom prst="rect">
            <a:avLst/>
          </a:prstGeom>
        </p:spPr>
      </p:pic>
      <p:pic>
        <p:nvPicPr>
          <p:cNvPr id="18" name="Imagen 1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88D4542-973F-668E-DD1B-0B59DCE805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3" y="4347146"/>
            <a:ext cx="2064033" cy="2064033"/>
          </a:xfrm>
          <a:prstGeom prst="rect">
            <a:avLst/>
          </a:prstGeom>
        </p:spPr>
      </p:pic>
      <p:pic>
        <p:nvPicPr>
          <p:cNvPr id="22" name="Imagen 21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3790A0E5-FD8F-4743-925E-48D19C088D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4" y="2096094"/>
            <a:ext cx="2064033" cy="2064033"/>
          </a:xfrm>
          <a:prstGeom prst="rect">
            <a:avLst/>
          </a:prstGeom>
        </p:spPr>
      </p:pic>
      <p:pic>
        <p:nvPicPr>
          <p:cNvPr id="24" name="Imagen 23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D3932C9C-C298-3F56-07A4-F55246BE9F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15" y="3429000"/>
            <a:ext cx="2064033" cy="2064033"/>
          </a:xfrm>
          <a:prstGeom prst="rect">
            <a:avLst/>
          </a:prstGeom>
        </p:spPr>
      </p:pic>
      <p:pic>
        <p:nvPicPr>
          <p:cNvPr id="26" name="Imagen 25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A6C5A9CE-9BD4-C7B6-5D2C-A19E8603D8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28" y="2096095"/>
            <a:ext cx="2064033" cy="2064033"/>
          </a:xfrm>
          <a:prstGeom prst="rect">
            <a:avLst/>
          </a:prstGeom>
        </p:spPr>
      </p:pic>
      <p:pic>
        <p:nvPicPr>
          <p:cNvPr id="28" name="Imagen 2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CE4026D-3754-B08A-AC7B-59B172040B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" y="4347146"/>
            <a:ext cx="2064033" cy="2064033"/>
          </a:xfrm>
          <a:prstGeom prst="rect">
            <a:avLst/>
          </a:prstGeom>
        </p:spPr>
      </p:pic>
      <p:pic>
        <p:nvPicPr>
          <p:cNvPr id="30" name="Imagen 29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399A898C-2877-FBEE-BACB-5F75489032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" y="2096095"/>
            <a:ext cx="2064033" cy="20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97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1146</Words>
  <Application>Microsoft Office PowerPoint</Application>
  <PresentationFormat>Panorámica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Cambria</vt:lpstr>
      <vt:lpstr>Tema de Office</vt:lpstr>
      <vt:lpstr>Presentación Portafolio Titulo SMARTFLOW-SISTEMA DE GESTION Y RESERVAS </vt:lpstr>
      <vt:lpstr>Presentación de PowerPoint</vt:lpstr>
      <vt:lpstr>Descripción del Proyecto</vt:lpstr>
      <vt:lpstr>Presentación de PowerPoint</vt:lpstr>
      <vt:lpstr>Alcances</vt:lpstr>
      <vt:lpstr>Usuarios</vt:lpstr>
      <vt:lpstr>Lista de Requerimientos</vt:lpstr>
      <vt:lpstr>Mockups del Sistema</vt:lpstr>
      <vt:lpstr>Mockups del Sistema</vt:lpstr>
      <vt:lpstr>Hitos Importantes </vt:lpstr>
      <vt:lpstr>Costos por Fase </vt:lpstr>
      <vt:lpstr>Tecnologías del Desarrollo</vt:lpstr>
      <vt:lpstr>Presentación de PowerPoint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JUAN JOSUE CASTILLO LOYOLA</cp:lastModifiedBy>
  <cp:revision>96</cp:revision>
  <dcterms:created xsi:type="dcterms:W3CDTF">2015-07-01T15:45:01Z</dcterms:created>
  <dcterms:modified xsi:type="dcterms:W3CDTF">2025-10-02T22:28:23Z</dcterms:modified>
</cp:coreProperties>
</file>