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84" r:id="rId4"/>
    <p:sldId id="260" r:id="rId5"/>
    <p:sldId id="269" r:id="rId6"/>
    <p:sldId id="259" r:id="rId7"/>
    <p:sldId id="287" r:id="rId8"/>
    <p:sldId id="261" r:id="rId9"/>
    <p:sldId id="288" r:id="rId10"/>
    <p:sldId id="278" r:id="rId11"/>
    <p:sldId id="279" r:id="rId12"/>
    <p:sldId id="276" r:id="rId13"/>
    <p:sldId id="286" r:id="rId1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Estilo medio 2 - Énfasis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69012ECD-51FC-41F1-AA8D-1B2483CD663E}" styleName="Estilo claro 2 - Acento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69CF1AB2-1976-4502-BF36-3FF5EA218861}" styleName="Estilo medio 4 - Énfasis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5_2">
  <dgm:title val=""/>
  <dgm:desc val=""/>
  <dgm:catLst>
    <dgm:cat type="accent5" pri="11200"/>
  </dgm:catLst>
  <dgm:styleLbl name="node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5"/>
    </dgm:fillClrLst>
    <dgm:linClrLst meth="repeat">
      <a:schemeClr val="accent5"/>
    </dgm:linClrLst>
    <dgm:effectClrLst/>
    <dgm:txLinClrLst/>
    <dgm:txFillClrLst/>
    <dgm:txEffectClrLst/>
  </dgm:styleLbl>
  <dgm:styleLbl name="lnNode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>
        <a:tint val="60000"/>
      </a:schemeClr>
    </dgm:fillClrLst>
    <dgm:linClrLst meth="repeat">
      <a:schemeClr val="accent5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5"/>
    </dgm:fillClrLst>
    <dgm:linClrLst meth="repeat">
      <a:schemeClr val="accent5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/>
    </dgm:fillClrLst>
    <dgm:linClrLst meth="repeat">
      <a:schemeClr val="accent5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5">
        <a:alpha val="90000"/>
        <a:tint val="40000"/>
      </a:schemeClr>
    </dgm:fillClrLst>
    <dgm:linClrLst meth="repeat">
      <a:schemeClr val="accent5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8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E45140C-C326-4DAA-A267-498AD5117D68}" type="doc">
      <dgm:prSet loTypeId="urn:microsoft.com/office/officeart/2005/8/layout/vList4" loCatId="picture" qsTypeId="urn:microsoft.com/office/officeart/2005/8/quickstyle/3d1" qsCatId="3D" csTypeId="urn:microsoft.com/office/officeart/2005/8/colors/accent5_2" csCatId="accent5" phldr="1"/>
      <dgm:spPr/>
      <dgm:t>
        <a:bodyPr/>
        <a:lstStyle/>
        <a:p>
          <a:endParaRPr lang="es-CL"/>
        </a:p>
      </dgm:t>
    </dgm:pt>
    <dgm:pt modelId="{78BFB295-8F5D-4286-B72B-79142F8F0E13}">
      <dgm:prSet phldrT="[Texto]"/>
      <dgm:spPr/>
      <dgm:t>
        <a:bodyPr/>
        <a:lstStyle/>
        <a:p>
          <a:r>
            <a:rPr lang="es-CL" dirty="0"/>
            <a:t>Juan Castillo Loyola</a:t>
          </a:r>
        </a:p>
      </dgm:t>
    </dgm:pt>
    <dgm:pt modelId="{F1885FAB-61EC-4F80-98D0-72360031AF9F}" type="parTrans" cxnId="{2AD07198-D472-4B98-B6D5-5A730374E9A2}">
      <dgm:prSet/>
      <dgm:spPr/>
      <dgm:t>
        <a:bodyPr/>
        <a:lstStyle/>
        <a:p>
          <a:endParaRPr lang="es-CL"/>
        </a:p>
      </dgm:t>
    </dgm:pt>
    <dgm:pt modelId="{E88D0928-51D4-4670-8963-60ABBB193E13}" type="sibTrans" cxnId="{2AD07198-D472-4B98-B6D5-5A730374E9A2}">
      <dgm:prSet/>
      <dgm:spPr/>
      <dgm:t>
        <a:bodyPr/>
        <a:lstStyle/>
        <a:p>
          <a:endParaRPr lang="es-CL"/>
        </a:p>
      </dgm:t>
    </dgm:pt>
    <dgm:pt modelId="{D868444B-AE34-4422-A6A5-1F7D392D0C20}">
      <dgm:prSet phldrT="[Texto]"/>
      <dgm:spPr/>
      <dgm:t>
        <a:bodyPr/>
        <a:lstStyle/>
        <a:p>
          <a:r>
            <a:rPr lang="es-CL" dirty="0"/>
            <a:t>Jefe de Proyecto</a:t>
          </a:r>
        </a:p>
      </dgm:t>
    </dgm:pt>
    <dgm:pt modelId="{7DB88D83-6C3A-48C1-8CAD-0D11C3BEC35C}" type="parTrans" cxnId="{484B8A37-0122-4FF5-93D2-4A15DF521A17}">
      <dgm:prSet/>
      <dgm:spPr/>
      <dgm:t>
        <a:bodyPr/>
        <a:lstStyle/>
        <a:p>
          <a:endParaRPr lang="es-CL"/>
        </a:p>
      </dgm:t>
    </dgm:pt>
    <dgm:pt modelId="{74B9B1A5-94EB-40A9-BFF2-678501068FB8}" type="sibTrans" cxnId="{484B8A37-0122-4FF5-93D2-4A15DF521A17}">
      <dgm:prSet/>
      <dgm:spPr/>
      <dgm:t>
        <a:bodyPr/>
        <a:lstStyle/>
        <a:p>
          <a:endParaRPr lang="es-CL"/>
        </a:p>
      </dgm:t>
    </dgm:pt>
    <dgm:pt modelId="{02A34BC0-F8BA-4A89-87A4-4F20079DFD06}">
      <dgm:prSet phldrT="[Texto]"/>
      <dgm:spPr/>
      <dgm:t>
        <a:bodyPr/>
        <a:lstStyle/>
        <a:p>
          <a:r>
            <a:rPr lang="es-CL" dirty="0" err="1"/>
            <a:t>Mallely</a:t>
          </a:r>
          <a:r>
            <a:rPr lang="es-CL" dirty="0"/>
            <a:t> </a:t>
          </a:r>
          <a:r>
            <a:rPr lang="es-CL" dirty="0" err="1"/>
            <a:t>Calfilaf</a:t>
          </a:r>
          <a:r>
            <a:rPr lang="es-CL" dirty="0"/>
            <a:t> Aguayo</a:t>
          </a:r>
        </a:p>
      </dgm:t>
    </dgm:pt>
    <dgm:pt modelId="{9ADB496F-2DB6-4F16-8C91-2EB9CDF5F2F2}" type="parTrans" cxnId="{0E2AE979-A66C-4CEC-BFF4-5B28BB7CD9EA}">
      <dgm:prSet/>
      <dgm:spPr/>
      <dgm:t>
        <a:bodyPr/>
        <a:lstStyle/>
        <a:p>
          <a:endParaRPr lang="es-CL"/>
        </a:p>
      </dgm:t>
    </dgm:pt>
    <dgm:pt modelId="{44AB630E-CD8B-4223-9F51-5EEE4E054B0A}" type="sibTrans" cxnId="{0E2AE979-A66C-4CEC-BFF4-5B28BB7CD9EA}">
      <dgm:prSet/>
      <dgm:spPr/>
      <dgm:t>
        <a:bodyPr/>
        <a:lstStyle/>
        <a:p>
          <a:endParaRPr lang="es-CL"/>
        </a:p>
      </dgm:t>
    </dgm:pt>
    <dgm:pt modelId="{2E221207-005F-49CB-81E1-6D036D64322B}">
      <dgm:prSet phldrT="[Texto]"/>
      <dgm:spPr/>
      <dgm:t>
        <a:bodyPr/>
        <a:lstStyle/>
        <a:p>
          <a:r>
            <a:rPr lang="es-CL" dirty="0"/>
            <a:t>Planificar, coordinar y supervisar todas las fases del proyecto</a:t>
          </a:r>
        </a:p>
      </dgm:t>
    </dgm:pt>
    <dgm:pt modelId="{3728DB5E-E904-481D-A1E5-49CF4AFFC0D3}" type="sibTrans" cxnId="{1C3272C9-C630-4D60-B76B-138907BB4D41}">
      <dgm:prSet/>
      <dgm:spPr/>
      <dgm:t>
        <a:bodyPr/>
        <a:lstStyle/>
        <a:p>
          <a:endParaRPr lang="es-CL"/>
        </a:p>
      </dgm:t>
    </dgm:pt>
    <dgm:pt modelId="{B200B6AA-AA2A-4CB8-80FF-4BB54938E8A5}" type="parTrans" cxnId="{1C3272C9-C630-4D60-B76B-138907BB4D41}">
      <dgm:prSet/>
      <dgm:spPr/>
      <dgm:t>
        <a:bodyPr/>
        <a:lstStyle/>
        <a:p>
          <a:endParaRPr lang="es-CL"/>
        </a:p>
      </dgm:t>
    </dgm:pt>
    <dgm:pt modelId="{EA3B2395-55AF-495E-9D6B-329D2886612F}">
      <dgm:prSet phldrT="[Texto]"/>
      <dgm:spPr/>
      <dgm:t>
        <a:bodyPr/>
        <a:lstStyle/>
        <a:p>
          <a:r>
            <a:rPr lang="es-CL" dirty="0"/>
            <a:t>Gerente General</a:t>
          </a:r>
        </a:p>
      </dgm:t>
    </dgm:pt>
    <dgm:pt modelId="{11A4E056-7834-4F82-8A9C-B8EA31F159E3}" type="sibTrans" cxnId="{778F2DBC-81F3-476D-BD99-784E4F7153C8}">
      <dgm:prSet/>
      <dgm:spPr/>
      <dgm:t>
        <a:bodyPr/>
        <a:lstStyle/>
        <a:p>
          <a:endParaRPr lang="es-CL"/>
        </a:p>
      </dgm:t>
    </dgm:pt>
    <dgm:pt modelId="{01DA10B6-3F7A-4C8A-AACD-F605EE6CCF20}" type="parTrans" cxnId="{778F2DBC-81F3-476D-BD99-784E4F7153C8}">
      <dgm:prSet/>
      <dgm:spPr/>
      <dgm:t>
        <a:bodyPr/>
        <a:lstStyle/>
        <a:p>
          <a:endParaRPr lang="es-CL"/>
        </a:p>
      </dgm:t>
    </dgm:pt>
    <dgm:pt modelId="{55A2A9EB-4C26-43C3-B721-D475B10BC39B}">
      <dgm:prSet phldrT="[Texto]"/>
      <dgm:spPr/>
      <dgm:t>
        <a:bodyPr/>
        <a:lstStyle/>
        <a:p>
          <a:r>
            <a:rPr lang="es-CL" dirty="0"/>
            <a:t>Garantiza la alineación del proyecto con los objetivos </a:t>
          </a:r>
          <a:r>
            <a:rPr lang="es-CL" dirty="0" err="1"/>
            <a:t>estrategicos</a:t>
          </a:r>
          <a:endParaRPr lang="es-CL" dirty="0"/>
        </a:p>
      </dgm:t>
    </dgm:pt>
    <dgm:pt modelId="{4EF4588A-187C-4393-9DFC-C6D80B20E995}" type="sibTrans" cxnId="{ECED70CB-7A25-48F8-9E03-51596FB1E92C}">
      <dgm:prSet/>
      <dgm:spPr/>
      <dgm:t>
        <a:bodyPr/>
        <a:lstStyle/>
        <a:p>
          <a:endParaRPr lang="es-CL"/>
        </a:p>
      </dgm:t>
    </dgm:pt>
    <dgm:pt modelId="{B8424EB2-FFE7-4867-9D5A-EE0D46E8AAFE}" type="parTrans" cxnId="{ECED70CB-7A25-48F8-9E03-51596FB1E92C}">
      <dgm:prSet/>
      <dgm:spPr/>
      <dgm:t>
        <a:bodyPr/>
        <a:lstStyle/>
        <a:p>
          <a:endParaRPr lang="es-CL"/>
        </a:p>
      </dgm:t>
    </dgm:pt>
    <dgm:pt modelId="{6E1E561E-88C1-49C6-A3F7-DE4B9AD43273}" type="pres">
      <dgm:prSet presAssocID="{BE45140C-C326-4DAA-A267-498AD5117D68}" presName="linear" presStyleCnt="0">
        <dgm:presLayoutVars>
          <dgm:dir/>
          <dgm:resizeHandles val="exact"/>
        </dgm:presLayoutVars>
      </dgm:prSet>
      <dgm:spPr/>
    </dgm:pt>
    <dgm:pt modelId="{F70979D0-5925-4EC3-AD84-986E0EC7B0D8}" type="pres">
      <dgm:prSet presAssocID="{78BFB295-8F5D-4286-B72B-79142F8F0E13}" presName="comp" presStyleCnt="0"/>
      <dgm:spPr/>
    </dgm:pt>
    <dgm:pt modelId="{54FC4CB6-0791-48D3-B2C5-2E99B8AFCFF7}" type="pres">
      <dgm:prSet presAssocID="{78BFB295-8F5D-4286-B72B-79142F8F0E13}" presName="box" presStyleLbl="node1" presStyleIdx="0" presStyleCnt="2" custLinFactNeighborX="5318" custLinFactNeighborY="-12417"/>
      <dgm:spPr/>
    </dgm:pt>
    <dgm:pt modelId="{9A7E2690-DE9C-4572-9BE5-B8C9A3B8BBB3}" type="pres">
      <dgm:prSet presAssocID="{78BFB295-8F5D-4286-B72B-79142F8F0E13}" presName="img" presStyleLbl="fgImgPlace1" presStyleIdx="0" presStyleCnt="2"/>
      <dgm:spPr/>
    </dgm:pt>
    <dgm:pt modelId="{52D125D2-FCA7-4A2D-AB39-B6BD54F251F2}" type="pres">
      <dgm:prSet presAssocID="{78BFB295-8F5D-4286-B72B-79142F8F0E13}" presName="text" presStyleLbl="node1" presStyleIdx="0" presStyleCnt="2">
        <dgm:presLayoutVars>
          <dgm:bulletEnabled val="1"/>
        </dgm:presLayoutVars>
      </dgm:prSet>
      <dgm:spPr/>
    </dgm:pt>
    <dgm:pt modelId="{E95CA29D-745B-40BA-93B6-BB607C99A2CE}" type="pres">
      <dgm:prSet presAssocID="{E88D0928-51D4-4670-8963-60ABBB193E13}" presName="spacer" presStyleCnt="0"/>
      <dgm:spPr/>
    </dgm:pt>
    <dgm:pt modelId="{41A67AC8-1DD7-4AB7-96A3-87B24035E3FA}" type="pres">
      <dgm:prSet presAssocID="{02A34BC0-F8BA-4A89-87A4-4F20079DFD06}" presName="comp" presStyleCnt="0"/>
      <dgm:spPr/>
    </dgm:pt>
    <dgm:pt modelId="{39AFE128-ACF6-44CA-B18B-64F5782CF210}" type="pres">
      <dgm:prSet presAssocID="{02A34BC0-F8BA-4A89-87A4-4F20079DFD06}" presName="box" presStyleLbl="node1" presStyleIdx="1" presStyleCnt="2"/>
      <dgm:spPr/>
    </dgm:pt>
    <dgm:pt modelId="{3F97C059-D720-4D48-953F-B84D04D0BF79}" type="pres">
      <dgm:prSet presAssocID="{02A34BC0-F8BA-4A89-87A4-4F20079DFD06}" presName="img" presStyleLbl="fgImgPlace1" presStyleIdx="1" presStyleCnt="2"/>
      <dgm:spPr/>
    </dgm:pt>
    <dgm:pt modelId="{CFFDF23F-D296-4CDF-8EE4-8A672559E207}" type="pres">
      <dgm:prSet presAssocID="{02A34BC0-F8BA-4A89-87A4-4F20079DFD06}" presName="text" presStyleLbl="node1" presStyleIdx="1" presStyleCnt="2">
        <dgm:presLayoutVars>
          <dgm:bulletEnabled val="1"/>
        </dgm:presLayoutVars>
      </dgm:prSet>
      <dgm:spPr/>
    </dgm:pt>
  </dgm:ptLst>
  <dgm:cxnLst>
    <dgm:cxn modelId="{399BD705-2380-48A3-9C48-1D49A5A32D61}" type="presOf" srcId="{2E221207-005F-49CB-81E1-6D036D64322B}" destId="{52D125D2-FCA7-4A2D-AB39-B6BD54F251F2}" srcOrd="1" destOrd="2" presId="urn:microsoft.com/office/officeart/2005/8/layout/vList4"/>
    <dgm:cxn modelId="{D2B94F0C-C779-4AC1-87E4-35116A3DED02}" type="presOf" srcId="{78BFB295-8F5D-4286-B72B-79142F8F0E13}" destId="{54FC4CB6-0791-48D3-B2C5-2E99B8AFCFF7}" srcOrd="0" destOrd="0" presId="urn:microsoft.com/office/officeart/2005/8/layout/vList4"/>
    <dgm:cxn modelId="{A6E20436-8EF1-4FFF-9C29-AC69BF1D5C4A}" type="presOf" srcId="{02A34BC0-F8BA-4A89-87A4-4F20079DFD06}" destId="{39AFE128-ACF6-44CA-B18B-64F5782CF210}" srcOrd="0" destOrd="0" presId="urn:microsoft.com/office/officeart/2005/8/layout/vList4"/>
    <dgm:cxn modelId="{484B8A37-0122-4FF5-93D2-4A15DF521A17}" srcId="{78BFB295-8F5D-4286-B72B-79142F8F0E13}" destId="{D868444B-AE34-4422-A6A5-1F7D392D0C20}" srcOrd="0" destOrd="0" parTransId="{7DB88D83-6C3A-48C1-8CAD-0D11C3BEC35C}" sibTransId="{74B9B1A5-94EB-40A9-BFF2-678501068FB8}"/>
    <dgm:cxn modelId="{22F3405C-AB8E-4AC3-A83C-C551BA0831ED}" type="presOf" srcId="{55A2A9EB-4C26-43C3-B721-D475B10BC39B}" destId="{39AFE128-ACF6-44CA-B18B-64F5782CF210}" srcOrd="0" destOrd="2" presId="urn:microsoft.com/office/officeart/2005/8/layout/vList4"/>
    <dgm:cxn modelId="{7E8FC05E-FE02-4336-B1F8-3EAA05519A49}" type="presOf" srcId="{D868444B-AE34-4422-A6A5-1F7D392D0C20}" destId="{54FC4CB6-0791-48D3-B2C5-2E99B8AFCFF7}" srcOrd="0" destOrd="1" presId="urn:microsoft.com/office/officeart/2005/8/layout/vList4"/>
    <dgm:cxn modelId="{DC02AD53-682D-464B-9D09-C1B6DCD5AFB0}" type="presOf" srcId="{55A2A9EB-4C26-43C3-B721-D475B10BC39B}" destId="{CFFDF23F-D296-4CDF-8EE4-8A672559E207}" srcOrd="1" destOrd="2" presId="urn:microsoft.com/office/officeart/2005/8/layout/vList4"/>
    <dgm:cxn modelId="{0E2AE979-A66C-4CEC-BFF4-5B28BB7CD9EA}" srcId="{BE45140C-C326-4DAA-A267-498AD5117D68}" destId="{02A34BC0-F8BA-4A89-87A4-4F20079DFD06}" srcOrd="1" destOrd="0" parTransId="{9ADB496F-2DB6-4F16-8C91-2EB9CDF5F2F2}" sibTransId="{44AB630E-CD8B-4223-9F51-5EEE4E054B0A}"/>
    <dgm:cxn modelId="{2AD07198-D472-4B98-B6D5-5A730374E9A2}" srcId="{BE45140C-C326-4DAA-A267-498AD5117D68}" destId="{78BFB295-8F5D-4286-B72B-79142F8F0E13}" srcOrd="0" destOrd="0" parTransId="{F1885FAB-61EC-4F80-98D0-72360031AF9F}" sibTransId="{E88D0928-51D4-4670-8963-60ABBB193E13}"/>
    <dgm:cxn modelId="{690A389C-25C1-485B-88F9-437236A47744}" type="presOf" srcId="{BE45140C-C326-4DAA-A267-498AD5117D68}" destId="{6E1E561E-88C1-49C6-A3F7-DE4B9AD43273}" srcOrd="0" destOrd="0" presId="urn:microsoft.com/office/officeart/2005/8/layout/vList4"/>
    <dgm:cxn modelId="{ECFD91A4-F44F-4C84-8B25-37DA0B249A1F}" type="presOf" srcId="{78BFB295-8F5D-4286-B72B-79142F8F0E13}" destId="{52D125D2-FCA7-4A2D-AB39-B6BD54F251F2}" srcOrd="1" destOrd="0" presId="urn:microsoft.com/office/officeart/2005/8/layout/vList4"/>
    <dgm:cxn modelId="{778F2DBC-81F3-476D-BD99-784E4F7153C8}" srcId="{02A34BC0-F8BA-4A89-87A4-4F20079DFD06}" destId="{EA3B2395-55AF-495E-9D6B-329D2886612F}" srcOrd="0" destOrd="0" parTransId="{01DA10B6-3F7A-4C8A-AACD-F605EE6CCF20}" sibTransId="{11A4E056-7834-4F82-8A9C-B8EA31F159E3}"/>
    <dgm:cxn modelId="{FE5360C5-555C-42B2-9E63-16D2D46F21B1}" type="presOf" srcId="{D868444B-AE34-4422-A6A5-1F7D392D0C20}" destId="{52D125D2-FCA7-4A2D-AB39-B6BD54F251F2}" srcOrd="1" destOrd="1" presId="urn:microsoft.com/office/officeart/2005/8/layout/vList4"/>
    <dgm:cxn modelId="{1C3272C9-C630-4D60-B76B-138907BB4D41}" srcId="{78BFB295-8F5D-4286-B72B-79142F8F0E13}" destId="{2E221207-005F-49CB-81E1-6D036D64322B}" srcOrd="1" destOrd="0" parTransId="{B200B6AA-AA2A-4CB8-80FF-4BB54938E8A5}" sibTransId="{3728DB5E-E904-481D-A1E5-49CF4AFFC0D3}"/>
    <dgm:cxn modelId="{B0C181C9-77EB-4775-B9E6-C6CBDA60E6EB}" type="presOf" srcId="{EA3B2395-55AF-495E-9D6B-329D2886612F}" destId="{CFFDF23F-D296-4CDF-8EE4-8A672559E207}" srcOrd="1" destOrd="1" presId="urn:microsoft.com/office/officeart/2005/8/layout/vList4"/>
    <dgm:cxn modelId="{ECED70CB-7A25-48F8-9E03-51596FB1E92C}" srcId="{02A34BC0-F8BA-4A89-87A4-4F20079DFD06}" destId="{55A2A9EB-4C26-43C3-B721-D475B10BC39B}" srcOrd="1" destOrd="0" parTransId="{B8424EB2-FFE7-4867-9D5A-EE0D46E8AAFE}" sibTransId="{4EF4588A-187C-4393-9DFC-C6D80B20E995}"/>
    <dgm:cxn modelId="{22A4C7D2-C14A-4622-8C4E-3FE51F50DCC3}" type="presOf" srcId="{02A34BC0-F8BA-4A89-87A4-4F20079DFD06}" destId="{CFFDF23F-D296-4CDF-8EE4-8A672559E207}" srcOrd="1" destOrd="0" presId="urn:microsoft.com/office/officeart/2005/8/layout/vList4"/>
    <dgm:cxn modelId="{A70C9FD5-2935-4C81-937A-B6C05F5E54BA}" type="presOf" srcId="{2E221207-005F-49CB-81E1-6D036D64322B}" destId="{54FC4CB6-0791-48D3-B2C5-2E99B8AFCFF7}" srcOrd="0" destOrd="2" presId="urn:microsoft.com/office/officeart/2005/8/layout/vList4"/>
    <dgm:cxn modelId="{7ABE08FD-4ED4-44FB-BFBA-794B6C5FA813}" type="presOf" srcId="{EA3B2395-55AF-495E-9D6B-329D2886612F}" destId="{39AFE128-ACF6-44CA-B18B-64F5782CF210}" srcOrd="0" destOrd="1" presId="urn:microsoft.com/office/officeart/2005/8/layout/vList4"/>
    <dgm:cxn modelId="{DA463EE6-78DB-4E59-8099-EBA029F401B0}" type="presParOf" srcId="{6E1E561E-88C1-49C6-A3F7-DE4B9AD43273}" destId="{F70979D0-5925-4EC3-AD84-986E0EC7B0D8}" srcOrd="0" destOrd="0" presId="urn:microsoft.com/office/officeart/2005/8/layout/vList4"/>
    <dgm:cxn modelId="{2FE346D7-6685-4BD0-9465-988681234E35}" type="presParOf" srcId="{F70979D0-5925-4EC3-AD84-986E0EC7B0D8}" destId="{54FC4CB6-0791-48D3-B2C5-2E99B8AFCFF7}" srcOrd="0" destOrd="0" presId="urn:microsoft.com/office/officeart/2005/8/layout/vList4"/>
    <dgm:cxn modelId="{3671DC51-8308-4E14-B210-C8528BB18500}" type="presParOf" srcId="{F70979D0-5925-4EC3-AD84-986E0EC7B0D8}" destId="{9A7E2690-DE9C-4572-9BE5-B8C9A3B8BBB3}" srcOrd="1" destOrd="0" presId="urn:microsoft.com/office/officeart/2005/8/layout/vList4"/>
    <dgm:cxn modelId="{36512CCB-6AF4-4E79-94F2-3EAFE5E8BC48}" type="presParOf" srcId="{F70979D0-5925-4EC3-AD84-986E0EC7B0D8}" destId="{52D125D2-FCA7-4A2D-AB39-B6BD54F251F2}" srcOrd="2" destOrd="0" presId="urn:microsoft.com/office/officeart/2005/8/layout/vList4"/>
    <dgm:cxn modelId="{ECC56BF9-E938-422B-98CD-A358ACD6F8DC}" type="presParOf" srcId="{6E1E561E-88C1-49C6-A3F7-DE4B9AD43273}" destId="{E95CA29D-745B-40BA-93B6-BB607C99A2CE}" srcOrd="1" destOrd="0" presId="urn:microsoft.com/office/officeart/2005/8/layout/vList4"/>
    <dgm:cxn modelId="{158F6488-FF9D-4053-8FD1-E0DD5F22ECAD}" type="presParOf" srcId="{6E1E561E-88C1-49C6-A3F7-DE4B9AD43273}" destId="{41A67AC8-1DD7-4AB7-96A3-87B24035E3FA}" srcOrd="2" destOrd="0" presId="urn:microsoft.com/office/officeart/2005/8/layout/vList4"/>
    <dgm:cxn modelId="{236FF4A9-4957-4F7A-A24B-795FE34BEEFD}" type="presParOf" srcId="{41A67AC8-1DD7-4AB7-96A3-87B24035E3FA}" destId="{39AFE128-ACF6-44CA-B18B-64F5782CF210}" srcOrd="0" destOrd="0" presId="urn:microsoft.com/office/officeart/2005/8/layout/vList4"/>
    <dgm:cxn modelId="{5BD15FCC-0B87-4D85-98EC-9D897E4655EE}" type="presParOf" srcId="{41A67AC8-1DD7-4AB7-96A3-87B24035E3FA}" destId="{3F97C059-D720-4D48-953F-B84D04D0BF79}" srcOrd="1" destOrd="0" presId="urn:microsoft.com/office/officeart/2005/8/layout/vList4"/>
    <dgm:cxn modelId="{3156CEE4-28C8-4C16-85AC-EE6796DAD482}" type="presParOf" srcId="{41A67AC8-1DD7-4AB7-96A3-87B24035E3FA}" destId="{CFFDF23F-D296-4CDF-8EE4-8A672559E207}" srcOrd="2" destOrd="0" presId="urn:microsoft.com/office/officeart/2005/8/layout/vList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4FC4CB6-0791-48D3-B2C5-2E99B8AFCFF7}">
      <dsp:nvSpPr>
        <dsp:cNvPr id="0" name=""/>
        <dsp:cNvSpPr/>
      </dsp:nvSpPr>
      <dsp:spPr>
        <a:xfrm>
          <a:off x="0" y="0"/>
          <a:ext cx="6781017" cy="21865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/>
            <a:t>Juan Castillo Loyola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Jefe de Proyecto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Planificar, coordinar y supervisar todas las fases del proyecto</a:t>
          </a:r>
        </a:p>
      </dsp:txBody>
      <dsp:txXfrm>
        <a:off x="1574860" y="0"/>
        <a:ext cx="5206156" cy="2186568"/>
      </dsp:txXfrm>
    </dsp:sp>
    <dsp:sp modelId="{9A7E2690-DE9C-4572-9BE5-B8C9A3B8BBB3}">
      <dsp:nvSpPr>
        <dsp:cNvPr id="0" name=""/>
        <dsp:cNvSpPr/>
      </dsp:nvSpPr>
      <dsp:spPr>
        <a:xfrm>
          <a:off x="218656" y="218656"/>
          <a:ext cx="1356203" cy="1749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  <dsp:sp modelId="{39AFE128-ACF6-44CA-B18B-64F5782CF210}">
      <dsp:nvSpPr>
        <dsp:cNvPr id="0" name=""/>
        <dsp:cNvSpPr/>
      </dsp:nvSpPr>
      <dsp:spPr>
        <a:xfrm>
          <a:off x="0" y="2405225"/>
          <a:ext cx="6781017" cy="2186568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prstMaterial="plastic">
          <a:bevelT w="120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dirty="0" err="1"/>
            <a:t>Mallely</a:t>
          </a:r>
          <a:r>
            <a:rPr lang="es-CL" sz="3200" kern="1200" dirty="0"/>
            <a:t> </a:t>
          </a:r>
          <a:r>
            <a:rPr lang="es-CL" sz="3200" kern="1200" dirty="0" err="1"/>
            <a:t>Calfilaf</a:t>
          </a:r>
          <a:r>
            <a:rPr lang="es-CL" sz="3200" kern="1200" dirty="0"/>
            <a:t> Aguayo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Gerente General</a:t>
          </a:r>
        </a:p>
        <a:p>
          <a:pPr marL="228600" lvl="1" indent="-228600" algn="l" defTabSz="11112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CL" sz="2500" kern="1200" dirty="0"/>
            <a:t>Garantiza la alineación del proyecto con los objetivos </a:t>
          </a:r>
          <a:r>
            <a:rPr lang="es-CL" sz="2500" kern="1200" dirty="0" err="1"/>
            <a:t>estrategicos</a:t>
          </a:r>
          <a:endParaRPr lang="es-CL" sz="2500" kern="1200" dirty="0"/>
        </a:p>
      </dsp:txBody>
      <dsp:txXfrm>
        <a:off x="1574860" y="2405225"/>
        <a:ext cx="5206156" cy="2186568"/>
      </dsp:txXfrm>
    </dsp:sp>
    <dsp:sp modelId="{3F97C059-D720-4D48-953F-B84D04D0BF79}">
      <dsp:nvSpPr>
        <dsp:cNvPr id="0" name=""/>
        <dsp:cNvSpPr/>
      </dsp:nvSpPr>
      <dsp:spPr>
        <a:xfrm>
          <a:off x="218656" y="2623882"/>
          <a:ext cx="1356203" cy="174925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tint val="50000"/>
                <a:hueOff val="0"/>
                <a:satOff val="0"/>
                <a:lumOff val="0"/>
                <a:alphaOff val="0"/>
                <a:satMod val="103000"/>
                <a:lumMod val="102000"/>
                <a:tint val="94000"/>
              </a:schemeClr>
            </a:gs>
            <a:gs pos="50000">
              <a:schemeClr val="accent5">
                <a:tint val="50000"/>
                <a:hueOff val="0"/>
                <a:satOff val="0"/>
                <a:lumOff val="0"/>
                <a:alphaOff val="0"/>
                <a:satMod val="110000"/>
                <a:lumMod val="100000"/>
                <a:shade val="100000"/>
              </a:schemeClr>
            </a:gs>
            <a:gs pos="100000">
              <a:schemeClr val="accent5">
                <a:tint val="50000"/>
                <a:hueOff val="0"/>
                <a:satOff val="0"/>
                <a:lumOff val="0"/>
                <a:alphaOff val="0"/>
                <a:lumMod val="99000"/>
                <a:satMod val="120000"/>
                <a:shade val="78000"/>
              </a:schemeClr>
            </a:gs>
          </a:gsLst>
          <a:lin ang="5400000" scaled="0"/>
        </a:gradFill>
        <a:ln>
          <a:noFill/>
        </a:ln>
        <a:effectLst/>
        <a:scene3d>
          <a:camera prst="orthographicFront"/>
          <a:lightRig rig="flat" dir="t"/>
        </a:scene3d>
        <a:sp3d z="127000" prstMaterial="plastic">
          <a:bevelT w="88900" h="88900"/>
          <a:bevelB w="88900" h="31750" prst="angle"/>
        </a:sp3d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4">
  <dgm:title val=""/>
  <dgm:desc val=""/>
  <dgm:catLst>
    <dgm:cat type="list" pri="13000"/>
    <dgm:cat type="picture" pri="26000"/>
    <dgm:cat type="pictureconvert" pri="26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14" srcId="1" destId="12" srcOrd="0" destOrd="0"/>
        <dgm:cxn modelId="23" srcId="2" destId="21" srcOrd="0" destOrd="0"/>
        <dgm:cxn modelId="24" srcId="2" destId="22" srcOrd="0" destOrd="0"/>
        <dgm:cxn modelId="33" srcId="3" destId="31" srcOrd="0" destOrd="0"/>
        <dgm:cxn modelId="34" srcId="3" destId="32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resizeHandles val="exact"/>
    </dgm:varLst>
    <dgm:alg type="lin">
      <dgm:param type="linDir" val="fromT"/>
      <dgm:param type="vertAlign" val="t"/>
    </dgm:alg>
    <dgm:shape xmlns:r="http://schemas.openxmlformats.org/officeDocument/2006/relationships" r:blip="">
      <dgm:adjLst/>
    </dgm:shape>
    <dgm:presOf/>
    <dgm:constrLst>
      <dgm:constr type="w" for="ch" forName="comp" refType="w"/>
      <dgm:constr type="h" for="ch" forName="comp" refType="h"/>
      <dgm:constr type="h" for="ch" forName="spacer" refType="h" refFor="ch" refForName="comp" op="equ" fact="0.1"/>
      <dgm:constr type="primFontSz" for="des" forName="text" op="equ" val="65"/>
    </dgm:constrLst>
    <dgm:ruleLst/>
    <dgm:forEach name="Name0" axis="ch" ptType="node">
      <dgm:layoutNode name="comp" styleLbl="node1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l" for="ch" forName="img" refType="h" refFor="ch" refForName="box" fact="0.1"/>
              <dgm:constr type="h" for="ch" forName="text" refType="h"/>
              <dgm:constr type="l" for="ch" forName="text" refType="r" refFor="ch" refForName="img"/>
              <dgm:constr type="r" for="ch" forName="text" refType="w"/>
            </dgm:constrLst>
          </dgm:if>
          <dgm:else name="Name3">
            <dgm:constrLst>
              <dgm:constr type="h" for="ch" forName="box" refType="h"/>
              <dgm:constr type="w" for="ch" forName="box" refType="w"/>
              <dgm:constr type="w" for="ch" forName="img" refType="w" refFor="ch" refForName="box" fact="0.2"/>
              <dgm:constr type="h" for="ch" forName="img" refType="h" refFor="ch" refForName="box" fact="0.8"/>
              <dgm:constr type="t" for="ch" forName="img" refType="h" refFor="ch" refForName="box" fact="0.1"/>
              <dgm:constr type="r" for="ch" forName="img" refType="w" refFor="ch" refForName="box"/>
              <dgm:constr type="rOff" for="ch" forName="img" refType="h" refFor="ch" refForName="box" fact="-0.1"/>
              <dgm:constr type="h" for="ch" forName="text" refType="h"/>
              <dgm:constr type="r" for="ch" forName="text" refType="l" refFor="ch" refForName="img"/>
              <dgm:constr type="l" for="ch" forName="text"/>
            </dgm:constrLst>
          </dgm:else>
        </dgm:choose>
        <dgm:ruleLst/>
        <dgm:layoutNode name="box" styleLbl="node1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 axis="desOrSelf" ptType="node"/>
          <dgm:constrLst/>
          <dgm:ruleLst/>
        </dgm:layoutNode>
        <dgm:layoutNode name="img" styleLbl="fgImgPlace1">
          <dgm:alg type="sp"/>
          <dgm:shape xmlns:r="http://schemas.openxmlformats.org/officeDocument/2006/relationships" type="roundRect" r:blip="" blipPhldr="1">
            <dgm:adjLst>
              <dgm:adj idx="1" val="0.1"/>
            </dgm:adjLst>
          </dgm:shape>
          <dgm:presOf/>
          <dgm:constrLst/>
          <dgm:ruleLst/>
        </dgm:layoutNode>
        <dgm:layoutNode name="text">
          <dgm:varLst>
            <dgm:bulletEnabled val="1"/>
          </dgm:varLst>
          <dgm:alg type="tx">
            <dgm:param type="parTxLTRAlign" val="l"/>
            <dgm:param type="parTxRTLAlign" val="r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layoutNode>
      <dgm:forEach name="Name4" axis="followSib" ptType="sibTrans" cnt="1">
        <dgm:layoutNode name="spacer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3d1">
  <dgm:title val=""/>
  <dgm:desc val=""/>
  <dgm:catLst>
    <dgm:cat type="3D" pri="11100"/>
  </dgm:catLst>
  <dgm:scene3d>
    <a:camera prst="orthographicFront"/>
    <a:lightRig rig="threePt" dir="t"/>
  </dgm:scene3d>
  <dgm:styleLbl name="node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flat" dir="t"/>
    </dgm:scene3d>
    <dgm:sp3d z="1270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flat" dir="t"/>
    </dgm:scene3d>
    <dgm:sp3d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flat" dir="t"/>
    </dgm:scene3d>
    <dgm:sp3d z="-190500" prstMaterial="plastic">
      <a:bevelT w="88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flat" dir="t"/>
    </dgm:scene3d>
    <dgm:sp3d z="-80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flat" dir="t"/>
    </dgm:scene3d>
    <dgm:sp3d z="1270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flat" dir="t"/>
    </dgm:scene3d>
    <dgm:sp3d z="-190500" prstMaterial="plastic">
      <a:bevelT w="50800" h="50800"/>
      <a:bevelB w="25400" h="25400" prst="angle"/>
    </dgm:sp3d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flat" dir="t"/>
    </dgm:scene3d>
    <dgm:sp3d z="-40000" prstMaterial="matte"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 z="127000" prstMaterial="matte"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flat" dir="t"/>
    </dgm:scene3d>
    <dgm:sp3d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flat" dir="t"/>
    </dgm:scene3d>
    <dgm:sp3d z="-10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flat" dir="t"/>
    </dgm:scene3d>
    <dgm:sp3d z="-60000" prstMaterial="plastic">
      <a:bevelT w="120900" h="88900"/>
      <a:bevelB w="88900" h="31750" prst="angle"/>
    </dgm:sp3d>
    <dgm:txPr/>
    <dgm:style>
      <a:lnRef idx="0">
        <a:scrgbClr r="0" g="0" b="0"/>
      </a:lnRef>
      <a:fillRef idx="3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flat" dir="t"/>
    </dgm:scene3d>
    <dgm:sp3d prstMaterial="matte"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con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FgAcc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AlignAcc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olidBgAcc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FollowNode1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AccFollowNode1">
    <dgm:scene3d>
      <a:camera prst="orthographicFront"/>
      <a:lightRig rig="flat" dir="t"/>
    </dgm:scene3d>
    <dgm:sp3d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AccFollowNode1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0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2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3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fgAcc4">
    <dgm:scene3d>
      <a:camera prst="orthographicFront"/>
      <a:lightRig rig="flat" dir="t"/>
    </dgm:scene3d>
    <dgm:sp3d z="190500" extrusionH="12700" prstMaterial="plastic">
      <a:bevelT w="50800" h="50800"/>
    </dgm:sp3d>
    <dgm:txPr/>
    <dgm:style>
      <a:lnRef idx="1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flat" dir="t"/>
    </dgm:scene3d>
    <dgm:sp3d z="-190500" extrusionH="12700" prstMaterial="plastic">
      <a:bevelT w="50800" h="50800"/>
    </dgm:sp3d>
    <dgm:txPr/>
    <dgm:style>
      <a:lnRef idx="0">
        <a:scrgbClr r="0" g="0" b="0"/>
      </a:lnRef>
      <a:fillRef idx="2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flat" dir="t"/>
    </dgm:scene3d>
    <dgm:sp3d z="-190500" extrusionH="12700" prstMaterial="matte"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flat" dir="t"/>
    </dgm:scene3d>
    <dgm:sp3d z="190500" prstMaterial="plastic">
      <a:bevelT w="120900" h="88900"/>
      <a:bevelB w="88900" h="31750" prst="angle"/>
    </dgm:sp3d>
    <dgm:txPr/>
    <dgm:style>
      <a:lnRef idx="0">
        <a:scrgbClr r="0" g="0" b="0"/>
      </a:lnRef>
      <a:fillRef idx="1">
        <a:scrgbClr r="0" g="0" b="0"/>
      </a:fillRef>
      <a:effectRef idx="3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AAB0916-E07D-42EB-9C54-2314ADA0F462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635F9D-CC9F-439E-A8EF-7846A2716221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182229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4635F9D-CC9F-439E-A8EF-7846A2716221}" type="slidenum">
              <a:rPr lang="es-CL" smtClean="0"/>
              <a:t>1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1680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163217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469954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288796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1782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678956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7380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072709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967012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005582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60019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6040A3-26B0-41B9-8D0E-A6E2BE76A0F6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987328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6040A3-26B0-41B9-8D0E-A6E2BE76A0F6}" type="datetimeFigureOut">
              <a:rPr lang="es-CL" smtClean="0"/>
              <a:t>28-08-2025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A6B74D-EAB3-419D-9AFB-7734616CA1B2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120173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6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10" Type="http://schemas.openxmlformats.org/officeDocument/2006/relationships/image" Target="../media/image18.png"/><Relationship Id="rId4" Type="http://schemas.openxmlformats.org/officeDocument/2006/relationships/image" Target="../media/image12.png"/><Relationship Id="rId9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000381" y="1942162"/>
            <a:ext cx="9144000" cy="1620837"/>
          </a:xfrm>
        </p:spPr>
        <p:txBody>
          <a:bodyPr>
            <a:normAutofit fontScale="90000"/>
          </a:bodyPr>
          <a:lstStyle/>
          <a:p>
            <a:r>
              <a:rPr lang="es-CL" dirty="0"/>
              <a:t>Presentación Portafolio Titulo</a:t>
            </a:r>
            <a:br>
              <a:rPr lang="es-CL" dirty="0"/>
            </a:br>
            <a:r>
              <a:rPr lang="es-CL" dirty="0"/>
              <a:t>SMARTFLOW-SISTEMA DE GESTION Y RESERVAS</a:t>
            </a:r>
            <a:br>
              <a:rPr lang="es-CL" dirty="0"/>
            </a:br>
            <a:endParaRPr lang="es-CL" sz="32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562999"/>
            <a:ext cx="9144000" cy="1620837"/>
          </a:xfrm>
        </p:spPr>
        <p:txBody>
          <a:bodyPr>
            <a:noAutofit/>
          </a:bodyPr>
          <a:lstStyle/>
          <a:p>
            <a:r>
              <a:rPr lang="es-CL" sz="3200" dirty="0"/>
              <a:t>Ingeniería Informática</a:t>
            </a:r>
          </a:p>
          <a:p>
            <a:r>
              <a:rPr lang="es-CL" sz="1400" dirty="0"/>
              <a:t>Escuela de Informática y Telecomunicaciones</a:t>
            </a:r>
          </a:p>
          <a:p>
            <a:r>
              <a:rPr lang="es-CL" sz="1400" dirty="0"/>
              <a:t>Sede [Puente Alto]</a:t>
            </a:r>
          </a:p>
          <a:p>
            <a:r>
              <a:rPr lang="es-CL" sz="1400" dirty="0"/>
              <a:t>2025</a:t>
            </a:r>
          </a:p>
          <a:p>
            <a:endParaRPr lang="es-CL" sz="1400" dirty="0"/>
          </a:p>
          <a:p>
            <a:endParaRPr lang="es-CL" sz="1400" dirty="0"/>
          </a:p>
        </p:txBody>
      </p:sp>
    </p:spTree>
    <p:extLst>
      <p:ext uri="{BB962C8B-B14F-4D97-AF65-F5344CB8AC3E}">
        <p14:creationId xmlns:p14="http://schemas.microsoft.com/office/powerpoint/2010/main" val="215143395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</p:spPr>
        <p:txBody>
          <a:bodyPr>
            <a:normAutofit fontScale="90000"/>
          </a:bodyPr>
          <a:lstStyle/>
          <a:p>
            <a:r>
              <a:rPr lang="es-CL" dirty="0"/>
              <a:t>Hitos Importantes </a:t>
            </a:r>
          </a:p>
        </p:txBody>
      </p:sp>
      <p:graphicFrame>
        <p:nvGraphicFramePr>
          <p:cNvPr id="6" name="Google Shape;546;p23">
            <a:extLst>
              <a:ext uri="{FF2B5EF4-FFF2-40B4-BE49-F238E27FC236}">
                <a16:creationId xmlns:a16="http://schemas.microsoft.com/office/drawing/2014/main" id="{D286135F-8E02-DD11-B3AB-F14E68EF67E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90170177"/>
              </p:ext>
            </p:extLst>
          </p:nvPr>
        </p:nvGraphicFramePr>
        <p:xfrm>
          <a:off x="1708434" y="2356863"/>
          <a:ext cx="7525230" cy="3022660"/>
        </p:xfrm>
        <a:graphic>
          <a:graphicData uri="http://schemas.openxmlformats.org/drawingml/2006/table">
            <a:tbl>
              <a:tblPr firstRow="1" bandRow="1">
                <a:gradFill>
                  <a:gsLst>
                    <a:gs pos="0">
                      <a:srgbClr val="9AB4EC"/>
                    </a:gs>
                    <a:gs pos="50000">
                      <a:srgbClr val="8DA8E2"/>
                    </a:gs>
                    <a:gs pos="100000">
                      <a:srgbClr val="789BE3"/>
                    </a:gs>
                  </a:gsLst>
                  <a:lin ang="5400000" scaled="0"/>
                </a:gradFill>
              </a:tblPr>
              <a:tblGrid>
                <a:gridCol w="321785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30737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</a:rPr>
                        <a:t>Nombre Fase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sz="1800" b="1" u="none" strike="noStrike" cap="none" dirty="0">
                          <a:solidFill>
                            <a:schemeClr val="tx1"/>
                          </a:solidFill>
                        </a:rPr>
                        <a:t>Fechas</a:t>
                      </a:r>
                      <a:endParaRPr sz="1800" b="1" u="none" strike="noStrike" cap="none" dirty="0">
                        <a:solidFill>
                          <a:schemeClr val="tx1"/>
                        </a:solidFill>
                      </a:endParaRPr>
                    </a:p>
                  </a:txBody>
                  <a:tcPr marL="91450" marR="91450" marT="45725" marB="45725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ES" dirty="0"/>
                        <a:t>Acta de Constitución de Proyecto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18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25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Aprobación del Acta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19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Definición de Requerimientos Generales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20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Organización del Equipo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21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50">
                <a:tc>
                  <a:txBody>
                    <a:bodyPr/>
                    <a:lstStyle/>
                    <a:p>
                      <a:pPr marL="0" marR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CL" dirty="0"/>
                        <a:t>Entrega Final y Cierre primera fase</a:t>
                      </a:r>
                      <a:endParaRPr sz="1800" u="none" strike="noStrike" cap="none" dirty="0">
                        <a:solidFill>
                          <a:schemeClr val="lt1"/>
                        </a:solidFill>
                      </a:endParaRPr>
                    </a:p>
                  </a:txBody>
                  <a:tcPr marL="91450" marR="91450" marT="45725" marB="457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15000"/>
                        </a:lnSpc>
                        <a:spcAft>
                          <a:spcPts val="1000"/>
                        </a:spcAft>
                      </a:pPr>
                      <a:r>
                        <a:rPr lang="es-CL" sz="2000" dirty="0"/>
                        <a:t>21 de agosto 2025</a:t>
                      </a:r>
                      <a:endParaRPr lang="es-CL" sz="200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537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8343" y="257525"/>
            <a:ext cx="10515600" cy="586118"/>
          </a:xfrm>
        </p:spPr>
        <p:txBody>
          <a:bodyPr>
            <a:normAutofit fontScale="90000"/>
          </a:bodyPr>
          <a:lstStyle/>
          <a:p>
            <a:r>
              <a:rPr lang="es-CL" dirty="0"/>
              <a:t>Costos por Fase </a:t>
            </a:r>
          </a:p>
        </p:txBody>
      </p:sp>
      <p:graphicFrame>
        <p:nvGraphicFramePr>
          <p:cNvPr id="5" name="Tabla 4">
            <a:extLst>
              <a:ext uri="{FF2B5EF4-FFF2-40B4-BE49-F238E27FC236}">
                <a16:creationId xmlns:a16="http://schemas.microsoft.com/office/drawing/2014/main" id="{D0128D8B-4D44-0E85-0466-FE45A162BF5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6064685"/>
              </p:ext>
            </p:extLst>
          </p:nvPr>
        </p:nvGraphicFramePr>
        <p:xfrm>
          <a:off x="648343" y="924340"/>
          <a:ext cx="8422970" cy="54269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7894">
                  <a:extLst>
                    <a:ext uri="{9D8B030D-6E8A-4147-A177-3AD203B41FA5}">
                      <a16:colId xmlns:a16="http://schemas.microsoft.com/office/drawing/2014/main" val="2652633683"/>
                    </a:ext>
                  </a:extLst>
                </a:gridCol>
                <a:gridCol w="2997538">
                  <a:extLst>
                    <a:ext uri="{9D8B030D-6E8A-4147-A177-3AD203B41FA5}">
                      <a16:colId xmlns:a16="http://schemas.microsoft.com/office/drawing/2014/main" val="2582471956"/>
                    </a:ext>
                  </a:extLst>
                </a:gridCol>
                <a:gridCol w="2997538">
                  <a:extLst>
                    <a:ext uri="{9D8B030D-6E8A-4147-A177-3AD203B41FA5}">
                      <a16:colId xmlns:a16="http://schemas.microsoft.com/office/drawing/2014/main" val="1778921750"/>
                    </a:ext>
                  </a:extLst>
                </a:gridCol>
              </a:tblGrid>
              <a:tr h="25873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Categoría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Detalle Técnico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Monto Estimado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3102041226"/>
                  </a:ext>
                </a:extLst>
              </a:tr>
              <a:tr h="1316605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Recursos Humanos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Incluye horas/hombre de analista de sistemas, diseñador UX/UI, desarrolladores backend y frontend, testers QA, además del jefe de proyecto. Cubre planificación, diseño de arquitectura, codificación, integración y validación del sistema.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$3.500.000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768698041"/>
                  </a:ext>
                </a:extLst>
              </a:tr>
              <a:tr h="144939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Herramientas y Software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Gastos asociados a hosting en la nube, registro de dominio, licencias de librerías/frameworks, herramientas de prototipado (Figma/Adobe XD), IDEs profesionales, APIs de integración y servicios de control de versiones (GitHub/Bitbucket).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$800.000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204234313"/>
                  </a:ext>
                </a:extLst>
              </a:tr>
              <a:tr h="11838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Pruebas, Documentación y Capacitación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Incluye plan de pruebas funcionales y de carga, documentación técnica y manuales de usuario, además de capacitaciones dirigidas a coordinadores y usuarios finales para garantizar una correcta adopción del sistema.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$400.000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6672183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Contingencias e Imprevistos</a:t>
                      </a:r>
                      <a:endParaRPr lang="es-CL" sz="12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Fondo de respaldo destinado a ajustes técnicos no previstos, soporte adicional, ampliación de infraestructura o adquisición de nuevas librerías/API necesarias durante la implementación.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$300.000</a:t>
                      </a:r>
                      <a:endParaRPr lang="es-CL" sz="12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1460144707"/>
                  </a:ext>
                </a:extLst>
              </a:tr>
              <a:tr h="1310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TOTAL ESTIMADO</a:t>
                      </a:r>
                      <a:endParaRPr lang="es-CL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$5.000.000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39197" marR="39197" marT="0" marB="0"/>
                </a:tc>
                <a:extLst>
                  <a:ext uri="{0D108BD9-81ED-4DB2-BD59-A6C34878D82A}">
                    <a16:rowId xmlns:a16="http://schemas.microsoft.com/office/drawing/2014/main" val="4199169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045145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644176"/>
          </a:xfrm>
        </p:spPr>
        <p:txBody>
          <a:bodyPr>
            <a:normAutofit fontScale="90000"/>
          </a:bodyPr>
          <a:lstStyle/>
          <a:p>
            <a:r>
              <a:rPr lang="es-CL" dirty="0"/>
              <a:t>Tecnologías del Desarrollo</a:t>
            </a:r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A3BD5924-0E6B-2362-71BA-48A044BE7F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8950870"/>
              </p:ext>
            </p:extLst>
          </p:nvPr>
        </p:nvGraphicFramePr>
        <p:xfrm>
          <a:off x="988828" y="2073349"/>
          <a:ext cx="8662068" cy="40289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887356">
                  <a:extLst>
                    <a:ext uri="{9D8B030D-6E8A-4147-A177-3AD203B41FA5}">
                      <a16:colId xmlns:a16="http://schemas.microsoft.com/office/drawing/2014/main" val="903849958"/>
                    </a:ext>
                  </a:extLst>
                </a:gridCol>
                <a:gridCol w="2887356">
                  <a:extLst>
                    <a:ext uri="{9D8B030D-6E8A-4147-A177-3AD203B41FA5}">
                      <a16:colId xmlns:a16="http://schemas.microsoft.com/office/drawing/2014/main" val="3946835405"/>
                    </a:ext>
                  </a:extLst>
                </a:gridCol>
                <a:gridCol w="2887356">
                  <a:extLst>
                    <a:ext uri="{9D8B030D-6E8A-4147-A177-3AD203B41FA5}">
                      <a16:colId xmlns:a16="http://schemas.microsoft.com/office/drawing/2014/main" val="2542160757"/>
                    </a:ext>
                  </a:extLst>
                </a:gridCol>
              </a:tblGrid>
              <a:tr h="1901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Tecnología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Versión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Descripción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479067323"/>
                  </a:ext>
                </a:extLst>
              </a:tr>
              <a:tr h="896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Razor Pages (ASP.NET Core)</a:t>
                      </a:r>
                      <a:endParaRPr lang="es-CL" sz="14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.NET 8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Framework de desarrollo web con C#, permite generar interfaces dinámicas y escalables.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844998880"/>
                  </a:ext>
                </a:extLst>
              </a:tr>
              <a:tr h="896554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SQL Server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Sistema gestor de base de datos relacional para almacenamiento estructurado.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773045956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>
                          <a:solidFill>
                            <a:schemeClr val="tx1"/>
                          </a:solidFill>
                          <a:effectLst/>
                        </a:rPr>
                        <a:t>Visual Studio</a:t>
                      </a:r>
                      <a:endParaRPr lang="es-CL" sz="1400" b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2022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Entorno de desarrollo integrado (IDE) para programación en .NET y C#.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07160062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GitHub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Última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Plataforma de control de versiones y colaboración para el código fuente.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29940486"/>
                  </a:ext>
                </a:extLst>
              </a:tr>
              <a:tr h="668759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b="0" dirty="0">
                          <a:solidFill>
                            <a:schemeClr val="tx1"/>
                          </a:solidFill>
                          <a:effectLst/>
                        </a:rPr>
                        <a:t>Hosting </a:t>
                      </a:r>
                      <a:r>
                        <a:rPr lang="en-US" sz="1400" b="0" dirty="0" err="1">
                          <a:solidFill>
                            <a:schemeClr val="tx1"/>
                          </a:solidFill>
                          <a:effectLst/>
                        </a:rPr>
                        <a:t>propio</a:t>
                      </a:r>
                      <a:endParaRPr lang="es-CL" sz="14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>
                          <a:solidFill>
                            <a:schemeClr val="tx1"/>
                          </a:solidFill>
                          <a:effectLst/>
                        </a:rPr>
                        <a:t>Cloud o Servidor dedicado</a:t>
                      </a:r>
                      <a:endParaRPr lang="es-CL" sz="140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400" dirty="0">
                          <a:solidFill>
                            <a:schemeClr val="tx1"/>
                          </a:solidFill>
                          <a:effectLst/>
                        </a:rPr>
                        <a:t>Infraestructura de despliegue para el backend en Razor con soporte .NET.</a:t>
                      </a:r>
                      <a:endParaRPr lang="es-CL" sz="14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2032430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43486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ítulo 3"/>
          <p:cNvSpPr txBox="1">
            <a:spLocks/>
          </p:cNvSpPr>
          <p:nvPr/>
        </p:nvSpPr>
        <p:spPr>
          <a:xfrm>
            <a:off x="1215614" y="869663"/>
            <a:ext cx="7853958" cy="105348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CL" dirty="0"/>
              <a:t>Conclusión  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C996CBE9-7AF7-AD71-3333-A4F05AF40672}"/>
              </a:ext>
            </a:extLst>
          </p:cNvPr>
          <p:cNvSpPr/>
          <p:nvPr/>
        </p:nvSpPr>
        <p:spPr>
          <a:xfrm>
            <a:off x="839487" y="1923143"/>
            <a:ext cx="10365542" cy="433251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El desarrollo del sistema SMARTFLOW responde a la necesidad real de los estudiantes del DUOC UC de contar con un método eficiente, ordenado y accesible para agendar horas con sus coordinadores académicos. A través de la integración de tecnologías modernas como .NET Core con </a:t>
            </a:r>
            <a:r>
              <a:rPr lang="es-ES" dirty="0" err="1"/>
              <a:t>Razor</a:t>
            </a:r>
            <a:r>
              <a:rPr lang="es-ES" dirty="0"/>
              <a:t> Pages, SQL Server y GitHub para el trabajo colaborativo, se ha diseñado una plataforma que optimiza la gestión de agendas, evitando la duplicidad de horarios, las demoras en la atención y la pérdida de información. Con un presupuesto proyectado de 5 millones de pesos, una planificación detallada y el uso de buenas prácticas en desarrollo, pruebas y despliegue, SMARTFLOW se presenta como una solución integral, escalable y adaptable a las necesidades institucionales. De este modo, se contribuye a fortalecer la comunicación entre estudiantes y coordinadores, fomentando una gestión académica más eficiente, moderna y centrada en la experiencia del usuario.</a:t>
            </a:r>
            <a:r>
              <a:rPr lang="es-CL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0719331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adroTexto 5">
            <a:extLst>
              <a:ext uri="{FF2B5EF4-FFF2-40B4-BE49-F238E27FC236}">
                <a16:creationId xmlns:a16="http://schemas.microsoft.com/office/drawing/2014/main" id="{C5D7939A-BC7B-E516-681B-96044152210D}"/>
              </a:ext>
            </a:extLst>
          </p:cNvPr>
          <p:cNvSpPr txBox="1"/>
          <p:nvPr/>
        </p:nvSpPr>
        <p:spPr>
          <a:xfrm>
            <a:off x="555827" y="2315666"/>
            <a:ext cx="299382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INTEGRANTES DEL PROYECTO</a:t>
            </a:r>
            <a:endParaRPr lang="es-CL" dirty="0"/>
          </a:p>
        </p:txBody>
      </p:sp>
      <p:graphicFrame>
        <p:nvGraphicFramePr>
          <p:cNvPr id="10" name="Diagrama 9">
            <a:extLst>
              <a:ext uri="{FF2B5EF4-FFF2-40B4-BE49-F238E27FC236}">
                <a16:creationId xmlns:a16="http://schemas.microsoft.com/office/drawing/2014/main" id="{61689694-AE1D-7F59-36B7-DCF4483D5E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4275947"/>
              </p:ext>
            </p:extLst>
          </p:nvPr>
        </p:nvGraphicFramePr>
        <p:xfrm>
          <a:off x="4082926" y="1382434"/>
          <a:ext cx="6781017" cy="459291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735998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725659" y="1110713"/>
            <a:ext cx="10515600" cy="718087"/>
          </a:xfrm>
        </p:spPr>
        <p:txBody>
          <a:bodyPr/>
          <a:lstStyle/>
          <a:p>
            <a:r>
              <a:rPr lang="es-CL" dirty="0"/>
              <a:t>Descripción del Proyecto</a:t>
            </a:r>
          </a:p>
        </p:txBody>
      </p:sp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3CAAA338-F429-9042-FFA7-A873477A3F80}"/>
              </a:ext>
            </a:extLst>
          </p:cNvPr>
          <p:cNvSpPr/>
          <p:nvPr/>
        </p:nvSpPr>
        <p:spPr>
          <a:xfrm>
            <a:off x="725658" y="2177325"/>
            <a:ext cx="4554263" cy="4253292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Problemática</a:t>
            </a:r>
            <a:endParaRPr lang="es-MX" sz="1800" dirty="0"/>
          </a:p>
          <a:p>
            <a:pPr algn="just"/>
            <a:r>
              <a:rPr lang="es-ES" dirty="0"/>
              <a:t>Actualmente, los estudiantes de DUOC UC enfrentan dificultades para agendar horas con sus coordinadores académicos. El proceso se realiza principalmente de forma presencial o por correos electrónicos, lo que genera demoras en las respuestas, pérdida de información y problemas de coordinación. Esta falta de un sistema centralizado provoca que se solapen horarios, que algunos estudiantes no reciban atención oportuna y que los coordinadores tengan una sobrecarga en la gestión de sus agendas.</a:t>
            </a:r>
          </a:p>
          <a:p>
            <a:pPr algn="just"/>
            <a:endParaRPr lang="es-CL" sz="1800" dirty="0"/>
          </a:p>
          <a:p>
            <a:pPr lvl="0" algn="ctr"/>
            <a:endParaRPr lang="es-CL" sz="1800" u="sng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066F7A35-626F-23CE-7A47-1D8E5CBBB80B}"/>
              </a:ext>
            </a:extLst>
          </p:cNvPr>
          <p:cNvSpPr/>
          <p:nvPr/>
        </p:nvSpPr>
        <p:spPr>
          <a:xfrm>
            <a:off x="6490252" y="2177325"/>
            <a:ext cx="5267739" cy="4332805"/>
          </a:xfrm>
          <a:prstGeom prst="roundRect">
            <a:avLst>
              <a:gd name="adj" fmla="val 10901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t" anchorCtr="0"/>
          <a:lstStyle/>
          <a:p>
            <a:pPr lvl="0" algn="ctr"/>
            <a:r>
              <a:rPr lang="es-MX" sz="2800" u="sng" dirty="0"/>
              <a:t>Propuesta de solución</a:t>
            </a:r>
          </a:p>
          <a:p>
            <a:pPr lvl="0"/>
            <a:r>
              <a:rPr lang="es-ES" dirty="0"/>
              <a:t>Se propone implementar una plataforma de gestión de reservas en línea que permita a los estudiantes agendar horas directamente con sus coordinadores de manera simple y rápida. El sistema mostrará la disponibilidad en tiempo real, enviará notificaciones automáticas y recordatorios tanto a los estudiantes como a los coordinadores, y permitirá reprogramar o cancelar citas sin complicaciones. Con esta solución, se busca optimizar el uso del tiempo, mejorar la comunicación y garantizar que todos los estudiantes tengan acceso ordenado y equitativo a la atención de sus coordinadores.</a:t>
            </a:r>
            <a:endParaRPr lang="es-MX" dirty="0"/>
          </a:p>
        </p:txBody>
      </p:sp>
      <p:sp>
        <p:nvSpPr>
          <p:cNvPr id="6" name="Flecha: a la derecha 5">
            <a:extLst>
              <a:ext uri="{FF2B5EF4-FFF2-40B4-BE49-F238E27FC236}">
                <a16:creationId xmlns:a16="http://schemas.microsoft.com/office/drawing/2014/main" id="{8FB58451-B5D0-BDE6-FFE9-4D940E71256C}"/>
              </a:ext>
            </a:extLst>
          </p:cNvPr>
          <p:cNvSpPr/>
          <p:nvPr/>
        </p:nvSpPr>
        <p:spPr>
          <a:xfrm>
            <a:off x="5456903" y="3736258"/>
            <a:ext cx="1140542" cy="75708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113091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: esquinas redondeadas 1">
            <a:extLst>
              <a:ext uri="{FF2B5EF4-FFF2-40B4-BE49-F238E27FC236}">
                <a16:creationId xmlns:a16="http://schemas.microsoft.com/office/drawing/2014/main" id="{1F1CFDA6-4B15-1117-A158-08C7A7DC2C2C}"/>
              </a:ext>
            </a:extLst>
          </p:cNvPr>
          <p:cNvSpPr/>
          <p:nvPr/>
        </p:nvSpPr>
        <p:spPr>
          <a:xfrm>
            <a:off x="614515" y="2040571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Diseñar e implementar una plataforma digital que permita a los estudiantes agendar horas con los coordinadores de manera eficiente, optimizando tiempos de atención y mejorando la gestión de agendas.</a:t>
            </a:r>
            <a:endParaRPr lang="es-CL" dirty="0"/>
          </a:p>
        </p:txBody>
      </p:sp>
      <p:sp>
        <p:nvSpPr>
          <p:cNvPr id="3" name="Rectángulo: esquinas redondeadas 2">
            <a:extLst>
              <a:ext uri="{FF2B5EF4-FFF2-40B4-BE49-F238E27FC236}">
                <a16:creationId xmlns:a16="http://schemas.microsoft.com/office/drawing/2014/main" id="{68ECD55C-14AF-66FA-ED98-BC5A00C9EF6C}"/>
              </a:ext>
            </a:extLst>
          </p:cNvPr>
          <p:cNvSpPr/>
          <p:nvPr/>
        </p:nvSpPr>
        <p:spPr>
          <a:xfrm>
            <a:off x="614514" y="4732407"/>
            <a:ext cx="10962967" cy="1575221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s-ES" dirty="0"/>
              <a:t>Desarrollar un sistema que muestre disponibilidad en tiempo real de los coordinadores.</a:t>
            </a:r>
          </a:p>
          <a:p>
            <a:r>
              <a:rPr lang="es-ES" dirty="0"/>
              <a:t>Implementar notificaciones y recordatorios automáticos para estudiantes y coordinadores.</a:t>
            </a:r>
          </a:p>
          <a:p>
            <a:r>
              <a:rPr lang="es-ES" dirty="0"/>
              <a:t>Facilitar la reprogramación y cancelación de citas de forma sencilla.</a:t>
            </a:r>
          </a:p>
          <a:p>
            <a:r>
              <a:rPr lang="es-ES" dirty="0"/>
              <a:t>Garantizar un acceso rápido, ordenado y equitativo para todos los estudiantes.</a:t>
            </a:r>
            <a:endParaRPr lang="es-CL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5EF79C96-AB81-4E82-DFF5-8BABB8C6C3B1}"/>
              </a:ext>
            </a:extLst>
          </p:cNvPr>
          <p:cNvSpPr txBox="1"/>
          <p:nvPr/>
        </p:nvSpPr>
        <p:spPr>
          <a:xfrm>
            <a:off x="152400" y="1197198"/>
            <a:ext cx="1193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 General</a:t>
            </a:r>
            <a:endParaRPr lang="es-CL" dirty="0"/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F5A578C5-359E-EE93-4566-7B93CDA5020B}"/>
              </a:ext>
            </a:extLst>
          </p:cNvPr>
          <p:cNvSpPr txBox="1"/>
          <p:nvPr/>
        </p:nvSpPr>
        <p:spPr>
          <a:xfrm>
            <a:off x="152400" y="4009875"/>
            <a:ext cx="11938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MX" sz="3600" dirty="0"/>
              <a:t>Objetivos Específicos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429251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10065" y="809447"/>
            <a:ext cx="10515600" cy="750840"/>
          </a:xfrm>
        </p:spPr>
        <p:txBody>
          <a:bodyPr/>
          <a:lstStyle/>
          <a:p>
            <a:r>
              <a:rPr lang="es-CL" dirty="0"/>
              <a:t>Alcances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914374" y="1664801"/>
            <a:ext cx="1007294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graphicFrame>
        <p:nvGraphicFramePr>
          <p:cNvPr id="2" name="Tabla 1">
            <a:extLst>
              <a:ext uri="{FF2B5EF4-FFF2-40B4-BE49-F238E27FC236}">
                <a16:creationId xmlns:a16="http://schemas.microsoft.com/office/drawing/2014/main" id="{4E3C2AAB-DF02-3D74-01D1-6257ADCFE7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2969747"/>
              </p:ext>
            </p:extLst>
          </p:nvPr>
        </p:nvGraphicFramePr>
        <p:xfrm>
          <a:off x="1812234" y="1971325"/>
          <a:ext cx="8161106" cy="3919111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347931">
                  <a:extLst>
                    <a:ext uri="{9D8B030D-6E8A-4147-A177-3AD203B41FA5}">
                      <a16:colId xmlns:a16="http://schemas.microsoft.com/office/drawing/2014/main" val="3595245261"/>
                    </a:ext>
                  </a:extLst>
                </a:gridCol>
                <a:gridCol w="4813175">
                  <a:extLst>
                    <a:ext uri="{9D8B030D-6E8A-4147-A177-3AD203B41FA5}">
                      <a16:colId xmlns:a16="http://schemas.microsoft.com/office/drawing/2014/main" val="4180773103"/>
                    </a:ext>
                  </a:extLst>
                </a:gridCol>
              </a:tblGrid>
              <a:tr h="5337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Qué hace el Sistema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Qué no hace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191008498"/>
                  </a:ext>
                </a:extLst>
              </a:tr>
              <a:tr h="33854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Permite agendar horas con coordinadores.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Muestra disponibilidad en tiempo real.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Envía notificaciones y recordatorios.</a:t>
                      </a:r>
                      <a:b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b="0" dirty="0">
                          <a:solidFill>
                            <a:schemeClr val="tx1"/>
                          </a:solidFill>
                          <a:effectLst/>
                        </a:rPr>
                        <a:t>- Facilita reprogramaciones y cancelaciones.</a:t>
                      </a:r>
                      <a:endParaRPr lang="es-CL" sz="1800" b="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gestiona pagos ni transacciones.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reemplaza la atención presencial en casos especiales.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administra evaluaciones académicas.</a:t>
                      </a:r>
                      <a:b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</a:br>
                      <a:r>
                        <a:rPr lang="en-US" sz="1800" dirty="0">
                          <a:solidFill>
                            <a:schemeClr val="tx1"/>
                          </a:solidFill>
                          <a:effectLst/>
                        </a:rPr>
                        <a:t>- No resuelve consultas fuera del ámbito de coordinación.</a:t>
                      </a:r>
                      <a:endParaRPr lang="es-CL" sz="18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41806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80412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</p:spPr>
        <p:txBody>
          <a:bodyPr/>
          <a:lstStyle/>
          <a:p>
            <a:r>
              <a:rPr lang="es-CL" dirty="0"/>
              <a:t>Usuarios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C880E5D-B6BE-CA6D-1168-D49F2F8EC6A1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lumMod val="75000"/>
                <a:tint val="45000"/>
                <a:satMod val="400000"/>
              </a:schemeClr>
            </a:duotone>
          </a:blip>
          <a:stretch>
            <a:fillRect/>
          </a:stretch>
        </p:blipFill>
        <p:spPr>
          <a:xfrm>
            <a:off x="841416" y="2401956"/>
            <a:ext cx="10741360" cy="2358887"/>
          </a:xfrm>
          <a:prstGeom prst="rect">
            <a:avLst/>
          </a:prstGeom>
          <a:ln w="127000" cap="rnd">
            <a:solidFill>
              <a:srgbClr val="FFFFFF"/>
            </a:solidFill>
          </a:ln>
          <a:effectLst>
            <a:outerShdw blurRad="76200" dist="95250" dir="10500000" sx="97000" sy="23000" kx="900000" algn="br" rotWithShape="0">
              <a:srgbClr val="000000">
                <a:alpha val="20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15040901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D81D5-E25F-22F7-E67C-19AB3A8EE7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58FA53D1-9FB3-E887-DC95-29BBC6FBF9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416" y="1054442"/>
            <a:ext cx="10515600" cy="752587"/>
          </a:xfrm>
        </p:spPr>
        <p:txBody>
          <a:bodyPr/>
          <a:lstStyle/>
          <a:p>
            <a:r>
              <a:rPr lang="es-CL" dirty="0"/>
              <a:t>Lista de Requerimientos</a:t>
            </a:r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8CC8EBD4-6DF7-FCA5-9425-868D3DE85A8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98629517"/>
              </p:ext>
            </p:extLst>
          </p:nvPr>
        </p:nvGraphicFramePr>
        <p:xfrm>
          <a:off x="1931504" y="2009802"/>
          <a:ext cx="7808844" cy="4410874"/>
        </p:xfrm>
        <a:graphic>
          <a:graphicData uri="http://schemas.openxmlformats.org/drawingml/2006/table">
            <a:tbl>
              <a:tblPr firstRow="1" firstCol="1" bandRow="1">
                <a:tableStyleId>{69CF1AB2-1976-4502-BF36-3FF5EA218861}</a:tableStyleId>
              </a:tblPr>
              <a:tblGrid>
                <a:gridCol w="3904422">
                  <a:extLst>
                    <a:ext uri="{9D8B030D-6E8A-4147-A177-3AD203B41FA5}">
                      <a16:colId xmlns:a16="http://schemas.microsoft.com/office/drawing/2014/main" val="1337602760"/>
                    </a:ext>
                  </a:extLst>
                </a:gridCol>
                <a:gridCol w="3904422">
                  <a:extLst>
                    <a:ext uri="{9D8B030D-6E8A-4147-A177-3AD203B41FA5}">
                      <a16:colId xmlns:a16="http://schemas.microsoft.com/office/drawing/2014/main" val="1271129176"/>
                    </a:ext>
                  </a:extLst>
                </a:gridCol>
              </a:tblGrid>
              <a:tr h="20703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Requerimientos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Funcionales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 err="1">
                          <a:solidFill>
                            <a:schemeClr val="tx1"/>
                          </a:solidFill>
                          <a:effectLst/>
                        </a:rPr>
                        <a:t>Requerimientos</a:t>
                      </a: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 No Funcionales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239226737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a los estudiantes registrarse e iniciar sesión.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ser accesible desde navegadores web y dispositivos móviles.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873247069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estudiantes podrán visualizar la disponibilidad de los coordinadores.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 interfaz debe ser simple e intuitiva para los usuarios.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061305712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agendar, modificar y cancelar horas.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garantizar seguridad en los datos (usuarios y reservas).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5391600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coordinadores podrán gestionar su agenda, bloqueando o liberando horarios.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La disponibilidad del sistema debe ser mínimo 95% del tiempo.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710349365"/>
                  </a:ext>
                </a:extLst>
              </a:tr>
              <a:tr h="705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Se debe enviar notificación automática por correo o sistema al confirmar una reserva.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tiempo de respuesta en consultas y agendamientos debe ser menor a 3 segundos.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937963319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generar un historial de reservas para cada usuario.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datos deben estar protegidos con copia de seguridad periódica.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768645341"/>
                  </a:ext>
                </a:extLst>
              </a:tr>
              <a:tr h="46537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Los administradores podrán gestionar usuarios (crear, editar y eliminar).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3469652026"/>
                  </a:ext>
                </a:extLst>
              </a:tr>
              <a:tr h="70578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El sistema debe permitir reportes básicos de uso (cantidad de horas agendadas por mes, coordinador más solicitado, etc.).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US" sz="11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es-CL" sz="1100" dirty="0">
                        <a:solidFill>
                          <a:schemeClr val="tx1"/>
                        </a:solidFill>
                        <a:effectLst/>
                        <a:latin typeface="Cambria" panose="02040503050406030204" pitchFamily="18" charset="0"/>
                        <a:ea typeface="MS Mincho" panose="02020609040205080304" pitchFamily="49" charset="-128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262858969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833130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/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</p:spPr>
        <p:txBody>
          <a:bodyPr>
            <a:normAutofit fontScale="90000"/>
          </a:bodyPr>
          <a:lstStyle/>
          <a:p>
            <a:r>
              <a:rPr lang="es-CL" dirty="0"/>
              <a:t>Mockups del Sistema</a:t>
            </a:r>
          </a:p>
        </p:txBody>
      </p:sp>
      <p:sp>
        <p:nvSpPr>
          <p:cNvPr id="5" name="CuadroTexto 4"/>
          <p:cNvSpPr txBox="1"/>
          <p:nvPr/>
        </p:nvSpPr>
        <p:spPr>
          <a:xfrm>
            <a:off x="757367" y="1848356"/>
            <a:ext cx="9990462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  <a:p>
            <a:endParaRPr lang="es-CL" dirty="0"/>
          </a:p>
        </p:txBody>
      </p:sp>
      <p:pic>
        <p:nvPicPr>
          <p:cNvPr id="6" name="Imagen 5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11A7CE76-6864-BB7A-2E36-FF4335709C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41202" y="3023020"/>
            <a:ext cx="2766469" cy="2766469"/>
          </a:xfrm>
          <a:prstGeom prst="rect">
            <a:avLst/>
          </a:prstGeom>
        </p:spPr>
      </p:pic>
      <p:pic>
        <p:nvPicPr>
          <p:cNvPr id="11" name="Imagen 10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888ADCCE-9A62-5FFD-71B9-8959AE423879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8" y="4323889"/>
            <a:ext cx="2061543" cy="2061543"/>
          </a:xfrm>
          <a:prstGeom prst="rect">
            <a:avLst/>
          </a:prstGeom>
        </p:spPr>
      </p:pic>
      <p:pic>
        <p:nvPicPr>
          <p:cNvPr id="13" name="Imagen 12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53550416-3D92-7DFC-341E-C328D24B540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9618" y="2190865"/>
            <a:ext cx="2061543" cy="2061543"/>
          </a:xfrm>
          <a:prstGeom prst="rect">
            <a:avLst/>
          </a:prstGeom>
        </p:spPr>
      </p:pic>
      <p:pic>
        <p:nvPicPr>
          <p:cNvPr id="15" name="Imagen 14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7928457B-6624-F782-78CA-1D816497E93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1766" y="4323889"/>
            <a:ext cx="2061543" cy="2061543"/>
          </a:xfrm>
          <a:prstGeom prst="rect">
            <a:avLst/>
          </a:prstGeom>
        </p:spPr>
      </p:pic>
      <p:pic>
        <p:nvPicPr>
          <p:cNvPr id="17" name="Imagen 16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43045621-6A36-F221-997B-7B28C32C1AC8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46223" y="2173572"/>
            <a:ext cx="2061543" cy="2061543"/>
          </a:xfrm>
          <a:prstGeom prst="rect">
            <a:avLst/>
          </a:prstGeom>
        </p:spPr>
      </p:pic>
      <p:pic>
        <p:nvPicPr>
          <p:cNvPr id="19" name="Imagen 18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FF0D2F30-9200-F121-B4BE-3C802862CBB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49" y="4323889"/>
            <a:ext cx="2061543" cy="2061543"/>
          </a:xfrm>
          <a:prstGeom prst="rect">
            <a:avLst/>
          </a:prstGeom>
        </p:spPr>
      </p:pic>
      <p:pic>
        <p:nvPicPr>
          <p:cNvPr id="21" name="Imagen 20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B6888233-BCE0-9F69-E472-6953820642A3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5149" y="2173572"/>
            <a:ext cx="2061543" cy="2061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3746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528CCD-36CC-F033-58CC-E97DDEB014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630E00E2-76B5-37AD-7FA5-25EDD99AA1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52" y="1068511"/>
            <a:ext cx="10515600" cy="520804"/>
          </a:xfrm>
        </p:spPr>
        <p:txBody>
          <a:bodyPr>
            <a:normAutofit fontScale="90000"/>
          </a:bodyPr>
          <a:lstStyle/>
          <a:p>
            <a:r>
              <a:rPr lang="es-CL" dirty="0"/>
              <a:t>Mockups del Sistema</a:t>
            </a:r>
          </a:p>
        </p:txBody>
      </p:sp>
      <p:pic>
        <p:nvPicPr>
          <p:cNvPr id="8" name="Imagen 7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7F1A9D73-745D-C3F8-04AF-29A5E4536F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9388" y="4347146"/>
            <a:ext cx="2064034" cy="2064034"/>
          </a:xfrm>
          <a:prstGeom prst="rect">
            <a:avLst/>
          </a:prstGeom>
        </p:spPr>
      </p:pic>
      <p:pic>
        <p:nvPicPr>
          <p:cNvPr id="10" name="Imagen 9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33FA0EFF-BB44-C7BE-6B8D-C309E3840F7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39" y="4347146"/>
            <a:ext cx="2064033" cy="2064033"/>
          </a:xfrm>
          <a:prstGeom prst="rect">
            <a:avLst/>
          </a:prstGeom>
        </p:spPr>
      </p:pic>
      <p:pic>
        <p:nvPicPr>
          <p:cNvPr id="14" name="Imagen 13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FA29E3E6-1465-8DD0-AE52-33BB5E0F24A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8139" y="2096094"/>
            <a:ext cx="2064033" cy="2064033"/>
          </a:xfrm>
          <a:prstGeom prst="rect">
            <a:avLst/>
          </a:prstGeom>
        </p:spPr>
      </p:pic>
      <p:pic>
        <p:nvPicPr>
          <p:cNvPr id="18" name="Imagen 17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F88D4542-973F-668E-DD1B-0B59DCE805A8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03" y="4347146"/>
            <a:ext cx="2064033" cy="2064033"/>
          </a:xfrm>
          <a:prstGeom prst="rect">
            <a:avLst/>
          </a:prstGeom>
        </p:spPr>
      </p:pic>
      <p:pic>
        <p:nvPicPr>
          <p:cNvPr id="22" name="Imagen 21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3790A0E5-FD8F-4743-925E-48D19C088DAA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0004" y="2096094"/>
            <a:ext cx="2064033" cy="2064033"/>
          </a:xfrm>
          <a:prstGeom prst="rect">
            <a:avLst/>
          </a:prstGeom>
        </p:spPr>
      </p:pic>
      <p:pic>
        <p:nvPicPr>
          <p:cNvPr id="24" name="Imagen 23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D3932C9C-C298-3F56-07A4-F55246BE9FFD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86715" y="3429000"/>
            <a:ext cx="2064033" cy="2064033"/>
          </a:xfrm>
          <a:prstGeom prst="rect">
            <a:avLst/>
          </a:prstGeom>
        </p:spPr>
      </p:pic>
      <p:pic>
        <p:nvPicPr>
          <p:cNvPr id="26" name="Imagen 25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A6C5A9CE-9BD4-C7B6-5D2C-A19E8603D8CA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628" y="2096095"/>
            <a:ext cx="2064033" cy="2064033"/>
          </a:xfrm>
          <a:prstGeom prst="rect">
            <a:avLst/>
          </a:prstGeom>
        </p:spPr>
      </p:pic>
      <p:pic>
        <p:nvPicPr>
          <p:cNvPr id="28" name="Imagen 27" descr="Interfaz de usuario gráfica&#10;&#10;El contenido generado por IA puede ser incorrecto.">
            <a:extLst>
              <a:ext uri="{FF2B5EF4-FFF2-40B4-BE49-F238E27FC236}">
                <a16:creationId xmlns:a16="http://schemas.microsoft.com/office/drawing/2014/main" id="{7CE4026D-3754-B08A-AC7B-59B172040BA8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2" y="4347146"/>
            <a:ext cx="2064033" cy="2064033"/>
          </a:xfrm>
          <a:prstGeom prst="rect">
            <a:avLst/>
          </a:prstGeom>
        </p:spPr>
      </p:pic>
      <p:pic>
        <p:nvPicPr>
          <p:cNvPr id="30" name="Imagen 29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399A898C-2877-FBEE-BACB-5F754890321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252" y="2096095"/>
            <a:ext cx="2064033" cy="20640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139789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822</TotalTime>
  <Words>1073</Words>
  <Application>Microsoft Office PowerPoint</Application>
  <PresentationFormat>Panorámica</PresentationFormat>
  <Paragraphs>113</Paragraphs>
  <Slides>13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13</vt:i4>
      </vt:variant>
    </vt:vector>
  </HeadingPairs>
  <TitlesOfParts>
    <vt:vector size="19" baseType="lpstr">
      <vt:lpstr>Aptos</vt:lpstr>
      <vt:lpstr>Arial</vt:lpstr>
      <vt:lpstr>Calibri</vt:lpstr>
      <vt:lpstr>Calibri Light</vt:lpstr>
      <vt:lpstr>Cambria</vt:lpstr>
      <vt:lpstr>Tema de Office</vt:lpstr>
      <vt:lpstr>Presentación Portafolio Titulo SMARTFLOW-SISTEMA DE GESTION Y RESERVAS </vt:lpstr>
      <vt:lpstr>Presentación de PowerPoint</vt:lpstr>
      <vt:lpstr>Descripción del Proyecto</vt:lpstr>
      <vt:lpstr>Presentación de PowerPoint</vt:lpstr>
      <vt:lpstr>Alcances</vt:lpstr>
      <vt:lpstr>Usuarios</vt:lpstr>
      <vt:lpstr>Lista de Requerimientos</vt:lpstr>
      <vt:lpstr>Mockups del Sistema</vt:lpstr>
      <vt:lpstr>Mockups del Sistema</vt:lpstr>
      <vt:lpstr>Hitos Importantes </vt:lpstr>
      <vt:lpstr>Costos por Fase </vt:lpstr>
      <vt:lpstr>Tecnologías del Desarrollo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Portafolio de Título “Título del Caso”</dc:title>
  <dc:creator>Sala_</dc:creator>
  <cp:lastModifiedBy>JUAN JOSUE CASTILLO LOYOLA</cp:lastModifiedBy>
  <cp:revision>94</cp:revision>
  <dcterms:created xsi:type="dcterms:W3CDTF">2015-07-01T15:45:01Z</dcterms:created>
  <dcterms:modified xsi:type="dcterms:W3CDTF">2025-08-29T00:33:26Z</dcterms:modified>
</cp:coreProperties>
</file>