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6" r:id="rId4"/>
    <p:sldId id="307" r:id="rId5"/>
    <p:sldId id="308" r:id="rId6"/>
    <p:sldId id="309" r:id="rId7"/>
    <p:sldId id="310" r:id="rId8"/>
    <p:sldId id="311" r:id="rId9"/>
    <p:sldId id="312" r:id="rId10"/>
    <p:sldId id="313"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D6DE2-8446-4EAF-B382-89A442F107F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DE0EFD0C-B6CD-432D-B957-8B18F2B5BAFC}">
      <dgm:prSet phldrT="[Text]"/>
      <dgm:spPr/>
      <dgm:t>
        <a:bodyPr/>
        <a:lstStyle/>
        <a:p>
          <a:r>
            <a:rPr lang="en-US" dirty="0" smtClean="0"/>
            <a:t>Recursive (member) Call 2</a:t>
          </a:r>
          <a:endParaRPr lang="en-US" dirty="0"/>
        </a:p>
      </dgm:t>
    </dgm:pt>
    <dgm:pt modelId="{E50D6750-6CE2-4940-BEBF-FFF88B41F295}" type="parTrans" cxnId="{27C519E5-F91B-4E3B-B294-222EC82703A9}">
      <dgm:prSet/>
      <dgm:spPr/>
      <dgm:t>
        <a:bodyPr/>
        <a:lstStyle/>
        <a:p>
          <a:endParaRPr lang="en-US"/>
        </a:p>
      </dgm:t>
    </dgm:pt>
    <dgm:pt modelId="{60CB8C1C-B123-431B-A707-54EE93DB1BB0}" type="sibTrans" cxnId="{27C519E5-F91B-4E3B-B294-222EC82703A9}">
      <dgm:prSet/>
      <dgm:spPr/>
      <dgm:t>
        <a:bodyPr/>
        <a:lstStyle/>
        <a:p>
          <a:endParaRPr lang="en-US"/>
        </a:p>
      </dgm:t>
    </dgm:pt>
    <dgm:pt modelId="{ADAE6F21-A084-43F2-A739-467CD4582B96}">
      <dgm:prSet phldrT="[Text]"/>
      <dgm:spPr/>
      <dgm:t>
        <a:bodyPr/>
        <a:lstStyle/>
        <a:p>
          <a:r>
            <a:rPr lang="en-US" dirty="0" err="1" smtClean="0"/>
            <a:t>UNIONed</a:t>
          </a:r>
          <a:r>
            <a:rPr lang="en-US" dirty="0" smtClean="0"/>
            <a:t> call to SELECT that JOINs self-reference to core table(s)</a:t>
          </a:r>
        </a:p>
        <a:p>
          <a:r>
            <a:rPr lang="en-US" dirty="0" smtClean="0"/>
            <a:t>Uses results from Recursive Call 1as input.</a:t>
          </a:r>
          <a:endParaRPr lang="en-US" dirty="0"/>
        </a:p>
      </dgm:t>
    </dgm:pt>
    <dgm:pt modelId="{1ADC8556-FBDE-4251-B0AD-BA56A971840C}" type="parTrans" cxnId="{F133456D-177E-48C8-BC7B-25ED887EFD3D}">
      <dgm:prSet/>
      <dgm:spPr/>
      <dgm:t>
        <a:bodyPr/>
        <a:lstStyle/>
        <a:p>
          <a:endParaRPr lang="en-US"/>
        </a:p>
      </dgm:t>
    </dgm:pt>
    <dgm:pt modelId="{22B3259B-1762-4085-82A7-6C6FDA5E15E7}" type="sibTrans" cxnId="{F133456D-177E-48C8-BC7B-25ED887EFD3D}">
      <dgm:prSet/>
      <dgm:spPr/>
      <dgm:t>
        <a:bodyPr/>
        <a:lstStyle/>
        <a:p>
          <a:endParaRPr lang="en-US"/>
        </a:p>
      </dgm:t>
    </dgm:pt>
    <dgm:pt modelId="{958495DF-91CF-4377-88DE-FDED0DE289C4}">
      <dgm:prSet phldrT="[Text]"/>
      <dgm:spPr/>
      <dgm:t>
        <a:bodyPr/>
        <a:lstStyle/>
        <a:p>
          <a:r>
            <a:rPr lang="en-US" dirty="0" smtClean="0"/>
            <a:t>Recursive (member) Call 1</a:t>
          </a:r>
          <a:endParaRPr lang="en-US" dirty="0"/>
        </a:p>
      </dgm:t>
    </dgm:pt>
    <dgm:pt modelId="{526EB2BF-C594-4928-8079-3C643468B236}" type="parTrans" cxnId="{3D177BC6-E097-43E4-B7DB-D1E3660C9335}">
      <dgm:prSet/>
      <dgm:spPr/>
      <dgm:t>
        <a:bodyPr/>
        <a:lstStyle/>
        <a:p>
          <a:endParaRPr lang="en-US"/>
        </a:p>
      </dgm:t>
    </dgm:pt>
    <dgm:pt modelId="{8FA8CA8E-F548-4371-967D-CD04B92D4C8D}" type="sibTrans" cxnId="{3D177BC6-E097-43E4-B7DB-D1E3660C9335}">
      <dgm:prSet/>
      <dgm:spPr/>
      <dgm:t>
        <a:bodyPr/>
        <a:lstStyle/>
        <a:p>
          <a:endParaRPr lang="en-US"/>
        </a:p>
      </dgm:t>
    </dgm:pt>
    <dgm:pt modelId="{D6EE955C-CEFC-4BAD-853A-971D28A523B9}">
      <dgm:prSet phldrT="[Text]"/>
      <dgm:spPr/>
      <dgm:t>
        <a:bodyPr/>
        <a:lstStyle/>
        <a:p>
          <a:r>
            <a:rPr lang="en-US" dirty="0" err="1" smtClean="0"/>
            <a:t>UNIONed</a:t>
          </a:r>
          <a:r>
            <a:rPr lang="en-US" dirty="0" smtClean="0"/>
            <a:t> SELECT that JOINs self-reference to core table(s)</a:t>
          </a:r>
          <a:endParaRPr lang="en-US" dirty="0"/>
        </a:p>
      </dgm:t>
    </dgm:pt>
    <dgm:pt modelId="{4A233A58-A193-4539-982F-0DAE5C72A3BD}" type="parTrans" cxnId="{2AD9E342-3D56-411D-81A5-589FA2A832F4}">
      <dgm:prSet/>
      <dgm:spPr/>
      <dgm:t>
        <a:bodyPr/>
        <a:lstStyle/>
        <a:p>
          <a:endParaRPr lang="en-US"/>
        </a:p>
      </dgm:t>
    </dgm:pt>
    <dgm:pt modelId="{B2333080-E5A2-432C-8C4F-1D41B36A3188}" type="sibTrans" cxnId="{2AD9E342-3D56-411D-81A5-589FA2A832F4}">
      <dgm:prSet/>
      <dgm:spPr/>
      <dgm:t>
        <a:bodyPr/>
        <a:lstStyle/>
        <a:p>
          <a:endParaRPr lang="en-US"/>
        </a:p>
      </dgm:t>
    </dgm:pt>
    <dgm:pt modelId="{B5937286-F7BB-4B73-A8A9-B72F8CB63356}">
      <dgm:prSet phldrT="[Text]"/>
      <dgm:spPr/>
      <dgm:t>
        <a:bodyPr/>
        <a:lstStyle/>
        <a:p>
          <a:r>
            <a:rPr lang="en-US" dirty="0" smtClean="0"/>
            <a:t>Anchor Member</a:t>
          </a:r>
          <a:endParaRPr lang="en-US" dirty="0"/>
        </a:p>
      </dgm:t>
    </dgm:pt>
    <dgm:pt modelId="{50B566A5-2BDB-4A06-90CE-2F7374AB27F8}" type="parTrans" cxnId="{55562089-FC0B-45C0-BCAE-CAB1F7396D14}">
      <dgm:prSet/>
      <dgm:spPr/>
      <dgm:t>
        <a:bodyPr/>
        <a:lstStyle/>
        <a:p>
          <a:endParaRPr lang="en-US"/>
        </a:p>
      </dgm:t>
    </dgm:pt>
    <dgm:pt modelId="{B6B2A3CB-3FD3-44C7-B441-EA8ADCBC7F16}" type="sibTrans" cxnId="{55562089-FC0B-45C0-BCAE-CAB1F7396D14}">
      <dgm:prSet/>
      <dgm:spPr/>
      <dgm:t>
        <a:bodyPr/>
        <a:lstStyle/>
        <a:p>
          <a:endParaRPr lang="en-US"/>
        </a:p>
      </dgm:t>
    </dgm:pt>
    <dgm:pt modelId="{3FB5A505-D5DA-4174-9FE3-4826A1ED0E5B}">
      <dgm:prSet phldrT="[Text]"/>
      <dgm:spPr/>
      <dgm:t>
        <a:bodyPr/>
        <a:lstStyle/>
        <a:p>
          <a:r>
            <a:rPr lang="en-US" dirty="0" smtClean="0"/>
            <a:t>Stub SELECT</a:t>
          </a:r>
          <a:endParaRPr lang="en-US" dirty="0"/>
        </a:p>
      </dgm:t>
    </dgm:pt>
    <dgm:pt modelId="{3A294EBB-B893-4A61-8AD6-469CA888B73F}" type="parTrans" cxnId="{2713C70C-4820-4271-88A3-17FE58CAD4B4}">
      <dgm:prSet/>
      <dgm:spPr/>
      <dgm:t>
        <a:bodyPr/>
        <a:lstStyle/>
        <a:p>
          <a:endParaRPr lang="en-US"/>
        </a:p>
      </dgm:t>
    </dgm:pt>
    <dgm:pt modelId="{0B389AD6-C4E5-4AE7-9DFD-CC3AF5523333}" type="sibTrans" cxnId="{2713C70C-4820-4271-88A3-17FE58CAD4B4}">
      <dgm:prSet/>
      <dgm:spPr/>
      <dgm:t>
        <a:bodyPr/>
        <a:lstStyle/>
        <a:p>
          <a:endParaRPr lang="en-US"/>
        </a:p>
      </dgm:t>
    </dgm:pt>
    <dgm:pt modelId="{2F96EF34-F6D8-4606-AE79-BD194F9BEA4B}">
      <dgm:prSet phldrT="[Text]"/>
      <dgm:spPr/>
      <dgm:t>
        <a:bodyPr/>
        <a:lstStyle/>
        <a:p>
          <a:r>
            <a:rPr lang="en-US" dirty="0" smtClean="0"/>
            <a:t>Recursive (member) Call 3</a:t>
          </a:r>
          <a:endParaRPr lang="en-US" dirty="0"/>
        </a:p>
      </dgm:t>
    </dgm:pt>
    <dgm:pt modelId="{BD222819-D11A-4929-A169-4D6C20D4C9C3}" type="parTrans" cxnId="{9D985F63-2EEA-4E7A-858B-1C3F2B211848}">
      <dgm:prSet/>
      <dgm:spPr/>
      <dgm:t>
        <a:bodyPr/>
        <a:lstStyle/>
        <a:p>
          <a:endParaRPr lang="en-US"/>
        </a:p>
      </dgm:t>
    </dgm:pt>
    <dgm:pt modelId="{729631CB-E819-41C1-ACA0-9A3773E4D6AF}" type="sibTrans" cxnId="{9D985F63-2EEA-4E7A-858B-1C3F2B211848}">
      <dgm:prSet/>
      <dgm:spPr/>
      <dgm:t>
        <a:bodyPr/>
        <a:lstStyle/>
        <a:p>
          <a:endParaRPr lang="en-US"/>
        </a:p>
      </dgm:t>
    </dgm:pt>
    <dgm:pt modelId="{E9BE1665-95CB-4D58-9646-A0D70049D7D5}">
      <dgm:prSet phldrT="[Text]"/>
      <dgm:spPr/>
      <dgm:t>
        <a:bodyPr/>
        <a:lstStyle/>
        <a:p>
          <a:r>
            <a:rPr lang="en-US" dirty="0" err="1" smtClean="0"/>
            <a:t>UNIONed</a:t>
          </a:r>
          <a:r>
            <a:rPr lang="en-US" dirty="0" smtClean="0"/>
            <a:t> call to SELECT that JOINs self-reference to core table(s)</a:t>
          </a:r>
        </a:p>
      </dgm:t>
    </dgm:pt>
    <dgm:pt modelId="{07529FBE-1770-4944-9E79-278D45AA4DE0}" type="parTrans" cxnId="{125F408D-3085-41E9-A7B1-FF259355C12E}">
      <dgm:prSet/>
      <dgm:spPr/>
      <dgm:t>
        <a:bodyPr/>
        <a:lstStyle/>
        <a:p>
          <a:endParaRPr lang="en-US"/>
        </a:p>
      </dgm:t>
    </dgm:pt>
    <dgm:pt modelId="{FF0696DD-4EB1-49D2-9605-7C0B6509561B}" type="sibTrans" cxnId="{125F408D-3085-41E9-A7B1-FF259355C12E}">
      <dgm:prSet/>
      <dgm:spPr/>
      <dgm:t>
        <a:bodyPr/>
        <a:lstStyle/>
        <a:p>
          <a:endParaRPr lang="en-US"/>
        </a:p>
      </dgm:t>
    </dgm:pt>
    <dgm:pt modelId="{D0EEEBA8-2F0E-4F57-A91A-7AAFE944BA81}">
      <dgm:prSet phldrT="[Text]"/>
      <dgm:spPr/>
      <dgm:t>
        <a:bodyPr/>
        <a:lstStyle/>
        <a:p>
          <a:r>
            <a:rPr lang="en-US" dirty="0" smtClean="0"/>
            <a:t>Uses results from Recursive Call 2 as input.</a:t>
          </a:r>
        </a:p>
        <a:p>
          <a:r>
            <a:rPr lang="en-US" dirty="0" smtClean="0"/>
            <a:t>JOIN matches only previous rows from Recursive Call 2.</a:t>
          </a:r>
        </a:p>
        <a:p>
          <a:endParaRPr lang="en-US" dirty="0" smtClean="0"/>
        </a:p>
      </dgm:t>
    </dgm:pt>
    <dgm:pt modelId="{C2E54644-13FF-49F1-B327-B15AEB847573}" type="parTrans" cxnId="{4F2C3221-D14C-4C52-8568-BFD6D18C0689}">
      <dgm:prSet/>
      <dgm:spPr/>
      <dgm:t>
        <a:bodyPr/>
        <a:lstStyle/>
        <a:p>
          <a:endParaRPr lang="en-US"/>
        </a:p>
      </dgm:t>
    </dgm:pt>
    <dgm:pt modelId="{C9D6671B-73BB-4C8A-BCDF-CB4AB6687D18}" type="sibTrans" cxnId="{4F2C3221-D14C-4C52-8568-BFD6D18C0689}">
      <dgm:prSet/>
      <dgm:spPr/>
      <dgm:t>
        <a:bodyPr/>
        <a:lstStyle/>
        <a:p>
          <a:endParaRPr lang="en-US"/>
        </a:p>
      </dgm:t>
    </dgm:pt>
    <dgm:pt modelId="{C2BAB097-317F-4B83-BF83-D78F8ADFB726}">
      <dgm:prSet phldrT="[Text]"/>
      <dgm:spPr/>
      <dgm:t>
        <a:bodyPr/>
        <a:lstStyle/>
        <a:p>
          <a:r>
            <a:rPr lang="en-US" dirty="0" smtClean="0"/>
            <a:t>JOIN matches only previous rows from Recursive Call 1.</a:t>
          </a:r>
        </a:p>
        <a:p>
          <a:endParaRPr lang="en-US" dirty="0" smtClean="0"/>
        </a:p>
      </dgm:t>
    </dgm:pt>
    <dgm:pt modelId="{D3536298-8E43-4291-90DA-9A28E2886546}" type="parTrans" cxnId="{D410983E-FD69-476C-B705-326C0D0E392D}">
      <dgm:prSet/>
      <dgm:spPr/>
      <dgm:t>
        <a:bodyPr/>
        <a:lstStyle/>
        <a:p>
          <a:endParaRPr lang="en-US"/>
        </a:p>
      </dgm:t>
    </dgm:pt>
    <dgm:pt modelId="{30A51E06-6EAF-4B43-B09E-ECFEDD1A963E}" type="sibTrans" cxnId="{D410983E-FD69-476C-B705-326C0D0E392D}">
      <dgm:prSet/>
      <dgm:spPr/>
      <dgm:t>
        <a:bodyPr/>
        <a:lstStyle/>
        <a:p>
          <a:endParaRPr lang="en-US"/>
        </a:p>
      </dgm:t>
    </dgm:pt>
    <dgm:pt modelId="{BB4B9A52-DFF8-42C8-9C3F-6DBA258C2F43}">
      <dgm:prSet phldrT="[Text]"/>
      <dgm:spPr/>
      <dgm:t>
        <a:bodyPr/>
        <a:lstStyle/>
        <a:p>
          <a:r>
            <a:rPr lang="en-US" dirty="0" smtClean="0"/>
            <a:t>Uses results from Anchor Member query as input.</a:t>
          </a:r>
        </a:p>
        <a:p>
          <a:r>
            <a:rPr lang="en-US" dirty="0" smtClean="0"/>
            <a:t>JOIN matches all previous rows from Anchor Member query. </a:t>
          </a:r>
        </a:p>
        <a:p>
          <a:endParaRPr lang="en-US" dirty="0"/>
        </a:p>
      </dgm:t>
    </dgm:pt>
    <dgm:pt modelId="{B7D2922D-B1C9-4AF9-ACA4-7BBA6D861753}" type="parTrans" cxnId="{19E62595-BDCE-43B1-847F-60148737F743}">
      <dgm:prSet/>
      <dgm:spPr/>
      <dgm:t>
        <a:bodyPr/>
        <a:lstStyle/>
        <a:p>
          <a:endParaRPr lang="en-US"/>
        </a:p>
      </dgm:t>
    </dgm:pt>
    <dgm:pt modelId="{7B45373A-5B9F-4A60-999F-51FD6C7C530C}" type="sibTrans" cxnId="{19E62595-BDCE-43B1-847F-60148737F743}">
      <dgm:prSet/>
      <dgm:spPr/>
      <dgm:t>
        <a:bodyPr/>
        <a:lstStyle/>
        <a:p>
          <a:endParaRPr lang="en-US"/>
        </a:p>
      </dgm:t>
    </dgm:pt>
    <dgm:pt modelId="{4C3C70A2-151E-45DE-9EB7-E822DFC846C3}">
      <dgm:prSet phldrT="[Text]"/>
      <dgm:spPr/>
      <dgm:t>
        <a:bodyPr/>
        <a:lstStyle/>
        <a:p>
          <a:r>
            <a:rPr lang="en-US" dirty="0" smtClean="0"/>
            <a:t>Unions stub row(s) with rows returned from Recursive Call 1.</a:t>
          </a:r>
        </a:p>
        <a:p>
          <a:endParaRPr lang="en-US" dirty="0" smtClean="0"/>
        </a:p>
        <a:p>
          <a:r>
            <a:rPr lang="en-US" dirty="0" smtClean="0"/>
            <a:t>(Level 0 records)</a:t>
          </a:r>
          <a:endParaRPr lang="en-US" dirty="0"/>
        </a:p>
      </dgm:t>
    </dgm:pt>
    <dgm:pt modelId="{1CEA92F4-D9F1-47E5-AAA9-552EC3C5B2A9}" type="parTrans" cxnId="{177DB84A-4EF4-4976-8A40-306795CE1128}">
      <dgm:prSet/>
      <dgm:spPr/>
      <dgm:t>
        <a:bodyPr/>
        <a:lstStyle/>
        <a:p>
          <a:endParaRPr lang="en-US"/>
        </a:p>
      </dgm:t>
    </dgm:pt>
    <dgm:pt modelId="{B3417D9F-C27A-469A-8D74-8F00672267A0}" type="sibTrans" cxnId="{177DB84A-4EF4-4976-8A40-306795CE1128}">
      <dgm:prSet/>
      <dgm:spPr/>
      <dgm:t>
        <a:bodyPr/>
        <a:lstStyle/>
        <a:p>
          <a:endParaRPr lang="en-US"/>
        </a:p>
      </dgm:t>
    </dgm:pt>
    <dgm:pt modelId="{AFD47D9F-9CF5-465E-B5F1-E97B17333D49}">
      <dgm:prSet phldrT="[Text]"/>
      <dgm:spPr/>
      <dgm:t>
        <a:bodyPr/>
        <a:lstStyle/>
        <a:p>
          <a:r>
            <a:rPr lang="en-US" dirty="0" smtClean="0"/>
            <a:t>(Level 3 records (none))</a:t>
          </a:r>
        </a:p>
      </dgm:t>
    </dgm:pt>
    <dgm:pt modelId="{F5A4C6DA-2582-4DD4-924E-E692E1DB9B5A}" type="parTrans" cxnId="{FF80C3F9-92F6-4CB6-8358-BD41DFB42B7A}">
      <dgm:prSet/>
      <dgm:spPr/>
      <dgm:t>
        <a:bodyPr/>
        <a:lstStyle/>
        <a:p>
          <a:endParaRPr lang="en-US"/>
        </a:p>
      </dgm:t>
    </dgm:pt>
    <dgm:pt modelId="{5425E37E-7399-4E5C-A64A-9E4A768A933E}" type="sibTrans" cxnId="{FF80C3F9-92F6-4CB6-8358-BD41DFB42B7A}">
      <dgm:prSet/>
      <dgm:spPr/>
      <dgm:t>
        <a:bodyPr/>
        <a:lstStyle/>
        <a:p>
          <a:endParaRPr lang="en-US"/>
        </a:p>
      </dgm:t>
    </dgm:pt>
    <dgm:pt modelId="{4BAF7380-1253-4CD5-A7D4-A62BC100394E}">
      <dgm:prSet phldrT="[Text]"/>
      <dgm:spPr/>
      <dgm:t>
        <a:bodyPr/>
        <a:lstStyle/>
        <a:p>
          <a:r>
            <a:rPr lang="en-US" dirty="0" smtClean="0"/>
            <a:t>(Level 2 records)</a:t>
          </a:r>
          <a:endParaRPr lang="en-US" dirty="0"/>
        </a:p>
      </dgm:t>
    </dgm:pt>
    <dgm:pt modelId="{36A9AD48-8D35-48FF-883C-05C00978EB87}" type="parTrans" cxnId="{7038287A-AA12-48EA-9F19-A8B24A541144}">
      <dgm:prSet/>
      <dgm:spPr/>
      <dgm:t>
        <a:bodyPr/>
        <a:lstStyle/>
        <a:p>
          <a:endParaRPr lang="en-US"/>
        </a:p>
      </dgm:t>
    </dgm:pt>
    <dgm:pt modelId="{A4A756BB-5BF5-41BC-B043-4290D91AEA16}" type="sibTrans" cxnId="{7038287A-AA12-48EA-9F19-A8B24A541144}">
      <dgm:prSet/>
      <dgm:spPr/>
      <dgm:t>
        <a:bodyPr/>
        <a:lstStyle/>
        <a:p>
          <a:endParaRPr lang="en-US"/>
        </a:p>
      </dgm:t>
    </dgm:pt>
    <dgm:pt modelId="{485D78AC-1042-4648-A250-D1EEBCA34823}">
      <dgm:prSet phldrT="[Text]"/>
      <dgm:spPr/>
      <dgm:t>
        <a:bodyPr/>
        <a:lstStyle/>
        <a:p>
          <a:r>
            <a:rPr lang="en-US" dirty="0" smtClean="0"/>
            <a:t>(Level 1 records)</a:t>
          </a:r>
          <a:endParaRPr lang="en-US" dirty="0"/>
        </a:p>
      </dgm:t>
    </dgm:pt>
    <dgm:pt modelId="{26E32BFD-115F-456B-BF77-4F6DB092D6A2}" type="parTrans" cxnId="{CEAB2DCF-1A8E-4609-AE1F-1A57B6B6844C}">
      <dgm:prSet/>
      <dgm:spPr/>
      <dgm:t>
        <a:bodyPr/>
        <a:lstStyle/>
        <a:p>
          <a:endParaRPr lang="en-US"/>
        </a:p>
      </dgm:t>
    </dgm:pt>
    <dgm:pt modelId="{7B567FE3-3BA1-4E12-B227-4DF18508F2C3}" type="sibTrans" cxnId="{CEAB2DCF-1A8E-4609-AE1F-1A57B6B6844C}">
      <dgm:prSet/>
      <dgm:spPr/>
      <dgm:t>
        <a:bodyPr/>
        <a:lstStyle/>
        <a:p>
          <a:endParaRPr lang="en-US"/>
        </a:p>
      </dgm:t>
    </dgm:pt>
    <dgm:pt modelId="{323EE107-061C-4942-89D6-B88495D19FFF}" type="pres">
      <dgm:prSet presAssocID="{8FED6DE2-8446-4EAF-B382-89A442F107F0}" presName="Name0" presStyleCnt="0">
        <dgm:presLayoutVars>
          <dgm:chMax val="5"/>
          <dgm:chPref val="5"/>
          <dgm:dir/>
          <dgm:animLvl val="lvl"/>
        </dgm:presLayoutVars>
      </dgm:prSet>
      <dgm:spPr/>
      <dgm:t>
        <a:bodyPr/>
        <a:lstStyle/>
        <a:p>
          <a:endParaRPr lang="en-US"/>
        </a:p>
      </dgm:t>
    </dgm:pt>
    <dgm:pt modelId="{79DCF69F-8BF4-4B8A-A415-98629E244166}" type="pres">
      <dgm:prSet presAssocID="{2F96EF34-F6D8-4606-AE79-BD194F9BEA4B}" presName="parentText1" presStyleLbl="node1" presStyleIdx="0" presStyleCnt="4" custScaleX="40922" custLinFactNeighborX="-29362">
        <dgm:presLayoutVars>
          <dgm:chMax/>
          <dgm:chPref val="3"/>
          <dgm:bulletEnabled val="1"/>
        </dgm:presLayoutVars>
      </dgm:prSet>
      <dgm:spPr/>
      <dgm:t>
        <a:bodyPr/>
        <a:lstStyle/>
        <a:p>
          <a:endParaRPr lang="en-US"/>
        </a:p>
      </dgm:t>
    </dgm:pt>
    <dgm:pt modelId="{C98AC990-1882-432C-A6EB-40CF529D8A42}" type="pres">
      <dgm:prSet presAssocID="{2F96EF34-F6D8-4606-AE79-BD194F9BEA4B}" presName="childText1" presStyleLbl="solidAlignAcc1" presStyleIdx="0" presStyleCnt="4">
        <dgm:presLayoutVars>
          <dgm:chMax val="0"/>
          <dgm:chPref val="0"/>
          <dgm:bulletEnabled val="1"/>
        </dgm:presLayoutVars>
      </dgm:prSet>
      <dgm:spPr/>
      <dgm:t>
        <a:bodyPr/>
        <a:lstStyle/>
        <a:p>
          <a:endParaRPr lang="en-US"/>
        </a:p>
      </dgm:t>
    </dgm:pt>
    <dgm:pt modelId="{7E8BA201-7D39-4C68-9957-D92B5AEB72A7}" type="pres">
      <dgm:prSet presAssocID="{DE0EFD0C-B6CD-432D-B957-8B18F2B5BAFC}" presName="parentText2" presStyleLbl="node1" presStyleIdx="1" presStyleCnt="4" custScaleX="53947" custLinFactNeighborX="-22801" custLinFactNeighborY="1674">
        <dgm:presLayoutVars>
          <dgm:chMax/>
          <dgm:chPref val="3"/>
          <dgm:bulletEnabled val="1"/>
        </dgm:presLayoutVars>
      </dgm:prSet>
      <dgm:spPr/>
      <dgm:t>
        <a:bodyPr/>
        <a:lstStyle/>
        <a:p>
          <a:endParaRPr lang="en-US"/>
        </a:p>
      </dgm:t>
    </dgm:pt>
    <dgm:pt modelId="{620DB395-7DA6-44B9-8A3D-6E25563157E3}" type="pres">
      <dgm:prSet presAssocID="{DE0EFD0C-B6CD-432D-B957-8B18F2B5BAFC}" presName="childText2" presStyleLbl="solidAlignAcc1" presStyleIdx="1" presStyleCnt="4">
        <dgm:presLayoutVars>
          <dgm:chMax val="0"/>
          <dgm:chPref val="0"/>
          <dgm:bulletEnabled val="1"/>
        </dgm:presLayoutVars>
      </dgm:prSet>
      <dgm:spPr/>
      <dgm:t>
        <a:bodyPr/>
        <a:lstStyle/>
        <a:p>
          <a:endParaRPr lang="en-US"/>
        </a:p>
      </dgm:t>
    </dgm:pt>
    <dgm:pt modelId="{6B736FDF-D091-4A81-9D72-E730B4E30091}" type="pres">
      <dgm:prSet presAssocID="{958495DF-91CF-4377-88DE-FDED0DE289C4}" presName="parentText3" presStyleLbl="node1" presStyleIdx="2" presStyleCnt="4" custScaleX="73347" custLinFactNeighborX="-13111" custLinFactNeighborY="837">
        <dgm:presLayoutVars>
          <dgm:chMax/>
          <dgm:chPref val="3"/>
          <dgm:bulletEnabled val="1"/>
        </dgm:presLayoutVars>
      </dgm:prSet>
      <dgm:spPr/>
      <dgm:t>
        <a:bodyPr/>
        <a:lstStyle/>
        <a:p>
          <a:endParaRPr lang="en-US"/>
        </a:p>
      </dgm:t>
    </dgm:pt>
    <dgm:pt modelId="{7E104145-A126-421C-9DF8-A831226E7610}" type="pres">
      <dgm:prSet presAssocID="{958495DF-91CF-4377-88DE-FDED0DE289C4}" presName="childText3" presStyleLbl="solidAlignAcc1" presStyleIdx="2" presStyleCnt="4">
        <dgm:presLayoutVars>
          <dgm:chMax val="0"/>
          <dgm:chPref val="0"/>
          <dgm:bulletEnabled val="1"/>
        </dgm:presLayoutVars>
      </dgm:prSet>
      <dgm:spPr/>
      <dgm:t>
        <a:bodyPr/>
        <a:lstStyle/>
        <a:p>
          <a:endParaRPr lang="en-US"/>
        </a:p>
      </dgm:t>
    </dgm:pt>
    <dgm:pt modelId="{A56021CF-AAB3-4C70-AD3B-CAF23A2974A4}" type="pres">
      <dgm:prSet presAssocID="{B5937286-F7BB-4B73-A8A9-B72F8CB63356}" presName="parentText4" presStyleLbl="node1" presStyleIdx="3" presStyleCnt="4">
        <dgm:presLayoutVars>
          <dgm:chMax/>
          <dgm:chPref val="3"/>
          <dgm:bulletEnabled val="1"/>
        </dgm:presLayoutVars>
      </dgm:prSet>
      <dgm:spPr/>
      <dgm:t>
        <a:bodyPr/>
        <a:lstStyle/>
        <a:p>
          <a:endParaRPr lang="en-US"/>
        </a:p>
      </dgm:t>
    </dgm:pt>
    <dgm:pt modelId="{4FAE7031-59C3-471C-9E47-0B3C3565595C}" type="pres">
      <dgm:prSet presAssocID="{B5937286-F7BB-4B73-A8A9-B72F8CB63356}" presName="childText4" presStyleLbl="solidAlignAcc1" presStyleIdx="3" presStyleCnt="4">
        <dgm:presLayoutVars>
          <dgm:chMax val="0"/>
          <dgm:chPref val="0"/>
          <dgm:bulletEnabled val="1"/>
        </dgm:presLayoutVars>
      </dgm:prSet>
      <dgm:spPr/>
      <dgm:t>
        <a:bodyPr/>
        <a:lstStyle/>
        <a:p>
          <a:endParaRPr lang="en-US"/>
        </a:p>
      </dgm:t>
    </dgm:pt>
  </dgm:ptLst>
  <dgm:cxnLst>
    <dgm:cxn modelId="{3ECF8CCE-5263-4B69-87D6-3DB8E0875457}" type="presOf" srcId="{2F96EF34-F6D8-4606-AE79-BD194F9BEA4B}" destId="{79DCF69F-8BF4-4B8A-A415-98629E244166}" srcOrd="0" destOrd="0" presId="urn:microsoft.com/office/officeart/2009/3/layout/IncreasingArrowsProcess"/>
    <dgm:cxn modelId="{C25D29BB-D9C2-4059-84DF-3D4189A12BB5}" type="presOf" srcId="{ADAE6F21-A084-43F2-A739-467CD4582B96}" destId="{620DB395-7DA6-44B9-8A3D-6E25563157E3}" srcOrd="0" destOrd="0" presId="urn:microsoft.com/office/officeart/2009/3/layout/IncreasingArrowsProcess"/>
    <dgm:cxn modelId="{FF356334-9EA3-40E4-A7A6-6DFADAE0BD01}" type="presOf" srcId="{D6EE955C-CEFC-4BAD-853A-971D28A523B9}" destId="{7E104145-A126-421C-9DF8-A831226E7610}" srcOrd="0" destOrd="0" presId="urn:microsoft.com/office/officeart/2009/3/layout/IncreasingArrowsProcess"/>
    <dgm:cxn modelId="{FF80C3F9-92F6-4CB6-8358-BD41DFB42B7A}" srcId="{2F96EF34-F6D8-4606-AE79-BD194F9BEA4B}" destId="{AFD47D9F-9CF5-465E-B5F1-E97B17333D49}" srcOrd="2" destOrd="0" parTransId="{F5A4C6DA-2582-4DD4-924E-E692E1DB9B5A}" sibTransId="{5425E37E-7399-4E5C-A64A-9E4A768A933E}"/>
    <dgm:cxn modelId="{B008B067-9DD3-45BA-ACCD-744D29CF3CB1}" type="presOf" srcId="{4BAF7380-1253-4CD5-A7D4-A62BC100394E}" destId="{620DB395-7DA6-44B9-8A3D-6E25563157E3}" srcOrd="0" destOrd="2" presId="urn:microsoft.com/office/officeart/2009/3/layout/IncreasingArrowsProcess"/>
    <dgm:cxn modelId="{F133456D-177E-48C8-BC7B-25ED887EFD3D}" srcId="{DE0EFD0C-B6CD-432D-B957-8B18F2B5BAFC}" destId="{ADAE6F21-A084-43F2-A739-467CD4582B96}" srcOrd="0" destOrd="0" parTransId="{1ADC8556-FBDE-4251-B0AD-BA56A971840C}" sibTransId="{22B3259B-1762-4085-82A7-6C6FDA5E15E7}"/>
    <dgm:cxn modelId="{27C519E5-F91B-4E3B-B294-222EC82703A9}" srcId="{8FED6DE2-8446-4EAF-B382-89A442F107F0}" destId="{DE0EFD0C-B6CD-432D-B957-8B18F2B5BAFC}" srcOrd="1" destOrd="0" parTransId="{E50D6750-6CE2-4940-BEBF-FFF88B41F295}" sibTransId="{60CB8C1C-B123-431B-A707-54EE93DB1BB0}"/>
    <dgm:cxn modelId="{CEAB2DCF-1A8E-4609-AE1F-1A57B6B6844C}" srcId="{958495DF-91CF-4377-88DE-FDED0DE289C4}" destId="{485D78AC-1042-4648-A250-D1EEBCA34823}" srcOrd="2" destOrd="0" parTransId="{26E32BFD-115F-456B-BF77-4F6DB092D6A2}" sibTransId="{7B567FE3-3BA1-4E12-B227-4DF18508F2C3}"/>
    <dgm:cxn modelId="{E650FA8D-E19B-4949-8763-F8266EBAD763}" type="presOf" srcId="{4C3C70A2-151E-45DE-9EB7-E822DFC846C3}" destId="{4FAE7031-59C3-471C-9E47-0B3C3565595C}" srcOrd="0" destOrd="1" presId="urn:microsoft.com/office/officeart/2009/3/layout/IncreasingArrowsProcess"/>
    <dgm:cxn modelId="{7038287A-AA12-48EA-9F19-A8B24A541144}" srcId="{DE0EFD0C-B6CD-432D-B957-8B18F2B5BAFC}" destId="{4BAF7380-1253-4CD5-A7D4-A62BC100394E}" srcOrd="2" destOrd="0" parTransId="{36A9AD48-8D35-48FF-883C-05C00978EB87}" sibTransId="{A4A756BB-5BF5-41BC-B043-4290D91AEA16}"/>
    <dgm:cxn modelId="{2AD9E342-3D56-411D-81A5-589FA2A832F4}" srcId="{958495DF-91CF-4377-88DE-FDED0DE289C4}" destId="{D6EE955C-CEFC-4BAD-853A-971D28A523B9}" srcOrd="0" destOrd="0" parTransId="{4A233A58-A193-4539-982F-0DAE5C72A3BD}" sibTransId="{B2333080-E5A2-432C-8C4F-1D41B36A3188}"/>
    <dgm:cxn modelId="{D410983E-FD69-476C-B705-326C0D0E392D}" srcId="{DE0EFD0C-B6CD-432D-B957-8B18F2B5BAFC}" destId="{C2BAB097-317F-4B83-BF83-D78F8ADFB726}" srcOrd="1" destOrd="0" parTransId="{D3536298-8E43-4291-90DA-9A28E2886546}" sibTransId="{30A51E06-6EAF-4B43-B09E-ECFEDD1A963E}"/>
    <dgm:cxn modelId="{AED1DBEE-AB0F-4CAF-9667-60BC4283886D}" type="presOf" srcId="{958495DF-91CF-4377-88DE-FDED0DE289C4}" destId="{6B736FDF-D091-4A81-9D72-E730B4E30091}" srcOrd="0" destOrd="0" presId="urn:microsoft.com/office/officeart/2009/3/layout/IncreasingArrowsProcess"/>
    <dgm:cxn modelId="{61A22281-8F1D-4A97-9FFE-2A173E48F13D}" type="presOf" srcId="{B5937286-F7BB-4B73-A8A9-B72F8CB63356}" destId="{A56021CF-AAB3-4C70-AD3B-CAF23A2974A4}" srcOrd="0" destOrd="0" presId="urn:microsoft.com/office/officeart/2009/3/layout/IncreasingArrowsProcess"/>
    <dgm:cxn modelId="{139ABF44-58B2-4E88-9830-AB4B2AB200AE}" type="presOf" srcId="{E9BE1665-95CB-4D58-9646-A0D70049D7D5}" destId="{C98AC990-1882-432C-A6EB-40CF529D8A42}" srcOrd="0" destOrd="0" presId="urn:microsoft.com/office/officeart/2009/3/layout/IncreasingArrowsProcess"/>
    <dgm:cxn modelId="{58793E15-FF3B-43B5-BA90-4F78A54ECC26}" type="presOf" srcId="{D0EEEBA8-2F0E-4F57-A91A-7AAFE944BA81}" destId="{C98AC990-1882-432C-A6EB-40CF529D8A42}" srcOrd="0" destOrd="1" presId="urn:microsoft.com/office/officeart/2009/3/layout/IncreasingArrowsProcess"/>
    <dgm:cxn modelId="{19E62595-BDCE-43B1-847F-60148737F743}" srcId="{958495DF-91CF-4377-88DE-FDED0DE289C4}" destId="{BB4B9A52-DFF8-42C8-9C3F-6DBA258C2F43}" srcOrd="1" destOrd="0" parTransId="{B7D2922D-B1C9-4AF9-ACA4-7BBA6D861753}" sibTransId="{7B45373A-5B9F-4A60-999F-51FD6C7C530C}"/>
    <dgm:cxn modelId="{177DB84A-4EF4-4976-8A40-306795CE1128}" srcId="{B5937286-F7BB-4B73-A8A9-B72F8CB63356}" destId="{4C3C70A2-151E-45DE-9EB7-E822DFC846C3}" srcOrd="1" destOrd="0" parTransId="{1CEA92F4-D9F1-47E5-AAA9-552EC3C5B2A9}" sibTransId="{B3417D9F-C27A-469A-8D74-8F00672267A0}"/>
    <dgm:cxn modelId="{59913C3C-BEC9-4182-A241-C5F5D0F81C8E}" type="presOf" srcId="{C2BAB097-317F-4B83-BF83-D78F8ADFB726}" destId="{620DB395-7DA6-44B9-8A3D-6E25563157E3}" srcOrd="0" destOrd="1" presId="urn:microsoft.com/office/officeart/2009/3/layout/IncreasingArrowsProcess"/>
    <dgm:cxn modelId="{2713C70C-4820-4271-88A3-17FE58CAD4B4}" srcId="{B5937286-F7BB-4B73-A8A9-B72F8CB63356}" destId="{3FB5A505-D5DA-4174-9FE3-4826A1ED0E5B}" srcOrd="0" destOrd="0" parTransId="{3A294EBB-B893-4A61-8AD6-469CA888B73F}" sibTransId="{0B389AD6-C4E5-4AE7-9DFD-CC3AF5523333}"/>
    <dgm:cxn modelId="{A7DD8EF8-F3E9-400B-97C8-9EA4CBECD788}" type="presOf" srcId="{BB4B9A52-DFF8-42C8-9C3F-6DBA258C2F43}" destId="{7E104145-A126-421C-9DF8-A831226E7610}" srcOrd="0" destOrd="1" presId="urn:microsoft.com/office/officeart/2009/3/layout/IncreasingArrowsProcess"/>
    <dgm:cxn modelId="{3D177BC6-E097-43E4-B7DB-D1E3660C9335}" srcId="{8FED6DE2-8446-4EAF-B382-89A442F107F0}" destId="{958495DF-91CF-4377-88DE-FDED0DE289C4}" srcOrd="2" destOrd="0" parTransId="{526EB2BF-C594-4928-8079-3C643468B236}" sibTransId="{8FA8CA8E-F548-4371-967D-CD04B92D4C8D}"/>
    <dgm:cxn modelId="{FDDDE2A0-833C-4B18-96FA-286B34D3196E}" type="presOf" srcId="{AFD47D9F-9CF5-465E-B5F1-E97B17333D49}" destId="{C98AC990-1882-432C-A6EB-40CF529D8A42}" srcOrd="0" destOrd="2" presId="urn:microsoft.com/office/officeart/2009/3/layout/IncreasingArrowsProcess"/>
    <dgm:cxn modelId="{20535BB6-12DF-449C-92D2-6C0BD526505D}" type="presOf" srcId="{DE0EFD0C-B6CD-432D-B957-8B18F2B5BAFC}" destId="{7E8BA201-7D39-4C68-9957-D92B5AEB72A7}" srcOrd="0" destOrd="0" presId="urn:microsoft.com/office/officeart/2009/3/layout/IncreasingArrowsProcess"/>
    <dgm:cxn modelId="{125F408D-3085-41E9-A7B1-FF259355C12E}" srcId="{2F96EF34-F6D8-4606-AE79-BD194F9BEA4B}" destId="{E9BE1665-95CB-4D58-9646-A0D70049D7D5}" srcOrd="0" destOrd="0" parTransId="{07529FBE-1770-4944-9E79-278D45AA4DE0}" sibTransId="{FF0696DD-4EB1-49D2-9605-7C0B6509561B}"/>
    <dgm:cxn modelId="{9D985F63-2EEA-4E7A-858B-1C3F2B211848}" srcId="{8FED6DE2-8446-4EAF-B382-89A442F107F0}" destId="{2F96EF34-F6D8-4606-AE79-BD194F9BEA4B}" srcOrd="0" destOrd="0" parTransId="{BD222819-D11A-4929-A169-4D6C20D4C9C3}" sibTransId="{729631CB-E819-41C1-ACA0-9A3773E4D6AF}"/>
    <dgm:cxn modelId="{4F2C3221-D14C-4C52-8568-BFD6D18C0689}" srcId="{2F96EF34-F6D8-4606-AE79-BD194F9BEA4B}" destId="{D0EEEBA8-2F0E-4F57-A91A-7AAFE944BA81}" srcOrd="1" destOrd="0" parTransId="{C2E54644-13FF-49F1-B327-B15AEB847573}" sibTransId="{C9D6671B-73BB-4C8A-BCDF-CB4AB6687D18}"/>
    <dgm:cxn modelId="{55562089-FC0B-45C0-BCAE-CAB1F7396D14}" srcId="{8FED6DE2-8446-4EAF-B382-89A442F107F0}" destId="{B5937286-F7BB-4B73-A8A9-B72F8CB63356}" srcOrd="3" destOrd="0" parTransId="{50B566A5-2BDB-4A06-90CE-2F7374AB27F8}" sibTransId="{B6B2A3CB-3FD3-44C7-B441-EA8ADCBC7F16}"/>
    <dgm:cxn modelId="{11986C80-EB81-44A9-9E50-9E86E94183BF}" type="presOf" srcId="{485D78AC-1042-4648-A250-D1EEBCA34823}" destId="{7E104145-A126-421C-9DF8-A831226E7610}" srcOrd="0" destOrd="2" presId="urn:microsoft.com/office/officeart/2009/3/layout/IncreasingArrowsProcess"/>
    <dgm:cxn modelId="{07087C8C-2D43-4A98-B933-34FD792CA2B0}" type="presOf" srcId="{8FED6DE2-8446-4EAF-B382-89A442F107F0}" destId="{323EE107-061C-4942-89D6-B88495D19FFF}" srcOrd="0" destOrd="0" presId="urn:microsoft.com/office/officeart/2009/3/layout/IncreasingArrowsProcess"/>
    <dgm:cxn modelId="{6AFB1B1A-8422-4706-80BC-817B3606AF08}" type="presOf" srcId="{3FB5A505-D5DA-4174-9FE3-4826A1ED0E5B}" destId="{4FAE7031-59C3-471C-9E47-0B3C3565595C}" srcOrd="0" destOrd="0" presId="urn:microsoft.com/office/officeart/2009/3/layout/IncreasingArrowsProcess"/>
    <dgm:cxn modelId="{1E6861B6-098A-4C86-B785-2A20BC3BB801}" type="presParOf" srcId="{323EE107-061C-4942-89D6-B88495D19FFF}" destId="{79DCF69F-8BF4-4B8A-A415-98629E244166}" srcOrd="0" destOrd="0" presId="urn:microsoft.com/office/officeart/2009/3/layout/IncreasingArrowsProcess"/>
    <dgm:cxn modelId="{2E72B660-2745-46CE-A2E6-5289B606B34C}" type="presParOf" srcId="{323EE107-061C-4942-89D6-B88495D19FFF}" destId="{C98AC990-1882-432C-A6EB-40CF529D8A42}" srcOrd="1" destOrd="0" presId="urn:microsoft.com/office/officeart/2009/3/layout/IncreasingArrowsProcess"/>
    <dgm:cxn modelId="{BB5941EA-30F0-483E-A3A2-292FACBC5274}" type="presParOf" srcId="{323EE107-061C-4942-89D6-B88495D19FFF}" destId="{7E8BA201-7D39-4C68-9957-D92B5AEB72A7}" srcOrd="2" destOrd="0" presId="urn:microsoft.com/office/officeart/2009/3/layout/IncreasingArrowsProcess"/>
    <dgm:cxn modelId="{966BCF65-B6B1-4D8E-933A-9D1979639744}" type="presParOf" srcId="{323EE107-061C-4942-89D6-B88495D19FFF}" destId="{620DB395-7DA6-44B9-8A3D-6E25563157E3}" srcOrd="3" destOrd="0" presId="urn:microsoft.com/office/officeart/2009/3/layout/IncreasingArrowsProcess"/>
    <dgm:cxn modelId="{34D486DD-2C8B-4F18-8B36-A0717A04C60B}" type="presParOf" srcId="{323EE107-061C-4942-89D6-B88495D19FFF}" destId="{6B736FDF-D091-4A81-9D72-E730B4E30091}" srcOrd="4" destOrd="0" presId="urn:microsoft.com/office/officeart/2009/3/layout/IncreasingArrowsProcess"/>
    <dgm:cxn modelId="{9C1A614B-054E-474A-AA2E-C0FD0E1A7D6E}" type="presParOf" srcId="{323EE107-061C-4942-89D6-B88495D19FFF}" destId="{7E104145-A126-421C-9DF8-A831226E7610}" srcOrd="5" destOrd="0" presId="urn:microsoft.com/office/officeart/2009/3/layout/IncreasingArrowsProcess"/>
    <dgm:cxn modelId="{478D33C3-C7BA-445A-85FF-D89C279377AC}" type="presParOf" srcId="{323EE107-061C-4942-89D6-B88495D19FFF}" destId="{A56021CF-AAB3-4C70-AD3B-CAF23A2974A4}" srcOrd="6" destOrd="0" presId="urn:microsoft.com/office/officeart/2009/3/layout/IncreasingArrowsProcess"/>
    <dgm:cxn modelId="{9BB73ACF-B90A-4630-8B96-E7396049E9B4}" type="presParOf" srcId="{323EE107-061C-4942-89D6-B88495D19FFF}" destId="{4FAE7031-59C3-471C-9E47-0B3C3565595C}"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tabases.aspfaq.com/database/should-i-use-a-temp-table-or-a-table-variab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3</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lnSpcReduction="10000"/>
          </a:bodyPr>
          <a:lstStyle/>
          <a:p>
            <a:r>
              <a:rPr lang="en-US" dirty="0" smtClean="0">
                <a:solidFill>
                  <a:schemeClr val="tx1"/>
                </a:solidFill>
              </a:rPr>
              <a:t>Common Table Expression (CTE) (continued)</a:t>
            </a:r>
          </a:p>
          <a:p>
            <a:pPr lvl="1"/>
            <a:r>
              <a:rPr lang="en-US" dirty="0" smtClean="0">
                <a:solidFill>
                  <a:schemeClr val="tx1"/>
                </a:solidFill>
              </a:rPr>
              <a:t>Recursive CTE requires 3 things:</a:t>
            </a:r>
          </a:p>
          <a:p>
            <a:pPr lvl="2"/>
            <a:r>
              <a:rPr lang="en-US" dirty="0" smtClean="0">
                <a:solidFill>
                  <a:schemeClr val="tx1"/>
                </a:solidFill>
              </a:rPr>
              <a:t>First part of the CTE definition is a SELECT statement that sets the root/seed record(s).  This is the </a:t>
            </a:r>
            <a:r>
              <a:rPr lang="en-US" b="1" i="1" dirty="0" smtClean="0">
                <a:solidFill>
                  <a:schemeClr val="tx1"/>
                </a:solidFill>
              </a:rPr>
              <a:t>anchor member</a:t>
            </a:r>
            <a:r>
              <a:rPr lang="en-US" dirty="0">
                <a:solidFill>
                  <a:schemeClr val="tx1"/>
                </a:solidFill>
              </a:rPr>
              <a:t> </a:t>
            </a:r>
            <a:r>
              <a:rPr lang="en-US" dirty="0" smtClean="0">
                <a:solidFill>
                  <a:schemeClr val="tx1"/>
                </a:solidFill>
              </a:rPr>
              <a:t>of the recursive query.</a:t>
            </a:r>
          </a:p>
          <a:p>
            <a:pPr lvl="2"/>
            <a:r>
              <a:rPr lang="en-US" dirty="0" smtClean="0">
                <a:solidFill>
                  <a:schemeClr val="tx1"/>
                </a:solidFill>
              </a:rPr>
              <a:t>Then, a UNION ALL is performed with another SELECT that self-references the CTE by name in the FROM clause and joins it with the core table(s) used in the anchor member.  This the </a:t>
            </a:r>
            <a:r>
              <a:rPr lang="en-US" b="1" i="1" dirty="0" smtClean="0">
                <a:solidFill>
                  <a:schemeClr val="tx1"/>
                </a:solidFill>
              </a:rPr>
              <a:t>recursive member</a:t>
            </a:r>
            <a:r>
              <a:rPr lang="en-US" dirty="0" smtClean="0">
                <a:solidFill>
                  <a:schemeClr val="tx1"/>
                </a:solidFill>
              </a:rPr>
              <a:t> of the recursive query.</a:t>
            </a:r>
          </a:p>
          <a:p>
            <a:pPr lvl="2"/>
            <a:r>
              <a:rPr lang="en-US" dirty="0" smtClean="0">
                <a:solidFill>
                  <a:schemeClr val="tx1"/>
                </a:solidFill>
              </a:rPr>
              <a:t>Finally, the CTE is used (and possibly joined) in the outer/main query.</a:t>
            </a:r>
          </a:p>
          <a:p>
            <a:pPr lvl="1"/>
            <a:r>
              <a:rPr lang="en-US" dirty="0" smtClean="0">
                <a:solidFill>
                  <a:schemeClr val="tx1"/>
                </a:solidFill>
              </a:rPr>
              <a:t>You have to be careful not to create a circular reference with your joins</a:t>
            </a:r>
          </a:p>
          <a:p>
            <a:pPr lvl="1"/>
            <a:r>
              <a:rPr lang="en-US" dirty="0">
                <a:solidFill>
                  <a:schemeClr val="tx1"/>
                </a:solidFill>
              </a:rPr>
              <a:t>Note: This is a convention built into SQL Server – not a syntactically logical use of SQL</a:t>
            </a:r>
            <a:r>
              <a:rPr lang="en-US" dirty="0" smtClean="0">
                <a:solidFill>
                  <a:schemeClr val="tx1"/>
                </a:solidFill>
              </a:rPr>
              <a:t>.</a:t>
            </a:r>
            <a:endParaRPr lang="en-US" dirty="0">
              <a:solidFill>
                <a:schemeClr val="tx1"/>
              </a:solidFill>
            </a:endParaRPr>
          </a:p>
        </p:txBody>
      </p:sp>
      <p:sp>
        <p:nvSpPr>
          <p:cNvPr id="4" name="TextBox 3"/>
          <p:cNvSpPr txBox="1"/>
          <p:nvPr/>
        </p:nvSpPr>
        <p:spPr>
          <a:xfrm>
            <a:off x="9753600" y="5677809"/>
            <a:ext cx="1300356"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4.2.02</a:t>
            </a:r>
            <a:endParaRPr lang="en-US" dirty="0" smtClean="0"/>
          </a:p>
          <a:p>
            <a:pPr marL="285750" indent="-285750">
              <a:buFont typeface="Arial" panose="020B0604020202020204" pitchFamily="34" charset="0"/>
              <a:buChar char="•"/>
            </a:pPr>
            <a:r>
              <a:rPr lang="en-US" dirty="0" smtClean="0"/>
              <a:t>4.2.03</a:t>
            </a:r>
            <a:endParaRPr lang="en-US" dirty="0"/>
          </a:p>
        </p:txBody>
      </p:sp>
    </p:spTree>
    <p:extLst>
      <p:ext uri="{BB962C8B-B14F-4D97-AF65-F5344CB8AC3E}">
        <p14:creationId xmlns:p14="http://schemas.microsoft.com/office/powerpoint/2010/main" val="332394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query walk-through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3090034"/>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89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dirty="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77500" lnSpcReduction="20000"/>
          </a:bodyPr>
          <a:lstStyle/>
          <a:p>
            <a:r>
              <a:rPr lang="en-US" dirty="0" smtClean="0">
                <a:solidFill>
                  <a:schemeClr val="tx1"/>
                </a:solidFill>
              </a:rPr>
              <a:t>Temporary Tables</a:t>
            </a:r>
          </a:p>
          <a:p>
            <a:pPr lvl="1"/>
            <a:r>
              <a:rPr lang="en-US" dirty="0" smtClean="0">
                <a:solidFill>
                  <a:schemeClr val="tx1"/>
                </a:solidFill>
              </a:rPr>
              <a:t>Can carry a lot of overhead, but can also be much more efficient than alternatives when working with larger data sets</a:t>
            </a:r>
            <a:endParaRPr lang="en-US" dirty="0">
              <a:solidFill>
                <a:schemeClr val="tx1"/>
              </a:solidFill>
            </a:endParaRPr>
          </a:p>
          <a:p>
            <a:pPr lvl="1"/>
            <a:r>
              <a:rPr lang="en-US" dirty="0" smtClean="0">
                <a:solidFill>
                  <a:schemeClr val="tx1"/>
                </a:solidFill>
              </a:rPr>
              <a:t>Created just like creating regular tables, but with the pound sign “#” in front of the table name.</a:t>
            </a:r>
          </a:p>
          <a:p>
            <a:pPr lvl="2"/>
            <a:r>
              <a:rPr lang="en-US" dirty="0" smtClean="0">
                <a:solidFill>
                  <a:schemeClr val="tx1"/>
                </a:solidFill>
              </a:rPr>
              <a:t>Use a double pound “##” for a temp table that you want automatically destroyed at the end of a session.</a:t>
            </a:r>
          </a:p>
          <a:p>
            <a:pPr lvl="1"/>
            <a:r>
              <a:rPr lang="en-US" dirty="0" smtClean="0">
                <a:solidFill>
                  <a:schemeClr val="tx1"/>
                </a:solidFill>
              </a:rPr>
              <a:t>Temp tables utilize the hard drive – requiring I/O operations.</a:t>
            </a:r>
          </a:p>
          <a:p>
            <a:pPr lvl="1"/>
            <a:r>
              <a:rPr lang="en-US" dirty="0" smtClean="0">
                <a:solidFill>
                  <a:schemeClr val="tx1"/>
                </a:solidFill>
              </a:rPr>
              <a:t>To use a temp table, you have to CREATE, INSERT data into, SELECT from or otherwise operate on, and then finally DROP.</a:t>
            </a:r>
          </a:p>
          <a:p>
            <a:pPr lvl="1"/>
            <a:r>
              <a:rPr lang="en-US" dirty="0" smtClean="0">
                <a:solidFill>
                  <a:schemeClr val="tx1"/>
                </a:solidFill>
              </a:rPr>
              <a:t>Temp tables support NONCLUSTERED indexes, which can provide a significant performance improvement on operations over Table Variables – especially on large data sets.</a:t>
            </a:r>
          </a:p>
          <a:p>
            <a:pPr lvl="1"/>
            <a:r>
              <a:rPr lang="en-US" dirty="0" smtClean="0">
                <a:solidFill>
                  <a:schemeClr val="tx1"/>
                </a:solidFill>
              </a:rPr>
              <a:t>Avoid using them if you can, and instead opt for a sub-query if you don’t need to manipulate the data through multiple operations.</a:t>
            </a:r>
          </a:p>
          <a:p>
            <a:pPr lvl="2"/>
            <a:r>
              <a:rPr lang="en-US" dirty="0" smtClean="0">
                <a:solidFill>
                  <a:schemeClr val="tx1"/>
                </a:solidFill>
              </a:rPr>
              <a:t>i.e. Using a temp table just to store the results of a sub-query to make writing the main query easier is a waste of resources.</a:t>
            </a:r>
          </a:p>
        </p:txBody>
      </p:sp>
    </p:spTree>
    <p:extLst>
      <p:ext uri="{BB962C8B-B14F-4D97-AF65-F5344CB8AC3E}">
        <p14:creationId xmlns:p14="http://schemas.microsoft.com/office/powerpoint/2010/main" val="284035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a:t>
            </a:r>
          </a:p>
          <a:p>
            <a:pPr lvl="1"/>
            <a:r>
              <a:rPr lang="en-US" dirty="0" smtClean="0">
                <a:solidFill>
                  <a:schemeClr val="tx1"/>
                </a:solidFill>
              </a:rPr>
              <a:t>DECLARE </a:t>
            </a:r>
            <a:r>
              <a:rPr lang="en-US" i="1" dirty="0" smtClean="0">
                <a:solidFill>
                  <a:schemeClr val="tx1"/>
                </a:solidFill>
              </a:rPr>
              <a:t>name</a:t>
            </a:r>
            <a:r>
              <a:rPr lang="en-US" dirty="0" smtClean="0">
                <a:solidFill>
                  <a:schemeClr val="tx1"/>
                </a:solidFill>
              </a:rPr>
              <a:t> TABLE (</a:t>
            </a:r>
            <a:r>
              <a:rPr lang="en-US" i="1" dirty="0" smtClean="0">
                <a:solidFill>
                  <a:schemeClr val="tx1"/>
                </a:solidFill>
              </a:rPr>
              <a:t>table</a:t>
            </a:r>
            <a:r>
              <a:rPr lang="en-US" dirty="0" smtClean="0">
                <a:solidFill>
                  <a:schemeClr val="tx1"/>
                </a:solidFill>
              </a:rPr>
              <a:t> </a:t>
            </a:r>
            <a:r>
              <a:rPr lang="en-US" i="1" dirty="0" smtClean="0">
                <a:solidFill>
                  <a:schemeClr val="tx1"/>
                </a:solidFill>
              </a:rPr>
              <a:t>definition)</a:t>
            </a:r>
          </a:p>
          <a:p>
            <a:pPr lvl="1"/>
            <a:r>
              <a:rPr lang="en-US" dirty="0" smtClean="0">
                <a:solidFill>
                  <a:schemeClr val="tx1"/>
                </a:solidFill>
              </a:rPr>
              <a:t>Has less impact on </a:t>
            </a:r>
            <a:r>
              <a:rPr lang="en-US" dirty="0" err="1" smtClean="0">
                <a:solidFill>
                  <a:schemeClr val="tx1"/>
                </a:solidFill>
              </a:rPr>
              <a:t>tempdb</a:t>
            </a:r>
            <a:r>
              <a:rPr lang="en-US" dirty="0" smtClean="0">
                <a:solidFill>
                  <a:schemeClr val="tx1"/>
                </a:solidFill>
              </a:rPr>
              <a:t> transaction log because table variable log activity is truncated immediately upon deletion of the object.</a:t>
            </a:r>
          </a:p>
          <a:p>
            <a:pPr lvl="2"/>
            <a:r>
              <a:rPr lang="en-US" dirty="0" smtClean="0">
                <a:solidFill>
                  <a:schemeClr val="tx1"/>
                </a:solidFill>
              </a:rPr>
              <a:t>Temp Table activity affecting </a:t>
            </a:r>
            <a:r>
              <a:rPr lang="en-US" dirty="0" err="1" smtClean="0">
                <a:solidFill>
                  <a:schemeClr val="tx1"/>
                </a:solidFill>
              </a:rPr>
              <a:t>tempdb</a:t>
            </a:r>
            <a:r>
              <a:rPr lang="en-US" dirty="0" smtClean="0">
                <a:solidFill>
                  <a:schemeClr val="tx1"/>
                </a:solidFill>
              </a:rPr>
              <a:t> log isn’t truncated until a checkpoint is reached.</a:t>
            </a:r>
          </a:p>
          <a:p>
            <a:pPr lvl="1"/>
            <a:r>
              <a:rPr lang="en-US" dirty="0" smtClean="0">
                <a:solidFill>
                  <a:schemeClr val="tx1"/>
                </a:solidFill>
              </a:rPr>
              <a:t>Table variables do not utilize the main transaction log.  Transactions to the table variable cannot be rolled back.</a:t>
            </a:r>
          </a:p>
          <a:p>
            <a:pPr lvl="1"/>
            <a:r>
              <a:rPr lang="en-US" dirty="0" smtClean="0">
                <a:solidFill>
                  <a:schemeClr val="tx1"/>
                </a:solidFill>
              </a:rPr>
              <a:t>Queries using table variables do NOT support parallelism</a:t>
            </a:r>
          </a:p>
          <a:p>
            <a:pPr lvl="1"/>
            <a:r>
              <a:rPr lang="en-US" dirty="0" smtClean="0">
                <a:solidFill>
                  <a:schemeClr val="tx1"/>
                </a:solidFill>
              </a:rPr>
              <a:t>Use for small data sets and when indexing is not a factor</a:t>
            </a:r>
          </a:p>
        </p:txBody>
      </p:sp>
    </p:spTree>
    <p:extLst>
      <p:ext uri="{BB962C8B-B14F-4D97-AF65-F5344CB8AC3E}">
        <p14:creationId xmlns:p14="http://schemas.microsoft.com/office/powerpoint/2010/main" val="127609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fontScale="85000" lnSpcReduction="10000"/>
          </a:bodyPr>
          <a:lstStyle/>
          <a:p>
            <a:r>
              <a:rPr lang="en-US" dirty="0" smtClean="0">
                <a:solidFill>
                  <a:schemeClr val="tx1"/>
                </a:solidFill>
              </a:rPr>
              <a:t>Tables Variables (continued)</a:t>
            </a:r>
          </a:p>
          <a:p>
            <a:pPr lvl="1"/>
            <a:r>
              <a:rPr lang="en-US" dirty="0" smtClean="0">
                <a:solidFill>
                  <a:schemeClr val="tx1"/>
                </a:solidFill>
              </a:rPr>
              <a:t>Only choice inside a user-defined function if you need to perform DML (INSERT, UPDATE, and DELETE) operations against the temporary table.</a:t>
            </a:r>
          </a:p>
          <a:p>
            <a:pPr lvl="1"/>
            <a:r>
              <a:rPr lang="en-US" dirty="0" smtClean="0">
                <a:solidFill>
                  <a:schemeClr val="tx1"/>
                </a:solidFill>
              </a:rPr>
              <a:t>Useful for storing and then using return value from a table-valued function</a:t>
            </a:r>
          </a:p>
          <a:p>
            <a:pPr lvl="1"/>
            <a:r>
              <a:rPr lang="en-US" dirty="0" smtClean="0">
                <a:solidFill>
                  <a:schemeClr val="tx1"/>
                </a:solidFill>
              </a:rPr>
              <a:t>Cannot have NONCLUSTERED indexes, constraints, or default values and cannot have statistics created against them.</a:t>
            </a:r>
          </a:p>
          <a:p>
            <a:pPr lvl="2"/>
            <a:r>
              <a:rPr lang="en-US" dirty="0" smtClean="0">
                <a:solidFill>
                  <a:schemeClr val="tx1"/>
                </a:solidFill>
              </a:rPr>
              <a:t>You can (and should) specify a PRIMARY KEY when setting up your table variable – by default, it will be clustered; but you can specify for it to be NONCLUSTERED and use CLUSTERED with a different UNIQUE constraint instead.</a:t>
            </a:r>
          </a:p>
          <a:p>
            <a:pPr lvl="2"/>
            <a:r>
              <a:rPr lang="en-US" dirty="0" smtClean="0">
                <a:solidFill>
                  <a:schemeClr val="tx1"/>
                </a:solidFill>
              </a:rPr>
              <a:t>Exception:  You can create UNIQUE CONSTRAINTs when defining your table variable – which do act as indexes.</a:t>
            </a:r>
          </a:p>
          <a:p>
            <a:pPr lvl="2"/>
            <a:r>
              <a:rPr lang="en-US" dirty="0" smtClean="0">
                <a:solidFill>
                  <a:schemeClr val="tx1"/>
                </a:solidFill>
              </a:rPr>
              <a:t>Additional limitations can be read about here:</a:t>
            </a:r>
          </a:p>
          <a:p>
            <a:pPr lvl="3"/>
            <a:r>
              <a:rPr lang="en-US" u="sng" dirty="0">
                <a:hlinkClick r:id="rId2"/>
              </a:rPr>
              <a:t>http://</a:t>
            </a:r>
            <a:r>
              <a:rPr lang="en-US" u="sng" dirty="0" smtClean="0">
                <a:hlinkClick r:id="rId2"/>
              </a:rPr>
              <a:t>databases.aspfaq.com/database/should-i-use-a-temp-table-or-a-table-variable.html</a:t>
            </a:r>
            <a:endParaRPr lang="en-US" dirty="0" smtClean="0">
              <a:solidFill>
                <a:schemeClr val="tx1"/>
              </a:solidFill>
            </a:endParaRPr>
          </a:p>
        </p:txBody>
      </p:sp>
      <p:sp>
        <p:nvSpPr>
          <p:cNvPr id="4" name="TextBox 3"/>
          <p:cNvSpPr txBox="1"/>
          <p:nvPr/>
        </p:nvSpPr>
        <p:spPr>
          <a:xfrm>
            <a:off x="9827740" y="5727237"/>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4.1.2.01</a:t>
            </a:r>
            <a:endParaRPr lang="en-US" dirty="0" smtClean="0"/>
          </a:p>
          <a:p>
            <a:pPr marL="285750" indent="-285750">
              <a:buFont typeface="Arial" panose="020B0604020202020204" pitchFamily="34" charset="0"/>
              <a:buChar char="•"/>
            </a:pPr>
            <a:r>
              <a:rPr lang="en-US" dirty="0" smtClean="0"/>
              <a:t>4.1.2.02</a:t>
            </a:r>
            <a:endParaRPr lang="en-US" dirty="0"/>
          </a:p>
        </p:txBody>
      </p:sp>
    </p:spTree>
    <p:extLst>
      <p:ext uri="{BB962C8B-B14F-4D97-AF65-F5344CB8AC3E}">
        <p14:creationId xmlns:p14="http://schemas.microsoft.com/office/powerpoint/2010/main" val="37388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Tables Variables (continued)</a:t>
            </a:r>
          </a:p>
          <a:p>
            <a:pPr lvl="1"/>
            <a:r>
              <a:rPr lang="en-US" dirty="0" smtClean="0">
                <a:solidFill>
                  <a:schemeClr val="tx1"/>
                </a:solidFill>
              </a:rPr>
              <a:t>Query plan is compiled before the table variable has any data which causes the cardinality estimate (i.e. # of rows) to be inaccurate – in particular, the optimizer will always estimate # of rows in the table variable to be 1.</a:t>
            </a:r>
          </a:p>
          <a:p>
            <a:pPr lvl="1"/>
            <a:r>
              <a:rPr lang="en-US" dirty="0" smtClean="0">
                <a:solidFill>
                  <a:schemeClr val="tx1"/>
                </a:solidFill>
              </a:rPr>
              <a:t>SQL Server 2012 SP2 added feature to enable the engine to recompile the query after execution has already begun when certain thresholds are met.  This allows the engine to recalculate the execution plan mid-stream with more accurate estimates.</a:t>
            </a:r>
          </a:p>
          <a:p>
            <a:pPr lvl="2"/>
            <a:r>
              <a:rPr lang="en-US" dirty="0" smtClean="0">
                <a:solidFill>
                  <a:schemeClr val="tx1"/>
                </a:solidFill>
              </a:rPr>
              <a:t>Requires using trace flag 2453 by executing statement:  </a:t>
            </a:r>
            <a:r>
              <a:rPr lang="en-US" dirty="0" err="1" smtClean="0">
                <a:solidFill>
                  <a:schemeClr val="tx1"/>
                </a:solidFill>
              </a:rPr>
              <a:t>dbcc</a:t>
            </a:r>
            <a:r>
              <a:rPr lang="en-US" dirty="0" smtClean="0">
                <a:solidFill>
                  <a:schemeClr val="tx1"/>
                </a:solidFill>
              </a:rPr>
              <a:t> </a:t>
            </a:r>
            <a:r>
              <a:rPr lang="en-US" dirty="0" err="1" smtClean="0">
                <a:solidFill>
                  <a:schemeClr val="tx1"/>
                </a:solidFill>
              </a:rPr>
              <a:t>traceon</a:t>
            </a:r>
            <a:r>
              <a:rPr lang="en-US" dirty="0" smtClean="0">
                <a:solidFill>
                  <a:schemeClr val="tx1"/>
                </a:solidFill>
              </a:rPr>
              <a:t>(2453, -1) – requires </a:t>
            </a:r>
            <a:r>
              <a:rPr lang="en-US" dirty="0" err="1" smtClean="0">
                <a:solidFill>
                  <a:schemeClr val="tx1"/>
                </a:solidFill>
              </a:rPr>
              <a:t>sysadmin</a:t>
            </a:r>
            <a:r>
              <a:rPr lang="en-US" dirty="0" smtClean="0">
                <a:solidFill>
                  <a:schemeClr val="tx1"/>
                </a:solidFill>
              </a:rPr>
              <a:t> rights.</a:t>
            </a:r>
          </a:p>
        </p:txBody>
      </p:sp>
    </p:spTree>
    <p:extLst>
      <p:ext uri="{BB962C8B-B14F-4D97-AF65-F5344CB8AC3E}">
        <p14:creationId xmlns:p14="http://schemas.microsoft.com/office/powerpoint/2010/main" val="666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a:t>
            </a:r>
          </a:p>
          <a:p>
            <a:pPr lvl="1"/>
            <a:r>
              <a:rPr lang="en-US" dirty="0" smtClean="0">
                <a:solidFill>
                  <a:schemeClr val="tx1"/>
                </a:solidFill>
              </a:rPr>
              <a:t>Essentially a temporary View.  Useful for making queries more readable than using in-line sub-queries.</a:t>
            </a:r>
          </a:p>
          <a:p>
            <a:pPr lvl="1"/>
            <a:r>
              <a:rPr lang="en-US" dirty="0" smtClean="0">
                <a:solidFill>
                  <a:schemeClr val="tx1"/>
                </a:solidFill>
              </a:rPr>
              <a:t>Can be used in Stored Procedures, User-defined Functions, Triggers, and Views… but not Indexed Views.</a:t>
            </a:r>
          </a:p>
          <a:p>
            <a:pPr lvl="1"/>
            <a:r>
              <a:rPr lang="en-US" dirty="0" smtClean="0">
                <a:solidFill>
                  <a:schemeClr val="tx1"/>
                </a:solidFill>
              </a:rPr>
              <a:t>CTEs do NOT store the result set and reuse it (like with a temp table)</a:t>
            </a:r>
          </a:p>
          <a:p>
            <a:pPr lvl="2"/>
            <a:r>
              <a:rPr lang="en-US" dirty="0" smtClean="0">
                <a:solidFill>
                  <a:schemeClr val="tx1"/>
                </a:solidFill>
              </a:rPr>
              <a:t>The CTE query is rerun every time it is referenced – this can have negative performance implications.</a:t>
            </a:r>
          </a:p>
          <a:p>
            <a:pPr lvl="2"/>
            <a:r>
              <a:rPr lang="en-US" dirty="0" smtClean="0">
                <a:solidFill>
                  <a:schemeClr val="tx1"/>
                </a:solidFill>
              </a:rPr>
              <a:t>The optimizer </a:t>
            </a:r>
            <a:r>
              <a:rPr lang="en-US" i="1" dirty="0" smtClean="0">
                <a:solidFill>
                  <a:schemeClr val="tx1"/>
                </a:solidFill>
              </a:rPr>
              <a:t>ought</a:t>
            </a:r>
            <a:r>
              <a:rPr lang="en-US" dirty="0" smtClean="0">
                <a:solidFill>
                  <a:schemeClr val="tx1"/>
                </a:solidFill>
              </a:rPr>
              <a:t> to recognize a CTE referenced multiple times and calculate/run it just once, but it does not do this.  The reasons have to do with some of the other capabilities that CTE syntax offers – namely recursion.</a:t>
            </a:r>
          </a:p>
        </p:txBody>
      </p:sp>
    </p:spTree>
    <p:extLst>
      <p:ext uri="{BB962C8B-B14F-4D97-AF65-F5344CB8AC3E}">
        <p14:creationId xmlns:p14="http://schemas.microsoft.com/office/powerpoint/2010/main" val="387035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You can define multiple CTEs to be used with a query by simply separating their definitions with a comma.</a:t>
            </a:r>
          </a:p>
          <a:p>
            <a:pPr lvl="2"/>
            <a:r>
              <a:rPr lang="en-US" dirty="0" smtClean="0">
                <a:solidFill>
                  <a:schemeClr val="tx1"/>
                </a:solidFill>
              </a:rPr>
              <a:t>Useful for breaking your logic down into bite-sized chunks instead of creating separate views.</a:t>
            </a:r>
          </a:p>
          <a:p>
            <a:pPr lvl="2"/>
            <a:r>
              <a:rPr lang="en-US" dirty="0" smtClean="0">
                <a:solidFill>
                  <a:schemeClr val="tx1"/>
                </a:solidFill>
              </a:rPr>
              <a:t>Only specify the WITH keyword one time.</a:t>
            </a:r>
          </a:p>
          <a:p>
            <a:pPr lvl="2"/>
            <a:r>
              <a:rPr lang="en-US" dirty="0" smtClean="0">
                <a:solidFill>
                  <a:schemeClr val="tx1"/>
                </a:solidFill>
              </a:rPr>
              <a:t>After a comma, just define the next CTE the way you normally would without the WITH keyword.</a:t>
            </a:r>
          </a:p>
        </p:txBody>
      </p:sp>
      <p:sp>
        <p:nvSpPr>
          <p:cNvPr id="4" name="TextBox 3"/>
          <p:cNvSpPr txBox="1"/>
          <p:nvPr/>
        </p:nvSpPr>
        <p:spPr>
          <a:xfrm>
            <a:off x="9720649" y="5694285"/>
            <a:ext cx="1300356"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4.2.01</a:t>
            </a:r>
            <a:endParaRPr lang="en-US" dirty="0"/>
          </a:p>
        </p:txBody>
      </p:sp>
    </p:spTree>
    <p:extLst>
      <p:ext uri="{BB962C8B-B14F-4D97-AF65-F5344CB8AC3E}">
        <p14:creationId xmlns:p14="http://schemas.microsoft.com/office/powerpoint/2010/main" val="81607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Tables, Table variables, and Common Table Expressions (CTE)</a:t>
            </a:r>
            <a:endParaRPr lang="en-US" dirty="0"/>
          </a:p>
        </p:txBody>
      </p:sp>
      <p:sp>
        <p:nvSpPr>
          <p:cNvPr id="3" name="Content Placeholder 2"/>
          <p:cNvSpPr>
            <a:spLocks noGrp="1"/>
          </p:cNvSpPr>
          <p:nvPr>
            <p:ph idx="1"/>
          </p:nvPr>
        </p:nvSpPr>
        <p:spPr>
          <a:xfrm>
            <a:off x="684212" y="685800"/>
            <a:ext cx="8534400" cy="3910914"/>
          </a:xfrm>
        </p:spPr>
        <p:txBody>
          <a:bodyPr>
            <a:normAutofit/>
          </a:bodyPr>
          <a:lstStyle/>
          <a:p>
            <a:r>
              <a:rPr lang="en-US" dirty="0" smtClean="0">
                <a:solidFill>
                  <a:schemeClr val="tx1"/>
                </a:solidFill>
              </a:rPr>
              <a:t>Common Table Expression (CTE) (continued)</a:t>
            </a:r>
          </a:p>
          <a:p>
            <a:pPr lvl="1"/>
            <a:r>
              <a:rPr lang="en-US" dirty="0" smtClean="0">
                <a:solidFill>
                  <a:schemeClr val="tx1"/>
                </a:solidFill>
              </a:rPr>
              <a:t>CTE can reference itself within its own definition – this is the key to making recursive queries.</a:t>
            </a:r>
          </a:p>
          <a:p>
            <a:pPr lvl="2"/>
            <a:r>
              <a:rPr lang="en-US" dirty="0" smtClean="0">
                <a:solidFill>
                  <a:schemeClr val="tx1"/>
                </a:solidFill>
              </a:rPr>
              <a:t>For development and ad-hoc query execution, you can use the OPTION (MAXRECURSION n) on your main query to limit the number of recursive calls.  This works to generate the results, but also generates an error; so it is not a good solution for a consumable query.</a:t>
            </a:r>
          </a:p>
          <a:p>
            <a:pPr lvl="2"/>
            <a:r>
              <a:rPr lang="en-US" dirty="0" smtClean="0">
                <a:solidFill>
                  <a:schemeClr val="tx1"/>
                </a:solidFill>
              </a:rPr>
              <a:t>To get around this, you can add a “Level” calculated field to your CTE to indicate the recursion level of a record and then filter based on that.</a:t>
            </a:r>
          </a:p>
          <a:p>
            <a:pPr lvl="2"/>
            <a:r>
              <a:rPr lang="en-US" dirty="0" smtClean="0">
                <a:solidFill>
                  <a:schemeClr val="tx1"/>
                </a:solidFill>
              </a:rPr>
              <a:t>Good example in </a:t>
            </a:r>
            <a:r>
              <a:rPr lang="en-US" dirty="0" err="1" smtClean="0">
                <a:solidFill>
                  <a:schemeClr val="tx1"/>
                </a:solidFill>
              </a:rPr>
              <a:t>AdventureWorks</a:t>
            </a:r>
            <a:r>
              <a:rPr lang="en-US" dirty="0" smtClean="0">
                <a:solidFill>
                  <a:schemeClr val="tx1"/>
                </a:solidFill>
              </a:rPr>
              <a:t> is the Stored Procedure:  </a:t>
            </a:r>
            <a:r>
              <a:rPr lang="en-US" dirty="0" err="1" smtClean="0">
                <a:solidFill>
                  <a:schemeClr val="tx1"/>
                </a:solidFill>
              </a:rPr>
              <a:t>uspGetBillOfMaterials</a:t>
            </a:r>
            <a:endParaRPr lang="en-US" dirty="0" smtClean="0">
              <a:solidFill>
                <a:schemeClr val="tx1"/>
              </a:solidFill>
            </a:endParaRPr>
          </a:p>
        </p:txBody>
      </p:sp>
    </p:spTree>
    <p:extLst>
      <p:ext uri="{BB962C8B-B14F-4D97-AF65-F5344CB8AC3E}">
        <p14:creationId xmlns:p14="http://schemas.microsoft.com/office/powerpoint/2010/main" val="11377169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4233</TotalTime>
  <Words>1271</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MICROSOFT SQL QUERY OPTIMIZATION, Tips &amp; Tricks</vt:lpstr>
      <vt:lpstr>Resources</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Temp Tables, Table variables, and Common Table Expressions (CTE)</vt:lpstr>
      <vt:lpstr>Recursive query walk-through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118</cp:revision>
  <dcterms:created xsi:type="dcterms:W3CDTF">2014-12-01T15:14:41Z</dcterms:created>
  <dcterms:modified xsi:type="dcterms:W3CDTF">2015-01-12T18:21:11Z</dcterms:modified>
</cp:coreProperties>
</file>