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84" r:id="rId5"/>
    <p:sldId id="283" r:id="rId6"/>
    <p:sldId id="285" r:id="rId7"/>
    <p:sldId id="286" r:id="rId8"/>
    <p:sldId id="287" r:id="rId9"/>
    <p:sldId id="291" r:id="rId10"/>
    <p:sldId id="288" r:id="rId11"/>
    <p:sldId id="289" r:id="rId12"/>
    <p:sldId id="292" r:id="rId13"/>
    <p:sldId id="290"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25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D6DE2-8446-4EAF-B382-89A442F107F0}"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DE0EFD0C-B6CD-432D-B957-8B18F2B5BAFC}">
      <dgm:prSet phldrT="[Text]"/>
      <dgm:spPr/>
      <dgm:t>
        <a:bodyPr/>
        <a:lstStyle/>
        <a:p>
          <a:r>
            <a:rPr lang="en-US" dirty="0" smtClean="0"/>
            <a:t>Recursive (member) Call 2</a:t>
          </a:r>
          <a:endParaRPr lang="en-US" dirty="0"/>
        </a:p>
      </dgm:t>
    </dgm:pt>
    <dgm:pt modelId="{E50D6750-6CE2-4940-BEBF-FFF88B41F295}" type="parTrans" cxnId="{27C519E5-F91B-4E3B-B294-222EC82703A9}">
      <dgm:prSet/>
      <dgm:spPr/>
      <dgm:t>
        <a:bodyPr/>
        <a:lstStyle/>
        <a:p>
          <a:endParaRPr lang="en-US"/>
        </a:p>
      </dgm:t>
    </dgm:pt>
    <dgm:pt modelId="{60CB8C1C-B123-431B-A707-54EE93DB1BB0}" type="sibTrans" cxnId="{27C519E5-F91B-4E3B-B294-222EC82703A9}">
      <dgm:prSet/>
      <dgm:spPr/>
      <dgm:t>
        <a:bodyPr/>
        <a:lstStyle/>
        <a:p>
          <a:endParaRPr lang="en-US"/>
        </a:p>
      </dgm:t>
    </dgm:pt>
    <dgm:pt modelId="{ADAE6F21-A084-43F2-A739-467CD4582B96}">
      <dgm:prSet phldrT="[Text]"/>
      <dgm:spPr/>
      <dgm:t>
        <a:bodyPr/>
        <a:lstStyle/>
        <a:p>
          <a:r>
            <a:rPr lang="en-US" dirty="0" err="1" smtClean="0"/>
            <a:t>UNIONed</a:t>
          </a:r>
          <a:r>
            <a:rPr lang="en-US" dirty="0" smtClean="0"/>
            <a:t> call to SELECT that JOINs self-reference to core table(s)</a:t>
          </a:r>
        </a:p>
        <a:p>
          <a:r>
            <a:rPr lang="en-US" dirty="0" smtClean="0"/>
            <a:t>Uses results from Recursive Call 1as input.</a:t>
          </a:r>
          <a:endParaRPr lang="en-US" dirty="0"/>
        </a:p>
      </dgm:t>
    </dgm:pt>
    <dgm:pt modelId="{1ADC8556-FBDE-4251-B0AD-BA56A971840C}" type="parTrans" cxnId="{F133456D-177E-48C8-BC7B-25ED887EFD3D}">
      <dgm:prSet/>
      <dgm:spPr/>
      <dgm:t>
        <a:bodyPr/>
        <a:lstStyle/>
        <a:p>
          <a:endParaRPr lang="en-US"/>
        </a:p>
      </dgm:t>
    </dgm:pt>
    <dgm:pt modelId="{22B3259B-1762-4085-82A7-6C6FDA5E15E7}" type="sibTrans" cxnId="{F133456D-177E-48C8-BC7B-25ED887EFD3D}">
      <dgm:prSet/>
      <dgm:spPr/>
      <dgm:t>
        <a:bodyPr/>
        <a:lstStyle/>
        <a:p>
          <a:endParaRPr lang="en-US"/>
        </a:p>
      </dgm:t>
    </dgm:pt>
    <dgm:pt modelId="{958495DF-91CF-4377-88DE-FDED0DE289C4}">
      <dgm:prSet phldrT="[Text]"/>
      <dgm:spPr/>
      <dgm:t>
        <a:bodyPr/>
        <a:lstStyle/>
        <a:p>
          <a:r>
            <a:rPr lang="en-US" dirty="0" smtClean="0"/>
            <a:t>Recursive (member) Call 1</a:t>
          </a:r>
          <a:endParaRPr lang="en-US" dirty="0"/>
        </a:p>
      </dgm:t>
    </dgm:pt>
    <dgm:pt modelId="{526EB2BF-C594-4928-8079-3C643468B236}" type="parTrans" cxnId="{3D177BC6-E097-43E4-B7DB-D1E3660C9335}">
      <dgm:prSet/>
      <dgm:spPr/>
      <dgm:t>
        <a:bodyPr/>
        <a:lstStyle/>
        <a:p>
          <a:endParaRPr lang="en-US"/>
        </a:p>
      </dgm:t>
    </dgm:pt>
    <dgm:pt modelId="{8FA8CA8E-F548-4371-967D-CD04B92D4C8D}" type="sibTrans" cxnId="{3D177BC6-E097-43E4-B7DB-D1E3660C9335}">
      <dgm:prSet/>
      <dgm:spPr/>
      <dgm:t>
        <a:bodyPr/>
        <a:lstStyle/>
        <a:p>
          <a:endParaRPr lang="en-US"/>
        </a:p>
      </dgm:t>
    </dgm:pt>
    <dgm:pt modelId="{D6EE955C-CEFC-4BAD-853A-971D28A523B9}">
      <dgm:prSet phldrT="[Text]"/>
      <dgm:spPr/>
      <dgm:t>
        <a:bodyPr/>
        <a:lstStyle/>
        <a:p>
          <a:r>
            <a:rPr lang="en-US" dirty="0" err="1" smtClean="0"/>
            <a:t>UNIONed</a:t>
          </a:r>
          <a:r>
            <a:rPr lang="en-US" dirty="0" smtClean="0"/>
            <a:t> SELECT that JOINs self-reference to core table(s)</a:t>
          </a:r>
          <a:endParaRPr lang="en-US" dirty="0"/>
        </a:p>
      </dgm:t>
    </dgm:pt>
    <dgm:pt modelId="{4A233A58-A193-4539-982F-0DAE5C72A3BD}" type="parTrans" cxnId="{2AD9E342-3D56-411D-81A5-589FA2A832F4}">
      <dgm:prSet/>
      <dgm:spPr/>
      <dgm:t>
        <a:bodyPr/>
        <a:lstStyle/>
        <a:p>
          <a:endParaRPr lang="en-US"/>
        </a:p>
      </dgm:t>
    </dgm:pt>
    <dgm:pt modelId="{B2333080-E5A2-432C-8C4F-1D41B36A3188}" type="sibTrans" cxnId="{2AD9E342-3D56-411D-81A5-589FA2A832F4}">
      <dgm:prSet/>
      <dgm:spPr/>
      <dgm:t>
        <a:bodyPr/>
        <a:lstStyle/>
        <a:p>
          <a:endParaRPr lang="en-US"/>
        </a:p>
      </dgm:t>
    </dgm:pt>
    <dgm:pt modelId="{B5937286-F7BB-4B73-A8A9-B72F8CB63356}">
      <dgm:prSet phldrT="[Text]"/>
      <dgm:spPr/>
      <dgm:t>
        <a:bodyPr/>
        <a:lstStyle/>
        <a:p>
          <a:r>
            <a:rPr lang="en-US" dirty="0" smtClean="0"/>
            <a:t>Anchor Member</a:t>
          </a:r>
          <a:endParaRPr lang="en-US" dirty="0"/>
        </a:p>
      </dgm:t>
    </dgm:pt>
    <dgm:pt modelId="{50B566A5-2BDB-4A06-90CE-2F7374AB27F8}" type="parTrans" cxnId="{55562089-FC0B-45C0-BCAE-CAB1F7396D14}">
      <dgm:prSet/>
      <dgm:spPr/>
      <dgm:t>
        <a:bodyPr/>
        <a:lstStyle/>
        <a:p>
          <a:endParaRPr lang="en-US"/>
        </a:p>
      </dgm:t>
    </dgm:pt>
    <dgm:pt modelId="{B6B2A3CB-3FD3-44C7-B441-EA8ADCBC7F16}" type="sibTrans" cxnId="{55562089-FC0B-45C0-BCAE-CAB1F7396D14}">
      <dgm:prSet/>
      <dgm:spPr/>
      <dgm:t>
        <a:bodyPr/>
        <a:lstStyle/>
        <a:p>
          <a:endParaRPr lang="en-US"/>
        </a:p>
      </dgm:t>
    </dgm:pt>
    <dgm:pt modelId="{3FB5A505-D5DA-4174-9FE3-4826A1ED0E5B}">
      <dgm:prSet phldrT="[Text]"/>
      <dgm:spPr/>
      <dgm:t>
        <a:bodyPr/>
        <a:lstStyle/>
        <a:p>
          <a:r>
            <a:rPr lang="en-US" dirty="0" smtClean="0"/>
            <a:t>Stub SELECT</a:t>
          </a:r>
          <a:endParaRPr lang="en-US" dirty="0"/>
        </a:p>
      </dgm:t>
    </dgm:pt>
    <dgm:pt modelId="{3A294EBB-B893-4A61-8AD6-469CA888B73F}" type="parTrans" cxnId="{2713C70C-4820-4271-88A3-17FE58CAD4B4}">
      <dgm:prSet/>
      <dgm:spPr/>
      <dgm:t>
        <a:bodyPr/>
        <a:lstStyle/>
        <a:p>
          <a:endParaRPr lang="en-US"/>
        </a:p>
      </dgm:t>
    </dgm:pt>
    <dgm:pt modelId="{0B389AD6-C4E5-4AE7-9DFD-CC3AF5523333}" type="sibTrans" cxnId="{2713C70C-4820-4271-88A3-17FE58CAD4B4}">
      <dgm:prSet/>
      <dgm:spPr/>
      <dgm:t>
        <a:bodyPr/>
        <a:lstStyle/>
        <a:p>
          <a:endParaRPr lang="en-US"/>
        </a:p>
      </dgm:t>
    </dgm:pt>
    <dgm:pt modelId="{2F96EF34-F6D8-4606-AE79-BD194F9BEA4B}">
      <dgm:prSet phldrT="[Text]"/>
      <dgm:spPr/>
      <dgm:t>
        <a:bodyPr/>
        <a:lstStyle/>
        <a:p>
          <a:r>
            <a:rPr lang="en-US" dirty="0" smtClean="0"/>
            <a:t>Recursive (member) Call 3</a:t>
          </a:r>
          <a:endParaRPr lang="en-US" dirty="0"/>
        </a:p>
      </dgm:t>
    </dgm:pt>
    <dgm:pt modelId="{BD222819-D11A-4929-A169-4D6C20D4C9C3}" type="parTrans" cxnId="{9D985F63-2EEA-4E7A-858B-1C3F2B211848}">
      <dgm:prSet/>
      <dgm:spPr/>
      <dgm:t>
        <a:bodyPr/>
        <a:lstStyle/>
        <a:p>
          <a:endParaRPr lang="en-US"/>
        </a:p>
      </dgm:t>
    </dgm:pt>
    <dgm:pt modelId="{729631CB-E819-41C1-ACA0-9A3773E4D6AF}" type="sibTrans" cxnId="{9D985F63-2EEA-4E7A-858B-1C3F2B211848}">
      <dgm:prSet/>
      <dgm:spPr/>
      <dgm:t>
        <a:bodyPr/>
        <a:lstStyle/>
        <a:p>
          <a:endParaRPr lang="en-US"/>
        </a:p>
      </dgm:t>
    </dgm:pt>
    <dgm:pt modelId="{E9BE1665-95CB-4D58-9646-A0D70049D7D5}">
      <dgm:prSet phldrT="[Text]"/>
      <dgm:spPr/>
      <dgm:t>
        <a:bodyPr/>
        <a:lstStyle/>
        <a:p>
          <a:r>
            <a:rPr lang="en-US" dirty="0" err="1" smtClean="0"/>
            <a:t>UNIONed</a:t>
          </a:r>
          <a:r>
            <a:rPr lang="en-US" dirty="0" smtClean="0"/>
            <a:t> call to SELECT that JOINs self-reference to core table(s)</a:t>
          </a:r>
        </a:p>
      </dgm:t>
    </dgm:pt>
    <dgm:pt modelId="{07529FBE-1770-4944-9E79-278D45AA4DE0}" type="parTrans" cxnId="{125F408D-3085-41E9-A7B1-FF259355C12E}">
      <dgm:prSet/>
      <dgm:spPr/>
      <dgm:t>
        <a:bodyPr/>
        <a:lstStyle/>
        <a:p>
          <a:endParaRPr lang="en-US"/>
        </a:p>
      </dgm:t>
    </dgm:pt>
    <dgm:pt modelId="{FF0696DD-4EB1-49D2-9605-7C0B6509561B}" type="sibTrans" cxnId="{125F408D-3085-41E9-A7B1-FF259355C12E}">
      <dgm:prSet/>
      <dgm:spPr/>
      <dgm:t>
        <a:bodyPr/>
        <a:lstStyle/>
        <a:p>
          <a:endParaRPr lang="en-US"/>
        </a:p>
      </dgm:t>
    </dgm:pt>
    <dgm:pt modelId="{D0EEEBA8-2F0E-4F57-A91A-7AAFE944BA81}">
      <dgm:prSet phldrT="[Text]"/>
      <dgm:spPr/>
      <dgm:t>
        <a:bodyPr/>
        <a:lstStyle/>
        <a:p>
          <a:r>
            <a:rPr lang="en-US" dirty="0" smtClean="0"/>
            <a:t>Uses results from Recursive Call 2 as input.</a:t>
          </a:r>
        </a:p>
        <a:p>
          <a:r>
            <a:rPr lang="en-US" dirty="0" smtClean="0"/>
            <a:t>JOIN matches only previous rows from Recursive Call 2.</a:t>
          </a:r>
        </a:p>
        <a:p>
          <a:endParaRPr lang="en-US" dirty="0" smtClean="0"/>
        </a:p>
      </dgm:t>
    </dgm:pt>
    <dgm:pt modelId="{C2E54644-13FF-49F1-B327-B15AEB847573}" type="parTrans" cxnId="{4F2C3221-D14C-4C52-8568-BFD6D18C0689}">
      <dgm:prSet/>
      <dgm:spPr/>
      <dgm:t>
        <a:bodyPr/>
        <a:lstStyle/>
        <a:p>
          <a:endParaRPr lang="en-US"/>
        </a:p>
      </dgm:t>
    </dgm:pt>
    <dgm:pt modelId="{C9D6671B-73BB-4C8A-BCDF-CB4AB6687D18}" type="sibTrans" cxnId="{4F2C3221-D14C-4C52-8568-BFD6D18C0689}">
      <dgm:prSet/>
      <dgm:spPr/>
      <dgm:t>
        <a:bodyPr/>
        <a:lstStyle/>
        <a:p>
          <a:endParaRPr lang="en-US"/>
        </a:p>
      </dgm:t>
    </dgm:pt>
    <dgm:pt modelId="{C2BAB097-317F-4B83-BF83-D78F8ADFB726}">
      <dgm:prSet phldrT="[Text]"/>
      <dgm:spPr/>
      <dgm:t>
        <a:bodyPr/>
        <a:lstStyle/>
        <a:p>
          <a:r>
            <a:rPr lang="en-US" dirty="0" smtClean="0"/>
            <a:t>JOIN matches only previous rows from Recursive Call 1.</a:t>
          </a:r>
        </a:p>
        <a:p>
          <a:endParaRPr lang="en-US" dirty="0" smtClean="0"/>
        </a:p>
      </dgm:t>
    </dgm:pt>
    <dgm:pt modelId="{D3536298-8E43-4291-90DA-9A28E2886546}" type="parTrans" cxnId="{D410983E-FD69-476C-B705-326C0D0E392D}">
      <dgm:prSet/>
      <dgm:spPr/>
      <dgm:t>
        <a:bodyPr/>
        <a:lstStyle/>
        <a:p>
          <a:endParaRPr lang="en-US"/>
        </a:p>
      </dgm:t>
    </dgm:pt>
    <dgm:pt modelId="{30A51E06-6EAF-4B43-B09E-ECFEDD1A963E}" type="sibTrans" cxnId="{D410983E-FD69-476C-B705-326C0D0E392D}">
      <dgm:prSet/>
      <dgm:spPr/>
      <dgm:t>
        <a:bodyPr/>
        <a:lstStyle/>
        <a:p>
          <a:endParaRPr lang="en-US"/>
        </a:p>
      </dgm:t>
    </dgm:pt>
    <dgm:pt modelId="{BB4B9A52-DFF8-42C8-9C3F-6DBA258C2F43}">
      <dgm:prSet phldrT="[Text]"/>
      <dgm:spPr/>
      <dgm:t>
        <a:bodyPr/>
        <a:lstStyle/>
        <a:p>
          <a:r>
            <a:rPr lang="en-US" dirty="0" smtClean="0"/>
            <a:t>Uses results from Anchor Member query as input.</a:t>
          </a:r>
        </a:p>
        <a:p>
          <a:r>
            <a:rPr lang="en-US" dirty="0" smtClean="0"/>
            <a:t>JOIN matches all previous rows from Anchor Member query. </a:t>
          </a:r>
        </a:p>
        <a:p>
          <a:endParaRPr lang="en-US" dirty="0"/>
        </a:p>
      </dgm:t>
    </dgm:pt>
    <dgm:pt modelId="{B7D2922D-B1C9-4AF9-ACA4-7BBA6D861753}" type="parTrans" cxnId="{19E62595-BDCE-43B1-847F-60148737F743}">
      <dgm:prSet/>
      <dgm:spPr/>
      <dgm:t>
        <a:bodyPr/>
        <a:lstStyle/>
        <a:p>
          <a:endParaRPr lang="en-US"/>
        </a:p>
      </dgm:t>
    </dgm:pt>
    <dgm:pt modelId="{7B45373A-5B9F-4A60-999F-51FD6C7C530C}" type="sibTrans" cxnId="{19E62595-BDCE-43B1-847F-60148737F743}">
      <dgm:prSet/>
      <dgm:spPr/>
      <dgm:t>
        <a:bodyPr/>
        <a:lstStyle/>
        <a:p>
          <a:endParaRPr lang="en-US"/>
        </a:p>
      </dgm:t>
    </dgm:pt>
    <dgm:pt modelId="{4C3C70A2-151E-45DE-9EB7-E822DFC846C3}">
      <dgm:prSet phldrT="[Text]"/>
      <dgm:spPr/>
      <dgm:t>
        <a:bodyPr/>
        <a:lstStyle/>
        <a:p>
          <a:r>
            <a:rPr lang="en-US" dirty="0" smtClean="0"/>
            <a:t>Unions stub row(s) with rows returned from Recursive Call 1.</a:t>
          </a:r>
        </a:p>
        <a:p>
          <a:endParaRPr lang="en-US" dirty="0" smtClean="0"/>
        </a:p>
        <a:p>
          <a:r>
            <a:rPr lang="en-US" dirty="0" smtClean="0"/>
            <a:t>(Level 0 records)</a:t>
          </a:r>
          <a:endParaRPr lang="en-US" dirty="0"/>
        </a:p>
      </dgm:t>
    </dgm:pt>
    <dgm:pt modelId="{1CEA92F4-D9F1-47E5-AAA9-552EC3C5B2A9}" type="parTrans" cxnId="{177DB84A-4EF4-4976-8A40-306795CE1128}">
      <dgm:prSet/>
      <dgm:spPr/>
      <dgm:t>
        <a:bodyPr/>
        <a:lstStyle/>
        <a:p>
          <a:endParaRPr lang="en-US"/>
        </a:p>
      </dgm:t>
    </dgm:pt>
    <dgm:pt modelId="{B3417D9F-C27A-469A-8D74-8F00672267A0}" type="sibTrans" cxnId="{177DB84A-4EF4-4976-8A40-306795CE1128}">
      <dgm:prSet/>
      <dgm:spPr/>
      <dgm:t>
        <a:bodyPr/>
        <a:lstStyle/>
        <a:p>
          <a:endParaRPr lang="en-US"/>
        </a:p>
      </dgm:t>
    </dgm:pt>
    <dgm:pt modelId="{AFD47D9F-9CF5-465E-B5F1-E97B17333D49}">
      <dgm:prSet phldrT="[Text]"/>
      <dgm:spPr/>
      <dgm:t>
        <a:bodyPr/>
        <a:lstStyle/>
        <a:p>
          <a:r>
            <a:rPr lang="en-US" dirty="0" smtClean="0"/>
            <a:t>(Level 3 records (none))</a:t>
          </a:r>
        </a:p>
      </dgm:t>
    </dgm:pt>
    <dgm:pt modelId="{F5A4C6DA-2582-4DD4-924E-E692E1DB9B5A}" type="parTrans" cxnId="{FF80C3F9-92F6-4CB6-8358-BD41DFB42B7A}">
      <dgm:prSet/>
      <dgm:spPr/>
      <dgm:t>
        <a:bodyPr/>
        <a:lstStyle/>
        <a:p>
          <a:endParaRPr lang="en-US"/>
        </a:p>
      </dgm:t>
    </dgm:pt>
    <dgm:pt modelId="{5425E37E-7399-4E5C-A64A-9E4A768A933E}" type="sibTrans" cxnId="{FF80C3F9-92F6-4CB6-8358-BD41DFB42B7A}">
      <dgm:prSet/>
      <dgm:spPr/>
      <dgm:t>
        <a:bodyPr/>
        <a:lstStyle/>
        <a:p>
          <a:endParaRPr lang="en-US"/>
        </a:p>
      </dgm:t>
    </dgm:pt>
    <dgm:pt modelId="{4BAF7380-1253-4CD5-A7D4-A62BC100394E}">
      <dgm:prSet phldrT="[Text]"/>
      <dgm:spPr/>
      <dgm:t>
        <a:bodyPr/>
        <a:lstStyle/>
        <a:p>
          <a:r>
            <a:rPr lang="en-US" dirty="0" smtClean="0"/>
            <a:t>(Level 2 records)</a:t>
          </a:r>
          <a:endParaRPr lang="en-US" dirty="0"/>
        </a:p>
      </dgm:t>
    </dgm:pt>
    <dgm:pt modelId="{36A9AD48-8D35-48FF-883C-05C00978EB87}" type="parTrans" cxnId="{7038287A-AA12-48EA-9F19-A8B24A541144}">
      <dgm:prSet/>
      <dgm:spPr/>
      <dgm:t>
        <a:bodyPr/>
        <a:lstStyle/>
        <a:p>
          <a:endParaRPr lang="en-US"/>
        </a:p>
      </dgm:t>
    </dgm:pt>
    <dgm:pt modelId="{A4A756BB-5BF5-41BC-B043-4290D91AEA16}" type="sibTrans" cxnId="{7038287A-AA12-48EA-9F19-A8B24A541144}">
      <dgm:prSet/>
      <dgm:spPr/>
      <dgm:t>
        <a:bodyPr/>
        <a:lstStyle/>
        <a:p>
          <a:endParaRPr lang="en-US"/>
        </a:p>
      </dgm:t>
    </dgm:pt>
    <dgm:pt modelId="{485D78AC-1042-4648-A250-D1EEBCA34823}">
      <dgm:prSet phldrT="[Text]"/>
      <dgm:spPr/>
      <dgm:t>
        <a:bodyPr/>
        <a:lstStyle/>
        <a:p>
          <a:r>
            <a:rPr lang="en-US" dirty="0" smtClean="0"/>
            <a:t>(Level 1 records)</a:t>
          </a:r>
          <a:endParaRPr lang="en-US" dirty="0"/>
        </a:p>
      </dgm:t>
    </dgm:pt>
    <dgm:pt modelId="{26E32BFD-115F-456B-BF77-4F6DB092D6A2}" type="parTrans" cxnId="{CEAB2DCF-1A8E-4609-AE1F-1A57B6B6844C}">
      <dgm:prSet/>
      <dgm:spPr/>
      <dgm:t>
        <a:bodyPr/>
        <a:lstStyle/>
        <a:p>
          <a:endParaRPr lang="en-US"/>
        </a:p>
      </dgm:t>
    </dgm:pt>
    <dgm:pt modelId="{7B567FE3-3BA1-4E12-B227-4DF18508F2C3}" type="sibTrans" cxnId="{CEAB2DCF-1A8E-4609-AE1F-1A57B6B6844C}">
      <dgm:prSet/>
      <dgm:spPr/>
      <dgm:t>
        <a:bodyPr/>
        <a:lstStyle/>
        <a:p>
          <a:endParaRPr lang="en-US"/>
        </a:p>
      </dgm:t>
    </dgm:pt>
    <dgm:pt modelId="{323EE107-061C-4942-89D6-B88495D19FFF}" type="pres">
      <dgm:prSet presAssocID="{8FED6DE2-8446-4EAF-B382-89A442F107F0}" presName="Name0" presStyleCnt="0">
        <dgm:presLayoutVars>
          <dgm:chMax val="5"/>
          <dgm:chPref val="5"/>
          <dgm:dir/>
          <dgm:animLvl val="lvl"/>
        </dgm:presLayoutVars>
      </dgm:prSet>
      <dgm:spPr/>
      <dgm:t>
        <a:bodyPr/>
        <a:lstStyle/>
        <a:p>
          <a:endParaRPr lang="en-US"/>
        </a:p>
      </dgm:t>
    </dgm:pt>
    <dgm:pt modelId="{79DCF69F-8BF4-4B8A-A415-98629E244166}" type="pres">
      <dgm:prSet presAssocID="{2F96EF34-F6D8-4606-AE79-BD194F9BEA4B}" presName="parentText1" presStyleLbl="node1" presStyleIdx="0" presStyleCnt="4" custScaleX="40922" custLinFactNeighborX="-29362">
        <dgm:presLayoutVars>
          <dgm:chMax/>
          <dgm:chPref val="3"/>
          <dgm:bulletEnabled val="1"/>
        </dgm:presLayoutVars>
      </dgm:prSet>
      <dgm:spPr/>
      <dgm:t>
        <a:bodyPr/>
        <a:lstStyle/>
        <a:p>
          <a:endParaRPr lang="en-US"/>
        </a:p>
      </dgm:t>
    </dgm:pt>
    <dgm:pt modelId="{C98AC990-1882-432C-A6EB-40CF529D8A42}" type="pres">
      <dgm:prSet presAssocID="{2F96EF34-F6D8-4606-AE79-BD194F9BEA4B}" presName="childText1" presStyleLbl="solidAlignAcc1" presStyleIdx="0" presStyleCnt="4">
        <dgm:presLayoutVars>
          <dgm:chMax val="0"/>
          <dgm:chPref val="0"/>
          <dgm:bulletEnabled val="1"/>
        </dgm:presLayoutVars>
      </dgm:prSet>
      <dgm:spPr/>
      <dgm:t>
        <a:bodyPr/>
        <a:lstStyle/>
        <a:p>
          <a:endParaRPr lang="en-US"/>
        </a:p>
      </dgm:t>
    </dgm:pt>
    <dgm:pt modelId="{7E8BA201-7D39-4C68-9957-D92B5AEB72A7}" type="pres">
      <dgm:prSet presAssocID="{DE0EFD0C-B6CD-432D-B957-8B18F2B5BAFC}" presName="parentText2" presStyleLbl="node1" presStyleIdx="1" presStyleCnt="4" custScaleX="53947" custLinFactNeighborX="-22801" custLinFactNeighborY="1674">
        <dgm:presLayoutVars>
          <dgm:chMax/>
          <dgm:chPref val="3"/>
          <dgm:bulletEnabled val="1"/>
        </dgm:presLayoutVars>
      </dgm:prSet>
      <dgm:spPr/>
      <dgm:t>
        <a:bodyPr/>
        <a:lstStyle/>
        <a:p>
          <a:endParaRPr lang="en-US"/>
        </a:p>
      </dgm:t>
    </dgm:pt>
    <dgm:pt modelId="{620DB395-7DA6-44B9-8A3D-6E25563157E3}" type="pres">
      <dgm:prSet presAssocID="{DE0EFD0C-B6CD-432D-B957-8B18F2B5BAFC}" presName="childText2" presStyleLbl="solidAlignAcc1" presStyleIdx="1" presStyleCnt="4">
        <dgm:presLayoutVars>
          <dgm:chMax val="0"/>
          <dgm:chPref val="0"/>
          <dgm:bulletEnabled val="1"/>
        </dgm:presLayoutVars>
      </dgm:prSet>
      <dgm:spPr/>
      <dgm:t>
        <a:bodyPr/>
        <a:lstStyle/>
        <a:p>
          <a:endParaRPr lang="en-US"/>
        </a:p>
      </dgm:t>
    </dgm:pt>
    <dgm:pt modelId="{6B736FDF-D091-4A81-9D72-E730B4E30091}" type="pres">
      <dgm:prSet presAssocID="{958495DF-91CF-4377-88DE-FDED0DE289C4}" presName="parentText3" presStyleLbl="node1" presStyleIdx="2" presStyleCnt="4" custScaleX="73347" custLinFactNeighborX="-13111" custLinFactNeighborY="837">
        <dgm:presLayoutVars>
          <dgm:chMax/>
          <dgm:chPref val="3"/>
          <dgm:bulletEnabled val="1"/>
        </dgm:presLayoutVars>
      </dgm:prSet>
      <dgm:spPr/>
      <dgm:t>
        <a:bodyPr/>
        <a:lstStyle/>
        <a:p>
          <a:endParaRPr lang="en-US"/>
        </a:p>
      </dgm:t>
    </dgm:pt>
    <dgm:pt modelId="{7E104145-A126-421C-9DF8-A831226E7610}" type="pres">
      <dgm:prSet presAssocID="{958495DF-91CF-4377-88DE-FDED0DE289C4}" presName="childText3" presStyleLbl="solidAlignAcc1" presStyleIdx="2" presStyleCnt="4">
        <dgm:presLayoutVars>
          <dgm:chMax val="0"/>
          <dgm:chPref val="0"/>
          <dgm:bulletEnabled val="1"/>
        </dgm:presLayoutVars>
      </dgm:prSet>
      <dgm:spPr/>
      <dgm:t>
        <a:bodyPr/>
        <a:lstStyle/>
        <a:p>
          <a:endParaRPr lang="en-US"/>
        </a:p>
      </dgm:t>
    </dgm:pt>
    <dgm:pt modelId="{A56021CF-AAB3-4C70-AD3B-CAF23A2974A4}" type="pres">
      <dgm:prSet presAssocID="{B5937286-F7BB-4B73-A8A9-B72F8CB63356}" presName="parentText4" presStyleLbl="node1" presStyleIdx="3" presStyleCnt="4">
        <dgm:presLayoutVars>
          <dgm:chMax/>
          <dgm:chPref val="3"/>
          <dgm:bulletEnabled val="1"/>
        </dgm:presLayoutVars>
      </dgm:prSet>
      <dgm:spPr/>
      <dgm:t>
        <a:bodyPr/>
        <a:lstStyle/>
        <a:p>
          <a:endParaRPr lang="en-US"/>
        </a:p>
      </dgm:t>
    </dgm:pt>
    <dgm:pt modelId="{4FAE7031-59C3-471C-9E47-0B3C3565595C}" type="pres">
      <dgm:prSet presAssocID="{B5937286-F7BB-4B73-A8A9-B72F8CB63356}" presName="childText4" presStyleLbl="solidAlignAcc1" presStyleIdx="3" presStyleCnt="4">
        <dgm:presLayoutVars>
          <dgm:chMax val="0"/>
          <dgm:chPref val="0"/>
          <dgm:bulletEnabled val="1"/>
        </dgm:presLayoutVars>
      </dgm:prSet>
      <dgm:spPr/>
      <dgm:t>
        <a:bodyPr/>
        <a:lstStyle/>
        <a:p>
          <a:endParaRPr lang="en-US"/>
        </a:p>
      </dgm:t>
    </dgm:pt>
  </dgm:ptLst>
  <dgm:cxnLst>
    <dgm:cxn modelId="{3ECF8CCE-5263-4B69-87D6-3DB8E0875457}" type="presOf" srcId="{2F96EF34-F6D8-4606-AE79-BD194F9BEA4B}" destId="{79DCF69F-8BF4-4B8A-A415-98629E244166}" srcOrd="0" destOrd="0" presId="urn:microsoft.com/office/officeart/2009/3/layout/IncreasingArrowsProcess"/>
    <dgm:cxn modelId="{C25D29BB-D9C2-4059-84DF-3D4189A12BB5}" type="presOf" srcId="{ADAE6F21-A084-43F2-A739-467CD4582B96}" destId="{620DB395-7DA6-44B9-8A3D-6E25563157E3}" srcOrd="0" destOrd="0" presId="urn:microsoft.com/office/officeart/2009/3/layout/IncreasingArrowsProcess"/>
    <dgm:cxn modelId="{FF356334-9EA3-40E4-A7A6-6DFADAE0BD01}" type="presOf" srcId="{D6EE955C-CEFC-4BAD-853A-971D28A523B9}" destId="{7E104145-A126-421C-9DF8-A831226E7610}" srcOrd="0" destOrd="0" presId="urn:microsoft.com/office/officeart/2009/3/layout/IncreasingArrowsProcess"/>
    <dgm:cxn modelId="{FF80C3F9-92F6-4CB6-8358-BD41DFB42B7A}" srcId="{2F96EF34-F6D8-4606-AE79-BD194F9BEA4B}" destId="{AFD47D9F-9CF5-465E-B5F1-E97B17333D49}" srcOrd="2" destOrd="0" parTransId="{F5A4C6DA-2582-4DD4-924E-E692E1DB9B5A}" sibTransId="{5425E37E-7399-4E5C-A64A-9E4A768A933E}"/>
    <dgm:cxn modelId="{B008B067-9DD3-45BA-ACCD-744D29CF3CB1}" type="presOf" srcId="{4BAF7380-1253-4CD5-A7D4-A62BC100394E}" destId="{620DB395-7DA6-44B9-8A3D-6E25563157E3}" srcOrd="0" destOrd="2" presId="urn:microsoft.com/office/officeart/2009/3/layout/IncreasingArrowsProcess"/>
    <dgm:cxn modelId="{F133456D-177E-48C8-BC7B-25ED887EFD3D}" srcId="{DE0EFD0C-B6CD-432D-B957-8B18F2B5BAFC}" destId="{ADAE6F21-A084-43F2-A739-467CD4582B96}" srcOrd="0" destOrd="0" parTransId="{1ADC8556-FBDE-4251-B0AD-BA56A971840C}" sibTransId="{22B3259B-1762-4085-82A7-6C6FDA5E15E7}"/>
    <dgm:cxn modelId="{27C519E5-F91B-4E3B-B294-222EC82703A9}" srcId="{8FED6DE2-8446-4EAF-B382-89A442F107F0}" destId="{DE0EFD0C-B6CD-432D-B957-8B18F2B5BAFC}" srcOrd="1" destOrd="0" parTransId="{E50D6750-6CE2-4940-BEBF-FFF88B41F295}" sibTransId="{60CB8C1C-B123-431B-A707-54EE93DB1BB0}"/>
    <dgm:cxn modelId="{CEAB2DCF-1A8E-4609-AE1F-1A57B6B6844C}" srcId="{958495DF-91CF-4377-88DE-FDED0DE289C4}" destId="{485D78AC-1042-4648-A250-D1EEBCA34823}" srcOrd="2" destOrd="0" parTransId="{26E32BFD-115F-456B-BF77-4F6DB092D6A2}" sibTransId="{7B567FE3-3BA1-4E12-B227-4DF18508F2C3}"/>
    <dgm:cxn modelId="{E650FA8D-E19B-4949-8763-F8266EBAD763}" type="presOf" srcId="{4C3C70A2-151E-45DE-9EB7-E822DFC846C3}" destId="{4FAE7031-59C3-471C-9E47-0B3C3565595C}" srcOrd="0" destOrd="1" presId="urn:microsoft.com/office/officeart/2009/3/layout/IncreasingArrowsProcess"/>
    <dgm:cxn modelId="{7038287A-AA12-48EA-9F19-A8B24A541144}" srcId="{DE0EFD0C-B6CD-432D-B957-8B18F2B5BAFC}" destId="{4BAF7380-1253-4CD5-A7D4-A62BC100394E}" srcOrd="2" destOrd="0" parTransId="{36A9AD48-8D35-48FF-883C-05C00978EB87}" sibTransId="{A4A756BB-5BF5-41BC-B043-4290D91AEA16}"/>
    <dgm:cxn modelId="{2AD9E342-3D56-411D-81A5-589FA2A832F4}" srcId="{958495DF-91CF-4377-88DE-FDED0DE289C4}" destId="{D6EE955C-CEFC-4BAD-853A-971D28A523B9}" srcOrd="0" destOrd="0" parTransId="{4A233A58-A193-4539-982F-0DAE5C72A3BD}" sibTransId="{B2333080-E5A2-432C-8C4F-1D41B36A3188}"/>
    <dgm:cxn modelId="{D410983E-FD69-476C-B705-326C0D0E392D}" srcId="{DE0EFD0C-B6CD-432D-B957-8B18F2B5BAFC}" destId="{C2BAB097-317F-4B83-BF83-D78F8ADFB726}" srcOrd="1" destOrd="0" parTransId="{D3536298-8E43-4291-90DA-9A28E2886546}" sibTransId="{30A51E06-6EAF-4B43-B09E-ECFEDD1A963E}"/>
    <dgm:cxn modelId="{AED1DBEE-AB0F-4CAF-9667-60BC4283886D}" type="presOf" srcId="{958495DF-91CF-4377-88DE-FDED0DE289C4}" destId="{6B736FDF-D091-4A81-9D72-E730B4E30091}" srcOrd="0" destOrd="0" presId="urn:microsoft.com/office/officeart/2009/3/layout/IncreasingArrowsProcess"/>
    <dgm:cxn modelId="{61A22281-8F1D-4A97-9FFE-2A173E48F13D}" type="presOf" srcId="{B5937286-F7BB-4B73-A8A9-B72F8CB63356}" destId="{A56021CF-AAB3-4C70-AD3B-CAF23A2974A4}" srcOrd="0" destOrd="0" presId="urn:microsoft.com/office/officeart/2009/3/layout/IncreasingArrowsProcess"/>
    <dgm:cxn modelId="{139ABF44-58B2-4E88-9830-AB4B2AB200AE}" type="presOf" srcId="{E9BE1665-95CB-4D58-9646-A0D70049D7D5}" destId="{C98AC990-1882-432C-A6EB-40CF529D8A42}" srcOrd="0" destOrd="0" presId="urn:microsoft.com/office/officeart/2009/3/layout/IncreasingArrowsProcess"/>
    <dgm:cxn modelId="{58793E15-FF3B-43B5-BA90-4F78A54ECC26}" type="presOf" srcId="{D0EEEBA8-2F0E-4F57-A91A-7AAFE944BA81}" destId="{C98AC990-1882-432C-A6EB-40CF529D8A42}" srcOrd="0" destOrd="1" presId="urn:microsoft.com/office/officeart/2009/3/layout/IncreasingArrowsProcess"/>
    <dgm:cxn modelId="{19E62595-BDCE-43B1-847F-60148737F743}" srcId="{958495DF-91CF-4377-88DE-FDED0DE289C4}" destId="{BB4B9A52-DFF8-42C8-9C3F-6DBA258C2F43}" srcOrd="1" destOrd="0" parTransId="{B7D2922D-B1C9-4AF9-ACA4-7BBA6D861753}" sibTransId="{7B45373A-5B9F-4A60-999F-51FD6C7C530C}"/>
    <dgm:cxn modelId="{177DB84A-4EF4-4976-8A40-306795CE1128}" srcId="{B5937286-F7BB-4B73-A8A9-B72F8CB63356}" destId="{4C3C70A2-151E-45DE-9EB7-E822DFC846C3}" srcOrd="1" destOrd="0" parTransId="{1CEA92F4-D9F1-47E5-AAA9-552EC3C5B2A9}" sibTransId="{B3417D9F-C27A-469A-8D74-8F00672267A0}"/>
    <dgm:cxn modelId="{59913C3C-BEC9-4182-A241-C5F5D0F81C8E}" type="presOf" srcId="{C2BAB097-317F-4B83-BF83-D78F8ADFB726}" destId="{620DB395-7DA6-44B9-8A3D-6E25563157E3}" srcOrd="0" destOrd="1" presId="urn:microsoft.com/office/officeart/2009/3/layout/IncreasingArrowsProcess"/>
    <dgm:cxn modelId="{2713C70C-4820-4271-88A3-17FE58CAD4B4}" srcId="{B5937286-F7BB-4B73-A8A9-B72F8CB63356}" destId="{3FB5A505-D5DA-4174-9FE3-4826A1ED0E5B}" srcOrd="0" destOrd="0" parTransId="{3A294EBB-B893-4A61-8AD6-469CA888B73F}" sibTransId="{0B389AD6-C4E5-4AE7-9DFD-CC3AF5523333}"/>
    <dgm:cxn modelId="{A7DD8EF8-F3E9-400B-97C8-9EA4CBECD788}" type="presOf" srcId="{BB4B9A52-DFF8-42C8-9C3F-6DBA258C2F43}" destId="{7E104145-A126-421C-9DF8-A831226E7610}" srcOrd="0" destOrd="1" presId="urn:microsoft.com/office/officeart/2009/3/layout/IncreasingArrowsProcess"/>
    <dgm:cxn modelId="{3D177BC6-E097-43E4-B7DB-D1E3660C9335}" srcId="{8FED6DE2-8446-4EAF-B382-89A442F107F0}" destId="{958495DF-91CF-4377-88DE-FDED0DE289C4}" srcOrd="2" destOrd="0" parTransId="{526EB2BF-C594-4928-8079-3C643468B236}" sibTransId="{8FA8CA8E-F548-4371-967D-CD04B92D4C8D}"/>
    <dgm:cxn modelId="{FDDDE2A0-833C-4B18-96FA-286B34D3196E}" type="presOf" srcId="{AFD47D9F-9CF5-465E-B5F1-E97B17333D49}" destId="{C98AC990-1882-432C-A6EB-40CF529D8A42}" srcOrd="0" destOrd="2" presId="urn:microsoft.com/office/officeart/2009/3/layout/IncreasingArrowsProcess"/>
    <dgm:cxn modelId="{20535BB6-12DF-449C-92D2-6C0BD526505D}" type="presOf" srcId="{DE0EFD0C-B6CD-432D-B957-8B18F2B5BAFC}" destId="{7E8BA201-7D39-4C68-9957-D92B5AEB72A7}" srcOrd="0" destOrd="0" presId="urn:microsoft.com/office/officeart/2009/3/layout/IncreasingArrowsProcess"/>
    <dgm:cxn modelId="{125F408D-3085-41E9-A7B1-FF259355C12E}" srcId="{2F96EF34-F6D8-4606-AE79-BD194F9BEA4B}" destId="{E9BE1665-95CB-4D58-9646-A0D70049D7D5}" srcOrd="0" destOrd="0" parTransId="{07529FBE-1770-4944-9E79-278D45AA4DE0}" sibTransId="{FF0696DD-4EB1-49D2-9605-7C0B6509561B}"/>
    <dgm:cxn modelId="{9D985F63-2EEA-4E7A-858B-1C3F2B211848}" srcId="{8FED6DE2-8446-4EAF-B382-89A442F107F0}" destId="{2F96EF34-F6D8-4606-AE79-BD194F9BEA4B}" srcOrd="0" destOrd="0" parTransId="{BD222819-D11A-4929-A169-4D6C20D4C9C3}" sibTransId="{729631CB-E819-41C1-ACA0-9A3773E4D6AF}"/>
    <dgm:cxn modelId="{4F2C3221-D14C-4C52-8568-BFD6D18C0689}" srcId="{2F96EF34-F6D8-4606-AE79-BD194F9BEA4B}" destId="{D0EEEBA8-2F0E-4F57-A91A-7AAFE944BA81}" srcOrd="1" destOrd="0" parTransId="{C2E54644-13FF-49F1-B327-B15AEB847573}" sibTransId="{C9D6671B-73BB-4C8A-BCDF-CB4AB6687D18}"/>
    <dgm:cxn modelId="{55562089-FC0B-45C0-BCAE-CAB1F7396D14}" srcId="{8FED6DE2-8446-4EAF-B382-89A442F107F0}" destId="{B5937286-F7BB-4B73-A8A9-B72F8CB63356}" srcOrd="3" destOrd="0" parTransId="{50B566A5-2BDB-4A06-90CE-2F7374AB27F8}" sibTransId="{B6B2A3CB-3FD3-44C7-B441-EA8ADCBC7F16}"/>
    <dgm:cxn modelId="{11986C80-EB81-44A9-9E50-9E86E94183BF}" type="presOf" srcId="{485D78AC-1042-4648-A250-D1EEBCA34823}" destId="{7E104145-A126-421C-9DF8-A831226E7610}" srcOrd="0" destOrd="2" presId="urn:microsoft.com/office/officeart/2009/3/layout/IncreasingArrowsProcess"/>
    <dgm:cxn modelId="{07087C8C-2D43-4A98-B933-34FD792CA2B0}" type="presOf" srcId="{8FED6DE2-8446-4EAF-B382-89A442F107F0}" destId="{323EE107-061C-4942-89D6-B88495D19FFF}" srcOrd="0" destOrd="0" presId="urn:microsoft.com/office/officeart/2009/3/layout/IncreasingArrowsProcess"/>
    <dgm:cxn modelId="{6AFB1B1A-8422-4706-80BC-817B3606AF08}" type="presOf" srcId="{3FB5A505-D5DA-4174-9FE3-4826A1ED0E5B}" destId="{4FAE7031-59C3-471C-9E47-0B3C3565595C}" srcOrd="0" destOrd="0" presId="urn:microsoft.com/office/officeart/2009/3/layout/IncreasingArrowsProcess"/>
    <dgm:cxn modelId="{1E6861B6-098A-4C86-B785-2A20BC3BB801}" type="presParOf" srcId="{323EE107-061C-4942-89D6-B88495D19FFF}" destId="{79DCF69F-8BF4-4B8A-A415-98629E244166}" srcOrd="0" destOrd="0" presId="urn:microsoft.com/office/officeart/2009/3/layout/IncreasingArrowsProcess"/>
    <dgm:cxn modelId="{2E72B660-2745-46CE-A2E6-5289B606B34C}" type="presParOf" srcId="{323EE107-061C-4942-89D6-B88495D19FFF}" destId="{C98AC990-1882-432C-A6EB-40CF529D8A42}" srcOrd="1" destOrd="0" presId="urn:microsoft.com/office/officeart/2009/3/layout/IncreasingArrowsProcess"/>
    <dgm:cxn modelId="{BB5941EA-30F0-483E-A3A2-292FACBC5274}" type="presParOf" srcId="{323EE107-061C-4942-89D6-B88495D19FFF}" destId="{7E8BA201-7D39-4C68-9957-D92B5AEB72A7}" srcOrd="2" destOrd="0" presId="urn:microsoft.com/office/officeart/2009/3/layout/IncreasingArrowsProcess"/>
    <dgm:cxn modelId="{966BCF65-B6B1-4D8E-933A-9D1979639744}" type="presParOf" srcId="{323EE107-061C-4942-89D6-B88495D19FFF}" destId="{620DB395-7DA6-44B9-8A3D-6E25563157E3}" srcOrd="3" destOrd="0" presId="urn:microsoft.com/office/officeart/2009/3/layout/IncreasingArrowsProcess"/>
    <dgm:cxn modelId="{34D486DD-2C8B-4F18-8B36-A0717A04C60B}" type="presParOf" srcId="{323EE107-061C-4942-89D6-B88495D19FFF}" destId="{6B736FDF-D091-4A81-9D72-E730B4E30091}" srcOrd="4" destOrd="0" presId="urn:microsoft.com/office/officeart/2009/3/layout/IncreasingArrowsProcess"/>
    <dgm:cxn modelId="{9C1A614B-054E-474A-AA2E-C0FD0E1A7D6E}" type="presParOf" srcId="{323EE107-061C-4942-89D6-B88495D19FFF}" destId="{7E104145-A126-421C-9DF8-A831226E7610}" srcOrd="5" destOrd="0" presId="urn:microsoft.com/office/officeart/2009/3/layout/IncreasingArrowsProcess"/>
    <dgm:cxn modelId="{478D33C3-C7BA-445A-85FF-D89C279377AC}" type="presParOf" srcId="{323EE107-061C-4942-89D6-B88495D19FFF}" destId="{A56021CF-AAB3-4C70-AD3B-CAF23A2974A4}" srcOrd="6" destOrd="0" presId="urn:microsoft.com/office/officeart/2009/3/layout/IncreasingArrowsProcess"/>
    <dgm:cxn modelId="{9BB73ACF-B90A-4630-8B96-E7396049E9B4}" type="presParOf" srcId="{323EE107-061C-4942-89D6-B88495D19FFF}" destId="{4FAE7031-59C3-471C-9E47-0B3C3565595C}"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1/5/2015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technet.microsoft.com/en-us/library/ms188730(v=sql.105).asp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server-cloud/products/sql-server-editions/sql-server-express.aspx" TargetMode="External"/><Relationship Id="rId2" Type="http://schemas.openxmlformats.org/officeDocument/2006/relationships/hyperlink" Target="https://github.com/CodeFlo-JHenry/SQLOptimize" TargetMode="External"/><Relationship Id="rId1" Type="http://schemas.openxmlformats.org/officeDocument/2006/relationships/slideLayout" Target="../slideLayouts/slideLayout2.xml"/><Relationship Id="rId5" Type="http://schemas.openxmlformats.org/officeDocument/2006/relationships/hyperlink" Target="http://technet.microsoft.com/en-us/library/ms124825(v=sql.100).aspx" TargetMode="External"/><Relationship Id="rId4" Type="http://schemas.openxmlformats.org/officeDocument/2006/relationships/hyperlink" Target="https://msftdbprodsamples.codeplex.com/releas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msdn.microsoft.com/en-us/library/ms174313.aspx" TargetMode="External"/><Relationship Id="rId2" Type="http://schemas.openxmlformats.org/officeDocument/2006/relationships/hyperlink" Target="http://sqlserverplanet.com/dba/a-better-sp_who2-using-dmvs-sp_who3"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databases.aspfaq.com/database/should-i-use-a-temp-table-or-a-table-variabl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msdn.microsoft.com/en-us/library/ms191432.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SQL QUERY OPTIMIZATION, Tips &amp; Tricks</a:t>
            </a:r>
            <a:endParaRPr lang="en-US" dirty="0"/>
          </a:p>
        </p:txBody>
      </p:sp>
      <p:sp>
        <p:nvSpPr>
          <p:cNvPr id="3" name="Subtitle 2"/>
          <p:cNvSpPr>
            <a:spLocks noGrp="1"/>
          </p:cNvSpPr>
          <p:nvPr>
            <p:ph type="subTitle" idx="1"/>
          </p:nvPr>
        </p:nvSpPr>
        <p:spPr/>
        <p:txBody>
          <a:bodyPr/>
          <a:lstStyle/>
          <a:p>
            <a:r>
              <a:rPr lang="en-US" dirty="0" smtClean="0"/>
              <a:t>Instructor:  Jeremy Henry</a:t>
            </a:r>
          </a:p>
          <a:p>
            <a:r>
              <a:rPr lang="en-US" dirty="0" smtClean="0"/>
              <a:t>Week 3</a:t>
            </a:r>
            <a:endParaRPr lang="en-US" dirty="0"/>
          </a:p>
        </p:txBody>
      </p:sp>
    </p:spTree>
    <p:extLst>
      <p:ext uri="{BB962C8B-B14F-4D97-AF65-F5344CB8AC3E}">
        <p14:creationId xmlns:p14="http://schemas.microsoft.com/office/powerpoint/2010/main" val="1609869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Choosing a FILEGROUP for your index(</a:t>
            </a:r>
            <a:r>
              <a:rPr lang="en-US" dirty="0" err="1" smtClean="0">
                <a:solidFill>
                  <a:schemeClr val="tx1"/>
                </a:solidFill>
              </a:rPr>
              <a:t>es</a:t>
            </a:r>
            <a:r>
              <a:rPr lang="en-US" dirty="0" smtClean="0">
                <a:solidFill>
                  <a:schemeClr val="tx1"/>
                </a:solidFill>
              </a:rPr>
              <a:t>)</a:t>
            </a:r>
          </a:p>
          <a:p>
            <a:pPr lvl="1"/>
            <a:r>
              <a:rPr lang="en-US" dirty="0" smtClean="0">
                <a:solidFill>
                  <a:schemeClr val="tx1"/>
                </a:solidFill>
              </a:rPr>
              <a:t>A CLUSTERED index is always going to reside on the same FILEGROUP(s) as the base table</a:t>
            </a:r>
          </a:p>
          <a:p>
            <a:pPr lvl="1"/>
            <a:r>
              <a:rPr lang="en-US" dirty="0" smtClean="0">
                <a:solidFill>
                  <a:schemeClr val="tx1"/>
                </a:solidFill>
              </a:rPr>
              <a:t>You can create non-clustered indexes on a FILEGROUP other than that of the base table.</a:t>
            </a:r>
          </a:p>
          <a:p>
            <a:pPr lvl="1"/>
            <a:r>
              <a:rPr lang="en-US" dirty="0" smtClean="0">
                <a:solidFill>
                  <a:schemeClr val="tx1"/>
                </a:solidFill>
              </a:rPr>
              <a:t>This </a:t>
            </a:r>
            <a:r>
              <a:rPr lang="en-US" i="1" dirty="0" smtClean="0">
                <a:solidFill>
                  <a:schemeClr val="tx1"/>
                </a:solidFill>
              </a:rPr>
              <a:t>might </a:t>
            </a:r>
            <a:r>
              <a:rPr lang="en-US" dirty="0" smtClean="0">
                <a:solidFill>
                  <a:schemeClr val="tx1"/>
                </a:solidFill>
              </a:rPr>
              <a:t>be useful for performance if you put the non-clustered index on a FILEGROUP that resides on a different physical drive that is run off of a separate controller, so that the index and data can both be read in parallel</a:t>
            </a:r>
          </a:p>
          <a:p>
            <a:pPr lvl="1"/>
            <a:r>
              <a:rPr lang="en-US" dirty="0" smtClean="0">
                <a:solidFill>
                  <a:schemeClr val="tx1"/>
                </a:solidFill>
              </a:rPr>
              <a:t>To put your non-clustered index on a different FILEGROUP, simply include “ON </a:t>
            </a:r>
            <a:r>
              <a:rPr lang="en-US" i="1" dirty="0" err="1" smtClean="0">
                <a:solidFill>
                  <a:schemeClr val="tx1"/>
                </a:solidFill>
              </a:rPr>
              <a:t>filegroup_name</a:t>
            </a:r>
            <a:r>
              <a:rPr lang="en-US" dirty="0" smtClean="0">
                <a:solidFill>
                  <a:schemeClr val="tx1"/>
                </a:solidFill>
              </a:rPr>
              <a:t>” in your CREATE NONCLUSTERED INDEX statement.</a:t>
            </a:r>
          </a:p>
        </p:txBody>
      </p:sp>
    </p:spTree>
    <p:extLst>
      <p:ext uri="{BB962C8B-B14F-4D97-AF65-F5344CB8AC3E}">
        <p14:creationId xmlns:p14="http://schemas.microsoft.com/office/powerpoint/2010/main" val="2638973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chemeClr val="tx1"/>
                </a:solidFill>
              </a:rPr>
              <a:t>Partitioning indexes</a:t>
            </a:r>
          </a:p>
          <a:p>
            <a:pPr lvl="1"/>
            <a:r>
              <a:rPr lang="en-US" dirty="0" smtClean="0">
                <a:solidFill>
                  <a:schemeClr val="tx1"/>
                </a:solidFill>
              </a:rPr>
              <a:t>Generally, you partition the table over FILEGROUPs instead of specifically partitioning indexes separately.  When the table is partitioned, indexes that are created will automatically follow the same partitioning structure.  Thus, the index will be </a:t>
            </a:r>
            <a:r>
              <a:rPr lang="en-US" i="1" dirty="0" smtClean="0">
                <a:solidFill>
                  <a:schemeClr val="tx1"/>
                </a:solidFill>
              </a:rPr>
              <a:t>aligned</a:t>
            </a:r>
            <a:r>
              <a:rPr lang="en-US" dirty="0" smtClean="0">
                <a:solidFill>
                  <a:schemeClr val="tx1"/>
                </a:solidFill>
              </a:rPr>
              <a:t> with the table.</a:t>
            </a:r>
          </a:p>
          <a:p>
            <a:pPr lvl="1"/>
            <a:r>
              <a:rPr lang="en-US" dirty="0" smtClean="0">
                <a:solidFill>
                  <a:schemeClr val="tx1"/>
                </a:solidFill>
              </a:rPr>
              <a:t>There are situations where partitioning the index separately from the base table can be useful:</a:t>
            </a:r>
          </a:p>
          <a:p>
            <a:pPr lvl="2"/>
            <a:r>
              <a:rPr lang="en-US" dirty="0" smtClean="0">
                <a:solidFill>
                  <a:schemeClr val="tx1"/>
                </a:solidFill>
              </a:rPr>
              <a:t>The base table has not been partitioned</a:t>
            </a:r>
          </a:p>
          <a:p>
            <a:pPr lvl="2"/>
            <a:r>
              <a:rPr lang="en-US" dirty="0" smtClean="0">
                <a:solidFill>
                  <a:schemeClr val="tx1"/>
                </a:solidFill>
              </a:rPr>
              <a:t>The base table IS partitioned, but the index key is unique and does not contain the partitioning column of the table.</a:t>
            </a:r>
          </a:p>
          <a:p>
            <a:pPr lvl="2"/>
            <a:r>
              <a:rPr lang="en-US" dirty="0" smtClean="0">
                <a:solidFill>
                  <a:schemeClr val="tx1"/>
                </a:solidFill>
              </a:rPr>
              <a:t>You need the base table to participate in collocated joins with more tables using different join columns – i.e. some of the other tables that you frequently join with use similar/same partitioning as the base table and you want your new index to include those join columns, but using different FILEGROUPs (and thus, different physical disks) to improve parallel processing of the joins.</a:t>
            </a:r>
          </a:p>
          <a:p>
            <a:pPr lvl="1"/>
            <a:r>
              <a:rPr lang="en-US" dirty="0" smtClean="0">
                <a:solidFill>
                  <a:schemeClr val="tx1"/>
                </a:solidFill>
              </a:rPr>
              <a:t>The index key (for a UNIQUE, NONCLUSTERED index) or clustering key (for a CLUSTERED index) must contain the partitioning column.  For non-unique, NONCLUSTERED indexes, SQL automatically adds the partition column as a </a:t>
            </a:r>
            <a:r>
              <a:rPr lang="en-US" i="1" dirty="0" smtClean="0">
                <a:solidFill>
                  <a:schemeClr val="tx1"/>
                </a:solidFill>
              </a:rPr>
              <a:t>non-key</a:t>
            </a:r>
            <a:r>
              <a:rPr lang="en-US" dirty="0" smtClean="0">
                <a:solidFill>
                  <a:schemeClr val="tx1"/>
                </a:solidFill>
              </a:rPr>
              <a:t>.</a:t>
            </a:r>
          </a:p>
        </p:txBody>
      </p:sp>
    </p:spTree>
    <p:extLst>
      <p:ext uri="{BB962C8B-B14F-4D97-AF65-F5344CB8AC3E}">
        <p14:creationId xmlns:p14="http://schemas.microsoft.com/office/powerpoint/2010/main" val="289799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Partitioning indexes (continued)</a:t>
            </a:r>
          </a:p>
          <a:p>
            <a:pPr lvl="1"/>
            <a:r>
              <a:rPr lang="en-US" dirty="0" smtClean="0">
                <a:solidFill>
                  <a:schemeClr val="tx1"/>
                </a:solidFill>
              </a:rPr>
              <a:t>There are 3 steps involved to create a partitioned table or index:</a:t>
            </a:r>
          </a:p>
          <a:p>
            <a:pPr lvl="2"/>
            <a:r>
              <a:rPr lang="en-US" dirty="0" smtClean="0">
                <a:solidFill>
                  <a:schemeClr val="tx1"/>
                </a:solidFill>
              </a:rPr>
              <a:t>Create a </a:t>
            </a:r>
            <a:r>
              <a:rPr lang="en-US" i="1" dirty="0" smtClean="0">
                <a:solidFill>
                  <a:schemeClr val="tx1"/>
                </a:solidFill>
              </a:rPr>
              <a:t>Partition Function</a:t>
            </a:r>
            <a:r>
              <a:rPr lang="en-US" dirty="0" smtClean="0">
                <a:solidFill>
                  <a:schemeClr val="tx1"/>
                </a:solidFill>
              </a:rPr>
              <a:t> to specify how a table or index that uses that function can be partitioned.</a:t>
            </a:r>
          </a:p>
          <a:p>
            <a:pPr lvl="2"/>
            <a:r>
              <a:rPr lang="en-US" dirty="0" smtClean="0">
                <a:solidFill>
                  <a:schemeClr val="tx1"/>
                </a:solidFill>
              </a:rPr>
              <a:t>Create a </a:t>
            </a:r>
            <a:r>
              <a:rPr lang="en-US" i="1" dirty="0" smtClean="0">
                <a:solidFill>
                  <a:schemeClr val="tx1"/>
                </a:solidFill>
              </a:rPr>
              <a:t>Partition Scheme</a:t>
            </a:r>
            <a:r>
              <a:rPr lang="en-US" dirty="0" smtClean="0">
                <a:solidFill>
                  <a:schemeClr val="tx1"/>
                </a:solidFill>
              </a:rPr>
              <a:t> to specify the placement of the partitions of a </a:t>
            </a:r>
            <a:r>
              <a:rPr lang="en-US" i="1" dirty="0" smtClean="0">
                <a:solidFill>
                  <a:schemeClr val="tx1"/>
                </a:solidFill>
              </a:rPr>
              <a:t>Partition Function</a:t>
            </a:r>
            <a:r>
              <a:rPr lang="en-US" dirty="0" smtClean="0">
                <a:solidFill>
                  <a:schemeClr val="tx1"/>
                </a:solidFill>
              </a:rPr>
              <a:t> on FILEGROUPs.</a:t>
            </a:r>
          </a:p>
          <a:p>
            <a:pPr lvl="2"/>
            <a:r>
              <a:rPr lang="en-US" dirty="0" smtClean="0">
                <a:solidFill>
                  <a:schemeClr val="tx1"/>
                </a:solidFill>
              </a:rPr>
              <a:t>Create a table or index using the </a:t>
            </a:r>
            <a:r>
              <a:rPr lang="en-US" i="1" dirty="0" smtClean="0">
                <a:solidFill>
                  <a:schemeClr val="tx1"/>
                </a:solidFill>
              </a:rPr>
              <a:t>Partition Scheme</a:t>
            </a:r>
            <a:r>
              <a:rPr lang="en-US" i="1" dirty="0" smtClean="0">
                <a:solidFill>
                  <a:schemeClr val="tx1"/>
                </a:solidFill>
              </a:rPr>
              <a:t>.</a:t>
            </a:r>
            <a:endParaRPr lang="en-US" dirty="0">
              <a:solidFill>
                <a:schemeClr val="tx1"/>
              </a:solidFill>
            </a:endParaRPr>
          </a:p>
          <a:p>
            <a:pPr lvl="1"/>
            <a:r>
              <a:rPr lang="en-US" dirty="0" smtClean="0">
                <a:solidFill>
                  <a:schemeClr val="tx1"/>
                </a:solidFill>
              </a:rPr>
              <a:t>For more information on these steps:</a:t>
            </a:r>
          </a:p>
          <a:p>
            <a:pPr lvl="2"/>
            <a:r>
              <a:rPr lang="en-US" dirty="0">
                <a:solidFill>
                  <a:schemeClr val="tx1"/>
                </a:solidFill>
                <a:hlinkClick r:id="rId2"/>
              </a:rPr>
              <a:t>http://technet.microsoft.com/en-us/library/ms188730(v=sql.105).</a:t>
            </a:r>
            <a:r>
              <a:rPr lang="en-US" dirty="0" smtClean="0">
                <a:solidFill>
                  <a:schemeClr val="tx1"/>
                </a:solidFill>
                <a:hlinkClick r:id="rId2"/>
              </a:rPr>
              <a:t>aspx</a:t>
            </a:r>
            <a:endParaRPr lang="en-US" dirty="0" smtClean="0">
              <a:solidFill>
                <a:schemeClr val="tx1"/>
              </a:solidFill>
            </a:endParaRPr>
          </a:p>
        </p:txBody>
      </p:sp>
    </p:spTree>
    <p:extLst>
      <p:ext uri="{BB962C8B-B14F-4D97-AF65-F5344CB8AC3E}">
        <p14:creationId xmlns:p14="http://schemas.microsoft.com/office/powerpoint/2010/main" val="1382188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fontScale="92500"/>
          </a:bodyPr>
          <a:lstStyle/>
          <a:p>
            <a:r>
              <a:rPr lang="en-US" dirty="0" err="1" smtClean="0">
                <a:solidFill>
                  <a:schemeClr val="tx1"/>
                </a:solidFill>
              </a:rPr>
              <a:t>Columnstore</a:t>
            </a:r>
            <a:r>
              <a:rPr lang="en-US" dirty="0" smtClean="0">
                <a:solidFill>
                  <a:schemeClr val="tx1"/>
                </a:solidFill>
              </a:rPr>
              <a:t> indexes (for </a:t>
            </a:r>
            <a:r>
              <a:rPr lang="en-US" dirty="0" err="1" smtClean="0">
                <a:solidFill>
                  <a:schemeClr val="tx1"/>
                </a:solidFill>
              </a:rPr>
              <a:t>datawarehousing</a:t>
            </a:r>
            <a:r>
              <a:rPr lang="en-US" dirty="0" smtClean="0">
                <a:solidFill>
                  <a:schemeClr val="tx1"/>
                </a:solidFill>
              </a:rPr>
              <a:t> applications)</a:t>
            </a:r>
          </a:p>
          <a:p>
            <a:pPr lvl="1"/>
            <a:r>
              <a:rPr lang="en-US" dirty="0" smtClean="0">
                <a:solidFill>
                  <a:schemeClr val="tx1"/>
                </a:solidFill>
              </a:rPr>
              <a:t>Only available in SQL 2012 and later</a:t>
            </a:r>
          </a:p>
          <a:p>
            <a:pPr lvl="1"/>
            <a:r>
              <a:rPr lang="en-US" dirty="0" smtClean="0">
                <a:solidFill>
                  <a:schemeClr val="tx1"/>
                </a:solidFill>
              </a:rPr>
              <a:t>Offer high-performance gains for queries that use full table scans, but not well-suited for queries that seek into the data for particular values.</a:t>
            </a:r>
          </a:p>
          <a:p>
            <a:pPr lvl="1"/>
            <a:r>
              <a:rPr lang="en-US" dirty="0" smtClean="0">
                <a:solidFill>
                  <a:schemeClr val="tx1"/>
                </a:solidFill>
              </a:rPr>
              <a:t>Instead of storing data from rows sequentially on disk, the column information for the index is read like a row and stored on disk sequentially.  This generally allows for much greater compression which reduces memory requirements, and yields higher performance.</a:t>
            </a:r>
          </a:p>
          <a:p>
            <a:pPr lvl="2"/>
            <a:r>
              <a:rPr lang="en-US" dirty="0" smtClean="0">
                <a:solidFill>
                  <a:schemeClr val="tx1"/>
                </a:solidFill>
              </a:rPr>
              <a:t>Good for indexes on columns that have subsets of data that have a lot of similar values – such as the </a:t>
            </a:r>
            <a:r>
              <a:rPr lang="en-US" dirty="0" err="1" smtClean="0">
                <a:solidFill>
                  <a:schemeClr val="tx1"/>
                </a:solidFill>
              </a:rPr>
              <a:t>SalesPersonID</a:t>
            </a:r>
            <a:r>
              <a:rPr lang="en-US" dirty="0" smtClean="0">
                <a:solidFill>
                  <a:schemeClr val="tx1"/>
                </a:solidFill>
              </a:rPr>
              <a:t> column of the </a:t>
            </a:r>
            <a:r>
              <a:rPr lang="en-US" dirty="0" err="1" smtClean="0">
                <a:solidFill>
                  <a:schemeClr val="tx1"/>
                </a:solidFill>
              </a:rPr>
              <a:t>SalesOrderHeader</a:t>
            </a:r>
            <a:r>
              <a:rPr lang="en-US" dirty="0" smtClean="0">
                <a:solidFill>
                  <a:schemeClr val="tx1"/>
                </a:solidFill>
              </a:rPr>
              <a:t> table in </a:t>
            </a:r>
            <a:r>
              <a:rPr lang="en-US" dirty="0" err="1" smtClean="0">
                <a:solidFill>
                  <a:schemeClr val="tx1"/>
                </a:solidFill>
              </a:rPr>
              <a:t>AdventureWorks</a:t>
            </a:r>
            <a:r>
              <a:rPr lang="en-US" dirty="0" smtClean="0">
                <a:solidFill>
                  <a:schemeClr val="tx1"/>
                </a:solidFill>
              </a:rPr>
              <a:t>.</a:t>
            </a:r>
          </a:p>
        </p:txBody>
      </p:sp>
    </p:spTree>
    <p:extLst>
      <p:ext uri="{BB962C8B-B14F-4D97-AF65-F5344CB8AC3E}">
        <p14:creationId xmlns:p14="http://schemas.microsoft.com/office/powerpoint/2010/main" val="319494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Setting isolation level for your batch will pretty much </a:t>
            </a:r>
            <a:r>
              <a:rPr lang="en-US" i="1" dirty="0" smtClean="0">
                <a:solidFill>
                  <a:schemeClr val="tx1"/>
                </a:solidFill>
              </a:rPr>
              <a:t>never</a:t>
            </a:r>
            <a:r>
              <a:rPr lang="en-US" dirty="0" smtClean="0">
                <a:solidFill>
                  <a:schemeClr val="tx1"/>
                </a:solidFill>
              </a:rPr>
              <a:t> help your query batch’s performance, but you need to be aware of how it could adversely affect OTHER queries/transactions.</a:t>
            </a:r>
          </a:p>
          <a:p>
            <a:r>
              <a:rPr lang="en-US" dirty="0" smtClean="0">
                <a:solidFill>
                  <a:schemeClr val="tx1"/>
                </a:solidFill>
              </a:rPr>
              <a:t>You can change/set the isolation locking level for your batch or transaction by issuing the SET TRANSACTION ISOLATION LEVEL </a:t>
            </a:r>
            <a:r>
              <a:rPr lang="en-US" i="1" dirty="0" err="1" smtClean="0">
                <a:solidFill>
                  <a:schemeClr val="tx1"/>
                </a:solidFill>
              </a:rPr>
              <a:t>isolation_level</a:t>
            </a:r>
            <a:r>
              <a:rPr lang="en-US" dirty="0" smtClean="0">
                <a:solidFill>
                  <a:schemeClr val="tx1"/>
                </a:solidFill>
              </a:rPr>
              <a:t> at the beginning of the batch (or at various points within the batch)</a:t>
            </a:r>
          </a:p>
          <a:p>
            <a:pPr lvl="1"/>
            <a:r>
              <a:rPr lang="en-US" dirty="0" smtClean="0">
                <a:solidFill>
                  <a:schemeClr val="tx1"/>
                </a:solidFill>
              </a:rPr>
              <a:t>Applies to all queries within the batch – or until isolation level is changed.</a:t>
            </a:r>
          </a:p>
        </p:txBody>
      </p:sp>
    </p:spTree>
    <p:extLst>
      <p:ext uri="{BB962C8B-B14F-4D97-AF65-F5344CB8AC3E}">
        <p14:creationId xmlns:p14="http://schemas.microsoft.com/office/powerpoint/2010/main" val="14602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Isolation levels:</a:t>
            </a:r>
          </a:p>
          <a:p>
            <a:pPr lvl="1"/>
            <a:r>
              <a:rPr lang="en-US" dirty="0" smtClean="0">
                <a:solidFill>
                  <a:schemeClr val="tx1"/>
                </a:solidFill>
              </a:rPr>
              <a:t>READ UNCOMMITTED</a:t>
            </a:r>
          </a:p>
          <a:p>
            <a:pPr lvl="2"/>
            <a:r>
              <a:rPr lang="en-US" dirty="0" smtClean="0">
                <a:solidFill>
                  <a:schemeClr val="tx1"/>
                </a:solidFill>
              </a:rPr>
              <a:t>Just like the NOLOCK option on an individual query (discussed later) – but applies to all SELECT statements in the batch</a:t>
            </a:r>
          </a:p>
          <a:p>
            <a:pPr lvl="1"/>
            <a:r>
              <a:rPr lang="en-US" dirty="0" smtClean="0">
                <a:solidFill>
                  <a:schemeClr val="tx1"/>
                </a:solidFill>
              </a:rPr>
              <a:t>READ COMMITTED</a:t>
            </a:r>
          </a:p>
          <a:p>
            <a:pPr lvl="2"/>
            <a:r>
              <a:rPr lang="en-US" dirty="0" smtClean="0">
                <a:solidFill>
                  <a:schemeClr val="tx1"/>
                </a:solidFill>
              </a:rPr>
              <a:t>This is the default for all SQL statements, transactions, and batches</a:t>
            </a:r>
          </a:p>
          <a:p>
            <a:pPr lvl="2"/>
            <a:r>
              <a:rPr lang="en-US" dirty="0" smtClean="0">
                <a:solidFill>
                  <a:schemeClr val="tx1"/>
                </a:solidFill>
              </a:rPr>
              <a:t>Prevents other SQL statements from modifying or reading pages not yet committed.  However, this acts at the </a:t>
            </a:r>
            <a:r>
              <a:rPr lang="en-US" i="1" dirty="0" smtClean="0">
                <a:solidFill>
                  <a:schemeClr val="tx1"/>
                </a:solidFill>
              </a:rPr>
              <a:t>statement</a:t>
            </a:r>
            <a:r>
              <a:rPr lang="en-US" dirty="0" smtClean="0">
                <a:solidFill>
                  <a:schemeClr val="tx1"/>
                </a:solidFill>
              </a:rPr>
              <a:t> level, so data can be changed by other transactions between statements within the current transaction – which could result in </a:t>
            </a:r>
            <a:r>
              <a:rPr lang="en-US" i="1" dirty="0" smtClean="0">
                <a:solidFill>
                  <a:schemeClr val="tx1"/>
                </a:solidFill>
              </a:rPr>
              <a:t>phantom </a:t>
            </a:r>
            <a:r>
              <a:rPr lang="en-US" dirty="0" smtClean="0">
                <a:solidFill>
                  <a:schemeClr val="tx1"/>
                </a:solidFill>
              </a:rPr>
              <a:t>data/reads.</a:t>
            </a:r>
          </a:p>
        </p:txBody>
      </p:sp>
    </p:spTree>
    <p:extLst>
      <p:ext uri="{BB962C8B-B14F-4D97-AF65-F5344CB8AC3E}">
        <p14:creationId xmlns:p14="http://schemas.microsoft.com/office/powerpoint/2010/main" val="1814736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Isolation levels (continued):</a:t>
            </a:r>
          </a:p>
          <a:p>
            <a:pPr lvl="1"/>
            <a:r>
              <a:rPr lang="en-US" dirty="0" smtClean="0">
                <a:solidFill>
                  <a:schemeClr val="tx1"/>
                </a:solidFill>
              </a:rPr>
              <a:t>REPEATABLE READ</a:t>
            </a:r>
          </a:p>
          <a:p>
            <a:pPr lvl="2"/>
            <a:r>
              <a:rPr lang="en-US" dirty="0" smtClean="0">
                <a:solidFill>
                  <a:schemeClr val="tx1"/>
                </a:solidFill>
              </a:rPr>
              <a:t>Hold locks until end of entire transaction (instead of only holding until the end of each statement).</a:t>
            </a:r>
          </a:p>
          <a:p>
            <a:pPr lvl="2"/>
            <a:r>
              <a:rPr lang="en-US" dirty="0" smtClean="0">
                <a:solidFill>
                  <a:schemeClr val="tx1"/>
                </a:solidFill>
              </a:rPr>
              <a:t>Results in lower </a:t>
            </a:r>
            <a:r>
              <a:rPr lang="en-US" i="1" dirty="0" smtClean="0">
                <a:solidFill>
                  <a:schemeClr val="tx1"/>
                </a:solidFill>
              </a:rPr>
              <a:t>concurrency</a:t>
            </a:r>
            <a:r>
              <a:rPr lang="en-US" dirty="0" smtClean="0">
                <a:solidFill>
                  <a:schemeClr val="tx1"/>
                </a:solidFill>
              </a:rPr>
              <a:t> (i.e. the ability for SQL Server to handle multiple transactions against the same tables/data) and, thus, should be used with caution if ANY tables referenced within the queries for the transaction are frequently used by other processes.</a:t>
            </a:r>
          </a:p>
        </p:txBody>
      </p:sp>
    </p:spTree>
    <p:extLst>
      <p:ext uri="{BB962C8B-B14F-4D97-AF65-F5344CB8AC3E}">
        <p14:creationId xmlns:p14="http://schemas.microsoft.com/office/powerpoint/2010/main" val="2074109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Isolation levels (continued):</a:t>
            </a:r>
          </a:p>
          <a:p>
            <a:pPr lvl="1"/>
            <a:r>
              <a:rPr lang="en-US" dirty="0" smtClean="0">
                <a:solidFill>
                  <a:schemeClr val="tx1"/>
                </a:solidFill>
              </a:rPr>
              <a:t>SNAPSHOT</a:t>
            </a:r>
          </a:p>
          <a:p>
            <a:pPr lvl="2"/>
            <a:r>
              <a:rPr lang="en-US" dirty="0" smtClean="0">
                <a:solidFill>
                  <a:schemeClr val="tx1"/>
                </a:solidFill>
              </a:rPr>
              <a:t>ALLOW_SNAPSHOT_ISOLATION database option must be set to ON to use this.  (OFF by default)</a:t>
            </a:r>
          </a:p>
          <a:p>
            <a:pPr lvl="2"/>
            <a:r>
              <a:rPr lang="en-US" dirty="0" smtClean="0">
                <a:solidFill>
                  <a:schemeClr val="tx1"/>
                </a:solidFill>
              </a:rPr>
              <a:t>Limits data being read to committed data only.</a:t>
            </a:r>
          </a:p>
          <a:p>
            <a:pPr lvl="2"/>
            <a:r>
              <a:rPr lang="en-US" dirty="0" smtClean="0">
                <a:solidFill>
                  <a:schemeClr val="tx1"/>
                </a:solidFill>
              </a:rPr>
              <a:t>Does not issue any locks</a:t>
            </a:r>
          </a:p>
          <a:p>
            <a:pPr lvl="2"/>
            <a:r>
              <a:rPr lang="en-US" dirty="0" smtClean="0">
                <a:solidFill>
                  <a:schemeClr val="tx1"/>
                </a:solidFill>
              </a:rPr>
              <a:t>Will not prevent other transactions from modifying or reading data</a:t>
            </a:r>
          </a:p>
          <a:p>
            <a:pPr lvl="2"/>
            <a:r>
              <a:rPr lang="en-US" dirty="0" smtClean="0">
                <a:solidFill>
                  <a:schemeClr val="tx1"/>
                </a:solidFill>
              </a:rPr>
              <a:t>Statements within the transaction CAN see modifications made within the same transaction</a:t>
            </a:r>
          </a:p>
        </p:txBody>
      </p:sp>
    </p:spTree>
    <p:extLst>
      <p:ext uri="{BB962C8B-B14F-4D97-AF65-F5344CB8AC3E}">
        <p14:creationId xmlns:p14="http://schemas.microsoft.com/office/powerpoint/2010/main" val="3992482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Isolation levels (continued):</a:t>
            </a:r>
          </a:p>
          <a:p>
            <a:pPr lvl="1"/>
            <a:r>
              <a:rPr lang="en-US" dirty="0" smtClean="0">
                <a:solidFill>
                  <a:schemeClr val="tx1"/>
                </a:solidFill>
              </a:rPr>
              <a:t>SERIALIZABLE</a:t>
            </a:r>
          </a:p>
          <a:p>
            <a:pPr lvl="2"/>
            <a:r>
              <a:rPr lang="en-US" dirty="0" smtClean="0">
                <a:solidFill>
                  <a:schemeClr val="tx1"/>
                </a:solidFill>
              </a:rPr>
              <a:t>This is the most restrictive locking level</a:t>
            </a:r>
          </a:p>
          <a:p>
            <a:pPr lvl="2"/>
            <a:r>
              <a:rPr lang="en-US" dirty="0" smtClean="0">
                <a:solidFill>
                  <a:schemeClr val="tx1"/>
                </a:solidFill>
              </a:rPr>
              <a:t>Locks entire ranges of data based on key values that match all search conditions in all statements used in the transaction</a:t>
            </a:r>
          </a:p>
          <a:p>
            <a:pPr lvl="2"/>
            <a:r>
              <a:rPr lang="en-US" dirty="0" smtClean="0">
                <a:solidFill>
                  <a:schemeClr val="tx1"/>
                </a:solidFill>
              </a:rPr>
              <a:t>Blocks other transactions from updating or inserting rows that would fall within key value ranges used by the current transaction.</a:t>
            </a:r>
          </a:p>
          <a:p>
            <a:pPr lvl="2"/>
            <a:r>
              <a:rPr lang="en-US" dirty="0" smtClean="0">
                <a:solidFill>
                  <a:schemeClr val="tx1"/>
                </a:solidFill>
              </a:rPr>
              <a:t>Locks are active for the duration of the transaction/batch.</a:t>
            </a:r>
          </a:p>
        </p:txBody>
      </p:sp>
    </p:spTree>
    <p:extLst>
      <p:ext uri="{BB962C8B-B14F-4D97-AF65-F5344CB8AC3E}">
        <p14:creationId xmlns:p14="http://schemas.microsoft.com/office/powerpoint/2010/main" val="262310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Pages, locking, and deadlocks</a:t>
            </a:r>
          </a:p>
          <a:p>
            <a:pPr lvl="1"/>
            <a:r>
              <a:rPr lang="en-US" dirty="0" smtClean="0">
                <a:solidFill>
                  <a:schemeClr val="tx1"/>
                </a:solidFill>
              </a:rPr>
              <a:t>SQL Server stores data physically in chunks (pages) of 8KB</a:t>
            </a:r>
          </a:p>
          <a:p>
            <a:pPr lvl="1"/>
            <a:r>
              <a:rPr lang="en-US" dirty="0" smtClean="0">
                <a:solidFill>
                  <a:schemeClr val="tx1"/>
                </a:solidFill>
              </a:rPr>
              <a:t>SQL Server reads and writes entire 8KB chunks at a time</a:t>
            </a:r>
          </a:p>
          <a:p>
            <a:pPr lvl="1"/>
            <a:r>
              <a:rPr lang="en-US" dirty="0" smtClean="0">
                <a:solidFill>
                  <a:schemeClr val="tx1"/>
                </a:solidFill>
              </a:rPr>
              <a:t>Depending on the isolation level of the transaction, locks are placed on pages (and other objects) while the data is being acted upon.  Other transactions that want to use that same data have to wait until any existing lock is released.</a:t>
            </a:r>
          </a:p>
          <a:p>
            <a:pPr lvl="2"/>
            <a:r>
              <a:rPr lang="en-US" dirty="0">
                <a:solidFill>
                  <a:schemeClr val="tx1"/>
                </a:solidFill>
              </a:rPr>
              <a:t>This applies mostly to Exclusive locks when data is being modified.  Shared locks are </a:t>
            </a:r>
            <a:r>
              <a:rPr lang="en-US" i="1" dirty="0">
                <a:solidFill>
                  <a:schemeClr val="tx1"/>
                </a:solidFill>
              </a:rPr>
              <a:t>compatible</a:t>
            </a:r>
            <a:r>
              <a:rPr lang="en-US" dirty="0">
                <a:solidFill>
                  <a:schemeClr val="tx1"/>
                </a:solidFill>
              </a:rPr>
              <a:t> with other Shared locks for reading. </a:t>
            </a:r>
            <a:endParaRPr lang="en-US" dirty="0" smtClean="0">
              <a:solidFill>
                <a:schemeClr val="tx1"/>
              </a:solidFill>
            </a:endParaRPr>
          </a:p>
          <a:p>
            <a:pPr lvl="2"/>
            <a:r>
              <a:rPr lang="en-US" dirty="0" smtClean="0">
                <a:solidFill>
                  <a:schemeClr val="tx1"/>
                </a:solidFill>
              </a:rPr>
              <a:t>Sometimes, SQL Server can place locks on individual rows within a page</a:t>
            </a:r>
          </a:p>
          <a:p>
            <a:pPr lvl="1"/>
            <a:r>
              <a:rPr lang="en-US" dirty="0" smtClean="0">
                <a:solidFill>
                  <a:schemeClr val="tx1"/>
                </a:solidFill>
              </a:rPr>
              <a:t>Example: In some situations, if a particular record in a table only requires 900 bytes of storage (or less), modifying that one record could essentially lock up to 8 records in that table (or more).</a:t>
            </a:r>
          </a:p>
          <a:p>
            <a:pPr lvl="1"/>
            <a:endParaRPr lang="en-US" dirty="0" smtClean="0">
              <a:solidFill>
                <a:schemeClr val="tx1"/>
              </a:solidFill>
            </a:endParaRPr>
          </a:p>
        </p:txBody>
      </p:sp>
    </p:spTree>
    <p:extLst>
      <p:ext uri="{BB962C8B-B14F-4D97-AF65-F5344CB8AC3E}">
        <p14:creationId xmlns:p14="http://schemas.microsoft.com/office/powerpoint/2010/main" val="182870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pPr lvl="0"/>
            <a:r>
              <a:rPr lang="en-US" dirty="0">
                <a:solidFill>
                  <a:schemeClr val="tx1"/>
                </a:solidFill>
              </a:rPr>
              <a:t>GitHub repository for this class:</a:t>
            </a:r>
          </a:p>
          <a:p>
            <a:pPr lvl="1"/>
            <a:r>
              <a:rPr lang="en-US" u="sng" dirty="0">
                <a:solidFill>
                  <a:schemeClr val="tx1"/>
                </a:solidFill>
                <a:hlinkClick r:id="rId2"/>
              </a:rPr>
              <a:t>https://github.com/CodeFlo-JHenry/SQLOptimize</a:t>
            </a:r>
            <a:r>
              <a:rPr lang="en-US" dirty="0">
                <a:solidFill>
                  <a:schemeClr val="tx1"/>
                </a:solidFill>
              </a:rPr>
              <a:t> </a:t>
            </a:r>
          </a:p>
          <a:p>
            <a:pPr lvl="0"/>
            <a:r>
              <a:rPr lang="en-US" dirty="0">
                <a:solidFill>
                  <a:schemeClr val="tx1"/>
                </a:solidFill>
              </a:rPr>
              <a:t>SQL Server Express 2014 w/ Tools download</a:t>
            </a:r>
          </a:p>
          <a:p>
            <a:pPr lvl="1"/>
            <a:r>
              <a:rPr lang="en-US" u="sng" dirty="0">
                <a:solidFill>
                  <a:schemeClr val="tx1"/>
                </a:solidFill>
                <a:hlinkClick r:id="rId3"/>
              </a:rPr>
              <a:t>http://www.microsoft.com/en-us/server-cloud/products/sql-server-editions/sql-server-express.aspx</a:t>
            </a:r>
            <a:r>
              <a:rPr lang="en-US" dirty="0">
                <a:solidFill>
                  <a:schemeClr val="tx1"/>
                </a:solidFill>
              </a:rPr>
              <a:t> </a:t>
            </a:r>
          </a:p>
          <a:p>
            <a:pPr lvl="0"/>
            <a:r>
              <a:rPr lang="en-US" dirty="0">
                <a:solidFill>
                  <a:schemeClr val="tx1"/>
                </a:solidFill>
              </a:rPr>
              <a:t>Adventure Works 2014 full database download</a:t>
            </a:r>
          </a:p>
          <a:p>
            <a:pPr lvl="1"/>
            <a:r>
              <a:rPr lang="en-US" u="sng" dirty="0">
                <a:solidFill>
                  <a:schemeClr val="tx1"/>
                </a:solidFill>
                <a:hlinkClick r:id="rId4"/>
              </a:rPr>
              <a:t>https://msftdbprodsamples.codeplex.com/releases</a:t>
            </a:r>
            <a:endParaRPr lang="en-US" dirty="0">
              <a:solidFill>
                <a:schemeClr val="tx1"/>
              </a:solidFill>
            </a:endParaRPr>
          </a:p>
          <a:p>
            <a:pPr lvl="0"/>
            <a:r>
              <a:rPr lang="en-US" dirty="0">
                <a:solidFill>
                  <a:schemeClr val="tx1"/>
                </a:solidFill>
              </a:rPr>
              <a:t>Adventure Works Cycles company/database overview:</a:t>
            </a:r>
          </a:p>
          <a:p>
            <a:pPr lvl="1"/>
            <a:r>
              <a:rPr lang="en-US" u="sng" dirty="0">
                <a:solidFill>
                  <a:schemeClr val="tx1"/>
                </a:solidFill>
                <a:hlinkClick r:id="rId5"/>
              </a:rPr>
              <a:t>http://technet.microsoft.com/en-us/library/ms124825(v=sql.100).</a:t>
            </a:r>
            <a:r>
              <a:rPr lang="en-US" u="sng" dirty="0" smtClean="0">
                <a:solidFill>
                  <a:schemeClr val="tx1"/>
                </a:solidFill>
                <a:hlinkClick r:id="rId5"/>
              </a:rPr>
              <a:t>aspx</a:t>
            </a:r>
            <a:endParaRPr lang="en-US" dirty="0">
              <a:solidFill>
                <a:schemeClr val="tx1"/>
              </a:solidFill>
            </a:endParaRPr>
          </a:p>
        </p:txBody>
      </p:sp>
    </p:spTree>
    <p:extLst>
      <p:ext uri="{BB962C8B-B14F-4D97-AF65-F5344CB8AC3E}">
        <p14:creationId xmlns:p14="http://schemas.microsoft.com/office/powerpoint/2010/main" val="991470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1"/>
                </a:solidFill>
              </a:rPr>
              <a:t>Pages, locking, and deadlocks (continued)</a:t>
            </a:r>
          </a:p>
          <a:p>
            <a:pPr lvl="1"/>
            <a:r>
              <a:rPr lang="en-US" dirty="0" smtClean="0">
                <a:solidFill>
                  <a:schemeClr val="tx1"/>
                </a:solidFill>
              </a:rPr>
              <a:t>A </a:t>
            </a:r>
            <a:r>
              <a:rPr lang="en-US" i="1" dirty="0" smtClean="0">
                <a:solidFill>
                  <a:schemeClr val="tx1"/>
                </a:solidFill>
              </a:rPr>
              <a:t>deadlock</a:t>
            </a:r>
            <a:r>
              <a:rPr lang="en-US" dirty="0" smtClean="0">
                <a:solidFill>
                  <a:schemeClr val="tx1"/>
                </a:solidFill>
              </a:rPr>
              <a:t> can happen when two transactions are each creating locks on multiple resources – at least one of which the other transaction requires access to.</a:t>
            </a:r>
          </a:p>
          <a:p>
            <a:pPr lvl="2"/>
            <a:r>
              <a:rPr lang="en-US" dirty="0" smtClean="0">
                <a:solidFill>
                  <a:schemeClr val="tx1"/>
                </a:solidFill>
              </a:rPr>
              <a:t>Example:</a:t>
            </a:r>
          </a:p>
          <a:p>
            <a:pPr lvl="3"/>
            <a:r>
              <a:rPr lang="en-US" dirty="0" smtClean="0">
                <a:solidFill>
                  <a:schemeClr val="tx1"/>
                </a:solidFill>
              </a:rPr>
              <a:t>Transaction A puts a Shared lock on a record/page in Table 1</a:t>
            </a:r>
          </a:p>
          <a:p>
            <a:pPr lvl="3"/>
            <a:r>
              <a:rPr lang="en-US" dirty="0" smtClean="0">
                <a:solidFill>
                  <a:schemeClr val="tx1"/>
                </a:solidFill>
              </a:rPr>
              <a:t>Transaction B puts a Shared lock on a record/page in Table 2</a:t>
            </a:r>
          </a:p>
          <a:p>
            <a:pPr lvl="3"/>
            <a:r>
              <a:rPr lang="en-US" dirty="0" smtClean="0">
                <a:solidFill>
                  <a:schemeClr val="tx1"/>
                </a:solidFill>
              </a:rPr>
              <a:t>Transaction A now needs to access the record/page in Table 2, but Transaction B has it locked.</a:t>
            </a:r>
          </a:p>
          <a:p>
            <a:pPr lvl="3"/>
            <a:r>
              <a:rPr lang="en-US" dirty="0" smtClean="0">
                <a:solidFill>
                  <a:schemeClr val="tx1"/>
                </a:solidFill>
              </a:rPr>
              <a:t>Transaction B needs to access the record in Table 1 before it can complete, but it is locked by Transaction A.</a:t>
            </a:r>
          </a:p>
          <a:p>
            <a:pPr lvl="3"/>
            <a:r>
              <a:rPr lang="en-US" dirty="0" smtClean="0">
                <a:solidFill>
                  <a:schemeClr val="tx1"/>
                </a:solidFill>
              </a:rPr>
              <a:t>Neither transaction can complete because they are each waiting for the other to release its lock.</a:t>
            </a:r>
          </a:p>
          <a:p>
            <a:pPr lvl="1"/>
            <a:endParaRPr lang="en-US" dirty="0" smtClean="0">
              <a:solidFill>
                <a:schemeClr val="tx1"/>
              </a:solidFill>
            </a:endParaRPr>
          </a:p>
        </p:txBody>
      </p:sp>
    </p:spTree>
    <p:extLst>
      <p:ext uri="{BB962C8B-B14F-4D97-AF65-F5344CB8AC3E}">
        <p14:creationId xmlns:p14="http://schemas.microsoft.com/office/powerpoint/2010/main" val="4212640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chemeClr val="tx1"/>
                </a:solidFill>
              </a:rPr>
              <a:t>DBA tools to be familiar with :</a:t>
            </a:r>
          </a:p>
          <a:p>
            <a:pPr lvl="1"/>
            <a:r>
              <a:rPr lang="en-US" dirty="0" smtClean="0">
                <a:solidFill>
                  <a:schemeClr val="tx1"/>
                </a:solidFill>
              </a:rPr>
              <a:t>Use </a:t>
            </a:r>
            <a:r>
              <a:rPr lang="en-US" i="1" dirty="0" err="1" smtClean="0">
                <a:solidFill>
                  <a:schemeClr val="tx1"/>
                </a:solidFill>
              </a:rPr>
              <a:t>sp_lock</a:t>
            </a:r>
            <a:r>
              <a:rPr lang="en-US" dirty="0" smtClean="0">
                <a:solidFill>
                  <a:schemeClr val="tx1"/>
                </a:solidFill>
              </a:rPr>
              <a:t> to view locks</a:t>
            </a:r>
          </a:p>
          <a:p>
            <a:pPr lvl="1"/>
            <a:r>
              <a:rPr lang="en-US" dirty="0" smtClean="0">
                <a:solidFill>
                  <a:schemeClr val="tx1"/>
                </a:solidFill>
              </a:rPr>
              <a:t>Use </a:t>
            </a:r>
            <a:r>
              <a:rPr lang="en-US" i="1" dirty="0" err="1" smtClean="0">
                <a:solidFill>
                  <a:schemeClr val="tx1"/>
                </a:solidFill>
              </a:rPr>
              <a:t>sp_who</a:t>
            </a:r>
            <a:r>
              <a:rPr lang="en-US" i="1" dirty="0" smtClean="0">
                <a:solidFill>
                  <a:schemeClr val="tx1"/>
                </a:solidFill>
              </a:rPr>
              <a:t> </a:t>
            </a:r>
            <a:r>
              <a:rPr lang="en-US" dirty="0" smtClean="0">
                <a:solidFill>
                  <a:schemeClr val="tx1"/>
                </a:solidFill>
              </a:rPr>
              <a:t>and </a:t>
            </a:r>
            <a:r>
              <a:rPr lang="en-US" i="1" dirty="0" smtClean="0">
                <a:solidFill>
                  <a:schemeClr val="tx1"/>
                </a:solidFill>
              </a:rPr>
              <a:t>sp_who2</a:t>
            </a:r>
            <a:r>
              <a:rPr lang="en-US" dirty="0" smtClean="0">
                <a:solidFill>
                  <a:schemeClr val="tx1"/>
                </a:solidFill>
              </a:rPr>
              <a:t> to view sessions, blocks, high utilization, and identify </a:t>
            </a:r>
            <a:r>
              <a:rPr lang="en-US" dirty="0" err="1" smtClean="0">
                <a:solidFill>
                  <a:schemeClr val="tx1"/>
                </a:solidFill>
              </a:rPr>
              <a:t>spid’s</a:t>
            </a:r>
            <a:r>
              <a:rPr lang="en-US" dirty="0" smtClean="0">
                <a:solidFill>
                  <a:schemeClr val="tx1"/>
                </a:solidFill>
              </a:rPr>
              <a:t>.</a:t>
            </a:r>
          </a:p>
          <a:p>
            <a:pPr lvl="2"/>
            <a:r>
              <a:rPr lang="en-US" dirty="0" smtClean="0">
                <a:solidFill>
                  <a:schemeClr val="tx1"/>
                </a:solidFill>
              </a:rPr>
              <a:t>For even better troubleshooting info, use this sp_who3:</a:t>
            </a:r>
          </a:p>
          <a:p>
            <a:pPr lvl="3"/>
            <a:r>
              <a:rPr lang="en-US" u="sng" dirty="0">
                <a:hlinkClick r:id="rId2"/>
              </a:rPr>
              <a:t>http://</a:t>
            </a:r>
            <a:r>
              <a:rPr lang="en-US" u="sng" dirty="0" smtClean="0">
                <a:hlinkClick r:id="rId2"/>
              </a:rPr>
              <a:t>sqlserverplanet.com/dba/a-better-sp_who2-using-dmvs-sp_who3</a:t>
            </a:r>
            <a:endParaRPr lang="en-US" u="sng" dirty="0" smtClean="0"/>
          </a:p>
          <a:p>
            <a:pPr lvl="2"/>
            <a:r>
              <a:rPr lang="en-US" dirty="0" smtClean="0">
                <a:solidFill>
                  <a:schemeClr val="tx1"/>
                </a:solidFill>
              </a:rPr>
              <a:t>Particularly, look for values in the </a:t>
            </a:r>
            <a:r>
              <a:rPr lang="en-US" dirty="0" err="1" smtClean="0">
                <a:solidFill>
                  <a:schemeClr val="tx1"/>
                </a:solidFill>
              </a:rPr>
              <a:t>BlkBy</a:t>
            </a:r>
            <a:r>
              <a:rPr lang="en-US" dirty="0" smtClean="0">
                <a:solidFill>
                  <a:schemeClr val="tx1"/>
                </a:solidFill>
              </a:rPr>
              <a:t> column (with sp_who2).  These indicate queries/operations that are waiting on another process/transaction to release a lock.  These can be chained.</a:t>
            </a:r>
          </a:p>
          <a:p>
            <a:pPr lvl="2"/>
            <a:r>
              <a:rPr lang="en-US" dirty="0" smtClean="0">
                <a:solidFill>
                  <a:schemeClr val="tx1"/>
                </a:solidFill>
              </a:rPr>
              <a:t>For more information:</a:t>
            </a:r>
          </a:p>
          <a:p>
            <a:pPr lvl="3"/>
            <a:r>
              <a:rPr lang="en-US" u="sng" dirty="0">
                <a:hlinkClick r:id="rId3"/>
              </a:rPr>
              <a:t>http://msdn.microsoft.com/en-us/library/ms174313.aspx</a:t>
            </a:r>
            <a:endParaRPr lang="en-US" dirty="0"/>
          </a:p>
          <a:p>
            <a:pPr lvl="3"/>
            <a:r>
              <a:rPr lang="en-US" dirty="0" smtClean="0">
                <a:solidFill>
                  <a:schemeClr val="tx1"/>
                </a:solidFill>
              </a:rPr>
              <a:t>sp_who2 is undocumented and the specs could change</a:t>
            </a:r>
          </a:p>
          <a:p>
            <a:pPr lvl="1"/>
            <a:r>
              <a:rPr lang="en-US" dirty="0" smtClean="0">
                <a:solidFill>
                  <a:schemeClr val="tx1"/>
                </a:solidFill>
              </a:rPr>
              <a:t>Use SELECT OBJECT_NAME(</a:t>
            </a:r>
            <a:r>
              <a:rPr lang="en-US" i="1" dirty="0" err="1" smtClean="0">
                <a:solidFill>
                  <a:schemeClr val="tx1"/>
                </a:solidFill>
              </a:rPr>
              <a:t>object_id</a:t>
            </a:r>
            <a:r>
              <a:rPr lang="en-US" dirty="0" smtClean="0">
                <a:solidFill>
                  <a:schemeClr val="tx1"/>
                </a:solidFill>
              </a:rPr>
              <a:t>); to identify which database object is referenced by a particular </a:t>
            </a:r>
            <a:r>
              <a:rPr lang="en-US" i="1" dirty="0" smtClean="0">
                <a:solidFill>
                  <a:schemeClr val="tx1"/>
                </a:solidFill>
              </a:rPr>
              <a:t>id</a:t>
            </a:r>
            <a:endParaRPr lang="en-US" dirty="0" smtClean="0">
              <a:solidFill>
                <a:schemeClr val="tx1"/>
              </a:solidFill>
            </a:endParaRPr>
          </a:p>
          <a:p>
            <a:pPr lvl="1"/>
            <a:r>
              <a:rPr lang="en-US" dirty="0" smtClean="0">
                <a:solidFill>
                  <a:schemeClr val="tx1"/>
                </a:solidFill>
              </a:rPr>
              <a:t>Use SELECT OBJECT_ID(‘</a:t>
            </a:r>
            <a:r>
              <a:rPr lang="en-US" i="1" dirty="0" smtClean="0">
                <a:solidFill>
                  <a:schemeClr val="tx1"/>
                </a:solidFill>
              </a:rPr>
              <a:t>[database.][schema.]</a:t>
            </a:r>
            <a:r>
              <a:rPr lang="en-US" i="1" dirty="0" err="1" smtClean="0">
                <a:solidFill>
                  <a:schemeClr val="tx1"/>
                </a:solidFill>
              </a:rPr>
              <a:t>object_name</a:t>
            </a:r>
            <a:r>
              <a:rPr lang="en-US" dirty="0" smtClean="0">
                <a:solidFill>
                  <a:schemeClr val="tx1"/>
                </a:solidFill>
              </a:rPr>
              <a:t>’); to get the </a:t>
            </a:r>
            <a:r>
              <a:rPr lang="en-US" i="1" dirty="0" err="1" smtClean="0">
                <a:solidFill>
                  <a:schemeClr val="tx1"/>
                </a:solidFill>
              </a:rPr>
              <a:t>object_id</a:t>
            </a:r>
            <a:r>
              <a:rPr lang="en-US" dirty="0" smtClean="0">
                <a:solidFill>
                  <a:schemeClr val="tx1"/>
                </a:solidFill>
              </a:rPr>
              <a:t> for a particular table (or other object) for which you are trying to analyze locks.  You can then look for that ID in the results of </a:t>
            </a:r>
            <a:r>
              <a:rPr lang="en-US" dirty="0" err="1" smtClean="0">
                <a:solidFill>
                  <a:schemeClr val="tx1"/>
                </a:solidFill>
              </a:rPr>
              <a:t>sp_who</a:t>
            </a:r>
            <a:r>
              <a:rPr lang="en-US" dirty="0" smtClean="0">
                <a:solidFill>
                  <a:schemeClr val="tx1"/>
                </a:solidFill>
              </a:rPr>
              <a:t>/sp_who2/sp_who3.</a:t>
            </a:r>
          </a:p>
          <a:p>
            <a:pPr lvl="1"/>
            <a:endParaRPr lang="en-US" dirty="0" smtClean="0">
              <a:solidFill>
                <a:schemeClr val="tx1"/>
              </a:solidFill>
            </a:endParaRPr>
          </a:p>
        </p:txBody>
      </p:sp>
      <p:sp>
        <p:nvSpPr>
          <p:cNvPr id="4" name="TextBox 3"/>
          <p:cNvSpPr txBox="1"/>
          <p:nvPr/>
        </p:nvSpPr>
        <p:spPr>
          <a:xfrm>
            <a:off x="7562335" y="5718999"/>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3.2.2.01</a:t>
            </a:r>
          </a:p>
          <a:p>
            <a:pPr marL="285750" indent="-285750">
              <a:buFont typeface="Arial" panose="020B0604020202020204" pitchFamily="34" charset="0"/>
              <a:buChar char="•"/>
            </a:pPr>
            <a:r>
              <a:rPr lang="en-US" dirty="0" smtClean="0"/>
              <a:t>3.2.2.02</a:t>
            </a:r>
            <a:endParaRPr lang="en-US" dirty="0"/>
          </a:p>
        </p:txBody>
      </p:sp>
    </p:spTree>
    <p:extLst>
      <p:ext uri="{BB962C8B-B14F-4D97-AF65-F5344CB8AC3E}">
        <p14:creationId xmlns:p14="http://schemas.microsoft.com/office/powerpoint/2010/main" val="3968060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Types of Locks – Resource Types:</a:t>
            </a:r>
          </a:p>
          <a:p>
            <a:pPr lvl="1"/>
            <a:r>
              <a:rPr lang="en-US" dirty="0" smtClean="0">
                <a:solidFill>
                  <a:schemeClr val="tx1"/>
                </a:solidFill>
              </a:rPr>
              <a:t>RID : Row identifier used to lock a single row within a table</a:t>
            </a:r>
          </a:p>
          <a:p>
            <a:pPr lvl="2"/>
            <a:r>
              <a:rPr lang="en-US" dirty="0" smtClean="0">
                <a:solidFill>
                  <a:schemeClr val="tx1"/>
                </a:solidFill>
              </a:rPr>
              <a:t>Used whenever they are more efficient to improve concurrent access to the page level.</a:t>
            </a:r>
          </a:p>
          <a:p>
            <a:pPr lvl="1"/>
            <a:r>
              <a:rPr lang="en-US" dirty="0" smtClean="0">
                <a:solidFill>
                  <a:schemeClr val="tx1"/>
                </a:solidFill>
              </a:rPr>
              <a:t>KEY : Row lock within an index.  Used to protect key ranges in serializable transactions.</a:t>
            </a:r>
          </a:p>
          <a:p>
            <a:pPr lvl="1"/>
            <a:r>
              <a:rPr lang="en-US" dirty="0" smtClean="0">
                <a:solidFill>
                  <a:schemeClr val="tx1"/>
                </a:solidFill>
              </a:rPr>
              <a:t>PAG : Data or index page</a:t>
            </a:r>
          </a:p>
          <a:p>
            <a:pPr lvl="1"/>
            <a:r>
              <a:rPr lang="en-US" dirty="0" smtClean="0">
                <a:solidFill>
                  <a:schemeClr val="tx1"/>
                </a:solidFill>
              </a:rPr>
              <a:t>EXT : Extent – Contiguous group of eight data pages or index pages</a:t>
            </a:r>
          </a:p>
          <a:p>
            <a:pPr lvl="1"/>
            <a:r>
              <a:rPr lang="en-US" dirty="0" smtClean="0">
                <a:solidFill>
                  <a:schemeClr val="tx1"/>
                </a:solidFill>
              </a:rPr>
              <a:t>TAB : Entire table, including all data and indexes</a:t>
            </a:r>
          </a:p>
          <a:p>
            <a:pPr lvl="1"/>
            <a:r>
              <a:rPr lang="en-US" dirty="0" smtClean="0">
                <a:solidFill>
                  <a:schemeClr val="tx1"/>
                </a:solidFill>
              </a:rPr>
              <a:t>DB : Database</a:t>
            </a:r>
          </a:p>
          <a:p>
            <a:pPr lvl="2"/>
            <a:r>
              <a:rPr lang="en-US" dirty="0" smtClean="0">
                <a:solidFill>
                  <a:schemeClr val="tx1"/>
                </a:solidFill>
              </a:rPr>
              <a:t>Always Shared locks – can generally be ignored, but does indicate database usage</a:t>
            </a:r>
          </a:p>
          <a:p>
            <a:pPr lvl="1"/>
            <a:endParaRPr lang="en-US" dirty="0" smtClean="0">
              <a:solidFill>
                <a:schemeClr val="tx1"/>
              </a:solidFill>
            </a:endParaRPr>
          </a:p>
        </p:txBody>
      </p:sp>
    </p:spTree>
    <p:extLst>
      <p:ext uri="{BB962C8B-B14F-4D97-AF65-F5344CB8AC3E}">
        <p14:creationId xmlns:p14="http://schemas.microsoft.com/office/powerpoint/2010/main" val="97462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chemeClr val="tx1"/>
                </a:solidFill>
              </a:rPr>
              <a:t>Types of Locks – Modes:</a:t>
            </a:r>
          </a:p>
          <a:p>
            <a:pPr lvl="1"/>
            <a:r>
              <a:rPr lang="en-US" dirty="0" err="1" smtClean="0">
                <a:solidFill>
                  <a:schemeClr val="tx1"/>
                </a:solidFill>
              </a:rPr>
              <a:t>Sch</a:t>
            </a:r>
            <a:r>
              <a:rPr lang="en-US" dirty="0" smtClean="0">
                <a:solidFill>
                  <a:schemeClr val="tx1"/>
                </a:solidFill>
              </a:rPr>
              <a:t>-S : Schema stability.  Ensures that a schema element is not dropped while any session holds this lock on the element.</a:t>
            </a:r>
          </a:p>
          <a:p>
            <a:pPr lvl="1"/>
            <a:r>
              <a:rPr lang="en-US" dirty="0" err="1" smtClean="0">
                <a:solidFill>
                  <a:schemeClr val="tx1"/>
                </a:solidFill>
              </a:rPr>
              <a:t>Sch</a:t>
            </a:r>
            <a:r>
              <a:rPr lang="en-US" dirty="0" smtClean="0">
                <a:solidFill>
                  <a:schemeClr val="tx1"/>
                </a:solidFill>
              </a:rPr>
              <a:t>-M : </a:t>
            </a:r>
            <a:r>
              <a:rPr lang="en-US" dirty="0" err="1" smtClean="0">
                <a:solidFill>
                  <a:schemeClr val="tx1"/>
                </a:solidFill>
              </a:rPr>
              <a:t>Scema</a:t>
            </a:r>
            <a:r>
              <a:rPr lang="en-US" dirty="0" smtClean="0">
                <a:solidFill>
                  <a:schemeClr val="tx1"/>
                </a:solidFill>
              </a:rPr>
              <a:t> modification.  Ensures that no other sessions are referencing the indicated object while it is being modified.</a:t>
            </a:r>
          </a:p>
          <a:p>
            <a:pPr lvl="1"/>
            <a:r>
              <a:rPr lang="en-US" dirty="0" smtClean="0">
                <a:solidFill>
                  <a:schemeClr val="tx1"/>
                </a:solidFill>
              </a:rPr>
              <a:t>S : Shared.  Session is granted shared access to the resource.</a:t>
            </a:r>
          </a:p>
          <a:p>
            <a:pPr lvl="2"/>
            <a:r>
              <a:rPr lang="en-US" dirty="0" smtClean="0">
                <a:solidFill>
                  <a:schemeClr val="tx1"/>
                </a:solidFill>
              </a:rPr>
              <a:t>Very common – used on all read operations (unless SNAPSHOT isolation level is being used)</a:t>
            </a:r>
          </a:p>
          <a:p>
            <a:pPr lvl="2"/>
            <a:r>
              <a:rPr lang="en-US" dirty="0" smtClean="0">
                <a:solidFill>
                  <a:schemeClr val="tx1"/>
                </a:solidFill>
              </a:rPr>
              <a:t>Does not block other processes from also reading and acquiring shared locks.</a:t>
            </a:r>
          </a:p>
          <a:p>
            <a:pPr lvl="2"/>
            <a:r>
              <a:rPr lang="en-US" dirty="0" smtClean="0">
                <a:solidFill>
                  <a:schemeClr val="tx1"/>
                </a:solidFill>
              </a:rPr>
              <a:t>Also allows for updates to the resource</a:t>
            </a:r>
          </a:p>
          <a:p>
            <a:pPr lvl="2"/>
            <a:r>
              <a:rPr lang="en-US" dirty="0" smtClean="0">
                <a:solidFill>
                  <a:schemeClr val="tx1"/>
                </a:solidFill>
              </a:rPr>
              <a:t>DOES block Exclusive locks from being acquired.  Requests for Exclusive locks have to wait until all Shared locks are released</a:t>
            </a:r>
          </a:p>
          <a:p>
            <a:pPr lvl="2"/>
            <a:r>
              <a:rPr lang="en-US" dirty="0" smtClean="0">
                <a:solidFill>
                  <a:schemeClr val="tx1"/>
                </a:solidFill>
              </a:rPr>
              <a:t>Only held for the duration of the actual read at whatever resource level (be it row, page, or table)</a:t>
            </a:r>
          </a:p>
        </p:txBody>
      </p:sp>
    </p:spTree>
    <p:extLst>
      <p:ext uri="{BB962C8B-B14F-4D97-AF65-F5344CB8AC3E}">
        <p14:creationId xmlns:p14="http://schemas.microsoft.com/office/powerpoint/2010/main" val="2542420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chemeClr val="tx1"/>
                </a:solidFill>
              </a:rPr>
              <a:t>Types of Locks – Modes (continued):</a:t>
            </a:r>
          </a:p>
          <a:p>
            <a:pPr lvl="1"/>
            <a:r>
              <a:rPr lang="en-US" dirty="0" smtClean="0">
                <a:solidFill>
                  <a:schemeClr val="tx1"/>
                </a:solidFill>
              </a:rPr>
              <a:t>U : Update.  Held by a session that may eventually perform an update to data.</a:t>
            </a:r>
          </a:p>
          <a:p>
            <a:pPr lvl="2"/>
            <a:r>
              <a:rPr lang="en-US" dirty="0" smtClean="0">
                <a:solidFill>
                  <a:schemeClr val="tx1"/>
                </a:solidFill>
              </a:rPr>
              <a:t>Compatible with Shared locks and can be acquired on the same resource at the same time.</a:t>
            </a:r>
          </a:p>
          <a:p>
            <a:pPr lvl="2"/>
            <a:r>
              <a:rPr lang="en-US" dirty="0" smtClean="0">
                <a:solidFill>
                  <a:schemeClr val="tx1"/>
                </a:solidFill>
              </a:rPr>
              <a:t>Only ONE Update lock can exist on a resource at a time.</a:t>
            </a:r>
          </a:p>
          <a:p>
            <a:pPr lvl="2"/>
            <a:r>
              <a:rPr lang="en-US" dirty="0" smtClean="0">
                <a:solidFill>
                  <a:schemeClr val="tx1"/>
                </a:solidFill>
              </a:rPr>
              <a:t>It is “partially exclusive” in that once an Update lock is placed on a resource, no more Shared locks can be issued against that resource.</a:t>
            </a:r>
          </a:p>
          <a:p>
            <a:pPr lvl="2"/>
            <a:r>
              <a:rPr lang="en-US" dirty="0" smtClean="0">
                <a:solidFill>
                  <a:schemeClr val="tx1"/>
                </a:solidFill>
              </a:rPr>
              <a:t>Once all other Shared locks against the resource are released, the Update lock is escalated to an Exclusive lock.</a:t>
            </a:r>
          </a:p>
          <a:p>
            <a:pPr lvl="1"/>
            <a:r>
              <a:rPr lang="en-US" dirty="0" smtClean="0">
                <a:solidFill>
                  <a:schemeClr val="tx1"/>
                </a:solidFill>
              </a:rPr>
              <a:t>X : Exclusive. </a:t>
            </a:r>
            <a:r>
              <a:rPr lang="en-US" dirty="0">
                <a:solidFill>
                  <a:schemeClr val="tx1"/>
                </a:solidFill>
              </a:rPr>
              <a:t> </a:t>
            </a:r>
            <a:r>
              <a:rPr lang="en-US" dirty="0" smtClean="0">
                <a:solidFill>
                  <a:schemeClr val="tx1"/>
                </a:solidFill>
              </a:rPr>
              <a:t>Session has exclusive access to the resource.</a:t>
            </a:r>
          </a:p>
          <a:p>
            <a:pPr lvl="2"/>
            <a:r>
              <a:rPr lang="en-US" dirty="0" smtClean="0">
                <a:solidFill>
                  <a:schemeClr val="tx1"/>
                </a:solidFill>
              </a:rPr>
              <a:t>No other process can obtain any type of lock on this resource.</a:t>
            </a:r>
          </a:p>
          <a:p>
            <a:pPr lvl="2"/>
            <a:r>
              <a:rPr lang="en-US" dirty="0" smtClean="0">
                <a:solidFill>
                  <a:schemeClr val="tx1"/>
                </a:solidFill>
              </a:rPr>
              <a:t>An Exclusive lock being held for a long time may indicate a problem or a deadlock.</a:t>
            </a:r>
          </a:p>
        </p:txBody>
      </p:sp>
    </p:spTree>
    <p:extLst>
      <p:ext uri="{BB962C8B-B14F-4D97-AF65-F5344CB8AC3E}">
        <p14:creationId xmlns:p14="http://schemas.microsoft.com/office/powerpoint/2010/main" val="441363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Types of Locks – Modes (continued):</a:t>
            </a:r>
          </a:p>
          <a:p>
            <a:pPr lvl="1"/>
            <a:r>
              <a:rPr lang="en-US" dirty="0" smtClean="0">
                <a:solidFill>
                  <a:schemeClr val="tx1"/>
                </a:solidFill>
              </a:rPr>
              <a:t>IS, IU, IX, SIU, SIX, and UIX : Intent locks</a:t>
            </a:r>
          </a:p>
          <a:p>
            <a:pPr lvl="2"/>
            <a:r>
              <a:rPr lang="en-US" dirty="0" smtClean="0">
                <a:solidFill>
                  <a:schemeClr val="tx1"/>
                </a:solidFill>
              </a:rPr>
              <a:t>Intent locks are not so much locks as they are indicators of locks at deeper levels.</a:t>
            </a:r>
          </a:p>
          <a:p>
            <a:pPr lvl="2"/>
            <a:r>
              <a:rPr lang="en-US" dirty="0" smtClean="0">
                <a:solidFill>
                  <a:schemeClr val="tx1"/>
                </a:solidFill>
              </a:rPr>
              <a:t>Intent locks are used by SQL Server to improve performance by allowing SQL Server to look at the higher level object first to determine types of locks present rather than having to look at all of the individual element locks.</a:t>
            </a:r>
          </a:p>
          <a:p>
            <a:pPr lvl="1"/>
            <a:r>
              <a:rPr lang="en-US" dirty="0" smtClean="0">
                <a:solidFill>
                  <a:schemeClr val="tx1"/>
                </a:solidFill>
              </a:rPr>
              <a:t>RANGES_[] and RANGE_[] : Ranged locks (similar to those listed above, but for entire key ranges).</a:t>
            </a:r>
          </a:p>
        </p:txBody>
      </p:sp>
    </p:spTree>
    <p:extLst>
      <p:ext uri="{BB962C8B-B14F-4D97-AF65-F5344CB8AC3E}">
        <p14:creationId xmlns:p14="http://schemas.microsoft.com/office/powerpoint/2010/main" val="882126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NOLOCK option</a:t>
            </a:r>
          </a:p>
          <a:p>
            <a:pPr lvl="1"/>
            <a:r>
              <a:rPr lang="en-US" dirty="0" smtClean="0">
                <a:solidFill>
                  <a:schemeClr val="tx1"/>
                </a:solidFill>
              </a:rPr>
              <a:t>Add to FROM clause after table specification:  WITH (NOLOCK)</a:t>
            </a:r>
          </a:p>
          <a:p>
            <a:pPr lvl="1"/>
            <a:r>
              <a:rPr lang="en-US" dirty="0" smtClean="0">
                <a:solidFill>
                  <a:schemeClr val="tx1"/>
                </a:solidFill>
              </a:rPr>
              <a:t>Same as READUNCOMMITTED, and has same affect (for the individual query) as having isolation level set to READ UNCOMMITTED</a:t>
            </a:r>
          </a:p>
          <a:p>
            <a:pPr lvl="1"/>
            <a:r>
              <a:rPr lang="en-US" dirty="0" smtClean="0">
                <a:solidFill>
                  <a:schemeClr val="tx1"/>
                </a:solidFill>
              </a:rPr>
              <a:t>Causes SELECT to perform a “dirty read” – reads data that has not yet been committed to the database.</a:t>
            </a:r>
          </a:p>
          <a:p>
            <a:pPr lvl="1"/>
            <a:r>
              <a:rPr lang="en-US" dirty="0" smtClean="0">
                <a:solidFill>
                  <a:schemeClr val="tx1"/>
                </a:solidFill>
              </a:rPr>
              <a:t>Using this can improve performance if “dirty reads” are not an issue – especially if the query accesses a table that is frequently being updated/added to.</a:t>
            </a:r>
          </a:p>
          <a:p>
            <a:pPr lvl="1"/>
            <a:r>
              <a:rPr lang="en-US" dirty="0" smtClean="0">
                <a:solidFill>
                  <a:schemeClr val="tx1"/>
                </a:solidFill>
              </a:rPr>
              <a:t>Only valid for SELECT statements</a:t>
            </a:r>
          </a:p>
          <a:p>
            <a:pPr lvl="1"/>
            <a:r>
              <a:rPr lang="en-US" dirty="0" smtClean="0">
                <a:solidFill>
                  <a:schemeClr val="tx1"/>
                </a:solidFill>
              </a:rPr>
              <a:t>Read can still be blocked if the table structure is being modified and hasn’t been committed.</a:t>
            </a:r>
          </a:p>
        </p:txBody>
      </p:sp>
      <p:sp>
        <p:nvSpPr>
          <p:cNvPr id="4" name="TextBox 3"/>
          <p:cNvSpPr txBox="1"/>
          <p:nvPr/>
        </p:nvSpPr>
        <p:spPr>
          <a:xfrm>
            <a:off x="7562335" y="5718999"/>
            <a:ext cx="1306768" cy="646331"/>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3.2.3.01</a:t>
            </a:r>
          </a:p>
        </p:txBody>
      </p:sp>
    </p:spTree>
    <p:extLst>
      <p:ext uri="{BB962C8B-B14F-4D97-AF65-F5344CB8AC3E}">
        <p14:creationId xmlns:p14="http://schemas.microsoft.com/office/powerpoint/2010/main" val="3848189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fontScale="77500" lnSpcReduction="20000"/>
          </a:bodyPr>
          <a:lstStyle/>
          <a:p>
            <a:r>
              <a:rPr lang="en-US" dirty="0" smtClean="0">
                <a:solidFill>
                  <a:schemeClr val="tx1"/>
                </a:solidFill>
              </a:rPr>
              <a:t>Temporary Tables</a:t>
            </a:r>
          </a:p>
          <a:p>
            <a:pPr lvl="1"/>
            <a:r>
              <a:rPr lang="en-US" dirty="0" smtClean="0">
                <a:solidFill>
                  <a:schemeClr val="tx1"/>
                </a:solidFill>
              </a:rPr>
              <a:t>Can carry a lot of overhead, but can also be much more efficient than alternatives when working with larger data sets</a:t>
            </a:r>
            <a:endParaRPr lang="en-US" dirty="0">
              <a:solidFill>
                <a:schemeClr val="tx1"/>
              </a:solidFill>
            </a:endParaRPr>
          </a:p>
          <a:p>
            <a:pPr lvl="1"/>
            <a:r>
              <a:rPr lang="en-US" dirty="0" smtClean="0">
                <a:solidFill>
                  <a:schemeClr val="tx1"/>
                </a:solidFill>
              </a:rPr>
              <a:t>Created just like creating regular tables, but with the pound sign “#” in front of the table name.</a:t>
            </a:r>
          </a:p>
          <a:p>
            <a:pPr lvl="2"/>
            <a:r>
              <a:rPr lang="en-US" dirty="0" smtClean="0">
                <a:solidFill>
                  <a:schemeClr val="tx1"/>
                </a:solidFill>
              </a:rPr>
              <a:t>Use a double pound “##” for a temp table that you want automatically destroyed at the end of a session.</a:t>
            </a:r>
          </a:p>
          <a:p>
            <a:pPr lvl="1"/>
            <a:r>
              <a:rPr lang="en-US" dirty="0" smtClean="0">
                <a:solidFill>
                  <a:schemeClr val="tx1"/>
                </a:solidFill>
              </a:rPr>
              <a:t>Temp tables utilize the hard drive – requiring I/O operations.</a:t>
            </a:r>
          </a:p>
          <a:p>
            <a:pPr lvl="1"/>
            <a:r>
              <a:rPr lang="en-US" dirty="0" smtClean="0">
                <a:solidFill>
                  <a:schemeClr val="tx1"/>
                </a:solidFill>
              </a:rPr>
              <a:t>To use a temp table, you have to CREATE, INSERT data into, SELECT from or otherwise operate on, and then finally DROP.</a:t>
            </a:r>
          </a:p>
          <a:p>
            <a:pPr lvl="1"/>
            <a:r>
              <a:rPr lang="en-US" dirty="0" smtClean="0">
                <a:solidFill>
                  <a:schemeClr val="tx1"/>
                </a:solidFill>
              </a:rPr>
              <a:t>Temp tables support NONCLUSTERED indexes, which can provide a significant performance improvement on operations over Table Variables – especially on large data sets.</a:t>
            </a:r>
          </a:p>
          <a:p>
            <a:pPr lvl="1"/>
            <a:r>
              <a:rPr lang="en-US" dirty="0" smtClean="0">
                <a:solidFill>
                  <a:schemeClr val="tx1"/>
                </a:solidFill>
              </a:rPr>
              <a:t>Avoid using them if you can, and instead opt for a sub-query if you don’t need to manipulate the data through multiple operations.</a:t>
            </a:r>
          </a:p>
          <a:p>
            <a:pPr lvl="2"/>
            <a:r>
              <a:rPr lang="en-US" dirty="0" smtClean="0">
                <a:solidFill>
                  <a:schemeClr val="tx1"/>
                </a:solidFill>
              </a:rPr>
              <a:t>i.e. Using a temp table just to store the results of a sub-query to make writing the main query easier is a waste of resources.</a:t>
            </a:r>
          </a:p>
        </p:txBody>
      </p:sp>
    </p:spTree>
    <p:extLst>
      <p:ext uri="{BB962C8B-B14F-4D97-AF65-F5344CB8AC3E}">
        <p14:creationId xmlns:p14="http://schemas.microsoft.com/office/powerpoint/2010/main" val="2840352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a:bodyPr>
          <a:lstStyle/>
          <a:p>
            <a:r>
              <a:rPr lang="en-US" dirty="0" smtClean="0">
                <a:solidFill>
                  <a:schemeClr val="tx1"/>
                </a:solidFill>
              </a:rPr>
              <a:t>Tables Variables</a:t>
            </a:r>
          </a:p>
          <a:p>
            <a:pPr lvl="1"/>
            <a:r>
              <a:rPr lang="en-US" dirty="0" smtClean="0">
                <a:solidFill>
                  <a:schemeClr val="tx1"/>
                </a:solidFill>
              </a:rPr>
              <a:t>DECLARE </a:t>
            </a:r>
            <a:r>
              <a:rPr lang="en-US" i="1" dirty="0" smtClean="0">
                <a:solidFill>
                  <a:schemeClr val="tx1"/>
                </a:solidFill>
              </a:rPr>
              <a:t>name</a:t>
            </a:r>
            <a:r>
              <a:rPr lang="en-US" dirty="0" smtClean="0">
                <a:solidFill>
                  <a:schemeClr val="tx1"/>
                </a:solidFill>
              </a:rPr>
              <a:t> TABLE (</a:t>
            </a:r>
            <a:r>
              <a:rPr lang="en-US" i="1" dirty="0" smtClean="0">
                <a:solidFill>
                  <a:schemeClr val="tx1"/>
                </a:solidFill>
              </a:rPr>
              <a:t>table</a:t>
            </a:r>
            <a:r>
              <a:rPr lang="en-US" dirty="0" smtClean="0">
                <a:solidFill>
                  <a:schemeClr val="tx1"/>
                </a:solidFill>
              </a:rPr>
              <a:t> </a:t>
            </a:r>
            <a:r>
              <a:rPr lang="en-US" i="1" dirty="0" smtClean="0">
                <a:solidFill>
                  <a:schemeClr val="tx1"/>
                </a:solidFill>
              </a:rPr>
              <a:t>definition)</a:t>
            </a:r>
          </a:p>
          <a:p>
            <a:pPr lvl="1"/>
            <a:r>
              <a:rPr lang="en-US" dirty="0" smtClean="0">
                <a:solidFill>
                  <a:schemeClr val="tx1"/>
                </a:solidFill>
              </a:rPr>
              <a:t>Has less impact on </a:t>
            </a:r>
            <a:r>
              <a:rPr lang="en-US" dirty="0" err="1" smtClean="0">
                <a:solidFill>
                  <a:schemeClr val="tx1"/>
                </a:solidFill>
              </a:rPr>
              <a:t>tempdb</a:t>
            </a:r>
            <a:r>
              <a:rPr lang="en-US" dirty="0" smtClean="0">
                <a:solidFill>
                  <a:schemeClr val="tx1"/>
                </a:solidFill>
              </a:rPr>
              <a:t> transaction log because table variable log activity is truncated immediately upon deletion of the object.</a:t>
            </a:r>
          </a:p>
          <a:p>
            <a:pPr lvl="2"/>
            <a:r>
              <a:rPr lang="en-US" dirty="0" smtClean="0">
                <a:solidFill>
                  <a:schemeClr val="tx1"/>
                </a:solidFill>
              </a:rPr>
              <a:t>Temp Table activity affecting </a:t>
            </a:r>
            <a:r>
              <a:rPr lang="en-US" dirty="0" err="1" smtClean="0">
                <a:solidFill>
                  <a:schemeClr val="tx1"/>
                </a:solidFill>
              </a:rPr>
              <a:t>tempdb</a:t>
            </a:r>
            <a:r>
              <a:rPr lang="en-US" dirty="0" smtClean="0">
                <a:solidFill>
                  <a:schemeClr val="tx1"/>
                </a:solidFill>
              </a:rPr>
              <a:t> log isn’t truncated until a checkpoint is reached.</a:t>
            </a:r>
          </a:p>
          <a:p>
            <a:pPr lvl="1"/>
            <a:r>
              <a:rPr lang="en-US" dirty="0" smtClean="0">
                <a:solidFill>
                  <a:schemeClr val="tx1"/>
                </a:solidFill>
              </a:rPr>
              <a:t>Table variables do not utilize the main transaction log.  Transactions to the table variable cannot be rolled back.</a:t>
            </a:r>
          </a:p>
          <a:p>
            <a:pPr lvl="1"/>
            <a:r>
              <a:rPr lang="en-US" dirty="0" smtClean="0">
                <a:solidFill>
                  <a:schemeClr val="tx1"/>
                </a:solidFill>
              </a:rPr>
              <a:t>Queries using table variables do NOT support parallelism</a:t>
            </a:r>
          </a:p>
          <a:p>
            <a:pPr lvl="1"/>
            <a:r>
              <a:rPr lang="en-US" dirty="0" smtClean="0">
                <a:solidFill>
                  <a:schemeClr val="tx1"/>
                </a:solidFill>
              </a:rPr>
              <a:t>Use for small data sets and when indexing is not a factor</a:t>
            </a:r>
          </a:p>
        </p:txBody>
      </p:sp>
    </p:spTree>
    <p:extLst>
      <p:ext uri="{BB962C8B-B14F-4D97-AF65-F5344CB8AC3E}">
        <p14:creationId xmlns:p14="http://schemas.microsoft.com/office/powerpoint/2010/main" val="1276098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fontScale="85000" lnSpcReduction="10000"/>
          </a:bodyPr>
          <a:lstStyle/>
          <a:p>
            <a:r>
              <a:rPr lang="en-US" dirty="0" smtClean="0">
                <a:solidFill>
                  <a:schemeClr val="tx1"/>
                </a:solidFill>
              </a:rPr>
              <a:t>Tables Variables (continued)</a:t>
            </a:r>
          </a:p>
          <a:p>
            <a:pPr lvl="1"/>
            <a:r>
              <a:rPr lang="en-US" dirty="0" smtClean="0">
                <a:solidFill>
                  <a:schemeClr val="tx1"/>
                </a:solidFill>
              </a:rPr>
              <a:t>Only choice inside a user-defined function if you need to perform DML (INSERT, UPDATE, and DELETE) operations against the temporary table.</a:t>
            </a:r>
          </a:p>
          <a:p>
            <a:pPr lvl="1"/>
            <a:r>
              <a:rPr lang="en-US" dirty="0" smtClean="0">
                <a:solidFill>
                  <a:schemeClr val="tx1"/>
                </a:solidFill>
              </a:rPr>
              <a:t>Useful for storing and then using return value from a table-valued function</a:t>
            </a:r>
          </a:p>
          <a:p>
            <a:pPr lvl="1"/>
            <a:r>
              <a:rPr lang="en-US" dirty="0" smtClean="0">
                <a:solidFill>
                  <a:schemeClr val="tx1"/>
                </a:solidFill>
              </a:rPr>
              <a:t>Cannot have NONCLUSTERED indexes, constraints, or default values and cannot have statistics created against them.</a:t>
            </a:r>
          </a:p>
          <a:p>
            <a:pPr lvl="2"/>
            <a:r>
              <a:rPr lang="en-US" dirty="0" smtClean="0">
                <a:solidFill>
                  <a:schemeClr val="tx1"/>
                </a:solidFill>
              </a:rPr>
              <a:t>You can (and should) specify a PRIMARY KEY when setting up your table variable – by default, it will be clustered; but you can specify for it to be NONCLUSTERED and use CLUSTERED with a different UNIQUE constraint instead.</a:t>
            </a:r>
          </a:p>
          <a:p>
            <a:pPr lvl="2"/>
            <a:r>
              <a:rPr lang="en-US" dirty="0" smtClean="0">
                <a:solidFill>
                  <a:schemeClr val="tx1"/>
                </a:solidFill>
              </a:rPr>
              <a:t>Exception:  You can create UNIQUE CONSTRAINTs when defining your table variable – which do act as indexes.</a:t>
            </a:r>
          </a:p>
          <a:p>
            <a:pPr lvl="2"/>
            <a:r>
              <a:rPr lang="en-US" dirty="0" smtClean="0">
                <a:solidFill>
                  <a:schemeClr val="tx1"/>
                </a:solidFill>
              </a:rPr>
              <a:t>Additional limitations can be read about here:</a:t>
            </a:r>
          </a:p>
          <a:p>
            <a:pPr lvl="3"/>
            <a:r>
              <a:rPr lang="en-US" u="sng" dirty="0">
                <a:hlinkClick r:id="rId2"/>
              </a:rPr>
              <a:t>http://</a:t>
            </a:r>
            <a:r>
              <a:rPr lang="en-US" u="sng" dirty="0" smtClean="0">
                <a:hlinkClick r:id="rId2"/>
              </a:rPr>
              <a:t>databases.aspfaq.com/database/should-i-use-a-temp-table-or-a-table-variable.html</a:t>
            </a:r>
            <a:endParaRPr lang="en-US" dirty="0" smtClean="0">
              <a:solidFill>
                <a:schemeClr val="tx1"/>
              </a:solidFill>
            </a:endParaRPr>
          </a:p>
        </p:txBody>
      </p:sp>
      <p:sp>
        <p:nvSpPr>
          <p:cNvPr id="4" name="TextBox 3"/>
          <p:cNvSpPr txBox="1"/>
          <p:nvPr/>
        </p:nvSpPr>
        <p:spPr>
          <a:xfrm>
            <a:off x="9827740" y="5727237"/>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3.3.2.01</a:t>
            </a:r>
          </a:p>
          <a:p>
            <a:pPr marL="285750" indent="-285750">
              <a:buFont typeface="Arial" panose="020B0604020202020204" pitchFamily="34" charset="0"/>
              <a:buChar char="•"/>
            </a:pPr>
            <a:r>
              <a:rPr lang="en-US" dirty="0" smtClean="0"/>
              <a:t>3.3.2.02</a:t>
            </a:r>
            <a:endParaRPr lang="en-US" dirty="0"/>
          </a:p>
        </p:txBody>
      </p:sp>
    </p:spTree>
    <p:extLst>
      <p:ext uri="{BB962C8B-B14F-4D97-AF65-F5344CB8AC3E}">
        <p14:creationId xmlns:p14="http://schemas.microsoft.com/office/powerpoint/2010/main" val="3738878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Filtered Indexes (SQL Server 2008 +)</a:t>
            </a:r>
          </a:p>
          <a:p>
            <a:pPr lvl="1"/>
            <a:r>
              <a:rPr lang="en-US" dirty="0" smtClean="0">
                <a:solidFill>
                  <a:schemeClr val="tx1"/>
                </a:solidFill>
              </a:rPr>
              <a:t>Creating filtered index is easy: just create a non-clustered index on the table and include a WHERE clause with your CREATE NONCLUSTERED INDEX statement.</a:t>
            </a:r>
          </a:p>
          <a:p>
            <a:pPr lvl="2"/>
            <a:r>
              <a:rPr lang="en-US" dirty="0" smtClean="0">
                <a:solidFill>
                  <a:schemeClr val="tx1"/>
                </a:solidFill>
              </a:rPr>
              <a:t>Through SSMS, you can do this in the GUI by defining the filter on the Filter page of the index creation window.</a:t>
            </a:r>
          </a:p>
          <a:p>
            <a:pPr lvl="1"/>
            <a:r>
              <a:rPr lang="en-US" dirty="0" smtClean="0">
                <a:solidFill>
                  <a:schemeClr val="tx1"/>
                </a:solidFill>
              </a:rPr>
              <a:t>Optimized, non-clustered index for covering queries that select from a well-defined subset of data.</a:t>
            </a:r>
          </a:p>
          <a:p>
            <a:pPr lvl="1"/>
            <a:r>
              <a:rPr lang="en-US" dirty="0" smtClean="0">
                <a:solidFill>
                  <a:schemeClr val="tx1"/>
                </a:solidFill>
              </a:rPr>
              <a:t>Uses a filter predicate to index only a portion of rows in the table – instead of indexing the entire table.</a:t>
            </a:r>
          </a:p>
        </p:txBody>
      </p:sp>
    </p:spTree>
    <p:extLst>
      <p:ext uri="{BB962C8B-B14F-4D97-AF65-F5344CB8AC3E}">
        <p14:creationId xmlns:p14="http://schemas.microsoft.com/office/powerpoint/2010/main" val="721528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a:bodyPr>
          <a:lstStyle/>
          <a:p>
            <a:r>
              <a:rPr lang="en-US" dirty="0" smtClean="0">
                <a:solidFill>
                  <a:schemeClr val="tx1"/>
                </a:solidFill>
              </a:rPr>
              <a:t>Tables Variables (continued)</a:t>
            </a:r>
          </a:p>
          <a:p>
            <a:pPr lvl="1"/>
            <a:r>
              <a:rPr lang="en-US" dirty="0" smtClean="0">
                <a:solidFill>
                  <a:schemeClr val="tx1"/>
                </a:solidFill>
              </a:rPr>
              <a:t>Query plan is compiled before the table variable has any data which causes the cardinality estimate (i.e. # of rows) to be inaccurate – in particular, the optimizer will always estimate # of rows in the table variable to be 1.</a:t>
            </a:r>
          </a:p>
          <a:p>
            <a:pPr lvl="1"/>
            <a:r>
              <a:rPr lang="en-US" dirty="0" smtClean="0">
                <a:solidFill>
                  <a:schemeClr val="tx1"/>
                </a:solidFill>
              </a:rPr>
              <a:t>SQL Server 2012 SP2 added feature to enable the engine to recompile the query after execution has already begun when certain thresholds are met.  This allows the engine to recalculate the execution plan mid-stream with more accurate estimates.</a:t>
            </a:r>
          </a:p>
          <a:p>
            <a:pPr lvl="2"/>
            <a:r>
              <a:rPr lang="en-US" dirty="0" smtClean="0">
                <a:solidFill>
                  <a:schemeClr val="tx1"/>
                </a:solidFill>
              </a:rPr>
              <a:t>Requires using trace flag 2453 by executing statement:  </a:t>
            </a:r>
            <a:r>
              <a:rPr lang="en-US" dirty="0" err="1" smtClean="0">
                <a:solidFill>
                  <a:schemeClr val="tx1"/>
                </a:solidFill>
              </a:rPr>
              <a:t>dbcc</a:t>
            </a:r>
            <a:r>
              <a:rPr lang="en-US" dirty="0" smtClean="0">
                <a:solidFill>
                  <a:schemeClr val="tx1"/>
                </a:solidFill>
              </a:rPr>
              <a:t> </a:t>
            </a:r>
            <a:r>
              <a:rPr lang="en-US" dirty="0" err="1" smtClean="0">
                <a:solidFill>
                  <a:schemeClr val="tx1"/>
                </a:solidFill>
              </a:rPr>
              <a:t>traceon</a:t>
            </a:r>
            <a:r>
              <a:rPr lang="en-US" dirty="0" smtClean="0">
                <a:solidFill>
                  <a:schemeClr val="tx1"/>
                </a:solidFill>
              </a:rPr>
              <a:t>(2453, -1) – requires </a:t>
            </a:r>
            <a:r>
              <a:rPr lang="en-US" dirty="0" err="1" smtClean="0">
                <a:solidFill>
                  <a:schemeClr val="tx1"/>
                </a:solidFill>
              </a:rPr>
              <a:t>sysadmin</a:t>
            </a:r>
            <a:r>
              <a:rPr lang="en-US" dirty="0" smtClean="0">
                <a:solidFill>
                  <a:schemeClr val="tx1"/>
                </a:solidFill>
              </a:rPr>
              <a:t> rights.</a:t>
            </a:r>
          </a:p>
        </p:txBody>
      </p:sp>
    </p:spTree>
    <p:extLst>
      <p:ext uri="{BB962C8B-B14F-4D97-AF65-F5344CB8AC3E}">
        <p14:creationId xmlns:p14="http://schemas.microsoft.com/office/powerpoint/2010/main" val="6664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a:bodyPr>
          <a:lstStyle/>
          <a:p>
            <a:r>
              <a:rPr lang="en-US" dirty="0" smtClean="0">
                <a:solidFill>
                  <a:schemeClr val="tx1"/>
                </a:solidFill>
              </a:rPr>
              <a:t>Common Table Expression (CTE)</a:t>
            </a:r>
          </a:p>
          <a:p>
            <a:pPr lvl="1"/>
            <a:r>
              <a:rPr lang="en-US" dirty="0" smtClean="0">
                <a:solidFill>
                  <a:schemeClr val="tx1"/>
                </a:solidFill>
              </a:rPr>
              <a:t>Essentially a temporary View.  Useful for making queries more readable than using in-line sub-queries.</a:t>
            </a:r>
          </a:p>
          <a:p>
            <a:pPr lvl="1"/>
            <a:r>
              <a:rPr lang="en-US" dirty="0" smtClean="0">
                <a:solidFill>
                  <a:schemeClr val="tx1"/>
                </a:solidFill>
              </a:rPr>
              <a:t>Can be used in Stored Procedures, User-defined Functions, Triggers, and Views… but not Indexed Views.</a:t>
            </a:r>
          </a:p>
          <a:p>
            <a:pPr lvl="1"/>
            <a:r>
              <a:rPr lang="en-US" dirty="0" smtClean="0">
                <a:solidFill>
                  <a:schemeClr val="tx1"/>
                </a:solidFill>
              </a:rPr>
              <a:t>CTEs do NOT store the result set and reuse it (like with a temp table)</a:t>
            </a:r>
          </a:p>
          <a:p>
            <a:pPr lvl="2"/>
            <a:r>
              <a:rPr lang="en-US" dirty="0" smtClean="0">
                <a:solidFill>
                  <a:schemeClr val="tx1"/>
                </a:solidFill>
              </a:rPr>
              <a:t>The CTE query is rerun every time it is referenced – this can have negative performance implications.</a:t>
            </a:r>
          </a:p>
          <a:p>
            <a:pPr lvl="2"/>
            <a:r>
              <a:rPr lang="en-US" dirty="0" smtClean="0">
                <a:solidFill>
                  <a:schemeClr val="tx1"/>
                </a:solidFill>
              </a:rPr>
              <a:t>The optimizer </a:t>
            </a:r>
            <a:r>
              <a:rPr lang="en-US" i="1" dirty="0" smtClean="0">
                <a:solidFill>
                  <a:schemeClr val="tx1"/>
                </a:solidFill>
              </a:rPr>
              <a:t>ought</a:t>
            </a:r>
            <a:r>
              <a:rPr lang="en-US" dirty="0" smtClean="0">
                <a:solidFill>
                  <a:schemeClr val="tx1"/>
                </a:solidFill>
              </a:rPr>
              <a:t> to recognize a CTE referenced multiple times and calculate/run it just once, but it does not do this.  The reasons have to do with some of the other capabilities that CTE syntax offers – namely recursion.</a:t>
            </a:r>
          </a:p>
        </p:txBody>
      </p:sp>
    </p:spTree>
    <p:extLst>
      <p:ext uri="{BB962C8B-B14F-4D97-AF65-F5344CB8AC3E}">
        <p14:creationId xmlns:p14="http://schemas.microsoft.com/office/powerpoint/2010/main" val="3870351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a:bodyPr>
          <a:lstStyle/>
          <a:p>
            <a:r>
              <a:rPr lang="en-US" dirty="0" smtClean="0">
                <a:solidFill>
                  <a:schemeClr val="tx1"/>
                </a:solidFill>
              </a:rPr>
              <a:t>Common Table Expression (CTE) (continued)</a:t>
            </a:r>
          </a:p>
          <a:p>
            <a:pPr lvl="1"/>
            <a:r>
              <a:rPr lang="en-US" dirty="0" smtClean="0">
                <a:solidFill>
                  <a:schemeClr val="tx1"/>
                </a:solidFill>
              </a:rPr>
              <a:t>You can define multiple CTEs to be used with a query by simply separating their definitions with a comma.</a:t>
            </a:r>
          </a:p>
          <a:p>
            <a:pPr lvl="2"/>
            <a:r>
              <a:rPr lang="en-US" dirty="0" smtClean="0">
                <a:solidFill>
                  <a:schemeClr val="tx1"/>
                </a:solidFill>
              </a:rPr>
              <a:t>Useful for breaking your logic down into bite-sized chunks instead of creating separate views.</a:t>
            </a:r>
          </a:p>
          <a:p>
            <a:pPr lvl="2"/>
            <a:r>
              <a:rPr lang="en-US" dirty="0" smtClean="0">
                <a:solidFill>
                  <a:schemeClr val="tx1"/>
                </a:solidFill>
              </a:rPr>
              <a:t>Only specify the WITH keyword one time.</a:t>
            </a:r>
          </a:p>
          <a:p>
            <a:pPr lvl="2"/>
            <a:r>
              <a:rPr lang="en-US" dirty="0" smtClean="0">
                <a:solidFill>
                  <a:schemeClr val="tx1"/>
                </a:solidFill>
              </a:rPr>
              <a:t>After a comma, just define the next CTE the way you normally would without the WITH keyword.</a:t>
            </a:r>
          </a:p>
        </p:txBody>
      </p:sp>
      <p:sp>
        <p:nvSpPr>
          <p:cNvPr id="4" name="TextBox 3"/>
          <p:cNvSpPr txBox="1"/>
          <p:nvPr/>
        </p:nvSpPr>
        <p:spPr>
          <a:xfrm>
            <a:off x="9720649" y="5694285"/>
            <a:ext cx="1300356" cy="646331"/>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3.4.01</a:t>
            </a:r>
            <a:endParaRPr lang="en-US" dirty="0"/>
          </a:p>
        </p:txBody>
      </p:sp>
    </p:spTree>
    <p:extLst>
      <p:ext uri="{BB962C8B-B14F-4D97-AF65-F5344CB8AC3E}">
        <p14:creationId xmlns:p14="http://schemas.microsoft.com/office/powerpoint/2010/main" val="816070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a:bodyPr>
          <a:lstStyle/>
          <a:p>
            <a:r>
              <a:rPr lang="en-US" dirty="0" smtClean="0">
                <a:solidFill>
                  <a:schemeClr val="tx1"/>
                </a:solidFill>
              </a:rPr>
              <a:t>Common Table Expression (CTE) (continued)</a:t>
            </a:r>
          </a:p>
          <a:p>
            <a:pPr lvl="1"/>
            <a:r>
              <a:rPr lang="en-US" dirty="0" smtClean="0">
                <a:solidFill>
                  <a:schemeClr val="tx1"/>
                </a:solidFill>
              </a:rPr>
              <a:t>CTE can reference itself within its own definition – this is the key to making recursive queries.</a:t>
            </a:r>
          </a:p>
          <a:p>
            <a:pPr lvl="2"/>
            <a:r>
              <a:rPr lang="en-US" dirty="0" smtClean="0">
                <a:solidFill>
                  <a:schemeClr val="tx1"/>
                </a:solidFill>
              </a:rPr>
              <a:t>For development and ad-hoc query execution, you can use the OPTION (MAXRECURSION n) on your main query to limit the number of recursive calls.  This works to generate the results, but also generates an error; so it is not a good solution for a consumable query.</a:t>
            </a:r>
          </a:p>
          <a:p>
            <a:pPr lvl="2"/>
            <a:r>
              <a:rPr lang="en-US" dirty="0" smtClean="0">
                <a:solidFill>
                  <a:schemeClr val="tx1"/>
                </a:solidFill>
              </a:rPr>
              <a:t>To get around this, you can add a “Level” calculated field to your CTE to indicate the recursion level of a record and then filter based on that.</a:t>
            </a:r>
          </a:p>
          <a:p>
            <a:pPr lvl="2"/>
            <a:r>
              <a:rPr lang="en-US" dirty="0" smtClean="0">
                <a:solidFill>
                  <a:schemeClr val="tx1"/>
                </a:solidFill>
              </a:rPr>
              <a:t>Good example in </a:t>
            </a:r>
            <a:r>
              <a:rPr lang="en-US" dirty="0" err="1" smtClean="0">
                <a:solidFill>
                  <a:schemeClr val="tx1"/>
                </a:solidFill>
              </a:rPr>
              <a:t>AdventureWorks</a:t>
            </a:r>
            <a:r>
              <a:rPr lang="en-US" dirty="0" smtClean="0">
                <a:solidFill>
                  <a:schemeClr val="tx1"/>
                </a:solidFill>
              </a:rPr>
              <a:t> is the Stored Procedure:  </a:t>
            </a:r>
            <a:r>
              <a:rPr lang="en-US" dirty="0" err="1" smtClean="0">
                <a:solidFill>
                  <a:schemeClr val="tx1"/>
                </a:solidFill>
              </a:rPr>
              <a:t>uspGetBillOfMaterials</a:t>
            </a:r>
            <a:endParaRPr lang="en-US" dirty="0" smtClean="0">
              <a:solidFill>
                <a:schemeClr val="tx1"/>
              </a:solidFill>
            </a:endParaRPr>
          </a:p>
        </p:txBody>
      </p:sp>
    </p:spTree>
    <p:extLst>
      <p:ext uri="{BB962C8B-B14F-4D97-AF65-F5344CB8AC3E}">
        <p14:creationId xmlns:p14="http://schemas.microsoft.com/office/powerpoint/2010/main" val="1137716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lnSpcReduction="10000"/>
          </a:bodyPr>
          <a:lstStyle/>
          <a:p>
            <a:r>
              <a:rPr lang="en-US" dirty="0" smtClean="0">
                <a:solidFill>
                  <a:schemeClr val="tx1"/>
                </a:solidFill>
              </a:rPr>
              <a:t>Common Table Expression (CTE) (continued)</a:t>
            </a:r>
          </a:p>
          <a:p>
            <a:pPr lvl="1"/>
            <a:r>
              <a:rPr lang="en-US" dirty="0" smtClean="0">
                <a:solidFill>
                  <a:schemeClr val="tx1"/>
                </a:solidFill>
              </a:rPr>
              <a:t>Recursive CTE requires 3 things:</a:t>
            </a:r>
          </a:p>
          <a:p>
            <a:pPr lvl="2"/>
            <a:r>
              <a:rPr lang="en-US" dirty="0" smtClean="0">
                <a:solidFill>
                  <a:schemeClr val="tx1"/>
                </a:solidFill>
              </a:rPr>
              <a:t>First part of the CTE definition is a SELECT statement that sets the root/seed record(s).  This is the </a:t>
            </a:r>
            <a:r>
              <a:rPr lang="en-US" b="1" i="1" dirty="0" smtClean="0">
                <a:solidFill>
                  <a:schemeClr val="tx1"/>
                </a:solidFill>
              </a:rPr>
              <a:t>anchor member</a:t>
            </a:r>
            <a:r>
              <a:rPr lang="en-US" dirty="0">
                <a:solidFill>
                  <a:schemeClr val="tx1"/>
                </a:solidFill>
              </a:rPr>
              <a:t> </a:t>
            </a:r>
            <a:r>
              <a:rPr lang="en-US" dirty="0" smtClean="0">
                <a:solidFill>
                  <a:schemeClr val="tx1"/>
                </a:solidFill>
              </a:rPr>
              <a:t>of the recursive query.</a:t>
            </a:r>
          </a:p>
          <a:p>
            <a:pPr lvl="2"/>
            <a:r>
              <a:rPr lang="en-US" dirty="0" smtClean="0">
                <a:solidFill>
                  <a:schemeClr val="tx1"/>
                </a:solidFill>
              </a:rPr>
              <a:t>Then, a UNION ALL is performed with another SELECT that self-references the CTE by name in the FROM clause and joins it with the core table(s) used in the anchor member.  This the </a:t>
            </a:r>
            <a:r>
              <a:rPr lang="en-US" b="1" i="1" dirty="0" smtClean="0">
                <a:solidFill>
                  <a:schemeClr val="tx1"/>
                </a:solidFill>
              </a:rPr>
              <a:t>recursive member</a:t>
            </a:r>
            <a:r>
              <a:rPr lang="en-US" dirty="0" smtClean="0">
                <a:solidFill>
                  <a:schemeClr val="tx1"/>
                </a:solidFill>
              </a:rPr>
              <a:t> of the recursive query.</a:t>
            </a:r>
          </a:p>
          <a:p>
            <a:pPr lvl="2"/>
            <a:r>
              <a:rPr lang="en-US" dirty="0" smtClean="0">
                <a:solidFill>
                  <a:schemeClr val="tx1"/>
                </a:solidFill>
              </a:rPr>
              <a:t>Finally, the CTE is used (and possibly joined) in the outer/main query.</a:t>
            </a:r>
          </a:p>
          <a:p>
            <a:pPr lvl="1"/>
            <a:r>
              <a:rPr lang="en-US" dirty="0" smtClean="0">
                <a:solidFill>
                  <a:schemeClr val="tx1"/>
                </a:solidFill>
              </a:rPr>
              <a:t>You have to be careful not to create a circular reference with your joins</a:t>
            </a:r>
          </a:p>
          <a:p>
            <a:pPr lvl="1"/>
            <a:r>
              <a:rPr lang="en-US" dirty="0">
                <a:solidFill>
                  <a:schemeClr val="tx1"/>
                </a:solidFill>
              </a:rPr>
              <a:t>Note: This is a convention built into SQL Server – not a syntactically logical use of SQL</a:t>
            </a:r>
            <a:r>
              <a:rPr lang="en-US" dirty="0" smtClean="0">
                <a:solidFill>
                  <a:schemeClr val="tx1"/>
                </a:solidFill>
              </a:rPr>
              <a:t>.</a:t>
            </a:r>
            <a:endParaRPr lang="en-US" dirty="0">
              <a:solidFill>
                <a:schemeClr val="tx1"/>
              </a:solidFill>
            </a:endParaRPr>
          </a:p>
        </p:txBody>
      </p:sp>
      <p:sp>
        <p:nvSpPr>
          <p:cNvPr id="4" name="TextBox 3"/>
          <p:cNvSpPr txBox="1"/>
          <p:nvPr/>
        </p:nvSpPr>
        <p:spPr>
          <a:xfrm>
            <a:off x="9753600" y="5677809"/>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3.4.03</a:t>
            </a:r>
          </a:p>
          <a:p>
            <a:pPr marL="285750" indent="-285750">
              <a:buFont typeface="Arial" panose="020B0604020202020204" pitchFamily="34" charset="0"/>
              <a:buChar char="•"/>
            </a:pPr>
            <a:r>
              <a:rPr lang="en-US" dirty="0" smtClean="0"/>
              <a:t>3.4.04</a:t>
            </a:r>
            <a:endParaRPr lang="en-US" dirty="0"/>
          </a:p>
        </p:txBody>
      </p:sp>
    </p:spTree>
    <p:extLst>
      <p:ext uri="{BB962C8B-B14F-4D97-AF65-F5344CB8AC3E}">
        <p14:creationId xmlns:p14="http://schemas.microsoft.com/office/powerpoint/2010/main" val="3323948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query walk-through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3090034"/>
              </p:ext>
            </p:extLst>
          </p:nvPr>
        </p:nvGraphicFramePr>
        <p:xfrm>
          <a:off x="684213" y="685800"/>
          <a:ext cx="8534400"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289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Filtered Indexes (continued)</a:t>
            </a:r>
          </a:p>
          <a:p>
            <a:pPr lvl="1"/>
            <a:r>
              <a:rPr lang="en-US" dirty="0" smtClean="0">
                <a:solidFill>
                  <a:schemeClr val="tx1"/>
                </a:solidFill>
              </a:rPr>
              <a:t>Can </a:t>
            </a:r>
            <a:r>
              <a:rPr lang="en-US" dirty="0">
                <a:solidFill>
                  <a:schemeClr val="tx1"/>
                </a:solidFill>
              </a:rPr>
              <a:t>improve performance:</a:t>
            </a:r>
          </a:p>
          <a:p>
            <a:pPr lvl="2"/>
            <a:r>
              <a:rPr lang="en-US" dirty="0">
                <a:solidFill>
                  <a:schemeClr val="tx1"/>
                </a:solidFill>
              </a:rPr>
              <a:t>Smaller than a full-table index and has filtered statistics</a:t>
            </a:r>
          </a:p>
          <a:p>
            <a:pPr lvl="2"/>
            <a:r>
              <a:rPr lang="en-US" dirty="0">
                <a:solidFill>
                  <a:schemeClr val="tx1"/>
                </a:solidFill>
              </a:rPr>
              <a:t>Reduced index maintenance costs:  filtered indexes are updated/maintained only when data in the index filter range is changed.</a:t>
            </a:r>
          </a:p>
          <a:p>
            <a:pPr lvl="2"/>
            <a:r>
              <a:rPr lang="en-US" dirty="0">
                <a:solidFill>
                  <a:schemeClr val="tx1"/>
                </a:solidFill>
              </a:rPr>
              <a:t>Filtered statistics are more accurate because they only cover the subset of rows that meets the predefined filter.</a:t>
            </a:r>
          </a:p>
          <a:p>
            <a:pPr lvl="2"/>
            <a:r>
              <a:rPr lang="en-US" dirty="0">
                <a:solidFill>
                  <a:schemeClr val="tx1"/>
                </a:solidFill>
              </a:rPr>
              <a:t>Query optimizer will consider a filtered index in more situations than it will an indexed view</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717449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Filtered Indexes (continued)</a:t>
            </a:r>
          </a:p>
          <a:p>
            <a:pPr lvl="1"/>
            <a:r>
              <a:rPr lang="en-US" dirty="0" smtClean="0">
                <a:solidFill>
                  <a:schemeClr val="tx1"/>
                </a:solidFill>
              </a:rPr>
              <a:t>You may be able to replace a single full-table non-clustered index with multiple filtered indexes without significantly increasing storage requirements.</a:t>
            </a:r>
          </a:p>
          <a:p>
            <a:pPr lvl="2"/>
            <a:r>
              <a:rPr lang="en-US" dirty="0" smtClean="0">
                <a:solidFill>
                  <a:schemeClr val="tx1"/>
                </a:solidFill>
              </a:rPr>
              <a:t>Example:  Use filtered indexes when the table has heterogeneous (scattered/diverse) data rows that typically fall into “categories” based on values in the indexed column(s) </a:t>
            </a:r>
          </a:p>
          <a:p>
            <a:pPr lvl="1"/>
            <a:r>
              <a:rPr lang="en-US" dirty="0" smtClean="0">
                <a:solidFill>
                  <a:schemeClr val="tx1"/>
                </a:solidFill>
              </a:rPr>
              <a:t>If you need to index frequently changing columns, but only for a certain subset of rows, a filtered index is a happy medium between having no index and doing a full-table index.</a:t>
            </a:r>
          </a:p>
          <a:p>
            <a:pPr lvl="2"/>
            <a:r>
              <a:rPr lang="en-US" dirty="0" smtClean="0">
                <a:solidFill>
                  <a:schemeClr val="tx1"/>
                </a:solidFill>
              </a:rPr>
              <a:t>Example:  Use a filtered index when the indexed column(s) often have NULL values, but you usually query for rows with non-NULL values.</a:t>
            </a:r>
          </a:p>
          <a:p>
            <a:pPr lvl="1"/>
            <a:r>
              <a:rPr lang="en-US" dirty="0" smtClean="0">
                <a:solidFill>
                  <a:schemeClr val="tx1"/>
                </a:solidFill>
              </a:rPr>
              <a:t>Filtered indexes can be non-unique – as opposed to indexed views which must be unique.</a:t>
            </a:r>
          </a:p>
        </p:txBody>
      </p:sp>
      <p:sp>
        <p:nvSpPr>
          <p:cNvPr id="4" name="TextBox 3"/>
          <p:cNvSpPr txBox="1"/>
          <p:nvPr/>
        </p:nvSpPr>
        <p:spPr>
          <a:xfrm>
            <a:off x="7562335" y="5718999"/>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3.1.1.01</a:t>
            </a:r>
          </a:p>
          <a:p>
            <a:pPr marL="285750" indent="-285750">
              <a:buFont typeface="Arial" panose="020B0604020202020204" pitchFamily="34" charset="0"/>
              <a:buChar char="•"/>
            </a:pPr>
            <a:r>
              <a:rPr lang="en-US" dirty="0" smtClean="0"/>
              <a:t>3.1.1.02</a:t>
            </a:r>
            <a:endParaRPr lang="en-US" dirty="0"/>
          </a:p>
        </p:txBody>
      </p:sp>
    </p:spTree>
    <p:extLst>
      <p:ext uri="{BB962C8B-B14F-4D97-AF65-F5344CB8AC3E}">
        <p14:creationId xmlns:p14="http://schemas.microsoft.com/office/powerpoint/2010/main" val="389664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Filtered Indexes (continued)</a:t>
            </a:r>
          </a:p>
          <a:p>
            <a:pPr lvl="1"/>
            <a:r>
              <a:rPr lang="en-US" dirty="0" smtClean="0">
                <a:solidFill>
                  <a:schemeClr val="tx1"/>
                </a:solidFill>
              </a:rPr>
              <a:t>Limitations &amp; Considerations:</a:t>
            </a:r>
          </a:p>
          <a:p>
            <a:pPr lvl="2"/>
            <a:r>
              <a:rPr lang="en-US" dirty="0" smtClean="0">
                <a:solidFill>
                  <a:schemeClr val="tx1"/>
                </a:solidFill>
              </a:rPr>
              <a:t>Only support simple comparison operators</a:t>
            </a:r>
          </a:p>
          <a:p>
            <a:pPr lvl="2"/>
            <a:r>
              <a:rPr lang="en-US" dirty="0" smtClean="0">
                <a:solidFill>
                  <a:schemeClr val="tx1"/>
                </a:solidFill>
              </a:rPr>
              <a:t>Comparison expressions used for the filtered index must not result in an explicit or implicit data conversion or an error will occur.</a:t>
            </a:r>
          </a:p>
          <a:p>
            <a:pPr lvl="2"/>
            <a:r>
              <a:rPr lang="en-US" dirty="0" smtClean="0">
                <a:solidFill>
                  <a:schemeClr val="tx1"/>
                </a:solidFill>
              </a:rPr>
              <a:t>A column in the filtered index expression should be a key or included column if that column is going to be used in your query result set(s)</a:t>
            </a:r>
          </a:p>
          <a:p>
            <a:pPr lvl="3"/>
            <a:r>
              <a:rPr lang="en-US" dirty="0" smtClean="0">
                <a:solidFill>
                  <a:schemeClr val="tx1"/>
                </a:solidFill>
              </a:rPr>
              <a:t>Example: Don’t create your filtered index to index on ([</a:t>
            </a:r>
            <a:r>
              <a:rPr lang="en-US" dirty="0" err="1" smtClean="0">
                <a:solidFill>
                  <a:schemeClr val="tx1"/>
                </a:solidFill>
              </a:rPr>
              <a:t>OrderType</a:t>
            </a:r>
            <a:r>
              <a:rPr lang="en-US" dirty="0" smtClean="0">
                <a:solidFill>
                  <a:schemeClr val="tx1"/>
                </a:solidFill>
              </a:rPr>
              <a:t>], [</a:t>
            </a:r>
            <a:r>
              <a:rPr lang="en-US" dirty="0" err="1" smtClean="0">
                <a:solidFill>
                  <a:schemeClr val="tx1"/>
                </a:solidFill>
              </a:rPr>
              <a:t>CustomerType</a:t>
            </a:r>
            <a:r>
              <a:rPr lang="en-US" dirty="0" smtClean="0">
                <a:solidFill>
                  <a:schemeClr val="tx1"/>
                </a:solidFill>
              </a:rPr>
              <a:t>]) with a WHERE clause that filters based on [</a:t>
            </a:r>
            <a:r>
              <a:rPr lang="en-US" dirty="0" err="1" smtClean="0">
                <a:solidFill>
                  <a:schemeClr val="tx1"/>
                </a:solidFill>
              </a:rPr>
              <a:t>OrderDate</a:t>
            </a:r>
            <a:r>
              <a:rPr lang="en-US" dirty="0" smtClean="0">
                <a:solidFill>
                  <a:schemeClr val="tx1"/>
                </a:solidFill>
              </a:rPr>
              <a:t>].</a:t>
            </a:r>
          </a:p>
        </p:txBody>
      </p:sp>
      <p:sp>
        <p:nvSpPr>
          <p:cNvPr id="4" name="TextBox 3"/>
          <p:cNvSpPr txBox="1"/>
          <p:nvPr/>
        </p:nvSpPr>
        <p:spPr>
          <a:xfrm>
            <a:off x="7562335" y="5718999"/>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3.1.1.03</a:t>
            </a:r>
          </a:p>
          <a:p>
            <a:pPr marL="285750" indent="-285750">
              <a:buFont typeface="Arial" panose="020B0604020202020204" pitchFamily="34" charset="0"/>
              <a:buChar char="•"/>
            </a:pPr>
            <a:r>
              <a:rPr lang="en-US" dirty="0" smtClean="0"/>
              <a:t>3.1.1.04</a:t>
            </a:r>
            <a:endParaRPr lang="en-US" dirty="0"/>
          </a:p>
        </p:txBody>
      </p:sp>
    </p:spTree>
    <p:extLst>
      <p:ext uri="{BB962C8B-B14F-4D97-AF65-F5344CB8AC3E}">
        <p14:creationId xmlns:p14="http://schemas.microsoft.com/office/powerpoint/2010/main" val="105867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Indexed Views</a:t>
            </a:r>
          </a:p>
          <a:p>
            <a:pPr lvl="1"/>
            <a:r>
              <a:rPr lang="en-US" dirty="0" smtClean="0">
                <a:solidFill>
                  <a:schemeClr val="tx1"/>
                </a:solidFill>
              </a:rPr>
              <a:t>An indexed view works very similarly to a regular table index.</a:t>
            </a:r>
          </a:p>
          <a:p>
            <a:pPr lvl="1"/>
            <a:r>
              <a:rPr lang="en-US" dirty="0" smtClean="0">
                <a:solidFill>
                  <a:schemeClr val="tx1"/>
                </a:solidFill>
              </a:rPr>
              <a:t>Indexed Views may be utilized by the query optimizer even in situations where the view itself is not specified in the running query.  If the tables used by the Indexed View are used and joined in a similar way to your query, the optimizer can recognize this and may choose to use that view index.</a:t>
            </a:r>
          </a:p>
          <a:p>
            <a:pPr lvl="1"/>
            <a:r>
              <a:rPr lang="en-US" dirty="0" smtClean="0">
                <a:solidFill>
                  <a:schemeClr val="tx1"/>
                </a:solidFill>
              </a:rPr>
              <a:t>Once you have a view that meets all of the following requirements, create an index on the view just as you would on a table.</a:t>
            </a:r>
          </a:p>
          <a:p>
            <a:pPr lvl="2"/>
            <a:r>
              <a:rPr lang="en-US" dirty="0" smtClean="0">
                <a:solidFill>
                  <a:schemeClr val="tx1"/>
                </a:solidFill>
              </a:rPr>
              <a:t>You can create multiple indexes on a view, but the first index you create must be a unique clustered index.</a:t>
            </a:r>
          </a:p>
        </p:txBody>
      </p:sp>
    </p:spTree>
    <p:extLst>
      <p:ext uri="{BB962C8B-B14F-4D97-AF65-F5344CB8AC3E}">
        <p14:creationId xmlns:p14="http://schemas.microsoft.com/office/powerpoint/2010/main" val="88686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chemeClr val="tx1"/>
                </a:solidFill>
              </a:rPr>
              <a:t>Indexed Views – Requirements</a:t>
            </a:r>
          </a:p>
          <a:p>
            <a:pPr lvl="1"/>
            <a:r>
              <a:rPr lang="en-US" dirty="0" smtClean="0">
                <a:solidFill>
                  <a:schemeClr val="tx1"/>
                </a:solidFill>
              </a:rPr>
              <a:t>Must create the view using WITH SCHEMABINDING option</a:t>
            </a:r>
          </a:p>
          <a:p>
            <a:pPr lvl="1"/>
            <a:r>
              <a:rPr lang="en-US" dirty="0" smtClean="0">
                <a:solidFill>
                  <a:schemeClr val="tx1"/>
                </a:solidFill>
              </a:rPr>
              <a:t>View definition must be </a:t>
            </a:r>
            <a:r>
              <a:rPr lang="en-US" i="1" dirty="0" smtClean="0">
                <a:solidFill>
                  <a:schemeClr val="tx1"/>
                </a:solidFill>
              </a:rPr>
              <a:t>deterministic</a:t>
            </a:r>
            <a:endParaRPr lang="en-US" dirty="0" smtClean="0">
              <a:solidFill>
                <a:schemeClr val="tx1"/>
              </a:solidFill>
            </a:endParaRPr>
          </a:p>
          <a:p>
            <a:pPr lvl="2"/>
            <a:r>
              <a:rPr lang="en-US" dirty="0" smtClean="0">
                <a:solidFill>
                  <a:schemeClr val="tx1"/>
                </a:solidFill>
              </a:rPr>
              <a:t>All expressions in the SELECT, WHERE, and GROUP BY clauses must yield the same result any time they are evaluated against a given set of parameters/inputs.</a:t>
            </a:r>
          </a:p>
          <a:p>
            <a:pPr lvl="2"/>
            <a:r>
              <a:rPr lang="en-US" dirty="0" smtClean="0">
                <a:solidFill>
                  <a:schemeClr val="tx1"/>
                </a:solidFill>
              </a:rPr>
              <a:t>Float data-type columns are non-deterministic because they are not precise and may be dependent on hardware.  While float columns can be used in the SELECT list and WHERE clause, they cannot be used as part of the index key.</a:t>
            </a:r>
          </a:p>
          <a:p>
            <a:pPr lvl="2"/>
            <a:r>
              <a:rPr lang="en-US" dirty="0" smtClean="0">
                <a:solidFill>
                  <a:schemeClr val="tx1"/>
                </a:solidFill>
              </a:rPr>
              <a:t>Expressions that depend on GETDATE() function are generally non-deterministic</a:t>
            </a:r>
          </a:p>
          <a:p>
            <a:pPr lvl="1"/>
            <a:r>
              <a:rPr lang="en-US" dirty="0" smtClean="0">
                <a:solidFill>
                  <a:schemeClr val="tx1"/>
                </a:solidFill>
              </a:rPr>
              <a:t>Tables must be referenced using two-part names:  </a:t>
            </a:r>
            <a:r>
              <a:rPr lang="en-US" dirty="0" err="1" smtClean="0">
                <a:solidFill>
                  <a:schemeClr val="tx1"/>
                </a:solidFill>
              </a:rPr>
              <a:t>schema.tablename</a:t>
            </a:r>
            <a:endParaRPr lang="en-US" dirty="0" smtClean="0">
              <a:solidFill>
                <a:schemeClr val="tx1"/>
              </a:solidFill>
            </a:endParaRPr>
          </a:p>
          <a:p>
            <a:pPr lvl="1"/>
            <a:r>
              <a:rPr lang="en-US" dirty="0" smtClean="0">
                <a:solidFill>
                  <a:schemeClr val="tx1"/>
                </a:solidFill>
              </a:rPr>
              <a:t>The view cannot reference other views.</a:t>
            </a:r>
          </a:p>
        </p:txBody>
      </p:sp>
    </p:spTree>
    <p:extLst>
      <p:ext uri="{BB962C8B-B14F-4D97-AF65-F5344CB8AC3E}">
        <p14:creationId xmlns:p14="http://schemas.microsoft.com/office/powerpoint/2010/main" val="24698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chemeClr val="tx1"/>
                </a:solidFill>
              </a:rPr>
              <a:t>Indexed Views – Requirements</a:t>
            </a:r>
          </a:p>
          <a:p>
            <a:pPr lvl="1"/>
            <a:r>
              <a:rPr lang="en-US" dirty="0" smtClean="0">
                <a:solidFill>
                  <a:schemeClr val="tx1"/>
                </a:solidFill>
              </a:rPr>
              <a:t>There are 7 SET options that require specific values to use indexed views:</a:t>
            </a:r>
          </a:p>
          <a:p>
            <a:pPr lvl="2"/>
            <a:r>
              <a:rPr lang="en-US" dirty="0" smtClean="0">
                <a:solidFill>
                  <a:schemeClr val="tx1"/>
                </a:solidFill>
              </a:rPr>
              <a:t>ANSI_NULLS : ON</a:t>
            </a:r>
          </a:p>
          <a:p>
            <a:pPr lvl="2"/>
            <a:r>
              <a:rPr lang="en-US" dirty="0" smtClean="0">
                <a:solidFill>
                  <a:schemeClr val="tx1"/>
                </a:solidFill>
              </a:rPr>
              <a:t>ANSI_PADDING : ON</a:t>
            </a:r>
          </a:p>
          <a:p>
            <a:pPr lvl="2"/>
            <a:r>
              <a:rPr lang="en-US" dirty="0" smtClean="0">
                <a:solidFill>
                  <a:schemeClr val="tx1"/>
                </a:solidFill>
              </a:rPr>
              <a:t>ANSI_WARNINGS : ON</a:t>
            </a:r>
          </a:p>
          <a:p>
            <a:pPr lvl="2"/>
            <a:r>
              <a:rPr lang="en-US" dirty="0" smtClean="0">
                <a:solidFill>
                  <a:schemeClr val="tx1"/>
                </a:solidFill>
              </a:rPr>
              <a:t>ARITHABORT : ON</a:t>
            </a:r>
          </a:p>
          <a:p>
            <a:pPr lvl="2"/>
            <a:r>
              <a:rPr lang="en-US" dirty="0" smtClean="0">
                <a:solidFill>
                  <a:schemeClr val="tx1"/>
                </a:solidFill>
              </a:rPr>
              <a:t>CONCAT_NULL_YIELDS_NULL : ON</a:t>
            </a:r>
          </a:p>
          <a:p>
            <a:pPr lvl="2"/>
            <a:r>
              <a:rPr lang="en-US" dirty="0" smtClean="0">
                <a:solidFill>
                  <a:schemeClr val="tx1"/>
                </a:solidFill>
              </a:rPr>
              <a:t>NUMERIC_ROUNDABORT : OFF</a:t>
            </a:r>
          </a:p>
          <a:p>
            <a:pPr lvl="2"/>
            <a:r>
              <a:rPr lang="en-US" dirty="0" smtClean="0">
                <a:solidFill>
                  <a:schemeClr val="tx1"/>
                </a:solidFill>
              </a:rPr>
              <a:t>QUOTED_IDENTIFIER : ON</a:t>
            </a:r>
          </a:p>
          <a:p>
            <a:pPr lvl="1"/>
            <a:r>
              <a:rPr lang="en-US" dirty="0" smtClean="0">
                <a:solidFill>
                  <a:schemeClr val="tx1"/>
                </a:solidFill>
              </a:rPr>
              <a:t>Additional requirements for creating an indexed view can be found here:</a:t>
            </a:r>
          </a:p>
          <a:p>
            <a:pPr lvl="2"/>
            <a:r>
              <a:rPr lang="en-US" dirty="0" smtClean="0">
                <a:solidFill>
                  <a:schemeClr val="tx1"/>
                </a:solidFill>
                <a:hlinkClick r:id="rId2"/>
              </a:rPr>
              <a:t>http://msdn.Microsoft.com/en-us/library/ms191432.aspx</a:t>
            </a:r>
            <a:r>
              <a:rPr lang="en-US" dirty="0" smtClean="0">
                <a:solidFill>
                  <a:schemeClr val="tx1"/>
                </a:solidFill>
              </a:rPr>
              <a:t> </a:t>
            </a:r>
          </a:p>
        </p:txBody>
      </p:sp>
      <p:sp>
        <p:nvSpPr>
          <p:cNvPr id="4" name="TextBox 3"/>
          <p:cNvSpPr txBox="1"/>
          <p:nvPr/>
        </p:nvSpPr>
        <p:spPr>
          <a:xfrm>
            <a:off x="7562335" y="5718999"/>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3.1.2.01</a:t>
            </a:r>
          </a:p>
          <a:p>
            <a:pPr marL="285750" indent="-285750">
              <a:buFont typeface="Arial" panose="020B0604020202020204" pitchFamily="34" charset="0"/>
              <a:buChar char="•"/>
            </a:pPr>
            <a:r>
              <a:rPr lang="en-US" dirty="0" smtClean="0"/>
              <a:t>3.1.2.02</a:t>
            </a:r>
            <a:endParaRPr lang="en-US" dirty="0"/>
          </a:p>
        </p:txBody>
      </p:sp>
    </p:spTree>
    <p:extLst>
      <p:ext uri="{BB962C8B-B14F-4D97-AF65-F5344CB8AC3E}">
        <p14:creationId xmlns:p14="http://schemas.microsoft.com/office/powerpoint/2010/main" val="177101840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4231</TotalTime>
  <Words>3933</Words>
  <Application>Microsoft Office PowerPoint</Application>
  <PresentationFormat>Widescreen</PresentationFormat>
  <Paragraphs>300</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Century Gothic</vt:lpstr>
      <vt:lpstr>Wingdings 3</vt:lpstr>
      <vt:lpstr>Slice</vt:lpstr>
      <vt:lpstr>MICROSOFT SQL QUERY OPTIMIZATION, Tips &amp; Tricks</vt:lpstr>
      <vt:lpstr>Resources</vt:lpstr>
      <vt:lpstr>Advanced Indexing</vt:lpstr>
      <vt:lpstr>Advanced Indexing</vt:lpstr>
      <vt:lpstr>Advanced Indexing</vt:lpstr>
      <vt:lpstr>Advanced Indexing</vt:lpstr>
      <vt:lpstr>Advanced Indexing</vt:lpstr>
      <vt:lpstr>Advanced Indexing</vt:lpstr>
      <vt:lpstr>Advanced Indexing</vt:lpstr>
      <vt:lpstr>Advanced Indexing</vt:lpstr>
      <vt:lpstr>Advanced Indexing</vt:lpstr>
      <vt:lpstr>Advanced Indexing</vt:lpstr>
      <vt:lpstr>Advanced Indexing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Temp Tables, Table variables, and Common Table Expressions (CTE)</vt:lpstr>
      <vt:lpstr>Temp Tables, Table variables, and Common Table Expressions (CTE)</vt:lpstr>
      <vt:lpstr>Temp Tables, Table variables, and Common Table Expressions (CTE)</vt:lpstr>
      <vt:lpstr>Temp Tables, Table variables, and Common Table Expressions (CTE)</vt:lpstr>
      <vt:lpstr>Temp Tables, Table variables, and Common Table Expressions (CTE)</vt:lpstr>
      <vt:lpstr>Temp Tables, Table variables, and Common Table Expressions (CTE)</vt:lpstr>
      <vt:lpstr>Temp Tables, Table variables, and Common Table Expressions (CTE)</vt:lpstr>
      <vt:lpstr>Temp Tables, Table variables, and Common Table Expressions (CTE)</vt:lpstr>
      <vt:lpstr>Recursive query walk-through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SQL QUERY OPTIMIZATION, Tips &amp; Tricks</dc:title>
  <dc:creator>Jeremy Henry</dc:creator>
  <cp:lastModifiedBy>Jeremy Henry</cp:lastModifiedBy>
  <cp:revision>116</cp:revision>
  <dcterms:created xsi:type="dcterms:W3CDTF">2014-12-01T15:14:41Z</dcterms:created>
  <dcterms:modified xsi:type="dcterms:W3CDTF">2015-01-05T21:02:35Z</dcterms:modified>
</cp:coreProperties>
</file>