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12/14/2014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server-cloud/products/sql-server-editions/sql-server-express.aspx" TargetMode="External"/><Relationship Id="rId2" Type="http://schemas.openxmlformats.org/officeDocument/2006/relationships/hyperlink" Target="https://github.com/CodeFlo-JHenry/SQLOptimize" TargetMode="External"/><Relationship Id="rId1" Type="http://schemas.openxmlformats.org/officeDocument/2006/relationships/slideLayout" Target="../slideLayouts/slideLayout2.xml"/><Relationship Id="rId5" Type="http://schemas.openxmlformats.org/officeDocument/2006/relationships/hyperlink" Target="http://technet.microsoft.com/en-us/library/ms124825(v=sql.100).aspx" TargetMode="External"/><Relationship Id="rId4" Type="http://schemas.openxmlformats.org/officeDocument/2006/relationships/hyperlink" Target="https://msftdbprodsamples.codeplex.com/releas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SQL QUERY OPTIMIZATION, Tips &amp; Tricks</a:t>
            </a:r>
            <a:endParaRPr lang="en-US" dirty="0"/>
          </a:p>
        </p:txBody>
      </p:sp>
      <p:sp>
        <p:nvSpPr>
          <p:cNvPr id="3" name="Subtitle 2"/>
          <p:cNvSpPr>
            <a:spLocks noGrp="1"/>
          </p:cNvSpPr>
          <p:nvPr>
            <p:ph type="subTitle" idx="1"/>
          </p:nvPr>
        </p:nvSpPr>
        <p:spPr/>
        <p:txBody>
          <a:bodyPr/>
          <a:lstStyle/>
          <a:p>
            <a:r>
              <a:rPr lang="en-US" dirty="0" smtClean="0"/>
              <a:t>Instructor:  Jeremy Henry</a:t>
            </a:r>
          </a:p>
          <a:p>
            <a:r>
              <a:rPr lang="en-US" dirty="0" smtClean="0"/>
              <a:t>Week 1</a:t>
            </a:r>
            <a:endParaRPr lang="en-US" dirty="0"/>
          </a:p>
        </p:txBody>
      </p:sp>
    </p:spTree>
    <p:extLst>
      <p:ext uri="{BB962C8B-B14F-4D97-AF65-F5344CB8AC3E}">
        <p14:creationId xmlns:p14="http://schemas.microsoft.com/office/powerpoint/2010/main" val="160986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lnSpcReduction="10000"/>
          </a:bodyPr>
          <a:lstStyle/>
          <a:p>
            <a:pPr marL="457200" indent="-457200">
              <a:buSzPct val="140000"/>
              <a:buFont typeface="+mj-lt"/>
              <a:buAutoNum type="arabicPeriod" startAt="7"/>
            </a:pPr>
            <a:r>
              <a:rPr lang="en-US" dirty="0" smtClean="0">
                <a:solidFill>
                  <a:schemeClr val="tx1"/>
                </a:solidFill>
              </a:rPr>
              <a:t>Avoid using CURSORs unless there is a REALLY good reason to.</a:t>
            </a:r>
          </a:p>
          <a:p>
            <a:pPr lvl="1"/>
            <a:r>
              <a:rPr lang="en-US" dirty="0" smtClean="0">
                <a:solidFill>
                  <a:schemeClr val="tx1"/>
                </a:solidFill>
              </a:rPr>
              <a:t>Cursors are notoriously slow (relatively speaking).  It’s not even so much that the cursor itself (and the FETCH) is slow (which they are), it’s more because of what people are typically doing with the items returned that creates all the overhead – e.g. calling an INSERT or UPDATE statement with each iteration.</a:t>
            </a:r>
          </a:p>
          <a:p>
            <a:pPr lvl="1"/>
            <a:r>
              <a:rPr lang="en-US" dirty="0" smtClean="0">
                <a:solidFill>
                  <a:schemeClr val="tx1"/>
                </a:solidFill>
              </a:rPr>
              <a:t>About the only valid reason to use a cursor is to call a stored procedure or some complex series of Inserts and Updates based on values returned on a per-record basis.</a:t>
            </a:r>
          </a:p>
          <a:p>
            <a:pPr lvl="1"/>
            <a:r>
              <a:rPr lang="en-US" dirty="0" smtClean="0">
                <a:solidFill>
                  <a:schemeClr val="tx1"/>
                </a:solidFill>
              </a:rPr>
              <a:t>Get into “set-think” / “batch-think”.  A lot of things that you might initially want to use a cursor for can actually be accomplished in a single SQL statement/query with proper use of joins.</a:t>
            </a:r>
          </a:p>
        </p:txBody>
      </p:sp>
    </p:spTree>
    <p:extLst>
      <p:ext uri="{BB962C8B-B14F-4D97-AF65-F5344CB8AC3E}">
        <p14:creationId xmlns:p14="http://schemas.microsoft.com/office/powerpoint/2010/main" val="1554244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8"/>
            </a:pPr>
            <a:r>
              <a:rPr lang="en-US" dirty="0" smtClean="0">
                <a:solidFill>
                  <a:schemeClr val="tx1"/>
                </a:solidFill>
              </a:rPr>
              <a:t>Sequence your filter criteria in your WHERE clause</a:t>
            </a:r>
          </a:p>
          <a:p>
            <a:pPr lvl="1"/>
            <a:r>
              <a:rPr lang="en-US" dirty="0" smtClean="0">
                <a:solidFill>
                  <a:schemeClr val="tx1"/>
                </a:solidFill>
              </a:rPr>
              <a:t>Generally, the query optimizer will select the best order to apply the filters… but not always</a:t>
            </a:r>
          </a:p>
          <a:p>
            <a:pPr lvl="1"/>
            <a:r>
              <a:rPr lang="en-US" dirty="0" smtClean="0">
                <a:solidFill>
                  <a:schemeClr val="tx1"/>
                </a:solidFill>
              </a:rPr>
              <a:t>It is extremely RARE that the sequence should matter, but when you have a very complex query with 10+ joins/tables/sub-queries, it can make a difference.  I have quite literally seen the sequencing of criteria take a query from 3+ minutes down to a few seconds (&lt; 6 seconds).</a:t>
            </a:r>
          </a:p>
          <a:p>
            <a:pPr lvl="1"/>
            <a:r>
              <a:rPr lang="en-US" dirty="0" smtClean="0">
                <a:solidFill>
                  <a:schemeClr val="tx1"/>
                </a:solidFill>
              </a:rPr>
              <a:t>Put the most selective criteria first.</a:t>
            </a:r>
          </a:p>
        </p:txBody>
      </p:sp>
    </p:spTree>
    <p:extLst>
      <p:ext uri="{BB962C8B-B14F-4D97-AF65-F5344CB8AC3E}">
        <p14:creationId xmlns:p14="http://schemas.microsoft.com/office/powerpoint/2010/main" val="8509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9"/>
            </a:pPr>
            <a:r>
              <a:rPr lang="en-US" dirty="0" smtClean="0">
                <a:solidFill>
                  <a:schemeClr val="tx1"/>
                </a:solidFill>
              </a:rPr>
              <a:t>Don’t use the HAVING clause to apply basic filters.</a:t>
            </a:r>
          </a:p>
          <a:p>
            <a:pPr lvl="1"/>
            <a:r>
              <a:rPr lang="en-US" dirty="0" smtClean="0">
                <a:solidFill>
                  <a:schemeClr val="tx1"/>
                </a:solidFill>
              </a:rPr>
              <a:t>HAVING was specifically added to SQL because the WHERE clause cannot analyze aggregate functions.</a:t>
            </a:r>
          </a:p>
          <a:p>
            <a:pPr lvl="1"/>
            <a:r>
              <a:rPr lang="en-US" dirty="0" smtClean="0">
                <a:solidFill>
                  <a:schemeClr val="tx1"/>
                </a:solidFill>
              </a:rPr>
              <a:t>Don’t use HAVING for any other purpose than filtering based on aggregate results.</a:t>
            </a:r>
          </a:p>
        </p:txBody>
      </p:sp>
    </p:spTree>
    <p:extLst>
      <p:ext uri="{BB962C8B-B14F-4D97-AF65-F5344CB8AC3E}">
        <p14:creationId xmlns:p14="http://schemas.microsoft.com/office/powerpoint/2010/main" val="145858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0"/>
            </a:pPr>
            <a:r>
              <a:rPr lang="en-US" dirty="0" smtClean="0">
                <a:solidFill>
                  <a:schemeClr val="tx1"/>
                </a:solidFill>
              </a:rPr>
              <a:t>Use UNION ALL instead of UNION if possible (which is most of the time).</a:t>
            </a:r>
          </a:p>
          <a:p>
            <a:pPr lvl="1"/>
            <a:r>
              <a:rPr lang="en-US" dirty="0" smtClean="0">
                <a:solidFill>
                  <a:schemeClr val="tx1"/>
                </a:solidFill>
              </a:rPr>
              <a:t>The regular UNION operation eliminates duplicates – this means extra overhead.</a:t>
            </a:r>
          </a:p>
          <a:p>
            <a:pPr lvl="1"/>
            <a:r>
              <a:rPr lang="en-US" dirty="0" smtClean="0">
                <a:solidFill>
                  <a:schemeClr val="tx1"/>
                </a:solidFill>
              </a:rPr>
              <a:t>Usually, you should want all of the records from both sides of the UNION.  Most times you will know that the two sources are distinct and won’t produce duplicates anyhow.</a:t>
            </a:r>
          </a:p>
        </p:txBody>
      </p:sp>
    </p:spTree>
    <p:extLst>
      <p:ext uri="{BB962C8B-B14F-4D97-AF65-F5344CB8AC3E}">
        <p14:creationId xmlns:p14="http://schemas.microsoft.com/office/powerpoint/2010/main" val="238874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1"/>
            </a:pPr>
            <a:r>
              <a:rPr lang="en-US" dirty="0" smtClean="0">
                <a:solidFill>
                  <a:schemeClr val="tx1"/>
                </a:solidFill>
              </a:rPr>
              <a:t>NOT can truly be a negative influence.  Be careful…</a:t>
            </a:r>
          </a:p>
          <a:p>
            <a:pPr lvl="1"/>
            <a:r>
              <a:rPr lang="en-US" dirty="0" smtClean="0">
                <a:solidFill>
                  <a:schemeClr val="tx1"/>
                </a:solidFill>
              </a:rPr>
              <a:t>NOT can produce unexpected results when comparing </a:t>
            </a:r>
            <a:r>
              <a:rPr lang="en-US" dirty="0" err="1" smtClean="0">
                <a:solidFill>
                  <a:schemeClr val="tx1"/>
                </a:solidFill>
              </a:rPr>
              <a:t>Nullable</a:t>
            </a:r>
            <a:r>
              <a:rPr lang="en-US" dirty="0" smtClean="0">
                <a:solidFill>
                  <a:schemeClr val="tx1"/>
                </a:solidFill>
              </a:rPr>
              <a:t> fields.</a:t>
            </a:r>
          </a:p>
          <a:p>
            <a:pPr lvl="1"/>
            <a:r>
              <a:rPr lang="en-US" dirty="0" smtClean="0">
                <a:solidFill>
                  <a:schemeClr val="tx1"/>
                </a:solidFill>
              </a:rPr>
              <a:t>Using NOT or other negative operators (&lt;&gt;, !=) can sometimes prevent the query optimizer from using a useful index.</a:t>
            </a:r>
          </a:p>
        </p:txBody>
      </p:sp>
    </p:spTree>
    <p:extLst>
      <p:ext uri="{BB962C8B-B14F-4D97-AF65-F5344CB8AC3E}">
        <p14:creationId xmlns:p14="http://schemas.microsoft.com/office/powerpoint/2010/main" val="142488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2"/>
            </a:pPr>
            <a:r>
              <a:rPr lang="en-US" dirty="0" smtClean="0">
                <a:solidFill>
                  <a:schemeClr val="tx1"/>
                </a:solidFill>
              </a:rPr>
              <a:t>Don’t use sub-queries in the WHERE clause – and don’t do with 2 sub-queries what you could do with 1.</a:t>
            </a:r>
          </a:p>
          <a:p>
            <a:pPr lvl="1"/>
            <a:r>
              <a:rPr lang="en-US" dirty="0" smtClean="0">
                <a:solidFill>
                  <a:schemeClr val="tx1"/>
                </a:solidFill>
              </a:rPr>
              <a:t>Unless it is a necessary EXISTS sub-query, try to include the sub-query as a JOIN instead.</a:t>
            </a:r>
          </a:p>
          <a:p>
            <a:pPr lvl="1"/>
            <a:r>
              <a:rPr lang="en-US" dirty="0" smtClean="0">
                <a:solidFill>
                  <a:schemeClr val="tx1"/>
                </a:solidFill>
              </a:rPr>
              <a:t>If you have multiple sub-queries, try to combine them into a single </a:t>
            </a:r>
            <a:r>
              <a:rPr lang="en-US" dirty="0" err="1" smtClean="0">
                <a:solidFill>
                  <a:schemeClr val="tx1"/>
                </a:solidFill>
              </a:rPr>
              <a:t>JOINed</a:t>
            </a:r>
            <a:r>
              <a:rPr lang="en-US" dirty="0" smtClean="0">
                <a:solidFill>
                  <a:schemeClr val="tx1"/>
                </a:solidFill>
              </a:rPr>
              <a:t> sub-query.</a:t>
            </a:r>
          </a:p>
        </p:txBody>
      </p:sp>
    </p:spTree>
    <p:extLst>
      <p:ext uri="{BB962C8B-B14F-4D97-AF65-F5344CB8AC3E}">
        <p14:creationId xmlns:p14="http://schemas.microsoft.com/office/powerpoint/2010/main" val="170547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3"/>
            </a:pPr>
            <a:r>
              <a:rPr lang="en-US" dirty="0" smtClean="0">
                <a:solidFill>
                  <a:schemeClr val="tx1"/>
                </a:solidFill>
              </a:rPr>
              <a:t>Use EXISTS() instead of COUNT() to determine if any records exist that meet certain criteria.</a:t>
            </a:r>
          </a:p>
          <a:p>
            <a:pPr lvl="1"/>
            <a:r>
              <a:rPr lang="en-US" dirty="0" smtClean="0">
                <a:solidFill>
                  <a:schemeClr val="tx1"/>
                </a:solidFill>
              </a:rPr>
              <a:t>COUNT() requires the query to get all rows.</a:t>
            </a:r>
          </a:p>
          <a:p>
            <a:pPr lvl="1"/>
            <a:r>
              <a:rPr lang="en-US" dirty="0" smtClean="0">
                <a:solidFill>
                  <a:schemeClr val="tx1"/>
                </a:solidFill>
              </a:rPr>
              <a:t>EXISTS() stops as soon as it finds one record that meets the criteria</a:t>
            </a:r>
          </a:p>
          <a:p>
            <a:pPr lvl="1"/>
            <a:r>
              <a:rPr lang="en-US" dirty="0" smtClean="0">
                <a:solidFill>
                  <a:schemeClr val="tx1"/>
                </a:solidFill>
              </a:rPr>
              <a:t>On smaller tables, the difference is miniscule… but when run against larger tables with hundreds of thousands or millions of records, the difference can be significant.</a:t>
            </a:r>
          </a:p>
        </p:txBody>
      </p:sp>
    </p:spTree>
    <p:extLst>
      <p:ext uri="{BB962C8B-B14F-4D97-AF65-F5344CB8AC3E}">
        <p14:creationId xmlns:p14="http://schemas.microsoft.com/office/powerpoint/2010/main" val="154316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4"/>
            </a:pPr>
            <a:r>
              <a:rPr lang="en-US" dirty="0" smtClean="0">
                <a:solidFill>
                  <a:schemeClr val="tx1"/>
                </a:solidFill>
              </a:rPr>
              <a:t>Remove the need for OUTER JOINs by creating a “dummy” record in the joined table and setup the dummy key value as the DEFAULT in the joining table.</a:t>
            </a:r>
          </a:p>
          <a:p>
            <a:pPr lvl="1"/>
            <a:r>
              <a:rPr lang="en-US" dirty="0" smtClean="0">
                <a:solidFill>
                  <a:schemeClr val="tx1"/>
                </a:solidFill>
              </a:rPr>
              <a:t>This isn’t always possible or feasible, but it is really a best practice for short list/lookup tables that are considered “optional”</a:t>
            </a:r>
          </a:p>
          <a:p>
            <a:pPr lvl="1"/>
            <a:r>
              <a:rPr lang="en-US" dirty="0" smtClean="0">
                <a:solidFill>
                  <a:schemeClr val="tx1"/>
                </a:solidFill>
              </a:rPr>
              <a:t>This ensures that there is never NULL data from the join, and thus, the join can be changed to an INNER JOIN.</a:t>
            </a:r>
          </a:p>
          <a:p>
            <a:pPr lvl="1"/>
            <a:r>
              <a:rPr lang="en-US" dirty="0" smtClean="0">
                <a:solidFill>
                  <a:schemeClr val="tx1"/>
                </a:solidFill>
              </a:rPr>
              <a:t>This is particularly useful when joining to simple “list” / “Lookup” tables that don’t get updated often but are used often in queries for reporting, etc.</a:t>
            </a:r>
          </a:p>
        </p:txBody>
      </p:sp>
    </p:spTree>
    <p:extLst>
      <p:ext uri="{BB962C8B-B14F-4D97-AF65-F5344CB8AC3E}">
        <p14:creationId xmlns:p14="http://schemas.microsoft.com/office/powerpoint/2010/main" val="308616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SzPct val="140000"/>
              <a:buFont typeface="+mj-lt"/>
              <a:buAutoNum type="arabicPeriod" startAt="15"/>
            </a:pPr>
            <a:r>
              <a:rPr lang="en-US" dirty="0" smtClean="0">
                <a:solidFill>
                  <a:schemeClr val="tx1"/>
                </a:solidFill>
              </a:rPr>
              <a:t>RAID – it does more than just kill bugs dead:  SQL data and log files should be on appropriate RAID volumes.</a:t>
            </a:r>
          </a:p>
          <a:p>
            <a:pPr lvl="1"/>
            <a:r>
              <a:rPr lang="en-US" dirty="0" smtClean="0">
                <a:solidFill>
                  <a:schemeClr val="tx1"/>
                </a:solidFill>
              </a:rPr>
              <a:t>RAID 1 (mirroring): SQL log files are typically located on a mirrored volume.  It provides good read and write performance and great redundancy.</a:t>
            </a:r>
          </a:p>
          <a:p>
            <a:pPr lvl="1"/>
            <a:r>
              <a:rPr lang="en-US" dirty="0" smtClean="0">
                <a:solidFill>
                  <a:schemeClr val="tx1"/>
                </a:solidFill>
              </a:rPr>
              <a:t>RAID 5 (Striping with parity): SQL data files are usually stored on a RAID 5 volume.  RAID 5 provides better read performance, but slightly slower write performance because of having to calculate parity bits.</a:t>
            </a:r>
          </a:p>
          <a:p>
            <a:pPr lvl="1"/>
            <a:r>
              <a:rPr lang="en-US" dirty="0" smtClean="0">
                <a:solidFill>
                  <a:schemeClr val="tx1"/>
                </a:solidFill>
              </a:rPr>
              <a:t>RAID 10 (1+0 – Striping with mirror): RAID 10 provides the best performance and redundancy.  There is no parity to slow down the writes and you get the read benefits of striping.  But this is the most expensive because it requires a minimum of 4 drives to implement with only the capacity of 2 of the drives.</a:t>
            </a:r>
          </a:p>
        </p:txBody>
      </p:sp>
    </p:spTree>
    <p:extLst>
      <p:ext uri="{BB962C8B-B14F-4D97-AF65-F5344CB8AC3E}">
        <p14:creationId xmlns:p14="http://schemas.microsoft.com/office/powerpoint/2010/main" val="80088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6"/>
            </a:pPr>
            <a:r>
              <a:rPr lang="en-US" dirty="0" smtClean="0">
                <a:solidFill>
                  <a:schemeClr val="tx1"/>
                </a:solidFill>
              </a:rPr>
              <a:t>Specify the Index for table operations to use with </a:t>
            </a:r>
            <a:r>
              <a:rPr lang="en-US" dirty="0" err="1" smtClean="0">
                <a:solidFill>
                  <a:schemeClr val="tx1"/>
                </a:solidFill>
              </a:rPr>
              <a:t>WITH</a:t>
            </a:r>
            <a:r>
              <a:rPr lang="en-US" dirty="0" smtClean="0">
                <a:solidFill>
                  <a:schemeClr val="tx1"/>
                </a:solidFill>
              </a:rPr>
              <a:t> (Index(</a:t>
            </a:r>
            <a:r>
              <a:rPr lang="en-US" dirty="0" err="1" smtClean="0">
                <a:solidFill>
                  <a:schemeClr val="tx1"/>
                </a:solidFill>
              </a:rPr>
              <a:t>idxName</a:t>
            </a:r>
            <a:r>
              <a:rPr lang="en-US" dirty="0" smtClean="0">
                <a:solidFill>
                  <a:schemeClr val="tx1"/>
                </a:solidFill>
              </a:rPr>
              <a:t>)) hint after the table in the FROM clause</a:t>
            </a:r>
          </a:p>
          <a:p>
            <a:pPr lvl="1"/>
            <a:r>
              <a:rPr lang="en-US" dirty="0" smtClean="0">
                <a:solidFill>
                  <a:schemeClr val="tx1"/>
                </a:solidFill>
              </a:rPr>
              <a:t>It is VERY RARE that this should be necessary, but it does happen sometimes that the optimizer doesn’t choose correctly.</a:t>
            </a:r>
          </a:p>
          <a:p>
            <a:pPr lvl="1"/>
            <a:r>
              <a:rPr lang="en-US" dirty="0" smtClean="0">
                <a:solidFill>
                  <a:schemeClr val="tx1"/>
                </a:solidFill>
              </a:rPr>
              <a:t>Be especially aware of this in cases where you are joining or filtering on two or more fields, each of which may be contained in separate indexes.</a:t>
            </a:r>
          </a:p>
          <a:p>
            <a:pPr lvl="1"/>
            <a:r>
              <a:rPr lang="en-US" dirty="0" smtClean="0">
                <a:solidFill>
                  <a:schemeClr val="tx1"/>
                </a:solidFill>
              </a:rPr>
              <a:t>Check the query execution plan to see if the proper index is being used.</a:t>
            </a:r>
          </a:p>
        </p:txBody>
      </p:sp>
    </p:spTree>
    <p:extLst>
      <p:ext uri="{BB962C8B-B14F-4D97-AF65-F5344CB8AC3E}">
        <p14:creationId xmlns:p14="http://schemas.microsoft.com/office/powerpoint/2010/main" val="113520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pPr lvl="0"/>
            <a:r>
              <a:rPr lang="en-US" dirty="0">
                <a:solidFill>
                  <a:schemeClr val="tx1"/>
                </a:solidFill>
              </a:rPr>
              <a:t>GitHub repository for this class:</a:t>
            </a:r>
          </a:p>
          <a:p>
            <a:pPr lvl="1"/>
            <a:r>
              <a:rPr lang="en-US" u="sng" dirty="0">
                <a:solidFill>
                  <a:schemeClr val="tx1"/>
                </a:solidFill>
                <a:hlinkClick r:id="rId2"/>
              </a:rPr>
              <a:t>https://github.com/CodeFlo-JHenry/SQLOptimize</a:t>
            </a:r>
            <a:r>
              <a:rPr lang="en-US" dirty="0">
                <a:solidFill>
                  <a:schemeClr val="tx1"/>
                </a:solidFill>
              </a:rPr>
              <a:t> </a:t>
            </a:r>
          </a:p>
          <a:p>
            <a:pPr lvl="0"/>
            <a:r>
              <a:rPr lang="en-US" dirty="0">
                <a:solidFill>
                  <a:schemeClr val="tx1"/>
                </a:solidFill>
              </a:rPr>
              <a:t>SQL Server Express 2014 w/ Tools download</a:t>
            </a:r>
          </a:p>
          <a:p>
            <a:pPr lvl="1"/>
            <a:r>
              <a:rPr lang="en-US" u="sng" dirty="0">
                <a:solidFill>
                  <a:schemeClr val="tx1"/>
                </a:solidFill>
                <a:hlinkClick r:id="rId3"/>
              </a:rPr>
              <a:t>http://www.microsoft.com/en-us/server-cloud/products/sql-server-editions/sql-server-express.aspx</a:t>
            </a:r>
            <a:r>
              <a:rPr lang="en-US" dirty="0">
                <a:solidFill>
                  <a:schemeClr val="tx1"/>
                </a:solidFill>
              </a:rPr>
              <a:t> </a:t>
            </a:r>
          </a:p>
          <a:p>
            <a:pPr lvl="0"/>
            <a:r>
              <a:rPr lang="en-US" dirty="0">
                <a:solidFill>
                  <a:schemeClr val="tx1"/>
                </a:solidFill>
              </a:rPr>
              <a:t>Adventure Works 2014 full database download</a:t>
            </a:r>
          </a:p>
          <a:p>
            <a:pPr lvl="1"/>
            <a:r>
              <a:rPr lang="en-US" u="sng" dirty="0">
                <a:solidFill>
                  <a:schemeClr val="tx1"/>
                </a:solidFill>
                <a:hlinkClick r:id="rId4"/>
              </a:rPr>
              <a:t>https://msftdbprodsamples.codeplex.com/releases</a:t>
            </a:r>
            <a:endParaRPr lang="en-US" dirty="0">
              <a:solidFill>
                <a:schemeClr val="tx1"/>
              </a:solidFill>
            </a:endParaRPr>
          </a:p>
          <a:p>
            <a:pPr lvl="0"/>
            <a:r>
              <a:rPr lang="en-US" dirty="0">
                <a:solidFill>
                  <a:schemeClr val="tx1"/>
                </a:solidFill>
              </a:rPr>
              <a:t>Adventure Works Cycles company/database overview:</a:t>
            </a:r>
          </a:p>
          <a:p>
            <a:pPr lvl="1"/>
            <a:r>
              <a:rPr lang="en-US" u="sng" dirty="0">
                <a:solidFill>
                  <a:schemeClr val="tx1"/>
                </a:solidFill>
                <a:hlinkClick r:id="rId5"/>
              </a:rPr>
              <a:t>http://technet.microsoft.com/en-us/library/ms124825(v=sql.100).</a:t>
            </a:r>
            <a:r>
              <a:rPr lang="en-US" u="sng" dirty="0" smtClean="0">
                <a:solidFill>
                  <a:schemeClr val="tx1"/>
                </a:solidFill>
                <a:hlinkClick r:id="rId5"/>
              </a:rPr>
              <a:t>aspx</a:t>
            </a:r>
            <a:endParaRPr lang="en-US" dirty="0">
              <a:solidFill>
                <a:schemeClr val="tx1"/>
              </a:solidFill>
            </a:endParaRPr>
          </a:p>
        </p:txBody>
      </p:sp>
    </p:spTree>
    <p:extLst>
      <p:ext uri="{BB962C8B-B14F-4D97-AF65-F5344CB8AC3E}">
        <p14:creationId xmlns:p14="http://schemas.microsoft.com/office/powerpoint/2010/main" val="99147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7"/>
            </a:pPr>
            <a:r>
              <a:rPr lang="en-US" dirty="0" smtClean="0">
                <a:solidFill>
                  <a:schemeClr val="tx1"/>
                </a:solidFill>
              </a:rPr>
              <a:t>Foreign Keys – use them, but be aware of their dark side.</a:t>
            </a:r>
          </a:p>
          <a:p>
            <a:pPr lvl="1"/>
            <a:r>
              <a:rPr lang="en-US" dirty="0" smtClean="0">
                <a:solidFill>
                  <a:schemeClr val="tx1"/>
                </a:solidFill>
              </a:rPr>
              <a:t>Foreign keys can provide clues to the query optimizer so that it can eliminate unnecessary tables, scans, etc…. Especially if the </a:t>
            </a:r>
            <a:r>
              <a:rPr lang="en-US" dirty="0" smtClean="0">
                <a:solidFill>
                  <a:schemeClr val="tx1"/>
                </a:solidFill>
              </a:rPr>
              <a:t>FK </a:t>
            </a:r>
            <a:r>
              <a:rPr lang="en-US" dirty="0" smtClean="0">
                <a:solidFill>
                  <a:schemeClr val="tx1"/>
                </a:solidFill>
              </a:rPr>
              <a:t>is indexed.</a:t>
            </a:r>
          </a:p>
          <a:p>
            <a:pPr lvl="1"/>
            <a:r>
              <a:rPr lang="en-US" dirty="0" smtClean="0">
                <a:solidFill>
                  <a:schemeClr val="tx1"/>
                </a:solidFill>
              </a:rPr>
              <a:t>Foreign keys do, however, add a bit of overhead to write operations (INSERT, DELETE, and UPDATE)</a:t>
            </a:r>
          </a:p>
          <a:p>
            <a:pPr lvl="1"/>
            <a:r>
              <a:rPr lang="en-US" dirty="0" smtClean="0">
                <a:solidFill>
                  <a:schemeClr val="tx1"/>
                </a:solidFill>
              </a:rPr>
              <a:t>You might not want to include FKs on a table that is written to often, but read infrequently – such as an Audit table.</a:t>
            </a:r>
          </a:p>
        </p:txBody>
      </p:sp>
    </p:spTree>
    <p:extLst>
      <p:ext uri="{BB962C8B-B14F-4D97-AF65-F5344CB8AC3E}">
        <p14:creationId xmlns:p14="http://schemas.microsoft.com/office/powerpoint/2010/main" val="2276812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8"/>
            </a:pPr>
            <a:r>
              <a:rPr lang="en-US" dirty="0" smtClean="0">
                <a:solidFill>
                  <a:schemeClr val="tx1"/>
                </a:solidFill>
              </a:rPr>
              <a:t>Consider dropping indexes before loading bulk data through multiple INSERTs or UPDATEs</a:t>
            </a:r>
          </a:p>
          <a:p>
            <a:pPr lvl="1"/>
            <a:r>
              <a:rPr lang="en-US" dirty="0" smtClean="0">
                <a:solidFill>
                  <a:schemeClr val="tx1"/>
                </a:solidFill>
              </a:rPr>
              <a:t>Every time an INSERT or UPDATE occurs, SQL Server has to add to and/or rebuild the indexes on the table(s) affected.</a:t>
            </a:r>
          </a:p>
          <a:p>
            <a:pPr lvl="1"/>
            <a:r>
              <a:rPr lang="en-US" dirty="0" smtClean="0">
                <a:solidFill>
                  <a:schemeClr val="tx1"/>
                </a:solidFill>
              </a:rPr>
              <a:t>Add the index(</a:t>
            </a:r>
            <a:r>
              <a:rPr lang="en-US" dirty="0" err="1" smtClean="0">
                <a:solidFill>
                  <a:schemeClr val="tx1"/>
                </a:solidFill>
              </a:rPr>
              <a:t>es</a:t>
            </a:r>
            <a:r>
              <a:rPr lang="en-US" dirty="0" smtClean="0">
                <a:solidFill>
                  <a:schemeClr val="tx1"/>
                </a:solidFill>
              </a:rPr>
              <a:t>) back after the loading operations are complete.  Overall, this will take much less time than having the index(</a:t>
            </a:r>
            <a:r>
              <a:rPr lang="en-US" dirty="0" err="1" smtClean="0">
                <a:solidFill>
                  <a:schemeClr val="tx1"/>
                </a:solidFill>
              </a:rPr>
              <a:t>es</a:t>
            </a:r>
            <a:r>
              <a:rPr lang="en-US" dirty="0" smtClean="0">
                <a:solidFill>
                  <a:schemeClr val="tx1"/>
                </a:solidFill>
              </a:rPr>
              <a:t>) modified with every data insert/update.</a:t>
            </a:r>
          </a:p>
        </p:txBody>
      </p:sp>
    </p:spTree>
    <p:extLst>
      <p:ext uri="{BB962C8B-B14F-4D97-AF65-F5344CB8AC3E}">
        <p14:creationId xmlns:p14="http://schemas.microsoft.com/office/powerpoint/2010/main" val="1038856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4212" y="685800"/>
            <a:ext cx="8939474" cy="3961151"/>
          </a:xfrm>
        </p:spPr>
        <p:txBody>
          <a:bodyPr>
            <a:normAutofit fontScale="77500" lnSpcReduction="20000"/>
          </a:bodyPr>
          <a:lstStyle/>
          <a:p>
            <a:r>
              <a:rPr lang="en-US" dirty="0" smtClean="0">
                <a:solidFill>
                  <a:schemeClr val="tx1"/>
                </a:solidFill>
              </a:rPr>
              <a:t>JOIN on indexed fields!  If an index doesn’t exist in one or both tables, CREATE them.</a:t>
            </a:r>
          </a:p>
          <a:p>
            <a:r>
              <a:rPr lang="en-US" dirty="0" smtClean="0">
                <a:solidFill>
                  <a:schemeClr val="tx1"/>
                </a:solidFill>
              </a:rPr>
              <a:t>Balance filtering your tables first by putting the table in a sub-query versus joining the table first and putting the filter in the main WHERE clause.</a:t>
            </a:r>
          </a:p>
          <a:p>
            <a:pPr lvl="1"/>
            <a:r>
              <a:rPr lang="en-US" dirty="0" smtClean="0">
                <a:solidFill>
                  <a:schemeClr val="tx1"/>
                </a:solidFill>
              </a:rPr>
              <a:t>Figure out whether the filter criteria or the JOIN will result in fewer rows.  This applies to INNER JOINs only.</a:t>
            </a:r>
          </a:p>
          <a:p>
            <a:r>
              <a:rPr lang="en-US" dirty="0" smtClean="0">
                <a:solidFill>
                  <a:schemeClr val="tx1"/>
                </a:solidFill>
              </a:rPr>
              <a:t>If you don’t need to do a LEFT (or other OUTER) join, then DON’T!</a:t>
            </a:r>
          </a:p>
          <a:p>
            <a:r>
              <a:rPr lang="en-US" dirty="0" smtClean="0">
                <a:solidFill>
                  <a:schemeClr val="tx1"/>
                </a:solidFill>
              </a:rPr>
              <a:t>When you need to perform a LEFT join, make sure your left table is being filtered prior to the join.</a:t>
            </a:r>
          </a:p>
          <a:p>
            <a:pPr lvl="1"/>
            <a:r>
              <a:rPr lang="en-US" dirty="0" smtClean="0">
                <a:solidFill>
                  <a:schemeClr val="tx1"/>
                </a:solidFill>
              </a:rPr>
              <a:t>Usually, the query optimizer is pretty good at making this happen, but sometimes it needs help.</a:t>
            </a:r>
          </a:p>
          <a:p>
            <a:r>
              <a:rPr lang="en-US" dirty="0" smtClean="0">
                <a:solidFill>
                  <a:schemeClr val="tx1"/>
                </a:solidFill>
              </a:rPr>
              <a:t>Performing a LEFT join and a check for NULL to find records that do NOT have a match in another table may not be as efficient as using NOT IN with a sub-query.</a:t>
            </a:r>
          </a:p>
          <a:p>
            <a:r>
              <a:rPr lang="en-US" dirty="0">
                <a:solidFill>
                  <a:schemeClr val="tx1"/>
                </a:solidFill>
              </a:rPr>
              <a:t>Remember: A RIGHT join is just a LEFT join with Dyslexia.</a:t>
            </a:r>
          </a:p>
          <a:p>
            <a:pPr lvl="1"/>
            <a:r>
              <a:rPr lang="en-US" dirty="0">
                <a:solidFill>
                  <a:schemeClr val="tx1"/>
                </a:solidFill>
              </a:rPr>
              <a:t>A RIGHT join rarely makes the query easier to understand</a:t>
            </a:r>
            <a:r>
              <a:rPr lang="en-US" dirty="0" smtClean="0">
                <a:solidFill>
                  <a:schemeClr val="tx1"/>
                </a:solidFill>
              </a:rPr>
              <a:t>.</a:t>
            </a:r>
            <a:endParaRPr lang="en-US" dirty="0">
              <a:solidFill>
                <a:schemeClr val="tx1"/>
              </a:solidFill>
            </a:endParaRPr>
          </a:p>
        </p:txBody>
      </p:sp>
      <p:sp>
        <p:nvSpPr>
          <p:cNvPr id="5" name="Title 4"/>
          <p:cNvSpPr>
            <a:spLocks noGrp="1"/>
          </p:cNvSpPr>
          <p:nvPr>
            <p:ph type="title"/>
          </p:nvPr>
        </p:nvSpPr>
        <p:spPr/>
        <p:txBody>
          <a:bodyPr/>
          <a:lstStyle/>
          <a:p>
            <a:r>
              <a:rPr lang="en-US" dirty="0" smtClean="0"/>
              <a:t>Proper Joins</a:t>
            </a:r>
            <a:endParaRPr lang="en-US" dirty="0"/>
          </a:p>
        </p:txBody>
      </p:sp>
    </p:spTree>
    <p:extLst>
      <p:ext uri="{BB962C8B-B14F-4D97-AF65-F5344CB8AC3E}">
        <p14:creationId xmlns:p14="http://schemas.microsoft.com/office/powerpoint/2010/main" val="3222843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solidFill>
                  <a:schemeClr val="tx1"/>
                </a:solidFill>
              </a:rPr>
              <a:t>Putting basic filter expressions in the ON clause of the related table join instead of the WHERE clause can make a significant performance difference in some rare cases.</a:t>
            </a:r>
          </a:p>
          <a:p>
            <a:pPr lvl="1"/>
            <a:r>
              <a:rPr lang="en-US" dirty="0" smtClean="0">
                <a:solidFill>
                  <a:schemeClr val="tx1"/>
                </a:solidFill>
              </a:rPr>
              <a:t>Again, usually the optimizer treats these two approaches identically… but it can get confused on some complex queries or tables don’t have proper indexes.</a:t>
            </a:r>
          </a:p>
          <a:p>
            <a:r>
              <a:rPr lang="en-US" dirty="0" smtClean="0">
                <a:solidFill>
                  <a:schemeClr val="tx1"/>
                </a:solidFill>
              </a:rPr>
              <a:t>SELF joins are often useful – particularly on self-referencing tables where records can have a parent-child relationship (such as in the common employee-supervisor paradigm), as well as for getting particular combinations of records from within the same table.</a:t>
            </a:r>
          </a:p>
        </p:txBody>
      </p:sp>
      <p:sp>
        <p:nvSpPr>
          <p:cNvPr id="5" name="Title 4"/>
          <p:cNvSpPr>
            <a:spLocks noGrp="1"/>
          </p:cNvSpPr>
          <p:nvPr>
            <p:ph type="title"/>
          </p:nvPr>
        </p:nvSpPr>
        <p:spPr/>
        <p:txBody>
          <a:bodyPr/>
          <a:lstStyle/>
          <a:p>
            <a:r>
              <a:rPr lang="en-US" dirty="0" smtClean="0"/>
              <a:t>Proper Joins</a:t>
            </a:r>
            <a:endParaRPr lang="en-US" dirty="0"/>
          </a:p>
        </p:txBody>
      </p:sp>
    </p:spTree>
    <p:extLst>
      <p:ext uri="{BB962C8B-B14F-4D97-AF65-F5344CB8AC3E}">
        <p14:creationId xmlns:p14="http://schemas.microsoft.com/office/powerpoint/2010/main" val="162331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chemeClr val="tx1"/>
                </a:solidFill>
              </a:rPr>
              <a:t>FULL OUTER joins can also be useful, but use them wisely.</a:t>
            </a:r>
          </a:p>
          <a:p>
            <a:pPr lvl="1"/>
            <a:r>
              <a:rPr lang="en-US" dirty="0" smtClean="0">
                <a:solidFill>
                  <a:schemeClr val="tx1"/>
                </a:solidFill>
              </a:rPr>
              <a:t>When the rows from the two tables match, you get one combined record.  For all other records you get just the data from either the left or the right table.</a:t>
            </a:r>
          </a:p>
          <a:p>
            <a:pPr lvl="1"/>
            <a:r>
              <a:rPr lang="en-US" dirty="0" smtClean="0">
                <a:solidFill>
                  <a:schemeClr val="tx1"/>
                </a:solidFill>
              </a:rPr>
              <a:t>Useful for identifying orphaned or unused data/records</a:t>
            </a:r>
          </a:p>
          <a:p>
            <a:pPr lvl="1"/>
            <a:r>
              <a:rPr lang="en-US" dirty="0" smtClean="0">
                <a:solidFill>
                  <a:schemeClr val="tx1"/>
                </a:solidFill>
              </a:rPr>
              <a:t>Can also be useful in parent/multiple-children situations</a:t>
            </a:r>
          </a:p>
        </p:txBody>
      </p:sp>
      <p:sp>
        <p:nvSpPr>
          <p:cNvPr id="5" name="Title 4"/>
          <p:cNvSpPr>
            <a:spLocks noGrp="1"/>
          </p:cNvSpPr>
          <p:nvPr>
            <p:ph type="title"/>
          </p:nvPr>
        </p:nvSpPr>
        <p:spPr/>
        <p:txBody>
          <a:bodyPr/>
          <a:lstStyle/>
          <a:p>
            <a:r>
              <a:rPr lang="en-US" dirty="0" smtClean="0"/>
              <a:t>Proper Joins</a:t>
            </a:r>
            <a:endParaRPr lang="en-US" dirty="0"/>
          </a:p>
        </p:txBody>
      </p:sp>
    </p:spTree>
    <p:extLst>
      <p:ext uri="{BB962C8B-B14F-4D97-AF65-F5344CB8AC3E}">
        <p14:creationId xmlns:p14="http://schemas.microsoft.com/office/powerpoint/2010/main" val="1072418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solidFill>
                  <a:schemeClr val="tx1"/>
                </a:solidFill>
              </a:rPr>
              <a:t>CROSS joins are potentially dangerous (from a performance perspective), but also occasionally very useful.</a:t>
            </a:r>
          </a:p>
          <a:p>
            <a:pPr lvl="1"/>
            <a:r>
              <a:rPr lang="en-US" dirty="0" smtClean="0">
                <a:solidFill>
                  <a:schemeClr val="tx1"/>
                </a:solidFill>
              </a:rPr>
              <a:t>A CROSS join gives you every combination of record between two tables.</a:t>
            </a:r>
          </a:p>
          <a:p>
            <a:pPr lvl="2"/>
            <a:r>
              <a:rPr lang="en-US" dirty="0" smtClean="0">
                <a:solidFill>
                  <a:schemeClr val="tx1"/>
                </a:solidFill>
              </a:rPr>
              <a:t>The records can multiply into a very large dataset very quickly, so be careful before you tie up your server with one of these…</a:t>
            </a:r>
          </a:p>
          <a:p>
            <a:pPr lvl="2"/>
            <a:r>
              <a:rPr lang="en-US" dirty="0" smtClean="0">
                <a:solidFill>
                  <a:schemeClr val="tx1"/>
                </a:solidFill>
              </a:rPr>
              <a:t>Cross joining two tables with 100,000 records each blows up into a 10 BILLION record result.</a:t>
            </a:r>
          </a:p>
          <a:p>
            <a:pPr lvl="1"/>
            <a:r>
              <a:rPr lang="en-US" dirty="0" smtClean="0">
                <a:solidFill>
                  <a:schemeClr val="tx1"/>
                </a:solidFill>
              </a:rPr>
              <a:t>You can explicitly specify a CROSS join (which I recommend), us a shortened syntax, or set join condition that is always true (usually a goof)</a:t>
            </a:r>
          </a:p>
          <a:p>
            <a:pPr lvl="1"/>
            <a:r>
              <a:rPr lang="en-US" dirty="0" smtClean="0">
                <a:solidFill>
                  <a:schemeClr val="tx1"/>
                </a:solidFill>
              </a:rPr>
              <a:t>CROSS join requires no ON clause</a:t>
            </a:r>
          </a:p>
          <a:p>
            <a:pPr lvl="1"/>
            <a:r>
              <a:rPr lang="en-US" dirty="0" smtClean="0">
                <a:solidFill>
                  <a:schemeClr val="tx1"/>
                </a:solidFill>
              </a:rPr>
              <a:t>The CROSS join can be useful for generating </a:t>
            </a:r>
            <a:r>
              <a:rPr lang="en-US" dirty="0" smtClean="0">
                <a:solidFill>
                  <a:schemeClr val="tx1"/>
                </a:solidFill>
              </a:rPr>
              <a:t>numbers, which can then be very useful in </a:t>
            </a:r>
            <a:r>
              <a:rPr lang="en-US" dirty="0" smtClean="0">
                <a:solidFill>
                  <a:schemeClr val="tx1"/>
                </a:solidFill>
              </a:rPr>
              <a:t>converting otherwise iterative logic </a:t>
            </a:r>
            <a:r>
              <a:rPr lang="en-US" smtClean="0">
                <a:solidFill>
                  <a:schemeClr val="tx1"/>
                </a:solidFill>
              </a:rPr>
              <a:t>into batch logic.</a:t>
            </a:r>
            <a:endParaRPr lang="en-US" dirty="0" smtClean="0">
              <a:solidFill>
                <a:schemeClr val="tx1"/>
              </a:solidFill>
            </a:endParaRPr>
          </a:p>
          <a:p>
            <a:pPr lvl="1"/>
            <a:r>
              <a:rPr lang="en-US" dirty="0" smtClean="0">
                <a:solidFill>
                  <a:schemeClr val="tx1"/>
                </a:solidFill>
              </a:rPr>
              <a:t>CROSS joins can also be used to analyze different possible outcomes, such as in path analysis and analyzing floating time windows.</a:t>
            </a:r>
          </a:p>
          <a:p>
            <a:pPr lvl="1"/>
            <a:r>
              <a:rPr lang="en-US" dirty="0" smtClean="0">
                <a:solidFill>
                  <a:schemeClr val="tx1"/>
                </a:solidFill>
              </a:rPr>
              <a:t>The can also be very useful for populating data when you need to cover every possible combination – </a:t>
            </a:r>
            <a:r>
              <a:rPr lang="en-US" dirty="0" err="1" smtClean="0">
                <a:solidFill>
                  <a:schemeClr val="tx1"/>
                </a:solidFill>
              </a:rPr>
              <a:t>eg</a:t>
            </a:r>
            <a:r>
              <a:rPr lang="en-US" dirty="0" smtClean="0">
                <a:solidFill>
                  <a:schemeClr val="tx1"/>
                </a:solidFill>
              </a:rPr>
              <a:t>. Size cross-joined with Color – or to create dummy data for a test table/database.</a:t>
            </a:r>
          </a:p>
        </p:txBody>
      </p:sp>
      <p:sp>
        <p:nvSpPr>
          <p:cNvPr id="5" name="Title 4"/>
          <p:cNvSpPr>
            <a:spLocks noGrp="1"/>
          </p:cNvSpPr>
          <p:nvPr>
            <p:ph type="title"/>
          </p:nvPr>
        </p:nvSpPr>
        <p:spPr/>
        <p:txBody>
          <a:bodyPr/>
          <a:lstStyle/>
          <a:p>
            <a:r>
              <a:rPr lang="en-US" dirty="0" smtClean="0"/>
              <a:t>Proper Joins</a:t>
            </a:r>
            <a:endParaRPr lang="en-US" dirty="0"/>
          </a:p>
        </p:txBody>
      </p:sp>
    </p:spTree>
    <p:extLst>
      <p:ext uri="{BB962C8B-B14F-4D97-AF65-F5344CB8AC3E}">
        <p14:creationId xmlns:p14="http://schemas.microsoft.com/office/powerpoint/2010/main" val="308682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Tips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If you are not already using semi-colons at the end of your SQL commands, get into the habit.</a:t>
            </a:r>
          </a:p>
          <a:p>
            <a:r>
              <a:rPr lang="en-US" dirty="0" smtClean="0">
                <a:solidFill>
                  <a:schemeClr val="tx1"/>
                </a:solidFill>
              </a:rPr>
              <a:t>Use a consistent and visually appealing layout for your query text – capitalization, indentation, etc.  The easier your query is to read, the easier it is to debug and troubleshoot performance.</a:t>
            </a:r>
          </a:p>
          <a:p>
            <a:r>
              <a:rPr lang="en-US" dirty="0" smtClean="0">
                <a:solidFill>
                  <a:schemeClr val="tx1"/>
                </a:solidFill>
              </a:rPr>
              <a:t>Milliseconds count!  Query optimization isn’t just about reducing long-running query times.</a:t>
            </a:r>
          </a:p>
          <a:p>
            <a:r>
              <a:rPr lang="en-US" dirty="0" smtClean="0">
                <a:solidFill>
                  <a:schemeClr val="tx1"/>
                </a:solidFill>
              </a:rPr>
              <a:t>To view total execution time, open the Properties window in SQL Management Studio by pressing F4</a:t>
            </a:r>
          </a:p>
          <a:p>
            <a:r>
              <a:rPr lang="en-US" dirty="0" smtClean="0">
                <a:solidFill>
                  <a:schemeClr val="tx1"/>
                </a:solidFill>
              </a:rPr>
              <a:t>To view the execution plan(s) for all batches in the current window or for selected SQL in the window, press [Ctrl]+L</a:t>
            </a:r>
            <a:endParaRPr lang="en-US" dirty="0">
              <a:solidFill>
                <a:schemeClr val="tx1"/>
              </a:solidFill>
            </a:endParaRPr>
          </a:p>
        </p:txBody>
      </p:sp>
    </p:spTree>
    <p:extLst>
      <p:ext uri="{BB962C8B-B14F-4D97-AF65-F5344CB8AC3E}">
        <p14:creationId xmlns:p14="http://schemas.microsoft.com/office/powerpoint/2010/main" val="145289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lstStyle/>
          <a:p>
            <a:pPr marL="457200" indent="-457200">
              <a:buSzPct val="140000"/>
              <a:buFont typeface="+mj-lt"/>
              <a:buAutoNum type="arabicPeriod"/>
            </a:pPr>
            <a:r>
              <a:rPr lang="en-US" dirty="0" smtClean="0">
                <a:solidFill>
                  <a:schemeClr val="tx1"/>
                </a:solidFill>
              </a:rPr>
              <a:t>Don’t use * in your SELECT – always name the columns you want returned.</a:t>
            </a:r>
          </a:p>
          <a:p>
            <a:pPr lvl="1"/>
            <a:r>
              <a:rPr lang="en-US" dirty="0" smtClean="0">
                <a:solidFill>
                  <a:schemeClr val="tx1"/>
                </a:solidFill>
              </a:rPr>
              <a:t>Blindly pulling all columns often pulls extra data you don’t need and eats up resources.</a:t>
            </a:r>
          </a:p>
          <a:p>
            <a:pPr lvl="1"/>
            <a:r>
              <a:rPr lang="en-US" dirty="0" smtClean="0">
                <a:solidFill>
                  <a:schemeClr val="tx1"/>
                </a:solidFill>
              </a:rPr>
              <a:t>In addition, the query engine has to do a lookup to get the list of columns at execution time</a:t>
            </a:r>
            <a:endParaRPr lang="en-US" dirty="0">
              <a:solidFill>
                <a:schemeClr val="tx1"/>
              </a:solidFill>
            </a:endParaRPr>
          </a:p>
        </p:txBody>
      </p:sp>
    </p:spTree>
    <p:extLst>
      <p:ext uri="{BB962C8B-B14F-4D97-AF65-F5344CB8AC3E}">
        <p14:creationId xmlns:p14="http://schemas.microsoft.com/office/powerpoint/2010/main" val="314952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lstStyle/>
          <a:p>
            <a:pPr marL="457200" indent="-457200">
              <a:buSzPct val="140000"/>
              <a:buFont typeface="+mj-lt"/>
              <a:buAutoNum type="arabicPeriod" startAt="2"/>
            </a:pPr>
            <a:r>
              <a:rPr lang="en-US" dirty="0" smtClean="0">
                <a:solidFill>
                  <a:schemeClr val="tx1"/>
                </a:solidFill>
              </a:rPr>
              <a:t>Avoid using correlated sub-queries in the SELECT list.  Almost all sub-queries in a SELECT can be rewritten as a JOIN in the FROM clause.</a:t>
            </a:r>
          </a:p>
          <a:p>
            <a:pPr lvl="1"/>
            <a:r>
              <a:rPr lang="en-US" dirty="0" smtClean="0">
                <a:solidFill>
                  <a:schemeClr val="tx1"/>
                </a:solidFill>
              </a:rPr>
              <a:t>Sub-queries in the SELECT list may have to be run once for every record being returned (if the query optimizer doesn’t find a better way).</a:t>
            </a:r>
          </a:p>
          <a:p>
            <a:pPr lvl="1"/>
            <a:r>
              <a:rPr lang="en-US" dirty="0" smtClean="0">
                <a:solidFill>
                  <a:schemeClr val="tx1"/>
                </a:solidFill>
              </a:rPr>
              <a:t>Rethinking the logic into a set-based approach using a JOIN can have big payoffs.</a:t>
            </a:r>
          </a:p>
        </p:txBody>
      </p:sp>
    </p:spTree>
    <p:extLst>
      <p:ext uri="{BB962C8B-B14F-4D97-AF65-F5344CB8AC3E}">
        <p14:creationId xmlns:p14="http://schemas.microsoft.com/office/powerpoint/2010/main" val="79749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SzPct val="140000"/>
              <a:buFont typeface="+mj-lt"/>
              <a:buAutoNum type="arabicPeriod" startAt="3"/>
            </a:pPr>
            <a:r>
              <a:rPr lang="en-US" dirty="0" smtClean="0">
                <a:solidFill>
                  <a:schemeClr val="tx1"/>
                </a:solidFill>
              </a:rPr>
              <a:t>Make sure all fields used in filter (WHERE) and JOIN expressions are indexed/included in an index (if possible).</a:t>
            </a:r>
          </a:p>
          <a:p>
            <a:pPr lvl="1"/>
            <a:r>
              <a:rPr lang="en-US" dirty="0" smtClean="0">
                <a:solidFill>
                  <a:schemeClr val="tx1"/>
                </a:solidFill>
              </a:rPr>
              <a:t>This is actually probably the #1 rule for performance, but is so obvious, I didn’t feel like making it a cliché by putting it at #1</a:t>
            </a:r>
          </a:p>
          <a:p>
            <a:pPr lvl="1"/>
            <a:r>
              <a:rPr lang="en-US" dirty="0" smtClean="0">
                <a:solidFill>
                  <a:schemeClr val="tx1"/>
                </a:solidFill>
              </a:rPr>
              <a:t>There are some caveats: Be careful with creating indexes.  If rows in the table are expected to be frequently INSERTED, UPDATED, or DELETED; too much indexing can actually cause performance problems with those operations.</a:t>
            </a:r>
          </a:p>
          <a:p>
            <a:pPr lvl="1"/>
            <a:r>
              <a:rPr lang="en-US" dirty="0" smtClean="0">
                <a:solidFill>
                  <a:schemeClr val="tx1"/>
                </a:solidFill>
              </a:rPr>
              <a:t>Make use of composite indexes (i.e. indexes defined as a combination of columns).  E.g. When you have a table that you know you are going to frequently JOIN on the ID (PK) field, but also have an “Active” bit flag filed that you will also be frequently concerned with, create a composite index so that Active records can be identified more quickly.</a:t>
            </a:r>
          </a:p>
        </p:txBody>
      </p:sp>
    </p:spTree>
    <p:extLst>
      <p:ext uri="{BB962C8B-B14F-4D97-AF65-F5344CB8AC3E}">
        <p14:creationId xmlns:p14="http://schemas.microsoft.com/office/powerpoint/2010/main" val="358233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4"/>
            </a:pPr>
            <a:r>
              <a:rPr lang="en-US" dirty="0" smtClean="0">
                <a:solidFill>
                  <a:schemeClr val="tx1"/>
                </a:solidFill>
              </a:rPr>
              <a:t>Avoid applying functions in filter and JOIN expressions if possible.</a:t>
            </a:r>
          </a:p>
          <a:p>
            <a:pPr lvl="1"/>
            <a:r>
              <a:rPr lang="en-US" dirty="0" smtClean="0">
                <a:solidFill>
                  <a:schemeClr val="tx1"/>
                </a:solidFill>
              </a:rPr>
              <a:t>SUBSTRING() is not your friend – at least not in the WHERE clause</a:t>
            </a:r>
          </a:p>
          <a:p>
            <a:pPr lvl="1"/>
            <a:r>
              <a:rPr lang="en-US" dirty="0" smtClean="0">
                <a:solidFill>
                  <a:schemeClr val="tx1"/>
                </a:solidFill>
              </a:rPr>
              <a:t>Functions applied to the items in the SELECT list, while they certainly require a little overhead, are not really a problem.</a:t>
            </a:r>
          </a:p>
          <a:p>
            <a:pPr lvl="1"/>
            <a:r>
              <a:rPr lang="en-US" dirty="0" smtClean="0">
                <a:solidFill>
                  <a:schemeClr val="tx1"/>
                </a:solidFill>
              </a:rPr>
              <a:t>But when used as filter or join criteria, those functions have to be run against every record of the table.</a:t>
            </a:r>
          </a:p>
        </p:txBody>
      </p:sp>
    </p:spTree>
    <p:extLst>
      <p:ext uri="{BB962C8B-B14F-4D97-AF65-F5344CB8AC3E}">
        <p14:creationId xmlns:p14="http://schemas.microsoft.com/office/powerpoint/2010/main" val="218769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5"/>
            </a:pPr>
            <a:r>
              <a:rPr lang="en-US" dirty="0" smtClean="0">
                <a:solidFill>
                  <a:schemeClr val="tx1"/>
                </a:solidFill>
              </a:rPr>
              <a:t>Filter tables/sub-queries used in JOINs first in the FROM clause instead of the main WHERE clause.</a:t>
            </a:r>
          </a:p>
          <a:p>
            <a:pPr lvl="1"/>
            <a:r>
              <a:rPr lang="en-US" dirty="0" smtClean="0">
                <a:solidFill>
                  <a:schemeClr val="tx1"/>
                </a:solidFill>
              </a:rPr>
              <a:t>The query optimizer will usually apply filters first to the table(s) being joined to limit the records returned prior to the join.  That, after all, is a big part of its job.  But it doesn’t always work.</a:t>
            </a:r>
          </a:p>
          <a:p>
            <a:pPr lvl="1"/>
            <a:r>
              <a:rPr lang="en-US" dirty="0" smtClean="0">
                <a:solidFill>
                  <a:schemeClr val="tx1"/>
                </a:solidFill>
              </a:rPr>
              <a:t>To help ensure that data sets from tables and sub-queries used in JOINs are minimized, try moving your filter criteria into the sub-queries or ON clauses of the JOINs to help make sure the query optimizer gets it right.</a:t>
            </a:r>
          </a:p>
        </p:txBody>
      </p:sp>
    </p:spTree>
    <p:extLst>
      <p:ext uri="{BB962C8B-B14F-4D97-AF65-F5344CB8AC3E}">
        <p14:creationId xmlns:p14="http://schemas.microsoft.com/office/powerpoint/2010/main" val="138422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6"/>
            </a:pPr>
            <a:r>
              <a:rPr lang="en-US" dirty="0" smtClean="0">
                <a:solidFill>
                  <a:schemeClr val="tx1"/>
                </a:solidFill>
              </a:rPr>
              <a:t>When using a calculation expression in a search argument, try to apply the expression to the non-column side of the comparison operator.</a:t>
            </a:r>
          </a:p>
          <a:p>
            <a:pPr lvl="1"/>
            <a:r>
              <a:rPr lang="en-US" dirty="0" smtClean="0">
                <a:solidFill>
                  <a:schemeClr val="tx1"/>
                </a:solidFill>
              </a:rPr>
              <a:t>Instead of [Column] + 2 &gt; @value, use [Column] &gt; @value – 2</a:t>
            </a:r>
          </a:p>
          <a:p>
            <a:pPr lvl="1"/>
            <a:r>
              <a:rPr lang="en-US" dirty="0" smtClean="0">
                <a:solidFill>
                  <a:schemeClr val="tx1"/>
                </a:solidFill>
              </a:rPr>
              <a:t>The “bad” way causes the engine to have to do a calculation for every record.  By moving the calculation to the other side of the operator, the calculation only has to happen once.</a:t>
            </a:r>
          </a:p>
          <a:p>
            <a:pPr lvl="1"/>
            <a:r>
              <a:rPr lang="en-US" dirty="0" smtClean="0">
                <a:solidFill>
                  <a:schemeClr val="tx1"/>
                </a:solidFill>
              </a:rPr>
              <a:t>Likewise, don’t use LEFT() and RIGHT() string functions against the column to compare to a particular string, instead use the LIKE operator with the wildcard (%) character with the part of the string you are seeking.</a:t>
            </a:r>
          </a:p>
        </p:txBody>
      </p:sp>
    </p:spTree>
    <p:extLst>
      <p:ext uri="{BB962C8B-B14F-4D97-AF65-F5344CB8AC3E}">
        <p14:creationId xmlns:p14="http://schemas.microsoft.com/office/powerpoint/2010/main" val="28388060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1510</TotalTime>
  <Words>2420</Words>
  <Application>Microsoft Office PowerPoint</Application>
  <PresentationFormat>Widescreen</PresentationFormat>
  <Paragraphs>129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Century Gothic</vt:lpstr>
      <vt:lpstr>Wingdings 3</vt:lpstr>
      <vt:lpstr>Slice</vt:lpstr>
      <vt:lpstr>MICROSOFT SQL QUERY OPTIMIZATION, Tips &amp; Tricks</vt:lpstr>
      <vt:lpstr>Resources</vt:lpstr>
      <vt:lpstr>General Tips</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Proper Joins</vt:lpstr>
      <vt:lpstr>Proper Joins</vt:lpstr>
      <vt:lpstr>Proper Joins</vt:lpstr>
      <vt:lpstr>Proper Joins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SQL QUERY OPTIMIZATION, Tips &amp; Tricks</dc:title>
  <dc:creator>Jeremy Henry</dc:creator>
  <cp:lastModifiedBy>Jeremy Henry</cp:lastModifiedBy>
  <cp:revision>34</cp:revision>
  <dcterms:created xsi:type="dcterms:W3CDTF">2014-12-01T15:14:41Z</dcterms:created>
  <dcterms:modified xsi:type="dcterms:W3CDTF">2014-12-15T03:21:36Z</dcterms:modified>
</cp:coreProperties>
</file>