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3" r:id="rId19"/>
    <p:sldId id="275" r:id="rId20"/>
    <p:sldId id="277" r:id="rId21"/>
    <p:sldId id="276"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12/14/2014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6" Type="http://schemas.openxmlformats.org/officeDocument/2006/relationships/hyperlink" Target="http://technet.microsoft.com/en-us/library/ms175913(v=sql.105).aspx" TargetMode="Externa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a:t>
            </a:r>
            <a:r>
              <a:rPr lang="en-US" dirty="0" smtClean="0"/>
              <a:t>2</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Non-Clustered index: (continued)</a:t>
            </a:r>
          </a:p>
          <a:p>
            <a:pPr lvl="1"/>
            <a:r>
              <a:rPr lang="en-US" dirty="0" smtClean="0">
                <a:solidFill>
                  <a:schemeClr val="tx1"/>
                </a:solidFill>
              </a:rPr>
              <a:t>Multiple indexes can include the same column(s), but remember that all of these indexes must be maintained and updated during INSERT, UPDATE, and DELETE operations.</a:t>
            </a:r>
          </a:p>
          <a:p>
            <a:pPr lvl="1"/>
            <a:r>
              <a:rPr lang="en-US" dirty="0" smtClean="0">
                <a:solidFill>
                  <a:schemeClr val="tx1"/>
                </a:solidFill>
              </a:rPr>
              <a:t>Create non-clustered indexes that make sense based on how often columns are being used throughout the database and/or front-end application in joins and filters.</a:t>
            </a:r>
          </a:p>
          <a:p>
            <a:pPr lvl="1"/>
            <a:r>
              <a:rPr lang="en-US" dirty="0" smtClean="0">
                <a:solidFill>
                  <a:schemeClr val="tx1"/>
                </a:solidFill>
              </a:rPr>
              <a:t>Creating an index to accommodate a single SELECT query that runs once per week on a table that is being updated and added to hundreds of times per day may not be the best choice.</a:t>
            </a:r>
          </a:p>
        </p:txBody>
      </p:sp>
    </p:spTree>
    <p:extLst>
      <p:ext uri="{BB962C8B-B14F-4D97-AF65-F5344CB8AC3E}">
        <p14:creationId xmlns:p14="http://schemas.microsoft.com/office/powerpoint/2010/main" val="407097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UNI</a:t>
            </a:r>
            <a:r>
              <a:rPr lang="en-US" dirty="0" smtClean="0">
                <a:solidFill>
                  <a:schemeClr val="tx1"/>
                </a:solidFill>
              </a:rPr>
              <a:t>QUE vs. Non-Unique</a:t>
            </a:r>
          </a:p>
          <a:p>
            <a:pPr lvl="1"/>
            <a:r>
              <a:rPr lang="en-US" dirty="0" smtClean="0">
                <a:solidFill>
                  <a:schemeClr val="tx1"/>
                </a:solidFill>
              </a:rPr>
              <a:t>Both clustered and non-clustered indexes can be defined as UNIQUE.</a:t>
            </a:r>
          </a:p>
          <a:p>
            <a:pPr lvl="1"/>
            <a:r>
              <a:rPr lang="en-US" dirty="0" smtClean="0">
                <a:solidFill>
                  <a:schemeClr val="tx1"/>
                </a:solidFill>
              </a:rPr>
              <a:t>Use unique indexes if you can, and if the data is frequently filtered and/or joined based on equality.</a:t>
            </a:r>
          </a:p>
          <a:p>
            <a:pPr lvl="1"/>
            <a:r>
              <a:rPr lang="en-US" dirty="0" smtClean="0">
                <a:solidFill>
                  <a:schemeClr val="tx1"/>
                </a:solidFill>
              </a:rPr>
              <a:t>Non-unique indexes are useful for columns that are often filtered and/or joined based on non-equality and ranges – such as “Start” and “End” date fields.</a:t>
            </a:r>
          </a:p>
          <a:p>
            <a:r>
              <a:rPr lang="en-US" dirty="0" smtClean="0">
                <a:solidFill>
                  <a:schemeClr val="tx1"/>
                </a:solidFill>
              </a:rPr>
              <a:t>Lastly, don’t index columns that will often contain NULL values.</a:t>
            </a:r>
          </a:p>
        </p:txBody>
      </p:sp>
    </p:spTree>
    <p:extLst>
      <p:ext uri="{BB962C8B-B14F-4D97-AF65-F5344CB8AC3E}">
        <p14:creationId xmlns:p14="http://schemas.microsoft.com/office/powerpoint/2010/main" val="182920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1"/>
                </a:solidFill>
              </a:rPr>
              <a:t>Estimated and Actual</a:t>
            </a:r>
          </a:p>
          <a:p>
            <a:pPr lvl="1"/>
            <a:r>
              <a:rPr lang="en-US" dirty="0" smtClean="0">
                <a:solidFill>
                  <a:schemeClr val="tx1"/>
                </a:solidFill>
              </a:rPr>
              <a:t>Estimated execution plan can be viewed before running the query by right-clicking in the query window and selecting “Estimated Execution Plan” or by pressing [Ctrl]+L</a:t>
            </a:r>
          </a:p>
          <a:p>
            <a:pPr lvl="1"/>
            <a:r>
              <a:rPr lang="en-US" dirty="0" smtClean="0">
                <a:solidFill>
                  <a:schemeClr val="tx1"/>
                </a:solidFill>
              </a:rPr>
              <a:t>To view the actual plan used, turn on “Include Actual Execution Plan” option:  Toolbar icon or right-click in the query window and select it.</a:t>
            </a:r>
          </a:p>
          <a:p>
            <a:pPr lvl="1"/>
            <a:r>
              <a:rPr lang="en-US" dirty="0" smtClean="0">
                <a:solidFill>
                  <a:schemeClr val="tx1"/>
                </a:solidFill>
              </a:rPr>
              <a:t>Usually, the estimated and actual execution plans are the same.  If they aren’t, it may indicate that the statistics on the table or index are not up-to-date or the data distribution is skewed.</a:t>
            </a:r>
          </a:p>
          <a:p>
            <a:pPr lvl="1"/>
            <a:r>
              <a:rPr lang="en-US" dirty="0" smtClean="0">
                <a:solidFill>
                  <a:schemeClr val="tx1"/>
                </a:solidFill>
              </a:rPr>
              <a:t>You can save execution plans (as a .</a:t>
            </a:r>
            <a:r>
              <a:rPr lang="en-US" dirty="0" err="1" smtClean="0">
                <a:solidFill>
                  <a:schemeClr val="tx1"/>
                </a:solidFill>
              </a:rPr>
              <a:t>sqlplan</a:t>
            </a:r>
            <a:r>
              <a:rPr lang="en-US" dirty="0" smtClean="0">
                <a:solidFill>
                  <a:schemeClr val="tx1"/>
                </a:solidFill>
              </a:rPr>
              <a:t> file) by right-clicking in the Execution Plan window and choosing “Save Execution Plan As…”</a:t>
            </a:r>
          </a:p>
          <a:p>
            <a:pPr lvl="2"/>
            <a:r>
              <a:rPr lang="en-US" dirty="0" smtClean="0">
                <a:solidFill>
                  <a:schemeClr val="tx1"/>
                </a:solidFill>
              </a:rPr>
              <a:t>This can be useful for analyzing changes to the query over time.</a:t>
            </a:r>
          </a:p>
          <a:p>
            <a:pPr lvl="1"/>
            <a:r>
              <a:rPr lang="en-US" dirty="0" smtClean="0">
                <a:solidFill>
                  <a:schemeClr val="tx1"/>
                </a:solidFill>
              </a:rPr>
              <a:t>To test different ways of writing your query, put them both (or all) in the same query window and Show Estimated Execution Plan.  The plans will be weighted relative to the entire batch.  If one query produces a better plan, it will be easy to identify because the cost will be &lt; 50%.</a:t>
            </a:r>
          </a:p>
        </p:txBody>
      </p:sp>
    </p:spTree>
    <p:extLst>
      <p:ext uri="{BB962C8B-B14F-4D97-AF65-F5344CB8AC3E}">
        <p14:creationId xmlns:p14="http://schemas.microsoft.com/office/powerpoint/2010/main" val="154286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Diagram is read right-to-left, top-to-bottom</a:t>
            </a:r>
          </a:p>
          <a:p>
            <a:r>
              <a:rPr lang="en-US" dirty="0" smtClean="0">
                <a:solidFill>
                  <a:schemeClr val="tx1"/>
                </a:solidFill>
              </a:rPr>
              <a:t>Thickness of arrowed lines between operations indicates how much data is being passed up the chain.</a:t>
            </a:r>
          </a:p>
          <a:p>
            <a:r>
              <a:rPr lang="en-US" dirty="0" smtClean="0">
                <a:solidFill>
                  <a:schemeClr val="tx1"/>
                </a:solidFill>
              </a:rPr>
              <a:t>Hovering over an operation icon or data line displays detailed information.  Some of the most useful properties include:</a:t>
            </a:r>
          </a:p>
          <a:p>
            <a:pPr lvl="1"/>
            <a:r>
              <a:rPr lang="en-US" dirty="0" smtClean="0">
                <a:solidFill>
                  <a:schemeClr val="tx1"/>
                </a:solidFill>
              </a:rPr>
              <a:t>Cached plan size: useful to see how much memory operations and plans consume</a:t>
            </a:r>
          </a:p>
          <a:p>
            <a:pPr lvl="1"/>
            <a:r>
              <a:rPr lang="en-US" dirty="0" smtClean="0">
                <a:solidFill>
                  <a:schemeClr val="tx1"/>
                </a:solidFill>
              </a:rPr>
              <a:t>Estimated # Rows: (self-explanatory)</a:t>
            </a:r>
          </a:p>
          <a:p>
            <a:pPr lvl="1"/>
            <a:r>
              <a:rPr lang="en-US" dirty="0" smtClean="0">
                <a:solidFill>
                  <a:schemeClr val="tx1"/>
                </a:solidFill>
              </a:rPr>
              <a:t>Estimated </a:t>
            </a:r>
            <a:r>
              <a:rPr lang="en-US" dirty="0" err="1" smtClean="0">
                <a:solidFill>
                  <a:schemeClr val="tx1"/>
                </a:solidFill>
              </a:rPr>
              <a:t>Subtree</a:t>
            </a:r>
            <a:r>
              <a:rPr lang="en-US" dirty="0" smtClean="0">
                <a:solidFill>
                  <a:schemeClr val="tx1"/>
                </a:solidFill>
              </a:rPr>
              <a:t> Cost:  Only valid relative to other operations/</a:t>
            </a:r>
            <a:r>
              <a:rPr lang="en-US" dirty="0" err="1" smtClean="0">
                <a:solidFill>
                  <a:schemeClr val="tx1"/>
                </a:solidFill>
              </a:rPr>
              <a:t>subtrees</a:t>
            </a:r>
            <a:r>
              <a:rPr lang="en-US" dirty="0" smtClean="0">
                <a:solidFill>
                  <a:schemeClr val="tx1"/>
                </a:solidFill>
              </a:rPr>
              <a:t> in the batch, but provides a cumulative cost (right-to-left) up to, and including the operation.  Useful for finding most costly branches of a complex query)</a:t>
            </a:r>
          </a:p>
        </p:txBody>
      </p:sp>
    </p:spTree>
    <p:extLst>
      <p:ext uri="{BB962C8B-B14F-4D97-AF65-F5344CB8AC3E}">
        <p14:creationId xmlns:p14="http://schemas.microsoft.com/office/powerpoint/2010/main" val="285139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Table Scan vs. Index Scan vs. Index Seek</a:t>
            </a:r>
          </a:p>
          <a:p>
            <a:pPr lvl="1"/>
            <a:r>
              <a:rPr lang="en-US" dirty="0" smtClean="0">
                <a:solidFill>
                  <a:schemeClr val="tx1"/>
                </a:solidFill>
              </a:rPr>
              <a:t>A Table Scan indicates that the SQL engine has to go through every row of the table data.</a:t>
            </a:r>
          </a:p>
          <a:p>
            <a:pPr lvl="2"/>
            <a:r>
              <a:rPr lang="en-US" dirty="0" smtClean="0">
                <a:solidFill>
                  <a:schemeClr val="tx1"/>
                </a:solidFill>
              </a:rPr>
              <a:t>This is most costly of the 3 operations</a:t>
            </a:r>
          </a:p>
          <a:p>
            <a:pPr lvl="2"/>
            <a:r>
              <a:rPr lang="en-US" dirty="0" smtClean="0">
                <a:solidFill>
                  <a:schemeClr val="tx1"/>
                </a:solidFill>
              </a:rPr>
              <a:t>Sometimes, Table Scans are unavoidable, but try to minimize them by implementing indexes when possible.</a:t>
            </a:r>
          </a:p>
          <a:p>
            <a:pPr lvl="1"/>
            <a:r>
              <a:rPr lang="en-US" dirty="0" smtClean="0">
                <a:solidFill>
                  <a:schemeClr val="tx1"/>
                </a:solidFill>
              </a:rPr>
              <a:t>An Index Scan goes through every row of the index (which generally requires less memory and I/O than looking at the table data).</a:t>
            </a:r>
          </a:p>
          <a:p>
            <a:pPr lvl="2"/>
            <a:r>
              <a:rPr lang="en-US" dirty="0" smtClean="0">
                <a:solidFill>
                  <a:schemeClr val="tx1"/>
                </a:solidFill>
              </a:rPr>
              <a:t>Both Table Scans and Index Scans ultimately require a lot more I/O and take longer to process than the last option…</a:t>
            </a:r>
          </a:p>
          <a:p>
            <a:pPr lvl="1"/>
            <a:r>
              <a:rPr lang="en-US" dirty="0" smtClean="0">
                <a:solidFill>
                  <a:schemeClr val="tx1"/>
                </a:solidFill>
              </a:rPr>
              <a:t>An Index Seek allows the engine to completely skip over most of the data in the index and look at a much smaller subset to identify matches.</a:t>
            </a:r>
          </a:p>
          <a:p>
            <a:pPr lvl="2"/>
            <a:r>
              <a:rPr lang="en-US" dirty="0" smtClean="0">
                <a:solidFill>
                  <a:schemeClr val="tx1"/>
                </a:solidFill>
              </a:rPr>
              <a:t>This is, by far, the most efficient of the 3 operations.</a:t>
            </a:r>
          </a:p>
          <a:p>
            <a:pPr lvl="1"/>
            <a:endParaRPr lang="en-US"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935320"/>
            <a:ext cx="609600"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33" y="2346858"/>
            <a:ext cx="636945" cy="6369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9548" y="2349148"/>
            <a:ext cx="636945" cy="6369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883" y="3344447"/>
            <a:ext cx="636945" cy="63694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9548" y="3371794"/>
            <a:ext cx="609598" cy="609598"/>
          </a:xfrm>
          <a:prstGeom prst="rect">
            <a:avLst/>
          </a:prstGeom>
        </p:spPr>
      </p:pic>
    </p:spTree>
    <p:extLst>
      <p:ext uri="{BB962C8B-B14F-4D97-AF65-F5344CB8AC3E}">
        <p14:creationId xmlns:p14="http://schemas.microsoft.com/office/powerpoint/2010/main" val="1150296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RID Lookup</a:t>
            </a:r>
          </a:p>
          <a:p>
            <a:pPr lvl="1"/>
            <a:r>
              <a:rPr lang="en-US" dirty="0" smtClean="0">
                <a:solidFill>
                  <a:schemeClr val="tx1"/>
                </a:solidFill>
              </a:rPr>
              <a:t>This is a “Row Identifier Lookup”</a:t>
            </a:r>
          </a:p>
          <a:p>
            <a:pPr lvl="1"/>
            <a:r>
              <a:rPr lang="en-US" dirty="0" smtClean="0">
                <a:solidFill>
                  <a:schemeClr val="tx1"/>
                </a:solidFill>
              </a:rPr>
              <a:t>Used on a “heap” table – a table that has no Clustered index</a:t>
            </a:r>
          </a:p>
          <a:p>
            <a:pPr lvl="1"/>
            <a:r>
              <a:rPr lang="en-US" dirty="0" smtClean="0">
                <a:solidFill>
                  <a:schemeClr val="tx1"/>
                </a:solidFill>
              </a:rPr>
              <a:t>Could indicate potential for adding a clustered index.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842" y="1274804"/>
            <a:ext cx="762001" cy="762001"/>
          </a:xfrm>
          <a:prstGeom prst="rect">
            <a:avLst/>
          </a:prstGeom>
        </p:spPr>
      </p:pic>
    </p:spTree>
    <p:extLst>
      <p:ext uri="{BB962C8B-B14F-4D97-AF65-F5344CB8AC3E}">
        <p14:creationId xmlns:p14="http://schemas.microsoft.com/office/powerpoint/2010/main" val="296173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Nested Loop join</a:t>
            </a:r>
          </a:p>
          <a:p>
            <a:pPr lvl="1"/>
            <a:r>
              <a:rPr lang="en-US" dirty="0" smtClean="0">
                <a:solidFill>
                  <a:schemeClr val="tx1"/>
                </a:solidFill>
              </a:rPr>
              <a:t>For each record in the outer table, SQL loops through all of the rows from the inner table to find matches.</a:t>
            </a:r>
          </a:p>
          <a:p>
            <a:pPr lvl="1"/>
            <a:r>
              <a:rPr lang="en-US" dirty="0" smtClean="0">
                <a:solidFill>
                  <a:schemeClr val="tx1"/>
                </a:solidFill>
              </a:rPr>
              <a:t>Efficient if one table is small and the inner table is being joined on an indexed column.</a:t>
            </a:r>
          </a:p>
          <a:p>
            <a:pPr lvl="1"/>
            <a:r>
              <a:rPr lang="en-US" dirty="0" smtClean="0">
                <a:solidFill>
                  <a:schemeClr val="tx1"/>
                </a:solidFill>
              </a:rPr>
              <a:t>This is also always used if the join is NOT based on equality.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698" y="990600"/>
            <a:ext cx="714632" cy="714632"/>
          </a:xfrm>
          <a:prstGeom prst="rect">
            <a:avLst/>
          </a:prstGeom>
        </p:spPr>
      </p:pic>
    </p:spTree>
    <p:extLst>
      <p:ext uri="{BB962C8B-B14F-4D97-AF65-F5344CB8AC3E}">
        <p14:creationId xmlns:p14="http://schemas.microsoft.com/office/powerpoint/2010/main" val="268477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Merge join</a:t>
            </a:r>
          </a:p>
          <a:p>
            <a:pPr lvl="1"/>
            <a:r>
              <a:rPr lang="en-US" dirty="0" smtClean="0">
                <a:solidFill>
                  <a:schemeClr val="tx1"/>
                </a:solidFill>
              </a:rPr>
              <a:t>Optimizer first sorts both inputs on the join column</a:t>
            </a:r>
          </a:p>
          <a:p>
            <a:pPr lvl="1"/>
            <a:r>
              <a:rPr lang="en-US" dirty="0" smtClean="0">
                <a:solidFill>
                  <a:schemeClr val="tx1"/>
                </a:solidFill>
              </a:rPr>
              <a:t>Then, it gets a row from each input and compares on the join column(s).  If they match, then both rows are moved to the result set being built.  If the don’t, SQL sticks with the row with the “higher” value, discards the row with the lower value, then looks at the next row from that table and compares.</a:t>
            </a:r>
          </a:p>
          <a:p>
            <a:pPr lvl="1"/>
            <a:r>
              <a:rPr lang="en-US" dirty="0" smtClean="0">
                <a:solidFill>
                  <a:schemeClr val="tx1"/>
                </a:solidFill>
              </a:rPr>
              <a:t>This results in a single scan through each input (unlike a Nested Loop which scans the second input completely for every row in the first)</a:t>
            </a:r>
          </a:p>
          <a:p>
            <a:pPr lvl="1"/>
            <a:r>
              <a:rPr lang="en-US" dirty="0" smtClean="0">
                <a:solidFill>
                  <a:schemeClr val="tx1"/>
                </a:solidFill>
              </a:rPr>
              <a:t>Merge joins are particularly a good choice if both inputs are already sorted (i.e. via clustered indexes) by the join column.</a:t>
            </a:r>
          </a:p>
          <a:p>
            <a:pPr lvl="1"/>
            <a:r>
              <a:rPr lang="en-US" dirty="0" smtClean="0">
                <a:solidFill>
                  <a:schemeClr val="tx1"/>
                </a:solidFill>
              </a:rPr>
              <a:t>Might also be a good choice for the optimizer if adequate memory is available to sort the inputs first.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734" y="328484"/>
            <a:ext cx="714632" cy="714632"/>
          </a:xfrm>
          <a:prstGeom prst="rect">
            <a:avLst/>
          </a:prstGeom>
        </p:spPr>
      </p:pic>
    </p:spTree>
    <p:extLst>
      <p:ext uri="{BB962C8B-B14F-4D97-AF65-F5344CB8AC3E}">
        <p14:creationId xmlns:p14="http://schemas.microsoft.com/office/powerpoint/2010/main" val="3945487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Hash join</a:t>
            </a:r>
          </a:p>
          <a:p>
            <a:pPr lvl="1"/>
            <a:r>
              <a:rPr lang="en-US" dirty="0" smtClean="0">
                <a:solidFill>
                  <a:schemeClr val="tx1"/>
                </a:solidFill>
              </a:rPr>
              <a:t>Usually chosen if the “inner” table does not have a useful index.</a:t>
            </a:r>
          </a:p>
          <a:p>
            <a:pPr lvl="1"/>
            <a:r>
              <a:rPr lang="en-US" dirty="0" smtClean="0">
                <a:solidFill>
                  <a:schemeClr val="tx1"/>
                </a:solidFill>
              </a:rPr>
              <a:t>Most useful when joining large tables with no useful index(</a:t>
            </a:r>
            <a:r>
              <a:rPr lang="en-US" dirty="0" err="1" smtClean="0">
                <a:solidFill>
                  <a:schemeClr val="tx1"/>
                </a:solidFill>
              </a:rPr>
              <a:t>es</a:t>
            </a:r>
            <a:r>
              <a:rPr lang="en-US" dirty="0" smtClean="0">
                <a:solidFill>
                  <a:schemeClr val="tx1"/>
                </a:solidFill>
              </a:rPr>
              <a:t>)</a:t>
            </a:r>
          </a:p>
          <a:p>
            <a:pPr lvl="1"/>
            <a:r>
              <a:rPr lang="en-US" dirty="0" smtClean="0">
                <a:solidFill>
                  <a:schemeClr val="tx1"/>
                </a:solidFill>
              </a:rPr>
              <a:t>SQL has to build a hash table on-the-fly – essentially a temporary index.</a:t>
            </a:r>
          </a:p>
          <a:p>
            <a:pPr lvl="1"/>
            <a:r>
              <a:rPr lang="en-US" dirty="0" smtClean="0">
                <a:solidFill>
                  <a:schemeClr val="tx1"/>
                </a:solidFill>
              </a:rPr>
              <a:t>Two phases:  Build and Probe</a:t>
            </a:r>
          </a:p>
          <a:p>
            <a:pPr lvl="2"/>
            <a:r>
              <a:rPr lang="en-US" dirty="0" smtClean="0">
                <a:solidFill>
                  <a:schemeClr val="tx1"/>
                </a:solidFill>
              </a:rPr>
              <a:t>Build runs the join key value through a hash algorithm – usually on the smaller of the two tables.  This often results in a shortened version of the value which is more efficient for matching.  These values – along with a pointer to the original record – are essentially stored in a temp table.  Furthermore, these hashed values are “grouped” into </a:t>
            </a:r>
            <a:r>
              <a:rPr lang="en-US" i="1" dirty="0" smtClean="0">
                <a:solidFill>
                  <a:schemeClr val="tx1"/>
                </a:solidFill>
              </a:rPr>
              <a:t>hash buckets</a:t>
            </a:r>
            <a:r>
              <a:rPr lang="en-US" dirty="0" smtClean="0">
                <a:solidFill>
                  <a:schemeClr val="tx1"/>
                </a:solidFill>
              </a:rPr>
              <a:t> in an even distribution.</a:t>
            </a:r>
          </a:p>
          <a:p>
            <a:pPr lvl="2"/>
            <a:r>
              <a:rPr lang="en-US" dirty="0" smtClean="0">
                <a:solidFill>
                  <a:schemeClr val="tx1"/>
                </a:solidFill>
              </a:rPr>
              <a:t>Probe then runs the join key value for each row of the other table through the same algorithm, determines the relevant </a:t>
            </a:r>
            <a:r>
              <a:rPr lang="en-US" i="1" dirty="0" smtClean="0">
                <a:solidFill>
                  <a:schemeClr val="tx1"/>
                </a:solidFill>
              </a:rPr>
              <a:t>hash bucket</a:t>
            </a:r>
            <a:r>
              <a:rPr lang="en-US" dirty="0" smtClean="0">
                <a:solidFill>
                  <a:schemeClr val="tx1"/>
                </a:solidFill>
              </a:rPr>
              <a:t> to look in, and then tries to find a match in the hash table (within that </a:t>
            </a:r>
            <a:r>
              <a:rPr lang="en-US" i="1" dirty="0" smtClean="0">
                <a:solidFill>
                  <a:schemeClr val="tx1"/>
                </a:solidFill>
              </a:rPr>
              <a:t>hash bucket</a:t>
            </a:r>
            <a:r>
              <a:rPr lang="en-US" dirty="0" smtClean="0">
                <a:solidFill>
                  <a:schemeClr val="tx1"/>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189" y="362465"/>
            <a:ext cx="700216" cy="700216"/>
          </a:xfrm>
          <a:prstGeom prst="rect">
            <a:avLst/>
          </a:prstGeom>
        </p:spPr>
      </p:pic>
    </p:spTree>
    <p:extLst>
      <p:ext uri="{BB962C8B-B14F-4D97-AF65-F5344CB8AC3E}">
        <p14:creationId xmlns:p14="http://schemas.microsoft.com/office/powerpoint/2010/main" val="250155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fontScale="92500"/>
          </a:bodyPr>
          <a:lstStyle/>
          <a:p>
            <a:r>
              <a:rPr lang="en-US" dirty="0" smtClean="0">
                <a:solidFill>
                  <a:schemeClr val="tx1"/>
                </a:solidFill>
              </a:rPr>
              <a:t>Hash join (continued)</a:t>
            </a:r>
          </a:p>
          <a:p>
            <a:pPr lvl="1"/>
            <a:r>
              <a:rPr lang="en-US" dirty="0" smtClean="0">
                <a:solidFill>
                  <a:schemeClr val="tx1"/>
                </a:solidFill>
              </a:rPr>
              <a:t>Because of the </a:t>
            </a:r>
            <a:r>
              <a:rPr lang="en-US" i="1" dirty="0" smtClean="0">
                <a:solidFill>
                  <a:schemeClr val="tx1"/>
                </a:solidFill>
              </a:rPr>
              <a:t>hash bucket</a:t>
            </a:r>
            <a:r>
              <a:rPr lang="en-US" dirty="0" smtClean="0">
                <a:solidFill>
                  <a:schemeClr val="tx1"/>
                </a:solidFill>
              </a:rPr>
              <a:t> mechanism, Hash joins are useless for inequality-based joins.</a:t>
            </a:r>
          </a:p>
          <a:p>
            <a:pPr lvl="1"/>
            <a:r>
              <a:rPr lang="en-US" dirty="0" smtClean="0">
                <a:solidFill>
                  <a:schemeClr val="tx1"/>
                </a:solidFill>
              </a:rPr>
              <a:t>Hash joins can’t flow output rows to the next operation until the hash operation is complete – unlike Merge and Nested Loop joins.  In addition, Hash joins require a memory grant which imposes additional limitations.  Therefore, Hash joins remove an opportunity for some parallelism when processing the query (i.e. it is a “blocking” operation).</a:t>
            </a:r>
          </a:p>
          <a:p>
            <a:pPr lvl="1"/>
            <a:r>
              <a:rPr lang="en-US" dirty="0" smtClean="0">
                <a:solidFill>
                  <a:schemeClr val="tx1"/>
                </a:solidFill>
              </a:rPr>
              <a:t>Why choose/allow a Hash join?  It can be efficient when you don’t want to incur the overhead of a permanent index because you only have a few (or infrequent) queries based on that join criteria/column(s)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860" y="463611"/>
            <a:ext cx="700216" cy="700216"/>
          </a:xfrm>
          <a:prstGeom prst="rect">
            <a:avLst/>
          </a:prstGeom>
        </p:spPr>
      </p:pic>
    </p:spTree>
    <p:extLst>
      <p:ext uri="{BB962C8B-B14F-4D97-AF65-F5344CB8AC3E}">
        <p14:creationId xmlns:p14="http://schemas.microsoft.com/office/powerpoint/2010/main" val="93512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u="sng" dirty="0" smtClean="0">
              <a:solidFill>
                <a:schemeClr val="tx1"/>
              </a:solidFill>
            </a:endParaRPr>
          </a:p>
          <a:p>
            <a:r>
              <a:rPr lang="en-US" dirty="0" smtClean="0">
                <a:solidFill>
                  <a:schemeClr val="tx1"/>
                </a:solidFill>
              </a:rPr>
              <a:t>Microsoft SQL Server Execution Plan Icon/Operation Reference</a:t>
            </a:r>
          </a:p>
          <a:p>
            <a:pPr lvl="1"/>
            <a:r>
              <a:rPr lang="en-US" dirty="0">
                <a:solidFill>
                  <a:schemeClr val="tx1"/>
                </a:solidFill>
                <a:hlinkClick r:id="rId6"/>
              </a:rPr>
              <a:t>http://technet.microsoft.com/en-us/library/ms175913(v=sql.105).</a:t>
            </a:r>
            <a:r>
              <a:rPr lang="en-US" dirty="0" smtClean="0">
                <a:solidFill>
                  <a:schemeClr val="tx1"/>
                </a:solidFill>
                <a:hlinkClick r:id="rId6"/>
              </a:rPr>
              <a:t>aspx</a:t>
            </a:r>
            <a:endParaRPr lang="en-US" dirty="0" smtClean="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Hash match operator</a:t>
            </a:r>
          </a:p>
          <a:p>
            <a:pPr lvl="1"/>
            <a:r>
              <a:rPr lang="en-US" dirty="0" smtClean="0">
                <a:solidFill>
                  <a:schemeClr val="tx1"/>
                </a:solidFill>
              </a:rPr>
              <a:t>Same icon/operation as Hash join… different context</a:t>
            </a:r>
          </a:p>
          <a:p>
            <a:pPr lvl="1"/>
            <a:r>
              <a:rPr lang="en-US" dirty="0" smtClean="0">
                <a:solidFill>
                  <a:schemeClr val="tx1"/>
                </a:solidFill>
              </a:rPr>
              <a:t>This operation will show up in the plan if you are aggregating data.</a:t>
            </a:r>
          </a:p>
          <a:p>
            <a:pPr lvl="1"/>
            <a:r>
              <a:rPr lang="en-US" dirty="0" smtClean="0">
                <a:solidFill>
                  <a:schemeClr val="tx1"/>
                </a:solidFill>
              </a:rPr>
              <a:t>These can be expensive operations.</a:t>
            </a:r>
          </a:p>
          <a:p>
            <a:pPr lvl="1"/>
            <a:r>
              <a:rPr lang="en-US" dirty="0" smtClean="0">
                <a:solidFill>
                  <a:schemeClr val="tx1"/>
                </a:solidFill>
              </a:rPr>
              <a:t>The only thing you can do when to ensure this operation is optimized is to make sure you are limiting rows to be aggregated using a WHERE clause as much as possible.</a:t>
            </a:r>
          </a:p>
          <a:p>
            <a:pPr lvl="2"/>
            <a:r>
              <a:rPr lang="en-US" dirty="0" smtClean="0">
                <a:solidFill>
                  <a:schemeClr val="tx1"/>
                </a:solidFill>
              </a:rPr>
              <a:t>HAVING filters happen AFTER aggregation and generally won’t help you here.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854" y="499535"/>
            <a:ext cx="700216" cy="700216"/>
          </a:xfrm>
          <a:prstGeom prst="rect">
            <a:avLst/>
          </a:prstGeom>
        </p:spPr>
      </p:pic>
    </p:spTree>
    <p:extLst>
      <p:ext uri="{BB962C8B-B14F-4D97-AF65-F5344CB8AC3E}">
        <p14:creationId xmlns:p14="http://schemas.microsoft.com/office/powerpoint/2010/main" val="295426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Sort</a:t>
            </a:r>
          </a:p>
          <a:p>
            <a:pPr lvl="1"/>
            <a:r>
              <a:rPr lang="en-US" dirty="0" smtClean="0">
                <a:solidFill>
                  <a:schemeClr val="tx1"/>
                </a:solidFill>
              </a:rPr>
              <a:t>Pretty self-explanatory</a:t>
            </a:r>
          </a:p>
          <a:p>
            <a:pPr lvl="1"/>
            <a:r>
              <a:rPr lang="en-US" dirty="0" smtClean="0">
                <a:solidFill>
                  <a:schemeClr val="tx1"/>
                </a:solidFill>
              </a:rPr>
              <a:t>If you are utilizing clustered indexes in your tables and/or joins, you might not need to add the ORDER BY clause to your query and might be able to eliminate a Sort operation in the plan.  Rows will already by sorted as they come out of the join operations.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778" y="1130876"/>
            <a:ext cx="704335" cy="704335"/>
          </a:xfrm>
          <a:prstGeom prst="rect">
            <a:avLst/>
          </a:prstGeom>
        </p:spPr>
      </p:pic>
    </p:spTree>
    <p:extLst>
      <p:ext uri="{BB962C8B-B14F-4D97-AF65-F5344CB8AC3E}">
        <p14:creationId xmlns:p14="http://schemas.microsoft.com/office/powerpoint/2010/main" val="282641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understanding the diagram</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a:t>
            </a:r>
          </a:p>
          <a:p>
            <a:pPr lvl="1"/>
            <a:r>
              <a:rPr lang="en-US" dirty="0" smtClean="0">
                <a:solidFill>
                  <a:schemeClr val="tx1"/>
                </a:solidFill>
              </a:rPr>
              <a:t>Again, pretty self-explanatory.  Excludes rows passed to it so far that don’t match criteria.</a:t>
            </a:r>
          </a:p>
          <a:p>
            <a:pPr lvl="1"/>
            <a:r>
              <a:rPr lang="en-US" dirty="0" smtClean="0">
                <a:solidFill>
                  <a:schemeClr val="tx1"/>
                </a:solidFill>
              </a:rPr>
              <a:t>Sometimes, you might be able to eliminate a Filter operation by leveraging an existing join operation or by including the column in an index so it can be included in the Scan/Seek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870" y="1089686"/>
            <a:ext cx="704335" cy="704335"/>
          </a:xfrm>
          <a:prstGeom prst="rect">
            <a:avLst/>
          </a:prstGeom>
        </p:spPr>
      </p:pic>
    </p:spTree>
    <p:extLst>
      <p:ext uri="{BB962C8B-B14F-4D97-AF65-F5344CB8AC3E}">
        <p14:creationId xmlns:p14="http://schemas.microsoft.com/office/powerpoint/2010/main" val="96079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“Deep trees” vs. “Bushy trees”</a:t>
            </a:r>
          </a:p>
          <a:p>
            <a:pPr lvl="1"/>
            <a:r>
              <a:rPr lang="en-US" dirty="0" smtClean="0">
                <a:solidFill>
                  <a:schemeClr val="tx1"/>
                </a:solidFill>
              </a:rPr>
              <a:t>Deep trees are execution plans that are pretty linear – where join steps are dependent on previous join steps.</a:t>
            </a:r>
          </a:p>
          <a:p>
            <a:pPr lvl="1"/>
            <a:r>
              <a:rPr lang="en-US" dirty="0" smtClean="0">
                <a:solidFill>
                  <a:schemeClr val="tx1"/>
                </a:solidFill>
              </a:rPr>
              <a:t>Bushy trees are execution plans that fan out</a:t>
            </a:r>
          </a:p>
          <a:p>
            <a:pPr lvl="2"/>
            <a:r>
              <a:rPr lang="en-US" dirty="0" smtClean="0">
                <a:solidFill>
                  <a:schemeClr val="tx1"/>
                </a:solidFill>
              </a:rPr>
              <a:t>Bushy trees offer greater potential for parallelism in processing the query but are rather expensive to analyze.</a:t>
            </a:r>
          </a:p>
        </p:txBody>
      </p:sp>
    </p:spTree>
    <p:extLst>
      <p:ext uri="{BB962C8B-B14F-4D97-AF65-F5344CB8AC3E}">
        <p14:creationId xmlns:p14="http://schemas.microsoft.com/office/powerpoint/2010/main" val="214709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endParaRPr lang="en-US" dirty="0"/>
          </a:p>
        </p:txBody>
      </p:sp>
      <p:sp>
        <p:nvSpPr>
          <p:cNvPr id="3" name="Content Placeholder 2"/>
          <p:cNvSpPr>
            <a:spLocks noGrp="1"/>
          </p:cNvSpPr>
          <p:nvPr>
            <p:ph idx="1"/>
          </p:nvPr>
        </p:nvSpPr>
        <p:spPr>
          <a:xfrm>
            <a:off x="684213" y="685800"/>
            <a:ext cx="5098750" cy="3615267"/>
          </a:xfrm>
        </p:spPr>
        <p:txBody>
          <a:bodyPr>
            <a:normAutofit fontScale="92500" lnSpcReduction="20000"/>
          </a:bodyPr>
          <a:lstStyle/>
          <a:p>
            <a:r>
              <a:rPr lang="en-US" dirty="0" smtClean="0">
                <a:solidFill>
                  <a:schemeClr val="tx1"/>
                </a:solidFill>
              </a:rPr>
              <a:t># of Deep trees is calculated as </a:t>
            </a:r>
            <a:r>
              <a:rPr lang="en-US" i="1" dirty="0" smtClean="0">
                <a:solidFill>
                  <a:schemeClr val="tx1"/>
                </a:solidFill>
              </a:rPr>
              <a:t>n! </a:t>
            </a:r>
            <a:r>
              <a:rPr lang="en-US" dirty="0" smtClean="0">
                <a:solidFill>
                  <a:schemeClr val="tx1"/>
                </a:solidFill>
              </a:rPr>
              <a:t>(where n = # of tables involved)</a:t>
            </a:r>
          </a:p>
          <a:p>
            <a:r>
              <a:rPr lang="en-US" dirty="0" smtClean="0">
                <a:solidFill>
                  <a:schemeClr val="tx1"/>
                </a:solidFill>
              </a:rPr>
              <a:t># of Bushy trees is calculated as:</a:t>
            </a:r>
          </a:p>
          <a:p>
            <a:pPr lvl="1"/>
            <a:r>
              <a:rPr lang="en-US" dirty="0" smtClean="0">
                <a:solidFill>
                  <a:schemeClr val="tx1"/>
                </a:solidFill>
              </a:rPr>
              <a:t>(2n – 2)! / (n – 1)!</a:t>
            </a:r>
          </a:p>
          <a:p>
            <a:r>
              <a:rPr lang="en-US" dirty="0" smtClean="0">
                <a:solidFill>
                  <a:schemeClr val="tx1"/>
                </a:solidFill>
              </a:rPr>
              <a:t>Possible bushy-tree combinations quickly far outgrow deep-tree combinations once you get to 3+ tables (</a:t>
            </a:r>
            <a:r>
              <a:rPr lang="en-US" i="1" dirty="0" smtClean="0">
                <a:solidFill>
                  <a:schemeClr val="tx1"/>
                </a:solidFill>
              </a:rPr>
              <a:t>see chart)</a:t>
            </a:r>
            <a:endParaRPr lang="en-US" dirty="0" smtClean="0">
              <a:solidFill>
                <a:schemeClr val="tx1"/>
              </a:solidFill>
            </a:endParaRPr>
          </a:p>
          <a:p>
            <a:r>
              <a:rPr lang="en-US" dirty="0" smtClean="0">
                <a:solidFill>
                  <a:schemeClr val="tx1"/>
                </a:solidFill>
              </a:rPr>
              <a:t>Query optimizers cannot possibly analyze all of the possible join orders, so it depends on heuristics and rules – like “avoid bushy trees”.</a:t>
            </a:r>
          </a:p>
        </p:txBody>
      </p:sp>
      <p:graphicFrame>
        <p:nvGraphicFramePr>
          <p:cNvPr id="4" name="Table 3"/>
          <p:cNvGraphicFramePr>
            <a:graphicFrameLocks noGrp="1"/>
          </p:cNvGraphicFramePr>
          <p:nvPr>
            <p:extLst>
              <p:ext uri="{D42A27DB-BD31-4B8C-83A1-F6EECF244321}">
                <p14:modId xmlns:p14="http://schemas.microsoft.com/office/powerpoint/2010/main" val="3053287454"/>
              </p:ext>
            </p:extLst>
          </p:nvPr>
        </p:nvGraphicFramePr>
        <p:xfrm>
          <a:off x="6137189" y="902217"/>
          <a:ext cx="3970637" cy="3398850"/>
        </p:xfrm>
        <a:graphic>
          <a:graphicData uri="http://schemas.openxmlformats.org/drawingml/2006/table">
            <a:tbl>
              <a:tblPr>
                <a:tableStyleId>{5C22544A-7EE6-4342-B048-85BDC9FD1C3A}</a:tableStyleId>
              </a:tblPr>
              <a:tblGrid>
                <a:gridCol w="1063368"/>
                <a:gridCol w="1446467"/>
                <a:gridCol w="1460802"/>
              </a:tblGrid>
              <a:tr h="261450">
                <a:tc>
                  <a:txBody>
                    <a:bodyPr/>
                    <a:lstStyle/>
                    <a:p>
                      <a:pPr algn="l" fontAlgn="ctr"/>
                      <a:r>
                        <a:rPr lang="en-US" sz="1000" b="1" u="none" strike="noStrike" dirty="0">
                          <a:effectLst/>
                        </a:rPr>
                        <a:t>Tables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Left-Deep Trees </a:t>
                      </a:r>
                      <a:endParaRPr lang="en-US" sz="1000" b="1"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ctr"/>
                      <a:r>
                        <a:rPr lang="en-US" sz="1000" b="1" u="none" strike="noStrike" dirty="0">
                          <a:effectLst/>
                        </a:rPr>
                        <a:t>Bushy Trees </a:t>
                      </a:r>
                      <a:endParaRPr lang="en-US" sz="1000" b="1" i="0" u="none" strike="noStrike" dirty="0">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2</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dirty="0">
                          <a:effectLst/>
                        </a:rPr>
                        <a:t>3</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dirty="0">
                          <a:effectLst/>
                        </a:rPr>
                        <a:t>6</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dirty="0">
                          <a:effectLst/>
                        </a:rPr>
                        <a:t>12</a:t>
                      </a:r>
                      <a:endParaRPr lang="en-US" sz="1000" b="0" i="0" u="none" strike="noStrike" dirty="0">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4</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dirty="0">
                          <a:effectLst/>
                        </a:rPr>
                        <a:t>24</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120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dirty="0">
                          <a:effectLst/>
                        </a:rPr>
                        <a:t>5</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120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1,680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6</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720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30,240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7</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5,040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665,280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8</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40,320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17,297,280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9</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362,880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518,918,400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10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3,628,800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17,643,225,600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11</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39,916,800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670,442,572,800</a:t>
                      </a:r>
                      <a:endParaRPr lang="en-US" sz="1000" b="0" i="0" u="none" strike="noStrike">
                        <a:solidFill>
                          <a:srgbClr val="000000"/>
                        </a:solidFill>
                        <a:effectLst/>
                        <a:latin typeface="Arial" panose="020B0604020202020204" pitchFamily="34" charset="0"/>
                      </a:endParaRPr>
                    </a:p>
                  </a:txBody>
                  <a:tcPr marL="9525" marR="9525" marT="9525" marB="0" anchor="ctr"/>
                </a:tc>
              </a:tr>
              <a:tr h="261450">
                <a:tc>
                  <a:txBody>
                    <a:bodyPr/>
                    <a:lstStyle/>
                    <a:p>
                      <a:pPr algn="r" fontAlgn="ctr"/>
                      <a:r>
                        <a:rPr lang="en-US" sz="1000" u="none" strike="noStrike">
                          <a:effectLst/>
                        </a:rPr>
                        <a:t>12</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a:effectLst/>
                        </a:rPr>
                        <a:t>479,001,600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US" sz="1000" u="none" strike="noStrike" dirty="0">
                          <a:effectLst/>
                        </a:rPr>
                        <a:t>28,158,588,057,600</a:t>
                      </a:r>
                      <a:endParaRPr lang="en-US" sz="1000" b="0" i="0" u="none" strike="noStrike" dirty="0">
                        <a:solidFill>
                          <a:srgbClr val="000000"/>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01572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Finding the optimal join order is the most difficult job of the query optimizer and has been the subject of extensive research, theory, and study for decades.</a:t>
            </a:r>
          </a:p>
          <a:p>
            <a:r>
              <a:rPr lang="en-US" dirty="0" smtClean="0">
                <a:solidFill>
                  <a:schemeClr val="tx1"/>
                </a:solidFill>
              </a:rPr>
              <a:t>Because of this, as the designer of the query, you might already know and be able to tell the SQL engine the best order to join your tables.</a:t>
            </a:r>
          </a:p>
          <a:p>
            <a:pPr lvl="1"/>
            <a:r>
              <a:rPr lang="en-US" dirty="0" smtClean="0">
                <a:solidFill>
                  <a:schemeClr val="tx1"/>
                </a:solidFill>
              </a:rPr>
              <a:t>You can do this by using parentheses around your joins in the FROM clause and possibly using the OPTION (FORCE ORDER) option to force the optimizer to execute the query the way you wrote it.</a:t>
            </a:r>
          </a:p>
          <a:p>
            <a:pPr lvl="1"/>
            <a:r>
              <a:rPr lang="en-US" dirty="0" smtClean="0">
                <a:solidFill>
                  <a:schemeClr val="tx1"/>
                </a:solidFill>
              </a:rPr>
              <a:t>You can use this to force a more “bushy tree” execution plan as well.</a:t>
            </a:r>
          </a:p>
        </p:txBody>
      </p:sp>
    </p:spTree>
    <p:extLst>
      <p:ext uri="{BB962C8B-B14F-4D97-AF65-F5344CB8AC3E}">
        <p14:creationId xmlns:p14="http://schemas.microsoft.com/office/powerpoint/2010/main" val="2686015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Analyzing execution plans</a:t>
            </a:r>
            <a:br>
              <a:rPr lang="en-US" dirty="0" smtClean="0"/>
            </a:br>
            <a:r>
              <a:rPr lang="en-US" dirty="0" smtClean="0"/>
              <a:t>Problem indicators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Table Scans</a:t>
            </a:r>
          </a:p>
          <a:p>
            <a:pPr lvl="1"/>
            <a:r>
              <a:rPr lang="en-US" dirty="0" smtClean="0">
                <a:solidFill>
                  <a:schemeClr val="tx1"/>
                </a:solidFill>
              </a:rPr>
              <a:t>These are just generally overly resource intensive.  If you can create an index to get rid of these, then do so.</a:t>
            </a:r>
          </a:p>
          <a:p>
            <a:r>
              <a:rPr lang="en-US" dirty="0" smtClean="0">
                <a:solidFill>
                  <a:schemeClr val="tx1"/>
                </a:solidFill>
              </a:rPr>
              <a:t>Thick lines</a:t>
            </a:r>
          </a:p>
          <a:p>
            <a:pPr lvl="1"/>
            <a:r>
              <a:rPr lang="en-US" dirty="0" smtClean="0">
                <a:solidFill>
                  <a:schemeClr val="tx1"/>
                </a:solidFill>
              </a:rPr>
              <a:t>Lots of data being carried through operations from the right and later being filtered down could indicate opportunity for a filter</a:t>
            </a:r>
          </a:p>
          <a:p>
            <a:r>
              <a:rPr lang="en-US" dirty="0" smtClean="0">
                <a:solidFill>
                  <a:schemeClr val="tx1"/>
                </a:solidFill>
              </a:rPr>
              <a:t>RID Lookups</a:t>
            </a:r>
          </a:p>
          <a:p>
            <a:pPr lvl="1"/>
            <a:r>
              <a:rPr lang="en-US" dirty="0" smtClean="0">
                <a:solidFill>
                  <a:schemeClr val="tx1"/>
                </a:solidFill>
              </a:rPr>
              <a:t>As stated earlier, indicates a “heap” table – a table with no clustered index.</a:t>
            </a:r>
          </a:p>
        </p:txBody>
      </p:sp>
    </p:spTree>
    <p:extLst>
      <p:ext uri="{BB962C8B-B14F-4D97-AF65-F5344CB8AC3E}">
        <p14:creationId xmlns:p14="http://schemas.microsoft.com/office/powerpoint/2010/main" val="223757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and not to use sub-queries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If you are going to use a sub-query, put your filters in the sub-queries (in-line views) as much as possible.</a:t>
            </a:r>
          </a:p>
          <a:p>
            <a:r>
              <a:rPr lang="en-US" dirty="0" smtClean="0">
                <a:solidFill>
                  <a:schemeClr val="tx1"/>
                </a:solidFill>
              </a:rPr>
              <a:t>Correlated sub-queries in the SELECT list are a really bad idea – generally speaking.  Figure out how to rewrite that as a sub-query (in-line view) that you join in the FROM clause.</a:t>
            </a:r>
          </a:p>
          <a:p>
            <a:pPr lvl="1"/>
            <a:r>
              <a:rPr lang="en-US" dirty="0" smtClean="0">
                <a:solidFill>
                  <a:schemeClr val="tx1"/>
                </a:solidFill>
              </a:rPr>
              <a:t>Most times, the query optimizer will essentially do this for you, but I find it best not to count on it.</a:t>
            </a:r>
          </a:p>
          <a:p>
            <a:pPr lvl="1"/>
            <a:r>
              <a:rPr lang="en-US" dirty="0" smtClean="0">
                <a:solidFill>
                  <a:schemeClr val="tx1"/>
                </a:solidFill>
              </a:rPr>
              <a:t>A correlated sub-query is a better alternative to a CURSOR if you can’t find a better way.</a:t>
            </a:r>
            <a:endParaRPr lang="en-US" dirty="0" smtClean="0">
              <a:solidFill>
                <a:schemeClr val="tx1"/>
              </a:solidFill>
            </a:endParaRPr>
          </a:p>
        </p:txBody>
      </p:sp>
    </p:spTree>
    <p:extLst>
      <p:ext uri="{BB962C8B-B14F-4D97-AF65-F5344CB8AC3E}">
        <p14:creationId xmlns:p14="http://schemas.microsoft.com/office/powerpoint/2010/main" val="145289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and not to use sub-queries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 VIEW is a sub-query… it is NOT a stored execution plan and will be incorporated and recalculated within the context of your main query.  (So, they are NOT evil!)</a:t>
            </a:r>
          </a:p>
          <a:p>
            <a:pPr lvl="1"/>
            <a:r>
              <a:rPr lang="en-US" dirty="0" smtClean="0">
                <a:solidFill>
                  <a:schemeClr val="tx1"/>
                </a:solidFill>
              </a:rPr>
              <a:t>Using VIEWs can cause table redundancy in you main query.</a:t>
            </a:r>
          </a:p>
          <a:p>
            <a:pPr lvl="1"/>
            <a:r>
              <a:rPr lang="en-US" dirty="0" smtClean="0">
                <a:solidFill>
                  <a:schemeClr val="tx1"/>
                </a:solidFill>
              </a:rPr>
              <a:t>The primary issue when using VIEWs in you main query is to make sure you understand which tables and joins the views are using.</a:t>
            </a:r>
          </a:p>
          <a:p>
            <a:pPr lvl="1"/>
            <a:r>
              <a:rPr lang="en-US" dirty="0" smtClean="0">
                <a:solidFill>
                  <a:schemeClr val="tx1"/>
                </a:solidFill>
              </a:rPr>
              <a:t>If the data from joined tables in the VIEW are not needed to either 1) get the VIEW to return proper results (i.e. joins used as a filter) or 2) get values from other tables needed in your main query, then your VIEW will be costing you extra overhead.</a:t>
            </a:r>
          </a:p>
        </p:txBody>
      </p:sp>
    </p:spTree>
    <p:extLst>
      <p:ext uri="{BB962C8B-B14F-4D97-AF65-F5344CB8AC3E}">
        <p14:creationId xmlns:p14="http://schemas.microsoft.com/office/powerpoint/2010/main" val="7215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and not to use sub-queries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Don’t overcomplicate your sub-queries/views.  This is often easy to do when you are using a view or sub-query that someone else wrote.</a:t>
            </a:r>
          </a:p>
          <a:p>
            <a:pPr lvl="1"/>
            <a:r>
              <a:rPr lang="en-US" dirty="0" smtClean="0">
                <a:solidFill>
                  <a:schemeClr val="tx1"/>
                </a:solidFill>
              </a:rPr>
              <a:t>Again, KNOW your views and sub-queries and make sure they aren’t including unnecessary tables, joins, and/or data.</a:t>
            </a:r>
          </a:p>
          <a:p>
            <a:r>
              <a:rPr lang="en-US" dirty="0" smtClean="0">
                <a:solidFill>
                  <a:schemeClr val="tx1"/>
                </a:solidFill>
              </a:rPr>
              <a:t>You may need to create a new version of the VIEW you are using that applies additional filter criteria… or just copy the guts of the VIEW into your SQL code as an in-line view to give you more control.</a:t>
            </a:r>
          </a:p>
          <a:p>
            <a:pPr lvl="1"/>
            <a:r>
              <a:rPr lang="en-US" dirty="0" smtClean="0">
                <a:solidFill>
                  <a:schemeClr val="tx1"/>
                </a:solidFill>
              </a:rPr>
              <a:t>The downside to this is that if the logic of the VIEW changes, you have to change your query or other version of the VIEW, too.</a:t>
            </a:r>
            <a:endParaRPr lang="en-US" dirty="0" smtClean="0">
              <a:solidFill>
                <a:schemeClr val="tx1"/>
              </a:solidFill>
            </a:endParaRPr>
          </a:p>
        </p:txBody>
      </p:sp>
    </p:spTree>
    <p:extLst>
      <p:ext uri="{BB962C8B-B14F-4D97-AF65-F5344CB8AC3E}">
        <p14:creationId xmlns:p14="http://schemas.microsoft.com/office/powerpoint/2010/main" val="48398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Clustered index:</a:t>
            </a:r>
          </a:p>
          <a:p>
            <a:pPr lvl="1"/>
            <a:r>
              <a:rPr lang="en-US" dirty="0" smtClean="0">
                <a:solidFill>
                  <a:schemeClr val="tx1"/>
                </a:solidFill>
              </a:rPr>
              <a:t>This the “best” type of index… for SELECT queries, anyhow…</a:t>
            </a:r>
          </a:p>
          <a:p>
            <a:pPr lvl="1"/>
            <a:r>
              <a:rPr lang="en-US" dirty="0" smtClean="0">
                <a:solidFill>
                  <a:schemeClr val="tx1"/>
                </a:solidFill>
              </a:rPr>
              <a:t>Clustered indexes actually dictate how the data is stored on disk.  The data is actually stored on disk in the order specified by the index.</a:t>
            </a:r>
          </a:p>
          <a:p>
            <a:pPr lvl="1"/>
            <a:r>
              <a:rPr lang="en-US" dirty="0" smtClean="0">
                <a:solidFill>
                  <a:schemeClr val="tx1"/>
                </a:solidFill>
              </a:rPr>
              <a:t>This makes reading data much faster because SQL doesn’t have to jump around to different pages to find data.</a:t>
            </a:r>
          </a:p>
          <a:p>
            <a:pPr lvl="1"/>
            <a:r>
              <a:rPr lang="en-US" dirty="0" smtClean="0">
                <a:solidFill>
                  <a:schemeClr val="tx1"/>
                </a:solidFill>
              </a:rPr>
              <a:t>You can only have 1 clustered index on a table – for obvious reasons</a:t>
            </a:r>
          </a:p>
          <a:p>
            <a:pPr lvl="1"/>
            <a:r>
              <a:rPr lang="en-US" dirty="0" smtClean="0">
                <a:solidFill>
                  <a:schemeClr val="tx1"/>
                </a:solidFill>
              </a:rPr>
              <a:t>Clustered indexes can be composite indexes – and often should be, especially if it takes more than one column to define a unique value – but keep it limited to as few columns as possible.</a:t>
            </a:r>
          </a:p>
        </p:txBody>
      </p:sp>
    </p:spTree>
    <p:extLst>
      <p:ext uri="{BB962C8B-B14F-4D97-AF65-F5344CB8AC3E}">
        <p14:creationId xmlns:p14="http://schemas.microsoft.com/office/powerpoint/2010/main" val="22477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Clustered index: (continued)</a:t>
            </a:r>
          </a:p>
          <a:p>
            <a:pPr lvl="1"/>
            <a:r>
              <a:rPr lang="en-US" dirty="0" smtClean="0">
                <a:solidFill>
                  <a:schemeClr val="tx1"/>
                </a:solidFill>
              </a:rPr>
              <a:t>Clustered indexes are typically put on the Primary Key column(s)</a:t>
            </a:r>
          </a:p>
          <a:p>
            <a:pPr lvl="1"/>
            <a:r>
              <a:rPr lang="en-US" dirty="0" smtClean="0">
                <a:solidFill>
                  <a:schemeClr val="tx1"/>
                </a:solidFill>
              </a:rPr>
              <a:t>Don’t include columns that undergo frequent change as SQL will have to re-sort the data on disk whenever a clustered index column value in a record is changed.</a:t>
            </a:r>
          </a:p>
          <a:p>
            <a:pPr lvl="1"/>
            <a:r>
              <a:rPr lang="en-US" dirty="0" smtClean="0">
                <a:solidFill>
                  <a:schemeClr val="tx1"/>
                </a:solidFill>
              </a:rPr>
              <a:t>Clustered indexes don’t have to be UNIQUE, but it is usually a good idea to try to make them unique</a:t>
            </a:r>
          </a:p>
          <a:p>
            <a:pPr lvl="1"/>
            <a:r>
              <a:rPr lang="en-US" dirty="0" smtClean="0">
                <a:solidFill>
                  <a:schemeClr val="tx1"/>
                </a:solidFill>
              </a:rPr>
              <a:t>If you need a non-unique clustered index, try to at least engineer your clustered indexes based on columns that produce </a:t>
            </a:r>
            <a:r>
              <a:rPr lang="en-US" i="1" dirty="0" smtClean="0">
                <a:solidFill>
                  <a:schemeClr val="tx1"/>
                </a:solidFill>
              </a:rPr>
              <a:t>mostly</a:t>
            </a:r>
            <a:r>
              <a:rPr lang="en-US" dirty="0" smtClean="0">
                <a:solidFill>
                  <a:schemeClr val="tx1"/>
                </a:solidFill>
              </a:rPr>
              <a:t> unique values.</a:t>
            </a:r>
          </a:p>
        </p:txBody>
      </p:sp>
    </p:spTree>
    <p:extLst>
      <p:ext uri="{BB962C8B-B14F-4D97-AF65-F5344CB8AC3E}">
        <p14:creationId xmlns:p14="http://schemas.microsoft.com/office/powerpoint/2010/main" val="177282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Clustered index: (continued)</a:t>
            </a:r>
          </a:p>
          <a:p>
            <a:pPr lvl="1"/>
            <a:r>
              <a:rPr lang="en-US" dirty="0" smtClean="0">
                <a:solidFill>
                  <a:schemeClr val="tx1"/>
                </a:solidFill>
              </a:rPr>
              <a:t>Columns that are frequently used in joins and filters – especially used in ranged filters, ORDER BY, and GROUP BY clauses – are usually good candidates to consider for your clustered index</a:t>
            </a:r>
          </a:p>
          <a:p>
            <a:pPr lvl="1"/>
            <a:r>
              <a:rPr lang="en-US" dirty="0" smtClean="0">
                <a:solidFill>
                  <a:schemeClr val="tx1"/>
                </a:solidFill>
              </a:rPr>
              <a:t>Almost every table should have a clustered index defined.</a:t>
            </a:r>
          </a:p>
          <a:p>
            <a:pPr lvl="2"/>
            <a:r>
              <a:rPr lang="en-US" dirty="0" smtClean="0">
                <a:solidFill>
                  <a:schemeClr val="tx1"/>
                </a:solidFill>
              </a:rPr>
              <a:t>For very small tables, the index won’t make much difference and often won’t even be used.</a:t>
            </a:r>
            <a:endParaRPr lang="en-US" dirty="0" smtClean="0">
              <a:solidFill>
                <a:schemeClr val="tx1"/>
              </a:solidFill>
            </a:endParaRPr>
          </a:p>
        </p:txBody>
      </p:sp>
    </p:spTree>
    <p:extLst>
      <p:ext uri="{BB962C8B-B14F-4D97-AF65-F5344CB8AC3E}">
        <p14:creationId xmlns:p14="http://schemas.microsoft.com/office/powerpoint/2010/main" val="290001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Indexing fundamentals</a:t>
            </a:r>
            <a:br>
              <a:rPr lang="en-US" dirty="0" smtClean="0"/>
            </a:br>
            <a:r>
              <a:rPr lang="en-US" dirty="0" smtClean="0"/>
              <a:t>Types of indexes</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Non-Clustered index:</a:t>
            </a:r>
          </a:p>
          <a:p>
            <a:pPr lvl="1"/>
            <a:r>
              <a:rPr lang="en-US" dirty="0" smtClean="0">
                <a:solidFill>
                  <a:schemeClr val="tx1"/>
                </a:solidFill>
              </a:rPr>
              <a:t>Non-clustered indexes include the key values from the clustered index on the table – which is one of the main reasons to keep your clustered index width to a minimum.  Generally, non-clustered indexes require a bit more server resources to use.</a:t>
            </a:r>
          </a:p>
          <a:p>
            <a:pPr lvl="1"/>
            <a:r>
              <a:rPr lang="en-US" dirty="0" smtClean="0">
                <a:solidFill>
                  <a:schemeClr val="tx1"/>
                </a:solidFill>
              </a:rPr>
              <a:t>If there is no clustered index on the table, then SQL will create a unique identifier column behind the scenes (which you WON’T see in the table definition)</a:t>
            </a:r>
          </a:p>
        </p:txBody>
      </p:sp>
    </p:spTree>
    <p:extLst>
      <p:ext uri="{BB962C8B-B14F-4D97-AF65-F5344CB8AC3E}">
        <p14:creationId xmlns:p14="http://schemas.microsoft.com/office/powerpoint/2010/main" val="15005593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2801</TotalTime>
  <Words>2543</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Slice</vt:lpstr>
      <vt:lpstr>MICROSOFT SQL QUERY OPTIMIZATION, Tips &amp; Tricks</vt:lpstr>
      <vt:lpstr>Resources</vt:lpstr>
      <vt:lpstr>How To and not to use sub-queries</vt:lpstr>
      <vt:lpstr>How To and not to use sub-queries</vt:lpstr>
      <vt:lpstr>How To and not to use sub-queries</vt:lpstr>
      <vt:lpstr>Indexing fundamentals Types of indexes</vt:lpstr>
      <vt:lpstr>Indexing fundamentals Types of indexes</vt:lpstr>
      <vt:lpstr>Indexing fundamentals Types of indexes</vt:lpstr>
      <vt:lpstr>Indexing fundamentals Types of indexes</vt:lpstr>
      <vt:lpstr>Indexing fundamentals Types of indexes</vt:lpstr>
      <vt:lpstr>Indexing fundamentals Types of indexes</vt:lpstr>
      <vt:lpstr>Analyzing execution plans</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 understanding the diagram</vt:lpstr>
      <vt:lpstr>Analyzing execution plans</vt:lpstr>
      <vt:lpstr>Analyzing execution plans</vt:lpstr>
      <vt:lpstr>Analyzing execution plans</vt:lpstr>
      <vt:lpstr>Analyzing execution plans Problem indicators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66</cp:revision>
  <dcterms:created xsi:type="dcterms:W3CDTF">2014-12-01T15:14:41Z</dcterms:created>
  <dcterms:modified xsi:type="dcterms:W3CDTF">2014-12-15T20:23:15Z</dcterms:modified>
</cp:coreProperties>
</file>