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163323-02C6-4233-89F5-4B1096630E61}">
  <a:tblStyle styleId="{82163323-02C6-4233-89F5-4B1096630E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l.acm.org/citation.cfm?id=363994" TargetMode="External"/><Relationship Id="rId3" Type="http://schemas.openxmlformats.org/officeDocument/2006/relationships/hyperlink" Target="https://arxiv.org/abs/1412.0348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msl.edu/mathcs/about/People/Faculty/CezaryJanikow/untitled%20folder/An%20Alalysis.pdf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b5f9cd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b5f9cd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d26323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d26323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 on Damerau: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https://dl.acm.org/citation.cfm?id=363994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 on 3-SAT, or  Orthogonal Vectors Problem,  impossibility: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https://arxiv.org/abs/1412.0348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e103c6a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e103c6a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e103c6a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e103c6a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b5f9cd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b5f9cd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7342e8a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7342e8a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7342e8a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7342e8a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7342e8a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7342e8a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7342e8a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7342e8a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7342e8a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7342e8a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31fa484c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31fa484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Hamming and Levenshtein are connected via Information Theory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d26323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d26323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d31fa484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d31fa484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Temp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e103c6a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e103c6a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e103c6a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e103c6a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e103c6a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e103c6a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0e103c6a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0e103c6a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e103c6a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e103c6a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e103c6a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e103c6a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e103c6a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e103c6a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0e103c6a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0e103c6a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d26323f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d26323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Hamming, Gray, and Levenshtein are all connected by Information Theory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e103c6a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0e103c6a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e103c6a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e103c6a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0e103c6a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0e103c6a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0e103c6a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0e103c6a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0e103c6a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0e103c6a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Distance functions and IE William W. Cohen CALD. Announcements March 25 Thus – talk from Carlos Guestrin (Assistant Prof in Cald as of fall 2004) on max-margin.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e103c6a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e103c6a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0e103c6a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0e103c6a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Software: Windows 10 as operating system, MicrosoftVisual Studio 2013, CUDA toolkit V7.5 and NVIDIA drivers.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Hardware: GPU (GT 740M NVIDIA) 2GB memory, IntelCPU I7 with 6GB RAM and memory bandwidth 14.40GB/s.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0e103c6a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0e103c6a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57342e8a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57342e8a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0e103c6a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0e103c6a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Software: Windows 10 as operating system, MicrosoftVisual Studio 2013, CUDA toolkit V7.5 and NVIDIA drivers.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-"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Hardware: GPU (GT 740M NVIDIA) 2GB memory, Intel CPU I7 with 6GB RAM and memory bandwidth 14.40GB/s.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31fa484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31fa484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we flip the same bit it doesn't seem like an error. If we flip two bits, we aren't sure which is the flipped bit.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 on outperform Gray: </a:t>
            </a:r>
            <a:r>
              <a:rPr b="1" lang="en" u="sng">
                <a:solidFill>
                  <a:schemeClr val="hlink"/>
                </a:solidFill>
                <a:hlinkClick r:id="rId2"/>
              </a:rPr>
              <a:t>https://www.umsl.edu/mathcs/about/People/Faculty/CezaryJanikow/untitled%20folder/An%20Alalysis.pdf</a:t>
            </a:r>
            <a:r>
              <a:rPr b="1"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7342e8a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7342e8a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d26323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d26323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Hypercube of Hamming Distance for 4 bits.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Due to symmetry and triangle inequality, we need to reflect every vertex. (Show 2's complement as example)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Still doesn't fix 2 error bit codes, Similar to DNA ATCG, but then we can't decide which errors to fix.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d26323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d26323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400">
                <a:solidFill>
                  <a:schemeClr val="lt2"/>
                </a:solidFill>
              </a:rPr>
              <a:t>Hamming and Levenshtein are connected via Information Theor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d26323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d26323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01234 to 12340: Hamming requires 1+1+1+1+1 = 5 substitutions, Levenshtein requires 2, insert 0 the beginning and delete 0 in end.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11234 to 11324: Hamming requires 2 substitutions, Levenshtein requires 2 insertions and deletions.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flaw to lawn: Hamming requires </a:t>
            </a:r>
            <a:r>
              <a:rPr lang="en"/>
              <a:t>substitution</a:t>
            </a:r>
            <a:r>
              <a:rPr lang="en"/>
              <a:t> of all letters, distance of 4, while Levenshtein we delete f and insert n at the end, distance of 2.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b5f9cd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b5f9cd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01234 to 12340: Hamming requires 1+1+1+1+1 = 5 substitutions, Levenshtein requires 2, insert 0 the beginning and delete 0 in end. Represents case of Hamming distance being outperformed.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11234 to 11324: Hamming requires 2 substitutions, Levenshtein requires 2 insertions and deletions.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flaw to lawn: Hamming requires substitution of all letters, distance of 4, while Levenshtein we delete f and insert n at the end, distance of 2.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df0b5fde08e8e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df0b5fde08e8e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Source: </a:t>
            </a:r>
            <a:r>
              <a:rPr lang="en"/>
              <a:t>Distance functions and IE William W. Cohen CALD. Announcements March 25 Thus – talk from Carlos Guestrin (Assistant Prof in Cald as of fall 2004) on max-margin.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Source (good overview of Levenshtein): https://www.sciencedirect.com/topics/computer-science/levenshtein-distance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62525" y="3128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 Ha Hwang and Wasfi Momen</a:t>
            </a:r>
            <a:endParaRPr sz="24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81900"/>
            <a:ext cx="8520600" cy="16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Levenshtein Distance Parallelism with GPUs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34850" y="1017725"/>
            <a:ext cx="77703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We can model Levenshtein in n x m matrix with one row representing string s and one column representing string t.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Explicitly, for each cell, 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If the string is the same, the distance is 0. Otherwise, the distance is 1. Store this value, named </a:t>
            </a:r>
            <a:r>
              <a:rPr b="1" i="1" lang="en">
                <a:solidFill>
                  <a:schemeClr val="lt2"/>
                </a:solidFill>
              </a:rPr>
              <a:t>score</a:t>
            </a:r>
            <a:r>
              <a:rPr b="1" lang="en">
                <a:solidFill>
                  <a:schemeClr val="lt2"/>
                </a:solidFill>
              </a:rPr>
              <a:t>.</a:t>
            </a:r>
            <a:endParaRPr b="1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Get the value of the upper cell, the left cell, and the upper left cell. 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Find the minimum of the following: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(Substitution) Add </a:t>
            </a:r>
            <a:r>
              <a:rPr i="1" lang="en">
                <a:solidFill>
                  <a:schemeClr val="lt2"/>
                </a:solidFill>
              </a:rPr>
              <a:t>score</a:t>
            </a:r>
            <a:r>
              <a:rPr lang="en">
                <a:solidFill>
                  <a:schemeClr val="lt2"/>
                </a:solidFill>
              </a:rPr>
              <a:t> to the upper left cell.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(Insertion) Add 1 to the upper cell.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(Deletion) Add 1 to the left cell.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Store the minimum in the cell.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By the end of transversal of the string, cell (n, m) will contain the Levenshtein Distance.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43975"/>
            <a:ext cx="80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Space Guarantees: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mistake (insertion, deletion, substitution) can </a:t>
            </a:r>
            <a:r>
              <a:rPr lang="en" sz="1800"/>
              <a:t>guarantee</a:t>
            </a:r>
            <a:r>
              <a:rPr lang="en" sz="1800"/>
              <a:t> 80% coverage of errors in English corpus ala Damerau-Levenshtein Distance.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Proven that Levenshtein has problem (21 Karp) and cannot improve on strings larger than n</a:t>
            </a:r>
            <a:r>
              <a:rPr baseline="30000" lang="en" sz="1800"/>
              <a:t>2-e</a:t>
            </a:r>
            <a:r>
              <a:rPr lang="en" sz="1800"/>
              <a:t> some e constant. Subquadratic space too large to guarantee less than subexponential time.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Initialization: 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4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24"/>
          <p:cNvGraphicFramePr/>
          <p:nvPr/>
        </p:nvGraphicFramePr>
        <p:xfrm>
          <a:off x="67732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p24"/>
          <p:cNvGraphicFramePr/>
          <p:nvPr/>
        </p:nvGraphicFramePr>
        <p:xfrm>
          <a:off x="677325" y="223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Google Shape;132;p24"/>
          <p:cNvGraphicFramePr/>
          <p:nvPr/>
        </p:nvGraphicFramePr>
        <p:xfrm>
          <a:off x="677325" y="349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Initialization: 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95825"/>
                <a:gridCol w="495825"/>
                <a:gridCol w="495825"/>
                <a:gridCol w="495825"/>
                <a:gridCol w="495825"/>
                <a:gridCol w="495825"/>
                <a:gridCol w="49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p25"/>
          <p:cNvGraphicFramePr/>
          <p:nvPr/>
        </p:nvGraphicFramePr>
        <p:xfrm>
          <a:off x="67732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25"/>
          <p:cNvGraphicFramePr/>
          <p:nvPr/>
        </p:nvGraphicFramePr>
        <p:xfrm>
          <a:off x="677325" y="223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25"/>
          <p:cNvGraphicFramePr/>
          <p:nvPr/>
        </p:nvGraphicFramePr>
        <p:xfrm>
          <a:off x="677325" y="349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67775"/>
                <a:gridCol w="467775"/>
                <a:gridCol w="467775"/>
                <a:gridCol w="467775"/>
                <a:gridCol w="467775"/>
              </a:tblGrid>
              <a:tr h="44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</a:t>
            </a:r>
            <a:r>
              <a:rPr lang="en"/>
              <a:t>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48" name="Google Shape;148;p26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95825"/>
                <a:gridCol w="495825"/>
                <a:gridCol w="495825"/>
                <a:gridCol w="495825"/>
                <a:gridCol w="495825"/>
                <a:gridCol w="495825"/>
                <a:gridCol w="49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55" name="Google Shape;155;p27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95825"/>
                <a:gridCol w="495825"/>
                <a:gridCol w="495825"/>
                <a:gridCol w="495825"/>
                <a:gridCol w="495825"/>
                <a:gridCol w="495825"/>
                <a:gridCol w="49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62" name="Google Shape;162;p28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95825"/>
                <a:gridCol w="495825"/>
                <a:gridCol w="495825"/>
                <a:gridCol w="495825"/>
                <a:gridCol w="495825"/>
                <a:gridCol w="495825"/>
                <a:gridCol w="49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69" name="Google Shape;169;p29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95825"/>
                <a:gridCol w="495825"/>
                <a:gridCol w="495825"/>
                <a:gridCol w="495825"/>
                <a:gridCol w="495825"/>
                <a:gridCol w="495825"/>
                <a:gridCol w="49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0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76" name="Google Shape;176;p30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95825"/>
                <a:gridCol w="495825"/>
                <a:gridCol w="495825"/>
                <a:gridCol w="495825"/>
                <a:gridCol w="495825"/>
                <a:gridCol w="495825"/>
                <a:gridCol w="49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each cell,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If the string is the same, the distance is 0. O/w the distance is 1. Store this value, named </a:t>
            </a:r>
            <a:r>
              <a:rPr b="1" i="1" lang="en" sz="1200">
                <a:solidFill>
                  <a:schemeClr val="lt2"/>
                </a:solidFill>
              </a:rPr>
              <a:t>score</a:t>
            </a:r>
            <a:r>
              <a:rPr b="1" lang="en" sz="1200">
                <a:solidFill>
                  <a:schemeClr val="lt2"/>
                </a:solidFill>
              </a:rPr>
              <a:t>.</a:t>
            </a:r>
            <a:endParaRPr b="1"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Get the value of the upper cell, the left cell, and the upper left cell.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Find the minimum of the following: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(Substitution) Add </a:t>
            </a:r>
            <a:r>
              <a:rPr i="1" lang="en" sz="1200">
                <a:solidFill>
                  <a:schemeClr val="lt2"/>
                </a:solidFill>
              </a:rPr>
              <a:t>score</a:t>
            </a:r>
            <a:r>
              <a:rPr lang="en" sz="1200">
                <a:solidFill>
                  <a:schemeClr val="lt2"/>
                </a:solidFill>
              </a:rPr>
              <a:t> to the upper left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(Insertion) Add 1 to the upper cell.</a:t>
            </a:r>
            <a:endParaRPr sz="1200">
              <a:solidFill>
                <a:schemeClr val="lt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sz="1200">
                <a:solidFill>
                  <a:schemeClr val="lt2"/>
                </a:solidFill>
              </a:rPr>
              <a:t>(Deletion) Add 1 to the left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Store the minimum in the cell.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By the end of transversal of the string, cell(n, m) will contain the Levenshtein Distance.</a:t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183" name="Google Shape;183;p31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95825"/>
                <a:gridCol w="495825"/>
                <a:gridCol w="495825"/>
                <a:gridCol w="495825"/>
                <a:gridCol w="495825"/>
                <a:gridCol w="495825"/>
                <a:gridCol w="49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C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Details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 in the IEEE digital, but also at the The 7th International Conference on Information and Communication Systems (ICICS) in 2016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Khaled Balhaf, Mohammed A. Shehab, Wala’a T. Al-Sarayrah, Mahmoud Al-Ayyoub, Mohammed Al-Saleh and Yaser Jararweh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Jordan University of Science and Technology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Work-Time Analysis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sequential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T(n) = O(n^2)  depth of calculation goes through 2D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W(n) = O(n^2)  length of calculation also is 2D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Reducing dependence of upper left, upper, left cells is the key to parallelizing Levenshtein algorithm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and Parallel Algorithms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5" y="1164900"/>
            <a:ext cx="4640675" cy="35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950" y="1170125"/>
            <a:ext cx="3832650" cy="252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</a:t>
            </a:r>
            <a:r>
              <a:rPr lang="en"/>
              <a:t>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03" name="Google Shape;203;p34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5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0 to 0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10" name="Google Shape;210;p35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95825"/>
                <a:gridCol w="495825"/>
                <a:gridCol w="495825"/>
                <a:gridCol w="495825"/>
                <a:gridCol w="495825"/>
                <a:gridCol w="495825"/>
                <a:gridCol w="49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0+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0 to 1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495825"/>
                <a:gridCol w="495825"/>
                <a:gridCol w="495825"/>
                <a:gridCol w="495825"/>
                <a:gridCol w="495825"/>
                <a:gridCol w="495825"/>
                <a:gridCol w="495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2+1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7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0 to 2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24" name="Google Shape;224;p37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0 to 3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31" name="Google Shape;231;p38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9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0 to 4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38" name="Google Shape;238;p39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1 to 5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45" name="Google Shape;245;p40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2 to 6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52" name="Google Shape;252;p41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metrics give an idea of how much work we need to do to </a:t>
            </a:r>
            <a:r>
              <a:rPr lang="en"/>
              <a:t>achieve</a:t>
            </a:r>
            <a:r>
              <a:rPr lang="en"/>
              <a:t> a solution or how "close" we are to a solution.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Various types of distance metrics. EMD/Wasserstein, Acoustic, Hamming, Manhattan.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modeled as optimization problems to iteratively reduce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variety of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Spelling Correction, No-Fly List Tracking, Search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Cryptography, Privacy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DNA sequencing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2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3 to 7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59" name="Google Shape;259;p42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3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4 to 8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66" name="Google Shape;266;p43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4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Calculate minimum of upper left, upper, left cells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5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Notice that the entire diagonal can be calculated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this step, 2 threads can run in parallel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80" name="Google Shape;280;p45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6"/>
          <p:cNvSpPr txBox="1"/>
          <p:nvPr/>
        </p:nvSpPr>
        <p:spPr>
          <a:xfrm>
            <a:off x="434850" y="1119375"/>
            <a:ext cx="39177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</a:rPr>
              <a:t>Next diagonal depends on previous diagonal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max(row, col) * 2 -1 gives total number of diagonal slices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Upper left half has value in 0th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Bottom right half has value in +1th row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Notice that the entire diagonal can be calculated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For this step, 2 threads can run in parallel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And next step, 3 threads</a:t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graphicFrame>
        <p:nvGraphicFramePr>
          <p:cNvPr id="287" name="Google Shape;287;p46"/>
          <p:cNvGraphicFramePr/>
          <p:nvPr/>
        </p:nvGraphicFramePr>
        <p:xfrm>
          <a:off x="4964575" y="14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{82163323-02C6-4233-89F5-4B1096630E61}</a:tableStyleId>
              </a:tblPr>
              <a:tblGrid>
                <a:gridCol w="578475"/>
                <a:gridCol w="578475"/>
                <a:gridCol w="578475"/>
                <a:gridCol w="578475"/>
                <a:gridCol w="578475"/>
                <a:gridCol w="57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Work-Time Analysis (Parallel)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sequential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T(n) is between O(n) and O(n^2)  depth of calculation is not halved, but depth is reduced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W(n) is between O(n) and O(n^2)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weakly optimal algorithm 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/>
        </p:nvSpPr>
        <p:spPr>
          <a:xfrm>
            <a:off x="556800" y="1103900"/>
            <a:ext cx="38262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Number of threads : 256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Based on GPU utilization test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Due to hardware limitation, 2D array converted into 1D arrays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GPU converts index back to 2D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9" name="Google Shape;29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8525"/>
            <a:ext cx="4456199" cy="260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000" y="183300"/>
            <a:ext cx="3762300" cy="47003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/>
        </p:nvSpPr>
        <p:spPr>
          <a:xfrm>
            <a:off x="556800" y="1103900"/>
            <a:ext cx="38262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Number of threads : 256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Based on GPU utilization test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GT 740M, Kepler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Depends on CPU used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Due to hardware limitation, 2D array converted into 1D arrays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Index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-8008050" y="445025"/>
            <a:ext cx="7562700" cy="308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Filled equations</a:t>
            </a:r>
            <a:br>
              <a:rPr lang="en"/>
            </a:br>
            <a:r>
              <a:rPr lang="en"/>
              <a:t>procedure CUDA_KERNEL(</a:t>
            </a:r>
            <a:r>
              <a:rPr i="1" lang="en"/>
              <a:t>Str1</a:t>
            </a:r>
            <a:r>
              <a:rPr lang="en"/>
              <a:t>, Str2, N, z, slice, Increment)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Calculate threadID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Z &lt;= 0 then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start_index = slice  //started from beginning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start_index = Increment * z + slice  //progressing through array slices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e</a:t>
            </a:r>
            <a:r>
              <a:rPr lang="en"/>
              <a:t>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j</a:t>
            </a:r>
            <a:r>
              <a:rPr lang="en"/>
              <a:t> = start_index + (threadID * Increment)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Row = start_index / Width   			//Width is blockDim.x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Column = Index % Width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Index = Row * Width + Column 		// i = blockIdx.x * blockDim.x + threadIdx.x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H[Index] = take the min of the 3 cells (Levenshtein)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nd procedure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14" name="Google Shape;3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000" y="183300"/>
            <a:ext cx="3762300" cy="470037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0"/>
          <p:cNvSpPr txBox="1"/>
          <p:nvPr/>
        </p:nvSpPr>
        <p:spPr>
          <a:xfrm>
            <a:off x="556800" y="1103900"/>
            <a:ext cx="38262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Number of threads : 256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Based on GPU utilization test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GT 740M, Kepler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Depends on CPU used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Due to hardware limitation, 2D array converted into 1D arrays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Index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489925" y="445025"/>
            <a:ext cx="7562700" cy="308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Filled equations</a:t>
            </a:r>
            <a:br>
              <a:rPr lang="en"/>
            </a:br>
            <a:r>
              <a:rPr lang="en"/>
              <a:t>procedure CUDA_KERNEL(</a:t>
            </a:r>
            <a:r>
              <a:rPr i="1" lang="en"/>
              <a:t>Str1</a:t>
            </a:r>
            <a:r>
              <a:rPr lang="en"/>
              <a:t>, Str2, N, z, slice, Increment)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Calculate threadID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Z &lt;= 0 then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start_index = slice  //started from beginning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start_index = Increment * z + slice  //progressing through array slices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 = start_index + (threadID * Increment)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Row = start_index / Width   			//Width is blockDim.x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Column = Index % Width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Index = Row * Width + Column 		// i = blockIdx.x * blockDim.x + threadIdx.x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H[Index] = take the min of the 3 cells (Levenshtein)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procedure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/>
        </p:nvSpPr>
        <p:spPr>
          <a:xfrm>
            <a:off x="556800" y="1103900"/>
            <a:ext cx="76554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CPU implementation (sequential) of Levenshtein algorithm takes longer time as input sequence size increases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GPU implementation (parallel) shows 11x speed improvement when input </a:t>
            </a:r>
            <a:r>
              <a:rPr lang="en">
                <a:solidFill>
                  <a:schemeClr val="lt2"/>
                </a:solidFill>
              </a:rPr>
              <a:t>sequence</a:t>
            </a:r>
            <a:r>
              <a:rPr lang="en">
                <a:solidFill>
                  <a:schemeClr val="lt2"/>
                </a:solidFill>
              </a:rPr>
              <a:t> size reaches about 6000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Diagonal Levenshtein algorithm solves some dependence between matrix cells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It would have been useful to include power consumption, heat generation, and noise comparing CPU (sequential) and GPU (parallel). Also, since a laptop was used, perhaps thermal limit caused system throttle down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Also, modern CPU with octa-cores or more can be tested in both sequential and parallel modes. It was not clear if authors used only one CPU thread or multiple threads.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Hamming Distance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24425" y="1191925"/>
            <a:ext cx="42603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Remember Hamming Distance?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Useful for finding the distance of equivalent length strings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Actually may outperform Levenshtein Distance on large strings since Hamming Distance </a:t>
            </a:r>
            <a:r>
              <a:rPr i="1" lang="en" sz="1200"/>
              <a:t>is </a:t>
            </a:r>
            <a:r>
              <a:rPr lang="en" sz="1200"/>
              <a:t>the upper bound of </a:t>
            </a:r>
            <a:r>
              <a:rPr lang="en" sz="1200"/>
              <a:t>Levenshtein</a:t>
            </a:r>
            <a:r>
              <a:rPr lang="en" sz="1200"/>
              <a:t> Distance in the case of same length strings.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May outperform Gray (single-distance) codes in some situations.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Hamming Distance is useful for finding </a:t>
            </a:r>
            <a:r>
              <a:rPr i="1" lang="en" sz="1600"/>
              <a:t>substitutions</a:t>
            </a:r>
            <a:r>
              <a:rPr lang="en" sz="1600"/>
              <a:t>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correct one-bit errors and detect (but not fix) two-bit errors.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6"/>
          <p:cNvGrpSpPr/>
          <p:nvPr/>
        </p:nvGrpSpPr>
        <p:grpSpPr>
          <a:xfrm>
            <a:off x="5087416" y="1191927"/>
            <a:ext cx="3604418" cy="2759645"/>
            <a:chOff x="4932481" y="1895881"/>
            <a:chExt cx="2520925" cy="2002500"/>
          </a:xfrm>
        </p:grpSpPr>
        <p:sp>
          <p:nvSpPr>
            <p:cNvPr id="75" name="Google Shape;75;p16"/>
            <p:cNvSpPr/>
            <p:nvPr/>
          </p:nvSpPr>
          <p:spPr>
            <a:xfrm>
              <a:off x="4947644" y="1895881"/>
              <a:ext cx="2490600" cy="200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3-bit binary cube" id="76" name="Google Shape;7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2481" y="1897669"/>
              <a:ext cx="2520925" cy="1998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 Who You Call Ugly In Middle School</a:t>
            </a:r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>
            <a:off x="1724150" y="1269125"/>
            <a:ext cx="5635500" cy="3425700"/>
            <a:chOff x="1724150" y="1269125"/>
            <a:chExt cx="5635500" cy="3425700"/>
          </a:xfrm>
        </p:grpSpPr>
        <p:sp>
          <p:nvSpPr>
            <p:cNvPr id="83" name="Google Shape;83;p17"/>
            <p:cNvSpPr/>
            <p:nvPr/>
          </p:nvSpPr>
          <p:spPr>
            <a:xfrm>
              <a:off x="1724150" y="1269125"/>
              <a:ext cx="5635500" cy="3425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ttps://upload.wikimedia.org/wikipedia/commons/thumb/b/bf/Hamming_distance_4_bit_binary.svg/1920px-Hamming_distance_4_bit_binary.svg.png" id="84" name="Google Shape;8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2475" y="1304113"/>
              <a:ext cx="5518849" cy="3355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33700" y="1308657"/>
            <a:ext cx="807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/>
              <a:t>Levenshtein allows for </a:t>
            </a:r>
            <a:r>
              <a:rPr i="1" lang="en"/>
              <a:t>insertion, deletion, and substitution.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Levenshtein distance is better understood as the </a:t>
            </a:r>
            <a:r>
              <a:rPr i="1" lang="en"/>
              <a:t>alignment</a:t>
            </a:r>
            <a:r>
              <a:rPr lang="en"/>
              <a:t> of two strings. We try to find the minimum number of insertion, deletion, and substitution of characters in order to change string s to string t.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 algorithms like Smith-Waterman or Needle-Munsch generalize Levenshtein and have properties that can be exploited to give better constraints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439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performs better Hamming or Levenshtein?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"01234":"12340"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"11234":"11324"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"flaw":"lawn"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9"/>
          <p:cNvGrpSpPr/>
          <p:nvPr/>
        </p:nvGrpSpPr>
        <p:grpSpPr>
          <a:xfrm>
            <a:off x="5087416" y="1191927"/>
            <a:ext cx="3604418" cy="2759645"/>
            <a:chOff x="4932481" y="1895881"/>
            <a:chExt cx="2520925" cy="2002500"/>
          </a:xfrm>
        </p:grpSpPr>
        <p:sp>
          <p:nvSpPr>
            <p:cNvPr id="98" name="Google Shape;98;p19"/>
            <p:cNvSpPr/>
            <p:nvPr/>
          </p:nvSpPr>
          <p:spPr>
            <a:xfrm>
              <a:off x="4947644" y="1895881"/>
              <a:ext cx="2490600" cy="200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3-bit binary cube" id="99" name="Google Shape;9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2481" y="1897669"/>
              <a:ext cx="2520925" cy="1998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43975"/>
            <a:ext cx="834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performs better Hamming or Levenshtein?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"01234":"12340"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"11234":"11324"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"flaw":"lawn"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01234 to 12340: Hamming requires 1+1+1+1+1 = 5 substitutions, Levenshtein requires 2, insert 0 the beginning and delete 0 in end.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11234 to 11324: Hamming requires 2 substitutions, Levenshtein requires 2 insertions and deletions. Represents the upper bound of Levenshtein.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flaw to lawn: Hamming requires substitution of all letters, distance of 4, while Levenshtein we delete f and insert n at the end, distance of 2.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Problem: Levenshtein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665" y="1119350"/>
            <a:ext cx="65206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