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1" r:id="rId19"/>
    <p:sldId id="277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3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44DD-A43E-4C41-99F3-3078A030E834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9DE8-882B-BB46-814C-F08310BB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18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EC2B0-BBCA-354C-97A0-53F497DF0D4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F73A-0087-6F49-929B-D6990654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8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FB7-EBDA-CB45-8F4D-B2EE0CEBCC33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6B2-4985-1D45-836F-773F088899E1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0D03-D508-DB45-9382-E6C475FB3ADA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7900-25B9-1343-900D-B68F7DDB9454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F374-15E6-0B49-85FE-BDB14AB2B649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231-463F-6648-9DB0-EFC14A6B8E50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E84F-90DD-4F4E-9DF7-A9A0CCB212C7}" type="datetime1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2B32-C4D3-7D48-96B6-B809A32793B9}" type="datetime1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A5DE-EBE3-3E45-B03A-5BFD58FA6610}" type="datetime1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9D0-8DB0-F948-B9F8-BBBBDABAAEC4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654-1E17-C148-875A-75F64D5D1783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47E4AB7-FEDB-A34E-9DCE-3E41E7253F29}" type="datetime1">
              <a:rPr lang="en-US" smtClean="0"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Preliminary 02</a:t>
            </a:r>
            <a:endParaRPr lang="en-US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</a:t>
            </a:r>
            <a:r>
              <a:rPr lang="en-US" sz="2400" dirty="0" smtClean="0">
                <a:solidFill>
                  <a:schemeClr val="tx1"/>
                </a:solidFill>
              </a:rPr>
              <a:t>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b="1" dirty="0"/>
              <a:t>How is the inverse compute?</a:t>
            </a:r>
          </a:p>
          <a:p>
            <a:pPr marL="355600" indent="-3556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400" dirty="0"/>
              <a:t>The inverse of a number </a:t>
            </a:r>
            <a:r>
              <a:rPr lang="en-US" sz="2400" i="1" dirty="0"/>
              <a:t>a mod 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only exists if and only if</a:t>
            </a:r>
            <a:r>
              <a:rPr lang="en-US" sz="2400" dirty="0"/>
              <a:t>:</a:t>
            </a:r>
          </a:p>
          <a:p>
            <a:pPr marL="0" indent="0" algn="ctr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dirty="0" err="1"/>
              <a:t>gcd</a:t>
            </a:r>
            <a:r>
              <a:rPr lang="en-US" sz="2400" i="1" dirty="0"/>
              <a:t> (a, m) = 1</a:t>
            </a:r>
          </a:p>
          <a:p>
            <a:pPr marL="0" indent="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dirty="0" smtClean="0"/>
              <a:t>	(</a:t>
            </a:r>
            <a:r>
              <a:rPr lang="en-US" sz="2400" dirty="0"/>
              <a:t>note that in the example above </a:t>
            </a:r>
            <a:r>
              <a:rPr lang="en-US" sz="2400" dirty="0" err="1"/>
              <a:t>gcd</a:t>
            </a:r>
            <a:r>
              <a:rPr lang="en-US" sz="2400" dirty="0"/>
              <a:t>(5, 9) = 1, so that the inverse of 5 exists modulo 9)</a:t>
            </a:r>
          </a:p>
          <a:p>
            <a:pPr marL="355600" indent="-3556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400" dirty="0"/>
              <a:t>For now, the best way of computing the inverse is to use exhaustive 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1986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Modular Arithmetic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5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977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b="1" dirty="0"/>
              <a:t>Modular reduction can be performed at any point during a calculation</a:t>
            </a:r>
          </a:p>
          <a:p>
            <a:pPr marL="0" indent="0">
              <a:lnSpc>
                <a:spcPct val="13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dirty="0"/>
              <a:t>Let</a:t>
            </a:r>
            <a:r>
              <a:rPr lang="ja-JP" altLang="en-US" dirty="0"/>
              <a:t>’</a:t>
            </a:r>
            <a:r>
              <a:rPr lang="en-US" dirty="0"/>
              <a:t>s look first at an example. We want to compute </a:t>
            </a:r>
            <a:r>
              <a:rPr lang="en-US" i="1" dirty="0"/>
              <a:t>3</a:t>
            </a:r>
            <a:r>
              <a:rPr lang="en-US" i="1" baseline="30000" dirty="0"/>
              <a:t>8 </a:t>
            </a:r>
            <a:r>
              <a:rPr lang="en-US" i="1" dirty="0"/>
              <a:t>mod 7</a:t>
            </a:r>
            <a:r>
              <a:rPr lang="en-US" dirty="0"/>
              <a:t> (note that exponentiation is extremely important in public-key cryptography).</a:t>
            </a:r>
          </a:p>
          <a:p>
            <a:pPr>
              <a:lnSpc>
                <a:spcPct val="13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b="1" dirty="0"/>
              <a:t>1. Approach: Exponentiation followed by modular reduction</a:t>
            </a:r>
          </a:p>
          <a:p>
            <a:pPr marL="0" indent="0" algn="ctr">
              <a:lnSpc>
                <a:spcPct val="13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i="1" dirty="0"/>
              <a:t>3</a:t>
            </a:r>
            <a:r>
              <a:rPr lang="en-US" i="1" baseline="30000" dirty="0"/>
              <a:t>8</a:t>
            </a:r>
            <a:r>
              <a:rPr lang="en-US" i="1" dirty="0"/>
              <a:t> = 6561</a:t>
            </a:r>
            <a:r>
              <a:rPr lang="en-US" i="1" dirty="0">
                <a:sym typeface="Symbol" charset="0"/>
              </a:rPr>
              <a:t>≡ </a:t>
            </a:r>
            <a:r>
              <a:rPr lang="en-US" b="1" i="1" dirty="0"/>
              <a:t>2</a:t>
            </a:r>
            <a:r>
              <a:rPr lang="en-US" i="1" dirty="0"/>
              <a:t> mod 7</a:t>
            </a:r>
          </a:p>
          <a:p>
            <a:pPr marL="0" indent="0">
              <a:lnSpc>
                <a:spcPct val="13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dirty="0" smtClean="0"/>
              <a:t>	Note </a:t>
            </a:r>
            <a:r>
              <a:rPr lang="en-US" dirty="0"/>
              <a:t>that we have the intermediate result 6561 even though we know that the final result can</a:t>
            </a:r>
            <a:r>
              <a:rPr lang="ja-JP" altLang="en-US" dirty="0"/>
              <a:t>’</a:t>
            </a:r>
            <a:r>
              <a:rPr lang="en-US" dirty="0"/>
              <a:t>t be larger than 6.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1986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Modular Arithmetic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98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400" b="1" dirty="0" smtClean="0"/>
              <a:t>2. </a:t>
            </a:r>
            <a:r>
              <a:rPr lang="en-US" sz="2400" b="1" dirty="0"/>
              <a:t>Approach: Exponentiation with intermediate modular reduction</a:t>
            </a:r>
          </a:p>
          <a:p>
            <a:pPr marL="0" indent="0" algn="ctr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i="1" dirty="0"/>
              <a:t>3</a:t>
            </a:r>
            <a:r>
              <a:rPr lang="en-US" sz="2400" i="1" baseline="30000" dirty="0"/>
              <a:t>8</a:t>
            </a:r>
            <a:r>
              <a:rPr lang="en-US" sz="2400" i="1" dirty="0"/>
              <a:t> = 3</a:t>
            </a:r>
            <a:r>
              <a:rPr lang="en-US" sz="2400" i="1" baseline="30000" dirty="0"/>
              <a:t>4 </a:t>
            </a:r>
            <a:r>
              <a:rPr lang="en-US" sz="2400" i="1" dirty="0"/>
              <a:t>3</a:t>
            </a:r>
            <a:r>
              <a:rPr lang="en-US" sz="2400" i="1" baseline="30000" dirty="0"/>
              <a:t>4</a:t>
            </a:r>
            <a:r>
              <a:rPr lang="en-US" sz="2400" i="1" dirty="0"/>
              <a:t> = 81 x 81</a:t>
            </a:r>
          </a:p>
          <a:p>
            <a:pPr marL="0" indent="0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dirty="0" smtClean="0"/>
              <a:t>	At </a:t>
            </a:r>
            <a:r>
              <a:rPr lang="en-US" sz="2400" dirty="0"/>
              <a:t>this point we reduce the intermediate results 81 modulo 7:</a:t>
            </a:r>
          </a:p>
          <a:p>
            <a:pPr marL="0" indent="0" algn="ctr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i="1" dirty="0"/>
              <a:t>3</a:t>
            </a:r>
            <a:r>
              <a:rPr lang="en-US" sz="2400" i="1" baseline="30000" dirty="0"/>
              <a:t>8</a:t>
            </a:r>
            <a:r>
              <a:rPr lang="en-US" sz="2400" i="1" dirty="0"/>
              <a:t> = 81 x 81 </a:t>
            </a:r>
            <a:r>
              <a:rPr lang="en-US" sz="2400" i="1" dirty="0">
                <a:cs typeface="Arial" charset="0"/>
              </a:rPr>
              <a:t>≡</a:t>
            </a:r>
            <a:r>
              <a:rPr lang="en-US" sz="2400" i="1" dirty="0"/>
              <a:t> 4 x 4 mod 7</a:t>
            </a:r>
          </a:p>
          <a:p>
            <a:pPr marL="0" indent="0" algn="ctr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i="1" dirty="0"/>
              <a:t>4 x 4 = 16 </a:t>
            </a:r>
            <a:r>
              <a:rPr lang="en-US" sz="2400" i="1" dirty="0">
                <a:cs typeface="Arial" charset="0"/>
              </a:rPr>
              <a:t>≡ </a:t>
            </a:r>
            <a:r>
              <a:rPr lang="en-US" sz="2400" b="1" i="1" dirty="0">
                <a:cs typeface="Arial" charset="0"/>
              </a:rPr>
              <a:t>2 </a:t>
            </a:r>
            <a:r>
              <a:rPr lang="en-US" sz="2400" i="1" dirty="0">
                <a:cs typeface="Arial" charset="0"/>
              </a:rPr>
              <a:t>mod </a:t>
            </a:r>
            <a:r>
              <a:rPr lang="en-US" sz="2400" i="1" dirty="0" smtClean="0">
                <a:cs typeface="Arial" charset="0"/>
              </a:rPr>
              <a:t>7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1986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Modular Arithmetic (6)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5621977"/>
            <a:ext cx="8106899" cy="756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000" b="1" dirty="0">
                <a:latin typeface="Arial"/>
                <a:cs typeface="Arial"/>
              </a:rPr>
              <a:t>General rule: For most algorithms it is advantageous to reduce intermediate results as soon as possible.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37694" y="4682959"/>
            <a:ext cx="6943683" cy="69249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000" b="1" dirty="0" smtClean="0">
                <a:latin typeface="Arial"/>
                <a:cs typeface="Arial"/>
              </a:rPr>
              <a:t>Remark: </a:t>
            </a:r>
            <a:r>
              <a:rPr lang="en-US" sz="2000" dirty="0" smtClean="0">
                <a:latin typeface="Arial"/>
                <a:cs typeface="Arial"/>
              </a:rPr>
              <a:t>If </a:t>
            </a:r>
            <a:r>
              <a:rPr lang="en-US" sz="2000" i="1" dirty="0" smtClean="0">
                <a:latin typeface="Arial"/>
                <a:cs typeface="Arial"/>
              </a:rPr>
              <a:t>a</a:t>
            </a:r>
            <a:r>
              <a:rPr lang="en-US" sz="2000" dirty="0" smtClean="0">
                <a:latin typeface="Arial"/>
                <a:cs typeface="Arial"/>
              </a:rPr>
              <a:t>1 </a:t>
            </a:r>
            <a:r>
              <a:rPr lang="en-US" sz="2000" i="1" dirty="0" smtClean="0">
                <a:latin typeface="Arial"/>
                <a:cs typeface="Arial"/>
              </a:rPr>
              <a:t>≡ r1 mod m and a</a:t>
            </a:r>
            <a:r>
              <a:rPr lang="en-US" sz="2000" dirty="0" smtClean="0">
                <a:latin typeface="Arial"/>
                <a:cs typeface="Arial"/>
              </a:rPr>
              <a:t>2 </a:t>
            </a:r>
            <a:r>
              <a:rPr lang="en-US" sz="2000" i="1" dirty="0">
                <a:latin typeface="Arial"/>
                <a:cs typeface="Arial"/>
              </a:rPr>
              <a:t>≡ </a:t>
            </a:r>
            <a:r>
              <a:rPr lang="en-US" sz="2000" i="1" dirty="0" smtClean="0">
                <a:latin typeface="Arial"/>
                <a:cs typeface="Arial"/>
              </a:rPr>
              <a:t>r2 </a:t>
            </a:r>
            <a:r>
              <a:rPr lang="en-US" sz="2000" i="1" dirty="0">
                <a:latin typeface="Arial"/>
                <a:cs typeface="Arial"/>
              </a:rPr>
              <a:t>mod </a:t>
            </a:r>
            <a:r>
              <a:rPr lang="en-US" sz="2000" i="1" dirty="0" smtClean="0">
                <a:latin typeface="Arial"/>
                <a:cs typeface="Arial"/>
              </a:rPr>
              <a:t>m, </a:t>
            </a:r>
            <a:r>
              <a:rPr lang="en-US" sz="2000" dirty="0" smtClean="0">
                <a:latin typeface="Arial"/>
                <a:cs typeface="Arial"/>
              </a:rPr>
              <a:t>we have</a:t>
            </a:r>
          </a:p>
          <a:p>
            <a:pPr algn="ctr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000" i="1" dirty="0" smtClean="0">
                <a:latin typeface="Arial"/>
                <a:cs typeface="Arial"/>
              </a:rPr>
              <a:t>a1 x a2 mod m = r1 x r2 mod m   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32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Arial" charset="0"/>
              </a:rPr>
              <a:t>An </a:t>
            </a:r>
            <a:r>
              <a:rPr lang="de-DE" dirty="0" err="1">
                <a:latin typeface="Arial" charset="0"/>
              </a:rPr>
              <a:t>Algebraic</a:t>
            </a:r>
            <a:r>
              <a:rPr lang="de-DE" dirty="0">
                <a:latin typeface="Arial" charset="0"/>
              </a:rPr>
              <a:t> View on Modulo </a:t>
            </a:r>
            <a:r>
              <a:rPr lang="de-DE" dirty="0" err="1">
                <a:latin typeface="Arial" charset="0"/>
              </a:rPr>
              <a:t>Arithmetic</a:t>
            </a:r>
            <a:r>
              <a:rPr lang="de-DE" dirty="0">
                <a:latin typeface="Arial" charset="0"/>
              </a:rPr>
              <a:t>: The Ring </a:t>
            </a:r>
            <a:r>
              <a:rPr lang="en-US" sz="3200" i="1" dirty="0" err="1">
                <a:latin typeface="Arial" charset="0"/>
              </a:rPr>
              <a:t>Z</a:t>
            </a:r>
            <a:r>
              <a:rPr lang="en-US" sz="3200" i="1" baseline="-25000" dirty="0" err="1">
                <a:latin typeface="Arial" charset="0"/>
              </a:rPr>
              <a:t>m</a:t>
            </a:r>
            <a:r>
              <a:rPr lang="en-US" sz="3200" i="1" baseline="-25000" dirty="0">
                <a:latin typeface="Arial" charset="0"/>
              </a:rPr>
              <a:t> </a:t>
            </a:r>
            <a:r>
              <a:rPr lang="de-DE" dirty="0">
                <a:latin typeface="Arial" charset="0"/>
              </a:rPr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250"/>
            <a:ext cx="8229600" cy="4886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can view modular arithmetic in terms of sets and operations in the set. By doing arithmetic modulo </a:t>
            </a:r>
            <a:r>
              <a:rPr lang="en-US" sz="2400" i="1" dirty="0"/>
              <a:t>m</a:t>
            </a:r>
            <a:r>
              <a:rPr lang="en-US" sz="2400" dirty="0"/>
              <a:t>  we obtain </a:t>
            </a:r>
            <a:r>
              <a:rPr lang="en-US" sz="2400" b="1" dirty="0"/>
              <a:t>the integer ring </a:t>
            </a:r>
            <a:r>
              <a:rPr lang="en-US" sz="2400" b="1" i="1" dirty="0" err="1" smtClean="0"/>
              <a:t>Z</a:t>
            </a:r>
            <a:r>
              <a:rPr lang="en-US" sz="2400" b="1" i="1" baseline="-25000" dirty="0" err="1" smtClean="0"/>
              <a:t>m</a:t>
            </a:r>
            <a:r>
              <a:rPr lang="en-US" sz="2400" b="1" i="1" dirty="0" smtClean="0"/>
              <a:t>=</a:t>
            </a:r>
            <a:r>
              <a:rPr lang="en-US" sz="2400" b="1" dirty="0" smtClean="0"/>
              <a:t>{0,1,2,</a:t>
            </a:r>
            <a:r>
              <a:rPr lang="mr-IN" sz="2400" b="1" dirty="0" smtClean="0"/>
              <a:t>…</a:t>
            </a:r>
            <a:r>
              <a:rPr lang="en-US" sz="2400" b="1" dirty="0" smtClean="0"/>
              <a:t>,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-1}</a:t>
            </a:r>
            <a:r>
              <a:rPr lang="en-US" sz="2400" b="1" i="1" baseline="-25000" dirty="0" smtClean="0"/>
              <a:t> </a:t>
            </a:r>
            <a:r>
              <a:rPr lang="en-US" sz="2400" dirty="0"/>
              <a:t>.with the following properties:</a:t>
            </a:r>
          </a:p>
          <a:p>
            <a:pPr marL="365125" indent="-273050">
              <a:spcBef>
                <a:spcPts val="200"/>
              </a:spcBef>
            </a:pPr>
            <a:r>
              <a:rPr lang="en-US" sz="2400" b="1" dirty="0">
                <a:latin typeface="Arial" charset="0"/>
              </a:rPr>
              <a:t>Closure</a:t>
            </a:r>
            <a:r>
              <a:rPr lang="en-US" sz="2400" dirty="0">
                <a:latin typeface="Arial" charset="0"/>
              </a:rPr>
              <a:t>: We can add and multiply any two numbers and the result is always in the ring. </a:t>
            </a:r>
          </a:p>
          <a:p>
            <a:pPr marL="365125" indent="-273050">
              <a:spcBef>
                <a:spcPts val="200"/>
              </a:spcBef>
            </a:pPr>
            <a:r>
              <a:rPr lang="en-US" sz="2400" dirty="0">
                <a:latin typeface="Arial" charset="0"/>
              </a:rPr>
              <a:t>Addition and multiplication are </a:t>
            </a:r>
            <a:r>
              <a:rPr lang="en-US" sz="2400" b="1" dirty="0">
                <a:latin typeface="Arial" charset="0"/>
              </a:rPr>
              <a:t>associative</a:t>
            </a:r>
            <a:r>
              <a:rPr lang="en-US" sz="2400" dirty="0">
                <a:latin typeface="Arial" charset="0"/>
              </a:rPr>
              <a:t>, i.e., for all  </a:t>
            </a:r>
            <a:r>
              <a:rPr lang="en-US" sz="2400" i="1" dirty="0" err="1">
                <a:latin typeface="Arial" charset="0"/>
              </a:rPr>
              <a:t>a,b,c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  <a:sym typeface="Symbol" charset="0"/>
              </a:rPr>
              <a:t>in</a:t>
            </a:r>
            <a:r>
              <a:rPr lang="en-US" sz="2400" i="1" dirty="0" smtClean="0">
                <a:latin typeface="Arial" charset="0"/>
                <a:sym typeface="Symbol" charset="0"/>
              </a:rPr>
              <a:t> </a:t>
            </a:r>
            <a:r>
              <a:rPr lang="en-US" sz="2400" i="1" dirty="0" err="1">
                <a:latin typeface="Arial" charset="0"/>
              </a:rPr>
              <a:t>Z</a:t>
            </a:r>
            <a:r>
              <a:rPr lang="en-US" sz="2400" i="1" baseline="-25000" dirty="0" err="1">
                <a:latin typeface="Arial" charset="0"/>
              </a:rPr>
              <a:t>m</a:t>
            </a:r>
            <a:r>
              <a:rPr lang="en-US" sz="2400" i="1" dirty="0">
                <a:latin typeface="Arial" charset="0"/>
              </a:rPr>
              <a:t>  </a:t>
            </a:r>
          </a:p>
          <a:p>
            <a:pPr marL="742950" lvl="2" indent="-273050">
              <a:spcBef>
                <a:spcPts val="200"/>
              </a:spcBef>
              <a:buFontTx/>
              <a:buNone/>
            </a:pPr>
            <a:r>
              <a:rPr lang="en-US" sz="2400" i="1" dirty="0">
                <a:latin typeface="Arial" charset="0"/>
              </a:rPr>
              <a:t>	a + (b + c) = (a + b) + </a:t>
            </a:r>
            <a:r>
              <a:rPr lang="en-US" sz="2400" i="1" dirty="0" smtClean="0">
                <a:latin typeface="Arial" charset="0"/>
              </a:rPr>
              <a:t>c</a:t>
            </a:r>
          </a:p>
          <a:p>
            <a:pPr marL="742950" lvl="2" indent="-273050">
              <a:spcBef>
                <a:spcPts val="200"/>
              </a:spcBef>
              <a:buFontTx/>
              <a:buNone/>
            </a:pPr>
            <a:r>
              <a:rPr lang="en-US" sz="2400" i="1" dirty="0" smtClean="0">
                <a:latin typeface="Arial" charset="0"/>
              </a:rPr>
              <a:t>	a </a:t>
            </a:r>
            <a:r>
              <a:rPr lang="en-US" sz="2400" i="1" dirty="0" smtClean="0">
                <a:latin typeface="Arial" charset="0"/>
                <a:sym typeface="Symbol" charset="0"/>
              </a:rPr>
              <a:t></a:t>
            </a:r>
            <a:r>
              <a:rPr lang="en-US" sz="2400" i="1" dirty="0" smtClean="0">
                <a:latin typeface="Arial" charset="0"/>
              </a:rPr>
              <a:t> (b </a:t>
            </a:r>
            <a:r>
              <a:rPr lang="en-US" sz="2400" i="1" dirty="0" smtClean="0">
                <a:latin typeface="Arial" charset="0"/>
                <a:sym typeface="Symbol" charset="0"/>
              </a:rPr>
              <a:t></a:t>
            </a:r>
            <a:r>
              <a:rPr lang="en-US" sz="2400" i="1" dirty="0" smtClean="0">
                <a:latin typeface="Arial" charset="0"/>
              </a:rPr>
              <a:t> c) = (a </a:t>
            </a:r>
            <a:r>
              <a:rPr lang="en-US" sz="2400" i="1" dirty="0" smtClean="0">
                <a:latin typeface="Arial" charset="0"/>
                <a:sym typeface="Symbol" charset="0"/>
              </a:rPr>
              <a:t></a:t>
            </a:r>
            <a:r>
              <a:rPr lang="en-US" sz="2400" i="1" dirty="0" smtClean="0">
                <a:latin typeface="Arial" charset="0"/>
              </a:rPr>
              <a:t> b) </a:t>
            </a:r>
            <a:r>
              <a:rPr lang="en-US" sz="2400" i="1" dirty="0" smtClean="0">
                <a:latin typeface="Arial" charset="0"/>
                <a:sym typeface="Symbol" charset="0"/>
              </a:rPr>
              <a:t> </a:t>
            </a:r>
            <a:r>
              <a:rPr lang="en-US" sz="2400" i="1" dirty="0" smtClean="0">
                <a:latin typeface="Arial" charset="0"/>
              </a:rPr>
              <a:t>c</a:t>
            </a:r>
          </a:p>
          <a:p>
            <a:pPr marL="742950" lvl="2" indent="-273050">
              <a:spcBef>
                <a:spcPts val="200"/>
              </a:spcBef>
              <a:buFontTx/>
              <a:buNone/>
            </a:pPr>
            <a:r>
              <a:rPr lang="en-US" sz="2400" dirty="0" smtClean="0">
                <a:latin typeface="Arial" charset="0"/>
              </a:rPr>
              <a:t>and </a:t>
            </a:r>
            <a:r>
              <a:rPr lang="en-US" sz="2400" dirty="0">
                <a:latin typeface="Arial" charset="0"/>
              </a:rPr>
              <a:t>addition is </a:t>
            </a:r>
            <a:r>
              <a:rPr lang="en-US" sz="2400" b="1" dirty="0">
                <a:latin typeface="Arial" charset="0"/>
              </a:rPr>
              <a:t>commutative</a:t>
            </a:r>
            <a:r>
              <a:rPr lang="en-US" sz="2400" i="1" dirty="0">
                <a:latin typeface="Arial" charset="0"/>
              </a:rPr>
              <a:t>: a + b = b + a </a:t>
            </a:r>
          </a:p>
          <a:p>
            <a:pPr marL="365125" indent="-273050">
              <a:spcBef>
                <a:spcPts val="200"/>
              </a:spcBef>
            </a:pPr>
            <a:r>
              <a:rPr lang="de-DE" sz="2400" dirty="0">
                <a:latin typeface="Arial" charset="0"/>
              </a:rPr>
              <a:t>The </a:t>
            </a:r>
            <a:r>
              <a:rPr lang="de-DE" sz="2400" b="1" dirty="0">
                <a:latin typeface="Arial" charset="0"/>
              </a:rPr>
              <a:t>distributive </a:t>
            </a:r>
            <a:r>
              <a:rPr lang="de-DE" sz="2400" b="1" dirty="0" err="1">
                <a:latin typeface="Arial" charset="0"/>
              </a:rPr>
              <a:t>law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holds</a:t>
            </a:r>
            <a:r>
              <a:rPr lang="de-DE" sz="2400" dirty="0">
                <a:latin typeface="Arial" charset="0"/>
              </a:rPr>
              <a:t>: </a:t>
            </a:r>
            <a:r>
              <a:rPr lang="de-DE" sz="2400" i="1" dirty="0">
                <a:latin typeface="Arial" charset="0"/>
              </a:rPr>
              <a:t>a×(</a:t>
            </a:r>
            <a:r>
              <a:rPr lang="de-DE" sz="2400" i="1" dirty="0" err="1">
                <a:latin typeface="Arial" charset="0"/>
              </a:rPr>
              <a:t>b+c</a:t>
            </a:r>
            <a:r>
              <a:rPr lang="de-DE" sz="2400" i="1" dirty="0">
                <a:latin typeface="Arial" charset="0"/>
              </a:rPr>
              <a:t>) = (</a:t>
            </a:r>
            <a:r>
              <a:rPr lang="de-DE" sz="2400" i="1" dirty="0" err="1">
                <a:latin typeface="Arial" charset="0"/>
              </a:rPr>
              <a:t>a×b</a:t>
            </a:r>
            <a:r>
              <a:rPr lang="de-DE" sz="2400" i="1" dirty="0">
                <a:latin typeface="Arial" charset="0"/>
              </a:rPr>
              <a:t>)+(</a:t>
            </a:r>
            <a:r>
              <a:rPr lang="de-DE" sz="2400" i="1" dirty="0" err="1">
                <a:latin typeface="Arial" charset="0"/>
              </a:rPr>
              <a:t>a×c</a:t>
            </a:r>
            <a:r>
              <a:rPr lang="de-DE" sz="2400" i="1" dirty="0">
                <a:latin typeface="Arial" charset="0"/>
              </a:rPr>
              <a:t>)</a:t>
            </a:r>
            <a:r>
              <a:rPr lang="en-US" sz="2400" dirty="0">
                <a:latin typeface="Arial" charset="0"/>
              </a:rPr>
              <a:t> for all  </a:t>
            </a:r>
            <a:r>
              <a:rPr lang="en-US" sz="2400" i="1" dirty="0" err="1">
                <a:latin typeface="Arial" charset="0"/>
              </a:rPr>
              <a:t>a,b,c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  <a:sym typeface="Symbol" charset="0"/>
              </a:rPr>
              <a:t>in</a:t>
            </a:r>
            <a:r>
              <a:rPr lang="en-US" sz="2400" i="1" dirty="0" smtClean="0">
                <a:latin typeface="Arial" charset="0"/>
                <a:sym typeface="Symbol" charset="0"/>
              </a:rPr>
              <a:t> </a:t>
            </a:r>
            <a:r>
              <a:rPr lang="en-US" sz="2400" i="1" dirty="0" err="1">
                <a:latin typeface="Arial" charset="0"/>
              </a:rPr>
              <a:t>Z</a:t>
            </a:r>
            <a:r>
              <a:rPr lang="en-US" sz="2400" i="1" baseline="-25000" dirty="0" err="1">
                <a:latin typeface="Arial" charset="0"/>
              </a:rPr>
              <a:t>m</a:t>
            </a:r>
            <a:r>
              <a:rPr lang="en-US" sz="2400" i="1" dirty="0">
                <a:latin typeface="Arial" charset="0"/>
              </a:rPr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125" indent="-273050">
              <a:spcBef>
                <a:spcPts val="200"/>
              </a:spcBef>
            </a:pPr>
            <a:r>
              <a:rPr lang="en-US" sz="2400" dirty="0">
                <a:latin typeface="Arial" charset="0"/>
              </a:rPr>
              <a:t>There is the </a:t>
            </a:r>
            <a:r>
              <a:rPr lang="en-US" sz="2400" b="1" dirty="0">
                <a:latin typeface="Arial" charset="0"/>
              </a:rPr>
              <a:t>neutral element </a:t>
            </a:r>
            <a:r>
              <a:rPr lang="en-US" sz="2400" b="1" i="1" dirty="0">
                <a:latin typeface="Arial" charset="0"/>
              </a:rPr>
              <a:t>0</a:t>
            </a:r>
            <a:r>
              <a:rPr lang="en-US" sz="2400" b="1" dirty="0">
                <a:latin typeface="Arial" charset="0"/>
              </a:rPr>
              <a:t> with respect to addition</a:t>
            </a:r>
            <a:r>
              <a:rPr lang="en-US" sz="2400" dirty="0">
                <a:latin typeface="Arial" charset="0"/>
              </a:rPr>
              <a:t>, i.e., for all </a:t>
            </a:r>
            <a:r>
              <a:rPr lang="en-US" sz="2400" i="1" dirty="0">
                <a:latin typeface="Arial" charset="0"/>
              </a:rPr>
              <a:t>a </a:t>
            </a:r>
            <a:r>
              <a:rPr lang="en-US" sz="2400" dirty="0" smtClean="0">
                <a:latin typeface="Arial" charset="0"/>
                <a:sym typeface="Symbol" charset="0"/>
              </a:rPr>
              <a:t>in</a:t>
            </a:r>
            <a:r>
              <a:rPr lang="en-US" sz="2400" i="1" dirty="0" smtClean="0">
                <a:latin typeface="Arial" charset="0"/>
                <a:sym typeface="Symbol" charset="0"/>
              </a:rPr>
              <a:t> </a:t>
            </a:r>
            <a:r>
              <a:rPr lang="en-US" sz="2400" i="1" dirty="0" err="1">
                <a:latin typeface="Arial" charset="0"/>
              </a:rPr>
              <a:t>Z</a:t>
            </a:r>
            <a:r>
              <a:rPr lang="en-US" sz="2400" i="1" baseline="-25000" dirty="0" err="1">
                <a:latin typeface="Arial" charset="0"/>
              </a:rPr>
              <a:t>m</a:t>
            </a:r>
            <a:r>
              <a:rPr lang="en-US" sz="2400" i="1" dirty="0">
                <a:latin typeface="Arial" charset="0"/>
              </a:rPr>
              <a:t> </a:t>
            </a:r>
          </a:p>
          <a:p>
            <a:pPr marL="742950" lvl="2" indent="-273050">
              <a:spcBef>
                <a:spcPts val="200"/>
              </a:spcBef>
              <a:buFontTx/>
              <a:buNone/>
            </a:pPr>
            <a:r>
              <a:rPr lang="en-US" sz="2400" i="1" dirty="0">
                <a:latin typeface="Arial" charset="0"/>
              </a:rPr>
              <a:t>	a + 0 </a:t>
            </a:r>
            <a:r>
              <a:rPr lang="en-US" sz="2400" i="1" dirty="0">
                <a:latin typeface="Arial" charset="0"/>
                <a:sym typeface="Symbol" charset="0"/>
              </a:rPr>
              <a:t> </a:t>
            </a:r>
            <a:r>
              <a:rPr lang="en-US" sz="2400" i="1" dirty="0">
                <a:latin typeface="Arial" charset="0"/>
              </a:rPr>
              <a:t>a mod m</a:t>
            </a:r>
          </a:p>
          <a:p>
            <a:pPr marL="365125" indent="-273050">
              <a:spcBef>
                <a:spcPts val="200"/>
              </a:spcBef>
            </a:pPr>
            <a:r>
              <a:rPr lang="en-US" sz="2400" dirty="0">
                <a:latin typeface="Arial" charset="0"/>
              </a:rPr>
              <a:t>For all </a:t>
            </a:r>
            <a:r>
              <a:rPr lang="en-US" sz="2400" i="1" dirty="0">
                <a:latin typeface="Arial" charset="0"/>
              </a:rPr>
              <a:t>a </a:t>
            </a:r>
            <a:r>
              <a:rPr lang="en-US" sz="2400" dirty="0" smtClean="0">
                <a:latin typeface="Arial" charset="0"/>
                <a:sym typeface="Symbol" charset="0"/>
              </a:rPr>
              <a:t>in</a:t>
            </a:r>
            <a:r>
              <a:rPr lang="en-US" sz="2400" i="1" dirty="0" smtClean="0">
                <a:latin typeface="Arial" charset="0"/>
                <a:sym typeface="Symbol" charset="0"/>
              </a:rPr>
              <a:t> </a:t>
            </a:r>
            <a:r>
              <a:rPr lang="en-US" sz="2400" i="1" dirty="0" err="1">
                <a:latin typeface="Arial" charset="0"/>
              </a:rPr>
              <a:t>Z</a:t>
            </a:r>
            <a:r>
              <a:rPr lang="en-US" sz="2400" i="1" baseline="-25000" dirty="0" err="1">
                <a:latin typeface="Arial" charset="0"/>
              </a:rPr>
              <a:t>m</a:t>
            </a:r>
            <a:r>
              <a:rPr lang="en-US" sz="2400" dirty="0">
                <a:latin typeface="Arial" charset="0"/>
              </a:rPr>
              <a:t>, there is always an </a:t>
            </a:r>
            <a:r>
              <a:rPr lang="en-US" sz="2400" b="1" dirty="0">
                <a:latin typeface="Arial" charset="0"/>
              </a:rPr>
              <a:t>additive inverse element </a:t>
            </a:r>
            <a:r>
              <a:rPr lang="en-US" sz="2400" b="1" i="1" dirty="0">
                <a:latin typeface="Arial" charset="0"/>
              </a:rPr>
              <a:t>–a </a:t>
            </a:r>
            <a:r>
              <a:rPr lang="en-US" sz="2400" dirty="0">
                <a:latin typeface="Arial" charset="0"/>
              </a:rPr>
              <a:t>such that</a:t>
            </a:r>
          </a:p>
          <a:p>
            <a:pPr lvl="1" indent="-273050">
              <a:spcBef>
                <a:spcPts val="200"/>
              </a:spcBef>
              <a:buNone/>
            </a:pPr>
            <a:r>
              <a:rPr lang="en-US" dirty="0">
                <a:latin typeface="Arial" charset="0"/>
              </a:rPr>
              <a:t>	a + (-a) </a:t>
            </a:r>
            <a:r>
              <a:rPr lang="en-US" i="1" dirty="0">
                <a:latin typeface="Arial" charset="0"/>
                <a:sym typeface="Symbol" charset="0"/>
              </a:rPr>
              <a:t> </a:t>
            </a:r>
            <a:r>
              <a:rPr lang="en-US" i="1" dirty="0">
                <a:latin typeface="Arial" charset="0"/>
              </a:rPr>
              <a:t>0 mod m</a:t>
            </a:r>
            <a:r>
              <a:rPr lang="en-US" dirty="0">
                <a:latin typeface="Arial" charset="0"/>
              </a:rPr>
              <a:t> </a:t>
            </a:r>
          </a:p>
          <a:p>
            <a:pPr marL="365125" indent="-273050">
              <a:spcBef>
                <a:spcPts val="200"/>
              </a:spcBef>
            </a:pPr>
            <a:r>
              <a:rPr lang="en-US" sz="2400" dirty="0">
                <a:latin typeface="Arial" charset="0"/>
              </a:rPr>
              <a:t>There is the </a:t>
            </a:r>
            <a:r>
              <a:rPr lang="en-US" sz="2400" b="1" dirty="0">
                <a:latin typeface="Arial" charset="0"/>
              </a:rPr>
              <a:t>neutral element 1 with respect to multiplication</a:t>
            </a:r>
            <a:r>
              <a:rPr lang="en-US" sz="2400" dirty="0">
                <a:latin typeface="Arial" charset="0"/>
              </a:rPr>
              <a:t>, i.e., for all </a:t>
            </a:r>
            <a:r>
              <a:rPr lang="en-US" sz="2400" i="1" dirty="0">
                <a:latin typeface="Arial" charset="0"/>
              </a:rPr>
              <a:t>a </a:t>
            </a:r>
            <a:r>
              <a:rPr lang="en-US" sz="2400" dirty="0" smtClean="0">
                <a:latin typeface="Arial" charset="0"/>
                <a:sym typeface="Symbol" charset="0"/>
              </a:rPr>
              <a:t>in</a:t>
            </a:r>
            <a:r>
              <a:rPr lang="en-US" sz="2400" i="1" dirty="0" smtClean="0">
                <a:latin typeface="Arial" charset="0"/>
                <a:sym typeface="Symbol" charset="0"/>
              </a:rPr>
              <a:t> </a:t>
            </a:r>
            <a:r>
              <a:rPr lang="en-US" sz="2400" i="1" dirty="0" err="1">
                <a:latin typeface="Arial" charset="0"/>
              </a:rPr>
              <a:t>Z</a:t>
            </a:r>
            <a:r>
              <a:rPr lang="en-US" sz="2400" i="1" baseline="-25000" dirty="0" err="1">
                <a:latin typeface="Arial" charset="0"/>
              </a:rPr>
              <a:t>m</a:t>
            </a:r>
            <a:r>
              <a:rPr lang="en-US" sz="2400" i="1" dirty="0">
                <a:latin typeface="Arial" charset="0"/>
              </a:rPr>
              <a:t> </a:t>
            </a:r>
          </a:p>
          <a:p>
            <a:pPr lvl="1" indent="-273050">
              <a:spcBef>
                <a:spcPts val="200"/>
              </a:spcBef>
              <a:buNone/>
            </a:pPr>
            <a:r>
              <a:rPr lang="en-US" i="1" dirty="0">
                <a:latin typeface="Arial" charset="0"/>
              </a:rPr>
              <a:t>		a </a:t>
            </a:r>
            <a:r>
              <a:rPr lang="en-US" i="1" dirty="0">
                <a:latin typeface="Arial" charset="0"/>
                <a:sym typeface="Symbol" charset="0"/>
              </a:rPr>
              <a:t> 1</a:t>
            </a:r>
            <a:r>
              <a:rPr lang="en-US" i="1" dirty="0">
                <a:latin typeface="Arial" charset="0"/>
              </a:rPr>
              <a:t> </a:t>
            </a:r>
            <a:r>
              <a:rPr lang="en-US" i="1" dirty="0">
                <a:latin typeface="Arial" charset="0"/>
                <a:sym typeface="Symbol" charset="0"/>
              </a:rPr>
              <a:t> </a:t>
            </a:r>
            <a:r>
              <a:rPr lang="en-US" i="1" dirty="0">
                <a:latin typeface="Arial" charset="0"/>
              </a:rPr>
              <a:t>a mod m</a:t>
            </a:r>
          </a:p>
          <a:p>
            <a:pPr marL="365125" indent="-273050">
              <a:spcBef>
                <a:spcPts val="200"/>
              </a:spcBef>
            </a:pPr>
            <a:r>
              <a:rPr lang="en-US" sz="2400" dirty="0">
                <a:latin typeface="Arial" charset="0"/>
              </a:rPr>
              <a:t>The </a:t>
            </a:r>
            <a:r>
              <a:rPr lang="en-US" sz="2400" b="1" dirty="0">
                <a:latin typeface="Arial" charset="0"/>
              </a:rPr>
              <a:t>multiplicative inverse </a:t>
            </a:r>
            <a:r>
              <a:rPr lang="en-US" sz="2400" b="1" i="1" dirty="0">
                <a:latin typeface="Arial" charset="0"/>
              </a:rPr>
              <a:t>a</a:t>
            </a:r>
            <a:r>
              <a:rPr lang="en-US" sz="2400" b="1" i="1" baseline="30000" dirty="0">
                <a:latin typeface="Arial" charset="0"/>
              </a:rPr>
              <a:t>-1</a:t>
            </a:r>
            <a:r>
              <a:rPr lang="en-US" sz="2400" b="1" dirty="0">
                <a:latin typeface="Arial" charset="0"/>
              </a:rPr>
              <a:t> </a:t>
            </a:r>
          </a:p>
          <a:p>
            <a:pPr marL="1116013" lvl="3" indent="-273050">
              <a:spcBef>
                <a:spcPts val="200"/>
              </a:spcBef>
              <a:buFontTx/>
              <a:buNone/>
            </a:pPr>
            <a:r>
              <a:rPr lang="en-US" sz="2400" dirty="0">
                <a:latin typeface="Arial" charset="0"/>
              </a:rPr>
              <a:t>a </a:t>
            </a:r>
            <a:r>
              <a:rPr lang="en-US" sz="2400" i="1" dirty="0">
                <a:latin typeface="Arial" charset="0"/>
                <a:sym typeface="Symbol" charset="0"/>
              </a:rPr>
              <a:t> </a:t>
            </a:r>
            <a:r>
              <a:rPr lang="en-US" sz="2400" i="1" dirty="0">
                <a:latin typeface="Arial" charset="0"/>
              </a:rPr>
              <a:t>a</a:t>
            </a:r>
            <a:r>
              <a:rPr lang="en-US" sz="2400" i="1" baseline="30000" dirty="0">
                <a:latin typeface="Arial" charset="0"/>
              </a:rPr>
              <a:t>-1 </a:t>
            </a:r>
            <a:r>
              <a:rPr lang="en-US" sz="2400" i="1" dirty="0">
                <a:latin typeface="Arial" charset="0"/>
                <a:sym typeface="Symbol" charset="0"/>
              </a:rPr>
              <a:t> </a:t>
            </a:r>
            <a:r>
              <a:rPr lang="en-US" sz="2400" i="1" dirty="0">
                <a:latin typeface="Arial" charset="0"/>
              </a:rPr>
              <a:t>1 mod m </a:t>
            </a:r>
            <a:endParaRPr lang="en-US" sz="2400" dirty="0">
              <a:latin typeface="Arial" charset="0"/>
            </a:endParaRPr>
          </a:p>
          <a:p>
            <a:pPr lvl="1" indent="-273050">
              <a:spcBef>
                <a:spcPts val="200"/>
              </a:spcBef>
              <a:buNone/>
            </a:pPr>
            <a:r>
              <a:rPr lang="en-US" dirty="0">
                <a:latin typeface="Arial" charset="0"/>
              </a:rPr>
              <a:t>	exists only for some, but not for all, elements in </a:t>
            </a:r>
            <a:r>
              <a:rPr lang="en-US" i="1" dirty="0" err="1">
                <a:latin typeface="Arial" charset="0"/>
              </a:rPr>
              <a:t>Z</a:t>
            </a:r>
            <a:r>
              <a:rPr lang="en-US" i="1" baseline="-25000" dirty="0" err="1">
                <a:latin typeface="Arial" charset="0"/>
              </a:rPr>
              <a:t>m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Arial" charset="0"/>
              </a:rPr>
              <a:t>An </a:t>
            </a:r>
            <a:r>
              <a:rPr lang="de-DE" dirty="0" err="1">
                <a:latin typeface="Arial" charset="0"/>
              </a:rPr>
              <a:t>Algebraic</a:t>
            </a:r>
            <a:r>
              <a:rPr lang="de-DE" dirty="0">
                <a:latin typeface="Arial" charset="0"/>
              </a:rPr>
              <a:t> View on Modulo </a:t>
            </a:r>
            <a:r>
              <a:rPr lang="de-DE" dirty="0" err="1">
                <a:latin typeface="Arial" charset="0"/>
              </a:rPr>
              <a:t>Arithmetic</a:t>
            </a:r>
            <a:r>
              <a:rPr lang="de-DE" dirty="0">
                <a:latin typeface="Arial" charset="0"/>
              </a:rPr>
              <a:t>: The Ring </a:t>
            </a:r>
            <a:r>
              <a:rPr lang="en-US" sz="3200" i="1" dirty="0" err="1">
                <a:latin typeface="Arial" charset="0"/>
              </a:rPr>
              <a:t>Z</a:t>
            </a:r>
            <a:r>
              <a:rPr lang="en-US" sz="3200" i="1" baseline="-25000" dirty="0" err="1">
                <a:latin typeface="Arial" charset="0"/>
              </a:rPr>
              <a:t>m</a:t>
            </a:r>
            <a:r>
              <a:rPr lang="en-US" sz="3200" i="1" baseline="-25000" dirty="0">
                <a:latin typeface="Arial" charset="0"/>
              </a:rPr>
              <a:t> </a:t>
            </a:r>
            <a:r>
              <a:rPr lang="de-DE" dirty="0" smtClean="0">
                <a:latin typeface="Arial" charset="0"/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8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763"/>
            <a:ext cx="8487078" cy="4572000"/>
          </a:xfrm>
        </p:spPr>
        <p:txBody>
          <a:bodyPr>
            <a:noAutofit/>
          </a:bodyPr>
          <a:lstStyle/>
          <a:p>
            <a:pPr indent="365125">
              <a:spcBef>
                <a:spcPts val="0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</a:rPr>
              <a:t>We recall from above that an element </a:t>
            </a:r>
            <a:r>
              <a:rPr lang="en-US" sz="2400" i="1" dirty="0">
                <a:latin typeface="Arial" pitchFamily="34" charset="0"/>
              </a:rPr>
              <a:t>a </a:t>
            </a:r>
            <a:r>
              <a:rPr lang="en-US" sz="2400" dirty="0" smtClean="0">
                <a:latin typeface="Arial" pitchFamily="34" charset="0"/>
                <a:sym typeface="Symbol" pitchFamily="18" charset="2"/>
              </a:rPr>
              <a:t>in</a:t>
            </a:r>
            <a:r>
              <a:rPr lang="en-US" sz="2400" i="1" dirty="0" smtClean="0">
                <a:latin typeface="Arial" pitchFamily="34" charset="0"/>
                <a:sym typeface="Symbol" pitchFamily="18" charset="2"/>
              </a:rPr>
              <a:t> </a:t>
            </a:r>
            <a:r>
              <a:rPr lang="en-US" sz="2400" i="1" dirty="0" err="1">
                <a:latin typeface="Arial" pitchFamily="34" charset="0"/>
              </a:rPr>
              <a:t>Z</a:t>
            </a:r>
            <a:r>
              <a:rPr lang="en-US" sz="2400" i="1" baseline="-25000" dirty="0" err="1">
                <a:latin typeface="Arial" pitchFamily="34" charset="0"/>
              </a:rPr>
              <a:t>m</a:t>
            </a:r>
            <a:r>
              <a:rPr lang="en-US" sz="2400" i="1" baseline="-25000" dirty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 has a multiplicative inverse only if</a:t>
            </a:r>
            <a:r>
              <a:rPr lang="en-US" sz="2400" dirty="0" smtClean="0">
                <a:latin typeface="Arial" pitchFamily="34" charset="0"/>
              </a:rPr>
              <a:t>:</a:t>
            </a:r>
          </a:p>
          <a:p>
            <a:pPr indent="365125">
              <a:spcBef>
                <a:spcPts val="0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defRPr/>
            </a:pPr>
            <a:endParaRPr lang="en-US" sz="1100" dirty="0">
              <a:latin typeface="Arial" pitchFamily="34" charset="0"/>
            </a:endParaRPr>
          </a:p>
          <a:p>
            <a:pPr indent="0" algn="ctr">
              <a:spcBef>
                <a:spcPts val="0"/>
              </a:spcBef>
              <a:buClr>
                <a:srgbClr val="007AC2"/>
              </a:buClr>
              <a:buSzPct val="120000"/>
              <a:buNone/>
              <a:defRPr/>
            </a:pPr>
            <a:r>
              <a:rPr lang="en-US" sz="2400" dirty="0" err="1" smtClean="0">
                <a:latin typeface="Arial" pitchFamily="34" charset="0"/>
              </a:rPr>
              <a:t>gcd</a:t>
            </a:r>
            <a:r>
              <a:rPr lang="en-US" sz="2400" i="1" dirty="0" smtClean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(a, m) = </a:t>
            </a:r>
            <a:r>
              <a:rPr lang="en-US" sz="2400" i="1" dirty="0" smtClean="0">
                <a:latin typeface="Arial" pitchFamily="34" charset="0"/>
              </a:rPr>
              <a:t>1</a:t>
            </a:r>
          </a:p>
          <a:p>
            <a:pPr indent="0" algn="ctr">
              <a:spcBef>
                <a:spcPts val="0"/>
              </a:spcBef>
              <a:buClr>
                <a:srgbClr val="007AC2"/>
              </a:buClr>
              <a:buSzPct val="120000"/>
              <a:buNone/>
              <a:defRPr/>
            </a:pPr>
            <a:endParaRPr lang="en-US" sz="1100" dirty="0">
              <a:latin typeface="Arial" pitchFamily="34" charset="0"/>
            </a:endParaRPr>
          </a:p>
          <a:p>
            <a:pPr indent="365125"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400" dirty="0">
                <a:latin typeface="Arial" pitchFamily="34" charset="0"/>
              </a:rPr>
              <a:t> We say that </a:t>
            </a:r>
            <a:r>
              <a:rPr lang="en-US" sz="2400" i="1" dirty="0"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is </a:t>
            </a:r>
            <a:r>
              <a:rPr lang="en-US" sz="2400" b="1" dirty="0" err="1">
                <a:latin typeface="Arial" pitchFamily="34" charset="0"/>
              </a:rPr>
              <a:t>coprime</a:t>
            </a:r>
            <a:r>
              <a:rPr lang="en-US" sz="2400" dirty="0">
                <a:latin typeface="Arial" pitchFamily="34" charset="0"/>
              </a:rPr>
              <a:t> or </a:t>
            </a:r>
            <a:r>
              <a:rPr lang="en-US" sz="2400" b="1" dirty="0">
                <a:latin typeface="Arial" pitchFamily="34" charset="0"/>
              </a:rPr>
              <a:t>relatively prime </a:t>
            </a:r>
            <a:r>
              <a:rPr lang="en-US" sz="2400" dirty="0">
                <a:latin typeface="Arial" pitchFamily="34" charset="0"/>
              </a:rPr>
              <a:t>to </a:t>
            </a:r>
            <a:r>
              <a:rPr lang="en-US" sz="2400" i="1" dirty="0">
                <a:latin typeface="Arial" pitchFamily="34" charset="0"/>
              </a:rPr>
              <a:t>m</a:t>
            </a:r>
            <a:r>
              <a:rPr lang="en-US" sz="2400" dirty="0" smtClean="0">
                <a:latin typeface="Arial" pitchFamily="34" charset="0"/>
              </a:rPr>
              <a:t>.</a:t>
            </a:r>
            <a:endParaRPr lang="en-US" sz="2400" b="1" dirty="0">
              <a:latin typeface="Arial" pitchFamily="34" charset="0"/>
            </a:endParaRPr>
          </a:p>
          <a:p>
            <a:pPr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endParaRPr lang="en-US" sz="2400" dirty="0">
              <a:latin typeface="Arial" pitchFamily="34" charset="0"/>
            </a:endParaRPr>
          </a:p>
          <a:p>
            <a:pPr indent="0">
              <a:spcBef>
                <a:spcPts val="0"/>
              </a:spcBef>
              <a:buClr>
                <a:srgbClr val="007AC2"/>
              </a:buClr>
              <a:buSzPct val="120000"/>
              <a:buNone/>
              <a:defRPr/>
            </a:pPr>
            <a:r>
              <a:rPr lang="en-US" sz="2400" dirty="0" smtClean="0">
                <a:latin typeface="Arial" pitchFamily="34" charset="0"/>
              </a:rPr>
              <a:t>	Ex</a:t>
            </a:r>
            <a:r>
              <a:rPr lang="en-US" sz="2400" dirty="0">
                <a:latin typeface="Arial" pitchFamily="34" charset="0"/>
              </a:rPr>
              <a:t>: We consider the ring </a:t>
            </a:r>
            <a:r>
              <a:rPr lang="en-US" sz="2400" i="1" dirty="0">
                <a:latin typeface="Arial" pitchFamily="34" charset="0"/>
              </a:rPr>
              <a:t>Z</a:t>
            </a:r>
            <a:r>
              <a:rPr lang="en-US" sz="2400" i="1" baseline="-25000" dirty="0">
                <a:latin typeface="Arial" pitchFamily="34" charset="0"/>
              </a:rPr>
              <a:t>9</a:t>
            </a:r>
            <a:r>
              <a:rPr lang="en-US" sz="2400" dirty="0">
                <a:latin typeface="Arial" pitchFamily="34" charset="0"/>
              </a:rPr>
              <a:t> = {0,1,2,3,4,5,6,7,8}</a:t>
            </a:r>
          </a:p>
          <a:p>
            <a:pPr indent="0">
              <a:spcBef>
                <a:spcPts val="0"/>
              </a:spcBef>
              <a:buClr>
                <a:srgbClr val="007AC2"/>
              </a:buClr>
              <a:buSzPct val="120000"/>
              <a:buNone/>
              <a:defRPr/>
            </a:pPr>
            <a:r>
              <a:rPr lang="en-US" sz="2400" dirty="0" smtClean="0">
                <a:latin typeface="Arial" pitchFamily="34" charset="0"/>
              </a:rPr>
              <a:t>	The </a:t>
            </a:r>
            <a:r>
              <a:rPr lang="en-US" sz="2400" dirty="0">
                <a:latin typeface="Arial" pitchFamily="34" charset="0"/>
              </a:rPr>
              <a:t>elements 0, 3, and 6 do not </a:t>
            </a:r>
            <a:r>
              <a:rPr lang="en-US" sz="2400" dirty="0" smtClean="0">
                <a:latin typeface="Arial" pitchFamily="34" charset="0"/>
              </a:rPr>
              <a:t>have multiplicative </a:t>
            </a:r>
            <a:r>
              <a:rPr lang="en-US" sz="2400" dirty="0">
                <a:latin typeface="Arial" pitchFamily="34" charset="0"/>
              </a:rPr>
              <a:t>inverses since they are </a:t>
            </a:r>
            <a:r>
              <a:rPr lang="en-US" sz="2400" dirty="0" smtClean="0">
                <a:latin typeface="Arial" pitchFamily="34" charset="0"/>
              </a:rPr>
              <a:t>not </a:t>
            </a:r>
            <a:r>
              <a:rPr lang="en-US" sz="2400" dirty="0" err="1" smtClean="0">
                <a:latin typeface="Arial" pitchFamily="34" charset="0"/>
              </a:rPr>
              <a:t>coprime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to 9.</a:t>
            </a:r>
          </a:p>
          <a:p>
            <a:pPr indent="0">
              <a:spcBef>
                <a:spcPts val="0"/>
              </a:spcBef>
              <a:buClr>
                <a:srgbClr val="007AC2"/>
              </a:buClr>
              <a:buSzPct val="120000"/>
              <a:buNone/>
              <a:defRPr/>
            </a:pPr>
            <a:r>
              <a:rPr lang="en-US" sz="2400" dirty="0" smtClean="0">
                <a:latin typeface="Arial" pitchFamily="34" charset="0"/>
              </a:rPr>
              <a:t>	The </a:t>
            </a:r>
            <a:r>
              <a:rPr lang="en-US" sz="2400" dirty="0">
                <a:latin typeface="Arial" pitchFamily="34" charset="0"/>
              </a:rPr>
              <a:t>inverses of the other elements 1, 2, 4, 5, 7, and 8 are:</a:t>
            </a:r>
          </a:p>
          <a:p>
            <a:pPr marL="0" indent="0">
              <a:spcBef>
                <a:spcPts val="0"/>
              </a:spcBef>
              <a:buClr>
                <a:srgbClr val="007AC2"/>
              </a:buClr>
              <a:buSzPct val="120000"/>
              <a:buNone/>
              <a:defRPr/>
            </a:pPr>
            <a:r>
              <a:rPr lang="en-US" sz="2400" dirty="0" smtClean="0">
                <a:latin typeface="Arial" pitchFamily="34" charset="0"/>
              </a:rPr>
              <a:t>	1</a:t>
            </a:r>
            <a:r>
              <a:rPr lang="en-US" sz="2400" i="1" baseline="30000" dirty="0">
                <a:latin typeface="Arial" pitchFamily="34" charset="0"/>
              </a:rPr>
              <a:t>-1 </a:t>
            </a:r>
            <a:r>
              <a:rPr lang="en-US" sz="2400" i="1" dirty="0">
                <a:latin typeface="Arial" pitchFamily="34" charset="0"/>
                <a:sym typeface="Symbol"/>
              </a:rPr>
              <a:t> </a:t>
            </a:r>
            <a:r>
              <a:rPr lang="en-US" sz="2400" i="1" dirty="0">
                <a:latin typeface="Arial" pitchFamily="34" charset="0"/>
              </a:rPr>
              <a:t>1 mod 9		</a:t>
            </a:r>
            <a:r>
              <a:rPr lang="en-US" sz="2400" dirty="0">
                <a:latin typeface="Arial" pitchFamily="34" charset="0"/>
              </a:rPr>
              <a:t>2</a:t>
            </a:r>
            <a:r>
              <a:rPr lang="en-US" sz="2400" i="1" baseline="30000" dirty="0">
                <a:latin typeface="Arial" pitchFamily="34" charset="0"/>
              </a:rPr>
              <a:t>-1 </a:t>
            </a:r>
            <a:r>
              <a:rPr lang="en-US" sz="2400" i="1" dirty="0">
                <a:latin typeface="Arial" pitchFamily="34" charset="0"/>
                <a:sym typeface="Symbol"/>
              </a:rPr>
              <a:t> 5</a:t>
            </a:r>
            <a:r>
              <a:rPr lang="en-US" sz="2400" i="1" dirty="0">
                <a:latin typeface="Arial" pitchFamily="34" charset="0"/>
              </a:rPr>
              <a:t> mod 9 		</a:t>
            </a:r>
            <a:r>
              <a:rPr lang="en-US" sz="2400" dirty="0">
                <a:latin typeface="Arial" pitchFamily="34" charset="0"/>
              </a:rPr>
              <a:t> 4</a:t>
            </a:r>
            <a:r>
              <a:rPr lang="en-US" sz="2400" i="1" baseline="30000" dirty="0">
                <a:latin typeface="Arial" pitchFamily="34" charset="0"/>
              </a:rPr>
              <a:t>-1 </a:t>
            </a:r>
            <a:r>
              <a:rPr lang="en-US" sz="2400" i="1" dirty="0">
                <a:latin typeface="Arial" pitchFamily="34" charset="0"/>
                <a:sym typeface="Symbol"/>
              </a:rPr>
              <a:t> 7</a:t>
            </a:r>
            <a:r>
              <a:rPr lang="en-US" sz="2400" i="1" dirty="0">
                <a:latin typeface="Arial" pitchFamily="34" charset="0"/>
              </a:rPr>
              <a:t> mod 9</a:t>
            </a:r>
            <a:endParaRPr lang="en-US" sz="2400" dirty="0">
              <a:latin typeface="Arial" pitchFamily="34" charset="0"/>
            </a:endParaRPr>
          </a:p>
          <a:p>
            <a:pPr marL="0" lvl="1" indent="0">
              <a:spcBef>
                <a:spcPts val="0"/>
              </a:spcBef>
              <a:buClr>
                <a:srgbClr val="007AC2"/>
              </a:buClr>
              <a:buSzPct val="120000"/>
              <a:buNone/>
              <a:defRPr/>
            </a:pPr>
            <a:r>
              <a:rPr lang="en-US" dirty="0" smtClean="0">
                <a:latin typeface="Arial" pitchFamily="34" charset="0"/>
              </a:rPr>
              <a:t>	5</a:t>
            </a:r>
            <a:r>
              <a:rPr lang="en-US" i="1" baseline="30000" dirty="0">
                <a:latin typeface="Arial" pitchFamily="34" charset="0"/>
              </a:rPr>
              <a:t>-1 </a:t>
            </a:r>
            <a:r>
              <a:rPr lang="en-US" i="1" dirty="0">
                <a:latin typeface="Arial" pitchFamily="34" charset="0"/>
                <a:sym typeface="Symbol"/>
              </a:rPr>
              <a:t> </a:t>
            </a:r>
            <a:r>
              <a:rPr lang="en-US" i="1" dirty="0">
                <a:latin typeface="Arial" pitchFamily="34" charset="0"/>
              </a:rPr>
              <a:t>2 mod 9		</a:t>
            </a:r>
            <a:r>
              <a:rPr lang="en-US" dirty="0">
                <a:latin typeface="Arial" pitchFamily="34" charset="0"/>
              </a:rPr>
              <a:t>7</a:t>
            </a:r>
            <a:r>
              <a:rPr lang="en-US" i="1" baseline="30000" dirty="0">
                <a:latin typeface="Arial" pitchFamily="34" charset="0"/>
              </a:rPr>
              <a:t>-1 </a:t>
            </a:r>
            <a:r>
              <a:rPr lang="en-US" i="1" dirty="0">
                <a:latin typeface="Arial" pitchFamily="34" charset="0"/>
                <a:sym typeface="Symbol"/>
              </a:rPr>
              <a:t> 4</a:t>
            </a:r>
            <a:r>
              <a:rPr lang="en-US" i="1" dirty="0">
                <a:latin typeface="Arial" pitchFamily="34" charset="0"/>
              </a:rPr>
              <a:t> mod 9 		</a:t>
            </a:r>
            <a:r>
              <a:rPr lang="en-US" dirty="0">
                <a:latin typeface="Arial" pitchFamily="34" charset="0"/>
              </a:rPr>
              <a:t> 8</a:t>
            </a:r>
            <a:r>
              <a:rPr lang="en-US" i="1" baseline="30000" dirty="0">
                <a:latin typeface="Arial" pitchFamily="34" charset="0"/>
              </a:rPr>
              <a:t>-1 </a:t>
            </a:r>
            <a:r>
              <a:rPr lang="en-US" i="1" dirty="0">
                <a:latin typeface="Arial" pitchFamily="34" charset="0"/>
                <a:sym typeface="Symbol"/>
              </a:rPr>
              <a:t> 8</a:t>
            </a:r>
            <a:r>
              <a:rPr lang="en-US" i="1" dirty="0">
                <a:latin typeface="Arial" pitchFamily="34" charset="0"/>
              </a:rPr>
              <a:t> mod 9 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Arial" charset="0"/>
              </a:rPr>
              <a:t>An </a:t>
            </a:r>
            <a:r>
              <a:rPr lang="de-DE" dirty="0" err="1">
                <a:latin typeface="Arial" charset="0"/>
              </a:rPr>
              <a:t>Algebraic</a:t>
            </a:r>
            <a:r>
              <a:rPr lang="de-DE" dirty="0">
                <a:latin typeface="Arial" charset="0"/>
              </a:rPr>
              <a:t> View on Modulo </a:t>
            </a:r>
            <a:r>
              <a:rPr lang="de-DE" dirty="0" err="1">
                <a:latin typeface="Arial" charset="0"/>
              </a:rPr>
              <a:t>Arithmetic</a:t>
            </a:r>
            <a:r>
              <a:rPr lang="de-DE" dirty="0">
                <a:latin typeface="Arial" charset="0"/>
              </a:rPr>
              <a:t>: The Ring </a:t>
            </a:r>
            <a:r>
              <a:rPr lang="en-US" sz="3200" i="1" dirty="0" err="1">
                <a:latin typeface="Arial" charset="0"/>
              </a:rPr>
              <a:t>Z</a:t>
            </a:r>
            <a:r>
              <a:rPr lang="en-US" sz="3200" i="1" baseline="-25000" dirty="0" err="1">
                <a:latin typeface="Arial" charset="0"/>
              </a:rPr>
              <a:t>m</a:t>
            </a:r>
            <a:r>
              <a:rPr lang="en-US" sz="3200" i="1" baseline="-25000" dirty="0">
                <a:latin typeface="Arial" charset="0"/>
              </a:rPr>
              <a:t> </a:t>
            </a:r>
            <a:r>
              <a:rPr lang="de-DE" dirty="0" smtClean="0">
                <a:latin typeface="Arial" charset="0"/>
              </a:rPr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4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Arial" charset="0"/>
              </a:rPr>
              <a:t>An </a:t>
            </a:r>
            <a:r>
              <a:rPr lang="de-DE" dirty="0" err="1">
                <a:latin typeface="Arial" charset="0"/>
              </a:rPr>
              <a:t>Algebraic</a:t>
            </a:r>
            <a:r>
              <a:rPr lang="de-DE" dirty="0">
                <a:latin typeface="Arial" charset="0"/>
              </a:rPr>
              <a:t> View on Modulo </a:t>
            </a:r>
            <a:r>
              <a:rPr lang="de-DE" dirty="0" err="1">
                <a:latin typeface="Arial" charset="0"/>
              </a:rPr>
              <a:t>Arithmetic</a:t>
            </a:r>
            <a:r>
              <a:rPr lang="de-DE" dirty="0">
                <a:latin typeface="Arial" charset="0"/>
              </a:rPr>
              <a:t>: The Ring </a:t>
            </a:r>
            <a:r>
              <a:rPr lang="en-US" sz="3200" i="1" dirty="0" err="1">
                <a:latin typeface="Arial" charset="0"/>
              </a:rPr>
              <a:t>Z</a:t>
            </a:r>
            <a:r>
              <a:rPr lang="en-US" sz="3200" i="1" baseline="-25000" dirty="0" err="1">
                <a:latin typeface="Arial" charset="0"/>
              </a:rPr>
              <a:t>m</a:t>
            </a:r>
            <a:r>
              <a:rPr lang="en-US" sz="3200" i="1" baseline="-25000" dirty="0">
                <a:latin typeface="Arial" charset="0"/>
              </a:rPr>
              <a:t> </a:t>
            </a:r>
            <a:r>
              <a:rPr lang="de-DE" dirty="0" smtClean="0">
                <a:latin typeface="Arial" charset="0"/>
              </a:rPr>
              <a:t>(4)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5532" y="1543337"/>
            <a:ext cx="8658746" cy="136960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marL="182563" indent="-1825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A ring </a:t>
            </a:r>
            <a:r>
              <a:rPr lang="en-US" sz="2400" dirty="0">
                <a:latin typeface="Arial"/>
                <a:cs typeface="Arial"/>
              </a:rPr>
              <a:t>is a structure in which we can always add, subtract and multiply, but we can only divide by certain elements (namely by those for which a multiplicative inverse exists).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41524"/>
            <a:ext cx="8229600" cy="28846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all </a:t>
            </a:r>
            <a:r>
              <a:rPr lang="en-US" sz="2400" i="1" dirty="0" smtClean="0"/>
              <a:t>a, b </a:t>
            </a:r>
            <a:r>
              <a:rPr lang="en-US" sz="2400" dirty="0" smtClean="0"/>
              <a:t>in </a:t>
            </a:r>
            <a:r>
              <a:rPr lang="en-US" sz="2400" i="1" dirty="0" err="1" smtClean="0"/>
              <a:t>Z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, we have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i="1" dirty="0" smtClean="0">
                <a:latin typeface="Arial" pitchFamily="34" charset="0"/>
                <a:sym typeface="Symbol"/>
              </a:rPr>
              <a:t> c mod m, </a:t>
            </a:r>
            <a:r>
              <a:rPr lang="en-US" dirty="0" smtClean="0">
                <a:latin typeface="Arial" pitchFamily="34" charset="0"/>
                <a:sym typeface="Symbol"/>
              </a:rPr>
              <a:t>where</a:t>
            </a:r>
            <a:r>
              <a:rPr lang="en-US" i="1" dirty="0" smtClean="0">
                <a:latin typeface="Arial" pitchFamily="34" charset="0"/>
                <a:sym typeface="Symbol"/>
              </a:rPr>
              <a:t> c </a:t>
            </a:r>
            <a:r>
              <a:rPr lang="en-US" dirty="0" smtClean="0">
                <a:latin typeface="Arial" pitchFamily="34" charset="0"/>
                <a:sym typeface="Symbol"/>
              </a:rPr>
              <a:t>is in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m</a:t>
            </a:r>
            <a:endParaRPr lang="en-US" i="1" baseline="-25000" dirty="0" smtClean="0"/>
          </a:p>
          <a:p>
            <a:pPr lvl="1"/>
            <a:r>
              <a:rPr lang="en-US" i="1" dirty="0"/>
              <a:t>a</a:t>
            </a:r>
            <a:r>
              <a:rPr lang="en-US" i="1" dirty="0" smtClean="0"/>
              <a:t> </a:t>
            </a:r>
            <a:r>
              <a:rPr lang="en-US" dirty="0" smtClean="0"/>
              <a:t>x</a:t>
            </a:r>
            <a:r>
              <a:rPr lang="en-US" i="1" dirty="0" smtClean="0"/>
              <a:t> b </a:t>
            </a:r>
            <a:r>
              <a:rPr lang="en-US" i="1" dirty="0">
                <a:latin typeface="Arial" pitchFamily="34" charset="0"/>
                <a:sym typeface="Symbol"/>
              </a:rPr>
              <a:t> c mod m, </a:t>
            </a:r>
            <a:r>
              <a:rPr lang="en-US" dirty="0">
                <a:latin typeface="Arial" pitchFamily="34" charset="0"/>
                <a:sym typeface="Symbol"/>
              </a:rPr>
              <a:t>where</a:t>
            </a:r>
            <a:r>
              <a:rPr lang="en-US" i="1" dirty="0">
                <a:latin typeface="Arial" pitchFamily="34" charset="0"/>
                <a:sym typeface="Symbol"/>
              </a:rPr>
              <a:t> c </a:t>
            </a:r>
            <a:r>
              <a:rPr lang="en-US" dirty="0">
                <a:latin typeface="Arial" pitchFamily="34" charset="0"/>
                <a:sym typeface="Symbol"/>
              </a:rPr>
              <a:t>is in</a:t>
            </a:r>
            <a:r>
              <a:rPr lang="en-US" i="1" dirty="0">
                <a:latin typeface="Arial" pitchFamily="34" charset="0"/>
                <a:sym typeface="Symbol"/>
              </a:rPr>
              <a:t>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m</a:t>
            </a:r>
            <a:endParaRPr lang="en-US" i="1" baseline="-25000" dirty="0" smtClean="0"/>
          </a:p>
          <a:p>
            <a:pPr marL="457200" lvl="1" indent="0">
              <a:buNone/>
            </a:pPr>
            <a:endParaRPr lang="en-US" sz="2000" i="1" baseline="-25000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Ex: We consider the ring </a:t>
            </a:r>
            <a:r>
              <a:rPr lang="en-US" i="1" dirty="0"/>
              <a:t>Z</a:t>
            </a:r>
            <a:r>
              <a:rPr lang="en-US" baseline="-25000" dirty="0"/>
              <a:t>9 </a:t>
            </a:r>
            <a:r>
              <a:rPr lang="en-US" dirty="0"/>
              <a:t>= {0,1,2,3,4,5,6,7,8}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660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90" y="2825109"/>
            <a:ext cx="8659407" cy="21722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b="1" dirty="0" err="1">
                <a:latin typeface="Arial" charset="0"/>
              </a:rPr>
              <a:t>Shift</a:t>
            </a:r>
            <a:r>
              <a:rPr lang="de-DE" sz="4000" b="1" dirty="0">
                <a:latin typeface="Arial" charset="0"/>
              </a:rPr>
              <a:t> (</a:t>
            </a:r>
            <a:r>
              <a:rPr lang="de-DE" sz="4000" b="1" dirty="0" err="1">
                <a:latin typeface="Arial" charset="0"/>
              </a:rPr>
              <a:t>or</a:t>
            </a:r>
            <a:r>
              <a:rPr lang="de-DE" sz="4000" b="1" dirty="0">
                <a:latin typeface="Arial" charset="0"/>
              </a:rPr>
              <a:t> Caesar) </a:t>
            </a:r>
            <a:r>
              <a:rPr lang="de-DE" sz="4000" b="1" dirty="0" err="1">
                <a:latin typeface="Arial" charset="0"/>
              </a:rPr>
              <a:t>Cipher</a:t>
            </a:r>
            <a:r>
              <a:rPr lang="de-DE" sz="4000" b="1" dirty="0">
                <a:latin typeface="Arial" charset="0"/>
              </a:rPr>
              <a:t> </a:t>
            </a:r>
            <a:endParaRPr lang="de-DE" sz="4000" b="1" dirty="0" smtClean="0">
              <a:latin typeface="Arial" charset="0"/>
            </a:endParaRPr>
          </a:p>
          <a:p>
            <a:pPr marL="0" indent="0" algn="ctr">
              <a:buNone/>
            </a:pPr>
            <a:r>
              <a:rPr lang="de-DE" sz="4000" b="1" dirty="0" err="1" smtClean="0">
                <a:latin typeface="Arial" charset="0"/>
              </a:rPr>
              <a:t>and</a:t>
            </a:r>
            <a:r>
              <a:rPr lang="de-DE" sz="4000" b="1" dirty="0" smtClean="0">
                <a:latin typeface="Arial" charset="0"/>
              </a:rPr>
              <a:t> </a:t>
            </a:r>
            <a:r>
              <a:rPr lang="de-DE" sz="4000" b="1" dirty="0">
                <a:latin typeface="Arial" charset="0"/>
              </a:rPr>
              <a:t>Affine </a:t>
            </a:r>
            <a:r>
              <a:rPr lang="de-DE" sz="4000" b="1" dirty="0" err="1">
                <a:latin typeface="Arial" charset="0"/>
              </a:rPr>
              <a:t>Cipher</a:t>
            </a:r>
            <a:endParaRPr lang="de-DE" sz="4000" b="1" dirty="0">
              <a:latin typeface="Arial" charset="0"/>
            </a:endParaRPr>
          </a:p>
          <a:p>
            <a:pPr marL="0" indent="0" algn="ctr">
              <a:buNone/>
            </a:pPr>
            <a:endParaRPr lang="de-DE" sz="4000" b="1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(or Caesar) Cipher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433" y="2341628"/>
            <a:ext cx="524974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Ancient cipher, allegedly used by Julius Caesar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Replaces each plaintext letter by another one.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Replacement rule is very simple: Take letter that follows after </a:t>
            </a:r>
            <a:r>
              <a:rPr lang="en-US" sz="2400" i="1" dirty="0">
                <a:latin typeface="Arial"/>
                <a:cs typeface="Arial"/>
              </a:rPr>
              <a:t>k </a:t>
            </a:r>
            <a:r>
              <a:rPr lang="en-US" sz="2400" dirty="0">
                <a:latin typeface="Arial"/>
                <a:cs typeface="Arial"/>
              </a:rPr>
              <a:t>positions in the </a:t>
            </a:r>
            <a:r>
              <a:rPr lang="en-US" sz="2400" dirty="0" smtClean="0">
                <a:latin typeface="Arial"/>
                <a:cs typeface="Arial"/>
              </a:rPr>
              <a:t>alphabet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3" name="Picture 2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1210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0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(or Caesar) Cipher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477" y="1532139"/>
            <a:ext cx="8651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400" dirty="0" smtClean="0">
                <a:latin typeface="Arial"/>
                <a:cs typeface="Arial"/>
              </a:rPr>
              <a:t>Needs </a:t>
            </a:r>
            <a:r>
              <a:rPr lang="en-US" sz="2400" dirty="0">
                <a:latin typeface="Arial"/>
                <a:cs typeface="Arial"/>
              </a:rPr>
              <a:t>mapping from letters → numbers:</a:t>
            </a:r>
          </a:p>
        </p:txBody>
      </p:sp>
      <p:graphicFrame>
        <p:nvGraphicFramePr>
          <p:cNvPr id="6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23253"/>
              </p:ext>
            </p:extLst>
          </p:nvPr>
        </p:nvGraphicFramePr>
        <p:xfrm>
          <a:off x="1524000" y="2286806"/>
          <a:ext cx="6096000" cy="1371600"/>
        </p:xfrm>
        <a:graphic>
          <a:graphicData uri="http://schemas.openxmlformats.org/drawingml/2006/table">
            <a:tbl>
              <a:tblPr/>
              <a:tblGrid>
                <a:gridCol w="468313"/>
                <a:gridCol w="469900"/>
                <a:gridCol w="468312"/>
                <a:gridCol w="469900"/>
                <a:gridCol w="468313"/>
                <a:gridCol w="468312"/>
                <a:gridCol w="469900"/>
                <a:gridCol w="468313"/>
                <a:gridCol w="468312"/>
                <a:gridCol w="469900"/>
                <a:gridCol w="468313"/>
                <a:gridCol w="469900"/>
                <a:gridCol w="46831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262477" y="3912836"/>
            <a:ext cx="883542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400" dirty="0">
                <a:latin typeface="Arial"/>
                <a:cs typeface="Arial"/>
              </a:rPr>
              <a:t>Example for </a:t>
            </a:r>
            <a:r>
              <a:rPr lang="en-US" sz="2400" i="1" dirty="0">
                <a:latin typeface="Arial"/>
                <a:cs typeface="Arial"/>
              </a:rPr>
              <a:t>k = 7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sv-SE" sz="2400" dirty="0" err="1">
                <a:latin typeface="Arial"/>
                <a:cs typeface="Arial"/>
              </a:rPr>
              <a:t>Plaintext</a:t>
            </a:r>
            <a:r>
              <a:rPr lang="sv-SE" sz="2400" dirty="0">
                <a:latin typeface="Arial"/>
                <a:cs typeface="Arial"/>
              </a:rPr>
              <a:t> = ATTACK =  0, 19, 19, 0, 2, 10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sv-SE" sz="2400" dirty="0" err="1">
                <a:latin typeface="Arial"/>
                <a:cs typeface="Arial"/>
              </a:rPr>
              <a:t>Ciphertext</a:t>
            </a:r>
            <a:r>
              <a:rPr lang="sv-SE" sz="2400" dirty="0">
                <a:latin typeface="Arial"/>
                <a:cs typeface="Arial"/>
              </a:rPr>
              <a:t> = </a:t>
            </a:r>
            <a:r>
              <a:rPr lang="sv-SE" sz="2400" dirty="0" err="1" smtClean="0">
                <a:latin typeface="Arial"/>
                <a:cs typeface="Arial"/>
              </a:rPr>
              <a:t>haahjr</a:t>
            </a:r>
            <a:r>
              <a:rPr lang="sv-SE" sz="2400" dirty="0" smtClean="0">
                <a:latin typeface="Arial"/>
                <a:cs typeface="Arial"/>
              </a:rPr>
              <a:t> </a:t>
            </a:r>
            <a:r>
              <a:rPr lang="sv-SE" sz="2400" dirty="0">
                <a:latin typeface="Arial"/>
                <a:cs typeface="Arial"/>
              </a:rPr>
              <a:t>= 7, 0, 0, </a:t>
            </a:r>
            <a:r>
              <a:rPr lang="sv-SE" sz="2400" dirty="0" smtClean="0">
                <a:latin typeface="Arial"/>
                <a:cs typeface="Arial"/>
              </a:rPr>
              <a:t>7, 9, </a:t>
            </a:r>
            <a:r>
              <a:rPr lang="sv-SE" sz="2400" dirty="0">
                <a:latin typeface="Arial"/>
                <a:cs typeface="Arial"/>
              </a:rPr>
              <a:t>17</a:t>
            </a:r>
          </a:p>
          <a:p>
            <a:pPr indent="-355600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sv-SE" sz="2400" dirty="0">
                <a:latin typeface="Arial"/>
                <a:cs typeface="Arial"/>
              </a:rPr>
              <a:t>Note </a:t>
            </a:r>
            <a:r>
              <a:rPr lang="sv-SE" sz="2400" dirty="0" err="1">
                <a:latin typeface="Arial"/>
                <a:cs typeface="Arial"/>
              </a:rPr>
              <a:t>that</a:t>
            </a:r>
            <a:r>
              <a:rPr lang="sv-SE" sz="2400" dirty="0">
                <a:latin typeface="Arial"/>
                <a:cs typeface="Arial"/>
              </a:rPr>
              <a:t> the letters ”wrap </a:t>
            </a:r>
            <a:r>
              <a:rPr lang="sv-SE" sz="2400" dirty="0" err="1">
                <a:latin typeface="Arial"/>
                <a:cs typeface="Arial"/>
              </a:rPr>
              <a:t>around</a:t>
            </a:r>
            <a:r>
              <a:rPr lang="sv-SE" sz="2400" dirty="0">
                <a:latin typeface="Arial"/>
                <a:cs typeface="Arial"/>
              </a:rPr>
              <a:t>” at the end </a:t>
            </a:r>
            <a:r>
              <a:rPr lang="sv-SE" sz="2400" dirty="0" err="1">
                <a:latin typeface="Arial"/>
                <a:cs typeface="Arial"/>
              </a:rPr>
              <a:t>of</a:t>
            </a:r>
            <a:r>
              <a:rPr lang="sv-SE" sz="2400" dirty="0">
                <a:latin typeface="Arial"/>
                <a:cs typeface="Arial"/>
              </a:rPr>
              <a:t> the </a:t>
            </a:r>
            <a:r>
              <a:rPr lang="sv-SE" sz="2400" dirty="0" err="1">
                <a:latin typeface="Arial"/>
                <a:cs typeface="Arial"/>
              </a:rPr>
              <a:t>alphabet</a:t>
            </a:r>
            <a:r>
              <a:rPr lang="sv-SE" sz="2400" dirty="0">
                <a:latin typeface="Arial"/>
                <a:cs typeface="Arial"/>
              </a:rPr>
              <a:t>, </a:t>
            </a:r>
            <a:r>
              <a:rPr lang="sv-SE" sz="2400" dirty="0" err="1">
                <a:latin typeface="Arial"/>
                <a:cs typeface="Arial"/>
              </a:rPr>
              <a:t>which</a:t>
            </a:r>
            <a:r>
              <a:rPr lang="sv-SE" sz="2400" dirty="0">
                <a:latin typeface="Arial"/>
                <a:cs typeface="Arial"/>
              </a:rPr>
              <a:t> </a:t>
            </a:r>
            <a:r>
              <a:rPr lang="sv-SE" sz="2400" dirty="0" err="1">
                <a:latin typeface="Arial"/>
                <a:cs typeface="Arial"/>
              </a:rPr>
              <a:t>can</a:t>
            </a:r>
            <a:r>
              <a:rPr lang="sv-SE" sz="2400" dirty="0">
                <a:latin typeface="Arial"/>
                <a:cs typeface="Arial"/>
              </a:rPr>
              <a:t> </a:t>
            </a:r>
            <a:r>
              <a:rPr lang="sv-SE" sz="2400" dirty="0" smtClean="0">
                <a:latin typeface="Arial"/>
                <a:cs typeface="Arial"/>
              </a:rPr>
              <a:t>be </a:t>
            </a:r>
            <a:r>
              <a:rPr lang="sv-SE" sz="2400" dirty="0" err="1" smtClean="0">
                <a:latin typeface="Arial"/>
                <a:cs typeface="Arial"/>
              </a:rPr>
              <a:t>mathematically</a:t>
            </a:r>
            <a:r>
              <a:rPr lang="sv-SE" sz="2400" dirty="0" smtClean="0">
                <a:latin typeface="Arial"/>
                <a:cs typeface="Arial"/>
              </a:rPr>
              <a:t> </a:t>
            </a:r>
            <a:r>
              <a:rPr lang="sv-SE" sz="2400" dirty="0">
                <a:latin typeface="Arial"/>
                <a:cs typeface="Arial"/>
              </a:rPr>
              <a:t>be </a:t>
            </a:r>
            <a:r>
              <a:rPr lang="sv-SE" sz="2400" dirty="0" err="1">
                <a:latin typeface="Arial"/>
                <a:cs typeface="Arial"/>
              </a:rPr>
              <a:t>expressed</a:t>
            </a:r>
            <a:r>
              <a:rPr lang="sv-SE" sz="2400" dirty="0">
                <a:latin typeface="Arial"/>
                <a:cs typeface="Arial"/>
              </a:rPr>
              <a:t> as </a:t>
            </a:r>
            <a:r>
              <a:rPr lang="sv-SE" sz="2400" dirty="0" err="1">
                <a:latin typeface="Arial"/>
                <a:cs typeface="Arial"/>
              </a:rPr>
              <a:t>reduction</a:t>
            </a:r>
            <a:r>
              <a:rPr lang="sv-SE" sz="2400" dirty="0">
                <a:latin typeface="Arial"/>
                <a:cs typeface="Arial"/>
              </a:rPr>
              <a:t> </a:t>
            </a:r>
            <a:r>
              <a:rPr lang="sv-SE" sz="2400" dirty="0" err="1">
                <a:latin typeface="Arial"/>
                <a:cs typeface="Arial"/>
              </a:rPr>
              <a:t>modulo</a:t>
            </a:r>
            <a:r>
              <a:rPr lang="sv-SE" sz="2400" dirty="0">
                <a:latin typeface="Arial"/>
                <a:cs typeface="Arial"/>
              </a:rPr>
              <a:t> 26, </a:t>
            </a:r>
            <a:r>
              <a:rPr lang="sv-SE" sz="2400" dirty="0" err="1">
                <a:latin typeface="Arial"/>
                <a:cs typeface="Arial"/>
              </a:rPr>
              <a:t>e.g</a:t>
            </a:r>
            <a:r>
              <a:rPr lang="sv-SE" sz="2400" dirty="0">
                <a:latin typeface="Arial"/>
                <a:cs typeface="Arial"/>
              </a:rPr>
              <a:t>., </a:t>
            </a:r>
            <a:r>
              <a:rPr lang="sv-SE" sz="2400" i="1" dirty="0">
                <a:latin typeface="Arial"/>
                <a:cs typeface="Arial"/>
              </a:rPr>
              <a:t>19 + 7 = 26 ≡ 0 mod 26</a:t>
            </a:r>
          </a:p>
        </p:txBody>
      </p:sp>
      <p:sp>
        <p:nvSpPr>
          <p:cNvPr id="8" name="Line 316"/>
          <p:cNvSpPr>
            <a:spLocks noChangeShapeType="1"/>
          </p:cNvSpPr>
          <p:nvPr/>
        </p:nvSpPr>
        <p:spPr bwMode="auto">
          <a:xfrm>
            <a:off x="1547813" y="2972638"/>
            <a:ext cx="6048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3729"/>
            <a:ext cx="8229600" cy="21722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Modular Arithmetic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(or Caesar) Cipher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6788" y="1669753"/>
            <a:ext cx="83883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55600" indent="-3556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Elegant mathematical description of the cipher.</a:t>
            </a:r>
          </a:p>
        </p:txBody>
      </p:sp>
      <p:sp>
        <p:nvSpPr>
          <p:cNvPr id="6" name="Rectangle 76"/>
          <p:cNvSpPr>
            <a:spLocks noChangeArrowheads="1"/>
          </p:cNvSpPr>
          <p:nvPr/>
        </p:nvSpPr>
        <p:spPr bwMode="auto">
          <a:xfrm>
            <a:off x="615225" y="4262140"/>
            <a:ext cx="8388350" cy="206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55600" indent="-3556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400" dirty="0" smtClean="0">
                <a:latin typeface="Arial"/>
                <a:cs typeface="Arial"/>
              </a:rPr>
              <a:t>Q: </a:t>
            </a:r>
            <a:r>
              <a:rPr lang="en-US" sz="2400" dirty="0">
                <a:latin typeface="Arial"/>
                <a:cs typeface="Arial"/>
              </a:rPr>
              <a:t>Is the shift cipher secure?</a:t>
            </a:r>
          </a:p>
          <a:p>
            <a:pPr marL="355600" indent="-3556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A: No! several attacks are possible, including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pPr marL="812800" lvl="1" indent="-3556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Exhaustive </a:t>
            </a:r>
            <a:r>
              <a:rPr lang="en-US" sz="2000" dirty="0">
                <a:latin typeface="Arial"/>
                <a:cs typeface="Arial"/>
              </a:rPr>
              <a:t>key search (key space is only 26</a:t>
            </a:r>
            <a:r>
              <a:rPr lang="en-US" sz="2000" dirty="0" smtClean="0">
                <a:latin typeface="Arial"/>
                <a:cs typeface="Arial"/>
              </a:rPr>
              <a:t>!)</a:t>
            </a:r>
          </a:p>
          <a:p>
            <a:pPr marL="812800" lvl="1" indent="-3556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Letter frequency analysis, similar to attack against substitution cipher</a:t>
            </a:r>
            <a:endParaRPr lang="sv-SE" sz="2000" i="1" dirty="0">
              <a:latin typeface="Arial"/>
              <a:cs typeface="Arial"/>
            </a:endParaRPr>
          </a:p>
        </p:txBody>
      </p:sp>
      <p:sp>
        <p:nvSpPr>
          <p:cNvPr id="7" name="Rectangle 78"/>
          <p:cNvSpPr>
            <a:spLocks noChangeArrowheads="1"/>
          </p:cNvSpPr>
          <p:nvPr/>
        </p:nvSpPr>
        <p:spPr bwMode="auto">
          <a:xfrm>
            <a:off x="1497875" y="2401590"/>
            <a:ext cx="6624638" cy="139730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3556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tabLst>
                <a:tab pos="444500" algn="l"/>
              </a:tabLst>
            </a:pPr>
            <a:r>
              <a:rPr lang="en-US" sz="2400" dirty="0">
                <a:latin typeface="Arial"/>
                <a:cs typeface="Arial"/>
              </a:rPr>
              <a:t>Let k, x, y </a:t>
            </a:r>
            <a:r>
              <a:rPr lang="en-US" sz="2400" dirty="0" smtClean="0">
                <a:latin typeface="Arial"/>
                <a:cs typeface="Arial"/>
              </a:rPr>
              <a:t>in</a:t>
            </a:r>
            <a:r>
              <a:rPr lang="de-DE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{0,1, …, 25}</a:t>
            </a:r>
            <a:endParaRPr lang="en-US" sz="2400" i="1" dirty="0">
              <a:latin typeface="Arial"/>
              <a:cs typeface="Arial"/>
            </a:endParaRPr>
          </a:p>
          <a:p>
            <a:pPr marL="3556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tabLst>
                <a:tab pos="444500" algn="l"/>
              </a:tabLst>
            </a:pPr>
            <a:r>
              <a:rPr lang="sv-SE" sz="2400" dirty="0" err="1">
                <a:latin typeface="Arial"/>
                <a:cs typeface="Arial"/>
              </a:rPr>
              <a:t>Encryption</a:t>
            </a:r>
            <a:r>
              <a:rPr lang="sv-SE" sz="2400" dirty="0">
                <a:latin typeface="Arial"/>
                <a:cs typeface="Arial"/>
              </a:rPr>
              <a:t>: 	</a:t>
            </a:r>
            <a:r>
              <a:rPr lang="sv-SE" sz="2400" i="1" dirty="0">
                <a:latin typeface="Arial"/>
                <a:cs typeface="Arial"/>
              </a:rPr>
              <a:t>y = e</a:t>
            </a:r>
            <a:r>
              <a:rPr lang="sv-SE" sz="2400" i="1" baseline="-25000" dirty="0">
                <a:latin typeface="Arial"/>
                <a:cs typeface="Arial"/>
              </a:rPr>
              <a:t>k</a:t>
            </a:r>
            <a:r>
              <a:rPr lang="sv-SE" sz="2400" i="1" dirty="0">
                <a:latin typeface="Arial"/>
                <a:cs typeface="Arial"/>
              </a:rPr>
              <a:t>(x) ≡ x + k mod 26</a:t>
            </a:r>
          </a:p>
          <a:p>
            <a:pPr marL="3556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tabLst>
                <a:tab pos="444500" algn="l"/>
              </a:tabLst>
            </a:pPr>
            <a:r>
              <a:rPr lang="sv-SE" sz="2400" dirty="0" err="1">
                <a:latin typeface="Arial"/>
                <a:cs typeface="Arial"/>
              </a:rPr>
              <a:t>Decryption</a:t>
            </a:r>
            <a:r>
              <a:rPr lang="sv-SE" sz="2400" dirty="0">
                <a:latin typeface="Arial"/>
                <a:cs typeface="Arial"/>
              </a:rPr>
              <a:t>: 	</a:t>
            </a:r>
            <a:r>
              <a:rPr lang="sv-SE" sz="2400" i="1" dirty="0">
                <a:latin typeface="Arial"/>
                <a:cs typeface="Arial"/>
              </a:rPr>
              <a:t>x = </a:t>
            </a:r>
            <a:r>
              <a:rPr lang="sv-SE" sz="2400" i="1" dirty="0" err="1">
                <a:latin typeface="Arial"/>
                <a:cs typeface="Arial"/>
              </a:rPr>
              <a:t>d</a:t>
            </a:r>
            <a:r>
              <a:rPr lang="sv-SE" sz="2400" i="1" baseline="-25000" dirty="0" err="1">
                <a:latin typeface="Arial"/>
                <a:cs typeface="Arial"/>
              </a:rPr>
              <a:t>k</a:t>
            </a:r>
            <a:r>
              <a:rPr lang="sv-SE" sz="2400" i="1" dirty="0">
                <a:latin typeface="Arial"/>
                <a:cs typeface="Arial"/>
              </a:rPr>
              <a:t>(x) ≡ y - k mod 26</a:t>
            </a:r>
          </a:p>
        </p:txBody>
      </p:sp>
    </p:spTree>
    <p:extLst>
      <p:ext uri="{BB962C8B-B14F-4D97-AF65-F5344CB8AC3E}">
        <p14:creationId xmlns:p14="http://schemas.microsoft.com/office/powerpoint/2010/main" val="254139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0561" y="1432353"/>
            <a:ext cx="8849323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000" dirty="0">
                <a:latin typeface="Arial"/>
                <a:cs typeface="Arial"/>
              </a:rPr>
              <a:t>Extension of the shift cipher: rather than just adding the key to the plaintext, we also multiply by the key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000" dirty="0">
                <a:latin typeface="Arial"/>
                <a:cs typeface="Arial"/>
              </a:rPr>
              <a:t>We use for this a key consisting of two parts: k = (a, b)</a:t>
            </a:r>
          </a:p>
        </p:txBody>
      </p:sp>
      <p:sp>
        <p:nvSpPr>
          <p:cNvPr id="6" name="Rectangle 76"/>
          <p:cNvSpPr>
            <a:spLocks noChangeArrowheads="1"/>
          </p:cNvSpPr>
          <p:nvPr/>
        </p:nvSpPr>
        <p:spPr bwMode="auto">
          <a:xfrm>
            <a:off x="130562" y="3716338"/>
            <a:ext cx="893034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000" dirty="0">
                <a:latin typeface="Arial"/>
                <a:cs typeface="Arial"/>
              </a:rPr>
              <a:t>Since the inverse of </a:t>
            </a:r>
            <a:r>
              <a:rPr lang="en-US" sz="2000" i="1" dirty="0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 is needed for inversion, we can only use values for</a:t>
            </a:r>
            <a:r>
              <a:rPr lang="en-US" sz="2000" i="1" dirty="0">
                <a:latin typeface="Arial"/>
                <a:cs typeface="Arial"/>
              </a:rPr>
              <a:t> a</a:t>
            </a:r>
            <a:r>
              <a:rPr lang="en-US" sz="2000" dirty="0">
                <a:latin typeface="Arial"/>
                <a:cs typeface="Arial"/>
              </a:rPr>
              <a:t> for which:</a:t>
            </a:r>
          </a:p>
          <a:p>
            <a:pPr marL="355600" indent="-355600" algn="ctr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000" dirty="0" err="1">
                <a:latin typeface="Arial"/>
                <a:cs typeface="Arial"/>
              </a:rPr>
              <a:t>gcd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i="1" dirty="0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, 26) = 1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000" i="1" dirty="0">
                <a:latin typeface="Arial"/>
                <a:cs typeface="Arial"/>
              </a:rPr>
              <a:t>	</a:t>
            </a:r>
            <a:r>
              <a:rPr lang="en-US" sz="2000" dirty="0">
                <a:latin typeface="Arial"/>
                <a:cs typeface="Arial"/>
              </a:rPr>
              <a:t>There are 12 values for </a:t>
            </a:r>
            <a:r>
              <a:rPr lang="en-US" sz="2000" i="1" dirty="0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 that fulfill this condition.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sv-SE" sz="2000" dirty="0">
                <a:latin typeface="Arial"/>
                <a:cs typeface="Arial"/>
              </a:rPr>
              <a:t>From </a:t>
            </a:r>
            <a:r>
              <a:rPr lang="sv-SE" sz="2000" dirty="0" err="1">
                <a:latin typeface="Arial"/>
                <a:cs typeface="Arial"/>
              </a:rPr>
              <a:t>this</a:t>
            </a:r>
            <a:r>
              <a:rPr lang="sv-SE" sz="2000" dirty="0">
                <a:latin typeface="Arial"/>
                <a:cs typeface="Arial"/>
              </a:rPr>
              <a:t> </a:t>
            </a:r>
            <a:r>
              <a:rPr lang="sv-SE" sz="2000" dirty="0" err="1">
                <a:latin typeface="Arial"/>
                <a:cs typeface="Arial"/>
              </a:rPr>
              <a:t>follows</a:t>
            </a:r>
            <a:r>
              <a:rPr lang="sv-SE" sz="2000" dirty="0">
                <a:latin typeface="Arial"/>
                <a:cs typeface="Arial"/>
              </a:rPr>
              <a:t> </a:t>
            </a:r>
            <a:r>
              <a:rPr lang="sv-SE" sz="2000" dirty="0" err="1">
                <a:latin typeface="Arial"/>
                <a:cs typeface="Arial"/>
              </a:rPr>
              <a:t>that</a:t>
            </a:r>
            <a:r>
              <a:rPr lang="sv-SE" sz="2000" dirty="0">
                <a:latin typeface="Arial"/>
                <a:cs typeface="Arial"/>
              </a:rPr>
              <a:t> the </a:t>
            </a:r>
            <a:r>
              <a:rPr lang="sv-SE" sz="2000" dirty="0" err="1">
                <a:latin typeface="Arial"/>
                <a:cs typeface="Arial"/>
              </a:rPr>
              <a:t>key</a:t>
            </a:r>
            <a:r>
              <a:rPr lang="sv-SE" sz="2000" dirty="0">
                <a:latin typeface="Arial"/>
                <a:cs typeface="Arial"/>
              </a:rPr>
              <a:t> space is </a:t>
            </a:r>
            <a:r>
              <a:rPr lang="sv-SE" sz="2000" dirty="0" err="1">
                <a:latin typeface="Arial"/>
                <a:cs typeface="Arial"/>
              </a:rPr>
              <a:t>only</a:t>
            </a:r>
            <a:r>
              <a:rPr lang="sv-SE" sz="2000" dirty="0">
                <a:latin typeface="Arial"/>
                <a:cs typeface="Arial"/>
              </a:rPr>
              <a:t> 12 x 26 = </a:t>
            </a:r>
            <a:r>
              <a:rPr lang="sv-SE" sz="2000" dirty="0" smtClean="0">
                <a:latin typeface="Arial"/>
                <a:cs typeface="Arial"/>
              </a:rPr>
              <a:t>312</a:t>
            </a:r>
            <a:endParaRPr lang="sv-SE" sz="2000" dirty="0">
              <a:latin typeface="Arial"/>
              <a:cs typeface="Arial"/>
            </a:endParaRP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000" dirty="0">
                <a:latin typeface="Arial"/>
                <a:cs typeface="Arial"/>
              </a:rPr>
              <a:t>Again, several attacks are possible, including</a:t>
            </a:r>
            <a:r>
              <a:rPr lang="en-US" sz="2000" dirty="0" smtClean="0">
                <a:latin typeface="Arial"/>
                <a:cs typeface="Arial"/>
              </a:rPr>
              <a:t>: exhaustive </a:t>
            </a:r>
            <a:r>
              <a:rPr lang="en-US" sz="2000" dirty="0">
                <a:latin typeface="Arial"/>
                <a:cs typeface="Arial"/>
              </a:rPr>
              <a:t>key search and letter frequency analysis, similar to the attack against the substitution cipher</a:t>
            </a:r>
            <a:endParaRPr lang="sv-SE" sz="2000" dirty="0">
              <a:latin typeface="Arial"/>
              <a:cs typeface="Arial"/>
            </a:endParaRPr>
          </a:p>
        </p:txBody>
      </p:sp>
      <p:sp>
        <p:nvSpPr>
          <p:cNvPr id="7" name="Rectangle 78"/>
          <p:cNvSpPr>
            <a:spLocks noChangeArrowheads="1"/>
          </p:cNvSpPr>
          <p:nvPr/>
        </p:nvSpPr>
        <p:spPr bwMode="auto">
          <a:xfrm>
            <a:off x="1268518" y="2468418"/>
            <a:ext cx="6624637" cy="11644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3556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tabLst>
                <a:tab pos="444500" algn="l"/>
              </a:tabLst>
            </a:pPr>
            <a:r>
              <a:rPr lang="en-US" sz="2000" dirty="0">
                <a:latin typeface="Arial"/>
                <a:cs typeface="Arial"/>
              </a:rPr>
              <a:t>Let k, x, y </a:t>
            </a:r>
            <a:r>
              <a:rPr lang="en-US" sz="2000" dirty="0" smtClean="0">
                <a:latin typeface="Arial"/>
                <a:cs typeface="Arial"/>
              </a:rPr>
              <a:t>in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{0,1, …, 25}</a:t>
            </a:r>
            <a:endParaRPr lang="en-US" sz="2000" i="1" dirty="0">
              <a:latin typeface="Arial"/>
              <a:cs typeface="Arial"/>
            </a:endParaRPr>
          </a:p>
          <a:p>
            <a:pPr marL="3556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tabLst>
                <a:tab pos="444500" algn="l"/>
              </a:tabLst>
            </a:pPr>
            <a:r>
              <a:rPr lang="sv-SE" sz="2000" dirty="0" err="1">
                <a:latin typeface="Arial"/>
                <a:cs typeface="Arial"/>
              </a:rPr>
              <a:t>Encryption</a:t>
            </a:r>
            <a:r>
              <a:rPr lang="sv-SE" sz="2000" dirty="0">
                <a:latin typeface="Arial"/>
                <a:cs typeface="Arial"/>
              </a:rPr>
              <a:t>: 	</a:t>
            </a:r>
            <a:r>
              <a:rPr lang="sv-SE" sz="2000" i="1" dirty="0">
                <a:latin typeface="Arial"/>
                <a:cs typeface="Arial"/>
              </a:rPr>
              <a:t>y = e</a:t>
            </a:r>
            <a:r>
              <a:rPr lang="sv-SE" sz="2000" i="1" baseline="-25000" dirty="0">
                <a:latin typeface="Arial"/>
                <a:cs typeface="Arial"/>
              </a:rPr>
              <a:t>k</a:t>
            </a:r>
            <a:r>
              <a:rPr lang="sv-SE" sz="2000" i="1" dirty="0">
                <a:latin typeface="Arial"/>
                <a:cs typeface="Arial"/>
              </a:rPr>
              <a:t>(x) ≡ a x + b mod 26</a:t>
            </a:r>
          </a:p>
          <a:p>
            <a:pPr marL="355600" indent="-26670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tabLst>
                <a:tab pos="444500" algn="l"/>
              </a:tabLst>
            </a:pPr>
            <a:r>
              <a:rPr lang="sv-SE" sz="2000" dirty="0" err="1">
                <a:latin typeface="Arial"/>
                <a:cs typeface="Arial"/>
              </a:rPr>
              <a:t>Decryption</a:t>
            </a:r>
            <a:r>
              <a:rPr lang="sv-SE" sz="2000" dirty="0">
                <a:latin typeface="Arial"/>
                <a:cs typeface="Arial"/>
              </a:rPr>
              <a:t>: 	</a:t>
            </a:r>
            <a:r>
              <a:rPr lang="sv-SE" sz="2000" i="1" dirty="0">
                <a:latin typeface="Arial"/>
                <a:cs typeface="Arial"/>
              </a:rPr>
              <a:t>x = </a:t>
            </a:r>
            <a:r>
              <a:rPr lang="sv-SE" sz="2000" i="1" dirty="0" err="1">
                <a:latin typeface="Arial"/>
                <a:cs typeface="Arial"/>
              </a:rPr>
              <a:t>d</a:t>
            </a:r>
            <a:r>
              <a:rPr lang="sv-SE" sz="2000" i="1" baseline="-25000" dirty="0" err="1">
                <a:latin typeface="Arial"/>
                <a:cs typeface="Arial"/>
              </a:rPr>
              <a:t>k</a:t>
            </a:r>
            <a:r>
              <a:rPr lang="sv-SE" sz="2000" i="1" dirty="0">
                <a:latin typeface="Arial"/>
                <a:cs typeface="Arial"/>
              </a:rPr>
              <a:t>(x) ≡ a</a:t>
            </a:r>
            <a:r>
              <a:rPr lang="sv-SE" sz="2000" i="1" baseline="30000" dirty="0">
                <a:latin typeface="Arial"/>
                <a:cs typeface="Arial"/>
              </a:rPr>
              <a:t>-1</a:t>
            </a:r>
            <a:r>
              <a:rPr lang="sv-SE" sz="2000" i="1" dirty="0">
                <a:latin typeface="Arial"/>
                <a:cs typeface="Arial"/>
              </a:rPr>
              <a:t>( y – b) mod 26</a:t>
            </a:r>
          </a:p>
        </p:txBody>
      </p:sp>
    </p:spTree>
    <p:extLst>
      <p:ext uri="{BB962C8B-B14F-4D97-AF65-F5344CB8AC3E}">
        <p14:creationId xmlns:p14="http://schemas.microsoft.com/office/powerpoint/2010/main" val="424566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5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Exercise: Compute the results without a calculator:</a:t>
            </a:r>
            <a:endParaRPr lang="sv-SE" sz="2800" dirty="0" smtClean="0"/>
          </a:p>
          <a:p>
            <a:pPr lvl="1"/>
            <a:r>
              <a:rPr lang="sv-SE" sz="2800" dirty="0" smtClean="0"/>
              <a:t>(-11) x 29 mod 13</a:t>
            </a:r>
          </a:p>
          <a:p>
            <a:pPr lvl="1"/>
            <a:r>
              <a:rPr lang="sv-SE" sz="2800" dirty="0" smtClean="0"/>
              <a:t>3</a:t>
            </a:r>
            <a:r>
              <a:rPr lang="sv-SE" sz="2800" baseline="30000" dirty="0" smtClean="0"/>
              <a:t>10</a:t>
            </a:r>
            <a:r>
              <a:rPr lang="sv-SE" sz="2800" dirty="0" smtClean="0"/>
              <a:t> mod 13</a:t>
            </a:r>
          </a:p>
          <a:p>
            <a:pPr lvl="1"/>
            <a:endParaRPr lang="sv-SE" sz="2800" dirty="0"/>
          </a:p>
          <a:p>
            <a:pPr marL="342900" lvl="1" indent="-342900">
              <a:buFont typeface="Arial"/>
              <a:buChar char="•"/>
            </a:pPr>
            <a:r>
              <a:rPr lang="sv-SE" sz="2800" dirty="0"/>
              <a:t>Reading</a:t>
            </a:r>
            <a:r>
              <a:rPr lang="sv-SE" sz="2800" dirty="0" smtClean="0"/>
              <a:t>: Ch.1 </a:t>
            </a:r>
            <a:r>
              <a:rPr lang="sv-SE" sz="2800" dirty="0" err="1" smtClean="0"/>
              <a:t>of</a:t>
            </a:r>
            <a:r>
              <a:rPr lang="sv-SE" sz="2800" dirty="0" smtClean="0"/>
              <a:t> </a:t>
            </a:r>
            <a:r>
              <a:rPr lang="sv-SE" sz="2800" dirty="0" err="1" smtClean="0"/>
              <a:t>Textbook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Modular Arithmetic?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de-DE" sz="2800" dirty="0" err="1"/>
              <a:t>Extremely</a:t>
            </a:r>
            <a:r>
              <a:rPr lang="de-DE" sz="2800" dirty="0"/>
              <a:t> </a:t>
            </a:r>
            <a:r>
              <a:rPr lang="de-DE" sz="2800" dirty="0" err="1"/>
              <a:t>important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asymmetric</a:t>
            </a:r>
            <a:r>
              <a:rPr lang="de-DE" sz="2800" dirty="0"/>
              <a:t> </a:t>
            </a:r>
            <a:r>
              <a:rPr lang="de-DE" sz="2800" dirty="0" err="1"/>
              <a:t>cryptography</a:t>
            </a:r>
            <a:r>
              <a:rPr lang="de-DE" sz="2800" dirty="0"/>
              <a:t> </a:t>
            </a:r>
            <a:r>
              <a:rPr lang="de-DE" sz="2800" dirty="0" smtClean="0"/>
              <a:t>(e.g., RSA)</a:t>
            </a:r>
            <a:endParaRPr lang="de-DE" sz="2800" dirty="0"/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historical</a:t>
            </a:r>
            <a:r>
              <a:rPr lang="de-DE" sz="2800" dirty="0"/>
              <a:t> </a:t>
            </a:r>
            <a:r>
              <a:rPr lang="de-DE" sz="2800" dirty="0" err="1"/>
              <a:t>ciphers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elegantly</a:t>
            </a:r>
            <a:r>
              <a:rPr lang="de-DE" sz="2800" dirty="0"/>
              <a:t> </a:t>
            </a:r>
            <a:r>
              <a:rPr lang="de-DE" sz="2800" dirty="0" err="1"/>
              <a:t>described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modular </a:t>
            </a:r>
            <a:r>
              <a:rPr lang="de-DE" sz="2800" dirty="0" err="1"/>
              <a:t>arithmetic</a:t>
            </a:r>
            <a:r>
              <a:rPr lang="de-DE" sz="2800" dirty="0"/>
              <a:t> (cf. Caesar </a:t>
            </a:r>
            <a:r>
              <a:rPr lang="de-DE" sz="2800" dirty="0" err="1" smtClean="0"/>
              <a:t>later</a:t>
            </a:r>
            <a:r>
              <a:rPr lang="de-DE" sz="2800" dirty="0" smtClean="0"/>
              <a:t> </a:t>
            </a:r>
            <a:r>
              <a:rPr lang="de-DE" sz="2800" dirty="0"/>
              <a:t>on)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Brief Introduction to Modular Arithmetic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454"/>
            <a:ext cx="8522685" cy="1640360"/>
          </a:xfrm>
        </p:spPr>
        <p:txBody>
          <a:bodyPr>
            <a:noAutofit/>
          </a:bodyPr>
          <a:lstStyle/>
          <a:p>
            <a:pPr marL="0" indent="0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de-DE" sz="2400" dirty="0"/>
              <a:t>M</a:t>
            </a:r>
            <a:r>
              <a:rPr lang="de-DE" sz="2400" dirty="0" smtClean="0"/>
              <a:t>ost </a:t>
            </a:r>
            <a:r>
              <a:rPr lang="de-DE" sz="2400" dirty="0" err="1"/>
              <a:t>cryptosytems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b="1" dirty="0" err="1"/>
              <a:t>sets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:</a:t>
            </a:r>
            <a:endParaRPr lang="de-DE" sz="2400" dirty="0"/>
          </a:p>
          <a:p>
            <a:pPr marL="0" indent="0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de-DE" sz="2400" b="1" dirty="0" smtClean="0"/>
              <a:t>1. </a:t>
            </a:r>
            <a:r>
              <a:rPr lang="de-DE" sz="2400" b="1" dirty="0" err="1" smtClean="0"/>
              <a:t>discrete</a:t>
            </a:r>
            <a:r>
              <a:rPr lang="de-DE" sz="2400" dirty="0" smtClean="0"/>
              <a:t> </a:t>
            </a:r>
            <a:r>
              <a:rPr lang="de-DE" sz="2400" dirty="0"/>
              <a:t>(</a:t>
            </a:r>
            <a:r>
              <a:rPr lang="de-DE" sz="2400" dirty="0" err="1"/>
              <a:t>sets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integers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particularly</a:t>
            </a:r>
            <a:r>
              <a:rPr lang="de-DE" sz="2400" dirty="0"/>
              <a:t> </a:t>
            </a:r>
            <a:r>
              <a:rPr lang="de-DE" sz="2400" dirty="0" err="1"/>
              <a:t>useful</a:t>
            </a:r>
            <a:r>
              <a:rPr lang="de-DE" sz="2400" dirty="0" smtClean="0"/>
              <a:t>)</a:t>
            </a:r>
          </a:p>
          <a:p>
            <a:pPr marL="0" indent="0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de-DE" sz="2400" b="1" dirty="0" smtClean="0"/>
              <a:t>2. finite</a:t>
            </a:r>
            <a:r>
              <a:rPr lang="de-DE" sz="2400" dirty="0" smtClean="0"/>
              <a:t> </a:t>
            </a:r>
            <a:r>
              <a:rPr lang="de-DE" sz="2400" dirty="0"/>
              <a:t>(i.e.,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 </a:t>
            </a:r>
            <a:r>
              <a:rPr lang="de-DE" sz="2400" dirty="0" err="1"/>
              <a:t>finiely</a:t>
            </a:r>
            <a:r>
              <a:rPr lang="de-DE" sz="2400" dirty="0"/>
              <a:t> </a:t>
            </a:r>
            <a:r>
              <a:rPr lang="de-DE" sz="2400" dirty="0" err="1"/>
              <a:t>many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348038" y="3186597"/>
            <a:ext cx="2287587" cy="2435225"/>
            <a:chOff x="3348038" y="3147465"/>
            <a:chExt cx="2287587" cy="243522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563938" y="3436390"/>
              <a:ext cx="1871662" cy="1873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356100" y="3147465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12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859338" y="3291928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292725" y="3652290"/>
              <a:ext cx="127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2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508625" y="4155528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3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364163" y="4731790"/>
              <a:ext cx="127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932363" y="5165178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5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427538" y="5308053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6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851275" y="5165178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7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492500" y="4804815"/>
              <a:ext cx="127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8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348038" y="4228553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9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19475" y="3652290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10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851275" y="3291928"/>
              <a:ext cx="254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de-DE"/>
                <a:t>11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500563" y="3364953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500563" y="523661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364163" y="4299990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492500" y="4373015"/>
              <a:ext cx="142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 rot="5400000">
              <a:off x="4032250" y="4049166"/>
              <a:ext cx="1584325" cy="647700"/>
            </a:xfrm>
            <a:prstGeom prst="curvedDownArrow">
              <a:avLst>
                <a:gd name="adj1" fmla="val 48922"/>
                <a:gd name="adj2" fmla="val 97843"/>
                <a:gd name="adj3" fmla="val 33333"/>
              </a:avLst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de-DE"/>
            </a:p>
          </p:txBody>
        </p:sp>
      </p:grp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55875" y="2804147"/>
            <a:ext cx="8388350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dirty="0" err="1" smtClean="0">
                <a:latin typeface="Arial"/>
                <a:cs typeface="Arial"/>
              </a:rPr>
              <a:t>Let‘s</a:t>
            </a:r>
            <a:r>
              <a:rPr lang="de-DE" dirty="0" smtClean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look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at</a:t>
            </a:r>
            <a:r>
              <a:rPr lang="de-DE" dirty="0">
                <a:latin typeface="Arial"/>
                <a:cs typeface="Arial"/>
              </a:rPr>
              <a:t> a finite </a:t>
            </a:r>
            <a:r>
              <a:rPr lang="de-DE" dirty="0" err="1">
                <a:latin typeface="Arial"/>
                <a:cs typeface="Arial"/>
              </a:rPr>
              <a:t>set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with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discrete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numbers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we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are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quite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familiar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with</a:t>
            </a:r>
            <a:r>
              <a:rPr lang="de-DE" dirty="0">
                <a:latin typeface="Arial"/>
                <a:cs typeface="Arial"/>
              </a:rPr>
              <a:t>: a </a:t>
            </a:r>
            <a:r>
              <a:rPr lang="de-DE" dirty="0" err="1">
                <a:latin typeface="Arial"/>
                <a:cs typeface="Arial"/>
              </a:rPr>
              <a:t>clock</a:t>
            </a:r>
            <a:r>
              <a:rPr lang="de-DE" dirty="0">
                <a:latin typeface="Arial"/>
                <a:cs typeface="Arial"/>
              </a:rPr>
              <a:t>.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endParaRPr lang="de-DE" sz="1600" dirty="0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61489" y="5517627"/>
            <a:ext cx="8340871" cy="167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dirty="0" err="1">
                <a:latin typeface="Arial"/>
                <a:cs typeface="Arial"/>
              </a:rPr>
              <a:t>Interestingly</a:t>
            </a:r>
            <a:r>
              <a:rPr lang="de-DE" sz="2000" dirty="0">
                <a:latin typeface="Arial"/>
                <a:cs typeface="Arial"/>
              </a:rPr>
              <a:t>, </a:t>
            </a:r>
            <a:r>
              <a:rPr lang="de-DE" sz="2000" dirty="0" err="1">
                <a:latin typeface="Arial"/>
                <a:cs typeface="Arial"/>
              </a:rPr>
              <a:t>even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though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numbers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are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incremented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every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hour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we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never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leave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set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of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integers</a:t>
            </a:r>
            <a:r>
              <a:rPr lang="de-DE" sz="2000" dirty="0">
                <a:latin typeface="Arial"/>
                <a:cs typeface="Arial"/>
              </a:rPr>
              <a:t>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dirty="0">
                <a:latin typeface="Arial"/>
                <a:cs typeface="Arial"/>
              </a:rPr>
              <a:t>	1, 2, 3,  … 11, 12, 1, 2, 3,  … 11, 12, 1, 2, 3,  </a:t>
            </a:r>
            <a:r>
              <a:rPr lang="de-DE" sz="2000" dirty="0" smtClean="0">
                <a:latin typeface="Arial"/>
                <a:cs typeface="Arial"/>
              </a:rPr>
              <a:t>…</a:t>
            </a:r>
            <a:endParaRPr lang="de-DE" sz="2000" dirty="0">
              <a:latin typeface="Arial"/>
              <a:cs typeface="Arial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Introduction to Modular </a:t>
            </a:r>
            <a:r>
              <a:rPr lang="en-US" dirty="0" smtClean="0"/>
              <a:t>Arithmetic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0930"/>
            <a:ext cx="8522685" cy="2554365"/>
          </a:xfrm>
        </p:spPr>
        <p:txBody>
          <a:bodyPr>
            <a:normAutofit/>
          </a:bodyPr>
          <a:lstStyle/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develop</a:t>
            </a:r>
            <a:r>
              <a:rPr lang="de-DE" sz="2400" dirty="0"/>
              <a:t> </a:t>
            </a:r>
            <a:r>
              <a:rPr lang="de-DE" sz="2400" dirty="0" err="1"/>
              <a:t>now</a:t>
            </a:r>
            <a:r>
              <a:rPr lang="de-DE" sz="2400" dirty="0"/>
              <a:t> an </a:t>
            </a:r>
            <a:r>
              <a:rPr lang="de-DE" sz="2400" dirty="0" err="1"/>
              <a:t>arithmetic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allows</a:t>
            </a:r>
            <a:r>
              <a:rPr lang="de-DE" sz="2400" dirty="0"/>
              <a:t> </a:t>
            </a:r>
            <a:r>
              <a:rPr lang="de-DE" sz="2400" dirty="0" err="1"/>
              <a:t>us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compute</a:t>
            </a:r>
            <a:r>
              <a:rPr lang="de-DE" sz="2400" dirty="0"/>
              <a:t> in finite </a:t>
            </a:r>
            <a:r>
              <a:rPr lang="de-DE" sz="2400" dirty="0" err="1"/>
              <a:t>sets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integers</a:t>
            </a:r>
            <a:r>
              <a:rPr lang="de-DE" sz="2400" dirty="0"/>
              <a:t> </a:t>
            </a:r>
            <a:r>
              <a:rPr lang="de-DE" sz="2400" dirty="0" err="1"/>
              <a:t>like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12 </a:t>
            </a:r>
            <a:r>
              <a:rPr lang="de-DE" sz="2400" dirty="0" err="1"/>
              <a:t>integers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find on a </a:t>
            </a:r>
            <a:r>
              <a:rPr lang="de-DE" sz="2400" dirty="0" err="1"/>
              <a:t>clock</a:t>
            </a:r>
            <a:r>
              <a:rPr lang="de-DE" sz="2400" dirty="0"/>
              <a:t> (1,2,3,  … ,12).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crucial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an </a:t>
            </a:r>
            <a:r>
              <a:rPr lang="de-DE" sz="2400" dirty="0" err="1"/>
              <a:t>operation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 smtClean="0"/>
              <a:t>keeps</a:t>
            </a:r>
            <a:r>
              <a:rPr lang="de-DE" sz="2400" dirty="0" smtClean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 smtClean="0"/>
              <a:t>limits</a:t>
            </a:r>
            <a:r>
              <a:rPr lang="de-DE" sz="2400" dirty="0" smtClean="0"/>
              <a:t>, </a:t>
            </a:r>
            <a:r>
              <a:rPr lang="de-DE" sz="2400" dirty="0"/>
              <a:t>i.e., after </a:t>
            </a:r>
            <a:r>
              <a:rPr lang="de-DE" sz="2400" dirty="0" err="1"/>
              <a:t>addition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multiplication</a:t>
            </a:r>
            <a:r>
              <a:rPr lang="de-DE" sz="2400" dirty="0"/>
              <a:t>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never</a:t>
            </a:r>
            <a:r>
              <a:rPr lang="de-DE" sz="2400" dirty="0"/>
              <a:t> </a:t>
            </a:r>
            <a:r>
              <a:rPr lang="de-DE" sz="2400" dirty="0" err="1"/>
              <a:t>leave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(i.e., </a:t>
            </a:r>
            <a:r>
              <a:rPr lang="de-DE" sz="2400" dirty="0" err="1"/>
              <a:t>never</a:t>
            </a:r>
            <a:r>
              <a:rPr lang="de-DE" sz="2400" dirty="0"/>
              <a:t> larger </a:t>
            </a:r>
            <a:r>
              <a:rPr lang="de-DE" sz="2400" dirty="0" err="1"/>
              <a:t>than</a:t>
            </a:r>
            <a:r>
              <a:rPr lang="de-DE" sz="2400" dirty="0"/>
              <a:t> 12).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997075" y="3818528"/>
            <a:ext cx="5267086" cy="26802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b="1" dirty="0">
                <a:latin typeface="Arial"/>
                <a:cs typeface="Arial"/>
              </a:rPr>
              <a:t> Definition: </a:t>
            </a:r>
            <a:r>
              <a:rPr lang="de-DE" sz="2000" b="1" dirty="0" err="1">
                <a:latin typeface="Arial"/>
                <a:cs typeface="Arial"/>
              </a:rPr>
              <a:t>Modulus</a:t>
            </a:r>
            <a:r>
              <a:rPr lang="de-DE" sz="2000" b="1" dirty="0">
                <a:latin typeface="Arial"/>
                <a:cs typeface="Arial"/>
              </a:rPr>
              <a:t> Operation</a:t>
            </a:r>
          </a:p>
          <a:p>
            <a:pPr marL="342900" indent="-3429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dirty="0">
                <a:latin typeface="Arial"/>
                <a:cs typeface="Arial"/>
              </a:rPr>
              <a:t>	</a:t>
            </a:r>
            <a:r>
              <a:rPr lang="de-DE" sz="2000" dirty="0" err="1">
                <a:latin typeface="Arial"/>
                <a:cs typeface="Arial"/>
              </a:rPr>
              <a:t>Let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i="1" dirty="0">
                <a:latin typeface="Arial"/>
                <a:cs typeface="Arial"/>
              </a:rPr>
              <a:t>a, </a:t>
            </a:r>
            <a:r>
              <a:rPr lang="de-DE" sz="2000" i="1" dirty="0" err="1">
                <a:latin typeface="Arial"/>
                <a:cs typeface="Arial"/>
              </a:rPr>
              <a:t>r</a:t>
            </a:r>
            <a:r>
              <a:rPr lang="de-DE" sz="2000" i="1" dirty="0">
                <a:latin typeface="Arial"/>
                <a:cs typeface="Arial"/>
              </a:rPr>
              <a:t>, m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be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integers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and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i="1" dirty="0">
                <a:latin typeface="Arial"/>
                <a:cs typeface="Arial"/>
              </a:rPr>
              <a:t>m &gt; </a:t>
            </a:r>
            <a:r>
              <a:rPr lang="de-DE" sz="2000" dirty="0">
                <a:latin typeface="Arial"/>
                <a:cs typeface="Arial"/>
              </a:rPr>
              <a:t>0. </a:t>
            </a:r>
            <a:r>
              <a:rPr lang="de-DE" sz="2000" dirty="0" err="1">
                <a:latin typeface="Arial"/>
                <a:cs typeface="Arial"/>
              </a:rPr>
              <a:t>We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write</a:t>
            </a:r>
            <a:r>
              <a:rPr lang="de-DE" sz="2000" dirty="0">
                <a:latin typeface="Arial"/>
                <a:cs typeface="Arial"/>
              </a:rPr>
              <a:t> </a:t>
            </a:r>
          </a:p>
          <a:p>
            <a:pPr marL="342900" indent="-3429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dirty="0">
                <a:latin typeface="Arial"/>
                <a:cs typeface="Arial"/>
              </a:rPr>
              <a:t>			</a:t>
            </a:r>
            <a:r>
              <a:rPr lang="de-DE" sz="2000" i="1" dirty="0">
                <a:latin typeface="Arial"/>
                <a:cs typeface="Arial"/>
              </a:rPr>
              <a:t>a ≡ </a:t>
            </a:r>
            <a:r>
              <a:rPr lang="de-DE" sz="2000" i="1" dirty="0" err="1">
                <a:latin typeface="Arial"/>
                <a:cs typeface="Arial"/>
              </a:rPr>
              <a:t>r</a:t>
            </a:r>
            <a:r>
              <a:rPr lang="de-DE" sz="2000" i="1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mod</a:t>
            </a:r>
            <a:r>
              <a:rPr lang="de-DE" sz="2000" i="1" dirty="0">
                <a:latin typeface="Arial"/>
                <a:cs typeface="Arial"/>
              </a:rPr>
              <a:t> m</a:t>
            </a:r>
          </a:p>
          <a:p>
            <a:pPr marL="342900" indent="-3429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000" i="1" dirty="0">
                <a:latin typeface="Arial"/>
                <a:cs typeface="Arial"/>
              </a:rPr>
              <a:t>	</a:t>
            </a:r>
            <a:r>
              <a:rPr lang="de-DE" sz="2000" dirty="0" err="1">
                <a:latin typeface="Arial"/>
                <a:cs typeface="Arial"/>
              </a:rPr>
              <a:t>if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(</a:t>
            </a:r>
            <a:r>
              <a:rPr lang="de-DE" sz="2000" i="1" dirty="0" err="1" smtClean="0">
                <a:latin typeface="Arial"/>
                <a:cs typeface="Arial"/>
              </a:rPr>
              <a:t>r</a:t>
            </a:r>
            <a:r>
              <a:rPr lang="de-DE" sz="2000" i="1" dirty="0" smtClean="0">
                <a:latin typeface="Arial"/>
                <a:cs typeface="Arial"/>
              </a:rPr>
              <a:t>-a) </a:t>
            </a:r>
            <a:r>
              <a:rPr lang="de-DE" sz="2000" i="1" dirty="0" err="1">
                <a:latin typeface="Arial"/>
                <a:cs typeface="Arial"/>
              </a:rPr>
              <a:t>is</a:t>
            </a:r>
            <a:r>
              <a:rPr lang="de-DE" sz="2000" i="1" dirty="0">
                <a:latin typeface="Arial"/>
                <a:cs typeface="Arial"/>
              </a:rPr>
              <a:t> </a:t>
            </a:r>
            <a:r>
              <a:rPr lang="de-DE" sz="2000" i="1" dirty="0" err="1">
                <a:latin typeface="Arial"/>
                <a:cs typeface="Arial"/>
              </a:rPr>
              <a:t>divisable</a:t>
            </a:r>
            <a:r>
              <a:rPr lang="de-DE" sz="2000" i="1" dirty="0">
                <a:latin typeface="Arial"/>
                <a:cs typeface="Arial"/>
              </a:rPr>
              <a:t> </a:t>
            </a:r>
            <a:r>
              <a:rPr lang="de-DE" sz="2000" i="1" dirty="0" err="1">
                <a:latin typeface="Arial"/>
                <a:cs typeface="Arial"/>
              </a:rPr>
              <a:t>by</a:t>
            </a:r>
            <a:r>
              <a:rPr lang="de-DE" sz="2000" i="1" dirty="0">
                <a:latin typeface="Arial"/>
                <a:cs typeface="Arial"/>
              </a:rPr>
              <a:t> m.</a:t>
            </a:r>
            <a:endParaRPr lang="de-DE" sz="2000" dirty="0">
              <a:latin typeface="Arial"/>
              <a:cs typeface="Arial"/>
            </a:endParaRPr>
          </a:p>
          <a:p>
            <a:pPr marL="742950" lvl="1" indent="-28575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000" dirty="0">
                <a:latin typeface="Arial"/>
                <a:cs typeface="Arial"/>
              </a:rPr>
              <a:t>“</a:t>
            </a:r>
            <a:r>
              <a:rPr lang="de-DE" sz="2000" i="1" dirty="0">
                <a:latin typeface="Arial"/>
                <a:cs typeface="Arial"/>
              </a:rPr>
              <a:t>m</a:t>
            </a:r>
            <a:r>
              <a:rPr lang="de-DE" sz="2000" dirty="0">
                <a:latin typeface="Arial"/>
                <a:cs typeface="Arial"/>
              </a:rPr>
              <a:t>” </a:t>
            </a:r>
            <a:r>
              <a:rPr lang="de-DE" sz="2000" dirty="0" err="1">
                <a:latin typeface="Arial"/>
                <a:cs typeface="Arial"/>
              </a:rPr>
              <a:t>is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called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modulus</a:t>
            </a:r>
            <a:endParaRPr lang="de-DE" sz="2000" dirty="0">
              <a:latin typeface="Arial"/>
              <a:cs typeface="Arial"/>
            </a:endParaRPr>
          </a:p>
          <a:p>
            <a:pPr marL="742950" lvl="1" indent="-28575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000" dirty="0">
                <a:latin typeface="Arial"/>
                <a:cs typeface="Arial"/>
              </a:rPr>
              <a:t>“</a:t>
            </a:r>
            <a:r>
              <a:rPr lang="de-DE" sz="2000" i="1" dirty="0" err="1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” </a:t>
            </a:r>
            <a:r>
              <a:rPr lang="de-DE" sz="2000" dirty="0" err="1">
                <a:latin typeface="Arial"/>
                <a:cs typeface="Arial"/>
              </a:rPr>
              <a:t>is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called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err="1">
                <a:latin typeface="Arial"/>
                <a:cs typeface="Arial"/>
              </a:rPr>
              <a:t>the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remainder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25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for Modular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400" dirty="0" err="1"/>
              <a:t>Let</a:t>
            </a:r>
            <a:r>
              <a:rPr lang="de-DE" sz="2400" dirty="0"/>
              <a:t> </a:t>
            </a:r>
            <a:r>
              <a:rPr lang="de-DE" sz="2400" dirty="0" smtClean="0"/>
              <a:t>a = </a:t>
            </a:r>
            <a:r>
              <a:rPr lang="de-DE" sz="2400" dirty="0"/>
              <a:t>12 </a:t>
            </a:r>
            <a:r>
              <a:rPr lang="de-DE" sz="2400" dirty="0" err="1"/>
              <a:t>and</a:t>
            </a:r>
            <a:r>
              <a:rPr lang="de-DE" sz="2400" dirty="0"/>
              <a:t>  m= 9 </a:t>
            </a:r>
            <a:r>
              <a:rPr lang="de-DE" sz="2400" dirty="0" smtClean="0"/>
              <a:t>:	12 </a:t>
            </a:r>
            <a:r>
              <a:rPr lang="de-DE" sz="2400" i="1" dirty="0">
                <a:cs typeface="Arial" charset="0"/>
              </a:rPr>
              <a:t>≡ </a:t>
            </a:r>
            <a:r>
              <a:rPr lang="de-DE" sz="2400" dirty="0">
                <a:cs typeface="Arial" charset="0"/>
              </a:rPr>
              <a:t>3 </a:t>
            </a:r>
            <a:r>
              <a:rPr lang="de-DE" sz="2400" dirty="0" err="1">
                <a:cs typeface="Arial" charset="0"/>
              </a:rPr>
              <a:t>mod</a:t>
            </a:r>
            <a:r>
              <a:rPr lang="de-DE" sz="2400" i="1" dirty="0">
                <a:cs typeface="Arial" charset="0"/>
              </a:rPr>
              <a:t> </a:t>
            </a:r>
            <a:r>
              <a:rPr lang="de-DE" sz="2400" dirty="0">
                <a:cs typeface="Arial" charset="0"/>
              </a:rPr>
              <a:t>9</a:t>
            </a:r>
          </a:p>
          <a:p>
            <a:pPr marL="355600" indent="-3556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400" dirty="0" err="1">
                <a:cs typeface="Arial" charset="0"/>
              </a:rPr>
              <a:t>Let</a:t>
            </a:r>
            <a:r>
              <a:rPr lang="de-DE" sz="2400" dirty="0">
                <a:cs typeface="Arial" charset="0"/>
              </a:rPr>
              <a:t> </a:t>
            </a:r>
            <a:r>
              <a:rPr lang="de-DE" sz="2400" dirty="0" smtClean="0">
                <a:cs typeface="Arial" charset="0"/>
              </a:rPr>
              <a:t>a = </a:t>
            </a:r>
            <a:r>
              <a:rPr lang="de-DE" sz="2400" dirty="0" smtClean="0">
                <a:cs typeface="Arial" charset="0"/>
              </a:rPr>
              <a:t>34 </a:t>
            </a:r>
            <a:r>
              <a:rPr lang="de-DE" sz="2400" dirty="0" err="1">
                <a:cs typeface="Arial" charset="0"/>
              </a:rPr>
              <a:t>and</a:t>
            </a:r>
            <a:r>
              <a:rPr lang="de-DE" sz="2400" dirty="0">
                <a:cs typeface="Arial" charset="0"/>
              </a:rPr>
              <a:t> m= 9:	</a:t>
            </a:r>
            <a:r>
              <a:rPr lang="de-DE" sz="2400" dirty="0" smtClean="0">
                <a:cs typeface="Arial" charset="0"/>
              </a:rPr>
              <a:t>	</a:t>
            </a:r>
            <a:r>
              <a:rPr lang="de-DE" sz="2400" dirty="0" smtClean="0"/>
              <a:t>34 </a:t>
            </a:r>
            <a:r>
              <a:rPr lang="de-DE" sz="2400" i="1" dirty="0">
                <a:cs typeface="Arial" charset="0"/>
              </a:rPr>
              <a:t>≡ </a:t>
            </a:r>
            <a:r>
              <a:rPr lang="de-DE" sz="2400" dirty="0">
                <a:cs typeface="Arial" charset="0"/>
              </a:rPr>
              <a:t>7 </a:t>
            </a:r>
            <a:r>
              <a:rPr lang="de-DE" sz="2400" dirty="0" err="1">
                <a:cs typeface="Arial" charset="0"/>
              </a:rPr>
              <a:t>mod</a:t>
            </a:r>
            <a:r>
              <a:rPr lang="de-DE" sz="2400" i="1" dirty="0">
                <a:cs typeface="Arial" charset="0"/>
              </a:rPr>
              <a:t> </a:t>
            </a:r>
            <a:r>
              <a:rPr lang="de-DE" sz="2400" dirty="0">
                <a:cs typeface="Arial" charset="0"/>
              </a:rPr>
              <a:t>9</a:t>
            </a:r>
          </a:p>
          <a:p>
            <a:pPr marL="355600" indent="-3556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400" dirty="0" err="1">
                <a:cs typeface="Arial" charset="0"/>
              </a:rPr>
              <a:t>Let</a:t>
            </a:r>
            <a:r>
              <a:rPr lang="de-DE" sz="2400" dirty="0">
                <a:cs typeface="Arial" charset="0"/>
              </a:rPr>
              <a:t> </a:t>
            </a:r>
            <a:r>
              <a:rPr lang="de-DE" sz="2400" dirty="0" smtClean="0">
                <a:cs typeface="Arial" charset="0"/>
              </a:rPr>
              <a:t>a = </a:t>
            </a:r>
            <a:r>
              <a:rPr lang="de-DE" sz="2400" dirty="0">
                <a:cs typeface="Arial" charset="0"/>
              </a:rPr>
              <a:t>-7 </a:t>
            </a:r>
            <a:r>
              <a:rPr lang="de-DE" sz="2400" dirty="0" err="1">
                <a:cs typeface="Arial" charset="0"/>
              </a:rPr>
              <a:t>and</a:t>
            </a:r>
            <a:r>
              <a:rPr lang="de-DE" sz="2400" dirty="0">
                <a:cs typeface="Arial" charset="0"/>
              </a:rPr>
              <a:t> m= 9: 	</a:t>
            </a:r>
            <a:r>
              <a:rPr lang="de-DE" sz="2400" dirty="0" smtClean="0">
                <a:cs typeface="Arial" charset="0"/>
              </a:rPr>
              <a:t>	</a:t>
            </a:r>
            <a:r>
              <a:rPr lang="de-DE" sz="2400" dirty="0" smtClean="0"/>
              <a:t>-</a:t>
            </a:r>
            <a:r>
              <a:rPr lang="de-DE" sz="2400" dirty="0"/>
              <a:t>7 </a:t>
            </a:r>
            <a:r>
              <a:rPr lang="de-DE" sz="2400" i="1" dirty="0">
                <a:cs typeface="Arial" charset="0"/>
              </a:rPr>
              <a:t>≡ 2</a:t>
            </a:r>
            <a:r>
              <a:rPr lang="de-DE" sz="2400" dirty="0">
                <a:cs typeface="Arial" charset="0"/>
              </a:rPr>
              <a:t> </a:t>
            </a:r>
            <a:r>
              <a:rPr lang="de-DE" sz="2400" dirty="0" err="1">
                <a:cs typeface="Arial" charset="0"/>
              </a:rPr>
              <a:t>mod</a:t>
            </a:r>
            <a:r>
              <a:rPr lang="de-DE" sz="2400" i="1" dirty="0">
                <a:cs typeface="Arial" charset="0"/>
              </a:rPr>
              <a:t> </a:t>
            </a:r>
            <a:r>
              <a:rPr lang="de-DE" sz="2400" dirty="0">
                <a:cs typeface="Arial" charset="0"/>
              </a:rPr>
              <a:t>9</a:t>
            </a:r>
          </a:p>
          <a:p>
            <a:pPr marL="0" indent="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de-DE" sz="2400" dirty="0">
                <a:cs typeface="Arial" charset="0"/>
              </a:rPr>
              <a:t>(</a:t>
            </a:r>
            <a:r>
              <a:rPr lang="de-DE" sz="2400" dirty="0" err="1">
                <a:cs typeface="Arial" charset="0"/>
              </a:rPr>
              <a:t>you</a:t>
            </a:r>
            <a:r>
              <a:rPr lang="de-DE" sz="2400" dirty="0">
                <a:cs typeface="Arial" charset="0"/>
              </a:rPr>
              <a:t> </a:t>
            </a:r>
            <a:r>
              <a:rPr lang="de-DE" sz="2400" dirty="0" err="1">
                <a:cs typeface="Arial" charset="0"/>
              </a:rPr>
              <a:t>should</a:t>
            </a:r>
            <a:r>
              <a:rPr lang="de-DE" sz="2400" dirty="0">
                <a:cs typeface="Arial" charset="0"/>
              </a:rPr>
              <a:t> check </a:t>
            </a:r>
            <a:r>
              <a:rPr lang="de-DE" sz="2400" dirty="0" err="1">
                <a:cs typeface="Arial" charset="0"/>
              </a:rPr>
              <a:t>whether</a:t>
            </a:r>
            <a:r>
              <a:rPr lang="de-DE" sz="2400" dirty="0">
                <a:cs typeface="Arial" charset="0"/>
              </a:rPr>
              <a:t> </a:t>
            </a:r>
            <a:r>
              <a:rPr lang="de-DE" sz="2400" dirty="0" err="1">
                <a:cs typeface="Arial" charset="0"/>
              </a:rPr>
              <a:t>the</a:t>
            </a:r>
            <a:r>
              <a:rPr lang="de-DE" sz="2400" dirty="0">
                <a:cs typeface="Arial" charset="0"/>
              </a:rPr>
              <a:t> </a:t>
            </a:r>
            <a:r>
              <a:rPr lang="de-DE" sz="2400" dirty="0" err="1">
                <a:cs typeface="Arial" charset="0"/>
              </a:rPr>
              <a:t>condition</a:t>
            </a:r>
            <a:r>
              <a:rPr lang="de-DE" sz="2400" dirty="0">
                <a:cs typeface="Arial" charset="0"/>
              </a:rPr>
              <a:t> </a:t>
            </a:r>
            <a:r>
              <a:rPr lang="de-DE" sz="2400" i="1" dirty="0" smtClean="0">
                <a:solidFill>
                  <a:srgbClr val="FF0000"/>
                </a:solidFill>
                <a:cs typeface="Arial" charset="0"/>
              </a:rPr>
              <a:t>m</a:t>
            </a:r>
            <a:r>
              <a:rPr lang="de-DE" sz="24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cs typeface="Arial" charset="0"/>
              </a:rPr>
              <a:t>divides</a:t>
            </a:r>
            <a:r>
              <a:rPr lang="de-DE" sz="2400" dirty="0">
                <a:solidFill>
                  <a:srgbClr val="FF0000"/>
                </a:solidFill>
                <a:cs typeface="Arial" charset="0"/>
              </a:rPr>
              <a:t> (</a:t>
            </a:r>
            <a:r>
              <a:rPr lang="de-DE" sz="2400" i="1" dirty="0" err="1">
                <a:solidFill>
                  <a:srgbClr val="FF0000"/>
                </a:solidFill>
                <a:cs typeface="Arial" charset="0"/>
              </a:rPr>
              <a:t>r</a:t>
            </a:r>
            <a:r>
              <a:rPr lang="de-DE" sz="2400" i="1" dirty="0">
                <a:solidFill>
                  <a:srgbClr val="FF0000"/>
                </a:solidFill>
                <a:cs typeface="Arial" charset="0"/>
              </a:rPr>
              <a:t>-a</a:t>
            </a:r>
            <a:r>
              <a:rPr lang="de-DE" sz="2400" dirty="0" smtClean="0">
                <a:solidFill>
                  <a:srgbClr val="FF0000"/>
                </a:solidFill>
                <a:cs typeface="Arial" charset="0"/>
              </a:rPr>
              <a:t>) </a:t>
            </a:r>
            <a:r>
              <a:rPr lang="de-DE" sz="2400" dirty="0" err="1" smtClean="0">
                <a:solidFill>
                  <a:srgbClr val="FF0000"/>
                </a:solidFill>
                <a:cs typeface="Arial" charset="0"/>
              </a:rPr>
              <a:t>holds</a:t>
            </a:r>
            <a:r>
              <a:rPr lang="de-DE" sz="24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de-DE" sz="2400" dirty="0">
                <a:solidFill>
                  <a:srgbClr val="FF0000"/>
                </a:solidFill>
                <a:cs typeface="Arial" charset="0"/>
              </a:rPr>
              <a:t>in </a:t>
            </a:r>
            <a:r>
              <a:rPr lang="de-DE" sz="2400" dirty="0" err="1">
                <a:solidFill>
                  <a:srgbClr val="FF0000"/>
                </a:solidFill>
                <a:cs typeface="Arial" charset="0"/>
              </a:rPr>
              <a:t>each</a:t>
            </a:r>
            <a:r>
              <a:rPr lang="de-DE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cs typeface="Arial" charset="0"/>
              </a:rPr>
              <a:t>of</a:t>
            </a:r>
            <a:r>
              <a:rPr lang="de-DE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cs typeface="Arial" charset="0"/>
              </a:rPr>
              <a:t>the</a:t>
            </a:r>
            <a:r>
              <a:rPr lang="de-DE" sz="2400" dirty="0">
                <a:solidFill>
                  <a:srgbClr val="FF0000"/>
                </a:solidFill>
                <a:cs typeface="Arial" charset="0"/>
              </a:rPr>
              <a:t> 3 </a:t>
            </a:r>
            <a:r>
              <a:rPr lang="de-DE" sz="2400" dirty="0" err="1">
                <a:solidFill>
                  <a:srgbClr val="FF0000"/>
                </a:solidFill>
                <a:cs typeface="Arial" charset="0"/>
              </a:rPr>
              <a:t>cases</a:t>
            </a:r>
            <a:r>
              <a:rPr lang="de-DE" sz="2400" dirty="0">
                <a:cs typeface="Arial" charset="0"/>
              </a:rPr>
              <a:t>)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1986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Modular Arithmetic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8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400" b="1" dirty="0"/>
              <a:t>The remainder is not unique</a:t>
            </a:r>
          </a:p>
          <a:p>
            <a:pPr marL="0" indent="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dirty="0" smtClean="0"/>
              <a:t>	It </a:t>
            </a:r>
            <a:r>
              <a:rPr lang="en-US" sz="2400" dirty="0"/>
              <a:t>is somewhat surprising that for every given modulus </a:t>
            </a:r>
            <a:r>
              <a:rPr lang="en-US" sz="2400" i="1" dirty="0"/>
              <a:t>m</a:t>
            </a:r>
            <a:r>
              <a:rPr lang="en-US" sz="2400" dirty="0"/>
              <a:t> and number </a:t>
            </a:r>
            <a:r>
              <a:rPr lang="en-US" sz="2400" i="1" dirty="0"/>
              <a:t>a</a:t>
            </a:r>
            <a:r>
              <a:rPr lang="en-US" sz="2400" dirty="0"/>
              <a:t>, there are (infinitely) many valid remainders.</a:t>
            </a:r>
            <a:br>
              <a:rPr lang="en-US" sz="2400" dirty="0"/>
            </a:br>
            <a:r>
              <a:rPr lang="en-US" sz="2400" dirty="0"/>
              <a:t>Example: </a:t>
            </a:r>
            <a:endParaRPr lang="de-DE" sz="2400" dirty="0"/>
          </a:p>
          <a:p>
            <a:pPr marL="820738" lvl="1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000" dirty="0"/>
              <a:t>12 </a:t>
            </a:r>
            <a:r>
              <a:rPr lang="de-DE" sz="2000" i="1" dirty="0">
                <a:cs typeface="Arial" charset="0"/>
              </a:rPr>
              <a:t>≡ </a:t>
            </a:r>
            <a:r>
              <a:rPr lang="de-DE" sz="2000" dirty="0"/>
              <a:t>3 </a:t>
            </a:r>
            <a:r>
              <a:rPr lang="de-DE" sz="2000" dirty="0" err="1"/>
              <a:t>mod</a:t>
            </a:r>
            <a:r>
              <a:rPr lang="de-DE" sz="2000" dirty="0"/>
              <a:t> 9	</a:t>
            </a:r>
            <a:r>
              <a:rPr lang="de-DE" sz="2000" dirty="0">
                <a:cs typeface="Arial" charset="0"/>
              </a:rPr>
              <a:t>→ </a:t>
            </a:r>
            <a:r>
              <a:rPr lang="de-DE" sz="2000" dirty="0"/>
              <a:t>3 </a:t>
            </a:r>
            <a:r>
              <a:rPr lang="de-DE" sz="2000" dirty="0" err="1"/>
              <a:t>is</a:t>
            </a:r>
            <a:r>
              <a:rPr lang="de-DE" sz="2000" dirty="0"/>
              <a:t> a valid </a:t>
            </a:r>
            <a:r>
              <a:rPr lang="de-DE" sz="2000" dirty="0" err="1"/>
              <a:t>remainder</a:t>
            </a:r>
            <a:r>
              <a:rPr lang="de-DE" sz="2000" dirty="0"/>
              <a:t> </a:t>
            </a:r>
            <a:r>
              <a:rPr lang="de-DE" sz="2000" dirty="0" err="1"/>
              <a:t>since</a:t>
            </a:r>
            <a:r>
              <a:rPr lang="de-DE" sz="2000" dirty="0"/>
              <a:t> 9 </a:t>
            </a:r>
            <a:r>
              <a:rPr lang="de-DE" sz="2000" dirty="0" err="1"/>
              <a:t>divides</a:t>
            </a:r>
            <a:r>
              <a:rPr lang="de-DE" sz="2000" dirty="0"/>
              <a:t> (3-12)</a:t>
            </a:r>
          </a:p>
          <a:p>
            <a:pPr marL="820738" lvl="1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000" dirty="0"/>
              <a:t>12 </a:t>
            </a:r>
            <a:r>
              <a:rPr lang="de-DE" sz="2000" i="1" dirty="0">
                <a:cs typeface="Arial" charset="0"/>
              </a:rPr>
              <a:t>≡ </a:t>
            </a:r>
            <a:r>
              <a:rPr lang="de-DE" sz="2000" dirty="0"/>
              <a:t>21 </a:t>
            </a:r>
            <a:r>
              <a:rPr lang="de-DE" sz="2000" dirty="0" err="1"/>
              <a:t>mod</a:t>
            </a:r>
            <a:r>
              <a:rPr lang="de-DE" sz="2000" dirty="0"/>
              <a:t> 9	</a:t>
            </a:r>
            <a:r>
              <a:rPr lang="de-DE" sz="2000" dirty="0">
                <a:cs typeface="Arial" charset="0"/>
              </a:rPr>
              <a:t>→ </a:t>
            </a:r>
            <a:r>
              <a:rPr lang="de-DE" sz="2000" dirty="0"/>
              <a:t>21 </a:t>
            </a:r>
            <a:r>
              <a:rPr lang="de-DE" sz="2000" dirty="0" err="1"/>
              <a:t>is</a:t>
            </a:r>
            <a:r>
              <a:rPr lang="de-DE" sz="2000" dirty="0"/>
              <a:t> a valid </a:t>
            </a:r>
            <a:r>
              <a:rPr lang="de-DE" sz="2000" dirty="0" err="1"/>
              <a:t>remainder</a:t>
            </a:r>
            <a:r>
              <a:rPr lang="de-DE" sz="2000" dirty="0"/>
              <a:t> </a:t>
            </a:r>
            <a:r>
              <a:rPr lang="de-DE" sz="2000" dirty="0" err="1"/>
              <a:t>since</a:t>
            </a:r>
            <a:r>
              <a:rPr lang="de-DE" sz="2000" dirty="0"/>
              <a:t> 9 </a:t>
            </a:r>
            <a:r>
              <a:rPr lang="de-DE" sz="2000" dirty="0" err="1"/>
              <a:t>divides</a:t>
            </a:r>
            <a:r>
              <a:rPr lang="de-DE" sz="2000" dirty="0"/>
              <a:t> (21-12)</a:t>
            </a:r>
          </a:p>
          <a:p>
            <a:pPr marL="820738" lvl="1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sz="2000" dirty="0"/>
              <a:t>12 </a:t>
            </a:r>
            <a:r>
              <a:rPr lang="de-DE" sz="2000" i="1" dirty="0">
                <a:cs typeface="Arial" charset="0"/>
              </a:rPr>
              <a:t>≡ </a:t>
            </a:r>
            <a:r>
              <a:rPr lang="de-DE" sz="2000" dirty="0"/>
              <a:t>-6 </a:t>
            </a:r>
            <a:r>
              <a:rPr lang="de-DE" sz="2000" dirty="0" err="1"/>
              <a:t>mod</a:t>
            </a:r>
            <a:r>
              <a:rPr lang="de-DE" sz="2000" dirty="0"/>
              <a:t> 9</a:t>
            </a:r>
            <a:r>
              <a:rPr lang="de-DE" sz="2000" dirty="0">
                <a:cs typeface="Arial" charset="0"/>
              </a:rPr>
              <a:t> </a:t>
            </a:r>
            <a:r>
              <a:rPr lang="de-DE" sz="2000" dirty="0"/>
              <a:t>	</a:t>
            </a:r>
            <a:r>
              <a:rPr lang="de-DE" sz="2000" dirty="0">
                <a:cs typeface="Arial" charset="0"/>
              </a:rPr>
              <a:t>→ </a:t>
            </a:r>
            <a:r>
              <a:rPr lang="de-DE" sz="2000" dirty="0"/>
              <a:t>-6 </a:t>
            </a:r>
            <a:r>
              <a:rPr lang="de-DE" sz="2000" dirty="0" err="1"/>
              <a:t>is</a:t>
            </a:r>
            <a:r>
              <a:rPr lang="de-DE" sz="2000" dirty="0"/>
              <a:t> a valid </a:t>
            </a:r>
            <a:r>
              <a:rPr lang="de-DE" sz="2000" dirty="0" err="1"/>
              <a:t>remainder</a:t>
            </a:r>
            <a:r>
              <a:rPr lang="de-DE" sz="2000" dirty="0"/>
              <a:t> </a:t>
            </a:r>
            <a:r>
              <a:rPr lang="de-DE" sz="2000" dirty="0" err="1"/>
              <a:t>since</a:t>
            </a:r>
            <a:r>
              <a:rPr lang="de-DE" sz="2000" dirty="0"/>
              <a:t> 9 </a:t>
            </a:r>
            <a:r>
              <a:rPr lang="de-DE" sz="2000" dirty="0" err="1"/>
              <a:t>divides</a:t>
            </a:r>
            <a:r>
              <a:rPr lang="de-DE" sz="2000" dirty="0"/>
              <a:t> (-6-12)</a:t>
            </a:r>
            <a:endParaRPr lang="de-DE" sz="2000" dirty="0">
              <a:cs typeface="Arial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2685" cy="488642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sz="2400" b="1" dirty="0"/>
              <a:t>Which remainder do we choose?</a:t>
            </a:r>
          </a:p>
          <a:p>
            <a:pPr marL="0" indent="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dirty="0" smtClean="0"/>
              <a:t>	By </a:t>
            </a:r>
            <a:r>
              <a:rPr lang="en-US" sz="2400" dirty="0"/>
              <a:t>convention, we usually agree on the </a:t>
            </a:r>
            <a:r>
              <a:rPr lang="en-US" sz="2400" b="1" dirty="0"/>
              <a:t>smallest positive integer </a:t>
            </a:r>
            <a:r>
              <a:rPr lang="en-US" sz="2400" b="1" i="1" dirty="0"/>
              <a:t>r</a:t>
            </a:r>
            <a:r>
              <a:rPr lang="en-US" sz="2400" dirty="0"/>
              <a:t> as remainder. This integer can be computed </a:t>
            </a:r>
            <a:r>
              <a:rPr lang="en-US" sz="2400" dirty="0" smtClean="0"/>
              <a:t>as</a:t>
            </a:r>
          </a:p>
          <a:p>
            <a:pPr marL="0" indent="0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endParaRPr lang="en-US" sz="2400" dirty="0" smtClean="0"/>
          </a:p>
          <a:p>
            <a:pPr marL="0" indent="0" algn="ctr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pt-BR" sz="2400" dirty="0" smtClean="0"/>
              <a:t> </a:t>
            </a:r>
            <a:r>
              <a:rPr lang="pt-BR" sz="2400" i="1" dirty="0"/>
              <a:t>a = </a:t>
            </a:r>
            <a:r>
              <a:rPr lang="pt-BR" sz="2400" i="1" dirty="0" err="1"/>
              <a:t>q</a:t>
            </a:r>
            <a:r>
              <a:rPr lang="pt-BR" sz="2400" i="1" dirty="0"/>
              <a:t>  m + </a:t>
            </a:r>
            <a:r>
              <a:rPr lang="pt-BR" sz="2400" i="1" dirty="0" err="1"/>
              <a:t>r</a:t>
            </a:r>
            <a:r>
              <a:rPr lang="pt-BR" sz="2400" dirty="0"/>
              <a:t>  	</a:t>
            </a:r>
            <a:r>
              <a:rPr lang="pt-BR" sz="2400" dirty="0" err="1"/>
              <a:t>where</a:t>
            </a:r>
            <a:r>
              <a:rPr lang="pt-BR" sz="2400" dirty="0"/>
              <a:t> </a:t>
            </a:r>
            <a:r>
              <a:rPr lang="pt-BR" sz="2400" i="1" dirty="0"/>
              <a:t>0 ≤ </a:t>
            </a:r>
            <a:r>
              <a:rPr lang="pt-BR" sz="2400" i="1" dirty="0" err="1"/>
              <a:t>r</a:t>
            </a:r>
            <a:r>
              <a:rPr lang="pt-BR" sz="2400" i="1" dirty="0"/>
              <a:t> ≤ m-1</a:t>
            </a:r>
            <a:endParaRPr lang="en-US" sz="2400" i="1" dirty="0"/>
          </a:p>
          <a:p>
            <a:pPr marL="820738" lvl="1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i="1" dirty="0"/>
              <a:t>a=12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 </a:t>
            </a:r>
            <a:r>
              <a:rPr lang="de-DE" i="1" dirty="0"/>
              <a:t>m= 9</a:t>
            </a:r>
            <a:r>
              <a:rPr lang="de-DE" dirty="0"/>
              <a:t> </a:t>
            </a:r>
            <a:endParaRPr lang="de-DE" i="1" dirty="0"/>
          </a:p>
          <a:p>
            <a:pPr marL="0" indent="0" algn="ctr"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de-DE" sz="2400" dirty="0" smtClean="0"/>
              <a:t>12 </a:t>
            </a:r>
            <a:r>
              <a:rPr lang="de-DE" sz="2400" dirty="0"/>
              <a:t>= 1 x 9 + 3 	→  </a:t>
            </a:r>
            <a:r>
              <a:rPr lang="de-DE" sz="2400" dirty="0" err="1"/>
              <a:t>r</a:t>
            </a:r>
            <a:r>
              <a:rPr lang="de-DE" sz="2400" dirty="0"/>
              <a:t> = </a:t>
            </a:r>
            <a:r>
              <a:rPr lang="de-DE" sz="2400" dirty="0" smtClean="0"/>
              <a:t>3</a:t>
            </a:r>
            <a:endParaRPr lang="de-DE" sz="2400" dirty="0"/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sz="2400" b="1" dirty="0" err="1"/>
              <a:t>Remark</a:t>
            </a:r>
            <a:r>
              <a:rPr lang="de-DE" sz="2400" b="1" dirty="0"/>
              <a:t>:</a:t>
            </a:r>
            <a:r>
              <a:rPr lang="de-DE" sz="2400" dirty="0"/>
              <a:t> This </a:t>
            </a:r>
            <a:r>
              <a:rPr lang="de-DE" sz="2400" dirty="0" err="1"/>
              <a:t>is</a:t>
            </a:r>
            <a:r>
              <a:rPr lang="de-DE" sz="2400" dirty="0"/>
              <a:t> just a </a:t>
            </a:r>
            <a:r>
              <a:rPr lang="de-DE" sz="2400" dirty="0" err="1"/>
              <a:t>convention</a:t>
            </a:r>
            <a:r>
              <a:rPr lang="de-DE" sz="2400" dirty="0"/>
              <a:t>. </a:t>
            </a:r>
            <a:r>
              <a:rPr lang="de-DE" sz="2400" dirty="0" err="1"/>
              <a:t>Algorithmically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free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choose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other</a:t>
            </a:r>
            <a:r>
              <a:rPr lang="de-DE" sz="2400" dirty="0"/>
              <a:t> valid </a:t>
            </a:r>
            <a:r>
              <a:rPr lang="de-DE" sz="2400" dirty="0" err="1"/>
              <a:t>remainder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crypto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r>
              <a:rPr lang="de-DE" sz="2400" dirty="0" smtClean="0"/>
              <a:t>.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1986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Modular Arithmetic (2)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829978" y="3097327"/>
            <a:ext cx="1318445" cy="404383"/>
          </a:xfrm>
          <a:prstGeom prst="wedgeRoundRectCallout">
            <a:avLst>
              <a:gd name="adj1" fmla="val -95261"/>
              <a:gd name="adj2" fmla="val 96028"/>
              <a:gd name="adj3" fmla="val 16667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de-DE" sz="2000" dirty="0" err="1">
                <a:latin typeface="Arial"/>
                <a:cs typeface="Arial"/>
              </a:rPr>
              <a:t>remainder</a:t>
            </a:r>
            <a:endParaRPr lang="de-DE" sz="1400" dirty="0">
              <a:latin typeface="Arial"/>
              <a:cs typeface="Arial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06570" y="3097327"/>
            <a:ext cx="1015799" cy="404382"/>
          </a:xfrm>
          <a:prstGeom prst="wedgeRoundRectCallout">
            <a:avLst>
              <a:gd name="adj1" fmla="val -54876"/>
              <a:gd name="adj2" fmla="val 98964"/>
              <a:gd name="adj3" fmla="val 16667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de-DE" sz="2000" dirty="0" err="1">
                <a:latin typeface="Arial"/>
                <a:cs typeface="Arial"/>
              </a:rPr>
              <a:t>quotient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95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b="1" dirty="0" smtClean="0"/>
              <a:t>How </a:t>
            </a:r>
            <a:r>
              <a:rPr lang="en-US" sz="2400" b="1" dirty="0"/>
              <a:t>do we perform modular division?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400" dirty="0"/>
              <a:t>First, note that rather than performing a division, we prefer to multiply by the inverse. Ex:</a:t>
            </a:r>
          </a:p>
          <a:p>
            <a:pPr marL="0" indent="0" algn="ctr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i="1" dirty="0"/>
              <a:t>b / </a:t>
            </a:r>
            <a:r>
              <a:rPr lang="en-US" sz="2400" i="1" dirty="0" smtClean="0"/>
              <a:t>a </a:t>
            </a:r>
            <a:r>
              <a:rPr lang="en-US" sz="2400" i="1" dirty="0" smtClean="0">
                <a:cs typeface="Arial" charset="0"/>
              </a:rPr>
              <a:t>≡</a:t>
            </a:r>
            <a:r>
              <a:rPr lang="en-US" sz="2400" i="1" dirty="0" smtClean="0"/>
              <a:t> </a:t>
            </a:r>
            <a:r>
              <a:rPr lang="en-US" sz="2400" i="1" dirty="0"/>
              <a:t>b x a</a:t>
            </a:r>
            <a:r>
              <a:rPr lang="en-US" sz="2400" i="1" baseline="30000" dirty="0"/>
              <a:t>-1</a:t>
            </a:r>
            <a:r>
              <a:rPr lang="en-US" sz="2400" i="1" dirty="0"/>
              <a:t> mod m</a:t>
            </a:r>
          </a:p>
          <a:p>
            <a:pPr marL="355600" indent="-355600"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sz="2400" dirty="0"/>
              <a:t>The inverse </a:t>
            </a:r>
            <a:r>
              <a:rPr lang="en-US" sz="2400" i="1" dirty="0"/>
              <a:t>a</a:t>
            </a:r>
            <a:r>
              <a:rPr lang="en-US" sz="2400" i="1" baseline="30000" dirty="0"/>
              <a:t>-1</a:t>
            </a:r>
            <a:r>
              <a:rPr lang="en-US" sz="2400" dirty="0"/>
              <a:t> of a number </a:t>
            </a:r>
            <a:r>
              <a:rPr lang="en-US" sz="2400" i="1" dirty="0"/>
              <a:t>a</a:t>
            </a:r>
            <a:r>
              <a:rPr lang="en-US" sz="2400" dirty="0"/>
              <a:t> is defined such that:</a:t>
            </a:r>
          </a:p>
          <a:p>
            <a:pPr marL="0" indent="0" algn="ctr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i="1" dirty="0"/>
              <a:t>a a</a:t>
            </a:r>
            <a:r>
              <a:rPr lang="en-US" sz="2400" i="1" baseline="30000" dirty="0"/>
              <a:t>-1 </a:t>
            </a:r>
            <a:r>
              <a:rPr lang="en-US" sz="2400" i="1" dirty="0">
                <a:cs typeface="Arial" charset="0"/>
              </a:rPr>
              <a:t>≡</a:t>
            </a:r>
            <a:r>
              <a:rPr lang="en-US" sz="2400" i="1" dirty="0"/>
              <a:t> 1 mod m</a:t>
            </a:r>
            <a:endParaRPr lang="en-US" sz="2400" dirty="0"/>
          </a:p>
          <a:p>
            <a:pPr marL="0" indent="0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dirty="0" smtClean="0"/>
              <a:t>	Ex</a:t>
            </a:r>
            <a:r>
              <a:rPr lang="en-US" sz="2400" dirty="0"/>
              <a:t>:	What is </a:t>
            </a:r>
            <a:r>
              <a:rPr lang="en-US" sz="2400" i="1" dirty="0"/>
              <a:t>5 / 7 mod 9</a:t>
            </a:r>
            <a:r>
              <a:rPr lang="en-US" sz="2400" dirty="0"/>
              <a:t> ?</a:t>
            </a:r>
          </a:p>
          <a:p>
            <a:pPr marL="0" indent="0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dirty="0" smtClean="0"/>
              <a:t>	The </a:t>
            </a:r>
            <a:r>
              <a:rPr lang="en-US" sz="2400" dirty="0"/>
              <a:t>inverse of </a:t>
            </a:r>
            <a:r>
              <a:rPr lang="en-US" sz="2400" i="1" dirty="0"/>
              <a:t>7 mod 9</a:t>
            </a:r>
            <a:r>
              <a:rPr lang="en-US" sz="2400" dirty="0"/>
              <a:t> is</a:t>
            </a:r>
            <a:r>
              <a:rPr lang="en-US" sz="2400" i="1" dirty="0"/>
              <a:t> 4</a:t>
            </a:r>
            <a:r>
              <a:rPr lang="en-US" sz="2400" dirty="0"/>
              <a:t> since </a:t>
            </a:r>
            <a:r>
              <a:rPr lang="en-US" sz="2400" i="1" dirty="0"/>
              <a:t>7 x 4 </a:t>
            </a:r>
            <a:r>
              <a:rPr lang="en-US" sz="2400" i="1" dirty="0">
                <a:cs typeface="Arial" charset="0"/>
              </a:rPr>
              <a:t>≡</a:t>
            </a:r>
            <a:r>
              <a:rPr lang="en-US" sz="2400" i="1" dirty="0"/>
              <a:t> 28 </a:t>
            </a:r>
            <a:r>
              <a:rPr lang="en-US" sz="2400" i="1" dirty="0">
                <a:cs typeface="Arial" charset="0"/>
              </a:rPr>
              <a:t>≡</a:t>
            </a:r>
            <a:r>
              <a:rPr lang="en-US" sz="2400" i="1" dirty="0"/>
              <a:t> 1 mod 9, </a:t>
            </a:r>
            <a:r>
              <a:rPr lang="en-US" sz="2400" dirty="0"/>
              <a:t>hence:</a:t>
            </a:r>
          </a:p>
          <a:p>
            <a:pPr marL="0" indent="0" algn="ctr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400" dirty="0"/>
              <a:t>5 / 7 </a:t>
            </a:r>
            <a:r>
              <a:rPr lang="en-US" sz="2400" i="1" dirty="0">
                <a:cs typeface="Arial" charset="0"/>
              </a:rPr>
              <a:t>≡</a:t>
            </a:r>
            <a:r>
              <a:rPr lang="en-US" sz="2400" i="1" dirty="0"/>
              <a:t> 5 x 4 </a:t>
            </a:r>
            <a:r>
              <a:rPr lang="en-US" sz="2400" i="1" dirty="0">
                <a:cs typeface="Arial" charset="0"/>
              </a:rPr>
              <a:t>= 20 ≡</a:t>
            </a:r>
            <a:r>
              <a:rPr lang="en-US" sz="2400" i="1" dirty="0"/>
              <a:t> 2 mod 9</a:t>
            </a:r>
            <a:endParaRPr lang="de-DE" sz="2400" i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1986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Modular Arithmetic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1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1138</Words>
  <Application>Microsoft Macintosh PowerPoint</Application>
  <PresentationFormat>On-screen Show (4:3)</PresentationFormat>
  <Paragraphs>234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Preliminary 02</vt:lpstr>
      <vt:lpstr>PowerPoint Presentation</vt:lpstr>
      <vt:lpstr>Why Modular Arithmetic?</vt:lpstr>
      <vt:lpstr>Brief Introduction to Modular Arithmetic (1)</vt:lpstr>
      <vt:lpstr>Brief Introduction to Modular Arithmetic (2)</vt:lpstr>
      <vt:lpstr>Examples for Modular Reduction</vt:lpstr>
      <vt:lpstr>Properties of Modular Arithmetic (1)</vt:lpstr>
      <vt:lpstr>Properties of Modular Arithmetic (2)</vt:lpstr>
      <vt:lpstr>Properties of Modular Arithmetic (3)</vt:lpstr>
      <vt:lpstr>Properties of Modular Arithmetic (4)</vt:lpstr>
      <vt:lpstr>Properties of Modular Arithmetic (5)</vt:lpstr>
      <vt:lpstr>Properties of Modular Arithmetic (6)</vt:lpstr>
      <vt:lpstr>An Algebraic View on Modulo Arithmetic: The Ring Zm (1)</vt:lpstr>
      <vt:lpstr>An Algebraic View on Modulo Arithmetic: The Ring Zm (2)</vt:lpstr>
      <vt:lpstr>An Algebraic View on Modulo Arithmetic: The Ring Zm (3)</vt:lpstr>
      <vt:lpstr>An Algebraic View on Modulo Arithmetic: The Ring Zm (4)</vt:lpstr>
      <vt:lpstr>PowerPoint Presentation</vt:lpstr>
      <vt:lpstr>Shift (or Caesar) Cipher (1)</vt:lpstr>
      <vt:lpstr>Shift (or Caesar) Cipher (2)</vt:lpstr>
      <vt:lpstr>Shift (or Caesar) Cipher (3)</vt:lpstr>
      <vt:lpstr>Affine Cipher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89</cp:revision>
  <dcterms:created xsi:type="dcterms:W3CDTF">2016-08-15T16:38:04Z</dcterms:created>
  <dcterms:modified xsi:type="dcterms:W3CDTF">2018-01-24T20:39:31Z</dcterms:modified>
</cp:coreProperties>
</file>