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72" r:id="rId9"/>
    <p:sldId id="260" r:id="rId10"/>
    <p:sldId id="261" r:id="rId11"/>
    <p:sldId id="262" r:id="rId12"/>
    <p:sldId id="263" r:id="rId13"/>
    <p:sldId id="265" r:id="rId14"/>
    <p:sldId id="273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4701"/>
  </p:normalViewPr>
  <p:slideViewPr>
    <p:cSldViewPr snapToGrid="0" snapToObjects="1">
      <p:cViewPr>
        <p:scale>
          <a:sx n="80" d="100"/>
          <a:sy n="80" d="100"/>
        </p:scale>
        <p:origin x="27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0167-1FA8-C347-BAD0-738F9560F58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AA1CF-69B7-6B48-9691-1E072C9A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0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155B-6085-DF4B-94F9-C31054E301CF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026C4-6B2E-AA49-9AA0-50A58E5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9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A57-9F29-984A-A50B-CFC4495039D1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C2A-2833-674F-8790-AE3FC5499E48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09EC-CC2E-4741-B08B-0E87E2066FD9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23C2-B6DE-E24E-9177-DED672E041C1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05A9-152E-5246-8B7D-1922A121CB75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CDEA-513A-A348-A590-CEF34C66E298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23F0-450F-4945-AEF1-C299ADDB811C}" type="datetime1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2A5-5407-0945-A2A6-8D8FB376BE7F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B27-15DB-D141-927A-8CF2990AAB7B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55B-8CF4-6646-9E59-9F249522B77E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FA8-C2B1-064B-8295-DC9B2CBA86E7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DD75E2D-09FB-AF44-9953-C850E19C1AED}" type="datetime1">
              <a:rPr lang="en-US" smtClean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3184" y="2136137"/>
            <a:ext cx="8768471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Advanced Encryption Standard_01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AES: </a:t>
            </a:r>
            <a:r>
              <a:rPr lang="de-DE" dirty="0" err="1">
                <a:latin typeface="Arial" charset="0"/>
              </a:rPr>
              <a:t>Overview</a:t>
            </a:r>
            <a:r>
              <a:rPr lang="de-DE" dirty="0">
                <a:latin typeface="Arial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35" y="2150467"/>
            <a:ext cx="4049159" cy="35986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200" dirty="0" err="1"/>
              <a:t>Iterated</a:t>
            </a:r>
            <a:r>
              <a:rPr lang="de-DE" sz="2200" dirty="0"/>
              <a:t> </a:t>
            </a:r>
            <a:r>
              <a:rPr lang="de-DE" sz="2200" dirty="0" err="1"/>
              <a:t>cipher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10/12/14 </a:t>
            </a:r>
            <a:r>
              <a:rPr lang="de-DE" sz="2200" dirty="0" err="1"/>
              <a:t>rounds</a:t>
            </a:r>
            <a:endParaRPr lang="de-DE" sz="2200" dirty="0"/>
          </a:p>
          <a:p>
            <a:pPr>
              <a:lnSpc>
                <a:spcPct val="120000"/>
              </a:lnSpc>
            </a:pPr>
            <a:r>
              <a:rPr lang="de-DE" sz="2200" dirty="0"/>
              <a:t>The </a:t>
            </a:r>
            <a:r>
              <a:rPr lang="de-DE" sz="2200" dirty="0" err="1"/>
              <a:t>whole</a:t>
            </a:r>
            <a:r>
              <a:rPr lang="de-DE" sz="2200" dirty="0"/>
              <a:t> block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encrpted</a:t>
            </a:r>
            <a:r>
              <a:rPr lang="de-DE" sz="2200" dirty="0"/>
              <a:t> in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round</a:t>
            </a:r>
            <a:endParaRPr lang="de-DE" sz="2200" dirty="0"/>
          </a:p>
          <a:p>
            <a:pPr>
              <a:lnSpc>
                <a:spcPct val="120000"/>
              </a:lnSpc>
            </a:pP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round</a:t>
            </a:r>
            <a:r>
              <a:rPr lang="de-DE" sz="2200" dirty="0"/>
              <a:t> </a:t>
            </a:r>
            <a:r>
              <a:rPr lang="de-DE" sz="2200" dirty="0" err="1"/>
              <a:t>consists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ja-JP" altLang="en-US" sz="2200" b="1" dirty="0">
                <a:solidFill>
                  <a:srgbClr val="FF0000"/>
                </a:solidFill>
              </a:rPr>
              <a:t>“</a:t>
            </a:r>
            <a:r>
              <a:rPr lang="en-US" sz="2200" b="1" dirty="0">
                <a:solidFill>
                  <a:srgbClr val="FF0000"/>
                </a:solidFill>
              </a:rPr>
              <a:t>Layers</a:t>
            </a:r>
            <a:r>
              <a:rPr lang="ja-JP" altLang="en-US" sz="2200" b="1" dirty="0">
                <a:solidFill>
                  <a:srgbClr val="FF0000"/>
                </a:solidFill>
              </a:rPr>
              <a:t>”</a:t>
            </a:r>
            <a:endParaRPr lang="en-US" sz="22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Inhaltsplatzhalter 5" descr="rijndael_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1367" y="12179"/>
            <a:ext cx="4426695" cy="64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0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155D5-2C4E-7A4F-8BDB-B210DCA6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Internal </a:t>
            </a:r>
            <a:r>
              <a:rPr lang="de-DE" altLang="en-US" dirty="0" err="1">
                <a:ea typeface="ＭＳ Ｐゴシック" panose="020B0600070205080204" pitchFamily="34" charset="-128"/>
              </a:rPr>
              <a:t>Structure</a:t>
            </a:r>
            <a:r>
              <a:rPr lang="de-DE" altLang="en-US" dirty="0">
                <a:ea typeface="ＭＳ Ｐゴシック" panose="020B0600070205080204" pitchFamily="34" charset="-128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</a:rPr>
              <a:t>of</a:t>
            </a:r>
            <a:r>
              <a:rPr lang="de-DE" altLang="en-US" dirty="0">
                <a:ea typeface="ＭＳ Ｐゴシック" panose="020B0600070205080204" pitchFamily="34" charset="-128"/>
              </a:rPr>
              <a:t> AES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91FCD-77F6-BE4A-B738-CA280068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altLang="en-US" sz="2400" dirty="0">
                <a:ea typeface="ＭＳ Ｐゴシック" panose="020B0600070205080204" pitchFamily="34" charset="-128"/>
              </a:rPr>
              <a:t>AES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is</a:t>
            </a:r>
            <a:r>
              <a:rPr lang="de-DE" altLang="en-US" sz="2400" dirty="0">
                <a:ea typeface="ＭＳ Ｐゴシック" panose="020B0600070205080204" pitchFamily="34" charset="-128"/>
              </a:rPr>
              <a:t> a byte-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oriented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cipher</a:t>
            </a:r>
            <a:r>
              <a:rPr lang="de-DE" altLang="en-US" sz="2400" dirty="0">
                <a:ea typeface="ＭＳ Ｐゴシック" panose="020B0600070205080204" pitchFamily="34" charset="-128"/>
              </a:rPr>
              <a:t> (1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byte</a:t>
            </a:r>
            <a:r>
              <a:rPr lang="de-DE" altLang="en-US" sz="2400" dirty="0">
                <a:ea typeface="ＭＳ Ｐゴシック" panose="020B0600070205080204" pitchFamily="34" charset="-128"/>
              </a:rPr>
              <a:t> = 8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bits</a:t>
            </a:r>
            <a:r>
              <a:rPr lang="de-DE" altLang="en-US" sz="2400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de-DE" altLang="en-US" sz="2400" dirty="0">
                <a:ea typeface="ＭＳ Ｐゴシック" panose="020B0600070205080204" pitchFamily="34" charset="-128"/>
              </a:rPr>
              <a:t>The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state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i="1" dirty="0">
                <a:ea typeface="ＭＳ Ｐゴシック" panose="020B0600070205080204" pitchFamily="34" charset="-128"/>
              </a:rPr>
              <a:t>A</a:t>
            </a:r>
            <a:r>
              <a:rPr lang="de-DE" altLang="en-US" sz="2400" dirty="0">
                <a:ea typeface="ＭＳ Ｐゴシック" panose="020B0600070205080204" pitchFamily="34" charset="-128"/>
              </a:rPr>
              <a:t> (i.e.,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400" dirty="0">
                <a:ea typeface="ＭＳ Ｐゴシック" panose="020B0600070205080204" pitchFamily="34" charset="-128"/>
              </a:rPr>
              <a:t> 128-bit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data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path</a:t>
            </a:r>
            <a:r>
              <a:rPr lang="de-DE" altLang="en-US" sz="2400" dirty="0">
                <a:ea typeface="ＭＳ Ｐゴシック" panose="020B0600070205080204" pitchFamily="34" charset="-128"/>
              </a:rPr>
              <a:t>)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can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be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arranged</a:t>
            </a:r>
            <a:r>
              <a:rPr lang="de-DE" altLang="en-US" sz="2400" dirty="0">
                <a:ea typeface="ＭＳ Ｐゴシック" panose="020B0600070205080204" pitchFamily="34" charset="-128"/>
              </a:rPr>
              <a:t> in a 4x4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matrix</a:t>
            </a:r>
            <a:r>
              <a:rPr lang="de-DE" altLang="en-US" sz="24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120000"/>
              </a:lnSpc>
            </a:pPr>
            <a:endParaRPr lang="de-DE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endParaRPr lang="de-DE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endParaRPr lang="de-DE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lang="de-DE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de-DE" altLang="en-US" sz="2400" dirty="0">
                <a:ea typeface="ＭＳ Ｐゴシック" panose="020B0600070205080204" pitchFamily="34" charset="-128"/>
              </a:rPr>
              <a:t>	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with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i="1" dirty="0">
                <a:ea typeface="ＭＳ Ｐゴシック" panose="020B0600070205080204" pitchFamily="34" charset="-128"/>
              </a:rPr>
              <a:t>A</a:t>
            </a:r>
            <a:r>
              <a:rPr lang="de-DE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de-DE" altLang="en-US" sz="2400" i="1" dirty="0">
                <a:ea typeface="ＭＳ Ｐゴシック" panose="020B0600070205080204" pitchFamily="34" charset="-128"/>
              </a:rPr>
              <a:t>,…, A</a:t>
            </a:r>
            <a:r>
              <a:rPr lang="de-DE" altLang="en-US" i="1" baseline="-25000" dirty="0">
                <a:ea typeface="ＭＳ Ｐゴシック" panose="020B0600070205080204" pitchFamily="34" charset="-128"/>
              </a:rPr>
              <a:t>15</a:t>
            </a:r>
            <a:r>
              <a:rPr lang="de-DE" altLang="en-US" sz="2400" i="1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denoting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400" dirty="0">
                <a:ea typeface="ＭＳ Ｐゴシック" panose="020B0600070205080204" pitchFamily="34" charset="-128"/>
              </a:rPr>
              <a:t> 16-byte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input</a:t>
            </a:r>
            <a:r>
              <a:rPr lang="de-DE" altLang="en-US" sz="2400" dirty="0">
                <a:ea typeface="ＭＳ Ｐゴシック" panose="020B0600070205080204" pitchFamily="34" charset="-128"/>
              </a:rPr>
              <a:t> </a:t>
            </a:r>
            <a:r>
              <a:rPr lang="de-DE" altLang="en-US" sz="24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400" dirty="0">
                <a:ea typeface="ＭＳ Ｐゴシック" panose="020B0600070205080204" pitchFamily="34" charset="-128"/>
              </a:rPr>
              <a:t> AES </a:t>
            </a:r>
            <a:endParaRPr lang="de-DE" altLang="en-US" sz="2400" i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EE5E1E-5261-C74E-B728-80FC6A73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xmlns="" id="{31C77CB2-2BA5-EC45-A8B5-76D58CC5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93391"/>
              </p:ext>
            </p:extLst>
          </p:nvPr>
        </p:nvGraphicFramePr>
        <p:xfrm>
          <a:off x="3147376" y="3097190"/>
          <a:ext cx="2849248" cy="1871348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2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23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2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7837"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837"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837"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837"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de-DE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75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98A6D-ACBE-3E42-B44C-B97B352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Internal </a:t>
            </a:r>
            <a:r>
              <a:rPr lang="de-DE" altLang="en-US" dirty="0" err="1">
                <a:ea typeface="ＭＳ Ｐゴシック" panose="020B0600070205080204" pitchFamily="34" charset="-128"/>
              </a:rPr>
              <a:t>Structure</a:t>
            </a:r>
            <a:r>
              <a:rPr lang="de-DE" altLang="en-US" dirty="0">
                <a:ea typeface="ＭＳ Ｐゴシック" panose="020B0600070205080204" pitchFamily="34" charset="-128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</a:rPr>
              <a:t>of</a:t>
            </a:r>
            <a:r>
              <a:rPr lang="de-DE" altLang="en-US" dirty="0">
                <a:ea typeface="ＭＳ Ｐゴシック" panose="020B0600070205080204" pitchFamily="34" charset="-128"/>
              </a:rPr>
              <a:t> AES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3196D-E2EA-C146-9A5C-88E4502A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02" y="1391920"/>
            <a:ext cx="8522685" cy="5094702"/>
          </a:xfrm>
        </p:spPr>
        <p:txBody>
          <a:bodyPr>
            <a:normAutofit lnSpcReduction="10000"/>
          </a:bodyPr>
          <a:lstStyle/>
          <a:p>
            <a:r>
              <a:rPr lang="de-DE" altLang="en-US" sz="2000" dirty="0"/>
              <a:t>Round </a:t>
            </a:r>
            <a:r>
              <a:rPr lang="de-DE" altLang="en-US" sz="2000" dirty="0" err="1"/>
              <a:t>function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rounds</a:t>
            </a:r>
            <a:r>
              <a:rPr lang="de-DE" altLang="en-US" sz="2000" dirty="0"/>
              <a:t> 1,2,…,</a:t>
            </a:r>
            <a:r>
              <a:rPr lang="de-DE" altLang="en-US" sz="2000" i="1" dirty="0"/>
              <a:t>n</a:t>
            </a:r>
            <a:r>
              <a:rPr lang="de-DE" altLang="en-US" sz="2000" i="1" baseline="-25000" dirty="0"/>
              <a:t>r</a:t>
            </a:r>
            <a:r>
              <a:rPr lang="de-DE" altLang="en-US" sz="2000" baseline="-25000" dirty="0"/>
              <a:t>-1</a:t>
            </a:r>
            <a:r>
              <a:rPr lang="de-DE" altLang="en-US" sz="2000" dirty="0"/>
              <a:t>:</a:t>
            </a:r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endParaRPr lang="de-DE" altLang="en-US" sz="2000" dirty="0"/>
          </a:p>
          <a:p>
            <a:r>
              <a:rPr lang="de-DE" altLang="en-US" sz="2000" b="1" dirty="0"/>
              <a:t>Note: </a:t>
            </a:r>
            <a:r>
              <a:rPr lang="de-DE" altLang="en-US" sz="2000" dirty="0"/>
              <a:t>In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last </a:t>
            </a:r>
            <a:r>
              <a:rPr lang="de-DE" altLang="en-US" sz="2000" dirty="0" err="1"/>
              <a:t>round</a:t>
            </a:r>
            <a:r>
              <a:rPr lang="de-DE" altLang="en-US" sz="2000" dirty="0"/>
              <a:t>,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MixColumn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tansformation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layer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omitted</a:t>
            </a:r>
            <a:endParaRPr lang="de-DE" alt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59C5FF-9461-7348-8093-C4AA30B4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5" name="Inhaltsplatzhalter 5" descr="aes_round.png">
            <a:extLst>
              <a:ext uri="{FF2B5EF4-FFF2-40B4-BE49-F238E27FC236}">
                <a16:creationId xmlns:a16="http://schemas.microsoft.com/office/drawing/2014/main" xmlns="" id="{F9672202-2AC9-0F4D-BB4A-8168828A5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636" y="1780271"/>
            <a:ext cx="5133489" cy="429768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CF8A6229-A1BA-0E48-B399-9797DB7E1840}"/>
              </a:ext>
            </a:extLst>
          </p:cNvPr>
          <p:cNvSpPr/>
          <p:nvPr/>
        </p:nvSpPr>
        <p:spPr>
          <a:xfrm>
            <a:off x="1772236" y="2243579"/>
            <a:ext cx="227995" cy="3563332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76787A-7033-8748-9C89-7A8BF4995038}"/>
              </a:ext>
            </a:extLst>
          </p:cNvPr>
          <p:cNvSpPr txBox="1"/>
          <p:nvPr/>
        </p:nvSpPr>
        <p:spPr>
          <a:xfrm>
            <a:off x="405618" y="3855968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Layers</a:t>
            </a:r>
          </a:p>
        </p:txBody>
      </p:sp>
      <p:sp>
        <p:nvSpPr>
          <p:cNvPr id="10" name="Rechteck 8">
            <a:extLst>
              <a:ext uri="{FF2B5EF4-FFF2-40B4-BE49-F238E27FC236}">
                <a16:creationId xmlns:a16="http://schemas.microsoft.com/office/drawing/2014/main" xmlns="" id="{282B4D6E-312A-EC41-AC0B-5638432A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244" y="2083324"/>
            <a:ext cx="5323798" cy="329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  <p:sp>
        <p:nvSpPr>
          <p:cNvPr id="11" name="Rechteck 8">
            <a:extLst>
              <a:ext uri="{FF2B5EF4-FFF2-40B4-BE49-F238E27FC236}">
                <a16:creationId xmlns:a16="http://schemas.microsoft.com/office/drawing/2014/main" xmlns="" id="{EF37EA65-FB3D-ED44-B0B1-4C97D08D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815" y="2499677"/>
            <a:ext cx="5323798" cy="24116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  <p:sp>
        <p:nvSpPr>
          <p:cNvPr id="12" name="Rechteck 8">
            <a:extLst>
              <a:ext uri="{FF2B5EF4-FFF2-40B4-BE49-F238E27FC236}">
                <a16:creationId xmlns:a16="http://schemas.microsoft.com/office/drawing/2014/main" xmlns="" id="{297C6963-DA95-964D-9881-86F5A782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244" y="5618376"/>
            <a:ext cx="5323798" cy="329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</p:spTree>
    <p:extLst>
      <p:ext uri="{BB962C8B-B14F-4D97-AF65-F5344CB8AC3E}">
        <p14:creationId xmlns:p14="http://schemas.microsoft.com/office/powerpoint/2010/main" val="402836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600FF-A77F-F841-BD95-796CE900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Byte Substitution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4F90B7-9998-3F43-8ADD-51827D33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7690E0F-7C72-6D49-A766-BDEF3CF4E09F}"/>
              </a:ext>
            </a:extLst>
          </p:cNvPr>
          <p:cNvGrpSpPr>
            <a:grpSpLocks noChangeAspect="1"/>
          </p:cNvGrpSpPr>
          <p:nvPr/>
        </p:nvGrpSpPr>
        <p:grpSpPr>
          <a:xfrm>
            <a:off x="5805162" y="74637"/>
            <a:ext cx="3288769" cy="2508307"/>
            <a:chOff x="6718575" y="4675188"/>
            <a:chExt cx="2314575" cy="1765300"/>
          </a:xfrm>
        </p:grpSpPr>
        <p:pic>
          <p:nvPicPr>
            <p:cNvPr id="5" name="Inhaltsplatzhalter 5" descr="aes_round.png">
              <a:extLst>
                <a:ext uri="{FF2B5EF4-FFF2-40B4-BE49-F238E27FC236}">
                  <a16:creationId xmlns:a16="http://schemas.microsoft.com/office/drawing/2014/main" xmlns="" id="{8E221D1B-E1FB-DE4A-AFD7-DB750031E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528" y="4675188"/>
              <a:ext cx="2108200" cy="176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eck 8">
              <a:extLst>
                <a:ext uri="{FF2B5EF4-FFF2-40B4-BE49-F238E27FC236}">
                  <a16:creationId xmlns:a16="http://schemas.microsoft.com/office/drawing/2014/main" xmlns="" id="{E0B9ED1A-41B8-1845-8FE7-BC84D7D7E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575" y="4803775"/>
              <a:ext cx="2314575" cy="1333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de-DE" altLang="en-US" sz="180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120EE41-1C66-B144-A87F-891540C60B3A}"/>
              </a:ext>
            </a:extLst>
          </p:cNvPr>
          <p:cNvSpPr txBox="1">
            <a:spLocks/>
          </p:cNvSpPr>
          <p:nvPr/>
        </p:nvSpPr>
        <p:spPr>
          <a:xfrm>
            <a:off x="508000" y="1533730"/>
            <a:ext cx="8229600" cy="484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2200" dirty="0">
                <a:ea typeface="ＭＳ Ｐゴシック" panose="020B0600070205080204" pitchFamily="34" charset="-128"/>
              </a:rPr>
              <a:t>The Byte Substitution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layer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consists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200" dirty="0">
                <a:ea typeface="ＭＳ Ｐゴシック" panose="020B0600070205080204" pitchFamily="34" charset="-128"/>
              </a:rPr>
              <a:t> 16 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altLang="en-US" sz="2200" b="1" dirty="0">
                <a:ea typeface="ＭＳ Ｐゴシック" panose="020B0600070205080204" pitchFamily="34" charset="-128"/>
              </a:rPr>
              <a:t>    S-Boxes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with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following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properties</a:t>
            </a:r>
            <a:r>
              <a:rPr lang="de-DE" altLang="en-US" sz="2200" dirty="0">
                <a:ea typeface="ＭＳ Ｐゴシック" panose="020B0600070205080204" pitchFamily="34" charset="-128"/>
              </a:rPr>
              <a:t>: 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altLang="en-US" sz="2200" dirty="0">
                <a:ea typeface="ＭＳ Ｐゴシック" panose="020B0600070205080204" pitchFamily="34" charset="-128"/>
              </a:rPr>
              <a:t>   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200" dirty="0">
                <a:ea typeface="ＭＳ Ｐゴシック" panose="020B0600070205080204" pitchFamily="34" charset="-128"/>
              </a:rPr>
              <a:t> S-Boxes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are</a:t>
            </a:r>
            <a:endParaRPr lang="de-DE" altLang="en-US" sz="2200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de-DE" altLang="en-US" sz="2000" b="1" dirty="0" err="1">
                <a:ea typeface="ＭＳ Ｐゴシック" panose="020B0600070205080204" pitchFamily="34" charset="-128"/>
              </a:rPr>
              <a:t>Identical</a:t>
            </a:r>
            <a:r>
              <a:rPr lang="de-DE" altLang="en-US" sz="2000" b="1" dirty="0">
                <a:ea typeface="ＭＳ Ｐゴシック" panose="020B0600070205080204" pitchFamily="34" charset="-128"/>
              </a:rPr>
              <a:t>: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ByteSub</a:t>
            </a:r>
            <a:r>
              <a:rPr lang="de-DE" altLang="en-US" sz="2000" dirty="0">
                <a:ea typeface="ＭＳ Ｐゴシック" panose="020B0600070205080204" pitchFamily="34" charset="-128"/>
              </a:rPr>
              <a:t>(</a:t>
            </a:r>
            <a:r>
              <a:rPr lang="de-DE" altLang="en-US" sz="2000" i="1" dirty="0">
                <a:ea typeface="ＭＳ Ｐゴシック" panose="020B0600070205080204" pitchFamily="34" charset="-128"/>
              </a:rPr>
              <a:t>A</a:t>
            </a:r>
            <a:r>
              <a:rPr lang="de-DE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de-DE" altLang="en-US" sz="2000" dirty="0">
                <a:ea typeface="ＭＳ Ｐゴシック" panose="020B0600070205080204" pitchFamily="34" charset="-128"/>
              </a:rPr>
              <a:t>) = </a:t>
            </a:r>
            <a:r>
              <a:rPr lang="de-DE" altLang="en-US" sz="2000" i="1" dirty="0">
                <a:ea typeface="ＭＳ Ｐゴシック" panose="020B0600070205080204" pitchFamily="34" charset="-128"/>
              </a:rPr>
              <a:t>B</a:t>
            </a:r>
            <a:r>
              <a:rPr lang="de-DE" altLang="en-US" sz="2000" i="1" baseline="-25000" dirty="0">
                <a:ea typeface="ＭＳ Ｐゴシック" panose="020B0600070205080204" pitchFamily="34" charset="-128"/>
              </a:rPr>
              <a:t>i</a:t>
            </a:r>
            <a:endParaRPr lang="de-DE" altLang="en-US" sz="2000" b="1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de-DE" altLang="en-US" sz="2000" dirty="0" err="1">
                <a:ea typeface="ＭＳ Ｐゴシック" panose="020B0600070205080204" pitchFamily="34" charset="-128"/>
              </a:rPr>
              <a:t>Only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b="1" dirty="0" err="1">
                <a:ea typeface="ＭＳ Ｐゴシック" panose="020B0600070205080204" pitchFamily="34" charset="-128"/>
              </a:rPr>
              <a:t>nonlinear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elements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000" dirty="0">
                <a:ea typeface="ＭＳ Ｐゴシック" panose="020B0600070205080204" pitchFamily="34" charset="-128"/>
              </a:rPr>
              <a:t> AES, i.e.,</a:t>
            </a:r>
            <a:br>
              <a:rPr lang="de-DE" altLang="en-US" sz="2000" dirty="0">
                <a:ea typeface="ＭＳ Ｐゴシック" panose="020B0600070205080204" pitchFamily="34" charset="-128"/>
              </a:rPr>
            </a:br>
            <a:r>
              <a:rPr lang="de-DE" altLang="en-US" sz="2000" dirty="0" err="1">
                <a:ea typeface="ＭＳ Ｐゴシック" panose="020B0600070205080204" pitchFamily="34" charset="-128"/>
              </a:rPr>
              <a:t>ByteSub</a:t>
            </a:r>
            <a:r>
              <a:rPr lang="de-DE" altLang="en-US" sz="2000" dirty="0">
                <a:ea typeface="ＭＳ Ｐゴシック" panose="020B0600070205080204" pitchFamily="34" charset="-128"/>
              </a:rPr>
              <a:t>(</a:t>
            </a:r>
            <a:r>
              <a:rPr lang="de-DE" altLang="en-US" sz="2000" i="1" dirty="0">
                <a:ea typeface="ＭＳ Ｐゴシック" panose="020B0600070205080204" pitchFamily="34" charset="-128"/>
              </a:rPr>
              <a:t>A</a:t>
            </a:r>
            <a:r>
              <a:rPr lang="de-DE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de-DE" altLang="en-US" sz="2000" dirty="0">
                <a:ea typeface="ＭＳ Ｐゴシック" panose="020B0600070205080204" pitchFamily="34" charset="-128"/>
              </a:rPr>
              <a:t>) +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ByteSub</a:t>
            </a:r>
            <a:r>
              <a:rPr lang="de-DE" altLang="en-US" sz="2000" dirty="0">
                <a:ea typeface="ＭＳ Ｐゴシック" panose="020B0600070205080204" pitchFamily="34" charset="-128"/>
              </a:rPr>
              <a:t>(</a:t>
            </a:r>
            <a:r>
              <a:rPr lang="de-DE" altLang="en-US" sz="2000" i="1" dirty="0" err="1">
                <a:ea typeface="ＭＳ Ｐゴシック" panose="020B0600070205080204" pitchFamily="34" charset="-128"/>
              </a:rPr>
              <a:t>A</a:t>
            </a:r>
            <a:r>
              <a:rPr lang="de-DE" altLang="en-US" sz="20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de-DE" altLang="en-US" sz="2000" dirty="0">
                <a:ea typeface="ＭＳ Ｐゴシック" panose="020B0600070205080204" pitchFamily="34" charset="-128"/>
              </a:rPr>
              <a:t>) ≠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ByteSub</a:t>
            </a:r>
            <a:r>
              <a:rPr lang="de-DE" altLang="en-US" sz="2000" dirty="0">
                <a:ea typeface="ＭＳ Ｐゴシック" panose="020B0600070205080204" pitchFamily="34" charset="-128"/>
              </a:rPr>
              <a:t>(</a:t>
            </a:r>
            <a:r>
              <a:rPr lang="de-DE" altLang="en-US" sz="2000" i="1" dirty="0">
                <a:ea typeface="ＭＳ Ｐゴシック" panose="020B0600070205080204" pitchFamily="34" charset="-128"/>
              </a:rPr>
              <a:t>A</a:t>
            </a:r>
            <a:r>
              <a:rPr lang="de-DE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de-DE" altLang="en-US" sz="2000" dirty="0">
                <a:ea typeface="ＭＳ Ｐゴシック" panose="020B0600070205080204" pitchFamily="34" charset="-128"/>
              </a:rPr>
              <a:t> + </a:t>
            </a:r>
            <a:r>
              <a:rPr lang="de-DE" altLang="en-US" sz="2000" i="1" dirty="0" err="1">
                <a:ea typeface="ＭＳ Ｐゴシック" panose="020B0600070205080204" pitchFamily="34" charset="-128"/>
              </a:rPr>
              <a:t>A</a:t>
            </a:r>
            <a:r>
              <a:rPr lang="de-DE" altLang="en-US" sz="20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de-DE" altLang="en-US" sz="2000" dirty="0">
                <a:ea typeface="ＭＳ Ｐゴシック" panose="020B0600070205080204" pitchFamily="34" charset="-128"/>
              </a:rPr>
              <a:t>),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for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i="1" dirty="0" err="1">
                <a:ea typeface="ＭＳ Ｐゴシック" panose="020B0600070205080204" pitchFamily="34" charset="-128"/>
              </a:rPr>
              <a:t>i,j</a:t>
            </a:r>
            <a:r>
              <a:rPr lang="de-DE" altLang="en-US" sz="2000" i="1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>
                <a:ea typeface="ＭＳ Ｐゴシック" panose="020B0600070205080204" pitchFamily="34" charset="-128"/>
              </a:rPr>
              <a:t>= 0,…,15</a:t>
            </a:r>
          </a:p>
          <a:p>
            <a:pPr lvl="1">
              <a:lnSpc>
                <a:spcPct val="110000"/>
              </a:lnSpc>
            </a:pPr>
            <a:r>
              <a:rPr lang="de-DE" altLang="en-US" sz="2000" b="1" dirty="0" err="1">
                <a:ea typeface="ＭＳ Ｐゴシック" panose="020B0600070205080204" pitchFamily="34" charset="-128"/>
              </a:rPr>
              <a:t>bijective</a:t>
            </a:r>
            <a:r>
              <a:rPr lang="de-DE" altLang="en-US" sz="2000" dirty="0">
                <a:ea typeface="ＭＳ Ｐゴシック" panose="020B0600070205080204" pitchFamily="34" charset="-128"/>
              </a:rPr>
              <a:t>, i.e.,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there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exists</a:t>
            </a:r>
            <a:r>
              <a:rPr lang="de-DE" altLang="en-US" sz="2000" dirty="0">
                <a:ea typeface="ＭＳ Ｐゴシック" panose="020B0600070205080204" pitchFamily="34" charset="-128"/>
              </a:rPr>
              <a:t> a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one-to-one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mapping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input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and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output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bytes</a:t>
            </a:r>
            <a:r>
              <a:rPr lang="de-DE" altLang="en-US" sz="2000" dirty="0">
                <a:ea typeface="ＭＳ Ｐゴシック" panose="020B0600070205080204" pitchFamily="34" charset="-128"/>
              </a:rPr>
              <a:t/>
            </a:r>
            <a:br>
              <a:rPr lang="de-DE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</a:t>
            </a:r>
            <a:r>
              <a:rPr lang="de-DE" altLang="en-US" sz="2000" dirty="0">
                <a:ea typeface="ＭＳ Ｐゴシック" panose="020B0600070205080204" pitchFamily="34" charset="-128"/>
              </a:rPr>
              <a:t> S-Box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can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be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uniquely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reversed</a:t>
            </a:r>
            <a:endParaRPr lang="de-DE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de-DE" altLang="en-US" sz="2200" dirty="0">
                <a:ea typeface="ＭＳ Ｐゴシック" panose="020B0600070205080204" pitchFamily="34" charset="-128"/>
              </a:rPr>
              <a:t>In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software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implementations</a:t>
            </a:r>
            <a:r>
              <a:rPr lang="de-DE" altLang="en-US" sz="2200" dirty="0">
                <a:ea typeface="ＭＳ Ｐゴシック" panose="020B0600070205080204" pitchFamily="34" charset="-128"/>
              </a:rPr>
              <a:t>,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200" dirty="0">
                <a:ea typeface="ＭＳ Ｐゴシック" panose="020B0600070205080204" pitchFamily="34" charset="-128"/>
              </a:rPr>
              <a:t> S-Box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is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usually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realized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as</a:t>
            </a:r>
            <a:r>
              <a:rPr lang="de-DE" altLang="en-US" sz="2200" dirty="0">
                <a:ea typeface="ＭＳ Ｐゴシック" panose="020B0600070205080204" pitchFamily="34" charset="-128"/>
              </a:rPr>
              <a:t> a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lookup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table</a:t>
            </a:r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2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CF801-6039-7C44-B317-BAE5005C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S-Boxes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AEC92D-BAEB-1349-BF85-82464AAC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81" y="1385737"/>
            <a:ext cx="8229600" cy="997982"/>
          </a:xfrm>
        </p:spPr>
        <p:txBody>
          <a:bodyPr>
            <a:normAutofit/>
          </a:bodyPr>
          <a:lstStyle/>
          <a:p>
            <a:r>
              <a:rPr lang="en-US" sz="2000" dirty="0"/>
              <a:t>Realize S-Box as a 256-by-8 bit lookup table</a:t>
            </a:r>
          </a:p>
          <a:p>
            <a:r>
              <a:rPr lang="en-US" sz="2000" dirty="0"/>
              <a:t>Substitution values are in hexadecimal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D17C15-CBB0-3740-BF10-19F1F58B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4A5680-75E2-D149-9A1D-6362AB5D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2894"/>
            <a:ext cx="6049573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6E0249-679E-394D-AC38-A3F3FBE0FC7E}"/>
              </a:ext>
            </a:extLst>
          </p:cNvPr>
          <p:cNvSpPr txBox="1"/>
          <p:nvPr/>
        </p:nvSpPr>
        <p:spPr>
          <a:xfrm>
            <a:off x="6683604" y="2656528"/>
            <a:ext cx="2296281" cy="27597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(11000010)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= (C2)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</a:p>
          <a:p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= S((C2)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= (25)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= (00100101)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=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9F02F5F-7258-014E-B75B-33CC55E24C51}"/>
              </a:ext>
            </a:extLst>
          </p:cNvPr>
          <p:cNvSpPr/>
          <p:nvPr/>
        </p:nvSpPr>
        <p:spPr>
          <a:xfrm>
            <a:off x="1668544" y="5297864"/>
            <a:ext cx="320512" cy="27337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EDCA6-4384-3446-828E-2F2DED0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Diffusion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7F04D1-1DFE-E84E-A943-D3D807D5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CF9AFDB-FFC2-3045-A8EB-943EEC4D2D11}"/>
              </a:ext>
            </a:extLst>
          </p:cNvPr>
          <p:cNvGrpSpPr>
            <a:grpSpLocks noChangeAspect="1"/>
          </p:cNvGrpSpPr>
          <p:nvPr/>
        </p:nvGrpSpPr>
        <p:grpSpPr>
          <a:xfrm>
            <a:off x="5871158" y="74637"/>
            <a:ext cx="3207313" cy="2508307"/>
            <a:chOff x="6765021" y="4675188"/>
            <a:chExt cx="2257248" cy="1765300"/>
          </a:xfrm>
        </p:grpSpPr>
        <p:pic>
          <p:nvPicPr>
            <p:cNvPr id="9" name="Inhaltsplatzhalter 5" descr="aes_round.png">
              <a:extLst>
                <a:ext uri="{FF2B5EF4-FFF2-40B4-BE49-F238E27FC236}">
                  <a16:creationId xmlns:a16="http://schemas.microsoft.com/office/drawing/2014/main" xmlns="" id="{C97154CE-B38B-DB4B-B6E5-CDE52825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528" y="4675188"/>
              <a:ext cx="2108200" cy="176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8">
              <a:extLst>
                <a:ext uri="{FF2B5EF4-FFF2-40B4-BE49-F238E27FC236}">
                  <a16:creationId xmlns:a16="http://schemas.microsoft.com/office/drawing/2014/main" xmlns="" id="{8760D6D2-01AB-8F4B-89A6-CC436D6B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021" y="4961015"/>
              <a:ext cx="2257248" cy="8691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de-DE" altLang="en-US" sz="180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4ACA7A4-9607-4841-BEED-CA139E2D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54510"/>
            <a:ext cx="8229600" cy="4348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en-US" sz="2200" dirty="0" err="1">
                <a:ea typeface="ＭＳ Ｐゴシック" panose="020B0600070205080204" pitchFamily="34" charset="-128"/>
              </a:rPr>
              <a:t>Provides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diffusion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over</a:t>
            </a:r>
            <a:r>
              <a:rPr lang="de-DE" altLang="en-US" sz="2200" dirty="0">
                <a:ea typeface="ＭＳ Ｐゴシック" panose="020B0600070205080204" pitchFamily="34" charset="-128"/>
              </a:rPr>
              <a:t> all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input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state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bits</a:t>
            </a:r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de-DE" altLang="en-US" sz="2200" dirty="0" err="1">
                <a:ea typeface="ＭＳ Ｐゴシック" panose="020B0600070205080204" pitchFamily="34" charset="-128"/>
              </a:rPr>
              <a:t>Consists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two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sublayers</a:t>
            </a:r>
            <a:r>
              <a:rPr lang="de-DE" altLang="en-US" sz="2200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de-DE" altLang="en-US" sz="2000" b="1" dirty="0" err="1">
                <a:ea typeface="ＭＳ Ｐゴシック" panose="020B0600070205080204" pitchFamily="34" charset="-128"/>
              </a:rPr>
              <a:t>ShiftRows</a:t>
            </a:r>
            <a:r>
              <a:rPr lang="de-DE" altLang="en-US" sz="2000" b="1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b="1" dirty="0" err="1">
                <a:ea typeface="ＭＳ Ｐゴシック" panose="020B0600070205080204" pitchFamily="34" charset="-128"/>
              </a:rPr>
              <a:t>Sublayer</a:t>
            </a:r>
            <a:r>
              <a:rPr lang="de-DE" altLang="en-US" sz="2000" dirty="0">
                <a:ea typeface="ＭＳ Ｐゴシック" panose="020B0600070205080204" pitchFamily="34" charset="-128"/>
              </a:rPr>
              <a:t>: Permutation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data</a:t>
            </a:r>
            <a:r>
              <a:rPr lang="de-DE" altLang="en-US" sz="2000" dirty="0">
                <a:ea typeface="ＭＳ Ｐゴシック" panose="020B0600070205080204" pitchFamily="34" charset="-128"/>
              </a:rPr>
              <a:t> on a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byte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level</a:t>
            </a:r>
            <a:endParaRPr lang="de-DE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de-DE" altLang="en-US" sz="2000" b="1" dirty="0" err="1">
                <a:ea typeface="ＭＳ Ｐゴシック" panose="020B0600070205080204" pitchFamily="34" charset="-128"/>
              </a:rPr>
              <a:t>MixColumn</a:t>
            </a:r>
            <a:r>
              <a:rPr lang="de-DE" altLang="en-US" sz="2000" b="1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b="1" dirty="0" err="1">
                <a:ea typeface="ＭＳ Ｐゴシック" panose="020B0600070205080204" pitchFamily="34" charset="-128"/>
              </a:rPr>
              <a:t>Sublayer</a:t>
            </a:r>
            <a:r>
              <a:rPr lang="de-DE" altLang="en-US" sz="2000" dirty="0">
                <a:ea typeface="ＭＳ Ｐゴシック" panose="020B0600070205080204" pitchFamily="34" charset="-128"/>
              </a:rPr>
              <a:t>: Matrix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operation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which</a:t>
            </a:r>
            <a:r>
              <a:rPr lang="de-DE" altLang="en-US" sz="2000" dirty="0">
                <a:ea typeface="ＭＳ Ｐゴシック" panose="020B0600070205080204" pitchFamily="34" charset="-128"/>
              </a:rPr>
              <a:t> </a:t>
            </a:r>
            <a:r>
              <a:rPr lang="de-DE" altLang="en-US" sz="2000" dirty="0" err="1">
                <a:ea typeface="ＭＳ Ｐゴシック" panose="020B0600070205080204" pitchFamily="34" charset="-128"/>
              </a:rPr>
              <a:t>combines</a:t>
            </a:r>
            <a:r>
              <a:rPr lang="de-DE" altLang="en-US" sz="2000" dirty="0">
                <a:ea typeface="ＭＳ Ｐゴシック" panose="020B0600070205080204" pitchFamily="34" charset="-128"/>
              </a:rPr>
              <a:t> (</a:t>
            </a:r>
            <a:r>
              <a:rPr lang="ja-JP" altLang="en-US" sz="2000" dirty="0"/>
              <a:t>“</a:t>
            </a:r>
            <a:r>
              <a:rPr lang="en-US" altLang="ja-JP" sz="2000" dirty="0"/>
              <a:t>mixes</a:t>
            </a:r>
            <a:r>
              <a:rPr lang="ja-JP" altLang="en-US" sz="2000" dirty="0"/>
              <a:t>”</a:t>
            </a:r>
            <a:r>
              <a:rPr lang="en-US" altLang="ja-JP" sz="2000" dirty="0"/>
              <a:t>)</a:t>
            </a:r>
            <a:r>
              <a:rPr lang="de-DE" altLang="ja-JP" sz="2000" dirty="0"/>
              <a:t> </a:t>
            </a:r>
            <a:r>
              <a:rPr lang="de-DE" altLang="ja-JP" sz="2000" dirty="0" err="1"/>
              <a:t>blocks</a:t>
            </a:r>
            <a:r>
              <a:rPr lang="de-DE" altLang="ja-JP" sz="2000" dirty="0"/>
              <a:t> </a:t>
            </a:r>
            <a:r>
              <a:rPr lang="de-DE" altLang="ja-JP" sz="2000" dirty="0" err="1"/>
              <a:t>of</a:t>
            </a:r>
            <a:r>
              <a:rPr lang="de-DE" altLang="ja-JP" sz="2000" dirty="0"/>
              <a:t> </a:t>
            </a:r>
            <a:r>
              <a:rPr lang="de-DE" altLang="ja-JP" sz="2000" dirty="0" err="1"/>
              <a:t>four</a:t>
            </a:r>
            <a:r>
              <a:rPr lang="de-DE" altLang="ja-JP" sz="2000" dirty="0"/>
              <a:t> </a:t>
            </a:r>
            <a:r>
              <a:rPr lang="de-DE" altLang="ja-JP" sz="2000" dirty="0" err="1"/>
              <a:t>bytes</a:t>
            </a:r>
            <a:endParaRPr lang="de-DE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de-DE" altLang="en-US" sz="2200" dirty="0" err="1">
                <a:ea typeface="ＭＳ Ｐゴシック" panose="020B0600070205080204" pitchFamily="34" charset="-128"/>
              </a:rPr>
              <a:t>Performs</a:t>
            </a:r>
            <a:r>
              <a:rPr lang="de-DE" altLang="en-US" sz="2200" dirty="0">
                <a:ea typeface="ＭＳ Ｐゴシック" panose="020B0600070205080204" pitchFamily="34" charset="-128"/>
              </a:rPr>
              <a:t> a linear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operation</a:t>
            </a:r>
            <a:r>
              <a:rPr lang="de-DE" altLang="en-US" sz="2200" dirty="0">
                <a:ea typeface="ＭＳ Ｐゴシック" panose="020B0600070205080204" pitchFamily="34" charset="-128"/>
              </a:rPr>
              <a:t> on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state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matrices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i="1" dirty="0">
                <a:ea typeface="ＭＳ Ｐゴシック" panose="020B0600070205080204" pitchFamily="34" charset="-128"/>
              </a:rPr>
              <a:t>A</a:t>
            </a:r>
            <a:r>
              <a:rPr lang="de-DE" altLang="en-US" sz="2200" dirty="0">
                <a:ea typeface="ＭＳ Ｐゴシック" panose="020B0600070205080204" pitchFamily="34" charset="-128"/>
              </a:rPr>
              <a:t>, </a:t>
            </a:r>
            <a:r>
              <a:rPr lang="de-DE" altLang="en-US" sz="2200" i="1" dirty="0">
                <a:ea typeface="ＭＳ Ｐゴシック" panose="020B0600070205080204" pitchFamily="34" charset="-128"/>
              </a:rPr>
              <a:t>B</a:t>
            </a:r>
            <a:r>
              <a:rPr lang="de-DE" altLang="en-US" sz="2200" dirty="0">
                <a:ea typeface="ＭＳ Ｐゴシック" panose="020B0600070205080204" pitchFamily="34" charset="-128"/>
              </a:rPr>
              <a:t>, i.e.,</a:t>
            </a:r>
            <a:br>
              <a:rPr lang="de-DE" altLang="en-US" sz="2200" dirty="0">
                <a:ea typeface="ＭＳ Ｐゴシック" panose="020B0600070205080204" pitchFamily="34" charset="-128"/>
              </a:rPr>
            </a:br>
            <a:r>
              <a:rPr lang="de-DE" altLang="en-US" sz="2200" dirty="0">
                <a:ea typeface="ＭＳ Ｐゴシック" panose="020B0600070205080204" pitchFamily="34" charset="-128"/>
              </a:rPr>
              <a:t>	          DIFF(</a:t>
            </a:r>
            <a:r>
              <a:rPr lang="de-DE" altLang="en-US" sz="2200" i="1" dirty="0">
                <a:ea typeface="ＭＳ Ｐゴシック" panose="020B0600070205080204" pitchFamily="34" charset="-128"/>
              </a:rPr>
              <a:t>A</a:t>
            </a:r>
            <a:r>
              <a:rPr lang="de-DE" altLang="en-US" sz="2200" dirty="0">
                <a:ea typeface="ＭＳ Ｐゴシック" panose="020B0600070205080204" pitchFamily="34" charset="-128"/>
              </a:rPr>
              <a:t>) + DIFF(</a:t>
            </a:r>
            <a:r>
              <a:rPr lang="de-DE" altLang="en-US" sz="2200" i="1" dirty="0">
                <a:ea typeface="ＭＳ Ｐゴシック" panose="020B0600070205080204" pitchFamily="34" charset="-128"/>
              </a:rPr>
              <a:t>B</a:t>
            </a:r>
            <a:r>
              <a:rPr lang="de-DE" altLang="en-US" sz="2200" dirty="0">
                <a:ea typeface="ＭＳ Ｐゴシック" panose="020B0600070205080204" pitchFamily="34" charset="-128"/>
              </a:rPr>
              <a:t>) = DIFF(</a:t>
            </a:r>
            <a:r>
              <a:rPr lang="de-DE" altLang="en-US" sz="2200" i="1" dirty="0">
                <a:ea typeface="ＭＳ Ｐゴシック" panose="020B0600070205080204" pitchFamily="34" charset="-128"/>
              </a:rPr>
              <a:t>A</a:t>
            </a:r>
            <a:r>
              <a:rPr lang="de-DE" altLang="en-US" sz="2200" dirty="0">
                <a:ea typeface="ＭＳ Ｐゴシック" panose="020B0600070205080204" pitchFamily="34" charset="-128"/>
              </a:rPr>
              <a:t> + </a:t>
            </a:r>
            <a:r>
              <a:rPr lang="de-DE" altLang="en-US" sz="2200" i="1" dirty="0">
                <a:ea typeface="ＭＳ Ｐゴシック" panose="020B0600070205080204" pitchFamily="34" charset="-128"/>
              </a:rPr>
              <a:t>B</a:t>
            </a:r>
            <a:r>
              <a:rPr lang="de-DE" altLang="en-US" sz="2200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2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4C6E2-3B49-5143-8981-910B5F13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Diffusion Layer: </a:t>
            </a:r>
            <a:br>
              <a:rPr lang="en-US" dirty="0"/>
            </a:br>
            <a:r>
              <a:rPr lang="de-DE" altLang="en-US" dirty="0" err="1">
                <a:ea typeface="ＭＳ Ｐゴシック" panose="020B0600070205080204" pitchFamily="34" charset="-128"/>
              </a:rPr>
              <a:t>ShiftRows</a:t>
            </a:r>
            <a:r>
              <a:rPr lang="de-DE" altLang="en-US" dirty="0">
                <a:ea typeface="ＭＳ Ｐゴシック" panose="020B0600070205080204" pitchFamily="34" charset="-128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</a:rPr>
              <a:t>Sublayer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CF16F8-5769-D840-A2A9-2B599442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elle 10">
            <a:extLst>
              <a:ext uri="{FF2B5EF4-FFF2-40B4-BE49-F238E27FC236}">
                <a16:creationId xmlns:a16="http://schemas.microsoft.com/office/drawing/2014/main" xmlns="" id="{71CF7C9B-024F-FA45-8305-13579877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76761"/>
              </p:ext>
            </p:extLst>
          </p:nvPr>
        </p:nvGraphicFramePr>
        <p:xfrm>
          <a:off x="2478403" y="2220153"/>
          <a:ext cx="2000252" cy="134143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elle 11">
            <a:extLst>
              <a:ext uri="{FF2B5EF4-FFF2-40B4-BE49-F238E27FC236}">
                <a16:creationId xmlns:a16="http://schemas.microsoft.com/office/drawing/2014/main" xmlns="" id="{117844FF-068A-324C-9027-95224C032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23110"/>
              </p:ext>
            </p:extLst>
          </p:nvPr>
        </p:nvGraphicFramePr>
        <p:xfrm>
          <a:off x="2484755" y="4106228"/>
          <a:ext cx="2000252" cy="134143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8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8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de-DE" sz="16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1" marB="457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feld 12">
            <a:extLst>
              <a:ext uri="{FF2B5EF4-FFF2-40B4-BE49-F238E27FC236}">
                <a16:creationId xmlns:a16="http://schemas.microsoft.com/office/drawing/2014/main" xmlns="" id="{846D32E4-2446-944F-88FE-9FA444AA4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573" y="4059096"/>
            <a:ext cx="33522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 sz="1600" dirty="0"/>
              <a:t>	      </a:t>
            </a:r>
            <a:r>
              <a:rPr lang="de-DE" altLang="en-US" sz="1800" dirty="0" err="1"/>
              <a:t>no</a:t>
            </a:r>
            <a:r>
              <a:rPr lang="de-DE" altLang="en-US" sz="1800" dirty="0"/>
              <a:t> </a:t>
            </a:r>
            <a:r>
              <a:rPr lang="de-DE" altLang="en-US" sz="1800" dirty="0" err="1"/>
              <a:t>shift</a:t>
            </a:r>
            <a:endParaRPr lang="de-DE" altLang="en-US" sz="1800" dirty="0"/>
          </a:p>
          <a:p>
            <a:endParaRPr lang="de-DE" altLang="en-US" sz="500" dirty="0"/>
          </a:p>
          <a:p>
            <a:r>
              <a:rPr lang="de-DE" altLang="en-US" sz="1800" dirty="0"/>
              <a:t>        ← </a:t>
            </a:r>
            <a:r>
              <a:rPr lang="de-DE" altLang="en-US" sz="1800" dirty="0" err="1"/>
              <a:t>one</a:t>
            </a:r>
            <a:r>
              <a:rPr lang="de-DE" altLang="en-US" sz="1800" dirty="0"/>
              <a:t> </a:t>
            </a:r>
            <a:r>
              <a:rPr lang="de-DE" altLang="en-US" sz="1800" dirty="0" err="1"/>
              <a:t>position</a:t>
            </a:r>
            <a:r>
              <a:rPr lang="de-DE" altLang="en-US" sz="1800" dirty="0"/>
              <a:t> </a:t>
            </a:r>
            <a:r>
              <a:rPr lang="de-DE" altLang="en-US" sz="1800" dirty="0" err="1"/>
              <a:t>left</a:t>
            </a:r>
            <a:r>
              <a:rPr lang="de-DE" altLang="en-US" sz="1800" dirty="0"/>
              <a:t> </a:t>
            </a:r>
            <a:r>
              <a:rPr lang="de-DE" altLang="en-US" sz="1800" dirty="0" err="1"/>
              <a:t>shift</a:t>
            </a:r>
            <a:endParaRPr lang="de-DE" altLang="en-US" sz="1800" dirty="0"/>
          </a:p>
          <a:p>
            <a:endParaRPr lang="de-DE" altLang="en-US" sz="500" dirty="0"/>
          </a:p>
          <a:p>
            <a:r>
              <a:rPr lang="de-DE" altLang="en-US" sz="1800" dirty="0"/>
              <a:t>        ← </a:t>
            </a:r>
            <a:r>
              <a:rPr lang="de-DE" altLang="en-US" sz="1800" dirty="0" err="1"/>
              <a:t>two</a:t>
            </a:r>
            <a:r>
              <a:rPr lang="de-DE" altLang="en-US" sz="1800" dirty="0"/>
              <a:t> </a:t>
            </a:r>
            <a:r>
              <a:rPr lang="de-DE" altLang="en-US" sz="1800" dirty="0" err="1"/>
              <a:t>positions</a:t>
            </a:r>
            <a:r>
              <a:rPr lang="de-DE" altLang="en-US" sz="1800" dirty="0"/>
              <a:t> </a:t>
            </a:r>
            <a:r>
              <a:rPr lang="de-DE" altLang="en-US" sz="1800" dirty="0" err="1"/>
              <a:t>left</a:t>
            </a:r>
            <a:r>
              <a:rPr lang="de-DE" altLang="en-US" sz="1800" dirty="0"/>
              <a:t> </a:t>
            </a:r>
            <a:r>
              <a:rPr lang="de-DE" altLang="en-US" sz="1800" dirty="0" err="1"/>
              <a:t>shift</a:t>
            </a:r>
            <a:endParaRPr lang="de-DE" altLang="en-US" sz="1800" dirty="0"/>
          </a:p>
          <a:p>
            <a:endParaRPr lang="de-DE" altLang="en-US" sz="500" dirty="0"/>
          </a:p>
          <a:p>
            <a:r>
              <a:rPr lang="de-DE" altLang="en-US" sz="1800" dirty="0"/>
              <a:t>        ← </a:t>
            </a:r>
            <a:r>
              <a:rPr lang="de-DE" altLang="en-US" sz="1800" dirty="0" err="1"/>
              <a:t>three</a:t>
            </a:r>
            <a:r>
              <a:rPr lang="de-DE" altLang="en-US" sz="1800" dirty="0"/>
              <a:t> </a:t>
            </a:r>
            <a:r>
              <a:rPr lang="de-DE" altLang="en-US" sz="1800" dirty="0" err="1"/>
              <a:t>positions</a:t>
            </a:r>
            <a:r>
              <a:rPr lang="de-DE" altLang="en-US" sz="1800" dirty="0"/>
              <a:t> </a:t>
            </a:r>
            <a:r>
              <a:rPr lang="de-DE" altLang="en-US" sz="1800" dirty="0" err="1"/>
              <a:t>left</a:t>
            </a:r>
            <a:r>
              <a:rPr lang="de-DE" altLang="en-US" sz="1800" dirty="0"/>
              <a:t> </a:t>
            </a:r>
            <a:r>
              <a:rPr lang="de-DE" altLang="en-US" sz="1800" dirty="0" err="1"/>
              <a:t>shift</a:t>
            </a:r>
            <a:endParaRPr lang="de-DE" alt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49A076E-AF23-A047-A42A-0F78B0946029}"/>
              </a:ext>
            </a:extLst>
          </p:cNvPr>
          <p:cNvGrpSpPr/>
          <p:nvPr/>
        </p:nvGrpSpPr>
        <p:grpSpPr>
          <a:xfrm>
            <a:off x="5871158" y="74637"/>
            <a:ext cx="3207313" cy="2508307"/>
            <a:chOff x="5871158" y="74637"/>
            <a:chExt cx="3207313" cy="25083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8313D65C-35C1-E244-AEA1-5BEEE5348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71158" y="74637"/>
              <a:ext cx="3207313" cy="2508307"/>
              <a:chOff x="6765021" y="4675188"/>
              <a:chExt cx="2257248" cy="1765300"/>
            </a:xfrm>
          </p:grpSpPr>
          <p:pic>
            <p:nvPicPr>
              <p:cNvPr id="23" name="Inhaltsplatzhalter 5" descr="aes_round.png">
                <a:extLst>
                  <a:ext uri="{FF2B5EF4-FFF2-40B4-BE49-F238E27FC236}">
                    <a16:creationId xmlns:a16="http://schemas.microsoft.com/office/drawing/2014/main" xmlns="" id="{1307579A-18B9-6D40-8353-01A581E4F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7528" y="4675188"/>
                <a:ext cx="2108200" cy="176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hteck 8">
                <a:extLst>
                  <a:ext uri="{FF2B5EF4-FFF2-40B4-BE49-F238E27FC236}">
                    <a16:creationId xmlns:a16="http://schemas.microsoft.com/office/drawing/2014/main" xmlns="" id="{17669EB0-520B-0242-BBC8-FBD49383E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5021" y="4961015"/>
                <a:ext cx="2257248" cy="86910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de-DE" altLang="en-US" sz="1800"/>
              </a:p>
            </p:txBody>
          </p:sp>
        </p:grpSp>
        <p:sp>
          <p:nvSpPr>
            <p:cNvPr id="25" name="Rechteck 8">
              <a:extLst>
                <a:ext uri="{FF2B5EF4-FFF2-40B4-BE49-F238E27FC236}">
                  <a16:creationId xmlns:a16="http://schemas.microsoft.com/office/drawing/2014/main" xmlns="" id="{4A23CE00-8E3D-1A42-B0D5-3FE01768D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888" y="499620"/>
              <a:ext cx="3101872" cy="65044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de-DE" altLang="en-US" sz="1800" dirty="0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0834E755-8BC7-7948-A359-8BAB6F4A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32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200" dirty="0" err="1">
                <a:ea typeface="ＭＳ Ｐゴシック" panose="020B0600070205080204" pitchFamily="34" charset="-128"/>
              </a:rPr>
              <a:t>Rows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state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matrix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are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shifted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cyclically</a:t>
            </a:r>
            <a:r>
              <a:rPr lang="de-DE" altLang="en-US" sz="2200" dirty="0">
                <a:ea typeface="ＭＳ Ｐゴシック" panose="020B0600070205080204" pitchFamily="34" charset="-128"/>
              </a:rPr>
              <a:t>:</a:t>
            </a:r>
          </a:p>
          <a:p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de-DE" altLang="en-US" sz="2200" dirty="0">
                <a:ea typeface="ＭＳ Ｐゴシック" panose="020B0600070205080204" pitchFamily="34" charset="-128"/>
              </a:rPr>
              <a:t>Input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matrix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</a:p>
          <a:p>
            <a:pPr>
              <a:buFontTx/>
              <a:buNone/>
            </a:pPr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de-DE" altLang="en-US" sz="2200" dirty="0">
                <a:ea typeface="ＭＳ Ｐゴシック" panose="020B0600070205080204" pitchFamily="34" charset="-128"/>
              </a:rPr>
              <a:t>Output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matrix</a:t>
            </a:r>
            <a:r>
              <a:rPr lang="de-DE" altLang="en-US" sz="2200" dirty="0">
                <a:ea typeface="ＭＳ Ｐゴシック" panose="020B0600070205080204" pitchFamily="34" charset="-128"/>
              </a:rPr>
              <a:t>	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811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B0F40-EF84-CB44-99C9-FC422152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Diffusion Layer: </a:t>
            </a:r>
            <a:br>
              <a:rPr lang="en-US" dirty="0"/>
            </a:br>
            <a:r>
              <a:rPr lang="de-DE" altLang="en-US" dirty="0" err="1">
                <a:ea typeface="ＭＳ Ｐゴシック" panose="020B0600070205080204" pitchFamily="34" charset="-128"/>
              </a:rPr>
              <a:t>MixColumn</a:t>
            </a:r>
            <a:r>
              <a:rPr lang="de-DE" altLang="en-US" dirty="0">
                <a:ea typeface="ＭＳ Ｐゴシック" panose="020B0600070205080204" pitchFamily="34" charset="-128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</a:rPr>
              <a:t>Sublayer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CA178F-A8CD-1944-83FF-54A4F1E7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ED09097-0309-7843-A3D5-B0890EE92E11}"/>
              </a:ext>
            </a:extLst>
          </p:cNvPr>
          <p:cNvGrpSpPr/>
          <p:nvPr/>
        </p:nvGrpSpPr>
        <p:grpSpPr>
          <a:xfrm>
            <a:off x="5871158" y="74637"/>
            <a:ext cx="3207313" cy="2508307"/>
            <a:chOff x="5871158" y="74637"/>
            <a:chExt cx="3207313" cy="25083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594FD33-77F5-364F-BB4A-11AC18E8AB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71158" y="74637"/>
              <a:ext cx="3207313" cy="2508307"/>
              <a:chOff x="6765021" y="4675188"/>
              <a:chExt cx="2257248" cy="1765300"/>
            </a:xfrm>
          </p:grpSpPr>
          <p:pic>
            <p:nvPicPr>
              <p:cNvPr id="14" name="Inhaltsplatzhalter 5" descr="aes_round.png">
                <a:extLst>
                  <a:ext uri="{FF2B5EF4-FFF2-40B4-BE49-F238E27FC236}">
                    <a16:creationId xmlns:a16="http://schemas.microsoft.com/office/drawing/2014/main" xmlns="" id="{5B16B367-41CA-0945-BDA4-7169C9EEB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7528" y="4675188"/>
                <a:ext cx="2108200" cy="176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hteck 8">
                <a:extLst>
                  <a:ext uri="{FF2B5EF4-FFF2-40B4-BE49-F238E27FC236}">
                    <a16:creationId xmlns:a16="http://schemas.microsoft.com/office/drawing/2014/main" xmlns="" id="{4B734A6F-FE21-4A40-A3A6-ADDFD2A99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5021" y="4961015"/>
                <a:ext cx="2257248" cy="86910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de-DE" altLang="en-US" sz="1800"/>
              </a:p>
            </p:txBody>
          </p:sp>
        </p:grpSp>
        <p:sp>
          <p:nvSpPr>
            <p:cNvPr id="13" name="Rechteck 8">
              <a:extLst>
                <a:ext uri="{FF2B5EF4-FFF2-40B4-BE49-F238E27FC236}">
                  <a16:creationId xmlns:a16="http://schemas.microsoft.com/office/drawing/2014/main" xmlns="" id="{C0228E8C-EF02-0B4C-91AF-13D9BFEDF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740" y="1046379"/>
              <a:ext cx="3083019" cy="65044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de-DE" altLang="en-US" sz="1800" dirty="0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259C6187-A9B3-4549-827C-0037493E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3324"/>
            <a:ext cx="8229600" cy="4857504"/>
          </a:xfrm>
        </p:spPr>
        <p:txBody>
          <a:bodyPr>
            <a:noAutofit/>
          </a:bodyPr>
          <a:lstStyle/>
          <a:p>
            <a:r>
              <a:rPr lang="de-DE" altLang="en-US" sz="2200" dirty="0">
                <a:ea typeface="ＭＳ Ｐゴシック" panose="020B0600070205080204" pitchFamily="34" charset="-128"/>
              </a:rPr>
              <a:t>Linear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transformation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which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mixes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each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de-DE" altLang="en-US" sz="2200" dirty="0">
                <a:ea typeface="ＭＳ Ｐゴシック" panose="020B0600070205080204" pitchFamily="34" charset="-128"/>
              </a:rPr>
              <a:t>   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column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of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state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matrix</a:t>
            </a:r>
            <a:endParaRPr lang="de-DE" altLang="en-US" sz="2200" dirty="0">
              <a:ea typeface="ＭＳ Ｐゴシック" panose="020B0600070205080204" pitchFamily="34" charset="-128"/>
            </a:endParaRPr>
          </a:p>
          <a:p>
            <a:r>
              <a:rPr lang="de-DE" altLang="en-US" sz="2200" dirty="0" err="1">
                <a:ea typeface="ＭＳ Ｐゴシック" panose="020B0600070205080204" pitchFamily="34" charset="-128"/>
              </a:rPr>
              <a:t>Each</a:t>
            </a:r>
            <a:r>
              <a:rPr lang="de-DE" altLang="en-US" sz="2200" dirty="0">
                <a:ea typeface="ＭＳ Ｐゴシック" panose="020B0600070205080204" pitchFamily="34" charset="-128"/>
              </a:rPr>
              <a:t> 4-byte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column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is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considered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as</a:t>
            </a:r>
            <a:r>
              <a:rPr lang="de-DE" altLang="en-US" sz="2200" dirty="0">
                <a:ea typeface="ＭＳ Ｐゴシック" panose="020B0600070205080204" pitchFamily="34" charset="-128"/>
              </a:rPr>
              <a:t> a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vector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and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multiplied</a:t>
            </a:r>
            <a:r>
              <a:rPr lang="de-DE" altLang="en-US" sz="2200" dirty="0">
                <a:ea typeface="ＭＳ Ｐゴシック" panose="020B0600070205080204" pitchFamily="34" charset="-128"/>
              </a:rPr>
              <a:t/>
            </a:r>
            <a:br>
              <a:rPr lang="de-DE" altLang="en-US" sz="2200" dirty="0">
                <a:ea typeface="ＭＳ Ｐゴシック" panose="020B0600070205080204" pitchFamily="34" charset="-128"/>
              </a:rPr>
            </a:br>
            <a:r>
              <a:rPr lang="de-DE" altLang="en-US" sz="2200" dirty="0" err="1">
                <a:ea typeface="ＭＳ Ｐゴシック" panose="020B0600070205080204" pitchFamily="34" charset="-128"/>
              </a:rPr>
              <a:t>by</a:t>
            </a:r>
            <a:r>
              <a:rPr lang="de-DE" altLang="en-US" sz="2200" dirty="0">
                <a:ea typeface="ＭＳ Ｐゴシック" panose="020B0600070205080204" pitchFamily="34" charset="-128"/>
              </a:rPr>
              <a:t> a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fixed</a:t>
            </a:r>
            <a:r>
              <a:rPr lang="de-DE" altLang="en-US" sz="2200" dirty="0">
                <a:ea typeface="ＭＳ Ｐゴシック" panose="020B0600070205080204" pitchFamily="34" charset="-128"/>
              </a:rPr>
              <a:t> 4x4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matrix</a:t>
            </a:r>
            <a:r>
              <a:rPr lang="de-DE" altLang="en-US" sz="2200" dirty="0">
                <a:ea typeface="ＭＳ Ｐゴシック" panose="020B0600070205080204" pitchFamily="34" charset="-128"/>
              </a:rPr>
              <a:t>, e.g.,</a:t>
            </a:r>
          </a:p>
          <a:p>
            <a:endParaRPr lang="de-DE" altLang="en-US" sz="2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de-DE" altLang="en-US" sz="2200" dirty="0">
              <a:ea typeface="ＭＳ Ｐゴシック" panose="020B0600070205080204" pitchFamily="34" charset="-128"/>
            </a:endParaRPr>
          </a:p>
          <a:p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de-DE" altLang="en-US" sz="22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de-DE" altLang="en-US" sz="2200" dirty="0">
                <a:ea typeface="ＭＳ Ｐゴシック" panose="020B0600070205080204" pitchFamily="34" charset="-128"/>
              </a:rPr>
              <a:t>	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where</a:t>
            </a:r>
            <a:r>
              <a:rPr lang="de-DE" altLang="en-US" sz="2200" dirty="0">
                <a:ea typeface="ＭＳ Ｐゴシック" panose="020B0600070205080204" pitchFamily="34" charset="-128"/>
              </a:rPr>
              <a:t> 01, 02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and</a:t>
            </a:r>
            <a:r>
              <a:rPr lang="de-DE" altLang="en-US" sz="2200" dirty="0">
                <a:ea typeface="ＭＳ Ｐゴシック" panose="020B0600070205080204" pitchFamily="34" charset="-128"/>
              </a:rPr>
              <a:t> 03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are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given</a:t>
            </a:r>
            <a:r>
              <a:rPr lang="de-DE" altLang="en-US" sz="2200" dirty="0">
                <a:ea typeface="ＭＳ Ｐゴシック" panose="020B0600070205080204" pitchFamily="34" charset="-128"/>
              </a:rPr>
              <a:t> in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hexadecimal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notation</a:t>
            </a:r>
            <a:endParaRPr lang="de-DE" altLang="en-US" sz="2200" dirty="0">
              <a:ea typeface="ＭＳ Ｐゴシック" panose="020B0600070205080204" pitchFamily="34" charset="-128"/>
            </a:endParaRPr>
          </a:p>
          <a:p>
            <a:r>
              <a:rPr lang="de-DE" altLang="en-US" sz="2200" dirty="0">
                <a:ea typeface="ＭＳ Ｐゴシック" panose="020B0600070205080204" pitchFamily="34" charset="-128"/>
              </a:rPr>
              <a:t>All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arithmetic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is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done</a:t>
            </a:r>
            <a:r>
              <a:rPr lang="de-DE" altLang="en-US" sz="2200" dirty="0">
                <a:ea typeface="ＭＳ Ｐゴシック" panose="020B0600070205080204" pitchFamily="34" charset="-128"/>
              </a:rPr>
              <a:t> in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the</a:t>
            </a:r>
            <a:r>
              <a:rPr lang="de-DE" altLang="en-US" sz="2200" dirty="0">
                <a:ea typeface="ＭＳ Ｐゴシック" panose="020B0600070205080204" pitchFamily="34" charset="-128"/>
              </a:rPr>
              <a:t> Galois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field</a:t>
            </a:r>
            <a:r>
              <a:rPr lang="de-DE" altLang="en-US" sz="2200" dirty="0">
                <a:ea typeface="ＭＳ Ｐゴシック" panose="020B0600070205080204" pitchFamily="34" charset="-128"/>
              </a:rPr>
              <a:t> </a:t>
            </a:r>
            <a:r>
              <a:rPr lang="de-DE" altLang="en-US" sz="2200" i="1" dirty="0">
                <a:ea typeface="ＭＳ Ｐゴシック" panose="020B0600070205080204" pitchFamily="34" charset="-128"/>
              </a:rPr>
              <a:t>GF</a:t>
            </a:r>
            <a:r>
              <a:rPr lang="de-DE" altLang="en-US" sz="2200" dirty="0">
                <a:ea typeface="ＭＳ Ｐゴシック" panose="020B0600070205080204" pitchFamily="34" charset="-128"/>
              </a:rPr>
              <a:t>(2</a:t>
            </a:r>
            <a:r>
              <a:rPr lang="de-DE" altLang="en-US" sz="2200" baseline="30000" dirty="0">
                <a:ea typeface="ＭＳ Ｐゴシック" panose="020B0600070205080204" pitchFamily="34" charset="-128"/>
              </a:rPr>
              <a:t>8</a:t>
            </a:r>
            <a:r>
              <a:rPr lang="de-DE" altLang="en-US" sz="2200" dirty="0">
                <a:ea typeface="ＭＳ Ｐゴシック" panose="020B0600070205080204" pitchFamily="34" charset="-128"/>
              </a:rPr>
              <a:t>),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containing</a:t>
            </a:r>
            <a:r>
              <a:rPr lang="de-DE" altLang="en-US" sz="2200" dirty="0">
                <a:ea typeface="ＭＳ Ｐゴシック" panose="020B0600070205080204" pitchFamily="34" charset="-128"/>
              </a:rPr>
              <a:t> 256 </a:t>
            </a:r>
            <a:r>
              <a:rPr lang="de-DE" altLang="en-US" sz="2200" dirty="0" err="1">
                <a:ea typeface="ＭＳ Ｐゴシック" panose="020B0600070205080204" pitchFamily="34" charset="-128"/>
              </a:rPr>
              <a:t>elements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00" y="3301758"/>
            <a:ext cx="3701999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Review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86" y="4940691"/>
            <a:ext cx="8229600" cy="1587801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>
                <a:latin typeface="Arial" charset="0"/>
              </a:rPr>
              <a:t>Encrypts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blocks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64 </a:t>
            </a:r>
            <a:r>
              <a:rPr lang="de-DE" b="1" dirty="0" err="1">
                <a:latin typeface="Arial" charset="0"/>
              </a:rPr>
              <a:t>bits</a:t>
            </a:r>
            <a:r>
              <a:rPr lang="de-DE" b="1" dirty="0">
                <a:latin typeface="Arial" charset="0"/>
              </a:rPr>
              <a:t> in </a:t>
            </a:r>
            <a:r>
              <a:rPr lang="de-DE" b="1" dirty="0" err="1">
                <a:latin typeface="Arial" charset="0"/>
              </a:rPr>
              <a:t>Feistal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network</a:t>
            </a:r>
            <a:endParaRPr lang="de-DE" b="1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a </a:t>
            </a:r>
            <a:r>
              <a:rPr lang="de-DE" b="1" dirty="0" err="1">
                <a:latin typeface="Arial" charset="0"/>
              </a:rPr>
              <a:t>key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56 </a:t>
            </a:r>
            <a:r>
              <a:rPr lang="de-DE" b="1" dirty="0" err="1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b="1" dirty="0" err="1">
                <a:latin typeface="Arial" charset="0"/>
              </a:rPr>
              <a:t>Symmetric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cipher</a:t>
            </a:r>
            <a:r>
              <a:rPr lang="de-DE" dirty="0">
                <a:latin typeface="Arial" charset="0"/>
              </a:rPr>
              <a:t>: </a:t>
            </a:r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same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for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encryption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decryption</a:t>
            </a:r>
            <a:endParaRPr lang="de-DE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>
                <a:latin typeface="Arial" charset="0"/>
              </a:rPr>
              <a:t>16 </a:t>
            </a:r>
            <a:r>
              <a:rPr lang="de-DE" b="1" dirty="0" err="1">
                <a:latin typeface="Arial" charset="0"/>
              </a:rPr>
              <a:t>rounds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which</a:t>
            </a:r>
            <a:r>
              <a:rPr lang="de-DE" dirty="0">
                <a:latin typeface="Arial" charset="0"/>
              </a:rPr>
              <a:t> all </a:t>
            </a:r>
            <a:r>
              <a:rPr lang="de-DE" dirty="0" err="1">
                <a:latin typeface="Arial" charset="0"/>
              </a:rPr>
              <a:t>perform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identical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operation</a:t>
            </a:r>
            <a:endParaRPr lang="de-DE" dirty="0">
              <a:latin typeface="Arial" charset="0"/>
            </a:endParaRPr>
          </a:p>
          <a:p>
            <a:r>
              <a:rPr lang="de-DE" b="1" dirty="0">
                <a:latin typeface="Arial" charset="0"/>
              </a:rPr>
              <a:t>Different </a:t>
            </a:r>
            <a:r>
              <a:rPr lang="de-DE" b="1" dirty="0" err="1">
                <a:latin typeface="Arial" charset="0"/>
              </a:rPr>
              <a:t>subkey</a:t>
            </a:r>
            <a:r>
              <a:rPr lang="de-DE" dirty="0">
                <a:latin typeface="Arial" charset="0"/>
              </a:rPr>
              <a:t> in </a:t>
            </a:r>
            <a:r>
              <a:rPr lang="de-DE" dirty="0" err="1">
                <a:latin typeface="Arial" charset="0"/>
              </a:rPr>
              <a:t>each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round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derived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from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main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endParaRPr lang="de-DE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93480" y="437294"/>
            <a:ext cx="6559550" cy="5162550"/>
            <a:chOff x="2339975" y="200025"/>
            <a:chExt cx="6559550" cy="5162550"/>
          </a:xfrm>
        </p:grpSpPr>
        <p:pic>
          <p:nvPicPr>
            <p:cNvPr id="6" name="Picture 41" descr="des_block"/>
            <p:cNvPicPr>
              <a:picLocks noGrp="1" noChangeAspect="1" noChangeArrowheads="1"/>
            </p:cNvPicPr>
            <p:nvPr>
              <p:ph sz="half" idx="4294967295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39975" y="1125538"/>
              <a:ext cx="2422525" cy="2592387"/>
            </a:xfrm>
            <a:noFill/>
          </p:spPr>
        </p:pic>
        <p:pic>
          <p:nvPicPr>
            <p:cNvPr id="7" name="Picture 49" descr="des_prin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200025"/>
              <a:ext cx="2382837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V="1">
              <a:off x="3995738" y="836613"/>
              <a:ext cx="2447925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3924300" y="2924175"/>
              <a:ext cx="2519363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76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Some</a:t>
            </a:r>
            <a:r>
              <a:rPr lang="de-DE" dirty="0">
                <a:latin typeface="Arial" charset="0"/>
              </a:rPr>
              <a:t>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3939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sz="2200" kern="0" dirty="0"/>
              <a:t>DES is not secure</a:t>
            </a:r>
          </a:p>
          <a:p>
            <a:pPr>
              <a:lnSpc>
                <a:spcPct val="130000"/>
              </a:lnSpc>
            </a:pPr>
            <a:r>
              <a:rPr lang="en-US" sz="2200" kern="0" dirty="0"/>
              <a:t>3DES is three times slower than DES</a:t>
            </a:r>
          </a:p>
          <a:p>
            <a:pPr>
              <a:lnSpc>
                <a:spcPct val="130000"/>
              </a:lnSpc>
            </a:pPr>
            <a:r>
              <a:rPr lang="en-US" sz="2200" kern="0" dirty="0"/>
              <a:t>AES is the most widely used symmetric cipher today</a:t>
            </a:r>
          </a:p>
          <a:p>
            <a:pPr>
              <a:lnSpc>
                <a:spcPct val="130000"/>
              </a:lnSpc>
            </a:pPr>
            <a:r>
              <a:rPr lang="en-US" sz="2200" kern="0" dirty="0"/>
              <a:t>The algorithm for AES was chosen by the US National Institute of Standards and Technology (NIST) in a multi-year selection process</a:t>
            </a:r>
          </a:p>
          <a:p>
            <a:pPr>
              <a:lnSpc>
                <a:spcPct val="130000"/>
              </a:lnSpc>
            </a:pPr>
            <a:r>
              <a:rPr lang="en-US" sz="2200" kern="0" dirty="0"/>
              <a:t>The requirements for all AES candidate submissions were:</a:t>
            </a:r>
          </a:p>
          <a:p>
            <a:pPr lvl="1">
              <a:lnSpc>
                <a:spcPct val="130000"/>
              </a:lnSpc>
            </a:pPr>
            <a:r>
              <a:rPr lang="en-US" sz="2000" kern="0" dirty="0"/>
              <a:t>Block cipher with </a:t>
            </a:r>
            <a:r>
              <a:rPr lang="en-US" sz="2000" b="1" kern="0" dirty="0"/>
              <a:t>128-bit block size</a:t>
            </a:r>
          </a:p>
          <a:p>
            <a:pPr lvl="1">
              <a:lnSpc>
                <a:spcPct val="130000"/>
              </a:lnSpc>
            </a:pPr>
            <a:r>
              <a:rPr lang="en-US" sz="2000" kern="0" dirty="0"/>
              <a:t>Three supported key lengths: 128, 192 and 256 bit</a:t>
            </a:r>
          </a:p>
          <a:p>
            <a:pPr lvl="1">
              <a:lnSpc>
                <a:spcPct val="130000"/>
              </a:lnSpc>
            </a:pPr>
            <a:r>
              <a:rPr lang="en-US" sz="2000" kern="0" dirty="0"/>
              <a:t>Security relative to other submitted algorithms</a:t>
            </a:r>
          </a:p>
          <a:p>
            <a:pPr lvl="1">
              <a:lnSpc>
                <a:spcPct val="130000"/>
              </a:lnSpc>
            </a:pPr>
            <a:r>
              <a:rPr lang="en-US" sz="2000" kern="0" dirty="0"/>
              <a:t>Efficiency in software and hardware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latin typeface="Arial" charset="0"/>
              </a:rPr>
              <a:t>Chronology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AES </a:t>
            </a:r>
            <a:r>
              <a:rPr lang="de-DE" dirty="0" err="1">
                <a:latin typeface="Arial" charset="0"/>
              </a:rPr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de-DE" sz="2200" dirty="0">
                <a:latin typeface="Arial" charset="0"/>
              </a:rPr>
              <a:t>The </a:t>
            </a:r>
            <a:r>
              <a:rPr lang="de-DE" sz="2200" dirty="0" err="1">
                <a:latin typeface="Arial" charset="0"/>
              </a:rPr>
              <a:t>need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for</a:t>
            </a:r>
            <a:r>
              <a:rPr lang="de-DE" sz="2200" dirty="0">
                <a:latin typeface="Arial" charset="0"/>
              </a:rPr>
              <a:t> a </a:t>
            </a:r>
            <a:r>
              <a:rPr lang="de-DE" sz="2200" dirty="0" err="1">
                <a:latin typeface="Arial" charset="0"/>
              </a:rPr>
              <a:t>new</a:t>
            </a:r>
            <a:r>
              <a:rPr lang="de-DE" sz="2200" dirty="0">
                <a:latin typeface="Arial" charset="0"/>
              </a:rPr>
              <a:t> block </a:t>
            </a:r>
            <a:r>
              <a:rPr lang="de-DE" sz="2200" dirty="0" err="1">
                <a:latin typeface="Arial" charset="0"/>
              </a:rPr>
              <a:t>cipher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announced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by</a:t>
            </a:r>
            <a:r>
              <a:rPr lang="de-DE" sz="2200" dirty="0">
                <a:latin typeface="Arial" charset="0"/>
              </a:rPr>
              <a:t> NIST in </a:t>
            </a:r>
            <a:r>
              <a:rPr lang="de-DE" sz="2200" dirty="0" err="1">
                <a:latin typeface="Arial" charset="0"/>
              </a:rPr>
              <a:t>January</a:t>
            </a:r>
            <a:r>
              <a:rPr lang="de-DE" sz="2200" dirty="0">
                <a:latin typeface="Arial" charset="0"/>
              </a:rPr>
              <a:t>, 1997</a:t>
            </a:r>
          </a:p>
          <a:p>
            <a:pPr>
              <a:lnSpc>
                <a:spcPct val="110000"/>
              </a:lnSpc>
            </a:pPr>
            <a:r>
              <a:rPr lang="de-DE" sz="2200" dirty="0">
                <a:latin typeface="Arial" charset="0"/>
              </a:rPr>
              <a:t>15 </a:t>
            </a:r>
            <a:r>
              <a:rPr lang="de-DE" sz="2200" dirty="0" err="1">
                <a:latin typeface="Arial" charset="0"/>
              </a:rPr>
              <a:t>candidates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algorithms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accepted</a:t>
            </a:r>
            <a:r>
              <a:rPr lang="de-DE" sz="2200" dirty="0">
                <a:latin typeface="Arial" charset="0"/>
              </a:rPr>
              <a:t> in August, 1998</a:t>
            </a:r>
          </a:p>
          <a:p>
            <a:pPr>
              <a:lnSpc>
                <a:spcPct val="110000"/>
              </a:lnSpc>
            </a:pPr>
            <a:r>
              <a:rPr lang="de-DE" sz="2200" dirty="0">
                <a:latin typeface="Arial" charset="0"/>
              </a:rPr>
              <a:t>5 </a:t>
            </a:r>
            <a:r>
              <a:rPr lang="de-DE" sz="2200" dirty="0" err="1">
                <a:latin typeface="Arial" charset="0"/>
              </a:rPr>
              <a:t>finalists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announced</a:t>
            </a:r>
            <a:r>
              <a:rPr lang="de-DE" sz="2200" dirty="0">
                <a:latin typeface="Arial" charset="0"/>
              </a:rPr>
              <a:t> in August, 1999:</a:t>
            </a:r>
          </a:p>
          <a:p>
            <a:pPr lvl="1">
              <a:lnSpc>
                <a:spcPct val="110000"/>
              </a:lnSpc>
            </a:pPr>
            <a:r>
              <a:rPr lang="de-DE" sz="2000" i="1" dirty="0">
                <a:latin typeface="Arial" charset="0"/>
              </a:rPr>
              <a:t>Mars</a:t>
            </a:r>
            <a:r>
              <a:rPr lang="de-DE" sz="2000" dirty="0">
                <a:latin typeface="Arial" charset="0"/>
              </a:rPr>
              <a:t> – IBM Corporation</a:t>
            </a:r>
          </a:p>
          <a:p>
            <a:pPr lvl="1">
              <a:lnSpc>
                <a:spcPct val="110000"/>
              </a:lnSpc>
            </a:pPr>
            <a:r>
              <a:rPr lang="de-DE" sz="2000" i="1" dirty="0">
                <a:latin typeface="Arial" charset="0"/>
              </a:rPr>
              <a:t>RC6 </a:t>
            </a:r>
            <a:r>
              <a:rPr lang="de-DE" sz="2000" dirty="0">
                <a:latin typeface="Arial" charset="0"/>
              </a:rPr>
              <a:t>– </a:t>
            </a:r>
            <a:r>
              <a:rPr lang="de-DE" sz="2000" i="1" dirty="0">
                <a:latin typeface="Arial" charset="0"/>
              </a:rPr>
              <a:t>RSA</a:t>
            </a:r>
            <a:r>
              <a:rPr lang="de-DE" sz="2000" dirty="0">
                <a:latin typeface="Arial" charset="0"/>
              </a:rPr>
              <a:t> Laboratories</a:t>
            </a:r>
          </a:p>
          <a:p>
            <a:pPr lvl="1">
              <a:lnSpc>
                <a:spcPct val="110000"/>
              </a:lnSpc>
            </a:pPr>
            <a:r>
              <a:rPr lang="de-DE" sz="2000" i="1" dirty="0" err="1">
                <a:latin typeface="Arial" charset="0"/>
              </a:rPr>
              <a:t>Rijndael</a:t>
            </a:r>
            <a:r>
              <a:rPr lang="de-DE" sz="2000" i="1" dirty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– J. </a:t>
            </a:r>
            <a:r>
              <a:rPr lang="de-DE" sz="2000" dirty="0" err="1">
                <a:latin typeface="Arial" charset="0"/>
              </a:rPr>
              <a:t>Daemen</a:t>
            </a:r>
            <a:r>
              <a:rPr lang="de-DE" sz="2000" dirty="0">
                <a:latin typeface="Arial" charset="0"/>
              </a:rPr>
              <a:t> &amp; V. </a:t>
            </a:r>
            <a:r>
              <a:rPr lang="de-DE" sz="2000" dirty="0" err="1">
                <a:latin typeface="Arial" charset="0"/>
              </a:rPr>
              <a:t>Rijmen</a:t>
            </a:r>
            <a:endParaRPr lang="de-DE" sz="2000" dirty="0">
              <a:latin typeface="Arial" charset="0"/>
            </a:endParaRPr>
          </a:p>
          <a:p>
            <a:pPr lvl="1">
              <a:lnSpc>
                <a:spcPct val="110000"/>
              </a:lnSpc>
            </a:pPr>
            <a:r>
              <a:rPr lang="de-DE" sz="2000" i="1" dirty="0">
                <a:latin typeface="Arial" charset="0"/>
              </a:rPr>
              <a:t>Serpent </a:t>
            </a:r>
            <a:r>
              <a:rPr lang="de-DE" sz="2000" dirty="0">
                <a:latin typeface="Arial" charset="0"/>
              </a:rPr>
              <a:t>– Eli </a:t>
            </a:r>
            <a:r>
              <a:rPr lang="de-DE" sz="2000" dirty="0" err="1">
                <a:latin typeface="Arial" charset="0"/>
              </a:rPr>
              <a:t>Biham</a:t>
            </a:r>
            <a:r>
              <a:rPr lang="de-DE" sz="2000" dirty="0">
                <a:latin typeface="Arial" charset="0"/>
              </a:rPr>
              <a:t> et al.</a:t>
            </a:r>
          </a:p>
          <a:p>
            <a:pPr lvl="1">
              <a:lnSpc>
                <a:spcPct val="110000"/>
              </a:lnSpc>
            </a:pPr>
            <a:r>
              <a:rPr lang="de-DE" sz="2000" i="1" dirty="0" err="1">
                <a:latin typeface="Arial" charset="0"/>
              </a:rPr>
              <a:t>Twofish</a:t>
            </a:r>
            <a:r>
              <a:rPr lang="de-DE" sz="2000" i="1" dirty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– B. </a:t>
            </a:r>
            <a:r>
              <a:rPr lang="de-DE" sz="2000" dirty="0" err="1">
                <a:latin typeface="Arial" charset="0"/>
              </a:rPr>
              <a:t>Schneier</a:t>
            </a:r>
            <a:r>
              <a:rPr lang="de-DE" sz="2000" dirty="0">
                <a:latin typeface="Arial" charset="0"/>
              </a:rPr>
              <a:t> et al.</a:t>
            </a:r>
          </a:p>
          <a:p>
            <a:pPr>
              <a:lnSpc>
                <a:spcPct val="110000"/>
              </a:lnSpc>
            </a:pPr>
            <a:r>
              <a:rPr lang="de-DE" sz="2200" dirty="0">
                <a:latin typeface="Arial" charset="0"/>
              </a:rPr>
              <a:t>In </a:t>
            </a:r>
            <a:r>
              <a:rPr lang="de-DE" sz="2200" dirty="0" err="1">
                <a:latin typeface="Arial" charset="0"/>
              </a:rPr>
              <a:t>October</a:t>
            </a:r>
            <a:r>
              <a:rPr lang="de-DE" sz="2200" dirty="0">
                <a:latin typeface="Arial" charset="0"/>
              </a:rPr>
              <a:t> 2000, </a:t>
            </a:r>
            <a:r>
              <a:rPr lang="de-DE" sz="2200" dirty="0" err="1">
                <a:latin typeface="Arial" charset="0"/>
              </a:rPr>
              <a:t>Rijndael</a:t>
            </a:r>
            <a:r>
              <a:rPr lang="de-DE" sz="2200" dirty="0">
                <a:latin typeface="Arial" charset="0"/>
              </a:rPr>
              <a:t> was </a:t>
            </a:r>
            <a:r>
              <a:rPr lang="de-DE" sz="2200" dirty="0" err="1">
                <a:latin typeface="Arial" charset="0"/>
              </a:rPr>
              <a:t>chosen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AES</a:t>
            </a:r>
          </a:p>
          <a:p>
            <a:pPr>
              <a:lnSpc>
                <a:spcPct val="110000"/>
              </a:lnSpc>
            </a:pPr>
            <a:r>
              <a:rPr lang="de-DE" sz="2200" dirty="0">
                <a:latin typeface="Arial" charset="0"/>
              </a:rPr>
              <a:t>AES was </a:t>
            </a:r>
            <a:r>
              <a:rPr lang="de-DE" sz="2200" dirty="0" err="1">
                <a:latin typeface="Arial" charset="0"/>
              </a:rPr>
              <a:t>formally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approved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as</a:t>
            </a:r>
            <a:r>
              <a:rPr lang="de-DE" sz="2200" dirty="0">
                <a:latin typeface="Arial" charset="0"/>
              </a:rPr>
              <a:t> a US </a:t>
            </a:r>
            <a:r>
              <a:rPr lang="de-DE" sz="2200" dirty="0" err="1">
                <a:latin typeface="Arial" charset="0"/>
              </a:rPr>
              <a:t>federal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standard</a:t>
            </a:r>
            <a:r>
              <a:rPr lang="de-DE" sz="2200" dirty="0">
                <a:latin typeface="Arial" charset="0"/>
              </a:rPr>
              <a:t> in November 2001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76DF3-E733-EC45-B75B-C981E23B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Preliminary: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CF704D-B4AF-0447-A86F-CEE11B6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8E35814-3524-5A45-987E-FA24FF5E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01640"/>
            <a:ext cx="8229600" cy="4849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E.g., ring </a:t>
            </a:r>
            <a:r>
              <a:rPr lang="en-US" sz="2000" i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dirty="0"/>
              <a:t>={0,1,…,</a:t>
            </a:r>
            <a:r>
              <a:rPr lang="en-US" sz="2000" i="1" dirty="0"/>
              <a:t>m</a:t>
            </a:r>
            <a:r>
              <a:rPr lang="en-US" sz="2000" dirty="0"/>
              <a:t>-1} and addition modulo </a:t>
            </a:r>
            <a:r>
              <a:rPr lang="en-US" sz="2000" i="1" dirty="0"/>
              <a:t>m</a:t>
            </a:r>
            <a:r>
              <a:rPr lang="en-US" sz="2000" dirty="0"/>
              <a:t> with neutral element 0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xmlns="" id="{3C4E0D46-F69E-D24E-98C9-67AD06A1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08" y="1369359"/>
            <a:ext cx="7143746" cy="4572000"/>
          </a:xfrm>
          <a:prstGeom prst="rect">
            <a:avLst/>
          </a:prstGeom>
        </p:spPr>
      </p:pic>
      <p:sp>
        <p:nvSpPr>
          <p:cNvPr id="11" name="Rechteck 8">
            <a:extLst>
              <a:ext uri="{FF2B5EF4-FFF2-40B4-BE49-F238E27FC236}">
                <a16:creationId xmlns:a16="http://schemas.microsoft.com/office/drawing/2014/main" xmlns="" id="{93FAC178-1408-6443-B28E-0AAAE8A2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961" y="2701887"/>
            <a:ext cx="724295" cy="280745"/>
          </a:xfrm>
          <a:prstGeom prst="rect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  <p:sp>
        <p:nvSpPr>
          <p:cNvPr id="12" name="Rechteck 8">
            <a:extLst>
              <a:ext uri="{FF2B5EF4-FFF2-40B4-BE49-F238E27FC236}">
                <a16:creationId xmlns:a16="http://schemas.microsoft.com/office/drawing/2014/main" xmlns="" id="{3386F97D-7B80-E940-B592-E36B7BB34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559" y="3290803"/>
            <a:ext cx="1082513" cy="280745"/>
          </a:xfrm>
          <a:prstGeom prst="rect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xmlns="" id="{931E091D-CC6B-584E-9852-8327A2B3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55" y="3872382"/>
            <a:ext cx="1533430" cy="280745"/>
          </a:xfrm>
          <a:prstGeom prst="rect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  <p:sp>
        <p:nvSpPr>
          <p:cNvPr id="15" name="Rechteck 8">
            <a:extLst>
              <a:ext uri="{FF2B5EF4-FFF2-40B4-BE49-F238E27FC236}">
                <a16:creationId xmlns:a16="http://schemas.microsoft.com/office/drawing/2014/main" xmlns="" id="{48E76C49-ACC4-4B4B-B162-F965279A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974" y="4442713"/>
            <a:ext cx="1734533" cy="280745"/>
          </a:xfrm>
          <a:prstGeom prst="rect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  <p:sp>
        <p:nvSpPr>
          <p:cNvPr id="16" name="Rechteck 8">
            <a:extLst>
              <a:ext uri="{FF2B5EF4-FFF2-40B4-BE49-F238E27FC236}">
                <a16:creationId xmlns:a16="http://schemas.microsoft.com/office/drawing/2014/main" xmlns="" id="{E32D6168-BD20-3B44-BAE5-DF658065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81" y="5033451"/>
            <a:ext cx="2546025" cy="280745"/>
          </a:xfrm>
          <a:prstGeom prst="rect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en-US" sz="1800"/>
          </a:p>
        </p:txBody>
      </p:sp>
    </p:spTree>
    <p:extLst>
      <p:ext uri="{BB962C8B-B14F-4D97-AF65-F5344CB8AC3E}">
        <p14:creationId xmlns:p14="http://schemas.microsoft.com/office/powerpoint/2010/main" val="153443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76DF3-E733-EC45-B75B-C981E23B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Preliminary: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CF704D-B4AF-0447-A86F-CEE11B6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8E35814-3524-5A45-987E-FA24FF5E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57" y="4827372"/>
            <a:ext cx="8522686" cy="154697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Field</a:t>
            </a:r>
            <a:r>
              <a:rPr lang="en-US" sz="2000" dirty="0"/>
              <a:t> is a set structure that can support all four basic arithmetic operations (i.e., addition, subtraction, multiplication, division)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E.g.</a:t>
            </a:r>
            <a:r>
              <a:rPr lang="en-US" sz="2000" dirty="0"/>
              <a:t>, the set of real number, </a:t>
            </a:r>
            <a:r>
              <a:rPr lang="en-US" sz="2000" b="1" i="1" dirty="0"/>
              <a:t>R</a:t>
            </a:r>
            <a:r>
              <a:rPr lang="en-US" sz="2000" dirty="0"/>
              <a:t>, is a field with neutral element 0 for the additive group and neutral element 1 for the multiplicative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243057-6E08-7742-9AA8-0A924FFE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29729"/>
            <a:ext cx="7632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8C5AA-F1E2-3640-9735-2091728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Preliminary: Prime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46E03D-E631-624F-A0B2-433533FB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4850"/>
            <a:ext cx="8229600" cy="4561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An integer ring </a:t>
            </a:r>
            <a:r>
              <a:rPr lang="en-US" sz="2200" i="1" dirty="0" err="1"/>
              <a:t>Z</a:t>
            </a:r>
            <a:r>
              <a:rPr lang="en-US" sz="2200" i="1" baseline="-25000" dirty="0" err="1"/>
              <a:t>p</a:t>
            </a:r>
            <a:r>
              <a:rPr lang="en-US" sz="2200" dirty="0"/>
              <a:t> (denoted as </a:t>
            </a:r>
            <a:r>
              <a:rPr lang="en-US" sz="2200" i="1" dirty="0"/>
              <a:t>GF</a:t>
            </a:r>
            <a:r>
              <a:rPr lang="en-US" sz="2200" dirty="0"/>
              <a:t>(</a:t>
            </a:r>
            <a:r>
              <a:rPr lang="en-US" sz="2200" i="1" dirty="0"/>
              <a:t>p</a:t>
            </a:r>
            <a:r>
              <a:rPr lang="en-US" sz="2200" dirty="0"/>
              <a:t>)) is a </a:t>
            </a:r>
            <a:r>
              <a:rPr lang="en-US" sz="2200" u="sng" dirty="0"/>
              <a:t>prime field</a:t>
            </a:r>
            <a:r>
              <a:rPr lang="en-US" sz="2200" dirty="0"/>
              <a:t> or </a:t>
            </a:r>
            <a:r>
              <a:rPr lang="en-US" sz="2200" u="sng" dirty="0"/>
              <a:t>Galois field with a prime number of elements</a:t>
            </a:r>
            <a:r>
              <a:rPr lang="en-US" sz="2200" dirty="0"/>
              <a:t>, if:</a:t>
            </a:r>
          </a:p>
          <a:p>
            <a:r>
              <a:rPr lang="en-US" sz="2200" i="1" dirty="0"/>
              <a:t>p</a:t>
            </a:r>
            <a:r>
              <a:rPr lang="en-US" sz="2200" dirty="0"/>
              <a:t> is a prime</a:t>
            </a:r>
          </a:p>
          <a:p>
            <a:r>
              <a:rPr lang="en-US" sz="2200" dirty="0"/>
              <a:t>All elements of </a:t>
            </a:r>
            <a:r>
              <a:rPr lang="en-US" sz="2200" i="1" dirty="0"/>
              <a:t>GF</a:t>
            </a:r>
            <a:r>
              <a:rPr lang="en-US" sz="2200" dirty="0"/>
              <a:t>(</a:t>
            </a:r>
            <a:r>
              <a:rPr lang="en-US" sz="2200" i="1" dirty="0"/>
              <a:t>p</a:t>
            </a:r>
            <a:r>
              <a:rPr lang="en-US" sz="2200" dirty="0"/>
              <a:t>) have an inverse</a:t>
            </a:r>
          </a:p>
          <a:p>
            <a:r>
              <a:rPr lang="en-US" sz="2200" dirty="0"/>
              <a:t>Arithmetic in </a:t>
            </a:r>
            <a:r>
              <a:rPr lang="en-US" sz="2200" i="1" dirty="0"/>
              <a:t>GF</a:t>
            </a:r>
            <a:r>
              <a:rPr lang="en-US" sz="2200" dirty="0"/>
              <a:t>(</a:t>
            </a:r>
            <a:r>
              <a:rPr lang="en-US" sz="2200" i="1" dirty="0"/>
              <a:t>p</a:t>
            </a:r>
            <a:r>
              <a:rPr lang="en-US" sz="2200" dirty="0"/>
              <a:t>) is done modulo </a:t>
            </a:r>
            <a:r>
              <a:rPr lang="en-US" sz="2200" i="1" dirty="0"/>
              <a:t>p</a:t>
            </a: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b="1" dirty="0"/>
              <a:t>Remarks:</a:t>
            </a:r>
          </a:p>
          <a:p>
            <a:r>
              <a:rPr lang="en-US" sz="2200" dirty="0"/>
              <a:t>The inverse </a:t>
            </a:r>
            <a:r>
              <a:rPr lang="en-US" sz="2200" i="1" dirty="0"/>
              <a:t>a</a:t>
            </a:r>
            <a:r>
              <a:rPr lang="en-US" sz="2200" i="1" baseline="30000" dirty="0"/>
              <a:t>-1</a:t>
            </a:r>
            <a:r>
              <a:rPr lang="en-US" sz="2200" dirty="0"/>
              <a:t> of a number </a:t>
            </a:r>
            <a:r>
              <a:rPr lang="en-US" sz="2200" i="1" dirty="0"/>
              <a:t>a</a:t>
            </a:r>
            <a:r>
              <a:rPr lang="en-US" sz="2200" dirty="0"/>
              <a:t> is defined such that:</a:t>
            </a:r>
          </a:p>
          <a:p>
            <a:pPr marL="0" indent="0" algn="ctr">
              <a:buNone/>
            </a:pPr>
            <a:r>
              <a:rPr lang="en-US" sz="2200" i="1" dirty="0"/>
              <a:t>a a</a:t>
            </a:r>
            <a:r>
              <a:rPr lang="en-US" sz="2200" i="1" baseline="30000" dirty="0"/>
              <a:t>-1 </a:t>
            </a:r>
            <a:r>
              <a:rPr lang="en-US" sz="2200" i="1" dirty="0">
                <a:cs typeface="Arial" charset="0"/>
              </a:rPr>
              <a:t>≡</a:t>
            </a:r>
            <a:r>
              <a:rPr lang="en-US" sz="2200" i="1" dirty="0"/>
              <a:t> 1 mod m</a:t>
            </a:r>
          </a:p>
          <a:p>
            <a:r>
              <a:rPr lang="en-US" sz="2200" dirty="0"/>
              <a:t>The inverse of a number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i="1" dirty="0"/>
              <a:t>mod m</a:t>
            </a:r>
            <a:r>
              <a:rPr lang="en-US" sz="2200" dirty="0"/>
              <a:t> only exists if and only if:</a:t>
            </a:r>
          </a:p>
          <a:p>
            <a:pPr marL="0" indent="0" algn="ctr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r>
              <a:rPr lang="en-US" sz="2200" dirty="0" err="1"/>
              <a:t>gcd</a:t>
            </a:r>
            <a:r>
              <a:rPr lang="en-US" sz="2200" dirty="0"/>
              <a:t> (</a:t>
            </a:r>
            <a:r>
              <a:rPr lang="en-US" sz="2200" i="1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m</a:t>
            </a:r>
            <a:r>
              <a:rPr lang="en-US" sz="2200" dirty="0"/>
              <a:t>) = 1</a:t>
            </a:r>
          </a:p>
          <a:p>
            <a:pPr marL="0" indent="0" algn="ctr">
              <a:spcBef>
                <a:spcPct val="25000"/>
              </a:spcBef>
              <a:buClr>
                <a:srgbClr val="007AC2"/>
              </a:buClr>
              <a:buSzPct val="120000"/>
              <a:buNone/>
            </a:pPr>
            <a:endParaRPr lang="en-US" sz="2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C1A25-298C-E741-B848-23FE235B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4C5CE-40F6-A346-9FE5-9F79C223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Prime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F618C-D44E-CF4C-BD19-E8162965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4D42B1-5FB0-CA41-B239-25A0AC7D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78" y="1862905"/>
            <a:ext cx="5885645" cy="4572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4258D19-1D82-084E-BDE9-014E4277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3386"/>
            <a:ext cx="8229600" cy="58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GF</a:t>
            </a:r>
            <a:r>
              <a:rPr lang="en-US" sz="2400" dirty="0"/>
              <a:t>(5) = </a:t>
            </a:r>
            <a:r>
              <a:rPr lang="en-US" sz="2400" i="1" dirty="0"/>
              <a:t>Z</a:t>
            </a:r>
            <a:r>
              <a:rPr lang="en-US" sz="2400" baseline="-25000" dirty="0"/>
              <a:t>5</a:t>
            </a:r>
            <a:r>
              <a:rPr lang="en-US" sz="2400" dirty="0"/>
              <a:t> = {0,1,2,3,4}</a:t>
            </a:r>
          </a:p>
        </p:txBody>
      </p:sp>
    </p:spTree>
    <p:extLst>
      <p:ext uri="{BB962C8B-B14F-4D97-AF65-F5344CB8AC3E}">
        <p14:creationId xmlns:p14="http://schemas.microsoft.com/office/powerpoint/2010/main" val="265589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AES: </a:t>
            </a:r>
            <a:r>
              <a:rPr lang="de-DE" dirty="0" err="1">
                <a:latin typeface="Arial" charset="0"/>
              </a:rPr>
              <a:t>Overview</a:t>
            </a:r>
            <a:r>
              <a:rPr lang="de-DE" dirty="0">
                <a:latin typeface="Arial" charset="0"/>
              </a:rPr>
              <a:t>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E:\Uni\Cryptobook\grundlagen_krypto\graphics\rijndael_pr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16409"/>
            <a:ext cx="3074406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96506"/>
              </p:ext>
            </p:extLst>
          </p:nvPr>
        </p:nvGraphicFramePr>
        <p:xfrm>
          <a:off x="1524000" y="4753691"/>
          <a:ext cx="6096000" cy="158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lang="de-DE" sz="2000" dirty="0" err="1">
                          <a:latin typeface="Arial"/>
                          <a:cs typeface="Arial"/>
                        </a:rPr>
                        <a:t>length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 (</a:t>
                      </a:r>
                      <a:r>
                        <a:rPr lang="de-DE" sz="2000" baseline="0" dirty="0" err="1">
                          <a:latin typeface="Arial"/>
                          <a:cs typeface="Arial"/>
                        </a:rPr>
                        <a:t>bits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)</a:t>
                      </a:r>
                      <a:endParaRPr lang="de-DE" sz="2000" dirty="0">
                        <a:latin typeface="Arial"/>
                        <a:cs typeface="Arial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Arial"/>
                          <a:cs typeface="Arial"/>
                        </a:rPr>
                        <a:t>Number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2000" baseline="0" dirty="0" err="1">
                          <a:latin typeface="Arial"/>
                          <a:cs typeface="Arial"/>
                        </a:rPr>
                        <a:t>of</a:t>
                      </a:r>
                      <a:r>
                        <a:rPr lang="de-DE" sz="20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2000" baseline="0" dirty="0" err="1">
                          <a:latin typeface="Arial"/>
                          <a:cs typeface="Arial"/>
                        </a:rPr>
                        <a:t>rounds</a:t>
                      </a:r>
                      <a:endParaRPr lang="de-DE" sz="2000" dirty="0">
                        <a:latin typeface="Arial"/>
                        <a:cs typeface="Arial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128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192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256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Inhaltsplatzhalter 2"/>
          <p:cNvSpPr txBox="1">
            <a:spLocks/>
          </p:cNvSpPr>
          <p:nvPr/>
        </p:nvSpPr>
        <p:spPr>
          <a:xfrm>
            <a:off x="476054" y="4135033"/>
            <a:ext cx="8157852" cy="554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sz="2200" dirty="0">
                <a:latin typeface="Arial" charset="0"/>
              </a:rPr>
              <a:t>The </a:t>
            </a:r>
            <a:r>
              <a:rPr lang="de-DE" sz="2200" dirty="0" err="1">
                <a:latin typeface="Arial" charset="0"/>
              </a:rPr>
              <a:t>number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of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rounds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depends</a:t>
            </a:r>
            <a:r>
              <a:rPr lang="de-DE" sz="2200" dirty="0">
                <a:latin typeface="Arial" charset="0"/>
              </a:rPr>
              <a:t> on </a:t>
            </a:r>
            <a:r>
              <a:rPr lang="de-DE" sz="2200" dirty="0" err="1">
                <a:latin typeface="Arial" charset="0"/>
              </a:rPr>
              <a:t>the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chosen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key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length</a:t>
            </a:r>
            <a:r>
              <a:rPr lang="de-DE" sz="220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424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781</Words>
  <Application>Microsoft Macintosh PowerPoint</Application>
  <PresentationFormat>On-screen Show (4:3)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ＭＳ Ｐゴシック</vt:lpstr>
      <vt:lpstr>Symbol</vt:lpstr>
      <vt:lpstr>宋体</vt:lpstr>
      <vt:lpstr>Arial</vt:lpstr>
      <vt:lpstr>Office Theme</vt:lpstr>
      <vt:lpstr>Advanced Encryption Standard_01</vt:lpstr>
      <vt:lpstr>Review of DES</vt:lpstr>
      <vt:lpstr>Some Basic Facts</vt:lpstr>
      <vt:lpstr>Chronology of the AES Selection</vt:lpstr>
      <vt:lpstr>Preliminary: Group</vt:lpstr>
      <vt:lpstr>Preliminary: Field</vt:lpstr>
      <vt:lpstr>Preliminary: Prime Field</vt:lpstr>
      <vt:lpstr>Example: Prime Field</vt:lpstr>
      <vt:lpstr>AES: Overview (1)</vt:lpstr>
      <vt:lpstr>AES: Overview (2)</vt:lpstr>
      <vt:lpstr>Internal Structure of AES (1)</vt:lpstr>
      <vt:lpstr>Internal Structure of AES (2)</vt:lpstr>
      <vt:lpstr>Byte Substitution Layer</vt:lpstr>
      <vt:lpstr>Example: S-Boxes</vt:lpstr>
      <vt:lpstr>Diffusion Layer</vt:lpstr>
      <vt:lpstr>Diffusion Layer:  ShiftRows Sublayer</vt:lpstr>
      <vt:lpstr>Diffusion Layer:  MixColumn Sublayer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66</cp:revision>
  <dcterms:created xsi:type="dcterms:W3CDTF">2016-08-15T16:38:04Z</dcterms:created>
  <dcterms:modified xsi:type="dcterms:W3CDTF">2018-02-07T20:17:06Z</dcterms:modified>
</cp:coreProperties>
</file>