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4" r:id="rId15"/>
    <p:sldId id="268" r:id="rId16"/>
    <p:sldId id="26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/>
    <p:restoredTop sz="71644"/>
  </p:normalViewPr>
  <p:slideViewPr>
    <p:cSldViewPr snapToGrid="0" snapToObjects="1">
      <p:cViewPr varScale="1">
        <p:scale>
          <a:sx n="80" d="100"/>
          <a:sy n="80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F4F4D-4FA7-5143-8B41-85B998EA3429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D136B-B4A3-6B49-98A2-AF97610C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err="1"/>
              <a:t>Analogy</a:t>
            </a:r>
            <a:r>
              <a:rPr lang="de-DE" altLang="en-US" dirty="0"/>
              <a:t> </a:t>
            </a:r>
            <a:r>
              <a:rPr lang="de-DE" altLang="en-US" dirty="0" err="1"/>
              <a:t>for</a:t>
            </a:r>
            <a:r>
              <a:rPr lang="de-DE" altLang="en-US" dirty="0"/>
              <a:t> </a:t>
            </a:r>
            <a:r>
              <a:rPr lang="de-DE" altLang="en-US" dirty="0" err="1"/>
              <a:t>symmetric-key</a:t>
            </a:r>
            <a:r>
              <a:rPr lang="de-DE" altLang="en-US" dirty="0"/>
              <a:t> </a:t>
            </a:r>
            <a:r>
              <a:rPr lang="de-DE" altLang="en-US" dirty="0" err="1"/>
              <a:t>algorithms</a:t>
            </a:r>
            <a:r>
              <a:rPr lang="de-DE" altLang="en-US" dirty="0"/>
              <a:t>: </a:t>
            </a:r>
            <a:r>
              <a:rPr lang="de-DE" altLang="en-US" dirty="0" err="1"/>
              <a:t>Symmetric-key</a:t>
            </a:r>
            <a:r>
              <a:rPr lang="de-DE" altLang="en-US" dirty="0"/>
              <a:t> </a:t>
            </a:r>
            <a:r>
              <a:rPr lang="de-DE" altLang="en-US" dirty="0" err="1"/>
              <a:t>schemes</a:t>
            </a:r>
            <a:r>
              <a:rPr lang="de-DE" altLang="en-US" dirty="0"/>
              <a:t> </a:t>
            </a:r>
            <a:r>
              <a:rPr lang="de-DE" altLang="en-US" dirty="0" err="1"/>
              <a:t>are</a:t>
            </a:r>
            <a:r>
              <a:rPr lang="de-DE" altLang="en-US" dirty="0"/>
              <a:t> </a:t>
            </a:r>
            <a:r>
              <a:rPr lang="de-DE" altLang="en-US" dirty="0" err="1"/>
              <a:t>analogous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a </a:t>
            </a:r>
            <a:r>
              <a:rPr lang="de-DE" altLang="en-US" dirty="0" err="1"/>
              <a:t>safe</a:t>
            </a:r>
            <a:r>
              <a:rPr lang="de-DE" altLang="en-US" dirty="0"/>
              <a:t> box </a:t>
            </a:r>
            <a:r>
              <a:rPr lang="de-DE" altLang="en-US" dirty="0" err="1"/>
              <a:t>with</a:t>
            </a:r>
            <a:r>
              <a:rPr lang="de-DE" altLang="en-US" dirty="0"/>
              <a:t> a strong lock.</a:t>
            </a:r>
          </a:p>
          <a:p>
            <a:r>
              <a:rPr lang="de-DE" altLang="en-US" dirty="0" err="1"/>
              <a:t>Everyone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> </a:t>
            </a:r>
            <a:r>
              <a:rPr lang="de-DE" altLang="en-US" dirty="0" err="1"/>
              <a:t>can</a:t>
            </a:r>
            <a:r>
              <a:rPr lang="de-DE" altLang="en-US" dirty="0"/>
              <a:t> </a:t>
            </a:r>
            <a:r>
              <a:rPr lang="de-DE" altLang="en-US" dirty="0" err="1"/>
              <a:t>deposit</a:t>
            </a:r>
            <a:r>
              <a:rPr lang="de-DE" altLang="en-US" dirty="0"/>
              <a:t> </a:t>
            </a:r>
            <a:r>
              <a:rPr lang="de-DE" altLang="en-US" dirty="0" err="1"/>
              <a:t>messages</a:t>
            </a:r>
            <a:r>
              <a:rPr lang="de-DE" altLang="en-US" dirty="0"/>
              <a:t> in </a:t>
            </a:r>
            <a:r>
              <a:rPr lang="de-DE" altLang="en-US" dirty="0" err="1"/>
              <a:t>it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retrieve</a:t>
            </a:r>
            <a:r>
              <a:rPr lang="de-DE" altLang="en-US" dirty="0"/>
              <a:t> </a:t>
            </a:r>
            <a:r>
              <a:rPr lang="de-DE" altLang="en-US" dirty="0" err="1"/>
              <a:t>messages</a:t>
            </a:r>
            <a:r>
              <a:rPr lang="de-DE" altLang="en-US" dirty="0"/>
              <a:t>.</a:t>
            </a:r>
          </a:p>
          <a:p>
            <a:endParaRPr lang="de-DE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D136B-B4A3-6B49-98A2-AF97610CD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err="1"/>
              <a:t>It</a:t>
            </a:r>
            <a:r>
              <a:rPr lang="de-DE" altLang="en-US" dirty="0"/>
              <a:t> </a:t>
            </a:r>
            <a:r>
              <a:rPr lang="de-DE" altLang="en-US" dirty="0" err="1"/>
              <a:t>looks</a:t>
            </a:r>
            <a:r>
              <a:rPr lang="de-DE" altLang="en-US" dirty="0"/>
              <a:t> </a:t>
            </a:r>
            <a:r>
              <a:rPr lang="de-DE" altLang="en-US" dirty="0" err="1"/>
              <a:t>as</a:t>
            </a:r>
            <a:r>
              <a:rPr lang="de-DE" altLang="en-US" dirty="0"/>
              <a:t> </a:t>
            </a:r>
            <a:r>
              <a:rPr lang="de-DE" altLang="en-US" dirty="0" err="1"/>
              <a:t>though</a:t>
            </a:r>
            <a:r>
              <a:rPr lang="de-DE" altLang="en-US" dirty="0"/>
              <a:t> </a:t>
            </a:r>
            <a:r>
              <a:rPr lang="de-DE" altLang="en-US" dirty="0" err="1"/>
              <a:t>public-key</a:t>
            </a:r>
            <a:r>
              <a:rPr lang="de-DE" altLang="en-US" dirty="0"/>
              <a:t> </a:t>
            </a:r>
            <a:r>
              <a:rPr lang="de-DE" altLang="en-US" dirty="0" err="1"/>
              <a:t>schemes</a:t>
            </a:r>
            <a:r>
              <a:rPr lang="de-DE" altLang="en-US" dirty="0"/>
              <a:t> </a:t>
            </a:r>
            <a:r>
              <a:rPr lang="de-DE" altLang="en-US" dirty="0" err="1"/>
              <a:t>can</a:t>
            </a:r>
            <a:r>
              <a:rPr lang="de-DE" altLang="en-US" dirty="0"/>
              <a:t> </a:t>
            </a:r>
            <a:r>
              <a:rPr lang="de-DE" altLang="en-US" dirty="0" err="1"/>
              <a:t>provide</a:t>
            </a:r>
            <a:r>
              <a:rPr lang="de-DE" altLang="en-US" dirty="0"/>
              <a:t> all</a:t>
            </a:r>
          </a:p>
          <a:p>
            <a:r>
              <a:rPr lang="de-DE" altLang="en-US" dirty="0" err="1"/>
              <a:t>functionality</a:t>
            </a:r>
            <a:r>
              <a:rPr lang="de-DE" altLang="en-US" dirty="0"/>
              <a:t> </a:t>
            </a:r>
            <a:r>
              <a:rPr lang="de-DE" altLang="en-US" dirty="0" err="1"/>
              <a:t>needed</a:t>
            </a:r>
            <a:r>
              <a:rPr lang="de-DE" altLang="en-US" dirty="0"/>
              <a:t> in modern </a:t>
            </a:r>
            <a:r>
              <a:rPr lang="de-DE" altLang="en-US" dirty="0" err="1"/>
              <a:t>security</a:t>
            </a:r>
            <a:r>
              <a:rPr lang="de-DE" altLang="en-US" dirty="0"/>
              <a:t> </a:t>
            </a:r>
            <a:r>
              <a:rPr lang="de-DE" altLang="en-US" dirty="0" err="1"/>
              <a:t>protocols</a:t>
            </a:r>
            <a:r>
              <a:rPr lang="de-DE" altLang="en-US" dirty="0"/>
              <a:t> such </a:t>
            </a:r>
            <a:r>
              <a:rPr lang="de-DE" altLang="en-US" dirty="0" err="1"/>
              <a:t>as</a:t>
            </a:r>
            <a:endParaRPr lang="de-DE" altLang="en-US" dirty="0"/>
          </a:p>
          <a:p>
            <a:r>
              <a:rPr lang="de-DE" altLang="en-US" dirty="0"/>
              <a:t>SSL/TLS. </a:t>
            </a:r>
            <a:r>
              <a:rPr lang="de-DE" altLang="en-US" dirty="0" err="1"/>
              <a:t>However</a:t>
            </a:r>
            <a:r>
              <a:rPr lang="de-DE" altLang="en-US" dirty="0"/>
              <a:t>,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major</a:t>
            </a:r>
            <a:r>
              <a:rPr lang="de-DE" altLang="en-US" dirty="0"/>
              <a:t> </a:t>
            </a:r>
            <a:r>
              <a:rPr lang="de-DE" altLang="en-US" dirty="0" err="1"/>
              <a:t>drawback</a:t>
            </a:r>
            <a:r>
              <a:rPr lang="de-DE" altLang="en-US" dirty="0"/>
              <a:t> in </a:t>
            </a:r>
            <a:r>
              <a:rPr lang="de-DE" altLang="en-US" dirty="0" err="1"/>
              <a:t>practice</a:t>
            </a:r>
            <a:r>
              <a:rPr lang="de-DE" altLang="en-US" dirty="0"/>
              <a:t> </a:t>
            </a:r>
            <a:r>
              <a:rPr lang="de-DE" altLang="en-US" dirty="0" err="1"/>
              <a:t>is</a:t>
            </a:r>
            <a:r>
              <a:rPr lang="de-DE" altLang="en-US" dirty="0"/>
              <a:t> </a:t>
            </a:r>
            <a:r>
              <a:rPr lang="de-DE" altLang="en-US" dirty="0" err="1"/>
              <a:t>that</a:t>
            </a:r>
            <a:r>
              <a:rPr lang="de-DE" altLang="en-US" dirty="0"/>
              <a:t> </a:t>
            </a:r>
            <a:r>
              <a:rPr lang="de-DE" altLang="en-US" dirty="0" err="1"/>
              <a:t>encryption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endParaRPr lang="de-DE" altLang="en-US" dirty="0"/>
          </a:p>
          <a:p>
            <a:r>
              <a:rPr lang="de-DE" altLang="en-US" dirty="0" err="1"/>
              <a:t>data</a:t>
            </a:r>
            <a:r>
              <a:rPr lang="de-DE" altLang="en-US" dirty="0"/>
              <a:t> </a:t>
            </a:r>
            <a:r>
              <a:rPr lang="de-DE" altLang="en-US" dirty="0" err="1"/>
              <a:t>is</a:t>
            </a:r>
            <a:r>
              <a:rPr lang="de-DE" altLang="en-US" dirty="0"/>
              <a:t> </a:t>
            </a:r>
            <a:r>
              <a:rPr lang="de-DE" altLang="en-US" dirty="0" err="1"/>
              <a:t>extremely</a:t>
            </a:r>
            <a:r>
              <a:rPr lang="de-DE" altLang="en-US" dirty="0"/>
              <a:t> </a:t>
            </a:r>
            <a:r>
              <a:rPr lang="de-DE" altLang="en-US" dirty="0" err="1"/>
              <a:t>computationally</a:t>
            </a:r>
            <a:r>
              <a:rPr lang="de-DE" altLang="en-US" dirty="0"/>
              <a:t> </a:t>
            </a:r>
            <a:r>
              <a:rPr lang="de-DE" altLang="en-US" dirty="0" err="1"/>
              <a:t>demanding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public-key</a:t>
            </a:r>
            <a:endParaRPr lang="de-DE" altLang="en-US" dirty="0"/>
          </a:p>
          <a:p>
            <a:r>
              <a:rPr lang="de-DE" altLang="en-US" dirty="0" err="1"/>
              <a:t>algorithms</a:t>
            </a:r>
            <a:r>
              <a:rPr lang="de-DE" altLang="en-US" dirty="0"/>
              <a:t>. </a:t>
            </a:r>
            <a:r>
              <a:rPr lang="de-DE" altLang="en-US" dirty="0" err="1"/>
              <a:t>Many</a:t>
            </a:r>
            <a:r>
              <a:rPr lang="de-DE" altLang="en-US" dirty="0"/>
              <a:t>  block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stream</a:t>
            </a:r>
            <a:r>
              <a:rPr lang="de-DE" altLang="en-US" dirty="0"/>
              <a:t> </a:t>
            </a:r>
            <a:r>
              <a:rPr lang="de-DE" altLang="en-US" dirty="0" err="1"/>
              <a:t>ciphers</a:t>
            </a:r>
            <a:r>
              <a:rPr lang="de-DE" altLang="en-US" dirty="0"/>
              <a:t> </a:t>
            </a:r>
            <a:r>
              <a:rPr lang="de-DE" altLang="en-US" dirty="0" err="1"/>
              <a:t>can</a:t>
            </a:r>
            <a:r>
              <a:rPr lang="de-DE" altLang="en-US" dirty="0"/>
              <a:t> </a:t>
            </a:r>
            <a:r>
              <a:rPr lang="de-DE" altLang="en-US" dirty="0" err="1"/>
              <a:t>encrypt</a:t>
            </a:r>
            <a:r>
              <a:rPr lang="de-DE" altLang="en-US" dirty="0"/>
              <a:t> 1000 </a:t>
            </a:r>
            <a:r>
              <a:rPr lang="de-DE" altLang="en-US" dirty="0" err="1"/>
              <a:t>times</a:t>
            </a:r>
            <a:endParaRPr lang="de-DE" altLang="en-US" dirty="0"/>
          </a:p>
          <a:p>
            <a:r>
              <a:rPr lang="de-DE" altLang="en-US" dirty="0" err="1"/>
              <a:t>faster</a:t>
            </a:r>
            <a:r>
              <a:rPr lang="de-DE" altLang="en-US" dirty="0"/>
              <a:t> in </a:t>
            </a:r>
            <a:r>
              <a:rPr lang="de-DE" altLang="en-US" dirty="0" err="1"/>
              <a:t>software</a:t>
            </a:r>
            <a:r>
              <a:rPr lang="de-DE" altLang="en-US" dirty="0"/>
              <a:t> </a:t>
            </a:r>
            <a:r>
              <a:rPr lang="de-DE" altLang="en-US" dirty="0" err="1"/>
              <a:t>than</a:t>
            </a:r>
            <a:r>
              <a:rPr lang="de-DE" altLang="en-US" dirty="0"/>
              <a:t> </a:t>
            </a:r>
            <a:r>
              <a:rPr lang="de-DE" altLang="en-US" dirty="0" err="1"/>
              <a:t>public-key</a:t>
            </a:r>
            <a:r>
              <a:rPr lang="de-DE" altLang="en-US" dirty="0"/>
              <a:t> </a:t>
            </a:r>
            <a:r>
              <a:rPr lang="de-DE" altLang="en-US" dirty="0" err="1"/>
              <a:t>algorithms</a:t>
            </a:r>
            <a:r>
              <a:rPr lang="de-DE" altLang="en-US" dirty="0"/>
              <a:t>. On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other</a:t>
            </a:r>
            <a:r>
              <a:rPr lang="de-DE" altLang="en-US" dirty="0"/>
              <a:t> </a:t>
            </a:r>
            <a:r>
              <a:rPr lang="de-DE" altLang="en-US" dirty="0" err="1"/>
              <a:t>hand</a:t>
            </a:r>
            <a:r>
              <a:rPr lang="de-DE" altLang="en-US" dirty="0"/>
              <a:t>,</a:t>
            </a:r>
          </a:p>
          <a:p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algorithms</a:t>
            </a:r>
            <a:r>
              <a:rPr lang="de-DE" altLang="en-US" dirty="0"/>
              <a:t> </a:t>
            </a:r>
            <a:r>
              <a:rPr lang="de-DE" altLang="en-US" dirty="0" err="1"/>
              <a:t>are</a:t>
            </a:r>
            <a:r>
              <a:rPr lang="de-DE" altLang="en-US" dirty="0"/>
              <a:t> </a:t>
            </a:r>
            <a:r>
              <a:rPr lang="de-DE" altLang="en-US" dirty="0" err="1"/>
              <a:t>poor</a:t>
            </a:r>
            <a:r>
              <a:rPr lang="de-DE" altLang="en-US" dirty="0"/>
              <a:t> at </a:t>
            </a:r>
            <a:r>
              <a:rPr lang="de-DE" altLang="en-US" dirty="0" err="1"/>
              <a:t>providing</a:t>
            </a:r>
            <a:r>
              <a:rPr lang="de-DE" altLang="en-US" dirty="0"/>
              <a:t> digital </a:t>
            </a:r>
            <a:r>
              <a:rPr lang="de-DE" altLang="en-US" dirty="0" err="1"/>
              <a:t>signatures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endParaRPr lang="de-DE" altLang="en-US" dirty="0"/>
          </a:p>
          <a:p>
            <a:r>
              <a:rPr lang="de-DE" altLang="en-US" dirty="0" err="1"/>
              <a:t>establishment</a:t>
            </a:r>
            <a:r>
              <a:rPr lang="de-DE" altLang="en-US" dirty="0"/>
              <a:t>/</a:t>
            </a:r>
            <a:r>
              <a:rPr lang="de-DE" altLang="en-US" dirty="0" err="1"/>
              <a:t>transport</a:t>
            </a:r>
            <a:r>
              <a:rPr lang="de-DE" altLang="en-US" dirty="0"/>
              <a:t> </a:t>
            </a:r>
            <a:r>
              <a:rPr lang="de-DE" altLang="en-US" dirty="0" err="1"/>
              <a:t>functionality</a:t>
            </a:r>
            <a:r>
              <a:rPr lang="de-DE" altLang="en-US" dirty="0"/>
              <a:t>. </a:t>
            </a:r>
            <a:r>
              <a:rPr lang="de-DE" altLang="en-US" dirty="0" err="1"/>
              <a:t>Hence</a:t>
            </a:r>
            <a:r>
              <a:rPr lang="de-DE" altLang="en-US" dirty="0"/>
              <a:t>, </a:t>
            </a:r>
            <a:r>
              <a:rPr lang="de-DE" altLang="en-US" dirty="0" err="1"/>
              <a:t>most</a:t>
            </a:r>
            <a:r>
              <a:rPr lang="de-DE" altLang="en-US" dirty="0"/>
              <a:t> </a:t>
            </a:r>
            <a:r>
              <a:rPr lang="de-DE" altLang="en-US" dirty="0" err="1"/>
              <a:t>practical</a:t>
            </a:r>
            <a:r>
              <a:rPr lang="de-DE" altLang="en-US" dirty="0"/>
              <a:t> </a:t>
            </a:r>
            <a:r>
              <a:rPr lang="de-DE" altLang="en-US" dirty="0" err="1"/>
              <a:t>protocols</a:t>
            </a:r>
            <a:endParaRPr lang="de-DE" altLang="en-US" dirty="0"/>
          </a:p>
          <a:p>
            <a:r>
              <a:rPr lang="de-DE" altLang="en-US" dirty="0" err="1"/>
              <a:t>are</a:t>
            </a:r>
            <a:r>
              <a:rPr lang="de-DE" altLang="en-US" dirty="0"/>
              <a:t> hybrid </a:t>
            </a:r>
            <a:r>
              <a:rPr lang="de-DE" altLang="en-US" dirty="0" err="1"/>
              <a:t>protocols</a:t>
            </a:r>
            <a:r>
              <a:rPr lang="de-DE" altLang="en-US" dirty="0"/>
              <a:t> </a:t>
            </a:r>
            <a:r>
              <a:rPr lang="de-DE" altLang="en-US" dirty="0" err="1"/>
              <a:t>which</a:t>
            </a:r>
            <a:r>
              <a:rPr lang="de-DE" altLang="en-US" dirty="0"/>
              <a:t> </a:t>
            </a:r>
            <a:r>
              <a:rPr lang="de-DE" altLang="en-US" dirty="0" err="1"/>
              <a:t>incorporate</a:t>
            </a:r>
            <a:r>
              <a:rPr lang="de-DE" altLang="en-US" dirty="0"/>
              <a:t> </a:t>
            </a:r>
            <a:r>
              <a:rPr lang="de-DE" altLang="en-US" dirty="0" err="1"/>
              <a:t>both</a:t>
            </a:r>
            <a:r>
              <a:rPr lang="de-DE" altLang="en-US" dirty="0"/>
              <a:t> </a:t>
            </a:r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public-key</a:t>
            </a:r>
            <a:endParaRPr lang="de-DE" altLang="en-US" dirty="0"/>
          </a:p>
          <a:p>
            <a:r>
              <a:rPr lang="de-DE" altLang="en-US" dirty="0" err="1"/>
              <a:t>algorithms</a:t>
            </a:r>
            <a:r>
              <a:rPr lang="de-DE" altLang="en-US" dirty="0"/>
              <a:t>.</a:t>
            </a:r>
          </a:p>
          <a:p>
            <a:endParaRPr lang="de-DE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D136B-B4A3-6B49-98A2-AF97610CD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/>
              <a:t>In </a:t>
            </a:r>
            <a:r>
              <a:rPr lang="de-DE" altLang="en-US" dirty="0" err="1"/>
              <a:t>addition</a:t>
            </a:r>
            <a:r>
              <a:rPr lang="de-DE" altLang="en-US" dirty="0"/>
              <a:t>, </a:t>
            </a:r>
            <a:r>
              <a:rPr lang="de-DE" altLang="en-US" dirty="0" err="1"/>
              <a:t>there</a:t>
            </a:r>
            <a:r>
              <a:rPr lang="de-DE" altLang="en-US" dirty="0"/>
              <a:t> </a:t>
            </a:r>
            <a:r>
              <a:rPr lang="de-DE" altLang="en-US" dirty="0" err="1"/>
              <a:t>are</a:t>
            </a:r>
            <a:r>
              <a:rPr lang="de-DE" altLang="en-US" dirty="0"/>
              <a:t> </a:t>
            </a:r>
            <a:r>
              <a:rPr lang="de-DE" altLang="en-US" dirty="0" err="1"/>
              <a:t>many</a:t>
            </a:r>
            <a:r>
              <a:rPr lang="de-DE" altLang="en-US" dirty="0"/>
              <a:t> </a:t>
            </a:r>
            <a:r>
              <a:rPr lang="de-DE" altLang="en-US" dirty="0" err="1"/>
              <a:t>other</a:t>
            </a:r>
            <a:r>
              <a:rPr lang="de-DE" altLang="en-US" dirty="0"/>
              <a:t> </a:t>
            </a:r>
            <a:r>
              <a:rPr lang="de-DE" altLang="en-US" dirty="0" err="1"/>
              <a:t>public-key</a:t>
            </a:r>
            <a:r>
              <a:rPr lang="de-DE" altLang="en-US" dirty="0"/>
              <a:t> </a:t>
            </a:r>
            <a:r>
              <a:rPr lang="de-DE" altLang="en-US" dirty="0" err="1"/>
              <a:t>schemes</a:t>
            </a:r>
            <a:r>
              <a:rPr lang="de-DE" altLang="en-US" dirty="0"/>
              <a:t>, such </a:t>
            </a:r>
            <a:r>
              <a:rPr lang="de-DE" altLang="en-US" dirty="0" err="1"/>
              <a:t>as</a:t>
            </a:r>
            <a:r>
              <a:rPr lang="de-DE" altLang="en-US" dirty="0"/>
              <a:t> NTRU </a:t>
            </a:r>
            <a:r>
              <a:rPr lang="de-DE" altLang="en-US" dirty="0" err="1"/>
              <a:t>or</a:t>
            </a:r>
            <a:endParaRPr lang="de-DE" altLang="en-US" dirty="0"/>
          </a:p>
          <a:p>
            <a:r>
              <a:rPr lang="de-DE" altLang="en-US" dirty="0" err="1"/>
              <a:t>systems</a:t>
            </a:r>
            <a:r>
              <a:rPr lang="de-DE" altLang="en-US" dirty="0"/>
              <a:t> </a:t>
            </a:r>
            <a:r>
              <a:rPr lang="de-DE" altLang="en-US" dirty="0" err="1"/>
              <a:t>based</a:t>
            </a:r>
            <a:r>
              <a:rPr lang="de-DE" altLang="en-US" dirty="0"/>
              <a:t> on </a:t>
            </a:r>
            <a:r>
              <a:rPr lang="de-DE" altLang="en-US" dirty="0" err="1"/>
              <a:t>hidden</a:t>
            </a:r>
            <a:r>
              <a:rPr lang="de-DE" altLang="en-US" dirty="0"/>
              <a:t> </a:t>
            </a:r>
            <a:r>
              <a:rPr lang="de-DE" altLang="en-US" dirty="0" err="1"/>
              <a:t>field</a:t>
            </a:r>
            <a:r>
              <a:rPr lang="de-DE" altLang="en-US" dirty="0"/>
              <a:t> </a:t>
            </a:r>
            <a:r>
              <a:rPr lang="de-DE" altLang="en-US" dirty="0" err="1"/>
              <a:t>equations</a:t>
            </a:r>
            <a:r>
              <a:rPr lang="de-DE" altLang="en-US" dirty="0"/>
              <a:t>, </a:t>
            </a:r>
            <a:r>
              <a:rPr lang="de-DE" altLang="en-US" dirty="0" err="1"/>
              <a:t>which</a:t>
            </a:r>
            <a:r>
              <a:rPr lang="de-DE" altLang="en-US" dirty="0"/>
              <a:t> </a:t>
            </a:r>
            <a:r>
              <a:rPr lang="de-DE" altLang="en-US" dirty="0" err="1"/>
              <a:t>are</a:t>
            </a:r>
            <a:r>
              <a:rPr lang="de-DE" altLang="en-US" dirty="0"/>
              <a:t> not in </a:t>
            </a:r>
            <a:r>
              <a:rPr lang="de-DE" altLang="en-US" dirty="0" err="1"/>
              <a:t>wide</a:t>
            </a:r>
            <a:r>
              <a:rPr lang="de-DE" altLang="en-US" dirty="0"/>
              <a:t> </a:t>
            </a:r>
            <a:r>
              <a:rPr lang="de-DE" altLang="en-US" dirty="0" err="1"/>
              <a:t>spread</a:t>
            </a:r>
            <a:endParaRPr lang="de-DE" altLang="en-US" dirty="0"/>
          </a:p>
          <a:p>
            <a:r>
              <a:rPr lang="de-DE" altLang="en-US" dirty="0" err="1"/>
              <a:t>use</a:t>
            </a:r>
            <a:r>
              <a:rPr lang="de-DE" altLang="en-US" dirty="0"/>
              <a:t>. </a:t>
            </a:r>
            <a:r>
              <a:rPr lang="de-DE" altLang="en-US" dirty="0" err="1"/>
              <a:t>Often</a:t>
            </a:r>
            <a:r>
              <a:rPr lang="de-DE" altLang="en-US" dirty="0"/>
              <a:t>, </a:t>
            </a:r>
            <a:r>
              <a:rPr lang="de-DE" altLang="en-US" dirty="0" err="1"/>
              <a:t>their</a:t>
            </a:r>
            <a:r>
              <a:rPr lang="de-DE" altLang="en-US" dirty="0"/>
              <a:t> </a:t>
            </a:r>
            <a:r>
              <a:rPr lang="de-DE" altLang="en-US" dirty="0" err="1"/>
              <a:t>security</a:t>
            </a:r>
            <a:r>
              <a:rPr lang="de-DE" altLang="en-US" dirty="0"/>
              <a:t> </a:t>
            </a:r>
            <a:r>
              <a:rPr lang="de-DE" altLang="en-US" dirty="0" err="1"/>
              <a:t>is</a:t>
            </a:r>
            <a:r>
              <a:rPr lang="de-DE" altLang="en-US" dirty="0"/>
              <a:t> not </a:t>
            </a:r>
            <a:r>
              <a:rPr lang="de-DE" altLang="en-US" dirty="0" err="1"/>
              <a:t>very</a:t>
            </a:r>
            <a:r>
              <a:rPr lang="de-DE" altLang="en-US" dirty="0"/>
              <a:t> </a:t>
            </a:r>
            <a:r>
              <a:rPr lang="de-DE" altLang="en-US" dirty="0" err="1"/>
              <a:t>well</a:t>
            </a:r>
            <a:r>
              <a:rPr lang="de-DE" altLang="en-US" dirty="0"/>
              <a:t> </a:t>
            </a:r>
            <a:r>
              <a:rPr lang="de-DE" altLang="en-US" dirty="0" err="1"/>
              <a:t>understood</a:t>
            </a:r>
            <a:r>
              <a:rPr lang="de-DE" altLang="en-US" dirty="0"/>
              <a:t>.</a:t>
            </a:r>
          </a:p>
          <a:p>
            <a:endParaRPr lang="de-DE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D136B-B4A3-6B49-98A2-AF97610CD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err="1"/>
              <a:t>Remark</a:t>
            </a:r>
            <a:r>
              <a:rPr lang="de-DE" altLang="en-US" dirty="0"/>
              <a:t>: The </a:t>
            </a:r>
            <a:r>
              <a:rPr lang="de-DE" altLang="en-US" dirty="0" err="1"/>
              <a:t>long</a:t>
            </a:r>
            <a:r>
              <a:rPr lang="de-DE" altLang="en-US" dirty="0"/>
              <a:t> </a:t>
            </a:r>
            <a:r>
              <a:rPr lang="de-DE" altLang="en-US" dirty="0" err="1"/>
              <a:t>operands</a:t>
            </a:r>
            <a:r>
              <a:rPr lang="de-DE" altLang="en-US" dirty="0"/>
              <a:t> </a:t>
            </a:r>
            <a:r>
              <a:rPr lang="de-DE" altLang="en-US" dirty="0" err="1"/>
              <a:t>lead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a high </a:t>
            </a:r>
            <a:r>
              <a:rPr lang="de-DE" altLang="en-US" dirty="0" err="1"/>
              <a:t>computationally</a:t>
            </a:r>
            <a:r>
              <a:rPr lang="de-DE" altLang="en-US" dirty="0"/>
              <a:t> </a:t>
            </a:r>
            <a:r>
              <a:rPr lang="de-DE" altLang="en-US" dirty="0" err="1"/>
              <a:t>complexity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endParaRPr lang="de-DE" altLang="en-US" dirty="0"/>
          </a:p>
          <a:p>
            <a:r>
              <a:rPr lang="de-DE" altLang="en-US" dirty="0" err="1"/>
              <a:t>public-key</a:t>
            </a:r>
            <a:r>
              <a:rPr lang="de-DE" altLang="en-US" dirty="0"/>
              <a:t> </a:t>
            </a:r>
            <a:r>
              <a:rPr lang="de-DE" altLang="en-US" dirty="0" err="1"/>
              <a:t>algorithms</a:t>
            </a:r>
            <a:r>
              <a:rPr lang="de-DE" altLang="en-US" dirty="0"/>
              <a:t>. This </a:t>
            </a:r>
            <a:r>
              <a:rPr lang="de-DE" altLang="en-US" b="1" dirty="0" err="1"/>
              <a:t>can</a:t>
            </a:r>
            <a:r>
              <a:rPr lang="de-DE" altLang="en-US" dirty="0"/>
              <a:t> </a:t>
            </a:r>
            <a:r>
              <a:rPr lang="de-DE" altLang="en-US" dirty="0" err="1"/>
              <a:t>be</a:t>
            </a:r>
            <a:endParaRPr lang="de-DE" altLang="en-US" dirty="0"/>
          </a:p>
          <a:p>
            <a:r>
              <a:rPr lang="de-DE" altLang="en-US" dirty="0"/>
              <a:t>a </a:t>
            </a:r>
            <a:r>
              <a:rPr lang="de-DE" altLang="en-US" dirty="0" err="1"/>
              <a:t>bottleneck</a:t>
            </a:r>
            <a:r>
              <a:rPr lang="de-DE" altLang="en-US" dirty="0"/>
              <a:t> in </a:t>
            </a:r>
            <a:r>
              <a:rPr lang="de-DE" altLang="en-US" dirty="0" err="1"/>
              <a:t>applications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constrained</a:t>
            </a:r>
            <a:r>
              <a:rPr lang="de-DE" altLang="en-US" dirty="0"/>
              <a:t> </a:t>
            </a:r>
            <a:r>
              <a:rPr lang="de-DE" altLang="en-US" dirty="0" err="1"/>
              <a:t>microprocessors</a:t>
            </a:r>
            <a:endParaRPr lang="de-DE" altLang="en-US" dirty="0"/>
          </a:p>
          <a:p>
            <a:r>
              <a:rPr lang="de-DE" altLang="en-US" dirty="0"/>
              <a:t>(e.g., mobile </a:t>
            </a:r>
            <a:r>
              <a:rPr lang="de-DE" altLang="en-US" dirty="0" err="1"/>
              <a:t>applications</a:t>
            </a:r>
            <a:r>
              <a:rPr lang="de-DE" altLang="en-US" dirty="0"/>
              <a:t>) </a:t>
            </a:r>
            <a:r>
              <a:rPr lang="de-DE" altLang="en-US" dirty="0" err="1"/>
              <a:t>or</a:t>
            </a:r>
            <a:r>
              <a:rPr lang="de-DE" altLang="en-US" dirty="0"/>
              <a:t> on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server</a:t>
            </a:r>
            <a:r>
              <a:rPr lang="de-DE" altLang="en-US" dirty="0"/>
              <a:t> </a:t>
            </a:r>
            <a:r>
              <a:rPr lang="de-DE" altLang="en-US" dirty="0" err="1"/>
              <a:t>side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networks</a:t>
            </a:r>
            <a:r>
              <a:rPr lang="de-DE" altLang="en-US" dirty="0"/>
              <a:t>, </a:t>
            </a:r>
            <a:r>
              <a:rPr lang="de-DE" altLang="en-US" dirty="0" err="1"/>
              <a:t>where</a:t>
            </a:r>
            <a:endParaRPr lang="de-DE" altLang="en-US" dirty="0"/>
          </a:p>
          <a:p>
            <a:r>
              <a:rPr lang="de-DE" altLang="en-US" dirty="0" err="1"/>
              <a:t>many</a:t>
            </a:r>
            <a:r>
              <a:rPr lang="de-DE" altLang="en-US" dirty="0"/>
              <a:t> </a:t>
            </a:r>
            <a:r>
              <a:rPr lang="de-DE" altLang="en-US" dirty="0" err="1"/>
              <a:t>public-key</a:t>
            </a:r>
            <a:r>
              <a:rPr lang="de-DE" altLang="en-US" dirty="0"/>
              <a:t> </a:t>
            </a:r>
            <a:r>
              <a:rPr lang="de-DE" altLang="en-US" dirty="0" err="1"/>
              <a:t>operations</a:t>
            </a:r>
            <a:r>
              <a:rPr lang="de-DE" altLang="en-US" dirty="0"/>
              <a:t> per time </a:t>
            </a:r>
            <a:r>
              <a:rPr lang="de-DE" altLang="en-US" dirty="0" err="1"/>
              <a:t>unit</a:t>
            </a:r>
            <a:r>
              <a:rPr lang="de-DE" altLang="en-US" dirty="0"/>
              <a:t> </a:t>
            </a:r>
            <a:r>
              <a:rPr lang="de-DE" altLang="en-US" dirty="0" err="1"/>
              <a:t>have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</a:t>
            </a:r>
            <a:r>
              <a:rPr lang="de-DE" altLang="en-US" dirty="0" err="1"/>
              <a:t>be</a:t>
            </a:r>
            <a:r>
              <a:rPr lang="de-DE" altLang="en-US" dirty="0"/>
              <a:t> </a:t>
            </a:r>
            <a:r>
              <a:rPr lang="de-DE" altLang="en-US" dirty="0" err="1"/>
              <a:t>executed</a:t>
            </a:r>
            <a:r>
              <a:rPr lang="de-DE" altLang="en-US" dirty="0"/>
              <a:t>.</a:t>
            </a:r>
          </a:p>
          <a:p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D136B-B4A3-6B49-98A2-AF97610CD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B86-002F-DF43-9E3F-7ACD9500ED2A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F784-BCA5-F446-A9EA-EC592E98E36C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DA09-3C0E-AE49-9375-F5587F94BC01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15D-3D8B-A147-A2E1-392D54DEE1FE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5098-33E2-3141-9BCD-5479FEF3AA84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0E06-525B-FA41-A9A6-055855FBA7AC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FAB-237D-8244-AB89-608BF4E9A9C9}" type="datetime1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734-5F16-A141-84F3-5C84F96D6427}" type="datetime1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8931-042F-F44C-8421-A78FBE249857}" type="datetime1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607-383E-9643-8E91-3DEBC885B16E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FF21-40E9-AF4A-A0BB-51D17897E7F7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DBC813C-549D-0F47-9D33-AC7E91AE6203}" type="datetime1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502902C-D59B-C942-A797-92259D94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Public Key_01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6B9267B-E932-6C4F-8F49-01D59731C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4DC70-06F9-6D49-AC47-D7A6B35F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Security </a:t>
            </a:r>
            <a:r>
              <a:rPr lang="de-DE" altLang="en-US" dirty="0" err="1"/>
              <a:t>Mechanisms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Public-Key </a:t>
            </a:r>
            <a:r>
              <a:rPr lang="de-DE" altLang="en-US" dirty="0" err="1"/>
              <a:t>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D97A0-60BA-A34B-BCE9-F3BC1065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34039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altLang="en-US" dirty="0" err="1"/>
              <a:t>Here</a:t>
            </a:r>
            <a:r>
              <a:rPr lang="de-DE" altLang="en-US" dirty="0"/>
              <a:t> </a:t>
            </a:r>
            <a:r>
              <a:rPr lang="de-DE" altLang="en-US" dirty="0" err="1"/>
              <a:t>are</a:t>
            </a:r>
            <a:r>
              <a:rPr lang="de-DE" altLang="en-US" dirty="0"/>
              <a:t> </a:t>
            </a:r>
            <a:r>
              <a:rPr lang="de-DE" altLang="en-US" dirty="0" err="1"/>
              <a:t>main</a:t>
            </a:r>
            <a:r>
              <a:rPr lang="de-DE" altLang="en-US" dirty="0"/>
              <a:t> </a:t>
            </a:r>
            <a:r>
              <a:rPr lang="de-DE" altLang="en-US" dirty="0" err="1"/>
              <a:t>mechanisms</a:t>
            </a:r>
            <a:r>
              <a:rPr lang="de-DE" altLang="en-US" dirty="0"/>
              <a:t> </a:t>
            </a:r>
            <a:r>
              <a:rPr lang="de-DE" altLang="en-US" dirty="0" err="1"/>
              <a:t>that</a:t>
            </a:r>
            <a:r>
              <a:rPr lang="de-DE" altLang="en-US" dirty="0"/>
              <a:t> </a:t>
            </a:r>
            <a:r>
              <a:rPr lang="de-DE" altLang="en-US" dirty="0" err="1"/>
              <a:t>can</a:t>
            </a:r>
            <a:r>
              <a:rPr lang="de-DE" altLang="en-US" dirty="0"/>
              <a:t> </a:t>
            </a:r>
            <a:r>
              <a:rPr lang="de-DE" altLang="en-US" dirty="0" err="1"/>
              <a:t>be</a:t>
            </a:r>
            <a:r>
              <a:rPr lang="de-DE" altLang="en-US" dirty="0"/>
              <a:t> </a:t>
            </a:r>
            <a:r>
              <a:rPr lang="de-DE" altLang="en-US" dirty="0" err="1"/>
              <a:t>realized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asymmetric</a:t>
            </a:r>
            <a:r>
              <a:rPr lang="de-DE" altLang="en-US" dirty="0"/>
              <a:t> </a:t>
            </a:r>
            <a:r>
              <a:rPr lang="de-DE" altLang="en-US" dirty="0" err="1"/>
              <a:t>cryptography</a:t>
            </a:r>
            <a:r>
              <a:rPr lang="de-DE" altLang="en-US" dirty="0"/>
              <a:t>:</a:t>
            </a:r>
          </a:p>
          <a:p>
            <a:pPr marL="0" indent="0">
              <a:buNone/>
            </a:pPr>
            <a:endParaRPr lang="de-DE" altLang="en-US" sz="1400" dirty="0"/>
          </a:p>
          <a:p>
            <a:r>
              <a:rPr lang="de-DE" altLang="en-US" b="1" dirty="0"/>
              <a:t>Key Distribution </a:t>
            </a:r>
            <a:r>
              <a:rPr lang="de-DE" altLang="en-US" dirty="0"/>
              <a:t>(e.g., Diffie-Hellman </a:t>
            </a:r>
            <a:r>
              <a:rPr lang="de-DE" altLang="en-US" dirty="0" err="1"/>
              <a:t>key</a:t>
            </a:r>
            <a:r>
              <a:rPr lang="de-DE" altLang="en-US" dirty="0"/>
              <a:t> </a:t>
            </a:r>
            <a:r>
              <a:rPr lang="de-DE" altLang="en-US" dirty="0" err="1"/>
              <a:t>exchange</a:t>
            </a:r>
            <a:r>
              <a:rPr lang="de-DE" altLang="en-US" dirty="0"/>
              <a:t>, RSA) </a:t>
            </a:r>
            <a:r>
              <a:rPr lang="de-DE" altLang="en-US" dirty="0" err="1"/>
              <a:t>without</a:t>
            </a:r>
            <a:r>
              <a:rPr lang="de-DE" altLang="en-US" dirty="0"/>
              <a:t> a </a:t>
            </a:r>
            <a:r>
              <a:rPr lang="de-DE" altLang="en-US" dirty="0" err="1"/>
              <a:t>pre-shared</a:t>
            </a:r>
            <a:r>
              <a:rPr lang="de-DE" altLang="en-US" dirty="0"/>
              <a:t> </a:t>
            </a:r>
            <a:r>
              <a:rPr lang="de-DE" altLang="en-US" dirty="0" err="1"/>
              <a:t>secret</a:t>
            </a:r>
            <a:r>
              <a:rPr lang="de-DE" altLang="en-US" dirty="0"/>
              <a:t> (</a:t>
            </a:r>
            <a:r>
              <a:rPr lang="de-DE" altLang="en-US" dirty="0" err="1"/>
              <a:t>key</a:t>
            </a:r>
            <a:r>
              <a:rPr lang="de-DE" altLang="en-US" dirty="0"/>
              <a:t>)</a:t>
            </a:r>
            <a:br>
              <a:rPr lang="de-DE" altLang="en-US" dirty="0"/>
            </a:br>
            <a:endParaRPr lang="de-DE" altLang="en-US" dirty="0"/>
          </a:p>
          <a:p>
            <a:r>
              <a:rPr lang="de-DE" altLang="en-US" b="1" dirty="0" err="1"/>
              <a:t>Nonrepudiation</a:t>
            </a:r>
            <a:r>
              <a:rPr lang="de-DE" altLang="en-US" b="1" dirty="0"/>
              <a:t> </a:t>
            </a:r>
            <a:r>
              <a:rPr lang="de-DE" altLang="en-US" b="1" dirty="0" err="1"/>
              <a:t>and</a:t>
            </a:r>
            <a:r>
              <a:rPr lang="de-DE" altLang="en-US" b="1" dirty="0"/>
              <a:t> Digital </a:t>
            </a:r>
            <a:r>
              <a:rPr lang="de-DE" altLang="en-US" b="1" dirty="0" err="1"/>
              <a:t>Signatures</a:t>
            </a:r>
            <a:r>
              <a:rPr lang="de-DE" altLang="en-US" dirty="0"/>
              <a:t> (e.g., RSA, DSA </a:t>
            </a:r>
            <a:r>
              <a:rPr lang="de-DE" altLang="en-US" dirty="0" err="1"/>
              <a:t>or</a:t>
            </a:r>
            <a:r>
              <a:rPr lang="de-DE" altLang="en-US" dirty="0"/>
              <a:t> ECDSA) </a:t>
            </a:r>
            <a:r>
              <a:rPr lang="de-DE" altLang="en-US" dirty="0" err="1"/>
              <a:t>to</a:t>
            </a:r>
            <a:r>
              <a:rPr lang="de-DE" altLang="en-US" dirty="0"/>
              <a:t> </a:t>
            </a:r>
            <a:r>
              <a:rPr lang="de-DE" altLang="en-US" dirty="0" err="1"/>
              <a:t>provide</a:t>
            </a:r>
            <a:r>
              <a:rPr lang="de-DE" altLang="en-US" dirty="0"/>
              <a:t> </a:t>
            </a:r>
            <a:r>
              <a:rPr lang="de-DE" altLang="en-US" dirty="0" err="1"/>
              <a:t>message</a:t>
            </a:r>
            <a:r>
              <a:rPr lang="de-DE" altLang="en-US" dirty="0"/>
              <a:t> </a:t>
            </a:r>
            <a:r>
              <a:rPr lang="de-DE" altLang="en-US" dirty="0" err="1"/>
              <a:t>integrity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r>
              <a:rPr lang="de-DE" altLang="en-US" b="1" dirty="0" err="1"/>
              <a:t>Identification</a:t>
            </a:r>
            <a:r>
              <a:rPr lang="de-DE" altLang="en-US" dirty="0"/>
              <a:t>, </a:t>
            </a:r>
            <a:r>
              <a:rPr lang="de-DE" altLang="en-US" dirty="0" err="1"/>
              <a:t>using</a:t>
            </a:r>
            <a:r>
              <a:rPr lang="de-DE" altLang="en-US" dirty="0"/>
              <a:t> </a:t>
            </a:r>
            <a:r>
              <a:rPr lang="de-DE" altLang="en-US" dirty="0" err="1"/>
              <a:t>challenge</a:t>
            </a:r>
            <a:r>
              <a:rPr lang="de-DE" altLang="en-US" dirty="0"/>
              <a:t>-response </a:t>
            </a:r>
            <a:r>
              <a:rPr lang="de-DE" altLang="en-US" dirty="0" err="1"/>
              <a:t>protocols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digital </a:t>
            </a:r>
            <a:r>
              <a:rPr lang="de-DE" altLang="en-US" dirty="0" err="1"/>
              <a:t>signatures</a:t>
            </a:r>
            <a:endParaRPr lang="de-DE" altLang="en-US" b="1" dirty="0"/>
          </a:p>
          <a:p>
            <a:endParaRPr lang="de-DE" altLang="en-US" b="1" dirty="0"/>
          </a:p>
          <a:p>
            <a:r>
              <a:rPr lang="de-DE" altLang="en-US" b="1" dirty="0"/>
              <a:t>Encryption</a:t>
            </a:r>
            <a:r>
              <a:rPr lang="de-DE" altLang="en-US" dirty="0"/>
              <a:t> (e.g., RSA / </a:t>
            </a:r>
            <a:r>
              <a:rPr lang="de-DE" altLang="en-US" dirty="0" err="1"/>
              <a:t>Elgamal</a:t>
            </a:r>
            <a:r>
              <a:rPr lang="de-DE" altLang="en-US" dirty="0"/>
              <a:t>)</a:t>
            </a:r>
            <a:r>
              <a:rPr lang="de-DE" altLang="en-US" b="1" dirty="0"/>
              <a:t/>
            </a:r>
            <a:br>
              <a:rPr lang="de-DE" altLang="en-US" b="1" dirty="0"/>
            </a:br>
            <a:r>
              <a:rPr lang="de-DE" altLang="en-US" dirty="0" err="1"/>
              <a:t>Disadvantage</a:t>
            </a:r>
            <a:r>
              <a:rPr lang="de-DE" altLang="en-US" dirty="0"/>
              <a:t>: </a:t>
            </a:r>
            <a:r>
              <a:rPr lang="de-DE" altLang="en-US" dirty="0" err="1"/>
              <a:t>Computationally</a:t>
            </a:r>
            <a:r>
              <a:rPr lang="de-DE" altLang="en-US" dirty="0"/>
              <a:t> </a:t>
            </a:r>
            <a:r>
              <a:rPr lang="de-DE" altLang="en-US" dirty="0" err="1"/>
              <a:t>very</a:t>
            </a:r>
            <a:r>
              <a:rPr lang="de-DE" altLang="en-US" dirty="0"/>
              <a:t> intensive </a:t>
            </a:r>
            <a:br>
              <a:rPr lang="de-DE" altLang="en-US" dirty="0"/>
            </a:br>
            <a:r>
              <a:rPr lang="de-DE" altLang="en-US" dirty="0"/>
              <a:t>(1000 </a:t>
            </a:r>
            <a:r>
              <a:rPr lang="de-DE" altLang="en-US" dirty="0" err="1"/>
              <a:t>times</a:t>
            </a:r>
            <a:r>
              <a:rPr lang="de-DE" altLang="en-US" dirty="0"/>
              <a:t> </a:t>
            </a:r>
            <a:r>
              <a:rPr lang="de-DE" altLang="en-US" dirty="0" err="1"/>
              <a:t>slower</a:t>
            </a:r>
            <a:r>
              <a:rPr lang="de-DE" altLang="en-US" dirty="0"/>
              <a:t> </a:t>
            </a:r>
            <a:r>
              <a:rPr lang="de-DE" altLang="en-US" dirty="0" err="1"/>
              <a:t>than</a:t>
            </a:r>
            <a:r>
              <a:rPr lang="de-DE" altLang="en-US" dirty="0"/>
              <a:t> </a:t>
            </a:r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Algorithms</a:t>
            </a:r>
            <a:r>
              <a:rPr lang="de-DE" altLang="en-US" dirty="0"/>
              <a:t>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0CD4CD-0465-BF4D-9242-6E724183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5CF65-6C5E-6E44-92F5-BF1B712A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en-US" dirty="0"/>
              <a:t>Basic Key Transport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EF8BED-5DEF-684B-94E9-7F259D2C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en-US" sz="2400" dirty="0"/>
              <a:t>In </a:t>
            </a:r>
            <a:r>
              <a:rPr lang="de-DE" altLang="en-US" sz="2400" dirty="0" err="1"/>
              <a:t>practice</a:t>
            </a:r>
            <a:r>
              <a:rPr lang="de-DE" altLang="en-US" sz="2400" dirty="0"/>
              <a:t>: </a:t>
            </a:r>
            <a:r>
              <a:rPr lang="de-DE" altLang="en-US" sz="2400" b="1" dirty="0"/>
              <a:t>Hybrid </a:t>
            </a:r>
            <a:r>
              <a:rPr lang="de-DE" altLang="en-US" sz="2400" b="1" dirty="0" err="1"/>
              <a:t>systems</a:t>
            </a:r>
            <a:r>
              <a:rPr lang="de-DE" altLang="en-US" sz="2400" dirty="0"/>
              <a:t>, </a:t>
            </a:r>
            <a:r>
              <a:rPr lang="de-DE" altLang="en-US" sz="2400" dirty="0" err="1"/>
              <a:t>incorporating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asymmetric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and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symmetric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algorithms</a:t>
            </a:r>
            <a:r>
              <a:rPr lang="de-DE" altLang="en-US" sz="2400" dirty="0"/>
              <a:t> </a:t>
            </a:r>
            <a:r>
              <a:rPr lang="de-DE" altLang="en-US" sz="2400" b="1" dirty="0"/>
              <a:t/>
            </a:r>
            <a:br>
              <a:rPr lang="de-DE" altLang="en-US" sz="2400" b="1" dirty="0"/>
            </a:br>
            <a:endParaRPr lang="de-DE" altLang="en-US" sz="2400" b="1" dirty="0"/>
          </a:p>
          <a:p>
            <a:pPr>
              <a:buFontTx/>
              <a:buAutoNum type="arabicPeriod"/>
            </a:pPr>
            <a:r>
              <a:rPr lang="de-DE" altLang="en-US" sz="2400" b="1" dirty="0"/>
              <a:t> Key </a:t>
            </a:r>
            <a:r>
              <a:rPr lang="de-DE" altLang="en-US" sz="2400" b="1" dirty="0" err="1"/>
              <a:t>exchange</a:t>
            </a:r>
            <a:r>
              <a:rPr lang="de-DE" altLang="en-US" sz="2400" dirty="0"/>
              <a:t> (</a:t>
            </a:r>
            <a:r>
              <a:rPr lang="de-DE" altLang="en-US" sz="2400" dirty="0" err="1"/>
              <a:t>for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symmetric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schemes</a:t>
            </a:r>
            <a:r>
              <a:rPr lang="de-DE" altLang="en-US" sz="2400" dirty="0"/>
              <a:t>) </a:t>
            </a:r>
            <a:r>
              <a:rPr lang="de-DE" altLang="en-US" sz="2400" dirty="0" err="1"/>
              <a:t>and</a:t>
            </a:r>
            <a:r>
              <a:rPr lang="de-DE" altLang="en-US" sz="2400" dirty="0"/>
              <a:t> </a:t>
            </a:r>
            <a:r>
              <a:rPr lang="de-DE" altLang="en-US" sz="2400" b="1" dirty="0"/>
              <a:t>digital </a:t>
            </a:r>
            <a:r>
              <a:rPr lang="de-DE" altLang="en-US" sz="2400" b="1" dirty="0" err="1"/>
              <a:t>signatures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are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performed</a:t>
            </a:r>
            <a:r>
              <a:rPr lang="de-DE" altLang="en-US" sz="2400" dirty="0"/>
              <a:t> </a:t>
            </a:r>
            <a:r>
              <a:rPr lang="de-DE" altLang="en-US" sz="2400" dirty="0" err="1"/>
              <a:t>with</a:t>
            </a:r>
            <a:r>
              <a:rPr lang="de-DE" altLang="en-US" sz="2400" dirty="0"/>
              <a:t> (</a:t>
            </a:r>
            <a:r>
              <a:rPr lang="de-DE" altLang="en-US" sz="2400" dirty="0" err="1"/>
              <a:t>slow</a:t>
            </a:r>
            <a:r>
              <a:rPr lang="de-DE" altLang="en-US" sz="2400" dirty="0"/>
              <a:t>) </a:t>
            </a:r>
            <a:r>
              <a:rPr lang="de-DE" altLang="en-US" sz="2400" b="1" dirty="0" err="1"/>
              <a:t>asymmetric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algorithms</a:t>
            </a:r>
            <a:endParaRPr lang="de-DE" altLang="en-US" sz="2400" dirty="0"/>
          </a:p>
          <a:p>
            <a:pPr>
              <a:buFontTx/>
              <a:buAutoNum type="arabicPeriod"/>
            </a:pPr>
            <a:endParaRPr lang="de-DE" altLang="en-US" sz="2400" dirty="0"/>
          </a:p>
          <a:p>
            <a:pPr>
              <a:buFontTx/>
              <a:buAutoNum type="arabicPeriod"/>
            </a:pPr>
            <a:r>
              <a:rPr lang="de-DE" altLang="en-US" sz="2400" b="1" dirty="0"/>
              <a:t>Encryption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of</a:t>
            </a:r>
            <a:r>
              <a:rPr lang="de-DE" altLang="en-US" sz="2400" dirty="0"/>
              <a:t> </a:t>
            </a:r>
            <a:r>
              <a:rPr lang="de-DE" altLang="en-US" sz="2400" dirty="0" err="1"/>
              <a:t>data</a:t>
            </a:r>
            <a:r>
              <a:rPr lang="de-DE" altLang="en-US" sz="2400" dirty="0"/>
              <a:t> </a:t>
            </a:r>
            <a:r>
              <a:rPr lang="de-DE" altLang="en-US" sz="2400" dirty="0" err="1"/>
              <a:t>is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done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using</a:t>
            </a:r>
            <a:r>
              <a:rPr lang="de-DE" altLang="en-US" sz="2400" dirty="0"/>
              <a:t> (fast) </a:t>
            </a:r>
            <a:r>
              <a:rPr lang="de-DE" altLang="en-US" sz="2400" dirty="0" err="1"/>
              <a:t>symmetric</a:t>
            </a:r>
            <a:r>
              <a:rPr lang="de-DE" altLang="en-US" sz="2400" dirty="0"/>
              <a:t> </a:t>
            </a:r>
            <a:r>
              <a:rPr lang="de-DE" altLang="en-US" sz="2400" dirty="0" err="1"/>
              <a:t>ciphers</a:t>
            </a:r>
            <a:r>
              <a:rPr lang="de-DE" altLang="en-US" sz="2400" dirty="0"/>
              <a:t>, e.g., </a:t>
            </a:r>
            <a:r>
              <a:rPr lang="de-DE" altLang="en-US" sz="2400" b="1" dirty="0"/>
              <a:t>block </a:t>
            </a:r>
            <a:r>
              <a:rPr lang="de-DE" altLang="en-US" sz="2400" b="1" dirty="0" err="1"/>
              <a:t>ciphers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or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stream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ciphers</a:t>
            </a:r>
            <a:endParaRPr lang="de-DE" alt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8E4064-269E-9A46-A656-A2D0BD4B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22744-520B-9B48-BF6F-8063AD94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46AA86-2672-4047-A9DD-D71F0BDF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How to perform symmetric encryption, e.g., AES, in a public-key encryption protocol?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70EAD5-6AFB-204C-AA50-22A4CFDD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5CF65-6C5E-6E44-92F5-BF1B712A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Example</a:t>
            </a:r>
            <a:r>
              <a:rPr lang="de-DE" altLang="en-US" dirty="0"/>
              <a:t>: Hybrid </a:t>
            </a:r>
            <a:r>
              <a:rPr lang="de-DE" altLang="en-US" dirty="0" err="1"/>
              <a:t>protocol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AES </a:t>
            </a:r>
            <a:r>
              <a:rPr lang="de-DE" altLang="en-US" dirty="0" err="1"/>
              <a:t>as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cipher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8E4064-269E-9A46-A656-A2D0BD4B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xmlns="" id="{F7D76BF3-2456-0541-A418-06DDF3DA3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500063" y="1622527"/>
            <a:ext cx="3441701" cy="1012825"/>
          </a:xfrm>
        </p:spPr>
        <p:txBody>
          <a:bodyPr>
            <a:normAutofit/>
          </a:bodyPr>
          <a:lstStyle/>
          <a:p>
            <a:pPr marL="342900" indent="-342900" algn="ctr">
              <a:lnSpc>
                <a:spcPct val="90000"/>
              </a:lnSpc>
              <a:buFontTx/>
              <a:buNone/>
            </a:pPr>
            <a:r>
              <a:rPr lang="de-DE" altLang="en-US" sz="2400" dirty="0"/>
              <a:t>Alice</a:t>
            </a: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xmlns="" id="{C09B78D7-6DB2-9947-BDEB-C57B5869B599}"/>
              </a:ext>
            </a:extLst>
          </p:cNvPr>
          <p:cNvSpPr txBox="1">
            <a:spLocks noChangeArrowheads="1"/>
          </p:cNvSpPr>
          <p:nvPr/>
        </p:nvSpPr>
        <p:spPr>
          <a:xfrm>
            <a:off x="4710113" y="1632052"/>
            <a:ext cx="2743200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de-DE" altLang="en-US" sz="2600" dirty="0"/>
              <a:t>Bob</a:t>
            </a:r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xmlns="" id="{A2C11FD0-2773-BA43-9ECD-4CE0C28EF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" y="4456624"/>
            <a:ext cx="6705600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7">
            <a:extLst>
              <a:ext uri="{FF2B5EF4-FFF2-40B4-BE49-F238E27FC236}">
                <a16:creationId xmlns:a16="http://schemas.microsoft.com/office/drawing/2014/main" xmlns="" id="{67951FC2-52C0-0E45-BCDE-092192E4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418399"/>
            <a:ext cx="1862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2400" i="1" dirty="0"/>
              <a:t>y</a:t>
            </a:r>
            <a:r>
              <a:rPr lang="de-DE" altLang="en-US" sz="2400" i="1" baseline="-25000" dirty="0"/>
              <a:t>1</a:t>
            </a:r>
            <a:r>
              <a:rPr lang="de-DE" altLang="en-US" sz="2400" i="1" dirty="0"/>
              <a:t> = </a:t>
            </a:r>
            <a:r>
              <a:rPr lang="de-DE" altLang="en-US" sz="2400" i="1" dirty="0" err="1"/>
              <a:t>e</a:t>
            </a:r>
            <a:r>
              <a:rPr lang="de-DE" altLang="en-US" sz="2800" i="1" baseline="-25000" dirty="0" err="1">
                <a:solidFill>
                  <a:srgbClr val="00980B"/>
                </a:solidFill>
              </a:rPr>
              <a:t>K</a:t>
            </a:r>
            <a:r>
              <a:rPr lang="de-DE" altLang="en-US" sz="1600" i="1" baseline="-40000" dirty="0" err="1">
                <a:solidFill>
                  <a:srgbClr val="00980B"/>
                </a:solidFill>
              </a:rPr>
              <a:t>pubB</a:t>
            </a:r>
            <a:r>
              <a:rPr lang="de-DE" altLang="en-US" sz="2400" i="1" dirty="0">
                <a:solidFill>
                  <a:schemeClr val="tx2"/>
                </a:solidFill>
              </a:rPr>
              <a:t>(</a:t>
            </a:r>
            <a:r>
              <a:rPr lang="de-DE" altLang="en-US" sz="2400" i="1" dirty="0">
                <a:solidFill>
                  <a:srgbClr val="0000CC"/>
                </a:solidFill>
              </a:rPr>
              <a:t>K</a:t>
            </a:r>
            <a:r>
              <a:rPr lang="de-DE" altLang="en-US" sz="2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xmlns="" id="{B9F58505-3FE0-F24A-86DE-51D55B4ED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13" y="3858136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9">
            <a:extLst>
              <a:ext uri="{FF2B5EF4-FFF2-40B4-BE49-F238E27FC236}">
                <a16:creationId xmlns:a16="http://schemas.microsoft.com/office/drawing/2014/main" xmlns="" id="{B39EA971-8AA2-004D-9ED2-0B2F30B67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3345374"/>
            <a:ext cx="82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/>
              <a:t>y</a:t>
            </a:r>
            <a:r>
              <a:rPr lang="de-DE" altLang="en-US" sz="2400" i="1" baseline="-25000" dirty="0"/>
              <a:t>1</a:t>
            </a: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xmlns="" id="{F2B24F37-EAE8-AA4D-829C-33E06728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3889886"/>
            <a:ext cx="175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2400" i="1" dirty="0">
                <a:solidFill>
                  <a:srgbClr val="0000CC"/>
                </a:solidFill>
              </a:rPr>
              <a:t>K</a:t>
            </a:r>
            <a:r>
              <a:rPr lang="de-DE" altLang="en-US" sz="2400" i="1" dirty="0">
                <a:solidFill>
                  <a:schemeClr val="tx2"/>
                </a:solidFill>
              </a:rPr>
              <a:t> = </a:t>
            </a:r>
            <a:r>
              <a:rPr lang="de-DE" altLang="en-US" sz="2400" i="1" dirty="0" err="1"/>
              <a:t>d</a:t>
            </a:r>
            <a:r>
              <a:rPr lang="de-DE" altLang="en-US" sz="2800" i="1" baseline="-25000" dirty="0" err="1">
                <a:solidFill>
                  <a:srgbClr val="FF0000"/>
                </a:solidFill>
              </a:rPr>
              <a:t>K</a:t>
            </a:r>
            <a:r>
              <a:rPr lang="de-DE" altLang="en-US" sz="1600" i="1" baseline="-40000" dirty="0" err="1">
                <a:solidFill>
                  <a:srgbClr val="FF0000"/>
                </a:solidFill>
              </a:rPr>
              <a:t>prB</a:t>
            </a:r>
            <a:r>
              <a:rPr lang="de-DE" altLang="en-US" sz="2400" i="1" dirty="0"/>
              <a:t>(y</a:t>
            </a:r>
            <a:r>
              <a:rPr lang="de-DE" altLang="en-US" sz="2400" i="1" baseline="-25000" dirty="0"/>
              <a:t>1</a:t>
            </a:r>
            <a:r>
              <a:rPr lang="de-DE" altLang="en-US" sz="2400" i="1" dirty="0"/>
              <a:t>)</a:t>
            </a:r>
          </a:p>
        </p:txBody>
      </p:sp>
      <p:sp>
        <p:nvSpPr>
          <p:cNvPr id="65" name="AutoShape 11">
            <a:extLst>
              <a:ext uri="{FF2B5EF4-FFF2-40B4-BE49-F238E27FC236}">
                <a16:creationId xmlns:a16="http://schemas.microsoft.com/office/drawing/2014/main" xmlns="" id="{ADD9B07F-AD86-9B49-9C96-FBCC6CAE0328}"/>
              </a:ext>
            </a:extLst>
          </p:cNvPr>
          <p:cNvSpPr>
            <a:spLocks/>
          </p:cNvSpPr>
          <p:nvPr/>
        </p:nvSpPr>
        <p:spPr bwMode="auto">
          <a:xfrm>
            <a:off x="7024688" y="1715012"/>
            <a:ext cx="395287" cy="2714625"/>
          </a:xfrm>
          <a:prstGeom prst="rightBrace">
            <a:avLst>
              <a:gd name="adj1" fmla="val 13417"/>
              <a:gd name="adj2" fmla="val 51389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xmlns="" id="{D3611B49-817E-CC49-9D39-4033A9D28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2799275"/>
            <a:ext cx="1625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600" b="1" dirty="0">
                <a:solidFill>
                  <a:srgbClr val="CC0000"/>
                </a:solidFill>
              </a:rPr>
              <a:t>Key Exchange</a:t>
            </a:r>
          </a:p>
          <a:p>
            <a:pPr algn="ctr" eaLnBrk="1" hangingPunct="1">
              <a:spcBef>
                <a:spcPct val="50000"/>
              </a:spcBef>
            </a:pPr>
            <a:r>
              <a:rPr lang="de-DE" altLang="en-US" sz="1600" b="1" dirty="0">
                <a:solidFill>
                  <a:srgbClr val="CC0000"/>
                </a:solidFill>
              </a:rPr>
              <a:t>(</a:t>
            </a:r>
            <a:r>
              <a:rPr lang="de-DE" altLang="en-US" sz="1600" b="1" dirty="0" err="1">
                <a:solidFill>
                  <a:srgbClr val="CC0000"/>
                </a:solidFill>
              </a:rPr>
              <a:t>asymmetric</a:t>
            </a:r>
            <a:r>
              <a:rPr lang="de-DE" altLang="en-US" sz="1600" b="1" dirty="0">
                <a:solidFill>
                  <a:srgbClr val="CC0000"/>
                </a:solidFill>
              </a:rPr>
              <a:t>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99661412-B5C2-E045-9D39-E14E0582FE0A}"/>
              </a:ext>
            </a:extLst>
          </p:cNvPr>
          <p:cNvGrpSpPr/>
          <p:nvPr/>
        </p:nvGrpSpPr>
        <p:grpSpPr>
          <a:xfrm>
            <a:off x="352425" y="3865466"/>
            <a:ext cx="8661401" cy="2246313"/>
            <a:chOff x="428625" y="4071938"/>
            <a:chExt cx="8661401" cy="2246313"/>
          </a:xfrm>
        </p:grpSpPr>
        <p:grpSp>
          <p:nvGrpSpPr>
            <p:cNvPr id="68" name="Group 14">
              <a:extLst>
                <a:ext uri="{FF2B5EF4-FFF2-40B4-BE49-F238E27FC236}">
                  <a16:creationId xmlns:a16="http://schemas.microsoft.com/office/drawing/2014/main" xmlns="" id="{1A77DC88-8803-574C-9A0F-53B40C4F2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25" y="4071938"/>
              <a:ext cx="7346950" cy="2246313"/>
              <a:chOff x="288" y="2148"/>
              <a:chExt cx="4628" cy="1415"/>
            </a:xfrm>
          </p:grpSpPr>
          <p:sp>
            <p:nvSpPr>
              <p:cNvPr id="71" name="Line 15">
                <a:extLst>
                  <a:ext uri="{FF2B5EF4-FFF2-40B4-BE49-F238E27FC236}">
                    <a16:creationId xmlns:a16="http://schemas.microsoft.com/office/drawing/2014/main" xmlns="" id="{74DF30ED-D750-F642-BAD4-D6452A81C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" y="3421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17">
                <a:extLst>
                  <a:ext uri="{FF2B5EF4-FFF2-40B4-BE49-F238E27FC236}">
                    <a16:creationId xmlns:a16="http://schemas.microsoft.com/office/drawing/2014/main" xmlns="" id="{4B34F092-3911-0041-BF96-39244726C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228"/>
                <a:ext cx="13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 dirty="0"/>
                  <a:t>y</a:t>
                </a:r>
                <a:r>
                  <a:rPr lang="de-DE" altLang="en-US" sz="2400" i="1" baseline="-25000" dirty="0"/>
                  <a:t>2</a:t>
                </a:r>
                <a:r>
                  <a:rPr lang="de-DE" altLang="en-US" sz="2400" i="1" dirty="0"/>
                  <a:t> = AES</a:t>
                </a:r>
                <a:r>
                  <a:rPr lang="de-DE" altLang="en-US" sz="2400" b="1" i="1" baseline="-25000" dirty="0">
                    <a:solidFill>
                      <a:srgbClr val="0000CC"/>
                    </a:solidFill>
                  </a:rPr>
                  <a:t>K</a:t>
                </a:r>
                <a:r>
                  <a:rPr lang="de-DE" altLang="en-US" sz="2400" i="1" dirty="0"/>
                  <a:t> (x)</a:t>
                </a:r>
              </a:p>
            </p:txBody>
          </p:sp>
          <p:sp>
            <p:nvSpPr>
              <p:cNvPr id="73" name="Text Box 18">
                <a:extLst>
                  <a:ext uri="{FF2B5EF4-FFF2-40B4-BE49-F238E27FC236}">
                    <a16:creationId xmlns:a16="http://schemas.microsoft.com/office/drawing/2014/main" xmlns="" id="{3B2018F0-6A8B-744D-AE8C-B74CE80DA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3" y="3272"/>
                <a:ext cx="16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/>
                  <a:t>x = AES</a:t>
                </a:r>
                <a:r>
                  <a:rPr lang="de-DE" altLang="en-US" sz="2400" i="1" baseline="30000"/>
                  <a:t>-1</a:t>
                </a:r>
                <a:r>
                  <a:rPr lang="de-DE" altLang="en-US" sz="2400" b="1" i="1" baseline="-25000">
                    <a:solidFill>
                      <a:srgbClr val="0000CC"/>
                    </a:solidFill>
                  </a:rPr>
                  <a:t>K</a:t>
                </a:r>
                <a:r>
                  <a:rPr lang="de-DE" altLang="en-US" sz="2400" i="1"/>
                  <a:t> (y</a:t>
                </a:r>
                <a:r>
                  <a:rPr lang="de-DE" altLang="en-US" sz="2400" i="1" baseline="-25000"/>
                  <a:t>2</a:t>
                </a:r>
                <a:r>
                  <a:rPr lang="de-DE" altLang="en-US" sz="2400" i="1"/>
                  <a:t>)</a:t>
                </a:r>
              </a:p>
            </p:txBody>
          </p:sp>
          <p:sp>
            <p:nvSpPr>
              <p:cNvPr id="74" name="Text Box 19">
                <a:extLst>
                  <a:ext uri="{FF2B5EF4-FFF2-40B4-BE49-F238E27FC236}">
                    <a16:creationId xmlns:a16="http://schemas.microsoft.com/office/drawing/2014/main" xmlns="" id="{FAF8E5D6-F216-2E48-8601-C22403D74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5" y="3092"/>
                <a:ext cx="6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/>
                  <a:t>y</a:t>
                </a:r>
                <a:r>
                  <a:rPr lang="de-DE" altLang="en-US" sz="2400" i="1" baseline="-25000"/>
                  <a:t>2</a:t>
                </a:r>
              </a:p>
            </p:txBody>
          </p:sp>
          <p:sp>
            <p:nvSpPr>
              <p:cNvPr id="75" name="Freeform 20">
                <a:extLst>
                  <a:ext uri="{FF2B5EF4-FFF2-40B4-BE49-F238E27FC236}">
                    <a16:creationId xmlns:a16="http://schemas.microsoft.com/office/drawing/2014/main" xmlns="" id="{16BDD254-CEEB-1E42-84B9-262FF34D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" y="2148"/>
                <a:ext cx="180" cy="1080"/>
              </a:xfrm>
              <a:custGeom>
                <a:avLst/>
                <a:gdLst>
                  <a:gd name="T0" fmla="*/ 118 w 2267"/>
                  <a:gd name="T1" fmla="*/ 0 h 1018"/>
                  <a:gd name="T2" fmla="*/ 72 w 2267"/>
                  <a:gd name="T3" fmla="*/ 213 h 1018"/>
                  <a:gd name="T4" fmla="*/ 95 w 2267"/>
                  <a:gd name="T5" fmla="*/ 441 h 1018"/>
                  <a:gd name="T6" fmla="*/ 15 w 2267"/>
                  <a:gd name="T7" fmla="*/ 598 h 1018"/>
                  <a:gd name="T8" fmla="*/ 2 w 2267"/>
                  <a:gd name="T9" fmla="*/ 829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67"/>
                  <a:gd name="T16" fmla="*/ 0 h 1018"/>
                  <a:gd name="T17" fmla="*/ 2267 w 2267"/>
                  <a:gd name="T18" fmla="*/ 1018 h 10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67" h="1018">
                    <a:moveTo>
                      <a:pt x="2267" y="0"/>
                    </a:moveTo>
                    <a:cubicBezTo>
                      <a:pt x="1863" y="85"/>
                      <a:pt x="1459" y="171"/>
                      <a:pt x="1384" y="262"/>
                    </a:cubicBezTo>
                    <a:cubicBezTo>
                      <a:pt x="1309" y="353"/>
                      <a:pt x="2000" y="465"/>
                      <a:pt x="1819" y="544"/>
                    </a:cubicBezTo>
                    <a:cubicBezTo>
                      <a:pt x="1638" y="623"/>
                      <a:pt x="592" y="657"/>
                      <a:pt x="296" y="736"/>
                    </a:cubicBezTo>
                    <a:cubicBezTo>
                      <a:pt x="0" y="815"/>
                      <a:pt x="20" y="916"/>
                      <a:pt x="40" y="101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0">
                <a:extLst>
                  <a:ext uri="{FF2B5EF4-FFF2-40B4-BE49-F238E27FC236}">
                    <a16:creationId xmlns:a16="http://schemas.microsoft.com/office/drawing/2014/main" xmlns="" id="{6CE81362-2F34-0746-A619-EBB27FD6D0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3" y="2418"/>
                <a:ext cx="720" cy="900"/>
              </a:xfrm>
              <a:custGeom>
                <a:avLst/>
                <a:gdLst>
                  <a:gd name="T0" fmla="*/ 2 w 2267"/>
                  <a:gd name="T1" fmla="*/ 0 h 1018"/>
                  <a:gd name="T2" fmla="*/ 1 w 2267"/>
                  <a:gd name="T3" fmla="*/ 193 h 1018"/>
                  <a:gd name="T4" fmla="*/ 1 w 2267"/>
                  <a:gd name="T5" fmla="*/ 400 h 1018"/>
                  <a:gd name="T6" fmla="*/ 0 w 2267"/>
                  <a:gd name="T7" fmla="*/ 542 h 1018"/>
                  <a:gd name="T8" fmla="*/ 0 w 2267"/>
                  <a:gd name="T9" fmla="*/ 749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67"/>
                  <a:gd name="T16" fmla="*/ 0 h 1018"/>
                  <a:gd name="T17" fmla="*/ 2267 w 2267"/>
                  <a:gd name="T18" fmla="*/ 1018 h 10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67" h="1018">
                    <a:moveTo>
                      <a:pt x="2267" y="0"/>
                    </a:moveTo>
                    <a:cubicBezTo>
                      <a:pt x="1863" y="85"/>
                      <a:pt x="1459" y="171"/>
                      <a:pt x="1384" y="262"/>
                    </a:cubicBezTo>
                    <a:cubicBezTo>
                      <a:pt x="1309" y="353"/>
                      <a:pt x="2000" y="465"/>
                      <a:pt x="1819" y="544"/>
                    </a:cubicBezTo>
                    <a:cubicBezTo>
                      <a:pt x="1638" y="623"/>
                      <a:pt x="592" y="657"/>
                      <a:pt x="296" y="736"/>
                    </a:cubicBezTo>
                    <a:cubicBezTo>
                      <a:pt x="0" y="815"/>
                      <a:pt x="20" y="916"/>
                      <a:pt x="40" y="101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AutoShape 21">
              <a:extLst>
                <a:ext uri="{FF2B5EF4-FFF2-40B4-BE49-F238E27FC236}">
                  <a16:creationId xmlns:a16="http://schemas.microsoft.com/office/drawing/2014/main" xmlns="" id="{F6E178E1-8C29-1D41-AB62-A8BB4961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4653884"/>
              <a:ext cx="395288" cy="1664367"/>
            </a:xfrm>
            <a:prstGeom prst="rightBrace">
              <a:avLst>
                <a:gd name="adj1" fmla="val 16243"/>
                <a:gd name="adj2" fmla="val 51389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70" name="Text Box 22">
              <a:extLst>
                <a:ext uri="{FF2B5EF4-FFF2-40B4-BE49-F238E27FC236}">
                  <a16:creationId xmlns:a16="http://schemas.microsoft.com/office/drawing/2014/main" xmlns="" id="{3FBA1D86-FD1A-EB46-A67D-D9B213940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3613" y="5192713"/>
              <a:ext cx="177641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1600" b="1" dirty="0">
                  <a:solidFill>
                    <a:srgbClr val="CC0000"/>
                  </a:solidFill>
                </a:rPr>
                <a:t>Data Encryption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de-DE" altLang="en-US" sz="1600" b="1" dirty="0">
                  <a:solidFill>
                    <a:srgbClr val="CC0000"/>
                  </a:solidFill>
                </a:rPr>
                <a:t> (</a:t>
              </a:r>
              <a:r>
                <a:rPr lang="de-DE" altLang="en-US" sz="1600" b="1" dirty="0" err="1">
                  <a:solidFill>
                    <a:srgbClr val="CC0000"/>
                  </a:solidFill>
                </a:rPr>
                <a:t>symmetric</a:t>
              </a:r>
              <a:r>
                <a:rPr lang="de-DE" altLang="en-US" sz="1600" b="1" dirty="0">
                  <a:solidFill>
                    <a:srgbClr val="CC0000"/>
                  </a:solidFill>
                </a:rPr>
                <a:t>)</a:t>
              </a:r>
            </a:p>
          </p:txBody>
        </p:sp>
      </p:grpSp>
      <p:sp>
        <p:nvSpPr>
          <p:cNvPr id="77" name="Text Box 10">
            <a:extLst>
              <a:ext uri="{FF2B5EF4-FFF2-40B4-BE49-F238E27FC236}">
                <a16:creationId xmlns:a16="http://schemas.microsoft.com/office/drawing/2014/main" xmlns="" id="{21346E79-BD28-104A-9344-3AE03081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06861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000" i="1" dirty="0"/>
              <a:t>(</a:t>
            </a:r>
            <a:r>
              <a:rPr lang="de-DE" altLang="en-US" sz="2000" i="1" dirty="0" err="1">
                <a:solidFill>
                  <a:srgbClr val="008000"/>
                </a:solidFill>
              </a:rPr>
              <a:t>K</a:t>
            </a:r>
            <a:r>
              <a:rPr lang="de-DE" altLang="en-US" sz="2000" i="1" baseline="-25000" dirty="0" err="1">
                <a:solidFill>
                  <a:srgbClr val="008000"/>
                </a:solidFill>
              </a:rPr>
              <a:t>pubB</a:t>
            </a:r>
            <a:r>
              <a:rPr lang="de-DE" altLang="en-US" sz="2000" i="1" dirty="0" err="1"/>
              <a:t>,</a:t>
            </a:r>
            <a:r>
              <a:rPr lang="de-DE" altLang="en-US" sz="2000" i="1" dirty="0" err="1">
                <a:solidFill>
                  <a:srgbClr val="CC0000"/>
                </a:solidFill>
              </a:rPr>
              <a:t>K</a:t>
            </a:r>
            <a:r>
              <a:rPr lang="de-DE" altLang="en-US" sz="2000" i="1" baseline="-25000" dirty="0" err="1">
                <a:solidFill>
                  <a:srgbClr val="CC0000"/>
                </a:solidFill>
              </a:rPr>
              <a:t>prB</a:t>
            </a:r>
            <a:r>
              <a:rPr lang="de-DE" altLang="en-US" sz="2000" i="1" dirty="0"/>
              <a:t>) = K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83F32B6A-7EFB-BD46-ABB2-D4E9A721B496}"/>
              </a:ext>
            </a:extLst>
          </p:cNvPr>
          <p:cNvGrpSpPr/>
          <p:nvPr/>
        </p:nvGrpSpPr>
        <p:grpSpPr>
          <a:xfrm>
            <a:off x="2709863" y="1973263"/>
            <a:ext cx="2286000" cy="500062"/>
            <a:chOff x="2786063" y="1973263"/>
            <a:chExt cx="2286000" cy="500062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xmlns="" id="{199BADEB-4D8C-7140-8DA4-D1C6411BA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6063" y="2473325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11">
              <a:extLst>
                <a:ext uri="{FF2B5EF4-FFF2-40B4-BE49-F238E27FC236}">
                  <a16:creationId xmlns:a16="http://schemas.microsoft.com/office/drawing/2014/main" xmlns="" id="{73042604-7C7B-924D-8C56-CDCD4D23C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816" y="1973263"/>
              <a:ext cx="91074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en-US" sz="2400" i="1" dirty="0" err="1">
                  <a:solidFill>
                    <a:srgbClr val="008000"/>
                  </a:solidFill>
                </a:rPr>
                <a:t>K</a:t>
              </a:r>
              <a:r>
                <a:rPr lang="de-DE" altLang="en-US" sz="2400" i="1" baseline="-25000" dirty="0" err="1">
                  <a:solidFill>
                    <a:srgbClr val="008000"/>
                  </a:solidFill>
                </a:rPr>
                <a:t>pubB</a:t>
              </a:r>
              <a:endParaRPr lang="de-DE" altLang="en-US" sz="2400" i="1" baseline="-25000" dirty="0">
                <a:solidFill>
                  <a:srgbClr val="008000"/>
                </a:solidFill>
              </a:endParaRPr>
            </a:p>
          </p:txBody>
        </p:sp>
      </p:grpSp>
      <p:sp>
        <p:nvSpPr>
          <p:cNvPr id="81" name="Text Box 12">
            <a:extLst>
              <a:ext uri="{FF2B5EF4-FFF2-40B4-BE49-F238E27FC236}">
                <a16:creationId xmlns:a16="http://schemas.microsoft.com/office/drawing/2014/main" xmlns="" id="{265FCFD9-4B66-634B-BA0F-B3CEE27B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684463"/>
            <a:ext cx="2087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</a:t>
            </a:r>
            <a:r>
              <a:rPr lang="de-DE" altLang="en-US" dirty="0" err="1"/>
              <a:t>random</a:t>
            </a:r>
            <a:r>
              <a:rPr lang="de-DE" altLang="en-US" dirty="0"/>
              <a:t> </a:t>
            </a:r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> </a:t>
            </a:r>
            <a:r>
              <a:rPr lang="de-DE" altLang="en-US" i="1" dirty="0">
                <a:solidFill>
                  <a:srgbClr val="0000CC"/>
                </a:solidFill>
              </a:rPr>
              <a:t>K</a:t>
            </a:r>
            <a:endParaRPr lang="de-DE" altLang="en-US" dirty="0"/>
          </a:p>
        </p:txBody>
      </p:sp>
      <p:sp>
        <p:nvSpPr>
          <p:cNvPr id="82" name="Text Box 12">
            <a:extLst>
              <a:ext uri="{FF2B5EF4-FFF2-40B4-BE49-F238E27FC236}">
                <a16:creationId xmlns:a16="http://schemas.microsoft.com/office/drawing/2014/main" xmlns="" id="{512DAE42-5112-7047-8D4B-C301AA20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028124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dirty="0" err="1"/>
              <a:t>message</a:t>
            </a:r>
            <a:r>
              <a:rPr lang="de-DE" altLang="en-US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9032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 animBg="1"/>
      <p:bldP spid="63" grpId="0"/>
      <p:bldP spid="64" grpId="0"/>
      <p:bldP spid="65" grpId="0" animBg="1"/>
      <p:bldP spid="66" grpId="0"/>
      <p:bldP spid="77" grpId="0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E297E-2D9A-084F-981F-B8DC6F3F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How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</a:t>
            </a:r>
            <a:r>
              <a:rPr lang="de-DE" altLang="en-US" dirty="0" err="1"/>
              <a:t>build</a:t>
            </a:r>
            <a:r>
              <a:rPr lang="de-DE" altLang="en-US" dirty="0"/>
              <a:t> Public-Key </a:t>
            </a:r>
            <a:r>
              <a:rPr lang="de-DE" altLang="en-US" dirty="0" err="1"/>
              <a:t>Algorithms</a:t>
            </a:r>
            <a:r>
              <a:rPr lang="de-DE" altLang="en-US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5E640-C686-164C-A46B-40BDA48C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98" y="4686300"/>
            <a:ext cx="8522685" cy="1439863"/>
          </a:xfrm>
        </p:spPr>
        <p:txBody>
          <a:bodyPr>
            <a:normAutofit/>
          </a:bodyPr>
          <a:lstStyle/>
          <a:p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should be sufficiently fast for practical applications</a:t>
            </a:r>
          </a:p>
          <a:p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/>
              <a:t>f</a:t>
            </a:r>
            <a:r>
              <a:rPr lang="en-US" sz="2400" baseline="30000" dirty="0"/>
              <a:t>-1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) should be computationally intensive for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EFB103-011D-1146-AADE-E2967BD7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1077E9-122B-0D45-B2F4-E3DD668C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5" y="1759439"/>
            <a:ext cx="8851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839ABE-7F78-9848-A856-B60E7A62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altLang="en-US" sz="2400" dirty="0" err="1"/>
              <a:t>Asymmetric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schemes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are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based</a:t>
            </a:r>
            <a:r>
              <a:rPr lang="de-DE" altLang="en-US" sz="2400" dirty="0"/>
              <a:t> on a</a:t>
            </a:r>
            <a:r>
              <a:rPr lang="de-DE" altLang="en-US" sz="2400" b="1" dirty="0"/>
              <a:t> „</a:t>
            </a:r>
            <a:r>
              <a:rPr lang="de-DE" altLang="en-US" sz="2400" b="1" dirty="0" err="1"/>
              <a:t>one-way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function</a:t>
            </a:r>
            <a:r>
              <a:rPr lang="de-DE" altLang="en-US" sz="2400" b="1" dirty="0"/>
              <a:t>“ </a:t>
            </a:r>
            <a:r>
              <a:rPr lang="de-DE" altLang="en-US" sz="2400" b="1" i="1" dirty="0"/>
              <a:t>f()</a:t>
            </a:r>
            <a:r>
              <a:rPr lang="de-DE" altLang="en-US" sz="2400" dirty="0"/>
              <a:t>:</a:t>
            </a:r>
          </a:p>
          <a:p>
            <a:r>
              <a:rPr lang="de-DE" altLang="en-US" sz="2400" dirty="0"/>
              <a:t>Computing </a:t>
            </a:r>
            <a:r>
              <a:rPr lang="de-DE" altLang="en-US" sz="2400" i="1" dirty="0" err="1"/>
              <a:t>y</a:t>
            </a:r>
            <a:r>
              <a:rPr lang="de-DE" altLang="en-US" sz="2400" i="1" dirty="0"/>
              <a:t> = f(x)</a:t>
            </a:r>
            <a:r>
              <a:rPr lang="de-DE" altLang="en-US" sz="2400" dirty="0"/>
              <a:t> </a:t>
            </a:r>
            <a:r>
              <a:rPr lang="de-DE" altLang="en-US" sz="2400" dirty="0" err="1"/>
              <a:t>is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computationally</a:t>
            </a:r>
            <a:r>
              <a:rPr lang="de-DE" altLang="en-US" sz="2400" dirty="0"/>
              <a:t> easy </a:t>
            </a:r>
          </a:p>
          <a:p>
            <a:r>
              <a:rPr lang="de-DE" altLang="en-US" sz="2400" dirty="0"/>
              <a:t>Computing </a:t>
            </a:r>
            <a:r>
              <a:rPr lang="de-DE" altLang="en-US" sz="2400" i="1" dirty="0"/>
              <a:t>x = f</a:t>
            </a:r>
            <a:r>
              <a:rPr lang="de-DE" altLang="en-US" sz="2400" i="1" baseline="30000" dirty="0"/>
              <a:t>-1</a:t>
            </a:r>
            <a:r>
              <a:rPr lang="de-DE" altLang="en-US" sz="2400" i="1" dirty="0"/>
              <a:t>(</a:t>
            </a:r>
            <a:r>
              <a:rPr lang="de-DE" altLang="en-US" sz="2400" i="1" dirty="0" err="1"/>
              <a:t>y</a:t>
            </a:r>
            <a:r>
              <a:rPr lang="de-DE" altLang="en-US" sz="2400" i="1" dirty="0"/>
              <a:t>) </a:t>
            </a:r>
            <a:r>
              <a:rPr lang="de-DE" altLang="en-US" sz="2400" dirty="0" err="1"/>
              <a:t>is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computationally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infeasible</a:t>
            </a:r>
            <a:r>
              <a:rPr lang="de-DE" altLang="en-US" sz="2400" dirty="0"/>
              <a:t> </a:t>
            </a:r>
          </a:p>
          <a:p>
            <a:endParaRPr lang="de-DE" altLang="en-US" sz="800" dirty="0"/>
          </a:p>
          <a:p>
            <a:pPr>
              <a:buFontTx/>
              <a:buNone/>
            </a:pPr>
            <a:r>
              <a:rPr lang="de-DE" altLang="en-US" sz="2400" dirty="0" err="1"/>
              <a:t>One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way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functions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are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based</a:t>
            </a:r>
            <a:r>
              <a:rPr lang="de-DE" altLang="en-US" sz="2400" dirty="0"/>
              <a:t> on </a:t>
            </a:r>
            <a:r>
              <a:rPr lang="de-DE" altLang="en-US" sz="2400" b="1" dirty="0" err="1"/>
              <a:t>mathematically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hard</a:t>
            </a:r>
            <a:r>
              <a:rPr lang="de-DE" altLang="en-US" sz="2400" b="1" dirty="0"/>
              <a:t> </a:t>
            </a:r>
            <a:r>
              <a:rPr lang="de-DE" altLang="en-US" sz="2400" b="1" dirty="0" err="1"/>
              <a:t>problems</a:t>
            </a:r>
            <a:r>
              <a:rPr lang="de-DE" altLang="en-US" sz="2400" dirty="0"/>
              <a:t>.</a:t>
            </a:r>
            <a:br>
              <a:rPr lang="de-DE" altLang="en-US" sz="2400" dirty="0"/>
            </a:br>
            <a:r>
              <a:rPr lang="de-DE" altLang="en-US" sz="2400" dirty="0" err="1"/>
              <a:t>Three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main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families</a:t>
            </a:r>
            <a:r>
              <a:rPr lang="de-DE" altLang="en-US" sz="2400" dirty="0"/>
              <a:t>:</a:t>
            </a:r>
          </a:p>
          <a:p>
            <a:pPr lvl="1"/>
            <a:r>
              <a:rPr lang="de-DE" altLang="en-US" sz="2100" b="1" dirty="0"/>
              <a:t>Factoring </a:t>
            </a:r>
            <a:r>
              <a:rPr lang="de-DE" altLang="en-US" sz="2100" b="1" dirty="0" err="1"/>
              <a:t>integers</a:t>
            </a:r>
            <a:r>
              <a:rPr lang="de-DE" altLang="en-US" sz="2100" dirty="0"/>
              <a:t> (RSA, ...): </a:t>
            </a:r>
            <a:br>
              <a:rPr lang="de-DE" altLang="en-US" sz="2100" dirty="0"/>
            </a:br>
            <a:r>
              <a:rPr lang="de-DE" altLang="en-US" sz="2100" dirty="0" err="1"/>
              <a:t>Given</a:t>
            </a:r>
            <a:r>
              <a:rPr lang="de-DE" altLang="en-US" sz="2100" dirty="0"/>
              <a:t> a </a:t>
            </a:r>
            <a:r>
              <a:rPr lang="de-DE" altLang="en-US" sz="2100" dirty="0" err="1"/>
              <a:t>composite</a:t>
            </a:r>
            <a:r>
              <a:rPr lang="de-DE" altLang="en-US" sz="2100" dirty="0"/>
              <a:t> integer </a:t>
            </a:r>
            <a:r>
              <a:rPr lang="de-DE" altLang="en-US" sz="2100" i="1" dirty="0" err="1"/>
              <a:t>n</a:t>
            </a:r>
            <a:r>
              <a:rPr lang="de-DE" altLang="en-US" sz="2100" dirty="0"/>
              <a:t>, find </a:t>
            </a:r>
            <a:r>
              <a:rPr lang="de-DE" altLang="en-US" sz="2100" dirty="0" err="1"/>
              <a:t>its</a:t>
            </a:r>
            <a:r>
              <a:rPr lang="de-DE" altLang="en-US" sz="2100" dirty="0"/>
              <a:t> prime </a:t>
            </a:r>
            <a:r>
              <a:rPr lang="de-DE" altLang="en-US" sz="2100" dirty="0" err="1"/>
              <a:t>factors</a:t>
            </a:r>
            <a:r>
              <a:rPr lang="de-DE" altLang="en-US" sz="2100" dirty="0"/>
              <a:t/>
            </a:r>
            <a:br>
              <a:rPr lang="de-DE" altLang="en-US" sz="2100" dirty="0"/>
            </a:br>
            <a:r>
              <a:rPr lang="de-DE" altLang="en-US" sz="2100" dirty="0"/>
              <a:t>(</a:t>
            </a:r>
            <a:r>
              <a:rPr lang="de-DE" altLang="en-US" sz="2100" dirty="0" err="1"/>
              <a:t>Multiply</a:t>
            </a:r>
            <a:r>
              <a:rPr lang="de-DE" altLang="en-US" sz="2100" dirty="0"/>
              <a:t> </a:t>
            </a:r>
            <a:r>
              <a:rPr lang="de-DE" altLang="en-US" sz="2100" dirty="0" err="1"/>
              <a:t>two</a:t>
            </a:r>
            <a:r>
              <a:rPr lang="de-DE" altLang="en-US" sz="2100" dirty="0"/>
              <a:t> primes: easy)</a:t>
            </a:r>
          </a:p>
          <a:p>
            <a:pPr lvl="1"/>
            <a:endParaRPr lang="de-DE" altLang="en-US" sz="2100" b="1" dirty="0"/>
          </a:p>
          <a:p>
            <a:pPr lvl="1"/>
            <a:r>
              <a:rPr lang="de-DE" altLang="en-US" sz="2100" b="1" dirty="0" err="1"/>
              <a:t>Discrete</a:t>
            </a:r>
            <a:r>
              <a:rPr lang="de-DE" altLang="en-US" sz="2100" b="1" dirty="0"/>
              <a:t> </a:t>
            </a:r>
            <a:r>
              <a:rPr lang="de-DE" altLang="en-US" sz="2100" b="1" dirty="0" err="1"/>
              <a:t>Logarithm</a:t>
            </a:r>
            <a:r>
              <a:rPr lang="de-DE" altLang="en-US" sz="2100" dirty="0"/>
              <a:t> (Diffie-Hellman, </a:t>
            </a:r>
            <a:r>
              <a:rPr lang="de-DE" altLang="en-US" sz="2100" dirty="0" err="1"/>
              <a:t>Elgamal</a:t>
            </a:r>
            <a:r>
              <a:rPr lang="de-DE" altLang="en-US" sz="2100" dirty="0"/>
              <a:t>, DSA, …):</a:t>
            </a:r>
            <a:br>
              <a:rPr lang="de-DE" altLang="en-US" sz="2100" dirty="0"/>
            </a:br>
            <a:r>
              <a:rPr lang="de-DE" altLang="en-US" sz="2100" dirty="0" err="1"/>
              <a:t>Given</a:t>
            </a:r>
            <a:r>
              <a:rPr lang="de-DE" altLang="en-US" sz="2100" dirty="0"/>
              <a:t> </a:t>
            </a:r>
            <a:r>
              <a:rPr lang="de-DE" altLang="en-US" sz="2100" i="1" dirty="0"/>
              <a:t>a, </a:t>
            </a:r>
            <a:r>
              <a:rPr lang="de-DE" altLang="en-US" sz="2100" i="1" dirty="0" err="1"/>
              <a:t>y</a:t>
            </a:r>
            <a:r>
              <a:rPr lang="de-DE" altLang="en-US" sz="2100" dirty="0"/>
              <a:t> </a:t>
            </a:r>
            <a:r>
              <a:rPr lang="de-DE" altLang="en-US" sz="2100" dirty="0" err="1"/>
              <a:t>and</a:t>
            </a:r>
            <a:r>
              <a:rPr lang="de-DE" altLang="en-US" sz="2100" dirty="0"/>
              <a:t> </a:t>
            </a:r>
            <a:r>
              <a:rPr lang="de-DE" altLang="en-US" sz="2100" i="1" dirty="0"/>
              <a:t>m, </a:t>
            </a:r>
            <a:r>
              <a:rPr lang="de-DE" altLang="en-US" sz="2100" dirty="0"/>
              <a:t>find</a:t>
            </a:r>
            <a:r>
              <a:rPr lang="de-DE" altLang="en-US" sz="2100" i="1" dirty="0"/>
              <a:t> x</a:t>
            </a:r>
            <a:r>
              <a:rPr lang="de-DE" altLang="en-US" sz="2100" dirty="0"/>
              <a:t> such </a:t>
            </a:r>
            <a:r>
              <a:rPr lang="de-DE" altLang="en-US" sz="2100" dirty="0" err="1"/>
              <a:t>that</a:t>
            </a:r>
            <a:r>
              <a:rPr lang="de-DE" altLang="en-US" sz="2100" dirty="0"/>
              <a:t> </a:t>
            </a:r>
            <a:r>
              <a:rPr lang="de-DE" altLang="en-US" sz="2100" i="1" dirty="0" err="1"/>
              <a:t>a</a:t>
            </a:r>
            <a:r>
              <a:rPr lang="de-DE" altLang="en-US" sz="2100" i="1" baseline="30000" dirty="0" err="1"/>
              <a:t>x</a:t>
            </a:r>
            <a:r>
              <a:rPr lang="de-DE" altLang="en-US" sz="2100" dirty="0"/>
              <a:t> </a:t>
            </a:r>
            <a:r>
              <a:rPr lang="en-US" altLang="en-US" sz="2100" dirty="0">
                <a:latin typeface="cmsy10"/>
              </a:rPr>
              <a:t>=</a:t>
            </a:r>
            <a:r>
              <a:rPr lang="de-DE" altLang="en-US" sz="2100" dirty="0"/>
              <a:t> </a:t>
            </a:r>
            <a:r>
              <a:rPr lang="de-DE" altLang="en-US" sz="2100" i="1" dirty="0" err="1"/>
              <a:t>y</a:t>
            </a:r>
            <a:r>
              <a:rPr lang="de-DE" altLang="en-US" sz="2100" dirty="0"/>
              <a:t> </a:t>
            </a:r>
            <a:r>
              <a:rPr lang="de-DE" altLang="en-US" sz="2100" dirty="0" err="1"/>
              <a:t>mod</a:t>
            </a:r>
            <a:r>
              <a:rPr lang="de-DE" altLang="en-US" sz="2100" dirty="0"/>
              <a:t> </a:t>
            </a:r>
            <a:r>
              <a:rPr lang="de-DE" altLang="en-US" sz="2100" i="1" dirty="0"/>
              <a:t>m</a:t>
            </a:r>
            <a:br>
              <a:rPr lang="de-DE" altLang="en-US" sz="2100" i="1" dirty="0"/>
            </a:br>
            <a:r>
              <a:rPr lang="de-DE" altLang="en-US" sz="2100" dirty="0"/>
              <a:t>(</a:t>
            </a:r>
            <a:r>
              <a:rPr lang="de-DE" altLang="en-US" sz="2100" dirty="0" err="1"/>
              <a:t>Exponentiation</a:t>
            </a:r>
            <a:r>
              <a:rPr lang="de-DE" altLang="en-US" sz="2100" dirty="0"/>
              <a:t> </a:t>
            </a:r>
            <a:r>
              <a:rPr lang="de-DE" altLang="en-US" sz="2100" i="1" dirty="0" err="1"/>
              <a:t>a</a:t>
            </a:r>
            <a:r>
              <a:rPr lang="de-DE" altLang="en-US" sz="2100" i="1" baseline="30000" dirty="0" err="1"/>
              <a:t>x</a:t>
            </a:r>
            <a:r>
              <a:rPr lang="de-DE" altLang="en-US" sz="2100" i="1" baseline="30000" dirty="0"/>
              <a:t> </a:t>
            </a:r>
            <a:r>
              <a:rPr lang="de-DE" altLang="en-US" sz="2100" dirty="0"/>
              <a:t>: easy)</a:t>
            </a:r>
            <a:r>
              <a:rPr lang="de-DE" altLang="en-US" sz="2100" i="1" dirty="0"/>
              <a:t/>
            </a:r>
            <a:br>
              <a:rPr lang="de-DE" altLang="en-US" sz="2100" i="1" dirty="0"/>
            </a:br>
            <a:r>
              <a:rPr lang="de-DE" altLang="en-US" sz="2100" i="1" dirty="0"/>
              <a:t>	</a:t>
            </a:r>
          </a:p>
          <a:p>
            <a:pPr lvl="1"/>
            <a:r>
              <a:rPr lang="de-DE" altLang="en-US" sz="2100" b="1" dirty="0" err="1"/>
              <a:t>Elliptic</a:t>
            </a:r>
            <a:r>
              <a:rPr lang="de-DE" altLang="en-US" sz="2100" b="1" dirty="0"/>
              <a:t> </a:t>
            </a:r>
            <a:r>
              <a:rPr lang="de-DE" altLang="en-US" sz="2100" b="1" dirty="0" err="1"/>
              <a:t>Curves</a:t>
            </a:r>
            <a:r>
              <a:rPr lang="de-DE" altLang="en-US" sz="2100" b="1" dirty="0"/>
              <a:t> (EC)</a:t>
            </a:r>
            <a:r>
              <a:rPr lang="de-DE" altLang="en-US" sz="2100" dirty="0"/>
              <a:t> (ECDH, ECDSA): </a:t>
            </a:r>
            <a:r>
              <a:rPr lang="de-DE" altLang="en-US" sz="2100" dirty="0" err="1"/>
              <a:t>Generalization</a:t>
            </a:r>
            <a:r>
              <a:rPr lang="de-DE" altLang="en-US" sz="2100" dirty="0"/>
              <a:t> </a:t>
            </a:r>
            <a:r>
              <a:rPr lang="de-DE" altLang="en-US" sz="2100" dirty="0" err="1"/>
              <a:t>of</a:t>
            </a:r>
            <a:r>
              <a:rPr lang="de-DE" altLang="en-US" sz="2100" dirty="0"/>
              <a:t> </a:t>
            </a:r>
            <a:r>
              <a:rPr lang="de-DE" altLang="en-US" sz="2100" dirty="0" err="1"/>
              <a:t>discrete</a:t>
            </a:r>
            <a:r>
              <a:rPr lang="de-DE" altLang="en-US" sz="2100" dirty="0"/>
              <a:t> </a:t>
            </a:r>
            <a:r>
              <a:rPr lang="de-DE" altLang="en-US" sz="2100" dirty="0" err="1"/>
              <a:t>logarithm</a:t>
            </a:r>
            <a:r>
              <a:rPr lang="de-DE" altLang="en-US" sz="2100" dirty="0"/>
              <a:t> </a:t>
            </a:r>
          </a:p>
          <a:p>
            <a:pPr lvl="1"/>
            <a:endParaRPr lang="de-DE" altLang="en-US" sz="700" b="1" dirty="0"/>
          </a:p>
          <a:p>
            <a:pPr>
              <a:buFontTx/>
              <a:buNone/>
            </a:pPr>
            <a:r>
              <a:rPr lang="de-DE" altLang="en-US" sz="2400" dirty="0"/>
              <a:t>Note: The </a:t>
            </a:r>
            <a:r>
              <a:rPr lang="de-DE" altLang="en-US" sz="2400" dirty="0" err="1"/>
              <a:t>problems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are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considered</a:t>
            </a:r>
            <a:r>
              <a:rPr lang="de-DE" altLang="en-US" sz="2400" dirty="0"/>
              <a:t> </a:t>
            </a:r>
            <a:r>
              <a:rPr lang="de-DE" altLang="en-US" sz="2400" dirty="0" err="1"/>
              <a:t>mathematically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hard</a:t>
            </a:r>
            <a:r>
              <a:rPr lang="de-DE" altLang="en-US" sz="2400" dirty="0"/>
              <a:t>, but </a:t>
            </a:r>
            <a:r>
              <a:rPr lang="de-DE" altLang="en-US" sz="2400" dirty="0" err="1"/>
              <a:t>no</a:t>
            </a:r>
            <a:r>
              <a:rPr lang="de-DE" altLang="en-US" sz="2400" dirty="0"/>
              <a:t> </a:t>
            </a:r>
            <a:r>
              <a:rPr lang="de-DE" altLang="en-US" sz="2400" dirty="0" err="1"/>
              <a:t>proof</a:t>
            </a:r>
            <a:r>
              <a:rPr lang="de-DE" altLang="en-US" sz="2400" dirty="0"/>
              <a:t> </a:t>
            </a:r>
            <a:r>
              <a:rPr lang="de-DE" altLang="en-US" sz="2400" dirty="0" err="1"/>
              <a:t>exists</a:t>
            </a:r>
            <a:r>
              <a:rPr lang="de-DE" altLang="en-US" sz="2400" dirty="0"/>
              <a:t> (so </a:t>
            </a:r>
            <a:r>
              <a:rPr lang="de-DE" altLang="en-US" sz="2400" dirty="0" err="1"/>
              <a:t>far</a:t>
            </a:r>
            <a:r>
              <a:rPr lang="de-DE" altLang="en-US" sz="2400" dirty="0"/>
              <a:t>).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E925C-C38A-6049-AD19-599DAB1C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77FD1AE-ADA0-B54B-BEA1-9968BE7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</p:spPr>
        <p:txBody>
          <a:bodyPr>
            <a:normAutofit fontScale="90000"/>
          </a:bodyPr>
          <a:lstStyle/>
          <a:p>
            <a:r>
              <a:rPr lang="de-DE" altLang="en-US" dirty="0" err="1"/>
              <a:t>How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</a:t>
            </a:r>
            <a:r>
              <a:rPr lang="de-DE" altLang="en-US" dirty="0" err="1"/>
              <a:t>build</a:t>
            </a:r>
            <a:r>
              <a:rPr lang="de-DE" altLang="en-US" dirty="0"/>
              <a:t> Public-Key </a:t>
            </a:r>
            <a:r>
              <a:rPr lang="de-DE" altLang="en-US" dirty="0" err="1"/>
              <a:t>Algorithms</a:t>
            </a:r>
            <a:r>
              <a:rPr lang="de-DE" altLang="en-US" dirty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FE331-D76C-8C49-A524-CD85CEF9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Key </a:t>
            </a:r>
            <a:r>
              <a:rPr lang="de-DE" altLang="en-US" dirty="0" err="1"/>
              <a:t>Lengths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Security Levels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ACA12-5B5B-9541-B02F-954B914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21163"/>
            <a:ext cx="8229600" cy="1612490"/>
          </a:xfrm>
        </p:spPr>
        <p:txBody>
          <a:bodyPr>
            <a:noAutofit/>
          </a:bodyPr>
          <a:lstStyle/>
          <a:p>
            <a:r>
              <a:rPr lang="de-DE" altLang="en-US" sz="2000" dirty="0"/>
              <a:t>The </a:t>
            </a:r>
            <a:r>
              <a:rPr lang="de-DE" altLang="en-US" sz="2000" dirty="0" err="1"/>
              <a:t>exact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complexity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RSA (</a:t>
            </a:r>
            <a:r>
              <a:rPr lang="de-DE" altLang="en-US" sz="2000" dirty="0" err="1"/>
              <a:t>factoring</a:t>
            </a:r>
            <a:r>
              <a:rPr lang="de-DE" altLang="en-US" sz="2000" dirty="0"/>
              <a:t>)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DL (Index-</a:t>
            </a:r>
            <a:r>
              <a:rPr lang="de-DE" altLang="en-US" sz="2000" dirty="0" err="1"/>
              <a:t>Calculus</a:t>
            </a:r>
            <a:r>
              <a:rPr lang="de-DE" altLang="en-US" sz="2000" dirty="0"/>
              <a:t>) </a:t>
            </a:r>
            <a:r>
              <a:rPr lang="de-DE" altLang="en-US" sz="2000" dirty="0" err="1"/>
              <a:t>is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difficult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estimate</a:t>
            </a:r>
            <a:endParaRPr lang="de-DE" altLang="en-US" sz="2000" dirty="0"/>
          </a:p>
          <a:p>
            <a:r>
              <a:rPr lang="de-DE" altLang="en-US" sz="2000" dirty="0"/>
              <a:t>The </a:t>
            </a:r>
            <a:r>
              <a:rPr lang="de-DE" altLang="en-US" sz="2000" dirty="0" err="1"/>
              <a:t>existence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quantum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computers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would</a:t>
            </a:r>
            <a:r>
              <a:rPr lang="de-DE" altLang="en-US" sz="2000" dirty="0"/>
              <a:t> </a:t>
            </a:r>
            <a:r>
              <a:rPr lang="de-DE" altLang="en-US" sz="2000" dirty="0" err="1"/>
              <a:t>probably</a:t>
            </a:r>
            <a:r>
              <a:rPr lang="de-DE" altLang="en-US" sz="2000" dirty="0"/>
              <a:t> </a:t>
            </a:r>
            <a:r>
              <a:rPr lang="de-DE" altLang="en-US" sz="2000" dirty="0" err="1"/>
              <a:t>be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end </a:t>
            </a:r>
            <a:r>
              <a:rPr lang="de-DE" altLang="en-US" sz="2000" dirty="0" err="1"/>
              <a:t>for</a:t>
            </a:r>
            <a:r>
              <a:rPr lang="de-DE" altLang="en-US" sz="2000" dirty="0"/>
              <a:t> ECC, RSA &amp; DL (at least 2-3 </a:t>
            </a:r>
            <a:r>
              <a:rPr lang="de-DE" altLang="en-US" sz="2000" dirty="0" err="1"/>
              <a:t>decades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away</a:t>
            </a:r>
            <a:r>
              <a:rPr lang="de-DE" altLang="en-US" sz="2000" dirty="0"/>
              <a:t>,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some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people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doubt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that</a:t>
            </a:r>
            <a:r>
              <a:rPr lang="de-DE" altLang="en-US" sz="2000" dirty="0"/>
              <a:t> QC will </a:t>
            </a:r>
            <a:r>
              <a:rPr lang="de-DE" altLang="en-US" sz="2000" dirty="0" err="1"/>
              <a:t>ever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exist</a:t>
            </a:r>
            <a:r>
              <a:rPr lang="de-DE" altLang="en-US" sz="2000" dirty="0"/>
              <a:t>)</a:t>
            </a:r>
            <a:endParaRPr lang="de-DE" altLang="en-US" sz="2000" baseline="-25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EF600C-AB39-9743-8C6D-848B6807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Group 158">
            <a:extLst>
              <a:ext uri="{FF2B5EF4-FFF2-40B4-BE49-F238E27FC236}">
                <a16:creationId xmlns:a16="http://schemas.microsoft.com/office/drawing/2014/main" xmlns="" id="{3A6B3D72-0CDB-EF46-9E65-A55C47077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41476"/>
              </p:ext>
            </p:extLst>
          </p:nvPr>
        </p:nvGraphicFramePr>
        <p:xfrm>
          <a:off x="1259681" y="1494052"/>
          <a:ext cx="6624638" cy="2883142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5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5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2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Symmetric</a:t>
                      </a:r>
                      <a:endParaRPr kumimoji="0" lang="de-DE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ECC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RSA, DL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Remark</a:t>
                      </a:r>
                      <a:endParaRPr kumimoji="0" lang="de-DE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0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 Bit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700 Bit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security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66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Bit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 Bit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1024 Bit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Medium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security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except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attacks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from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big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governmental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institutions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etc.)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 Bit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 Bit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Symbol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3072 Bit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Long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term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security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/>
                      </a:r>
                      <a:b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</a:b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without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quantum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computers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CE01E-B843-5643-BBC5-0B8CE592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A904A-2DAE-AF40-BD55-03074418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Authenticity of Public Keys:</a:t>
            </a:r>
            <a:r>
              <a:rPr lang="en-US" sz="2400" dirty="0"/>
              <a:t> how do we really know that a certain public key belongs to a certain person?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Implementation of Public-Key Encryption:</a:t>
            </a:r>
            <a:r>
              <a:rPr lang="en-US" sz="2400" dirty="0"/>
              <a:t> how to efficiently implement a public-key encryption?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4AF042-A507-E942-8618-0A1B91B3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Cryptography</a:t>
            </a:r>
            <a:r>
              <a:rPr lang="de-DE" altLang="en-US" dirty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8271"/>
            <a:ext cx="8229600" cy="187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en-US" sz="2200" dirty="0" err="1"/>
              <a:t>Two</a:t>
            </a:r>
            <a:r>
              <a:rPr lang="de-DE" altLang="en-US" sz="2200" dirty="0"/>
              <a:t> </a:t>
            </a:r>
            <a:r>
              <a:rPr lang="de-DE" altLang="en-US" sz="2200" dirty="0" err="1"/>
              <a:t>properties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</a:t>
            </a:r>
            <a:r>
              <a:rPr lang="de-DE" altLang="en-US" sz="2200" dirty="0" err="1"/>
              <a:t>symmetric</a:t>
            </a:r>
            <a:r>
              <a:rPr lang="de-DE" altLang="en-US" sz="2200" dirty="0"/>
              <a:t> (</a:t>
            </a:r>
            <a:r>
              <a:rPr lang="de-DE" altLang="en-US" sz="2200" dirty="0" err="1"/>
              <a:t>secret-key</a:t>
            </a:r>
            <a:r>
              <a:rPr lang="de-DE" altLang="en-US" sz="2200" dirty="0"/>
              <a:t>) </a:t>
            </a:r>
            <a:r>
              <a:rPr lang="de-DE" altLang="en-US" sz="2200" dirty="0" err="1"/>
              <a:t>crypto</a:t>
            </a:r>
            <a:r>
              <a:rPr lang="de-DE" altLang="en-US" sz="2200" dirty="0"/>
              <a:t>-systems:</a:t>
            </a:r>
          </a:p>
          <a:p>
            <a:r>
              <a:rPr lang="de-DE" altLang="en-US" sz="2200" dirty="0"/>
              <a:t>The </a:t>
            </a:r>
            <a:r>
              <a:rPr lang="de-DE" altLang="en-US" sz="2200" b="1" dirty="0"/>
              <a:t>same </a:t>
            </a:r>
            <a:r>
              <a:rPr lang="de-DE" altLang="en-US" sz="2200" b="1" dirty="0" err="1"/>
              <a:t>secret</a:t>
            </a:r>
            <a:r>
              <a:rPr lang="de-DE" altLang="en-US" sz="2200" b="1" dirty="0"/>
              <a:t> </a:t>
            </a:r>
            <a:r>
              <a:rPr lang="de-DE" altLang="en-US" sz="2200" b="1" dirty="0" err="1"/>
              <a:t>key</a:t>
            </a:r>
            <a:r>
              <a:rPr lang="de-DE" altLang="en-US" sz="2200" b="1" dirty="0"/>
              <a:t> </a:t>
            </a:r>
            <a:r>
              <a:rPr lang="de-DE" altLang="en-US" sz="2200" b="1" i="1" dirty="0"/>
              <a:t>K</a:t>
            </a:r>
            <a:r>
              <a:rPr lang="de-DE" altLang="en-US" sz="2200" b="1" dirty="0"/>
              <a:t> </a:t>
            </a:r>
            <a:r>
              <a:rPr lang="de-DE" altLang="en-US" sz="2200" dirty="0" err="1"/>
              <a:t>is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used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for</a:t>
            </a:r>
            <a:r>
              <a:rPr lang="de-DE" altLang="en-US" sz="2200" dirty="0"/>
              <a:t> </a:t>
            </a:r>
            <a:r>
              <a:rPr lang="de-DE" altLang="en-US" sz="2200" dirty="0" err="1"/>
              <a:t>encryption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and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decryption</a:t>
            </a:r>
            <a:endParaRPr lang="de-DE" altLang="en-US" sz="2200" dirty="0"/>
          </a:p>
          <a:p>
            <a:r>
              <a:rPr lang="de-DE" altLang="en-US" sz="2200" dirty="0"/>
              <a:t>Encryption </a:t>
            </a:r>
            <a:r>
              <a:rPr lang="de-DE" altLang="en-US" sz="2200" dirty="0" err="1"/>
              <a:t>and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Decryption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are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very</a:t>
            </a:r>
            <a:r>
              <a:rPr lang="de-DE" altLang="en-US" sz="2200" dirty="0"/>
              <a:t> </a:t>
            </a:r>
            <a:r>
              <a:rPr lang="de-DE" altLang="en-US" sz="2200" b="1" dirty="0" err="1"/>
              <a:t>similar</a:t>
            </a:r>
            <a:r>
              <a:rPr lang="de-DE" altLang="en-US" sz="2200" b="1" dirty="0"/>
              <a:t> (</a:t>
            </a:r>
            <a:r>
              <a:rPr lang="de-DE" altLang="en-US" sz="2200" b="1" dirty="0" err="1"/>
              <a:t>or</a:t>
            </a:r>
            <a:r>
              <a:rPr lang="de-DE" altLang="en-US" sz="2200" b="1" dirty="0"/>
              <a:t> </a:t>
            </a:r>
            <a:r>
              <a:rPr lang="de-DE" altLang="en-US" sz="2200" b="1" dirty="0" err="1"/>
              <a:t>even</a:t>
            </a:r>
            <a:r>
              <a:rPr lang="de-DE" altLang="en-US" sz="2200" b="1" dirty="0"/>
              <a:t> </a:t>
            </a:r>
            <a:r>
              <a:rPr lang="de-DE" altLang="en-US" sz="2200" b="1" dirty="0" err="1"/>
              <a:t>identical</a:t>
            </a:r>
            <a:r>
              <a:rPr lang="de-DE" altLang="en-US" sz="2200" b="1" dirty="0"/>
              <a:t>) </a:t>
            </a:r>
            <a:r>
              <a:rPr lang="de-DE" altLang="en-US" sz="2200" b="1" dirty="0" err="1"/>
              <a:t>functions</a:t>
            </a:r>
            <a:endParaRPr lang="de-DE" altLang="en-US" sz="2200" b="1" dirty="0"/>
          </a:p>
          <a:p>
            <a:endParaRPr lang="en-US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2E59623-38AF-FC44-B1B3-45D7BA0DAEDB}"/>
              </a:ext>
            </a:extLst>
          </p:cNvPr>
          <p:cNvGrpSpPr/>
          <p:nvPr/>
        </p:nvGrpSpPr>
        <p:grpSpPr>
          <a:xfrm>
            <a:off x="999292" y="1665044"/>
            <a:ext cx="7143750" cy="2155825"/>
            <a:chOff x="857250" y="1487488"/>
            <a:chExt cx="7143750" cy="2155825"/>
          </a:xfrm>
        </p:grpSpPr>
        <p:grpSp>
          <p:nvGrpSpPr>
            <p:cNvPr id="5" name="Group 25">
              <a:extLst>
                <a:ext uri="{FF2B5EF4-FFF2-40B4-BE49-F238E27FC236}">
                  <a16:creationId xmlns:a16="http://schemas.microsoft.com/office/drawing/2014/main" xmlns="" id="{C7220AED-A92E-E04E-B8C4-A389616B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938" y="1989138"/>
              <a:ext cx="5616575" cy="1601787"/>
              <a:chOff x="885" y="1253"/>
              <a:chExt cx="3538" cy="100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2520E8BA-BAC0-3440-8C57-1C3DA8583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253"/>
                <a:ext cx="771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de-DE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C47B6588-3AD2-504F-9DC7-D619A97E78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1344"/>
                <a:ext cx="545" cy="363"/>
                <a:chOff x="1474" y="2704"/>
                <a:chExt cx="952" cy="409"/>
              </a:xfrm>
            </p:grpSpPr>
            <p:sp>
              <p:nvSpPr>
                <p:cNvPr id="25" name="Rectangle 9">
                  <a:extLst>
                    <a:ext uri="{FF2B5EF4-FFF2-40B4-BE49-F238E27FC236}">
                      <a16:creationId xmlns:a16="http://schemas.microsoft.com/office/drawing/2014/main" xmlns="" id="{409415AE-E22F-A542-99AD-3C48C3454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2704"/>
                  <a:ext cx="952" cy="40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6" name="Text Box 10">
                  <a:extLst>
                    <a:ext uri="{FF2B5EF4-FFF2-40B4-BE49-F238E27FC236}">
                      <a16:creationId xmlns:a16="http://schemas.microsoft.com/office/drawing/2014/main" xmlns="" id="{35068427-ABF1-7C4E-83AB-B0002CD6F9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4" y="2795"/>
                  <a:ext cx="952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altLang="en-US" sz="2000" i="1"/>
                    <a:t>e</a:t>
                  </a:r>
                  <a:r>
                    <a:rPr lang="de-DE" altLang="en-US" sz="2000" i="1" baseline="-25000"/>
                    <a:t>K</a:t>
                  </a:r>
                  <a:r>
                    <a:rPr lang="de-DE" altLang="en-US" sz="2000" i="1"/>
                    <a:t>(x)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E6F462ED-1814-A443-9772-F168D9AD55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8" y="1344"/>
                <a:ext cx="544" cy="363"/>
                <a:chOff x="1474" y="2704"/>
                <a:chExt cx="952" cy="409"/>
              </a:xfrm>
            </p:grpSpPr>
            <p:sp>
              <p:nvSpPr>
                <p:cNvPr id="23" name="Rectangle 12">
                  <a:extLst>
                    <a:ext uri="{FF2B5EF4-FFF2-40B4-BE49-F238E27FC236}">
                      <a16:creationId xmlns:a16="http://schemas.microsoft.com/office/drawing/2014/main" xmlns="" id="{8065668D-AE97-9044-A2BA-4FEBAB840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2704"/>
                  <a:ext cx="952" cy="40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4" name="Text Box 13">
                  <a:extLst>
                    <a:ext uri="{FF2B5EF4-FFF2-40B4-BE49-F238E27FC236}">
                      <a16:creationId xmlns:a16="http://schemas.microsoft.com/office/drawing/2014/main" xmlns="" id="{2C38BAF7-BCBE-4341-AA4A-0354EBDFD3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4" y="2795"/>
                  <a:ext cx="952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de-DE" altLang="en-US" sz="2000" i="1"/>
                    <a:t>d</a:t>
                  </a:r>
                  <a:r>
                    <a:rPr lang="de-DE" altLang="en-US" sz="2000" i="1" baseline="-25000"/>
                    <a:t>K</a:t>
                  </a:r>
                  <a:r>
                    <a:rPr lang="de-DE" altLang="en-US" sz="2000" i="1"/>
                    <a:t>(y)</a:t>
                  </a:r>
                </a:p>
              </p:txBody>
            </p:sp>
          </p:grp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xmlns="" id="{75AC3772-ECCE-2D43-84CD-87F0A0E26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525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" name="Line 16">
                <a:extLst>
                  <a:ext uri="{FF2B5EF4-FFF2-40B4-BE49-F238E27FC236}">
                    <a16:creationId xmlns:a16="http://schemas.microsoft.com/office/drawing/2014/main" xmlns="" id="{C8BCED66-974F-D04B-A883-A9534DED9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5" y="1525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xmlns="" id="{B42BB5F8-A5E1-C842-8C83-F393DA562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1525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" name="Line 18">
                <a:extLst>
                  <a:ext uri="{FF2B5EF4-FFF2-40B4-BE49-F238E27FC236}">
                    <a16:creationId xmlns:a16="http://schemas.microsoft.com/office/drawing/2014/main" xmlns="" id="{3DB59E35-B3C7-9F4A-8674-0CF3D437E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3" y="1707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" name="Line 19">
                <a:extLst>
                  <a:ext uri="{FF2B5EF4-FFF2-40B4-BE49-F238E27FC236}">
                    <a16:creationId xmlns:a16="http://schemas.microsoft.com/office/drawing/2014/main" xmlns="" id="{7EAD76BA-6C2B-6043-AC89-A1D78AD87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07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" name="Text Box 20">
                <a:extLst>
                  <a:ext uri="{FF2B5EF4-FFF2-40B4-BE49-F238E27FC236}">
                    <a16:creationId xmlns:a16="http://schemas.microsoft.com/office/drawing/2014/main" xmlns="" id="{902E9DFE-E94E-ED4A-BD4A-B496890787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5" y="1389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/>
                  <a:t>x</a:t>
                </a:r>
              </a:p>
            </p:txBody>
          </p:sp>
          <p:sp>
            <p:nvSpPr>
              <p:cNvPr id="19" name="Text Box 21">
                <a:extLst>
                  <a:ext uri="{FF2B5EF4-FFF2-40B4-BE49-F238E27FC236}">
                    <a16:creationId xmlns:a16="http://schemas.microsoft.com/office/drawing/2014/main" xmlns="" id="{B85F9B7C-B319-E740-BF96-897537BF8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48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 dirty="0" err="1"/>
                  <a:t>y</a:t>
                </a:r>
                <a:endParaRPr lang="de-DE" altLang="en-US" sz="2000" i="1" dirty="0"/>
              </a:p>
            </p:txBody>
          </p:sp>
          <p:sp>
            <p:nvSpPr>
              <p:cNvPr id="20" name="Text Box 22">
                <a:extLst>
                  <a:ext uri="{FF2B5EF4-FFF2-40B4-BE49-F238E27FC236}">
                    <a16:creationId xmlns:a16="http://schemas.microsoft.com/office/drawing/2014/main" xmlns="" id="{111AF339-8D27-2648-8F09-C8A5ACBA8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/>
                  <a:t>x</a:t>
                </a:r>
              </a:p>
            </p:txBody>
          </p:sp>
          <p:sp>
            <p:nvSpPr>
              <p:cNvPr id="21" name="Text Box 23">
                <a:extLst>
                  <a:ext uri="{FF2B5EF4-FFF2-40B4-BE49-F238E27FC236}">
                    <a16:creationId xmlns:a16="http://schemas.microsoft.com/office/drawing/2014/main" xmlns="" id="{3B7E8629-9E1F-FE4F-B0D9-FCEE32B1B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07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/>
                  <a:t>K</a:t>
                </a:r>
              </a:p>
            </p:txBody>
          </p:sp>
          <p:sp>
            <p:nvSpPr>
              <p:cNvPr id="22" name="Text Box 24">
                <a:extLst>
                  <a:ext uri="{FF2B5EF4-FFF2-40B4-BE49-F238E27FC236}">
                    <a16:creationId xmlns:a16="http://schemas.microsoft.com/office/drawing/2014/main" xmlns="" id="{432C58AC-1BEF-E843-AAA0-C2549FBF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3" y="207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/>
                  <a:t>K</a:t>
                </a:r>
              </a:p>
            </p:txBody>
          </p:sp>
        </p:grpSp>
        <p:sp>
          <p:nvSpPr>
            <p:cNvPr id="6" name="Textfeld 22">
              <a:extLst>
                <a:ext uri="{FF2B5EF4-FFF2-40B4-BE49-F238E27FC236}">
                  <a16:creationId xmlns:a16="http://schemas.microsoft.com/office/drawing/2014/main" xmlns="" id="{8B0166FC-DD3C-DC48-877F-267B2E190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1500188"/>
              <a:ext cx="8572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de-DE" altLang="en-US" i="1" dirty="0"/>
                <a:t>Alice</a:t>
              </a:r>
            </a:p>
          </p:txBody>
        </p:sp>
        <p:sp>
          <p:nvSpPr>
            <p:cNvPr id="7" name="Textfeld 23">
              <a:extLst>
                <a:ext uri="{FF2B5EF4-FFF2-40B4-BE49-F238E27FC236}">
                  <a16:creationId xmlns:a16="http://schemas.microsoft.com/office/drawing/2014/main" xmlns="" id="{A847F513-61A1-434F-9DC6-BDF3F0510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1487488"/>
              <a:ext cx="1143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de-DE" altLang="en-US" i="1"/>
                <a:t>Bob</a:t>
              </a:r>
            </a:p>
          </p:txBody>
        </p:sp>
        <p:sp>
          <p:nvSpPr>
            <p:cNvPr id="8" name="Ellipse 30">
              <a:extLst>
                <a:ext uri="{FF2B5EF4-FFF2-40B4-BE49-F238E27FC236}">
                  <a16:creationId xmlns:a16="http://schemas.microsoft.com/office/drawing/2014/main" xmlns="" id="{3E8D7313-EA4D-5140-B09C-0D338DEA39A2}"/>
                </a:ext>
              </a:extLst>
            </p:cNvPr>
            <p:cNvSpPr/>
            <p:nvPr/>
          </p:nvSpPr>
          <p:spPr>
            <a:xfrm>
              <a:off x="2857500" y="3214688"/>
              <a:ext cx="571500" cy="42862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" name="Ellipse 31">
              <a:extLst>
                <a:ext uri="{FF2B5EF4-FFF2-40B4-BE49-F238E27FC236}">
                  <a16:creationId xmlns:a16="http://schemas.microsoft.com/office/drawing/2014/main" xmlns="" id="{9296FF68-4C54-4F49-8F35-D6A975BDA752}"/>
                </a:ext>
              </a:extLst>
            </p:cNvPr>
            <p:cNvSpPr/>
            <p:nvPr/>
          </p:nvSpPr>
          <p:spPr>
            <a:xfrm>
              <a:off x="5357813" y="3214688"/>
              <a:ext cx="571500" cy="42862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C49176B3-D2E9-DA4B-B64C-623D1CCE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51613-A6DE-CC49-83B3-37068766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Cryptography</a:t>
            </a:r>
            <a:r>
              <a:rPr lang="de-DE" altLang="en-US" dirty="0"/>
              <a:t>: </a:t>
            </a:r>
            <a:r>
              <a:rPr lang="de-DE" altLang="en-US" dirty="0" err="1"/>
              <a:t>Analogy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6A68EC-66E0-D446-9DA9-0C3DAD5E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74346"/>
            <a:ext cx="8358326" cy="1669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kern="0" dirty="0"/>
              <a:t>Safe </a:t>
            </a:r>
            <a:r>
              <a:rPr lang="de-DE" sz="2200" kern="0" dirty="0" err="1"/>
              <a:t>with</a:t>
            </a:r>
            <a:r>
              <a:rPr lang="de-DE" sz="2200" kern="0" dirty="0"/>
              <a:t> a strong lock, </a:t>
            </a:r>
            <a:r>
              <a:rPr lang="de-DE" sz="2200" kern="0" dirty="0" err="1"/>
              <a:t>only</a:t>
            </a:r>
            <a:r>
              <a:rPr lang="de-DE" sz="2200" kern="0" dirty="0"/>
              <a:t> Alice </a:t>
            </a:r>
            <a:r>
              <a:rPr lang="de-DE" sz="2200" kern="0" dirty="0" err="1"/>
              <a:t>and</a:t>
            </a:r>
            <a:r>
              <a:rPr lang="de-DE" sz="2200" kern="0" dirty="0"/>
              <a:t> Bob </a:t>
            </a:r>
            <a:r>
              <a:rPr lang="de-DE" sz="2200" kern="0" dirty="0" err="1"/>
              <a:t>have</a:t>
            </a:r>
            <a:r>
              <a:rPr lang="de-DE" sz="2200" kern="0" dirty="0"/>
              <a:t> a </a:t>
            </a:r>
            <a:r>
              <a:rPr lang="de-DE" sz="2200" kern="0" dirty="0" err="1"/>
              <a:t>copy</a:t>
            </a:r>
            <a:r>
              <a:rPr lang="de-DE" sz="2200" kern="0" dirty="0"/>
              <a:t> </a:t>
            </a:r>
            <a:r>
              <a:rPr lang="de-DE" sz="2200" kern="0" dirty="0" err="1"/>
              <a:t>of</a:t>
            </a:r>
            <a:r>
              <a:rPr lang="de-DE" sz="2200" kern="0" dirty="0"/>
              <a:t> </a:t>
            </a:r>
            <a:r>
              <a:rPr lang="de-DE" sz="2200" kern="0" dirty="0" err="1"/>
              <a:t>the</a:t>
            </a:r>
            <a:r>
              <a:rPr lang="de-DE" sz="2200" kern="0" dirty="0"/>
              <a:t> </a:t>
            </a:r>
            <a:r>
              <a:rPr lang="de-DE" sz="2200" kern="0" dirty="0" err="1"/>
              <a:t>key</a:t>
            </a:r>
            <a:endParaRPr lang="de-DE" sz="2200" kern="0" dirty="0"/>
          </a:p>
          <a:p>
            <a:r>
              <a:rPr lang="de-DE" sz="2200" kern="0" dirty="0"/>
              <a:t>Alice </a:t>
            </a:r>
            <a:r>
              <a:rPr lang="de-DE" sz="2200" kern="0" dirty="0" err="1"/>
              <a:t>encrypts</a:t>
            </a:r>
            <a:r>
              <a:rPr lang="de-DE" sz="2200" kern="0" dirty="0"/>
              <a:t> </a:t>
            </a:r>
            <a:r>
              <a:rPr lang="de-DE" sz="2200" kern="0" dirty="0">
                <a:sym typeface="Wingdings" pitchFamily="2" charset="2"/>
              </a:rPr>
              <a:t> </a:t>
            </a:r>
            <a:r>
              <a:rPr lang="de-DE" sz="2200" kern="0" dirty="0" err="1">
                <a:sym typeface="Wingdings" pitchFamily="2" charset="2"/>
              </a:rPr>
              <a:t>locks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message</a:t>
            </a:r>
            <a:r>
              <a:rPr lang="de-DE" sz="2200" kern="0" dirty="0">
                <a:sym typeface="Wingdings" pitchFamily="2" charset="2"/>
              </a:rPr>
              <a:t> in </a:t>
            </a:r>
            <a:r>
              <a:rPr lang="de-DE" sz="2200" kern="0" dirty="0" err="1">
                <a:sym typeface="Wingdings" pitchFamily="2" charset="2"/>
              </a:rPr>
              <a:t>the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safe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with</a:t>
            </a:r>
            <a:r>
              <a:rPr lang="de-DE" sz="2200" kern="0" dirty="0">
                <a:sym typeface="Wingdings" pitchFamily="2" charset="2"/>
              </a:rPr>
              <a:t> her </a:t>
            </a:r>
            <a:r>
              <a:rPr lang="de-DE" sz="2200" kern="0" dirty="0" err="1">
                <a:sym typeface="Wingdings" pitchFamily="2" charset="2"/>
              </a:rPr>
              <a:t>key</a:t>
            </a:r>
            <a:endParaRPr lang="de-DE" sz="2200" kern="0" dirty="0">
              <a:sym typeface="Wingdings" pitchFamily="2" charset="2"/>
            </a:endParaRPr>
          </a:p>
          <a:p>
            <a:r>
              <a:rPr lang="de-DE" sz="2200" kern="0" dirty="0"/>
              <a:t>Bob </a:t>
            </a:r>
            <a:r>
              <a:rPr lang="de-DE" sz="2200" kern="0" dirty="0" err="1"/>
              <a:t>decrypts</a:t>
            </a:r>
            <a:r>
              <a:rPr lang="de-DE" sz="2200" kern="0" dirty="0"/>
              <a:t> </a:t>
            </a:r>
            <a:r>
              <a:rPr lang="de-DE" sz="2200" kern="0" dirty="0">
                <a:sym typeface="Wingdings" pitchFamily="2" charset="2"/>
              </a:rPr>
              <a:t> </a:t>
            </a:r>
            <a:r>
              <a:rPr lang="de-DE" sz="2200" kern="0" dirty="0" err="1">
                <a:sym typeface="Wingdings" pitchFamily="2" charset="2"/>
              </a:rPr>
              <a:t>uses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his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copy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of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the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key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to</a:t>
            </a:r>
            <a:r>
              <a:rPr lang="de-DE" sz="2200" kern="0" dirty="0">
                <a:sym typeface="Wingdings" pitchFamily="2" charset="2"/>
              </a:rPr>
              <a:t> open </a:t>
            </a:r>
            <a:r>
              <a:rPr lang="de-DE" sz="2200" kern="0" dirty="0" err="1">
                <a:sym typeface="Wingdings" pitchFamily="2" charset="2"/>
              </a:rPr>
              <a:t>the</a:t>
            </a:r>
            <a:r>
              <a:rPr lang="de-DE" sz="2200" kern="0" dirty="0">
                <a:sym typeface="Wingdings" pitchFamily="2" charset="2"/>
              </a:rPr>
              <a:t> </a:t>
            </a:r>
            <a:r>
              <a:rPr lang="de-DE" sz="2200" kern="0" dirty="0" err="1">
                <a:sym typeface="Wingdings" pitchFamily="2" charset="2"/>
              </a:rPr>
              <a:t>safe</a:t>
            </a:r>
            <a:endParaRPr lang="de-DE" sz="2200" kern="0" dirty="0"/>
          </a:p>
          <a:p>
            <a:endParaRPr lang="en-US" sz="2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6057AFE-9022-9845-BD35-10EB2E437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588549"/>
            <a:ext cx="6978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5B5556-DE5A-0140-83C9-C9F4884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95991-BD09-DD40-A684-90CF08F2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Cryptography</a:t>
            </a:r>
            <a:r>
              <a:rPr lang="de-DE" altLang="en-US" dirty="0"/>
              <a:t>: </a:t>
            </a:r>
            <a:r>
              <a:rPr lang="de-DE" altLang="en-US" dirty="0" err="1"/>
              <a:t>Shortcomings</a:t>
            </a:r>
            <a:r>
              <a:rPr lang="de-DE" altLang="en-US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84436E-C6A7-E145-B263-0F493289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2400299"/>
          </a:xfrm>
        </p:spPr>
        <p:txBody>
          <a:bodyPr>
            <a:noAutofit/>
          </a:bodyPr>
          <a:lstStyle/>
          <a:p>
            <a:r>
              <a:rPr lang="de-DE" altLang="en-US" sz="2000" dirty="0" err="1"/>
              <a:t>Symmetric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algorithms</a:t>
            </a:r>
            <a:r>
              <a:rPr lang="de-DE" altLang="en-US" sz="2000" dirty="0"/>
              <a:t>, e.g., AES </a:t>
            </a:r>
            <a:r>
              <a:rPr lang="de-DE" altLang="en-US" sz="2000" dirty="0" err="1"/>
              <a:t>or</a:t>
            </a:r>
            <a:r>
              <a:rPr lang="de-DE" altLang="en-US" sz="2000" dirty="0"/>
              <a:t> 3DES, </a:t>
            </a:r>
            <a:r>
              <a:rPr lang="de-DE" altLang="en-US" sz="2000" dirty="0" err="1"/>
              <a:t>are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very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secure</a:t>
            </a:r>
            <a:r>
              <a:rPr lang="de-DE" altLang="en-US" sz="2000" dirty="0"/>
              <a:t>, fast &amp; </a:t>
            </a:r>
            <a:r>
              <a:rPr lang="de-DE" altLang="en-US" sz="2000" dirty="0" err="1"/>
              <a:t>widespread</a:t>
            </a:r>
            <a:r>
              <a:rPr lang="de-DE" altLang="en-US" sz="2000" dirty="0"/>
              <a:t> </a:t>
            </a:r>
            <a:r>
              <a:rPr lang="de-DE" altLang="en-US" sz="2000" b="1" dirty="0"/>
              <a:t>but</a:t>
            </a:r>
            <a:r>
              <a:rPr lang="de-DE" altLang="en-US" sz="2000" dirty="0"/>
              <a:t>:</a:t>
            </a:r>
          </a:p>
          <a:p>
            <a:r>
              <a:rPr lang="de-DE" altLang="en-US" sz="2000" b="1" dirty="0"/>
              <a:t>Key </a:t>
            </a:r>
            <a:r>
              <a:rPr lang="de-DE" altLang="en-US" sz="2000" b="1" dirty="0" err="1"/>
              <a:t>distribution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problem</a:t>
            </a:r>
            <a:r>
              <a:rPr lang="de-DE" altLang="en-US" sz="2000" b="1" dirty="0"/>
              <a:t>: </a:t>
            </a:r>
            <a:r>
              <a:rPr lang="de-DE" altLang="en-US" sz="2000" dirty="0"/>
              <a:t>The </a:t>
            </a:r>
            <a:r>
              <a:rPr lang="de-DE" altLang="en-US" sz="2000" dirty="0" err="1"/>
              <a:t>secret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key</a:t>
            </a:r>
            <a:r>
              <a:rPr lang="de-DE" altLang="en-US" sz="2000" dirty="0"/>
              <a:t> must </a:t>
            </a:r>
            <a:r>
              <a:rPr lang="de-DE" altLang="en-US" sz="2000" dirty="0" err="1"/>
              <a:t>be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transported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securely</a:t>
            </a:r>
            <a:endParaRPr lang="de-DE" altLang="en-US" sz="2000" dirty="0"/>
          </a:p>
          <a:p>
            <a:r>
              <a:rPr lang="de-DE" altLang="en-US" sz="2000" b="1" dirty="0" err="1"/>
              <a:t>Number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of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keys</a:t>
            </a:r>
            <a:r>
              <a:rPr lang="de-DE" altLang="en-US" sz="2000" b="1" dirty="0"/>
              <a:t>: </a:t>
            </a:r>
            <a:r>
              <a:rPr lang="de-DE" altLang="en-US" sz="2000" dirty="0"/>
              <a:t>In a </a:t>
            </a:r>
            <a:r>
              <a:rPr lang="de-DE" altLang="en-US" sz="2000" dirty="0" err="1"/>
              <a:t>network</a:t>
            </a:r>
            <a:r>
              <a:rPr lang="de-DE" altLang="en-US" sz="2000" dirty="0"/>
              <a:t>, </a:t>
            </a:r>
            <a:r>
              <a:rPr lang="de-DE" altLang="en-US" sz="2000" dirty="0" err="1"/>
              <a:t>each</a:t>
            </a:r>
            <a:r>
              <a:rPr lang="de-DE" altLang="en-US" sz="2000" dirty="0"/>
              <a:t> pair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users</a:t>
            </a:r>
            <a:r>
              <a:rPr lang="de-DE" altLang="en-US" sz="2000" dirty="0"/>
              <a:t>  </a:t>
            </a:r>
            <a:r>
              <a:rPr lang="de-DE" altLang="en-US" sz="2000" dirty="0" err="1"/>
              <a:t>requires</a:t>
            </a:r>
            <a:r>
              <a:rPr lang="de-DE" altLang="en-US" sz="2000" dirty="0"/>
              <a:t> an individual </a:t>
            </a:r>
            <a:r>
              <a:rPr lang="de-DE" altLang="en-US" sz="2000" dirty="0" err="1"/>
              <a:t>key</a:t>
            </a:r>
            <a:endParaRPr lang="de-DE" altLang="en-US" sz="2000" dirty="0"/>
          </a:p>
          <a:p>
            <a:pPr>
              <a:buFontTx/>
              <a:buNone/>
            </a:pPr>
            <a:r>
              <a:rPr lang="de-DE" altLang="en-US" sz="2000" dirty="0">
                <a:sym typeface="Wingdings" pitchFamily="2" charset="2"/>
              </a:rPr>
              <a:t>    </a:t>
            </a:r>
            <a:r>
              <a:rPr lang="de-DE" altLang="en-US" sz="2000" dirty="0" err="1">
                <a:sym typeface="Wingdings" pitchFamily="2" charset="2"/>
              </a:rPr>
              <a:t>n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users</a:t>
            </a:r>
            <a:r>
              <a:rPr lang="de-DE" altLang="en-US" sz="2000" dirty="0">
                <a:sym typeface="Wingdings" pitchFamily="2" charset="2"/>
              </a:rPr>
              <a:t> in </a:t>
            </a:r>
            <a:r>
              <a:rPr lang="de-DE" altLang="en-US" sz="2000" dirty="0" err="1">
                <a:sym typeface="Wingdings" pitchFamily="2" charset="2"/>
              </a:rPr>
              <a:t>the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network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require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n</a:t>
            </a:r>
            <a:r>
              <a:rPr lang="de-DE" altLang="en-US" sz="2000" dirty="0">
                <a:sym typeface="Wingdings" pitchFamily="2" charset="2"/>
              </a:rPr>
              <a:t>(n-1)/2 </a:t>
            </a:r>
            <a:r>
              <a:rPr lang="de-DE" altLang="en-US" sz="2000" dirty="0" err="1">
                <a:sym typeface="Wingdings" pitchFamily="2" charset="2"/>
              </a:rPr>
              <a:t>keys</a:t>
            </a:r>
            <a:r>
              <a:rPr lang="de-DE" altLang="en-US" sz="2000" dirty="0">
                <a:sym typeface="Wingdings" pitchFamily="2" charset="2"/>
              </a:rPr>
              <a:t>, </a:t>
            </a:r>
            <a:r>
              <a:rPr lang="de-DE" altLang="en-US" sz="2000" dirty="0" err="1">
                <a:sym typeface="Wingdings" pitchFamily="2" charset="2"/>
              </a:rPr>
              <a:t>each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user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stores</a:t>
            </a:r>
            <a:r>
              <a:rPr lang="de-DE" altLang="en-US" sz="2000" dirty="0">
                <a:sym typeface="Wingdings" pitchFamily="2" charset="2"/>
              </a:rPr>
              <a:t> (n-1) </a:t>
            </a:r>
            <a:r>
              <a:rPr lang="de-DE" altLang="en-US" sz="2000" dirty="0" err="1">
                <a:sym typeface="Wingdings" pitchFamily="2" charset="2"/>
              </a:rPr>
              <a:t>keys</a:t>
            </a:r>
            <a:endParaRPr lang="de-DE" altLang="en-US" sz="2000" dirty="0">
              <a:sym typeface="Wingdings" pitchFamily="2" charset="2"/>
            </a:endParaRPr>
          </a:p>
          <a:p>
            <a:pPr>
              <a:buFontTx/>
              <a:buNone/>
            </a:pPr>
            <a:endParaRPr lang="de-DE" altLang="en-US" sz="2000" dirty="0">
              <a:sym typeface="Wingdings" pitchFamily="2" charset="2"/>
            </a:endParaRPr>
          </a:p>
          <a:p>
            <a:pPr>
              <a:buFontTx/>
              <a:buNone/>
            </a:pPr>
            <a:endParaRPr lang="de-DE" altLang="en-US" sz="2000" dirty="0">
              <a:sym typeface="Wingdings" pitchFamily="2" charset="2"/>
            </a:endParaRPr>
          </a:p>
          <a:p>
            <a:pPr>
              <a:buFontTx/>
              <a:buNone/>
            </a:pPr>
            <a:endParaRPr lang="de-DE" altLang="en-US" sz="2000" dirty="0">
              <a:sym typeface="Wingdings" pitchFamily="2" charset="2"/>
            </a:endParaRPr>
          </a:p>
          <a:p>
            <a:pPr>
              <a:buFontTx/>
              <a:buNone/>
            </a:pPr>
            <a:endParaRPr lang="de-DE" altLang="en-US" sz="2000" dirty="0">
              <a:sym typeface="Wingdings" pitchFamily="2" charset="2"/>
            </a:endParaRPr>
          </a:p>
          <a:p>
            <a:pPr>
              <a:buFontTx/>
              <a:buNone/>
            </a:pPr>
            <a:endParaRPr lang="de-DE" altLang="en-US" sz="2000" dirty="0">
              <a:sym typeface="Wingdings" pitchFamily="2" charset="2"/>
            </a:endParaRPr>
          </a:p>
          <a:p>
            <a:pPr>
              <a:buFontTx/>
              <a:buNone/>
            </a:pPr>
            <a:endParaRPr lang="de-DE" altLang="en-US" sz="2000" dirty="0">
              <a:sym typeface="Wingdings" pitchFamily="2" charset="2"/>
            </a:endParaRPr>
          </a:p>
          <a:p>
            <a:pPr>
              <a:buFontTx/>
              <a:buNone/>
            </a:pPr>
            <a:endParaRPr lang="de-DE" alt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EC58B9-0270-C34B-BDFE-D8420BBC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2D3E398-1193-444F-9549-02834CCAD58E}"/>
              </a:ext>
            </a:extLst>
          </p:cNvPr>
          <p:cNvGrpSpPr/>
          <p:nvPr/>
        </p:nvGrpSpPr>
        <p:grpSpPr>
          <a:xfrm>
            <a:off x="4667110" y="4127382"/>
            <a:ext cx="2303462" cy="2016125"/>
            <a:chOff x="4138613" y="3162300"/>
            <a:chExt cx="2303462" cy="2016125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xmlns="" id="{32C00E60-B7D5-0645-9B8B-9AE32187E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3162300"/>
              <a:ext cx="2303462" cy="2016125"/>
            </a:xfrm>
            <a:prstGeom prst="hexagon">
              <a:avLst>
                <a:gd name="adj" fmla="val 28563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xmlns="" id="{FF1998FB-4C3B-CB4D-85D0-87F1A7975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5" y="3162300"/>
              <a:ext cx="1150938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xmlns="" id="{3C4122D0-17CA-FD43-A4E7-F04A7553D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613" y="4170363"/>
              <a:ext cx="2303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xmlns="" id="{BB85A047-8151-E541-86B2-7E39B9270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875" y="3162300"/>
              <a:ext cx="1150938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A20C5291-2C43-8A45-B5C4-DBCA865A1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5" y="3162300"/>
              <a:ext cx="172720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9909D803-86A2-1E4C-930E-F77BC287A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613" y="4170363"/>
              <a:ext cx="172720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911D9F7E-4AD5-B248-9AEC-2D63DE427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8613" y="3162300"/>
              <a:ext cx="172720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8B2B54AC-303D-CB4D-A089-DED29682B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875" y="4170363"/>
              <a:ext cx="172720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xmlns="" id="{EF61C11C-4D9B-F646-BEAD-AD8CEA3CB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4875" y="3162300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xmlns="" id="{5860908F-F8CC-FB42-9C37-2CAAFDB9C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5813" y="3162300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xmlns="" id="{69D9DCD4-32EC-7546-91CE-409C7ECEE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698" y="4527865"/>
            <a:ext cx="328612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b="1" dirty="0" err="1"/>
              <a:t>Example</a:t>
            </a:r>
            <a:r>
              <a:rPr lang="de-DE" altLang="en-US" sz="2000" b="1" dirty="0"/>
              <a:t>:	</a:t>
            </a:r>
          </a:p>
          <a:p>
            <a:pPr>
              <a:spcBef>
                <a:spcPct val="50000"/>
              </a:spcBef>
            </a:pPr>
            <a:r>
              <a:rPr lang="de-DE" altLang="en-US" sz="2000" b="1" dirty="0"/>
              <a:t> </a:t>
            </a:r>
            <a:r>
              <a:rPr lang="de-DE" altLang="en-US" sz="2000" dirty="0"/>
              <a:t>6 </a:t>
            </a:r>
            <a:r>
              <a:rPr lang="de-DE" altLang="en-US" sz="2000" dirty="0" err="1"/>
              <a:t>users</a:t>
            </a:r>
            <a:r>
              <a:rPr lang="de-DE" altLang="en-US" sz="2000" dirty="0"/>
              <a:t> (</a:t>
            </a:r>
            <a:r>
              <a:rPr lang="de-DE" altLang="en-US" sz="2000" dirty="0" err="1"/>
              <a:t>nodes</a:t>
            </a:r>
            <a:r>
              <a:rPr lang="de-DE" altLang="en-US" sz="2000" dirty="0"/>
              <a:t>)	</a:t>
            </a:r>
          </a:p>
          <a:p>
            <a:pPr>
              <a:spcBef>
                <a:spcPct val="50000"/>
              </a:spcBef>
            </a:pPr>
            <a:r>
              <a:rPr lang="de-DE" altLang="en-US" sz="2000" dirty="0"/>
              <a:t> 6*5/2 = 15 </a:t>
            </a:r>
            <a:r>
              <a:rPr lang="de-DE" altLang="en-US" sz="2000" dirty="0" err="1"/>
              <a:t>keys</a:t>
            </a:r>
            <a:r>
              <a:rPr lang="de-DE" altLang="en-US" sz="2000" dirty="0"/>
              <a:t> (</a:t>
            </a:r>
            <a:r>
              <a:rPr lang="de-DE" altLang="en-US" sz="2000" dirty="0" err="1"/>
              <a:t>edges</a:t>
            </a:r>
            <a:r>
              <a:rPr lang="de-DE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25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95991-BD09-DD40-A684-90CF08F2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Symmetric</a:t>
            </a:r>
            <a:r>
              <a:rPr lang="de-DE" altLang="en-US" dirty="0"/>
              <a:t> </a:t>
            </a:r>
            <a:r>
              <a:rPr lang="de-DE" altLang="en-US" dirty="0" err="1"/>
              <a:t>Cryptography</a:t>
            </a:r>
            <a:r>
              <a:rPr lang="de-DE" altLang="en-US" dirty="0"/>
              <a:t>: </a:t>
            </a:r>
            <a:r>
              <a:rPr lang="de-DE" altLang="en-US" dirty="0" err="1"/>
              <a:t>Shortcomings</a:t>
            </a:r>
            <a:r>
              <a:rPr lang="de-DE" altLang="en-US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84436E-C6A7-E145-B263-0F493289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DE" altLang="en-US" sz="2400" dirty="0">
              <a:sym typeface="Wingdings" pitchFamily="2" charset="2"/>
            </a:endParaRPr>
          </a:p>
          <a:p>
            <a:r>
              <a:rPr lang="de-DE" altLang="en-US" sz="2400" dirty="0">
                <a:sym typeface="Wingdings" pitchFamily="2" charset="2"/>
              </a:rPr>
              <a:t>Alice </a:t>
            </a:r>
            <a:r>
              <a:rPr lang="de-DE" altLang="en-US" sz="2400" dirty="0" err="1">
                <a:sym typeface="Wingdings" pitchFamily="2" charset="2"/>
              </a:rPr>
              <a:t>or</a:t>
            </a:r>
            <a:r>
              <a:rPr lang="de-DE" altLang="en-US" sz="2400" dirty="0">
                <a:sym typeface="Wingdings" pitchFamily="2" charset="2"/>
              </a:rPr>
              <a:t> Bob </a:t>
            </a:r>
            <a:r>
              <a:rPr lang="de-DE" altLang="en-US" sz="2400" dirty="0" err="1">
                <a:sym typeface="Wingdings" pitchFamily="2" charset="2"/>
              </a:rPr>
              <a:t>can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b="1" dirty="0" err="1">
                <a:sym typeface="Wingdings" pitchFamily="2" charset="2"/>
              </a:rPr>
              <a:t>cheat</a:t>
            </a:r>
            <a:r>
              <a:rPr lang="de-DE" altLang="en-US" sz="2400" b="1" dirty="0">
                <a:sym typeface="Wingdings" pitchFamily="2" charset="2"/>
              </a:rPr>
              <a:t> </a:t>
            </a:r>
            <a:r>
              <a:rPr lang="de-DE" altLang="en-US" sz="2400" b="1" dirty="0" err="1">
                <a:sym typeface="Wingdings" pitchFamily="2" charset="2"/>
              </a:rPr>
              <a:t>each</a:t>
            </a:r>
            <a:r>
              <a:rPr lang="de-DE" altLang="en-US" sz="2400" b="1" dirty="0">
                <a:sym typeface="Wingdings" pitchFamily="2" charset="2"/>
              </a:rPr>
              <a:t> </a:t>
            </a:r>
            <a:r>
              <a:rPr lang="de-DE" altLang="en-US" sz="2400" b="1" dirty="0" err="1">
                <a:sym typeface="Wingdings" pitchFamily="2" charset="2"/>
              </a:rPr>
              <a:t>other</a:t>
            </a:r>
            <a:r>
              <a:rPr lang="de-DE" altLang="en-US" sz="2400" dirty="0">
                <a:sym typeface="Wingdings" pitchFamily="2" charset="2"/>
              </a:rPr>
              <a:t>, </a:t>
            </a:r>
            <a:r>
              <a:rPr lang="de-DE" altLang="en-US" sz="2400" dirty="0" err="1">
                <a:sym typeface="Wingdings" pitchFamily="2" charset="2"/>
              </a:rPr>
              <a:t>because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they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have</a:t>
            </a:r>
            <a:r>
              <a:rPr lang="de-DE" altLang="en-US" sz="2400" dirty="0">
                <a:sym typeface="Wingdings" pitchFamily="2" charset="2"/>
              </a:rPr>
              <a:t>/</a:t>
            </a:r>
            <a:r>
              <a:rPr lang="de-DE" altLang="en-US" sz="2400" dirty="0" err="1">
                <a:sym typeface="Wingdings" pitchFamily="2" charset="2"/>
              </a:rPr>
              <a:t>share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the</a:t>
            </a:r>
            <a:r>
              <a:rPr lang="de-DE" altLang="en-US" sz="2400" dirty="0">
                <a:sym typeface="Wingdings" pitchFamily="2" charset="2"/>
              </a:rPr>
              <a:t> same </a:t>
            </a:r>
            <a:r>
              <a:rPr lang="de-DE" altLang="en-US" sz="2400" dirty="0" err="1">
                <a:sym typeface="Wingdings" pitchFamily="2" charset="2"/>
              </a:rPr>
              <a:t>identical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keys</a:t>
            </a:r>
            <a:r>
              <a:rPr lang="de-DE" altLang="en-US" sz="24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de-DE" altLang="en-US" sz="2400" dirty="0">
                <a:sym typeface="Wingdings" pitchFamily="2" charset="2"/>
              </a:rPr>
              <a:t/>
            </a:r>
            <a:br>
              <a:rPr lang="de-DE" altLang="en-US" sz="2400" dirty="0">
                <a:sym typeface="Wingdings" pitchFamily="2" charset="2"/>
              </a:rPr>
            </a:br>
            <a:r>
              <a:rPr lang="de-DE" altLang="en-US" sz="2400" dirty="0">
                <a:sym typeface="Wingdings" pitchFamily="2" charset="2"/>
              </a:rPr>
              <a:t>    </a:t>
            </a:r>
            <a:r>
              <a:rPr lang="de-DE" altLang="en-US" sz="2400" b="1" dirty="0" err="1">
                <a:sym typeface="Wingdings" pitchFamily="2" charset="2"/>
              </a:rPr>
              <a:t>Example</a:t>
            </a:r>
            <a:r>
              <a:rPr lang="de-DE" altLang="en-US" sz="2400" dirty="0">
                <a:sym typeface="Wingdings" pitchFamily="2" charset="2"/>
              </a:rPr>
              <a:t>: </a:t>
            </a:r>
          </a:p>
          <a:p>
            <a:pPr marL="0" indent="0">
              <a:buNone/>
            </a:pPr>
            <a:r>
              <a:rPr lang="de-DE" altLang="en-US" sz="2400" dirty="0">
                <a:sym typeface="Wingdings" pitchFamily="2" charset="2"/>
              </a:rPr>
              <a:t>    Alice </a:t>
            </a:r>
            <a:r>
              <a:rPr lang="de-DE" altLang="en-US" sz="2400" dirty="0" err="1">
                <a:sym typeface="Wingdings" pitchFamily="2" charset="2"/>
              </a:rPr>
              <a:t>can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claim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that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she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never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ordered</a:t>
            </a:r>
            <a:r>
              <a:rPr lang="de-DE" altLang="en-US" sz="2400" dirty="0">
                <a:sym typeface="Wingdings" pitchFamily="2" charset="2"/>
              </a:rPr>
              <a:t> a TV on-line </a:t>
            </a:r>
            <a:r>
              <a:rPr lang="de-DE" altLang="en-US" sz="2400" dirty="0" err="1">
                <a:sym typeface="Wingdings" pitchFamily="2" charset="2"/>
              </a:rPr>
              <a:t>from</a:t>
            </a:r>
            <a:r>
              <a:rPr lang="de-DE" altLang="en-US" sz="2400" dirty="0">
                <a:sym typeface="Wingdings" pitchFamily="2" charset="2"/>
              </a:rPr>
              <a:t> Bob (he </a:t>
            </a:r>
            <a:r>
              <a:rPr lang="de-DE" altLang="en-US" sz="2400" dirty="0" err="1">
                <a:sym typeface="Wingdings" pitchFamily="2" charset="2"/>
              </a:rPr>
              <a:t>could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have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fabricated</a:t>
            </a:r>
            <a:r>
              <a:rPr lang="de-DE" altLang="en-US" sz="2400" dirty="0">
                <a:sym typeface="Wingdings" pitchFamily="2" charset="2"/>
              </a:rPr>
              <a:t> her </a:t>
            </a:r>
            <a:r>
              <a:rPr lang="de-DE" altLang="en-US" sz="2400" dirty="0" err="1">
                <a:sym typeface="Wingdings" pitchFamily="2" charset="2"/>
              </a:rPr>
              <a:t>order</a:t>
            </a:r>
            <a:r>
              <a:rPr lang="de-DE" altLang="en-US" sz="2400" dirty="0">
                <a:sym typeface="Wingdings" pitchFamily="2" charset="2"/>
              </a:rPr>
              <a:t>). </a:t>
            </a:r>
          </a:p>
          <a:p>
            <a:pPr marL="0" indent="0">
              <a:buNone/>
            </a:pPr>
            <a:r>
              <a:rPr lang="de-DE" altLang="en-US" sz="2400" dirty="0">
                <a:sym typeface="Wingdings" pitchFamily="2" charset="2"/>
              </a:rPr>
              <a:t>    </a:t>
            </a:r>
            <a:r>
              <a:rPr lang="de-DE" altLang="en-US" sz="2400" dirty="0" err="1">
                <a:sym typeface="Wingdings" pitchFamily="2" charset="2"/>
              </a:rPr>
              <a:t>To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prevent</a:t>
            </a:r>
            <a:r>
              <a:rPr lang="de-DE" altLang="en-US" sz="2400" dirty="0">
                <a:sym typeface="Wingdings" pitchFamily="2" charset="2"/>
              </a:rPr>
              <a:t> </a:t>
            </a:r>
            <a:r>
              <a:rPr lang="de-DE" altLang="en-US" sz="2400" dirty="0" err="1">
                <a:sym typeface="Wingdings" pitchFamily="2" charset="2"/>
              </a:rPr>
              <a:t>this</a:t>
            </a:r>
            <a:r>
              <a:rPr lang="de-DE" altLang="en-US" sz="2400" dirty="0">
                <a:sym typeface="Wingdings" pitchFamily="2" charset="2"/>
              </a:rPr>
              <a:t>: </a:t>
            </a:r>
            <a:r>
              <a:rPr lang="de-DE" altLang="en-US" sz="2400" b="1" u="sng" dirty="0">
                <a:sym typeface="Wingdings" pitchFamily="2" charset="2"/>
              </a:rPr>
              <a:t>non-repudiation</a:t>
            </a:r>
            <a:endParaRPr lang="de-DE" altLang="en-US" sz="2400" b="1" u="sng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EC58B9-0270-C34B-BDFE-D8420BBC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318C8-E385-7646-BA37-1FF563A8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6078"/>
            <a:ext cx="7390660" cy="1143000"/>
          </a:xfrm>
        </p:spPr>
        <p:txBody>
          <a:bodyPr>
            <a:normAutofit/>
          </a:bodyPr>
          <a:lstStyle/>
          <a:p>
            <a:r>
              <a:rPr lang="de-DE" altLang="en-US" dirty="0" err="1"/>
              <a:t>Asymmetric</a:t>
            </a:r>
            <a:r>
              <a:rPr lang="de-DE" altLang="en-US" dirty="0"/>
              <a:t> </a:t>
            </a:r>
            <a:r>
              <a:rPr lang="de-DE" altLang="en-US" dirty="0" err="1"/>
              <a:t>Cryptography</a:t>
            </a:r>
            <a:r>
              <a:rPr lang="de-DE" altLang="en-US" dirty="0"/>
              <a:t>: </a:t>
            </a:r>
            <a:r>
              <a:rPr lang="de-DE" altLang="en-US" dirty="0" err="1"/>
              <a:t>Idea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DAAA2E-E5C5-344F-AF8F-6F0A003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 descr="briefkasten-offen">
            <a:extLst>
              <a:ext uri="{FF2B5EF4-FFF2-40B4-BE49-F238E27FC236}">
                <a16:creationId xmlns:a16="http://schemas.microsoft.com/office/drawing/2014/main" xmlns="" id="{E9A3F05F-09DF-E942-9A7C-CF8F1F206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83" y="3730010"/>
            <a:ext cx="12573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briefkasten">
            <a:extLst>
              <a:ext uri="{FF2B5EF4-FFF2-40B4-BE49-F238E27FC236}">
                <a16:creationId xmlns:a16="http://schemas.microsoft.com/office/drawing/2014/main" xmlns="" id="{178ABD4F-A44D-174E-9E42-118911F1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" y="1424960"/>
            <a:ext cx="47466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9667603B-CA64-4F42-B35D-6F3EFB473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02" y="5509598"/>
            <a:ext cx="792956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600" dirty="0"/>
              <a:t>1976: </a:t>
            </a:r>
            <a:r>
              <a:rPr lang="de-DE" altLang="en-US" sz="1600" dirty="0" err="1"/>
              <a:t>first</a:t>
            </a:r>
            <a:r>
              <a:rPr lang="de-DE" altLang="en-US" sz="1600" dirty="0"/>
              <a:t> </a:t>
            </a:r>
            <a:r>
              <a:rPr lang="de-DE" altLang="en-US" sz="1600" dirty="0" err="1"/>
              <a:t>publication</a:t>
            </a:r>
            <a:r>
              <a:rPr lang="de-DE" altLang="en-US" sz="1600" dirty="0"/>
              <a:t> </a:t>
            </a:r>
            <a:r>
              <a:rPr lang="de-DE" altLang="en-US" sz="1600" dirty="0" err="1"/>
              <a:t>of</a:t>
            </a:r>
            <a:r>
              <a:rPr lang="de-DE" altLang="en-US" sz="1600" dirty="0"/>
              <a:t> such an </a:t>
            </a:r>
            <a:r>
              <a:rPr lang="de-DE" altLang="en-US" sz="1600" dirty="0" err="1"/>
              <a:t>algorithm</a:t>
            </a:r>
            <a:r>
              <a:rPr lang="de-DE" altLang="en-US" sz="1600" dirty="0"/>
              <a:t> </a:t>
            </a:r>
            <a:r>
              <a:rPr lang="de-DE" altLang="en-US" sz="1600" dirty="0" err="1"/>
              <a:t>by</a:t>
            </a:r>
            <a:r>
              <a:rPr lang="de-DE" altLang="en-US" sz="1600" dirty="0"/>
              <a:t> Whitfield Diffie </a:t>
            </a:r>
            <a:r>
              <a:rPr lang="de-DE" altLang="en-US" sz="1600" dirty="0" err="1"/>
              <a:t>and</a:t>
            </a:r>
            <a:r>
              <a:rPr lang="de-DE" altLang="en-US" sz="1600" dirty="0"/>
              <a:t> Martin </a:t>
            </a:r>
            <a:r>
              <a:rPr lang="de-DE" altLang="en-US" sz="1600" dirty="0" err="1"/>
              <a:t>Hellman,and</a:t>
            </a:r>
            <a:r>
              <a:rPr lang="de-DE" altLang="en-US" sz="1600" dirty="0"/>
              <a:t> also </a:t>
            </a:r>
            <a:r>
              <a:rPr lang="de-DE" altLang="en-US" sz="1600" dirty="0" err="1"/>
              <a:t>by</a:t>
            </a:r>
            <a:r>
              <a:rPr lang="de-DE" altLang="en-US" sz="1600" dirty="0"/>
              <a:t> Ralph Merkle.</a:t>
            </a:r>
          </a:p>
          <a:p>
            <a:endParaRPr lang="de-DE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782C54B5-1348-DE4C-B725-179FC58F9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185" y="1785323"/>
            <a:ext cx="43434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1600" b="1" dirty="0"/>
              <a:t>New </a:t>
            </a:r>
            <a:r>
              <a:rPr lang="de-DE" altLang="en-US" sz="1600" b="1" dirty="0" err="1"/>
              <a:t>Idea</a:t>
            </a:r>
            <a:r>
              <a:rPr lang="de-DE" altLang="en-US" sz="1600" b="1" dirty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1600" dirty="0"/>
              <a:t/>
            </a:r>
            <a:br>
              <a:rPr lang="de-DE" altLang="en-US" sz="1600" dirty="0"/>
            </a:br>
            <a:r>
              <a:rPr lang="de-DE" altLang="en-US" sz="1600" dirty="0" err="1"/>
              <a:t>Use</a:t>
            </a:r>
            <a:r>
              <a:rPr lang="de-DE" altLang="en-US" sz="1600" dirty="0"/>
              <a:t> </a:t>
            </a:r>
            <a:r>
              <a:rPr lang="de-DE" altLang="en-US" sz="1600" dirty="0" err="1"/>
              <a:t>the</a:t>
            </a:r>
            <a:r>
              <a:rPr lang="de-DE" altLang="en-US" sz="1600" dirty="0"/>
              <a:t> </a:t>
            </a:r>
            <a:r>
              <a:rPr lang="de-DE" altLang="en-US" sz="1600" i="1" dirty="0" err="1"/>
              <a:t>good</a:t>
            </a:r>
            <a:r>
              <a:rPr lang="de-DE" altLang="en-US" sz="1600" i="1" dirty="0"/>
              <a:t> </a:t>
            </a:r>
            <a:r>
              <a:rPr lang="de-DE" altLang="en-US" sz="1600" i="1" dirty="0" err="1"/>
              <a:t>old</a:t>
            </a:r>
            <a:r>
              <a:rPr lang="de-DE" altLang="en-US" sz="1600" i="1" dirty="0"/>
              <a:t> </a:t>
            </a:r>
            <a:r>
              <a:rPr lang="de-DE" altLang="en-US" sz="1600" i="1" dirty="0" err="1"/>
              <a:t>mailbox</a:t>
            </a:r>
            <a:r>
              <a:rPr lang="de-DE" altLang="en-US" sz="1600" i="1" dirty="0"/>
              <a:t> </a:t>
            </a:r>
            <a:r>
              <a:rPr lang="de-DE" altLang="en-US" sz="1600" i="1" dirty="0" err="1"/>
              <a:t>principle</a:t>
            </a:r>
            <a:r>
              <a:rPr lang="de-DE" altLang="en-US" sz="1600" i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de-DE" altLang="en-US" sz="1600" i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de-DE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1600" dirty="0"/>
              <a:t>	</a:t>
            </a:r>
            <a:r>
              <a:rPr lang="de-DE" altLang="en-US" sz="1600" b="1" dirty="0" err="1"/>
              <a:t>Everyone</a:t>
            </a:r>
            <a:r>
              <a:rPr lang="de-DE" altLang="en-US" sz="1600" dirty="0"/>
              <a:t> </a:t>
            </a:r>
            <a:r>
              <a:rPr lang="de-DE" altLang="en-US" sz="1600" dirty="0" err="1"/>
              <a:t>can</a:t>
            </a:r>
            <a:r>
              <a:rPr lang="de-DE" altLang="en-US" sz="1600" dirty="0"/>
              <a:t> </a:t>
            </a:r>
            <a:r>
              <a:rPr lang="de-DE" altLang="en-US" sz="1600" dirty="0" err="1"/>
              <a:t>drop</a:t>
            </a:r>
            <a:r>
              <a:rPr lang="de-DE" altLang="en-US" sz="1600" dirty="0"/>
              <a:t> a </a:t>
            </a:r>
            <a:r>
              <a:rPr lang="de-DE" altLang="en-US" sz="1600" dirty="0" err="1"/>
              <a:t>letter</a:t>
            </a:r>
            <a:r>
              <a:rPr lang="de-DE" altLang="en-US" sz="16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de-DE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de-DE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de-DE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1600" b="1" dirty="0"/>
              <a:t>But: </a:t>
            </a:r>
            <a:r>
              <a:rPr lang="de-DE" altLang="en-US" sz="1600" b="1" dirty="0" err="1"/>
              <a:t>Only</a:t>
            </a:r>
            <a:r>
              <a:rPr lang="de-DE" altLang="en-US" sz="1600" dirty="0"/>
              <a:t> </a:t>
            </a:r>
            <a:r>
              <a:rPr lang="de-DE" altLang="en-US" sz="1600" b="1" dirty="0" err="1"/>
              <a:t>the</a:t>
            </a:r>
            <a:r>
              <a:rPr lang="de-DE" altLang="en-US" sz="1600" b="1" dirty="0"/>
              <a:t> </a:t>
            </a:r>
            <a:r>
              <a:rPr lang="de-DE" altLang="en-US" sz="1600" b="1" dirty="0" err="1"/>
              <a:t>owner</a:t>
            </a:r>
            <a:r>
              <a:rPr lang="de-DE" altLang="en-US" sz="1600" dirty="0"/>
              <a:t> </a:t>
            </a:r>
            <a:r>
              <a:rPr lang="de-DE" altLang="en-US" sz="1600" dirty="0" err="1"/>
              <a:t>has</a:t>
            </a:r>
            <a:r>
              <a:rPr lang="de-DE" altLang="en-US" sz="1600" dirty="0"/>
              <a:t> </a:t>
            </a:r>
            <a:r>
              <a:rPr lang="de-DE" altLang="en-US" sz="1600" dirty="0" err="1"/>
              <a:t>the</a:t>
            </a:r>
            <a:endParaRPr lang="de-DE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1600" dirty="0" err="1"/>
              <a:t>correct</a:t>
            </a:r>
            <a:r>
              <a:rPr lang="de-DE" altLang="en-US" sz="1600" dirty="0"/>
              <a:t> </a:t>
            </a:r>
            <a:r>
              <a:rPr lang="de-DE" altLang="en-US" sz="1600" dirty="0" err="1"/>
              <a:t>key</a:t>
            </a:r>
            <a:r>
              <a:rPr lang="de-DE" altLang="en-US" sz="1600" dirty="0"/>
              <a:t> </a:t>
            </a:r>
            <a:r>
              <a:rPr lang="de-DE" altLang="en-US" sz="1600" dirty="0" err="1"/>
              <a:t>to</a:t>
            </a:r>
            <a:r>
              <a:rPr lang="de-DE" altLang="en-US" sz="1600" dirty="0"/>
              <a:t> open </a:t>
            </a:r>
            <a:r>
              <a:rPr lang="de-DE" altLang="en-US" sz="1600" dirty="0" err="1"/>
              <a:t>the</a:t>
            </a:r>
            <a:r>
              <a:rPr lang="de-DE" altLang="en-US" sz="1600" dirty="0"/>
              <a:t> box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1600" dirty="0"/>
              <a:t/>
            </a:r>
            <a:br>
              <a:rPr lang="de-DE" altLang="en-US" sz="1600" dirty="0"/>
            </a:br>
            <a:endParaRPr lang="de-DE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11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1D7FF9-F98C-C44C-A88C-CEDCB68B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</p:spPr>
        <p:txBody>
          <a:bodyPr>
            <a:normAutofit fontScale="90000"/>
          </a:bodyPr>
          <a:lstStyle/>
          <a:p>
            <a:r>
              <a:rPr lang="de-DE" altLang="en-US" dirty="0" err="1"/>
              <a:t>Asymmetric</a:t>
            </a:r>
            <a:r>
              <a:rPr lang="de-DE" altLang="en-US" dirty="0"/>
              <a:t> (Public-Key) </a:t>
            </a:r>
            <a:r>
              <a:rPr lang="de-DE" altLang="en-US" dirty="0" err="1"/>
              <a:t>Cryptography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1D1795-1B3F-944C-B3DA-1E809883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D7ACD9B-8FC5-5141-9190-2725C1A0E953}"/>
              </a:ext>
            </a:extLst>
          </p:cNvPr>
          <p:cNvSpPr txBox="1">
            <a:spLocks noChangeArrowheads="1"/>
          </p:cNvSpPr>
          <p:nvPr/>
        </p:nvSpPr>
        <p:spPr>
          <a:xfrm>
            <a:off x="816147" y="1530626"/>
            <a:ext cx="4294187" cy="52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de-D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“Split </a:t>
            </a:r>
            <a:r>
              <a:rPr lang="de-DE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de-DE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de-D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xmlns="" id="{92C6538D-98A3-AB48-94DC-4B3AAFA0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834" y="2148397"/>
            <a:ext cx="1079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sz="2400"/>
              <a:t>K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xmlns="" id="{CA8F48EA-81BA-FE4C-A93B-E210FB210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47" y="4164522"/>
            <a:ext cx="31670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sz="2400" dirty="0">
                <a:solidFill>
                  <a:srgbClr val="008000"/>
                </a:solidFill>
              </a:rPr>
              <a:t>Public Key (</a:t>
            </a:r>
            <a:r>
              <a:rPr lang="de-DE" altLang="en-US" sz="2400" i="1" dirty="0" err="1">
                <a:solidFill>
                  <a:srgbClr val="008000"/>
                </a:solidFill>
              </a:rPr>
              <a:t>K</a:t>
            </a:r>
            <a:r>
              <a:rPr lang="de-DE" altLang="en-US" sz="2400" i="1" baseline="-25000" dirty="0" err="1">
                <a:solidFill>
                  <a:srgbClr val="008000"/>
                </a:solidFill>
              </a:rPr>
              <a:t>pub</a:t>
            </a:r>
            <a:r>
              <a:rPr lang="de-DE" altLang="en-US" sz="2400" dirty="0">
                <a:solidFill>
                  <a:srgbClr val="008000"/>
                </a:solidFill>
              </a:rPr>
              <a:t>)</a:t>
            </a:r>
            <a:r>
              <a:rPr lang="de-DE" altLang="en-US" sz="2400" dirty="0"/>
              <a:t> (</a:t>
            </a:r>
            <a:r>
              <a:rPr lang="de-DE" altLang="en-US" sz="2400" dirty="0" err="1"/>
              <a:t>Encrypt</a:t>
            </a:r>
            <a:r>
              <a:rPr lang="de-DE" altLang="en-US" sz="2400" dirty="0"/>
              <a:t>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xmlns="" id="{E4F90049-277E-1D47-9A40-EDFD285F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259" y="4164522"/>
            <a:ext cx="27352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sz="2400">
                <a:solidFill>
                  <a:srgbClr val="CC0000"/>
                </a:solidFill>
              </a:rPr>
              <a:t>Secret Key (</a:t>
            </a:r>
            <a:r>
              <a:rPr lang="de-DE" altLang="en-US" sz="2400" i="1">
                <a:solidFill>
                  <a:srgbClr val="CC0000"/>
                </a:solidFill>
              </a:rPr>
              <a:t>K</a:t>
            </a:r>
            <a:r>
              <a:rPr lang="de-DE" altLang="en-US" sz="2400" i="1" baseline="-25000">
                <a:solidFill>
                  <a:srgbClr val="CC0000"/>
                </a:solidFill>
              </a:rPr>
              <a:t>pr</a:t>
            </a:r>
            <a:r>
              <a:rPr lang="de-DE" altLang="en-US" sz="2400">
                <a:solidFill>
                  <a:srgbClr val="CC0000"/>
                </a:solidFill>
              </a:rPr>
              <a:t>)</a:t>
            </a:r>
            <a:r>
              <a:rPr lang="de-DE" altLang="en-US" sz="2400"/>
              <a:t> (Decrypt)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xmlns="" id="{D2A2F1B4-52B1-AB4A-9BCA-CD8676FAC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3847" y="2651635"/>
            <a:ext cx="1512887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xmlns="" id="{A1AABC98-C56A-0443-A333-980BAC17F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997" y="2651635"/>
            <a:ext cx="1584325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A6E6FD80-C8CB-3A47-BC83-29927CA65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47" y="5286239"/>
            <a:ext cx="80230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de-DE" sz="24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During</a:t>
            </a: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sz="24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the</a:t>
            </a: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sz="24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key</a:t>
            </a: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sz="24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generation</a:t>
            </a: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a </a:t>
            </a:r>
            <a:r>
              <a:rPr lang="de-DE" sz="24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key</a:t>
            </a: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pair </a:t>
            </a:r>
            <a:r>
              <a:rPr lang="de-DE" sz="2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400" baseline="-250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</a:t>
            </a: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and </a:t>
            </a:r>
            <a:r>
              <a:rPr lang="de-DE" sz="2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400" baseline="-25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sz="24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is</a:t>
            </a:r>
            <a:r>
              <a:rPr lang="de-DE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de-DE" sz="24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computed</a:t>
            </a:r>
            <a:endParaRPr lang="de-DE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9A879B-FCED-904D-8F82-24439682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Asymmetric</a:t>
            </a:r>
            <a:r>
              <a:rPr lang="de-DE" altLang="en-US" dirty="0"/>
              <a:t> </a:t>
            </a:r>
            <a:r>
              <a:rPr lang="de-DE" altLang="en-US" dirty="0" err="1"/>
              <a:t>Cryptography</a:t>
            </a:r>
            <a:r>
              <a:rPr lang="de-DE" altLang="en-US" dirty="0"/>
              <a:t>: </a:t>
            </a:r>
            <a:r>
              <a:rPr lang="de-DE" altLang="en-US" dirty="0" err="1"/>
              <a:t>Analogy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E4C05E-3B16-3A41-94DF-D7BEAA09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51" y="4690285"/>
            <a:ext cx="8478174" cy="1580191"/>
          </a:xfrm>
        </p:spPr>
        <p:txBody>
          <a:bodyPr>
            <a:noAutofit/>
          </a:bodyPr>
          <a:lstStyle/>
          <a:p>
            <a:r>
              <a:rPr lang="de-DE" sz="2000" kern="0" dirty="0"/>
              <a:t>Alice </a:t>
            </a:r>
            <a:r>
              <a:rPr lang="de-DE" sz="2000" kern="0" dirty="0" err="1"/>
              <a:t>deposits</a:t>
            </a:r>
            <a:r>
              <a:rPr lang="de-DE" sz="2000" kern="0" dirty="0"/>
              <a:t> (</a:t>
            </a:r>
            <a:r>
              <a:rPr lang="de-DE" sz="2000" kern="0" dirty="0" err="1"/>
              <a:t>encrypts</a:t>
            </a:r>
            <a:r>
              <a:rPr lang="de-DE" sz="2000" kern="0" dirty="0"/>
              <a:t>) a </a:t>
            </a:r>
            <a:r>
              <a:rPr lang="de-DE" sz="2000" kern="0" dirty="0" err="1"/>
              <a:t>message</a:t>
            </a:r>
            <a:r>
              <a:rPr lang="de-DE" sz="2000" kern="0" dirty="0"/>
              <a:t> </a:t>
            </a:r>
            <a:r>
              <a:rPr lang="de-DE" sz="2000" kern="0" dirty="0" err="1"/>
              <a:t>with</a:t>
            </a:r>
            <a:r>
              <a:rPr lang="de-DE" sz="2000" kern="0" dirty="0"/>
              <a:t> </a:t>
            </a:r>
            <a:r>
              <a:rPr lang="de-DE" sz="2000" kern="0" dirty="0" err="1"/>
              <a:t>the</a:t>
            </a:r>
            <a:r>
              <a:rPr lang="de-DE" sz="2000" kern="0" dirty="0"/>
              <a:t> </a:t>
            </a:r>
            <a:r>
              <a:rPr lang="de-DE" sz="2000" kern="0" dirty="0">
                <a:latin typeface="Arial" charset="0"/>
              </a:rPr>
              <a:t>- </a:t>
            </a:r>
            <a:r>
              <a:rPr lang="de-DE" sz="2000" i="1" kern="0" dirty="0">
                <a:latin typeface="Arial" charset="0"/>
              </a:rPr>
              <a:t>not </a:t>
            </a:r>
            <a:r>
              <a:rPr lang="de-DE" sz="2000" i="1" kern="0" dirty="0" err="1">
                <a:latin typeface="Arial" charset="0"/>
              </a:rPr>
              <a:t>secret</a:t>
            </a:r>
            <a:r>
              <a:rPr lang="de-DE" sz="2000" i="1" kern="0" dirty="0">
                <a:latin typeface="Arial" charset="0"/>
              </a:rPr>
              <a:t> </a:t>
            </a:r>
            <a:r>
              <a:rPr lang="de-DE" sz="2000" kern="0" dirty="0">
                <a:latin typeface="Arial" charset="0"/>
              </a:rPr>
              <a:t>- </a:t>
            </a:r>
            <a:r>
              <a:rPr lang="de-DE" sz="2000" kern="0" dirty="0" err="1"/>
              <a:t>public</a:t>
            </a:r>
            <a:r>
              <a:rPr lang="de-DE" sz="2000" kern="0" dirty="0"/>
              <a:t> </a:t>
            </a:r>
            <a:r>
              <a:rPr lang="de-DE" sz="2000" kern="0" dirty="0" err="1"/>
              <a:t>key</a:t>
            </a:r>
            <a:r>
              <a:rPr lang="de-DE" sz="2000" kern="0" dirty="0"/>
              <a:t> </a:t>
            </a:r>
            <a:r>
              <a:rPr lang="de-DE" sz="2000" i="1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de-DE" sz="2000" i="1" baseline="-25000" dirty="0" err="1">
                <a:solidFill>
                  <a:srgbClr val="008000"/>
                </a:solidFill>
                <a:latin typeface="Arial" charset="0"/>
              </a:rPr>
              <a:t>pub</a:t>
            </a:r>
            <a:endParaRPr lang="de-DE" sz="2000" i="1" baseline="-25000" dirty="0">
              <a:solidFill>
                <a:srgbClr val="008000"/>
              </a:solidFill>
              <a:latin typeface="Arial" charset="0"/>
            </a:endParaRPr>
          </a:p>
          <a:p>
            <a:r>
              <a:rPr lang="de-DE" sz="2000" kern="0" dirty="0" err="1"/>
              <a:t>Only</a:t>
            </a:r>
            <a:r>
              <a:rPr lang="de-DE" sz="2000" kern="0" dirty="0"/>
              <a:t> Bob </a:t>
            </a:r>
            <a:r>
              <a:rPr lang="de-DE" sz="2000" kern="0" dirty="0" err="1"/>
              <a:t>has</a:t>
            </a:r>
            <a:r>
              <a:rPr lang="de-DE" sz="2000" kern="0" dirty="0"/>
              <a:t> </a:t>
            </a:r>
            <a:r>
              <a:rPr lang="de-DE" sz="2000" kern="0" dirty="0" err="1"/>
              <a:t>the</a:t>
            </a:r>
            <a:r>
              <a:rPr lang="de-DE" sz="2000" kern="0" dirty="0"/>
              <a:t> - </a:t>
            </a:r>
            <a:r>
              <a:rPr lang="de-DE" sz="2000" i="1" kern="0" dirty="0" err="1"/>
              <a:t>secret</a:t>
            </a:r>
            <a:r>
              <a:rPr lang="de-DE" sz="2000" kern="0" dirty="0"/>
              <a:t> - private </a:t>
            </a:r>
            <a:r>
              <a:rPr lang="de-DE" sz="2000" kern="0" dirty="0" err="1"/>
              <a:t>key</a:t>
            </a:r>
            <a:r>
              <a:rPr lang="de-DE" sz="2000" kern="0" dirty="0"/>
              <a:t> </a:t>
            </a:r>
            <a:r>
              <a:rPr lang="de-DE" sz="2000" i="1" dirty="0" err="1">
                <a:solidFill>
                  <a:srgbClr val="CC0000"/>
                </a:solidFill>
                <a:latin typeface="Arial" charset="0"/>
              </a:rPr>
              <a:t>K</a:t>
            </a:r>
            <a:r>
              <a:rPr lang="de-DE" sz="2000" i="1" baseline="-25000" dirty="0" err="1">
                <a:solidFill>
                  <a:srgbClr val="CC0000"/>
                </a:solidFill>
                <a:latin typeface="Arial" charset="0"/>
              </a:rPr>
              <a:t>pr</a:t>
            </a:r>
            <a:r>
              <a:rPr lang="de-DE" sz="2000" baseline="-250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de-DE" sz="2000" kern="0" dirty="0" err="1"/>
              <a:t>to</a:t>
            </a:r>
            <a:r>
              <a:rPr lang="de-DE" sz="2000" kern="0" dirty="0"/>
              <a:t> </a:t>
            </a:r>
            <a:r>
              <a:rPr lang="de-DE" sz="2000" kern="0" dirty="0" err="1"/>
              <a:t>retrieve</a:t>
            </a:r>
            <a:r>
              <a:rPr lang="de-DE" sz="2000" kern="0" dirty="0"/>
              <a:t> (</a:t>
            </a:r>
            <a:r>
              <a:rPr lang="de-DE" sz="2000" kern="0" dirty="0" err="1"/>
              <a:t>decrypt</a:t>
            </a:r>
            <a:r>
              <a:rPr lang="de-DE" sz="2000" kern="0" dirty="0"/>
              <a:t>) </a:t>
            </a:r>
            <a:r>
              <a:rPr lang="de-DE" sz="2000" kern="0" dirty="0" err="1"/>
              <a:t>the</a:t>
            </a:r>
            <a:r>
              <a:rPr lang="de-DE" sz="2000" kern="0" dirty="0"/>
              <a:t> </a:t>
            </a:r>
            <a:r>
              <a:rPr lang="de-DE" sz="2000" kern="0" dirty="0" err="1"/>
              <a:t>message</a:t>
            </a:r>
            <a:endParaRPr lang="de-DE" sz="2000" kern="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7A86EA-F96A-3541-AD48-D92B956E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BDE888F-6EDF-4D4B-A6A0-2054E756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76975"/>
            <a:ext cx="82867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xmlns="" id="{F29D6877-C219-C04C-96E4-AE7CBB247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449900"/>
            <a:ext cx="5554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2400" dirty="0"/>
              <a:t>Safe </a:t>
            </a:r>
            <a:r>
              <a:rPr lang="de-DE" altLang="en-US" sz="2400" dirty="0" err="1"/>
              <a:t>with</a:t>
            </a:r>
            <a:r>
              <a:rPr lang="de-DE" altLang="en-US" sz="2400" dirty="0"/>
              <a:t> </a:t>
            </a:r>
            <a:r>
              <a:rPr lang="de-DE" altLang="en-US" sz="2400" dirty="0" err="1"/>
              <a:t>public</a:t>
            </a:r>
            <a:r>
              <a:rPr lang="de-DE" altLang="en-US" sz="2400" dirty="0"/>
              <a:t> lock </a:t>
            </a:r>
            <a:r>
              <a:rPr lang="de-DE" altLang="en-US" sz="2400" dirty="0" err="1"/>
              <a:t>and</a:t>
            </a:r>
            <a:r>
              <a:rPr lang="de-DE" altLang="en-US" sz="2400" dirty="0"/>
              <a:t> private lock: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xmlns="" id="{20DA4E59-54C3-0743-87B3-EDC3EAE6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610488"/>
            <a:ext cx="1214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sz="2400">
                <a:solidFill>
                  <a:srgbClr val="008000"/>
                </a:solidFill>
              </a:rPr>
              <a:t>(</a:t>
            </a:r>
            <a:r>
              <a:rPr lang="de-DE" altLang="en-US" sz="2400" i="1">
                <a:solidFill>
                  <a:srgbClr val="008000"/>
                </a:solidFill>
              </a:rPr>
              <a:t>K</a:t>
            </a:r>
            <a:r>
              <a:rPr lang="de-DE" altLang="en-US" sz="2400" i="1" baseline="-25000">
                <a:solidFill>
                  <a:srgbClr val="008000"/>
                </a:solidFill>
              </a:rPr>
              <a:t>pub</a:t>
            </a:r>
            <a:r>
              <a:rPr lang="de-DE" altLang="en-US" sz="2400">
                <a:solidFill>
                  <a:srgbClr val="008000"/>
                </a:solidFill>
              </a:rPr>
              <a:t>)</a:t>
            </a:r>
          </a:p>
          <a:p>
            <a:pPr algn="ctr">
              <a:spcBef>
                <a:spcPct val="50000"/>
              </a:spcBef>
            </a:pPr>
            <a:endParaRPr lang="de-DE" altLang="en-US" sz="2400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xmlns="" id="{0BC93D57-04C6-654E-92FC-C43AEAD2E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3593025"/>
            <a:ext cx="92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sz="2400">
                <a:solidFill>
                  <a:srgbClr val="CC0000"/>
                </a:solidFill>
              </a:rPr>
              <a:t>(</a:t>
            </a:r>
            <a:r>
              <a:rPr lang="de-DE" altLang="en-US" sz="2400" i="1">
                <a:solidFill>
                  <a:srgbClr val="CC0000"/>
                </a:solidFill>
              </a:rPr>
              <a:t>K</a:t>
            </a:r>
            <a:r>
              <a:rPr lang="de-DE" altLang="en-US" sz="2400" i="1" baseline="-25000">
                <a:solidFill>
                  <a:srgbClr val="CC0000"/>
                </a:solidFill>
              </a:rPr>
              <a:t>pr</a:t>
            </a:r>
            <a:r>
              <a:rPr lang="de-DE" altLang="en-US" sz="2400">
                <a:solidFill>
                  <a:srgbClr val="CC0000"/>
                </a:solidFill>
              </a:rPr>
              <a:t>)</a:t>
            </a:r>
            <a:endParaRPr lang="de-DE" altLang="en-US" sz="2400"/>
          </a:p>
        </p:txBody>
      </p:sp>
    </p:spTree>
    <p:extLst>
      <p:ext uri="{BB962C8B-B14F-4D97-AF65-F5344CB8AC3E}">
        <p14:creationId xmlns:p14="http://schemas.microsoft.com/office/powerpoint/2010/main" val="15647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C143E-E7FA-8246-B4E0-44A9F124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Basic Protocol </a:t>
            </a:r>
            <a:r>
              <a:rPr lang="de-DE" altLang="en-US" dirty="0" err="1"/>
              <a:t>for</a:t>
            </a:r>
            <a:r>
              <a:rPr lang="de-DE" altLang="en-US" dirty="0"/>
              <a:t> Public-Key Encryption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7FBF57-E677-7A40-83D0-91B6AD0D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B43FE620-03B1-D54F-9CC7-3E5A2991E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598769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dirty="0"/>
              <a:t>Alice</a:t>
            </a:r>
            <a:endParaRPr lang="de-DE" altLang="en-US" sz="32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89B6052D-B588-B248-B14D-03BCBFA5E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300" y="1598769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e-DE" altLang="en-US" sz="2400" dirty="0"/>
              <a:t>Bob</a:t>
            </a:r>
            <a:endParaRPr lang="de-DE" altLang="en-US" dirty="0"/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xmlns="" id="{27BEDA81-089E-0244-80B8-F0C772EF8F10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411674"/>
            <a:ext cx="5400675" cy="654902"/>
            <a:chOff x="1111" y="1888"/>
            <a:chExt cx="3504" cy="317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xmlns="" id="{3A75C676-10CA-D249-AC6A-E8A60CCDD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205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xmlns="" id="{3BFF8DFA-4C7F-3F4A-8A05-9B1B2968B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88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en-US" sz="2400" i="1">
                  <a:solidFill>
                    <a:srgbClr val="008000"/>
                  </a:solidFill>
                </a:rPr>
                <a:t>K</a:t>
              </a:r>
              <a:r>
                <a:rPr lang="de-DE" altLang="en-US" sz="2400" i="1" baseline="-25000">
                  <a:solidFill>
                    <a:srgbClr val="008000"/>
                  </a:solidFill>
                </a:rPr>
                <a:t>pubB</a:t>
              </a:r>
            </a:p>
          </p:txBody>
        </p:sp>
      </p:grpSp>
      <p:sp>
        <p:nvSpPr>
          <p:cNvPr id="10" name="Text Box 12">
            <a:extLst>
              <a:ext uri="{FF2B5EF4-FFF2-40B4-BE49-F238E27FC236}">
                <a16:creationId xmlns:a16="http://schemas.microsoft.com/office/drawing/2014/main" xmlns="" id="{83F30226-C2EA-DC45-AD7B-59D38597F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314192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/>
              <a:t>x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xmlns="" id="{5D8B93A7-0971-6940-A239-D2AC04C4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641987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 err="1"/>
              <a:t>y</a:t>
            </a:r>
            <a:r>
              <a:rPr lang="de-DE" altLang="en-US" sz="2400" i="1" dirty="0"/>
              <a:t>=</a:t>
            </a:r>
            <a:r>
              <a:rPr lang="de-DE" altLang="en-US" sz="2400" i="1" dirty="0" err="1"/>
              <a:t>e</a:t>
            </a:r>
            <a:r>
              <a:rPr lang="de-DE" altLang="en-US" sz="2400" i="1" baseline="-25000" dirty="0" err="1">
                <a:solidFill>
                  <a:srgbClr val="008000"/>
                </a:solidFill>
              </a:rPr>
              <a:t>K</a:t>
            </a:r>
            <a:r>
              <a:rPr lang="de-DE" altLang="en-US" sz="2400" i="1" baseline="-40000" dirty="0" err="1">
                <a:solidFill>
                  <a:srgbClr val="008000"/>
                </a:solidFill>
              </a:rPr>
              <a:t>pubB</a:t>
            </a:r>
            <a:r>
              <a:rPr lang="de-DE" altLang="en-US" sz="2400" i="1" dirty="0"/>
              <a:t>(x)</a:t>
            </a:r>
            <a:endParaRPr lang="de-DE" altLang="en-US" sz="2400" i="1" baseline="-25000" dirty="0"/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xmlns="" id="{3D969A19-CF03-B54C-B0AB-8B14AB4B64CB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3803912"/>
            <a:ext cx="5462587" cy="457200"/>
            <a:chOff x="960" y="2880"/>
            <a:chExt cx="3504" cy="288"/>
          </a:xfrm>
        </p:grpSpPr>
        <p:sp>
          <p:nvSpPr>
            <p:cNvPr id="13" name="Line 15">
              <a:extLst>
                <a:ext uri="{FF2B5EF4-FFF2-40B4-BE49-F238E27FC236}">
                  <a16:creationId xmlns:a16="http://schemas.microsoft.com/office/drawing/2014/main" xmlns="" id="{A8C76A3A-F38D-3949-801D-E5F5F266F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xmlns="" id="{86E677D7-AE74-AD46-8BF7-9E0641D86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8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2400" i="1"/>
                <a:t>y</a:t>
              </a:r>
            </a:p>
          </p:txBody>
        </p:sp>
      </p:grpSp>
      <p:sp>
        <p:nvSpPr>
          <p:cNvPr id="15" name="Text Box 17">
            <a:extLst>
              <a:ext uri="{FF2B5EF4-FFF2-40B4-BE49-F238E27FC236}">
                <a16:creationId xmlns:a16="http://schemas.microsoft.com/office/drawing/2014/main" xmlns="" id="{C19D6BB5-646A-D743-9B35-CA314FE9F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356362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/>
              <a:t>x=</a:t>
            </a:r>
            <a:r>
              <a:rPr lang="de-DE" altLang="en-US" sz="2400" i="1" dirty="0" err="1"/>
              <a:t>d</a:t>
            </a:r>
            <a:r>
              <a:rPr lang="de-DE" altLang="en-US" sz="2400" i="1" baseline="-25000" dirty="0" err="1">
                <a:solidFill>
                  <a:srgbClr val="CC0000"/>
                </a:solidFill>
              </a:rPr>
              <a:t>K</a:t>
            </a:r>
            <a:r>
              <a:rPr lang="de-DE" altLang="en-US" sz="2400" i="1" baseline="-40000" dirty="0" err="1">
                <a:solidFill>
                  <a:srgbClr val="CC0000"/>
                </a:solidFill>
              </a:rPr>
              <a:t>prB</a:t>
            </a:r>
            <a:r>
              <a:rPr lang="de-DE" altLang="en-US" sz="2400" i="1" dirty="0"/>
              <a:t>(</a:t>
            </a:r>
            <a:r>
              <a:rPr lang="de-DE" altLang="en-US" sz="2400" i="1" dirty="0" err="1"/>
              <a:t>y</a:t>
            </a:r>
            <a:r>
              <a:rPr lang="de-DE" altLang="en-US" sz="2400" i="1" dirty="0"/>
              <a:t>)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EA62E8FA-41FD-4C4F-A3AE-FE059025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2226789"/>
            <a:ext cx="1979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000" i="1" dirty="0"/>
              <a:t>(</a:t>
            </a:r>
            <a:r>
              <a:rPr lang="de-DE" altLang="en-US" sz="2000" i="1" dirty="0" err="1">
                <a:solidFill>
                  <a:srgbClr val="008000"/>
                </a:solidFill>
              </a:rPr>
              <a:t>K</a:t>
            </a:r>
            <a:r>
              <a:rPr lang="de-DE" altLang="en-US" sz="2000" i="1" baseline="-25000" dirty="0" err="1">
                <a:solidFill>
                  <a:srgbClr val="008000"/>
                </a:solidFill>
              </a:rPr>
              <a:t>pubB</a:t>
            </a:r>
            <a:r>
              <a:rPr lang="de-DE" altLang="en-US" sz="2000" i="1" dirty="0"/>
              <a:t>, </a:t>
            </a:r>
            <a:r>
              <a:rPr lang="de-DE" altLang="en-US" sz="2000" i="1" dirty="0" err="1">
                <a:solidFill>
                  <a:srgbClr val="CC0000"/>
                </a:solidFill>
              </a:rPr>
              <a:t>K</a:t>
            </a:r>
            <a:r>
              <a:rPr lang="de-DE" altLang="en-US" sz="2000" i="1" baseline="-25000" dirty="0" err="1">
                <a:solidFill>
                  <a:srgbClr val="CC0000"/>
                </a:solidFill>
              </a:rPr>
              <a:t>prB</a:t>
            </a:r>
            <a:r>
              <a:rPr lang="de-DE" altLang="en-US" sz="2000" i="1" dirty="0"/>
              <a:t>) = K</a:t>
            </a:r>
          </a:p>
        </p:txBody>
      </p:sp>
    </p:spTree>
    <p:extLst>
      <p:ext uri="{BB962C8B-B14F-4D97-AF65-F5344CB8AC3E}">
        <p14:creationId xmlns:p14="http://schemas.microsoft.com/office/powerpoint/2010/main" val="16256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911</Words>
  <Application>Microsoft Macintosh PowerPoint</Application>
  <PresentationFormat>On-screen Show (4:3)</PresentationFormat>
  <Paragraphs>187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cmsy10</vt:lpstr>
      <vt:lpstr>Symbol</vt:lpstr>
      <vt:lpstr>Wingdings</vt:lpstr>
      <vt:lpstr>宋体</vt:lpstr>
      <vt:lpstr>Arial</vt:lpstr>
      <vt:lpstr>Office Theme</vt:lpstr>
      <vt:lpstr>Public Key_01</vt:lpstr>
      <vt:lpstr>Symmetric Cryptography Review</vt:lpstr>
      <vt:lpstr>Symmetric Cryptography: Analogy</vt:lpstr>
      <vt:lpstr>Symmetric Cryptography: Shortcomings (1)</vt:lpstr>
      <vt:lpstr>Symmetric Cryptography: Shortcomings (2)</vt:lpstr>
      <vt:lpstr>Asymmetric Cryptography: Idea</vt:lpstr>
      <vt:lpstr>Asymmetric (Public-Key) Cryptography</vt:lpstr>
      <vt:lpstr>Asymmetric Cryptography: Analogy</vt:lpstr>
      <vt:lpstr>Basic Protocol for Public-Key Encryption</vt:lpstr>
      <vt:lpstr>Security Mechanisms of Public-Key Cryptography</vt:lpstr>
      <vt:lpstr>Basic Key Transport Protocol</vt:lpstr>
      <vt:lpstr>PowerPoint Presentation</vt:lpstr>
      <vt:lpstr>Example: Hybrid protocol with AES as the symmetric cipher</vt:lpstr>
      <vt:lpstr>How to build Public-Key Algorithms (1)</vt:lpstr>
      <vt:lpstr>How to build Public-Key Algorithms (2)</vt:lpstr>
      <vt:lpstr>Key Lengths and Security Levels</vt:lpstr>
      <vt:lpstr>Further Discussion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48</cp:revision>
  <dcterms:created xsi:type="dcterms:W3CDTF">2016-08-15T16:38:04Z</dcterms:created>
  <dcterms:modified xsi:type="dcterms:W3CDTF">2018-02-21T19:33:26Z</dcterms:modified>
</cp:coreProperties>
</file>