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71" r:id="rId6"/>
    <p:sldId id="262" r:id="rId7"/>
    <p:sldId id="270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8"/>
    <p:restoredTop sz="94764"/>
  </p:normalViewPr>
  <p:slideViewPr>
    <p:cSldViewPr snapToGrid="0" snapToObjects="1">
      <p:cViewPr varScale="1">
        <p:scale>
          <a:sx n="96" d="100"/>
          <a:sy n="96" d="100"/>
        </p:scale>
        <p:origin x="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0CD6-0CAF-4D48-9AA0-950A3A4BF6C1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19B2-1153-C749-BE0E-D4237B4949B9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9F6-B96D-7C4E-AE46-AD41F1052E88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FC46-E34E-6748-B797-BCE47250839B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061B-3097-5A4F-A728-75DCD0EE0286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536-1743-B146-B4B1-5B35B2697F60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770-5718-C94B-A140-B23F0AC12278}" type="datetime1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0F6-D1DD-2949-80DE-2E3A4EDC2BC6}" type="datetime1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7BC3-8FC8-0E48-956A-97A48E8358B7}" type="datetime1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ABEA-B0D7-434F-BB72-674D89A35E44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E83A-5571-4D49-BE18-A78EC2B3F208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2384D6B-C05A-3E4C-8BAB-CC9A05F27B67}" type="datetime1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Public Key_02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21119-00CF-9242-B544-75D727E1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63850-C864-814C-9D18-462E5F59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EEA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BEEAB-3417-A347-8AEF-D3B6FEA2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altLang="en-US" sz="2200" dirty="0"/>
          </a:p>
          <a:p>
            <a:r>
              <a:rPr lang="de-DE" altLang="en-US" sz="2200" dirty="0" err="1"/>
              <a:t>Calculate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modular Inverse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12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67:</a:t>
            </a:r>
          </a:p>
          <a:p>
            <a:r>
              <a:rPr lang="de-DE" altLang="en-US" sz="2200" dirty="0" err="1"/>
              <a:t>From</a:t>
            </a:r>
            <a:r>
              <a:rPr lang="de-DE" altLang="en-US" sz="2200" dirty="0"/>
              <a:t> </a:t>
            </a:r>
            <a:r>
              <a:rPr lang="de-DE" altLang="en-US" sz="2200" dirty="0" err="1"/>
              <a:t>magic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table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follows</a:t>
            </a:r>
            <a:r>
              <a:rPr lang="de-DE" altLang="en-US" sz="2200" dirty="0"/>
              <a:t>  </a:t>
            </a:r>
          </a:p>
          <a:p>
            <a:r>
              <a:rPr lang="de-DE" altLang="en-US" sz="2200" dirty="0" err="1"/>
              <a:t>Hence</a:t>
            </a:r>
            <a:r>
              <a:rPr lang="de-DE" altLang="en-US" sz="2200" dirty="0"/>
              <a:t> </a:t>
            </a:r>
            <a:r>
              <a:rPr lang="de-DE" altLang="en-US" sz="2200" b="1" dirty="0"/>
              <a:t>28 </a:t>
            </a:r>
            <a:r>
              <a:rPr lang="de-DE" altLang="en-US" sz="2200" b="1" dirty="0" err="1"/>
              <a:t>is</a:t>
            </a:r>
            <a:r>
              <a:rPr lang="de-DE" altLang="en-US" sz="2200" b="1" dirty="0"/>
              <a:t> </a:t>
            </a:r>
            <a:r>
              <a:rPr lang="de-DE" altLang="en-US" sz="2200" b="1" dirty="0" err="1"/>
              <a:t>the</a:t>
            </a:r>
            <a:r>
              <a:rPr lang="de-DE" altLang="en-US" sz="2200" b="1" dirty="0"/>
              <a:t> inverse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12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67.</a:t>
            </a:r>
          </a:p>
          <a:p>
            <a:endParaRPr lang="de-DE" altLang="en-US" sz="2200" dirty="0"/>
          </a:p>
          <a:p>
            <a:r>
              <a:rPr lang="de-DE" altLang="en-US" sz="2200" dirty="0"/>
              <a:t>Check: </a:t>
            </a:r>
            <a:r>
              <a:rPr lang="de-DE" altLang="en-US" sz="2200" dirty="0" smtClean="0"/>
              <a:t>28・12 = 336 ≡ 1 </a:t>
            </a:r>
            <a:r>
              <a:rPr lang="de-DE" altLang="en-US" sz="2200" dirty="0" err="1" smtClean="0"/>
              <a:t>mod</a:t>
            </a:r>
            <a:r>
              <a:rPr lang="de-DE" altLang="en-US" sz="2200" dirty="0" smtClean="0"/>
              <a:t> 67</a:t>
            </a:r>
            <a:endParaRPr lang="de-DE" alt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DD87C3-D416-B740-AC12-B25F9869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D9A1FEC5-57F9-FB40-BDC4-9BDE79C7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90" y="1835150"/>
            <a:ext cx="2000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8">
            <a:extLst>
              <a:ext uri="{FF2B5EF4-FFF2-40B4-BE49-F238E27FC236}">
                <a16:creationId xmlns:a16="http://schemas.microsoft.com/office/drawing/2014/main" xmlns="" id="{5B570CDE-B031-A444-89B2-7966026E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01" y="3541920"/>
            <a:ext cx="64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3600" b="1" dirty="0">
                <a:solidFill>
                  <a:srgbClr val="009900"/>
                </a:solidFill>
                <a:sym typeface="Wingdings" pitchFamily="2" charset="2"/>
              </a:rPr>
              <a:t></a:t>
            </a:r>
            <a:endParaRPr lang="de-DE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2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6709B-13E3-EC48-B415-8D590C5F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Euler's</a:t>
            </a:r>
            <a:r>
              <a:rPr lang="de-DE" altLang="en-US" dirty="0"/>
              <a:t> Phi </a:t>
            </a:r>
            <a:r>
              <a:rPr lang="de-DE" altLang="en-US" dirty="0" err="1"/>
              <a:t>Function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58D85-9492-8343-A18A-17161C8A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85740"/>
            <a:ext cx="8441703" cy="5072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altLang="en-US" sz="2000" i="1" dirty="0"/>
              <a:t>New </a:t>
            </a:r>
            <a:r>
              <a:rPr lang="de-DE" altLang="en-US" sz="2000" i="1" dirty="0" err="1"/>
              <a:t>problem</a:t>
            </a:r>
            <a:r>
              <a:rPr lang="de-DE" altLang="en-US" sz="2000" i="1" dirty="0"/>
              <a:t>, </a:t>
            </a:r>
            <a:r>
              <a:rPr lang="de-DE" altLang="en-US" sz="2000" i="1" dirty="0" err="1"/>
              <a:t>important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for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public-key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systems</a:t>
            </a:r>
            <a:r>
              <a:rPr lang="de-DE" altLang="en-US" sz="2000" i="1" dirty="0"/>
              <a:t>, e.g., RSA:</a:t>
            </a:r>
            <a:br>
              <a:rPr lang="de-DE" altLang="en-US" sz="2000" i="1" dirty="0"/>
            </a:br>
            <a:r>
              <a:rPr lang="de-DE" altLang="en-US" sz="2000" dirty="0" err="1"/>
              <a:t>Given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integers</a:t>
            </a:r>
            <a:r>
              <a:rPr lang="de-DE" altLang="en-US" sz="2000" dirty="0"/>
              <a:t> {0, 1, 2, …, </a:t>
            </a:r>
            <a:r>
              <a:rPr lang="de-DE" altLang="en-US" sz="2000" i="1" dirty="0"/>
              <a:t>m </a:t>
            </a:r>
            <a:r>
              <a:rPr lang="de-DE" altLang="en-US" sz="2000" dirty="0"/>
              <a:t>-1}, </a:t>
            </a:r>
            <a:br>
              <a:rPr lang="de-DE" altLang="en-US" sz="2000" dirty="0"/>
            </a:br>
            <a:r>
              <a:rPr lang="de-DE" altLang="en-US" sz="2000" b="1" dirty="0" err="1"/>
              <a:t>How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many</a:t>
            </a:r>
            <a:r>
              <a:rPr lang="de-DE" altLang="en-US" sz="2000" b="1" dirty="0"/>
              <a:t> </a:t>
            </a:r>
            <a:r>
              <a:rPr lang="de-DE" altLang="en-US" sz="2000" dirty="0" err="1"/>
              <a:t>numbers</a:t>
            </a:r>
            <a:r>
              <a:rPr lang="de-DE" altLang="en-US" sz="2000" dirty="0"/>
              <a:t> in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are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relatively</a:t>
            </a:r>
            <a:r>
              <a:rPr lang="de-DE" altLang="en-US" sz="2000" b="1" dirty="0"/>
              <a:t> prime </a:t>
            </a:r>
            <a:r>
              <a:rPr lang="de-DE" altLang="en-US" sz="2000" b="1" dirty="0" err="1"/>
              <a:t>to</a:t>
            </a:r>
            <a:r>
              <a:rPr lang="de-DE" altLang="en-US" sz="2000" b="1" dirty="0"/>
              <a:t>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 </a:t>
            </a:r>
            <a:r>
              <a:rPr lang="de-DE" altLang="en-US" sz="2000" dirty="0"/>
              <a:t>?</a:t>
            </a:r>
            <a:endParaRPr lang="de-DE" altLang="en-US" sz="1400" dirty="0"/>
          </a:p>
          <a:p>
            <a:pPr>
              <a:lnSpc>
                <a:spcPct val="110000"/>
              </a:lnSpc>
            </a:pPr>
            <a:r>
              <a:rPr lang="de-DE" altLang="en-US" sz="2000" dirty="0" err="1"/>
              <a:t>Answer</a:t>
            </a:r>
            <a:r>
              <a:rPr lang="de-DE" altLang="en-US" sz="2000" dirty="0"/>
              <a:t>: </a:t>
            </a:r>
            <a:r>
              <a:rPr lang="de-DE" altLang="en-US" sz="2000" b="1" dirty="0" err="1"/>
              <a:t>Euler‘s</a:t>
            </a:r>
            <a:r>
              <a:rPr lang="de-DE" altLang="en-US" sz="2000" b="1" dirty="0"/>
              <a:t> Phi </a:t>
            </a:r>
            <a:r>
              <a:rPr lang="de-DE" altLang="en-US" sz="2000" b="1" dirty="0" err="1"/>
              <a:t>function</a:t>
            </a:r>
            <a:r>
              <a:rPr lang="de-DE" altLang="en-US" sz="2000" b="1" dirty="0"/>
              <a:t> </a:t>
            </a:r>
            <a:r>
              <a:rPr lang="el-GR" altLang="en-US" sz="2000" b="1" i="1" dirty="0"/>
              <a:t>Φ</a:t>
            </a:r>
            <a:r>
              <a:rPr lang="de-DE" altLang="en-US" sz="2000" b="1" i="1" dirty="0"/>
              <a:t>(m)</a:t>
            </a:r>
            <a:endParaRPr lang="de-DE" altLang="en-US" sz="1400" b="1" dirty="0"/>
          </a:p>
          <a:p>
            <a:pPr>
              <a:lnSpc>
                <a:spcPct val="11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sets</a:t>
            </a:r>
            <a:r>
              <a:rPr lang="de-DE" altLang="en-US" sz="2000" dirty="0"/>
              <a:t> {0,1,2,3,4,5} (</a:t>
            </a:r>
            <a:r>
              <a:rPr lang="de-DE" altLang="en-US" sz="2000" i="1" dirty="0"/>
              <a:t>m</a:t>
            </a:r>
            <a:r>
              <a:rPr lang="de-DE" altLang="en-US" sz="2000" dirty="0"/>
              <a:t>=6)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{0,1,2,3,4} (</a:t>
            </a:r>
            <a:r>
              <a:rPr lang="de-DE" altLang="en-US" sz="2000" i="1" dirty="0"/>
              <a:t>m</a:t>
            </a:r>
            <a:r>
              <a:rPr lang="de-DE" altLang="en-US" sz="2000" dirty="0"/>
              <a:t>=5)</a:t>
            </a:r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 1 </a:t>
            </a:r>
            <a:r>
              <a:rPr lang="de-DE" altLang="en-US" sz="2000" dirty="0" err="1">
                <a:sym typeface="Wingdings" pitchFamily="2" charset="2"/>
              </a:rPr>
              <a:t>and</a:t>
            </a:r>
            <a:r>
              <a:rPr lang="de-DE" altLang="en-US" sz="2000" dirty="0">
                <a:sym typeface="Wingdings" pitchFamily="2" charset="2"/>
              </a:rPr>
              <a:t> 5 </a:t>
            </a:r>
            <a:r>
              <a:rPr lang="de-DE" altLang="en-US" sz="2000" dirty="0" err="1">
                <a:sym typeface="Wingdings" pitchFamily="2" charset="2"/>
              </a:rPr>
              <a:t>relatively</a:t>
            </a:r>
            <a:r>
              <a:rPr lang="de-DE" altLang="en-US" sz="2000" dirty="0">
                <a:sym typeface="Wingdings" pitchFamily="2" charset="2"/>
              </a:rPr>
              <a:t> prime </a:t>
            </a:r>
            <a:r>
              <a:rPr lang="de-DE" altLang="en-US" sz="2000" dirty="0" err="1">
                <a:sym typeface="Wingdings" pitchFamily="2" charset="2"/>
              </a:rPr>
              <a:t>to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i="1" dirty="0">
                <a:sym typeface="Wingdings" pitchFamily="2" charset="2"/>
              </a:rPr>
              <a:t>m</a:t>
            </a:r>
            <a:r>
              <a:rPr lang="de-DE" altLang="en-US" sz="2000" dirty="0">
                <a:sym typeface="Wingdings" pitchFamily="2" charset="2"/>
              </a:rPr>
              <a:t>=6, 		    		   </a:t>
            </a:r>
            <a:r>
              <a:rPr lang="el-GR" altLang="en-US" sz="2000" b="1" i="1" dirty="0"/>
              <a:t>Φ</a:t>
            </a:r>
            <a:r>
              <a:rPr lang="de-DE" altLang="en-US" sz="2000" b="1" dirty="0"/>
              <a:t>(5) = 4 </a:t>
            </a:r>
            <a:r>
              <a:rPr lang="de-DE" altLang="en-US" sz="2000" dirty="0">
                <a:sym typeface="Wingdings" pitchFamily="2" charset="2"/>
              </a:rPr>
              <a:t/>
            </a:r>
            <a:br>
              <a:rPr lang="de-DE" altLang="en-US" sz="2000" dirty="0">
                <a:sym typeface="Wingdings" pitchFamily="2" charset="2"/>
              </a:rPr>
            </a:br>
            <a:r>
              <a:rPr lang="de-DE" altLang="en-US" sz="2000" dirty="0">
                <a:sym typeface="Wingdings" pitchFamily="2" charset="2"/>
              </a:rPr>
              <a:t>	</a:t>
            </a:r>
            <a:r>
              <a:rPr lang="de-DE" altLang="en-US" sz="2000" dirty="0" err="1">
                <a:sym typeface="Wingdings" pitchFamily="2" charset="2"/>
              </a:rPr>
              <a:t>hence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el-GR" altLang="en-US" sz="2000" b="1" i="1" dirty="0"/>
              <a:t>Φ</a:t>
            </a:r>
            <a:r>
              <a:rPr lang="de-DE" altLang="en-US" sz="2000" b="1" dirty="0"/>
              <a:t>(6) = 2</a:t>
            </a:r>
            <a:endParaRPr lang="de-DE" altLang="en-US" sz="1400" b="1" dirty="0"/>
          </a:p>
          <a:p>
            <a:pPr>
              <a:lnSpc>
                <a:spcPct val="110000"/>
              </a:lnSpc>
            </a:pPr>
            <a:r>
              <a:rPr lang="de-DE" altLang="en-US" sz="2000" dirty="0" err="1"/>
              <a:t>Testing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one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gcd</a:t>
            </a:r>
            <a:r>
              <a:rPr lang="de-DE" altLang="en-US" sz="2000" dirty="0"/>
              <a:t> per </a:t>
            </a:r>
            <a:r>
              <a:rPr lang="de-DE" altLang="en-US" sz="2000" dirty="0" err="1"/>
              <a:t>number</a:t>
            </a:r>
            <a:r>
              <a:rPr lang="de-DE" altLang="en-US" sz="2000" dirty="0"/>
              <a:t> in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is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extremely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slow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for</a:t>
            </a:r>
            <a:r>
              <a:rPr lang="de-DE" altLang="en-US" sz="2000" b="1" dirty="0"/>
              <a:t> large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.</a:t>
            </a:r>
            <a:endParaRPr lang="de-DE" alt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F8D188-1222-424D-8BB3-8114A7C8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3C8A6D6-5CAB-6A4D-89F3-AC97123C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346666"/>
            <a:ext cx="1387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links 6">
            <a:extLst>
              <a:ext uri="{FF2B5EF4-FFF2-40B4-BE49-F238E27FC236}">
                <a16:creationId xmlns:a16="http://schemas.microsoft.com/office/drawing/2014/main" xmlns="" id="{7DE47BA4-3F75-C449-BF61-ACF0DFE7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703853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7" name="Pfeil nach links 7">
            <a:extLst>
              <a:ext uri="{FF2B5EF4-FFF2-40B4-BE49-F238E27FC236}">
                <a16:creationId xmlns:a16="http://schemas.microsoft.com/office/drawing/2014/main" xmlns="" id="{58F90351-3000-234C-B209-E5331336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846853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E81FA91E-7F4E-E448-8356-21FFDC09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49" y="3489541"/>
            <a:ext cx="1416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 nach links 11">
            <a:extLst>
              <a:ext uri="{FF2B5EF4-FFF2-40B4-BE49-F238E27FC236}">
                <a16:creationId xmlns:a16="http://schemas.microsoft.com/office/drawing/2014/main" xmlns="" id="{4DD2E05A-73F1-834E-BAC7-F88976A2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384672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0" name="Pfeil nach links 12">
            <a:extLst>
              <a:ext uri="{FF2B5EF4-FFF2-40B4-BE49-F238E27FC236}">
                <a16:creationId xmlns:a16="http://schemas.microsoft.com/office/drawing/2014/main" xmlns="" id="{907B8BAA-5F64-8D45-B332-E1B8AE9B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13247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1" name="Pfeil nach links 13">
            <a:extLst>
              <a:ext uri="{FF2B5EF4-FFF2-40B4-BE49-F238E27FC236}">
                <a16:creationId xmlns:a16="http://schemas.microsoft.com/office/drawing/2014/main" xmlns="" id="{EEB38E5D-7823-EF47-8744-27446183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41822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2" name="Pfeil nach links 14">
            <a:extLst>
              <a:ext uri="{FF2B5EF4-FFF2-40B4-BE49-F238E27FC236}">
                <a16:creationId xmlns:a16="http://schemas.microsoft.com/office/drawing/2014/main" xmlns="" id="{219F948E-C5BE-6746-BA46-7AFD1E02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70397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601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F9E07-DBA7-5945-A7F7-417C3FC1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Euler‘s</a:t>
            </a:r>
            <a:r>
              <a:rPr lang="de-DE" altLang="en-US" dirty="0"/>
              <a:t> Phi </a:t>
            </a:r>
            <a:r>
              <a:rPr lang="de-DE" altLang="en-US" dirty="0" err="1"/>
              <a:t>Function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AFFEF-A470-B54C-9917-95713F02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0008"/>
            <a:ext cx="8229600" cy="49113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DE" altLang="en-US" sz="2000" b="1" dirty="0" err="1"/>
              <a:t>If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canonical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factorization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known</a:t>
            </a:r>
            <a:r>
              <a:rPr lang="de-DE" altLang="en-US" sz="2000" b="1" dirty="0"/>
              <a:t>: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2000" dirty="0"/>
              <a:t>(</a:t>
            </a:r>
            <a:r>
              <a:rPr lang="de-DE" altLang="en-US" sz="2000" dirty="0" err="1"/>
              <a:t>where</a:t>
            </a:r>
            <a:r>
              <a:rPr lang="de-DE" altLang="en-US" sz="2000" dirty="0"/>
              <a:t> </a:t>
            </a:r>
            <a:r>
              <a:rPr lang="de-DE" altLang="en-US" sz="2000" i="1" dirty="0" err="1"/>
              <a:t>p</a:t>
            </a:r>
            <a:r>
              <a:rPr lang="de-DE" altLang="en-US" sz="2000" i="1" baseline="-25000" dirty="0" err="1"/>
              <a:t>i</a:t>
            </a:r>
            <a:r>
              <a:rPr lang="de-DE" altLang="en-US" sz="2000" dirty="0"/>
              <a:t> primes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i="1" dirty="0"/>
              <a:t>e</a:t>
            </a:r>
            <a:r>
              <a:rPr lang="de-DE" altLang="en-US" sz="2000" i="1" baseline="-25000" dirty="0"/>
              <a:t>i</a:t>
            </a:r>
            <a:r>
              <a:rPr lang="de-DE" altLang="en-US" sz="2000" dirty="0"/>
              <a:t> positive </a:t>
            </a:r>
            <a:r>
              <a:rPr lang="de-DE" altLang="en-US" sz="2000" dirty="0" err="1"/>
              <a:t>integers</a:t>
            </a:r>
            <a:r>
              <a:rPr lang="de-DE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 err="1"/>
              <a:t>then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calculate</a:t>
            </a:r>
            <a:r>
              <a:rPr lang="de-DE" altLang="en-US" sz="2000" dirty="0"/>
              <a:t> Phi </a:t>
            </a:r>
            <a:r>
              <a:rPr lang="de-DE" altLang="en-US" sz="2000" dirty="0" err="1"/>
              <a:t>according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relation</a:t>
            </a:r>
            <a:r>
              <a:rPr lang="de-DE" altLang="en-US" sz="2000" dirty="0"/>
              <a:t>:</a:t>
            </a:r>
          </a:p>
          <a:p>
            <a:pPr marL="0" indent="0">
              <a:lnSpc>
                <a:spcPct val="130000"/>
              </a:lnSpc>
              <a:buNone/>
            </a:pPr>
            <a:endParaRPr lang="de-DE" altLang="en-US" sz="2000" dirty="0"/>
          </a:p>
          <a:p>
            <a:pPr>
              <a:lnSpc>
                <a:spcPct val="130000"/>
              </a:lnSpc>
            </a:pPr>
            <a:r>
              <a:rPr lang="de-DE" altLang="en-US" sz="2000" dirty="0"/>
              <a:t>Phi </a:t>
            </a:r>
            <a:r>
              <a:rPr lang="de-DE" altLang="en-US" sz="2000" dirty="0" err="1"/>
              <a:t>especially</a:t>
            </a:r>
            <a:r>
              <a:rPr lang="de-DE" altLang="en-US" sz="2000" dirty="0"/>
              <a:t> easy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</a:t>
            </a:r>
            <a:r>
              <a:rPr lang="de-DE" altLang="en-US" sz="2000" i="1" dirty="0"/>
              <a:t>e</a:t>
            </a:r>
            <a:r>
              <a:rPr lang="de-DE" altLang="en-US" sz="2000" i="1" baseline="-25000" dirty="0"/>
              <a:t>i</a:t>
            </a:r>
            <a:r>
              <a:rPr lang="de-DE" altLang="en-US" sz="2000" dirty="0"/>
              <a:t> = 1, e.g., </a:t>
            </a:r>
            <a:r>
              <a:rPr lang="de-DE" altLang="en-US" sz="2000" i="1" dirty="0"/>
              <a:t>m</a:t>
            </a:r>
            <a:r>
              <a:rPr lang="de-DE" altLang="en-US" sz="2000" dirty="0"/>
              <a:t> = </a:t>
            </a:r>
            <a:r>
              <a:rPr lang="de-DE" altLang="en-US" sz="2000" i="1" dirty="0"/>
              <a:t>p</a:t>
            </a:r>
            <a:r>
              <a:rPr lang="de-DE" altLang="en-US" sz="2000" dirty="0"/>
              <a:t>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</a:t>
            </a:r>
            <a:r>
              <a:rPr lang="de-DE" altLang="en-US" sz="2000" i="1" dirty="0" err="1"/>
              <a:t>q</a:t>
            </a:r>
            <a:r>
              <a:rPr lang="de-DE" altLang="en-US" sz="2000" dirty="0"/>
              <a:t>  </a:t>
            </a:r>
            <a:r>
              <a:rPr lang="de-DE" altLang="en-US" sz="2000" dirty="0">
                <a:sym typeface="Wingdings" pitchFamily="2" charset="2"/>
              </a:rPr>
              <a:t>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</a:t>
            </a:r>
            <a:r>
              <a:rPr lang="de-DE" altLang="en-US" sz="2000" dirty="0">
                <a:sym typeface="Wingdings" pitchFamily="2" charset="2"/>
              </a:rPr>
              <a:t>= (</a:t>
            </a:r>
            <a:r>
              <a:rPr lang="de-DE" altLang="en-US" sz="2000" i="1" dirty="0">
                <a:sym typeface="Wingdings" pitchFamily="2" charset="2"/>
              </a:rPr>
              <a:t>p</a:t>
            </a:r>
            <a:r>
              <a:rPr lang="de-DE" altLang="en-US" sz="2000" dirty="0">
                <a:sym typeface="Wingdings" pitchFamily="2" charset="2"/>
              </a:rPr>
              <a:t>-1)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(</a:t>
            </a:r>
            <a:r>
              <a:rPr lang="de-DE" altLang="en-US" sz="2000" i="1" dirty="0"/>
              <a:t>q</a:t>
            </a:r>
            <a:r>
              <a:rPr lang="de-DE" altLang="en-US" sz="2000" dirty="0"/>
              <a:t>-1)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= 899 = 29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31: </a:t>
            </a:r>
            <a:r>
              <a:rPr lang="de-DE" altLang="en-US" sz="2000" dirty="0">
                <a:sym typeface="Wingdings" pitchFamily="2" charset="2"/>
              </a:rPr>
              <a:t> </a:t>
            </a:r>
            <a:br>
              <a:rPr lang="de-DE" altLang="en-US" sz="2000" dirty="0">
                <a:sym typeface="Wingdings" pitchFamily="2" charset="2"/>
              </a:rPr>
            </a:br>
            <a:r>
              <a:rPr lang="el-GR" altLang="en-US" sz="2000" b="1" i="1" dirty="0"/>
              <a:t>Φ</a:t>
            </a:r>
            <a:r>
              <a:rPr lang="de-DE" altLang="en-US" sz="2000" b="1" dirty="0"/>
              <a:t>(899)</a:t>
            </a:r>
            <a:r>
              <a:rPr lang="de-DE" altLang="en-US" sz="2000" dirty="0">
                <a:sym typeface="Wingdings" pitchFamily="2" charset="2"/>
              </a:rPr>
              <a:t> = (29-1)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(31-1) = 28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30 </a:t>
            </a:r>
            <a:r>
              <a:rPr lang="de-DE" altLang="en-US" sz="2000" b="1" dirty="0"/>
              <a:t>= 840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/>
              <a:t>Note: </a:t>
            </a:r>
            <a:r>
              <a:rPr lang="de-DE" altLang="en-US" sz="2000" dirty="0" err="1"/>
              <a:t>Finding</a:t>
            </a:r>
            <a:r>
              <a:rPr lang="de-DE" altLang="en-US" sz="2000" b="1" dirty="0"/>
              <a:t>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 </a:t>
            </a:r>
            <a:r>
              <a:rPr lang="de-DE" altLang="en-US" sz="2000" dirty="0" err="1">
                <a:sym typeface="Wingdings" pitchFamily="2" charset="2"/>
              </a:rPr>
              <a:t>is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computationally</a:t>
            </a:r>
            <a:r>
              <a:rPr lang="de-DE" altLang="en-US" sz="2000" dirty="0">
                <a:sym typeface="Wingdings" pitchFamily="2" charset="2"/>
              </a:rPr>
              <a:t> easy </a:t>
            </a:r>
            <a:r>
              <a:rPr lang="de-DE" altLang="en-US" sz="2000" b="1" dirty="0" err="1">
                <a:sym typeface="Wingdings" pitchFamily="2" charset="2"/>
              </a:rPr>
              <a:t>if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factorization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of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i="1" dirty="0">
                <a:sym typeface="Wingdings" pitchFamily="2" charset="2"/>
              </a:rPr>
              <a:t>m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is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known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dirty="0">
                <a:sym typeface="Wingdings" pitchFamily="2" charset="2"/>
              </a:rPr>
              <a:t>(</a:t>
            </a:r>
            <a:r>
              <a:rPr lang="de-DE" altLang="en-US" sz="2000" dirty="0" err="1">
                <a:sym typeface="Wingdings" pitchFamily="2" charset="2"/>
              </a:rPr>
              <a:t>otherwise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the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calculation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of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becomes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computationally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infeasible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for</a:t>
            </a:r>
            <a:r>
              <a:rPr lang="de-DE" altLang="en-US" sz="2000" dirty="0">
                <a:sym typeface="Wingdings" pitchFamily="2" charset="2"/>
              </a:rPr>
              <a:t> large </a:t>
            </a:r>
            <a:r>
              <a:rPr lang="de-DE" altLang="en-US" sz="2000" dirty="0" err="1">
                <a:sym typeface="Wingdings" pitchFamily="2" charset="2"/>
              </a:rPr>
              <a:t>numbers</a:t>
            </a:r>
            <a:r>
              <a:rPr lang="de-DE" alt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1F028A-0033-CC42-B9FB-0D670F7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D4F7F190-BAD1-0C46-A8BE-C124D701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55" y="150519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F9918703-DEAD-9241-8CCF-1E0D1E16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98" y="2244594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872A8-3BDD-2241-9F5C-D22F8DA4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Fermat‘s</a:t>
            </a:r>
            <a:r>
              <a:rPr lang="de-DE" altLang="en-US" dirty="0"/>
              <a:t> Little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00B43-3A50-074C-9EE0-4334C361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57" y="1553071"/>
            <a:ext cx="8229600" cy="4886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altLang="en-US" sz="2000" dirty="0" err="1"/>
              <a:t>Given</a:t>
            </a:r>
            <a:r>
              <a:rPr lang="de-DE" altLang="en-US" sz="2000" dirty="0"/>
              <a:t> a </a:t>
            </a:r>
            <a:r>
              <a:rPr lang="de-DE" altLang="en-US" sz="2000" b="1" dirty="0"/>
              <a:t>prime </a:t>
            </a:r>
            <a:r>
              <a:rPr lang="de-DE" altLang="en-US" sz="2000" b="1" i="1" dirty="0"/>
              <a:t>p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an </a:t>
            </a:r>
            <a:r>
              <a:rPr lang="de-DE" altLang="en-US" sz="2000" b="1" dirty="0"/>
              <a:t>integer </a:t>
            </a:r>
            <a:r>
              <a:rPr lang="de-DE" altLang="en-US" sz="2000" b="1" i="1" dirty="0"/>
              <a:t>a</a:t>
            </a:r>
            <a:r>
              <a:rPr lang="de-DE" altLang="en-US" sz="2000" dirty="0"/>
              <a:t>:</a:t>
            </a:r>
          </a:p>
          <a:p>
            <a:pPr>
              <a:lnSpc>
                <a:spcPct val="120000"/>
              </a:lnSpc>
            </a:pPr>
            <a:r>
              <a:rPr lang="de-DE" altLang="en-US" sz="2000" dirty="0"/>
              <a:t>Can </a:t>
            </a:r>
            <a:r>
              <a:rPr lang="de-DE" altLang="en-US" sz="2000" dirty="0" err="1"/>
              <a:t>be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rewritten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as</a:t>
            </a:r>
            <a:r>
              <a:rPr lang="de-DE" altLang="en-US" sz="2000" dirty="0"/>
              <a:t>:</a:t>
            </a:r>
          </a:p>
          <a:p>
            <a:pPr>
              <a:lnSpc>
                <a:spcPct val="120000"/>
              </a:lnSpc>
            </a:pPr>
            <a:r>
              <a:rPr lang="de-DE" altLang="en-US" sz="2000" b="1" dirty="0" err="1"/>
              <a:t>Use</a:t>
            </a:r>
            <a:r>
              <a:rPr lang="de-DE" altLang="en-US" sz="2000" b="1" dirty="0"/>
              <a:t>: Find modular inverse</a:t>
            </a:r>
            <a:r>
              <a:rPr lang="de-DE" altLang="en-US" sz="2000" dirty="0"/>
              <a:t>, </a:t>
            </a:r>
            <a:r>
              <a:rPr lang="de-DE" altLang="en-US" sz="2000" dirty="0" err="1"/>
              <a:t>if</a:t>
            </a:r>
            <a:r>
              <a:rPr lang="de-DE" altLang="en-US" sz="2000" dirty="0"/>
              <a:t> p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prime. </a:t>
            </a:r>
            <a:r>
              <a:rPr lang="de-DE" altLang="en-US" sz="2000" dirty="0" err="1"/>
              <a:t>Rewrite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Comparing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with</a:t>
            </a:r>
            <a:r>
              <a:rPr lang="de-DE" altLang="en-US" sz="2000" dirty="0"/>
              <a:t> </a:t>
            </a:r>
            <a:r>
              <a:rPr lang="de-DE" altLang="en-US" sz="2000" dirty="0" err="1"/>
              <a:t>definition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modular inverse: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                                  </a:t>
            </a:r>
            <a:r>
              <a:rPr lang="de-DE" altLang="en-US" sz="2000" dirty="0" err="1">
                <a:sym typeface="Wingdings" pitchFamily="2" charset="2"/>
              </a:rPr>
              <a:t>is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the</a:t>
            </a:r>
            <a:r>
              <a:rPr lang="de-DE" altLang="en-US" sz="2000" dirty="0">
                <a:sym typeface="Wingdings" pitchFamily="2" charset="2"/>
              </a:rPr>
              <a:t> modular inverse </a:t>
            </a:r>
            <a:r>
              <a:rPr lang="de-DE" altLang="en-US" sz="2000" dirty="0" err="1">
                <a:sym typeface="Wingdings" pitchFamily="2" charset="2"/>
              </a:rPr>
              <a:t>modulo</a:t>
            </a:r>
            <a:r>
              <a:rPr lang="de-DE" altLang="en-US" sz="2000" dirty="0">
                <a:sym typeface="Wingdings" pitchFamily="2" charset="2"/>
              </a:rPr>
              <a:t> a prime </a:t>
            </a:r>
            <a:r>
              <a:rPr lang="de-DE" altLang="en-US" sz="2000" i="1" dirty="0">
                <a:sym typeface="Wingdings" pitchFamily="2" charset="2"/>
              </a:rPr>
              <a:t>p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1200" dirty="0"/>
          </a:p>
          <a:p>
            <a:pPr>
              <a:lnSpc>
                <a:spcPct val="120000"/>
              </a:lnSpc>
              <a:buFontTx/>
              <a:buNone/>
            </a:pPr>
            <a:r>
              <a:rPr lang="de-DE" altLang="en-US" sz="2000" b="1" dirty="0" err="1"/>
              <a:t>Example</a:t>
            </a:r>
            <a:r>
              <a:rPr lang="de-DE" altLang="en-US" sz="2000" b="1" dirty="0"/>
              <a:t>: </a:t>
            </a:r>
            <a:r>
              <a:rPr lang="de-DE" altLang="en-US" sz="2000" i="1" dirty="0"/>
              <a:t>a</a:t>
            </a:r>
            <a:r>
              <a:rPr lang="de-DE" altLang="en-US" sz="2000" dirty="0"/>
              <a:t> = 2, </a:t>
            </a:r>
            <a:r>
              <a:rPr lang="de-DE" altLang="en-US" sz="2000" i="1" dirty="0"/>
              <a:t>p</a:t>
            </a:r>
            <a:r>
              <a:rPr lang="de-DE" altLang="en-US" sz="2000" dirty="0"/>
              <a:t> = 7</a:t>
            </a:r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</a:pP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Fermat‘s</a:t>
            </a:r>
            <a:r>
              <a:rPr lang="de-DE" altLang="en-US" sz="2000" dirty="0">
                <a:sym typeface="Wingdings" pitchFamily="2" charset="2"/>
              </a:rPr>
              <a:t> Little Theorem </a:t>
            </a:r>
            <a:r>
              <a:rPr lang="de-DE" altLang="en-US" sz="2000" dirty="0" err="1">
                <a:sym typeface="Wingdings" pitchFamily="2" charset="2"/>
              </a:rPr>
              <a:t>works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only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modulo</a:t>
            </a:r>
            <a:r>
              <a:rPr lang="de-DE" altLang="en-US" sz="2000" b="1" dirty="0">
                <a:sym typeface="Wingdings" pitchFamily="2" charset="2"/>
              </a:rPr>
              <a:t> a prime </a:t>
            </a:r>
            <a:r>
              <a:rPr lang="de-DE" altLang="en-US" sz="2000" b="1" i="1" dirty="0">
                <a:sym typeface="Wingdings" pitchFamily="2" charset="2"/>
              </a:rPr>
              <a:t>p</a:t>
            </a:r>
            <a:r>
              <a:rPr lang="de-DE" altLang="en-US" sz="2000" b="1" dirty="0">
                <a:sym typeface="Wingdings" pitchFamily="2" charset="2"/>
              </a:rPr>
              <a:t> </a:t>
            </a:r>
            <a:endParaRPr lang="de-DE" altLang="en-US" sz="2000" b="1" dirty="0"/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ABB460-FABC-0640-A5A5-A1AB164F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6" name="Rechteck 17">
            <a:extLst>
              <a:ext uri="{FF2B5EF4-FFF2-40B4-BE49-F238E27FC236}">
                <a16:creationId xmlns:a16="http://schemas.microsoft.com/office/drawing/2014/main" xmlns="" id="{45EF7A0F-CDD1-9744-A8BD-9949E571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741" y="4680976"/>
            <a:ext cx="64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3600" b="1" dirty="0">
                <a:solidFill>
                  <a:srgbClr val="009900"/>
                </a:solidFill>
                <a:sym typeface="Wingdings" pitchFamily="2" charset="2"/>
              </a:rPr>
              <a:t></a:t>
            </a:r>
            <a:endParaRPr lang="de-DE" altLang="en-US" sz="36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95CE314A-5438-664A-9D63-731D5EC6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02" y="2013802"/>
            <a:ext cx="21431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F725319-BC31-B44A-A533-2A9D7006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633" y="2463295"/>
            <a:ext cx="2286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651D84-D813-2149-80C5-68185106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3" y="2862951"/>
            <a:ext cx="20716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llipse 11">
            <a:extLst>
              <a:ext uri="{FF2B5EF4-FFF2-40B4-BE49-F238E27FC236}">
                <a16:creationId xmlns:a16="http://schemas.microsoft.com/office/drawing/2014/main" xmlns="" id="{C4A1FEFC-F553-A84F-908F-304FFDF502A5}"/>
              </a:ext>
            </a:extLst>
          </p:cNvPr>
          <p:cNvSpPr/>
          <p:nvPr/>
        </p:nvSpPr>
        <p:spPr>
          <a:xfrm>
            <a:off x="7007945" y="2440352"/>
            <a:ext cx="714375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xmlns="" id="{0F8C1E0C-4A58-9942-B573-97076B6EBB44}"/>
              </a:ext>
            </a:extLst>
          </p:cNvPr>
          <p:cNvSpPr/>
          <p:nvPr/>
        </p:nvSpPr>
        <p:spPr>
          <a:xfrm>
            <a:off x="6591025" y="2878191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54235483-82AA-6148-AB9C-23BAFA92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1" y="4323788"/>
            <a:ext cx="292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xmlns="" id="{E01F7EB5-7342-DE4B-AAF3-D99A5DD9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04" y="4823851"/>
            <a:ext cx="24098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5">
            <a:extLst>
              <a:ext uri="{FF2B5EF4-FFF2-40B4-BE49-F238E27FC236}">
                <a16:creationId xmlns:a16="http://schemas.microsoft.com/office/drawing/2014/main" xmlns="" id="{2B0B9220-F4BB-AC41-ABC6-02D87E9C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888" y="1590038"/>
            <a:ext cx="20716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4872" y="1595911"/>
            <a:ext cx="2143125" cy="432639"/>
            <a:chOff x="4874872" y="1595911"/>
            <a:chExt cx="2143125" cy="43263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D4B28FFD-AD9A-3848-A4A0-5E2AFA4D9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471" y="1601513"/>
              <a:ext cx="192881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hteck 16">
              <a:extLst>
                <a:ext uri="{FF2B5EF4-FFF2-40B4-BE49-F238E27FC236}">
                  <a16:creationId xmlns:a16="http://schemas.microsoft.com/office/drawing/2014/main" xmlns="" id="{6D8B22D4-1DC3-1346-83F4-541DCA39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872" y="1595911"/>
              <a:ext cx="2143125" cy="4286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</p:grpSp>
      <p:pic>
        <p:nvPicPr>
          <p:cNvPr id="17" name="Picture 9">
            <a:extLst>
              <a:ext uri="{FF2B5EF4-FFF2-40B4-BE49-F238E27FC236}">
                <a16:creationId xmlns:a16="http://schemas.microsoft.com/office/drawing/2014/main" xmlns="" id="{BA1C066F-7240-834C-9F6E-9BBD6FDE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94" y="3203438"/>
            <a:ext cx="2428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FE9A4-D98D-E04A-B4AB-A639F421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Euler‘s</a:t>
            </a:r>
            <a:r>
              <a:rPr lang="de-DE" altLang="en-US" dirty="0"/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D1726-086B-D94D-9CC7-28C4982C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289"/>
            <a:ext cx="8229600" cy="49783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altLang="en-US" sz="2000" dirty="0" err="1"/>
              <a:t>Generalization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Fermat‘s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little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theorem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any</a:t>
            </a:r>
            <a:r>
              <a:rPr lang="de-DE" altLang="en-US" sz="2000" b="1" dirty="0"/>
              <a:t> integer </a:t>
            </a:r>
            <a:r>
              <a:rPr lang="de-DE" altLang="en-US" sz="2000" b="1" dirty="0" err="1"/>
              <a:t>modulus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Given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two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relatively</a:t>
            </a:r>
            <a:r>
              <a:rPr lang="de-DE" altLang="en-US" sz="2000" b="1" dirty="0"/>
              <a:t> prime </a:t>
            </a:r>
            <a:r>
              <a:rPr lang="de-DE" altLang="en-US" sz="2000" b="1" dirty="0" err="1"/>
              <a:t>integers</a:t>
            </a:r>
            <a:r>
              <a:rPr lang="de-DE" altLang="en-US" sz="2000" b="1" dirty="0"/>
              <a:t> </a:t>
            </a:r>
            <a:r>
              <a:rPr lang="de-DE" altLang="en-US" sz="2000" b="1" i="1" dirty="0"/>
              <a:t>a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 :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: </a:t>
            </a:r>
            <a:r>
              <a:rPr lang="de-DE" altLang="en-US" sz="2000" i="1" dirty="0"/>
              <a:t>m</a:t>
            </a:r>
            <a:r>
              <a:rPr lang="de-DE" altLang="en-US" sz="2000" dirty="0"/>
              <a:t>=12, </a:t>
            </a:r>
            <a:r>
              <a:rPr lang="de-DE" altLang="en-US" sz="2000" i="1" dirty="0"/>
              <a:t>a</a:t>
            </a:r>
            <a:r>
              <a:rPr lang="de-DE" altLang="en-US" sz="2000" dirty="0"/>
              <a:t>=5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/>
              <a:t>1. </a:t>
            </a:r>
            <a:r>
              <a:rPr lang="de-DE" altLang="en-US" sz="2000" dirty="0" err="1"/>
              <a:t>Calculate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Phi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20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/>
              <a:t>2. </a:t>
            </a:r>
            <a:r>
              <a:rPr lang="de-DE" altLang="en-US" sz="2000" dirty="0" err="1"/>
              <a:t>Verify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Theorem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Fermat‘s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little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theorem</a:t>
            </a:r>
            <a:r>
              <a:rPr lang="de-DE" altLang="en-US" sz="2000" dirty="0"/>
              <a:t> = </a:t>
            </a:r>
            <a:r>
              <a:rPr lang="de-DE" altLang="en-US" sz="2000" dirty="0" err="1"/>
              <a:t>special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case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Theorem</a:t>
            </a:r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For</a:t>
            </a:r>
            <a:r>
              <a:rPr lang="de-DE" altLang="en-US" sz="2000" dirty="0"/>
              <a:t> a prime </a:t>
            </a:r>
            <a:r>
              <a:rPr lang="de-DE" altLang="en-US" sz="2000" b="1" i="1" dirty="0"/>
              <a:t>p</a:t>
            </a:r>
            <a:r>
              <a:rPr lang="de-DE" altLang="en-US" sz="2000" dirty="0"/>
              <a:t>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     Fermat:</a:t>
            </a:r>
            <a:endParaRPr lang="de-DE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ED1EAA-B657-4043-9CAB-FB07952E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4F8B27C-902A-D041-A4A1-42CC38A9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36" y="1957421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1F11F272-78F7-0146-9EA1-F1BC8863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36" y="3235129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25B3144F-8AA0-E349-BEF3-DFADEFE4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36" y="4079849"/>
            <a:ext cx="426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F6B71A61-695B-2341-BC55-123C63CD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14" y="4999783"/>
            <a:ext cx="30003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6616EA5F-DFDD-464C-9DF6-2D894AD2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8" y="5390608"/>
            <a:ext cx="3286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5E349-A2B0-2B4B-A718-09C234B1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Lessons</a:t>
            </a:r>
            <a:r>
              <a:rPr lang="de-DE" altLang="en-US" dirty="0"/>
              <a:t> </a:t>
            </a:r>
            <a:r>
              <a:rPr lang="de-DE" altLang="en-US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8B5922-CCA4-034D-B3CA-3A43C435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45" y="1508290"/>
            <a:ext cx="8686801" cy="49783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Public-key algorithms have </a:t>
            </a:r>
            <a:r>
              <a:rPr lang="en-US" altLang="en-US" sz="2000" b="1" dirty="0"/>
              <a:t>capabilities that symmetric ciphers don’t have</a:t>
            </a:r>
            <a:r>
              <a:rPr lang="en-US" altLang="en-US" sz="2000" dirty="0"/>
              <a:t>, in particular digital signature and key establishment functions.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Public-key algorithms are </a:t>
            </a:r>
            <a:r>
              <a:rPr lang="en-US" altLang="en-US" sz="2000" b="1" dirty="0"/>
              <a:t>computationally intensive </a:t>
            </a:r>
            <a:r>
              <a:rPr lang="en-US" altLang="en-US" sz="2000" dirty="0"/>
              <a:t>(a nice way of saying that they are </a:t>
            </a:r>
            <a:r>
              <a:rPr lang="en-US" altLang="en-US" sz="2000" i="1" dirty="0"/>
              <a:t>slow</a:t>
            </a:r>
            <a:r>
              <a:rPr lang="en-US" altLang="en-US" sz="2000" dirty="0"/>
              <a:t>), and hence are poorly suited for bulk data encryption</a:t>
            </a:r>
            <a:r>
              <a:rPr lang="en-US" altLang="en-US" sz="2000" i="1" dirty="0"/>
              <a:t>.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Only </a:t>
            </a:r>
            <a:r>
              <a:rPr lang="en-US" altLang="en-US" sz="2000" b="1" dirty="0"/>
              <a:t>three families of public-key schemes </a:t>
            </a:r>
            <a:r>
              <a:rPr lang="en-US" altLang="en-US" sz="2000" dirty="0"/>
              <a:t>are widely used. This is considerably fewer than in the case of symmetric algorithms.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extended Euclidean algorithm</a:t>
            </a:r>
            <a:r>
              <a:rPr lang="en-US" altLang="en-US" sz="2000" dirty="0"/>
              <a:t> allows us to compute </a:t>
            </a:r>
            <a:r>
              <a:rPr lang="en-US" altLang="en-US" sz="2000" b="1" dirty="0"/>
              <a:t>modular inverses</a:t>
            </a:r>
            <a:r>
              <a:rPr lang="en-US" altLang="en-US" sz="2000" dirty="0"/>
              <a:t> quickly, which is important for almost all public-key schemes.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/>
              <a:t>Euler’s phi function </a:t>
            </a:r>
            <a:r>
              <a:rPr lang="en-US" altLang="en-US" sz="2000" dirty="0"/>
              <a:t>gives us the number of elements smaller than an integer </a:t>
            </a:r>
            <a:r>
              <a:rPr lang="en-US" altLang="en-US" sz="2000" i="1" dirty="0"/>
              <a:t>n </a:t>
            </a:r>
            <a:r>
              <a:rPr lang="en-US" altLang="en-US" sz="2000" dirty="0"/>
              <a:t>that are relatively prime to </a:t>
            </a:r>
            <a:r>
              <a:rPr lang="en-US" altLang="en-US" sz="2000" i="1" dirty="0"/>
              <a:t>n. </a:t>
            </a:r>
            <a:r>
              <a:rPr lang="en-US" altLang="en-US" sz="2000" dirty="0"/>
              <a:t>This is important for the RSA crypto </a:t>
            </a:r>
            <a:r>
              <a:rPr lang="de-DE" altLang="en-US" sz="2000" dirty="0" err="1"/>
              <a:t>scheme</a:t>
            </a:r>
            <a:r>
              <a:rPr lang="de-DE" altLang="en-US" sz="2000" dirty="0"/>
              <a:t>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endParaRPr lang="de-DE" alt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C9A5E-B802-AE48-8635-F477193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66B26-1043-F64C-B25A-4EB388F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CDFFDF-EF16-EF4C-B38F-D4E67F0E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 b="1" dirty="0"/>
          </a:p>
          <a:p>
            <a:pPr marL="0" indent="0">
              <a:buNone/>
            </a:pPr>
            <a:endParaRPr lang="en-US" altLang="en-US" sz="3200" b="1" dirty="0"/>
          </a:p>
          <a:p>
            <a:pPr marL="0" indent="0">
              <a:buNone/>
            </a:pPr>
            <a:r>
              <a:rPr lang="en-US" altLang="en-US" sz="3200" b="1" dirty="0"/>
              <a:t>Essential Number Theory for </a:t>
            </a:r>
          </a:p>
          <a:p>
            <a:pPr marL="0" indent="0">
              <a:buNone/>
            </a:pPr>
            <a:r>
              <a:rPr lang="en-US" altLang="en-US" sz="3200" b="1" dirty="0"/>
              <a:t>Public-Key Algorithms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46D179-7E84-2C47-990F-3A11AE9E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C9602-C88F-7246-82E4-5BE20B9D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Euclidean</a:t>
            </a:r>
            <a:r>
              <a:rPr lang="de-DE" altLang="en-US" dirty="0"/>
              <a:t> </a:t>
            </a:r>
            <a:r>
              <a:rPr lang="de-DE" altLang="en-US" dirty="0" err="1"/>
              <a:t>Algorithm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439F3D-8625-4D41-A4DA-FCA97383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5167"/>
            <a:ext cx="8229600" cy="5231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e-DE" altLang="en-US" sz="2400" dirty="0" err="1"/>
              <a:t>Compute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</a:t>
            </a:r>
            <a:r>
              <a:rPr lang="de-DE" altLang="en-US" sz="2400" b="1" dirty="0" err="1"/>
              <a:t>greatest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common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divisor</a:t>
            </a:r>
            <a:r>
              <a:rPr lang="de-DE" altLang="en-US" sz="2400" b="1" dirty="0"/>
              <a:t> </a:t>
            </a:r>
            <a:r>
              <a:rPr lang="de-DE" altLang="en-US" sz="2400" b="1" i="1" dirty="0" err="1"/>
              <a:t>gcd</a:t>
            </a:r>
            <a:r>
              <a:rPr lang="de-DE" altLang="en-US" sz="2400" b="1" i="1" dirty="0"/>
              <a:t> (r</a:t>
            </a:r>
            <a:r>
              <a:rPr lang="de-DE" altLang="en-US" sz="2400" b="1" i="1" baseline="-25000" dirty="0"/>
              <a:t>0,</a:t>
            </a:r>
            <a:r>
              <a:rPr lang="de-DE" altLang="en-US" sz="2400" b="1" i="1" dirty="0"/>
              <a:t> r</a:t>
            </a:r>
            <a:r>
              <a:rPr lang="de-DE" altLang="en-US" sz="2400" b="1" i="1" baseline="-25000" dirty="0"/>
              <a:t>1</a:t>
            </a:r>
            <a:r>
              <a:rPr lang="de-DE" altLang="en-US" sz="2400" b="1" i="1" dirty="0"/>
              <a:t>)</a:t>
            </a:r>
            <a:r>
              <a:rPr lang="de-DE" altLang="en-US" sz="2400" b="1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two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integers</a:t>
            </a:r>
            <a:r>
              <a:rPr lang="de-DE" altLang="en-US" sz="2400" dirty="0"/>
              <a:t> </a:t>
            </a:r>
            <a:r>
              <a:rPr lang="de-DE" altLang="en-US" sz="2400" i="1" dirty="0"/>
              <a:t>r</a:t>
            </a:r>
            <a:r>
              <a:rPr lang="de-DE" altLang="en-US" sz="2400" i="1" baseline="-25000" dirty="0"/>
              <a:t>0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and</a:t>
            </a:r>
            <a:r>
              <a:rPr lang="de-DE" altLang="en-US" sz="2400" dirty="0"/>
              <a:t> </a:t>
            </a:r>
            <a:r>
              <a:rPr lang="de-DE" altLang="en-US" sz="2400" i="1" dirty="0"/>
              <a:t>r</a:t>
            </a:r>
            <a:r>
              <a:rPr lang="de-DE" altLang="en-US" sz="2400" i="1" baseline="-25000" dirty="0"/>
              <a:t>1</a:t>
            </a:r>
            <a:r>
              <a:rPr lang="de-DE" altLang="en-US" sz="2400" dirty="0"/>
              <a:t>  </a:t>
            </a:r>
          </a:p>
          <a:p>
            <a:pPr>
              <a:lnSpc>
                <a:spcPct val="120000"/>
              </a:lnSpc>
            </a:pPr>
            <a:r>
              <a:rPr lang="de-DE" altLang="en-US" sz="2400" dirty="0" err="1"/>
              <a:t>gcd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b="1" dirty="0"/>
              <a:t>easy </a:t>
            </a:r>
            <a:r>
              <a:rPr lang="de-DE" altLang="en-US" sz="2400" b="1" dirty="0" err="1"/>
              <a:t>for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small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numbers</a:t>
            </a:r>
            <a:r>
              <a:rPr lang="de-DE" altLang="en-US" sz="2400" dirty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/>
              <a:t>	</a:t>
            </a:r>
            <a:r>
              <a:rPr lang="de-DE" altLang="en-US" sz="2200" dirty="0"/>
              <a:t>1. </a:t>
            </a:r>
            <a:r>
              <a:rPr lang="de-DE" altLang="en-US" sz="2200" dirty="0" err="1"/>
              <a:t>factor</a:t>
            </a:r>
            <a:r>
              <a:rPr lang="de-DE" altLang="en-US" sz="2200" dirty="0"/>
              <a:t> </a:t>
            </a:r>
            <a:r>
              <a:rPr lang="de-DE" altLang="en-US" sz="2200" i="1" dirty="0"/>
              <a:t>r</a:t>
            </a:r>
            <a:r>
              <a:rPr lang="de-DE" altLang="en-US" sz="2200" i="1" baseline="-25000" dirty="0"/>
              <a:t>0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i="1" dirty="0"/>
              <a:t>r</a:t>
            </a:r>
            <a:r>
              <a:rPr lang="de-DE" altLang="en-US" sz="2200" i="1" baseline="-25000" dirty="0"/>
              <a:t>1</a:t>
            </a:r>
            <a:r>
              <a:rPr lang="de-DE" altLang="en-US" sz="2200" dirty="0"/>
              <a:t>      </a:t>
            </a:r>
            <a:br>
              <a:rPr lang="de-DE" altLang="en-US" sz="2200" dirty="0"/>
            </a:br>
            <a:r>
              <a:rPr lang="de-DE" altLang="en-US" sz="2200" dirty="0"/>
              <a:t>	2. </a:t>
            </a:r>
            <a:r>
              <a:rPr lang="de-DE" altLang="en-US" sz="2200" dirty="0" err="1"/>
              <a:t>gcd</a:t>
            </a:r>
            <a:r>
              <a:rPr lang="de-DE" altLang="en-US" sz="2200" dirty="0"/>
              <a:t> = </a:t>
            </a:r>
            <a:r>
              <a:rPr lang="de-DE" altLang="en-US" sz="2200" dirty="0" err="1"/>
              <a:t>highest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common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factor</a:t>
            </a:r>
            <a:endParaRPr lang="de-DE" altLang="en-US" sz="2200" dirty="0"/>
          </a:p>
          <a:p>
            <a:pPr>
              <a:lnSpc>
                <a:spcPct val="120000"/>
              </a:lnSpc>
            </a:pPr>
            <a:r>
              <a:rPr lang="de-DE" altLang="en-US" sz="2400" dirty="0" err="1"/>
              <a:t>Example</a:t>
            </a:r>
            <a:r>
              <a:rPr lang="de-DE" altLang="en-US" sz="2400" dirty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/>
              <a:t>	</a:t>
            </a:r>
            <a:r>
              <a:rPr lang="de-DE" altLang="en-US" sz="2200" i="1" dirty="0"/>
              <a:t>r</a:t>
            </a:r>
            <a:r>
              <a:rPr lang="de-DE" altLang="en-US" sz="2200" i="1" baseline="-25000" dirty="0"/>
              <a:t>0</a:t>
            </a:r>
            <a:r>
              <a:rPr lang="de-DE" altLang="en-US" sz="2200" dirty="0"/>
              <a:t> = 84 = 2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2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3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7</a:t>
            </a:r>
            <a:br>
              <a:rPr lang="de-DE" altLang="en-US" sz="2200" dirty="0"/>
            </a:br>
            <a:r>
              <a:rPr lang="de-DE" altLang="en-US" sz="2200" dirty="0"/>
              <a:t>	</a:t>
            </a:r>
            <a:r>
              <a:rPr lang="de-DE" altLang="en-US" sz="2200" i="1" dirty="0"/>
              <a:t>r</a:t>
            </a:r>
            <a:r>
              <a:rPr lang="de-DE" altLang="en-US" sz="2200" i="1" baseline="-25000" dirty="0"/>
              <a:t>1</a:t>
            </a:r>
            <a:r>
              <a:rPr lang="de-DE" altLang="en-US" sz="2200" i="1" dirty="0"/>
              <a:t> </a:t>
            </a:r>
            <a:r>
              <a:rPr lang="de-DE" altLang="en-US" sz="2200" dirty="0"/>
              <a:t>= 30 = 2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3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altLang="en-US" dirty="0">
                <a:sym typeface="Wingdings" pitchFamily="2" charset="2"/>
              </a:rPr>
              <a:t>	</a:t>
            </a:r>
            <a:r>
              <a:rPr lang="de-DE" altLang="en-US" sz="2000" dirty="0">
                <a:sym typeface="Wingdings" pitchFamily="2" charset="2"/>
              </a:rPr>
              <a:t> </a:t>
            </a:r>
            <a:r>
              <a:rPr lang="de-DE" altLang="en-US" sz="2200" dirty="0"/>
              <a:t>The </a:t>
            </a:r>
            <a:r>
              <a:rPr lang="de-DE" altLang="en-US" sz="2200" dirty="0" err="1"/>
              <a:t>gcd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is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product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all </a:t>
            </a:r>
            <a:r>
              <a:rPr lang="de-DE" altLang="en-US" sz="2200" dirty="0" err="1"/>
              <a:t>common</a:t>
            </a:r>
            <a:r>
              <a:rPr lang="de-DE" altLang="en-US" sz="2200" dirty="0"/>
              <a:t> prime </a:t>
            </a:r>
            <a:r>
              <a:rPr lang="de-DE" altLang="en-US" sz="2200" dirty="0" err="1"/>
              <a:t>factors</a:t>
            </a:r>
            <a:r>
              <a:rPr lang="de-DE" altLang="en-US" sz="2200" dirty="0"/>
              <a:t>:</a:t>
            </a:r>
            <a:br>
              <a:rPr lang="de-DE" altLang="en-US" sz="2200" dirty="0"/>
            </a:br>
            <a:r>
              <a:rPr lang="de-DE" altLang="en-US" sz="2200" dirty="0"/>
              <a:t> 					2 </a:t>
            </a:r>
            <a:r>
              <a:rPr lang="de-DE" altLang="en-US" sz="2200" baseline="30000" dirty="0"/>
              <a:t>.</a:t>
            </a:r>
            <a:r>
              <a:rPr lang="de-DE" altLang="en-US" sz="2200" dirty="0"/>
              <a:t> 3 = 6 = </a:t>
            </a:r>
            <a:r>
              <a:rPr lang="de-DE" altLang="en-US" sz="2200" i="1" dirty="0" err="1"/>
              <a:t>gcd</a:t>
            </a:r>
            <a:r>
              <a:rPr lang="de-DE" altLang="en-US" sz="2200" i="1" dirty="0"/>
              <a:t> </a:t>
            </a:r>
            <a:r>
              <a:rPr lang="de-DE" altLang="en-US" sz="2200" dirty="0"/>
              <a:t>(30,84)</a:t>
            </a:r>
          </a:p>
          <a:p>
            <a:pPr>
              <a:lnSpc>
                <a:spcPct val="120000"/>
              </a:lnSpc>
            </a:pPr>
            <a:r>
              <a:rPr lang="de-DE" altLang="en-US" sz="2400" b="1" dirty="0"/>
              <a:t>But:</a:t>
            </a:r>
            <a:r>
              <a:rPr lang="de-DE" altLang="en-US" sz="2400" dirty="0"/>
              <a:t> Factoring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complicated</a:t>
            </a:r>
            <a:r>
              <a:rPr lang="de-DE" altLang="en-US" sz="2400" dirty="0"/>
              <a:t> (</a:t>
            </a:r>
            <a:r>
              <a:rPr lang="de-DE" altLang="en-US" sz="2400" dirty="0" err="1"/>
              <a:t>and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often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infeasible</a:t>
            </a:r>
            <a:r>
              <a:rPr lang="de-DE" altLang="en-US" sz="2400" dirty="0"/>
              <a:t>) </a:t>
            </a:r>
            <a:r>
              <a:rPr lang="de-DE" altLang="en-US" sz="2400" dirty="0" err="1"/>
              <a:t>for</a:t>
            </a:r>
            <a:r>
              <a:rPr lang="de-DE" altLang="en-US" sz="2400" dirty="0"/>
              <a:t> large </a:t>
            </a:r>
            <a:r>
              <a:rPr lang="de-DE" altLang="en-US" sz="2400" dirty="0" err="1"/>
              <a:t>numbers</a:t>
            </a:r>
            <a:endParaRPr lang="de-DE" altLang="en-US" sz="2400" b="1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4EDE07-FB00-2C4B-9E9A-67D4E1B3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sp>
        <p:nvSpPr>
          <p:cNvPr id="5" name="Ellipse 5">
            <a:extLst>
              <a:ext uri="{FF2B5EF4-FFF2-40B4-BE49-F238E27FC236}">
                <a16:creationId xmlns:a16="http://schemas.microsoft.com/office/drawing/2014/main" xmlns="" id="{78C36F7E-79A0-114F-A444-0C2F4DF0F305}"/>
              </a:ext>
            </a:extLst>
          </p:cNvPr>
          <p:cNvSpPr/>
          <p:nvPr/>
        </p:nvSpPr>
        <p:spPr>
          <a:xfrm>
            <a:off x="1960038" y="4262979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Ellipse 6">
            <a:extLst>
              <a:ext uri="{FF2B5EF4-FFF2-40B4-BE49-F238E27FC236}">
                <a16:creationId xmlns:a16="http://schemas.microsoft.com/office/drawing/2014/main" xmlns="" id="{2F00C03A-C9D3-6D4A-9699-AD2E479C0530}"/>
              </a:ext>
            </a:extLst>
          </p:cNvPr>
          <p:cNvSpPr/>
          <p:nvPr/>
        </p:nvSpPr>
        <p:spPr>
          <a:xfrm>
            <a:off x="1960038" y="3905792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Ellipse 7">
            <a:extLst>
              <a:ext uri="{FF2B5EF4-FFF2-40B4-BE49-F238E27FC236}">
                <a16:creationId xmlns:a16="http://schemas.microsoft.com/office/drawing/2014/main" xmlns="" id="{47ED717D-A6C6-3A47-AFEB-A9D71629F3B9}"/>
              </a:ext>
            </a:extLst>
          </p:cNvPr>
          <p:cNvSpPr/>
          <p:nvPr/>
        </p:nvSpPr>
        <p:spPr>
          <a:xfrm>
            <a:off x="2629784" y="3905792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Ellipse 8">
            <a:extLst>
              <a:ext uri="{FF2B5EF4-FFF2-40B4-BE49-F238E27FC236}">
                <a16:creationId xmlns:a16="http://schemas.microsoft.com/office/drawing/2014/main" xmlns="" id="{31F46ABE-7858-A244-A1BF-A3FED0EFDDDD}"/>
              </a:ext>
            </a:extLst>
          </p:cNvPr>
          <p:cNvSpPr/>
          <p:nvPr/>
        </p:nvSpPr>
        <p:spPr>
          <a:xfrm>
            <a:off x="2292923" y="4262979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6836-16D9-5346-B3E3-A9CD773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Euclidean</a:t>
            </a:r>
            <a:r>
              <a:rPr lang="de-DE" altLang="en-US" dirty="0"/>
              <a:t> </a:t>
            </a:r>
            <a:r>
              <a:rPr lang="de-DE" altLang="en-US" dirty="0" err="1"/>
              <a:t>Algorithm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796A1C-3D5A-7547-9C4D-45A4BF66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Observation: </a:t>
            </a:r>
            <a:r>
              <a:rPr lang="de-DE" sz="2400" b="1" i="1" dirty="0" err="1"/>
              <a:t>gcd</a:t>
            </a:r>
            <a:r>
              <a:rPr lang="de-DE" sz="2400" b="1" i="1" dirty="0"/>
              <a:t> (r</a:t>
            </a:r>
            <a:r>
              <a:rPr lang="de-DE" sz="2400" b="1" i="1" baseline="-25000" dirty="0"/>
              <a:t>0,</a:t>
            </a:r>
            <a:r>
              <a:rPr lang="de-DE" sz="2400" b="1" i="1" dirty="0"/>
              <a:t> r</a:t>
            </a:r>
            <a:r>
              <a:rPr lang="de-DE" sz="2400" b="1" i="1" baseline="-25000" dirty="0"/>
              <a:t>1</a:t>
            </a:r>
            <a:r>
              <a:rPr lang="de-DE" sz="2400" b="1" i="1" dirty="0"/>
              <a:t>) = </a:t>
            </a:r>
            <a:r>
              <a:rPr lang="de-DE" sz="2400" b="1" i="1" dirty="0" err="1"/>
              <a:t>gcd</a:t>
            </a:r>
            <a:r>
              <a:rPr lang="de-DE" sz="2400" b="1" i="1" dirty="0"/>
              <a:t> (r</a:t>
            </a:r>
            <a:r>
              <a:rPr lang="de-DE" sz="2400" b="1" i="1" baseline="-25000" dirty="0"/>
              <a:t>0</a:t>
            </a:r>
            <a:r>
              <a:rPr lang="de-DE" sz="2400" b="1" i="1" dirty="0"/>
              <a:t> - r</a:t>
            </a:r>
            <a:r>
              <a:rPr lang="de-DE" sz="2400" b="1" i="1" baseline="-25000" dirty="0"/>
              <a:t>1</a:t>
            </a:r>
            <a:r>
              <a:rPr lang="de-DE" sz="2400" b="1" i="1" dirty="0"/>
              <a:t>, r</a:t>
            </a:r>
            <a:r>
              <a:rPr lang="de-DE" sz="2400" b="1" i="1" baseline="-25000" dirty="0"/>
              <a:t>1</a:t>
            </a:r>
            <a:r>
              <a:rPr lang="de-DE" sz="2400" b="1" i="1" dirty="0"/>
              <a:t>)</a:t>
            </a:r>
            <a:endParaRPr lang="de-DE" sz="2400" i="1" dirty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dirty="0"/>
              <a:t>Core </a:t>
            </a:r>
            <a:r>
              <a:rPr lang="de-DE" sz="2400" dirty="0" err="1"/>
              <a:t>idea</a:t>
            </a:r>
            <a:r>
              <a:rPr lang="de-DE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en-US" sz="2000" dirty="0"/>
              <a:t>finding the </a:t>
            </a:r>
            <a:r>
              <a:rPr lang="en-US" sz="2000" dirty="0" err="1"/>
              <a:t>gcd</a:t>
            </a:r>
            <a:r>
              <a:rPr lang="en-US" sz="2000" dirty="0"/>
              <a:t> of two given numbers </a:t>
            </a:r>
            <a:br>
              <a:rPr lang="en-US" sz="2000" dirty="0"/>
            </a:br>
            <a:r>
              <a:rPr lang="en-US" sz="2000" dirty="0"/>
              <a:t>to that of the </a:t>
            </a:r>
            <a:r>
              <a:rPr lang="en-US" sz="2000" b="1" dirty="0" err="1"/>
              <a:t>gcd</a:t>
            </a:r>
            <a:r>
              <a:rPr lang="en-US" sz="2000" b="1" dirty="0"/>
              <a:t> of two smaller numbers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Repeat process recursively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The final </a:t>
            </a:r>
            <a:r>
              <a:rPr lang="de-DE" sz="2000" b="1" i="1" dirty="0" err="1"/>
              <a:t>gcd</a:t>
            </a:r>
            <a:r>
              <a:rPr lang="de-DE" sz="2000" b="1" i="1" dirty="0"/>
              <a:t> (</a:t>
            </a:r>
            <a:r>
              <a:rPr lang="de-DE" sz="2000" b="1" i="1" dirty="0" err="1"/>
              <a:t>r</a:t>
            </a:r>
            <a:r>
              <a:rPr lang="de-DE" sz="2000" b="1" i="1" baseline="-25000" dirty="0" err="1"/>
              <a:t>i</a:t>
            </a:r>
            <a:r>
              <a:rPr lang="de-DE" sz="2000" b="1" i="1" baseline="-25000" dirty="0"/>
              <a:t>,</a:t>
            </a:r>
            <a:r>
              <a:rPr lang="de-DE" sz="2000" b="1" i="1" dirty="0"/>
              <a:t> 0) = </a:t>
            </a:r>
            <a:r>
              <a:rPr lang="de-DE" sz="2000" b="1" i="1" dirty="0" err="1"/>
              <a:t>r</a:t>
            </a:r>
            <a:r>
              <a:rPr lang="de-DE" sz="2000" b="1" i="1" baseline="-25000" dirty="0" err="1"/>
              <a:t>i</a:t>
            </a:r>
            <a:r>
              <a:rPr lang="de-DE" sz="2000" i="1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original </a:t>
            </a:r>
            <a:r>
              <a:rPr lang="de-DE" sz="2000" dirty="0" err="1"/>
              <a:t>problem</a:t>
            </a:r>
            <a:r>
              <a:rPr lang="de-DE" sz="2000" dirty="0"/>
              <a:t> 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C2EB44-BEF6-774B-99D2-C269CD85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ED3EC-B1EE-CA49-9133-A7CB780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Eudlidean</a:t>
            </a:r>
            <a:r>
              <a:rPr lang="en-US" dirty="0"/>
              <a:t> Algorithm (3)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271A20-38CF-B84F-A4EA-838F4477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0DA8B2-3AEA-8D42-90FB-6DC5F592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9" y="1635982"/>
            <a:ext cx="8733276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8E592A-2085-7C4F-AC06-9B3E3D77D20D}"/>
              </a:ext>
            </a:extLst>
          </p:cNvPr>
          <p:cNvSpPr txBox="1"/>
          <p:nvPr/>
        </p:nvSpPr>
        <p:spPr>
          <a:xfrm>
            <a:off x="4241650" y="3687597"/>
            <a:ext cx="4350293" cy="21698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FF0000"/>
                </a:solidFill>
              </a:rPr>
              <a:t>Remark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WHILE </a:t>
            </a:r>
            <a:r>
              <a:rPr lang="de-DE" b="1" dirty="0" err="1">
                <a:solidFill>
                  <a:srgbClr val="FF0000"/>
                </a:solidFill>
              </a:rPr>
              <a:t>loop</a:t>
            </a:r>
            <a:r>
              <a:rPr lang="de-DE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</a:t>
            </a:r>
            <a:r>
              <a:rPr lang="de-DE" b="1" i="1" dirty="0">
                <a:solidFill>
                  <a:srgbClr val="FF0000"/>
                </a:solidFill>
              </a:rPr>
              <a:t> -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,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</a:t>
            </a:r>
            <a:r>
              <a:rPr lang="de-DE" b="1" i="1" dirty="0">
                <a:solidFill>
                  <a:srgbClr val="FF0000"/>
                </a:solidFill>
              </a:rPr>
              <a:t> - 2r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,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b="1" i="1" dirty="0">
                <a:solidFill>
                  <a:srgbClr val="FF0000"/>
                </a:solidFill>
              </a:rPr>
              <a:t>= …=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</a:t>
            </a:r>
            <a:r>
              <a:rPr lang="de-DE" b="1" i="1" dirty="0">
                <a:solidFill>
                  <a:srgbClr val="FF0000"/>
                </a:solidFill>
              </a:rPr>
              <a:t> -m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,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 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 </a:t>
            </a:r>
            <a:r>
              <a:rPr lang="de-DE" b="1" i="1" dirty="0" err="1">
                <a:solidFill>
                  <a:srgbClr val="FF0000"/>
                </a:solidFill>
              </a:rPr>
              <a:t>mod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i-1,</a:t>
            </a:r>
            <a:r>
              <a:rPr lang="de-DE" b="1" i="1" dirty="0">
                <a:solidFill>
                  <a:srgbClr val="FF0000"/>
                </a:solidFill>
              </a:rPr>
              <a:t> 0) = r</a:t>
            </a:r>
            <a:r>
              <a:rPr lang="de-DE" b="1" i="1" baseline="-25000" dirty="0">
                <a:solidFill>
                  <a:srgbClr val="FF0000"/>
                </a:solidFill>
              </a:rPr>
              <a:t>i-1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38732-9E2E-B84F-85E1-774F2C6D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dirty="0" err="1"/>
              <a:t>Eudlidean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CF768-37C0-C54A-B432-36389E1C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/>
              <a:t>Example</a:t>
            </a:r>
            <a:r>
              <a:rPr lang="de-DE" sz="2400" b="1" dirty="0"/>
              <a:t> 1: </a:t>
            </a:r>
            <a:r>
              <a:rPr lang="de-DE" sz="2400" i="1" dirty="0" err="1"/>
              <a:t>gcd</a:t>
            </a:r>
            <a:r>
              <a:rPr lang="de-DE" sz="2400" i="1" dirty="0"/>
              <a:t> (r</a:t>
            </a:r>
            <a:r>
              <a:rPr lang="de-DE" sz="2400" i="1" baseline="-25000" dirty="0"/>
              <a:t>0,</a:t>
            </a:r>
            <a:r>
              <a:rPr lang="de-DE" sz="2400" i="1" dirty="0"/>
              <a:t> r</a:t>
            </a:r>
            <a:r>
              <a:rPr lang="de-DE" sz="2400" i="1" baseline="-25000" dirty="0"/>
              <a:t>1</a:t>
            </a:r>
            <a:r>
              <a:rPr lang="de-DE" sz="2400" i="1" dirty="0"/>
              <a:t>)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i="1" dirty="0"/>
              <a:t>r</a:t>
            </a:r>
            <a:r>
              <a:rPr lang="de-DE" sz="2400" i="1" baseline="-25000" dirty="0"/>
              <a:t>0</a:t>
            </a:r>
            <a:r>
              <a:rPr lang="de-DE" sz="2400" dirty="0"/>
              <a:t> = 27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/>
              <a:t>r</a:t>
            </a:r>
            <a:r>
              <a:rPr lang="de-DE" sz="2400" i="1" baseline="-25000" dirty="0"/>
              <a:t>1</a:t>
            </a:r>
            <a:r>
              <a:rPr lang="de-DE" sz="2400" dirty="0"/>
              <a:t> = 21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F9E44E-0F09-974D-9040-255D030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D6B6C4FC-D756-2945-A301-D6208B42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84382"/>
            <a:ext cx="80486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7F407BE-E6D0-F142-A821-77C130A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25567"/>
            <a:ext cx="76866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3BA6936B-3F4A-314D-B436-B33C6146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81910"/>
            <a:ext cx="7870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604BE6-EB5A-594A-8A00-651B1482FE5A}"/>
              </a:ext>
            </a:extLst>
          </p:cNvPr>
          <p:cNvSpPr txBox="1"/>
          <p:nvPr/>
        </p:nvSpPr>
        <p:spPr>
          <a:xfrm>
            <a:off x="630238" y="4827763"/>
            <a:ext cx="75071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4C47C-99CD-B843-9BFB-45E716B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dirty="0" err="1"/>
              <a:t>Eudlidean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AB2C99-592D-3849-B05E-DF0D1E62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7042AA3-3E16-5847-B732-8D56D306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5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/>
              <a:t>Example</a:t>
            </a:r>
            <a:r>
              <a:rPr lang="de-DE" sz="2400" b="1" dirty="0"/>
              <a:t> 2: </a:t>
            </a:r>
            <a:r>
              <a:rPr lang="de-DE" sz="2400" i="1" dirty="0" err="1"/>
              <a:t>gcd</a:t>
            </a:r>
            <a:r>
              <a:rPr lang="de-DE" sz="2400" i="1" dirty="0"/>
              <a:t> (r</a:t>
            </a:r>
            <a:r>
              <a:rPr lang="de-DE" sz="2400" i="1" baseline="-25000" dirty="0"/>
              <a:t>0,</a:t>
            </a:r>
            <a:r>
              <a:rPr lang="de-DE" sz="2400" i="1" dirty="0"/>
              <a:t> r</a:t>
            </a:r>
            <a:r>
              <a:rPr lang="de-DE" sz="2400" i="1" baseline="-25000" dirty="0"/>
              <a:t>1</a:t>
            </a:r>
            <a:r>
              <a:rPr lang="de-DE" sz="2400" i="1" dirty="0"/>
              <a:t>)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i="1" dirty="0"/>
              <a:t>r</a:t>
            </a:r>
            <a:r>
              <a:rPr lang="de-DE" sz="2400" i="1" baseline="-25000" dirty="0"/>
              <a:t>0</a:t>
            </a:r>
            <a:r>
              <a:rPr lang="de-DE" sz="2400" dirty="0"/>
              <a:t> = 973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/>
              <a:t>r</a:t>
            </a:r>
            <a:r>
              <a:rPr lang="de-DE" sz="2400" i="1" baseline="-25000" dirty="0"/>
              <a:t>1</a:t>
            </a:r>
            <a:r>
              <a:rPr lang="de-DE" sz="2400" dirty="0"/>
              <a:t> = 301. The </a:t>
            </a:r>
            <a:r>
              <a:rPr lang="de-DE" sz="2400" dirty="0" err="1"/>
              <a:t>gcd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computed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follows</a:t>
            </a:r>
            <a:r>
              <a:rPr lang="de-DE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26060E-7EBD-7247-9518-F15F427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52" y="2813860"/>
            <a:ext cx="5411096" cy="146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B20711-F04C-B946-87E7-2F9233AEF7A2}"/>
              </a:ext>
            </a:extLst>
          </p:cNvPr>
          <p:cNvSpPr txBox="1"/>
          <p:nvPr/>
        </p:nvSpPr>
        <p:spPr>
          <a:xfrm>
            <a:off x="630238" y="4827763"/>
            <a:ext cx="8349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larger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5C967-F828-DC43-9750-5419AC0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Extended </a:t>
            </a:r>
            <a:r>
              <a:rPr lang="de-DE" altLang="en-US" dirty="0" err="1"/>
              <a:t>Euclidean</a:t>
            </a:r>
            <a:r>
              <a:rPr lang="de-DE" altLang="en-US" dirty="0"/>
              <a:t> </a:t>
            </a:r>
            <a:r>
              <a:rPr lang="de-DE" altLang="en-US" dirty="0" err="1"/>
              <a:t>Algorithm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87118-E84E-1D43-891B-57A52E81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591317"/>
            <a:ext cx="843227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altLang="en-US" sz="2200" dirty="0" err="1"/>
              <a:t>Extend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Euclidean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algorithm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</a:t>
            </a:r>
            <a:r>
              <a:rPr lang="de-DE" altLang="en-US" sz="2200" b="1" dirty="0"/>
              <a:t>find modular inverse </a:t>
            </a:r>
            <a:r>
              <a:rPr lang="de-DE" altLang="en-US" sz="2200" dirty="0" err="1">
                <a:sym typeface="Wingdings" pitchFamily="2" charset="2"/>
              </a:rPr>
              <a:t>of</a:t>
            </a:r>
            <a:r>
              <a:rPr lang="de-DE" altLang="en-US" sz="2200" dirty="0">
                <a:sym typeface="Wingdings" pitchFamily="2" charset="2"/>
              </a:rPr>
              <a:t> </a:t>
            </a:r>
            <a:r>
              <a:rPr lang="de-DE" altLang="en-US" sz="2200" i="1" dirty="0"/>
              <a:t>r</a:t>
            </a:r>
            <a:r>
              <a:rPr lang="de-DE" altLang="en-US" sz="2200" i="1" baseline="-25000" dirty="0"/>
              <a:t>1 </a:t>
            </a:r>
            <a:r>
              <a:rPr lang="de-DE" altLang="en-US" sz="2200" dirty="0" err="1"/>
              <a:t>mod</a:t>
            </a:r>
            <a:r>
              <a:rPr lang="de-DE" altLang="en-US" sz="2200" i="1" dirty="0"/>
              <a:t> r</a:t>
            </a:r>
            <a:r>
              <a:rPr lang="de-DE" altLang="en-US" sz="2200" i="1" baseline="-25000" dirty="0"/>
              <a:t>0 </a:t>
            </a:r>
            <a:endParaRPr lang="de-DE" altLang="en-US" sz="2200" i="1" dirty="0"/>
          </a:p>
          <a:p>
            <a:pPr>
              <a:lnSpc>
                <a:spcPct val="150000"/>
              </a:lnSpc>
            </a:pPr>
            <a:r>
              <a:rPr lang="de-DE" altLang="en-US" sz="2200" dirty="0"/>
              <a:t>EEA </a:t>
            </a:r>
            <a:r>
              <a:rPr lang="de-DE" altLang="en-US" sz="2200" dirty="0" err="1"/>
              <a:t>computes</a:t>
            </a:r>
            <a:r>
              <a:rPr lang="de-DE" altLang="en-US" sz="2200" dirty="0"/>
              <a:t> </a:t>
            </a:r>
            <a:r>
              <a:rPr lang="de-DE" altLang="en-US" sz="2200" i="1" dirty="0" err="1"/>
              <a:t>s</a:t>
            </a:r>
            <a:r>
              <a:rPr lang="de-DE" altLang="en-US" sz="2200" dirty="0" err="1"/>
              <a:t>,</a:t>
            </a:r>
            <a:r>
              <a:rPr lang="de-DE" altLang="en-US" sz="2200" i="1" dirty="0" err="1"/>
              <a:t>t</a:t>
            </a:r>
            <a:r>
              <a:rPr lang="de-DE" altLang="en-US" sz="2200" dirty="0"/>
              <a:t>,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gcd</a:t>
            </a:r>
            <a:r>
              <a:rPr lang="de-DE" altLang="en-US" sz="2200" dirty="0"/>
              <a:t> :</a:t>
            </a:r>
          </a:p>
          <a:p>
            <a:pPr>
              <a:lnSpc>
                <a:spcPct val="150000"/>
              </a:lnSpc>
            </a:pPr>
            <a:r>
              <a:rPr lang="de-DE" altLang="en-US" sz="2200" dirty="0"/>
              <a:t>Take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relation</a:t>
            </a:r>
            <a:r>
              <a:rPr lang="de-DE" altLang="en-US" sz="2200" dirty="0"/>
              <a:t> </a:t>
            </a:r>
            <a:r>
              <a:rPr lang="de-DE" altLang="en-US" sz="2200" b="1" dirty="0" err="1"/>
              <a:t>mod</a:t>
            </a:r>
            <a:r>
              <a:rPr lang="de-DE" altLang="en-US" sz="2200" b="1" dirty="0"/>
              <a:t> </a:t>
            </a:r>
            <a:r>
              <a:rPr lang="de-DE" altLang="en-US" sz="2200" b="1" i="1" dirty="0"/>
              <a:t>r</a:t>
            </a:r>
            <a:r>
              <a:rPr lang="de-DE" altLang="en-US" sz="2200" b="1" i="1" baseline="-25000" dirty="0"/>
              <a:t>0</a:t>
            </a:r>
            <a:r>
              <a:rPr lang="de-DE" altLang="en-US" sz="2200" b="1" baseline="-25000" dirty="0"/>
              <a:t>   </a:t>
            </a:r>
            <a:endParaRPr lang="de-DE" altLang="en-US" sz="2200" b="1" dirty="0"/>
          </a:p>
          <a:p>
            <a:pPr marL="0" indent="0">
              <a:lnSpc>
                <a:spcPct val="150000"/>
              </a:lnSpc>
              <a:buNone/>
            </a:pPr>
            <a:endParaRPr lang="de-DE" altLang="en-US" sz="2200" dirty="0"/>
          </a:p>
          <a:p>
            <a:pPr>
              <a:lnSpc>
                <a:spcPct val="150000"/>
              </a:lnSpc>
              <a:buFontTx/>
              <a:buNone/>
            </a:pPr>
            <a:r>
              <a:rPr lang="de-DE" altLang="en-US" sz="2200" dirty="0">
                <a:sym typeface="Wingdings" pitchFamily="2" charset="2"/>
              </a:rPr>
              <a:t> </a:t>
            </a:r>
            <a:r>
              <a:rPr lang="de-DE" altLang="en-US" sz="2200" dirty="0" err="1">
                <a:sym typeface="Wingdings" pitchFamily="2" charset="2"/>
              </a:rPr>
              <a:t>Compare</a:t>
            </a:r>
            <a:r>
              <a:rPr lang="de-DE" altLang="en-US" sz="2200" dirty="0">
                <a:sym typeface="Wingdings" pitchFamily="2" charset="2"/>
              </a:rPr>
              <a:t> </a:t>
            </a:r>
            <a:r>
              <a:rPr lang="de-DE" altLang="en-US" sz="2200" dirty="0" err="1">
                <a:sym typeface="Wingdings" pitchFamily="2" charset="2"/>
              </a:rPr>
              <a:t>with</a:t>
            </a:r>
            <a:r>
              <a:rPr lang="de-DE" altLang="en-US" sz="2200" dirty="0">
                <a:sym typeface="Wingdings" pitchFamily="2" charset="2"/>
              </a:rPr>
              <a:t> </a:t>
            </a:r>
            <a:r>
              <a:rPr lang="de-DE" altLang="en-US" sz="2200" dirty="0" err="1">
                <a:sym typeface="Wingdings" pitchFamily="2" charset="2"/>
              </a:rPr>
              <a:t>the</a:t>
            </a:r>
            <a:r>
              <a:rPr lang="de-DE" altLang="en-US" sz="2200" dirty="0">
                <a:sym typeface="Wingdings" pitchFamily="2" charset="2"/>
              </a:rPr>
              <a:t> </a:t>
            </a:r>
            <a:r>
              <a:rPr lang="de-DE" altLang="en-US" sz="2200" dirty="0" err="1">
                <a:sym typeface="Wingdings" pitchFamily="2" charset="2"/>
              </a:rPr>
              <a:t>definition</a:t>
            </a:r>
            <a:r>
              <a:rPr lang="de-DE" altLang="en-US" sz="2200" dirty="0">
                <a:sym typeface="Wingdings" pitchFamily="2" charset="2"/>
              </a:rPr>
              <a:t> </a:t>
            </a:r>
            <a:r>
              <a:rPr lang="de-DE" altLang="en-US" sz="2200" dirty="0" err="1">
                <a:sym typeface="Wingdings" pitchFamily="2" charset="2"/>
              </a:rPr>
              <a:t>of</a:t>
            </a:r>
            <a:r>
              <a:rPr lang="de-DE" altLang="en-US" sz="2200" dirty="0">
                <a:sym typeface="Wingdings" pitchFamily="2" charset="2"/>
              </a:rPr>
              <a:t> modular inverse</a:t>
            </a:r>
            <a:r>
              <a:rPr lang="de-DE" altLang="en-US" sz="2200" b="1" dirty="0">
                <a:sym typeface="Wingdings" pitchFamily="2" charset="2"/>
              </a:rPr>
              <a:t>:  </a:t>
            </a:r>
            <a:r>
              <a:rPr lang="de-DE" altLang="en-US" sz="2200" b="1" i="1" dirty="0">
                <a:sym typeface="Wingdings" pitchFamily="2" charset="2"/>
              </a:rPr>
              <a:t>t</a:t>
            </a:r>
            <a:r>
              <a:rPr lang="de-DE" altLang="en-US" sz="2200" b="1" dirty="0">
                <a:sym typeface="Wingdings" pitchFamily="2" charset="2"/>
              </a:rPr>
              <a:t> </a:t>
            </a:r>
            <a:r>
              <a:rPr lang="de-DE" altLang="en-US" sz="2200" b="1" dirty="0" err="1">
                <a:sym typeface="Wingdings" pitchFamily="2" charset="2"/>
              </a:rPr>
              <a:t>is</a:t>
            </a:r>
            <a:r>
              <a:rPr lang="de-DE" altLang="en-US" sz="2200" b="1" dirty="0">
                <a:sym typeface="Wingdings" pitchFamily="2" charset="2"/>
              </a:rPr>
              <a:t> </a:t>
            </a:r>
            <a:r>
              <a:rPr lang="de-DE" altLang="en-US" sz="2200" b="1" dirty="0" err="1">
                <a:sym typeface="Wingdings" pitchFamily="2" charset="2"/>
              </a:rPr>
              <a:t>the</a:t>
            </a:r>
            <a:r>
              <a:rPr lang="de-DE" altLang="en-US" sz="2200" b="1" dirty="0">
                <a:sym typeface="Wingdings" pitchFamily="2" charset="2"/>
              </a:rPr>
              <a:t> inverse </a:t>
            </a:r>
            <a:r>
              <a:rPr lang="de-DE" altLang="en-US" sz="2200" b="1" dirty="0" err="1">
                <a:sym typeface="Wingdings" pitchFamily="2" charset="2"/>
              </a:rPr>
              <a:t>of</a:t>
            </a:r>
            <a:r>
              <a:rPr lang="de-DE" altLang="en-US" sz="2200" b="1" dirty="0">
                <a:sym typeface="Wingdings" pitchFamily="2" charset="2"/>
              </a:rPr>
              <a:t> </a:t>
            </a:r>
            <a:r>
              <a:rPr lang="de-DE" altLang="en-US" sz="2200" b="1" i="1" dirty="0"/>
              <a:t>r</a:t>
            </a:r>
            <a:r>
              <a:rPr lang="de-DE" altLang="en-US" sz="2200" b="1" i="1" baseline="-25000" dirty="0"/>
              <a:t>1</a:t>
            </a:r>
            <a:r>
              <a:rPr lang="de-DE" altLang="en-US" sz="2200" b="1" baseline="-25000" dirty="0"/>
              <a:t> </a:t>
            </a:r>
            <a:r>
              <a:rPr lang="de-DE" altLang="en-US" sz="2200" b="1" dirty="0" err="1"/>
              <a:t>mod</a:t>
            </a:r>
            <a:r>
              <a:rPr lang="de-DE" altLang="en-US" sz="2200" b="1" dirty="0"/>
              <a:t> </a:t>
            </a:r>
            <a:r>
              <a:rPr lang="de-DE" altLang="en-US" sz="2200" b="1" i="1" dirty="0"/>
              <a:t>r</a:t>
            </a:r>
            <a:r>
              <a:rPr lang="de-DE" altLang="en-US" sz="2200" b="1" i="1" baseline="-25000" dirty="0"/>
              <a:t>0</a:t>
            </a:r>
            <a:r>
              <a:rPr lang="de-DE" altLang="en-US" sz="2200" b="1" baseline="-25000" dirty="0"/>
              <a:t> </a:t>
            </a:r>
            <a:endParaRPr lang="de-DE" altLang="en-US" sz="2200" dirty="0"/>
          </a:p>
          <a:p>
            <a:pPr>
              <a:lnSpc>
                <a:spcPct val="150000"/>
              </a:lnSpc>
            </a:pPr>
            <a:r>
              <a:rPr lang="de-DE" altLang="en-US" sz="2200" dirty="0"/>
              <a:t>Note </a:t>
            </a:r>
            <a:r>
              <a:rPr lang="de-DE" altLang="en-US" sz="2200" dirty="0" err="1"/>
              <a:t>that</a:t>
            </a:r>
            <a:r>
              <a:rPr lang="de-DE" altLang="en-US" sz="2200" dirty="0"/>
              <a:t> </a:t>
            </a:r>
            <a:r>
              <a:rPr lang="de-DE" altLang="en-US" sz="2200" i="1" dirty="0" err="1"/>
              <a:t>gcd</a:t>
            </a:r>
            <a:r>
              <a:rPr lang="de-DE" altLang="en-US" sz="2200" i="1" dirty="0"/>
              <a:t> (r</a:t>
            </a:r>
            <a:r>
              <a:rPr lang="de-DE" altLang="en-US" sz="2200" i="1" baseline="-25000" dirty="0"/>
              <a:t>0,</a:t>
            </a:r>
            <a:r>
              <a:rPr lang="de-DE" altLang="en-US" sz="2200" i="1" dirty="0"/>
              <a:t> r</a:t>
            </a:r>
            <a:r>
              <a:rPr lang="de-DE" altLang="en-US" sz="2200" i="1" baseline="-25000" dirty="0"/>
              <a:t>1</a:t>
            </a:r>
            <a:r>
              <a:rPr lang="de-DE" altLang="en-US" sz="2200" i="1" dirty="0"/>
              <a:t>)</a:t>
            </a:r>
            <a:r>
              <a:rPr lang="de-DE" altLang="en-US" sz="2200" dirty="0"/>
              <a:t> = 1 in </a:t>
            </a:r>
            <a:r>
              <a:rPr lang="de-DE" altLang="en-US" sz="2200" dirty="0" err="1"/>
              <a:t>order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inverse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exist</a:t>
            </a:r>
            <a:endParaRPr lang="de-DE" altLang="en-US" sz="22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/>
              <a:t>		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FFE727-6C27-0247-9DB2-1CE70595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A34CF06-3046-544E-9E37-D3478FACBFBB}"/>
              </a:ext>
            </a:extLst>
          </p:cNvPr>
          <p:cNvGrpSpPr/>
          <p:nvPr/>
        </p:nvGrpSpPr>
        <p:grpSpPr>
          <a:xfrm>
            <a:off x="4784952" y="2756451"/>
            <a:ext cx="4021317" cy="1662194"/>
            <a:chOff x="3857625" y="1214438"/>
            <a:chExt cx="3818601" cy="15463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313E5C2-2DF3-CE4D-8AE0-D4B549546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1214438"/>
              <a:ext cx="25908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C097CCB-704D-F14A-B13B-815E1B0CC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914" y="1681295"/>
              <a:ext cx="2500312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Line Callout 1 4">
            <a:extLst>
              <a:ext uri="{FF2B5EF4-FFF2-40B4-BE49-F238E27FC236}">
                <a16:creationId xmlns:a16="http://schemas.microsoft.com/office/drawing/2014/main" xmlns="" id="{2B822DB9-E707-7048-B1A9-1DAB123A32E9}"/>
              </a:ext>
            </a:extLst>
          </p:cNvPr>
          <p:cNvSpPr/>
          <p:nvPr/>
        </p:nvSpPr>
        <p:spPr>
          <a:xfrm>
            <a:off x="6041204" y="3258280"/>
            <a:ext cx="2765065" cy="1160365"/>
          </a:xfrm>
          <a:prstGeom prst="borderCallout1">
            <a:avLst>
              <a:gd name="adj1" fmla="val 47084"/>
              <a:gd name="adj2" fmla="val 213"/>
              <a:gd name="adj3" fmla="val 29270"/>
              <a:gd name="adj4" fmla="val -76605"/>
            </a:avLst>
          </a:prstGeom>
          <a:noFill/>
          <a:ln w="2540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80272-CFD1-7A49-AA74-D58B584E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Extended </a:t>
            </a:r>
            <a:r>
              <a:rPr lang="de-DE" altLang="en-US" dirty="0" err="1"/>
              <a:t>Euclidean</a:t>
            </a:r>
            <a:r>
              <a:rPr lang="de-DE" altLang="en-US" dirty="0"/>
              <a:t> </a:t>
            </a:r>
            <a:r>
              <a:rPr lang="de-DE" altLang="en-US" dirty="0" err="1"/>
              <a:t>Algorithm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C10933-7A2A-BE48-9965-2BB796CE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781B05-69FF-FC43-91D3-E3558B26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10" y="1368712"/>
            <a:ext cx="6141721" cy="5120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481C14-E140-7449-A1D2-E8DD64D7E07D}"/>
              </a:ext>
            </a:extLst>
          </p:cNvPr>
          <p:cNvSpPr txBox="1"/>
          <p:nvPr/>
        </p:nvSpPr>
        <p:spPr>
          <a:xfrm>
            <a:off x="4260312" y="3154960"/>
            <a:ext cx="3084499" cy="25853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FF0000"/>
                </a:solidFill>
              </a:rPr>
              <a:t>Remark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WHILE </a:t>
            </a:r>
            <a:r>
              <a:rPr lang="de-DE" b="1" dirty="0" err="1">
                <a:solidFill>
                  <a:srgbClr val="FF0000"/>
                </a:solidFill>
              </a:rPr>
              <a:t>loop</a:t>
            </a:r>
            <a:r>
              <a:rPr lang="de-DE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 = </a:t>
            </a:r>
            <a:r>
              <a:rPr lang="de-DE" b="1" i="1" dirty="0" err="1">
                <a:solidFill>
                  <a:srgbClr val="FF0000"/>
                </a:solidFill>
              </a:rPr>
              <a:t>gcd</a:t>
            </a:r>
            <a:r>
              <a:rPr lang="de-DE" b="1" i="1" dirty="0">
                <a:solidFill>
                  <a:srgbClr val="FF0000"/>
                </a:solidFill>
              </a:rPr>
              <a:t> (r</a:t>
            </a:r>
            <a:r>
              <a:rPr lang="de-DE" b="1" i="1" baseline="-25000" dirty="0">
                <a:solidFill>
                  <a:srgbClr val="FF0000"/>
                </a:solidFill>
              </a:rPr>
              <a:t>0 </a:t>
            </a:r>
            <a:r>
              <a:rPr lang="de-DE" b="1" i="1" dirty="0" err="1">
                <a:solidFill>
                  <a:srgbClr val="FF0000"/>
                </a:solidFill>
              </a:rPr>
              <a:t>mod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1,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>
                <a:solidFill>
                  <a:srgbClr val="FF0000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de-DE" b="1" i="1" dirty="0" smtClean="0">
                <a:solidFill>
                  <a:srgbClr val="FF0000"/>
                </a:solidFill>
              </a:rPr>
              <a:t>r</a:t>
            </a:r>
            <a:r>
              <a:rPr lang="de-DE" b="1" i="1" baseline="-25000" dirty="0" smtClean="0">
                <a:solidFill>
                  <a:srgbClr val="FF0000"/>
                </a:solidFill>
              </a:rPr>
              <a:t>2</a:t>
            </a:r>
            <a:r>
              <a:rPr lang="de-DE" b="1" i="1" dirty="0" smtClean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0000"/>
                </a:solidFill>
              </a:rPr>
              <a:t>= r</a:t>
            </a:r>
            <a:r>
              <a:rPr lang="de-DE" b="1" i="1" baseline="-25000" dirty="0">
                <a:solidFill>
                  <a:srgbClr val="FF0000"/>
                </a:solidFill>
              </a:rPr>
              <a:t>0 </a:t>
            </a:r>
            <a:r>
              <a:rPr lang="de-DE" b="1" i="1" dirty="0" err="1">
                <a:solidFill>
                  <a:srgbClr val="FF0000"/>
                </a:solidFill>
              </a:rPr>
              <a:t>mod</a:t>
            </a:r>
            <a:r>
              <a:rPr lang="de-DE" b="1" i="1" dirty="0">
                <a:solidFill>
                  <a:srgbClr val="FF0000"/>
                </a:solidFill>
              </a:rPr>
              <a:t> 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  <a:r>
              <a:rPr lang="de-DE" b="1" i="1" dirty="0" smtClean="0">
                <a:solidFill>
                  <a:srgbClr val="FF0000"/>
                </a:solidFill>
              </a:rPr>
              <a:t>, r</a:t>
            </a:r>
            <a:r>
              <a:rPr lang="de-DE" b="1" i="1" baseline="-25000" dirty="0" smtClean="0">
                <a:solidFill>
                  <a:srgbClr val="FF0000"/>
                </a:solidFill>
              </a:rPr>
              <a:t>0</a:t>
            </a:r>
            <a:r>
              <a:rPr lang="de-DE" b="1" i="1" dirty="0" smtClean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0000"/>
                </a:solidFill>
              </a:rPr>
              <a:t>= </a:t>
            </a:r>
            <a:r>
              <a:rPr lang="de-DE" b="1" i="1" dirty="0" smtClean="0">
                <a:solidFill>
                  <a:srgbClr val="FF0000"/>
                </a:solidFill>
              </a:rPr>
              <a:t>q</a:t>
            </a:r>
            <a:r>
              <a:rPr lang="de-DE" b="1" i="1" baseline="-25000" dirty="0" smtClean="0">
                <a:solidFill>
                  <a:srgbClr val="FF0000"/>
                </a:solidFill>
              </a:rPr>
              <a:t>1</a:t>
            </a:r>
            <a:r>
              <a:rPr lang="de-DE" b="1" i="1" dirty="0" smtClean="0">
                <a:solidFill>
                  <a:srgbClr val="FF0000"/>
                </a:solidFill>
              </a:rPr>
              <a:t>r</a:t>
            </a:r>
            <a:r>
              <a:rPr lang="de-DE" b="1" i="1" baseline="-25000" dirty="0" smtClean="0">
                <a:solidFill>
                  <a:srgbClr val="FF0000"/>
                </a:solidFill>
              </a:rPr>
              <a:t>1</a:t>
            </a:r>
            <a:r>
              <a:rPr lang="de-DE" b="1" i="1" dirty="0" smtClean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0000"/>
                </a:solidFill>
              </a:rPr>
              <a:t>+ </a:t>
            </a:r>
            <a:r>
              <a:rPr lang="de-DE" b="1" i="1" dirty="0" smtClean="0">
                <a:solidFill>
                  <a:srgbClr val="FF0000"/>
                </a:solidFill>
              </a:rPr>
              <a:t>r</a:t>
            </a:r>
            <a:r>
              <a:rPr lang="de-DE" b="1" i="1" baseline="-25000" dirty="0">
                <a:solidFill>
                  <a:srgbClr val="FF0000"/>
                </a:solidFill>
              </a:rPr>
              <a:t>2</a:t>
            </a:r>
            <a:r>
              <a:rPr lang="de-DE" b="1" i="1" dirty="0" smtClean="0">
                <a:solidFill>
                  <a:srgbClr val="FF0000"/>
                </a:solidFill>
              </a:rPr>
              <a:t> </a:t>
            </a:r>
            <a:endParaRPr lang="de-DE" b="1" i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de-DE" b="1" i="1" dirty="0">
                <a:solidFill>
                  <a:srgbClr val="FF0000"/>
                </a:solidFill>
              </a:rPr>
              <a:t>r</a:t>
            </a:r>
            <a:r>
              <a:rPr lang="de-DE" b="1" i="1" baseline="-25000" dirty="0">
                <a:solidFill>
                  <a:srgbClr val="FF0000"/>
                </a:solidFill>
              </a:rPr>
              <a:t>i-2</a:t>
            </a:r>
            <a:r>
              <a:rPr lang="de-DE" b="1" i="1" dirty="0">
                <a:solidFill>
                  <a:srgbClr val="FF0000"/>
                </a:solidFill>
              </a:rPr>
              <a:t> = q</a:t>
            </a:r>
            <a:r>
              <a:rPr lang="de-DE" b="1" i="1" baseline="-25000" dirty="0">
                <a:solidFill>
                  <a:srgbClr val="FF0000"/>
                </a:solidFill>
              </a:rPr>
              <a:t>i-1</a:t>
            </a:r>
            <a:r>
              <a:rPr lang="de-DE" b="1" i="1" dirty="0">
                <a:solidFill>
                  <a:srgbClr val="FF0000"/>
                </a:solidFill>
              </a:rPr>
              <a:t>r</a:t>
            </a:r>
            <a:r>
              <a:rPr lang="de-DE" b="1" i="1" baseline="-25000" dirty="0">
                <a:solidFill>
                  <a:srgbClr val="FF0000"/>
                </a:solidFill>
              </a:rPr>
              <a:t>i-1</a:t>
            </a:r>
            <a:r>
              <a:rPr lang="de-DE" b="1" i="1" dirty="0">
                <a:solidFill>
                  <a:srgbClr val="FF0000"/>
                </a:solidFill>
              </a:rPr>
              <a:t> + </a:t>
            </a:r>
            <a:r>
              <a:rPr lang="de-DE" b="1" i="1" dirty="0" err="1">
                <a:solidFill>
                  <a:srgbClr val="FF0000"/>
                </a:solidFill>
              </a:rPr>
              <a:t>r</a:t>
            </a:r>
            <a:r>
              <a:rPr lang="de-DE" b="1" i="1" baseline="-25000" dirty="0" err="1">
                <a:solidFill>
                  <a:srgbClr val="FF0000"/>
                </a:solidFill>
              </a:rPr>
              <a:t>i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de-DE" b="1" i="1" dirty="0" err="1">
                <a:solidFill>
                  <a:srgbClr val="FF0000"/>
                </a:solidFill>
              </a:rPr>
              <a:t>r</a:t>
            </a:r>
            <a:r>
              <a:rPr lang="de-DE" b="1" i="1" baseline="-25000" dirty="0" err="1">
                <a:solidFill>
                  <a:srgbClr val="FF0000"/>
                </a:solidFill>
              </a:rPr>
              <a:t>i</a:t>
            </a:r>
            <a:r>
              <a:rPr lang="de-DE" b="1" i="1" dirty="0">
                <a:solidFill>
                  <a:srgbClr val="FF0000"/>
                </a:solidFill>
              </a:rPr>
              <a:t> = r</a:t>
            </a:r>
            <a:r>
              <a:rPr lang="de-DE" b="1" i="1" baseline="-25000" dirty="0">
                <a:solidFill>
                  <a:srgbClr val="FF0000"/>
                </a:solidFill>
              </a:rPr>
              <a:t>i-2</a:t>
            </a:r>
            <a:r>
              <a:rPr lang="de-DE" b="1" i="1" dirty="0">
                <a:solidFill>
                  <a:srgbClr val="FF0000"/>
                </a:solidFill>
              </a:rPr>
              <a:t> - q</a:t>
            </a:r>
            <a:r>
              <a:rPr lang="de-DE" b="1" i="1" baseline="-25000" dirty="0">
                <a:solidFill>
                  <a:srgbClr val="FF0000"/>
                </a:solidFill>
              </a:rPr>
              <a:t>i-1</a:t>
            </a:r>
            <a:r>
              <a:rPr lang="de-DE" b="1" i="1" dirty="0">
                <a:solidFill>
                  <a:srgbClr val="FF0000"/>
                </a:solidFill>
              </a:rPr>
              <a:t>r</a:t>
            </a:r>
            <a:r>
              <a:rPr lang="de-DE" b="1" i="1" baseline="-25000" dirty="0">
                <a:solidFill>
                  <a:srgbClr val="FF0000"/>
                </a:solidFill>
              </a:rPr>
              <a:t>i-1 </a:t>
            </a:r>
            <a:r>
              <a:rPr lang="de-DE" b="1" i="1" dirty="0">
                <a:solidFill>
                  <a:srgbClr val="FF0000"/>
                </a:solidFill>
              </a:rPr>
              <a:t>= [s</a:t>
            </a:r>
            <a:r>
              <a:rPr lang="de-DE" b="1" i="1" baseline="-25000" dirty="0">
                <a:solidFill>
                  <a:srgbClr val="FF0000"/>
                </a:solidFill>
              </a:rPr>
              <a:t>i</a:t>
            </a:r>
            <a:r>
              <a:rPr lang="de-DE" b="1" i="1" dirty="0">
                <a:solidFill>
                  <a:srgbClr val="FF0000"/>
                </a:solidFill>
              </a:rPr>
              <a:t>]r</a:t>
            </a:r>
            <a:r>
              <a:rPr lang="de-DE" b="1" i="1" baseline="-25000" dirty="0">
                <a:solidFill>
                  <a:srgbClr val="FF0000"/>
                </a:solidFill>
              </a:rPr>
              <a:t>0</a:t>
            </a:r>
            <a:r>
              <a:rPr lang="de-DE" b="1" i="1" dirty="0">
                <a:solidFill>
                  <a:srgbClr val="FF0000"/>
                </a:solidFill>
              </a:rPr>
              <a:t> + [</a:t>
            </a:r>
            <a:r>
              <a:rPr lang="de-DE" b="1" i="1" dirty="0" err="1">
                <a:solidFill>
                  <a:srgbClr val="FF0000"/>
                </a:solidFill>
              </a:rPr>
              <a:t>t</a:t>
            </a:r>
            <a:r>
              <a:rPr lang="de-DE" b="1" i="1" baseline="-25000" dirty="0" err="1">
                <a:solidFill>
                  <a:srgbClr val="FF0000"/>
                </a:solidFill>
              </a:rPr>
              <a:t>i</a:t>
            </a:r>
            <a:r>
              <a:rPr lang="de-DE" b="1" i="1" dirty="0">
                <a:solidFill>
                  <a:srgbClr val="FF0000"/>
                </a:solidFill>
              </a:rPr>
              <a:t>]r</a:t>
            </a:r>
            <a:r>
              <a:rPr lang="de-DE" b="1" i="1" baseline="-25000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691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Wingdings</vt:lpstr>
      <vt:lpstr>宋体</vt:lpstr>
      <vt:lpstr>Arial</vt:lpstr>
      <vt:lpstr>Office Theme</vt:lpstr>
      <vt:lpstr>Public Key_02</vt:lpstr>
      <vt:lpstr>PowerPoint Presentation</vt:lpstr>
      <vt:lpstr>Euclidean Algorithm (1)</vt:lpstr>
      <vt:lpstr>Euclidean Algorithm (2)</vt:lpstr>
      <vt:lpstr>Eudlidean Algorithm (3) </vt:lpstr>
      <vt:lpstr>Example 1: Eudlidean Algorithm</vt:lpstr>
      <vt:lpstr>Example 2: Eudlidean Algorithm</vt:lpstr>
      <vt:lpstr>Extended Euclidean Algorithm (1)</vt:lpstr>
      <vt:lpstr>Extended Euclidean Algorithm (2)</vt:lpstr>
      <vt:lpstr>Example: EEA</vt:lpstr>
      <vt:lpstr>Euler's Phi Function (1)</vt:lpstr>
      <vt:lpstr>Euler‘s Phi Function (2)</vt:lpstr>
      <vt:lpstr>Fermat‘s Little Theorem</vt:lpstr>
      <vt:lpstr>Euler‘s Theorem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53</cp:revision>
  <dcterms:created xsi:type="dcterms:W3CDTF">2016-08-15T16:38:04Z</dcterms:created>
  <dcterms:modified xsi:type="dcterms:W3CDTF">2018-02-26T22:01:54Z</dcterms:modified>
</cp:coreProperties>
</file>