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940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730B9-EF85-4A21-B7AA-AEC3C5AEBAB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5C6A-5C69-4A81-8979-AFB55B1F0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Attack can either be one of these parties or none of them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z = state variables (voltage angles) and meter measurements, H estimation function, x is the estimate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2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FBI catches Puerto Rico widespread modification of smart meters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Will cost up to 400 million dollar damages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Youtube</a:t>
            </a:r>
            <a:r>
              <a:rPr lang="en-US" dirty="0"/>
              <a:t> video on right is how to hack one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blue-white wire reports back to company, can disconnect to keep price stable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Switches decide whether to access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IEC 62056: Guidelines for smart metering standardization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6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F7F7-F9C9-4D1D-B72C-D97237DE2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427FC-E011-47D0-ADC3-DDAA6FF73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B7942-4520-4FCA-A1E2-57350475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FBD1-F551-4C0C-9CC6-7E7F5F5B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CA68-500E-4C1A-A38F-DE810C9B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40D6-C7B6-4354-A9C9-B290314C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8BDBB-BF76-44B3-AEF4-A7B2449DC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4CD76-3C71-4C44-A96C-82466453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963CC-3357-4B8C-8441-27FFC571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049E9-7DAF-4F52-AD24-AF4C4B6C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5281D-3344-4BBF-9FF3-60FF1A254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DC11-7412-4A8A-B24D-A8FD06A64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1DCB6-93D2-4352-8539-2438EEC6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72CD-48BB-4EB2-9C34-C50B839B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2A9C-9656-4DB9-BEB8-83BB8B55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7D4F-37F1-4412-A28C-CA9D7CB3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022C-D30C-415C-9195-B289FDE9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8C3C-E8D5-438D-BFA0-C6A7F4AC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328B7-9F53-4E8B-93D0-6DCD4A30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EEF40-5182-474B-8CDC-C543745B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7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706C-A8F0-4D8B-AD40-08583DD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A8D48-965C-47CA-8C24-1BD8A0E6B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AA370-AC83-4292-A0EF-6C239C87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2DF4-63A5-48FD-8119-74CBE9A7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BA06-3073-49E6-BD54-E5D5BFE2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2819-A4BD-4A79-A1A9-1DEAFFFC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A4D7-173C-41E6-B7BF-C9F137509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103D7-FC9E-4559-8DD6-565A81A32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EBE46-2B18-4421-873A-D8329BC5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E3577-4C7A-4FDB-800D-F2960844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DC328-5367-4A3F-BF5D-36AE3F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7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4EDA-88CE-4C46-AC07-908B87E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DD25D-E7C6-4DE9-9578-B57AE3507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B0893-5832-4BF7-A409-3727FD9FD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92708-E4AF-4A4F-8731-24790D262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E3F1F-0DEC-424F-9568-B011BC845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2C451-E153-440D-8AD1-CAE19FF3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9AFAD-DB07-419A-880A-55E60946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7BED2-4D29-44D5-A917-57FCA2D8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BFBF-D405-4356-B9FD-603CE305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86B26-2D5D-4FE4-B90B-B24C6DC3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F44A-618D-4C06-8309-BE513539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B695-5C33-4E8E-B991-E61E007E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2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01DF8-4BAB-48B7-A26C-37DE4162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0EC05-66F9-48BD-AC98-D9E6BD72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8ECA-FCE3-4BB1-993C-1C58CC0E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47C6-C42F-4184-AB0A-A9D855AB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6AA3-A1A7-43DF-8157-F0124BE3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60E79-B6C4-4603-9EEC-42F5231E4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6170B-23B6-4AB1-ACD5-799DA82C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5CCB1-04CF-431B-933D-806EE1A6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9A996-634A-43B6-A214-BB11E98B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9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932F-284C-40FD-B409-BB2E5DF6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831DF-F8F6-4A84-A90F-AB9E0D35A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392C-DAD9-468E-B56A-7E40EF8D1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4000A-86E0-45FD-9C3D-36E730A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A60AD-E5AA-45EF-BD47-3C7B9D7C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38C5E-A1F1-4FE7-8CAD-83AE068F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4AA89-2850-4673-947C-1654259E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6C0F9-3A85-488E-A14E-93A1D687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9AE0C-A675-49C1-94B8-7186B9125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39B1-FFE4-4CF0-B138-A2DBE60F7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98B2-8405-4504-8FEE-70BC99DCB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FC30-590C-440A-9F64-7E02435A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4" y="572584"/>
            <a:ext cx="6068070" cy="325526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Smart City Security – Attack and Defense Stratagems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1F10D-7CB5-449C-BB7C-16B01F70C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244" y="4221917"/>
            <a:ext cx="6068070" cy="1419658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CSC 6222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Wasfi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Momen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11/28/18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D18B08CA-7AC7-417C-B00E-71BA8329E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4198" y="1096641"/>
            <a:ext cx="3458249" cy="3458249"/>
          </a:xfrm>
          <a:prstGeom prst="rect">
            <a:avLst/>
          </a:prstGeom>
        </p:spPr>
      </p:pic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C138C210-3F4E-4A22-9CE8-4A71A9FA6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1075" y="4576346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C5CF4E-F472-4B55-BD11-B31C87B2970E}"/>
              </a:ext>
            </a:extLst>
          </p:cNvPr>
          <p:cNvCxnSpPr>
            <a:cxnSpLocks/>
          </p:cNvCxnSpPr>
          <p:nvPr/>
        </p:nvCxnSpPr>
        <p:spPr>
          <a:xfrm>
            <a:off x="8028049" y="4400503"/>
            <a:ext cx="3123862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phic 15" descr="Bar chart">
            <a:extLst>
              <a:ext uri="{FF2B5EF4-FFF2-40B4-BE49-F238E27FC236}">
                <a16:creationId xmlns:a16="http://schemas.microsoft.com/office/drawing/2014/main" id="{94161505-4EDE-491B-AA3A-0D50408FF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4722" y="4576346"/>
            <a:ext cx="914400" cy="914400"/>
          </a:xfrm>
          <a:prstGeom prst="rect">
            <a:avLst/>
          </a:prstGeom>
        </p:spPr>
      </p:pic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E844C8A9-8B0F-4084-B725-B5E69C7A13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6122" y="45763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7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B4C0-8BE2-418A-ABD5-BA11ECC3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02C6-B68E-4AD5-9D5D-80D00D918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8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21F3-363E-4E3F-945F-23FBF0F6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3E8C7-0DB2-40E5-BA48-91F358E16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7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90DC-8D72-4F04-990C-890C9647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3FD7-C59A-42DE-870F-D3D2CFE2D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Liu, Y., Reiter, M. and Ning, P. (2018). </a:t>
            </a:r>
            <a:r>
              <a:rPr lang="en-US" i="1" dirty="0"/>
              <a:t>False data injection attacks against state estimation in electric power grids</a:t>
            </a:r>
            <a:r>
              <a:rPr lang="en-US" dirty="0"/>
              <a:t>.</a:t>
            </a:r>
          </a:p>
          <a:p>
            <a:r>
              <a:rPr lang="en-US" dirty="0"/>
              <a:t>Chen, P., Yang, S., McCann J., et al. (2018). </a:t>
            </a:r>
            <a:r>
              <a:rPr lang="en-US" i="1" dirty="0"/>
              <a:t>Detection of false data injection attacks in smart-grid systems - IEEE Journals &amp; Magazine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479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EF4A-00E8-4777-85A3-07CDBD23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CFEA-3FE4-472A-ACA9-18436831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4B26-236A-4F72-AA57-627AD0A2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2D8A-A103-4234-88C9-4D5458C88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work done in the realm of Smart Cities is still in the beginning stages of development.</a:t>
            </a:r>
          </a:p>
          <a:p>
            <a:pPr lvl="1"/>
            <a:r>
              <a:rPr lang="en-US" dirty="0"/>
              <a:t>NIST (National Institute of Standards and Technology) Smart Grid Version 4.0 in development this year, last release v3.0 was in 2014.</a:t>
            </a:r>
          </a:p>
          <a:p>
            <a:pPr lvl="1"/>
            <a:r>
              <a:rPr lang="en-US" dirty="0"/>
              <a:t>Widespread adoption is yet to be implemented across power generation, transmission, distribution, service provider, and end user.</a:t>
            </a:r>
          </a:p>
          <a:p>
            <a:r>
              <a:rPr lang="en-US" dirty="0"/>
              <a:t>The core of the Smart Grid, the SCADA system, does not have widespread adoption of new standards.</a:t>
            </a:r>
          </a:p>
          <a:p>
            <a:pPr lvl="1"/>
            <a:r>
              <a:rPr lang="en-US" dirty="0"/>
              <a:t>Will take for full adoption. Current laws and regulations only call for research and study, not implementation.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2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E166-5434-4D98-A65E-A962CDF3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Data Injection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71C7A-E504-486C-9FF8-20B10A0B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Integrity Violation</a:t>
            </a:r>
          </a:p>
          <a:p>
            <a:r>
              <a:rPr lang="en-US" dirty="0"/>
              <a:t> Attacks influences the distribution, end user, and service provider.</a:t>
            </a:r>
          </a:p>
          <a:p>
            <a:r>
              <a:rPr lang="en-US" dirty="0"/>
              <a:t>Frameworks use known techniques like State Estimation aka a linear regression model: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are used in many of solutions, but a diversity of solutions are what matter. </a:t>
            </a:r>
          </a:p>
          <a:p>
            <a:pPr lvl="1"/>
            <a:r>
              <a:rPr lang="en-US" dirty="0"/>
              <a:t>Can use state estimation and mathematical algorithms </a:t>
            </a:r>
          </a:p>
          <a:p>
            <a:pPr lvl="1"/>
            <a:r>
              <a:rPr lang="en-US" dirty="0"/>
              <a:t>Or can use Machine Learning algorithms (Chen et al.),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3F3DA5-9B6C-4E71-88C8-9EB89E71236E}"/>
                  </a:ext>
                </a:extLst>
              </p:cNvPr>
              <p:cNvSpPr txBox="1"/>
              <p:nvPr/>
            </p:nvSpPr>
            <p:spPr>
              <a:xfrm>
                <a:off x="4256545" y="3691582"/>
                <a:ext cx="3058655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3F3DA5-9B6C-4E71-88C8-9EB89E712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545" y="3691582"/>
                <a:ext cx="30586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87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EE6C-F699-4BF9-A98A-07DDA106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…But the basics matter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4058C-4DBC-49D2-A085-46E0E1E5C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371" y="1483423"/>
            <a:ext cx="5567429" cy="36887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FFA584-1915-4E78-9FDE-D8559114FC03}"/>
              </a:ext>
            </a:extLst>
          </p:cNvPr>
          <p:cNvSpPr txBox="1"/>
          <p:nvPr/>
        </p:nvSpPr>
        <p:spPr>
          <a:xfrm>
            <a:off x="5786371" y="5314027"/>
            <a:ext cx="4754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https://www.youtube.com/watch?v=CjrJjMNrqsI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F44A3F-3943-493E-A5EE-D473EE160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3423"/>
            <a:ext cx="3886389" cy="41653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0F0EAD-A112-41DF-9F92-61619E8FCBCA}"/>
              </a:ext>
            </a:extLst>
          </p:cNvPr>
          <p:cNvSpPr txBox="1"/>
          <p:nvPr/>
        </p:nvSpPr>
        <p:spPr>
          <a:xfrm>
            <a:off x="653592" y="5883391"/>
            <a:ext cx="475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https://krebsonsecurity.com/2012/04/fbi-smart-meter-hacks-likely-to-spread/comment-page-1/</a:t>
            </a:r>
          </a:p>
        </p:txBody>
      </p:sp>
    </p:spTree>
    <p:extLst>
      <p:ext uri="{BB962C8B-B14F-4D97-AF65-F5344CB8AC3E}">
        <p14:creationId xmlns:p14="http://schemas.microsoft.com/office/powerpoint/2010/main" val="149873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A0FA-C9D7-4D3F-A602-87E27DDA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for False Data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0B91-40EC-4471-93C9-28BA5172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IEC 62056-21</a:t>
            </a:r>
          </a:p>
          <a:p>
            <a:pPr lvl="1"/>
            <a:r>
              <a:rPr lang="en-US" dirty="0"/>
              <a:t>Adds passwords, both simple and encrypted</a:t>
            </a:r>
          </a:p>
          <a:p>
            <a:pPr lvl="1"/>
            <a:r>
              <a:rPr lang="en-US" dirty="0"/>
              <a:t>Adds handshaking</a:t>
            </a:r>
          </a:p>
          <a:p>
            <a:pPr lvl="1"/>
            <a:r>
              <a:rPr lang="en-US" dirty="0"/>
              <a:t>Still vulnerable to attacks, but better than nothing</a:t>
            </a:r>
          </a:p>
          <a:p>
            <a:r>
              <a:rPr lang="en-US" dirty="0"/>
              <a:t>Machine learning algorithms</a:t>
            </a:r>
          </a:p>
          <a:p>
            <a:pPr lvl="1"/>
            <a:r>
              <a:rPr lang="en-US" dirty="0"/>
              <a:t>Dealing with low-risk part of the grid</a:t>
            </a:r>
          </a:p>
          <a:p>
            <a:pPr lvl="1"/>
            <a:r>
              <a:rPr lang="en-US" dirty="0"/>
              <a:t>Can provide additional information and adaptable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6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15C2-00C6-4AC0-BD14-C48CF1DC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0B00-AABF-40C9-815A-73369735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3588-21B1-4E0D-B369-CE96ABF2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A97B-47BB-4E26-9D73-A024EF17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189B-A70F-4E41-9EC2-3CF67205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9608-DF40-462D-9D78-3E00BFBCF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1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414</Words>
  <Application>Microsoft Office PowerPoint</Application>
  <PresentationFormat>Widescreen</PresentationFormat>
  <Paragraphs>45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Smart City Security – Attack and Defense Stratagems</vt:lpstr>
      <vt:lpstr>Overview</vt:lpstr>
      <vt:lpstr>Background</vt:lpstr>
      <vt:lpstr>False Data Injection Attack</vt:lpstr>
      <vt:lpstr>…But the basics matter</vt:lpstr>
      <vt:lpstr>Defense for False Data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Security – Attack and Defense Stratagems</dc:title>
  <dc:creator>Wasfi</dc:creator>
  <cp:lastModifiedBy>Wasfi</cp:lastModifiedBy>
  <cp:revision>51</cp:revision>
  <dcterms:created xsi:type="dcterms:W3CDTF">2018-11-28T08:33:24Z</dcterms:created>
  <dcterms:modified xsi:type="dcterms:W3CDTF">2018-11-28T10:06:38Z</dcterms:modified>
</cp:coreProperties>
</file>