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1" r:id="rId1"/>
  </p:sldMasterIdLst>
  <p:notesMasterIdLst>
    <p:notesMasterId r:id="rId43"/>
  </p:notesMasterIdLst>
  <p:handoutMasterIdLst>
    <p:handoutMasterId r:id="rId44"/>
  </p:handoutMasterIdLst>
  <p:sldIdLst>
    <p:sldId id="256" r:id="rId2"/>
    <p:sldId id="257" r:id="rId3"/>
    <p:sldId id="318" r:id="rId4"/>
    <p:sldId id="319" r:id="rId5"/>
    <p:sldId id="320" r:id="rId6"/>
    <p:sldId id="321" r:id="rId7"/>
    <p:sldId id="322" r:id="rId8"/>
    <p:sldId id="323" r:id="rId9"/>
    <p:sldId id="324" r:id="rId10"/>
    <p:sldId id="325" r:id="rId11"/>
    <p:sldId id="302" r:id="rId12"/>
    <p:sldId id="326" r:id="rId13"/>
    <p:sldId id="298" r:id="rId14"/>
    <p:sldId id="329" r:id="rId15"/>
    <p:sldId id="299" r:id="rId16"/>
    <p:sldId id="328" r:id="rId17"/>
    <p:sldId id="327" r:id="rId18"/>
    <p:sldId id="315" r:id="rId19"/>
    <p:sldId id="335" r:id="rId20"/>
    <p:sldId id="297" r:id="rId21"/>
    <p:sldId id="316" r:id="rId22"/>
    <p:sldId id="330" r:id="rId23"/>
    <p:sldId id="295" r:id="rId24"/>
    <p:sldId id="303" r:id="rId25"/>
    <p:sldId id="332" r:id="rId26"/>
    <p:sldId id="259" r:id="rId27"/>
    <p:sldId id="317" r:id="rId28"/>
    <p:sldId id="331" r:id="rId29"/>
    <p:sldId id="333" r:id="rId30"/>
    <p:sldId id="334" r:id="rId31"/>
    <p:sldId id="305" r:id="rId32"/>
    <p:sldId id="312" r:id="rId33"/>
    <p:sldId id="314" r:id="rId34"/>
    <p:sldId id="306" r:id="rId35"/>
    <p:sldId id="307" r:id="rId36"/>
    <p:sldId id="308" r:id="rId37"/>
    <p:sldId id="309" r:id="rId38"/>
    <p:sldId id="310" r:id="rId39"/>
    <p:sldId id="301" r:id="rId40"/>
    <p:sldId id="304" r:id="rId41"/>
    <p:sldId id="294" r:id="rId42"/>
  </p:sldIdLst>
  <p:sldSz cx="9144000" cy="6858000" type="screen4x3"/>
  <p:notesSz cx="6858000" cy="9144000"/>
  <p:defaultTextStyle>
    <a:defPPr>
      <a:defRPr lang="en-GB"/>
    </a:defPPr>
    <a:lvl1pPr algn="l" defTabSz="457200" rtl="0" eaLnBrk="0" fontAlgn="base" hangingPunct="0">
      <a:lnSpc>
        <a:spcPct val="87000"/>
      </a:lnSpc>
      <a:spcBef>
        <a:spcPct val="0"/>
      </a:spcBef>
      <a:spcAft>
        <a:spcPct val="0"/>
      </a:spcAft>
      <a:buClr>
        <a:srgbClr val="000000"/>
      </a:buClr>
      <a:buSzPct val="100000"/>
      <a:buFont typeface="Arial" charset="0"/>
      <a:defRPr sz="2400" kern="1200">
        <a:solidFill>
          <a:schemeClr val="bg1"/>
        </a:solidFill>
        <a:latin typeface="Arial" charset="0"/>
        <a:ea typeface="ＭＳ Ｐゴシック" charset="-128"/>
        <a:cs typeface="+mn-cs"/>
      </a:defRPr>
    </a:lvl1pPr>
    <a:lvl2pPr marL="457200" algn="l" defTabSz="457200" rtl="0" eaLnBrk="0" fontAlgn="base" hangingPunct="0">
      <a:lnSpc>
        <a:spcPct val="87000"/>
      </a:lnSpc>
      <a:spcBef>
        <a:spcPct val="0"/>
      </a:spcBef>
      <a:spcAft>
        <a:spcPct val="0"/>
      </a:spcAft>
      <a:buClr>
        <a:srgbClr val="000000"/>
      </a:buClr>
      <a:buSzPct val="100000"/>
      <a:buFont typeface="Arial" charset="0"/>
      <a:defRPr sz="2400" kern="1200">
        <a:solidFill>
          <a:schemeClr val="bg1"/>
        </a:solidFill>
        <a:latin typeface="Arial" charset="0"/>
        <a:ea typeface="ＭＳ Ｐゴシック" charset="-128"/>
        <a:cs typeface="+mn-cs"/>
      </a:defRPr>
    </a:lvl2pPr>
    <a:lvl3pPr marL="914400" algn="l" defTabSz="457200" rtl="0" eaLnBrk="0" fontAlgn="base" hangingPunct="0">
      <a:lnSpc>
        <a:spcPct val="87000"/>
      </a:lnSpc>
      <a:spcBef>
        <a:spcPct val="0"/>
      </a:spcBef>
      <a:spcAft>
        <a:spcPct val="0"/>
      </a:spcAft>
      <a:buClr>
        <a:srgbClr val="000000"/>
      </a:buClr>
      <a:buSzPct val="100000"/>
      <a:buFont typeface="Arial" charset="0"/>
      <a:defRPr sz="2400" kern="1200">
        <a:solidFill>
          <a:schemeClr val="bg1"/>
        </a:solidFill>
        <a:latin typeface="Arial" charset="0"/>
        <a:ea typeface="ＭＳ Ｐゴシック" charset="-128"/>
        <a:cs typeface="+mn-cs"/>
      </a:defRPr>
    </a:lvl3pPr>
    <a:lvl4pPr marL="1371600" algn="l" defTabSz="457200" rtl="0" eaLnBrk="0" fontAlgn="base" hangingPunct="0">
      <a:lnSpc>
        <a:spcPct val="87000"/>
      </a:lnSpc>
      <a:spcBef>
        <a:spcPct val="0"/>
      </a:spcBef>
      <a:spcAft>
        <a:spcPct val="0"/>
      </a:spcAft>
      <a:buClr>
        <a:srgbClr val="000000"/>
      </a:buClr>
      <a:buSzPct val="100000"/>
      <a:buFont typeface="Arial" charset="0"/>
      <a:defRPr sz="2400" kern="1200">
        <a:solidFill>
          <a:schemeClr val="bg1"/>
        </a:solidFill>
        <a:latin typeface="Arial" charset="0"/>
        <a:ea typeface="ＭＳ Ｐゴシック" charset="-128"/>
        <a:cs typeface="+mn-cs"/>
      </a:defRPr>
    </a:lvl4pPr>
    <a:lvl5pPr marL="1828800" algn="l" defTabSz="457200" rtl="0" eaLnBrk="0" fontAlgn="base" hangingPunct="0">
      <a:lnSpc>
        <a:spcPct val="87000"/>
      </a:lnSpc>
      <a:spcBef>
        <a:spcPct val="0"/>
      </a:spcBef>
      <a:spcAft>
        <a:spcPct val="0"/>
      </a:spcAft>
      <a:buClr>
        <a:srgbClr val="000000"/>
      </a:buClr>
      <a:buSzPct val="100000"/>
      <a:buFont typeface="Arial"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5" autoAdjust="0"/>
    <p:restoredTop sz="81368" autoAdjust="0"/>
  </p:normalViewPr>
  <p:slideViewPr>
    <p:cSldViewPr>
      <p:cViewPr varScale="1">
        <p:scale>
          <a:sx n="52" d="100"/>
          <a:sy n="52" d="100"/>
        </p:scale>
        <p:origin x="115" y="5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CS 166 - Malware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r>
              <a:rPr lang="en-US"/>
              <a:t>2009-02-02</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9089F70-922F-4CC5-A21E-677822F6A6BC}" type="slidenum">
              <a:rPr lang="en-US"/>
              <a:pPr>
                <a:defRPr/>
              </a:pPr>
              <a:t>‹#›</a:t>
            </a:fld>
            <a:endParaRPr lang="en-US"/>
          </a:p>
        </p:txBody>
      </p:sp>
    </p:spTree>
    <p:extLst>
      <p:ext uri="{BB962C8B-B14F-4D97-AF65-F5344CB8AC3E}">
        <p14:creationId xmlns:p14="http://schemas.microsoft.com/office/powerpoint/2010/main" val="264773992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3075" name="Rectangle 3"/>
          <p:cNvSpPr>
            <a:spLocks noGrp="1" noChangeArrowheads="1"/>
          </p:cNvSpPr>
          <p:nvPr>
            <p:ph type="hdr"/>
          </p:nvPr>
        </p:nvSpPr>
        <p:spPr bwMode="auto">
          <a:xfrm>
            <a:off x="0" y="0"/>
            <a:ext cx="2968625"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a:lnSpc>
                <a:spcPct val="100000"/>
              </a:lnSpc>
              <a:buSzPct val="45000"/>
              <a:buFont typeface="StarSymbol" charset="0"/>
              <a:buNone/>
              <a:tabLst>
                <a:tab pos="723900" algn="l"/>
                <a:tab pos="1447800" algn="l"/>
                <a:tab pos="2171700" algn="l"/>
                <a:tab pos="2895600" algn="l"/>
              </a:tabLst>
              <a:defRPr sz="1200">
                <a:solidFill>
                  <a:srgbClr val="000000"/>
                </a:solidFill>
                <a:latin typeface="Times New Roman" pitchFamily="16" charset="0"/>
                <a:cs typeface="Arial" charset="0"/>
              </a:defRPr>
            </a:lvl1pPr>
          </a:lstStyle>
          <a:p>
            <a:pPr>
              <a:defRPr/>
            </a:pPr>
            <a:r>
              <a:rPr lang="en-GB"/>
              <a:t>CS 166 - Malware</a:t>
            </a:r>
          </a:p>
        </p:txBody>
      </p:sp>
      <p:sp>
        <p:nvSpPr>
          <p:cNvPr id="3076" name="Rectangle 4"/>
          <p:cNvSpPr>
            <a:spLocks noGrp="1" noChangeArrowheads="1"/>
          </p:cNvSpPr>
          <p:nvPr>
            <p:ph type="dt"/>
          </p:nvPr>
        </p:nvSpPr>
        <p:spPr bwMode="auto">
          <a:xfrm>
            <a:off x="3886200" y="0"/>
            <a:ext cx="2968625"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a:lnSpc>
                <a:spcPct val="100000"/>
              </a:lnSpc>
              <a:buSzPct val="45000"/>
              <a:buFont typeface="StarSymbol" charset="0"/>
              <a:buNone/>
              <a:tabLst>
                <a:tab pos="723900" algn="l"/>
                <a:tab pos="1447800" algn="l"/>
                <a:tab pos="2171700" algn="l"/>
                <a:tab pos="2895600" algn="l"/>
              </a:tabLst>
              <a:defRPr sz="1200">
                <a:solidFill>
                  <a:srgbClr val="000000"/>
                </a:solidFill>
                <a:latin typeface="Times New Roman" pitchFamily="16" charset="0"/>
                <a:cs typeface="Arial" charset="0"/>
              </a:defRPr>
            </a:lvl1pPr>
          </a:lstStyle>
          <a:p>
            <a:pPr>
              <a:defRPr/>
            </a:pPr>
            <a:r>
              <a:rPr lang="en-US"/>
              <a:t>2009-02-02</a:t>
            </a:r>
            <a:endParaRPr lang="en-GB"/>
          </a:p>
        </p:txBody>
      </p:sp>
      <p:sp>
        <p:nvSpPr>
          <p:cNvPr id="29702" name="Rectangle 5"/>
          <p:cNvSpPr>
            <a:spLocks noGrp="1" noRot="1" noChangeAspect="1" noChangeArrowheads="1"/>
          </p:cNvSpPr>
          <p:nvPr>
            <p:ph type="sldImg"/>
          </p:nvPr>
        </p:nvSpPr>
        <p:spPr bwMode="auto">
          <a:xfrm>
            <a:off x="1143000" y="685800"/>
            <a:ext cx="4568825" cy="3427413"/>
          </a:xfrm>
          <a:prstGeom prst="rect">
            <a:avLst/>
          </a:prstGeom>
          <a:solidFill>
            <a:srgbClr val="FFFFFF"/>
          </a:solidFill>
          <a:ln w="9360">
            <a:solidFill>
              <a:srgbClr val="000000"/>
            </a:solidFill>
            <a:miter lim="800000"/>
            <a:headEnd/>
            <a:tailEnd/>
          </a:ln>
        </p:spPr>
      </p:sp>
      <p:sp>
        <p:nvSpPr>
          <p:cNvPr id="3078" name="Rectangle 6"/>
          <p:cNvSpPr>
            <a:spLocks noGrp="1" noChangeArrowheads="1"/>
          </p:cNvSpPr>
          <p:nvPr>
            <p:ph type="body"/>
          </p:nvPr>
        </p:nvSpPr>
        <p:spPr bwMode="auto">
          <a:xfrm>
            <a:off x="914400" y="4343400"/>
            <a:ext cx="5026025"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3079" name="Rectangle 7"/>
          <p:cNvSpPr>
            <a:spLocks noGrp="1" noChangeArrowheads="1"/>
          </p:cNvSpPr>
          <p:nvPr>
            <p:ph type="ftr"/>
          </p:nvPr>
        </p:nvSpPr>
        <p:spPr bwMode="auto">
          <a:xfrm>
            <a:off x="0" y="8686800"/>
            <a:ext cx="2968625"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a:lnSpc>
                <a:spcPct val="100000"/>
              </a:lnSpc>
              <a:buSzPct val="45000"/>
              <a:buFont typeface="StarSymbol" charset="0"/>
              <a:buNone/>
              <a:tabLst>
                <a:tab pos="723900" algn="l"/>
                <a:tab pos="1447800" algn="l"/>
                <a:tab pos="2171700" algn="l"/>
                <a:tab pos="2895600" algn="l"/>
              </a:tabLst>
              <a:defRPr sz="1200">
                <a:solidFill>
                  <a:srgbClr val="000000"/>
                </a:solidFill>
                <a:latin typeface="Times New Roman" pitchFamily="16" charset="0"/>
                <a:cs typeface="Arial" charset="0"/>
              </a:defRPr>
            </a:lvl1pPr>
          </a:lstStyle>
          <a:p>
            <a:pPr>
              <a:defRPr/>
            </a:pPr>
            <a:endParaRPr lang="en-GB"/>
          </a:p>
        </p:txBody>
      </p:sp>
      <p:sp>
        <p:nvSpPr>
          <p:cNvPr id="3080" name="Rectangle 8"/>
          <p:cNvSpPr>
            <a:spLocks noGrp="1" noChangeArrowheads="1"/>
          </p:cNvSpPr>
          <p:nvPr>
            <p:ph type="sldNum"/>
          </p:nvPr>
        </p:nvSpPr>
        <p:spPr bwMode="auto">
          <a:xfrm>
            <a:off x="3886200" y="8686800"/>
            <a:ext cx="2968625"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a:lnSpc>
                <a:spcPct val="100000"/>
              </a:lnSpc>
              <a:buSzPct val="45000"/>
              <a:buFont typeface="StarSymbol" charset="0"/>
              <a:buNone/>
              <a:tabLst>
                <a:tab pos="723900" algn="l"/>
                <a:tab pos="1447800" algn="l"/>
                <a:tab pos="2171700" algn="l"/>
                <a:tab pos="2895600" algn="l"/>
              </a:tabLst>
              <a:defRPr sz="1200">
                <a:solidFill>
                  <a:srgbClr val="000000"/>
                </a:solidFill>
                <a:latin typeface="Times New Roman" pitchFamily="16" charset="0"/>
                <a:cs typeface="Arial" charset="0"/>
              </a:defRPr>
            </a:lvl1pPr>
          </a:lstStyle>
          <a:p>
            <a:pPr>
              <a:defRPr/>
            </a:pPr>
            <a:fld id="{94E97A6F-4906-4C19-B899-42AE6E028134}" type="slidenum">
              <a:rPr lang="en-GB"/>
              <a:pPr>
                <a:defRPr/>
              </a:pPr>
              <a:t>‹#›</a:t>
            </a:fld>
            <a:endParaRPr lang="en-GB"/>
          </a:p>
        </p:txBody>
      </p:sp>
    </p:spTree>
    <p:extLst>
      <p:ext uri="{BB962C8B-B14F-4D97-AF65-F5344CB8AC3E}">
        <p14:creationId xmlns:p14="http://schemas.microsoft.com/office/powerpoint/2010/main" val="3117830637"/>
      </p:ext>
    </p:extLst>
  </p:cSld>
  <p:clrMap bg1="lt1" tx1="dk1" bg2="lt2" tx2="dk2" accent1="accent1" accent2="accent2" accent3="accent3" accent4="accent4" accent5="accent5" accent6="accent6" hlink="hlink" folHlink="folHlink"/>
  <p:hf ftr="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p:cNvSpPr>
            <a:spLocks noGrp="1" noChangeArrowheads="1"/>
          </p:cNvSpPr>
          <p:nvPr>
            <p:ph type="sldNum" sz="quarter"/>
          </p:nvPr>
        </p:nvSpPr>
        <p:spPr>
          <a:noFill/>
        </p:spPr>
        <p:txBody>
          <a:bodyPr/>
          <a:lstStyle/>
          <a:p>
            <a:fld id="{7EE1C76B-64CA-4FBB-B9C3-707F90289CE3}" type="slidenum">
              <a:rPr lang="en-GB" smtClean="0"/>
              <a:pPr/>
              <a:t>1</a:t>
            </a:fld>
            <a:endParaRPr lang="en-GB" smtClean="0"/>
          </a:p>
        </p:txBody>
      </p:sp>
      <p:sp>
        <p:nvSpPr>
          <p:cNvPr id="3072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0724" name="Rectangle 2"/>
          <p:cNvSpPr>
            <a:spLocks noGrp="1" noChangeArrowheads="1"/>
          </p:cNvSpPr>
          <p:nvPr>
            <p:ph type="body"/>
          </p:nvPr>
        </p:nvSpPr>
        <p:spPr>
          <a:xfrm>
            <a:off x="914400" y="4343400"/>
            <a:ext cx="5027613" cy="4114800"/>
          </a:xfrm>
          <a:noFill/>
          <a:ln/>
        </p:spPr>
        <p:txBody>
          <a:bodyPr wrap="none" anchor="ctr"/>
          <a:lstStyle/>
          <a:p>
            <a:endParaRPr lang="en-US" smtClean="0"/>
          </a:p>
        </p:txBody>
      </p:sp>
      <p:sp>
        <p:nvSpPr>
          <p:cNvPr id="30725" name="Date Placeholder 7"/>
          <p:cNvSpPr>
            <a:spLocks noGrp="1"/>
          </p:cNvSpPr>
          <p:nvPr>
            <p:ph type="dt" sz="quarter"/>
          </p:nvPr>
        </p:nvSpPr>
        <p:spPr>
          <a:noFill/>
        </p:spPr>
        <p:txBody>
          <a:bodyPr/>
          <a:lstStyle/>
          <a:p>
            <a:r>
              <a:rPr lang="en-US" smtClean="0"/>
              <a:t>2009-02-02</a:t>
            </a:r>
            <a:endParaRPr lang="en-GB" smtClean="0"/>
          </a:p>
        </p:txBody>
      </p:sp>
      <p:sp>
        <p:nvSpPr>
          <p:cNvPr id="30726" name="Header Placeholder 8"/>
          <p:cNvSpPr>
            <a:spLocks noGrp="1"/>
          </p:cNvSpPr>
          <p:nvPr>
            <p:ph type="hdr" sz="quarter"/>
          </p:nvPr>
        </p:nvSpPr>
        <p:spPr>
          <a:noFill/>
        </p:spPr>
        <p:txBody>
          <a:bodyPr/>
          <a:lstStyle/>
          <a:p>
            <a:r>
              <a:rPr lang="en-GB" smtClean="0"/>
              <a:t>CS 166 - Malware</a:t>
            </a:r>
          </a:p>
        </p:txBody>
      </p:sp>
    </p:spTree>
    <p:extLst>
      <p:ext uri="{BB962C8B-B14F-4D97-AF65-F5344CB8AC3E}">
        <p14:creationId xmlns:p14="http://schemas.microsoft.com/office/powerpoint/2010/main" val="3565912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marL="457200" lvl="1" indent="0" eaLnBrk="1" hangingPunct="1">
              <a:spcBef>
                <a:spcPts val="413"/>
              </a:spcBef>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sz="1100" dirty="0" smtClean="0">
                <a:latin typeface="Arial" charset="0"/>
                <a:ea typeface="ＭＳ Ｐゴシック" charset="-128"/>
              </a:rPr>
              <a:t>Theoretically a class of viruses can be found for which there is no minimal detection algorithm</a:t>
            </a:r>
          </a:p>
          <a:p>
            <a:pPr marL="457200" lvl="1" indent="0" eaLnBrk="1" hangingPunct="1">
              <a:spcBef>
                <a:spcPts val="413"/>
              </a:spcBef>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sz="1100" dirty="0" smtClean="0">
                <a:latin typeface="Arial" charset="0"/>
                <a:ea typeface="ＭＳ Ｐゴシック" charset="-128"/>
              </a:rPr>
              <a:t>Can thus prove inability to find a perfect virus scanning algorithm and hence a perfect virus scanner</a:t>
            </a:r>
          </a:p>
          <a:p>
            <a:pPr lvl="3" eaLnBrk="1" hangingPunct="1">
              <a:lnSpc>
                <a:spcPct val="90000"/>
              </a:lnSpc>
              <a:spcBef>
                <a:spcPts val="450"/>
              </a:spcBef>
              <a:buClr>
                <a:srgbClr val="CCCCFF"/>
              </a:buClr>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dirty="0" smtClean="0">
                <a:latin typeface="Arial" charset="0"/>
                <a:ea typeface="ＭＳ Ｐゴシック" charset="-128"/>
              </a:rPr>
              <a:t>The signatures are </a:t>
            </a:r>
            <a:r>
              <a:rPr lang="en-GB" dirty="0" err="1" smtClean="0">
                <a:latin typeface="Arial" charset="0"/>
                <a:ea typeface="ＭＳ Ｐゴシック" charset="-128"/>
              </a:rPr>
              <a:t>behavioral</a:t>
            </a:r>
            <a:r>
              <a:rPr lang="en-GB" dirty="0" smtClean="0">
                <a:latin typeface="Arial" charset="0"/>
                <a:ea typeface="ＭＳ Ｐゴシック" charset="-128"/>
              </a:rPr>
              <a:t> signatures, changing registers, accessing certain memory locations </a:t>
            </a:r>
          </a:p>
          <a:p>
            <a:pPr lvl="3" eaLnBrk="1" hangingPunct="1">
              <a:lnSpc>
                <a:spcPct val="90000"/>
              </a:lnSpc>
              <a:spcBef>
                <a:spcPts val="450"/>
              </a:spcBef>
              <a:buClr>
                <a:srgbClr val="CCCCFF"/>
              </a:buClr>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GB" dirty="0" smtClean="0">
                <a:latin typeface="Arial" charset="0"/>
                <a:ea typeface="msmincho" charset="0"/>
                <a:cs typeface="msmincho" charset="0"/>
              </a:rPr>
              <a:t>Signatures are expensive  to generate, but cheap to compare against and distinguish between normal computer </a:t>
            </a:r>
            <a:r>
              <a:rPr lang="en-GB" dirty="0" err="1" smtClean="0">
                <a:latin typeface="Arial" charset="0"/>
                <a:ea typeface="msmincho" charset="0"/>
                <a:cs typeface="msmincho" charset="0"/>
              </a:rPr>
              <a:t>behavior</a:t>
            </a:r>
            <a:r>
              <a:rPr lang="en-GB" dirty="0" smtClean="0">
                <a:latin typeface="Arial" charset="0"/>
                <a:ea typeface="msmincho" charset="0"/>
                <a:cs typeface="msmincho" charset="0"/>
              </a:rPr>
              <a:t> and abnormal </a:t>
            </a:r>
            <a:r>
              <a:rPr lang="en-GB" dirty="0" err="1" smtClean="0">
                <a:latin typeface="Arial" charset="0"/>
                <a:ea typeface="msmincho" charset="0"/>
                <a:cs typeface="msmincho" charset="0"/>
              </a:rPr>
              <a:t>behavior</a:t>
            </a:r>
            <a:endParaRPr lang="en-GB" dirty="0" smtClean="0">
              <a:latin typeface="Arial" charset="0"/>
              <a:ea typeface="msmincho" charset="0"/>
              <a:cs typeface="msmincho" charset="0"/>
            </a:endParaRPr>
          </a:p>
          <a:p>
            <a:pPr eaLnBrk="1" hangingPunct="1">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600" dirty="0" smtClean="0"/>
              <a:t>Virus detection technologies:</a:t>
            </a:r>
          </a:p>
          <a:p>
            <a:pPr lvl="1" eaLnBrk="1" hangingPunct="1">
              <a:lnSpc>
                <a:spcPct val="90000"/>
              </a:lnSpc>
              <a:spcBef>
                <a:spcPts val="52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600" dirty="0" smtClean="0"/>
              <a:t>Activity monitors rely on monitoring current system activity, help in detecting malware by monitoring specific memory or service access</a:t>
            </a:r>
          </a:p>
          <a:p>
            <a:pPr lvl="1" eaLnBrk="1" hangingPunct="1">
              <a:lnSpc>
                <a:spcPct val="90000"/>
              </a:lnSpc>
              <a:spcBef>
                <a:spcPts val="52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600" dirty="0" smtClean="0"/>
              <a:t>Signature scanners broadly check files and memory for known virus signatures</a:t>
            </a:r>
          </a:p>
          <a:p>
            <a:pPr lvl="1" eaLnBrk="1" hangingPunct="1">
              <a:lnSpc>
                <a:spcPct val="90000"/>
              </a:lnSpc>
              <a:spcBef>
                <a:spcPts val="52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600" dirty="0" smtClean="0"/>
              <a:t>File authentication methods rely on authenticating files to make sure they are not really infected by viruses</a:t>
            </a:r>
          </a:p>
          <a:p>
            <a:pPr eaLnBrk="1" hangingPunct="1">
              <a:spcBef>
                <a:spcPts val="413"/>
              </a:spcBef>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endParaRPr lang="en-GB" sz="1100" dirty="0" smtClean="0">
              <a:latin typeface="Arial" charset="0"/>
              <a:ea typeface="ＭＳ Ｐゴシック" charset="-128"/>
            </a:endParaRPr>
          </a:p>
        </p:txBody>
      </p:sp>
      <p:sp>
        <p:nvSpPr>
          <p:cNvPr id="35844" name="Header Placeholder 3"/>
          <p:cNvSpPr>
            <a:spLocks noGrp="1"/>
          </p:cNvSpPr>
          <p:nvPr>
            <p:ph type="hdr" sz="quarter"/>
          </p:nvPr>
        </p:nvSpPr>
        <p:spPr>
          <a:noFill/>
        </p:spPr>
        <p:txBody>
          <a:bodyPr/>
          <a:lstStyle/>
          <a:p>
            <a:r>
              <a:rPr lang="en-GB" smtClean="0"/>
              <a:t>CS 166 - Malware</a:t>
            </a:r>
          </a:p>
        </p:txBody>
      </p:sp>
      <p:sp>
        <p:nvSpPr>
          <p:cNvPr id="35845" name="Date Placeholder 4"/>
          <p:cNvSpPr>
            <a:spLocks noGrp="1"/>
          </p:cNvSpPr>
          <p:nvPr>
            <p:ph type="dt" sz="quarter"/>
          </p:nvPr>
        </p:nvSpPr>
        <p:spPr>
          <a:noFill/>
        </p:spPr>
        <p:txBody>
          <a:bodyPr/>
          <a:lstStyle/>
          <a:p>
            <a:r>
              <a:rPr lang="en-US" smtClean="0"/>
              <a:t>2009-02-02</a:t>
            </a:r>
            <a:endParaRPr lang="en-GB" smtClean="0"/>
          </a:p>
        </p:txBody>
      </p:sp>
      <p:sp>
        <p:nvSpPr>
          <p:cNvPr id="35846" name="Slide Number Placeholder 5"/>
          <p:cNvSpPr>
            <a:spLocks noGrp="1"/>
          </p:cNvSpPr>
          <p:nvPr>
            <p:ph type="sldNum" sz="quarter"/>
          </p:nvPr>
        </p:nvSpPr>
        <p:spPr>
          <a:noFill/>
        </p:spPr>
        <p:txBody>
          <a:bodyPr/>
          <a:lstStyle/>
          <a:p>
            <a:fld id="{88769C5D-2A47-4727-B5CC-974B2A3724C6}" type="slidenum">
              <a:rPr lang="en-GB" smtClean="0"/>
              <a:pPr/>
              <a:t>39</a:t>
            </a:fld>
            <a:endParaRPr lang="en-GB" smtClean="0"/>
          </a:p>
        </p:txBody>
      </p:sp>
    </p:spTree>
    <p:extLst>
      <p:ext uri="{BB962C8B-B14F-4D97-AF65-F5344CB8AC3E}">
        <p14:creationId xmlns:p14="http://schemas.microsoft.com/office/powerpoint/2010/main" val="1426736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8"/>
          <p:cNvSpPr>
            <a:spLocks noGrp="1" noChangeArrowheads="1"/>
          </p:cNvSpPr>
          <p:nvPr>
            <p:ph type="sldNum" sz="quarter"/>
          </p:nvPr>
        </p:nvSpPr>
        <p:spPr>
          <a:noFill/>
        </p:spPr>
        <p:txBody>
          <a:bodyPr/>
          <a:lstStyle/>
          <a:p>
            <a:fld id="{757B0E6A-52A5-4BB8-9204-A29B6E349EC6}" type="slidenum">
              <a:rPr lang="en-GB" smtClean="0"/>
              <a:pPr/>
              <a:t>40</a:t>
            </a:fld>
            <a:endParaRPr lang="en-GB" smtClean="0"/>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6868" name="Text Box 2"/>
          <p:cNvSpPr>
            <a:spLocks noGrp="1" noChangeArrowheads="1"/>
          </p:cNvSpPr>
          <p:nvPr>
            <p:ph type="body"/>
          </p:nvPr>
        </p:nvSpPr>
        <p:spPr>
          <a:xfrm>
            <a:off x="914400" y="4343400"/>
            <a:ext cx="5029200" cy="4114800"/>
          </a:xfrm>
          <a:noFill/>
          <a:ln/>
        </p:spPr>
        <p:txBody>
          <a:bodyPr>
            <a:spAutoFit/>
          </a:bodyPr>
          <a:lstStyle/>
          <a:p>
            <a:pPr marL="457200" lvl="1" indent="0" eaLnBrk="1" hangingPunct="1">
              <a:spcBef>
                <a:spcPts val="413"/>
              </a:spcBef>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100" smtClean="0">
                <a:latin typeface="Arial" charset="0"/>
                <a:ea typeface="ＭＳ Ｐゴシック" charset="-128"/>
              </a:rPr>
              <a:t>Theoretically a class of viruses can be found for which there is no minimal detection algorithm</a:t>
            </a:r>
          </a:p>
          <a:p>
            <a:pPr marL="457200" lvl="1" indent="0" eaLnBrk="1" hangingPunct="1">
              <a:spcBef>
                <a:spcPts val="413"/>
              </a:spcBef>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100" smtClean="0">
                <a:latin typeface="Arial" charset="0"/>
                <a:ea typeface="ＭＳ Ｐゴシック" charset="-128"/>
              </a:rPr>
              <a:t>Can thus prove inability to find a perfect virus scanning algorithm and hence a perfect virus scanner</a:t>
            </a:r>
          </a:p>
          <a:p>
            <a:pPr lvl="3" eaLnBrk="1" hangingPunct="1">
              <a:lnSpc>
                <a:spcPct val="90000"/>
              </a:lnSpc>
              <a:spcBef>
                <a:spcPts val="450"/>
              </a:spcBef>
              <a:buClr>
                <a:srgbClr val="CCCCFF"/>
              </a:buClr>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mtClean="0">
                <a:latin typeface="Arial" charset="0"/>
                <a:ea typeface="ＭＳ Ｐゴシック" charset="-128"/>
              </a:rPr>
              <a:t>The signatures are behavioral signatures, changing registers, accessing certain memory locations </a:t>
            </a:r>
          </a:p>
          <a:p>
            <a:pPr lvl="3" eaLnBrk="1" hangingPunct="1">
              <a:lnSpc>
                <a:spcPct val="90000"/>
              </a:lnSpc>
              <a:spcBef>
                <a:spcPts val="450"/>
              </a:spcBef>
              <a:buClr>
                <a:srgbClr val="CCCCFF"/>
              </a:buClr>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mtClean="0">
                <a:latin typeface="Arial" charset="0"/>
                <a:ea typeface="msmincho" charset="0"/>
                <a:cs typeface="msmincho" charset="0"/>
              </a:rPr>
              <a:t>Signatures are expensive  to generate, but cheap to compare against and distinguish between normal computer behavior and abnormal behavior</a:t>
            </a:r>
          </a:p>
          <a:p>
            <a:pPr eaLnBrk="1" hangingPunct="1">
              <a:spcBef>
                <a:spcPts val="413"/>
              </a:spcBef>
              <a:buFont typeface="Arial"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GB" sz="1100" smtClean="0">
              <a:latin typeface="Arial" charset="0"/>
              <a:ea typeface="ＭＳ Ｐゴシック" charset="-128"/>
            </a:endParaRPr>
          </a:p>
        </p:txBody>
      </p:sp>
      <p:sp>
        <p:nvSpPr>
          <p:cNvPr id="36869" name="Date Placeholder 7"/>
          <p:cNvSpPr>
            <a:spLocks noGrp="1"/>
          </p:cNvSpPr>
          <p:nvPr>
            <p:ph type="dt" sz="quarter"/>
          </p:nvPr>
        </p:nvSpPr>
        <p:spPr>
          <a:noFill/>
        </p:spPr>
        <p:txBody>
          <a:bodyPr/>
          <a:lstStyle/>
          <a:p>
            <a:r>
              <a:rPr lang="en-US" smtClean="0"/>
              <a:t>2008-02-04</a:t>
            </a:r>
            <a:endParaRPr lang="en-GB" smtClean="0"/>
          </a:p>
        </p:txBody>
      </p:sp>
      <p:sp>
        <p:nvSpPr>
          <p:cNvPr id="36870" name="Header Placeholder 8"/>
          <p:cNvSpPr>
            <a:spLocks noGrp="1"/>
          </p:cNvSpPr>
          <p:nvPr>
            <p:ph type="hdr" sz="quarter"/>
          </p:nvPr>
        </p:nvSpPr>
        <p:spPr>
          <a:noFill/>
        </p:spPr>
        <p:txBody>
          <a:bodyPr/>
          <a:lstStyle/>
          <a:p>
            <a:r>
              <a:rPr lang="en-GB" smtClean="0"/>
              <a:t>Malicious Code</a:t>
            </a:r>
          </a:p>
        </p:txBody>
      </p:sp>
    </p:spTree>
    <p:extLst>
      <p:ext uri="{BB962C8B-B14F-4D97-AF65-F5344CB8AC3E}">
        <p14:creationId xmlns:p14="http://schemas.microsoft.com/office/powerpoint/2010/main" val="102904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p:nvPr>
        </p:nvSpPr>
        <p:spPr>
          <a:noFill/>
        </p:spPr>
        <p:txBody>
          <a:bodyPr/>
          <a:lstStyle/>
          <a:p>
            <a:fld id="{DCFF8E83-A2DF-48A6-AA7E-40AE25A921EE}" type="slidenum">
              <a:rPr lang="en-GB" smtClean="0"/>
              <a:pPr/>
              <a:t>41</a:t>
            </a:fld>
            <a:endParaRPr lang="en-GB" smtClean="0"/>
          </a:p>
        </p:txBody>
      </p:sp>
      <p:sp>
        <p:nvSpPr>
          <p:cNvPr id="4096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0964" name="Rectangle 2"/>
          <p:cNvSpPr>
            <a:spLocks noGrp="1" noChangeArrowheads="1"/>
          </p:cNvSpPr>
          <p:nvPr>
            <p:ph type="body"/>
          </p:nvPr>
        </p:nvSpPr>
        <p:spPr>
          <a:xfrm>
            <a:off x="914400" y="4343400"/>
            <a:ext cx="5027613" cy="4114800"/>
          </a:xfrm>
          <a:noFill/>
          <a:ln/>
        </p:spPr>
        <p:txBody>
          <a:bodyPr wrap="none" anchor="ctr"/>
          <a:lstStyle/>
          <a:p>
            <a:endParaRPr lang="en-US" smtClean="0"/>
          </a:p>
        </p:txBody>
      </p:sp>
      <p:sp>
        <p:nvSpPr>
          <p:cNvPr id="40965" name="Date Placeholder 7"/>
          <p:cNvSpPr>
            <a:spLocks noGrp="1"/>
          </p:cNvSpPr>
          <p:nvPr>
            <p:ph type="dt" sz="quarter"/>
          </p:nvPr>
        </p:nvSpPr>
        <p:spPr>
          <a:noFill/>
        </p:spPr>
        <p:txBody>
          <a:bodyPr/>
          <a:lstStyle/>
          <a:p>
            <a:r>
              <a:rPr lang="en-US" smtClean="0"/>
              <a:t>2009-02-02</a:t>
            </a:r>
            <a:endParaRPr lang="en-GB" smtClean="0"/>
          </a:p>
        </p:txBody>
      </p:sp>
      <p:sp>
        <p:nvSpPr>
          <p:cNvPr id="40966" name="Header Placeholder 8"/>
          <p:cNvSpPr>
            <a:spLocks noGrp="1"/>
          </p:cNvSpPr>
          <p:nvPr>
            <p:ph type="hdr" sz="quarter"/>
          </p:nvPr>
        </p:nvSpPr>
        <p:spPr>
          <a:noFill/>
        </p:spPr>
        <p:txBody>
          <a:bodyPr/>
          <a:lstStyle/>
          <a:p>
            <a:r>
              <a:rPr lang="en-GB" smtClean="0"/>
              <a:t>CS 166 - Malware</a:t>
            </a:r>
          </a:p>
        </p:txBody>
      </p:sp>
    </p:spTree>
    <p:extLst>
      <p:ext uri="{BB962C8B-B14F-4D97-AF65-F5344CB8AC3E}">
        <p14:creationId xmlns:p14="http://schemas.microsoft.com/office/powerpoint/2010/main" val="176102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8"/>
          <p:cNvSpPr>
            <a:spLocks noGrp="1" noChangeArrowheads="1"/>
          </p:cNvSpPr>
          <p:nvPr>
            <p:ph type="sldNum" sz="quarter"/>
          </p:nvPr>
        </p:nvSpPr>
        <p:spPr>
          <a:noFill/>
        </p:spPr>
        <p:txBody>
          <a:bodyPr/>
          <a:lstStyle/>
          <a:p>
            <a:fld id="{DB50FB51-4BCE-4510-AABA-8755BEA179DD}" type="slidenum">
              <a:rPr lang="en-GB" smtClean="0"/>
              <a:pPr/>
              <a:t>2</a:t>
            </a:fld>
            <a:endParaRPr lang="en-GB" smtClean="0"/>
          </a:p>
        </p:txBody>
      </p:sp>
      <p:sp>
        <p:nvSpPr>
          <p:cNvPr id="3174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1748" name="Text Box 2"/>
          <p:cNvSpPr>
            <a:spLocks noGrp="1" noChangeArrowheads="1"/>
          </p:cNvSpPr>
          <p:nvPr>
            <p:ph type="body"/>
          </p:nvPr>
        </p:nvSpPr>
        <p:spPr>
          <a:xfrm>
            <a:off x="914400" y="4343400"/>
            <a:ext cx="5029200" cy="4116388"/>
          </a:xfrm>
          <a:noFill/>
          <a:ln/>
        </p:spPr>
        <p:txBody>
          <a:bodyPr lIns="0" tIns="0" rIns="0" bIns="0">
            <a:spAutoFit/>
          </a:bodyPr>
          <a:lstStyle/>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Name derives from the wooden horse left by the Greeks at the gates of Troy during the siege of Troy </a:t>
            </a:r>
          </a:p>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A Trojan horse program intentionally hides malicious activity while pretending to be something else</a:t>
            </a:r>
          </a:p>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Usually described as innocuous looking, or software delivered through innocuous means which either allows to take control of systems</a:t>
            </a:r>
          </a:p>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Trojan horse programs do not replicate themselves</a:t>
            </a:r>
          </a:p>
          <a:p>
            <a:pPr eaLnBrk="1" hangingPunct="1">
              <a:spcBef>
                <a:spcPts val="450"/>
              </a:spcBef>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Arial" charset="0"/>
                <a:ea typeface="ＭＳ Ｐゴシック" charset="-128"/>
              </a:rPr>
              <a:t>Sometimes passed on using commonly passed executables, things like jokes forwarded by e-mail</a:t>
            </a:r>
          </a:p>
          <a:p>
            <a:pPr eaLnBrk="1" hangingPunct="1">
              <a:spcBef>
                <a:spcPts val="450"/>
              </a:spcBef>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Arial" charset="0"/>
                <a:ea typeface="ＭＳ Ｐゴシック" charset="-128"/>
              </a:rPr>
              <a:t>Sometimes marketed/distributed as “remote administration tool”</a:t>
            </a:r>
          </a:p>
          <a:p>
            <a:pPr eaLnBrk="1" hangingPunct="1">
              <a:spcBef>
                <a:spcPts val="450"/>
              </a:spcBef>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Arial" charset="0"/>
                <a:ea typeface="ＭＳ Ｐゴシック" charset="-128"/>
              </a:rPr>
              <a:t>Often combined with rootkits to disguise activity and remote access</a:t>
            </a:r>
          </a:p>
          <a:p>
            <a:pPr eaLnBrk="1" hangingPunct="1">
              <a:spcBef>
                <a:spcPts val="450"/>
              </a:spcBef>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Arial" charset="0"/>
                <a:ea typeface="ＭＳ Ｐゴシック" charset="-128"/>
              </a:rPr>
              <a:t>Popularized to an extent by software like Cult of the Dead Cow’s Back Orifice, offered as a free download for running “remote administration” tasks or playing spooky jokes on friends</a:t>
            </a:r>
          </a:p>
          <a:p>
            <a:pPr eaLnBrk="1" hangingPunct="1">
              <a:spcBef>
                <a:spcPts val="450"/>
              </a:spcBef>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Arial" charset="0"/>
                <a:ea typeface="ＭＳ Ｐゴシック" charset="-128"/>
              </a:rPr>
              <a:t>The line between user-launched worms and Trojans is highly blurred, with many user-launched worms behaving in a manner similar to worms.</a:t>
            </a:r>
          </a:p>
          <a:p>
            <a:pPr eaLnBrk="1" hangingPunct="1">
              <a:spcBef>
                <a:spcPts val="450"/>
              </a:spcBef>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Arial" charset="0"/>
                <a:ea typeface="ＭＳ Ｐゴシック" charset="-128"/>
              </a:rPr>
              <a:t>Trojans are by definition malicious. The classic movie/television exploit of remotely opening disk drives is a definite symptom of being infected by a Trojan.</a:t>
            </a:r>
          </a:p>
          <a:p>
            <a:pPr eaLnBrk="1" hangingPunct="1">
              <a:spcBef>
                <a:spcPts val="450"/>
              </a:spcBef>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Arial" charset="0"/>
                <a:ea typeface="ＭＳ Ｐゴシック" charset="-128"/>
              </a:rPr>
              <a:t>Have lately begun using much of the same defense mechanisms used by viruses, there are known Trojans which use WSH to run.</a:t>
            </a:r>
          </a:p>
          <a:p>
            <a:pPr eaLnBrk="1" hangingPunct="1">
              <a:spcBef>
                <a:spcPts val="450"/>
              </a:spcBef>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Arial" charset="0"/>
                <a:ea typeface="ＭＳ Ｐゴシック" charset="-128"/>
              </a:rPr>
              <a:t>To detect infected computers, attackers often use so called sweep lists, list of IP addresses known to be online. One of the popular ways of doing this is to monitor IRC chat rooms and use the IP addresses of participants in these rooms.</a:t>
            </a:r>
          </a:p>
          <a:p>
            <a:pPr eaLnBrk="1" hangingPunct="1">
              <a:spcBef>
                <a:spcPts val="450"/>
              </a:spcBef>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smtClean="0">
              <a:latin typeface="Arial" charset="0"/>
              <a:ea typeface="ＭＳ Ｐゴシック" charset="-128"/>
            </a:endParaRPr>
          </a:p>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smtClean="0"/>
          </a:p>
          <a:p>
            <a:pPr marL="739775" lvl="1" indent="-282575" eaLnBrk="1" hangingPunct="1">
              <a:lnSpc>
                <a:spcPct val="75000"/>
              </a:lnSpc>
              <a:spcBef>
                <a:spcPts val="500"/>
              </a:spcBef>
              <a:buClr>
                <a:srgbClr val="CCCCFF"/>
              </a:buClr>
              <a:buSzPct val="70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smtClean="0">
              <a:latin typeface="Arial" charset="0"/>
              <a:ea typeface="msmincho" charset="0"/>
              <a:cs typeface="msmincho" charset="0"/>
            </a:endParaRPr>
          </a:p>
          <a:p>
            <a:pPr marL="739775" lvl="1" indent="-282575" eaLnBrk="1" hangingPunct="1">
              <a:lnSpc>
                <a:spcPct val="75000"/>
              </a:lnSpc>
              <a:spcBef>
                <a:spcPts val="500"/>
              </a:spcBef>
              <a:buClr>
                <a:srgbClr val="CCCCFF"/>
              </a:buClr>
              <a:buSzPct val="70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latin typeface="Arial" charset="0"/>
                <a:ea typeface="msmincho" charset="0"/>
                <a:cs typeface="msmincho" charset="0"/>
              </a:rPr>
              <a:t>Payload examples</a:t>
            </a:r>
          </a:p>
          <a:p>
            <a:pPr lvl="2" eaLnBrk="1" hangingPunct="1">
              <a:lnSpc>
                <a:spcPct val="75000"/>
              </a:lnSpc>
              <a:spcBef>
                <a:spcPts val="450"/>
              </a:spcBef>
              <a:buClr>
                <a:srgbClr val="CC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Arial" charset="0"/>
                <a:ea typeface="msmincho" charset="0"/>
                <a:cs typeface="msmincho" charset="0"/>
              </a:rPr>
              <a:t>perform amusing or annoying pranks</a:t>
            </a:r>
          </a:p>
          <a:p>
            <a:pPr lvl="2" eaLnBrk="1" hangingPunct="1">
              <a:lnSpc>
                <a:spcPct val="75000"/>
              </a:lnSpc>
              <a:spcBef>
                <a:spcPts val="450"/>
              </a:spcBef>
              <a:buClr>
                <a:srgbClr val="CC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Arial" charset="0"/>
                <a:ea typeface="msmincho" charset="0"/>
                <a:cs typeface="msmincho" charset="0"/>
              </a:rPr>
              <a:t>destroy/corrupt files and applications</a:t>
            </a:r>
          </a:p>
          <a:p>
            <a:pPr lvl="2" eaLnBrk="1" hangingPunct="1">
              <a:lnSpc>
                <a:spcPct val="75000"/>
              </a:lnSpc>
              <a:spcBef>
                <a:spcPts val="450"/>
              </a:spcBef>
              <a:buClr>
                <a:srgbClr val="CC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Arial" charset="0"/>
                <a:ea typeface="msmincho" charset="0"/>
                <a:cs typeface="msmincho" charset="0"/>
              </a:rPr>
              <a:t>monitor and transmit user activity (</a:t>
            </a:r>
            <a:r>
              <a:rPr lang="en-GB" sz="1800" smtClean="0">
                <a:solidFill>
                  <a:srgbClr val="6767FF"/>
                </a:solidFill>
                <a:latin typeface="Arial" charset="0"/>
                <a:ea typeface="msmincho" charset="0"/>
                <a:cs typeface="msmincho" charset="0"/>
              </a:rPr>
              <a:t>spyware</a:t>
            </a:r>
            <a:r>
              <a:rPr lang="en-GB" sz="1800" smtClean="0">
                <a:latin typeface="Arial" charset="0"/>
                <a:ea typeface="msmincho" charset="0"/>
                <a:cs typeface="msmincho" charset="0"/>
              </a:rPr>
              <a:t>, </a:t>
            </a:r>
            <a:r>
              <a:rPr lang="en-GB" sz="1800" smtClean="0">
                <a:solidFill>
                  <a:srgbClr val="6767FF"/>
                </a:solidFill>
                <a:latin typeface="Arial" charset="0"/>
                <a:ea typeface="msmincho" charset="0"/>
                <a:cs typeface="msmincho" charset="0"/>
              </a:rPr>
              <a:t>logger</a:t>
            </a:r>
            <a:r>
              <a:rPr lang="en-GB" sz="1800" smtClean="0">
                <a:latin typeface="Arial" charset="0"/>
                <a:ea typeface="msmincho" charset="0"/>
                <a:cs typeface="msmincho" charset="0"/>
              </a:rPr>
              <a:t>)</a:t>
            </a:r>
          </a:p>
          <a:p>
            <a:pPr lvl="2" eaLnBrk="1" hangingPunct="1">
              <a:lnSpc>
                <a:spcPct val="75000"/>
              </a:lnSpc>
              <a:spcBef>
                <a:spcPts val="450"/>
              </a:spcBef>
              <a:buClr>
                <a:srgbClr val="CC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Arial" charset="0"/>
                <a:ea typeface="msmincho" charset="0"/>
                <a:cs typeface="msmincho" charset="0"/>
              </a:rPr>
              <a:t>install backdoor (makes the infected computer a </a:t>
            </a:r>
            <a:r>
              <a:rPr lang="en-GB" sz="1800" smtClean="0">
                <a:solidFill>
                  <a:srgbClr val="6767FF"/>
                </a:solidFill>
                <a:latin typeface="Arial" charset="0"/>
                <a:ea typeface="msmincho" charset="0"/>
                <a:cs typeface="msmincho" charset="0"/>
              </a:rPr>
              <a:t>zombie</a:t>
            </a:r>
            <a:r>
              <a:rPr lang="en-GB" sz="1800" smtClean="0">
                <a:latin typeface="Arial" charset="0"/>
                <a:ea typeface="msmincho" charset="0"/>
                <a:cs typeface="msmincho" charset="0"/>
              </a:rPr>
              <a:t>)</a:t>
            </a:r>
          </a:p>
          <a:p>
            <a:pPr lvl="2" eaLnBrk="1" hangingPunct="1">
              <a:lnSpc>
                <a:spcPct val="75000"/>
              </a:lnSpc>
              <a:spcBef>
                <a:spcPts val="450"/>
              </a:spcBef>
              <a:buClr>
                <a:srgbClr val="CC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Arial" charset="0"/>
                <a:ea typeface="msmincho" charset="0"/>
                <a:cs typeface="msmincho" charset="0"/>
              </a:rPr>
              <a:t>email spam</a:t>
            </a:r>
          </a:p>
          <a:p>
            <a:pPr lvl="2" eaLnBrk="1" hangingPunct="1">
              <a:lnSpc>
                <a:spcPct val="75000"/>
              </a:lnSpc>
              <a:spcBef>
                <a:spcPts val="450"/>
              </a:spcBef>
              <a:buClr>
                <a:srgbClr val="CC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Arial" charset="0"/>
                <a:ea typeface="msmincho" charset="0"/>
                <a:cs typeface="msmincho" charset="0"/>
              </a:rPr>
              <a:t>launch denial-of-service attack</a:t>
            </a:r>
          </a:p>
          <a:p>
            <a:pPr lvl="2" eaLnBrk="1" hangingPunct="1">
              <a:lnSpc>
                <a:spcPct val="75000"/>
              </a:lnSpc>
              <a:spcBef>
                <a:spcPts val="450"/>
              </a:spcBef>
              <a:buClr>
                <a:srgbClr val="CC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Arial" charset="0"/>
                <a:ea typeface="msmincho" charset="0"/>
                <a:cs typeface="msmincho" charset="0"/>
              </a:rPr>
              <a:t>alter browser settings to display ads</a:t>
            </a:r>
          </a:p>
          <a:p>
            <a:pPr lvl="2" eaLnBrk="1" hangingPunct="1">
              <a:lnSpc>
                <a:spcPct val="75000"/>
              </a:lnSpc>
              <a:spcBef>
                <a:spcPts val="450"/>
              </a:spcBef>
              <a:buClr>
                <a:srgbClr val="CC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latin typeface="Arial" charset="0"/>
                <a:ea typeface="msmincho" charset="0"/>
                <a:cs typeface="msmincho" charset="0"/>
              </a:rPr>
              <a:t>dial out international or 900 numbers (</a:t>
            </a:r>
            <a:r>
              <a:rPr lang="en-GB" sz="1800" smtClean="0">
                <a:solidFill>
                  <a:srgbClr val="6767FF"/>
                </a:solidFill>
                <a:latin typeface="Arial" charset="0"/>
                <a:ea typeface="msmincho" charset="0"/>
                <a:cs typeface="msmincho" charset="0"/>
              </a:rPr>
              <a:t>dialer</a:t>
            </a:r>
            <a:r>
              <a:rPr lang="en-GB" sz="1800" smtClean="0">
                <a:latin typeface="Arial" charset="0"/>
                <a:ea typeface="msmincho" charset="0"/>
                <a:cs typeface="msmincho" charset="0"/>
              </a:rPr>
              <a:t>)</a:t>
            </a:r>
          </a:p>
        </p:txBody>
      </p:sp>
      <p:sp>
        <p:nvSpPr>
          <p:cNvPr id="31749" name="Date Placeholder 7"/>
          <p:cNvSpPr>
            <a:spLocks noGrp="1"/>
          </p:cNvSpPr>
          <p:nvPr>
            <p:ph type="dt" sz="quarter"/>
          </p:nvPr>
        </p:nvSpPr>
        <p:spPr>
          <a:noFill/>
        </p:spPr>
        <p:txBody>
          <a:bodyPr/>
          <a:lstStyle/>
          <a:p>
            <a:r>
              <a:rPr lang="en-US" smtClean="0"/>
              <a:t>2009-02-02</a:t>
            </a:r>
            <a:endParaRPr lang="en-GB" smtClean="0"/>
          </a:p>
        </p:txBody>
      </p:sp>
      <p:sp>
        <p:nvSpPr>
          <p:cNvPr id="31750" name="Header Placeholder 8"/>
          <p:cNvSpPr>
            <a:spLocks noGrp="1"/>
          </p:cNvSpPr>
          <p:nvPr>
            <p:ph type="hdr" sz="quarter"/>
          </p:nvPr>
        </p:nvSpPr>
        <p:spPr>
          <a:noFill/>
        </p:spPr>
        <p:txBody>
          <a:bodyPr/>
          <a:lstStyle/>
          <a:p>
            <a:r>
              <a:rPr lang="en-GB" smtClean="0"/>
              <a:t>CS 166 - Malware</a:t>
            </a:r>
          </a:p>
        </p:txBody>
      </p:sp>
    </p:spTree>
    <p:extLst>
      <p:ext uri="{BB962C8B-B14F-4D97-AF65-F5344CB8AC3E}">
        <p14:creationId xmlns:p14="http://schemas.microsoft.com/office/powerpoint/2010/main" val="36284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Much of the macro classification carries over from viruses, worms based on macro capabilities of programs are programmed in much the same way as viruses, with minor differences</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Primary classification has often been based on a worm relying on e-mail or IRC, ICQ, AIM.</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Through much of the mid-90s IRC was a popular target, and worms were often combined with Trojans to allow for remotely controlling systems</a:t>
            </a:r>
          </a:p>
          <a:p>
            <a:pPr marL="457200" lvl="1" indent="0"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Examples include </a:t>
            </a:r>
            <a:r>
              <a:rPr lang="en-GB" dirty="0" err="1" smtClean="0">
                <a:latin typeface="Arial" charset="0"/>
                <a:ea typeface="ＭＳ Ｐゴシック" charset="-128"/>
              </a:rPr>
              <a:t>IRC.Worm.Ceyda</a:t>
            </a:r>
            <a:r>
              <a:rPr lang="en-GB" dirty="0" smtClean="0">
                <a:latin typeface="Arial" charset="0"/>
                <a:ea typeface="ＭＳ Ｐゴシック" charset="-128"/>
              </a:rPr>
              <a:t> and </a:t>
            </a:r>
            <a:r>
              <a:rPr lang="en-GB" dirty="0" err="1" smtClean="0">
                <a:latin typeface="Arial" charset="0"/>
                <a:ea typeface="ＭＳ Ｐゴシック" charset="-128"/>
              </a:rPr>
              <a:t>IRC.Worm.Whacked</a:t>
            </a:r>
            <a:r>
              <a:rPr lang="en-GB" dirty="0" smtClean="0">
                <a:latin typeface="Arial" charset="0"/>
                <a:ea typeface="ＭＳ Ｐゴシック" charset="-128"/>
              </a:rPr>
              <a:t>, the later of which is also a Trojan</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Simultaneously with a growth in instant messaging, popular IM clients have been targeted by worms</a:t>
            </a:r>
          </a:p>
          <a:p>
            <a:pPr marL="457200" lvl="1" indent="0"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There are known worms targeting AIM (W32.AimVen.Worm), MSN (W32.Kelvir and variants), ICQ (W32.Bizex), Yahoo Messenger (W32.Hawawi) and pretty much every other popular IM network</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P2P networks have been targeted of late, with W32.Hawawi and others spreading through </a:t>
            </a:r>
            <a:r>
              <a:rPr lang="en-GB" dirty="0" err="1" smtClean="0">
                <a:latin typeface="Arial" charset="0"/>
                <a:ea typeface="ＭＳ Ｐゴシック" charset="-128"/>
              </a:rPr>
              <a:t>Kazza</a:t>
            </a:r>
            <a:endParaRPr lang="en-GB" dirty="0" smtClean="0">
              <a:latin typeface="Arial" charset="0"/>
              <a:ea typeface="ＭＳ Ｐゴシック" charset="-128"/>
            </a:endParaRP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E-mail, exploited indirectly by the Morris Worm continues to be a popular propagation method, with worms like W97M.Melissa, and W32.Navidad relying on MAPI to provide them with an easy way to e-mail themselves out.</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dirty="0" smtClean="0">
              <a:latin typeface="Arial" charset="0"/>
              <a:ea typeface="ＭＳ Ｐゴシック" charset="-128"/>
            </a:endParaRPr>
          </a:p>
          <a:p>
            <a:pPr>
              <a:defRPr/>
            </a:pPr>
            <a:endParaRPr lang="en-US" dirty="0" smtClean="0"/>
          </a:p>
          <a:p>
            <a:pPr>
              <a:defRPr/>
            </a:pPr>
            <a:endParaRPr lang="en-US" dirty="0"/>
          </a:p>
        </p:txBody>
      </p:sp>
      <p:sp>
        <p:nvSpPr>
          <p:cNvPr id="32772" name="Header Placeholder 3"/>
          <p:cNvSpPr>
            <a:spLocks noGrp="1"/>
          </p:cNvSpPr>
          <p:nvPr>
            <p:ph type="hdr" sz="quarter"/>
          </p:nvPr>
        </p:nvSpPr>
        <p:spPr>
          <a:noFill/>
        </p:spPr>
        <p:txBody>
          <a:bodyPr/>
          <a:lstStyle/>
          <a:p>
            <a:r>
              <a:rPr lang="en-GB" smtClean="0"/>
              <a:t>CS 166 - Malware</a:t>
            </a:r>
          </a:p>
        </p:txBody>
      </p:sp>
      <p:sp>
        <p:nvSpPr>
          <p:cNvPr id="32773" name="Date Placeholder 4"/>
          <p:cNvSpPr>
            <a:spLocks noGrp="1"/>
          </p:cNvSpPr>
          <p:nvPr>
            <p:ph type="dt" sz="quarter"/>
          </p:nvPr>
        </p:nvSpPr>
        <p:spPr>
          <a:noFill/>
        </p:spPr>
        <p:txBody>
          <a:bodyPr/>
          <a:lstStyle/>
          <a:p>
            <a:r>
              <a:rPr lang="en-US" smtClean="0"/>
              <a:t>2009-02-02</a:t>
            </a:r>
            <a:endParaRPr lang="en-GB" smtClean="0"/>
          </a:p>
        </p:txBody>
      </p:sp>
      <p:sp>
        <p:nvSpPr>
          <p:cNvPr id="32774" name="Slide Number Placeholder 5"/>
          <p:cNvSpPr>
            <a:spLocks noGrp="1"/>
          </p:cNvSpPr>
          <p:nvPr>
            <p:ph type="sldNum" sz="quarter"/>
          </p:nvPr>
        </p:nvSpPr>
        <p:spPr>
          <a:noFill/>
        </p:spPr>
        <p:txBody>
          <a:bodyPr/>
          <a:lstStyle/>
          <a:p>
            <a:fld id="{CFE9182E-E79E-442F-8193-045737C579AA}" type="slidenum">
              <a:rPr lang="en-GB" smtClean="0"/>
              <a:pPr/>
              <a:t>11</a:t>
            </a:fld>
            <a:endParaRPr lang="en-GB" smtClean="0"/>
          </a:p>
        </p:txBody>
      </p:sp>
    </p:spTree>
    <p:extLst>
      <p:ext uri="{BB962C8B-B14F-4D97-AF65-F5344CB8AC3E}">
        <p14:creationId xmlns:p14="http://schemas.microsoft.com/office/powerpoint/2010/main" val="175067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Resident viruses continue running after executing the infected file</a:t>
            </a:r>
          </a:p>
          <a:p>
            <a:pPr lvl="1"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Modified system calls</a:t>
            </a:r>
          </a:p>
          <a:p>
            <a:pPr lvl="1"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Modified DLLs</a:t>
            </a:r>
          </a:p>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Non-resident viruses </a:t>
            </a:r>
            <a:endParaRPr lang="en-GB" sz="2000" dirty="0" smtClean="0"/>
          </a:p>
          <a:p>
            <a:pPr eaLnBrk="1" hangingPunct="1">
              <a:lnSpc>
                <a:spcPct val="93000"/>
              </a:lnSpc>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Resident viruses are more common than non-resident viruses, and essentially latch onto system calls, DLLs and the like, and stay resident, affecting every program run subsequent to them being introduced into memory.</a:t>
            </a:r>
          </a:p>
          <a:p>
            <a:pPr eaLnBrk="1" hangingPunct="1">
              <a:lnSpc>
                <a:spcPct val="93000"/>
              </a:lnSpc>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Non resident viruses are executed every time an infected file is executed</a:t>
            </a:r>
          </a:p>
          <a:p>
            <a:pPr>
              <a:defRPr/>
            </a:pPr>
            <a:endParaRPr lang="en-US" dirty="0" smtClean="0"/>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All Windows DLLs have an </a:t>
            </a:r>
            <a:r>
              <a:rPr lang="en-GB" dirty="0" smtClean="0">
                <a:solidFill>
                  <a:srgbClr val="6767FF"/>
                </a:solidFill>
              </a:rPr>
              <a:t>export table</a:t>
            </a:r>
            <a:r>
              <a:rPr lang="en-GB" dirty="0" smtClean="0"/>
              <a:t> listing the functions provided and their addresses</a:t>
            </a:r>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A virus can </a:t>
            </a:r>
            <a:r>
              <a:rPr lang="en-GB" dirty="0" smtClean="0">
                <a:solidFill>
                  <a:srgbClr val="6767FF"/>
                </a:solidFill>
              </a:rPr>
              <a:t>hook onto a DLL</a:t>
            </a:r>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Fairly easy for viruses using DLLs to get memory resident</a:t>
            </a:r>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rgbClr val="6767FF"/>
                </a:solidFill>
              </a:rPr>
              <a:t>kernel32.dll</a:t>
            </a:r>
            <a:r>
              <a:rPr lang="en-GB" dirty="0" smtClean="0"/>
              <a:t> is a collection of core Windows API calls (system calls) that is imported by most applications</a:t>
            </a:r>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Most viruses relying on patching DLLs usually attack kernel32.dll</a:t>
            </a:r>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For instance W32.Kriz will attack any PE executable, and also kernel32.dll to get a hook on system calls</a:t>
            </a:r>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Hooking system calls may be done by legitimate programs, such as </a:t>
            </a:r>
            <a:r>
              <a:rPr lang="en-GB" dirty="0" err="1" smtClean="0"/>
              <a:t>Regmon</a:t>
            </a:r>
            <a:r>
              <a:rPr lang="en-GB" dirty="0" smtClean="0"/>
              <a:t> (a registry monitoring utility)</a:t>
            </a:r>
          </a:p>
          <a:p>
            <a:pPr marL="0" lvl="1" indent="0"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latin typeface="Arial" charset="0"/>
                <a:ea typeface="ＭＳ Ｐゴシック" charset="-128"/>
              </a:rPr>
              <a:t>Viruses hook onto DLLs by either changing their exported symbol table, so as to call malicious code, or by adding </a:t>
            </a:r>
            <a:r>
              <a:rPr lang="en-GB" dirty="0" err="1" smtClean="0">
                <a:latin typeface="Arial" charset="0"/>
                <a:ea typeface="ＭＳ Ｐゴシック" charset="-128"/>
              </a:rPr>
              <a:t>mallicious</a:t>
            </a:r>
            <a:r>
              <a:rPr lang="en-GB" dirty="0" smtClean="0">
                <a:latin typeface="Arial" charset="0"/>
                <a:ea typeface="ＭＳ Ｐゴシック" charset="-128"/>
              </a:rPr>
              <a:t> code to the DLL.</a:t>
            </a:r>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smtClean="0"/>
          </a:p>
          <a:p>
            <a:pPr>
              <a:defRPr/>
            </a:pPr>
            <a:endParaRPr lang="en-US" dirty="0"/>
          </a:p>
        </p:txBody>
      </p:sp>
      <p:sp>
        <p:nvSpPr>
          <p:cNvPr id="34820" name="Header Placeholder 3"/>
          <p:cNvSpPr>
            <a:spLocks noGrp="1"/>
          </p:cNvSpPr>
          <p:nvPr>
            <p:ph type="hdr" sz="quarter"/>
          </p:nvPr>
        </p:nvSpPr>
        <p:spPr>
          <a:noFill/>
        </p:spPr>
        <p:txBody>
          <a:bodyPr/>
          <a:lstStyle/>
          <a:p>
            <a:r>
              <a:rPr lang="en-GB" smtClean="0"/>
              <a:t>CS 166 - Malware</a:t>
            </a:r>
          </a:p>
        </p:txBody>
      </p:sp>
      <p:sp>
        <p:nvSpPr>
          <p:cNvPr id="34821" name="Date Placeholder 4"/>
          <p:cNvSpPr>
            <a:spLocks noGrp="1"/>
          </p:cNvSpPr>
          <p:nvPr>
            <p:ph type="dt" sz="quarter"/>
          </p:nvPr>
        </p:nvSpPr>
        <p:spPr>
          <a:noFill/>
        </p:spPr>
        <p:txBody>
          <a:bodyPr/>
          <a:lstStyle/>
          <a:p>
            <a:r>
              <a:rPr lang="en-US" smtClean="0"/>
              <a:t>2009-02-02</a:t>
            </a:r>
            <a:endParaRPr lang="en-GB" smtClean="0"/>
          </a:p>
        </p:txBody>
      </p:sp>
      <p:sp>
        <p:nvSpPr>
          <p:cNvPr id="34822" name="Slide Number Placeholder 5"/>
          <p:cNvSpPr>
            <a:spLocks noGrp="1"/>
          </p:cNvSpPr>
          <p:nvPr>
            <p:ph type="sldNum" sz="quarter"/>
          </p:nvPr>
        </p:nvSpPr>
        <p:spPr>
          <a:noFill/>
        </p:spPr>
        <p:txBody>
          <a:bodyPr/>
          <a:lstStyle/>
          <a:p>
            <a:fld id="{2D60C689-634C-4E2D-8810-1BDD7B0F9623}" type="slidenum">
              <a:rPr lang="en-GB" smtClean="0"/>
              <a:pPr/>
              <a:t>13</a:t>
            </a:fld>
            <a:endParaRPr lang="en-GB" smtClean="0"/>
          </a:p>
        </p:txBody>
      </p:sp>
    </p:spTree>
    <p:extLst>
      <p:ext uri="{BB962C8B-B14F-4D97-AF65-F5344CB8AC3E}">
        <p14:creationId xmlns:p14="http://schemas.microsoft.com/office/powerpoint/2010/main" val="4253955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Much of the macro classification carries over from viruses, worms based on macro capabilities of programs are programmed in much the same way as viruses, with minor differences</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Primary classification has often been based on a worm relying on e-mail or IRC, ICQ, AIM.</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Through much of the mid-90s IRC was a popular target, and worms were often combined with Trojans to allow for remotely controlling systems</a:t>
            </a:r>
          </a:p>
          <a:p>
            <a:pPr marL="457200" lvl="1" indent="0"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Examples include </a:t>
            </a:r>
            <a:r>
              <a:rPr lang="en-GB" dirty="0" err="1" smtClean="0">
                <a:latin typeface="Arial" charset="0"/>
                <a:ea typeface="ＭＳ Ｐゴシック" charset="-128"/>
              </a:rPr>
              <a:t>IRC.Worm.Ceyda</a:t>
            </a:r>
            <a:r>
              <a:rPr lang="en-GB" dirty="0" smtClean="0">
                <a:latin typeface="Arial" charset="0"/>
                <a:ea typeface="ＭＳ Ｐゴシック" charset="-128"/>
              </a:rPr>
              <a:t> and </a:t>
            </a:r>
            <a:r>
              <a:rPr lang="en-GB" dirty="0" err="1" smtClean="0">
                <a:latin typeface="Arial" charset="0"/>
                <a:ea typeface="ＭＳ Ｐゴシック" charset="-128"/>
              </a:rPr>
              <a:t>IRC.Worm.Whacked</a:t>
            </a:r>
            <a:r>
              <a:rPr lang="en-GB" dirty="0" smtClean="0">
                <a:latin typeface="Arial" charset="0"/>
                <a:ea typeface="ＭＳ Ｐゴシック" charset="-128"/>
              </a:rPr>
              <a:t>, the later of which is also a Trojan</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Simultaneously with a growth in instant messaging, popular IM clients have been targeted by worms</a:t>
            </a:r>
          </a:p>
          <a:p>
            <a:pPr marL="457200" lvl="1" indent="0"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There are known worms targeting AIM (W32.AimVen.Worm), MSN (W32.Kelvir and variants), ICQ (W32.Bizex), Yahoo Messenger (W32.Hawawi) and pretty much every other popular IM network</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P2P networks have been targeted of late, with W32.Hawawi and others spreading through </a:t>
            </a:r>
            <a:r>
              <a:rPr lang="en-GB" dirty="0" err="1" smtClean="0">
                <a:latin typeface="Arial" charset="0"/>
                <a:ea typeface="ＭＳ Ｐゴシック" charset="-128"/>
              </a:rPr>
              <a:t>Kazza</a:t>
            </a:r>
            <a:endParaRPr lang="en-GB" dirty="0" smtClean="0">
              <a:latin typeface="Arial" charset="0"/>
              <a:ea typeface="ＭＳ Ｐゴシック" charset="-128"/>
            </a:endParaRP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latin typeface="Arial" charset="0"/>
                <a:ea typeface="ＭＳ Ｐゴシック" charset="-128"/>
              </a:rPr>
              <a:t>E-mail, exploited indirectly by the Morris Worm continues to be a popular propagation method, with worms like W97M.Melissa, and W32.Navidad relying on MAPI to provide them with an easy way to e-mail themselves out.</a:t>
            </a:r>
          </a:p>
          <a:p>
            <a:pPr eaLnBrk="1" hangingPunct="1">
              <a:spcBef>
                <a:spcPts val="450"/>
              </a:spcBef>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dirty="0" smtClean="0">
              <a:latin typeface="Arial" charset="0"/>
              <a:ea typeface="ＭＳ Ｐゴシック" charset="-128"/>
            </a:endParaRPr>
          </a:p>
          <a:p>
            <a:pPr>
              <a:defRPr/>
            </a:pPr>
            <a:endParaRPr lang="en-US" dirty="0" smtClean="0"/>
          </a:p>
          <a:p>
            <a:pPr>
              <a:defRPr/>
            </a:pPr>
            <a:endParaRPr lang="en-US" dirty="0"/>
          </a:p>
        </p:txBody>
      </p:sp>
      <p:sp>
        <p:nvSpPr>
          <p:cNvPr id="32772" name="Header Placeholder 3"/>
          <p:cNvSpPr>
            <a:spLocks noGrp="1"/>
          </p:cNvSpPr>
          <p:nvPr>
            <p:ph type="hdr" sz="quarter"/>
          </p:nvPr>
        </p:nvSpPr>
        <p:spPr>
          <a:noFill/>
        </p:spPr>
        <p:txBody>
          <a:bodyPr/>
          <a:lstStyle/>
          <a:p>
            <a:r>
              <a:rPr lang="en-GB" smtClean="0"/>
              <a:t>CS 166 - Malware</a:t>
            </a:r>
          </a:p>
        </p:txBody>
      </p:sp>
      <p:sp>
        <p:nvSpPr>
          <p:cNvPr id="32773" name="Date Placeholder 4"/>
          <p:cNvSpPr>
            <a:spLocks noGrp="1"/>
          </p:cNvSpPr>
          <p:nvPr>
            <p:ph type="dt" sz="quarter"/>
          </p:nvPr>
        </p:nvSpPr>
        <p:spPr>
          <a:noFill/>
        </p:spPr>
        <p:txBody>
          <a:bodyPr/>
          <a:lstStyle/>
          <a:p>
            <a:r>
              <a:rPr lang="en-US" smtClean="0"/>
              <a:t>2009-02-02</a:t>
            </a:r>
            <a:endParaRPr lang="en-GB" smtClean="0"/>
          </a:p>
        </p:txBody>
      </p:sp>
      <p:sp>
        <p:nvSpPr>
          <p:cNvPr id="32774" name="Slide Number Placeholder 5"/>
          <p:cNvSpPr>
            <a:spLocks noGrp="1"/>
          </p:cNvSpPr>
          <p:nvPr>
            <p:ph type="sldNum" sz="quarter"/>
          </p:nvPr>
        </p:nvSpPr>
        <p:spPr>
          <a:noFill/>
        </p:spPr>
        <p:txBody>
          <a:bodyPr/>
          <a:lstStyle/>
          <a:p>
            <a:fld id="{CFE9182E-E79E-442F-8193-045737C579AA}" type="slidenum">
              <a:rPr lang="en-GB" smtClean="0"/>
              <a:pPr/>
              <a:t>17</a:t>
            </a:fld>
            <a:endParaRPr lang="en-GB" smtClean="0"/>
          </a:p>
        </p:txBody>
      </p:sp>
    </p:spTree>
    <p:extLst>
      <p:ext uri="{BB962C8B-B14F-4D97-AF65-F5344CB8AC3E}">
        <p14:creationId xmlns:p14="http://schemas.microsoft.com/office/powerpoint/2010/main" val="75560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8"/>
          <p:cNvSpPr>
            <a:spLocks noGrp="1" noChangeArrowheads="1"/>
          </p:cNvSpPr>
          <p:nvPr>
            <p:ph type="sldNum" sz="quarter"/>
          </p:nvPr>
        </p:nvSpPr>
        <p:spPr>
          <a:noFill/>
        </p:spPr>
        <p:txBody>
          <a:bodyPr/>
          <a:lstStyle/>
          <a:p>
            <a:fld id="{51EAAF76-6CF2-4A81-A0EF-DC0FBB751A56}" type="slidenum">
              <a:rPr lang="en-GB" smtClean="0"/>
              <a:pPr/>
              <a:t>26</a:t>
            </a:fld>
            <a:endParaRPr lang="en-GB" smtClean="0"/>
          </a:p>
        </p:txBody>
      </p:sp>
      <p:sp>
        <p:nvSpPr>
          <p:cNvPr id="3379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3796" name="Rectangle 2"/>
          <p:cNvSpPr>
            <a:spLocks noGrp="1" noChangeArrowheads="1"/>
          </p:cNvSpPr>
          <p:nvPr>
            <p:ph type="body"/>
          </p:nvPr>
        </p:nvSpPr>
        <p:spPr>
          <a:xfrm>
            <a:off x="914400" y="4343400"/>
            <a:ext cx="5027613" cy="4114800"/>
          </a:xfrm>
          <a:noFill/>
          <a:ln/>
        </p:spPr>
        <p:txBody>
          <a:bodyPr wrap="none" anchor="ctr"/>
          <a:lstStyle/>
          <a:p>
            <a:endParaRPr lang="en-US" smtClean="0"/>
          </a:p>
        </p:txBody>
      </p:sp>
      <p:sp>
        <p:nvSpPr>
          <p:cNvPr id="33797" name="Date Placeholder 7"/>
          <p:cNvSpPr>
            <a:spLocks noGrp="1"/>
          </p:cNvSpPr>
          <p:nvPr>
            <p:ph type="dt" sz="quarter"/>
          </p:nvPr>
        </p:nvSpPr>
        <p:spPr>
          <a:noFill/>
        </p:spPr>
        <p:txBody>
          <a:bodyPr/>
          <a:lstStyle/>
          <a:p>
            <a:r>
              <a:rPr lang="en-US" smtClean="0"/>
              <a:t>2009-02-02</a:t>
            </a:r>
            <a:endParaRPr lang="en-GB" smtClean="0"/>
          </a:p>
        </p:txBody>
      </p:sp>
      <p:sp>
        <p:nvSpPr>
          <p:cNvPr id="33798" name="Header Placeholder 8"/>
          <p:cNvSpPr>
            <a:spLocks noGrp="1"/>
          </p:cNvSpPr>
          <p:nvPr>
            <p:ph type="hdr" sz="quarter"/>
          </p:nvPr>
        </p:nvSpPr>
        <p:spPr>
          <a:noFill/>
        </p:spPr>
        <p:txBody>
          <a:bodyPr/>
          <a:lstStyle/>
          <a:p>
            <a:r>
              <a:rPr lang="en-GB" smtClean="0"/>
              <a:t>CS 166 - Malware</a:t>
            </a:r>
          </a:p>
        </p:txBody>
      </p:sp>
    </p:spTree>
    <p:extLst>
      <p:ext uri="{BB962C8B-B14F-4D97-AF65-F5344CB8AC3E}">
        <p14:creationId xmlns:p14="http://schemas.microsoft.com/office/powerpoint/2010/main" val="383553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smtClean="0"/>
              <a:t>While not completely standardized, virus naming follows a fairly standard convention</a:t>
            </a:r>
          </a:p>
          <a:p>
            <a:pPr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smtClean="0"/>
              <a:t>Viruses often have multiple names in standard usage, and names reported often depend on the detection software used.</a:t>
            </a:r>
          </a:p>
          <a:p>
            <a:pPr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smtClean="0"/>
              <a:t>Commonly used prefixes include:</a:t>
            </a:r>
          </a:p>
          <a:p>
            <a:pPr lvl="1"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smtClean="0"/>
              <a:t>@m: Worms or viruses propagating by e-mail</a:t>
            </a:r>
          </a:p>
          <a:p>
            <a:pPr lvl="1"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smtClean="0"/>
              <a:t>@mm: Mass mailer worms or viruses</a:t>
            </a:r>
          </a:p>
          <a:p>
            <a:pPr lvl="1"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smtClean="0"/>
              <a:t>Dr: Dropper programs</a:t>
            </a:r>
          </a:p>
          <a:p>
            <a:pPr lvl="1"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smtClean="0"/>
              <a:t>Family: A virus which shares characteristics with other viruses in a family</a:t>
            </a:r>
          </a:p>
          <a:p>
            <a:pPr lvl="1"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smtClean="0"/>
              <a:t>Gen: Similar to family</a:t>
            </a:r>
          </a:p>
          <a:p>
            <a:pPr lvl="1"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err="1" smtClean="0"/>
              <a:t>Int</a:t>
            </a:r>
            <a:r>
              <a:rPr lang="en-GB" sz="2200" dirty="0" smtClean="0"/>
              <a:t>: An intended virus, a virus which failed</a:t>
            </a:r>
          </a:p>
          <a:p>
            <a:pPr lvl="1"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smtClean="0"/>
              <a:t>Worm: Sometimes used to indicate worms</a:t>
            </a:r>
            <a:endParaRPr lang="en-GB" sz="1600" dirty="0" smtClean="0"/>
          </a:p>
          <a:p>
            <a:pPr>
              <a:defRPr/>
            </a:pPr>
            <a:endParaRPr lang="en-US" dirty="0"/>
          </a:p>
        </p:txBody>
      </p:sp>
      <p:sp>
        <p:nvSpPr>
          <p:cNvPr id="37892" name="Header Placeholder 3"/>
          <p:cNvSpPr>
            <a:spLocks noGrp="1"/>
          </p:cNvSpPr>
          <p:nvPr>
            <p:ph type="hdr" sz="quarter"/>
          </p:nvPr>
        </p:nvSpPr>
        <p:spPr>
          <a:noFill/>
        </p:spPr>
        <p:txBody>
          <a:bodyPr/>
          <a:lstStyle/>
          <a:p>
            <a:r>
              <a:rPr lang="en-GB" smtClean="0"/>
              <a:t>CS 166 - Malware</a:t>
            </a:r>
          </a:p>
        </p:txBody>
      </p:sp>
      <p:sp>
        <p:nvSpPr>
          <p:cNvPr id="37893" name="Date Placeholder 4"/>
          <p:cNvSpPr>
            <a:spLocks noGrp="1"/>
          </p:cNvSpPr>
          <p:nvPr>
            <p:ph type="dt" sz="quarter"/>
          </p:nvPr>
        </p:nvSpPr>
        <p:spPr>
          <a:noFill/>
        </p:spPr>
        <p:txBody>
          <a:bodyPr/>
          <a:lstStyle/>
          <a:p>
            <a:r>
              <a:rPr lang="en-US" smtClean="0"/>
              <a:t>2009-02-02</a:t>
            </a:r>
            <a:endParaRPr lang="en-GB" smtClean="0"/>
          </a:p>
        </p:txBody>
      </p:sp>
      <p:sp>
        <p:nvSpPr>
          <p:cNvPr id="37894" name="Slide Number Placeholder 5"/>
          <p:cNvSpPr>
            <a:spLocks noGrp="1"/>
          </p:cNvSpPr>
          <p:nvPr>
            <p:ph type="sldNum" sz="quarter"/>
          </p:nvPr>
        </p:nvSpPr>
        <p:spPr>
          <a:noFill/>
        </p:spPr>
        <p:txBody>
          <a:bodyPr/>
          <a:lstStyle/>
          <a:p>
            <a:fld id="{A8932AC5-FD87-475E-9712-710E5DA9DE6A}" type="slidenum">
              <a:rPr lang="en-GB" smtClean="0"/>
              <a:pPr/>
              <a:t>32</a:t>
            </a:fld>
            <a:endParaRPr lang="en-GB" smtClean="0"/>
          </a:p>
        </p:txBody>
      </p:sp>
    </p:spTree>
    <p:extLst>
      <p:ext uri="{BB962C8B-B14F-4D97-AF65-F5344CB8AC3E}">
        <p14:creationId xmlns:p14="http://schemas.microsoft.com/office/powerpoint/2010/main" val="1824669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gnaposto immagine diapositiva 1"/>
          <p:cNvSpPr>
            <a:spLocks noGrp="1" noRot="1" noChangeAspect="1" noTextEdit="1"/>
          </p:cNvSpPr>
          <p:nvPr>
            <p:ph type="sldImg"/>
          </p:nvPr>
        </p:nvSpPr>
        <p:spPr>
          <a:ln/>
        </p:spPr>
      </p:sp>
      <p:sp>
        <p:nvSpPr>
          <p:cNvPr id="38915" name="Segnaposto note 2"/>
          <p:cNvSpPr>
            <a:spLocks noGrp="1"/>
          </p:cNvSpPr>
          <p:nvPr>
            <p:ph type="body" idx="1"/>
          </p:nvPr>
        </p:nvSpPr>
        <p:spPr>
          <a:noFill/>
          <a:ln/>
        </p:spPr>
        <p:txBody>
          <a:bodyPr/>
          <a:lstStyle/>
          <a:p>
            <a:endParaRPr lang="it-IT" smtClean="0"/>
          </a:p>
        </p:txBody>
      </p:sp>
      <p:sp>
        <p:nvSpPr>
          <p:cNvPr id="38916" name="Segnaposto intestazione 3"/>
          <p:cNvSpPr>
            <a:spLocks noGrp="1"/>
          </p:cNvSpPr>
          <p:nvPr>
            <p:ph type="hdr" sz="quarter"/>
          </p:nvPr>
        </p:nvSpPr>
        <p:spPr>
          <a:noFill/>
        </p:spPr>
        <p:txBody>
          <a:bodyPr/>
          <a:lstStyle/>
          <a:p>
            <a:r>
              <a:rPr lang="en-GB" smtClean="0"/>
              <a:t>Malicious Code</a:t>
            </a:r>
          </a:p>
        </p:txBody>
      </p:sp>
      <p:sp>
        <p:nvSpPr>
          <p:cNvPr id="38917" name="Segnaposto data 4"/>
          <p:cNvSpPr>
            <a:spLocks noGrp="1"/>
          </p:cNvSpPr>
          <p:nvPr>
            <p:ph type="dt" sz="quarter"/>
          </p:nvPr>
        </p:nvSpPr>
        <p:spPr>
          <a:noFill/>
        </p:spPr>
        <p:txBody>
          <a:bodyPr/>
          <a:lstStyle/>
          <a:p>
            <a:r>
              <a:rPr lang="en-US" smtClean="0"/>
              <a:t>2008-02-04</a:t>
            </a:r>
            <a:endParaRPr lang="en-GB" smtClean="0"/>
          </a:p>
        </p:txBody>
      </p:sp>
      <p:sp>
        <p:nvSpPr>
          <p:cNvPr id="38918" name="Segnaposto numero diapositiva 5"/>
          <p:cNvSpPr>
            <a:spLocks noGrp="1"/>
          </p:cNvSpPr>
          <p:nvPr>
            <p:ph type="sldNum" sz="quarter"/>
          </p:nvPr>
        </p:nvSpPr>
        <p:spPr>
          <a:noFill/>
        </p:spPr>
        <p:txBody>
          <a:bodyPr/>
          <a:lstStyle/>
          <a:p>
            <a:fld id="{40A66B04-AE60-480F-B70C-983989D6E6A8}" type="slidenum">
              <a:rPr lang="en-GB" smtClean="0"/>
              <a:pPr/>
              <a:t>35</a:t>
            </a:fld>
            <a:endParaRPr lang="en-GB" smtClean="0"/>
          </a:p>
        </p:txBody>
      </p:sp>
    </p:spTree>
    <p:extLst>
      <p:ext uri="{BB962C8B-B14F-4D97-AF65-F5344CB8AC3E}">
        <p14:creationId xmlns:p14="http://schemas.microsoft.com/office/powerpoint/2010/main" val="2513619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immagine diapositiva 1"/>
          <p:cNvSpPr>
            <a:spLocks noGrp="1" noRot="1" noChangeAspect="1" noTextEdit="1"/>
          </p:cNvSpPr>
          <p:nvPr>
            <p:ph type="sldImg"/>
          </p:nvPr>
        </p:nvSpPr>
        <p:spPr>
          <a:ln/>
        </p:spPr>
      </p:sp>
      <p:sp>
        <p:nvSpPr>
          <p:cNvPr id="39939" name="Segnaposto note 2"/>
          <p:cNvSpPr>
            <a:spLocks noGrp="1"/>
          </p:cNvSpPr>
          <p:nvPr>
            <p:ph type="body" idx="1"/>
          </p:nvPr>
        </p:nvSpPr>
        <p:spPr>
          <a:noFill/>
          <a:ln/>
        </p:spPr>
        <p:txBody>
          <a:bodyPr/>
          <a:lstStyle/>
          <a:p>
            <a:endParaRPr lang="it-IT" smtClean="0"/>
          </a:p>
        </p:txBody>
      </p:sp>
      <p:sp>
        <p:nvSpPr>
          <p:cNvPr id="39940" name="Segnaposto intestazione 3"/>
          <p:cNvSpPr>
            <a:spLocks noGrp="1"/>
          </p:cNvSpPr>
          <p:nvPr>
            <p:ph type="hdr" sz="quarter"/>
          </p:nvPr>
        </p:nvSpPr>
        <p:spPr>
          <a:noFill/>
        </p:spPr>
        <p:txBody>
          <a:bodyPr/>
          <a:lstStyle/>
          <a:p>
            <a:r>
              <a:rPr lang="en-GB" smtClean="0"/>
              <a:t>Malicious Code</a:t>
            </a:r>
          </a:p>
        </p:txBody>
      </p:sp>
      <p:sp>
        <p:nvSpPr>
          <p:cNvPr id="39941" name="Segnaposto data 4"/>
          <p:cNvSpPr>
            <a:spLocks noGrp="1"/>
          </p:cNvSpPr>
          <p:nvPr>
            <p:ph type="dt" sz="quarter"/>
          </p:nvPr>
        </p:nvSpPr>
        <p:spPr>
          <a:noFill/>
        </p:spPr>
        <p:txBody>
          <a:bodyPr/>
          <a:lstStyle/>
          <a:p>
            <a:r>
              <a:rPr lang="en-US" smtClean="0"/>
              <a:t>2008-02-04</a:t>
            </a:r>
            <a:endParaRPr lang="en-GB" smtClean="0"/>
          </a:p>
        </p:txBody>
      </p:sp>
      <p:sp>
        <p:nvSpPr>
          <p:cNvPr id="39942" name="Segnaposto numero diapositiva 5"/>
          <p:cNvSpPr>
            <a:spLocks noGrp="1"/>
          </p:cNvSpPr>
          <p:nvPr>
            <p:ph type="sldNum" sz="quarter"/>
          </p:nvPr>
        </p:nvSpPr>
        <p:spPr>
          <a:noFill/>
        </p:spPr>
        <p:txBody>
          <a:bodyPr/>
          <a:lstStyle/>
          <a:p>
            <a:fld id="{52E648A6-F018-4C69-A8EB-3BAEE27ADE91}" type="slidenum">
              <a:rPr lang="en-GB" smtClean="0"/>
              <a:pPr/>
              <a:t>37</a:t>
            </a:fld>
            <a:endParaRPr lang="en-GB" smtClean="0"/>
          </a:p>
        </p:txBody>
      </p:sp>
    </p:spTree>
    <p:extLst>
      <p:ext uri="{BB962C8B-B14F-4D97-AF65-F5344CB8AC3E}">
        <p14:creationId xmlns:p14="http://schemas.microsoft.com/office/powerpoint/2010/main" val="290751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5D0917FE-C2E5-4B92-9843-6061FEB86663}" type="slidenum">
              <a:rPr lang="en-GB" smtClean="0"/>
              <a:pPr>
                <a:defRPr/>
              </a:pPr>
              <a:t>‹#›</a:t>
            </a:fld>
            <a:endParaRPr lang="en-GB"/>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5D0917FE-C2E5-4B92-9843-6061FEB86663}" type="slidenum">
              <a:rPr lang="en-GB" smtClean="0"/>
              <a:pPr>
                <a:defRPr/>
              </a:pPr>
              <a:t>‹#›</a:t>
            </a:fld>
            <a:endParaRPr lang="en-GB"/>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5D0917FE-C2E5-4B92-9843-6061FEB86663}" type="slidenum">
              <a:rPr lang="en-GB" smtClean="0"/>
              <a:pPr>
                <a:defRPr/>
              </a:pPr>
              <a:t>‹#›</a:t>
            </a:fld>
            <a:endParaRPr lang="en-GB"/>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69225" cy="1930400"/>
          </a:xfrm>
        </p:spPr>
        <p:txBody>
          <a:bodyPr/>
          <a:lstStyle/>
          <a:p>
            <a:r>
              <a:rPr lang="en-US" smtClean="0"/>
              <a:t>Click to edit Master title style</a:t>
            </a:r>
            <a:endParaRPr lang="en-US"/>
          </a:p>
        </p:txBody>
      </p:sp>
      <p:sp>
        <p:nvSpPr>
          <p:cNvPr id="3" name="Rectangle 8"/>
          <p:cNvSpPr>
            <a:spLocks noGrp="1" noChangeArrowheads="1"/>
          </p:cNvSpPr>
          <p:nvPr>
            <p:ph type="dt" idx="10"/>
          </p:nvPr>
        </p:nvSpPr>
        <p:spPr/>
        <p:txBody>
          <a:bodyPr/>
          <a:lstStyle>
            <a:lvl1pPr>
              <a:defRPr smtClean="0">
                <a:latin typeface="+mn-lt"/>
              </a:defRPr>
            </a:lvl1pPr>
          </a:lstStyle>
          <a:p>
            <a:pPr>
              <a:defRPr/>
            </a:pPr>
            <a:fld id="{17832444-4830-4194-8C9D-367C8F47836E}" type="datetime1">
              <a:rPr lang="en-US"/>
              <a:pPr>
                <a:defRPr/>
              </a:pPr>
              <a:t>1/26/2018</a:t>
            </a:fld>
            <a:endParaRPr lang="en-GB" dirty="0"/>
          </a:p>
        </p:txBody>
      </p:sp>
      <p:sp>
        <p:nvSpPr>
          <p:cNvPr id="4" name="Rectangle 9"/>
          <p:cNvSpPr>
            <a:spLocks noGrp="1" noChangeArrowheads="1"/>
          </p:cNvSpPr>
          <p:nvPr>
            <p:ph type="ftr" idx="11"/>
          </p:nvPr>
        </p:nvSpPr>
        <p:spPr/>
        <p:txBody>
          <a:bodyPr/>
          <a:lstStyle>
            <a:lvl1pPr>
              <a:defRPr>
                <a:latin typeface="+mn-lt"/>
              </a:defRPr>
            </a:lvl1pPr>
          </a:lstStyle>
          <a:p>
            <a:pPr>
              <a:defRPr/>
            </a:pPr>
            <a:r>
              <a:rPr lang="en-GB"/>
              <a:t>Malware</a:t>
            </a:r>
          </a:p>
        </p:txBody>
      </p:sp>
      <p:sp>
        <p:nvSpPr>
          <p:cNvPr id="5" name="Rectangle 10"/>
          <p:cNvSpPr>
            <a:spLocks noGrp="1" noChangeArrowheads="1"/>
          </p:cNvSpPr>
          <p:nvPr>
            <p:ph type="sldNum" idx="12"/>
          </p:nvPr>
        </p:nvSpPr>
        <p:spPr/>
        <p:txBody>
          <a:bodyPr/>
          <a:lstStyle>
            <a:lvl1pPr>
              <a:defRPr>
                <a:latin typeface="+mn-lt"/>
              </a:defRPr>
            </a:lvl1pPr>
          </a:lstStyle>
          <a:p>
            <a:pPr>
              <a:defRPr/>
            </a:pPr>
            <a:fld id="{6CBD83E5-80DB-40C3-9D21-E0017198AFE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5D0917FE-C2E5-4B92-9843-6061FEB86663}" type="slidenum">
              <a:rPr lang="en-GB" smtClean="0"/>
              <a:pPr>
                <a:defRPr/>
              </a:pPr>
              <a:t>‹#›</a:t>
            </a:fld>
            <a:endParaRPr lang="en-GB"/>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5EAC4B48-4973-4EAB-B320-B931B3B36DE0}" type="datetime1">
              <a:rPr lang="en-US" smtClean="0"/>
              <a:pPr>
                <a:defRPr/>
              </a:pPr>
              <a:t>1/26/2018</a:t>
            </a:fld>
            <a:endParaRPr lang="en-GB"/>
          </a:p>
        </p:txBody>
      </p:sp>
      <p:sp>
        <p:nvSpPr>
          <p:cNvPr id="6" name="Footer Placeholder 5"/>
          <p:cNvSpPr>
            <a:spLocks noGrp="1"/>
          </p:cNvSpPr>
          <p:nvPr>
            <p:ph type="ftr" sz="quarter" idx="11"/>
          </p:nvPr>
        </p:nvSpPr>
        <p:spPr/>
        <p:txBody>
          <a:bodyPr/>
          <a:lstStyle/>
          <a:p>
            <a:pPr>
              <a:defRPr/>
            </a:pPr>
            <a:r>
              <a:rPr lang="en-GB" smtClean="0"/>
              <a:t>Malware</a:t>
            </a:r>
            <a:endParaRPr lang="en-GB"/>
          </a:p>
        </p:txBody>
      </p:sp>
      <p:sp>
        <p:nvSpPr>
          <p:cNvPr id="7" name="Slide Number Placeholder 6"/>
          <p:cNvSpPr>
            <a:spLocks noGrp="1"/>
          </p:cNvSpPr>
          <p:nvPr>
            <p:ph type="sldNum" sz="quarter" idx="12"/>
          </p:nvPr>
        </p:nvSpPr>
        <p:spPr/>
        <p:txBody>
          <a:bodyPr/>
          <a:lstStyle/>
          <a:p>
            <a:pPr>
              <a:defRPr/>
            </a:pPr>
            <a:fld id="{62F1C269-EBD0-45B9-839F-44E5ABEB7BB0}"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8" name="Footer Placeholder 7"/>
          <p:cNvSpPr>
            <a:spLocks noGrp="1"/>
          </p:cNvSpPr>
          <p:nvPr>
            <p:ph type="ftr" sz="quarter" idx="11"/>
          </p:nvPr>
        </p:nvSpPr>
        <p:spPr/>
        <p:txBody>
          <a:bodyPr/>
          <a:lstStyle/>
          <a:p>
            <a:pPr>
              <a:defRPr/>
            </a:pPr>
            <a:r>
              <a:rPr lang="en-GB" smtClean="0"/>
              <a:t>Malware</a:t>
            </a:r>
            <a:endParaRPr lang="en-GB"/>
          </a:p>
        </p:txBody>
      </p:sp>
      <p:sp>
        <p:nvSpPr>
          <p:cNvPr id="9" name="Slide Number Placeholder 8"/>
          <p:cNvSpPr>
            <a:spLocks noGrp="1"/>
          </p:cNvSpPr>
          <p:nvPr>
            <p:ph type="sldNum" sz="quarter" idx="12"/>
          </p:nvPr>
        </p:nvSpPr>
        <p:spPr/>
        <p:txBody>
          <a:bodyPr/>
          <a:lstStyle/>
          <a:p>
            <a:pPr>
              <a:defRPr/>
            </a:pPr>
            <a:fld id="{5D0917FE-C2E5-4B92-9843-6061FEB86663}" type="slidenum">
              <a:rPr lang="en-GB" smtClean="0"/>
              <a:pPr>
                <a:defRPr/>
              </a:pPr>
              <a:t>‹#›</a:t>
            </a:fld>
            <a:endParaRPr lang="en-GB"/>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4" name="Footer Placeholder 3"/>
          <p:cNvSpPr>
            <a:spLocks noGrp="1"/>
          </p:cNvSpPr>
          <p:nvPr>
            <p:ph type="ftr" sz="quarter" idx="11"/>
          </p:nvPr>
        </p:nvSpPr>
        <p:spPr/>
        <p:txBody>
          <a:bodyPr/>
          <a:lstStyle/>
          <a:p>
            <a:pPr>
              <a:defRPr/>
            </a:pPr>
            <a:r>
              <a:rPr lang="en-GB" smtClean="0"/>
              <a:t>Malware</a:t>
            </a:r>
            <a:endParaRPr lang="en-GB"/>
          </a:p>
        </p:txBody>
      </p:sp>
      <p:sp>
        <p:nvSpPr>
          <p:cNvPr id="5" name="Slide Number Placeholder 4"/>
          <p:cNvSpPr>
            <a:spLocks noGrp="1"/>
          </p:cNvSpPr>
          <p:nvPr>
            <p:ph type="sldNum" sz="quarter" idx="12"/>
          </p:nvPr>
        </p:nvSpPr>
        <p:spPr/>
        <p:txBody>
          <a:bodyPr/>
          <a:lstStyle/>
          <a:p>
            <a:pPr>
              <a:defRPr/>
            </a:pPr>
            <a:fld id="{5D0917FE-C2E5-4B92-9843-6061FEB86663}" type="slidenum">
              <a:rPr lang="en-GB" smtClean="0"/>
              <a:pPr>
                <a:defRPr/>
              </a:pPr>
              <a:t>‹#›</a:t>
            </a:fld>
            <a:endParaRPr lang="en-GB"/>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3" name="Footer Placeholder 2"/>
          <p:cNvSpPr>
            <a:spLocks noGrp="1"/>
          </p:cNvSpPr>
          <p:nvPr>
            <p:ph type="ftr" sz="quarter" idx="11"/>
          </p:nvPr>
        </p:nvSpPr>
        <p:spPr/>
        <p:txBody>
          <a:bodyPr/>
          <a:lstStyle/>
          <a:p>
            <a:pPr>
              <a:defRPr/>
            </a:pPr>
            <a:r>
              <a:rPr lang="en-GB" smtClean="0"/>
              <a:t>Malware</a:t>
            </a:r>
            <a:endParaRPr lang="en-GB"/>
          </a:p>
        </p:txBody>
      </p:sp>
      <p:sp>
        <p:nvSpPr>
          <p:cNvPr id="4" name="Slide Number Placeholder 3"/>
          <p:cNvSpPr>
            <a:spLocks noGrp="1"/>
          </p:cNvSpPr>
          <p:nvPr>
            <p:ph type="sldNum" sz="quarter" idx="12"/>
          </p:nvPr>
        </p:nvSpPr>
        <p:spPr/>
        <p:txBody>
          <a:bodyPr/>
          <a:lstStyle/>
          <a:p>
            <a:pPr>
              <a:defRPr/>
            </a:pPr>
            <a:fld id="{5D0917FE-C2E5-4B92-9843-6061FEB86663}" type="slidenum">
              <a:rPr lang="en-GB" smtClean="0"/>
              <a:pPr>
                <a:defRPr/>
              </a:pPr>
              <a:t>‹#›</a:t>
            </a:fld>
            <a:endParaRPr lang="en-GB"/>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6" name="Footer Placeholder 5"/>
          <p:cNvSpPr>
            <a:spLocks noGrp="1"/>
          </p:cNvSpPr>
          <p:nvPr>
            <p:ph type="ftr" sz="quarter" idx="11"/>
          </p:nvPr>
        </p:nvSpPr>
        <p:spPr/>
        <p:txBody>
          <a:bodyPr/>
          <a:lstStyle/>
          <a:p>
            <a:pPr>
              <a:defRPr/>
            </a:pPr>
            <a:r>
              <a:rPr lang="en-GB" smtClean="0"/>
              <a:t>Malware</a:t>
            </a:r>
            <a:endParaRPr lang="en-GB"/>
          </a:p>
        </p:txBody>
      </p:sp>
      <p:sp>
        <p:nvSpPr>
          <p:cNvPr id="7" name="Slide Number Placeholder 6"/>
          <p:cNvSpPr>
            <a:spLocks noGrp="1"/>
          </p:cNvSpPr>
          <p:nvPr>
            <p:ph type="sldNum" sz="quarter" idx="12"/>
          </p:nvPr>
        </p:nvSpPr>
        <p:spPr/>
        <p:txBody>
          <a:bodyPr/>
          <a:lstStyle/>
          <a:p>
            <a:pPr>
              <a:defRPr/>
            </a:pPr>
            <a:fld id="{5D0917FE-C2E5-4B92-9843-6061FEB86663}" type="slidenum">
              <a:rPr lang="en-GB" smtClean="0"/>
              <a:pPr>
                <a:defRPr/>
              </a:pPr>
              <a:t>‹#›</a:t>
            </a:fld>
            <a:endParaRPr lang="en-GB"/>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6" name="Footer Placeholder 5"/>
          <p:cNvSpPr>
            <a:spLocks noGrp="1"/>
          </p:cNvSpPr>
          <p:nvPr>
            <p:ph type="ftr" sz="quarter" idx="11"/>
          </p:nvPr>
        </p:nvSpPr>
        <p:spPr/>
        <p:txBody>
          <a:bodyPr/>
          <a:lstStyle/>
          <a:p>
            <a:pPr>
              <a:defRPr/>
            </a:pPr>
            <a:r>
              <a:rPr lang="en-GB" smtClean="0"/>
              <a:t>Malware</a:t>
            </a:r>
            <a:endParaRPr lang="en-GB"/>
          </a:p>
        </p:txBody>
      </p:sp>
      <p:sp>
        <p:nvSpPr>
          <p:cNvPr id="7" name="Slide Number Placeholder 6"/>
          <p:cNvSpPr>
            <a:spLocks noGrp="1"/>
          </p:cNvSpPr>
          <p:nvPr>
            <p:ph type="sldNum" sz="quarter" idx="12"/>
          </p:nvPr>
        </p:nvSpPr>
        <p:spPr/>
        <p:txBody>
          <a:bodyPr/>
          <a:lstStyle/>
          <a:p>
            <a:pPr>
              <a:defRPr/>
            </a:pPr>
            <a:fld id="{5D0917FE-C2E5-4B92-9843-6061FEB86663}" type="slidenum">
              <a:rPr lang="en-GB" smtClean="0"/>
              <a:pPr>
                <a:defRPr/>
              </a:pPr>
              <a:t>‹#›</a:t>
            </a:fld>
            <a:endParaRPr lang="en-GB"/>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06ED448-FA57-4BBD-ABE4-0F7F0F924D6D}" type="datetime1">
              <a:rPr lang="en-US" smtClean="0"/>
              <a:pPr>
                <a:defRPr/>
              </a:pPr>
              <a:t>1/26/2018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GB" smtClean="0"/>
              <a:t>Malware</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D0917FE-C2E5-4B92-9843-6061FEB86663}"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x.doi.org/10.1109/TNET.2005.857113"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aida.org/publications/papers/2002/codered/"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4.xml"/><Relationship Id="rId4" Type="http://schemas.openxmlformats.org/officeDocument/2006/relationships/image" Target="../media/image15.tif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hyperlink" Target="http://www.symantec.com/business/theme.jsp?themeid=threatreport"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tiff"/><Relationship Id="rId7" Type="http://schemas.openxmlformats.org/officeDocument/2006/relationships/image" Target="../media/image24.tiff"/><Relationship Id="rId2" Type="http://schemas.openxmlformats.org/officeDocument/2006/relationships/image" Target="../media/image19.tiff"/><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5.tiff"/><Relationship Id="rId1" Type="http://schemas.openxmlformats.org/officeDocument/2006/relationships/slideLayout" Target="../slideLayouts/slideLayout6.xml"/><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cme.mitre.org/data/list.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v-comparatives.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609600" y="1905000"/>
            <a:ext cx="7772400" cy="1754326"/>
          </a:xfrm>
        </p:spPr>
        <p:txBody>
          <a:bodyPr>
            <a:spAutoFit/>
          </a:bodyPr>
          <a:lstStyle/>
          <a:p>
            <a:pPr algn="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5400" dirty="0" smtClean="0">
                <a:solidFill>
                  <a:srgbClr val="FF0000"/>
                </a:solidFill>
              </a:rPr>
              <a:t>Malware: </a:t>
            </a:r>
            <a:br>
              <a:rPr lang="en-GB" sz="5400" dirty="0" smtClean="0">
                <a:solidFill>
                  <a:srgbClr val="FF0000"/>
                </a:solidFill>
              </a:rPr>
            </a:br>
            <a:r>
              <a:rPr lang="en-GB" sz="5400" dirty="0" smtClean="0">
                <a:solidFill>
                  <a:srgbClr val="FF0000"/>
                </a:solidFill>
              </a:rPr>
              <a:t>Malicious Software</a:t>
            </a:r>
          </a:p>
        </p:txBody>
      </p:sp>
      <p:sp>
        <p:nvSpPr>
          <p:cNvPr id="7" name="Date Placeholder 6"/>
          <p:cNvSpPr>
            <a:spLocks noGrp="1"/>
          </p:cNvSpPr>
          <p:nvPr>
            <p:ph type="dt" idx="10"/>
          </p:nvPr>
        </p:nvSpPr>
        <p:spPr/>
        <p:txBody>
          <a:bodyPr/>
          <a:lstStyle/>
          <a:p>
            <a:pPr>
              <a:defRPr/>
            </a:pPr>
            <a:fld id="{4589B24E-EA83-4815-A29C-A0CD1EA20320}" type="datetime1">
              <a:rPr lang="en-US"/>
              <a:pPr>
                <a:defRPr/>
              </a:pPr>
              <a:t>1/26/2018</a:t>
            </a:fld>
            <a:endParaRPr lang="en-GB" dirty="0"/>
          </a:p>
        </p:txBody>
      </p:sp>
      <p:sp>
        <p:nvSpPr>
          <p:cNvPr id="9" name="Footer Placeholder 8"/>
          <p:cNvSpPr>
            <a:spLocks noGrp="1"/>
          </p:cNvSpPr>
          <p:nvPr>
            <p:ph type="ftr" idx="11"/>
          </p:nvPr>
        </p:nvSpPr>
        <p:spPr/>
        <p:txBody>
          <a:bodyPr/>
          <a:lstStyle/>
          <a:p>
            <a:pPr>
              <a:defRPr/>
            </a:pPr>
            <a:r>
              <a:rPr lang="en-GB" smtClean="0"/>
              <a:t>Malware</a:t>
            </a:r>
            <a:endParaRPr lang="en-GB"/>
          </a:p>
        </p:txBody>
      </p:sp>
      <p:sp>
        <p:nvSpPr>
          <p:cNvPr id="8" name="Slide Number Placeholder 7"/>
          <p:cNvSpPr>
            <a:spLocks noGrp="1"/>
          </p:cNvSpPr>
          <p:nvPr>
            <p:ph type="sldNum" idx="12"/>
          </p:nvPr>
        </p:nvSpPr>
        <p:spPr/>
        <p:txBody>
          <a:bodyPr/>
          <a:lstStyle/>
          <a:p>
            <a:pPr>
              <a:defRPr/>
            </a:pPr>
            <a:fld id="{5735EC2E-955A-48EF-AD85-B5A600491DEA}" type="slidenum">
              <a:rPr lang="en-GB" smtClean="0"/>
              <a:pPr>
                <a:defRPr/>
              </a:pPr>
              <a:t>1</a:t>
            </a:fld>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Biological Analogy</a:t>
            </a:r>
            <a:endParaRPr lang="en-US" dirty="0"/>
          </a:p>
        </p:txBody>
      </p:sp>
      <p:sp>
        <p:nvSpPr>
          <p:cNvPr id="3" name="Content Placeholder 2"/>
          <p:cNvSpPr>
            <a:spLocks noGrp="1"/>
          </p:cNvSpPr>
          <p:nvPr>
            <p:ph idx="1"/>
          </p:nvPr>
        </p:nvSpPr>
        <p:spPr>
          <a:xfrm>
            <a:off x="381000" y="1143000"/>
            <a:ext cx="8229600" cy="1143000"/>
          </a:xfrm>
        </p:spPr>
        <p:txBody>
          <a:bodyPr/>
          <a:lstStyle/>
          <a:p>
            <a:r>
              <a:rPr lang="en-US" dirty="0" smtClean="0"/>
              <a:t>Computer viruses share some properties with Biological viruses</a:t>
            </a:r>
            <a:endParaRPr lang="en-US" dirty="0"/>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10</a:t>
            </a:fld>
            <a:endParaRPr lang="en-GB"/>
          </a:p>
        </p:txBody>
      </p:sp>
      <p:grpSp>
        <p:nvGrpSpPr>
          <p:cNvPr id="42" name="Group 41"/>
          <p:cNvGrpSpPr/>
          <p:nvPr/>
        </p:nvGrpSpPr>
        <p:grpSpPr>
          <a:xfrm>
            <a:off x="1676400" y="2362200"/>
            <a:ext cx="6096000" cy="4200511"/>
            <a:chOff x="503395" y="243194"/>
            <a:chExt cx="7924634" cy="6460249"/>
          </a:xfrm>
        </p:grpSpPr>
        <p:sp>
          <p:nvSpPr>
            <p:cNvPr id="7" name="Freeform 6"/>
            <p:cNvSpPr/>
            <p:nvPr/>
          </p:nvSpPr>
          <p:spPr>
            <a:xfrm>
              <a:off x="528354" y="768842"/>
              <a:ext cx="2349211" cy="1888067"/>
            </a:xfrm>
            <a:custGeom>
              <a:avLst/>
              <a:gdLst>
                <a:gd name="connsiteX0" fmla="*/ 687895 w 2512482"/>
                <a:gd name="connsiteY0" fmla="*/ 293956 h 2508426"/>
                <a:gd name="connsiteX1" fmla="*/ 64674 w 2512482"/>
                <a:gd name="connsiteY1" fmla="*/ 1034726 h 2508426"/>
                <a:gd name="connsiteX2" fmla="*/ 299852 w 2512482"/>
                <a:gd name="connsiteY2" fmla="*/ 2069452 h 2508426"/>
                <a:gd name="connsiteX3" fmla="*/ 1663882 w 2512482"/>
                <a:gd name="connsiteY3" fmla="*/ 2363408 h 2508426"/>
                <a:gd name="connsiteX4" fmla="*/ 2487004 w 2512482"/>
                <a:gd name="connsiteY4" fmla="*/ 1199341 h 2508426"/>
                <a:gd name="connsiteX5" fmla="*/ 1816747 w 2512482"/>
                <a:gd name="connsiteY5" fmla="*/ 152857 h 2508426"/>
                <a:gd name="connsiteX6" fmla="*/ 687895 w 2512482"/>
                <a:gd name="connsiteY6" fmla="*/ 293956 h 250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2482" h="2508426">
                  <a:moveTo>
                    <a:pt x="687895" y="293956"/>
                  </a:moveTo>
                  <a:cubicBezTo>
                    <a:pt x="395883" y="440934"/>
                    <a:pt x="129348" y="738810"/>
                    <a:pt x="64674" y="1034726"/>
                  </a:cubicBezTo>
                  <a:cubicBezTo>
                    <a:pt x="0" y="1330642"/>
                    <a:pt x="33317" y="1848005"/>
                    <a:pt x="299852" y="2069452"/>
                  </a:cubicBezTo>
                  <a:cubicBezTo>
                    <a:pt x="566387" y="2290899"/>
                    <a:pt x="1299357" y="2508426"/>
                    <a:pt x="1663882" y="2363408"/>
                  </a:cubicBezTo>
                  <a:cubicBezTo>
                    <a:pt x="2028407" y="2218390"/>
                    <a:pt x="2461527" y="1567766"/>
                    <a:pt x="2487004" y="1199341"/>
                  </a:cubicBezTo>
                  <a:cubicBezTo>
                    <a:pt x="2512482" y="830916"/>
                    <a:pt x="2118558" y="305714"/>
                    <a:pt x="1816747" y="152857"/>
                  </a:cubicBezTo>
                  <a:cubicBezTo>
                    <a:pt x="1514936" y="0"/>
                    <a:pt x="979907" y="146978"/>
                    <a:pt x="687895" y="293956"/>
                  </a:cubicBezTo>
                  <a:close/>
                </a:path>
              </a:pathLst>
            </a:cu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a:solidFill>
                  <a:srgbClr val="FF0000"/>
                </a:solidFill>
              </a:endParaRPr>
            </a:p>
          </p:txBody>
        </p:sp>
        <p:sp>
          <p:nvSpPr>
            <p:cNvPr id="8" name="Freeform 7"/>
            <p:cNvSpPr/>
            <p:nvPr/>
          </p:nvSpPr>
          <p:spPr>
            <a:xfrm>
              <a:off x="4029262" y="762622"/>
              <a:ext cx="2349211" cy="1888067"/>
            </a:xfrm>
            <a:custGeom>
              <a:avLst/>
              <a:gdLst>
                <a:gd name="connsiteX0" fmla="*/ 687895 w 2512482"/>
                <a:gd name="connsiteY0" fmla="*/ 293956 h 2508426"/>
                <a:gd name="connsiteX1" fmla="*/ 64674 w 2512482"/>
                <a:gd name="connsiteY1" fmla="*/ 1034726 h 2508426"/>
                <a:gd name="connsiteX2" fmla="*/ 299852 w 2512482"/>
                <a:gd name="connsiteY2" fmla="*/ 2069452 h 2508426"/>
                <a:gd name="connsiteX3" fmla="*/ 1663882 w 2512482"/>
                <a:gd name="connsiteY3" fmla="*/ 2363408 h 2508426"/>
                <a:gd name="connsiteX4" fmla="*/ 2487004 w 2512482"/>
                <a:gd name="connsiteY4" fmla="*/ 1199341 h 2508426"/>
                <a:gd name="connsiteX5" fmla="*/ 1816747 w 2512482"/>
                <a:gd name="connsiteY5" fmla="*/ 152857 h 2508426"/>
                <a:gd name="connsiteX6" fmla="*/ 687895 w 2512482"/>
                <a:gd name="connsiteY6" fmla="*/ 293956 h 250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2482" h="2508426">
                  <a:moveTo>
                    <a:pt x="687895" y="293956"/>
                  </a:moveTo>
                  <a:cubicBezTo>
                    <a:pt x="395883" y="440934"/>
                    <a:pt x="129348" y="738810"/>
                    <a:pt x="64674" y="1034726"/>
                  </a:cubicBezTo>
                  <a:cubicBezTo>
                    <a:pt x="0" y="1330642"/>
                    <a:pt x="33317" y="1848005"/>
                    <a:pt x="299852" y="2069452"/>
                  </a:cubicBezTo>
                  <a:cubicBezTo>
                    <a:pt x="566387" y="2290899"/>
                    <a:pt x="1299357" y="2508426"/>
                    <a:pt x="1663882" y="2363408"/>
                  </a:cubicBezTo>
                  <a:cubicBezTo>
                    <a:pt x="2028407" y="2218390"/>
                    <a:pt x="2461527" y="1567766"/>
                    <a:pt x="2487004" y="1199341"/>
                  </a:cubicBezTo>
                  <a:cubicBezTo>
                    <a:pt x="2512482" y="830916"/>
                    <a:pt x="2118558" y="305714"/>
                    <a:pt x="1816747" y="152857"/>
                  </a:cubicBezTo>
                  <a:cubicBezTo>
                    <a:pt x="1514936" y="0"/>
                    <a:pt x="979907" y="146978"/>
                    <a:pt x="687895" y="293956"/>
                  </a:cubicBezTo>
                  <a:close/>
                </a:path>
              </a:pathLst>
            </a:cu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a:solidFill>
                  <a:srgbClr val="FF0000"/>
                </a:solidFill>
              </a:endParaRPr>
            </a:p>
          </p:txBody>
        </p:sp>
        <p:sp>
          <p:nvSpPr>
            <p:cNvPr id="9" name="Freeform 8"/>
            <p:cNvSpPr/>
            <p:nvPr/>
          </p:nvSpPr>
          <p:spPr>
            <a:xfrm>
              <a:off x="622137" y="4074768"/>
              <a:ext cx="2349211" cy="1888067"/>
            </a:xfrm>
            <a:custGeom>
              <a:avLst/>
              <a:gdLst>
                <a:gd name="connsiteX0" fmla="*/ 687895 w 2512482"/>
                <a:gd name="connsiteY0" fmla="*/ 293956 h 2508426"/>
                <a:gd name="connsiteX1" fmla="*/ 64674 w 2512482"/>
                <a:gd name="connsiteY1" fmla="*/ 1034726 h 2508426"/>
                <a:gd name="connsiteX2" fmla="*/ 299852 w 2512482"/>
                <a:gd name="connsiteY2" fmla="*/ 2069452 h 2508426"/>
                <a:gd name="connsiteX3" fmla="*/ 1663882 w 2512482"/>
                <a:gd name="connsiteY3" fmla="*/ 2363408 h 2508426"/>
                <a:gd name="connsiteX4" fmla="*/ 2487004 w 2512482"/>
                <a:gd name="connsiteY4" fmla="*/ 1199341 h 2508426"/>
                <a:gd name="connsiteX5" fmla="*/ 1816747 w 2512482"/>
                <a:gd name="connsiteY5" fmla="*/ 152857 h 2508426"/>
                <a:gd name="connsiteX6" fmla="*/ 687895 w 2512482"/>
                <a:gd name="connsiteY6" fmla="*/ 293956 h 250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2482" h="2508426">
                  <a:moveTo>
                    <a:pt x="687895" y="293956"/>
                  </a:moveTo>
                  <a:cubicBezTo>
                    <a:pt x="395883" y="440934"/>
                    <a:pt x="129348" y="738810"/>
                    <a:pt x="64674" y="1034726"/>
                  </a:cubicBezTo>
                  <a:cubicBezTo>
                    <a:pt x="0" y="1330642"/>
                    <a:pt x="33317" y="1848005"/>
                    <a:pt x="299852" y="2069452"/>
                  </a:cubicBezTo>
                  <a:cubicBezTo>
                    <a:pt x="566387" y="2290899"/>
                    <a:pt x="1299357" y="2508426"/>
                    <a:pt x="1663882" y="2363408"/>
                  </a:cubicBezTo>
                  <a:cubicBezTo>
                    <a:pt x="2028407" y="2218390"/>
                    <a:pt x="2461527" y="1567766"/>
                    <a:pt x="2487004" y="1199341"/>
                  </a:cubicBezTo>
                  <a:cubicBezTo>
                    <a:pt x="2512482" y="830916"/>
                    <a:pt x="2118558" y="305714"/>
                    <a:pt x="1816747" y="152857"/>
                  </a:cubicBezTo>
                  <a:cubicBezTo>
                    <a:pt x="1514936" y="0"/>
                    <a:pt x="979907" y="146978"/>
                    <a:pt x="687895" y="293956"/>
                  </a:cubicBezTo>
                  <a:close/>
                </a:path>
              </a:pathLst>
            </a:cu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a:solidFill>
                  <a:srgbClr val="FF0000"/>
                </a:solidFill>
              </a:endParaRPr>
            </a:p>
          </p:txBody>
        </p:sp>
        <p:grpSp>
          <p:nvGrpSpPr>
            <p:cNvPr id="10" name="Group 12"/>
            <p:cNvGrpSpPr/>
            <p:nvPr/>
          </p:nvGrpSpPr>
          <p:grpSpPr>
            <a:xfrm flipH="1">
              <a:off x="1645642" y="5616960"/>
              <a:ext cx="218382" cy="221503"/>
              <a:chOff x="2339552" y="3656359"/>
              <a:chExt cx="517392" cy="482088"/>
            </a:xfrm>
          </p:grpSpPr>
          <p:cxnSp>
            <p:nvCxnSpPr>
              <p:cNvPr id="11" name="Straight Connector 10"/>
              <p:cNvCxnSpPr/>
              <p:nvPr/>
            </p:nvCxnSpPr>
            <p:spPr>
              <a:xfrm rot="10800000">
                <a:off x="2586489" y="3656359"/>
                <a:ext cx="270455" cy="211648"/>
              </a:xfrm>
              <a:prstGeom prst="line">
                <a:avLst/>
              </a:prstGeom>
              <a:ln w="12700"/>
            </p:spPr>
            <p:style>
              <a:lnRef idx="2">
                <a:schemeClr val="accent4">
                  <a:shade val="50000"/>
                </a:schemeClr>
              </a:lnRef>
              <a:fillRef idx="1">
                <a:schemeClr val="accent4"/>
              </a:fillRef>
              <a:effectRef idx="0">
                <a:schemeClr val="accent4"/>
              </a:effectRef>
              <a:fontRef idx="minor">
                <a:schemeClr val="lt1"/>
              </a:fontRef>
            </p:style>
          </p:cxnSp>
          <p:cxnSp>
            <p:nvCxnSpPr>
              <p:cNvPr id="12" name="Straight Connector 11"/>
              <p:cNvCxnSpPr/>
              <p:nvPr/>
            </p:nvCxnSpPr>
            <p:spPr>
              <a:xfrm rot="5400000">
                <a:off x="2221976" y="3773935"/>
                <a:ext cx="482088" cy="246936"/>
              </a:xfrm>
              <a:prstGeom prst="line">
                <a:avLst/>
              </a:prstGeom>
              <a:ln w="12700"/>
            </p:spPr>
            <p:style>
              <a:lnRef idx="2">
                <a:schemeClr val="accent4">
                  <a:shade val="50000"/>
                </a:schemeClr>
              </a:lnRef>
              <a:fillRef idx="1">
                <a:schemeClr val="accent4"/>
              </a:fillRef>
              <a:effectRef idx="0">
                <a:schemeClr val="accent4"/>
              </a:effectRef>
              <a:fontRef idx="minor">
                <a:schemeClr val="lt1"/>
              </a:fontRef>
            </p:style>
          </p:cxnSp>
        </p:grpSp>
        <p:grpSp>
          <p:nvGrpSpPr>
            <p:cNvPr id="13" name="Group 12"/>
            <p:cNvGrpSpPr/>
            <p:nvPr/>
          </p:nvGrpSpPr>
          <p:grpSpPr>
            <a:xfrm flipH="1">
              <a:off x="739990" y="4734549"/>
              <a:ext cx="218382" cy="221503"/>
              <a:chOff x="2339552" y="3656359"/>
              <a:chExt cx="517392" cy="482088"/>
            </a:xfrm>
          </p:grpSpPr>
          <p:cxnSp>
            <p:nvCxnSpPr>
              <p:cNvPr id="14" name="Straight Connector 13"/>
              <p:cNvCxnSpPr/>
              <p:nvPr/>
            </p:nvCxnSpPr>
            <p:spPr>
              <a:xfrm rot="10800000">
                <a:off x="2586489" y="3656359"/>
                <a:ext cx="270455" cy="211648"/>
              </a:xfrm>
              <a:prstGeom prst="line">
                <a:avLst/>
              </a:prstGeom>
              <a:ln w="12700"/>
            </p:spPr>
            <p:style>
              <a:lnRef idx="2">
                <a:schemeClr val="accent4">
                  <a:shade val="50000"/>
                </a:schemeClr>
              </a:lnRef>
              <a:fillRef idx="1">
                <a:schemeClr val="accent4"/>
              </a:fillRef>
              <a:effectRef idx="0">
                <a:schemeClr val="accent4"/>
              </a:effectRef>
              <a:fontRef idx="minor">
                <a:schemeClr val="lt1"/>
              </a:fontRef>
            </p:style>
          </p:cxnSp>
          <p:cxnSp>
            <p:nvCxnSpPr>
              <p:cNvPr id="15" name="Straight Connector 11"/>
              <p:cNvCxnSpPr/>
              <p:nvPr/>
            </p:nvCxnSpPr>
            <p:spPr>
              <a:xfrm rot="5400000">
                <a:off x="2221976" y="3773935"/>
                <a:ext cx="482088" cy="246936"/>
              </a:xfrm>
              <a:prstGeom prst="line">
                <a:avLst/>
              </a:prstGeom>
              <a:ln w="12700"/>
            </p:spPr>
            <p:style>
              <a:lnRef idx="2">
                <a:schemeClr val="accent4">
                  <a:shade val="50000"/>
                </a:schemeClr>
              </a:lnRef>
              <a:fillRef idx="1">
                <a:schemeClr val="accent4"/>
              </a:fillRef>
              <a:effectRef idx="0">
                <a:schemeClr val="accent4"/>
              </a:effectRef>
              <a:fontRef idx="minor">
                <a:schemeClr val="lt1"/>
              </a:fontRef>
            </p:style>
          </p:cxnSp>
        </p:grpSp>
        <p:sp>
          <p:nvSpPr>
            <p:cNvPr id="16" name="Freeform 15"/>
            <p:cNvSpPr/>
            <p:nvPr/>
          </p:nvSpPr>
          <p:spPr>
            <a:xfrm>
              <a:off x="4350456" y="3784600"/>
              <a:ext cx="3125611" cy="2365022"/>
            </a:xfrm>
            <a:custGeom>
              <a:avLst/>
              <a:gdLst>
                <a:gd name="connsiteX0" fmla="*/ 1838677 w 3125611"/>
                <a:gd name="connsiteY0" fmla="*/ 0 h 2365022"/>
                <a:gd name="connsiteX1" fmla="*/ 1652411 w 3125611"/>
                <a:gd name="connsiteY1" fmla="*/ 262467 h 2365022"/>
                <a:gd name="connsiteX2" fmla="*/ 1212144 w 3125611"/>
                <a:gd name="connsiteY2" fmla="*/ 262467 h 2365022"/>
                <a:gd name="connsiteX3" fmla="*/ 458611 w 3125611"/>
                <a:gd name="connsiteY3" fmla="*/ 270933 h 2365022"/>
                <a:gd name="connsiteX4" fmla="*/ 43744 w 3125611"/>
                <a:gd name="connsiteY4" fmla="*/ 804333 h 2365022"/>
                <a:gd name="connsiteX5" fmla="*/ 196144 w 3125611"/>
                <a:gd name="connsiteY5" fmla="*/ 1507067 h 2365022"/>
                <a:gd name="connsiteX6" fmla="*/ 1178277 w 3125611"/>
                <a:gd name="connsiteY6" fmla="*/ 2277533 h 2365022"/>
                <a:gd name="connsiteX7" fmla="*/ 2558344 w 3125611"/>
                <a:gd name="connsiteY7" fmla="*/ 2032000 h 2365022"/>
                <a:gd name="connsiteX8" fmla="*/ 2812344 w 3125611"/>
                <a:gd name="connsiteY8" fmla="*/ 1430867 h 2365022"/>
                <a:gd name="connsiteX9" fmla="*/ 3125611 w 3125611"/>
                <a:gd name="connsiteY9" fmla="*/ 1312333 h 236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5611" h="2365022">
                  <a:moveTo>
                    <a:pt x="1838677" y="0"/>
                  </a:moveTo>
                  <a:cubicBezTo>
                    <a:pt x="1797755" y="109361"/>
                    <a:pt x="1756833" y="218723"/>
                    <a:pt x="1652411" y="262467"/>
                  </a:cubicBezTo>
                  <a:cubicBezTo>
                    <a:pt x="1547989" y="306211"/>
                    <a:pt x="1212144" y="262467"/>
                    <a:pt x="1212144" y="262467"/>
                  </a:cubicBezTo>
                  <a:cubicBezTo>
                    <a:pt x="1013177" y="263878"/>
                    <a:pt x="653344" y="180622"/>
                    <a:pt x="458611" y="270933"/>
                  </a:cubicBezTo>
                  <a:cubicBezTo>
                    <a:pt x="263878" y="361244"/>
                    <a:pt x="87488" y="598311"/>
                    <a:pt x="43744" y="804333"/>
                  </a:cubicBezTo>
                  <a:cubicBezTo>
                    <a:pt x="0" y="1010355"/>
                    <a:pt x="7055" y="1261534"/>
                    <a:pt x="196144" y="1507067"/>
                  </a:cubicBezTo>
                  <a:cubicBezTo>
                    <a:pt x="385233" y="1752600"/>
                    <a:pt x="784577" y="2190044"/>
                    <a:pt x="1178277" y="2277533"/>
                  </a:cubicBezTo>
                  <a:cubicBezTo>
                    <a:pt x="1571977" y="2365022"/>
                    <a:pt x="2286000" y="2173111"/>
                    <a:pt x="2558344" y="2032000"/>
                  </a:cubicBezTo>
                  <a:cubicBezTo>
                    <a:pt x="2830688" y="1890889"/>
                    <a:pt x="2717800" y="1550811"/>
                    <a:pt x="2812344" y="1430867"/>
                  </a:cubicBezTo>
                  <a:cubicBezTo>
                    <a:pt x="2906888" y="1310923"/>
                    <a:pt x="3125611" y="1312333"/>
                    <a:pt x="3125611" y="1312333"/>
                  </a:cubicBezTo>
                </a:path>
              </a:pathLst>
            </a:cu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a:solidFill>
                  <a:srgbClr val="FF0000"/>
                </a:solidFill>
              </a:endParaRPr>
            </a:p>
          </p:txBody>
        </p:sp>
        <p:cxnSp>
          <p:nvCxnSpPr>
            <p:cNvPr id="17" name="Straight Arrow Connector 16"/>
            <p:cNvCxnSpPr/>
            <p:nvPr/>
          </p:nvCxnSpPr>
          <p:spPr>
            <a:xfrm>
              <a:off x="3072948" y="1663700"/>
              <a:ext cx="838652" cy="127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rot="10800000" flipV="1">
              <a:off x="2579630" y="2637988"/>
              <a:ext cx="1662171" cy="142407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p:nvPr/>
          </p:nvCxnSpPr>
          <p:spPr>
            <a:xfrm flipV="1">
              <a:off x="3072948" y="4976169"/>
              <a:ext cx="1168853" cy="840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1288152" y="2656910"/>
              <a:ext cx="1320371" cy="553821"/>
            </a:xfrm>
            <a:prstGeom prst="rect">
              <a:avLst/>
            </a:prstGeom>
            <a:noFill/>
          </p:spPr>
          <p:txBody>
            <a:bodyPr wrap="none" rtlCol="0">
              <a:spAutoFit/>
            </a:bodyPr>
            <a:lstStyle/>
            <a:p>
              <a:r>
                <a:rPr lang="en-US" sz="2000" dirty="0" smtClean="0">
                  <a:solidFill>
                    <a:srgbClr val="FF0000"/>
                  </a:solidFill>
                </a:rPr>
                <a:t>Attack</a:t>
              </a:r>
              <a:endParaRPr lang="en-US" sz="2000" dirty="0">
                <a:solidFill>
                  <a:srgbClr val="FF0000"/>
                </a:solidFill>
              </a:endParaRPr>
            </a:p>
          </p:txBody>
        </p:sp>
        <p:sp>
          <p:nvSpPr>
            <p:cNvPr id="21" name="TextBox 20"/>
            <p:cNvSpPr txBox="1"/>
            <p:nvPr/>
          </p:nvSpPr>
          <p:spPr>
            <a:xfrm>
              <a:off x="4569976" y="2637988"/>
              <a:ext cx="2203452" cy="553821"/>
            </a:xfrm>
            <a:prstGeom prst="rect">
              <a:avLst/>
            </a:prstGeom>
            <a:noFill/>
          </p:spPr>
          <p:txBody>
            <a:bodyPr wrap="none" rtlCol="0">
              <a:spAutoFit/>
            </a:bodyPr>
            <a:lstStyle/>
            <a:p>
              <a:r>
                <a:rPr lang="en-US" sz="2000" dirty="0" smtClean="0">
                  <a:solidFill>
                    <a:srgbClr val="FF0000"/>
                  </a:solidFill>
                </a:rPr>
                <a:t>Penetration</a:t>
              </a:r>
              <a:endParaRPr lang="en-US" sz="2000" dirty="0">
                <a:solidFill>
                  <a:srgbClr val="FF0000"/>
                </a:solidFill>
              </a:endParaRPr>
            </a:p>
          </p:txBody>
        </p:sp>
        <p:sp>
          <p:nvSpPr>
            <p:cNvPr id="22" name="TextBox 21"/>
            <p:cNvSpPr txBox="1"/>
            <p:nvPr/>
          </p:nvSpPr>
          <p:spPr>
            <a:xfrm>
              <a:off x="503395" y="5962835"/>
              <a:ext cx="4578798" cy="553821"/>
            </a:xfrm>
            <a:prstGeom prst="rect">
              <a:avLst/>
            </a:prstGeom>
            <a:noFill/>
          </p:spPr>
          <p:txBody>
            <a:bodyPr wrap="none" rtlCol="0">
              <a:spAutoFit/>
            </a:bodyPr>
            <a:lstStyle/>
            <a:p>
              <a:r>
                <a:rPr lang="en-US" sz="2000" dirty="0" smtClean="0">
                  <a:solidFill>
                    <a:srgbClr val="FF0000"/>
                  </a:solidFill>
                </a:rPr>
                <a:t>Replication and assembly</a:t>
              </a:r>
              <a:endParaRPr lang="en-US" sz="2000" dirty="0">
                <a:solidFill>
                  <a:srgbClr val="FF0000"/>
                </a:solidFill>
              </a:endParaRPr>
            </a:p>
          </p:txBody>
        </p:sp>
        <p:sp>
          <p:nvSpPr>
            <p:cNvPr id="23" name="TextBox 22"/>
            <p:cNvSpPr txBox="1"/>
            <p:nvPr/>
          </p:nvSpPr>
          <p:spPr>
            <a:xfrm>
              <a:off x="5405200" y="6149622"/>
              <a:ext cx="1660382" cy="553821"/>
            </a:xfrm>
            <a:prstGeom prst="rect">
              <a:avLst/>
            </a:prstGeom>
            <a:noFill/>
          </p:spPr>
          <p:txBody>
            <a:bodyPr wrap="none" rtlCol="0">
              <a:spAutoFit/>
            </a:bodyPr>
            <a:lstStyle/>
            <a:p>
              <a:r>
                <a:rPr lang="en-US" sz="2000" dirty="0" smtClean="0">
                  <a:solidFill>
                    <a:srgbClr val="FF0000"/>
                  </a:solidFill>
                </a:rPr>
                <a:t>Release</a:t>
              </a:r>
              <a:endParaRPr lang="en-US" sz="2000" dirty="0">
                <a:solidFill>
                  <a:srgbClr val="FF0000"/>
                </a:solidFill>
              </a:endParaRPr>
            </a:p>
          </p:txBody>
        </p:sp>
        <p:pic>
          <p:nvPicPr>
            <p:cNvPr id="24" name="Picture 23" descr="04-03c.wmf"/>
            <p:cNvPicPr>
              <a:picLocks noChangeAspect="1"/>
            </p:cNvPicPr>
            <p:nvPr/>
          </p:nvPicPr>
          <p:blipFill>
            <a:blip r:embed="rId2" cstate="print"/>
            <a:stretch>
              <a:fillRect/>
            </a:stretch>
          </p:blipFill>
          <p:spPr>
            <a:xfrm>
              <a:off x="1441635" y="243194"/>
              <a:ext cx="593725" cy="911225"/>
            </a:xfrm>
            <a:prstGeom prst="rect">
              <a:avLst/>
            </a:prstGeom>
          </p:spPr>
        </p:pic>
        <p:pic>
          <p:nvPicPr>
            <p:cNvPr id="25" name="Picture 24" descr="04-03c.wmf"/>
            <p:cNvPicPr>
              <a:picLocks noChangeAspect="1"/>
            </p:cNvPicPr>
            <p:nvPr/>
          </p:nvPicPr>
          <p:blipFill>
            <a:blip r:embed="rId2" cstate="print"/>
            <a:stretch>
              <a:fillRect/>
            </a:stretch>
          </p:blipFill>
          <p:spPr>
            <a:xfrm rot="19885493">
              <a:off x="4559416" y="4225783"/>
              <a:ext cx="593725" cy="911225"/>
            </a:xfrm>
            <a:prstGeom prst="rect">
              <a:avLst/>
            </a:prstGeom>
          </p:spPr>
        </p:pic>
        <p:pic>
          <p:nvPicPr>
            <p:cNvPr id="26" name="Picture 25" descr="04-03c.wmf"/>
            <p:cNvPicPr>
              <a:picLocks noChangeAspect="1"/>
            </p:cNvPicPr>
            <p:nvPr/>
          </p:nvPicPr>
          <p:blipFill>
            <a:blip r:embed="rId2" cstate="print"/>
            <a:stretch>
              <a:fillRect/>
            </a:stretch>
          </p:blipFill>
          <p:spPr>
            <a:xfrm rot="19885493">
              <a:off x="5261331" y="4197208"/>
              <a:ext cx="593725" cy="911225"/>
            </a:xfrm>
            <a:prstGeom prst="rect">
              <a:avLst/>
            </a:prstGeom>
          </p:spPr>
        </p:pic>
        <p:pic>
          <p:nvPicPr>
            <p:cNvPr id="27" name="Picture 26" descr="04-03c.wmf"/>
            <p:cNvPicPr>
              <a:picLocks noChangeAspect="1"/>
            </p:cNvPicPr>
            <p:nvPr/>
          </p:nvPicPr>
          <p:blipFill>
            <a:blip r:embed="rId2" cstate="print"/>
            <a:stretch>
              <a:fillRect/>
            </a:stretch>
          </p:blipFill>
          <p:spPr>
            <a:xfrm rot="19885493">
              <a:off x="5995873" y="4148563"/>
              <a:ext cx="593725" cy="911225"/>
            </a:xfrm>
            <a:prstGeom prst="rect">
              <a:avLst/>
            </a:prstGeom>
          </p:spPr>
        </p:pic>
        <p:pic>
          <p:nvPicPr>
            <p:cNvPr id="28" name="Picture 27" descr="04-03c.wmf"/>
            <p:cNvPicPr>
              <a:picLocks noChangeAspect="1"/>
            </p:cNvPicPr>
            <p:nvPr/>
          </p:nvPicPr>
          <p:blipFill>
            <a:blip r:embed="rId2" cstate="print"/>
            <a:stretch>
              <a:fillRect/>
            </a:stretch>
          </p:blipFill>
          <p:spPr>
            <a:xfrm rot="19885493">
              <a:off x="6209566" y="3303694"/>
              <a:ext cx="593725" cy="911225"/>
            </a:xfrm>
            <a:prstGeom prst="rect">
              <a:avLst/>
            </a:prstGeom>
          </p:spPr>
        </p:pic>
        <p:pic>
          <p:nvPicPr>
            <p:cNvPr id="29" name="Picture 28" descr="04-03c.wmf"/>
            <p:cNvPicPr>
              <a:picLocks noChangeAspect="1"/>
            </p:cNvPicPr>
            <p:nvPr/>
          </p:nvPicPr>
          <p:blipFill>
            <a:blip r:embed="rId2" cstate="print"/>
            <a:stretch>
              <a:fillRect/>
            </a:stretch>
          </p:blipFill>
          <p:spPr>
            <a:xfrm rot="19885493">
              <a:off x="7078888" y="3205302"/>
              <a:ext cx="593725" cy="911225"/>
            </a:xfrm>
            <a:prstGeom prst="rect">
              <a:avLst/>
            </a:prstGeom>
          </p:spPr>
        </p:pic>
        <p:pic>
          <p:nvPicPr>
            <p:cNvPr id="30" name="Picture 29" descr="04-03c.wmf"/>
            <p:cNvPicPr>
              <a:picLocks noChangeAspect="1"/>
            </p:cNvPicPr>
            <p:nvPr/>
          </p:nvPicPr>
          <p:blipFill>
            <a:blip r:embed="rId2" cstate="print"/>
            <a:stretch>
              <a:fillRect/>
            </a:stretch>
          </p:blipFill>
          <p:spPr>
            <a:xfrm rot="19885493">
              <a:off x="7834304" y="3966480"/>
              <a:ext cx="593725" cy="911225"/>
            </a:xfrm>
            <a:prstGeom prst="rect">
              <a:avLst/>
            </a:prstGeom>
          </p:spPr>
        </p:pic>
        <p:pic>
          <p:nvPicPr>
            <p:cNvPr id="31" name="Picture 30" descr="04-03c.wmf"/>
            <p:cNvPicPr>
              <a:picLocks noChangeAspect="1"/>
            </p:cNvPicPr>
            <p:nvPr/>
          </p:nvPicPr>
          <p:blipFill>
            <a:blip r:embed="rId2" cstate="print"/>
            <a:stretch>
              <a:fillRect/>
            </a:stretch>
          </p:blipFill>
          <p:spPr>
            <a:xfrm rot="19885493">
              <a:off x="6982145" y="4176185"/>
              <a:ext cx="593725" cy="911225"/>
            </a:xfrm>
            <a:prstGeom prst="rect">
              <a:avLst/>
            </a:prstGeom>
          </p:spPr>
        </p:pic>
        <p:pic>
          <p:nvPicPr>
            <p:cNvPr id="32" name="Picture 31" descr="04-03c.wmf"/>
            <p:cNvPicPr>
              <a:picLocks noChangeAspect="1"/>
            </p:cNvPicPr>
            <p:nvPr/>
          </p:nvPicPr>
          <p:blipFill>
            <a:blip r:embed="rId2" cstate="print"/>
            <a:stretch>
              <a:fillRect/>
            </a:stretch>
          </p:blipFill>
          <p:spPr>
            <a:xfrm rot="19885493">
              <a:off x="5824467" y="5024980"/>
              <a:ext cx="593725" cy="911225"/>
            </a:xfrm>
            <a:prstGeom prst="rect">
              <a:avLst/>
            </a:prstGeom>
          </p:spPr>
        </p:pic>
        <p:pic>
          <p:nvPicPr>
            <p:cNvPr id="33" name="Picture 32" descr="04-03c.wmf"/>
            <p:cNvPicPr>
              <a:picLocks noChangeAspect="1"/>
            </p:cNvPicPr>
            <p:nvPr/>
          </p:nvPicPr>
          <p:blipFill>
            <a:blip r:embed="rId2" cstate="print"/>
            <a:stretch>
              <a:fillRect/>
            </a:stretch>
          </p:blipFill>
          <p:spPr>
            <a:xfrm rot="19885493">
              <a:off x="5088953" y="5020789"/>
              <a:ext cx="593725" cy="911225"/>
            </a:xfrm>
            <a:prstGeom prst="rect">
              <a:avLst/>
            </a:prstGeom>
          </p:spPr>
        </p:pic>
        <p:pic>
          <p:nvPicPr>
            <p:cNvPr id="34" name="Picture 33" descr="04-03c.wmf"/>
            <p:cNvPicPr>
              <a:picLocks noChangeAspect="1"/>
            </p:cNvPicPr>
            <p:nvPr/>
          </p:nvPicPr>
          <p:blipFill>
            <a:blip r:embed="rId2" cstate="print"/>
            <a:stretch>
              <a:fillRect/>
            </a:stretch>
          </p:blipFill>
          <p:spPr>
            <a:xfrm>
              <a:off x="896366" y="4481980"/>
              <a:ext cx="593725" cy="911225"/>
            </a:xfrm>
            <a:prstGeom prst="rect">
              <a:avLst/>
            </a:prstGeom>
          </p:spPr>
        </p:pic>
        <p:pic>
          <p:nvPicPr>
            <p:cNvPr id="35" name="Picture 34" descr="04-03c.wmf"/>
            <p:cNvPicPr>
              <a:picLocks noChangeAspect="1"/>
            </p:cNvPicPr>
            <p:nvPr/>
          </p:nvPicPr>
          <p:blipFill>
            <a:blip r:embed="rId2" cstate="print"/>
            <a:stretch>
              <a:fillRect/>
            </a:stretch>
          </p:blipFill>
          <p:spPr>
            <a:xfrm rot="19538676">
              <a:off x="2172297" y="4323650"/>
              <a:ext cx="593725" cy="911225"/>
            </a:xfrm>
            <a:prstGeom prst="rect">
              <a:avLst/>
            </a:prstGeom>
          </p:spPr>
        </p:pic>
        <p:pic>
          <p:nvPicPr>
            <p:cNvPr id="36" name="Picture 35" descr="04-03c.wmf"/>
            <p:cNvPicPr>
              <a:picLocks noChangeAspect="1"/>
            </p:cNvPicPr>
            <p:nvPr/>
          </p:nvPicPr>
          <p:blipFill>
            <a:blip r:embed="rId2" cstate="print"/>
            <a:stretch>
              <a:fillRect/>
            </a:stretch>
          </p:blipFill>
          <p:spPr>
            <a:xfrm rot="17247289">
              <a:off x="1660254" y="4962995"/>
              <a:ext cx="593725" cy="911225"/>
            </a:xfrm>
            <a:prstGeom prst="rect">
              <a:avLst/>
            </a:prstGeom>
          </p:spPr>
        </p:pic>
        <p:pic>
          <p:nvPicPr>
            <p:cNvPr id="37" name="Picture 36" descr="04-03e.wmf"/>
            <p:cNvPicPr>
              <a:picLocks noChangeAspect="1"/>
            </p:cNvPicPr>
            <p:nvPr/>
          </p:nvPicPr>
          <p:blipFill>
            <a:blip r:embed="rId3" cstate="print"/>
            <a:stretch>
              <a:fillRect/>
            </a:stretch>
          </p:blipFill>
          <p:spPr>
            <a:xfrm>
              <a:off x="1526579" y="4301414"/>
              <a:ext cx="238125" cy="298450"/>
            </a:xfrm>
            <a:prstGeom prst="rect">
              <a:avLst/>
            </a:prstGeom>
          </p:spPr>
        </p:pic>
        <p:pic>
          <p:nvPicPr>
            <p:cNvPr id="38" name="Picture 37" descr="04-03e.wmf"/>
            <p:cNvPicPr>
              <a:picLocks noChangeAspect="1"/>
            </p:cNvPicPr>
            <p:nvPr/>
          </p:nvPicPr>
          <p:blipFill>
            <a:blip r:embed="rId3" cstate="print"/>
            <a:stretch>
              <a:fillRect/>
            </a:stretch>
          </p:blipFill>
          <p:spPr>
            <a:xfrm rot="18619574">
              <a:off x="1561843" y="4772665"/>
              <a:ext cx="238125" cy="298450"/>
            </a:xfrm>
            <a:prstGeom prst="rect">
              <a:avLst/>
            </a:prstGeom>
          </p:spPr>
        </p:pic>
        <p:pic>
          <p:nvPicPr>
            <p:cNvPr id="39" name="Picture 38" descr="04-03d.wmf"/>
            <p:cNvPicPr>
              <a:picLocks noChangeAspect="1"/>
            </p:cNvPicPr>
            <p:nvPr/>
          </p:nvPicPr>
          <p:blipFill>
            <a:blip r:embed="rId4" cstate="print"/>
            <a:stretch>
              <a:fillRect/>
            </a:stretch>
          </p:blipFill>
          <p:spPr>
            <a:xfrm>
              <a:off x="5053368" y="252719"/>
              <a:ext cx="504825" cy="933450"/>
            </a:xfrm>
            <a:prstGeom prst="rect">
              <a:avLst/>
            </a:prstGeom>
          </p:spPr>
        </p:pic>
        <p:pic>
          <p:nvPicPr>
            <p:cNvPr id="40" name="Picture 39" descr="04-03b.wmf"/>
            <p:cNvPicPr>
              <a:picLocks noChangeAspect="1"/>
            </p:cNvPicPr>
            <p:nvPr/>
          </p:nvPicPr>
          <p:blipFill>
            <a:blip r:embed="rId5" cstate="print"/>
            <a:stretch>
              <a:fillRect/>
            </a:stretch>
          </p:blipFill>
          <p:spPr>
            <a:xfrm rot="17439672">
              <a:off x="1290524" y="5368165"/>
              <a:ext cx="63500" cy="412750"/>
            </a:xfrm>
            <a:prstGeom prst="rect">
              <a:avLst/>
            </a:prstGeom>
          </p:spPr>
        </p:pic>
        <p:pic>
          <p:nvPicPr>
            <p:cNvPr id="41" name="Picture 40" descr="04-03b.wmf"/>
            <p:cNvPicPr>
              <a:picLocks noChangeAspect="1"/>
            </p:cNvPicPr>
            <p:nvPr/>
          </p:nvPicPr>
          <p:blipFill>
            <a:blip r:embed="rId5" cstate="print"/>
            <a:stretch>
              <a:fillRect/>
            </a:stretch>
          </p:blipFill>
          <p:spPr>
            <a:xfrm rot="1387515">
              <a:off x="2007306" y="4154225"/>
              <a:ext cx="63500" cy="41275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pPr eaLnBrk="1" hangingPunct="1"/>
            <a:r>
              <a:rPr lang="en-GB" smtClean="0"/>
              <a:t>Early History</a:t>
            </a:r>
            <a:endParaRPr lang="en-US" smtClean="0"/>
          </a:p>
        </p:txBody>
      </p:sp>
      <p:sp>
        <p:nvSpPr>
          <p:cNvPr id="8" name="Content Placeholder 7"/>
          <p:cNvSpPr>
            <a:spLocks noGrp="1"/>
          </p:cNvSpPr>
          <p:nvPr>
            <p:ph sz="half" idx="1"/>
          </p:nvPr>
        </p:nvSpPr>
        <p:spPr>
          <a:xfrm>
            <a:off x="457200" y="1371600"/>
            <a:ext cx="8458200" cy="5029200"/>
          </a:xfrm>
        </p:spPr>
        <p:txBody>
          <a:bodyPr rtlCol="0">
            <a:noAutofit/>
          </a:bodyPr>
          <a:lstStyle/>
          <a:p>
            <a:pPr eaLnBrk="1" fontAlgn="auto" hangingPunct="1">
              <a:spcBef>
                <a:spcPts val="6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1972 sci-fi novel “When HARLIE Was One” features a program called VIRUS that reproduces itself</a:t>
            </a:r>
          </a:p>
          <a:p>
            <a:pPr eaLnBrk="1" fontAlgn="auto" hangingPunct="1">
              <a:spcBef>
                <a:spcPts val="6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First academic use of term virus by PhD student </a:t>
            </a:r>
            <a:r>
              <a:rPr lang="en-GB" dirty="0" smtClean="0">
                <a:solidFill>
                  <a:schemeClr val="accent6"/>
                </a:solidFill>
              </a:rPr>
              <a:t>Fred Cohen</a:t>
            </a:r>
            <a:r>
              <a:rPr lang="en-GB" dirty="0" smtClean="0"/>
              <a:t> in 1984, who credits advisor Len </a:t>
            </a:r>
            <a:r>
              <a:rPr lang="en-GB" dirty="0" err="1" smtClean="0"/>
              <a:t>Adleman</a:t>
            </a:r>
            <a:r>
              <a:rPr lang="en-GB" dirty="0" smtClean="0"/>
              <a:t> with coining it</a:t>
            </a:r>
          </a:p>
          <a:p>
            <a:pPr eaLnBrk="1" fontAlgn="auto" hangingPunct="1">
              <a:spcBef>
                <a:spcPts val="6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In 1982, high-school student Rich </a:t>
            </a:r>
            <a:r>
              <a:rPr lang="en-GB" dirty="0" err="1" smtClean="0"/>
              <a:t>Skrenta</a:t>
            </a:r>
            <a:r>
              <a:rPr lang="en-GB" dirty="0" smtClean="0"/>
              <a:t> wrote  first virus released in the wild: Elk Cloner, a boot sector virus</a:t>
            </a:r>
          </a:p>
          <a:p>
            <a:pPr eaLnBrk="1" fontAlgn="auto" hangingPunct="1">
              <a:spcBef>
                <a:spcPts val="6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(c)Brain, by </a:t>
            </a:r>
            <a:r>
              <a:rPr lang="en-GB" dirty="0" err="1" smtClean="0"/>
              <a:t>Basit</a:t>
            </a:r>
            <a:r>
              <a:rPr lang="en-GB" dirty="0" smtClean="0"/>
              <a:t> and </a:t>
            </a:r>
            <a:r>
              <a:rPr lang="en-GB" dirty="0" err="1" smtClean="0"/>
              <a:t>Amjood</a:t>
            </a:r>
            <a:r>
              <a:rPr lang="en-GB" dirty="0" smtClean="0"/>
              <a:t> </a:t>
            </a:r>
            <a:r>
              <a:rPr lang="en-GB" dirty="0" err="1" smtClean="0"/>
              <a:t>Farooq</a:t>
            </a:r>
            <a:r>
              <a:rPr lang="en-GB" dirty="0" smtClean="0"/>
              <a:t> </a:t>
            </a:r>
            <a:r>
              <a:rPr lang="en-GB" dirty="0" err="1" smtClean="0"/>
              <a:t>Alvi</a:t>
            </a:r>
            <a:r>
              <a:rPr lang="en-GB" dirty="0" smtClean="0"/>
              <a:t> in 1986, credited with being the first virus to infect PCs</a:t>
            </a:r>
          </a:p>
        </p:txBody>
      </p:sp>
      <p:sp>
        <p:nvSpPr>
          <p:cNvPr id="9221" name="Date Placeholder 9"/>
          <p:cNvSpPr>
            <a:spLocks noGrp="1"/>
          </p:cNvSpPr>
          <p:nvPr>
            <p:ph type="dt" sz="half" idx="10"/>
          </p:nvPr>
        </p:nvSpPr>
        <p:spPr/>
        <p:txBody>
          <a:bodyPr/>
          <a:lstStyle/>
          <a:p>
            <a:pPr>
              <a:defRPr/>
            </a:pPr>
            <a:fld id="{4A5906F0-5726-4A73-BE41-C82ED7B38EDC}" type="datetime1">
              <a:rPr lang="en-US"/>
              <a:pPr>
                <a:defRPr/>
              </a:pPr>
              <a:t>1/26/2018</a:t>
            </a:fld>
            <a:endParaRPr lang="en-GB"/>
          </a:p>
        </p:txBody>
      </p:sp>
      <p:sp>
        <p:nvSpPr>
          <p:cNvPr id="9223" name="Footer Placeholder 11"/>
          <p:cNvSpPr>
            <a:spLocks noGrp="1"/>
          </p:cNvSpPr>
          <p:nvPr>
            <p:ph type="ftr" sz="quarter" idx="11"/>
          </p:nvPr>
        </p:nvSpPr>
        <p:spPr/>
        <p:txBody>
          <a:bodyPr/>
          <a:lstStyle/>
          <a:p>
            <a:pPr>
              <a:defRPr/>
            </a:pPr>
            <a:r>
              <a:rPr lang="en-GB" dirty="0"/>
              <a:t>Malware</a:t>
            </a:r>
          </a:p>
        </p:txBody>
      </p:sp>
      <p:sp>
        <p:nvSpPr>
          <p:cNvPr id="9222" name="Slide Number Placeholder 10"/>
          <p:cNvSpPr>
            <a:spLocks noGrp="1"/>
          </p:cNvSpPr>
          <p:nvPr>
            <p:ph type="sldNum" sz="quarter" idx="12"/>
          </p:nvPr>
        </p:nvSpPr>
        <p:spPr/>
        <p:txBody>
          <a:bodyPr/>
          <a:lstStyle/>
          <a:p>
            <a:pPr>
              <a:defRPr/>
            </a:pPr>
            <a:fld id="{AEA22E97-2D85-4716-BE08-B593F4F78439}" type="slidenum">
              <a:rPr lang="en-GB"/>
              <a:pPr>
                <a:defRPr/>
              </a:pPr>
              <a:t>11</a:t>
            </a:fld>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 Phases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Dormant </a:t>
            </a:r>
            <a:r>
              <a:rPr lang="en-US" b="1" dirty="0"/>
              <a:t>phase. </a:t>
            </a:r>
            <a:r>
              <a:rPr lang="en-US" dirty="0"/>
              <a:t>During this phase, the virus just exists—the virus </a:t>
            </a:r>
            <a:r>
              <a:rPr lang="en-US" dirty="0" smtClean="0"/>
              <a:t>is laying </a:t>
            </a:r>
            <a:r>
              <a:rPr lang="en-US" dirty="0"/>
              <a:t>low and avoiding detection.</a:t>
            </a:r>
          </a:p>
          <a:p>
            <a:r>
              <a:rPr lang="en-US" b="1" dirty="0" smtClean="0"/>
              <a:t>Propagation </a:t>
            </a:r>
            <a:r>
              <a:rPr lang="en-US" b="1" dirty="0"/>
              <a:t>phase. </a:t>
            </a:r>
            <a:r>
              <a:rPr lang="en-US" dirty="0"/>
              <a:t>During this phase, the virus is replicating itself</a:t>
            </a:r>
            <a:r>
              <a:rPr lang="en-US" dirty="0" smtClean="0"/>
              <a:t>, infecting </a:t>
            </a:r>
            <a:r>
              <a:rPr lang="en-US" dirty="0"/>
              <a:t>new files on new systems.</a:t>
            </a:r>
          </a:p>
          <a:p>
            <a:r>
              <a:rPr lang="en-US" b="1" dirty="0" smtClean="0"/>
              <a:t>Triggering </a:t>
            </a:r>
            <a:r>
              <a:rPr lang="en-US" b="1" dirty="0"/>
              <a:t>phase. </a:t>
            </a:r>
            <a:r>
              <a:rPr lang="en-US" dirty="0"/>
              <a:t>In this phase, some logical condition causes </a:t>
            </a:r>
            <a:r>
              <a:rPr lang="en-US" dirty="0" smtClean="0"/>
              <a:t>the virus </a:t>
            </a:r>
            <a:r>
              <a:rPr lang="en-US" dirty="0"/>
              <a:t>to move from a dormant or propagation phase to perform </a:t>
            </a:r>
            <a:r>
              <a:rPr lang="en-US" dirty="0" smtClean="0"/>
              <a:t>its intended </a:t>
            </a:r>
            <a:r>
              <a:rPr lang="en-US" dirty="0"/>
              <a:t>action.</a:t>
            </a:r>
          </a:p>
          <a:p>
            <a:r>
              <a:rPr lang="en-US" b="1" dirty="0" smtClean="0"/>
              <a:t>Action </a:t>
            </a:r>
            <a:r>
              <a:rPr lang="en-US" b="1" dirty="0"/>
              <a:t>phase. </a:t>
            </a:r>
            <a:r>
              <a:rPr lang="en-US" dirty="0"/>
              <a:t>In this phase, the virus performs the malicious </a:t>
            </a:r>
            <a:r>
              <a:rPr lang="en-US" dirty="0" smtClean="0"/>
              <a:t>action that </a:t>
            </a:r>
            <a:r>
              <a:rPr lang="en-US" dirty="0"/>
              <a:t>it was designed to perform, called </a:t>
            </a:r>
            <a:r>
              <a:rPr lang="en-US" b="1" dirty="0"/>
              <a:t>payload. </a:t>
            </a:r>
            <a:endParaRPr lang="en-US" b="1" dirty="0" smtClean="0"/>
          </a:p>
          <a:p>
            <a:pPr lvl="1"/>
            <a:r>
              <a:rPr lang="en-US" dirty="0" smtClean="0"/>
              <a:t>This </a:t>
            </a:r>
            <a:r>
              <a:rPr lang="en-US" dirty="0"/>
              <a:t>action could </a:t>
            </a:r>
            <a:r>
              <a:rPr lang="en-US" dirty="0" smtClean="0"/>
              <a:t>include something </a:t>
            </a:r>
            <a:r>
              <a:rPr lang="en-US" dirty="0"/>
              <a:t>seemingly innocent, like displaying a silly picture </a:t>
            </a:r>
            <a:r>
              <a:rPr lang="en-US" dirty="0" smtClean="0"/>
              <a:t>on a </a:t>
            </a:r>
            <a:r>
              <a:rPr lang="en-US" dirty="0"/>
              <a:t>computer’s screen, or something quite malicious, such as </a:t>
            </a:r>
            <a:r>
              <a:rPr lang="en-US" dirty="0" smtClean="0"/>
              <a:t>deleting all </a:t>
            </a:r>
            <a:r>
              <a:rPr lang="en-US" dirty="0"/>
              <a:t>essential files on the hard drive.</a:t>
            </a:r>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4191000" y="2209800"/>
            <a:ext cx="3200400" cy="381000"/>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08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endParaRPr lang="en-US" sz="2000" dirty="0">
              <a:solidFill>
                <a:schemeClr val="accent2"/>
              </a:solidFill>
              <a:ea typeface="ＭＳ Ｐゴシック" charset="-128"/>
            </a:endParaRPr>
          </a:p>
        </p:txBody>
      </p:sp>
      <p:sp>
        <p:nvSpPr>
          <p:cNvPr id="13315" name="Title 1"/>
          <p:cNvSpPr>
            <a:spLocks noGrp="1"/>
          </p:cNvSpPr>
          <p:nvPr>
            <p:ph type="title"/>
          </p:nvPr>
        </p:nvSpPr>
        <p:spPr/>
        <p:txBody>
          <a:bodyPr/>
          <a:lstStyle/>
          <a:p>
            <a:pPr eaLnBrk="1" hangingPunct="1"/>
            <a:r>
              <a:rPr lang="en-GB" smtClean="0"/>
              <a:t>Infection Types</a:t>
            </a:r>
            <a:endParaRPr lang="en-US" smtClean="0"/>
          </a:p>
        </p:txBody>
      </p:sp>
      <p:sp>
        <p:nvSpPr>
          <p:cNvPr id="3" name="Content Placeholder 2"/>
          <p:cNvSpPr>
            <a:spLocks noGrp="1"/>
          </p:cNvSpPr>
          <p:nvPr>
            <p:ph idx="1"/>
          </p:nvPr>
        </p:nvSpPr>
        <p:spPr>
          <a:xfrm>
            <a:off x="457200" y="1600200"/>
            <a:ext cx="3733800" cy="4648200"/>
          </a:xfrm>
        </p:spPr>
        <p:txBody>
          <a:bodyPr rtlCol="0">
            <a:normAutofit fontScale="62500" lnSpcReduction="20000"/>
          </a:bodyPr>
          <a:lstStyle/>
          <a:p>
            <a:pPr eaLnBrk="1" fontAlgn="auto" hangingPunct="1">
              <a:lnSpc>
                <a:spcPct val="120000"/>
              </a:lnSpc>
              <a:spcAft>
                <a:spcPts val="0"/>
              </a:spcAft>
              <a:defRPr/>
            </a:pPr>
            <a:r>
              <a:rPr lang="en-US" dirty="0" smtClean="0"/>
              <a:t>Overwriting</a:t>
            </a:r>
          </a:p>
          <a:p>
            <a:pPr lvl="1" eaLnBrk="1" fontAlgn="auto" hangingPunct="1">
              <a:lnSpc>
                <a:spcPct val="120000"/>
              </a:lnSpc>
              <a:spcAft>
                <a:spcPts val="0"/>
              </a:spcAft>
              <a:defRPr/>
            </a:pPr>
            <a:r>
              <a:rPr lang="en-US" dirty="0" smtClean="0"/>
              <a:t>Destroys original code</a:t>
            </a:r>
          </a:p>
          <a:p>
            <a:pPr eaLnBrk="1" fontAlgn="auto" hangingPunct="1">
              <a:lnSpc>
                <a:spcPct val="120000"/>
              </a:lnSpc>
              <a:spcAft>
                <a:spcPts val="0"/>
              </a:spcAft>
              <a:defRPr/>
            </a:pPr>
            <a:r>
              <a:rPr lang="en-US" dirty="0" smtClean="0"/>
              <a:t>Pre-pending</a:t>
            </a:r>
          </a:p>
          <a:p>
            <a:pPr lvl="1" eaLnBrk="1" fontAlgn="auto" hangingPunct="1">
              <a:lnSpc>
                <a:spcPct val="120000"/>
              </a:lnSpc>
              <a:spcAft>
                <a:spcPts val="0"/>
              </a:spcAft>
              <a:defRPr/>
            </a:pPr>
            <a:r>
              <a:rPr lang="en-US" dirty="0" smtClean="0"/>
              <a:t>Keeps original code, possibly compressed</a:t>
            </a:r>
          </a:p>
          <a:p>
            <a:pPr eaLnBrk="1" fontAlgn="auto" hangingPunct="1">
              <a:lnSpc>
                <a:spcPct val="120000"/>
              </a:lnSpc>
              <a:spcAft>
                <a:spcPts val="0"/>
              </a:spcAft>
              <a:defRPr/>
            </a:pPr>
            <a:r>
              <a:rPr lang="en-US" dirty="0" smtClean="0"/>
              <a:t>Infection of libraries</a:t>
            </a:r>
          </a:p>
          <a:p>
            <a:pPr lvl="1" eaLnBrk="1" fontAlgn="auto" hangingPunct="1">
              <a:lnSpc>
                <a:spcPct val="120000"/>
              </a:lnSpc>
              <a:spcAft>
                <a:spcPts val="0"/>
              </a:spcAft>
              <a:defRPr/>
            </a:pPr>
            <a:r>
              <a:rPr lang="en-US" dirty="0" smtClean="0"/>
              <a:t>Allows virus to be memory resident</a:t>
            </a:r>
          </a:p>
          <a:p>
            <a:pPr lvl="1" eaLnBrk="1" fontAlgn="auto" hangingPunct="1">
              <a:lnSpc>
                <a:spcPct val="120000"/>
              </a:lnSpc>
              <a:spcAft>
                <a:spcPts val="0"/>
              </a:spcAft>
              <a:defRPr/>
            </a:pPr>
            <a:r>
              <a:rPr lang="en-US" dirty="0" smtClean="0"/>
              <a:t>E.g., kernel32.dll</a:t>
            </a:r>
          </a:p>
          <a:p>
            <a:pPr eaLnBrk="1" fontAlgn="auto" hangingPunct="1">
              <a:lnSpc>
                <a:spcPct val="120000"/>
              </a:lnSpc>
              <a:spcAft>
                <a:spcPts val="0"/>
              </a:spcAft>
              <a:defRPr/>
            </a:pPr>
            <a:r>
              <a:rPr lang="en-US" dirty="0" smtClean="0"/>
              <a:t>Macro viruses</a:t>
            </a:r>
          </a:p>
          <a:p>
            <a:pPr lvl="1" eaLnBrk="1" fontAlgn="auto" hangingPunct="1">
              <a:lnSpc>
                <a:spcPct val="120000"/>
              </a:lnSpc>
              <a:spcAft>
                <a:spcPts val="0"/>
              </a:spcAft>
              <a:defRPr/>
            </a:pPr>
            <a:r>
              <a:rPr lang="en-US" dirty="0" smtClean="0"/>
              <a:t>Infects MS Office documents</a:t>
            </a:r>
          </a:p>
          <a:p>
            <a:pPr lvl="1" eaLnBrk="1" fontAlgn="auto" hangingPunct="1">
              <a:lnSpc>
                <a:spcPct val="120000"/>
              </a:lnSpc>
              <a:spcAft>
                <a:spcPts val="0"/>
              </a:spcAft>
              <a:defRPr/>
            </a:pPr>
            <a:r>
              <a:rPr lang="en-US" dirty="0" smtClean="0"/>
              <a:t>Often installs in main document template</a:t>
            </a:r>
          </a:p>
        </p:txBody>
      </p:sp>
      <p:sp>
        <p:nvSpPr>
          <p:cNvPr id="12304" name="Date Placeholder 20"/>
          <p:cNvSpPr>
            <a:spLocks noGrp="1"/>
          </p:cNvSpPr>
          <p:nvPr>
            <p:ph type="dt" sz="half" idx="10"/>
          </p:nvPr>
        </p:nvSpPr>
        <p:spPr/>
        <p:txBody>
          <a:bodyPr/>
          <a:lstStyle/>
          <a:p>
            <a:pPr>
              <a:defRPr/>
            </a:pPr>
            <a:fld id="{CCC7775F-A9CC-4E07-977B-37B4078BD646}" type="datetime1">
              <a:rPr lang="en-US"/>
              <a:pPr>
                <a:defRPr/>
              </a:pPr>
              <a:t>1/26/2018</a:t>
            </a:fld>
            <a:endParaRPr lang="en-GB"/>
          </a:p>
        </p:txBody>
      </p:sp>
      <p:sp>
        <p:nvSpPr>
          <p:cNvPr id="12306" name="Footer Placeholder 22"/>
          <p:cNvSpPr>
            <a:spLocks noGrp="1"/>
          </p:cNvSpPr>
          <p:nvPr>
            <p:ph type="ftr" sz="quarter" idx="11"/>
          </p:nvPr>
        </p:nvSpPr>
        <p:spPr/>
        <p:txBody>
          <a:bodyPr/>
          <a:lstStyle/>
          <a:p>
            <a:pPr>
              <a:defRPr/>
            </a:pPr>
            <a:r>
              <a:rPr lang="en-GB" dirty="0"/>
              <a:t>Malware</a:t>
            </a:r>
          </a:p>
        </p:txBody>
      </p:sp>
      <p:sp>
        <p:nvSpPr>
          <p:cNvPr id="12305" name="Slide Number Placeholder 21"/>
          <p:cNvSpPr>
            <a:spLocks noGrp="1"/>
          </p:cNvSpPr>
          <p:nvPr>
            <p:ph type="sldNum" sz="quarter" idx="12"/>
          </p:nvPr>
        </p:nvSpPr>
        <p:spPr/>
        <p:txBody>
          <a:bodyPr/>
          <a:lstStyle/>
          <a:p>
            <a:pPr>
              <a:defRPr/>
            </a:pPr>
            <a:fld id="{CF7811D7-743B-4DA3-9C2E-DED2ADB0EC9E}" type="slidenum">
              <a:rPr lang="en-GB"/>
              <a:pPr>
                <a:defRPr/>
              </a:pPr>
              <a:t>13</a:t>
            </a:fld>
            <a:endParaRPr lang="en-GB" dirty="0"/>
          </a:p>
        </p:txBody>
      </p:sp>
      <p:sp>
        <p:nvSpPr>
          <p:cNvPr id="7" name="Rectangle 6"/>
          <p:cNvSpPr/>
          <p:nvPr/>
        </p:nvSpPr>
        <p:spPr bwMode="auto">
          <a:xfrm>
            <a:off x="5562600" y="3124200"/>
            <a:ext cx="3200400" cy="381000"/>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08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endParaRPr lang="en-US" sz="2000" dirty="0">
              <a:solidFill>
                <a:schemeClr val="accent2"/>
              </a:solidFill>
              <a:ea typeface="ＭＳ Ｐゴシック" charset="-128"/>
            </a:endParaRPr>
          </a:p>
        </p:txBody>
      </p:sp>
      <p:sp>
        <p:nvSpPr>
          <p:cNvPr id="10" name="Rectangle 9"/>
          <p:cNvSpPr/>
          <p:nvPr/>
        </p:nvSpPr>
        <p:spPr bwMode="auto">
          <a:xfrm>
            <a:off x="4191000" y="2209800"/>
            <a:ext cx="1371600" cy="38100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r>
              <a:rPr lang="en-US" sz="2000" dirty="0">
                <a:solidFill>
                  <a:srgbClr val="C00000"/>
                </a:solidFill>
                <a:ea typeface="ＭＳ Ｐゴシック" charset="-128"/>
              </a:rPr>
              <a:t>virus</a:t>
            </a:r>
          </a:p>
        </p:txBody>
      </p:sp>
      <p:sp>
        <p:nvSpPr>
          <p:cNvPr id="12" name="Rectangle 11"/>
          <p:cNvSpPr/>
          <p:nvPr/>
        </p:nvSpPr>
        <p:spPr bwMode="auto">
          <a:xfrm>
            <a:off x="5562600" y="3733800"/>
            <a:ext cx="2438400" cy="381000"/>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r>
              <a:rPr lang="en-US" sz="2000" dirty="0">
                <a:solidFill>
                  <a:srgbClr val="C00000"/>
                </a:solidFill>
                <a:ea typeface="ＭＳ Ｐゴシック" charset="-128"/>
              </a:rPr>
              <a:t>compressed</a:t>
            </a:r>
          </a:p>
        </p:txBody>
      </p:sp>
      <p:sp>
        <p:nvSpPr>
          <p:cNvPr id="13" name="Rectangle 12"/>
          <p:cNvSpPr/>
          <p:nvPr/>
        </p:nvSpPr>
        <p:spPr bwMode="auto">
          <a:xfrm>
            <a:off x="4191000" y="3733800"/>
            <a:ext cx="1371600" cy="38100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endParaRPr lang="en-US" sz="2000" dirty="0">
              <a:solidFill>
                <a:srgbClr val="C00000"/>
              </a:solidFill>
              <a:ea typeface="ＭＳ Ｐゴシック" charset="-128"/>
            </a:endParaRPr>
          </a:p>
        </p:txBody>
      </p:sp>
      <p:sp>
        <p:nvSpPr>
          <p:cNvPr id="14" name="Rectangle 13"/>
          <p:cNvSpPr/>
          <p:nvPr/>
        </p:nvSpPr>
        <p:spPr bwMode="auto">
          <a:xfrm>
            <a:off x="4191000" y="3124200"/>
            <a:ext cx="1371600" cy="38100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endParaRPr lang="en-US" sz="2000" dirty="0">
              <a:solidFill>
                <a:srgbClr val="C00000"/>
              </a:solidFill>
              <a:ea typeface="ＭＳ Ｐゴシック" charset="-128"/>
            </a:endParaRPr>
          </a:p>
        </p:txBody>
      </p:sp>
      <p:sp>
        <p:nvSpPr>
          <p:cNvPr id="17" name="Rectangle 16"/>
          <p:cNvSpPr/>
          <p:nvPr/>
        </p:nvSpPr>
        <p:spPr bwMode="auto">
          <a:xfrm>
            <a:off x="4191000" y="1600200"/>
            <a:ext cx="3200400" cy="381000"/>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08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r>
              <a:rPr lang="en-US" sz="2000" dirty="0">
                <a:solidFill>
                  <a:schemeClr val="accent2"/>
                </a:solidFill>
                <a:ea typeface="ＭＳ Ｐゴシック" charset="-128"/>
              </a:rPr>
              <a:t>original code</a:t>
            </a:r>
          </a:p>
        </p:txBody>
      </p:sp>
      <p:sp>
        <p:nvSpPr>
          <p:cNvPr id="18" name="Rectangle 17"/>
          <p:cNvSpPr/>
          <p:nvPr/>
        </p:nvSpPr>
        <p:spPr bwMode="auto">
          <a:xfrm>
            <a:off x="4648200" y="4648200"/>
            <a:ext cx="3200400" cy="381000"/>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08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endParaRPr lang="en-US" sz="2000" dirty="0">
              <a:solidFill>
                <a:schemeClr val="accent2"/>
              </a:solidFill>
              <a:ea typeface="ＭＳ Ｐゴシック" charset="-128"/>
            </a:endParaRPr>
          </a:p>
        </p:txBody>
      </p:sp>
      <p:sp>
        <p:nvSpPr>
          <p:cNvPr id="19" name="Rectangle 18"/>
          <p:cNvSpPr/>
          <p:nvPr/>
        </p:nvSpPr>
        <p:spPr bwMode="auto">
          <a:xfrm>
            <a:off x="5486400" y="5562600"/>
            <a:ext cx="990600" cy="3810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08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endParaRPr lang="en-US" sz="2000" dirty="0">
              <a:solidFill>
                <a:schemeClr val="accent2"/>
              </a:solidFill>
              <a:ea typeface="ＭＳ Ｐゴシック" charset="-128"/>
            </a:endParaRPr>
          </a:p>
        </p:txBody>
      </p:sp>
      <p:sp>
        <p:nvSpPr>
          <p:cNvPr id="20" name="Rectangle 19"/>
          <p:cNvSpPr/>
          <p:nvPr/>
        </p:nvSpPr>
        <p:spPr bwMode="auto">
          <a:xfrm>
            <a:off x="6477000" y="5562600"/>
            <a:ext cx="381000" cy="38100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a:defRPr/>
            </a:pPr>
            <a:endParaRPr lang="en-US" sz="2000" dirty="0">
              <a:solidFill>
                <a:srgbClr val="C00000"/>
              </a:solidFill>
              <a:ea typeface="ＭＳ Ｐゴシック" charset="-128"/>
            </a:endParaRPr>
          </a:p>
        </p:txBody>
      </p:sp>
      <p:cxnSp>
        <p:nvCxnSpPr>
          <p:cNvPr id="13329" name="Straight Arrow Connector 21"/>
          <p:cNvCxnSpPr>
            <a:cxnSpLocks noChangeShapeType="1"/>
            <a:stCxn id="18" idx="2"/>
            <a:endCxn id="19" idx="0"/>
          </p:cNvCxnSpPr>
          <p:nvPr/>
        </p:nvCxnSpPr>
        <p:spPr bwMode="auto">
          <a:xfrm rot="5400000">
            <a:off x="5848350" y="5162550"/>
            <a:ext cx="533400" cy="266700"/>
          </a:xfrm>
          <a:prstGeom prst="straightConnector1">
            <a:avLst/>
          </a:prstGeom>
          <a:noFill/>
          <a:ln w="19050" algn="ctr">
            <a:solidFill>
              <a:schemeClr val="tx1"/>
            </a:solidFill>
            <a:round/>
            <a:headEnd/>
            <a:tailEnd type="triangle" w="lg" len="lg"/>
          </a:ln>
        </p:spPr>
      </p:cxnSp>
      <p:cxnSp>
        <p:nvCxnSpPr>
          <p:cNvPr id="13330" name="Straight Arrow Connector 22"/>
          <p:cNvCxnSpPr>
            <a:cxnSpLocks noChangeShapeType="1"/>
            <a:stCxn id="18" idx="2"/>
            <a:endCxn id="20" idx="0"/>
          </p:cNvCxnSpPr>
          <p:nvPr/>
        </p:nvCxnSpPr>
        <p:spPr bwMode="auto">
          <a:xfrm rot="16200000" flipH="1">
            <a:off x="6191250" y="5086350"/>
            <a:ext cx="533400" cy="419100"/>
          </a:xfrm>
          <a:prstGeom prst="straightConnector1">
            <a:avLst/>
          </a:prstGeom>
          <a:noFill/>
          <a:ln w="19050" algn="ctr">
            <a:solidFill>
              <a:schemeClr val="tx1"/>
            </a:solidFill>
            <a:round/>
            <a:headEnd/>
            <a:tailEnd type="triangle" w="lg" len="lg"/>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Complication</a:t>
            </a:r>
            <a:endParaRPr lang="en-US" dirty="0"/>
          </a:p>
        </p:txBody>
      </p:sp>
      <p:sp>
        <p:nvSpPr>
          <p:cNvPr id="3" name="Content Placeholder 2"/>
          <p:cNvSpPr>
            <a:spLocks noGrp="1"/>
          </p:cNvSpPr>
          <p:nvPr>
            <p:ph idx="1"/>
          </p:nvPr>
        </p:nvSpPr>
        <p:spPr>
          <a:xfrm>
            <a:off x="457200" y="1600201"/>
            <a:ext cx="8229600" cy="1066800"/>
          </a:xfrm>
        </p:spPr>
        <p:txBody>
          <a:bodyPr>
            <a:normAutofit fontScale="85000" lnSpcReduction="10000"/>
          </a:bodyPr>
          <a:lstStyle/>
          <a:p>
            <a:r>
              <a:rPr lang="en-US" dirty="0" smtClean="0"/>
              <a:t>Viruses have various degrees of complication in how they can insert themselves in computer code.</a:t>
            </a:r>
            <a:endParaRPr lang="en-US" dirty="0"/>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14</a:t>
            </a:fld>
            <a:endParaRPr lang="en-GB"/>
          </a:p>
        </p:txBody>
      </p:sp>
      <p:pic>
        <p:nvPicPr>
          <p:cNvPr id="17410" name="Picture 2"/>
          <p:cNvPicPr>
            <a:picLocks noChangeAspect="1" noChangeArrowheads="1"/>
          </p:cNvPicPr>
          <p:nvPr/>
        </p:nvPicPr>
        <p:blipFill>
          <a:blip r:embed="rId2" cstate="print"/>
          <a:srcRect/>
          <a:stretch>
            <a:fillRect/>
          </a:stretch>
        </p:blipFill>
        <p:spPr bwMode="auto">
          <a:xfrm>
            <a:off x="1905000" y="2438400"/>
            <a:ext cx="5460352" cy="4038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Concealment</a:t>
            </a:r>
          </a:p>
        </p:txBody>
      </p:sp>
      <p:sp>
        <p:nvSpPr>
          <p:cNvPr id="3" name="Content Placeholder 2"/>
          <p:cNvSpPr>
            <a:spLocks noGrp="1"/>
          </p:cNvSpPr>
          <p:nvPr>
            <p:ph idx="1"/>
          </p:nvPr>
        </p:nvSpPr>
        <p:spPr>
          <a:xfrm>
            <a:off x="457200" y="1600200"/>
            <a:ext cx="8226425" cy="4648200"/>
          </a:xfrm>
        </p:spPr>
        <p:txBody>
          <a:bodyPr rtlCol="0">
            <a:normAutofit fontScale="70000" lnSpcReduction="20000"/>
          </a:bodyPr>
          <a:lstStyle/>
          <a:p>
            <a:pPr eaLnBrk="1" fontAlgn="auto" hangingPunct="1">
              <a:lnSpc>
                <a:spcPct val="120000"/>
              </a:lnSpc>
              <a:spcAft>
                <a:spcPts val="0"/>
              </a:spcAft>
              <a:defRPr/>
            </a:pPr>
            <a:r>
              <a:rPr lang="en-US" dirty="0" smtClean="0">
                <a:solidFill>
                  <a:schemeClr val="accent6"/>
                </a:solidFill>
              </a:rPr>
              <a:t>Encrypted virus</a:t>
            </a:r>
          </a:p>
          <a:p>
            <a:pPr lvl="1" eaLnBrk="1" fontAlgn="auto" hangingPunct="1">
              <a:lnSpc>
                <a:spcPct val="120000"/>
              </a:lnSpc>
              <a:spcAft>
                <a:spcPts val="0"/>
              </a:spcAft>
              <a:defRPr/>
            </a:pPr>
            <a:r>
              <a:rPr lang="en-US" dirty="0" smtClean="0"/>
              <a:t>Decryption engine + encrypted body </a:t>
            </a:r>
          </a:p>
          <a:p>
            <a:pPr lvl="1" eaLnBrk="1" fontAlgn="auto" hangingPunct="1">
              <a:lnSpc>
                <a:spcPct val="120000"/>
              </a:lnSpc>
              <a:spcAft>
                <a:spcPts val="0"/>
              </a:spcAft>
              <a:defRPr/>
            </a:pPr>
            <a:r>
              <a:rPr lang="en-US" dirty="0" smtClean="0"/>
              <a:t>Randomly generate encryption key</a:t>
            </a:r>
          </a:p>
          <a:p>
            <a:pPr lvl="1" eaLnBrk="1" fontAlgn="auto" hangingPunct="1">
              <a:lnSpc>
                <a:spcPct val="120000"/>
              </a:lnSpc>
              <a:spcAft>
                <a:spcPts val="0"/>
              </a:spcAft>
              <a:defRPr/>
            </a:pPr>
            <a:r>
              <a:rPr lang="en-US" dirty="0" smtClean="0"/>
              <a:t>Detection looks for decryption engine</a:t>
            </a:r>
          </a:p>
          <a:p>
            <a:pPr eaLnBrk="1" fontAlgn="auto" hangingPunct="1">
              <a:lnSpc>
                <a:spcPct val="120000"/>
              </a:lnSpc>
              <a:spcAft>
                <a:spcPts val="0"/>
              </a:spcAft>
              <a:defRPr/>
            </a:pPr>
            <a:r>
              <a:rPr lang="en-US" dirty="0" smtClean="0">
                <a:solidFill>
                  <a:schemeClr val="accent6"/>
                </a:solidFill>
              </a:rPr>
              <a:t>Polymorphic virus</a:t>
            </a:r>
          </a:p>
          <a:p>
            <a:pPr lvl="1" eaLnBrk="1" fontAlgn="auto" hangingPunct="1">
              <a:lnSpc>
                <a:spcPct val="120000"/>
              </a:lnSpc>
              <a:spcAft>
                <a:spcPts val="0"/>
              </a:spcAft>
              <a:defRPr/>
            </a:pPr>
            <a:r>
              <a:rPr lang="en-US" dirty="0" smtClean="0"/>
              <a:t>Encrypted virus with random variations of the decryption engine (e.g., padding code)</a:t>
            </a:r>
          </a:p>
          <a:p>
            <a:pPr lvl="1" eaLnBrk="1" fontAlgn="auto" hangingPunct="1">
              <a:lnSpc>
                <a:spcPct val="120000"/>
              </a:lnSpc>
              <a:spcAft>
                <a:spcPts val="0"/>
              </a:spcAft>
              <a:defRPr/>
            </a:pPr>
            <a:r>
              <a:rPr lang="en-US" dirty="0" smtClean="0"/>
              <a:t>Detection using CPU emulator</a:t>
            </a:r>
          </a:p>
          <a:p>
            <a:pPr eaLnBrk="1" fontAlgn="auto" hangingPunct="1">
              <a:lnSpc>
                <a:spcPct val="120000"/>
              </a:lnSpc>
              <a:spcAft>
                <a:spcPts val="0"/>
              </a:spcAft>
              <a:defRPr/>
            </a:pPr>
            <a:r>
              <a:rPr lang="en-US" dirty="0" smtClean="0">
                <a:solidFill>
                  <a:schemeClr val="accent6"/>
                </a:solidFill>
              </a:rPr>
              <a:t>Metamorphic virus</a:t>
            </a:r>
          </a:p>
          <a:p>
            <a:pPr lvl="1" eaLnBrk="1" fontAlgn="auto" hangingPunct="1">
              <a:lnSpc>
                <a:spcPct val="120000"/>
              </a:lnSpc>
              <a:spcAft>
                <a:spcPts val="0"/>
              </a:spcAft>
              <a:defRPr/>
            </a:pPr>
            <a:r>
              <a:rPr lang="en-US" dirty="0" smtClean="0"/>
              <a:t>Different virus bodies</a:t>
            </a:r>
          </a:p>
          <a:p>
            <a:pPr lvl="1" eaLnBrk="1" fontAlgn="auto" hangingPunct="1">
              <a:lnSpc>
                <a:spcPct val="120000"/>
              </a:lnSpc>
              <a:spcAft>
                <a:spcPts val="0"/>
              </a:spcAft>
              <a:defRPr/>
            </a:pPr>
            <a:r>
              <a:rPr lang="en-US" dirty="0" smtClean="0"/>
              <a:t>Approaches include code permutation and instruction replacement</a:t>
            </a:r>
          </a:p>
          <a:p>
            <a:pPr lvl="1" eaLnBrk="1" fontAlgn="auto" hangingPunct="1">
              <a:lnSpc>
                <a:spcPct val="120000"/>
              </a:lnSpc>
              <a:spcAft>
                <a:spcPts val="0"/>
              </a:spcAft>
              <a:defRPr/>
            </a:pPr>
            <a:r>
              <a:rPr lang="en-US" dirty="0" smtClean="0"/>
              <a:t>Challenging to detect</a:t>
            </a:r>
          </a:p>
        </p:txBody>
      </p:sp>
      <p:sp>
        <p:nvSpPr>
          <p:cNvPr id="14340" name="Date Placeholder 6"/>
          <p:cNvSpPr>
            <a:spLocks noGrp="1"/>
          </p:cNvSpPr>
          <p:nvPr>
            <p:ph type="dt" sz="half" idx="10"/>
          </p:nvPr>
        </p:nvSpPr>
        <p:spPr/>
        <p:txBody>
          <a:bodyPr/>
          <a:lstStyle/>
          <a:p>
            <a:pPr>
              <a:defRPr/>
            </a:pPr>
            <a:fld id="{BECAB78C-EBF3-4B69-AF31-2F26389E5469}" type="datetime1">
              <a:rPr lang="en-US"/>
              <a:pPr>
                <a:defRPr/>
              </a:pPr>
              <a:t>1/26/2018</a:t>
            </a:fld>
            <a:endParaRPr lang="en-GB"/>
          </a:p>
        </p:txBody>
      </p:sp>
      <p:sp>
        <p:nvSpPr>
          <p:cNvPr id="14342" name="Footer Placeholder 8"/>
          <p:cNvSpPr>
            <a:spLocks noGrp="1"/>
          </p:cNvSpPr>
          <p:nvPr>
            <p:ph type="ftr" sz="quarter" idx="11"/>
          </p:nvPr>
        </p:nvSpPr>
        <p:spPr/>
        <p:txBody>
          <a:bodyPr/>
          <a:lstStyle/>
          <a:p>
            <a:pPr>
              <a:defRPr/>
            </a:pPr>
            <a:r>
              <a:rPr lang="en-GB"/>
              <a:t>Malware</a:t>
            </a:r>
          </a:p>
        </p:txBody>
      </p:sp>
      <p:sp>
        <p:nvSpPr>
          <p:cNvPr id="14341" name="Slide Number Placeholder 7"/>
          <p:cNvSpPr>
            <a:spLocks noGrp="1"/>
          </p:cNvSpPr>
          <p:nvPr>
            <p:ph type="sldNum" sz="quarter" idx="12"/>
          </p:nvPr>
        </p:nvSpPr>
        <p:spPr/>
        <p:txBody>
          <a:bodyPr/>
          <a:lstStyle/>
          <a:p>
            <a:pPr>
              <a:defRPr/>
            </a:pPr>
            <a:fld id="{C086B1C5-F30A-46D2-8564-7607AD30F861}" type="slidenum">
              <a:rPr lang="en-GB"/>
              <a:pPr>
                <a:defRPr/>
              </a:pPr>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Worms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a:t>
            </a:r>
            <a:r>
              <a:rPr lang="en-US" b="1" dirty="0"/>
              <a:t>computer worm </a:t>
            </a:r>
            <a:r>
              <a:rPr lang="en-US" dirty="0"/>
              <a:t>is a malware program that spreads copies of itself </a:t>
            </a:r>
            <a:r>
              <a:rPr lang="en-US" dirty="0" smtClean="0"/>
              <a:t>without the </a:t>
            </a:r>
            <a:r>
              <a:rPr lang="en-US" dirty="0"/>
              <a:t>need to inject itself in other programs, and usually without </a:t>
            </a:r>
            <a:r>
              <a:rPr lang="en-US" dirty="0" smtClean="0"/>
              <a:t>human interaction</a:t>
            </a:r>
            <a:r>
              <a:rPr lang="en-US" dirty="0"/>
              <a:t>. </a:t>
            </a:r>
            <a:endParaRPr lang="en-US" dirty="0" smtClean="0"/>
          </a:p>
          <a:p>
            <a:r>
              <a:rPr lang="en-US" dirty="0" smtClean="0"/>
              <a:t>Thus</a:t>
            </a:r>
            <a:r>
              <a:rPr lang="en-US" dirty="0"/>
              <a:t>, computer worms are technically not computer </a:t>
            </a:r>
            <a:r>
              <a:rPr lang="en-US" dirty="0" smtClean="0"/>
              <a:t>viruses (</a:t>
            </a:r>
            <a:r>
              <a:rPr lang="en-US" dirty="0"/>
              <a:t>since they don’t infect other programs), but some people </a:t>
            </a:r>
            <a:r>
              <a:rPr lang="en-US" dirty="0" smtClean="0"/>
              <a:t>nevertheless confuse </a:t>
            </a:r>
            <a:r>
              <a:rPr lang="en-US" dirty="0"/>
              <a:t>the terms, since both spread by self-replication. </a:t>
            </a:r>
            <a:endParaRPr lang="en-US" dirty="0" smtClean="0"/>
          </a:p>
          <a:p>
            <a:r>
              <a:rPr lang="en-US" dirty="0" smtClean="0"/>
              <a:t>In </a:t>
            </a:r>
            <a:r>
              <a:rPr lang="en-US" dirty="0"/>
              <a:t>most cases, </a:t>
            </a:r>
            <a:r>
              <a:rPr lang="en-US" dirty="0" smtClean="0"/>
              <a:t>a computer </a:t>
            </a:r>
            <a:r>
              <a:rPr lang="en-US" dirty="0"/>
              <a:t>worm will carry a malicious payload, such as deleting files </a:t>
            </a:r>
            <a:r>
              <a:rPr lang="en-US" dirty="0" smtClean="0"/>
              <a:t>or installing </a:t>
            </a:r>
            <a:r>
              <a:rPr lang="en-US" dirty="0"/>
              <a:t>a backdoor.</a:t>
            </a:r>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pPr eaLnBrk="1" hangingPunct="1"/>
            <a:r>
              <a:rPr lang="en-GB" smtClean="0"/>
              <a:t>Early History</a:t>
            </a:r>
            <a:endParaRPr lang="en-US" smtClean="0"/>
          </a:p>
        </p:txBody>
      </p:sp>
      <p:sp>
        <p:nvSpPr>
          <p:cNvPr id="9" name="Content Placeholder 8"/>
          <p:cNvSpPr>
            <a:spLocks noGrp="1"/>
          </p:cNvSpPr>
          <p:nvPr>
            <p:ph sz="half" idx="2"/>
          </p:nvPr>
        </p:nvSpPr>
        <p:spPr>
          <a:xfrm>
            <a:off x="838200" y="1600200"/>
            <a:ext cx="7847013" cy="4724400"/>
          </a:xfrm>
        </p:spPr>
        <p:txBody>
          <a:bodyPr rtlCol="0">
            <a:noAutofit/>
          </a:bodyPr>
          <a:lstStyle/>
          <a:p>
            <a:pPr eaLnBrk="1" fontAlgn="auto" hangingPunct="1">
              <a:spcBef>
                <a:spcPts val="5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First worms built in the labs of John Shock and Jon </a:t>
            </a:r>
            <a:r>
              <a:rPr lang="en-GB" dirty="0" err="1" smtClean="0"/>
              <a:t>Hepps</a:t>
            </a:r>
            <a:r>
              <a:rPr lang="en-GB" dirty="0" smtClean="0"/>
              <a:t> at Xerox PARC in the early 80s</a:t>
            </a:r>
          </a:p>
          <a:p>
            <a:pPr eaLnBrk="1" fontAlgn="auto" hangingPunct="1">
              <a:spcBef>
                <a:spcPts val="5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CHRISTMA EXEC written in REXX, released in December 1987, and targeting IBM VM/CMS systems was the first worm to use e-mail service</a:t>
            </a:r>
          </a:p>
          <a:p>
            <a:pPr eaLnBrk="1" fontAlgn="auto" hangingPunct="1">
              <a:spcBef>
                <a:spcPts val="5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The first internet worm was the </a:t>
            </a:r>
            <a:r>
              <a:rPr lang="en-GB" dirty="0" smtClean="0">
                <a:solidFill>
                  <a:schemeClr val="accent6"/>
                </a:solidFill>
              </a:rPr>
              <a:t>Morris Worm</a:t>
            </a:r>
            <a:r>
              <a:rPr lang="en-GB" dirty="0" smtClean="0"/>
              <a:t>, written by Cornell student Robert Tappan Morris and released on November 2, 1988</a:t>
            </a:r>
          </a:p>
        </p:txBody>
      </p:sp>
      <p:sp>
        <p:nvSpPr>
          <p:cNvPr id="9221" name="Date Placeholder 9"/>
          <p:cNvSpPr>
            <a:spLocks noGrp="1"/>
          </p:cNvSpPr>
          <p:nvPr>
            <p:ph type="dt" sz="half" idx="10"/>
          </p:nvPr>
        </p:nvSpPr>
        <p:spPr/>
        <p:txBody>
          <a:bodyPr/>
          <a:lstStyle/>
          <a:p>
            <a:pPr>
              <a:defRPr/>
            </a:pPr>
            <a:fld id="{4A5906F0-5726-4A73-BE41-C82ED7B38EDC}" type="datetime1">
              <a:rPr lang="en-US"/>
              <a:pPr>
                <a:defRPr/>
              </a:pPr>
              <a:t>1/26/2018</a:t>
            </a:fld>
            <a:endParaRPr lang="en-GB"/>
          </a:p>
        </p:txBody>
      </p:sp>
      <p:sp>
        <p:nvSpPr>
          <p:cNvPr id="9223" name="Footer Placeholder 11"/>
          <p:cNvSpPr>
            <a:spLocks noGrp="1"/>
          </p:cNvSpPr>
          <p:nvPr>
            <p:ph type="ftr" sz="quarter" idx="11"/>
          </p:nvPr>
        </p:nvSpPr>
        <p:spPr/>
        <p:txBody>
          <a:bodyPr/>
          <a:lstStyle/>
          <a:p>
            <a:pPr>
              <a:defRPr/>
            </a:pPr>
            <a:r>
              <a:rPr lang="en-GB" dirty="0"/>
              <a:t>Malware</a:t>
            </a:r>
          </a:p>
        </p:txBody>
      </p:sp>
      <p:sp>
        <p:nvSpPr>
          <p:cNvPr id="9222" name="Slide Number Placeholder 10"/>
          <p:cNvSpPr>
            <a:spLocks noGrp="1"/>
          </p:cNvSpPr>
          <p:nvPr>
            <p:ph type="sldNum" sz="quarter" idx="12"/>
          </p:nvPr>
        </p:nvSpPr>
        <p:spPr/>
        <p:txBody>
          <a:bodyPr/>
          <a:lstStyle/>
          <a:p>
            <a:pPr>
              <a:defRPr/>
            </a:pPr>
            <a:fld id="{AEA22E97-2D85-4716-BE08-B593F4F78439}" type="slidenum">
              <a:rPr lang="en-GB"/>
              <a:pPr>
                <a:defRPr/>
              </a:pPr>
              <a:t>17</a:t>
            </a:fld>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Worm Development</a:t>
            </a:r>
          </a:p>
        </p:txBody>
      </p:sp>
      <p:sp>
        <p:nvSpPr>
          <p:cNvPr id="3" name="Content Placeholder 2"/>
          <p:cNvSpPr>
            <a:spLocks noGrp="1"/>
          </p:cNvSpPr>
          <p:nvPr>
            <p:ph sz="half" idx="1"/>
          </p:nvPr>
        </p:nvSpPr>
        <p:spPr>
          <a:xfrm>
            <a:off x="457200" y="1600200"/>
            <a:ext cx="4037013" cy="4572000"/>
          </a:xfrm>
        </p:spPr>
        <p:txBody>
          <a:bodyPr rtlCol="0">
            <a:normAutofit fontScale="77500" lnSpcReduction="20000"/>
          </a:bodyPr>
          <a:lstStyle/>
          <a:p>
            <a:pPr eaLnBrk="1" fontAlgn="auto" hangingPunct="1">
              <a:lnSpc>
                <a:spcPct val="120000"/>
              </a:lnSpc>
              <a:spcAft>
                <a:spcPts val="0"/>
              </a:spcAft>
              <a:buFont typeface="Arial" pitchFamily="34" charset="0"/>
              <a:buChar char="•"/>
              <a:defRPr/>
            </a:pPr>
            <a:r>
              <a:rPr lang="en-US" dirty="0" smtClean="0"/>
              <a:t>Identify vulnerability still unpatched</a:t>
            </a:r>
          </a:p>
          <a:p>
            <a:pPr eaLnBrk="1" fontAlgn="auto" hangingPunct="1">
              <a:lnSpc>
                <a:spcPct val="120000"/>
              </a:lnSpc>
              <a:spcAft>
                <a:spcPts val="0"/>
              </a:spcAft>
              <a:buFont typeface="Arial" pitchFamily="34" charset="0"/>
              <a:buChar char="•"/>
              <a:defRPr/>
            </a:pPr>
            <a:r>
              <a:rPr lang="en-US" dirty="0" smtClean="0"/>
              <a:t>Write code for</a:t>
            </a:r>
          </a:p>
          <a:p>
            <a:pPr lvl="1" eaLnBrk="1" fontAlgn="auto" hangingPunct="1">
              <a:lnSpc>
                <a:spcPct val="120000"/>
              </a:lnSpc>
              <a:spcAft>
                <a:spcPts val="0"/>
              </a:spcAft>
              <a:buFont typeface="Arial" pitchFamily="34" charset="0"/>
              <a:buChar char="–"/>
              <a:defRPr/>
            </a:pPr>
            <a:r>
              <a:rPr lang="en-US" dirty="0" smtClean="0"/>
              <a:t>Exploit of vulnerability</a:t>
            </a:r>
          </a:p>
          <a:p>
            <a:pPr lvl="1" eaLnBrk="1" fontAlgn="auto" hangingPunct="1">
              <a:lnSpc>
                <a:spcPct val="120000"/>
              </a:lnSpc>
              <a:spcAft>
                <a:spcPts val="0"/>
              </a:spcAft>
              <a:buFont typeface="Arial" pitchFamily="34" charset="0"/>
              <a:buChar char="–"/>
              <a:defRPr/>
            </a:pPr>
            <a:r>
              <a:rPr lang="en-US" dirty="0" smtClean="0"/>
              <a:t>Generation of target list</a:t>
            </a:r>
          </a:p>
          <a:p>
            <a:pPr lvl="2" eaLnBrk="1" fontAlgn="auto" hangingPunct="1">
              <a:lnSpc>
                <a:spcPct val="120000"/>
              </a:lnSpc>
              <a:spcAft>
                <a:spcPts val="0"/>
              </a:spcAft>
              <a:buFont typeface="Arial" pitchFamily="34" charset="0"/>
              <a:buChar char="•"/>
              <a:defRPr/>
            </a:pPr>
            <a:r>
              <a:rPr lang="en-US" dirty="0" smtClean="0"/>
              <a:t>Random hosts on the internet</a:t>
            </a:r>
          </a:p>
          <a:p>
            <a:pPr lvl="2" eaLnBrk="1" fontAlgn="auto" hangingPunct="1">
              <a:lnSpc>
                <a:spcPct val="120000"/>
              </a:lnSpc>
              <a:spcAft>
                <a:spcPts val="0"/>
              </a:spcAft>
              <a:buFont typeface="Arial" pitchFamily="34" charset="0"/>
              <a:buChar char="•"/>
              <a:defRPr/>
            </a:pPr>
            <a:r>
              <a:rPr lang="en-US" dirty="0" smtClean="0"/>
              <a:t>Hosts on LAN</a:t>
            </a:r>
          </a:p>
          <a:p>
            <a:pPr lvl="2" eaLnBrk="1" fontAlgn="auto" hangingPunct="1">
              <a:lnSpc>
                <a:spcPct val="120000"/>
              </a:lnSpc>
              <a:spcAft>
                <a:spcPts val="0"/>
              </a:spcAft>
              <a:buFont typeface="Arial" pitchFamily="34" charset="0"/>
              <a:buChar char="•"/>
              <a:defRPr/>
            </a:pPr>
            <a:r>
              <a:rPr lang="en-US" dirty="0" smtClean="0"/>
              <a:t>Divide-and-conquer</a:t>
            </a:r>
          </a:p>
          <a:p>
            <a:pPr lvl="1" eaLnBrk="1" fontAlgn="auto" hangingPunct="1">
              <a:lnSpc>
                <a:spcPct val="120000"/>
              </a:lnSpc>
              <a:spcAft>
                <a:spcPts val="0"/>
              </a:spcAft>
              <a:buFont typeface="Arial" pitchFamily="34" charset="0"/>
              <a:buChar char="–"/>
              <a:defRPr/>
            </a:pPr>
            <a:r>
              <a:rPr lang="en-US" dirty="0" smtClean="0"/>
              <a:t>Installation and execution of payload</a:t>
            </a:r>
          </a:p>
          <a:p>
            <a:pPr lvl="1" eaLnBrk="1" fontAlgn="auto" hangingPunct="1">
              <a:lnSpc>
                <a:spcPct val="120000"/>
              </a:lnSpc>
              <a:spcAft>
                <a:spcPts val="0"/>
              </a:spcAft>
              <a:buFont typeface="Arial" pitchFamily="34" charset="0"/>
              <a:buChar char="–"/>
              <a:defRPr/>
            </a:pPr>
            <a:r>
              <a:rPr lang="en-US" dirty="0" smtClean="0"/>
              <a:t>Querying/reporting if a host is infected</a:t>
            </a:r>
          </a:p>
          <a:p>
            <a:pPr eaLnBrk="1" fontAlgn="auto" hangingPunct="1">
              <a:lnSpc>
                <a:spcPct val="120000"/>
              </a:lnSpc>
              <a:spcAft>
                <a:spcPts val="0"/>
              </a:spcAft>
              <a:buFont typeface="Arial" pitchFamily="34" charset="0"/>
              <a:buChar char="•"/>
              <a:defRPr/>
            </a:pPr>
            <a:r>
              <a:rPr lang="en-US" dirty="0" smtClean="0"/>
              <a:t>Initial deployment on </a:t>
            </a:r>
            <a:r>
              <a:rPr lang="en-US" dirty="0" err="1" smtClean="0"/>
              <a:t>botnet</a:t>
            </a:r>
            <a:endParaRPr lang="en-US" dirty="0"/>
          </a:p>
        </p:txBody>
      </p:sp>
      <p:sp>
        <p:nvSpPr>
          <p:cNvPr id="4" name="Content Placeholder 3"/>
          <p:cNvSpPr>
            <a:spLocks noGrp="1"/>
          </p:cNvSpPr>
          <p:nvPr>
            <p:ph sz="half" idx="2"/>
          </p:nvPr>
        </p:nvSpPr>
        <p:spPr>
          <a:xfrm>
            <a:off x="4646613" y="1600200"/>
            <a:ext cx="4037012" cy="4724400"/>
          </a:xfrm>
        </p:spPr>
        <p:txBody>
          <a:bodyPr rtlCol="0">
            <a:normAutofit fontScale="77500" lnSpcReduction="20000"/>
          </a:bodyPr>
          <a:lstStyle/>
          <a:p>
            <a:pPr eaLnBrk="1" fontAlgn="auto" hangingPunct="1">
              <a:lnSpc>
                <a:spcPct val="120000"/>
              </a:lnSpc>
              <a:spcAft>
                <a:spcPts val="0"/>
              </a:spcAft>
              <a:buFont typeface="Arial" pitchFamily="34" charset="0"/>
              <a:buChar char="•"/>
              <a:defRPr/>
            </a:pPr>
            <a:r>
              <a:rPr lang="en-US" dirty="0" smtClean="0"/>
              <a:t>Worm template</a:t>
            </a:r>
          </a:p>
          <a:p>
            <a:pPr lvl="1" eaLnBrk="1" fontAlgn="auto" hangingPunct="1">
              <a:lnSpc>
                <a:spcPct val="120000"/>
              </a:lnSpc>
              <a:spcAft>
                <a:spcPts val="0"/>
              </a:spcAft>
              <a:buFont typeface="Arial" pitchFamily="34" charset="0"/>
              <a:buChar char="–"/>
              <a:defRPr/>
            </a:pPr>
            <a:r>
              <a:rPr lang="en-US" dirty="0" smtClean="0"/>
              <a:t>Generate target list</a:t>
            </a:r>
          </a:p>
          <a:p>
            <a:pPr lvl="1" eaLnBrk="1" fontAlgn="auto" hangingPunct="1">
              <a:lnSpc>
                <a:spcPct val="120000"/>
              </a:lnSpc>
              <a:spcAft>
                <a:spcPts val="0"/>
              </a:spcAft>
              <a:buFont typeface="Arial" pitchFamily="34" charset="0"/>
              <a:buChar char="–"/>
              <a:defRPr/>
            </a:pPr>
            <a:r>
              <a:rPr lang="en-US" dirty="0" smtClean="0"/>
              <a:t>For each host on target list</a:t>
            </a:r>
          </a:p>
          <a:p>
            <a:pPr lvl="2" eaLnBrk="1" fontAlgn="auto" hangingPunct="1">
              <a:lnSpc>
                <a:spcPct val="120000"/>
              </a:lnSpc>
              <a:spcAft>
                <a:spcPts val="0"/>
              </a:spcAft>
              <a:buFont typeface="Arial" pitchFamily="34" charset="0"/>
              <a:buChar char="•"/>
              <a:defRPr/>
            </a:pPr>
            <a:r>
              <a:rPr lang="en-US" dirty="0" smtClean="0"/>
              <a:t>Check if infected</a:t>
            </a:r>
          </a:p>
          <a:p>
            <a:pPr lvl="2" eaLnBrk="1" fontAlgn="auto" hangingPunct="1">
              <a:lnSpc>
                <a:spcPct val="120000"/>
              </a:lnSpc>
              <a:spcAft>
                <a:spcPts val="0"/>
              </a:spcAft>
              <a:buFont typeface="Arial" pitchFamily="34" charset="0"/>
              <a:buChar char="•"/>
              <a:defRPr/>
            </a:pPr>
            <a:r>
              <a:rPr lang="en-US" dirty="0" smtClean="0"/>
              <a:t>Check if vulnerable</a:t>
            </a:r>
          </a:p>
          <a:p>
            <a:pPr lvl="2" eaLnBrk="1" fontAlgn="auto" hangingPunct="1">
              <a:lnSpc>
                <a:spcPct val="120000"/>
              </a:lnSpc>
              <a:spcAft>
                <a:spcPts val="0"/>
              </a:spcAft>
              <a:buFont typeface="Arial" pitchFamily="34" charset="0"/>
              <a:buChar char="•"/>
              <a:defRPr/>
            </a:pPr>
            <a:r>
              <a:rPr lang="en-US" dirty="0" smtClean="0"/>
              <a:t>Infect</a:t>
            </a:r>
          </a:p>
          <a:p>
            <a:pPr lvl="2" eaLnBrk="1" fontAlgn="auto" hangingPunct="1">
              <a:lnSpc>
                <a:spcPct val="120000"/>
              </a:lnSpc>
              <a:spcAft>
                <a:spcPts val="0"/>
              </a:spcAft>
              <a:buFont typeface="Arial" pitchFamily="34" charset="0"/>
              <a:buChar char="•"/>
              <a:defRPr/>
            </a:pPr>
            <a:r>
              <a:rPr lang="en-US" dirty="0" smtClean="0"/>
              <a:t>Recur</a:t>
            </a:r>
          </a:p>
          <a:p>
            <a:pPr eaLnBrk="1" fontAlgn="auto" hangingPunct="1">
              <a:lnSpc>
                <a:spcPct val="120000"/>
              </a:lnSpc>
              <a:spcAft>
                <a:spcPts val="0"/>
              </a:spcAft>
              <a:buFont typeface="Arial" pitchFamily="34" charset="0"/>
              <a:buChar char="•"/>
              <a:defRPr/>
            </a:pPr>
            <a:r>
              <a:rPr lang="en-US" dirty="0" smtClean="0"/>
              <a:t>Distributed graph search algorithm</a:t>
            </a:r>
          </a:p>
          <a:p>
            <a:pPr lvl="1" eaLnBrk="1" fontAlgn="auto" hangingPunct="1">
              <a:lnSpc>
                <a:spcPct val="120000"/>
              </a:lnSpc>
              <a:spcAft>
                <a:spcPts val="0"/>
              </a:spcAft>
              <a:buFont typeface="Arial" pitchFamily="34" charset="0"/>
              <a:buChar char="–"/>
              <a:defRPr/>
            </a:pPr>
            <a:r>
              <a:rPr lang="en-US" dirty="0" smtClean="0"/>
              <a:t>Forward edges: infection</a:t>
            </a:r>
          </a:p>
          <a:p>
            <a:pPr lvl="1" eaLnBrk="1" fontAlgn="auto" hangingPunct="1">
              <a:lnSpc>
                <a:spcPct val="120000"/>
              </a:lnSpc>
              <a:spcAft>
                <a:spcPts val="0"/>
              </a:spcAft>
              <a:buFont typeface="Arial" pitchFamily="34" charset="0"/>
              <a:buChar char="–"/>
              <a:defRPr/>
            </a:pPr>
            <a:r>
              <a:rPr lang="en-US" dirty="0" smtClean="0"/>
              <a:t>Back edges: already infected or not vulnerable</a:t>
            </a:r>
          </a:p>
        </p:txBody>
      </p:sp>
      <p:sp>
        <p:nvSpPr>
          <p:cNvPr id="13317" name="Date Placeholder 4"/>
          <p:cNvSpPr>
            <a:spLocks noGrp="1"/>
          </p:cNvSpPr>
          <p:nvPr>
            <p:ph type="dt" sz="half" idx="10"/>
          </p:nvPr>
        </p:nvSpPr>
        <p:spPr/>
        <p:txBody>
          <a:bodyPr/>
          <a:lstStyle/>
          <a:p>
            <a:pPr>
              <a:defRPr/>
            </a:pPr>
            <a:fld id="{BB92A61C-A5C5-4B72-85AA-047876E9DAB6}" type="datetime1">
              <a:rPr lang="en-US"/>
              <a:pPr>
                <a:defRPr/>
              </a:pPr>
              <a:t>1/26/2018</a:t>
            </a:fld>
            <a:endParaRPr lang="en-GB"/>
          </a:p>
        </p:txBody>
      </p:sp>
      <p:sp>
        <p:nvSpPr>
          <p:cNvPr id="13318" name="Footer Placeholder 5"/>
          <p:cNvSpPr>
            <a:spLocks noGrp="1"/>
          </p:cNvSpPr>
          <p:nvPr>
            <p:ph type="ftr" sz="quarter" idx="11"/>
          </p:nvPr>
        </p:nvSpPr>
        <p:spPr/>
        <p:txBody>
          <a:bodyPr/>
          <a:lstStyle/>
          <a:p>
            <a:pPr>
              <a:defRPr/>
            </a:pPr>
            <a:r>
              <a:rPr lang="en-GB"/>
              <a:t>Malware</a:t>
            </a:r>
          </a:p>
        </p:txBody>
      </p:sp>
      <p:sp>
        <p:nvSpPr>
          <p:cNvPr id="13319" name="Slide Number Placeholder 6"/>
          <p:cNvSpPr>
            <a:spLocks noGrp="1"/>
          </p:cNvSpPr>
          <p:nvPr>
            <p:ph type="sldNum" sz="quarter" idx="12"/>
          </p:nvPr>
        </p:nvSpPr>
        <p:spPr/>
        <p:txBody>
          <a:bodyPr/>
          <a:lstStyle/>
          <a:p>
            <a:pPr>
              <a:defRPr/>
            </a:pPr>
            <a:fld id="{F2ADF49A-BB7E-47E6-B5A6-7E9209AD19BA}" type="slidenum">
              <a:rPr lang="en-GB"/>
              <a:pPr>
                <a:defRPr/>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Worm Propagation</a:t>
            </a:r>
            <a:endParaRPr lang="en-US" dirty="0"/>
          </a:p>
        </p:txBody>
      </p:sp>
      <p:sp>
        <p:nvSpPr>
          <p:cNvPr id="3" name="Content Placeholder 2"/>
          <p:cNvSpPr>
            <a:spLocks noGrp="1"/>
          </p:cNvSpPr>
          <p:nvPr>
            <p:ph idx="1"/>
          </p:nvPr>
        </p:nvSpPr>
        <p:spPr>
          <a:xfrm>
            <a:off x="304800" y="1066801"/>
            <a:ext cx="8610600" cy="1295399"/>
          </a:xfrm>
        </p:spPr>
        <p:txBody>
          <a:bodyPr>
            <a:normAutofit fontScale="77500" lnSpcReduction="20000"/>
          </a:bodyPr>
          <a:lstStyle/>
          <a:p>
            <a:r>
              <a:rPr lang="en-US" dirty="0" smtClean="0"/>
              <a:t>Worms propagate by finding and infecting vulnerable hosts.</a:t>
            </a:r>
          </a:p>
          <a:p>
            <a:pPr lvl="1"/>
            <a:r>
              <a:rPr lang="en-US" dirty="0" smtClean="0"/>
              <a:t>They need a way to tell if a host is vulnerable</a:t>
            </a:r>
          </a:p>
          <a:p>
            <a:pPr lvl="1"/>
            <a:r>
              <a:rPr lang="en-US" dirty="0" smtClean="0"/>
              <a:t>They need a way to tell if a host is already infected.</a:t>
            </a:r>
            <a:endParaRPr lang="en-US" dirty="0"/>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19</a:t>
            </a:fld>
            <a:endParaRPr lang="en-GB"/>
          </a:p>
        </p:txBody>
      </p:sp>
      <p:grpSp>
        <p:nvGrpSpPr>
          <p:cNvPr id="51" name="Group 50"/>
          <p:cNvGrpSpPr/>
          <p:nvPr/>
        </p:nvGrpSpPr>
        <p:grpSpPr>
          <a:xfrm>
            <a:off x="1751268" y="2295525"/>
            <a:ext cx="6173532" cy="4257675"/>
            <a:chOff x="101582" y="304800"/>
            <a:chExt cx="8794768" cy="6086475"/>
          </a:xfrm>
        </p:grpSpPr>
        <p:cxnSp>
          <p:nvCxnSpPr>
            <p:cNvPr id="7" name="Straight Arrow Connector 6"/>
            <p:cNvCxnSpPr>
              <a:endCxn id="29" idx="1"/>
            </p:cNvCxnSpPr>
            <p:nvPr/>
          </p:nvCxnSpPr>
          <p:spPr>
            <a:xfrm flipV="1">
              <a:off x="1752600" y="2585922"/>
              <a:ext cx="1043684" cy="3096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1752600" y="3276600"/>
              <a:ext cx="990600" cy="990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057400" y="4495800"/>
              <a:ext cx="91440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33343" y="1905000"/>
              <a:ext cx="1295857" cy="6855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86200" y="4724400"/>
              <a:ext cx="129540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324600" y="4800600"/>
              <a:ext cx="91440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400800" y="914400"/>
              <a:ext cx="91440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4"/>
            </p:cNvCxnSpPr>
            <p:nvPr/>
          </p:nvCxnSpPr>
          <p:spPr>
            <a:xfrm flipH="1" flipV="1">
              <a:off x="3276600" y="3505200"/>
              <a:ext cx="142875" cy="53340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838087" y="4343514"/>
              <a:ext cx="838200" cy="228371"/>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4114800" y="4724400"/>
              <a:ext cx="3429000" cy="1588"/>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6934200" y="2971800"/>
              <a:ext cx="2667000" cy="22860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886200" y="2819400"/>
              <a:ext cx="762000" cy="45720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5143500" y="2324100"/>
              <a:ext cx="990600" cy="45720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7162800" y="1752600"/>
              <a:ext cx="838200" cy="53340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7505587" y="4000614"/>
              <a:ext cx="533400" cy="304571"/>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3390900" y="1866900"/>
              <a:ext cx="533400" cy="15240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2057400" y="1295400"/>
              <a:ext cx="1143000" cy="91440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4419600" y="838200"/>
              <a:ext cx="1066800" cy="53340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V="1">
              <a:off x="5333887" y="4648314"/>
              <a:ext cx="685800" cy="380771"/>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laptop"/>
            <p:cNvSpPr>
              <a:spLocks noEditPoints="1" noChangeArrowheads="1"/>
            </p:cNvSpPr>
            <p:nvPr/>
          </p:nvSpPr>
          <p:spPr bwMode="auto">
            <a:xfrm>
              <a:off x="5029200" y="8382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lumOff val="3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27" name="laptop"/>
            <p:cNvSpPr>
              <a:spLocks noEditPoints="1" noChangeArrowheads="1"/>
            </p:cNvSpPr>
            <p:nvPr/>
          </p:nvSpPr>
          <p:spPr bwMode="auto">
            <a:xfrm>
              <a:off x="7010400" y="42672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lumOff val="3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28" name="laptop"/>
            <p:cNvSpPr>
              <a:spLocks noEditPoints="1" noChangeArrowheads="1"/>
            </p:cNvSpPr>
            <p:nvPr/>
          </p:nvSpPr>
          <p:spPr bwMode="auto">
            <a:xfrm>
              <a:off x="457200" y="47244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lumOff val="3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29" name="laptop"/>
            <p:cNvSpPr>
              <a:spLocks noEditPoints="1" noChangeArrowheads="1"/>
            </p:cNvSpPr>
            <p:nvPr/>
          </p:nvSpPr>
          <p:spPr bwMode="auto">
            <a:xfrm>
              <a:off x="2514600" y="21336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lumOff val="3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0" name="laptop"/>
            <p:cNvSpPr>
              <a:spLocks noEditPoints="1" noChangeArrowheads="1"/>
            </p:cNvSpPr>
            <p:nvPr/>
          </p:nvSpPr>
          <p:spPr bwMode="auto">
            <a:xfrm>
              <a:off x="2514600" y="40386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lumOff val="3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1" name="laptop"/>
            <p:cNvSpPr>
              <a:spLocks noEditPoints="1" noChangeArrowheads="1"/>
            </p:cNvSpPr>
            <p:nvPr/>
          </p:nvSpPr>
          <p:spPr bwMode="auto">
            <a:xfrm>
              <a:off x="4953000" y="50292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lumOff val="3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2" name="laptop"/>
            <p:cNvSpPr>
              <a:spLocks noEditPoints="1" noChangeArrowheads="1"/>
            </p:cNvSpPr>
            <p:nvPr/>
          </p:nvSpPr>
          <p:spPr bwMode="auto">
            <a:xfrm>
              <a:off x="6400800" y="25146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7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3" name="laptop"/>
            <p:cNvSpPr>
              <a:spLocks noEditPoints="1" noChangeArrowheads="1"/>
            </p:cNvSpPr>
            <p:nvPr/>
          </p:nvSpPr>
          <p:spPr bwMode="auto">
            <a:xfrm>
              <a:off x="7086600" y="3810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lumOff val="3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4" name="TextBox 33"/>
            <p:cNvSpPr txBox="1"/>
            <p:nvPr/>
          </p:nvSpPr>
          <p:spPr>
            <a:xfrm>
              <a:off x="101582" y="2209801"/>
              <a:ext cx="2327472" cy="476457"/>
            </a:xfrm>
            <a:prstGeom prst="rect">
              <a:avLst/>
            </a:prstGeom>
            <a:noFill/>
          </p:spPr>
          <p:txBody>
            <a:bodyPr wrap="none" rtlCol="0">
              <a:spAutoFit/>
            </a:bodyPr>
            <a:lstStyle/>
            <a:p>
              <a:pPr algn="ctr"/>
              <a:r>
                <a:rPr lang="en-US" sz="1800" dirty="0" smtClean="0">
                  <a:solidFill>
                    <a:schemeClr val="tx1"/>
                  </a:solidFill>
                </a:rPr>
                <a:t>initial infection</a:t>
              </a:r>
              <a:endParaRPr lang="en-US" sz="1800" dirty="0">
                <a:solidFill>
                  <a:schemeClr val="tx1"/>
                </a:solidFill>
              </a:endParaRPr>
            </a:p>
          </p:txBody>
        </p:sp>
        <p:sp>
          <p:nvSpPr>
            <p:cNvPr id="35" name="laptop"/>
            <p:cNvSpPr>
              <a:spLocks noEditPoints="1" noChangeArrowheads="1"/>
            </p:cNvSpPr>
            <p:nvPr/>
          </p:nvSpPr>
          <p:spPr bwMode="auto">
            <a:xfrm>
              <a:off x="457200" y="6858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7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6" name="laptop"/>
            <p:cNvSpPr>
              <a:spLocks noEditPoints="1" noChangeArrowheads="1"/>
            </p:cNvSpPr>
            <p:nvPr/>
          </p:nvSpPr>
          <p:spPr bwMode="auto">
            <a:xfrm>
              <a:off x="360443" y="26670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85000"/>
                <a:lumOff val="1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7" name="laptop"/>
            <p:cNvSpPr>
              <a:spLocks noEditPoints="1" noChangeArrowheads="1"/>
            </p:cNvSpPr>
            <p:nvPr/>
          </p:nvSpPr>
          <p:spPr bwMode="auto">
            <a:xfrm>
              <a:off x="4419600" y="31242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7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38" name="laptop"/>
            <p:cNvSpPr>
              <a:spLocks noEditPoints="1" noChangeArrowheads="1"/>
            </p:cNvSpPr>
            <p:nvPr/>
          </p:nvSpPr>
          <p:spPr bwMode="auto">
            <a:xfrm>
              <a:off x="2819400" y="3048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75000"/>
              </a:schemeClr>
            </a:solidFill>
            <a:ln w="127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pic>
          <p:nvPicPr>
            <p:cNvPr id="39" name="Picture 38" descr="04-7b copy.png"/>
            <p:cNvPicPr>
              <a:picLocks noChangeAspect="1"/>
            </p:cNvPicPr>
            <p:nvPr/>
          </p:nvPicPr>
          <p:blipFill>
            <a:blip r:embed="rId2" cstate="print"/>
            <a:stretch>
              <a:fillRect/>
            </a:stretch>
          </p:blipFill>
          <p:spPr>
            <a:xfrm>
              <a:off x="1083309" y="857250"/>
              <a:ext cx="548641" cy="551384"/>
            </a:xfrm>
            <a:prstGeom prst="rect">
              <a:avLst/>
            </a:prstGeom>
          </p:spPr>
        </p:pic>
        <p:pic>
          <p:nvPicPr>
            <p:cNvPr id="40" name="Picture 39" descr="04-7b copy.png"/>
            <p:cNvPicPr>
              <a:picLocks noChangeAspect="1"/>
            </p:cNvPicPr>
            <p:nvPr/>
          </p:nvPicPr>
          <p:blipFill>
            <a:blip r:embed="rId2" cstate="print"/>
            <a:stretch>
              <a:fillRect/>
            </a:stretch>
          </p:blipFill>
          <p:spPr>
            <a:xfrm>
              <a:off x="3460750" y="470966"/>
              <a:ext cx="548641" cy="551384"/>
            </a:xfrm>
            <a:prstGeom prst="rect">
              <a:avLst/>
            </a:prstGeom>
          </p:spPr>
        </p:pic>
        <p:pic>
          <p:nvPicPr>
            <p:cNvPr id="41" name="Picture 40" descr="04-7b copy.png"/>
            <p:cNvPicPr>
              <a:picLocks noChangeAspect="1"/>
            </p:cNvPicPr>
            <p:nvPr/>
          </p:nvPicPr>
          <p:blipFill>
            <a:blip r:embed="rId2" cstate="print"/>
            <a:stretch>
              <a:fillRect/>
            </a:stretch>
          </p:blipFill>
          <p:spPr>
            <a:xfrm>
              <a:off x="5060161" y="3311006"/>
              <a:ext cx="548641" cy="551384"/>
            </a:xfrm>
            <a:prstGeom prst="rect">
              <a:avLst/>
            </a:prstGeom>
          </p:spPr>
        </p:pic>
        <p:pic>
          <p:nvPicPr>
            <p:cNvPr id="42" name="Picture 41" descr="04-7b copy.png"/>
            <p:cNvPicPr>
              <a:picLocks noChangeAspect="1"/>
            </p:cNvPicPr>
            <p:nvPr/>
          </p:nvPicPr>
          <p:blipFill>
            <a:blip r:embed="rId2" cstate="print"/>
            <a:stretch>
              <a:fillRect/>
            </a:stretch>
          </p:blipFill>
          <p:spPr>
            <a:xfrm>
              <a:off x="7025640" y="2697480"/>
              <a:ext cx="548641" cy="551384"/>
            </a:xfrm>
            <a:prstGeom prst="rect">
              <a:avLst/>
            </a:prstGeom>
          </p:spPr>
        </p:pic>
        <p:pic>
          <p:nvPicPr>
            <p:cNvPr id="43" name="Picture 42" descr="04-7a copy.png"/>
            <p:cNvPicPr>
              <a:picLocks noChangeAspect="1"/>
            </p:cNvPicPr>
            <p:nvPr/>
          </p:nvPicPr>
          <p:blipFill>
            <a:blip r:embed="rId3" cstate="print"/>
            <a:stretch>
              <a:fillRect/>
            </a:stretch>
          </p:blipFill>
          <p:spPr>
            <a:xfrm>
              <a:off x="5672133" y="1019178"/>
              <a:ext cx="548641" cy="551384"/>
            </a:xfrm>
            <a:prstGeom prst="rect">
              <a:avLst/>
            </a:prstGeom>
          </p:spPr>
        </p:pic>
        <p:pic>
          <p:nvPicPr>
            <p:cNvPr id="44" name="Picture 43" descr="04-7a copy.png"/>
            <p:cNvPicPr>
              <a:picLocks noChangeAspect="1"/>
            </p:cNvPicPr>
            <p:nvPr/>
          </p:nvPicPr>
          <p:blipFill>
            <a:blip r:embed="rId3" cstate="print"/>
            <a:stretch>
              <a:fillRect/>
            </a:stretch>
          </p:blipFill>
          <p:spPr>
            <a:xfrm>
              <a:off x="3152778" y="2309815"/>
              <a:ext cx="548641" cy="551384"/>
            </a:xfrm>
            <a:prstGeom prst="rect">
              <a:avLst/>
            </a:prstGeom>
          </p:spPr>
        </p:pic>
        <p:pic>
          <p:nvPicPr>
            <p:cNvPr id="45" name="Picture 44" descr="04-7a copy.png"/>
            <p:cNvPicPr>
              <a:picLocks noChangeAspect="1"/>
            </p:cNvPicPr>
            <p:nvPr/>
          </p:nvPicPr>
          <p:blipFill>
            <a:blip r:embed="rId3" cstate="print"/>
            <a:stretch>
              <a:fillRect/>
            </a:stretch>
          </p:blipFill>
          <p:spPr>
            <a:xfrm>
              <a:off x="996950" y="2844800"/>
              <a:ext cx="548641" cy="551384"/>
            </a:xfrm>
            <a:prstGeom prst="rect">
              <a:avLst/>
            </a:prstGeom>
          </p:spPr>
        </p:pic>
        <p:pic>
          <p:nvPicPr>
            <p:cNvPr id="46" name="Picture 45" descr="04-7a copy.png"/>
            <p:cNvPicPr>
              <a:picLocks noChangeAspect="1"/>
            </p:cNvPicPr>
            <p:nvPr/>
          </p:nvPicPr>
          <p:blipFill>
            <a:blip r:embed="rId3" cstate="print"/>
            <a:stretch>
              <a:fillRect/>
            </a:stretch>
          </p:blipFill>
          <p:spPr>
            <a:xfrm>
              <a:off x="1095354" y="4905378"/>
              <a:ext cx="548641" cy="551384"/>
            </a:xfrm>
            <a:prstGeom prst="rect">
              <a:avLst/>
            </a:prstGeom>
          </p:spPr>
        </p:pic>
        <p:pic>
          <p:nvPicPr>
            <p:cNvPr id="47" name="Picture 46" descr="04-7a copy.png"/>
            <p:cNvPicPr>
              <a:picLocks noChangeAspect="1"/>
            </p:cNvPicPr>
            <p:nvPr/>
          </p:nvPicPr>
          <p:blipFill>
            <a:blip r:embed="rId3" cstate="print"/>
            <a:stretch>
              <a:fillRect/>
            </a:stretch>
          </p:blipFill>
          <p:spPr>
            <a:xfrm>
              <a:off x="3152778" y="4214815"/>
              <a:ext cx="548641" cy="551384"/>
            </a:xfrm>
            <a:prstGeom prst="rect">
              <a:avLst/>
            </a:prstGeom>
          </p:spPr>
        </p:pic>
        <p:pic>
          <p:nvPicPr>
            <p:cNvPr id="48" name="Picture 47" descr="04-7a copy.png"/>
            <p:cNvPicPr>
              <a:picLocks noChangeAspect="1"/>
            </p:cNvPicPr>
            <p:nvPr/>
          </p:nvPicPr>
          <p:blipFill>
            <a:blip r:embed="rId3" cstate="print"/>
            <a:stretch>
              <a:fillRect/>
            </a:stretch>
          </p:blipFill>
          <p:spPr>
            <a:xfrm>
              <a:off x="5584825" y="5213350"/>
              <a:ext cx="548641" cy="551384"/>
            </a:xfrm>
            <a:prstGeom prst="rect">
              <a:avLst/>
            </a:prstGeom>
          </p:spPr>
        </p:pic>
        <p:pic>
          <p:nvPicPr>
            <p:cNvPr id="49" name="Picture 48" descr="04-7a copy.png"/>
            <p:cNvPicPr>
              <a:picLocks noChangeAspect="1"/>
            </p:cNvPicPr>
            <p:nvPr/>
          </p:nvPicPr>
          <p:blipFill>
            <a:blip r:embed="rId3" cstate="print"/>
            <a:stretch>
              <a:fillRect/>
            </a:stretch>
          </p:blipFill>
          <p:spPr>
            <a:xfrm>
              <a:off x="7643810" y="4445791"/>
              <a:ext cx="548641" cy="551384"/>
            </a:xfrm>
            <a:prstGeom prst="rect">
              <a:avLst/>
            </a:prstGeom>
          </p:spPr>
        </p:pic>
        <p:pic>
          <p:nvPicPr>
            <p:cNvPr id="50" name="Picture 49" descr="04-7a copy.png"/>
            <p:cNvPicPr>
              <a:picLocks noChangeAspect="1"/>
            </p:cNvPicPr>
            <p:nvPr/>
          </p:nvPicPr>
          <p:blipFill>
            <a:blip r:embed="rId3" cstate="print"/>
            <a:stretch>
              <a:fillRect/>
            </a:stretch>
          </p:blipFill>
          <p:spPr>
            <a:xfrm>
              <a:off x="7729541" y="561978"/>
              <a:ext cx="548641" cy="55138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Viruses, Worms, Trojans, Rootkits</a:t>
            </a:r>
          </a:p>
        </p:txBody>
      </p:sp>
      <p:sp>
        <p:nvSpPr>
          <p:cNvPr id="5123" name="Rectangle 2"/>
          <p:cNvSpPr>
            <a:spLocks noGrp="1" noChangeArrowheads="1"/>
          </p:cNvSpPr>
          <p:nvPr>
            <p:ph idx="1"/>
          </p:nvPr>
        </p:nvSpPr>
        <p:spPr>
          <a:xfrm>
            <a:off x="457200" y="1524000"/>
            <a:ext cx="8226425" cy="4724400"/>
          </a:xfrm>
        </p:spPr>
        <p:txBody>
          <a:bodyPr/>
          <a:lstStyle/>
          <a:p>
            <a:pPr eaLnBrk="1" hangingPunct="1">
              <a:lnSpc>
                <a:spcPct val="11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solidFill>
                  <a:schemeClr val="accent6"/>
                </a:solidFill>
              </a:rPr>
              <a:t>Malware</a:t>
            </a:r>
            <a:r>
              <a:rPr lang="en-GB" sz="2400" dirty="0" smtClean="0"/>
              <a:t> can be classified into several categories, depending on propagation and concealment</a:t>
            </a:r>
          </a:p>
          <a:p>
            <a:pPr eaLnBrk="1" hangingPunct="1">
              <a:lnSpc>
                <a:spcPct val="11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Propagation</a:t>
            </a:r>
          </a:p>
          <a:p>
            <a:pPr lvl="1" eaLnBrk="1" hangingPunct="1">
              <a:lnSpc>
                <a:spcPct val="11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rPr>
              <a:t>Virus</a:t>
            </a:r>
            <a:r>
              <a:rPr lang="en-GB" sz="2000" dirty="0" smtClean="0"/>
              <a:t>: human-assisted propagation (e.g., open email attachment)</a:t>
            </a:r>
          </a:p>
          <a:p>
            <a:pPr lvl="1" eaLnBrk="1" hangingPunct="1">
              <a:lnSpc>
                <a:spcPct val="11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rPr>
              <a:t>Worm</a:t>
            </a:r>
            <a:r>
              <a:rPr lang="en-GB" sz="2000" dirty="0" smtClean="0"/>
              <a:t>: automatic propagation without human assistance</a:t>
            </a:r>
          </a:p>
          <a:p>
            <a:pPr eaLnBrk="1" hangingPunct="1">
              <a:lnSpc>
                <a:spcPct val="11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Concealment</a:t>
            </a:r>
          </a:p>
          <a:p>
            <a:pPr lvl="1" eaLnBrk="1" hangingPunct="1">
              <a:lnSpc>
                <a:spcPct val="11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rPr>
              <a:t>Rootkit</a:t>
            </a:r>
            <a:r>
              <a:rPr lang="en-GB" sz="2000" dirty="0" smtClean="0"/>
              <a:t>: modifies operating system to hide its existence</a:t>
            </a:r>
          </a:p>
          <a:p>
            <a:pPr lvl="1" eaLnBrk="1" hangingPunct="1">
              <a:lnSpc>
                <a:spcPct val="11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rPr>
              <a:t>Trojan</a:t>
            </a:r>
            <a:r>
              <a:rPr lang="en-GB" sz="2000" dirty="0" smtClean="0"/>
              <a:t>: provides desirable functionality but hides malicious operation</a:t>
            </a:r>
          </a:p>
          <a:p>
            <a:pPr eaLnBrk="1" hangingPunct="1">
              <a:lnSpc>
                <a:spcPct val="11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Various types of payloads, ranging from annoyance to crime</a:t>
            </a:r>
          </a:p>
        </p:txBody>
      </p:sp>
      <p:sp>
        <p:nvSpPr>
          <p:cNvPr id="8196" name="Date Placeholder 6"/>
          <p:cNvSpPr>
            <a:spLocks noGrp="1"/>
          </p:cNvSpPr>
          <p:nvPr>
            <p:ph type="dt" sz="half" idx="10"/>
          </p:nvPr>
        </p:nvSpPr>
        <p:spPr/>
        <p:txBody>
          <a:bodyPr/>
          <a:lstStyle/>
          <a:p>
            <a:pPr>
              <a:defRPr/>
            </a:pPr>
            <a:fld id="{BFB69102-3D9C-49F2-9DED-56C6AC48B2F1}" type="datetime1">
              <a:rPr lang="en-US"/>
              <a:pPr>
                <a:defRPr/>
              </a:pPr>
              <a:t>1/26/2018</a:t>
            </a:fld>
            <a:endParaRPr lang="en-GB"/>
          </a:p>
        </p:txBody>
      </p:sp>
      <p:sp>
        <p:nvSpPr>
          <p:cNvPr id="8198" name="Footer Placeholder 8"/>
          <p:cNvSpPr>
            <a:spLocks noGrp="1"/>
          </p:cNvSpPr>
          <p:nvPr>
            <p:ph type="ftr" sz="quarter" idx="11"/>
          </p:nvPr>
        </p:nvSpPr>
        <p:spPr/>
        <p:txBody>
          <a:bodyPr/>
          <a:lstStyle/>
          <a:p>
            <a:pPr>
              <a:defRPr/>
            </a:pPr>
            <a:r>
              <a:rPr lang="en-GB"/>
              <a:t>Malware</a:t>
            </a:r>
          </a:p>
        </p:txBody>
      </p:sp>
      <p:sp>
        <p:nvSpPr>
          <p:cNvPr id="8197" name="Slide Number Placeholder 7"/>
          <p:cNvSpPr>
            <a:spLocks noGrp="1"/>
          </p:cNvSpPr>
          <p:nvPr>
            <p:ph type="sldNum" sz="quarter" idx="12"/>
          </p:nvPr>
        </p:nvSpPr>
        <p:spPr/>
        <p:txBody>
          <a:bodyPr/>
          <a:lstStyle/>
          <a:p>
            <a:pPr>
              <a:defRPr/>
            </a:pPr>
            <a:fld id="{26CFEDF8-4EAB-477F-8421-3FCE5D3355DB}" type="slidenum">
              <a:rPr lang="en-GB"/>
              <a:pPr>
                <a:defRPr/>
              </a:pPr>
              <a:t>2</a:t>
            </a:fld>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Propagation: Theory</a:t>
            </a:r>
          </a:p>
        </p:txBody>
      </p:sp>
      <p:sp>
        <p:nvSpPr>
          <p:cNvPr id="3" name="Content Placeholder 2"/>
          <p:cNvSpPr>
            <a:spLocks noGrp="1"/>
          </p:cNvSpPr>
          <p:nvPr>
            <p:ph idx="1"/>
          </p:nvPr>
        </p:nvSpPr>
        <p:spPr>
          <a:xfrm>
            <a:off x="457200" y="1447800"/>
            <a:ext cx="4191000" cy="4724400"/>
          </a:xfrm>
        </p:spPr>
        <p:txBody>
          <a:bodyPr rtlCol="0">
            <a:normAutofit fontScale="85000" lnSpcReduction="20000"/>
          </a:bodyPr>
          <a:lstStyle/>
          <a:p>
            <a:pPr eaLnBrk="1" fontAlgn="auto" hangingPunct="1">
              <a:lnSpc>
                <a:spcPct val="120000"/>
              </a:lnSpc>
              <a:spcAft>
                <a:spcPts val="0"/>
              </a:spcAft>
              <a:buFont typeface="Wingdings" charset="2"/>
              <a:buChar char=""/>
              <a:defRPr/>
            </a:pPr>
            <a:r>
              <a:rPr lang="en-US" sz="2600" dirty="0" smtClean="0"/>
              <a:t>Classic epidemic model</a:t>
            </a:r>
          </a:p>
          <a:p>
            <a:pPr lvl="1" eaLnBrk="1" fontAlgn="auto" hangingPunct="1">
              <a:lnSpc>
                <a:spcPct val="120000"/>
              </a:lnSpc>
              <a:spcAft>
                <a:spcPts val="0"/>
              </a:spcAft>
              <a:defRPr/>
            </a:pPr>
            <a:r>
              <a:rPr lang="en-US" sz="2400" b="1" i="1" dirty="0" smtClean="0">
                <a:latin typeface="Times New Roman" pitchFamily="18" charset="0"/>
                <a:cs typeface="Times New Roman" pitchFamily="18" charset="0"/>
              </a:rPr>
              <a:t>N</a:t>
            </a:r>
            <a:r>
              <a:rPr lang="en-US" sz="2400" dirty="0" smtClean="0"/>
              <a:t>: total number of vulnerable hosts</a:t>
            </a:r>
          </a:p>
          <a:p>
            <a:pPr lvl="1" eaLnBrk="1" fontAlgn="auto" hangingPunct="1">
              <a:lnSpc>
                <a:spcPct val="120000"/>
              </a:lnSpc>
              <a:spcAft>
                <a:spcPts val="0"/>
              </a:spcAft>
              <a:defRPr/>
            </a:pPr>
            <a:r>
              <a:rPr lang="en-US" sz="2400" b="1" i="1"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a:t>
            </a:r>
            <a:r>
              <a:rPr lang="en-US" sz="2400" dirty="0" smtClean="0"/>
              <a:t>: number of infected hosts at time </a:t>
            </a:r>
            <a:r>
              <a:rPr lang="en-US" sz="2400" b="1" i="1" dirty="0" smtClean="0">
                <a:latin typeface="Times New Roman" pitchFamily="18" charset="0"/>
                <a:cs typeface="Times New Roman" pitchFamily="18" charset="0"/>
              </a:rPr>
              <a:t>t</a:t>
            </a:r>
            <a:endParaRPr lang="en-US" sz="2400" b="1" dirty="0" smtClean="0">
              <a:latin typeface="Times New Roman" pitchFamily="18" charset="0"/>
              <a:cs typeface="Times New Roman" pitchFamily="18" charset="0"/>
            </a:endParaRPr>
          </a:p>
          <a:p>
            <a:pPr lvl="1" eaLnBrk="1" fontAlgn="auto" hangingPunct="1">
              <a:lnSpc>
                <a:spcPct val="120000"/>
              </a:lnSpc>
              <a:spcAft>
                <a:spcPts val="0"/>
              </a:spcAft>
              <a:defRPr/>
            </a:pPr>
            <a:r>
              <a:rPr lang="en-US" sz="2400" b="1"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a:t>
            </a:r>
            <a:r>
              <a:rPr lang="en-US" sz="2400" dirty="0" smtClean="0"/>
              <a:t>: number of susceptible hosts at time </a:t>
            </a:r>
            <a:r>
              <a:rPr lang="en-US" sz="2400" i="1" dirty="0" smtClean="0">
                <a:latin typeface="Times New Roman" pitchFamily="18" charset="0"/>
                <a:cs typeface="Times New Roman" pitchFamily="18" charset="0"/>
              </a:rPr>
              <a:t>t</a:t>
            </a:r>
            <a:endParaRPr lang="en-US" sz="2400" dirty="0" smtClean="0">
              <a:latin typeface="Times New Roman" pitchFamily="18" charset="0"/>
              <a:cs typeface="Times New Roman" pitchFamily="18" charset="0"/>
            </a:endParaRPr>
          </a:p>
          <a:p>
            <a:pPr lvl="1" eaLnBrk="1" fontAlgn="auto" hangingPunct="1">
              <a:lnSpc>
                <a:spcPct val="120000"/>
              </a:lnSpc>
              <a:spcAft>
                <a:spcPts val="0"/>
              </a:spcAft>
              <a:defRPr/>
            </a:pPr>
            <a:r>
              <a:rPr lang="en-US" sz="2400" b="1" i="1"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b="1" dirty="0" smtClean="0">
                <a:latin typeface="Symbol" pitchFamily="18" charset="2"/>
                <a:cs typeface="Times New Roman" pitchFamily="18" charset="0"/>
              </a:rPr>
              <a:t>=</a:t>
            </a:r>
            <a:r>
              <a:rPr lang="en-US" sz="2400"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N</a:t>
            </a:r>
            <a:endParaRPr lang="en-US" sz="2400" dirty="0" smtClean="0">
              <a:latin typeface="Times New Roman" pitchFamily="18" charset="0"/>
              <a:cs typeface="Times New Roman" pitchFamily="18" charset="0"/>
            </a:endParaRPr>
          </a:p>
          <a:p>
            <a:pPr lvl="1" eaLnBrk="1" fontAlgn="auto" hangingPunct="1">
              <a:lnSpc>
                <a:spcPct val="120000"/>
              </a:lnSpc>
              <a:spcAft>
                <a:spcPts val="0"/>
              </a:spcAft>
              <a:defRPr/>
            </a:pPr>
            <a:r>
              <a:rPr lang="en-US" sz="2400" b="1" dirty="0" smtClean="0">
                <a:latin typeface="Symbol" pitchFamily="18" charset="2"/>
              </a:rPr>
              <a:t>b</a:t>
            </a:r>
            <a:r>
              <a:rPr lang="en-US" sz="2400" dirty="0" smtClean="0"/>
              <a:t>: infection rate</a:t>
            </a:r>
          </a:p>
          <a:p>
            <a:pPr eaLnBrk="1" fontAlgn="auto" hangingPunct="1">
              <a:lnSpc>
                <a:spcPct val="120000"/>
              </a:lnSpc>
              <a:spcAft>
                <a:spcPts val="0"/>
              </a:spcAft>
              <a:buFont typeface="Wingdings" charset="2"/>
              <a:buChar char=""/>
              <a:defRPr/>
            </a:pPr>
            <a:r>
              <a:rPr lang="en-US" sz="2600" dirty="0" smtClean="0">
                <a:cs typeface="Times New Roman" pitchFamily="18" charset="0"/>
              </a:rPr>
              <a:t>Differential equation for </a:t>
            </a:r>
            <a:r>
              <a:rPr lang="en-US" sz="2600" b="1" i="1" dirty="0"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r>
              <a:rPr lang="en-US" sz="2600" b="1" i="1" dirty="0" smtClean="0">
                <a:latin typeface="Times New Roman" pitchFamily="18" charset="0"/>
                <a:cs typeface="Times New Roman" pitchFamily="18" charset="0"/>
              </a:rPr>
              <a:t>t</a:t>
            </a:r>
            <a:r>
              <a:rPr lang="en-US" sz="2600" dirty="0" smtClean="0">
                <a:latin typeface="Times New Roman" pitchFamily="18" charset="0"/>
                <a:cs typeface="Times New Roman" pitchFamily="18" charset="0"/>
              </a:rPr>
              <a:t>)</a:t>
            </a:r>
            <a:r>
              <a:rPr lang="en-US" sz="2600" dirty="0" smtClean="0">
                <a:cs typeface="Times New Roman" pitchFamily="18" charset="0"/>
              </a:rPr>
              <a:t>:</a:t>
            </a:r>
          </a:p>
          <a:p>
            <a:pPr algn="ctr" eaLnBrk="1" fontAlgn="auto" hangingPunct="1">
              <a:lnSpc>
                <a:spcPct val="120000"/>
              </a:lnSpc>
              <a:spcAft>
                <a:spcPts val="0"/>
              </a:spcAft>
              <a:buFont typeface="Wingdings" charset="2"/>
              <a:buNone/>
              <a:defRPr/>
            </a:pPr>
            <a:r>
              <a:rPr lang="en-US" sz="2600" b="1" i="1" dirty="0" err="1" smtClean="0">
                <a:latin typeface="Times New Roman" pitchFamily="18" charset="0"/>
                <a:cs typeface="Times New Roman" pitchFamily="18" charset="0"/>
              </a:rPr>
              <a:t>dI</a:t>
            </a:r>
            <a:r>
              <a:rPr lang="en-US" sz="2600" b="1" dirty="0" smtClean="0">
                <a:latin typeface="Symbol" pitchFamily="18" charset="2"/>
                <a:cs typeface="Times New Roman" pitchFamily="18" charset="0"/>
              </a:rPr>
              <a:t>/</a:t>
            </a:r>
            <a:r>
              <a:rPr lang="en-US" sz="2600" b="1" i="1" dirty="0" err="1" smtClean="0">
                <a:latin typeface="Times New Roman" pitchFamily="18" charset="0"/>
                <a:cs typeface="Times New Roman" pitchFamily="18" charset="0"/>
              </a:rPr>
              <a:t>dt</a:t>
            </a:r>
            <a:r>
              <a:rPr lang="en-US" sz="2600" dirty="0" smtClean="0">
                <a:latin typeface="Times New Roman" pitchFamily="18" charset="0"/>
                <a:cs typeface="Times New Roman" pitchFamily="18" charset="0"/>
              </a:rPr>
              <a:t> </a:t>
            </a:r>
            <a:r>
              <a:rPr lang="en-US" sz="2600" b="1" dirty="0" smtClean="0">
                <a:latin typeface="Symbol" pitchFamily="18" charset="2"/>
                <a:cs typeface="Times New Roman" pitchFamily="18" charset="0"/>
              </a:rPr>
              <a:t>=</a:t>
            </a:r>
            <a:r>
              <a:rPr lang="en-US" sz="2600" dirty="0" smtClean="0">
                <a:latin typeface="Times New Roman" pitchFamily="18" charset="0"/>
                <a:cs typeface="Times New Roman" pitchFamily="18" charset="0"/>
              </a:rPr>
              <a:t> </a:t>
            </a:r>
            <a:r>
              <a:rPr lang="en-US" sz="2600" dirty="0" err="1" smtClean="0">
                <a:latin typeface="Symbol" pitchFamily="18" charset="2"/>
                <a:cs typeface="Times New Roman" pitchFamily="18" charset="0"/>
              </a:rPr>
              <a:t>b</a:t>
            </a:r>
            <a:r>
              <a:rPr lang="en-US" sz="2600" b="1" i="1"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r>
              <a:rPr lang="en-US" sz="2600" b="1" i="1" dirty="0" smtClean="0">
                <a:latin typeface="Times New Roman" pitchFamily="18" charset="0"/>
                <a:cs typeface="Times New Roman" pitchFamily="18" charset="0"/>
              </a:rPr>
              <a:t>t</a:t>
            </a:r>
            <a:r>
              <a:rPr lang="en-US" sz="2600" dirty="0" smtClean="0">
                <a:latin typeface="Times New Roman" pitchFamily="18" charset="0"/>
                <a:cs typeface="Times New Roman" pitchFamily="18" charset="0"/>
              </a:rPr>
              <a:t>)</a:t>
            </a:r>
            <a:r>
              <a:rPr lang="en-US" sz="2600" b="1" i="1" dirty="0" smtClean="0">
                <a:latin typeface="Times New Roman" pitchFamily="18" charset="0"/>
                <a:cs typeface="Times New Roman" pitchFamily="18" charset="0"/>
              </a:rPr>
              <a:t> S</a:t>
            </a:r>
            <a:r>
              <a:rPr lang="en-US" sz="2600" dirty="0" smtClean="0">
                <a:latin typeface="Times New Roman" pitchFamily="18" charset="0"/>
                <a:cs typeface="Times New Roman" pitchFamily="18" charset="0"/>
              </a:rPr>
              <a:t>(</a:t>
            </a:r>
            <a:r>
              <a:rPr lang="en-US" sz="2600" b="1" i="1" dirty="0" smtClean="0">
                <a:latin typeface="Times New Roman" pitchFamily="18" charset="0"/>
                <a:cs typeface="Times New Roman" pitchFamily="18" charset="0"/>
              </a:rPr>
              <a:t>t</a:t>
            </a:r>
            <a:r>
              <a:rPr lang="en-US" sz="2600" dirty="0" smtClean="0">
                <a:latin typeface="Times New Roman" pitchFamily="18" charset="0"/>
                <a:cs typeface="Times New Roman" pitchFamily="18" charset="0"/>
              </a:rPr>
              <a:t>)</a:t>
            </a:r>
          </a:p>
          <a:p>
            <a:pPr eaLnBrk="1" fontAlgn="auto" hangingPunct="1">
              <a:lnSpc>
                <a:spcPct val="120000"/>
              </a:lnSpc>
              <a:spcAft>
                <a:spcPts val="0"/>
              </a:spcAft>
              <a:buFont typeface="Wingdings" charset="2"/>
              <a:buChar char=""/>
              <a:defRPr/>
            </a:pPr>
            <a:r>
              <a:rPr lang="en-US" sz="2600" dirty="0" smtClean="0"/>
              <a:t>More accurate models adjust propagation rate over time </a:t>
            </a:r>
          </a:p>
        </p:txBody>
      </p:sp>
      <p:sp>
        <p:nvSpPr>
          <p:cNvPr id="11270" name="Date Placeholder 8"/>
          <p:cNvSpPr>
            <a:spLocks noGrp="1"/>
          </p:cNvSpPr>
          <p:nvPr>
            <p:ph type="dt" sz="half" idx="10"/>
          </p:nvPr>
        </p:nvSpPr>
        <p:spPr/>
        <p:txBody>
          <a:bodyPr/>
          <a:lstStyle/>
          <a:p>
            <a:pPr>
              <a:defRPr/>
            </a:pPr>
            <a:fld id="{BED06C0D-69E2-4FBC-90CA-ABBD17F48F69}" type="datetime1">
              <a:rPr lang="en-US"/>
              <a:pPr>
                <a:defRPr/>
              </a:pPr>
              <a:t>1/26/2018</a:t>
            </a:fld>
            <a:endParaRPr lang="en-GB"/>
          </a:p>
        </p:txBody>
      </p:sp>
      <p:sp>
        <p:nvSpPr>
          <p:cNvPr id="11272" name="Footer Placeholder 10"/>
          <p:cNvSpPr>
            <a:spLocks noGrp="1"/>
          </p:cNvSpPr>
          <p:nvPr>
            <p:ph type="ftr" sz="quarter" idx="11"/>
          </p:nvPr>
        </p:nvSpPr>
        <p:spPr/>
        <p:txBody>
          <a:bodyPr/>
          <a:lstStyle/>
          <a:p>
            <a:pPr>
              <a:defRPr/>
            </a:pPr>
            <a:r>
              <a:rPr lang="en-GB"/>
              <a:t>Malware</a:t>
            </a:r>
          </a:p>
        </p:txBody>
      </p:sp>
      <p:sp>
        <p:nvSpPr>
          <p:cNvPr id="11271" name="Slide Number Placeholder 9"/>
          <p:cNvSpPr>
            <a:spLocks noGrp="1"/>
          </p:cNvSpPr>
          <p:nvPr>
            <p:ph type="sldNum" sz="quarter" idx="12"/>
          </p:nvPr>
        </p:nvSpPr>
        <p:spPr/>
        <p:txBody>
          <a:bodyPr/>
          <a:lstStyle/>
          <a:p>
            <a:pPr>
              <a:defRPr/>
            </a:pPr>
            <a:fld id="{0DF887F7-8E19-406B-AA86-4F77653ADB77}" type="slidenum">
              <a:rPr lang="en-GB"/>
              <a:pPr>
                <a:defRPr/>
              </a:pPr>
              <a:t>20</a:t>
            </a:fld>
            <a:endParaRPr lang="en-GB"/>
          </a:p>
        </p:txBody>
      </p:sp>
      <p:pic>
        <p:nvPicPr>
          <p:cNvPr id="2" name="Picture 2"/>
          <p:cNvPicPr>
            <a:picLocks noChangeAspect="1" noChangeArrowheads="1"/>
          </p:cNvPicPr>
          <p:nvPr/>
        </p:nvPicPr>
        <p:blipFill>
          <a:blip r:embed="rId2" cstate="print"/>
          <a:srcRect/>
          <a:stretch>
            <a:fillRect/>
          </a:stretch>
        </p:blipFill>
        <p:spPr bwMode="auto">
          <a:xfrm>
            <a:off x="4724400" y="2895600"/>
            <a:ext cx="3992563" cy="3276600"/>
          </a:xfrm>
          <a:prstGeom prst="rect">
            <a:avLst/>
          </a:prstGeom>
          <a:noFill/>
          <a:ln w="9525">
            <a:noFill/>
            <a:miter lim="800000"/>
            <a:headEnd/>
            <a:tailEnd/>
          </a:ln>
        </p:spPr>
      </p:pic>
      <p:sp>
        <p:nvSpPr>
          <p:cNvPr id="9224" name="TextBox 8"/>
          <p:cNvSpPr txBox="1">
            <a:spLocks noChangeArrowheads="1"/>
          </p:cNvSpPr>
          <p:nvPr/>
        </p:nvSpPr>
        <p:spPr bwMode="auto">
          <a:xfrm>
            <a:off x="4724400" y="1524000"/>
            <a:ext cx="3505200" cy="1169988"/>
          </a:xfrm>
          <a:prstGeom prst="rect">
            <a:avLst/>
          </a:prstGeom>
          <a:solidFill>
            <a:schemeClr val="bg2">
              <a:lumMod val="40000"/>
              <a:lumOff val="60000"/>
            </a:schemeClr>
          </a:solidFill>
          <a:ln w="9525">
            <a:noFill/>
            <a:miter lim="800000"/>
            <a:headEnd/>
            <a:tailEnd/>
          </a:ln>
        </p:spPr>
        <p:txBody>
          <a:bodyPr>
            <a:spAutoFit/>
          </a:bodyPr>
          <a:lstStyle/>
          <a:p>
            <a:pPr>
              <a:lnSpc>
                <a:spcPct val="100000"/>
              </a:lnSpc>
              <a:defRPr/>
            </a:pPr>
            <a:r>
              <a:rPr lang="en-US" sz="1400" dirty="0">
                <a:solidFill>
                  <a:schemeClr val="tx1"/>
                </a:solidFill>
              </a:rPr>
              <a:t>Source:</a:t>
            </a:r>
          </a:p>
          <a:p>
            <a:pPr>
              <a:lnSpc>
                <a:spcPct val="100000"/>
              </a:lnSpc>
              <a:defRPr/>
            </a:pPr>
            <a:r>
              <a:rPr lang="en-US" sz="1400" dirty="0">
                <a:solidFill>
                  <a:schemeClr val="tx1"/>
                </a:solidFill>
              </a:rPr>
              <a:t>Cliff C. </a:t>
            </a:r>
            <a:r>
              <a:rPr lang="en-US" sz="1400" dirty="0" err="1">
                <a:solidFill>
                  <a:schemeClr val="tx1"/>
                </a:solidFill>
              </a:rPr>
              <a:t>Zou</a:t>
            </a:r>
            <a:r>
              <a:rPr lang="en-US" sz="1400" dirty="0">
                <a:solidFill>
                  <a:schemeClr val="tx1"/>
                </a:solidFill>
              </a:rPr>
              <a:t>, </a:t>
            </a:r>
            <a:r>
              <a:rPr lang="en-US" sz="1400" dirty="0" err="1">
                <a:solidFill>
                  <a:schemeClr val="tx1"/>
                </a:solidFill>
              </a:rPr>
              <a:t>Weibo</a:t>
            </a:r>
            <a:r>
              <a:rPr lang="en-US" sz="1400" dirty="0">
                <a:solidFill>
                  <a:schemeClr val="tx1"/>
                </a:solidFill>
              </a:rPr>
              <a:t> Gong, Don </a:t>
            </a:r>
            <a:r>
              <a:rPr lang="en-US" sz="1400" dirty="0" err="1">
                <a:solidFill>
                  <a:schemeClr val="tx1"/>
                </a:solidFill>
              </a:rPr>
              <a:t>Towsley</a:t>
            </a:r>
            <a:r>
              <a:rPr lang="en-US" sz="1400" dirty="0">
                <a:solidFill>
                  <a:schemeClr val="tx1"/>
                </a:solidFill>
              </a:rPr>
              <a:t>, and </a:t>
            </a:r>
            <a:r>
              <a:rPr lang="en-US" sz="1400" dirty="0" err="1">
                <a:solidFill>
                  <a:schemeClr val="tx1"/>
                </a:solidFill>
              </a:rPr>
              <a:t>Lixin</a:t>
            </a:r>
            <a:r>
              <a:rPr lang="en-US" sz="1400" dirty="0">
                <a:solidFill>
                  <a:schemeClr val="tx1"/>
                </a:solidFill>
              </a:rPr>
              <a:t> </a:t>
            </a:r>
            <a:r>
              <a:rPr lang="en-US" sz="1400" dirty="0" err="1">
                <a:solidFill>
                  <a:schemeClr val="tx1"/>
                </a:solidFill>
              </a:rPr>
              <a:t>Gao</a:t>
            </a:r>
            <a:r>
              <a:rPr lang="en-US" sz="1400" dirty="0">
                <a:solidFill>
                  <a:schemeClr val="tx1"/>
                </a:solidFill>
              </a:rPr>
              <a:t>. </a:t>
            </a:r>
            <a:r>
              <a:rPr lang="en-US" sz="1400" dirty="0">
                <a:solidFill>
                  <a:schemeClr val="tx1"/>
                </a:solidFill>
                <a:hlinkClick r:id="rId3"/>
              </a:rPr>
              <a:t>The Monitoring and Early Detection of Internet Worms</a:t>
            </a:r>
            <a:r>
              <a:rPr lang="en-US" sz="1400" dirty="0">
                <a:solidFill>
                  <a:schemeClr val="tx1"/>
                </a:solidFill>
              </a:rPr>
              <a:t>, IEEE/ACM Transactions on Networking, 2005</a:t>
            </a:r>
            <a:r>
              <a:rPr lang="en-US" sz="1400" dirty="0">
                <a:solidFill>
                  <a:schemeClr val="accent2"/>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Propagation: Practice</a:t>
            </a:r>
          </a:p>
        </p:txBody>
      </p:sp>
      <p:sp>
        <p:nvSpPr>
          <p:cNvPr id="12291" name="Content Placeholder 2"/>
          <p:cNvSpPr>
            <a:spLocks noGrp="1"/>
          </p:cNvSpPr>
          <p:nvPr>
            <p:ph idx="1"/>
          </p:nvPr>
        </p:nvSpPr>
        <p:spPr>
          <a:xfrm>
            <a:off x="457200" y="1600200"/>
            <a:ext cx="8229600" cy="1066800"/>
          </a:xfrm>
        </p:spPr>
        <p:txBody>
          <a:bodyPr/>
          <a:lstStyle/>
          <a:p>
            <a:pPr eaLnBrk="1" hangingPunct="1"/>
            <a:r>
              <a:rPr lang="en-US" sz="2400" smtClean="0"/>
              <a:t>Cumulative total of unique IP addresses infected by the first outbreak of Code-RedI v2 on July 19-20, 2001</a:t>
            </a:r>
          </a:p>
        </p:txBody>
      </p:sp>
      <p:sp>
        <p:nvSpPr>
          <p:cNvPr id="4" name="Date Placeholder 3"/>
          <p:cNvSpPr>
            <a:spLocks noGrp="1"/>
          </p:cNvSpPr>
          <p:nvPr>
            <p:ph type="dt" sz="half" idx="10"/>
          </p:nvPr>
        </p:nvSpPr>
        <p:spPr/>
        <p:txBody>
          <a:bodyPr/>
          <a:lstStyle/>
          <a:p>
            <a:pPr>
              <a:defRPr/>
            </a:pPr>
            <a:fld id="{A2EAD555-E207-49C8-9376-167AE54DC640}" type="datetime1">
              <a:rPr lang="en-US"/>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F24DFCC5-CEE6-4857-8D25-1188FE32D486}" type="slidenum">
              <a:rPr lang="en-GB" smtClean="0"/>
              <a:pPr>
                <a:defRPr/>
              </a:pPr>
              <a:t>21</a:t>
            </a:fld>
            <a:endParaRPr lang="en-GB"/>
          </a:p>
        </p:txBody>
      </p:sp>
      <p:pic>
        <p:nvPicPr>
          <p:cNvPr id="52226" name="Picture 2"/>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3943350" y="2743200"/>
            <a:ext cx="4686300" cy="3200400"/>
          </a:xfrm>
          <a:prstGeom prst="rect">
            <a:avLst/>
          </a:prstGeom>
          <a:noFill/>
          <a:ln w="9525">
            <a:noFill/>
            <a:miter lim="800000"/>
            <a:headEnd/>
            <a:tailEnd/>
          </a:ln>
        </p:spPr>
      </p:pic>
      <p:sp>
        <p:nvSpPr>
          <p:cNvPr id="8" name="TextBox 8"/>
          <p:cNvSpPr txBox="1">
            <a:spLocks noChangeArrowheads="1"/>
          </p:cNvSpPr>
          <p:nvPr/>
        </p:nvSpPr>
        <p:spPr bwMode="auto">
          <a:xfrm>
            <a:off x="685800" y="2743200"/>
            <a:ext cx="2743200" cy="2032000"/>
          </a:xfrm>
          <a:prstGeom prst="rect">
            <a:avLst/>
          </a:prstGeom>
          <a:solidFill>
            <a:schemeClr val="bg2">
              <a:lumMod val="40000"/>
              <a:lumOff val="60000"/>
            </a:schemeClr>
          </a:solidFill>
          <a:ln w="9525">
            <a:noFill/>
            <a:miter lim="800000"/>
            <a:headEnd/>
            <a:tailEnd/>
          </a:ln>
        </p:spPr>
        <p:txBody>
          <a:bodyPr>
            <a:spAutoFit/>
          </a:bodyPr>
          <a:lstStyle/>
          <a:p>
            <a:pPr>
              <a:lnSpc>
                <a:spcPct val="100000"/>
              </a:lnSpc>
              <a:defRPr/>
            </a:pPr>
            <a:r>
              <a:rPr lang="en-US" sz="1800" dirty="0">
                <a:solidFill>
                  <a:schemeClr val="tx1"/>
                </a:solidFill>
              </a:rPr>
              <a:t>Source:</a:t>
            </a:r>
          </a:p>
          <a:p>
            <a:pPr>
              <a:lnSpc>
                <a:spcPct val="100000"/>
              </a:lnSpc>
              <a:defRPr/>
            </a:pPr>
            <a:r>
              <a:rPr lang="en-US" sz="1800" dirty="0">
                <a:solidFill>
                  <a:schemeClr val="tx1"/>
                </a:solidFill>
              </a:rPr>
              <a:t>David Moore, Colleen Shannon, and Jeffery Brown.</a:t>
            </a:r>
            <a:r>
              <a:rPr lang="en-US" sz="1800" dirty="0">
                <a:solidFill>
                  <a:schemeClr val="accent6"/>
                </a:solidFill>
              </a:rPr>
              <a:t> </a:t>
            </a:r>
            <a:r>
              <a:rPr lang="en-US" sz="1800" dirty="0">
                <a:solidFill>
                  <a:schemeClr val="accent6"/>
                </a:solidFill>
                <a:hlinkClick r:id="rId3"/>
              </a:rPr>
              <a:t>Code-Red: a case study on the spread and victims of an Internet worm</a:t>
            </a:r>
            <a:r>
              <a:rPr lang="en-US" sz="1800" dirty="0">
                <a:solidFill>
                  <a:schemeClr val="tx1"/>
                </a:solidFill>
              </a:rPr>
              <a:t>, CAIDA, 2002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Trojan Horses</a:t>
            </a:r>
            <a:endParaRPr lang="en-US" dirty="0"/>
          </a:p>
        </p:txBody>
      </p:sp>
      <p:sp>
        <p:nvSpPr>
          <p:cNvPr id="3" name="Content Placeholder 2"/>
          <p:cNvSpPr>
            <a:spLocks noGrp="1"/>
          </p:cNvSpPr>
          <p:nvPr>
            <p:ph idx="1"/>
          </p:nvPr>
        </p:nvSpPr>
        <p:spPr>
          <a:xfrm>
            <a:off x="457200" y="1066800"/>
            <a:ext cx="8229600" cy="2590801"/>
          </a:xfrm>
        </p:spPr>
        <p:txBody>
          <a:bodyPr>
            <a:normAutofit fontScale="85000" lnSpcReduction="20000"/>
          </a:bodyPr>
          <a:lstStyle/>
          <a:p>
            <a:r>
              <a:rPr lang="en-US" dirty="0"/>
              <a:t>A </a:t>
            </a:r>
            <a:r>
              <a:rPr lang="en-US" b="1" dirty="0"/>
              <a:t>Trojan horse (or Trojan) </a:t>
            </a:r>
            <a:r>
              <a:rPr lang="en-US" dirty="0"/>
              <a:t>is </a:t>
            </a:r>
            <a:r>
              <a:rPr lang="en-US" dirty="0" smtClean="0"/>
              <a:t>a malware </a:t>
            </a:r>
            <a:r>
              <a:rPr lang="en-US" dirty="0"/>
              <a:t>program that appears to perform some useful task, but which </a:t>
            </a:r>
            <a:r>
              <a:rPr lang="en-US" dirty="0" smtClean="0"/>
              <a:t>also does </a:t>
            </a:r>
            <a:r>
              <a:rPr lang="en-US" dirty="0"/>
              <a:t>something with negative consequences (e.g., launches a </a:t>
            </a:r>
            <a:r>
              <a:rPr lang="en-US" dirty="0" err="1"/>
              <a:t>keylogger</a:t>
            </a:r>
            <a:r>
              <a:rPr lang="en-US" dirty="0"/>
              <a:t>).</a:t>
            </a:r>
          </a:p>
          <a:p>
            <a:r>
              <a:rPr lang="en-US" dirty="0" smtClean="0"/>
              <a:t>Trojan </a:t>
            </a:r>
            <a:r>
              <a:rPr lang="en-US" dirty="0"/>
              <a:t>horses can be installed as part of the payload </a:t>
            </a:r>
            <a:r>
              <a:rPr lang="en-US" dirty="0" smtClean="0"/>
              <a:t>of other </a:t>
            </a:r>
            <a:r>
              <a:rPr lang="en-US" dirty="0"/>
              <a:t>malware but are often installed by a user or administrator, </a:t>
            </a:r>
            <a:r>
              <a:rPr lang="en-US" dirty="0" smtClean="0"/>
              <a:t>either deliberately </a:t>
            </a:r>
            <a:r>
              <a:rPr lang="en-US" dirty="0"/>
              <a:t>or accidentally.</a:t>
            </a:r>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22</a:t>
            </a:fld>
            <a:endParaRPr lang="en-GB"/>
          </a:p>
        </p:txBody>
      </p:sp>
      <p:pic>
        <p:nvPicPr>
          <p:cNvPr id="18434" name="Picture 2"/>
          <p:cNvPicPr>
            <a:picLocks noChangeAspect="1" noChangeArrowheads="1"/>
          </p:cNvPicPr>
          <p:nvPr/>
        </p:nvPicPr>
        <p:blipFill>
          <a:blip r:embed="rId2" cstate="print"/>
          <a:srcRect/>
          <a:stretch>
            <a:fillRect/>
          </a:stretch>
        </p:blipFill>
        <p:spPr bwMode="auto">
          <a:xfrm>
            <a:off x="457200" y="3486150"/>
            <a:ext cx="7953375" cy="3371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Current Trends</a:t>
            </a:r>
          </a:p>
        </p:txBody>
      </p:sp>
      <p:sp>
        <p:nvSpPr>
          <p:cNvPr id="3" name="Content Placeholder 2"/>
          <p:cNvSpPr>
            <a:spLocks noGrp="1"/>
          </p:cNvSpPr>
          <p:nvPr>
            <p:ph idx="1"/>
          </p:nvPr>
        </p:nvSpPr>
        <p:spPr>
          <a:xfrm>
            <a:off x="457200" y="1524000"/>
            <a:ext cx="8226425" cy="1219200"/>
          </a:xfrm>
        </p:spPr>
        <p:txBody>
          <a:bodyPr rtlCol="0">
            <a:normAutofit fontScale="77500" lnSpcReduction="20000"/>
          </a:bodyPr>
          <a:lstStyle/>
          <a:p>
            <a:pPr eaLnBrk="1" fontAlgn="auto" hangingPunct="1">
              <a:lnSpc>
                <a:spcPct val="110000"/>
              </a:lnSpc>
              <a:spcAft>
                <a:spcPts val="0"/>
              </a:spcAft>
              <a:defRPr/>
            </a:pPr>
            <a:r>
              <a:rPr lang="en-US" dirty="0" smtClean="0"/>
              <a:t>Trojans currently have largest infection potential</a:t>
            </a:r>
          </a:p>
          <a:p>
            <a:pPr lvl="1" eaLnBrk="1" fontAlgn="auto" hangingPunct="1">
              <a:lnSpc>
                <a:spcPct val="110000"/>
              </a:lnSpc>
              <a:spcAft>
                <a:spcPts val="0"/>
              </a:spcAft>
              <a:defRPr/>
            </a:pPr>
            <a:r>
              <a:rPr lang="en-US" dirty="0" smtClean="0"/>
              <a:t>Often exploit browser vulnerabilities</a:t>
            </a:r>
          </a:p>
          <a:p>
            <a:pPr lvl="1" eaLnBrk="1" fontAlgn="auto" hangingPunct="1">
              <a:lnSpc>
                <a:spcPct val="110000"/>
              </a:lnSpc>
              <a:spcAft>
                <a:spcPts val="0"/>
              </a:spcAft>
              <a:defRPr/>
            </a:pPr>
            <a:r>
              <a:rPr lang="en-US" dirty="0" smtClean="0"/>
              <a:t>Typically used to download other malware in multi-stage attacks</a:t>
            </a:r>
          </a:p>
        </p:txBody>
      </p:sp>
      <p:sp>
        <p:nvSpPr>
          <p:cNvPr id="10246" name="Date Placeholder 8"/>
          <p:cNvSpPr>
            <a:spLocks noGrp="1"/>
          </p:cNvSpPr>
          <p:nvPr>
            <p:ph type="dt" sz="half" idx="10"/>
          </p:nvPr>
        </p:nvSpPr>
        <p:spPr/>
        <p:txBody>
          <a:bodyPr/>
          <a:lstStyle/>
          <a:p>
            <a:pPr>
              <a:defRPr/>
            </a:pPr>
            <a:fld id="{57CFE3EA-CDB2-426B-B525-A131185623EE}" type="datetime1">
              <a:rPr lang="en-US"/>
              <a:pPr>
                <a:defRPr/>
              </a:pPr>
              <a:t>1/26/2018</a:t>
            </a:fld>
            <a:endParaRPr lang="en-GB"/>
          </a:p>
        </p:txBody>
      </p:sp>
      <p:sp>
        <p:nvSpPr>
          <p:cNvPr id="10248" name="Footer Placeholder 10"/>
          <p:cNvSpPr>
            <a:spLocks noGrp="1"/>
          </p:cNvSpPr>
          <p:nvPr>
            <p:ph type="ftr" sz="quarter" idx="11"/>
          </p:nvPr>
        </p:nvSpPr>
        <p:spPr/>
        <p:txBody>
          <a:bodyPr/>
          <a:lstStyle/>
          <a:p>
            <a:pPr>
              <a:defRPr/>
            </a:pPr>
            <a:r>
              <a:rPr lang="en-GB"/>
              <a:t>Malware</a:t>
            </a:r>
          </a:p>
        </p:txBody>
      </p:sp>
      <p:sp>
        <p:nvSpPr>
          <p:cNvPr id="10247" name="Slide Number Placeholder 9"/>
          <p:cNvSpPr>
            <a:spLocks noGrp="1"/>
          </p:cNvSpPr>
          <p:nvPr>
            <p:ph type="sldNum" sz="quarter" idx="12"/>
          </p:nvPr>
        </p:nvSpPr>
        <p:spPr/>
        <p:txBody>
          <a:bodyPr/>
          <a:lstStyle/>
          <a:p>
            <a:pPr>
              <a:defRPr/>
            </a:pPr>
            <a:fld id="{68817144-2DF3-4E3B-8235-80756FBB5EBE}" type="slidenum">
              <a:rPr lang="en-GB"/>
              <a:pPr>
                <a:defRPr/>
              </a:pPr>
              <a:t>23</a:t>
            </a:fld>
            <a:endParaRPr lang="en-GB"/>
          </a:p>
        </p:txBody>
      </p:sp>
      <p:sp>
        <p:nvSpPr>
          <p:cNvPr id="8200" name="TextBox 8"/>
          <p:cNvSpPr txBox="1">
            <a:spLocks noChangeArrowheads="1"/>
          </p:cNvSpPr>
          <p:nvPr/>
        </p:nvSpPr>
        <p:spPr bwMode="auto">
          <a:xfrm>
            <a:off x="6477000" y="2819400"/>
            <a:ext cx="2133600" cy="1200150"/>
          </a:xfrm>
          <a:prstGeom prst="rect">
            <a:avLst/>
          </a:prstGeom>
          <a:solidFill>
            <a:schemeClr val="bg2">
              <a:lumMod val="60000"/>
              <a:lumOff val="40000"/>
            </a:schemeClr>
          </a:solidFill>
          <a:ln w="9525">
            <a:noFill/>
            <a:miter lim="800000"/>
            <a:headEnd/>
            <a:tailEnd/>
          </a:ln>
        </p:spPr>
        <p:txBody>
          <a:bodyPr>
            <a:spAutoFit/>
          </a:bodyPr>
          <a:lstStyle/>
          <a:p>
            <a:pPr>
              <a:lnSpc>
                <a:spcPct val="100000"/>
              </a:lnSpc>
              <a:defRPr/>
            </a:pPr>
            <a:r>
              <a:rPr lang="en-US" sz="1800" dirty="0">
                <a:solidFill>
                  <a:schemeClr val="tx1"/>
                </a:solidFill>
              </a:rPr>
              <a:t>Source:</a:t>
            </a:r>
          </a:p>
          <a:p>
            <a:pPr>
              <a:lnSpc>
                <a:spcPct val="100000"/>
              </a:lnSpc>
              <a:defRPr/>
            </a:pPr>
            <a:r>
              <a:rPr lang="en-US" sz="1800" dirty="0">
                <a:solidFill>
                  <a:schemeClr val="accent6"/>
                </a:solidFill>
              </a:rPr>
              <a:t>Symantec Internet Security Threat Report, April 2009</a:t>
            </a:r>
          </a:p>
        </p:txBody>
      </p:sp>
      <p:pic>
        <p:nvPicPr>
          <p:cNvPr id="2" name="Picture 9"/>
          <p:cNvPicPr>
            <a:picLocks noChangeAspect="1" noChangeArrowheads="1"/>
          </p:cNvPicPr>
          <p:nvPr/>
        </p:nvPicPr>
        <p:blipFill>
          <a:blip r:embed="rId2" cstate="print"/>
          <a:srcRect/>
          <a:stretch>
            <a:fillRect/>
          </a:stretch>
        </p:blipFill>
        <p:spPr bwMode="auto">
          <a:xfrm>
            <a:off x="533400" y="2819400"/>
            <a:ext cx="5886450" cy="34956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Rootkits</a:t>
            </a:r>
          </a:p>
        </p:txBody>
      </p:sp>
      <p:sp>
        <p:nvSpPr>
          <p:cNvPr id="3" name="Content Placeholder 2"/>
          <p:cNvSpPr>
            <a:spLocks noGrp="1"/>
          </p:cNvSpPr>
          <p:nvPr>
            <p:ph idx="1"/>
          </p:nvPr>
        </p:nvSpPr>
        <p:spPr>
          <a:xfrm>
            <a:off x="457200" y="1371600"/>
            <a:ext cx="8226425" cy="4876800"/>
          </a:xfrm>
        </p:spPr>
        <p:txBody>
          <a:bodyPr rtlCol="0">
            <a:normAutofit fontScale="77500" lnSpcReduction="20000"/>
          </a:bodyPr>
          <a:lstStyle/>
          <a:p>
            <a:pPr eaLnBrk="1" fontAlgn="auto" hangingPunct="1">
              <a:lnSpc>
                <a:spcPct val="120000"/>
              </a:lnSpc>
              <a:spcAft>
                <a:spcPts val="0"/>
              </a:spcAft>
              <a:buFont typeface="Arial" pitchFamily="34" charset="0"/>
              <a:buChar char="•"/>
              <a:defRPr/>
            </a:pPr>
            <a:r>
              <a:rPr lang="en-US" dirty="0" smtClean="0"/>
              <a:t>A rootkit modifies the operating system to hide its existence</a:t>
            </a:r>
          </a:p>
          <a:p>
            <a:pPr lvl="1" eaLnBrk="1" fontAlgn="auto" hangingPunct="1">
              <a:lnSpc>
                <a:spcPct val="120000"/>
              </a:lnSpc>
              <a:spcAft>
                <a:spcPts val="0"/>
              </a:spcAft>
              <a:buFont typeface="Arial" pitchFamily="34" charset="0"/>
              <a:buChar char="–"/>
              <a:defRPr/>
            </a:pPr>
            <a:r>
              <a:rPr lang="en-US" dirty="0" smtClean="0"/>
              <a:t>E.g., modifies file system exploration utilities</a:t>
            </a:r>
          </a:p>
          <a:p>
            <a:pPr lvl="1" eaLnBrk="1" fontAlgn="auto" hangingPunct="1">
              <a:lnSpc>
                <a:spcPct val="120000"/>
              </a:lnSpc>
              <a:spcAft>
                <a:spcPts val="0"/>
              </a:spcAft>
              <a:buFont typeface="Arial" pitchFamily="34" charset="0"/>
              <a:buChar char="–"/>
              <a:defRPr/>
            </a:pPr>
            <a:r>
              <a:rPr lang="en-US" dirty="0" smtClean="0"/>
              <a:t>Hard to detect using software that relies on the OS itself</a:t>
            </a:r>
          </a:p>
          <a:p>
            <a:pPr eaLnBrk="1" fontAlgn="auto" hangingPunct="1">
              <a:lnSpc>
                <a:spcPct val="120000"/>
              </a:lnSpc>
              <a:spcAft>
                <a:spcPts val="0"/>
              </a:spcAft>
              <a:buFont typeface="Arial" pitchFamily="34" charset="0"/>
              <a:buChar char="•"/>
              <a:defRPr/>
            </a:pPr>
            <a:r>
              <a:rPr lang="en-US" dirty="0" err="1" smtClean="0"/>
              <a:t>RootkitRevealer</a:t>
            </a:r>
            <a:endParaRPr lang="en-US" dirty="0" smtClean="0"/>
          </a:p>
          <a:p>
            <a:pPr lvl="1" eaLnBrk="1" fontAlgn="auto" hangingPunct="1">
              <a:lnSpc>
                <a:spcPct val="120000"/>
              </a:lnSpc>
              <a:spcAft>
                <a:spcPts val="0"/>
              </a:spcAft>
              <a:buFont typeface="Arial" pitchFamily="34" charset="0"/>
              <a:buChar char="–"/>
              <a:defRPr/>
            </a:pPr>
            <a:r>
              <a:rPr lang="en-US" dirty="0" smtClean="0"/>
              <a:t>By Bryce </a:t>
            </a:r>
            <a:r>
              <a:rPr lang="en-US" dirty="0" err="1" smtClean="0"/>
              <a:t>Cogswell</a:t>
            </a:r>
            <a:r>
              <a:rPr lang="en-US" dirty="0" smtClean="0"/>
              <a:t> and Mark </a:t>
            </a:r>
            <a:r>
              <a:rPr lang="en-US" dirty="0" err="1" smtClean="0"/>
              <a:t>Russinovich</a:t>
            </a:r>
            <a:r>
              <a:rPr lang="en-US" dirty="0" smtClean="0"/>
              <a:t> (</a:t>
            </a:r>
            <a:r>
              <a:rPr lang="en-US" dirty="0" err="1" smtClean="0"/>
              <a:t>Sysinternals</a:t>
            </a:r>
            <a:r>
              <a:rPr lang="en-US" dirty="0" smtClean="0"/>
              <a:t>)</a:t>
            </a:r>
          </a:p>
          <a:p>
            <a:pPr lvl="1" eaLnBrk="1" fontAlgn="auto" hangingPunct="1">
              <a:lnSpc>
                <a:spcPct val="120000"/>
              </a:lnSpc>
              <a:spcAft>
                <a:spcPts val="0"/>
              </a:spcAft>
              <a:buFont typeface="Arial" pitchFamily="34" charset="0"/>
              <a:buChar char="–"/>
              <a:defRPr/>
            </a:pPr>
            <a:r>
              <a:rPr lang="en-US" dirty="0" smtClean="0"/>
              <a:t>Two scans of file system</a:t>
            </a:r>
          </a:p>
          <a:p>
            <a:pPr lvl="1" eaLnBrk="1" fontAlgn="auto" hangingPunct="1">
              <a:lnSpc>
                <a:spcPct val="120000"/>
              </a:lnSpc>
              <a:spcAft>
                <a:spcPts val="0"/>
              </a:spcAft>
              <a:buFont typeface="Arial" pitchFamily="34" charset="0"/>
              <a:buChar char="–"/>
              <a:defRPr/>
            </a:pPr>
            <a:r>
              <a:rPr lang="en-US" dirty="0" smtClean="0">
                <a:solidFill>
                  <a:schemeClr val="accent6"/>
                </a:solidFill>
              </a:rPr>
              <a:t>High-level scan</a:t>
            </a:r>
            <a:r>
              <a:rPr lang="en-US" dirty="0" smtClean="0"/>
              <a:t> using the Windows API</a:t>
            </a:r>
          </a:p>
          <a:p>
            <a:pPr lvl="1" eaLnBrk="1" fontAlgn="auto" hangingPunct="1">
              <a:lnSpc>
                <a:spcPct val="120000"/>
              </a:lnSpc>
              <a:spcAft>
                <a:spcPts val="0"/>
              </a:spcAft>
              <a:buFont typeface="Arial" pitchFamily="34" charset="0"/>
              <a:buChar char="–"/>
              <a:defRPr/>
            </a:pPr>
            <a:r>
              <a:rPr lang="en-US" dirty="0" smtClean="0">
                <a:solidFill>
                  <a:schemeClr val="accent6"/>
                </a:solidFill>
              </a:rPr>
              <a:t>Raw scan</a:t>
            </a:r>
            <a:r>
              <a:rPr lang="en-US" dirty="0" smtClean="0"/>
              <a:t> using disk access methods</a:t>
            </a:r>
          </a:p>
          <a:p>
            <a:pPr lvl="1" eaLnBrk="1" fontAlgn="auto" hangingPunct="1">
              <a:lnSpc>
                <a:spcPct val="120000"/>
              </a:lnSpc>
              <a:spcAft>
                <a:spcPts val="0"/>
              </a:spcAft>
              <a:buFont typeface="Arial" pitchFamily="34" charset="0"/>
              <a:buChar char="–"/>
              <a:defRPr/>
            </a:pPr>
            <a:r>
              <a:rPr lang="en-US" dirty="0" smtClean="0"/>
              <a:t>Discrepancy reveals presence of rootkit</a:t>
            </a:r>
          </a:p>
          <a:p>
            <a:pPr lvl="1" eaLnBrk="1" fontAlgn="auto" hangingPunct="1">
              <a:lnSpc>
                <a:spcPct val="120000"/>
              </a:lnSpc>
              <a:spcAft>
                <a:spcPts val="0"/>
              </a:spcAft>
              <a:buFont typeface="Arial" pitchFamily="34" charset="0"/>
              <a:buChar char="–"/>
              <a:defRPr/>
            </a:pPr>
            <a:r>
              <a:rPr lang="en-US" dirty="0" smtClean="0"/>
              <a:t>Could be defeated by rootkit that intercepts and modifies results of raw scan operations</a:t>
            </a:r>
          </a:p>
        </p:txBody>
      </p:sp>
      <p:sp>
        <p:nvSpPr>
          <p:cNvPr id="15364" name="Date Placeholder 6"/>
          <p:cNvSpPr>
            <a:spLocks noGrp="1"/>
          </p:cNvSpPr>
          <p:nvPr>
            <p:ph type="dt" sz="half" idx="10"/>
          </p:nvPr>
        </p:nvSpPr>
        <p:spPr/>
        <p:txBody>
          <a:bodyPr/>
          <a:lstStyle/>
          <a:p>
            <a:pPr>
              <a:defRPr/>
            </a:pPr>
            <a:fld id="{A670872A-88DD-4898-B865-4EBD2ED718B7}" type="datetime1">
              <a:rPr lang="en-US"/>
              <a:pPr>
                <a:defRPr/>
              </a:pPr>
              <a:t>1/26/2018</a:t>
            </a:fld>
            <a:endParaRPr lang="en-GB"/>
          </a:p>
        </p:txBody>
      </p:sp>
      <p:sp>
        <p:nvSpPr>
          <p:cNvPr id="15366" name="Footer Placeholder 8"/>
          <p:cNvSpPr>
            <a:spLocks noGrp="1"/>
          </p:cNvSpPr>
          <p:nvPr>
            <p:ph type="ftr" sz="quarter" idx="11"/>
          </p:nvPr>
        </p:nvSpPr>
        <p:spPr/>
        <p:txBody>
          <a:bodyPr/>
          <a:lstStyle/>
          <a:p>
            <a:pPr>
              <a:defRPr/>
            </a:pPr>
            <a:r>
              <a:rPr lang="en-GB" dirty="0"/>
              <a:t>Malware</a:t>
            </a:r>
          </a:p>
        </p:txBody>
      </p:sp>
      <p:sp>
        <p:nvSpPr>
          <p:cNvPr id="15365" name="Slide Number Placeholder 7"/>
          <p:cNvSpPr>
            <a:spLocks noGrp="1"/>
          </p:cNvSpPr>
          <p:nvPr>
            <p:ph type="sldNum" sz="quarter" idx="12"/>
          </p:nvPr>
        </p:nvSpPr>
        <p:spPr/>
        <p:txBody>
          <a:bodyPr/>
          <a:lstStyle/>
          <a:p>
            <a:pPr>
              <a:defRPr/>
            </a:pPr>
            <a:fld id="{B2739B47-53CB-450C-9753-6C85A2CE7643}" type="slidenum">
              <a:rPr lang="en-GB"/>
              <a:pPr>
                <a:defRPr/>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Malware Zombies</a:t>
            </a:r>
            <a:endParaRPr lang="en-US" dirty="0"/>
          </a:p>
        </p:txBody>
      </p:sp>
      <p:sp>
        <p:nvSpPr>
          <p:cNvPr id="3" name="Content Placeholder 2"/>
          <p:cNvSpPr>
            <a:spLocks noGrp="1"/>
          </p:cNvSpPr>
          <p:nvPr>
            <p:ph sz="half" idx="1"/>
          </p:nvPr>
        </p:nvSpPr>
        <p:spPr>
          <a:xfrm>
            <a:off x="381000" y="1143000"/>
            <a:ext cx="8534400" cy="1371600"/>
          </a:xfrm>
        </p:spPr>
        <p:txBody>
          <a:bodyPr/>
          <a:lstStyle/>
          <a:p>
            <a:r>
              <a:rPr lang="en-US" dirty="0" smtClean="0"/>
              <a:t>Malware can turn a computer in to a </a:t>
            </a:r>
            <a:r>
              <a:rPr lang="en-US" b="1" dirty="0" smtClean="0"/>
              <a:t>zombie</a:t>
            </a:r>
            <a:r>
              <a:rPr lang="en-US" dirty="0" smtClean="0"/>
              <a:t>, which is a machine that is controlled externally to perform malicious attacks, usually as a part of a </a:t>
            </a:r>
            <a:r>
              <a:rPr lang="en-US" b="1" dirty="0" err="1" smtClean="0"/>
              <a:t>botnet</a:t>
            </a:r>
            <a:r>
              <a:rPr lang="en-US" dirty="0" smtClean="0"/>
              <a:t>.</a:t>
            </a:r>
            <a:endParaRPr lang="en-US" dirty="0"/>
          </a:p>
        </p:txBody>
      </p:sp>
      <p:sp>
        <p:nvSpPr>
          <p:cNvPr id="5" name="Date Placeholder 4"/>
          <p:cNvSpPr>
            <a:spLocks noGrp="1"/>
          </p:cNvSpPr>
          <p:nvPr>
            <p:ph type="dt" sz="half" idx="10"/>
          </p:nvPr>
        </p:nvSpPr>
        <p:spPr/>
        <p:txBody>
          <a:bodyPr/>
          <a:lstStyle/>
          <a:p>
            <a:pPr>
              <a:defRPr/>
            </a:pPr>
            <a:fld id="{5EAC4B48-4973-4EAB-B320-B931B3B36DE0}" type="datetime1">
              <a:rPr lang="en-US" smtClean="0"/>
              <a:pPr>
                <a:defRPr/>
              </a:pPr>
              <a:t>1/26/2018</a:t>
            </a:fld>
            <a:endParaRPr lang="en-GB"/>
          </a:p>
        </p:txBody>
      </p:sp>
      <p:sp>
        <p:nvSpPr>
          <p:cNvPr id="7" name="Slide Number Placeholder 6"/>
          <p:cNvSpPr>
            <a:spLocks noGrp="1"/>
          </p:cNvSpPr>
          <p:nvPr>
            <p:ph type="sldNum" sz="quarter" idx="12"/>
          </p:nvPr>
        </p:nvSpPr>
        <p:spPr/>
        <p:txBody>
          <a:bodyPr/>
          <a:lstStyle/>
          <a:p>
            <a:pPr>
              <a:defRPr/>
            </a:pPr>
            <a:fld id="{62F1C269-EBD0-45B9-839F-44E5ABEB7BB0}" type="slidenum">
              <a:rPr lang="en-GB" smtClean="0"/>
              <a:pPr>
                <a:defRPr/>
              </a:pPr>
              <a:t>25</a:t>
            </a:fld>
            <a:endParaRPr lang="en-GB"/>
          </a:p>
        </p:txBody>
      </p:sp>
      <p:grpSp>
        <p:nvGrpSpPr>
          <p:cNvPr id="46" name="Group 45"/>
          <p:cNvGrpSpPr/>
          <p:nvPr/>
        </p:nvGrpSpPr>
        <p:grpSpPr>
          <a:xfrm>
            <a:off x="1371600" y="2514600"/>
            <a:ext cx="6019800" cy="4282738"/>
            <a:chOff x="228600" y="0"/>
            <a:chExt cx="7802880" cy="6942145"/>
          </a:xfrm>
        </p:grpSpPr>
        <p:pic>
          <p:nvPicPr>
            <p:cNvPr id="8" name="Picture 7" descr="05-20a.tif"/>
            <p:cNvPicPr>
              <a:picLocks noChangeAspect="1"/>
            </p:cNvPicPr>
            <p:nvPr/>
          </p:nvPicPr>
          <p:blipFill>
            <a:blip r:embed="rId2" cstate="print"/>
            <a:stretch>
              <a:fillRect/>
            </a:stretch>
          </p:blipFill>
          <p:spPr>
            <a:xfrm>
              <a:off x="1143000" y="3429000"/>
              <a:ext cx="487680" cy="914400"/>
            </a:xfrm>
            <a:prstGeom prst="rect">
              <a:avLst/>
            </a:prstGeom>
          </p:spPr>
        </p:pic>
        <p:pic>
          <p:nvPicPr>
            <p:cNvPr id="9" name="Picture 8" descr="05-20a.tif"/>
            <p:cNvPicPr>
              <a:picLocks noChangeAspect="1"/>
            </p:cNvPicPr>
            <p:nvPr/>
          </p:nvPicPr>
          <p:blipFill>
            <a:blip r:embed="rId2" cstate="print"/>
            <a:stretch>
              <a:fillRect/>
            </a:stretch>
          </p:blipFill>
          <p:spPr>
            <a:xfrm>
              <a:off x="1828800" y="3429000"/>
              <a:ext cx="487680" cy="914400"/>
            </a:xfrm>
            <a:prstGeom prst="rect">
              <a:avLst/>
            </a:prstGeom>
          </p:spPr>
        </p:pic>
        <p:pic>
          <p:nvPicPr>
            <p:cNvPr id="10" name="Picture 9" descr="05-20a.tif"/>
            <p:cNvPicPr>
              <a:picLocks noChangeAspect="1"/>
            </p:cNvPicPr>
            <p:nvPr/>
          </p:nvPicPr>
          <p:blipFill>
            <a:blip r:embed="rId2" cstate="print"/>
            <a:stretch>
              <a:fillRect/>
            </a:stretch>
          </p:blipFill>
          <p:spPr>
            <a:xfrm>
              <a:off x="2514600" y="3429000"/>
              <a:ext cx="487680" cy="914400"/>
            </a:xfrm>
            <a:prstGeom prst="rect">
              <a:avLst/>
            </a:prstGeom>
          </p:spPr>
        </p:pic>
        <p:pic>
          <p:nvPicPr>
            <p:cNvPr id="11" name="Picture 10" descr="05-20a.tif"/>
            <p:cNvPicPr>
              <a:picLocks noChangeAspect="1"/>
            </p:cNvPicPr>
            <p:nvPr/>
          </p:nvPicPr>
          <p:blipFill>
            <a:blip r:embed="rId2" cstate="print"/>
            <a:stretch>
              <a:fillRect/>
            </a:stretch>
          </p:blipFill>
          <p:spPr>
            <a:xfrm>
              <a:off x="3276600" y="3429000"/>
              <a:ext cx="487680" cy="914400"/>
            </a:xfrm>
            <a:prstGeom prst="rect">
              <a:avLst/>
            </a:prstGeom>
          </p:spPr>
        </p:pic>
        <p:pic>
          <p:nvPicPr>
            <p:cNvPr id="12" name="Picture 11" descr="05-20a.tif"/>
            <p:cNvPicPr>
              <a:picLocks noChangeAspect="1"/>
            </p:cNvPicPr>
            <p:nvPr/>
          </p:nvPicPr>
          <p:blipFill>
            <a:blip r:embed="rId2" cstate="print"/>
            <a:stretch>
              <a:fillRect/>
            </a:stretch>
          </p:blipFill>
          <p:spPr>
            <a:xfrm>
              <a:off x="3962400" y="3429000"/>
              <a:ext cx="487680" cy="914400"/>
            </a:xfrm>
            <a:prstGeom prst="rect">
              <a:avLst/>
            </a:prstGeom>
          </p:spPr>
        </p:pic>
        <p:pic>
          <p:nvPicPr>
            <p:cNvPr id="13" name="Picture 12" descr="05-20a.tif"/>
            <p:cNvPicPr>
              <a:picLocks noChangeAspect="1"/>
            </p:cNvPicPr>
            <p:nvPr/>
          </p:nvPicPr>
          <p:blipFill>
            <a:blip r:embed="rId2" cstate="print"/>
            <a:stretch>
              <a:fillRect/>
            </a:stretch>
          </p:blipFill>
          <p:spPr>
            <a:xfrm>
              <a:off x="4648200" y="3429000"/>
              <a:ext cx="487680" cy="914400"/>
            </a:xfrm>
            <a:prstGeom prst="rect">
              <a:avLst/>
            </a:prstGeom>
          </p:spPr>
        </p:pic>
        <p:pic>
          <p:nvPicPr>
            <p:cNvPr id="14" name="Picture 13" descr="05-20a.tif"/>
            <p:cNvPicPr>
              <a:picLocks noChangeAspect="1"/>
            </p:cNvPicPr>
            <p:nvPr/>
          </p:nvPicPr>
          <p:blipFill>
            <a:blip r:embed="rId2" cstate="print"/>
            <a:stretch>
              <a:fillRect/>
            </a:stretch>
          </p:blipFill>
          <p:spPr>
            <a:xfrm>
              <a:off x="5410200" y="3429000"/>
              <a:ext cx="487680" cy="914400"/>
            </a:xfrm>
            <a:prstGeom prst="rect">
              <a:avLst/>
            </a:prstGeom>
          </p:spPr>
        </p:pic>
        <p:pic>
          <p:nvPicPr>
            <p:cNvPr id="15" name="Picture 14" descr="05-20a.tif"/>
            <p:cNvPicPr>
              <a:picLocks noChangeAspect="1"/>
            </p:cNvPicPr>
            <p:nvPr/>
          </p:nvPicPr>
          <p:blipFill>
            <a:blip r:embed="rId2" cstate="print"/>
            <a:stretch>
              <a:fillRect/>
            </a:stretch>
          </p:blipFill>
          <p:spPr>
            <a:xfrm>
              <a:off x="6096000" y="3429000"/>
              <a:ext cx="487680" cy="914400"/>
            </a:xfrm>
            <a:prstGeom prst="rect">
              <a:avLst/>
            </a:prstGeom>
          </p:spPr>
        </p:pic>
        <p:pic>
          <p:nvPicPr>
            <p:cNvPr id="16" name="Picture 15" descr="05-20a.tif"/>
            <p:cNvPicPr>
              <a:picLocks noChangeAspect="1"/>
            </p:cNvPicPr>
            <p:nvPr/>
          </p:nvPicPr>
          <p:blipFill>
            <a:blip r:embed="rId2" cstate="print"/>
            <a:stretch>
              <a:fillRect/>
            </a:stretch>
          </p:blipFill>
          <p:spPr>
            <a:xfrm>
              <a:off x="6858000" y="3429000"/>
              <a:ext cx="487680" cy="914400"/>
            </a:xfrm>
            <a:prstGeom prst="rect">
              <a:avLst/>
            </a:prstGeom>
          </p:spPr>
        </p:pic>
        <p:pic>
          <p:nvPicPr>
            <p:cNvPr id="17" name="Picture 16" descr="05-20a.tif"/>
            <p:cNvPicPr>
              <a:picLocks noChangeAspect="1"/>
            </p:cNvPicPr>
            <p:nvPr/>
          </p:nvPicPr>
          <p:blipFill>
            <a:blip r:embed="rId2" cstate="print"/>
            <a:stretch>
              <a:fillRect/>
            </a:stretch>
          </p:blipFill>
          <p:spPr>
            <a:xfrm>
              <a:off x="7543800" y="3429000"/>
              <a:ext cx="487680" cy="914400"/>
            </a:xfrm>
            <a:prstGeom prst="rect">
              <a:avLst/>
            </a:prstGeom>
          </p:spPr>
        </p:pic>
        <p:sp>
          <p:nvSpPr>
            <p:cNvPr id="18" name="TextBox 17"/>
            <p:cNvSpPr txBox="1"/>
            <p:nvPr/>
          </p:nvSpPr>
          <p:spPr>
            <a:xfrm>
              <a:off x="3048000" y="0"/>
              <a:ext cx="3050650" cy="453475"/>
            </a:xfrm>
            <a:prstGeom prst="rect">
              <a:avLst/>
            </a:prstGeom>
            <a:noFill/>
          </p:spPr>
          <p:txBody>
            <a:bodyPr wrap="none" rtlCol="0">
              <a:spAutoFit/>
            </a:bodyPr>
            <a:lstStyle/>
            <a:p>
              <a:r>
                <a:rPr lang="en-US" sz="1400" dirty="0" err="1" smtClean="0">
                  <a:solidFill>
                    <a:schemeClr val="tx1"/>
                  </a:solidFill>
                </a:rPr>
                <a:t>Botnet</a:t>
              </a:r>
              <a:r>
                <a:rPr lang="en-US" sz="1400" dirty="0" smtClean="0">
                  <a:solidFill>
                    <a:schemeClr val="tx1"/>
                  </a:solidFill>
                </a:rPr>
                <a:t> Controller (Attacker)</a:t>
              </a:r>
              <a:endParaRPr lang="en-US" sz="1400" dirty="0">
                <a:solidFill>
                  <a:schemeClr val="tx1"/>
                </a:solidFill>
              </a:endParaRPr>
            </a:p>
          </p:txBody>
        </p:sp>
        <p:sp>
          <p:nvSpPr>
            <p:cNvPr id="19" name="TextBox 18"/>
            <p:cNvSpPr txBox="1"/>
            <p:nvPr/>
          </p:nvSpPr>
          <p:spPr>
            <a:xfrm>
              <a:off x="4038599" y="6488670"/>
              <a:ext cx="868860" cy="453475"/>
            </a:xfrm>
            <a:prstGeom prst="rect">
              <a:avLst/>
            </a:prstGeom>
            <a:noFill/>
          </p:spPr>
          <p:txBody>
            <a:bodyPr wrap="none" rtlCol="0">
              <a:spAutoFit/>
            </a:bodyPr>
            <a:lstStyle/>
            <a:p>
              <a:r>
                <a:rPr lang="en-US" sz="1400" dirty="0" smtClean="0">
                  <a:solidFill>
                    <a:schemeClr val="tx1"/>
                  </a:solidFill>
                </a:rPr>
                <a:t>Victim</a:t>
              </a:r>
              <a:endParaRPr lang="en-US" sz="1400" dirty="0">
                <a:solidFill>
                  <a:schemeClr val="tx1"/>
                </a:solidFill>
              </a:endParaRPr>
            </a:p>
          </p:txBody>
        </p:sp>
        <p:sp>
          <p:nvSpPr>
            <p:cNvPr id="20" name="TextBox 19"/>
            <p:cNvSpPr txBox="1"/>
            <p:nvPr/>
          </p:nvSpPr>
          <p:spPr>
            <a:xfrm>
              <a:off x="228600" y="3741737"/>
              <a:ext cx="974912" cy="453475"/>
            </a:xfrm>
            <a:prstGeom prst="rect">
              <a:avLst/>
            </a:prstGeom>
            <a:noFill/>
          </p:spPr>
          <p:txBody>
            <a:bodyPr wrap="none" rtlCol="0">
              <a:spAutoFit/>
            </a:bodyPr>
            <a:lstStyle/>
            <a:p>
              <a:r>
                <a:rPr lang="en-US" sz="1400" dirty="0" err="1" smtClean="0">
                  <a:solidFill>
                    <a:schemeClr val="tx1"/>
                  </a:solidFill>
                </a:rPr>
                <a:t>Botnet</a:t>
              </a:r>
              <a:r>
                <a:rPr lang="en-US" sz="1400" dirty="0" smtClean="0">
                  <a:solidFill>
                    <a:schemeClr val="tx1"/>
                  </a:solidFill>
                </a:rPr>
                <a:t>:</a:t>
              </a:r>
              <a:endParaRPr lang="en-US" sz="1400" dirty="0">
                <a:solidFill>
                  <a:schemeClr val="tx1"/>
                </a:solidFill>
              </a:endParaRPr>
            </a:p>
          </p:txBody>
        </p:sp>
        <p:sp>
          <p:nvSpPr>
            <p:cNvPr id="21" name="Cloud 20"/>
            <p:cNvSpPr/>
            <p:nvPr/>
          </p:nvSpPr>
          <p:spPr>
            <a:xfrm>
              <a:off x="1905000" y="2522537"/>
              <a:ext cx="5257800" cy="8382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Attack Commands</a:t>
              </a:r>
              <a:endParaRPr lang="en-US" sz="1400" dirty="0">
                <a:solidFill>
                  <a:schemeClr val="tx1"/>
                </a:solidFill>
              </a:endParaRPr>
            </a:p>
          </p:txBody>
        </p:sp>
        <p:sp>
          <p:nvSpPr>
            <p:cNvPr id="22" name="Down Arrow 21"/>
            <p:cNvSpPr/>
            <p:nvPr/>
          </p:nvSpPr>
          <p:spPr>
            <a:xfrm>
              <a:off x="4191000" y="2057400"/>
              <a:ext cx="457200" cy="533400"/>
            </a:xfrm>
            <a:prstGeom prst="downArrow">
              <a:avLst/>
            </a:prstGeom>
            <a:solidFill>
              <a:schemeClr val="tx1">
                <a:lumMod val="85000"/>
                <a:lumOff val="1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cxnSp>
          <p:nvCxnSpPr>
            <p:cNvPr id="23" name="Straight Arrow Connector 22"/>
            <p:cNvCxnSpPr/>
            <p:nvPr/>
          </p:nvCxnSpPr>
          <p:spPr>
            <a:xfrm rot="10800000" flipV="1">
              <a:off x="1356572" y="3124199"/>
              <a:ext cx="929429" cy="312737"/>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0800000" flipV="1">
              <a:off x="2072852" y="3200399"/>
              <a:ext cx="441749" cy="236537"/>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2762198" y="3227334"/>
              <a:ext cx="236537" cy="182669"/>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a:off x="3463238" y="3242574"/>
              <a:ext cx="236537" cy="152189"/>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4126178" y="3295914"/>
              <a:ext cx="236537" cy="45509"/>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16200000" flipH="1">
              <a:off x="4751017" y="3249982"/>
              <a:ext cx="236537" cy="137371"/>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334000" y="3124200"/>
              <a:ext cx="320251" cy="312737"/>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5943600" y="3124200"/>
              <a:ext cx="426931" cy="312737"/>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6400800" y="3048000"/>
              <a:ext cx="686011" cy="388937"/>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781800" y="2895600"/>
              <a:ext cx="1021291" cy="541337"/>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rot="16200000" flipH="1">
              <a:off x="2011785" y="3688185"/>
              <a:ext cx="1143000" cy="245342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6200000" flipH="1">
              <a:off x="2446125" y="3970125"/>
              <a:ext cx="1143000" cy="18895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16200000" flipH="1">
              <a:off x="2880465" y="4252065"/>
              <a:ext cx="1143000" cy="132566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16200000" flipH="1">
              <a:off x="3314805" y="4534005"/>
              <a:ext cx="1143000" cy="76178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16200000" flipH="1">
              <a:off x="3721118" y="4843973"/>
              <a:ext cx="1181100" cy="17995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4145386" y="4693815"/>
              <a:ext cx="1143000" cy="4421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5400000">
              <a:off x="4541626" y="4373775"/>
              <a:ext cx="1143000" cy="10822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a:off x="4975966" y="4091835"/>
              <a:ext cx="1143000" cy="16461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5410306" y="3809895"/>
              <a:ext cx="1143000" cy="22100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844646" y="3527955"/>
              <a:ext cx="1143000" cy="27738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2971800" y="4572000"/>
              <a:ext cx="2971800" cy="533400"/>
            </a:xfrm>
            <a:prstGeom prst="roundRect">
              <a:avLst/>
            </a:prstGeom>
            <a:solidFill>
              <a:srgbClr val="262626">
                <a:alpha val="6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Attack Actions</a:t>
              </a:r>
              <a:endParaRPr lang="en-US" sz="1400" dirty="0">
                <a:solidFill>
                  <a:schemeClr val="bg1"/>
                </a:solidFill>
              </a:endParaRPr>
            </a:p>
          </p:txBody>
        </p:sp>
        <p:pic>
          <p:nvPicPr>
            <p:cNvPr id="44" name="Picture 43" descr="5-20c.tif"/>
            <p:cNvPicPr>
              <a:picLocks noChangeAspect="1"/>
            </p:cNvPicPr>
            <p:nvPr/>
          </p:nvPicPr>
          <p:blipFill>
            <a:blip r:embed="rId3" cstate="print"/>
            <a:stretch>
              <a:fillRect/>
            </a:stretch>
          </p:blipFill>
          <p:spPr>
            <a:xfrm>
              <a:off x="4087241" y="5522976"/>
              <a:ext cx="716534" cy="1030224"/>
            </a:xfrm>
            <a:prstGeom prst="rect">
              <a:avLst/>
            </a:prstGeom>
          </p:spPr>
        </p:pic>
        <p:pic>
          <p:nvPicPr>
            <p:cNvPr id="45" name="Picture 44" descr="5-20b.tif"/>
            <p:cNvPicPr>
              <a:picLocks noChangeAspect="1"/>
            </p:cNvPicPr>
            <p:nvPr/>
          </p:nvPicPr>
          <p:blipFill>
            <a:blip r:embed="rId4" cstate="print"/>
            <a:stretch>
              <a:fillRect/>
            </a:stretch>
          </p:blipFill>
          <p:spPr>
            <a:xfrm>
              <a:off x="4177145" y="304800"/>
              <a:ext cx="768096" cy="1755648"/>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p:nvPr>
        </p:nvSpPr>
        <p:spPr>
          <a:xfrm>
            <a:off x="457200" y="274638"/>
            <a:ext cx="8226425" cy="6794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Financial Impact</a:t>
            </a:r>
          </a:p>
        </p:txBody>
      </p:sp>
      <p:sp>
        <p:nvSpPr>
          <p:cNvPr id="5126" name="Rectangle 2"/>
          <p:cNvSpPr>
            <a:spLocks noGrp="1" noChangeArrowheads="1"/>
          </p:cNvSpPr>
          <p:nvPr>
            <p:ph idx="1"/>
          </p:nvPr>
        </p:nvSpPr>
        <p:spPr>
          <a:xfrm>
            <a:off x="457200" y="1524000"/>
            <a:ext cx="4191000" cy="4800600"/>
          </a:xfrm>
        </p:spPr>
        <p:txBody>
          <a:bodyPr rtlCol="0">
            <a:normAutofit fontScale="62500" lnSpcReduction="20000"/>
          </a:bodyPr>
          <a:lstStyle/>
          <a:p>
            <a:pPr eaLnBrk="1" fontAlgn="auto" hangingPunct="1">
              <a:lnSpc>
                <a:spcPct val="120000"/>
              </a:lnSpc>
              <a:spcBef>
                <a:spcPts val="7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Malware often affects a large user population</a:t>
            </a:r>
          </a:p>
          <a:p>
            <a:pPr eaLnBrk="1" fontAlgn="auto" hangingPunct="1">
              <a:lnSpc>
                <a:spcPct val="120000"/>
              </a:lnSpc>
              <a:spcBef>
                <a:spcPts val="7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Significant financial impact, though estimates vary widely, up to $100B per year (mi2g)</a:t>
            </a:r>
          </a:p>
          <a:p>
            <a:pPr eaLnBrk="1" fontAlgn="auto" hangingPunct="1">
              <a:lnSpc>
                <a:spcPct val="120000"/>
              </a:lnSpc>
              <a:spcBef>
                <a:spcPts val="7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Examples</a:t>
            </a:r>
          </a:p>
          <a:p>
            <a:pPr lvl="1" eaLnBrk="1" fontAlgn="auto" hangingPunct="1">
              <a:lnSpc>
                <a:spcPct val="120000"/>
              </a:lnSpc>
              <a:spcBef>
                <a:spcPts val="625"/>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smtClean="0"/>
              <a:t>LoveBug</a:t>
            </a:r>
            <a:r>
              <a:rPr lang="en-GB" dirty="0" smtClean="0"/>
              <a:t> (2000) caused $8.75B in damages and shut down the British parliament</a:t>
            </a:r>
          </a:p>
          <a:p>
            <a:pPr lvl="1" eaLnBrk="1" fontAlgn="auto" hangingPunct="1">
              <a:lnSpc>
                <a:spcPct val="120000"/>
              </a:lnSpc>
              <a:spcBef>
                <a:spcPts val="6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In 2004, 8% of emails infected by W32/</a:t>
            </a:r>
            <a:r>
              <a:rPr lang="en-GB" dirty="0" err="1" smtClean="0"/>
              <a:t>MyDoom.A</a:t>
            </a:r>
            <a:r>
              <a:rPr lang="en-GB" dirty="0" smtClean="0"/>
              <a:t> at its peak</a:t>
            </a:r>
          </a:p>
          <a:p>
            <a:pPr lvl="1" eaLnBrk="1" fontAlgn="auto" hangingPunct="1">
              <a:lnSpc>
                <a:spcPct val="120000"/>
              </a:lnSpc>
              <a:spcBef>
                <a:spcPts val="600"/>
              </a:spcBef>
              <a:spcAft>
                <a:spcPts val="0"/>
              </a:spcAft>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In February 2006, the Russian Stock Exchange was taken down by a virus.</a:t>
            </a:r>
          </a:p>
        </p:txBody>
      </p:sp>
      <p:sp>
        <p:nvSpPr>
          <p:cNvPr id="1029" name="Date Placeholder 7"/>
          <p:cNvSpPr>
            <a:spLocks noGrp="1"/>
          </p:cNvSpPr>
          <p:nvPr>
            <p:ph type="dt" sz="half" idx="10"/>
          </p:nvPr>
        </p:nvSpPr>
        <p:spPr/>
        <p:txBody>
          <a:bodyPr/>
          <a:lstStyle/>
          <a:p>
            <a:pPr>
              <a:defRPr/>
            </a:pPr>
            <a:fld id="{BF2CF5FA-1064-487C-82D2-AC37B97CD07F}" type="datetime1">
              <a:rPr lang="en-US"/>
              <a:pPr>
                <a:defRPr/>
              </a:pPr>
              <a:t>1/26/2018</a:t>
            </a:fld>
            <a:endParaRPr lang="en-GB"/>
          </a:p>
        </p:txBody>
      </p:sp>
      <p:sp>
        <p:nvSpPr>
          <p:cNvPr id="1031" name="Footer Placeholder 9"/>
          <p:cNvSpPr>
            <a:spLocks noGrp="1"/>
          </p:cNvSpPr>
          <p:nvPr>
            <p:ph type="ftr" sz="quarter" idx="11"/>
          </p:nvPr>
        </p:nvSpPr>
        <p:spPr/>
        <p:txBody>
          <a:bodyPr/>
          <a:lstStyle/>
          <a:p>
            <a:pPr>
              <a:defRPr/>
            </a:pPr>
            <a:r>
              <a:rPr lang="en-GB"/>
              <a:t>Malware</a:t>
            </a:r>
          </a:p>
        </p:txBody>
      </p:sp>
      <p:sp>
        <p:nvSpPr>
          <p:cNvPr id="1030" name="Slide Number Placeholder 8"/>
          <p:cNvSpPr>
            <a:spLocks noGrp="1"/>
          </p:cNvSpPr>
          <p:nvPr>
            <p:ph type="sldNum" sz="quarter" idx="12"/>
          </p:nvPr>
        </p:nvSpPr>
        <p:spPr/>
        <p:txBody>
          <a:bodyPr/>
          <a:lstStyle/>
          <a:p>
            <a:pPr>
              <a:defRPr/>
            </a:pPr>
            <a:fld id="{1D73AC5E-34C4-4587-BC13-86554E7AB7E2}" type="slidenum">
              <a:rPr lang="en-GB"/>
              <a:pPr>
                <a:defRPr/>
              </a:pPr>
              <a:t>26</a:t>
            </a:fld>
            <a:endParaRPr lang="en-GB"/>
          </a:p>
        </p:txBody>
      </p:sp>
      <p:graphicFrame>
        <p:nvGraphicFramePr>
          <p:cNvPr id="1026" name="Chart 6"/>
          <p:cNvGraphicFramePr>
            <a:graphicFrameLocks/>
          </p:cNvGraphicFramePr>
          <p:nvPr/>
        </p:nvGraphicFramePr>
        <p:xfrm>
          <a:off x="4648200" y="1524000"/>
          <a:ext cx="4267200" cy="4724400"/>
        </p:xfrm>
        <a:graphic>
          <a:graphicData uri="http://schemas.openxmlformats.org/presentationml/2006/ole">
            <mc:AlternateContent xmlns:mc="http://schemas.openxmlformats.org/markup-compatibility/2006">
              <mc:Choice xmlns:v="urn:schemas-microsoft-com:vml" Requires="v">
                <p:oleObj spid="_x0000_s1027" r:id="rId5" imgW="4267570" imgH="4724809" progId="Excel.Sheet.8">
                  <p:embed/>
                </p:oleObj>
              </mc:Choice>
              <mc:Fallback>
                <p:oleObj r:id="rId5" imgW="4267570" imgH="4724809" progId="Excel.Sheet.8">
                  <p:embed/>
                  <p:pic>
                    <p:nvPicPr>
                      <p:cNvPr id="0" name="Char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524000"/>
                        <a:ext cx="4267200" cy="472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Economics of Malware</a:t>
            </a:r>
          </a:p>
        </p:txBody>
      </p:sp>
      <p:sp>
        <p:nvSpPr>
          <p:cNvPr id="3" name="Content Placeholder 2"/>
          <p:cNvSpPr>
            <a:spLocks noGrp="1"/>
          </p:cNvSpPr>
          <p:nvPr>
            <p:ph sz="half" idx="1"/>
          </p:nvPr>
        </p:nvSpPr>
        <p:spPr>
          <a:xfrm>
            <a:off x="457200" y="1600200"/>
            <a:ext cx="3886200" cy="4724400"/>
          </a:xfrm>
        </p:spPr>
        <p:txBody>
          <a:bodyPr>
            <a:normAutofit fontScale="92500" lnSpcReduction="10000"/>
          </a:bodyPr>
          <a:lstStyle/>
          <a:p>
            <a:pPr>
              <a:lnSpc>
                <a:spcPct val="120000"/>
              </a:lnSpc>
              <a:defRPr/>
            </a:pPr>
            <a:r>
              <a:rPr lang="en-US" dirty="0" smtClean="0"/>
              <a:t>New malware threats have grown from 20K to 1.7M in the period 2002-2008</a:t>
            </a:r>
          </a:p>
          <a:p>
            <a:pPr>
              <a:lnSpc>
                <a:spcPct val="120000"/>
              </a:lnSpc>
              <a:defRPr/>
            </a:pPr>
            <a:r>
              <a:rPr lang="en-US" dirty="0" smtClean="0"/>
              <a:t>Most of the growth has been from 2006 to 2008</a:t>
            </a:r>
          </a:p>
          <a:p>
            <a:pPr>
              <a:lnSpc>
                <a:spcPct val="120000"/>
              </a:lnSpc>
              <a:defRPr/>
            </a:pPr>
            <a:r>
              <a:rPr lang="en-US" dirty="0" smtClean="0"/>
              <a:t>Number of new threats per year appears to be growing an exponential rate.</a:t>
            </a:r>
          </a:p>
        </p:txBody>
      </p:sp>
      <p:sp>
        <p:nvSpPr>
          <p:cNvPr id="5" name="Date Placeholder 4"/>
          <p:cNvSpPr>
            <a:spLocks noGrp="1"/>
          </p:cNvSpPr>
          <p:nvPr>
            <p:ph type="dt" sz="half" idx="10"/>
          </p:nvPr>
        </p:nvSpPr>
        <p:spPr/>
        <p:txBody>
          <a:bodyPr/>
          <a:lstStyle/>
          <a:p>
            <a:pPr>
              <a:defRPr/>
            </a:pPr>
            <a:fld id="{1B9BD324-D4C1-4849-8F45-524F7EF33C2C}" type="datetime1">
              <a:rPr lang="en-US"/>
              <a:pPr>
                <a:defRPr/>
              </a:pPr>
              <a:t>1/26/2018</a:t>
            </a:fld>
            <a:endParaRPr lang="en-GB"/>
          </a:p>
        </p:txBody>
      </p:sp>
      <p:sp>
        <p:nvSpPr>
          <p:cNvPr id="6" name="Footer Placeholder 5"/>
          <p:cNvSpPr>
            <a:spLocks noGrp="1"/>
          </p:cNvSpPr>
          <p:nvPr>
            <p:ph type="ftr" sz="quarter" idx="11"/>
          </p:nvPr>
        </p:nvSpPr>
        <p:spPr/>
        <p:txBody>
          <a:bodyPr/>
          <a:lstStyle/>
          <a:p>
            <a:pPr>
              <a:defRPr/>
            </a:pPr>
            <a:r>
              <a:rPr lang="en-GB" smtClean="0"/>
              <a:t>Malware</a:t>
            </a:r>
            <a:endParaRPr lang="en-GB"/>
          </a:p>
        </p:txBody>
      </p:sp>
      <p:sp>
        <p:nvSpPr>
          <p:cNvPr id="7" name="Slide Number Placeholder 6"/>
          <p:cNvSpPr>
            <a:spLocks noGrp="1"/>
          </p:cNvSpPr>
          <p:nvPr>
            <p:ph type="sldNum" sz="quarter" idx="12"/>
          </p:nvPr>
        </p:nvSpPr>
        <p:spPr/>
        <p:txBody>
          <a:bodyPr/>
          <a:lstStyle/>
          <a:p>
            <a:pPr>
              <a:defRPr/>
            </a:pPr>
            <a:fld id="{1B9AA1E9-0599-4708-8B77-99A369D245A1}" type="slidenum">
              <a:rPr lang="en-GB" smtClean="0"/>
              <a:pPr>
                <a:defRPr/>
              </a:pPr>
              <a:t>27</a:t>
            </a:fld>
            <a:endParaRPr lang="en-GB"/>
          </a:p>
        </p:txBody>
      </p:sp>
      <p:pic>
        <p:nvPicPr>
          <p:cNvPr id="9223" name="Picture 2"/>
          <p:cNvPicPr>
            <a:picLocks noChangeAspect="1" noChangeArrowheads="1"/>
          </p:cNvPicPr>
          <p:nvPr/>
        </p:nvPicPr>
        <p:blipFill>
          <a:blip r:embed="rId2" cstate="print"/>
          <a:srcRect/>
          <a:stretch>
            <a:fillRect/>
          </a:stretch>
        </p:blipFill>
        <p:spPr bwMode="auto">
          <a:xfrm>
            <a:off x="4572000" y="3048000"/>
            <a:ext cx="4286250" cy="2762250"/>
          </a:xfrm>
          <a:prstGeom prst="rect">
            <a:avLst/>
          </a:prstGeom>
          <a:noFill/>
          <a:ln w="9525">
            <a:noFill/>
            <a:miter lim="800000"/>
            <a:headEnd/>
            <a:tailEnd/>
          </a:ln>
        </p:spPr>
      </p:pic>
      <p:sp>
        <p:nvSpPr>
          <p:cNvPr id="9" name="TextBox 8"/>
          <p:cNvSpPr txBox="1">
            <a:spLocks noChangeArrowheads="1"/>
          </p:cNvSpPr>
          <p:nvPr/>
        </p:nvSpPr>
        <p:spPr bwMode="auto">
          <a:xfrm>
            <a:off x="4572000" y="1600200"/>
            <a:ext cx="2133600" cy="1200150"/>
          </a:xfrm>
          <a:prstGeom prst="rect">
            <a:avLst/>
          </a:prstGeom>
          <a:solidFill>
            <a:schemeClr val="bg2">
              <a:lumMod val="40000"/>
              <a:lumOff val="60000"/>
            </a:schemeClr>
          </a:solidFill>
          <a:ln w="9525">
            <a:noFill/>
            <a:miter lim="800000"/>
            <a:headEnd/>
            <a:tailEnd/>
          </a:ln>
        </p:spPr>
        <p:txBody>
          <a:bodyPr>
            <a:spAutoFit/>
          </a:bodyPr>
          <a:lstStyle/>
          <a:p>
            <a:pPr>
              <a:lnSpc>
                <a:spcPct val="100000"/>
              </a:lnSpc>
              <a:defRPr/>
            </a:pPr>
            <a:r>
              <a:rPr lang="en-US" sz="1800" dirty="0">
                <a:solidFill>
                  <a:schemeClr val="tx1"/>
                </a:solidFill>
              </a:rPr>
              <a:t>Source:</a:t>
            </a:r>
          </a:p>
          <a:p>
            <a:pPr>
              <a:lnSpc>
                <a:spcPct val="100000"/>
              </a:lnSpc>
              <a:defRPr/>
            </a:pPr>
            <a:r>
              <a:rPr lang="en-US" sz="1800" dirty="0">
                <a:solidFill>
                  <a:schemeClr val="accent6"/>
                </a:solidFill>
                <a:hlinkClick r:id="rId3"/>
              </a:rPr>
              <a:t>Symantec Internet Security Threat Report</a:t>
            </a:r>
            <a:r>
              <a:rPr lang="en-US" sz="1800" dirty="0">
                <a:solidFill>
                  <a:schemeClr val="tx1"/>
                </a:solidFill>
              </a:rPr>
              <a:t>, April 2009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Professional Malware</a:t>
            </a:r>
          </a:p>
        </p:txBody>
      </p:sp>
      <p:sp>
        <p:nvSpPr>
          <p:cNvPr id="3" name="Content Placeholder 2"/>
          <p:cNvSpPr>
            <a:spLocks noGrp="1"/>
          </p:cNvSpPr>
          <p:nvPr>
            <p:ph sz="half" idx="1"/>
          </p:nvPr>
        </p:nvSpPr>
        <p:spPr>
          <a:xfrm>
            <a:off x="457200" y="1371600"/>
            <a:ext cx="4267200" cy="4953000"/>
          </a:xfrm>
        </p:spPr>
        <p:txBody>
          <a:bodyPr>
            <a:normAutofit fontScale="70000" lnSpcReduction="20000"/>
          </a:bodyPr>
          <a:lstStyle/>
          <a:p>
            <a:pPr>
              <a:lnSpc>
                <a:spcPct val="120000"/>
              </a:lnSpc>
              <a:defRPr/>
            </a:pPr>
            <a:r>
              <a:rPr lang="en-US" dirty="0" smtClean="0"/>
              <a:t>Growth in professional cybercrime and online fraud has led to demand for professionally developed malware</a:t>
            </a:r>
          </a:p>
          <a:p>
            <a:pPr>
              <a:lnSpc>
                <a:spcPct val="120000"/>
              </a:lnSpc>
              <a:defRPr/>
            </a:pPr>
            <a:r>
              <a:rPr lang="en-US" dirty="0" smtClean="0"/>
              <a:t>New malware is often a custom-designed variations of known exploits, so the malware designer can sell different “products” to his/her  customers.</a:t>
            </a:r>
          </a:p>
          <a:p>
            <a:pPr>
              <a:lnSpc>
                <a:spcPct val="120000"/>
              </a:lnSpc>
              <a:defRPr/>
            </a:pPr>
            <a:r>
              <a:rPr lang="en-US" dirty="0" smtClean="0"/>
              <a:t>Like every product, professional malware is subject to the laws of supply and demand.</a:t>
            </a:r>
          </a:p>
          <a:p>
            <a:pPr lvl="1">
              <a:lnSpc>
                <a:spcPct val="120000"/>
              </a:lnSpc>
              <a:defRPr/>
            </a:pPr>
            <a:r>
              <a:rPr lang="en-US" dirty="0" smtClean="0"/>
              <a:t>Recent studies put the price of a software keystroke logger at $23 and a </a:t>
            </a:r>
            <a:r>
              <a:rPr lang="en-US" dirty="0" err="1" smtClean="0"/>
              <a:t>botnet</a:t>
            </a:r>
            <a:r>
              <a:rPr lang="en-US" dirty="0" smtClean="0"/>
              <a:t> use at $225.</a:t>
            </a:r>
          </a:p>
        </p:txBody>
      </p:sp>
      <p:sp>
        <p:nvSpPr>
          <p:cNvPr id="5" name="Date Placeholder 4"/>
          <p:cNvSpPr>
            <a:spLocks noGrp="1"/>
          </p:cNvSpPr>
          <p:nvPr>
            <p:ph type="dt" sz="half" idx="10"/>
          </p:nvPr>
        </p:nvSpPr>
        <p:spPr/>
        <p:txBody>
          <a:bodyPr/>
          <a:lstStyle/>
          <a:p>
            <a:pPr>
              <a:defRPr/>
            </a:pPr>
            <a:fld id="{1B9BD324-D4C1-4849-8F45-524F7EF33C2C}" type="datetime1">
              <a:rPr lang="en-US"/>
              <a:pPr>
                <a:defRPr/>
              </a:pPr>
              <a:t>1/26/2018</a:t>
            </a:fld>
            <a:endParaRPr lang="en-GB"/>
          </a:p>
        </p:txBody>
      </p:sp>
      <p:sp>
        <p:nvSpPr>
          <p:cNvPr id="6" name="Footer Placeholder 5"/>
          <p:cNvSpPr>
            <a:spLocks noGrp="1"/>
          </p:cNvSpPr>
          <p:nvPr>
            <p:ph type="ftr" sz="quarter" idx="11"/>
          </p:nvPr>
        </p:nvSpPr>
        <p:spPr/>
        <p:txBody>
          <a:bodyPr/>
          <a:lstStyle/>
          <a:p>
            <a:pPr>
              <a:defRPr/>
            </a:pPr>
            <a:r>
              <a:rPr lang="en-GB" smtClean="0"/>
              <a:t>Malware</a:t>
            </a:r>
            <a:endParaRPr lang="en-GB"/>
          </a:p>
        </p:txBody>
      </p:sp>
      <p:sp>
        <p:nvSpPr>
          <p:cNvPr id="7" name="Slide Number Placeholder 6"/>
          <p:cNvSpPr>
            <a:spLocks noGrp="1"/>
          </p:cNvSpPr>
          <p:nvPr>
            <p:ph type="sldNum" sz="quarter" idx="12"/>
          </p:nvPr>
        </p:nvSpPr>
        <p:spPr/>
        <p:txBody>
          <a:bodyPr/>
          <a:lstStyle/>
          <a:p>
            <a:pPr>
              <a:defRPr/>
            </a:pPr>
            <a:fld id="{1B9AA1E9-0599-4708-8B77-99A369D245A1}" type="slidenum">
              <a:rPr lang="en-GB" smtClean="0"/>
              <a:pPr>
                <a:defRPr/>
              </a:pPr>
              <a:t>28</a:t>
            </a:fld>
            <a:endParaRPr lang="en-GB"/>
          </a:p>
        </p:txBody>
      </p:sp>
      <p:pic>
        <p:nvPicPr>
          <p:cNvPr id="43012" name="Picture 4"/>
          <p:cNvPicPr>
            <a:picLocks noChangeAspect="1" noChangeArrowheads="1"/>
          </p:cNvPicPr>
          <p:nvPr/>
        </p:nvPicPr>
        <p:blipFill>
          <a:blip r:embed="rId2" cstate="print"/>
          <a:srcRect l="16667" t="11852" r="29630" b="6666"/>
          <a:stretch>
            <a:fillRect/>
          </a:stretch>
        </p:blipFill>
        <p:spPr bwMode="auto">
          <a:xfrm>
            <a:off x="4724400" y="1600200"/>
            <a:ext cx="4419600" cy="4191000"/>
          </a:xfrm>
          <a:prstGeom prst="rect">
            <a:avLst/>
          </a:prstGeom>
          <a:noFill/>
          <a:ln w="9525">
            <a:noFill/>
            <a:miter lim="800000"/>
            <a:headEnd/>
            <a:tailEnd/>
          </a:ln>
        </p:spPr>
      </p:pic>
      <p:sp>
        <p:nvSpPr>
          <p:cNvPr id="12" name="TextBox 11"/>
          <p:cNvSpPr txBox="1"/>
          <p:nvPr/>
        </p:nvSpPr>
        <p:spPr>
          <a:xfrm>
            <a:off x="4296198" y="6019800"/>
            <a:ext cx="4847802" cy="306494"/>
          </a:xfrm>
          <a:prstGeom prst="rect">
            <a:avLst/>
          </a:prstGeom>
          <a:noFill/>
        </p:spPr>
        <p:txBody>
          <a:bodyPr wrap="none" rtlCol="0">
            <a:spAutoFit/>
          </a:bodyPr>
          <a:lstStyle/>
          <a:p>
            <a:r>
              <a:rPr lang="en-US" sz="800" dirty="0" smtClean="0">
                <a:solidFill>
                  <a:schemeClr val="tx1">
                    <a:lumMod val="50000"/>
                    <a:lumOff val="50000"/>
                  </a:schemeClr>
                </a:solidFill>
              </a:rPr>
              <a:t>Image by </a:t>
            </a:r>
            <a:r>
              <a:rPr lang="en-US" sz="800" dirty="0" err="1" smtClean="0">
                <a:solidFill>
                  <a:schemeClr val="tx1">
                    <a:lumMod val="50000"/>
                    <a:lumOff val="50000"/>
                  </a:schemeClr>
                </a:solidFill>
              </a:rPr>
              <a:t>User:SilverStar</a:t>
            </a:r>
            <a:r>
              <a:rPr lang="en-US" sz="800" dirty="0" smtClean="0">
                <a:solidFill>
                  <a:schemeClr val="tx1">
                    <a:lumMod val="50000"/>
                    <a:lumOff val="50000"/>
                  </a:schemeClr>
                </a:solidFill>
              </a:rPr>
              <a:t> from http://commons.wikimedia.org/wiki/File:Supply-demand-equilibrium.svg </a:t>
            </a:r>
          </a:p>
          <a:p>
            <a:r>
              <a:rPr lang="en-US" sz="800" dirty="0" smtClean="0">
                <a:solidFill>
                  <a:schemeClr val="tx1">
                    <a:lumMod val="50000"/>
                    <a:lumOff val="50000"/>
                  </a:schemeClr>
                </a:solidFill>
              </a:rPr>
              <a:t>used by permission under the </a:t>
            </a:r>
            <a:r>
              <a:rPr lang="en-US" sz="800" i="1" dirty="0" smtClean="0">
                <a:solidFill>
                  <a:schemeClr val="tx1">
                    <a:lumMod val="50000"/>
                    <a:lumOff val="50000"/>
                  </a:schemeClr>
                </a:solidFill>
              </a:rPr>
              <a:t>Creative Commons Attribution </a:t>
            </a:r>
            <a:r>
              <a:rPr lang="en-US" sz="800" i="1" dirty="0" err="1" smtClean="0">
                <a:solidFill>
                  <a:schemeClr val="tx1">
                    <a:lumMod val="50000"/>
                    <a:lumOff val="50000"/>
                  </a:schemeClr>
                </a:solidFill>
              </a:rPr>
              <a:t>ShareAlike</a:t>
            </a:r>
            <a:r>
              <a:rPr lang="en-US" sz="800" i="1" dirty="0" smtClean="0">
                <a:solidFill>
                  <a:schemeClr val="tx1">
                    <a:lumMod val="50000"/>
                    <a:lumOff val="50000"/>
                  </a:schemeClr>
                </a:solidFill>
              </a:rPr>
              <a:t> 3.0 License</a:t>
            </a:r>
            <a:endParaRPr lang="en-US" sz="800" dirty="0">
              <a:solidFill>
                <a:schemeClr val="tx1">
                  <a:lumMod val="50000"/>
                  <a:lumOff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Adware</a:t>
            </a:r>
            <a:endParaRPr lang="en-US" dirty="0"/>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29</a:t>
            </a:fld>
            <a:endParaRPr lang="en-GB"/>
          </a:p>
        </p:txBody>
      </p:sp>
      <p:grpSp>
        <p:nvGrpSpPr>
          <p:cNvPr id="30" name="Group 29"/>
          <p:cNvGrpSpPr/>
          <p:nvPr/>
        </p:nvGrpSpPr>
        <p:grpSpPr>
          <a:xfrm>
            <a:off x="685800" y="990600"/>
            <a:ext cx="7634613" cy="5395255"/>
            <a:chOff x="533400" y="304800"/>
            <a:chExt cx="8690718" cy="6301661"/>
          </a:xfrm>
        </p:grpSpPr>
        <p:pic>
          <p:nvPicPr>
            <p:cNvPr id="7" name="Picture 6" descr="04-10d.tif"/>
            <p:cNvPicPr>
              <a:picLocks noChangeAspect="1"/>
            </p:cNvPicPr>
            <p:nvPr/>
          </p:nvPicPr>
          <p:blipFill>
            <a:blip r:embed="rId2" cstate="print"/>
            <a:stretch>
              <a:fillRect/>
            </a:stretch>
          </p:blipFill>
          <p:spPr>
            <a:xfrm>
              <a:off x="6400800" y="685800"/>
              <a:ext cx="1828800" cy="1755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04-10c.tif"/>
            <p:cNvPicPr>
              <a:picLocks noChangeAspect="1"/>
            </p:cNvPicPr>
            <p:nvPr/>
          </p:nvPicPr>
          <p:blipFill>
            <a:blip r:embed="rId3" cstate="print"/>
            <a:stretch>
              <a:fillRect/>
            </a:stretch>
          </p:blipFill>
          <p:spPr>
            <a:xfrm>
              <a:off x="928255" y="678875"/>
              <a:ext cx="1694688" cy="1271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04-10b.wmf"/>
            <p:cNvPicPr>
              <a:picLocks noChangeAspect="1"/>
            </p:cNvPicPr>
            <p:nvPr/>
          </p:nvPicPr>
          <p:blipFill>
            <a:blip r:embed="rId4" cstate="print"/>
            <a:stretch>
              <a:fillRect/>
            </a:stretch>
          </p:blipFill>
          <p:spPr>
            <a:xfrm>
              <a:off x="4343400" y="3893130"/>
              <a:ext cx="2076048" cy="1481328"/>
            </a:xfrm>
            <a:prstGeom prst="rect">
              <a:avLst/>
            </a:prstGeom>
          </p:spPr>
        </p:pic>
        <p:pic>
          <p:nvPicPr>
            <p:cNvPr id="10" name="Picture 9" descr="04-10a.wmf"/>
            <p:cNvPicPr>
              <a:picLocks noChangeAspect="1"/>
            </p:cNvPicPr>
            <p:nvPr/>
          </p:nvPicPr>
          <p:blipFill>
            <a:blip r:embed="rId5" cstate="print"/>
            <a:stretch>
              <a:fillRect/>
            </a:stretch>
          </p:blipFill>
          <p:spPr>
            <a:xfrm>
              <a:off x="670772" y="4634345"/>
              <a:ext cx="1996228" cy="1651182"/>
            </a:xfrm>
            <a:prstGeom prst="rect">
              <a:avLst/>
            </a:prstGeom>
          </p:spPr>
        </p:pic>
        <p:pic>
          <p:nvPicPr>
            <p:cNvPr id="11" name="Picture 11" descr="C:\Documents and Settings\goodrich\Local Settings\Temporary Internet Files\Content.IE5\CMP8HFYX\MCj04366820000[1].wmf"/>
            <p:cNvPicPr>
              <a:picLocks noChangeAspect="1" noChangeArrowheads="1"/>
            </p:cNvPicPr>
            <p:nvPr/>
          </p:nvPicPr>
          <p:blipFill>
            <a:blip r:embed="rId6" cstate="print"/>
            <a:srcRect/>
            <a:stretch>
              <a:fillRect/>
            </a:stretch>
          </p:blipFill>
          <p:spPr bwMode="auto">
            <a:xfrm>
              <a:off x="967367" y="1066800"/>
              <a:ext cx="572431" cy="722143"/>
            </a:xfrm>
            <a:prstGeom prst="rect">
              <a:avLst/>
            </a:prstGeom>
            <a:noFill/>
          </p:spPr>
        </p:pic>
        <p:sp>
          <p:nvSpPr>
            <p:cNvPr id="12" name="TextBox 11"/>
            <p:cNvSpPr txBox="1"/>
            <p:nvPr/>
          </p:nvSpPr>
          <p:spPr>
            <a:xfrm>
              <a:off x="533400" y="304800"/>
              <a:ext cx="2830549" cy="358061"/>
            </a:xfrm>
            <a:prstGeom prst="rect">
              <a:avLst/>
            </a:prstGeom>
            <a:noFill/>
          </p:spPr>
          <p:txBody>
            <a:bodyPr wrap="none" rtlCol="0">
              <a:spAutoFit/>
            </a:bodyPr>
            <a:lstStyle/>
            <a:p>
              <a:r>
                <a:rPr lang="en-US" sz="1600" dirty="0" smtClean="0">
                  <a:solidFill>
                    <a:schemeClr val="tx1"/>
                  </a:solidFill>
                </a:rPr>
                <a:t>Adware software payload</a:t>
              </a:r>
              <a:endParaRPr lang="en-US" sz="1600" dirty="0">
                <a:solidFill>
                  <a:schemeClr val="tx1"/>
                </a:solidFill>
              </a:endParaRPr>
            </a:p>
          </p:txBody>
        </p:sp>
        <p:cxnSp>
          <p:nvCxnSpPr>
            <p:cNvPr id="13" name="Straight Arrow Connector 12"/>
            <p:cNvCxnSpPr/>
            <p:nvPr/>
          </p:nvCxnSpPr>
          <p:spPr>
            <a:xfrm>
              <a:off x="2819400" y="1219200"/>
              <a:ext cx="34290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2800" y="725269"/>
              <a:ext cx="2571435" cy="608276"/>
            </a:xfrm>
            <a:prstGeom prst="rect">
              <a:avLst/>
            </a:prstGeom>
            <a:noFill/>
          </p:spPr>
          <p:txBody>
            <a:bodyPr wrap="none" rtlCol="0">
              <a:spAutoFit/>
            </a:bodyPr>
            <a:lstStyle/>
            <a:p>
              <a:pPr marL="342900" indent="-342900"/>
              <a:r>
                <a:rPr lang="en-US" sz="1600" dirty="0" smtClean="0">
                  <a:solidFill>
                    <a:schemeClr val="tx1"/>
                  </a:solidFill>
                </a:rPr>
                <a:t>Adware engine infects </a:t>
              </a:r>
            </a:p>
            <a:p>
              <a:pPr marL="342900" indent="-342900"/>
              <a:r>
                <a:rPr lang="en-US" sz="1600" dirty="0" smtClean="0">
                  <a:solidFill>
                    <a:schemeClr val="tx1"/>
                  </a:solidFill>
                </a:rPr>
                <a:t>     a user’s computer</a:t>
              </a:r>
              <a:endParaRPr lang="en-US" sz="1600" dirty="0">
                <a:solidFill>
                  <a:schemeClr val="tx1"/>
                </a:solidFill>
              </a:endParaRPr>
            </a:p>
          </p:txBody>
        </p:sp>
        <p:sp>
          <p:nvSpPr>
            <p:cNvPr id="15" name="TextBox 14"/>
            <p:cNvSpPr txBox="1"/>
            <p:nvPr/>
          </p:nvSpPr>
          <p:spPr>
            <a:xfrm>
              <a:off x="6489201" y="304800"/>
              <a:ext cx="1755773" cy="358061"/>
            </a:xfrm>
            <a:prstGeom prst="rect">
              <a:avLst/>
            </a:prstGeom>
            <a:noFill/>
          </p:spPr>
          <p:txBody>
            <a:bodyPr wrap="none" rtlCol="0">
              <a:spAutoFit/>
            </a:bodyPr>
            <a:lstStyle/>
            <a:p>
              <a:r>
                <a:rPr lang="en-US" sz="1600" dirty="0" smtClean="0">
                  <a:solidFill>
                    <a:schemeClr val="tx1"/>
                  </a:solidFill>
                </a:rPr>
                <a:t>Computer user</a:t>
              </a:r>
              <a:endParaRPr lang="en-US" sz="1600" dirty="0">
                <a:solidFill>
                  <a:schemeClr val="tx1"/>
                </a:solidFill>
              </a:endParaRPr>
            </a:p>
          </p:txBody>
        </p:sp>
        <p:sp>
          <p:nvSpPr>
            <p:cNvPr id="16" name="TextBox 15"/>
            <p:cNvSpPr txBox="1"/>
            <p:nvPr/>
          </p:nvSpPr>
          <p:spPr>
            <a:xfrm>
              <a:off x="4608092" y="5421868"/>
              <a:ext cx="1649938" cy="358061"/>
            </a:xfrm>
            <a:prstGeom prst="rect">
              <a:avLst/>
            </a:prstGeom>
            <a:noFill/>
          </p:spPr>
          <p:txBody>
            <a:bodyPr wrap="none" rtlCol="0">
              <a:spAutoFit/>
            </a:bodyPr>
            <a:lstStyle/>
            <a:p>
              <a:r>
                <a:rPr lang="en-US" sz="1600" dirty="0" smtClean="0">
                  <a:solidFill>
                    <a:schemeClr val="tx1"/>
                  </a:solidFill>
                </a:rPr>
                <a:t>Adware agent</a:t>
              </a:r>
              <a:endParaRPr lang="en-US" sz="1600" dirty="0">
                <a:solidFill>
                  <a:schemeClr val="tx1"/>
                </a:solidFill>
              </a:endParaRPr>
            </a:p>
          </p:txBody>
        </p:sp>
        <p:sp>
          <p:nvSpPr>
            <p:cNvPr id="17" name="TextBox 16"/>
            <p:cNvSpPr txBox="1"/>
            <p:nvPr/>
          </p:nvSpPr>
          <p:spPr>
            <a:xfrm>
              <a:off x="3818720" y="2590800"/>
              <a:ext cx="2792231" cy="858491"/>
            </a:xfrm>
            <a:prstGeom prst="rect">
              <a:avLst/>
            </a:prstGeom>
            <a:noFill/>
          </p:spPr>
          <p:txBody>
            <a:bodyPr wrap="none" rtlCol="0">
              <a:spAutoFit/>
            </a:bodyPr>
            <a:lstStyle/>
            <a:p>
              <a:r>
                <a:rPr lang="en-US" sz="1600" dirty="0" smtClean="0">
                  <a:solidFill>
                    <a:schemeClr val="tx1"/>
                  </a:solidFill>
                </a:rPr>
                <a:t>Adware engine requests </a:t>
              </a:r>
            </a:p>
            <a:p>
              <a:r>
                <a:rPr lang="en-US" sz="1600" dirty="0" smtClean="0">
                  <a:solidFill>
                    <a:schemeClr val="tx1"/>
                  </a:solidFill>
                </a:rPr>
                <a:t>advertisements</a:t>
              </a:r>
            </a:p>
            <a:p>
              <a:r>
                <a:rPr lang="en-US" sz="1600" dirty="0" smtClean="0">
                  <a:solidFill>
                    <a:schemeClr val="tx1"/>
                  </a:solidFill>
                </a:rPr>
                <a:t>from adware agent</a:t>
              </a:r>
              <a:endParaRPr lang="en-US" sz="1600" dirty="0">
                <a:solidFill>
                  <a:schemeClr val="tx1"/>
                </a:solidFill>
              </a:endParaRPr>
            </a:p>
          </p:txBody>
        </p:sp>
        <p:cxnSp>
          <p:nvCxnSpPr>
            <p:cNvPr id="18" name="Straight Arrow Connector 17"/>
            <p:cNvCxnSpPr/>
            <p:nvPr/>
          </p:nvCxnSpPr>
          <p:spPr>
            <a:xfrm rot="5400000">
              <a:off x="5562600" y="2590800"/>
              <a:ext cx="1295400"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95400" y="6248400"/>
              <a:ext cx="1378050" cy="358061"/>
            </a:xfrm>
            <a:prstGeom prst="rect">
              <a:avLst/>
            </a:prstGeom>
            <a:noFill/>
          </p:spPr>
          <p:txBody>
            <a:bodyPr wrap="none" rtlCol="0">
              <a:spAutoFit/>
            </a:bodyPr>
            <a:lstStyle/>
            <a:p>
              <a:r>
                <a:rPr lang="en-US" sz="1600" dirty="0" smtClean="0">
                  <a:solidFill>
                    <a:schemeClr val="tx1"/>
                  </a:solidFill>
                </a:rPr>
                <a:t>Advertisers</a:t>
              </a:r>
              <a:endParaRPr lang="en-US" sz="1600" dirty="0">
                <a:solidFill>
                  <a:schemeClr val="tx1"/>
                </a:solidFill>
              </a:endParaRPr>
            </a:p>
          </p:txBody>
        </p:sp>
        <p:sp>
          <p:nvSpPr>
            <p:cNvPr id="20" name="Freeform 19"/>
            <p:cNvSpPr/>
            <p:nvPr/>
          </p:nvSpPr>
          <p:spPr>
            <a:xfrm>
              <a:off x="1232115" y="4130298"/>
              <a:ext cx="898902" cy="573438"/>
            </a:xfrm>
            <a:custGeom>
              <a:avLst/>
              <a:gdLst>
                <a:gd name="connsiteX0" fmla="*/ 0 w 898902"/>
                <a:gd name="connsiteY0" fmla="*/ 573438 h 573438"/>
                <a:gd name="connsiteX1" fmla="*/ 263471 w 898902"/>
                <a:gd name="connsiteY1" fmla="*/ 92990 h 573438"/>
                <a:gd name="connsiteX2" fmla="*/ 898902 w 898902"/>
                <a:gd name="connsiteY2" fmla="*/ 15499 h 573438"/>
              </a:gdLst>
              <a:ahLst/>
              <a:cxnLst>
                <a:cxn ang="0">
                  <a:pos x="connsiteX0" y="connsiteY0"/>
                </a:cxn>
                <a:cxn ang="0">
                  <a:pos x="connsiteX1" y="connsiteY1"/>
                </a:cxn>
                <a:cxn ang="0">
                  <a:pos x="connsiteX2" y="connsiteY2"/>
                </a:cxn>
              </a:cxnLst>
              <a:rect l="l" t="t" r="r" b="b"/>
              <a:pathLst>
                <a:path w="898902" h="573438">
                  <a:moveTo>
                    <a:pt x="0" y="573438"/>
                  </a:moveTo>
                  <a:cubicBezTo>
                    <a:pt x="56827" y="379709"/>
                    <a:pt x="113654" y="185980"/>
                    <a:pt x="263471" y="92990"/>
                  </a:cubicBezTo>
                  <a:cubicBezTo>
                    <a:pt x="413288" y="0"/>
                    <a:pt x="656095" y="7749"/>
                    <a:pt x="898902" y="15499"/>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21" name="Freeform 20"/>
            <p:cNvSpPr/>
            <p:nvPr/>
          </p:nvSpPr>
          <p:spPr>
            <a:xfrm>
              <a:off x="3627307" y="4038600"/>
              <a:ext cx="612183" cy="162732"/>
            </a:xfrm>
            <a:custGeom>
              <a:avLst/>
              <a:gdLst>
                <a:gd name="connsiteX0" fmla="*/ 0 w 612183"/>
                <a:gd name="connsiteY0" fmla="*/ 23247 h 162732"/>
                <a:gd name="connsiteX1" fmla="*/ 240223 w 612183"/>
                <a:gd name="connsiteY1" fmla="*/ 23247 h 162732"/>
                <a:gd name="connsiteX2" fmla="*/ 612183 w 612183"/>
                <a:gd name="connsiteY2" fmla="*/ 162732 h 162732"/>
              </a:gdLst>
              <a:ahLst/>
              <a:cxnLst>
                <a:cxn ang="0">
                  <a:pos x="connsiteX0" y="connsiteY0"/>
                </a:cxn>
                <a:cxn ang="0">
                  <a:pos x="connsiteX1" y="connsiteY1"/>
                </a:cxn>
                <a:cxn ang="0">
                  <a:pos x="connsiteX2" y="connsiteY2"/>
                </a:cxn>
              </a:cxnLst>
              <a:rect l="l" t="t" r="r" b="b"/>
              <a:pathLst>
                <a:path w="612183" h="162732">
                  <a:moveTo>
                    <a:pt x="0" y="23247"/>
                  </a:moveTo>
                  <a:cubicBezTo>
                    <a:pt x="69096" y="11623"/>
                    <a:pt x="138193" y="0"/>
                    <a:pt x="240223" y="23247"/>
                  </a:cubicBezTo>
                  <a:cubicBezTo>
                    <a:pt x="342254" y="46495"/>
                    <a:pt x="477218" y="104613"/>
                    <a:pt x="612183" y="162732"/>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22" name="Freeform 21"/>
            <p:cNvSpPr/>
            <p:nvPr/>
          </p:nvSpPr>
          <p:spPr>
            <a:xfrm>
              <a:off x="6553200" y="4267200"/>
              <a:ext cx="1340603" cy="638014"/>
            </a:xfrm>
            <a:custGeom>
              <a:avLst/>
              <a:gdLst>
                <a:gd name="connsiteX0" fmla="*/ 0 w 1433593"/>
                <a:gd name="connsiteY0" fmla="*/ 488197 h 659969"/>
                <a:gd name="connsiteX1" fmla="*/ 635431 w 1433593"/>
                <a:gd name="connsiteY1" fmla="*/ 658678 h 659969"/>
                <a:gd name="connsiteX2" fmla="*/ 1255363 w 1433593"/>
                <a:gd name="connsiteY2" fmla="*/ 480448 h 659969"/>
                <a:gd name="connsiteX3" fmla="*/ 1433593 w 1433593"/>
                <a:gd name="connsiteY3" fmla="*/ 0 h 659969"/>
              </a:gdLst>
              <a:ahLst/>
              <a:cxnLst>
                <a:cxn ang="0">
                  <a:pos x="connsiteX0" y="connsiteY0"/>
                </a:cxn>
                <a:cxn ang="0">
                  <a:pos x="connsiteX1" y="connsiteY1"/>
                </a:cxn>
                <a:cxn ang="0">
                  <a:pos x="connsiteX2" y="connsiteY2"/>
                </a:cxn>
                <a:cxn ang="0">
                  <a:pos x="connsiteX3" y="connsiteY3"/>
                </a:cxn>
              </a:cxnLst>
              <a:rect l="l" t="t" r="r" b="b"/>
              <a:pathLst>
                <a:path w="1433593" h="659969">
                  <a:moveTo>
                    <a:pt x="0" y="488197"/>
                  </a:moveTo>
                  <a:cubicBezTo>
                    <a:pt x="213102" y="574083"/>
                    <a:pt x="426204" y="659969"/>
                    <a:pt x="635431" y="658678"/>
                  </a:cubicBezTo>
                  <a:cubicBezTo>
                    <a:pt x="844658" y="657387"/>
                    <a:pt x="1122336" y="590228"/>
                    <a:pt x="1255363" y="480448"/>
                  </a:cubicBezTo>
                  <a:cubicBezTo>
                    <a:pt x="1388390" y="370668"/>
                    <a:pt x="1410991" y="185334"/>
                    <a:pt x="1433593" y="0"/>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23" name="Freeform 22"/>
            <p:cNvSpPr/>
            <p:nvPr/>
          </p:nvSpPr>
          <p:spPr>
            <a:xfrm>
              <a:off x="7625166" y="2572719"/>
              <a:ext cx="184688" cy="565688"/>
            </a:xfrm>
            <a:custGeom>
              <a:avLst/>
              <a:gdLst>
                <a:gd name="connsiteX0" fmla="*/ 131736 w 184688"/>
                <a:gd name="connsiteY0" fmla="*/ 565688 h 565688"/>
                <a:gd name="connsiteX1" fmla="*/ 162732 w 184688"/>
                <a:gd name="connsiteY1" fmla="*/ 278969 h 565688"/>
                <a:gd name="connsiteX2" fmla="*/ 0 w 184688"/>
                <a:gd name="connsiteY2" fmla="*/ 0 h 565688"/>
              </a:gdLst>
              <a:ahLst/>
              <a:cxnLst>
                <a:cxn ang="0">
                  <a:pos x="connsiteX0" y="connsiteY0"/>
                </a:cxn>
                <a:cxn ang="0">
                  <a:pos x="connsiteX1" y="connsiteY1"/>
                </a:cxn>
                <a:cxn ang="0">
                  <a:pos x="connsiteX2" y="connsiteY2"/>
                </a:cxn>
              </a:cxnLst>
              <a:rect l="l" t="t" r="r" b="b"/>
              <a:pathLst>
                <a:path w="184688" h="565688">
                  <a:moveTo>
                    <a:pt x="131736" y="565688"/>
                  </a:moveTo>
                  <a:cubicBezTo>
                    <a:pt x="158212" y="469469"/>
                    <a:pt x="184688" y="373250"/>
                    <a:pt x="162732" y="278969"/>
                  </a:cubicBezTo>
                  <a:cubicBezTo>
                    <a:pt x="140776" y="184688"/>
                    <a:pt x="70388" y="92344"/>
                    <a:pt x="0" y="0"/>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24" name="TextBox 23"/>
            <p:cNvSpPr txBox="1"/>
            <p:nvPr/>
          </p:nvSpPr>
          <p:spPr>
            <a:xfrm>
              <a:off x="533400" y="3124200"/>
              <a:ext cx="2795880" cy="608276"/>
            </a:xfrm>
            <a:prstGeom prst="rect">
              <a:avLst/>
            </a:prstGeom>
            <a:noFill/>
          </p:spPr>
          <p:txBody>
            <a:bodyPr wrap="none" rtlCol="0">
              <a:spAutoFit/>
            </a:bodyPr>
            <a:lstStyle/>
            <a:p>
              <a:r>
                <a:rPr lang="en-US" sz="1600" dirty="0" smtClean="0">
                  <a:solidFill>
                    <a:schemeClr val="tx1"/>
                  </a:solidFill>
                </a:rPr>
                <a:t>Advertisers contract with</a:t>
              </a:r>
            </a:p>
            <a:p>
              <a:r>
                <a:rPr lang="en-US" sz="1600" dirty="0" smtClean="0">
                  <a:solidFill>
                    <a:schemeClr val="tx1"/>
                  </a:solidFill>
                </a:rPr>
                <a:t>adware agent for content</a:t>
              </a:r>
              <a:endParaRPr lang="en-US" sz="1600" dirty="0">
                <a:solidFill>
                  <a:schemeClr val="tx1"/>
                </a:solidFill>
              </a:endParaRPr>
            </a:p>
          </p:txBody>
        </p:sp>
        <p:sp>
          <p:nvSpPr>
            <p:cNvPr id="25" name="TextBox 24"/>
            <p:cNvSpPr txBox="1"/>
            <p:nvPr/>
          </p:nvSpPr>
          <p:spPr>
            <a:xfrm>
              <a:off x="6705600" y="4953000"/>
              <a:ext cx="2518518" cy="608276"/>
            </a:xfrm>
            <a:prstGeom prst="rect">
              <a:avLst/>
            </a:prstGeom>
            <a:noFill/>
          </p:spPr>
          <p:txBody>
            <a:bodyPr wrap="none" rtlCol="0">
              <a:spAutoFit/>
            </a:bodyPr>
            <a:lstStyle/>
            <a:p>
              <a:r>
                <a:rPr lang="en-US" sz="1600" dirty="0" smtClean="0">
                  <a:solidFill>
                    <a:schemeClr val="tx1"/>
                  </a:solidFill>
                </a:rPr>
                <a:t>Adware agent delivers</a:t>
              </a:r>
            </a:p>
            <a:p>
              <a:r>
                <a:rPr lang="en-US" sz="1600" dirty="0" smtClean="0">
                  <a:solidFill>
                    <a:schemeClr val="tx1"/>
                  </a:solidFill>
                </a:rPr>
                <a:t>ad content to user</a:t>
              </a:r>
              <a:endParaRPr lang="en-US" sz="1600" dirty="0">
                <a:solidFill>
                  <a:schemeClr val="tx1"/>
                </a:solidFill>
              </a:endParaRPr>
            </a:p>
          </p:txBody>
        </p:sp>
        <p:pic>
          <p:nvPicPr>
            <p:cNvPr id="26" name="Picture 25" descr="4-10e.tif"/>
            <p:cNvPicPr>
              <a:picLocks noChangeAspect="1"/>
            </p:cNvPicPr>
            <p:nvPr/>
          </p:nvPicPr>
          <p:blipFill>
            <a:blip r:embed="rId7" cstate="print"/>
            <a:stretch>
              <a:fillRect/>
            </a:stretch>
          </p:blipFill>
          <p:spPr>
            <a:xfrm>
              <a:off x="2438400" y="3733800"/>
              <a:ext cx="1091184" cy="1078992"/>
            </a:xfrm>
            <a:prstGeom prst="rect">
              <a:avLst/>
            </a:prstGeom>
          </p:spPr>
        </p:pic>
        <p:pic>
          <p:nvPicPr>
            <p:cNvPr id="27" name="Picture 26" descr="4-10e.tif"/>
            <p:cNvPicPr>
              <a:picLocks noChangeAspect="1"/>
            </p:cNvPicPr>
            <p:nvPr/>
          </p:nvPicPr>
          <p:blipFill>
            <a:blip r:embed="rId7" cstate="print"/>
            <a:stretch>
              <a:fillRect/>
            </a:stretch>
          </p:blipFill>
          <p:spPr>
            <a:xfrm>
              <a:off x="7266710" y="3179620"/>
              <a:ext cx="1091184" cy="107899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Insider Attacks</a:t>
            </a:r>
            <a:endParaRPr lang="en-US" dirty="0"/>
          </a:p>
        </p:txBody>
      </p:sp>
      <p:sp>
        <p:nvSpPr>
          <p:cNvPr id="3" name="Content Placeholder 2"/>
          <p:cNvSpPr>
            <a:spLocks noGrp="1"/>
          </p:cNvSpPr>
          <p:nvPr>
            <p:ph idx="1"/>
          </p:nvPr>
        </p:nvSpPr>
        <p:spPr/>
        <p:txBody>
          <a:bodyPr>
            <a:normAutofit/>
          </a:bodyPr>
          <a:lstStyle/>
          <a:p>
            <a:r>
              <a:rPr lang="en-US" dirty="0"/>
              <a:t>An </a:t>
            </a:r>
            <a:r>
              <a:rPr lang="en-US" b="1" dirty="0" smtClean="0"/>
              <a:t>insider attack </a:t>
            </a:r>
            <a:r>
              <a:rPr lang="en-US" dirty="0"/>
              <a:t>is a security breach that is caused or facilitated by someone who </a:t>
            </a:r>
            <a:r>
              <a:rPr lang="en-US" dirty="0" smtClean="0"/>
              <a:t>is a </a:t>
            </a:r>
            <a:r>
              <a:rPr lang="en-US" dirty="0"/>
              <a:t>part of the very organization that controls or builds the asset that </a:t>
            </a:r>
            <a:r>
              <a:rPr lang="en-US" dirty="0" smtClean="0"/>
              <a:t>should be </a:t>
            </a:r>
            <a:r>
              <a:rPr lang="en-US" dirty="0"/>
              <a:t>protected. </a:t>
            </a:r>
            <a:endParaRPr lang="en-US" dirty="0" smtClean="0"/>
          </a:p>
          <a:p>
            <a:r>
              <a:rPr lang="en-US" dirty="0" smtClean="0"/>
              <a:t>In </a:t>
            </a:r>
            <a:r>
              <a:rPr lang="en-US" dirty="0"/>
              <a:t>the case of malware, an insider attack refers to a </a:t>
            </a:r>
            <a:r>
              <a:rPr lang="en-US" dirty="0" smtClean="0"/>
              <a:t>security hole </a:t>
            </a:r>
            <a:r>
              <a:rPr lang="en-US" dirty="0"/>
              <a:t>that is created in a software system by one of its programmers.</a:t>
            </a:r>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Spyware</a:t>
            </a:r>
            <a:endParaRPr lang="en-US" dirty="0"/>
          </a:p>
        </p:txBody>
      </p:sp>
      <p:sp>
        <p:nvSpPr>
          <p:cNvPr id="3" name="Date Placeholder 2"/>
          <p:cNvSpPr>
            <a:spLocks noGrp="1"/>
          </p:cNvSpPr>
          <p:nvPr>
            <p:ph type="dt" sz="half" idx="10"/>
          </p:nvPr>
        </p:nvSpPr>
        <p:spPr/>
        <p:txBody>
          <a:bodyPr/>
          <a:lstStyle/>
          <a:p>
            <a:pPr>
              <a:defRPr/>
            </a:pPr>
            <a:fld id="{B06ED448-FA57-4BBD-ABE4-0F7F0F924D6D}" type="datetime1">
              <a:rPr lang="en-US" smtClean="0"/>
              <a:pPr>
                <a:defRPr/>
              </a:pPr>
              <a:t>1/26/2018</a:t>
            </a:fld>
            <a:endParaRPr lang="en-GB"/>
          </a:p>
        </p:txBody>
      </p:sp>
      <p:sp>
        <p:nvSpPr>
          <p:cNvPr id="4" name="Footer Placeholder 3"/>
          <p:cNvSpPr>
            <a:spLocks noGrp="1"/>
          </p:cNvSpPr>
          <p:nvPr>
            <p:ph type="ftr" sz="quarter" idx="11"/>
          </p:nvPr>
        </p:nvSpPr>
        <p:spPr/>
        <p:txBody>
          <a:bodyPr/>
          <a:lstStyle/>
          <a:p>
            <a:pPr>
              <a:defRPr/>
            </a:pPr>
            <a:r>
              <a:rPr lang="en-GB" smtClean="0"/>
              <a:t>Malware</a:t>
            </a:r>
            <a:endParaRPr lang="en-GB"/>
          </a:p>
        </p:txBody>
      </p:sp>
      <p:sp>
        <p:nvSpPr>
          <p:cNvPr id="5" name="Slide Number Placeholder 4"/>
          <p:cNvSpPr>
            <a:spLocks noGrp="1"/>
          </p:cNvSpPr>
          <p:nvPr>
            <p:ph type="sldNum" sz="quarter" idx="12"/>
          </p:nvPr>
        </p:nvSpPr>
        <p:spPr/>
        <p:txBody>
          <a:bodyPr/>
          <a:lstStyle/>
          <a:p>
            <a:pPr>
              <a:defRPr/>
            </a:pPr>
            <a:fld id="{5D0917FE-C2E5-4B92-9843-6061FEB86663}" type="slidenum">
              <a:rPr lang="en-GB" smtClean="0"/>
              <a:pPr>
                <a:defRPr/>
              </a:pPr>
              <a:t>30</a:t>
            </a:fld>
            <a:endParaRPr lang="en-GB"/>
          </a:p>
        </p:txBody>
      </p:sp>
      <p:grpSp>
        <p:nvGrpSpPr>
          <p:cNvPr id="17" name="Group 16"/>
          <p:cNvGrpSpPr/>
          <p:nvPr/>
        </p:nvGrpSpPr>
        <p:grpSpPr>
          <a:xfrm>
            <a:off x="685800" y="1219200"/>
            <a:ext cx="7922087" cy="5248595"/>
            <a:chOff x="304800" y="228600"/>
            <a:chExt cx="8748001" cy="6231360"/>
          </a:xfrm>
        </p:grpSpPr>
        <p:pic>
          <p:nvPicPr>
            <p:cNvPr id="6" name="Picture 5" descr="04-11a.tif"/>
            <p:cNvPicPr>
              <a:picLocks noChangeAspect="1"/>
            </p:cNvPicPr>
            <p:nvPr/>
          </p:nvPicPr>
          <p:blipFill>
            <a:blip r:embed="rId2" cstate="print"/>
            <a:stretch>
              <a:fillRect/>
            </a:stretch>
          </p:blipFill>
          <p:spPr>
            <a:xfrm>
              <a:off x="457200" y="699655"/>
              <a:ext cx="2231136" cy="1673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304800" y="304800"/>
              <a:ext cx="2859103" cy="363960"/>
            </a:xfrm>
            <a:prstGeom prst="rect">
              <a:avLst/>
            </a:prstGeom>
            <a:noFill/>
          </p:spPr>
          <p:txBody>
            <a:bodyPr wrap="none" rtlCol="0">
              <a:spAutoFit/>
            </a:bodyPr>
            <a:lstStyle/>
            <a:p>
              <a:r>
                <a:rPr lang="en-US" sz="1600" dirty="0" smtClean="0">
                  <a:solidFill>
                    <a:schemeClr val="tx1"/>
                  </a:solidFill>
                </a:rPr>
                <a:t>Spyware software payload</a:t>
              </a:r>
              <a:endParaRPr lang="en-US" sz="1600" dirty="0">
                <a:solidFill>
                  <a:schemeClr val="tx1"/>
                </a:solidFill>
              </a:endParaRPr>
            </a:p>
          </p:txBody>
        </p:sp>
        <p:cxnSp>
          <p:nvCxnSpPr>
            <p:cNvPr id="8" name="Straight Arrow Connector 7"/>
            <p:cNvCxnSpPr/>
            <p:nvPr/>
          </p:nvCxnSpPr>
          <p:spPr>
            <a:xfrm>
              <a:off x="2819400" y="1371600"/>
              <a:ext cx="27432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19400" y="725269"/>
              <a:ext cx="2860874" cy="618297"/>
            </a:xfrm>
            <a:prstGeom prst="rect">
              <a:avLst/>
            </a:prstGeom>
            <a:noFill/>
          </p:spPr>
          <p:txBody>
            <a:bodyPr wrap="none" rtlCol="0">
              <a:spAutoFit/>
            </a:bodyPr>
            <a:lstStyle/>
            <a:p>
              <a:pPr marL="342900" indent="-342900"/>
              <a:r>
                <a:rPr lang="en-US" sz="1600" dirty="0" smtClean="0">
                  <a:solidFill>
                    <a:schemeClr val="tx1"/>
                  </a:solidFill>
                </a:rPr>
                <a:t>1. Spyware engine infects </a:t>
              </a:r>
            </a:p>
            <a:p>
              <a:pPr marL="342900" indent="-342900"/>
              <a:r>
                <a:rPr lang="en-US" sz="1600" dirty="0" smtClean="0">
                  <a:solidFill>
                    <a:schemeClr val="tx1"/>
                  </a:solidFill>
                </a:rPr>
                <a:t>    a user’s computer.</a:t>
              </a:r>
              <a:endParaRPr lang="en-US" sz="1600" dirty="0">
                <a:solidFill>
                  <a:schemeClr val="tx1"/>
                </a:solidFill>
              </a:endParaRPr>
            </a:p>
          </p:txBody>
        </p:sp>
        <p:sp>
          <p:nvSpPr>
            <p:cNvPr id="10" name="TextBox 9"/>
            <p:cNvSpPr txBox="1"/>
            <p:nvPr/>
          </p:nvSpPr>
          <p:spPr>
            <a:xfrm>
              <a:off x="6336801" y="228600"/>
              <a:ext cx="1703213" cy="363960"/>
            </a:xfrm>
            <a:prstGeom prst="rect">
              <a:avLst/>
            </a:prstGeom>
            <a:noFill/>
          </p:spPr>
          <p:txBody>
            <a:bodyPr wrap="none" rtlCol="0">
              <a:spAutoFit/>
            </a:bodyPr>
            <a:lstStyle/>
            <a:p>
              <a:r>
                <a:rPr lang="en-US" sz="1600" dirty="0" smtClean="0">
                  <a:solidFill>
                    <a:schemeClr val="tx1"/>
                  </a:solidFill>
                </a:rPr>
                <a:t>Computer user</a:t>
              </a:r>
              <a:endParaRPr lang="en-US" sz="1600" dirty="0">
                <a:solidFill>
                  <a:schemeClr val="tx1"/>
                </a:solidFill>
              </a:endParaRPr>
            </a:p>
          </p:txBody>
        </p:sp>
        <p:sp>
          <p:nvSpPr>
            <p:cNvPr id="11" name="TextBox 10"/>
            <p:cNvSpPr txBox="1"/>
            <p:nvPr/>
          </p:nvSpPr>
          <p:spPr>
            <a:xfrm>
              <a:off x="2490771" y="6096000"/>
              <a:ext cx="3223749" cy="363960"/>
            </a:xfrm>
            <a:prstGeom prst="rect">
              <a:avLst/>
            </a:prstGeom>
            <a:noFill/>
          </p:spPr>
          <p:txBody>
            <a:bodyPr wrap="none" rtlCol="0">
              <a:spAutoFit/>
            </a:bodyPr>
            <a:lstStyle/>
            <a:p>
              <a:r>
                <a:rPr lang="en-US" sz="1600" dirty="0" smtClean="0">
                  <a:solidFill>
                    <a:schemeClr val="tx1"/>
                  </a:solidFill>
                </a:rPr>
                <a:t>Spyware data collection agent</a:t>
              </a:r>
              <a:endParaRPr lang="en-US" sz="1600" dirty="0">
                <a:solidFill>
                  <a:schemeClr val="tx1"/>
                </a:solidFill>
              </a:endParaRPr>
            </a:p>
          </p:txBody>
        </p:sp>
        <p:sp>
          <p:nvSpPr>
            <p:cNvPr id="12" name="TextBox 11"/>
            <p:cNvSpPr txBox="1"/>
            <p:nvPr/>
          </p:nvSpPr>
          <p:spPr>
            <a:xfrm>
              <a:off x="2666999" y="2429470"/>
              <a:ext cx="3011334" cy="872635"/>
            </a:xfrm>
            <a:prstGeom prst="rect">
              <a:avLst/>
            </a:prstGeom>
            <a:noFill/>
          </p:spPr>
          <p:txBody>
            <a:bodyPr wrap="none" rtlCol="0">
              <a:spAutoFit/>
            </a:bodyPr>
            <a:lstStyle/>
            <a:p>
              <a:r>
                <a:rPr lang="en-US" sz="1600" dirty="0" smtClean="0">
                  <a:solidFill>
                    <a:schemeClr val="tx1"/>
                  </a:solidFill>
                </a:rPr>
                <a:t>2. Spyware process collects</a:t>
              </a:r>
            </a:p>
            <a:p>
              <a:r>
                <a:rPr lang="en-US" sz="1600" dirty="0" smtClean="0">
                  <a:solidFill>
                    <a:schemeClr val="tx1"/>
                  </a:solidFill>
                </a:rPr>
                <a:t>    keystrokes, passwords, </a:t>
              </a:r>
            </a:p>
            <a:p>
              <a:r>
                <a:rPr lang="en-US" sz="1600" dirty="0" smtClean="0">
                  <a:solidFill>
                    <a:schemeClr val="tx1"/>
                  </a:solidFill>
                </a:rPr>
                <a:t>    and screen captures.</a:t>
              </a:r>
              <a:endParaRPr lang="en-US" sz="1600" dirty="0">
                <a:solidFill>
                  <a:schemeClr val="tx1"/>
                </a:solidFill>
              </a:endParaRPr>
            </a:p>
          </p:txBody>
        </p:sp>
        <p:cxnSp>
          <p:nvCxnSpPr>
            <p:cNvPr id="13" name="Straight Arrow Connector 12"/>
            <p:cNvCxnSpPr/>
            <p:nvPr/>
          </p:nvCxnSpPr>
          <p:spPr>
            <a:xfrm rot="5400000">
              <a:off x="5029200" y="3048000"/>
              <a:ext cx="19812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7766" y="3657600"/>
              <a:ext cx="2875035" cy="1381310"/>
            </a:xfrm>
            <a:prstGeom prst="rect">
              <a:avLst/>
            </a:prstGeom>
            <a:noFill/>
          </p:spPr>
          <p:txBody>
            <a:bodyPr wrap="none" rtlCol="0">
              <a:spAutoFit/>
            </a:bodyPr>
            <a:lstStyle/>
            <a:p>
              <a:r>
                <a:rPr lang="en-US" sz="1600" dirty="0" smtClean="0">
                  <a:solidFill>
                    <a:schemeClr val="tx1"/>
                  </a:solidFill>
                </a:rPr>
                <a:t>3. Spyware process</a:t>
              </a:r>
            </a:p>
            <a:p>
              <a:r>
                <a:rPr lang="en-US" sz="1600" dirty="0" smtClean="0">
                  <a:solidFill>
                    <a:schemeClr val="tx1"/>
                  </a:solidFill>
                </a:rPr>
                <a:t>     periodically sends</a:t>
              </a:r>
            </a:p>
            <a:p>
              <a:r>
                <a:rPr lang="en-US" sz="1600" dirty="0" smtClean="0">
                  <a:solidFill>
                    <a:schemeClr val="tx1"/>
                  </a:solidFill>
                </a:rPr>
                <a:t>     collected data to</a:t>
              </a:r>
            </a:p>
            <a:p>
              <a:r>
                <a:rPr lang="en-US" sz="1600" dirty="0" smtClean="0">
                  <a:solidFill>
                    <a:schemeClr val="tx1"/>
                  </a:solidFill>
                </a:rPr>
                <a:t>     spyware data collection</a:t>
              </a:r>
            </a:p>
            <a:p>
              <a:r>
                <a:rPr lang="en-US" sz="1600" dirty="0" smtClean="0">
                  <a:solidFill>
                    <a:schemeClr val="tx1"/>
                  </a:solidFill>
                </a:rPr>
                <a:t>     agent.</a:t>
              </a:r>
              <a:endParaRPr lang="en-US" sz="1600" dirty="0">
                <a:solidFill>
                  <a:schemeClr val="tx1"/>
                </a:solidFill>
              </a:endParaRPr>
            </a:p>
          </p:txBody>
        </p:sp>
        <p:pic>
          <p:nvPicPr>
            <p:cNvPr id="15" name="Picture 14" descr="4-11c.tif"/>
            <p:cNvPicPr>
              <a:picLocks noChangeAspect="1"/>
            </p:cNvPicPr>
            <p:nvPr/>
          </p:nvPicPr>
          <p:blipFill>
            <a:blip r:embed="rId3" cstate="print"/>
            <a:stretch>
              <a:fillRect/>
            </a:stretch>
          </p:blipFill>
          <p:spPr>
            <a:xfrm>
              <a:off x="5791200" y="602675"/>
              <a:ext cx="2993136" cy="20299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descr="04-11b.wmf"/>
            <p:cNvPicPr>
              <a:picLocks noChangeAspect="1"/>
            </p:cNvPicPr>
            <p:nvPr/>
          </p:nvPicPr>
          <p:blipFill>
            <a:blip r:embed="rId4" cstate="print"/>
            <a:stretch>
              <a:fillRect/>
            </a:stretch>
          </p:blipFill>
          <p:spPr>
            <a:xfrm>
              <a:off x="2971800" y="4038600"/>
              <a:ext cx="2004976" cy="1956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olo 1"/>
          <p:cNvSpPr>
            <a:spLocks noGrp="1"/>
          </p:cNvSpPr>
          <p:nvPr>
            <p:ph type="title"/>
          </p:nvPr>
        </p:nvSpPr>
        <p:spPr>
          <a:xfrm>
            <a:off x="304800" y="228600"/>
            <a:ext cx="8534400" cy="1143000"/>
          </a:xfrm>
        </p:spPr>
        <p:txBody>
          <a:bodyPr>
            <a:normAutofit/>
          </a:bodyPr>
          <a:lstStyle/>
          <a:p>
            <a:pPr eaLnBrk="1" hangingPunct="1"/>
            <a:r>
              <a:rPr lang="en-GB" sz="4000" dirty="0" smtClean="0"/>
              <a:t>Signatures: A Malware Countermeasure</a:t>
            </a:r>
            <a:endParaRPr lang="it-IT" dirty="0" smtClean="0"/>
          </a:p>
        </p:txBody>
      </p:sp>
      <p:sp>
        <p:nvSpPr>
          <p:cNvPr id="4099" name="Segnaposto contenuto 2"/>
          <p:cNvSpPr>
            <a:spLocks noGrp="1"/>
          </p:cNvSpPr>
          <p:nvPr>
            <p:ph idx="1"/>
          </p:nvPr>
        </p:nvSpPr>
        <p:spPr>
          <a:xfrm>
            <a:off x="457200" y="1600200"/>
            <a:ext cx="8226425" cy="4495800"/>
          </a:xfrm>
        </p:spPr>
        <p:txBody>
          <a:bodyPr rtlCol="0">
            <a:normAutofit fontScale="85000" lnSpcReduction="10000"/>
          </a:bodyPr>
          <a:lstStyle/>
          <a:p>
            <a:pPr eaLnBrk="1" fontAlgn="auto" hangingPunct="1">
              <a:spcAft>
                <a:spcPts val="0"/>
              </a:spcAft>
              <a:buFont typeface="Arial" pitchFamily="34" charset="0"/>
              <a:buChar char="•"/>
              <a:defRPr/>
            </a:pPr>
            <a:r>
              <a:rPr lang="en-US" dirty="0" smtClean="0"/>
              <a:t>Scan compare the analyzed object with a database of signatures</a:t>
            </a:r>
          </a:p>
          <a:p>
            <a:pPr eaLnBrk="1" fontAlgn="auto" hangingPunct="1">
              <a:spcAft>
                <a:spcPts val="0"/>
              </a:spcAft>
              <a:buFont typeface="Arial" pitchFamily="34" charset="0"/>
              <a:buChar char="•"/>
              <a:defRPr/>
            </a:pPr>
            <a:r>
              <a:rPr lang="en-US" dirty="0" smtClean="0"/>
              <a:t>A </a:t>
            </a:r>
            <a:r>
              <a:rPr lang="en-US" dirty="0" smtClean="0">
                <a:solidFill>
                  <a:schemeClr val="accent6"/>
                </a:solidFill>
              </a:rPr>
              <a:t>signature</a:t>
            </a:r>
            <a:r>
              <a:rPr lang="en-US" b="1" dirty="0" smtClean="0">
                <a:solidFill>
                  <a:srgbClr val="FF0000"/>
                </a:solidFill>
              </a:rPr>
              <a:t> </a:t>
            </a:r>
            <a:r>
              <a:rPr lang="en-US" dirty="0" smtClean="0"/>
              <a:t>is a virus fingerprint</a:t>
            </a:r>
          </a:p>
          <a:p>
            <a:pPr lvl="1" eaLnBrk="1" fontAlgn="auto" hangingPunct="1">
              <a:spcAft>
                <a:spcPts val="0"/>
              </a:spcAft>
              <a:buFont typeface="Arial" pitchFamily="34" charset="0"/>
              <a:buChar char="–"/>
              <a:defRPr/>
            </a:pPr>
            <a:r>
              <a:rPr lang="en-US" dirty="0" err="1" smtClean="0"/>
              <a:t>E.g.,a</a:t>
            </a:r>
            <a:r>
              <a:rPr lang="en-US" dirty="0" smtClean="0"/>
              <a:t> string with a sequence of instructions specific for each virus</a:t>
            </a:r>
          </a:p>
          <a:p>
            <a:pPr lvl="1" eaLnBrk="1" fontAlgn="auto" hangingPunct="1">
              <a:spcAft>
                <a:spcPts val="0"/>
              </a:spcAft>
              <a:buFont typeface="Arial" pitchFamily="34" charset="0"/>
              <a:buChar char="–"/>
              <a:defRPr/>
            </a:pPr>
            <a:r>
              <a:rPr lang="en-US" dirty="0" smtClean="0"/>
              <a:t>Different from a digital signature</a:t>
            </a:r>
          </a:p>
          <a:p>
            <a:pPr eaLnBrk="1" fontAlgn="auto" hangingPunct="1">
              <a:spcAft>
                <a:spcPts val="0"/>
              </a:spcAft>
              <a:buFont typeface="Arial" pitchFamily="34" charset="0"/>
              <a:buChar char="•"/>
              <a:defRPr/>
            </a:pPr>
            <a:r>
              <a:rPr lang="en-US" dirty="0" smtClean="0"/>
              <a:t>A file is infected if there is a signature inside its code </a:t>
            </a:r>
          </a:p>
          <a:p>
            <a:pPr lvl="1" eaLnBrk="1" fontAlgn="auto" hangingPunct="1">
              <a:spcAft>
                <a:spcPts val="0"/>
              </a:spcAft>
              <a:buFont typeface="Arial" pitchFamily="34" charset="0"/>
              <a:buChar char="–"/>
              <a:defRPr/>
            </a:pPr>
            <a:r>
              <a:rPr lang="en-US" dirty="0" smtClean="0"/>
              <a:t>Fast </a:t>
            </a:r>
            <a:r>
              <a:rPr lang="en-US" dirty="0" smtClean="0">
                <a:solidFill>
                  <a:schemeClr val="accent6"/>
                </a:solidFill>
              </a:rPr>
              <a:t>pattern matching</a:t>
            </a:r>
            <a:r>
              <a:rPr lang="en-US" dirty="0" smtClean="0"/>
              <a:t> techniques to search for signatures</a:t>
            </a:r>
          </a:p>
          <a:p>
            <a:pPr eaLnBrk="1" fontAlgn="auto" hangingPunct="1">
              <a:spcAft>
                <a:spcPts val="0"/>
              </a:spcAft>
              <a:buFont typeface="Arial" pitchFamily="34" charset="0"/>
              <a:buChar char="•"/>
              <a:defRPr/>
            </a:pPr>
            <a:r>
              <a:rPr lang="en-US" dirty="0" smtClean="0"/>
              <a:t>All the signatures together create the malware database that usually is proprietary</a:t>
            </a:r>
          </a:p>
        </p:txBody>
      </p:sp>
      <p:sp>
        <p:nvSpPr>
          <p:cNvPr id="18436" name="Date Placeholder 6"/>
          <p:cNvSpPr>
            <a:spLocks noGrp="1"/>
          </p:cNvSpPr>
          <p:nvPr>
            <p:ph type="dt" sz="half" idx="10"/>
          </p:nvPr>
        </p:nvSpPr>
        <p:spPr/>
        <p:txBody>
          <a:bodyPr/>
          <a:lstStyle/>
          <a:p>
            <a:pPr>
              <a:defRPr/>
            </a:pPr>
            <a:fld id="{B0D82C4A-AA56-42E2-969C-B9B387FA0A55}" type="datetime1">
              <a:rPr lang="en-US"/>
              <a:pPr>
                <a:defRPr/>
              </a:pPr>
              <a:t>1/26/2018</a:t>
            </a:fld>
            <a:endParaRPr lang="en-GB"/>
          </a:p>
        </p:txBody>
      </p:sp>
      <p:sp>
        <p:nvSpPr>
          <p:cNvPr id="18438" name="Footer Placeholder 8"/>
          <p:cNvSpPr>
            <a:spLocks noGrp="1"/>
          </p:cNvSpPr>
          <p:nvPr>
            <p:ph type="ftr" sz="quarter" idx="11"/>
          </p:nvPr>
        </p:nvSpPr>
        <p:spPr/>
        <p:txBody>
          <a:bodyPr/>
          <a:lstStyle/>
          <a:p>
            <a:pPr>
              <a:defRPr/>
            </a:pPr>
            <a:r>
              <a:rPr lang="en-GB" dirty="0"/>
              <a:t>Malware</a:t>
            </a:r>
          </a:p>
        </p:txBody>
      </p:sp>
      <p:sp>
        <p:nvSpPr>
          <p:cNvPr id="18437" name="Slide Number Placeholder 7"/>
          <p:cNvSpPr>
            <a:spLocks noGrp="1"/>
          </p:cNvSpPr>
          <p:nvPr>
            <p:ph type="sldNum" sz="quarter" idx="12"/>
          </p:nvPr>
        </p:nvSpPr>
        <p:spPr/>
        <p:txBody>
          <a:bodyPr/>
          <a:lstStyle/>
          <a:p>
            <a:pPr>
              <a:defRPr/>
            </a:pPr>
            <a:fld id="{2E22F9A6-ACF6-40E0-8609-B505887099CE}" type="slidenum">
              <a:rPr lang="en-GB"/>
              <a:pPr>
                <a:defRPr/>
              </a:pPr>
              <a:t>31</a:t>
            </a:fld>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olo 1"/>
          <p:cNvSpPr>
            <a:spLocks noGrp="1"/>
          </p:cNvSpPr>
          <p:nvPr>
            <p:ph type="title"/>
          </p:nvPr>
        </p:nvSpPr>
        <p:spPr/>
        <p:txBody>
          <a:bodyPr/>
          <a:lstStyle/>
          <a:p>
            <a:pPr eaLnBrk="1" hangingPunct="1"/>
            <a:r>
              <a:rPr lang="it-IT" smtClean="0"/>
              <a:t>Signatures Database</a:t>
            </a:r>
          </a:p>
        </p:txBody>
      </p:sp>
      <p:sp>
        <p:nvSpPr>
          <p:cNvPr id="11267" name="Segnaposto contenuto 2"/>
          <p:cNvSpPr>
            <a:spLocks noGrp="1"/>
          </p:cNvSpPr>
          <p:nvPr>
            <p:ph idx="1"/>
          </p:nvPr>
        </p:nvSpPr>
        <p:spPr>
          <a:xfrm>
            <a:off x="457200" y="1600200"/>
            <a:ext cx="3124200" cy="4648200"/>
          </a:xfrm>
        </p:spPr>
        <p:txBody>
          <a:bodyPr rtlCol="0">
            <a:normAutofit fontScale="70000" lnSpcReduction="20000"/>
          </a:bodyPr>
          <a:lstStyle/>
          <a:p>
            <a:pPr eaLnBrk="1" fontAlgn="auto" hangingPunct="1">
              <a:lnSpc>
                <a:spcPct val="120000"/>
              </a:lnSpc>
              <a:spcAft>
                <a:spcPts val="0"/>
              </a:spcAft>
              <a:buFont typeface="Arial" pitchFamily="34" charset="0"/>
              <a:buChar char="•"/>
              <a:defRPr/>
            </a:pPr>
            <a:r>
              <a:rPr lang="en-US" dirty="0" smtClean="0"/>
              <a:t>Common Malware Enumeration (CME)</a:t>
            </a:r>
          </a:p>
          <a:p>
            <a:pPr lvl="1" eaLnBrk="1" fontAlgn="auto" hangingPunct="1">
              <a:lnSpc>
                <a:spcPct val="120000"/>
              </a:lnSpc>
              <a:spcAft>
                <a:spcPts val="0"/>
              </a:spcAft>
              <a:buFont typeface="Arial" pitchFamily="34" charset="0"/>
              <a:buChar char="–"/>
              <a:defRPr/>
            </a:pPr>
            <a:r>
              <a:rPr lang="en-US" sz="2600" dirty="0" smtClean="0"/>
              <a:t>aims to provide unique, common identifiers to new virus threats</a:t>
            </a:r>
          </a:p>
          <a:p>
            <a:pPr lvl="1" eaLnBrk="1" fontAlgn="auto" hangingPunct="1">
              <a:lnSpc>
                <a:spcPct val="120000"/>
              </a:lnSpc>
              <a:spcAft>
                <a:spcPts val="0"/>
              </a:spcAft>
              <a:buFont typeface="Arial" pitchFamily="34" charset="0"/>
              <a:buChar char="–"/>
              <a:defRPr/>
            </a:pPr>
            <a:r>
              <a:rPr lang="en-US" sz="2600" dirty="0" smtClean="0"/>
              <a:t>Hosted by MITRE</a:t>
            </a:r>
          </a:p>
          <a:p>
            <a:pPr lvl="1" eaLnBrk="1" fontAlgn="auto" hangingPunct="1">
              <a:lnSpc>
                <a:spcPct val="120000"/>
              </a:lnSpc>
              <a:spcAft>
                <a:spcPts val="0"/>
              </a:spcAft>
              <a:buFont typeface="Arial" pitchFamily="34" charset="0"/>
              <a:buChar char="–"/>
              <a:defRPr/>
            </a:pPr>
            <a:r>
              <a:rPr lang="it-IT" sz="2600" dirty="0" smtClean="0">
                <a:hlinkClick r:id="rId3"/>
              </a:rPr>
              <a:t>http://cme.mitre.org/data/list.html</a:t>
            </a:r>
            <a:endParaRPr lang="it-IT" sz="2600" dirty="0" smtClean="0"/>
          </a:p>
          <a:p>
            <a:pPr eaLnBrk="1" fontAlgn="auto" hangingPunct="1">
              <a:lnSpc>
                <a:spcPct val="120000"/>
              </a:lnSpc>
              <a:spcAft>
                <a:spcPts val="0"/>
              </a:spcAft>
              <a:buFont typeface="Arial" pitchFamily="34" charset="0"/>
              <a:buChar char="•"/>
              <a:defRPr/>
            </a:pPr>
            <a:r>
              <a:rPr lang="en-US" dirty="0" smtClean="0">
                <a:solidFill>
                  <a:schemeClr val="tx2"/>
                </a:solidFill>
              </a:rPr>
              <a:t>Digital Immune System (DIS)</a:t>
            </a:r>
          </a:p>
          <a:p>
            <a:pPr lvl="1" eaLnBrk="1" fontAlgn="auto" hangingPunct="1">
              <a:lnSpc>
                <a:spcPct val="120000"/>
              </a:lnSpc>
              <a:spcAft>
                <a:spcPts val="0"/>
              </a:spcAft>
              <a:buFont typeface="Arial" pitchFamily="34" charset="0"/>
              <a:buChar char="–"/>
              <a:defRPr/>
            </a:pPr>
            <a:r>
              <a:rPr lang="en-US" sz="2600" dirty="0" smtClean="0">
                <a:solidFill>
                  <a:schemeClr val="tx2"/>
                </a:solidFill>
              </a:rPr>
              <a:t>Create automatically new signatures</a:t>
            </a:r>
            <a:endParaRPr lang="en-US" sz="2600" dirty="0" smtClean="0"/>
          </a:p>
        </p:txBody>
      </p:sp>
      <p:sp>
        <p:nvSpPr>
          <p:cNvPr id="19462" name="Date Placeholder 8"/>
          <p:cNvSpPr>
            <a:spLocks noGrp="1"/>
          </p:cNvSpPr>
          <p:nvPr>
            <p:ph type="dt" sz="half" idx="10"/>
          </p:nvPr>
        </p:nvSpPr>
        <p:spPr/>
        <p:txBody>
          <a:bodyPr/>
          <a:lstStyle/>
          <a:p>
            <a:pPr>
              <a:defRPr/>
            </a:pPr>
            <a:fld id="{22C8B72A-1645-4915-A795-758259EB7108}" type="datetime1">
              <a:rPr lang="en-US"/>
              <a:pPr>
                <a:defRPr/>
              </a:pPr>
              <a:t>1/26/2018</a:t>
            </a:fld>
            <a:endParaRPr lang="en-GB"/>
          </a:p>
        </p:txBody>
      </p:sp>
      <p:sp>
        <p:nvSpPr>
          <p:cNvPr id="19464" name="Footer Placeholder 10"/>
          <p:cNvSpPr>
            <a:spLocks noGrp="1"/>
          </p:cNvSpPr>
          <p:nvPr>
            <p:ph type="ftr" sz="quarter" idx="11"/>
          </p:nvPr>
        </p:nvSpPr>
        <p:spPr/>
        <p:txBody>
          <a:bodyPr/>
          <a:lstStyle/>
          <a:p>
            <a:pPr>
              <a:defRPr/>
            </a:pPr>
            <a:r>
              <a:rPr lang="en-GB"/>
              <a:t>Malware</a:t>
            </a:r>
          </a:p>
        </p:txBody>
      </p:sp>
      <p:sp>
        <p:nvSpPr>
          <p:cNvPr id="19463" name="Slide Number Placeholder 9"/>
          <p:cNvSpPr>
            <a:spLocks noGrp="1"/>
          </p:cNvSpPr>
          <p:nvPr>
            <p:ph type="sldNum" sz="quarter" idx="12"/>
          </p:nvPr>
        </p:nvSpPr>
        <p:spPr/>
        <p:txBody>
          <a:bodyPr/>
          <a:lstStyle/>
          <a:p>
            <a:pPr>
              <a:defRPr/>
            </a:pPr>
            <a:fld id="{31E8C64D-8CF9-4259-9D7E-D848E2EDECDC}" type="slidenum">
              <a:rPr lang="en-GB"/>
              <a:pPr>
                <a:defRPr/>
              </a:pPr>
              <a:t>32</a:t>
            </a:fld>
            <a:endParaRPr lang="en-GB"/>
          </a:p>
        </p:txBody>
      </p:sp>
      <p:pic>
        <p:nvPicPr>
          <p:cNvPr id="20487" name="Immagine 0" descr="DIS.jpg"/>
          <p:cNvPicPr>
            <a:picLocks noChangeAspect="1" noChangeArrowheads="1"/>
          </p:cNvPicPr>
          <p:nvPr/>
        </p:nvPicPr>
        <p:blipFill>
          <a:blip r:embed="rId4" cstate="print"/>
          <a:srcRect/>
          <a:stretch>
            <a:fillRect/>
          </a:stretch>
        </p:blipFill>
        <p:spPr bwMode="auto">
          <a:xfrm>
            <a:off x="3657600" y="2286000"/>
            <a:ext cx="5281613" cy="2970213"/>
          </a:xfrm>
          <a:prstGeom prst="rect">
            <a:avLst/>
          </a:prstGeom>
          <a:noFill/>
          <a:ln w="9525">
            <a:noFill/>
            <a:miter lim="800000"/>
            <a:headEnd/>
            <a:tailEnd/>
          </a:ln>
        </p:spPr>
      </p:pic>
      <p:sp>
        <p:nvSpPr>
          <p:cNvPr id="8" name="Segnaposto contenuto 2"/>
          <p:cNvSpPr txBox="1">
            <a:spLocks/>
          </p:cNvSpPr>
          <p:nvPr/>
        </p:nvSpPr>
        <p:spPr bwMode="auto">
          <a:xfrm>
            <a:off x="457200" y="4038600"/>
            <a:ext cx="3505200" cy="2057400"/>
          </a:xfrm>
          <a:prstGeom prst="rect">
            <a:avLst/>
          </a:prstGeom>
          <a:noFill/>
          <a:ln w="9525">
            <a:noFill/>
            <a:round/>
            <a:headEnd/>
            <a:tailEnd/>
          </a:ln>
        </p:spPr>
        <p:txBody>
          <a:bodyPr lIns="90000" tIns="46800" rIns="90000" bIns="46800"/>
          <a:lstStyle/>
          <a:p>
            <a:pPr marL="339725" indent="-339725">
              <a:lnSpc>
                <a:spcPct val="100000"/>
              </a:lnSpc>
              <a:spcBef>
                <a:spcPts val="800"/>
              </a:spcBef>
              <a:buClr>
                <a:srgbClr val="CCCCFF"/>
              </a:buClr>
              <a:buSzPct val="80000"/>
              <a:buFont typeface="Wingdings" pitchFamily="2" charset="2"/>
              <a:buChar char=""/>
              <a:defRPr/>
            </a:pPr>
            <a:endParaRPr lang="en-US" sz="2000" kern="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White/Black Listing</a:t>
            </a:r>
          </a:p>
        </p:txBody>
      </p:sp>
      <p:sp>
        <p:nvSpPr>
          <p:cNvPr id="21507" name="Content Placeholder 2"/>
          <p:cNvSpPr>
            <a:spLocks noGrp="1"/>
          </p:cNvSpPr>
          <p:nvPr>
            <p:ph idx="1"/>
          </p:nvPr>
        </p:nvSpPr>
        <p:spPr/>
        <p:txBody>
          <a:bodyPr/>
          <a:lstStyle/>
          <a:p>
            <a:pPr eaLnBrk="1" hangingPunct="1"/>
            <a:r>
              <a:rPr lang="en-US" smtClean="0"/>
              <a:t>Maintain database of cryptographic hashes for</a:t>
            </a:r>
          </a:p>
          <a:p>
            <a:pPr lvl="1" eaLnBrk="1" hangingPunct="1"/>
            <a:r>
              <a:rPr lang="en-US" smtClean="0"/>
              <a:t>Operating system files</a:t>
            </a:r>
          </a:p>
          <a:p>
            <a:pPr lvl="1" eaLnBrk="1" hangingPunct="1"/>
            <a:r>
              <a:rPr lang="en-US" smtClean="0"/>
              <a:t>Popular applications</a:t>
            </a:r>
          </a:p>
          <a:p>
            <a:pPr lvl="1" eaLnBrk="1" hangingPunct="1"/>
            <a:r>
              <a:rPr lang="en-US" smtClean="0"/>
              <a:t>Known infected files</a:t>
            </a:r>
          </a:p>
          <a:p>
            <a:pPr eaLnBrk="1" hangingPunct="1"/>
            <a:r>
              <a:rPr lang="en-US" smtClean="0"/>
              <a:t>Compute hash of each file</a:t>
            </a:r>
          </a:p>
          <a:p>
            <a:pPr eaLnBrk="1" hangingPunct="1"/>
            <a:r>
              <a:rPr lang="en-US" smtClean="0"/>
              <a:t>Look up into database</a:t>
            </a:r>
          </a:p>
          <a:p>
            <a:pPr eaLnBrk="1" hangingPunct="1"/>
            <a:r>
              <a:rPr lang="en-US" smtClean="0"/>
              <a:t>Needs to protect the integrity of the database</a:t>
            </a:r>
          </a:p>
        </p:txBody>
      </p:sp>
      <p:sp>
        <p:nvSpPr>
          <p:cNvPr id="20484" name="Date Placeholder 6"/>
          <p:cNvSpPr>
            <a:spLocks noGrp="1"/>
          </p:cNvSpPr>
          <p:nvPr>
            <p:ph type="dt" sz="half" idx="10"/>
          </p:nvPr>
        </p:nvSpPr>
        <p:spPr/>
        <p:txBody>
          <a:bodyPr/>
          <a:lstStyle/>
          <a:p>
            <a:pPr>
              <a:defRPr/>
            </a:pPr>
            <a:fld id="{D96C9F7C-CCFE-4439-AD0C-DE360670484F}" type="datetime1">
              <a:rPr lang="en-US"/>
              <a:pPr>
                <a:defRPr/>
              </a:pPr>
              <a:t>1/26/2018</a:t>
            </a:fld>
            <a:endParaRPr lang="en-GB"/>
          </a:p>
        </p:txBody>
      </p:sp>
      <p:sp>
        <p:nvSpPr>
          <p:cNvPr id="20486" name="Footer Placeholder 8"/>
          <p:cNvSpPr>
            <a:spLocks noGrp="1"/>
          </p:cNvSpPr>
          <p:nvPr>
            <p:ph type="ftr" sz="quarter" idx="11"/>
          </p:nvPr>
        </p:nvSpPr>
        <p:spPr/>
        <p:txBody>
          <a:bodyPr/>
          <a:lstStyle/>
          <a:p>
            <a:pPr>
              <a:defRPr/>
            </a:pPr>
            <a:r>
              <a:rPr lang="en-GB"/>
              <a:t>Malware</a:t>
            </a:r>
          </a:p>
        </p:txBody>
      </p:sp>
      <p:sp>
        <p:nvSpPr>
          <p:cNvPr id="20485" name="Slide Number Placeholder 7"/>
          <p:cNvSpPr>
            <a:spLocks noGrp="1"/>
          </p:cNvSpPr>
          <p:nvPr>
            <p:ph type="sldNum" sz="quarter" idx="12"/>
          </p:nvPr>
        </p:nvSpPr>
        <p:spPr/>
        <p:txBody>
          <a:bodyPr/>
          <a:lstStyle/>
          <a:p>
            <a:pPr>
              <a:defRPr/>
            </a:pPr>
            <a:fld id="{48070600-62F7-4B3A-9018-8D9457B25703}" type="slidenum">
              <a:rPr lang="en-GB"/>
              <a:pPr>
                <a:defRPr/>
              </a:pPr>
              <a:t>33</a:t>
            </a:fld>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olo 1"/>
          <p:cNvSpPr>
            <a:spLocks noGrp="1"/>
          </p:cNvSpPr>
          <p:nvPr>
            <p:ph type="title"/>
          </p:nvPr>
        </p:nvSpPr>
        <p:spPr/>
        <p:txBody>
          <a:bodyPr/>
          <a:lstStyle/>
          <a:p>
            <a:pPr eaLnBrk="1" hangingPunct="1"/>
            <a:r>
              <a:rPr lang="en-GB" sz="3600" smtClean="0"/>
              <a:t>Heuristic Analysis</a:t>
            </a:r>
            <a:endParaRPr lang="it-IT" smtClean="0"/>
          </a:p>
        </p:txBody>
      </p:sp>
      <p:sp>
        <p:nvSpPr>
          <p:cNvPr id="5123" name="Segnaposto contenuto 2"/>
          <p:cNvSpPr>
            <a:spLocks noGrp="1"/>
          </p:cNvSpPr>
          <p:nvPr>
            <p:ph idx="1"/>
          </p:nvPr>
        </p:nvSpPr>
        <p:spPr/>
        <p:txBody>
          <a:bodyPr rtlCol="0">
            <a:normAutofit fontScale="92500" lnSpcReduction="20000"/>
          </a:bodyPr>
          <a:lstStyle/>
          <a:p>
            <a:pPr eaLnBrk="1" fontAlgn="auto" hangingPunct="1">
              <a:lnSpc>
                <a:spcPct val="110000"/>
              </a:lnSpc>
              <a:spcAft>
                <a:spcPts val="0"/>
              </a:spcAft>
              <a:buFont typeface="Arial" pitchFamily="34" charset="0"/>
              <a:buChar char="•"/>
              <a:defRPr/>
            </a:pPr>
            <a:r>
              <a:rPr lang="en-US" dirty="0" smtClean="0"/>
              <a:t>Useful to identify new and “zero day” malware</a:t>
            </a:r>
          </a:p>
          <a:p>
            <a:pPr eaLnBrk="1" fontAlgn="auto" hangingPunct="1">
              <a:lnSpc>
                <a:spcPct val="110000"/>
              </a:lnSpc>
              <a:spcAft>
                <a:spcPts val="0"/>
              </a:spcAft>
              <a:buFont typeface="Arial" pitchFamily="34" charset="0"/>
              <a:buChar char="•"/>
              <a:defRPr/>
            </a:pPr>
            <a:r>
              <a:rPr lang="en-US" dirty="0" smtClean="0">
                <a:solidFill>
                  <a:schemeClr val="accent6"/>
                </a:solidFill>
              </a:rPr>
              <a:t>Code analysis</a:t>
            </a:r>
          </a:p>
          <a:p>
            <a:pPr lvl="1" eaLnBrk="1" fontAlgn="auto" hangingPunct="1">
              <a:lnSpc>
                <a:spcPct val="110000"/>
              </a:lnSpc>
              <a:spcAft>
                <a:spcPts val="0"/>
              </a:spcAft>
              <a:buFont typeface="Arial" pitchFamily="34" charset="0"/>
              <a:buChar char="–"/>
              <a:defRPr/>
            </a:pPr>
            <a:r>
              <a:rPr lang="en-US" dirty="0" smtClean="0"/>
              <a:t>Based on the instructions, the antivirus can determine whether or not the program is malicious, i.e., program contains instruction to delete system files,</a:t>
            </a:r>
          </a:p>
          <a:p>
            <a:pPr eaLnBrk="1" fontAlgn="auto" hangingPunct="1">
              <a:lnSpc>
                <a:spcPct val="110000"/>
              </a:lnSpc>
              <a:spcAft>
                <a:spcPts val="0"/>
              </a:spcAft>
              <a:buFont typeface="Arial" pitchFamily="34" charset="0"/>
              <a:buChar char="•"/>
              <a:defRPr/>
            </a:pPr>
            <a:r>
              <a:rPr lang="en-US" dirty="0" smtClean="0">
                <a:solidFill>
                  <a:schemeClr val="accent6"/>
                </a:solidFill>
              </a:rPr>
              <a:t>Execution emulation</a:t>
            </a:r>
          </a:p>
          <a:p>
            <a:pPr lvl="1" eaLnBrk="1" fontAlgn="auto" hangingPunct="1">
              <a:lnSpc>
                <a:spcPct val="110000"/>
              </a:lnSpc>
              <a:spcAft>
                <a:spcPts val="0"/>
              </a:spcAft>
              <a:buFont typeface="Arial" pitchFamily="34" charset="0"/>
              <a:buChar char="–"/>
              <a:defRPr/>
            </a:pPr>
            <a:r>
              <a:rPr lang="en-US" dirty="0" smtClean="0"/>
              <a:t>Run code in isolated emulation environment</a:t>
            </a:r>
          </a:p>
          <a:p>
            <a:pPr lvl="1" eaLnBrk="1" fontAlgn="auto" hangingPunct="1">
              <a:lnSpc>
                <a:spcPct val="110000"/>
              </a:lnSpc>
              <a:spcAft>
                <a:spcPts val="0"/>
              </a:spcAft>
              <a:buFont typeface="Arial" pitchFamily="34" charset="0"/>
              <a:buChar char="–"/>
              <a:defRPr/>
            </a:pPr>
            <a:r>
              <a:rPr lang="en-US" dirty="0" smtClean="0"/>
              <a:t>Monitor actions that target file takes</a:t>
            </a:r>
          </a:p>
          <a:p>
            <a:pPr lvl="1" eaLnBrk="1" fontAlgn="auto" hangingPunct="1">
              <a:lnSpc>
                <a:spcPct val="110000"/>
              </a:lnSpc>
              <a:spcAft>
                <a:spcPts val="0"/>
              </a:spcAft>
              <a:buFont typeface="Arial" pitchFamily="34" charset="0"/>
              <a:buChar char="–"/>
              <a:defRPr/>
            </a:pPr>
            <a:r>
              <a:rPr lang="en-US" dirty="0" smtClean="0"/>
              <a:t>If the actions are harmful, mark as virus </a:t>
            </a:r>
          </a:p>
          <a:p>
            <a:pPr eaLnBrk="1" fontAlgn="auto" hangingPunct="1">
              <a:lnSpc>
                <a:spcPct val="110000"/>
              </a:lnSpc>
              <a:spcAft>
                <a:spcPts val="0"/>
              </a:spcAft>
              <a:buFont typeface="Arial" pitchFamily="34" charset="0"/>
              <a:buChar char="•"/>
              <a:defRPr/>
            </a:pPr>
            <a:r>
              <a:rPr lang="en-US" dirty="0" smtClean="0"/>
              <a:t>Heuristic methods can trigger false alarms</a:t>
            </a:r>
          </a:p>
        </p:txBody>
      </p:sp>
      <p:sp>
        <p:nvSpPr>
          <p:cNvPr id="21508" name="Date Placeholder 6"/>
          <p:cNvSpPr>
            <a:spLocks noGrp="1"/>
          </p:cNvSpPr>
          <p:nvPr>
            <p:ph type="dt" sz="half" idx="10"/>
          </p:nvPr>
        </p:nvSpPr>
        <p:spPr/>
        <p:txBody>
          <a:bodyPr/>
          <a:lstStyle/>
          <a:p>
            <a:pPr>
              <a:defRPr/>
            </a:pPr>
            <a:fld id="{44ED97E1-C441-412C-BC4C-8D6DED525E69}" type="datetime1">
              <a:rPr lang="en-US"/>
              <a:pPr>
                <a:defRPr/>
              </a:pPr>
              <a:t>1/26/2018</a:t>
            </a:fld>
            <a:endParaRPr lang="en-GB"/>
          </a:p>
        </p:txBody>
      </p:sp>
      <p:sp>
        <p:nvSpPr>
          <p:cNvPr id="21510" name="Footer Placeholder 8"/>
          <p:cNvSpPr>
            <a:spLocks noGrp="1"/>
          </p:cNvSpPr>
          <p:nvPr>
            <p:ph type="ftr" sz="quarter" idx="11"/>
          </p:nvPr>
        </p:nvSpPr>
        <p:spPr/>
        <p:txBody>
          <a:bodyPr/>
          <a:lstStyle/>
          <a:p>
            <a:pPr>
              <a:defRPr/>
            </a:pPr>
            <a:r>
              <a:rPr lang="en-GB" dirty="0"/>
              <a:t>Malware</a:t>
            </a:r>
          </a:p>
        </p:txBody>
      </p:sp>
      <p:sp>
        <p:nvSpPr>
          <p:cNvPr id="21509" name="Slide Number Placeholder 7"/>
          <p:cNvSpPr>
            <a:spLocks noGrp="1"/>
          </p:cNvSpPr>
          <p:nvPr>
            <p:ph type="sldNum" sz="quarter" idx="12"/>
          </p:nvPr>
        </p:nvSpPr>
        <p:spPr/>
        <p:txBody>
          <a:bodyPr/>
          <a:lstStyle/>
          <a:p>
            <a:pPr>
              <a:defRPr/>
            </a:pPr>
            <a:fld id="{EBDCD84A-427D-4310-B42D-E2AD35A1BF91}" type="slidenum">
              <a:rPr lang="en-GB"/>
              <a:pPr>
                <a:defRPr/>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olo 1"/>
          <p:cNvSpPr>
            <a:spLocks noGrp="1"/>
          </p:cNvSpPr>
          <p:nvPr>
            <p:ph type="title"/>
          </p:nvPr>
        </p:nvSpPr>
        <p:spPr>
          <a:xfrm>
            <a:off x="381000" y="274638"/>
            <a:ext cx="8458200" cy="1139825"/>
          </a:xfrm>
        </p:spPr>
        <p:txBody>
          <a:bodyPr/>
          <a:lstStyle/>
          <a:p>
            <a:pPr eaLnBrk="1" hangingPunct="1"/>
            <a:r>
              <a:rPr lang="en-GB" sz="3600" smtClean="0"/>
              <a:t>Shield vs. On-demand</a:t>
            </a:r>
            <a:endParaRPr lang="it-IT" smtClean="0"/>
          </a:p>
        </p:txBody>
      </p:sp>
      <p:sp>
        <p:nvSpPr>
          <p:cNvPr id="21507" name="Segnaposto contenuto 2"/>
          <p:cNvSpPr>
            <a:spLocks noGrp="1"/>
          </p:cNvSpPr>
          <p:nvPr>
            <p:ph idx="1"/>
          </p:nvPr>
        </p:nvSpPr>
        <p:spPr>
          <a:xfrm>
            <a:off x="428625" y="1428750"/>
            <a:ext cx="4219575" cy="2609850"/>
          </a:xfrm>
        </p:spPr>
        <p:txBody>
          <a:bodyPr>
            <a:normAutofit/>
          </a:bodyPr>
          <a:lstStyle/>
          <a:p>
            <a:pPr eaLnBrk="1" hangingPunct="1">
              <a:defRPr/>
            </a:pPr>
            <a:r>
              <a:rPr lang="en-US" dirty="0" smtClean="0">
                <a:solidFill>
                  <a:schemeClr val="accent6"/>
                </a:solidFill>
              </a:rPr>
              <a:t>Shield</a:t>
            </a:r>
          </a:p>
          <a:p>
            <a:pPr lvl="1" eaLnBrk="1" hangingPunct="1">
              <a:defRPr/>
            </a:pPr>
            <a:r>
              <a:rPr lang="en-US" sz="2400" dirty="0" smtClean="0"/>
              <a:t>Background process (service/daemon)</a:t>
            </a:r>
          </a:p>
          <a:p>
            <a:pPr lvl="1" eaLnBrk="1" hangingPunct="1">
              <a:defRPr/>
            </a:pPr>
            <a:r>
              <a:rPr lang="en-US" sz="2400" dirty="0" smtClean="0"/>
              <a:t>Scans each time a file is touched (open, copy, execute, etc.)</a:t>
            </a:r>
          </a:p>
        </p:txBody>
      </p:sp>
      <p:sp>
        <p:nvSpPr>
          <p:cNvPr id="22534" name="Date Placeholder 9"/>
          <p:cNvSpPr>
            <a:spLocks noGrp="1"/>
          </p:cNvSpPr>
          <p:nvPr>
            <p:ph type="dt" sz="half" idx="10"/>
          </p:nvPr>
        </p:nvSpPr>
        <p:spPr/>
        <p:txBody>
          <a:bodyPr/>
          <a:lstStyle/>
          <a:p>
            <a:pPr>
              <a:defRPr/>
            </a:pPr>
            <a:fld id="{A80AC5AE-160E-4B4E-BF07-3F2C9E86F2C1}" type="datetime1">
              <a:rPr lang="en-US"/>
              <a:pPr>
                <a:defRPr/>
              </a:pPr>
              <a:t>1/26/2018</a:t>
            </a:fld>
            <a:endParaRPr lang="en-GB"/>
          </a:p>
        </p:txBody>
      </p:sp>
      <p:sp>
        <p:nvSpPr>
          <p:cNvPr id="22536" name="Footer Placeholder 11"/>
          <p:cNvSpPr>
            <a:spLocks noGrp="1"/>
          </p:cNvSpPr>
          <p:nvPr>
            <p:ph type="ftr" sz="quarter" idx="11"/>
          </p:nvPr>
        </p:nvSpPr>
        <p:spPr/>
        <p:txBody>
          <a:bodyPr/>
          <a:lstStyle/>
          <a:p>
            <a:pPr>
              <a:defRPr/>
            </a:pPr>
            <a:r>
              <a:rPr lang="en-GB" dirty="0"/>
              <a:t>Malware</a:t>
            </a:r>
          </a:p>
        </p:txBody>
      </p:sp>
      <p:sp>
        <p:nvSpPr>
          <p:cNvPr id="22535" name="Slide Number Placeholder 10"/>
          <p:cNvSpPr>
            <a:spLocks noGrp="1"/>
          </p:cNvSpPr>
          <p:nvPr>
            <p:ph type="sldNum" sz="quarter" idx="12"/>
          </p:nvPr>
        </p:nvSpPr>
        <p:spPr/>
        <p:txBody>
          <a:bodyPr/>
          <a:lstStyle/>
          <a:p>
            <a:pPr>
              <a:defRPr/>
            </a:pPr>
            <a:fld id="{DD6CAD46-202E-48FE-A434-95D57AE7344A}" type="slidenum">
              <a:rPr lang="en-GB"/>
              <a:pPr>
                <a:defRPr/>
              </a:pPr>
              <a:t>35</a:t>
            </a:fld>
            <a:endParaRPr lang="en-GB" dirty="0"/>
          </a:p>
        </p:txBody>
      </p:sp>
      <p:sp>
        <p:nvSpPr>
          <p:cNvPr id="8" name="Segnaposto contenuto 2"/>
          <p:cNvSpPr txBox="1">
            <a:spLocks/>
          </p:cNvSpPr>
          <p:nvPr/>
        </p:nvSpPr>
        <p:spPr>
          <a:xfrm>
            <a:off x="4714875" y="1428750"/>
            <a:ext cx="4000500" cy="2609850"/>
          </a:xfrm>
          <a:prstGeom prst="rect">
            <a:avLst/>
          </a:prstGeom>
        </p:spPr>
        <p:txBody>
          <a:bodyPr>
            <a:normAutofit/>
          </a:bodyPr>
          <a:lstStyle/>
          <a:p>
            <a:pPr marL="274320" indent="-274320" fontAlgn="auto">
              <a:lnSpc>
                <a:spcPct val="100000"/>
              </a:lnSpc>
              <a:spcBef>
                <a:spcPct val="20000"/>
              </a:spcBef>
              <a:spcAft>
                <a:spcPts val="0"/>
              </a:spcAft>
              <a:buClr>
                <a:schemeClr val="accent6">
                  <a:lumMod val="40000"/>
                  <a:lumOff val="60000"/>
                </a:schemeClr>
              </a:buClr>
              <a:buFont typeface="Wingdings 2"/>
              <a:buChar char=""/>
              <a:defRPr/>
            </a:pPr>
            <a:r>
              <a:rPr lang="it-IT" sz="2800" dirty="0">
                <a:solidFill>
                  <a:schemeClr val="accent6"/>
                </a:solidFill>
                <a:latin typeface="+mn-lt"/>
              </a:rPr>
              <a:t>O</a:t>
            </a:r>
            <a:r>
              <a:rPr lang="en-US" sz="2800" dirty="0">
                <a:solidFill>
                  <a:schemeClr val="accent6"/>
                </a:solidFill>
                <a:latin typeface="+mn-lt"/>
              </a:rPr>
              <a:t>n-demand</a:t>
            </a:r>
          </a:p>
          <a:p>
            <a:pPr marL="731520" lvl="1" indent="-274320" fontAlgn="auto">
              <a:lnSpc>
                <a:spcPct val="100000"/>
              </a:lnSpc>
              <a:spcBef>
                <a:spcPct val="20000"/>
              </a:spcBef>
              <a:spcAft>
                <a:spcPts val="0"/>
              </a:spcAft>
              <a:buClr>
                <a:schemeClr val="accent6">
                  <a:lumMod val="40000"/>
                  <a:lumOff val="60000"/>
                </a:schemeClr>
              </a:buClr>
              <a:buFont typeface="Arial" pitchFamily="34" charset="0"/>
              <a:buChar char="•"/>
              <a:defRPr/>
            </a:pPr>
            <a:r>
              <a:rPr lang="en-US" dirty="0">
                <a:solidFill>
                  <a:schemeClr val="tx1"/>
                </a:solidFill>
                <a:latin typeface="+mn-lt"/>
                <a:ea typeface="+mn-ea"/>
              </a:rPr>
              <a:t>Scan on explicit user request or according to regular schedule</a:t>
            </a:r>
          </a:p>
          <a:p>
            <a:pPr marL="731520" lvl="1" indent="-274320" fontAlgn="auto">
              <a:lnSpc>
                <a:spcPct val="100000"/>
              </a:lnSpc>
              <a:spcBef>
                <a:spcPct val="20000"/>
              </a:spcBef>
              <a:spcAft>
                <a:spcPts val="0"/>
              </a:spcAft>
              <a:buClr>
                <a:schemeClr val="accent6">
                  <a:lumMod val="40000"/>
                  <a:lumOff val="60000"/>
                </a:schemeClr>
              </a:buClr>
              <a:buFont typeface="Arial" pitchFamily="34" charset="0"/>
              <a:buChar char="•"/>
              <a:defRPr/>
            </a:pPr>
            <a:r>
              <a:rPr lang="en-US" dirty="0">
                <a:solidFill>
                  <a:schemeClr val="tx1"/>
                </a:solidFill>
                <a:latin typeface="+mn-lt"/>
                <a:ea typeface="+mn-ea"/>
              </a:rPr>
              <a:t>On a suspicious file, directory, drive, etc.</a:t>
            </a:r>
          </a:p>
        </p:txBody>
      </p:sp>
      <p:sp>
        <p:nvSpPr>
          <p:cNvPr id="9" name="CasellaDiTesto 8"/>
          <p:cNvSpPr txBox="1">
            <a:spLocks noChangeArrowheads="1"/>
          </p:cNvSpPr>
          <p:nvPr/>
        </p:nvSpPr>
        <p:spPr bwMode="auto">
          <a:xfrm>
            <a:off x="609600" y="4038600"/>
            <a:ext cx="8029575" cy="2308225"/>
          </a:xfrm>
          <a:prstGeom prst="rect">
            <a:avLst/>
          </a:prstGeom>
          <a:noFill/>
          <a:ln w="3175">
            <a:solidFill>
              <a:schemeClr val="tx1"/>
            </a:solidFill>
            <a:miter lim="800000"/>
            <a:headEnd/>
            <a:tailEnd/>
          </a:ln>
        </p:spPr>
        <p:txBody>
          <a:bodyPr>
            <a:spAutoFit/>
          </a:bodyPr>
          <a:lstStyle/>
          <a:p>
            <a:pPr algn="just">
              <a:lnSpc>
                <a:spcPct val="100000"/>
              </a:lnSpc>
              <a:defRPr/>
            </a:pPr>
            <a:r>
              <a:rPr lang="en-US" dirty="0">
                <a:solidFill>
                  <a:schemeClr val="tx1"/>
                </a:solidFill>
              </a:rPr>
              <a:t>Performance test of scan techniques</a:t>
            </a:r>
          </a:p>
          <a:p>
            <a:pPr marL="727075" lvl="1" indent="-269875" algn="just">
              <a:lnSpc>
                <a:spcPct val="100000"/>
              </a:lnSpc>
              <a:buClr>
                <a:schemeClr val="accent6">
                  <a:lumMod val="40000"/>
                  <a:lumOff val="60000"/>
                </a:schemeClr>
              </a:buClr>
              <a:buFont typeface="Courier New" pitchFamily="49" charset="0"/>
              <a:buChar char="o"/>
              <a:defRPr/>
            </a:pPr>
            <a:r>
              <a:rPr lang="en-US" sz="1800" dirty="0">
                <a:solidFill>
                  <a:schemeClr val="accent6"/>
                </a:solidFill>
              </a:rPr>
              <a:t>Comparative:</a:t>
            </a:r>
            <a:r>
              <a:rPr lang="en-US" sz="1800" b="1" dirty="0">
                <a:solidFill>
                  <a:schemeClr val="tx1"/>
                </a:solidFill>
              </a:rPr>
              <a:t> </a:t>
            </a:r>
            <a:r>
              <a:rPr lang="en-US" sz="1800" dirty="0">
                <a:solidFill>
                  <a:schemeClr val="tx1"/>
                </a:solidFill>
              </a:rPr>
              <a:t>check the number of already known viruses that are found and the time to perform the scan</a:t>
            </a:r>
          </a:p>
          <a:p>
            <a:pPr marL="727075" lvl="2" indent="-269875" algn="just">
              <a:lnSpc>
                <a:spcPct val="100000"/>
              </a:lnSpc>
              <a:buClr>
                <a:schemeClr val="accent6">
                  <a:lumMod val="40000"/>
                  <a:lumOff val="60000"/>
                </a:schemeClr>
              </a:buClr>
              <a:buFont typeface="Courier New" pitchFamily="49" charset="0"/>
              <a:buChar char="o"/>
              <a:defRPr/>
            </a:pPr>
            <a:r>
              <a:rPr lang="en-US" sz="1800" dirty="0">
                <a:solidFill>
                  <a:schemeClr val="accent6"/>
                </a:solidFill>
              </a:rPr>
              <a:t>Retrospective:</a:t>
            </a:r>
            <a:r>
              <a:rPr lang="en-US" sz="1800" b="1" dirty="0">
                <a:solidFill>
                  <a:schemeClr val="tx1"/>
                </a:solidFill>
              </a:rPr>
              <a:t> </a:t>
            </a:r>
            <a:r>
              <a:rPr lang="en-US" sz="1800" dirty="0">
                <a:solidFill>
                  <a:schemeClr val="tx1"/>
                </a:solidFill>
              </a:rPr>
              <a:t>test the proactive detection of the scanner for unknown viruses, to verify which vendor uses better heuristics </a:t>
            </a:r>
          </a:p>
          <a:p>
            <a:pPr marL="269875" lvl="1" indent="-269875" algn="just">
              <a:lnSpc>
                <a:spcPct val="100000"/>
              </a:lnSpc>
              <a:buClr>
                <a:schemeClr val="accent6">
                  <a:lumMod val="40000"/>
                  <a:lumOff val="60000"/>
                </a:schemeClr>
              </a:buClr>
              <a:defRPr/>
            </a:pPr>
            <a:r>
              <a:rPr lang="en-US" dirty="0">
                <a:solidFill>
                  <a:schemeClr val="tx1"/>
                </a:solidFill>
              </a:rPr>
              <a:t>Anti-viruses are ranked using both parameters:</a:t>
            </a:r>
          </a:p>
          <a:p>
            <a:pPr marL="269875" lvl="1" indent="-269875" algn="just">
              <a:lnSpc>
                <a:spcPct val="100000"/>
              </a:lnSpc>
              <a:buClr>
                <a:schemeClr val="accent6">
                  <a:lumMod val="40000"/>
                  <a:lumOff val="60000"/>
                </a:schemeClr>
              </a:buClr>
              <a:defRPr/>
            </a:pPr>
            <a:r>
              <a:rPr lang="en-US" dirty="0">
                <a:solidFill>
                  <a:schemeClr val="tx1"/>
                </a:solidFill>
                <a:hlinkClick r:id="rId3"/>
              </a:rPr>
              <a:t>http://www.av-comparatives.org/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defRPr/>
            </a:pPr>
            <a:r>
              <a:rPr lang="it-IT" dirty="0" smtClean="0"/>
              <a:t>Online vs Offline Anti Virus Software</a:t>
            </a:r>
          </a:p>
        </p:txBody>
      </p:sp>
      <p:sp>
        <p:nvSpPr>
          <p:cNvPr id="7171" name="Rectangle 3"/>
          <p:cNvSpPr>
            <a:spLocks noGrp="1" noChangeArrowheads="1"/>
          </p:cNvSpPr>
          <p:nvPr>
            <p:ph sz="half" idx="1"/>
          </p:nvPr>
        </p:nvSpPr>
        <p:spPr>
          <a:xfrm>
            <a:off x="457200" y="1600200"/>
            <a:ext cx="4037013" cy="4648200"/>
          </a:xfrm>
        </p:spPr>
        <p:txBody>
          <a:bodyPr rtlCol="0">
            <a:normAutofit fontScale="85000" lnSpcReduction="10000"/>
          </a:bodyPr>
          <a:lstStyle/>
          <a:p>
            <a:pPr eaLnBrk="1" fontAlgn="auto" hangingPunct="1">
              <a:lnSpc>
                <a:spcPct val="120000"/>
              </a:lnSpc>
              <a:spcAft>
                <a:spcPts val="0"/>
              </a:spcAft>
              <a:buFont typeface="Wingdings" pitchFamily="2" charset="2"/>
              <a:buNone/>
              <a:defRPr/>
            </a:pPr>
            <a:r>
              <a:rPr lang="en-US" sz="2400" dirty="0" smtClean="0">
                <a:solidFill>
                  <a:schemeClr val="accent6"/>
                </a:solidFill>
              </a:rPr>
              <a:t>Online</a:t>
            </a:r>
          </a:p>
          <a:p>
            <a:pPr eaLnBrk="1" fontAlgn="auto" hangingPunct="1">
              <a:lnSpc>
                <a:spcPct val="120000"/>
              </a:lnSpc>
              <a:spcAft>
                <a:spcPts val="0"/>
              </a:spcAft>
              <a:buFont typeface="Arial" pitchFamily="34" charset="0"/>
              <a:buChar char="•"/>
              <a:defRPr/>
            </a:pPr>
            <a:r>
              <a:rPr lang="en-US" sz="2400" dirty="0" smtClean="0"/>
              <a:t>Free browser plug-in</a:t>
            </a:r>
          </a:p>
          <a:p>
            <a:pPr eaLnBrk="1" fontAlgn="auto" hangingPunct="1">
              <a:lnSpc>
                <a:spcPct val="120000"/>
              </a:lnSpc>
              <a:spcAft>
                <a:spcPts val="0"/>
              </a:spcAft>
              <a:buFont typeface="Arial" pitchFamily="34" charset="0"/>
              <a:buChar char="•"/>
              <a:defRPr/>
            </a:pPr>
            <a:r>
              <a:rPr lang="en-US" sz="2400" dirty="0" smtClean="0"/>
              <a:t>Authentication through third party certificate (i.e. VeriSign)</a:t>
            </a:r>
          </a:p>
          <a:p>
            <a:pPr eaLnBrk="1" fontAlgn="auto" hangingPunct="1">
              <a:lnSpc>
                <a:spcPct val="120000"/>
              </a:lnSpc>
              <a:spcAft>
                <a:spcPts val="0"/>
              </a:spcAft>
              <a:buFont typeface="Arial" pitchFamily="34" charset="0"/>
              <a:buChar char="•"/>
              <a:defRPr/>
            </a:pPr>
            <a:r>
              <a:rPr lang="en-US" sz="2400" dirty="0" smtClean="0"/>
              <a:t>No shielding</a:t>
            </a:r>
          </a:p>
          <a:p>
            <a:pPr eaLnBrk="1" fontAlgn="auto" hangingPunct="1">
              <a:lnSpc>
                <a:spcPct val="120000"/>
              </a:lnSpc>
              <a:spcAft>
                <a:spcPts val="0"/>
              </a:spcAft>
              <a:buFont typeface="Arial" pitchFamily="34" charset="0"/>
              <a:buChar char="•"/>
              <a:defRPr/>
            </a:pPr>
            <a:r>
              <a:rPr lang="en-US" sz="2400" dirty="0" smtClean="0"/>
              <a:t>Software and signatures update at each scan</a:t>
            </a:r>
          </a:p>
          <a:p>
            <a:pPr eaLnBrk="1" fontAlgn="auto" hangingPunct="1">
              <a:lnSpc>
                <a:spcPct val="120000"/>
              </a:lnSpc>
              <a:spcAft>
                <a:spcPts val="0"/>
              </a:spcAft>
              <a:buFont typeface="Arial" pitchFamily="34" charset="0"/>
              <a:buChar char="•"/>
              <a:defRPr/>
            </a:pPr>
            <a:r>
              <a:rPr lang="en-US" sz="2400" dirty="0" smtClean="0"/>
              <a:t>Poorly configurable</a:t>
            </a:r>
          </a:p>
          <a:p>
            <a:pPr eaLnBrk="1" fontAlgn="auto" hangingPunct="1">
              <a:lnSpc>
                <a:spcPct val="120000"/>
              </a:lnSpc>
              <a:spcAft>
                <a:spcPts val="0"/>
              </a:spcAft>
              <a:buFont typeface="Arial" pitchFamily="34" charset="0"/>
              <a:buChar char="•"/>
              <a:defRPr/>
            </a:pPr>
            <a:r>
              <a:rPr lang="en-US" sz="2400" dirty="0" smtClean="0"/>
              <a:t>Scan needs internet connection</a:t>
            </a:r>
          </a:p>
          <a:p>
            <a:pPr eaLnBrk="1" fontAlgn="auto" hangingPunct="1">
              <a:lnSpc>
                <a:spcPct val="120000"/>
              </a:lnSpc>
              <a:spcAft>
                <a:spcPts val="0"/>
              </a:spcAft>
              <a:buFont typeface="Arial" pitchFamily="34" charset="0"/>
              <a:buChar char="•"/>
              <a:defRPr/>
            </a:pPr>
            <a:r>
              <a:rPr lang="en-US" sz="2400" dirty="0" smtClean="0"/>
              <a:t>Report collected by the company that offers the service</a:t>
            </a:r>
          </a:p>
        </p:txBody>
      </p:sp>
      <p:sp>
        <p:nvSpPr>
          <p:cNvPr id="7172" name="Rectangle 4"/>
          <p:cNvSpPr>
            <a:spLocks noGrp="1" noChangeArrowheads="1"/>
          </p:cNvSpPr>
          <p:nvPr>
            <p:ph sz="half" idx="2"/>
          </p:nvPr>
        </p:nvSpPr>
        <p:spPr>
          <a:xfrm>
            <a:off x="4646613" y="1600200"/>
            <a:ext cx="4037012" cy="4648200"/>
          </a:xfrm>
        </p:spPr>
        <p:txBody>
          <a:bodyPr rtlCol="0">
            <a:normAutofit fontScale="85000" lnSpcReduction="10000"/>
          </a:bodyPr>
          <a:lstStyle/>
          <a:p>
            <a:pPr eaLnBrk="1" fontAlgn="auto" hangingPunct="1">
              <a:lnSpc>
                <a:spcPct val="120000"/>
              </a:lnSpc>
              <a:spcAft>
                <a:spcPts val="0"/>
              </a:spcAft>
              <a:buFont typeface="Wingdings" pitchFamily="2" charset="2"/>
              <a:buNone/>
              <a:defRPr/>
            </a:pPr>
            <a:r>
              <a:rPr lang="en-US" sz="2400" dirty="0" smtClean="0">
                <a:solidFill>
                  <a:schemeClr val="accent6"/>
                </a:solidFill>
              </a:rPr>
              <a:t>Offline</a:t>
            </a:r>
          </a:p>
          <a:p>
            <a:pPr eaLnBrk="1" fontAlgn="auto" hangingPunct="1">
              <a:lnSpc>
                <a:spcPct val="120000"/>
              </a:lnSpc>
              <a:spcAft>
                <a:spcPts val="0"/>
              </a:spcAft>
              <a:buFont typeface="Arial" pitchFamily="34" charset="0"/>
              <a:buChar char="•"/>
              <a:defRPr/>
            </a:pPr>
            <a:r>
              <a:rPr lang="en-US" sz="2400" dirty="0" smtClean="0"/>
              <a:t>Paid annual subscription</a:t>
            </a:r>
          </a:p>
          <a:p>
            <a:pPr eaLnBrk="1" fontAlgn="auto" hangingPunct="1">
              <a:lnSpc>
                <a:spcPct val="120000"/>
              </a:lnSpc>
              <a:spcAft>
                <a:spcPts val="0"/>
              </a:spcAft>
              <a:buFont typeface="Arial" pitchFamily="34" charset="0"/>
              <a:buChar char="•"/>
              <a:defRPr/>
            </a:pPr>
            <a:r>
              <a:rPr lang="en-US" sz="2400" dirty="0" smtClean="0"/>
              <a:t>Installed on the OS</a:t>
            </a:r>
          </a:p>
          <a:p>
            <a:pPr eaLnBrk="1" fontAlgn="auto" hangingPunct="1">
              <a:lnSpc>
                <a:spcPct val="120000"/>
              </a:lnSpc>
              <a:spcAft>
                <a:spcPts val="0"/>
              </a:spcAft>
              <a:buFont typeface="Arial" pitchFamily="34" charset="0"/>
              <a:buChar char="•"/>
              <a:defRPr/>
            </a:pPr>
            <a:r>
              <a:rPr lang="en-US" sz="2400" dirty="0" smtClean="0"/>
              <a:t>Software distributed securely by the vendor online or a retailer</a:t>
            </a:r>
          </a:p>
          <a:p>
            <a:pPr eaLnBrk="1" fontAlgn="auto" hangingPunct="1">
              <a:lnSpc>
                <a:spcPct val="120000"/>
              </a:lnSpc>
              <a:spcAft>
                <a:spcPts val="0"/>
              </a:spcAft>
              <a:buFont typeface="Arial" pitchFamily="34" charset="0"/>
              <a:buChar char="•"/>
              <a:defRPr/>
            </a:pPr>
            <a:r>
              <a:rPr lang="en-US" sz="2400" dirty="0" smtClean="0"/>
              <a:t>System shielding</a:t>
            </a:r>
          </a:p>
          <a:p>
            <a:pPr eaLnBrk="1" fontAlgn="auto" hangingPunct="1">
              <a:lnSpc>
                <a:spcPct val="120000"/>
              </a:lnSpc>
              <a:spcAft>
                <a:spcPts val="0"/>
              </a:spcAft>
              <a:buFont typeface="Arial" pitchFamily="34" charset="0"/>
              <a:buChar char="•"/>
              <a:defRPr/>
            </a:pPr>
            <a:r>
              <a:rPr lang="en-US" sz="2400" dirty="0" smtClean="0"/>
              <a:t>Scheduled</a:t>
            </a:r>
            <a:r>
              <a:rPr lang="it-IT" sz="2400" dirty="0" smtClean="0"/>
              <a:t> </a:t>
            </a:r>
            <a:r>
              <a:rPr lang="en-US" sz="2400" dirty="0" smtClean="0"/>
              <a:t>software and signatures updates </a:t>
            </a:r>
            <a:endParaRPr lang="it-IT" sz="2400" dirty="0" smtClean="0"/>
          </a:p>
          <a:p>
            <a:pPr eaLnBrk="1" fontAlgn="auto" hangingPunct="1">
              <a:lnSpc>
                <a:spcPct val="120000"/>
              </a:lnSpc>
              <a:spcAft>
                <a:spcPts val="0"/>
              </a:spcAft>
              <a:buFont typeface="Arial" pitchFamily="34" charset="0"/>
              <a:buChar char="•"/>
              <a:defRPr/>
            </a:pPr>
            <a:r>
              <a:rPr lang="en-US" sz="2400" dirty="0" smtClean="0"/>
              <a:t>Easily configurable</a:t>
            </a:r>
          </a:p>
          <a:p>
            <a:pPr eaLnBrk="1" fontAlgn="auto" hangingPunct="1">
              <a:lnSpc>
                <a:spcPct val="120000"/>
              </a:lnSpc>
              <a:spcAft>
                <a:spcPts val="0"/>
              </a:spcAft>
              <a:buFont typeface="Arial" pitchFamily="34" charset="0"/>
              <a:buChar char="•"/>
              <a:defRPr/>
            </a:pPr>
            <a:r>
              <a:rPr lang="en-US" sz="2400" dirty="0" smtClean="0"/>
              <a:t>Scan without internet connection</a:t>
            </a:r>
          </a:p>
          <a:p>
            <a:pPr eaLnBrk="1" fontAlgn="auto" hangingPunct="1">
              <a:lnSpc>
                <a:spcPct val="120000"/>
              </a:lnSpc>
              <a:spcAft>
                <a:spcPts val="0"/>
              </a:spcAft>
              <a:buFont typeface="Arial" pitchFamily="34" charset="0"/>
              <a:buChar char="•"/>
              <a:defRPr/>
            </a:pPr>
            <a:r>
              <a:rPr lang="en-US" sz="2400" dirty="0" smtClean="0"/>
              <a:t>Report collected locally and may be sent to vendor</a:t>
            </a:r>
          </a:p>
        </p:txBody>
      </p:sp>
      <p:sp>
        <p:nvSpPr>
          <p:cNvPr id="23557" name="Date Placeholder 4"/>
          <p:cNvSpPr>
            <a:spLocks noGrp="1"/>
          </p:cNvSpPr>
          <p:nvPr>
            <p:ph type="dt" sz="half" idx="10"/>
          </p:nvPr>
        </p:nvSpPr>
        <p:spPr/>
        <p:txBody>
          <a:bodyPr/>
          <a:lstStyle/>
          <a:p>
            <a:pPr>
              <a:defRPr/>
            </a:pPr>
            <a:fld id="{F6ECE61B-643D-470F-B874-7EF3B8EE6331}" type="datetime1">
              <a:rPr lang="en-US"/>
              <a:pPr>
                <a:defRPr/>
              </a:pPr>
              <a:t>1/26/2018</a:t>
            </a:fld>
            <a:endParaRPr lang="en-GB"/>
          </a:p>
        </p:txBody>
      </p:sp>
      <p:sp>
        <p:nvSpPr>
          <p:cNvPr id="23559" name="Footer Placeholder 6"/>
          <p:cNvSpPr>
            <a:spLocks noGrp="1"/>
          </p:cNvSpPr>
          <p:nvPr>
            <p:ph type="ftr" sz="quarter" idx="11"/>
          </p:nvPr>
        </p:nvSpPr>
        <p:spPr/>
        <p:txBody>
          <a:bodyPr/>
          <a:lstStyle/>
          <a:p>
            <a:pPr>
              <a:defRPr/>
            </a:pPr>
            <a:r>
              <a:rPr lang="en-GB"/>
              <a:t>Malware</a:t>
            </a:r>
          </a:p>
        </p:txBody>
      </p:sp>
      <p:sp>
        <p:nvSpPr>
          <p:cNvPr id="23558" name="Slide Number Placeholder 5"/>
          <p:cNvSpPr>
            <a:spLocks noGrp="1"/>
          </p:cNvSpPr>
          <p:nvPr>
            <p:ph type="sldNum" sz="quarter" idx="12"/>
          </p:nvPr>
        </p:nvSpPr>
        <p:spPr/>
        <p:txBody>
          <a:bodyPr/>
          <a:lstStyle/>
          <a:p>
            <a:pPr>
              <a:defRPr/>
            </a:pPr>
            <a:fld id="{AFE7B702-0553-4D01-8D75-9AB60DAF882E}" type="slidenum">
              <a:rPr lang="en-GB"/>
              <a:pPr>
                <a:defRPr/>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p:cNvSpPr>
            <a:spLocks noGrp="1"/>
          </p:cNvSpPr>
          <p:nvPr>
            <p:ph type="title"/>
          </p:nvPr>
        </p:nvSpPr>
        <p:spPr/>
        <p:txBody>
          <a:bodyPr/>
          <a:lstStyle/>
          <a:p>
            <a:pPr eaLnBrk="1" hangingPunct="1"/>
            <a:r>
              <a:rPr lang="it-IT" smtClean="0"/>
              <a:t>Quarantine</a:t>
            </a:r>
          </a:p>
        </p:txBody>
      </p:sp>
      <p:sp>
        <p:nvSpPr>
          <p:cNvPr id="8195" name="Segnaposto contenuto 2"/>
          <p:cNvSpPr>
            <a:spLocks noGrp="1"/>
          </p:cNvSpPr>
          <p:nvPr>
            <p:ph idx="1"/>
          </p:nvPr>
        </p:nvSpPr>
        <p:spPr>
          <a:xfrm>
            <a:off x="381000" y="1600200"/>
            <a:ext cx="8226425" cy="4648200"/>
          </a:xfrm>
        </p:spPr>
        <p:txBody>
          <a:bodyPr rtlCol="0">
            <a:normAutofit fontScale="70000" lnSpcReduction="20000"/>
          </a:bodyPr>
          <a:lstStyle/>
          <a:p>
            <a:pPr eaLnBrk="1" fontAlgn="auto" hangingPunct="1">
              <a:lnSpc>
                <a:spcPct val="120000"/>
              </a:lnSpc>
              <a:spcAft>
                <a:spcPts val="0"/>
              </a:spcAft>
              <a:buFont typeface="Arial" pitchFamily="34" charset="0"/>
              <a:buChar char="•"/>
              <a:defRPr/>
            </a:pPr>
            <a:r>
              <a:rPr lang="en-US" dirty="0" smtClean="0"/>
              <a:t>A suspicious file can be isolated in a folder called </a:t>
            </a:r>
            <a:r>
              <a:rPr lang="en-US" dirty="0" smtClean="0">
                <a:solidFill>
                  <a:schemeClr val="accent6"/>
                </a:solidFill>
              </a:rPr>
              <a:t>quarantine</a:t>
            </a:r>
            <a:r>
              <a:rPr lang="en-US" dirty="0" smtClean="0"/>
              <a:t>:</a:t>
            </a:r>
          </a:p>
          <a:p>
            <a:pPr lvl="1" eaLnBrk="1" fontAlgn="auto" hangingPunct="1">
              <a:lnSpc>
                <a:spcPct val="120000"/>
              </a:lnSpc>
              <a:spcAft>
                <a:spcPts val="0"/>
              </a:spcAft>
              <a:buFont typeface="Arial" pitchFamily="34" charset="0"/>
              <a:buChar char="–"/>
              <a:defRPr/>
            </a:pPr>
            <a:r>
              <a:rPr lang="en-US" dirty="0" err="1" smtClean="0"/>
              <a:t>E.g</a:t>
            </a:r>
            <a:r>
              <a:rPr lang="en-US" dirty="0" smtClean="0"/>
              <a:t>,. if the result of the heuristic analysis is positive and you are waiting for db signatures update</a:t>
            </a:r>
          </a:p>
          <a:p>
            <a:pPr eaLnBrk="1" fontAlgn="auto" hangingPunct="1">
              <a:lnSpc>
                <a:spcPct val="120000"/>
              </a:lnSpc>
              <a:spcAft>
                <a:spcPts val="0"/>
              </a:spcAft>
              <a:buFont typeface="Arial" pitchFamily="34" charset="0"/>
              <a:buChar char="•"/>
              <a:defRPr/>
            </a:pPr>
            <a:r>
              <a:rPr lang="en-US" dirty="0" smtClean="0"/>
              <a:t>The suspicious file is not deleted but made harmless: the user can decide when to remove it or eventually restore for a false positive</a:t>
            </a:r>
          </a:p>
          <a:p>
            <a:pPr lvl="1" eaLnBrk="1" fontAlgn="auto" hangingPunct="1">
              <a:lnSpc>
                <a:spcPct val="120000"/>
              </a:lnSpc>
              <a:spcAft>
                <a:spcPts val="0"/>
              </a:spcAft>
              <a:buFont typeface="Arial" pitchFamily="34" charset="0"/>
              <a:buChar char="–"/>
              <a:defRPr/>
            </a:pPr>
            <a:r>
              <a:rPr lang="en-US" dirty="0" smtClean="0"/>
              <a:t>Interacting with a file in quarantine it is possible only through the antivirus program</a:t>
            </a:r>
          </a:p>
          <a:p>
            <a:pPr eaLnBrk="1" fontAlgn="auto" hangingPunct="1">
              <a:lnSpc>
                <a:spcPct val="120000"/>
              </a:lnSpc>
              <a:spcAft>
                <a:spcPts val="0"/>
              </a:spcAft>
              <a:buFont typeface="Arial" pitchFamily="34" charset="0"/>
              <a:buChar char="•"/>
              <a:defRPr/>
            </a:pPr>
            <a:r>
              <a:rPr lang="en-US" dirty="0" smtClean="0"/>
              <a:t>The file in quarantine is harmless because it is encrypted</a:t>
            </a:r>
          </a:p>
          <a:p>
            <a:pPr eaLnBrk="1" fontAlgn="auto" hangingPunct="1">
              <a:lnSpc>
                <a:spcPct val="120000"/>
              </a:lnSpc>
              <a:spcAft>
                <a:spcPts val="0"/>
              </a:spcAft>
              <a:buFont typeface="Arial" pitchFamily="34" charset="0"/>
              <a:buChar char="•"/>
              <a:defRPr/>
            </a:pPr>
            <a:r>
              <a:rPr lang="en-US" dirty="0" smtClean="0"/>
              <a:t>Usually the quarantine technique is proprietary and  the details are kept secret</a:t>
            </a:r>
          </a:p>
        </p:txBody>
      </p:sp>
      <p:sp>
        <p:nvSpPr>
          <p:cNvPr id="24580" name="Date Placeholder 6"/>
          <p:cNvSpPr>
            <a:spLocks noGrp="1"/>
          </p:cNvSpPr>
          <p:nvPr>
            <p:ph type="dt" sz="half" idx="10"/>
          </p:nvPr>
        </p:nvSpPr>
        <p:spPr/>
        <p:txBody>
          <a:bodyPr/>
          <a:lstStyle/>
          <a:p>
            <a:pPr>
              <a:defRPr/>
            </a:pPr>
            <a:fld id="{3C412F01-D749-46EF-85D5-DF9A9B94DCE0}" type="datetime1">
              <a:rPr lang="en-US"/>
              <a:pPr>
                <a:defRPr/>
              </a:pPr>
              <a:t>1/26/2018</a:t>
            </a:fld>
            <a:endParaRPr lang="en-GB"/>
          </a:p>
        </p:txBody>
      </p:sp>
      <p:sp>
        <p:nvSpPr>
          <p:cNvPr id="24582" name="Footer Placeholder 8"/>
          <p:cNvSpPr>
            <a:spLocks noGrp="1"/>
          </p:cNvSpPr>
          <p:nvPr>
            <p:ph type="ftr" sz="quarter" idx="11"/>
          </p:nvPr>
        </p:nvSpPr>
        <p:spPr/>
        <p:txBody>
          <a:bodyPr/>
          <a:lstStyle/>
          <a:p>
            <a:pPr>
              <a:defRPr/>
            </a:pPr>
            <a:r>
              <a:rPr lang="en-GB"/>
              <a:t>Malware</a:t>
            </a:r>
          </a:p>
        </p:txBody>
      </p:sp>
      <p:sp>
        <p:nvSpPr>
          <p:cNvPr id="24581" name="Slide Number Placeholder 7"/>
          <p:cNvSpPr>
            <a:spLocks noGrp="1"/>
          </p:cNvSpPr>
          <p:nvPr>
            <p:ph type="sldNum" sz="quarter" idx="12"/>
          </p:nvPr>
        </p:nvSpPr>
        <p:spPr/>
        <p:txBody>
          <a:bodyPr/>
          <a:lstStyle/>
          <a:p>
            <a:pPr>
              <a:defRPr/>
            </a:pPr>
            <a:fld id="{B05A6651-4522-426E-931B-7E21A6EB2C6A}" type="slidenum">
              <a:rPr lang="en-GB"/>
              <a:pPr>
                <a:defRPr/>
              </a:pPr>
              <a:t>37</a:t>
            </a:fld>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olo 1"/>
          <p:cNvSpPr>
            <a:spLocks noGrp="1"/>
          </p:cNvSpPr>
          <p:nvPr>
            <p:ph type="title"/>
          </p:nvPr>
        </p:nvSpPr>
        <p:spPr/>
        <p:txBody>
          <a:bodyPr/>
          <a:lstStyle/>
          <a:p>
            <a:pPr eaLnBrk="1" hangingPunct="1"/>
            <a:r>
              <a:rPr lang="it-IT" smtClean="0"/>
              <a:t>Static vs. Dynamic Analysis</a:t>
            </a:r>
          </a:p>
        </p:txBody>
      </p:sp>
      <p:sp>
        <p:nvSpPr>
          <p:cNvPr id="9219" name="Segnaposto contenuto 2"/>
          <p:cNvSpPr>
            <a:spLocks noGrp="1"/>
          </p:cNvSpPr>
          <p:nvPr>
            <p:ph sz="half" idx="1"/>
          </p:nvPr>
        </p:nvSpPr>
        <p:spPr>
          <a:xfrm>
            <a:off x="457200" y="1447800"/>
            <a:ext cx="4037013" cy="4876800"/>
          </a:xfrm>
        </p:spPr>
        <p:txBody>
          <a:bodyPr rtlCol="0">
            <a:normAutofit fontScale="62500" lnSpcReduction="20000"/>
          </a:bodyPr>
          <a:lstStyle/>
          <a:p>
            <a:pPr eaLnBrk="1" fontAlgn="auto" hangingPunct="1">
              <a:lnSpc>
                <a:spcPct val="120000"/>
              </a:lnSpc>
              <a:spcAft>
                <a:spcPts val="0"/>
              </a:spcAft>
              <a:buFont typeface="Wingdings" pitchFamily="2" charset="2"/>
              <a:buNone/>
              <a:defRPr/>
            </a:pPr>
            <a:r>
              <a:rPr lang="en-US" dirty="0" smtClean="0">
                <a:solidFill>
                  <a:schemeClr val="accent6"/>
                </a:solidFill>
              </a:rPr>
              <a:t>Static Analysis</a:t>
            </a:r>
          </a:p>
          <a:p>
            <a:pPr eaLnBrk="1" fontAlgn="auto" hangingPunct="1">
              <a:lnSpc>
                <a:spcPct val="120000"/>
              </a:lnSpc>
              <a:spcAft>
                <a:spcPts val="0"/>
              </a:spcAft>
              <a:buFont typeface="Arial" pitchFamily="34" charset="0"/>
              <a:buChar char="•"/>
              <a:defRPr/>
            </a:pPr>
            <a:r>
              <a:rPr lang="en-US" dirty="0" smtClean="0"/>
              <a:t>Checks the code without trying to execute it</a:t>
            </a:r>
          </a:p>
          <a:p>
            <a:pPr eaLnBrk="1" fontAlgn="auto" hangingPunct="1">
              <a:lnSpc>
                <a:spcPct val="120000"/>
              </a:lnSpc>
              <a:spcAft>
                <a:spcPts val="0"/>
              </a:spcAft>
              <a:buFont typeface="Arial" pitchFamily="34" charset="0"/>
              <a:buChar char="•"/>
              <a:defRPr/>
            </a:pPr>
            <a:r>
              <a:rPr lang="en-US" dirty="0" smtClean="0"/>
              <a:t>Quick scan in white list</a:t>
            </a:r>
          </a:p>
          <a:p>
            <a:pPr eaLnBrk="1" fontAlgn="auto" hangingPunct="1">
              <a:lnSpc>
                <a:spcPct val="120000"/>
              </a:lnSpc>
              <a:spcAft>
                <a:spcPts val="0"/>
              </a:spcAft>
              <a:buFont typeface="Arial" pitchFamily="34" charset="0"/>
              <a:buChar char="•"/>
              <a:defRPr/>
            </a:pPr>
            <a:r>
              <a:rPr lang="en-US" dirty="0" smtClean="0"/>
              <a:t>Filtering: scan with different antivirus and check if they return same result with different name </a:t>
            </a:r>
          </a:p>
          <a:p>
            <a:pPr eaLnBrk="1" fontAlgn="auto" hangingPunct="1">
              <a:lnSpc>
                <a:spcPct val="120000"/>
              </a:lnSpc>
              <a:spcAft>
                <a:spcPts val="0"/>
              </a:spcAft>
              <a:buFont typeface="Arial" pitchFamily="34" charset="0"/>
              <a:buChar char="•"/>
              <a:defRPr/>
            </a:pPr>
            <a:r>
              <a:rPr lang="en-US" dirty="0" smtClean="0"/>
              <a:t>Weeding: remove the correct part of files as junk to better identify the virus</a:t>
            </a:r>
          </a:p>
          <a:p>
            <a:pPr eaLnBrk="1" fontAlgn="auto" hangingPunct="1">
              <a:lnSpc>
                <a:spcPct val="120000"/>
              </a:lnSpc>
              <a:spcAft>
                <a:spcPts val="0"/>
              </a:spcAft>
              <a:buFont typeface="Arial" pitchFamily="34" charset="0"/>
              <a:buChar char="•"/>
              <a:defRPr/>
            </a:pPr>
            <a:r>
              <a:rPr lang="en-US" dirty="0" smtClean="0"/>
              <a:t>Code analysis: check binary code to understand if it is an executable, e.g., PE</a:t>
            </a:r>
          </a:p>
          <a:p>
            <a:pPr eaLnBrk="1" fontAlgn="auto" hangingPunct="1">
              <a:lnSpc>
                <a:spcPct val="120000"/>
              </a:lnSpc>
              <a:spcAft>
                <a:spcPts val="0"/>
              </a:spcAft>
              <a:buFont typeface="Arial" pitchFamily="34" charset="0"/>
              <a:buChar char="•"/>
              <a:defRPr/>
            </a:pPr>
            <a:r>
              <a:rPr lang="en-US" dirty="0" smtClean="0"/>
              <a:t>Disassembling: c</a:t>
            </a:r>
            <a:r>
              <a:rPr lang="en-US" sz="2600" dirty="0" smtClean="0"/>
              <a:t>heck if the byte code shows something unusual</a:t>
            </a:r>
          </a:p>
        </p:txBody>
      </p:sp>
      <p:sp>
        <p:nvSpPr>
          <p:cNvPr id="10" name="Content Placeholder 9"/>
          <p:cNvSpPr>
            <a:spLocks noGrp="1"/>
          </p:cNvSpPr>
          <p:nvPr>
            <p:ph sz="half" idx="2"/>
          </p:nvPr>
        </p:nvSpPr>
        <p:spPr>
          <a:xfrm>
            <a:off x="4646613" y="1447800"/>
            <a:ext cx="4037012" cy="3657600"/>
          </a:xfrm>
        </p:spPr>
        <p:txBody>
          <a:bodyPr rtlCol="0">
            <a:normAutofit fontScale="62500" lnSpcReduction="20000"/>
          </a:bodyPr>
          <a:lstStyle/>
          <a:p>
            <a:pPr eaLnBrk="1" fontAlgn="auto" hangingPunct="1">
              <a:lnSpc>
                <a:spcPct val="120000"/>
              </a:lnSpc>
              <a:spcAft>
                <a:spcPts val="0"/>
              </a:spcAft>
              <a:buFont typeface="Wingdings" pitchFamily="2" charset="2"/>
              <a:buNone/>
              <a:defRPr/>
            </a:pPr>
            <a:r>
              <a:rPr lang="en-US" dirty="0" smtClean="0">
                <a:solidFill>
                  <a:schemeClr val="accent6"/>
                </a:solidFill>
              </a:rPr>
              <a:t>Dynamic Analysis</a:t>
            </a:r>
          </a:p>
          <a:p>
            <a:pPr eaLnBrk="1" fontAlgn="auto" hangingPunct="1">
              <a:lnSpc>
                <a:spcPct val="120000"/>
              </a:lnSpc>
              <a:spcAft>
                <a:spcPts val="0"/>
              </a:spcAft>
              <a:buFont typeface="Arial" pitchFamily="34" charset="0"/>
              <a:buChar char="•"/>
              <a:defRPr/>
            </a:pPr>
            <a:r>
              <a:rPr lang="en-US" dirty="0" smtClean="0"/>
              <a:t>Check the execution of codes inside a virtual sandbox</a:t>
            </a:r>
          </a:p>
          <a:p>
            <a:pPr eaLnBrk="1" fontAlgn="auto" hangingPunct="1">
              <a:lnSpc>
                <a:spcPct val="120000"/>
              </a:lnSpc>
              <a:spcAft>
                <a:spcPts val="0"/>
              </a:spcAft>
              <a:buFont typeface="Arial" pitchFamily="34" charset="0"/>
              <a:buChar char="•"/>
              <a:defRPr/>
            </a:pPr>
            <a:r>
              <a:rPr lang="en-US" sz="3200" dirty="0" smtClean="0"/>
              <a:t>Monitor</a:t>
            </a:r>
          </a:p>
          <a:p>
            <a:pPr lvl="1" eaLnBrk="1" fontAlgn="auto" hangingPunct="1">
              <a:lnSpc>
                <a:spcPct val="120000"/>
              </a:lnSpc>
              <a:spcAft>
                <a:spcPts val="0"/>
              </a:spcAft>
              <a:buFont typeface="Arial" pitchFamily="34" charset="0"/>
              <a:buChar char="–"/>
              <a:defRPr/>
            </a:pPr>
            <a:r>
              <a:rPr lang="en-US" dirty="0" smtClean="0"/>
              <a:t>File changes</a:t>
            </a:r>
          </a:p>
          <a:p>
            <a:pPr lvl="1" eaLnBrk="1" fontAlgn="auto" hangingPunct="1">
              <a:lnSpc>
                <a:spcPct val="120000"/>
              </a:lnSpc>
              <a:spcAft>
                <a:spcPts val="0"/>
              </a:spcAft>
              <a:buFont typeface="Arial" pitchFamily="34" charset="0"/>
              <a:buChar char="–"/>
              <a:defRPr/>
            </a:pPr>
            <a:r>
              <a:rPr lang="en-US" dirty="0" smtClean="0"/>
              <a:t>Registry changes</a:t>
            </a:r>
          </a:p>
          <a:p>
            <a:pPr lvl="1" eaLnBrk="1" fontAlgn="auto" hangingPunct="1">
              <a:lnSpc>
                <a:spcPct val="120000"/>
              </a:lnSpc>
              <a:spcAft>
                <a:spcPts val="0"/>
              </a:spcAft>
              <a:buFont typeface="Arial" pitchFamily="34" charset="0"/>
              <a:buChar char="–"/>
              <a:defRPr/>
            </a:pPr>
            <a:r>
              <a:rPr lang="en-US" dirty="0" smtClean="0"/>
              <a:t>Processes and threads</a:t>
            </a:r>
          </a:p>
          <a:p>
            <a:pPr lvl="1" eaLnBrk="1" fontAlgn="auto" hangingPunct="1">
              <a:lnSpc>
                <a:spcPct val="120000"/>
              </a:lnSpc>
              <a:spcAft>
                <a:spcPts val="0"/>
              </a:spcAft>
              <a:buFont typeface="Arial" pitchFamily="34" charset="0"/>
              <a:buChar char="–"/>
              <a:defRPr/>
            </a:pPr>
            <a:r>
              <a:rPr lang="en-US" dirty="0" smtClean="0"/>
              <a:t>Networks ports</a:t>
            </a:r>
          </a:p>
        </p:txBody>
      </p:sp>
      <p:sp>
        <p:nvSpPr>
          <p:cNvPr id="25605" name="Date Placeholder 6"/>
          <p:cNvSpPr>
            <a:spLocks noGrp="1"/>
          </p:cNvSpPr>
          <p:nvPr>
            <p:ph type="dt" sz="half" idx="10"/>
          </p:nvPr>
        </p:nvSpPr>
        <p:spPr/>
        <p:txBody>
          <a:bodyPr/>
          <a:lstStyle/>
          <a:p>
            <a:pPr>
              <a:defRPr/>
            </a:pPr>
            <a:fld id="{EF32E481-1382-4E13-A1E3-C969AEC05132}" type="datetime1">
              <a:rPr lang="en-US"/>
              <a:pPr>
                <a:defRPr/>
              </a:pPr>
              <a:t>1/26/2018</a:t>
            </a:fld>
            <a:endParaRPr lang="en-GB"/>
          </a:p>
        </p:txBody>
      </p:sp>
      <p:sp>
        <p:nvSpPr>
          <p:cNvPr id="25606" name="Footer Placeholder 8"/>
          <p:cNvSpPr>
            <a:spLocks noGrp="1"/>
          </p:cNvSpPr>
          <p:nvPr>
            <p:ph type="ftr" sz="quarter" idx="11"/>
          </p:nvPr>
        </p:nvSpPr>
        <p:spPr/>
        <p:txBody>
          <a:bodyPr/>
          <a:lstStyle/>
          <a:p>
            <a:pPr>
              <a:defRPr/>
            </a:pPr>
            <a:r>
              <a:rPr lang="en-GB"/>
              <a:t>Malware</a:t>
            </a:r>
          </a:p>
        </p:txBody>
      </p:sp>
      <p:sp>
        <p:nvSpPr>
          <p:cNvPr id="25607" name="Slide Number Placeholder 7"/>
          <p:cNvSpPr>
            <a:spLocks noGrp="1"/>
          </p:cNvSpPr>
          <p:nvPr>
            <p:ph type="sldNum" sz="quarter" idx="12"/>
          </p:nvPr>
        </p:nvSpPr>
        <p:spPr/>
        <p:txBody>
          <a:bodyPr/>
          <a:lstStyle/>
          <a:p>
            <a:pPr>
              <a:defRPr/>
            </a:pPr>
            <a:fld id="{1F86FF93-C509-4727-8CDE-85ECDB43358A}" type="slidenum">
              <a:rPr lang="en-GB"/>
              <a:pPr>
                <a:defRPr/>
              </a:pPr>
              <a:t>38</a:t>
            </a:fld>
            <a:endParaRPr lang="en-GB"/>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smtClean="0"/>
              <a:t>Virus Detection is Undecidable</a:t>
            </a:r>
            <a:endParaRPr lang="en-US" smtClean="0"/>
          </a:p>
        </p:txBody>
      </p:sp>
      <p:sp>
        <p:nvSpPr>
          <p:cNvPr id="3" name="Content Placeholder 2"/>
          <p:cNvSpPr>
            <a:spLocks noGrp="1"/>
          </p:cNvSpPr>
          <p:nvPr>
            <p:ph sz="half" idx="1"/>
          </p:nvPr>
        </p:nvSpPr>
        <p:spPr>
          <a:xfrm>
            <a:off x="457200" y="1600200"/>
            <a:ext cx="4037013" cy="4343400"/>
          </a:xfrm>
        </p:spPr>
        <p:txBody>
          <a:bodyPr rtlCol="0">
            <a:normAutofit fontScale="92500" lnSpcReduction="10000"/>
          </a:bodyPr>
          <a:lstStyle/>
          <a:p>
            <a:pPr eaLnBrk="1" fontAlgn="auto" hangingPunct="1">
              <a:lnSpc>
                <a:spcPct val="110000"/>
              </a:lnSpc>
              <a:spcAft>
                <a:spcPts val="0"/>
              </a:spcAft>
              <a:defRPr/>
            </a:pPr>
            <a:r>
              <a:rPr lang="en-GB" dirty="0" smtClean="0"/>
              <a:t>Theoretical result by Fred Cohen (1987)</a:t>
            </a:r>
          </a:p>
          <a:p>
            <a:pPr eaLnBrk="1" fontAlgn="auto" hangingPunct="1">
              <a:lnSpc>
                <a:spcPct val="110000"/>
              </a:lnSpc>
              <a:spcAft>
                <a:spcPts val="0"/>
              </a:spcAft>
              <a:defRPr/>
            </a:pPr>
            <a:r>
              <a:rPr lang="en-US" dirty="0" smtClean="0"/>
              <a:t>Virus abstractly modeled as program that eventually executes </a:t>
            </a:r>
            <a:r>
              <a:rPr lang="en-US" dirty="0" smtClean="0">
                <a:solidFill>
                  <a:schemeClr val="accent6"/>
                </a:solidFill>
              </a:rPr>
              <a:t>infect</a:t>
            </a:r>
          </a:p>
          <a:p>
            <a:pPr eaLnBrk="1" fontAlgn="auto" hangingPunct="1">
              <a:lnSpc>
                <a:spcPct val="110000"/>
              </a:lnSpc>
              <a:spcAft>
                <a:spcPts val="0"/>
              </a:spcAft>
              <a:defRPr/>
            </a:pPr>
            <a:r>
              <a:rPr lang="en-US" dirty="0" smtClean="0"/>
              <a:t>Code for</a:t>
            </a:r>
            <a:r>
              <a:rPr lang="en-US" dirty="0" smtClean="0">
                <a:solidFill>
                  <a:schemeClr val="accent2"/>
                </a:solidFill>
              </a:rPr>
              <a:t> </a:t>
            </a:r>
            <a:r>
              <a:rPr lang="en-US" dirty="0" smtClean="0">
                <a:solidFill>
                  <a:schemeClr val="accent6"/>
                </a:solidFill>
              </a:rPr>
              <a:t>infect</a:t>
            </a:r>
            <a:r>
              <a:rPr lang="en-US" dirty="0" smtClean="0">
                <a:solidFill>
                  <a:schemeClr val="accent2"/>
                </a:solidFill>
              </a:rPr>
              <a:t> </a:t>
            </a:r>
            <a:r>
              <a:rPr lang="en-US" dirty="0" smtClean="0"/>
              <a:t>may be generated at runtime</a:t>
            </a:r>
          </a:p>
          <a:p>
            <a:pPr eaLnBrk="1" fontAlgn="auto" hangingPunct="1">
              <a:lnSpc>
                <a:spcPct val="110000"/>
              </a:lnSpc>
              <a:spcAft>
                <a:spcPts val="0"/>
              </a:spcAft>
              <a:defRPr/>
            </a:pPr>
            <a:r>
              <a:rPr lang="en-US" dirty="0" smtClean="0"/>
              <a:t>Proof by contradiction similar to that of the halting problem</a:t>
            </a:r>
          </a:p>
        </p:txBody>
      </p:sp>
      <p:sp>
        <p:nvSpPr>
          <p:cNvPr id="4" name="Content Placeholder 3"/>
          <p:cNvSpPr>
            <a:spLocks noGrp="1"/>
          </p:cNvSpPr>
          <p:nvPr>
            <p:ph sz="half" idx="2"/>
          </p:nvPr>
        </p:nvSpPr>
        <p:spPr>
          <a:xfrm>
            <a:off x="4646613" y="1600200"/>
            <a:ext cx="3811587" cy="4648200"/>
          </a:xfrm>
        </p:spPr>
        <p:txBody>
          <a:bodyPr rtlCol="0">
            <a:normAutofit fontScale="92500" lnSpcReduction="10000"/>
          </a:bodyPr>
          <a:lstStyle/>
          <a:p>
            <a:pPr eaLnBrk="1" fontAlgn="auto" hangingPunct="1">
              <a:spcAft>
                <a:spcPts val="0"/>
              </a:spcAft>
              <a:defRPr/>
            </a:pPr>
            <a:r>
              <a:rPr lang="en-US" dirty="0" smtClean="0"/>
              <a:t>Suppose program </a:t>
            </a:r>
            <a:r>
              <a:rPr lang="en-US" dirty="0" err="1" smtClean="0">
                <a:solidFill>
                  <a:schemeClr val="accent6"/>
                </a:solidFill>
              </a:rPr>
              <a:t>isVirus</a:t>
            </a:r>
            <a:r>
              <a:rPr lang="en-US" dirty="0" smtClean="0"/>
              <a:t>(P)</a:t>
            </a:r>
            <a:r>
              <a:rPr lang="en-US" dirty="0" smtClean="0">
                <a:solidFill>
                  <a:schemeClr val="accent2"/>
                </a:solidFill>
              </a:rPr>
              <a:t> </a:t>
            </a:r>
            <a:r>
              <a:rPr lang="en-US" dirty="0" smtClean="0"/>
              <a:t>determines whether program P is a virus</a:t>
            </a:r>
          </a:p>
          <a:p>
            <a:pPr eaLnBrk="1" fontAlgn="auto" hangingPunct="1">
              <a:spcAft>
                <a:spcPts val="0"/>
              </a:spcAft>
              <a:defRPr/>
            </a:pPr>
            <a:r>
              <a:rPr lang="en-US" dirty="0" smtClean="0"/>
              <a:t>Define new program Q as follows:</a:t>
            </a:r>
          </a:p>
          <a:p>
            <a:pPr lvl="1" eaLnBrk="1" fontAlgn="auto" hangingPunct="1">
              <a:spcAft>
                <a:spcPts val="0"/>
              </a:spcAft>
              <a:buFont typeface="Arial" charset="0"/>
              <a:buNone/>
              <a:defRPr/>
            </a:pPr>
            <a:r>
              <a:rPr lang="en-US" dirty="0" smtClean="0"/>
              <a:t>	if (not </a:t>
            </a:r>
            <a:r>
              <a:rPr lang="en-US" dirty="0" err="1" smtClean="0">
                <a:solidFill>
                  <a:schemeClr val="accent6"/>
                </a:solidFill>
              </a:rPr>
              <a:t>isVirus</a:t>
            </a:r>
            <a:r>
              <a:rPr lang="en-US" dirty="0" smtClean="0"/>
              <a:t>(Q))</a:t>
            </a:r>
          </a:p>
          <a:p>
            <a:pPr lvl="1" eaLnBrk="1" fontAlgn="auto" hangingPunct="1">
              <a:spcAft>
                <a:spcPts val="0"/>
              </a:spcAft>
              <a:buFont typeface="Arial" charset="0"/>
              <a:buNone/>
              <a:defRPr/>
            </a:pPr>
            <a:r>
              <a:rPr lang="en-US" dirty="0" smtClean="0"/>
              <a:t>		</a:t>
            </a:r>
            <a:r>
              <a:rPr lang="en-US" dirty="0" smtClean="0">
                <a:solidFill>
                  <a:schemeClr val="accent6"/>
                </a:solidFill>
              </a:rPr>
              <a:t>infect</a:t>
            </a:r>
            <a:r>
              <a:rPr lang="en-US" dirty="0" smtClean="0">
                <a:solidFill>
                  <a:srgbClr val="C00000"/>
                </a:solidFill>
              </a:rPr>
              <a:t/>
            </a:r>
            <a:br>
              <a:rPr lang="en-US" dirty="0" smtClean="0">
                <a:solidFill>
                  <a:srgbClr val="C00000"/>
                </a:solidFill>
              </a:rPr>
            </a:br>
            <a:r>
              <a:rPr lang="en-US" dirty="0" smtClean="0"/>
              <a:t>stop</a:t>
            </a:r>
          </a:p>
          <a:p>
            <a:pPr eaLnBrk="1" fontAlgn="auto" hangingPunct="1">
              <a:spcAft>
                <a:spcPts val="0"/>
              </a:spcAft>
              <a:defRPr/>
            </a:pPr>
            <a:r>
              <a:rPr lang="en-US" dirty="0" smtClean="0"/>
              <a:t>Running </a:t>
            </a:r>
            <a:r>
              <a:rPr lang="en-US" dirty="0" err="1" smtClean="0">
                <a:solidFill>
                  <a:schemeClr val="accent6"/>
                </a:solidFill>
              </a:rPr>
              <a:t>isVirus</a:t>
            </a:r>
            <a:r>
              <a:rPr lang="en-US" dirty="0" smtClean="0">
                <a:solidFill>
                  <a:schemeClr val="accent2"/>
                </a:solidFill>
              </a:rPr>
              <a:t> </a:t>
            </a:r>
            <a:r>
              <a:rPr lang="en-US" dirty="0" smtClean="0"/>
              <a:t>on Q achieves a contradiction</a:t>
            </a:r>
          </a:p>
        </p:txBody>
      </p:sp>
      <p:sp>
        <p:nvSpPr>
          <p:cNvPr id="16389" name="Date Placeholder 7"/>
          <p:cNvSpPr>
            <a:spLocks noGrp="1"/>
          </p:cNvSpPr>
          <p:nvPr>
            <p:ph type="dt" sz="half" idx="10"/>
          </p:nvPr>
        </p:nvSpPr>
        <p:spPr/>
        <p:txBody>
          <a:bodyPr/>
          <a:lstStyle/>
          <a:p>
            <a:pPr>
              <a:defRPr/>
            </a:pPr>
            <a:fld id="{EC82E368-8865-4784-8614-2953C430A2A2}" type="datetime1">
              <a:rPr lang="en-US"/>
              <a:pPr>
                <a:defRPr/>
              </a:pPr>
              <a:t>1/26/2018</a:t>
            </a:fld>
            <a:endParaRPr lang="en-GB"/>
          </a:p>
        </p:txBody>
      </p:sp>
      <p:sp>
        <p:nvSpPr>
          <p:cNvPr id="16391" name="Footer Placeholder 9"/>
          <p:cNvSpPr>
            <a:spLocks noGrp="1"/>
          </p:cNvSpPr>
          <p:nvPr>
            <p:ph type="ftr" sz="quarter" idx="11"/>
          </p:nvPr>
        </p:nvSpPr>
        <p:spPr/>
        <p:txBody>
          <a:bodyPr/>
          <a:lstStyle/>
          <a:p>
            <a:pPr>
              <a:defRPr/>
            </a:pPr>
            <a:r>
              <a:rPr lang="en-GB" dirty="0"/>
              <a:t>Malware</a:t>
            </a:r>
          </a:p>
        </p:txBody>
      </p:sp>
      <p:sp>
        <p:nvSpPr>
          <p:cNvPr id="16390" name="Slide Number Placeholder 8"/>
          <p:cNvSpPr>
            <a:spLocks noGrp="1"/>
          </p:cNvSpPr>
          <p:nvPr>
            <p:ph type="sldNum" sz="quarter" idx="12"/>
          </p:nvPr>
        </p:nvSpPr>
        <p:spPr/>
        <p:txBody>
          <a:bodyPr/>
          <a:lstStyle/>
          <a:p>
            <a:pPr>
              <a:defRPr/>
            </a:pPr>
            <a:fld id="{BFFD140D-C1F6-42FD-90D6-5ED8EC0ED42C}" type="slidenum">
              <a:rPr lang="en-GB"/>
              <a:pPr>
                <a:defRPr/>
              </a:pPr>
              <a:t>39</a:t>
            </a:fld>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Backdoors</a:t>
            </a:r>
            <a:endParaRPr lang="en-US" dirty="0"/>
          </a:p>
        </p:txBody>
      </p:sp>
      <p:sp>
        <p:nvSpPr>
          <p:cNvPr id="3" name="Content Placeholder 2"/>
          <p:cNvSpPr>
            <a:spLocks noGrp="1"/>
          </p:cNvSpPr>
          <p:nvPr>
            <p:ph idx="1"/>
          </p:nvPr>
        </p:nvSpPr>
        <p:spPr>
          <a:xfrm>
            <a:off x="457200" y="1600200"/>
            <a:ext cx="8382000" cy="4724400"/>
          </a:xfrm>
        </p:spPr>
        <p:txBody>
          <a:bodyPr>
            <a:normAutofit fontScale="92500" lnSpcReduction="20000"/>
          </a:bodyPr>
          <a:lstStyle/>
          <a:p>
            <a:r>
              <a:rPr lang="en-US" dirty="0"/>
              <a:t>A </a:t>
            </a:r>
            <a:r>
              <a:rPr lang="en-US" b="1" dirty="0"/>
              <a:t>backdoor, </a:t>
            </a:r>
            <a:r>
              <a:rPr lang="en-US" dirty="0"/>
              <a:t>which is also sometimes called a </a:t>
            </a:r>
            <a:r>
              <a:rPr lang="en-US" b="1" dirty="0"/>
              <a:t>trapdoor, </a:t>
            </a:r>
            <a:r>
              <a:rPr lang="en-US" dirty="0"/>
              <a:t>is a hidden </a:t>
            </a:r>
            <a:r>
              <a:rPr lang="en-US" dirty="0" smtClean="0"/>
              <a:t>feature or </a:t>
            </a:r>
            <a:r>
              <a:rPr lang="en-US" dirty="0"/>
              <a:t>command in a program that allows a user to perform actions he </a:t>
            </a:r>
            <a:r>
              <a:rPr lang="en-US" dirty="0" smtClean="0"/>
              <a:t>or she </a:t>
            </a:r>
            <a:r>
              <a:rPr lang="en-US" dirty="0"/>
              <a:t>would not normally be allowed to do. </a:t>
            </a:r>
            <a:endParaRPr lang="en-US" dirty="0" smtClean="0"/>
          </a:p>
          <a:p>
            <a:r>
              <a:rPr lang="en-US" dirty="0" smtClean="0"/>
              <a:t>When </a:t>
            </a:r>
            <a:r>
              <a:rPr lang="en-US" dirty="0"/>
              <a:t>used in a normal </a:t>
            </a:r>
            <a:r>
              <a:rPr lang="en-US" dirty="0" smtClean="0"/>
              <a:t>way, this </a:t>
            </a:r>
            <a:r>
              <a:rPr lang="en-US" dirty="0"/>
              <a:t>program performs completely as expected and advertised. </a:t>
            </a:r>
            <a:endParaRPr lang="en-US" dirty="0" smtClean="0"/>
          </a:p>
          <a:p>
            <a:r>
              <a:rPr lang="en-US" dirty="0" smtClean="0"/>
              <a:t>But </a:t>
            </a:r>
            <a:r>
              <a:rPr lang="en-US" dirty="0"/>
              <a:t>if </a:t>
            </a:r>
            <a:r>
              <a:rPr lang="en-US" dirty="0" smtClean="0"/>
              <a:t>the hidden </a:t>
            </a:r>
            <a:r>
              <a:rPr lang="en-US" dirty="0"/>
              <a:t>feature is activated, the program does something unexpected, </a:t>
            </a:r>
            <a:r>
              <a:rPr lang="en-US" dirty="0" smtClean="0"/>
              <a:t>often in </a:t>
            </a:r>
            <a:r>
              <a:rPr lang="en-US" dirty="0"/>
              <a:t>violation of security policies, such as performing a privilege escalation</a:t>
            </a:r>
            <a:r>
              <a:rPr lang="en-US" dirty="0" smtClean="0"/>
              <a:t>.</a:t>
            </a:r>
          </a:p>
          <a:p>
            <a:r>
              <a:rPr lang="en-US" dirty="0" smtClean="0"/>
              <a:t>Benign example: </a:t>
            </a:r>
            <a:r>
              <a:rPr lang="en-US" b="1" dirty="0" smtClean="0"/>
              <a:t>Easter Eggs </a:t>
            </a:r>
            <a:r>
              <a:rPr lang="en-US" dirty="0" smtClean="0"/>
              <a:t>in DVDs and software</a:t>
            </a:r>
            <a:endParaRPr lang="en-US" dirty="0"/>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smtClean="0"/>
              <a:t>Other Undecidable Detection Problems</a:t>
            </a:r>
          </a:p>
        </p:txBody>
      </p:sp>
      <p:sp>
        <p:nvSpPr>
          <p:cNvPr id="3078" name="Rectangle 2"/>
          <p:cNvSpPr>
            <a:spLocks noGrp="1" noChangeArrowheads="1"/>
          </p:cNvSpPr>
          <p:nvPr>
            <p:ph idx="1"/>
          </p:nvPr>
        </p:nvSpPr>
        <p:spPr/>
        <p:txBody>
          <a:bodyPr rtlCol="0">
            <a:normAutofit fontScale="92500" lnSpcReduction="20000"/>
          </a:bodyPr>
          <a:lstStyle/>
          <a:p>
            <a:pPr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500" dirty="0" smtClean="0"/>
              <a:t>Detection of a virus </a:t>
            </a:r>
          </a:p>
          <a:p>
            <a:pPr lvl="1"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100" dirty="0" smtClean="0"/>
              <a:t>by its appearance </a:t>
            </a:r>
          </a:p>
          <a:p>
            <a:pPr lvl="1"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100" dirty="0" smtClean="0"/>
              <a:t>by its behavior </a:t>
            </a:r>
          </a:p>
          <a:p>
            <a:pPr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500" dirty="0" smtClean="0"/>
              <a:t>Detection of an evolution of a known virus </a:t>
            </a:r>
          </a:p>
          <a:p>
            <a:pPr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500" dirty="0" smtClean="0"/>
              <a:t>Detection of a triggering mechanism</a:t>
            </a:r>
          </a:p>
          <a:p>
            <a:pPr lvl="1"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100" dirty="0" smtClean="0"/>
              <a:t> by its appearance </a:t>
            </a:r>
          </a:p>
          <a:p>
            <a:pPr lvl="1"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100" dirty="0" smtClean="0"/>
              <a:t>by its behavior </a:t>
            </a:r>
          </a:p>
          <a:p>
            <a:pPr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500" dirty="0" smtClean="0"/>
              <a:t>Detection of a virus detector</a:t>
            </a:r>
          </a:p>
          <a:p>
            <a:pPr lvl="1"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100" dirty="0" smtClean="0"/>
              <a:t> by its appearance </a:t>
            </a:r>
          </a:p>
          <a:p>
            <a:pPr lvl="1"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100" dirty="0" smtClean="0"/>
              <a:t>by its behavior </a:t>
            </a:r>
          </a:p>
          <a:p>
            <a:pPr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500" dirty="0" smtClean="0"/>
              <a:t>Detection of an evolution of </a:t>
            </a:r>
          </a:p>
          <a:p>
            <a:pPr lvl="1"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100" dirty="0" smtClean="0"/>
              <a:t>a known virus</a:t>
            </a:r>
          </a:p>
          <a:p>
            <a:pPr lvl="1"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100" dirty="0" smtClean="0"/>
              <a:t>a known triggering mechanism </a:t>
            </a:r>
          </a:p>
          <a:p>
            <a:pPr lvl="1" eaLnBrk="1" fontAlgn="auto" hangingPunct="1">
              <a:spcAft>
                <a:spcPts val="0"/>
              </a:spcAf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100" dirty="0" smtClean="0"/>
              <a:t>a virus detector</a:t>
            </a:r>
            <a:endParaRPr lang="en-US" sz="1700" dirty="0" smtClean="0"/>
          </a:p>
        </p:txBody>
      </p:sp>
      <p:sp>
        <p:nvSpPr>
          <p:cNvPr id="17412" name="Date Placeholder 6"/>
          <p:cNvSpPr>
            <a:spLocks noGrp="1"/>
          </p:cNvSpPr>
          <p:nvPr>
            <p:ph type="dt" sz="half" idx="10"/>
          </p:nvPr>
        </p:nvSpPr>
        <p:spPr/>
        <p:txBody>
          <a:bodyPr/>
          <a:lstStyle/>
          <a:p>
            <a:pPr>
              <a:defRPr/>
            </a:pPr>
            <a:fld id="{0BB06AFC-4C8A-4014-8204-7EFC313D42BF}" type="datetime1">
              <a:rPr lang="en-US"/>
              <a:pPr>
                <a:defRPr/>
              </a:pPr>
              <a:t>1/26/2018</a:t>
            </a:fld>
            <a:endParaRPr lang="en-GB"/>
          </a:p>
        </p:txBody>
      </p:sp>
      <p:sp>
        <p:nvSpPr>
          <p:cNvPr id="17414" name="Footer Placeholder 8"/>
          <p:cNvSpPr>
            <a:spLocks noGrp="1"/>
          </p:cNvSpPr>
          <p:nvPr>
            <p:ph type="ftr" sz="quarter" idx="11"/>
          </p:nvPr>
        </p:nvSpPr>
        <p:spPr/>
        <p:txBody>
          <a:bodyPr/>
          <a:lstStyle/>
          <a:p>
            <a:pPr>
              <a:defRPr/>
            </a:pPr>
            <a:r>
              <a:rPr lang="en-GB"/>
              <a:t>Malware</a:t>
            </a:r>
          </a:p>
        </p:txBody>
      </p:sp>
      <p:sp>
        <p:nvSpPr>
          <p:cNvPr id="17413" name="Slide Number Placeholder 7"/>
          <p:cNvSpPr>
            <a:spLocks noGrp="1"/>
          </p:cNvSpPr>
          <p:nvPr>
            <p:ph type="sldNum" sz="quarter" idx="12"/>
          </p:nvPr>
        </p:nvSpPr>
        <p:spPr/>
        <p:txBody>
          <a:bodyPr/>
          <a:lstStyle/>
          <a:p>
            <a:pPr>
              <a:defRPr/>
            </a:pPr>
            <a:fld id="{C3CB2957-F09E-4FA2-9988-6B916F980217}" type="slidenum">
              <a:rPr lang="en-GB"/>
              <a:pPr>
                <a:defRPr/>
              </a:pPr>
              <a:t>40</a:t>
            </a:fld>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457200"/>
            <a:ext cx="8229600" cy="6794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Resources</a:t>
            </a:r>
          </a:p>
        </p:txBody>
      </p:sp>
      <p:sp>
        <p:nvSpPr>
          <p:cNvPr id="28675" name="Rectangle 2"/>
          <p:cNvSpPr>
            <a:spLocks noGrp="1" noChangeArrowheads="1"/>
          </p:cNvSpPr>
          <p:nvPr>
            <p:ph idx="1"/>
          </p:nvPr>
        </p:nvSpPr>
        <p:spPr>
          <a:xfrm>
            <a:off x="457200" y="1600200"/>
            <a:ext cx="8229600" cy="3187700"/>
          </a:xfrm>
        </p:spPr>
        <p:txBody>
          <a:bodyPr>
            <a:spAutoFit/>
          </a:bodyPr>
          <a:lstStyle/>
          <a:p>
            <a:pPr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Computer Emergency Response Team</a:t>
            </a:r>
          </a:p>
          <a:p>
            <a:pPr lvl="1"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Research center funded by the US federal government</a:t>
            </a:r>
          </a:p>
          <a:p>
            <a:pPr lvl="1"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Vulnerabilities database</a:t>
            </a:r>
          </a:p>
          <a:p>
            <a:pPr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Symantec</a:t>
            </a:r>
          </a:p>
          <a:p>
            <a:pPr lvl="1"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Reports on malware trends</a:t>
            </a:r>
          </a:p>
          <a:p>
            <a:pPr lvl="1"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Database of malware</a:t>
            </a:r>
            <a:endParaRPr lang="en-US" sz="1600" smtClean="0"/>
          </a:p>
          <a:p>
            <a:pPr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Art of Computer Virus Research and Defense by Peter Szor</a:t>
            </a:r>
          </a:p>
        </p:txBody>
      </p:sp>
      <p:sp>
        <p:nvSpPr>
          <p:cNvPr id="27652" name="Date Placeholder 6"/>
          <p:cNvSpPr>
            <a:spLocks noGrp="1"/>
          </p:cNvSpPr>
          <p:nvPr>
            <p:ph type="dt" sz="half" idx="10"/>
          </p:nvPr>
        </p:nvSpPr>
        <p:spPr/>
        <p:txBody>
          <a:bodyPr/>
          <a:lstStyle/>
          <a:p>
            <a:pPr>
              <a:defRPr/>
            </a:pPr>
            <a:fld id="{E864C192-AEDD-4F3F-B85C-FB9DDDA77444}" type="datetime1">
              <a:rPr lang="en-US"/>
              <a:pPr>
                <a:defRPr/>
              </a:pPr>
              <a:t>1/26/2018</a:t>
            </a:fld>
            <a:endParaRPr lang="en-GB"/>
          </a:p>
        </p:txBody>
      </p:sp>
      <p:sp>
        <p:nvSpPr>
          <p:cNvPr id="27654" name="Footer Placeholder 8"/>
          <p:cNvSpPr>
            <a:spLocks noGrp="1"/>
          </p:cNvSpPr>
          <p:nvPr>
            <p:ph type="ftr" sz="quarter" idx="11"/>
          </p:nvPr>
        </p:nvSpPr>
        <p:spPr/>
        <p:txBody>
          <a:bodyPr/>
          <a:lstStyle/>
          <a:p>
            <a:pPr>
              <a:defRPr/>
            </a:pPr>
            <a:r>
              <a:rPr lang="en-GB"/>
              <a:t>Malware</a:t>
            </a:r>
          </a:p>
        </p:txBody>
      </p:sp>
      <p:sp>
        <p:nvSpPr>
          <p:cNvPr id="27653" name="Slide Number Placeholder 7"/>
          <p:cNvSpPr>
            <a:spLocks noGrp="1"/>
          </p:cNvSpPr>
          <p:nvPr>
            <p:ph type="sldNum" sz="quarter" idx="12"/>
          </p:nvPr>
        </p:nvSpPr>
        <p:spPr/>
        <p:txBody>
          <a:bodyPr/>
          <a:lstStyle/>
          <a:p>
            <a:pPr>
              <a:defRPr/>
            </a:pPr>
            <a:fld id="{F145FB4C-28AE-4DEC-8C89-356C68D0BEEE}" type="slidenum">
              <a:rPr lang="en-GB"/>
              <a:pPr>
                <a:defRPr/>
              </a:pPr>
              <a:t>41</a:t>
            </a:fld>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Logic Bombs</a:t>
            </a:r>
            <a:endParaRPr lang="en-US" dirty="0"/>
          </a:p>
        </p:txBody>
      </p:sp>
      <p:sp>
        <p:nvSpPr>
          <p:cNvPr id="3" name="Content Placeholder 2"/>
          <p:cNvSpPr>
            <a:spLocks noGrp="1"/>
          </p:cNvSpPr>
          <p:nvPr>
            <p:ph idx="1"/>
          </p:nvPr>
        </p:nvSpPr>
        <p:spPr>
          <a:xfrm>
            <a:off x="457200" y="1295400"/>
            <a:ext cx="8534400" cy="3200401"/>
          </a:xfrm>
        </p:spPr>
        <p:txBody>
          <a:bodyPr>
            <a:normAutofit fontScale="77500" lnSpcReduction="20000"/>
          </a:bodyPr>
          <a:lstStyle/>
          <a:p>
            <a:r>
              <a:rPr lang="en-US" dirty="0"/>
              <a:t>A </a:t>
            </a:r>
            <a:r>
              <a:rPr lang="en-US" b="1" dirty="0"/>
              <a:t>logic bomb </a:t>
            </a:r>
            <a:r>
              <a:rPr lang="en-US" dirty="0"/>
              <a:t>is a program that performs a malicious action as a result of </a:t>
            </a:r>
            <a:r>
              <a:rPr lang="en-US" dirty="0" smtClean="0"/>
              <a:t>a certain </a:t>
            </a:r>
            <a:r>
              <a:rPr lang="en-US" dirty="0"/>
              <a:t>logic condition. </a:t>
            </a:r>
            <a:endParaRPr lang="en-US" dirty="0" smtClean="0"/>
          </a:p>
          <a:p>
            <a:r>
              <a:rPr lang="en-US" dirty="0" smtClean="0"/>
              <a:t>The </a:t>
            </a:r>
            <a:r>
              <a:rPr lang="en-US" dirty="0"/>
              <a:t>classic example of a logic </a:t>
            </a:r>
            <a:r>
              <a:rPr lang="en-US" dirty="0" smtClean="0"/>
              <a:t>bomb is </a:t>
            </a:r>
            <a:r>
              <a:rPr lang="en-US" dirty="0"/>
              <a:t>a programmer coding up the software for the payroll system who puts </a:t>
            </a:r>
            <a:r>
              <a:rPr lang="en-US" dirty="0" smtClean="0"/>
              <a:t>in code </a:t>
            </a:r>
            <a:r>
              <a:rPr lang="en-US" dirty="0"/>
              <a:t>that makes the program crash should it ever process two </a:t>
            </a:r>
            <a:r>
              <a:rPr lang="en-US" dirty="0" smtClean="0"/>
              <a:t>consecutive payrolls </a:t>
            </a:r>
            <a:r>
              <a:rPr lang="en-US" dirty="0"/>
              <a:t>without paying him. </a:t>
            </a:r>
            <a:endParaRPr lang="en-US" dirty="0" smtClean="0"/>
          </a:p>
          <a:p>
            <a:r>
              <a:rPr lang="en-US" dirty="0" smtClean="0"/>
              <a:t>Another </a:t>
            </a:r>
            <a:r>
              <a:rPr lang="en-US" dirty="0"/>
              <a:t>classic example combines a </a:t>
            </a:r>
            <a:r>
              <a:rPr lang="en-US" dirty="0" smtClean="0"/>
              <a:t>logic bomb </a:t>
            </a:r>
            <a:r>
              <a:rPr lang="en-US" dirty="0"/>
              <a:t>with a backdoor, where a programmer puts in a logic bomb that </a:t>
            </a:r>
            <a:r>
              <a:rPr lang="en-US" dirty="0" smtClean="0"/>
              <a:t>will crash </a:t>
            </a:r>
            <a:r>
              <a:rPr lang="en-US" dirty="0"/>
              <a:t>the program on a certain date.</a:t>
            </a:r>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5</a:t>
            </a:fld>
            <a:endParaRPr lang="en-GB"/>
          </a:p>
        </p:txBody>
      </p:sp>
      <p:pic>
        <p:nvPicPr>
          <p:cNvPr id="16386" name="Picture 2"/>
          <p:cNvPicPr>
            <a:picLocks noChangeAspect="1" noChangeArrowheads="1"/>
          </p:cNvPicPr>
          <p:nvPr/>
        </p:nvPicPr>
        <p:blipFill>
          <a:blip r:embed="rId2" cstate="print"/>
          <a:srcRect/>
          <a:stretch>
            <a:fillRect/>
          </a:stretch>
        </p:blipFill>
        <p:spPr bwMode="auto">
          <a:xfrm>
            <a:off x="2667000" y="4314825"/>
            <a:ext cx="3638550" cy="24669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Omega Engineering Logic Bomb</a:t>
            </a:r>
          </a:p>
        </p:txBody>
      </p:sp>
      <p:sp>
        <p:nvSpPr>
          <p:cNvPr id="3" name="Content Placeholder 2"/>
          <p:cNvSpPr>
            <a:spLocks noGrp="1"/>
          </p:cNvSpPr>
          <p:nvPr>
            <p:ph idx="1"/>
          </p:nvPr>
        </p:nvSpPr>
        <p:spPr/>
        <p:txBody>
          <a:bodyPr>
            <a:normAutofit lnSpcReduction="10000"/>
          </a:bodyPr>
          <a:lstStyle/>
          <a:p>
            <a:r>
              <a:rPr lang="en-US" dirty="0"/>
              <a:t>An example of a logic bomb that was actually triggered and caused </a:t>
            </a:r>
            <a:r>
              <a:rPr lang="en-US" dirty="0" smtClean="0"/>
              <a:t>damage is </a:t>
            </a:r>
            <a:r>
              <a:rPr lang="en-US" dirty="0"/>
              <a:t>one that programmer Tim Lloyd was convicted of using on his </a:t>
            </a:r>
            <a:r>
              <a:rPr lang="en-US" dirty="0" smtClean="0"/>
              <a:t>former employer</a:t>
            </a:r>
            <a:r>
              <a:rPr lang="en-US" dirty="0"/>
              <a:t>, Omega Engineering Corporation. On July 31, 1996, a logic </a:t>
            </a:r>
            <a:r>
              <a:rPr lang="en-US" dirty="0" smtClean="0"/>
              <a:t>bomb was </a:t>
            </a:r>
            <a:r>
              <a:rPr lang="en-US" dirty="0"/>
              <a:t>triggered on the server for Omega Engineering’s manufacturing operations</a:t>
            </a:r>
            <a:r>
              <a:rPr lang="en-US" dirty="0" smtClean="0"/>
              <a:t>, which </a:t>
            </a:r>
            <a:r>
              <a:rPr lang="en-US" dirty="0"/>
              <a:t>ultimately cost the company millions of dollars in </a:t>
            </a:r>
            <a:r>
              <a:rPr lang="en-US" dirty="0" smtClean="0"/>
              <a:t>damages and </a:t>
            </a:r>
            <a:r>
              <a:rPr lang="en-US" dirty="0"/>
              <a:t>led to it laying off many of its employees.</a:t>
            </a:r>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Omega Bomb Code</a:t>
            </a:r>
            <a:endParaRPr lang="en-US"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US" dirty="0"/>
              <a:t>The Logic Behind the Omega Engineering Time </a:t>
            </a:r>
            <a:r>
              <a:rPr lang="en-US" dirty="0" smtClean="0"/>
              <a:t>Bomb included the following strings:</a:t>
            </a:r>
          </a:p>
          <a:p>
            <a:r>
              <a:rPr lang="en-US" dirty="0" smtClean="0"/>
              <a:t>7/30/96</a:t>
            </a:r>
          </a:p>
          <a:p>
            <a:pPr lvl="1"/>
            <a:r>
              <a:rPr lang="en-US" dirty="0" smtClean="0"/>
              <a:t>Event that triggered the bomb</a:t>
            </a:r>
          </a:p>
          <a:p>
            <a:r>
              <a:rPr lang="en-US" dirty="0" smtClean="0"/>
              <a:t>F:</a:t>
            </a:r>
          </a:p>
          <a:p>
            <a:pPr lvl="1"/>
            <a:r>
              <a:rPr lang="en-US" dirty="0" smtClean="0"/>
              <a:t>Focused attention to volume F, which had critical files</a:t>
            </a:r>
          </a:p>
          <a:p>
            <a:r>
              <a:rPr lang="en-US" dirty="0"/>
              <a:t>F</a:t>
            </a:r>
            <a:r>
              <a:rPr lang="en-US" dirty="0" smtClean="0"/>
              <a:t>:\LOGIN\LOGIN 12345</a:t>
            </a:r>
          </a:p>
          <a:p>
            <a:pPr lvl="1"/>
            <a:r>
              <a:rPr lang="en-US" dirty="0" smtClean="0"/>
              <a:t>Login a fictitious user, 12345 (the back door)</a:t>
            </a:r>
          </a:p>
          <a:p>
            <a:r>
              <a:rPr lang="en-US" dirty="0" smtClean="0"/>
              <a:t>CD \PUBLIC</a:t>
            </a:r>
          </a:p>
          <a:p>
            <a:pPr lvl="1"/>
            <a:r>
              <a:rPr lang="en-US" dirty="0" smtClean="0"/>
              <a:t>Moves to the public folder of programs</a:t>
            </a:r>
          </a:p>
          <a:p>
            <a:r>
              <a:rPr lang="en-US" dirty="0" smtClean="0"/>
              <a:t>FIX.EXE /Y F:\*.*</a:t>
            </a:r>
          </a:p>
          <a:p>
            <a:pPr lvl="1"/>
            <a:r>
              <a:rPr lang="en-US" dirty="0" smtClean="0"/>
              <a:t>Run a program, called FIX, which actually deletes everything</a:t>
            </a:r>
          </a:p>
          <a:p>
            <a:r>
              <a:rPr lang="en-US" dirty="0" smtClean="0"/>
              <a:t>PURGE F:\/ALL</a:t>
            </a:r>
          </a:p>
          <a:p>
            <a:pPr lvl="1"/>
            <a:r>
              <a:rPr lang="en-US" dirty="0" smtClean="0"/>
              <a:t>Prevent recovery of the deleted files</a:t>
            </a:r>
            <a:endParaRPr lang="en-US" dirty="0"/>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Defenses against Insider Attacks</a:t>
            </a:r>
            <a:endParaRPr lang="en-US" dirty="0"/>
          </a:p>
        </p:txBody>
      </p:sp>
      <p:sp>
        <p:nvSpPr>
          <p:cNvPr id="3" name="Content Placeholder 2"/>
          <p:cNvSpPr>
            <a:spLocks noGrp="1"/>
          </p:cNvSpPr>
          <p:nvPr>
            <p:ph idx="1"/>
          </p:nvPr>
        </p:nvSpPr>
        <p:spPr/>
        <p:txBody>
          <a:bodyPr/>
          <a:lstStyle/>
          <a:p>
            <a:r>
              <a:rPr lang="en-US" dirty="0"/>
              <a:t>Avoid single points of failure</a:t>
            </a:r>
            <a:r>
              <a:rPr lang="en-US" dirty="0" smtClean="0"/>
              <a:t>.</a:t>
            </a:r>
          </a:p>
          <a:p>
            <a:r>
              <a:rPr lang="en-US" dirty="0"/>
              <a:t>Use code walk-</a:t>
            </a:r>
            <a:r>
              <a:rPr lang="en-US" dirty="0" err="1"/>
              <a:t>throughs</a:t>
            </a:r>
            <a:r>
              <a:rPr lang="en-US" dirty="0" smtClean="0"/>
              <a:t>.</a:t>
            </a:r>
          </a:p>
          <a:p>
            <a:r>
              <a:rPr lang="en-US" dirty="0"/>
              <a:t>Use archiving and reporting tools</a:t>
            </a:r>
            <a:r>
              <a:rPr lang="en-US" dirty="0" smtClean="0"/>
              <a:t>.</a:t>
            </a:r>
          </a:p>
          <a:p>
            <a:r>
              <a:rPr lang="en-US" dirty="0"/>
              <a:t>Limit authority and permissions</a:t>
            </a:r>
            <a:r>
              <a:rPr lang="en-US" dirty="0" smtClean="0"/>
              <a:t>.</a:t>
            </a:r>
          </a:p>
          <a:p>
            <a:r>
              <a:rPr lang="en-US" dirty="0"/>
              <a:t>Physically secure critical </a:t>
            </a:r>
            <a:r>
              <a:rPr lang="en-US" dirty="0" smtClean="0"/>
              <a:t>systems.</a:t>
            </a:r>
          </a:p>
          <a:p>
            <a:r>
              <a:rPr lang="en-US" dirty="0"/>
              <a:t>Monitor employee behavior</a:t>
            </a:r>
            <a:r>
              <a:rPr lang="en-US" dirty="0" smtClean="0"/>
              <a:t>.</a:t>
            </a:r>
          </a:p>
          <a:p>
            <a:r>
              <a:rPr lang="en-US" dirty="0"/>
              <a:t>Control software installations.</a:t>
            </a:r>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Viruses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a:t>
            </a:r>
            <a:r>
              <a:rPr lang="en-US" b="1" dirty="0"/>
              <a:t>computer </a:t>
            </a:r>
            <a:r>
              <a:rPr lang="en-US" b="1" dirty="0" smtClean="0"/>
              <a:t>virus </a:t>
            </a:r>
            <a:r>
              <a:rPr lang="en-US" dirty="0" smtClean="0"/>
              <a:t>is </a:t>
            </a:r>
            <a:r>
              <a:rPr lang="en-US" dirty="0"/>
              <a:t>computer code that can replicate </a:t>
            </a:r>
            <a:r>
              <a:rPr lang="en-US" dirty="0" smtClean="0"/>
              <a:t>itself by </a:t>
            </a:r>
            <a:r>
              <a:rPr lang="en-US" dirty="0"/>
              <a:t>modifying other files or programs to insert code that is capable of </a:t>
            </a:r>
            <a:r>
              <a:rPr lang="en-US" dirty="0" smtClean="0"/>
              <a:t>further replication</a:t>
            </a:r>
            <a:r>
              <a:rPr lang="en-US" dirty="0"/>
              <a:t>. </a:t>
            </a:r>
            <a:endParaRPr lang="en-US" dirty="0" smtClean="0"/>
          </a:p>
          <a:p>
            <a:r>
              <a:rPr lang="en-US" dirty="0" smtClean="0"/>
              <a:t>This </a:t>
            </a:r>
            <a:r>
              <a:rPr lang="en-US" dirty="0"/>
              <a:t>self-replication property is what distinguishes </a:t>
            </a:r>
            <a:r>
              <a:rPr lang="en-US" dirty="0" smtClean="0"/>
              <a:t>computer viruses </a:t>
            </a:r>
            <a:r>
              <a:rPr lang="en-US" dirty="0"/>
              <a:t>from other kinds of malware, such as logic bombs</a:t>
            </a:r>
            <a:r>
              <a:rPr lang="en-US" dirty="0" smtClean="0"/>
              <a:t>.</a:t>
            </a:r>
          </a:p>
          <a:p>
            <a:r>
              <a:rPr lang="en-US" dirty="0" smtClean="0"/>
              <a:t>Another distinguishing property </a:t>
            </a:r>
            <a:r>
              <a:rPr lang="en-US" dirty="0"/>
              <a:t>of a virus is that replication requires some type of </a:t>
            </a:r>
            <a:r>
              <a:rPr lang="en-US" b="1" dirty="0" smtClean="0"/>
              <a:t>user assistance</a:t>
            </a:r>
            <a:r>
              <a:rPr lang="en-US" b="1" dirty="0"/>
              <a:t>, </a:t>
            </a:r>
            <a:r>
              <a:rPr lang="en-US" dirty="0"/>
              <a:t>such as clicking on an email attachment or sharing a USB drive.</a:t>
            </a:r>
          </a:p>
        </p:txBody>
      </p:sp>
      <p:sp>
        <p:nvSpPr>
          <p:cNvPr id="4" name="Date Placeholder 3"/>
          <p:cNvSpPr>
            <a:spLocks noGrp="1"/>
          </p:cNvSpPr>
          <p:nvPr>
            <p:ph type="dt" sz="half" idx="10"/>
          </p:nvPr>
        </p:nvSpPr>
        <p:spPr/>
        <p:txBody>
          <a:bodyPr/>
          <a:lstStyle/>
          <a:p>
            <a:pPr>
              <a:defRPr/>
            </a:pPr>
            <a:fld id="{1C1C3BDF-10BD-4A9D-A7CC-2E5C77B39BDC}" type="datetime1">
              <a:rPr lang="en-US" smtClean="0"/>
              <a:pPr>
                <a:defRPr/>
              </a:pPr>
              <a:t>1/26/2018</a:t>
            </a:fld>
            <a:endParaRPr lang="en-GB"/>
          </a:p>
        </p:txBody>
      </p:sp>
      <p:sp>
        <p:nvSpPr>
          <p:cNvPr id="5" name="Footer Placeholder 4"/>
          <p:cNvSpPr>
            <a:spLocks noGrp="1"/>
          </p:cNvSpPr>
          <p:nvPr>
            <p:ph type="ftr" sz="quarter" idx="11"/>
          </p:nvPr>
        </p:nvSpPr>
        <p:spPr/>
        <p:txBody>
          <a:bodyPr/>
          <a:lstStyle/>
          <a:p>
            <a:pPr>
              <a:defRPr/>
            </a:pPr>
            <a:r>
              <a:rPr lang="en-GB" smtClean="0"/>
              <a:t>Malware</a:t>
            </a:r>
            <a:endParaRPr lang="en-GB"/>
          </a:p>
        </p:txBody>
      </p:sp>
      <p:sp>
        <p:nvSpPr>
          <p:cNvPr id="6" name="Slide Number Placeholder 5"/>
          <p:cNvSpPr>
            <a:spLocks noGrp="1"/>
          </p:cNvSpPr>
          <p:nvPr>
            <p:ph type="sldNum" sz="quarter" idx="12"/>
          </p:nvPr>
        </p:nvSpPr>
        <p:spPr/>
        <p:txBody>
          <a:bodyPr/>
          <a:lstStyle/>
          <a:p>
            <a:pPr>
              <a:defRPr/>
            </a:pPr>
            <a:fld id="{1E25D450-CBAE-4C9E-B729-4C49A504476F}" type="slidenum">
              <a:rPr lang="en-GB" smtClean="0"/>
              <a:pPr>
                <a:defRPr/>
              </a:pPr>
              <a:t>9</a:t>
            </a:fld>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2491</TotalTime>
  <Words>3924</Words>
  <Application>Microsoft Office PowerPoint</Application>
  <PresentationFormat>On-screen Show (4:3)</PresentationFormat>
  <Paragraphs>574</Paragraphs>
  <Slides>41</Slides>
  <Notes>12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3" baseType="lpstr">
      <vt:lpstr>ＭＳ Ｐゴシック</vt:lpstr>
      <vt:lpstr>Arial</vt:lpstr>
      <vt:lpstr>Calibri</vt:lpstr>
      <vt:lpstr>Courier New</vt:lpstr>
      <vt:lpstr>msmincho</vt:lpstr>
      <vt:lpstr>StarSymbol</vt:lpstr>
      <vt:lpstr>Symbol</vt:lpstr>
      <vt:lpstr>Times New Roman</vt:lpstr>
      <vt:lpstr>Wingdings</vt:lpstr>
      <vt:lpstr>Wingdings 2</vt:lpstr>
      <vt:lpstr>Office Theme</vt:lpstr>
      <vt:lpstr>Microsoft Excel 97-2003 Worksheet</vt:lpstr>
      <vt:lpstr>Malware:  Malicious Software</vt:lpstr>
      <vt:lpstr>Viruses, Worms, Trojans, Rootkits</vt:lpstr>
      <vt:lpstr>Insider Attacks</vt:lpstr>
      <vt:lpstr>Backdoors</vt:lpstr>
      <vt:lpstr>Logic Bombs</vt:lpstr>
      <vt:lpstr>The Omega Engineering Logic Bomb</vt:lpstr>
      <vt:lpstr>The Omega Bomb Code</vt:lpstr>
      <vt:lpstr>Defenses against Insider Attacks</vt:lpstr>
      <vt:lpstr>Computer Viruses</vt:lpstr>
      <vt:lpstr>Biological Analogy</vt:lpstr>
      <vt:lpstr>Early History</vt:lpstr>
      <vt:lpstr>Virus Phases</vt:lpstr>
      <vt:lpstr>Infection Types</vt:lpstr>
      <vt:lpstr>Degrees of Complication</vt:lpstr>
      <vt:lpstr>Concealment</vt:lpstr>
      <vt:lpstr>Computer Worms</vt:lpstr>
      <vt:lpstr>Early History</vt:lpstr>
      <vt:lpstr>Worm Development</vt:lpstr>
      <vt:lpstr>Worm Propagation</vt:lpstr>
      <vt:lpstr>Propagation: Theory</vt:lpstr>
      <vt:lpstr>Propagation: Practice</vt:lpstr>
      <vt:lpstr>Trojan Horses</vt:lpstr>
      <vt:lpstr>Current Trends</vt:lpstr>
      <vt:lpstr>Rootkits</vt:lpstr>
      <vt:lpstr>Malware Zombies</vt:lpstr>
      <vt:lpstr>Financial Impact</vt:lpstr>
      <vt:lpstr>Economics of Malware</vt:lpstr>
      <vt:lpstr>Professional Malware</vt:lpstr>
      <vt:lpstr>Adware</vt:lpstr>
      <vt:lpstr>Spyware</vt:lpstr>
      <vt:lpstr>Signatures: A Malware Countermeasure</vt:lpstr>
      <vt:lpstr>Signatures Database</vt:lpstr>
      <vt:lpstr>White/Black Listing</vt:lpstr>
      <vt:lpstr>Heuristic Analysis</vt:lpstr>
      <vt:lpstr>Shield vs. On-demand</vt:lpstr>
      <vt:lpstr>Online vs Offline Anti Virus Software</vt:lpstr>
      <vt:lpstr>Quarantine</vt:lpstr>
      <vt:lpstr>Static vs. Dynamic Analysis</vt:lpstr>
      <vt:lpstr>Virus Detection is Undecidable</vt:lpstr>
      <vt:lpstr>Other Undecidable Detection Problems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Software</dc:title>
  <dc:creator>Roberto Tamassia</dc:creator>
  <cp:lastModifiedBy>Computer Science</cp:lastModifiedBy>
  <cp:revision>184</cp:revision>
  <dcterms:modified xsi:type="dcterms:W3CDTF">2018-01-26T21:42:02Z</dcterms:modified>
</cp:coreProperties>
</file>