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1" r:id="rId1"/>
  </p:sldMasterIdLst>
  <p:notesMasterIdLst>
    <p:notesMasterId r:id="rId68"/>
  </p:notesMasterIdLst>
  <p:sldIdLst>
    <p:sldId id="256" r:id="rId2"/>
    <p:sldId id="257" r:id="rId3"/>
    <p:sldId id="344" r:id="rId4"/>
    <p:sldId id="345" r:id="rId5"/>
    <p:sldId id="346" r:id="rId6"/>
    <p:sldId id="347" r:id="rId7"/>
    <p:sldId id="258" r:id="rId8"/>
    <p:sldId id="260" r:id="rId9"/>
    <p:sldId id="261" r:id="rId10"/>
    <p:sldId id="348" r:id="rId11"/>
    <p:sldId id="349" r:id="rId12"/>
    <p:sldId id="350" r:id="rId13"/>
    <p:sldId id="351" r:id="rId14"/>
    <p:sldId id="262" r:id="rId15"/>
    <p:sldId id="267" r:id="rId16"/>
    <p:sldId id="268" r:id="rId17"/>
    <p:sldId id="352" r:id="rId18"/>
    <p:sldId id="355" r:id="rId19"/>
    <p:sldId id="353" r:id="rId20"/>
    <p:sldId id="269" r:id="rId21"/>
    <p:sldId id="311" r:id="rId22"/>
    <p:sldId id="354" r:id="rId23"/>
    <p:sldId id="341" r:id="rId24"/>
    <p:sldId id="342" r:id="rId25"/>
    <p:sldId id="358" r:id="rId26"/>
    <p:sldId id="325" r:id="rId27"/>
    <p:sldId id="313" r:id="rId28"/>
    <p:sldId id="314" r:id="rId29"/>
    <p:sldId id="315" r:id="rId30"/>
    <p:sldId id="356" r:id="rId31"/>
    <p:sldId id="357" r:id="rId32"/>
    <p:sldId id="317" r:id="rId33"/>
    <p:sldId id="359" r:id="rId34"/>
    <p:sldId id="360" r:id="rId35"/>
    <p:sldId id="361" r:id="rId36"/>
    <p:sldId id="362" r:id="rId37"/>
    <p:sldId id="363" r:id="rId38"/>
    <p:sldId id="364" r:id="rId39"/>
    <p:sldId id="365" r:id="rId40"/>
    <p:sldId id="366" r:id="rId41"/>
    <p:sldId id="367" r:id="rId42"/>
    <p:sldId id="368" r:id="rId43"/>
    <p:sldId id="369" r:id="rId44"/>
    <p:sldId id="370" r:id="rId45"/>
    <p:sldId id="371" r:id="rId46"/>
    <p:sldId id="372" r:id="rId47"/>
    <p:sldId id="373" r:id="rId48"/>
    <p:sldId id="374" r:id="rId49"/>
    <p:sldId id="375" r:id="rId50"/>
    <p:sldId id="376" r:id="rId51"/>
    <p:sldId id="377" r:id="rId52"/>
    <p:sldId id="378" r:id="rId53"/>
    <p:sldId id="379" r:id="rId54"/>
    <p:sldId id="380" r:id="rId55"/>
    <p:sldId id="381" r:id="rId56"/>
    <p:sldId id="382" r:id="rId57"/>
    <p:sldId id="383" r:id="rId58"/>
    <p:sldId id="384" r:id="rId59"/>
    <p:sldId id="385" r:id="rId60"/>
    <p:sldId id="386" r:id="rId61"/>
    <p:sldId id="387" r:id="rId62"/>
    <p:sldId id="388" r:id="rId63"/>
    <p:sldId id="389" r:id="rId64"/>
    <p:sldId id="390" r:id="rId65"/>
    <p:sldId id="391" r:id="rId66"/>
    <p:sldId id="392" r:id="rId67"/>
  </p:sldIdLst>
  <p:sldSz cx="9144000" cy="6858000" type="screen4x3"/>
  <p:notesSz cx="6858000" cy="9144000"/>
  <p:defaultTextStyle>
    <a:defPPr>
      <a:defRPr lang="en-US"/>
    </a:defPPr>
    <a:lvl1pPr algn="l" rtl="0" fontAlgn="base">
      <a:lnSpc>
        <a:spcPct val="93000"/>
      </a:lnSpc>
      <a:spcBef>
        <a:spcPct val="0"/>
      </a:spcBef>
      <a:spcAft>
        <a:spcPct val="0"/>
      </a:spcAft>
      <a:defRPr sz="2400" kern="1200">
        <a:solidFill>
          <a:srgbClr val="000000"/>
        </a:solidFill>
        <a:latin typeface="Arial" charset="0"/>
        <a:ea typeface="+mn-ea"/>
        <a:cs typeface="+mn-cs"/>
        <a:sym typeface="Arial" charset="0"/>
      </a:defRPr>
    </a:lvl1pPr>
    <a:lvl2pPr marL="457200" algn="l" rtl="0" fontAlgn="base">
      <a:lnSpc>
        <a:spcPct val="93000"/>
      </a:lnSpc>
      <a:spcBef>
        <a:spcPct val="0"/>
      </a:spcBef>
      <a:spcAft>
        <a:spcPct val="0"/>
      </a:spcAft>
      <a:defRPr sz="2400" kern="1200">
        <a:solidFill>
          <a:srgbClr val="000000"/>
        </a:solidFill>
        <a:latin typeface="Arial" charset="0"/>
        <a:ea typeface="+mn-ea"/>
        <a:cs typeface="+mn-cs"/>
        <a:sym typeface="Arial" charset="0"/>
      </a:defRPr>
    </a:lvl2pPr>
    <a:lvl3pPr marL="914400" algn="l" rtl="0" fontAlgn="base">
      <a:lnSpc>
        <a:spcPct val="93000"/>
      </a:lnSpc>
      <a:spcBef>
        <a:spcPct val="0"/>
      </a:spcBef>
      <a:spcAft>
        <a:spcPct val="0"/>
      </a:spcAft>
      <a:defRPr sz="2400" kern="1200">
        <a:solidFill>
          <a:srgbClr val="000000"/>
        </a:solidFill>
        <a:latin typeface="Arial" charset="0"/>
        <a:ea typeface="+mn-ea"/>
        <a:cs typeface="+mn-cs"/>
        <a:sym typeface="Arial" charset="0"/>
      </a:defRPr>
    </a:lvl3pPr>
    <a:lvl4pPr marL="1371600" algn="l" rtl="0" fontAlgn="base">
      <a:lnSpc>
        <a:spcPct val="93000"/>
      </a:lnSpc>
      <a:spcBef>
        <a:spcPct val="0"/>
      </a:spcBef>
      <a:spcAft>
        <a:spcPct val="0"/>
      </a:spcAft>
      <a:defRPr sz="2400" kern="1200">
        <a:solidFill>
          <a:srgbClr val="000000"/>
        </a:solidFill>
        <a:latin typeface="Arial" charset="0"/>
        <a:ea typeface="+mn-ea"/>
        <a:cs typeface="+mn-cs"/>
        <a:sym typeface="Arial" charset="0"/>
      </a:defRPr>
    </a:lvl4pPr>
    <a:lvl5pPr marL="1828800" algn="l" rtl="0" fontAlgn="base">
      <a:lnSpc>
        <a:spcPct val="93000"/>
      </a:lnSpc>
      <a:spcBef>
        <a:spcPct val="0"/>
      </a:spcBef>
      <a:spcAft>
        <a:spcPct val="0"/>
      </a:spcAft>
      <a:defRPr sz="2400" kern="1200">
        <a:solidFill>
          <a:srgbClr val="000000"/>
        </a:solidFill>
        <a:latin typeface="Arial" charset="0"/>
        <a:ea typeface="+mn-ea"/>
        <a:cs typeface="+mn-cs"/>
        <a:sym typeface="Arial" charset="0"/>
      </a:defRPr>
    </a:lvl5pPr>
    <a:lvl6pPr marL="2286000" algn="l" defTabSz="914400" rtl="0" eaLnBrk="1" latinLnBrk="0" hangingPunct="1">
      <a:defRPr sz="2400" kern="1200">
        <a:solidFill>
          <a:srgbClr val="000000"/>
        </a:solidFill>
        <a:latin typeface="Arial" charset="0"/>
        <a:ea typeface="+mn-ea"/>
        <a:cs typeface="+mn-cs"/>
        <a:sym typeface="Arial" charset="0"/>
      </a:defRPr>
    </a:lvl6pPr>
    <a:lvl7pPr marL="2743200" algn="l" defTabSz="914400" rtl="0" eaLnBrk="1" latinLnBrk="0" hangingPunct="1">
      <a:defRPr sz="2400" kern="1200">
        <a:solidFill>
          <a:srgbClr val="000000"/>
        </a:solidFill>
        <a:latin typeface="Arial" charset="0"/>
        <a:ea typeface="+mn-ea"/>
        <a:cs typeface="+mn-cs"/>
        <a:sym typeface="Arial" charset="0"/>
      </a:defRPr>
    </a:lvl7pPr>
    <a:lvl8pPr marL="3200400" algn="l" defTabSz="914400" rtl="0" eaLnBrk="1" latinLnBrk="0" hangingPunct="1">
      <a:defRPr sz="2400" kern="1200">
        <a:solidFill>
          <a:srgbClr val="000000"/>
        </a:solidFill>
        <a:latin typeface="Arial" charset="0"/>
        <a:ea typeface="+mn-ea"/>
        <a:cs typeface="+mn-cs"/>
        <a:sym typeface="Arial" charset="0"/>
      </a:defRPr>
    </a:lvl8pPr>
    <a:lvl9pPr marL="3657600" algn="l" defTabSz="914400" rtl="0" eaLnBrk="1" latinLnBrk="0" hangingPunct="1">
      <a:defRPr sz="2400" kern="1200">
        <a:solidFill>
          <a:srgbClr val="000000"/>
        </a:solidFill>
        <a:latin typeface="Arial" charset="0"/>
        <a:ea typeface="+mn-ea"/>
        <a:cs typeface="+mn-cs"/>
        <a:sym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73" autoAdjust="0"/>
    <p:restoredTop sz="84767" autoAdjust="0"/>
  </p:normalViewPr>
  <p:slideViewPr>
    <p:cSldViewPr>
      <p:cViewPr varScale="1">
        <p:scale>
          <a:sx n="54" d="100"/>
          <a:sy n="54" d="100"/>
        </p:scale>
        <p:origin x="120"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defRPr sz="1200">
                <a:solidFill>
                  <a:schemeClr val="tx1"/>
                </a:solidFill>
              </a:defRPr>
            </a:lvl1pPr>
          </a:lstStyle>
          <a:p>
            <a:pPr>
              <a:defRPr/>
            </a:pPr>
            <a:endParaRPr lang="en-US"/>
          </a:p>
        </p:txBody>
      </p:sp>
      <p:sp>
        <p:nvSpPr>
          <p:cNvPr id="696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1200">
                <a:solidFill>
                  <a:schemeClr val="tx1"/>
                </a:solidFill>
              </a:defRPr>
            </a:lvl1pPr>
          </a:lstStyle>
          <a:p>
            <a:pPr>
              <a:defRPr/>
            </a:pPr>
            <a:endParaRPr lang="en-US"/>
          </a:p>
        </p:txBody>
      </p:sp>
      <p:sp>
        <p:nvSpPr>
          <p:cNvPr id="38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1200">
                <a:solidFill>
                  <a:schemeClr val="tx1"/>
                </a:solidFill>
              </a:defRPr>
            </a:lvl1pPr>
          </a:lstStyle>
          <a:p>
            <a:pPr>
              <a:defRPr/>
            </a:pPr>
            <a:endParaRPr lang="en-US"/>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a:solidFill>
                  <a:schemeClr val="tx1"/>
                </a:solidFill>
              </a:defRPr>
            </a:lvl1pPr>
          </a:lstStyle>
          <a:p>
            <a:pPr>
              <a:defRPr/>
            </a:pPr>
            <a:fld id="{9A8BD8C9-589B-4BB0-BA21-F73BD22A589C}" type="slidenum">
              <a:rPr lang="en-US"/>
              <a:pPr>
                <a:defRPr/>
              </a:pPr>
              <a:t>‹#›</a:t>
            </a:fld>
            <a:endParaRPr lang="en-US"/>
          </a:p>
        </p:txBody>
      </p:sp>
    </p:spTree>
    <p:extLst>
      <p:ext uri="{BB962C8B-B14F-4D97-AF65-F5344CB8AC3E}">
        <p14:creationId xmlns:p14="http://schemas.microsoft.com/office/powerpoint/2010/main" val="3673330323"/>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Arial" charset="0"/>
        <a:ea typeface="+mn-ea"/>
        <a:cs typeface="+mn-cs"/>
      </a:defRPr>
    </a:lvl1pPr>
    <a:lvl2pPr marL="457200" algn="l" rtl="0" eaLnBrk="0" fontAlgn="base" hangingPunct="0">
      <a:spcBef>
        <a:spcPct val="0"/>
      </a:spcBef>
      <a:spcAft>
        <a:spcPct val="0"/>
      </a:spcAft>
      <a:defRPr sz="1200" kern="1200">
        <a:solidFill>
          <a:schemeClr val="tx1"/>
        </a:solidFill>
        <a:latin typeface="Arial" charset="0"/>
        <a:ea typeface="+mn-ea"/>
        <a:cs typeface="+mn-cs"/>
      </a:defRPr>
    </a:lvl2pPr>
    <a:lvl3pPr marL="914400" algn="l" rtl="0" eaLnBrk="0" fontAlgn="base" hangingPunct="0">
      <a:spcBef>
        <a:spcPct val="0"/>
      </a:spcBef>
      <a:spcAft>
        <a:spcPct val="0"/>
      </a:spcAft>
      <a:defRPr sz="1200" kern="1200">
        <a:solidFill>
          <a:schemeClr val="tx1"/>
        </a:solidFill>
        <a:latin typeface="Arial" charset="0"/>
        <a:ea typeface="+mn-ea"/>
        <a:cs typeface="+mn-cs"/>
      </a:defRPr>
    </a:lvl3pPr>
    <a:lvl4pPr marL="1371600" algn="l" rtl="0" eaLnBrk="0" fontAlgn="base" hangingPunct="0">
      <a:spcBef>
        <a:spcPct val="0"/>
      </a:spcBef>
      <a:spcAft>
        <a:spcPct val="0"/>
      </a:spcAft>
      <a:defRPr sz="1200" kern="1200">
        <a:solidFill>
          <a:schemeClr val="tx1"/>
        </a:solidFill>
        <a:latin typeface="Arial" charset="0"/>
        <a:ea typeface="+mn-ea"/>
        <a:cs typeface="+mn-cs"/>
      </a:defRPr>
    </a:lvl4pPr>
    <a:lvl5pPr marL="1828800" algn="l" rtl="0" eaLnBrk="0" fontAlgn="base" hangingPunct="0">
      <a:spcBef>
        <a:spcPct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A0769699-0B79-42FE-AED2-7DD9982DD72A}" type="slidenum">
              <a:rPr lang="en-US" smtClean="0">
                <a:ea typeface="ヒラギノ角ゴ Pro W3" charset="0"/>
                <a:cs typeface="ヒラギノ角ゴ Pro W3" charset="0"/>
              </a:rPr>
              <a:pPr/>
              <a:t>2</a:t>
            </a:fld>
            <a:endParaRPr lang="en-US" smtClean="0">
              <a:ea typeface="ヒラギノ角ゴ Pro W3" charset="0"/>
              <a:cs typeface="ヒラギノ角ゴ Pro W3" charset="0"/>
            </a:endParaRPr>
          </a:p>
        </p:txBody>
      </p:sp>
      <p:sp>
        <p:nvSpPr>
          <p:cNvPr id="39939" name="Rectangle 1"/>
          <p:cNvSpPr>
            <a:spLocks noGrp="1" noRot="1" noChangeAspect="1" noChangeArrowheads="1" noTextEdit="1"/>
          </p:cNvSpPr>
          <p:nvPr>
            <p:ph type="sldImg"/>
          </p:nvPr>
        </p:nvSpPr>
        <p:spPr>
          <a:solidFill>
            <a:srgbClr val="FFFFFF"/>
          </a:solidFill>
          <a:ln/>
        </p:spPr>
      </p:sp>
      <p:sp>
        <p:nvSpPr>
          <p:cNvPr id="39940" name="Rectangle 2"/>
          <p:cNvSpPr>
            <a:spLocks noGrp="1" noChangeArrowheads="1"/>
          </p:cNvSpPr>
          <p:nvPr>
            <p:ph type="body" idx="1"/>
          </p:nvPr>
        </p:nvSpPr>
        <p:spPr>
          <a:noFill/>
          <a:ln/>
        </p:spPr>
        <p:txBody>
          <a:bodyPr/>
          <a:lstStyle/>
          <a:p>
            <a:pPr marL="1143000" indent="-228600" algn="just" eaLnBrk="1" hangingPunct="1">
              <a:lnSpc>
                <a:spcPct val="84000"/>
              </a:lnSpc>
              <a:tabLst>
                <a:tab pos="1308100" algn="l"/>
                <a:tab pos="2222500" algn="l"/>
                <a:tab pos="3136900" algn="l"/>
                <a:tab pos="4051300" algn="l"/>
                <a:tab pos="4965700" algn="l"/>
                <a:tab pos="5880100" algn="l"/>
                <a:tab pos="6794500" algn="l"/>
                <a:tab pos="7708900" algn="l"/>
                <a:tab pos="8623300" algn="l"/>
                <a:tab pos="9537700" algn="l"/>
                <a:tab pos="10452100" algn="l"/>
                <a:tab pos="10515600" algn="l"/>
              </a:tabLst>
            </a:pPr>
            <a:endParaRPr lang="en-US" sz="1000" smtClean="0">
              <a:solidFill>
                <a:srgbClr val="000000"/>
              </a:solidFill>
              <a:cs typeface="Arial" charset="0"/>
              <a:sym typeface="Arial" charset="0"/>
            </a:endParaRPr>
          </a:p>
        </p:txBody>
      </p:sp>
    </p:spTree>
    <p:extLst>
      <p:ext uri="{BB962C8B-B14F-4D97-AF65-F5344CB8AC3E}">
        <p14:creationId xmlns:p14="http://schemas.microsoft.com/office/powerpoint/2010/main" val="915288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258B34B9-AA35-4493-93A1-00F9248061B1}" type="slidenum">
              <a:rPr lang="en-US" altLang="zh-TW" smtClean="0"/>
              <a:pPr/>
              <a:t>26</a:t>
            </a:fld>
            <a:endParaRPr lang="en-US" altLang="zh-TW"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it-IT" smtClean="0"/>
          </a:p>
        </p:txBody>
      </p:sp>
    </p:spTree>
    <p:extLst>
      <p:ext uri="{BB962C8B-B14F-4D97-AF65-F5344CB8AC3E}">
        <p14:creationId xmlns:p14="http://schemas.microsoft.com/office/powerpoint/2010/main" val="3477156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it-IT" smtClean="0"/>
          </a:p>
        </p:txBody>
      </p:sp>
      <p:sp>
        <p:nvSpPr>
          <p:cNvPr id="50180" name="Slide Number Placeholder 3"/>
          <p:cNvSpPr>
            <a:spLocks noGrp="1"/>
          </p:cNvSpPr>
          <p:nvPr>
            <p:ph type="sldNum" sz="quarter" idx="5"/>
          </p:nvPr>
        </p:nvSpPr>
        <p:spPr>
          <a:noFill/>
        </p:spPr>
        <p:txBody>
          <a:bodyPr/>
          <a:lstStyle/>
          <a:p>
            <a:fld id="{321DE84E-2205-4A64-8C63-AF3DB6322767}" type="slidenum">
              <a:rPr lang="en-US" smtClean="0"/>
              <a:pPr/>
              <a:t>27</a:t>
            </a:fld>
            <a:endParaRPr lang="en-US" smtClean="0"/>
          </a:p>
        </p:txBody>
      </p:sp>
    </p:spTree>
    <p:extLst>
      <p:ext uri="{BB962C8B-B14F-4D97-AF65-F5344CB8AC3E}">
        <p14:creationId xmlns:p14="http://schemas.microsoft.com/office/powerpoint/2010/main" val="1100606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it-IT" smtClean="0"/>
          </a:p>
        </p:txBody>
      </p:sp>
      <p:sp>
        <p:nvSpPr>
          <p:cNvPr id="52228" name="Slide Number Placeholder 3"/>
          <p:cNvSpPr>
            <a:spLocks noGrp="1"/>
          </p:cNvSpPr>
          <p:nvPr>
            <p:ph type="sldNum" sz="quarter" idx="5"/>
          </p:nvPr>
        </p:nvSpPr>
        <p:spPr>
          <a:noFill/>
        </p:spPr>
        <p:txBody>
          <a:bodyPr/>
          <a:lstStyle/>
          <a:p>
            <a:fld id="{492C297A-6FA0-4D65-A70A-6B9FAF1956C4}" type="slidenum">
              <a:rPr lang="en-US" smtClean="0">
                <a:ea typeface="ヒラギノ角ゴ Pro W3" charset="0"/>
                <a:cs typeface="ヒラギノ角ゴ Pro W3" charset="0"/>
              </a:rPr>
              <a:pPr/>
              <a:t>33</a:t>
            </a:fld>
            <a:endParaRPr lang="en-US" smtClean="0">
              <a:ea typeface="ヒラギノ角ゴ Pro W3" charset="0"/>
              <a:cs typeface="ヒラギノ角ゴ Pro W3" charset="0"/>
            </a:endParaRPr>
          </a:p>
        </p:txBody>
      </p:sp>
    </p:spTree>
    <p:extLst>
      <p:ext uri="{BB962C8B-B14F-4D97-AF65-F5344CB8AC3E}">
        <p14:creationId xmlns:p14="http://schemas.microsoft.com/office/powerpoint/2010/main" val="4165226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dirty="0"/>
          </a:p>
        </p:txBody>
      </p:sp>
      <p:sp>
        <p:nvSpPr>
          <p:cNvPr id="53252" name="Slide Number Placeholder 3"/>
          <p:cNvSpPr>
            <a:spLocks noGrp="1"/>
          </p:cNvSpPr>
          <p:nvPr>
            <p:ph type="sldNum" sz="quarter" idx="5"/>
          </p:nvPr>
        </p:nvSpPr>
        <p:spPr>
          <a:noFill/>
        </p:spPr>
        <p:txBody>
          <a:bodyPr/>
          <a:lstStyle/>
          <a:p>
            <a:fld id="{667AF5E0-720B-4450-8C56-A982E165F637}" type="slidenum">
              <a:rPr lang="en-US" smtClean="0">
                <a:ea typeface="ヒラギノ角ゴ Pro W3" charset="0"/>
                <a:cs typeface="ヒラギノ角ゴ Pro W3" charset="0"/>
              </a:rPr>
              <a:pPr/>
              <a:t>35</a:t>
            </a:fld>
            <a:endParaRPr lang="en-US" smtClean="0">
              <a:ea typeface="ヒラギノ角ゴ Pro W3" charset="0"/>
              <a:cs typeface="ヒラギノ角ゴ Pro W3" charset="0"/>
            </a:endParaRPr>
          </a:p>
        </p:txBody>
      </p:sp>
    </p:spTree>
    <p:extLst>
      <p:ext uri="{BB962C8B-B14F-4D97-AF65-F5344CB8AC3E}">
        <p14:creationId xmlns:p14="http://schemas.microsoft.com/office/powerpoint/2010/main" val="267519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2199FE0E-21B9-4FF9-AB9C-CFC151D73A58}" type="slidenum">
              <a:rPr lang="en-US" smtClean="0">
                <a:ea typeface="ヒラギノ角ゴ Pro W3" charset="0"/>
                <a:cs typeface="ヒラギノ角ゴ Pro W3" charset="0"/>
              </a:rPr>
              <a:pPr/>
              <a:t>50</a:t>
            </a:fld>
            <a:endParaRPr lang="en-US" smtClean="0">
              <a:ea typeface="ヒラギノ角ゴ Pro W3" charset="0"/>
              <a:cs typeface="ヒラギノ角ゴ Pro W3" charset="0"/>
            </a:endParaRPr>
          </a:p>
        </p:txBody>
      </p:sp>
      <p:sp>
        <p:nvSpPr>
          <p:cNvPr id="54275" name="Rectangle 1"/>
          <p:cNvSpPr>
            <a:spLocks noGrp="1" noRot="1" noChangeAspect="1" noChangeArrowheads="1" noTextEdit="1"/>
          </p:cNvSpPr>
          <p:nvPr>
            <p:ph type="sldImg"/>
          </p:nvPr>
        </p:nvSpPr>
        <p:spPr>
          <a:solidFill>
            <a:srgbClr val="FFFFFF"/>
          </a:solidFill>
          <a:ln/>
        </p:spPr>
      </p:sp>
      <p:sp>
        <p:nvSpPr>
          <p:cNvPr id="54276" name="Rectangle 2"/>
          <p:cNvSpPr>
            <a:spLocks noGrp="1" noChangeArrowheads="1"/>
          </p:cNvSpPr>
          <p:nvPr>
            <p:ph type="body" idx="1"/>
          </p:nvPr>
        </p:nvSpPr>
        <p:spPr>
          <a:noFill/>
          <a:ln/>
        </p:spPr>
        <p:txBody>
          <a:bodyPr/>
          <a:lstStyle/>
          <a:p>
            <a:pPr marL="39688" eaLnBrk="1" hangingPunct="1">
              <a:spcBef>
                <a:spcPts val="450"/>
              </a:spcBef>
            </a:pPr>
            <a:r>
              <a:rPr lang="en-US" sz="1300" smtClean="0">
                <a:solidFill>
                  <a:srgbClr val="000000"/>
                </a:solidFill>
                <a:latin typeface="Times New Roman" pitchFamily="18" charset="0"/>
                <a:cs typeface="Times New Roman" pitchFamily="18" charset="0"/>
                <a:sym typeface="Times New Roman" pitchFamily="18" charset="0"/>
              </a:rPr>
              <a:t>SYN cookies: </a:t>
            </a:r>
            <a:r>
              <a:rPr lang="en-US" sz="1300" smtClean="0">
                <a:solidFill>
                  <a:srgbClr val="000000"/>
                </a:solidFill>
                <a:cs typeface="Arial" charset="0"/>
                <a:sym typeface="Arial" charset="0"/>
              </a:rPr>
              <a:t>Instead of allocating space on the connection table, the sequence number on the SYN/ACK packet is a carefully calculated hash of the connection requestors details, and when the server receives a response it adds the connection to the connection table after verifying information in the cookie.</a:t>
            </a:r>
          </a:p>
        </p:txBody>
      </p:sp>
    </p:spTree>
    <p:extLst>
      <p:ext uri="{BB962C8B-B14F-4D97-AF65-F5344CB8AC3E}">
        <p14:creationId xmlns:p14="http://schemas.microsoft.com/office/powerpoint/2010/main" val="1519544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1711094A-D3FE-4787-B978-5B875676C392}" type="slidenum">
              <a:rPr lang="en-US" smtClean="0">
                <a:ea typeface="ヒラギノ角ゴ Pro W3" charset="0"/>
                <a:cs typeface="ヒラギノ角ゴ Pro W3" charset="0"/>
              </a:rPr>
              <a:pPr/>
              <a:t>51</a:t>
            </a:fld>
            <a:endParaRPr lang="en-US" smtClean="0">
              <a:ea typeface="ヒラギノ角ゴ Pro W3" charset="0"/>
              <a:cs typeface="ヒラギノ角ゴ Pro W3" charset="0"/>
            </a:endParaRPr>
          </a:p>
        </p:txBody>
      </p:sp>
      <p:sp>
        <p:nvSpPr>
          <p:cNvPr id="55299" name="Rectangle 1"/>
          <p:cNvSpPr>
            <a:spLocks noGrp="1" noRot="1" noChangeAspect="1" noChangeArrowheads="1" noTextEdit="1"/>
          </p:cNvSpPr>
          <p:nvPr>
            <p:ph type="sldImg"/>
          </p:nvPr>
        </p:nvSpPr>
        <p:spPr>
          <a:solidFill>
            <a:srgbClr val="FFFFFF"/>
          </a:solidFill>
          <a:ln/>
        </p:spPr>
      </p:sp>
      <p:sp>
        <p:nvSpPr>
          <p:cNvPr id="55300" name="Rectangle 2"/>
          <p:cNvSpPr>
            <a:spLocks noGrp="1" noChangeArrowheads="1"/>
          </p:cNvSpPr>
          <p:nvPr>
            <p:ph type="body" idx="1"/>
          </p:nvPr>
        </p:nvSpPr>
        <p:spPr>
          <a:noFill/>
          <a:ln/>
        </p:spPr>
        <p:txBody>
          <a:bodyPr/>
          <a:lstStyle/>
          <a:p>
            <a:pPr marL="39688" eaLnBrk="1" hangingPunct="1">
              <a:spcBef>
                <a:spcPts val="450"/>
              </a:spcBef>
            </a:pPr>
            <a:r>
              <a:rPr lang="en-US" smtClean="0">
                <a:solidFill>
                  <a:srgbClr val="000000"/>
                </a:solidFill>
                <a:latin typeface="Times New Roman" pitchFamily="18" charset="0"/>
                <a:cs typeface="Times New Roman" pitchFamily="18" charset="0"/>
                <a:sym typeface="Times New Roman" pitchFamily="18" charset="0"/>
              </a:rPr>
              <a:t>Sequence numbers are 32 bit numbers, wrapping to 0. ACKs include sequence number for the received package so sender can keep track of packets received by the receiver.</a:t>
            </a:r>
          </a:p>
        </p:txBody>
      </p:sp>
    </p:spTree>
    <p:extLst>
      <p:ext uri="{BB962C8B-B14F-4D97-AF65-F5344CB8AC3E}">
        <p14:creationId xmlns:p14="http://schemas.microsoft.com/office/powerpoint/2010/main" val="2909168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425C6923-DAA8-43F5-82B6-D5E063E5AC9E}" type="slidenum">
              <a:rPr lang="en-US" smtClean="0">
                <a:ea typeface="ヒラギノ角ゴ Pro W3" charset="0"/>
                <a:cs typeface="ヒラギノ角ゴ Pro W3" charset="0"/>
              </a:rPr>
              <a:pPr/>
              <a:t>57</a:t>
            </a:fld>
            <a:endParaRPr lang="en-US" smtClean="0">
              <a:ea typeface="ヒラギノ角ゴ Pro W3" charset="0"/>
              <a:cs typeface="ヒラギノ角ゴ Pro W3" charset="0"/>
            </a:endParaRPr>
          </a:p>
        </p:txBody>
      </p:sp>
      <p:sp>
        <p:nvSpPr>
          <p:cNvPr id="56323" name="Rectangle 1"/>
          <p:cNvSpPr>
            <a:spLocks noGrp="1" noRot="1" noChangeAspect="1" noChangeArrowheads="1" noTextEdit="1"/>
          </p:cNvSpPr>
          <p:nvPr>
            <p:ph type="sldImg"/>
          </p:nvPr>
        </p:nvSpPr>
        <p:spPr>
          <a:solidFill>
            <a:srgbClr val="FFFFFF"/>
          </a:solidFill>
          <a:ln/>
        </p:spPr>
      </p:sp>
      <p:sp>
        <p:nvSpPr>
          <p:cNvPr id="56324" name="Rectangle 2"/>
          <p:cNvSpPr>
            <a:spLocks noGrp="1" noChangeArrowheads="1"/>
          </p:cNvSpPr>
          <p:nvPr>
            <p:ph type="body" idx="1"/>
          </p:nvPr>
        </p:nvSpPr>
        <p:spPr>
          <a:noFill/>
          <a:ln/>
        </p:spPr>
        <p:txBody>
          <a:bodyPr/>
          <a:lstStyle/>
          <a:p>
            <a:pPr eaLnBrk="1" hangingPunct="1">
              <a:spcBef>
                <a:spcPts val="400"/>
              </a:spcBef>
              <a:buClr>
                <a:srgbClr val="CCCAFF"/>
              </a:buClr>
              <a:buSzPct val="64000"/>
              <a:buFont typeface="Wingdings" pitchFamily="2" charset="2"/>
              <a:buChar char="l"/>
              <a:tabLst>
                <a:tab pos="800100" algn="l"/>
                <a:tab pos="1714500" algn="l"/>
                <a:tab pos="2628900" algn="l"/>
                <a:tab pos="3543300" algn="l"/>
                <a:tab pos="4457700" algn="l"/>
                <a:tab pos="5372100" algn="l"/>
                <a:tab pos="6286500" algn="l"/>
                <a:tab pos="7200900" algn="l"/>
                <a:tab pos="8115300" algn="l"/>
                <a:tab pos="9029700" algn="l"/>
                <a:tab pos="9042400" algn="l"/>
              </a:tabLst>
            </a:pPr>
            <a:r>
              <a:rPr lang="en-US" sz="1600" smtClean="0">
                <a:solidFill>
                  <a:srgbClr val="000000"/>
                </a:solidFill>
                <a:cs typeface="Arial" charset="0"/>
                <a:sym typeface="Arial" charset="0"/>
              </a:rPr>
              <a:t>Used to be that programs such as Rlogin used extremely predictable patterns of acknowledgment numbers</a:t>
            </a:r>
          </a:p>
          <a:p>
            <a:pPr eaLnBrk="1" hangingPunct="1">
              <a:spcBef>
                <a:spcPts val="400"/>
              </a:spcBef>
              <a:buClr>
                <a:srgbClr val="CCCAFF"/>
              </a:buClr>
              <a:buSzPct val="64000"/>
              <a:buFont typeface="Wingdings" pitchFamily="2" charset="2"/>
              <a:buChar char="l"/>
              <a:tabLst>
                <a:tab pos="800100" algn="l"/>
                <a:tab pos="1714500" algn="l"/>
                <a:tab pos="2628900" algn="l"/>
                <a:tab pos="3543300" algn="l"/>
                <a:tab pos="4457700" algn="l"/>
                <a:tab pos="5372100" algn="l"/>
                <a:tab pos="6286500" algn="l"/>
                <a:tab pos="7200900" algn="l"/>
                <a:tab pos="8115300" algn="l"/>
                <a:tab pos="9029700" algn="l"/>
                <a:tab pos="9042400" algn="l"/>
              </a:tabLst>
            </a:pPr>
            <a:r>
              <a:rPr lang="en-US" sz="1600" smtClean="0">
                <a:solidFill>
                  <a:srgbClr val="000000"/>
                </a:solidFill>
                <a:cs typeface="Arial" charset="0"/>
                <a:sym typeface="Arial" charset="0"/>
              </a:rPr>
              <a:t>Simply by sending packets to the server and getting responses, one could decode the pattern of acknowledgment numbers</a:t>
            </a:r>
          </a:p>
          <a:p>
            <a:pPr eaLnBrk="1" hangingPunct="1">
              <a:spcBef>
                <a:spcPts val="400"/>
              </a:spcBef>
              <a:buClr>
                <a:srgbClr val="CCCAFF"/>
              </a:buClr>
              <a:buSzPct val="64000"/>
              <a:buFont typeface="Wingdings" pitchFamily="2" charset="2"/>
              <a:buChar char="l"/>
              <a:tabLst>
                <a:tab pos="800100" algn="l"/>
                <a:tab pos="1714500" algn="l"/>
                <a:tab pos="2628900" algn="l"/>
                <a:tab pos="3543300" algn="l"/>
                <a:tab pos="4457700" algn="l"/>
                <a:tab pos="5372100" algn="l"/>
                <a:tab pos="6286500" algn="l"/>
                <a:tab pos="7200900" algn="l"/>
                <a:tab pos="8115300" algn="l"/>
                <a:tab pos="9029700" algn="l"/>
                <a:tab pos="9042400" algn="l"/>
              </a:tabLst>
            </a:pPr>
            <a:r>
              <a:rPr lang="en-US" sz="1600" smtClean="0">
                <a:solidFill>
                  <a:srgbClr val="000000"/>
                </a:solidFill>
                <a:cs typeface="Arial" charset="0"/>
                <a:sym typeface="Arial" charset="0"/>
              </a:rPr>
              <a:t>Once an intruder had the acknowledgment number algorithm, it was a simple matter of sending packets with the correct numbers to spoof a client</a:t>
            </a:r>
          </a:p>
          <a:p>
            <a:pPr eaLnBrk="1" hangingPunct="1">
              <a:spcBef>
                <a:spcPts val="400"/>
              </a:spcBef>
              <a:buClr>
                <a:srgbClr val="CCCAFF"/>
              </a:buClr>
              <a:buSzPct val="64000"/>
              <a:buFont typeface="Wingdings" pitchFamily="2" charset="2"/>
              <a:buChar char="l"/>
              <a:tabLst>
                <a:tab pos="800100" algn="l"/>
                <a:tab pos="1714500" algn="l"/>
                <a:tab pos="2628900" algn="l"/>
                <a:tab pos="3543300" algn="l"/>
                <a:tab pos="4457700" algn="l"/>
                <a:tab pos="5372100" algn="l"/>
                <a:tab pos="6286500" algn="l"/>
                <a:tab pos="7200900" algn="l"/>
                <a:tab pos="8115300" algn="l"/>
                <a:tab pos="9029700" algn="l"/>
                <a:tab pos="9042400" algn="l"/>
              </a:tabLst>
            </a:pPr>
            <a:r>
              <a:rPr lang="en-US" sz="1600" smtClean="0">
                <a:solidFill>
                  <a:srgbClr val="000000"/>
                </a:solidFill>
                <a:cs typeface="Arial" charset="0"/>
                <a:sym typeface="Arial" charset="0"/>
              </a:rPr>
              <a:t>Most modern systems make acknowledgment sequences random so this cannot be done</a:t>
            </a:r>
          </a:p>
        </p:txBody>
      </p:sp>
    </p:spTree>
    <p:extLst>
      <p:ext uri="{BB962C8B-B14F-4D97-AF65-F5344CB8AC3E}">
        <p14:creationId xmlns:p14="http://schemas.microsoft.com/office/powerpoint/2010/main" val="1248792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795F2F7E-527E-45D2-91C8-916BA5E1CBBA}" type="slidenum">
              <a:rPr lang="en-US" smtClean="0">
                <a:ea typeface="ヒラギノ角ゴ Pro W3" charset="0"/>
                <a:cs typeface="ヒラギノ角ゴ Pro W3" charset="0"/>
              </a:rPr>
              <a:pPr/>
              <a:t>62</a:t>
            </a:fld>
            <a:endParaRPr lang="en-US" smtClean="0">
              <a:ea typeface="ヒラギノ角ゴ Pro W3" charset="0"/>
              <a:cs typeface="ヒラギノ角ゴ Pro W3" charset="0"/>
            </a:endParaRPr>
          </a:p>
        </p:txBody>
      </p:sp>
      <p:sp>
        <p:nvSpPr>
          <p:cNvPr id="57347" name="Rectangle 1"/>
          <p:cNvSpPr>
            <a:spLocks noGrp="1" noRot="1" noChangeAspect="1" noChangeArrowheads="1" noTextEdit="1"/>
          </p:cNvSpPr>
          <p:nvPr>
            <p:ph type="sldImg"/>
          </p:nvPr>
        </p:nvSpPr>
        <p:spPr>
          <a:solidFill>
            <a:srgbClr val="FFFFFF"/>
          </a:solidFill>
          <a:ln/>
        </p:spPr>
      </p:sp>
      <p:sp>
        <p:nvSpPr>
          <p:cNvPr id="57348" name="Rectangle 2"/>
          <p:cNvSpPr>
            <a:spLocks noGrp="1" noChangeArrowheads="1"/>
          </p:cNvSpPr>
          <p:nvPr>
            <p:ph type="body" idx="1"/>
          </p:nvPr>
        </p:nvSpPr>
        <p:spPr>
          <a:noFill/>
          <a:ln/>
        </p:spPr>
        <p:txBody>
          <a:bodyPr/>
          <a:lstStyle/>
          <a:p>
            <a:pPr eaLnBrk="1" hangingPunct="1">
              <a:spcBef>
                <a:spcPts val="450"/>
              </a:spcBef>
              <a:buClr>
                <a:srgbClr val="CCCAFF"/>
              </a:buClr>
              <a:buSzPct val="80000"/>
              <a:buFont typeface="Wingdings" pitchFamily="2" charset="2"/>
              <a:buChar char="l"/>
              <a:tabLst>
                <a:tab pos="774700" algn="l"/>
                <a:tab pos="1689100" algn="l"/>
                <a:tab pos="2603500" algn="l"/>
                <a:tab pos="3517900" algn="l"/>
                <a:tab pos="4432300" algn="l"/>
                <a:tab pos="5346700" algn="l"/>
                <a:tab pos="6261100" algn="l"/>
                <a:tab pos="7175500" algn="l"/>
                <a:tab pos="8089900" algn="l"/>
                <a:tab pos="9004300" algn="l"/>
                <a:tab pos="9918700" algn="l"/>
              </a:tabLst>
            </a:pPr>
            <a:r>
              <a:rPr lang="en-US" sz="1800" smtClean="0">
                <a:solidFill>
                  <a:srgbClr val="000000"/>
                </a:solidFill>
                <a:cs typeface="Arial" charset="0"/>
                <a:sym typeface="Arial" charset="0"/>
              </a:rPr>
              <a:t>Port knocking proceeds as follows:</a:t>
            </a:r>
          </a:p>
          <a:p>
            <a:pPr eaLnBrk="1" hangingPunct="1">
              <a:spcBef>
                <a:spcPts val="400"/>
              </a:spcBef>
              <a:buClr>
                <a:srgbClr val="CCCAFF"/>
              </a:buClr>
              <a:buSzPct val="69000"/>
              <a:buFont typeface="Wingdings" pitchFamily="2" charset="2"/>
              <a:buChar char="¡"/>
              <a:tabLst>
                <a:tab pos="774700" algn="l"/>
                <a:tab pos="1689100" algn="l"/>
                <a:tab pos="2603500" algn="l"/>
                <a:tab pos="3517900" algn="l"/>
                <a:tab pos="4432300" algn="l"/>
                <a:tab pos="5346700" algn="l"/>
                <a:tab pos="6261100" algn="l"/>
                <a:tab pos="7175500" algn="l"/>
                <a:tab pos="8089900" algn="l"/>
                <a:tab pos="9004300" algn="l"/>
                <a:tab pos="9918700" algn="l"/>
              </a:tabLst>
            </a:pPr>
            <a:r>
              <a:rPr lang="en-US" sz="1600" smtClean="0">
                <a:solidFill>
                  <a:srgbClr val="000000"/>
                </a:solidFill>
                <a:cs typeface="Arial" charset="0"/>
                <a:sym typeface="Arial" charset="0"/>
              </a:rPr>
              <a:t>Client wants to connect to port n on server, port n on server is blocked</a:t>
            </a:r>
          </a:p>
          <a:p>
            <a:pPr eaLnBrk="1" hangingPunct="1">
              <a:spcBef>
                <a:spcPts val="400"/>
              </a:spcBef>
              <a:buClr>
                <a:srgbClr val="CCCAFF"/>
              </a:buClr>
              <a:buSzPct val="69000"/>
              <a:buFont typeface="Wingdings" pitchFamily="2" charset="2"/>
              <a:buChar char="¡"/>
              <a:tabLst>
                <a:tab pos="774700" algn="l"/>
                <a:tab pos="1689100" algn="l"/>
                <a:tab pos="2603500" algn="l"/>
                <a:tab pos="3517900" algn="l"/>
                <a:tab pos="4432300" algn="l"/>
                <a:tab pos="5346700" algn="l"/>
                <a:tab pos="6261100" algn="l"/>
                <a:tab pos="7175500" algn="l"/>
                <a:tab pos="8089900" algn="l"/>
                <a:tab pos="9004300" algn="l"/>
                <a:tab pos="9918700" algn="l"/>
              </a:tabLst>
            </a:pPr>
            <a:r>
              <a:rPr lang="en-US" sz="1600" smtClean="0">
                <a:solidFill>
                  <a:srgbClr val="000000"/>
                </a:solidFill>
                <a:cs typeface="Arial" charset="0"/>
                <a:sym typeface="Arial" charset="0"/>
              </a:rPr>
              <a:t>Client tries to connect to ports a, b, c and d, not receiving any response while doing so, since the firewall blocks all responses</a:t>
            </a:r>
          </a:p>
          <a:p>
            <a:pPr eaLnBrk="1" hangingPunct="1">
              <a:spcBef>
                <a:spcPts val="400"/>
              </a:spcBef>
              <a:buClr>
                <a:srgbClr val="CCCAFF"/>
              </a:buClr>
              <a:buSzPct val="69000"/>
              <a:buFont typeface="Wingdings" pitchFamily="2" charset="2"/>
              <a:buChar char="¡"/>
              <a:tabLst>
                <a:tab pos="774700" algn="l"/>
                <a:tab pos="1689100" algn="l"/>
                <a:tab pos="2603500" algn="l"/>
                <a:tab pos="3517900" algn="l"/>
                <a:tab pos="4432300" algn="l"/>
                <a:tab pos="5346700" algn="l"/>
                <a:tab pos="6261100" algn="l"/>
                <a:tab pos="7175500" algn="l"/>
                <a:tab pos="8089900" algn="l"/>
                <a:tab pos="9004300" algn="l"/>
                <a:tab pos="9918700" algn="l"/>
              </a:tabLst>
            </a:pPr>
            <a:r>
              <a:rPr lang="en-US" sz="1600" smtClean="0">
                <a:solidFill>
                  <a:srgbClr val="000000"/>
                </a:solidFill>
                <a:cs typeface="Arial" charset="0"/>
                <a:sym typeface="Arial" charset="0"/>
              </a:rPr>
              <a:t>A port knocking daemon on the server keeps track of all the attempts</a:t>
            </a:r>
          </a:p>
          <a:p>
            <a:pPr eaLnBrk="1" hangingPunct="1">
              <a:spcBef>
                <a:spcPts val="400"/>
              </a:spcBef>
              <a:buClr>
                <a:srgbClr val="CCCAFF"/>
              </a:buClr>
              <a:buSzPct val="69000"/>
              <a:buFont typeface="Wingdings" pitchFamily="2" charset="2"/>
              <a:buChar char="¡"/>
              <a:tabLst>
                <a:tab pos="774700" algn="l"/>
                <a:tab pos="1689100" algn="l"/>
                <a:tab pos="2603500" algn="l"/>
                <a:tab pos="3517900" algn="l"/>
                <a:tab pos="4432300" algn="l"/>
                <a:tab pos="5346700" algn="l"/>
                <a:tab pos="6261100" algn="l"/>
                <a:tab pos="7175500" algn="l"/>
                <a:tab pos="8089900" algn="l"/>
                <a:tab pos="9004300" algn="l"/>
                <a:tab pos="9918700" algn="l"/>
              </a:tabLst>
            </a:pPr>
            <a:r>
              <a:rPr lang="en-US" sz="1600" smtClean="0">
                <a:solidFill>
                  <a:srgbClr val="000000"/>
                </a:solidFill>
                <a:cs typeface="Arial" charset="0"/>
                <a:sym typeface="Arial" charset="0"/>
              </a:rPr>
              <a:t>Once the correct knocking sequence is received it opens port n.</a:t>
            </a:r>
          </a:p>
          <a:p>
            <a:pPr eaLnBrk="1" hangingPunct="1">
              <a:spcBef>
                <a:spcPts val="450"/>
              </a:spcBef>
              <a:tabLst>
                <a:tab pos="774700" algn="l"/>
                <a:tab pos="1689100" algn="l"/>
                <a:tab pos="2603500" algn="l"/>
                <a:tab pos="3517900" algn="l"/>
                <a:tab pos="4432300" algn="l"/>
                <a:tab pos="5346700" algn="l"/>
                <a:tab pos="6261100" algn="l"/>
                <a:tab pos="7175500" algn="l"/>
                <a:tab pos="8089900" algn="l"/>
                <a:tab pos="9004300" algn="l"/>
                <a:tab pos="9918700" algn="l"/>
              </a:tabLst>
            </a:pPr>
            <a:endParaRPr lang="en-US" smtClean="0">
              <a:solidFill>
                <a:srgbClr val="000000"/>
              </a:solidFill>
              <a:latin typeface="Times New Roman" pitchFamily="18" charset="0"/>
              <a:cs typeface="Times New Roman" pitchFamily="18" charset="0"/>
              <a:sym typeface="Times New Roman" pitchFamily="18" charset="0"/>
            </a:endParaRPr>
          </a:p>
        </p:txBody>
      </p:sp>
    </p:spTree>
    <p:extLst>
      <p:ext uri="{BB962C8B-B14F-4D97-AF65-F5344CB8AC3E}">
        <p14:creationId xmlns:p14="http://schemas.microsoft.com/office/powerpoint/2010/main" val="17139705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9EBA1E9A-AEF3-4DEC-84BF-B8DCAFE426DE}" type="slidenum">
              <a:rPr lang="en-US" smtClean="0">
                <a:ea typeface="ヒラギノ角ゴ Pro W3" charset="0"/>
                <a:cs typeface="ヒラギノ角ゴ Pro W3" charset="0"/>
              </a:rPr>
              <a:pPr/>
              <a:t>64</a:t>
            </a:fld>
            <a:endParaRPr lang="en-US" smtClean="0">
              <a:ea typeface="ヒラギノ角ゴ Pro W3" charset="0"/>
              <a:cs typeface="ヒラギノ角ゴ Pro W3" charset="0"/>
            </a:endParaRPr>
          </a:p>
        </p:txBody>
      </p:sp>
      <p:sp>
        <p:nvSpPr>
          <p:cNvPr id="58371" name="Rectangle 1"/>
          <p:cNvSpPr>
            <a:spLocks noGrp="1" noRot="1" noChangeAspect="1" noChangeArrowheads="1" noTextEdit="1"/>
          </p:cNvSpPr>
          <p:nvPr>
            <p:ph type="sldImg"/>
          </p:nvPr>
        </p:nvSpPr>
        <p:spPr>
          <a:solidFill>
            <a:srgbClr val="FFFFFF"/>
          </a:solidFill>
          <a:ln/>
        </p:spPr>
      </p:sp>
      <p:sp>
        <p:nvSpPr>
          <p:cNvPr id="58372" name="Rectangle 2"/>
          <p:cNvSpPr>
            <a:spLocks noGrp="1" noChangeArrowheads="1"/>
          </p:cNvSpPr>
          <p:nvPr>
            <p:ph type="body" idx="1"/>
          </p:nvPr>
        </p:nvSpPr>
        <p:spPr>
          <a:noFill/>
          <a:ln/>
        </p:spPr>
        <p:txBody>
          <a:bodyPr/>
          <a:lstStyle/>
          <a:p>
            <a:pPr eaLnBrk="1" hangingPunct="1">
              <a:lnSpc>
                <a:spcPct val="90000"/>
              </a:lnSpc>
              <a:spcBef>
                <a:spcPts val="450"/>
              </a:spcBef>
              <a:buClr>
                <a:srgbClr val="CCCAFF"/>
              </a:buClr>
              <a:buSzPct val="69000"/>
              <a:buFont typeface="Wingdings" pitchFamily="2" charset="2"/>
              <a:buChar char="¡"/>
              <a:tabLst>
                <a:tab pos="317500" algn="l"/>
                <a:tab pos="1231900" algn="l"/>
                <a:tab pos="2146300" algn="l"/>
                <a:tab pos="3060700" algn="l"/>
                <a:tab pos="3975100" algn="l"/>
                <a:tab pos="4889500" algn="l"/>
                <a:tab pos="5803900" algn="l"/>
                <a:tab pos="6718300" algn="l"/>
                <a:tab pos="7632700" algn="l"/>
                <a:tab pos="8547100" algn="l"/>
                <a:tab pos="9461500" algn="l"/>
              </a:tabLst>
            </a:pPr>
            <a:r>
              <a:rPr lang="en-US" sz="1800" smtClean="0">
                <a:solidFill>
                  <a:srgbClr val="000000"/>
                </a:solidFill>
                <a:cs typeface="Arial" charset="0"/>
                <a:sym typeface="Arial" charset="0"/>
              </a:rPr>
              <a:t>Whenever the router encounters a datagram it translates the address depending on what way the packet is headed</a:t>
            </a:r>
          </a:p>
          <a:p>
            <a:pPr eaLnBrk="1" hangingPunct="1">
              <a:lnSpc>
                <a:spcPct val="90000"/>
              </a:lnSpc>
              <a:spcBef>
                <a:spcPts val="450"/>
              </a:spcBef>
              <a:buClr>
                <a:srgbClr val="CCCAFF"/>
              </a:buClr>
              <a:buSzPct val="69000"/>
              <a:buFont typeface="Wingdings" pitchFamily="2" charset="2"/>
              <a:buChar char="¡"/>
              <a:tabLst>
                <a:tab pos="317500" algn="l"/>
                <a:tab pos="1231900" algn="l"/>
                <a:tab pos="2146300" algn="l"/>
                <a:tab pos="3060700" algn="l"/>
                <a:tab pos="3975100" algn="l"/>
                <a:tab pos="4889500" algn="l"/>
                <a:tab pos="5803900" algn="l"/>
                <a:tab pos="6718300" algn="l"/>
                <a:tab pos="7632700" algn="l"/>
                <a:tab pos="8547100" algn="l"/>
                <a:tab pos="9461500" algn="l"/>
              </a:tabLst>
            </a:pPr>
            <a:r>
              <a:rPr lang="en-US" sz="1800" smtClean="0">
                <a:solidFill>
                  <a:srgbClr val="000000"/>
                </a:solidFill>
                <a:cs typeface="Arial" charset="0"/>
                <a:sym typeface="Arial" charset="0"/>
              </a:rPr>
              <a:t>Usually any given internal IP address is bound to one of many IP addresses dynamically when it creates a session</a:t>
            </a:r>
          </a:p>
          <a:p>
            <a:pPr eaLnBrk="1" hangingPunct="1">
              <a:lnSpc>
                <a:spcPct val="90000"/>
              </a:lnSpc>
              <a:spcBef>
                <a:spcPts val="450"/>
              </a:spcBef>
              <a:buClr>
                <a:srgbClr val="CCCAFF"/>
              </a:buClr>
              <a:buSzPct val="69000"/>
              <a:buFont typeface="Wingdings" pitchFamily="2" charset="2"/>
              <a:buChar char="¡"/>
              <a:tabLst>
                <a:tab pos="317500" algn="l"/>
                <a:tab pos="1231900" algn="l"/>
                <a:tab pos="2146300" algn="l"/>
                <a:tab pos="3060700" algn="l"/>
                <a:tab pos="3975100" algn="l"/>
                <a:tab pos="4889500" algn="l"/>
                <a:tab pos="5803900" algn="l"/>
                <a:tab pos="6718300" algn="l"/>
                <a:tab pos="7632700" algn="l"/>
                <a:tab pos="8547100" algn="l"/>
                <a:tab pos="9461500" algn="l"/>
              </a:tabLst>
            </a:pPr>
            <a:r>
              <a:rPr lang="en-US" sz="1800" smtClean="0">
                <a:solidFill>
                  <a:srgbClr val="000000"/>
                </a:solidFill>
                <a:cs typeface="Arial" charset="0"/>
                <a:sym typeface="Arial" charset="0"/>
              </a:rPr>
              <a:t>NAT often needs to handle certain protocols like FTP in a special manner</a:t>
            </a:r>
          </a:p>
          <a:p>
            <a:pPr eaLnBrk="1" hangingPunct="1">
              <a:lnSpc>
                <a:spcPct val="90000"/>
              </a:lnSpc>
              <a:spcBef>
                <a:spcPts val="450"/>
              </a:spcBef>
              <a:buClr>
                <a:srgbClr val="CCCAFF"/>
              </a:buClr>
              <a:buSzPct val="69000"/>
              <a:buFont typeface="Wingdings" pitchFamily="2" charset="2"/>
              <a:buChar char="¡"/>
              <a:tabLst>
                <a:tab pos="317500" algn="l"/>
                <a:tab pos="1231900" algn="l"/>
                <a:tab pos="2146300" algn="l"/>
                <a:tab pos="3060700" algn="l"/>
                <a:tab pos="3975100" algn="l"/>
                <a:tab pos="4889500" algn="l"/>
                <a:tab pos="5803900" algn="l"/>
                <a:tab pos="6718300" algn="l"/>
                <a:tab pos="7632700" algn="l"/>
                <a:tab pos="8547100" algn="l"/>
                <a:tab pos="9461500" algn="l"/>
              </a:tabLst>
            </a:pPr>
            <a:r>
              <a:rPr lang="en-US" sz="1800" smtClean="0">
                <a:solidFill>
                  <a:srgbClr val="000000"/>
                </a:solidFill>
                <a:cs typeface="Arial" charset="0"/>
                <a:sym typeface="Arial" charset="0"/>
              </a:rPr>
              <a:t>While most NAT routers can handle popular protocols well, even when they need special attention, well, there are protocols which these routers cannot handle, and hence not all applications can run transparently through NAT.</a:t>
            </a:r>
          </a:p>
          <a:p>
            <a:pPr eaLnBrk="1" hangingPunct="1">
              <a:lnSpc>
                <a:spcPct val="90000"/>
              </a:lnSpc>
              <a:spcBef>
                <a:spcPts val="450"/>
              </a:spcBef>
              <a:tabLst>
                <a:tab pos="317500" algn="l"/>
                <a:tab pos="1231900" algn="l"/>
                <a:tab pos="2146300" algn="l"/>
                <a:tab pos="3060700" algn="l"/>
                <a:tab pos="3975100" algn="l"/>
                <a:tab pos="4889500" algn="l"/>
                <a:tab pos="5803900" algn="l"/>
                <a:tab pos="6718300" algn="l"/>
                <a:tab pos="7632700" algn="l"/>
                <a:tab pos="8547100" algn="l"/>
                <a:tab pos="9461500" algn="l"/>
              </a:tabLst>
            </a:pPr>
            <a:endParaRPr lang="en-US" smtClean="0">
              <a:solidFill>
                <a:srgbClr val="000000"/>
              </a:solidFill>
              <a:latin typeface="Times New Roman" pitchFamily="18" charset="0"/>
              <a:cs typeface="Times New Roman" pitchFamily="18" charset="0"/>
              <a:sym typeface="Times New Roman" pitchFamily="18" charset="0"/>
            </a:endParaRPr>
          </a:p>
        </p:txBody>
      </p:sp>
    </p:spTree>
    <p:extLst>
      <p:ext uri="{BB962C8B-B14F-4D97-AF65-F5344CB8AC3E}">
        <p14:creationId xmlns:p14="http://schemas.microsoft.com/office/powerpoint/2010/main" val="2203656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F0E3682B-3316-449A-AADD-D7430BDC40B2}" type="slidenum">
              <a:rPr lang="it-IT" smtClean="0">
                <a:ea typeface="ヒラギノ角ゴ Pro W3" charset="0"/>
                <a:cs typeface="ヒラギノ角ゴ Pro W3" charset="0"/>
              </a:rPr>
              <a:pPr/>
              <a:t>65</a:t>
            </a:fld>
            <a:endParaRPr lang="it-IT" smtClean="0">
              <a:ea typeface="ヒラギノ角ゴ Pro W3" charset="0"/>
              <a:cs typeface="ヒラギノ角ゴ Pro W3" charset="0"/>
            </a:endParaRPr>
          </a:p>
        </p:txBody>
      </p:sp>
      <p:sp>
        <p:nvSpPr>
          <p:cNvPr id="59395" name="Rectangle 1026"/>
          <p:cNvSpPr>
            <a:spLocks noGrp="1" noRot="1" noChangeAspect="1" noChangeArrowheads="1" noTextEdit="1"/>
          </p:cNvSpPr>
          <p:nvPr>
            <p:ph type="sldImg"/>
          </p:nvPr>
        </p:nvSpPr>
        <p:spPr>
          <a:ln/>
        </p:spPr>
      </p:sp>
      <p:sp>
        <p:nvSpPr>
          <p:cNvPr id="59396" name="Rectangle 1027"/>
          <p:cNvSpPr>
            <a:spLocks noGrp="1" noChangeArrowheads="1"/>
          </p:cNvSpPr>
          <p:nvPr>
            <p:ph type="body" idx="1"/>
          </p:nvPr>
        </p:nvSpPr>
        <p:spPr>
          <a:xfrm>
            <a:off x="914400" y="4343400"/>
            <a:ext cx="5029200" cy="444500"/>
          </a:xfrm>
          <a:noFill/>
          <a:ln/>
        </p:spPr>
        <p:txBody>
          <a:bodyPr/>
          <a:lstStyle/>
          <a:p>
            <a:endParaRPr lang="it-IT" sz="1000" smtClean="0"/>
          </a:p>
        </p:txBody>
      </p:sp>
    </p:spTree>
    <p:extLst>
      <p:ext uri="{BB962C8B-B14F-4D97-AF65-F5344CB8AC3E}">
        <p14:creationId xmlns:p14="http://schemas.microsoft.com/office/powerpoint/2010/main" val="215688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it-IT" smtClean="0"/>
          </a:p>
        </p:txBody>
      </p:sp>
      <p:sp>
        <p:nvSpPr>
          <p:cNvPr id="40964" name="Slide Number Placeholder 3"/>
          <p:cNvSpPr>
            <a:spLocks noGrp="1"/>
          </p:cNvSpPr>
          <p:nvPr>
            <p:ph type="sldNum" sz="quarter" idx="5"/>
          </p:nvPr>
        </p:nvSpPr>
        <p:spPr>
          <a:noFill/>
        </p:spPr>
        <p:txBody>
          <a:bodyPr/>
          <a:lstStyle/>
          <a:p>
            <a:fld id="{B3220524-DA73-4941-935B-54621BFCB649}" type="slidenum">
              <a:rPr lang="en-US" smtClean="0"/>
              <a:pPr/>
              <a:t>7</a:t>
            </a:fld>
            <a:endParaRPr lang="en-US" smtClean="0"/>
          </a:p>
        </p:txBody>
      </p:sp>
    </p:spTree>
    <p:extLst>
      <p:ext uri="{BB962C8B-B14F-4D97-AF65-F5344CB8AC3E}">
        <p14:creationId xmlns:p14="http://schemas.microsoft.com/office/powerpoint/2010/main" val="39345227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182A58B1-B159-4D5A-A759-9F575DCE01E4}" type="slidenum">
              <a:rPr lang="it-IT" smtClean="0">
                <a:ea typeface="ヒラギノ角ゴ Pro W3" charset="0"/>
                <a:cs typeface="ヒラギノ角ゴ Pro W3" charset="0"/>
              </a:rPr>
              <a:pPr/>
              <a:t>66</a:t>
            </a:fld>
            <a:endParaRPr lang="it-IT" smtClean="0">
              <a:ea typeface="ヒラギノ角ゴ Pro W3" charset="0"/>
              <a:cs typeface="ヒラギノ角ゴ Pro W3"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14400" y="4343400"/>
            <a:ext cx="5029200" cy="879475"/>
          </a:xfrm>
          <a:noFill/>
          <a:ln/>
        </p:spPr>
        <p:txBody>
          <a:bodyPr/>
          <a:lstStyle/>
          <a:p>
            <a:endParaRPr lang="it-IT" smtClean="0"/>
          </a:p>
        </p:txBody>
      </p:sp>
    </p:spTree>
    <p:extLst>
      <p:ext uri="{BB962C8B-B14F-4D97-AF65-F5344CB8AC3E}">
        <p14:creationId xmlns:p14="http://schemas.microsoft.com/office/powerpoint/2010/main" val="2283765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pPr eaLnBrk="1" hangingPunct="1"/>
            <a:endParaRPr lang="it-IT" smtClean="0"/>
          </a:p>
        </p:txBody>
      </p:sp>
      <p:sp>
        <p:nvSpPr>
          <p:cNvPr id="41988" name="Slide Number Placeholder 3"/>
          <p:cNvSpPr>
            <a:spLocks noGrp="1"/>
          </p:cNvSpPr>
          <p:nvPr>
            <p:ph type="sldNum" sz="quarter" idx="5"/>
          </p:nvPr>
        </p:nvSpPr>
        <p:spPr>
          <a:noFill/>
        </p:spPr>
        <p:txBody>
          <a:bodyPr/>
          <a:lstStyle/>
          <a:p>
            <a:fld id="{62997122-C771-418A-BE1A-826BA96E121D}" type="slidenum">
              <a:rPr lang="en-US" smtClean="0">
                <a:ea typeface="ヒラギノ角ゴ Pro W3" charset="0"/>
                <a:cs typeface="ヒラギノ角ゴ Pro W3" charset="0"/>
              </a:rPr>
              <a:pPr/>
              <a:t>8</a:t>
            </a:fld>
            <a:endParaRPr lang="en-US" smtClean="0">
              <a:ea typeface="ヒラギノ角ゴ Pro W3" charset="0"/>
              <a:cs typeface="ヒラギノ角ゴ Pro W3" charset="0"/>
            </a:endParaRPr>
          </a:p>
        </p:txBody>
      </p:sp>
    </p:spTree>
    <p:extLst>
      <p:ext uri="{BB962C8B-B14F-4D97-AF65-F5344CB8AC3E}">
        <p14:creationId xmlns:p14="http://schemas.microsoft.com/office/powerpoint/2010/main" val="1104195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9CC6932F-67BE-44E9-A5A4-0495A03DA587}" type="slidenum">
              <a:rPr lang="en-US" smtClean="0">
                <a:ea typeface="ヒラギノ角ゴ Pro W3" charset="0"/>
                <a:cs typeface="ヒラギノ角ゴ Pro W3" charset="0"/>
              </a:rPr>
              <a:pPr/>
              <a:t>9</a:t>
            </a:fld>
            <a:endParaRPr lang="en-US" smtClean="0">
              <a:ea typeface="ヒラギノ角ゴ Pro W3" charset="0"/>
              <a:cs typeface="ヒラギノ角ゴ Pro W3" charset="0"/>
            </a:endParaRPr>
          </a:p>
        </p:txBody>
      </p:sp>
      <p:sp>
        <p:nvSpPr>
          <p:cNvPr id="43011" name="Rectangle 1"/>
          <p:cNvSpPr>
            <a:spLocks noGrp="1" noRot="1" noChangeAspect="1" noChangeArrowheads="1" noTextEdit="1"/>
          </p:cNvSpPr>
          <p:nvPr>
            <p:ph type="sldImg"/>
          </p:nvPr>
        </p:nvSpPr>
        <p:spPr>
          <a:solidFill>
            <a:srgbClr val="FFFFFF"/>
          </a:solidFill>
          <a:ln/>
        </p:spPr>
      </p:sp>
      <p:sp>
        <p:nvSpPr>
          <p:cNvPr id="43012" name="Rectangle 2"/>
          <p:cNvSpPr>
            <a:spLocks noGrp="1" noChangeArrowheads="1"/>
          </p:cNvSpPr>
          <p:nvPr>
            <p:ph type="body" idx="1"/>
          </p:nvPr>
        </p:nvSpPr>
        <p:spPr>
          <a:noFill/>
          <a:ln/>
        </p:spPr>
        <p:txBody>
          <a:bodyPr/>
          <a:lstStyle/>
          <a:p>
            <a:pPr marL="39688" eaLnBrk="1" hangingPunct="1">
              <a:spcBef>
                <a:spcPts val="450"/>
              </a:spcBef>
            </a:pPr>
            <a:endParaRPr lang="en-US" smtClean="0">
              <a:solidFill>
                <a:srgbClr val="000000"/>
              </a:solidFill>
              <a:latin typeface="Times New Roman" pitchFamily="18" charset="0"/>
              <a:cs typeface="Times New Roman" pitchFamily="18" charset="0"/>
              <a:sym typeface="Times New Roman" pitchFamily="18" charset="0"/>
            </a:endParaRPr>
          </a:p>
        </p:txBody>
      </p:sp>
    </p:spTree>
    <p:extLst>
      <p:ext uri="{BB962C8B-B14F-4D97-AF65-F5344CB8AC3E}">
        <p14:creationId xmlns:p14="http://schemas.microsoft.com/office/powerpoint/2010/main" val="2209303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eaLnBrk="1" hangingPunct="1">
              <a:defRPr/>
            </a:pPr>
            <a:endParaRPr lang="en-US" dirty="0" smtClean="0"/>
          </a:p>
        </p:txBody>
      </p:sp>
      <p:sp>
        <p:nvSpPr>
          <p:cNvPr id="44036" name="Slide Number Placeholder 3"/>
          <p:cNvSpPr>
            <a:spLocks noGrp="1"/>
          </p:cNvSpPr>
          <p:nvPr>
            <p:ph type="sldNum" sz="quarter" idx="5"/>
          </p:nvPr>
        </p:nvSpPr>
        <p:spPr>
          <a:noFill/>
        </p:spPr>
        <p:txBody>
          <a:bodyPr/>
          <a:lstStyle/>
          <a:p>
            <a:fld id="{E66224E5-5DDB-4648-AE9C-3BD4856D397B}" type="slidenum">
              <a:rPr lang="en-US" smtClean="0">
                <a:ea typeface="ヒラギノ角ゴ Pro W3" charset="0"/>
                <a:cs typeface="ヒラギノ角ゴ Pro W3" charset="0"/>
              </a:rPr>
              <a:pPr/>
              <a:t>14</a:t>
            </a:fld>
            <a:endParaRPr lang="en-US" smtClean="0">
              <a:ea typeface="ヒラギノ角ゴ Pro W3" charset="0"/>
              <a:cs typeface="ヒラギノ角ゴ Pro W3" charset="0"/>
            </a:endParaRPr>
          </a:p>
        </p:txBody>
      </p:sp>
    </p:spTree>
    <p:extLst>
      <p:ext uri="{BB962C8B-B14F-4D97-AF65-F5344CB8AC3E}">
        <p14:creationId xmlns:p14="http://schemas.microsoft.com/office/powerpoint/2010/main" val="1206448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51A82774-EFE4-41DE-9F27-46D464D0B406}" type="slidenum">
              <a:rPr lang="en-US" smtClean="0">
                <a:ea typeface="ヒラギノ角ゴ Pro W3" charset="0"/>
                <a:cs typeface="ヒラギノ角ゴ Pro W3" charset="0"/>
              </a:rPr>
              <a:pPr/>
              <a:t>16</a:t>
            </a:fld>
            <a:endParaRPr lang="en-US" smtClean="0">
              <a:ea typeface="ヒラギノ角ゴ Pro W3" charset="0"/>
              <a:cs typeface="ヒラギノ角ゴ Pro W3" charset="0"/>
            </a:endParaRPr>
          </a:p>
        </p:txBody>
      </p:sp>
      <p:sp>
        <p:nvSpPr>
          <p:cNvPr id="45059" name="Rectangle 1"/>
          <p:cNvSpPr>
            <a:spLocks noGrp="1" noRot="1" noChangeAspect="1" noChangeArrowheads="1" noTextEdit="1"/>
          </p:cNvSpPr>
          <p:nvPr>
            <p:ph type="sldImg"/>
          </p:nvPr>
        </p:nvSpPr>
        <p:spPr>
          <a:solidFill>
            <a:srgbClr val="FFFFFF"/>
          </a:solidFill>
          <a:ln/>
        </p:spPr>
      </p:sp>
      <p:sp>
        <p:nvSpPr>
          <p:cNvPr id="45060" name="Rectangle 2"/>
          <p:cNvSpPr>
            <a:spLocks noGrp="1" noChangeArrowheads="1"/>
          </p:cNvSpPr>
          <p:nvPr>
            <p:ph type="body" idx="1"/>
          </p:nvPr>
        </p:nvSpPr>
        <p:spPr>
          <a:noFill/>
          <a:ln/>
        </p:spPr>
        <p:txBody>
          <a:bodyPr/>
          <a:lstStyle/>
          <a:p>
            <a:pPr marL="39688" eaLnBrk="1" hangingPunct="1">
              <a:spcBef>
                <a:spcPts val="450"/>
              </a:spcBef>
            </a:pPr>
            <a:r>
              <a:rPr lang="en-US" smtClean="0">
                <a:solidFill>
                  <a:srgbClr val="000000"/>
                </a:solidFill>
                <a:latin typeface="Times New Roman" pitchFamily="18" charset="0"/>
                <a:cs typeface="Times New Roman" pitchFamily="18" charset="0"/>
                <a:sym typeface="Times New Roman" pitchFamily="18" charset="0"/>
              </a:rPr>
              <a:t>MAC addresses can be permanently burned in (BIA), or be a locally administered address (LAA) set by an administrator. </a:t>
            </a:r>
            <a:r>
              <a:rPr lang="en-US" sz="1100" smtClean="0">
                <a:solidFill>
                  <a:srgbClr val="000000"/>
                </a:solidFill>
                <a:cs typeface="Arial" charset="0"/>
                <a:sym typeface="Arial" charset="0"/>
              </a:rPr>
              <a:t>A MAC address starting out with 00-08-74 for instance is assigned by Dell, while one starting out with 00-0a-95 is assigned by Apple. Despite the IEEE limitations on LAAs, most OSs allow you to specify an arbitrary MAC for an interface.</a:t>
            </a:r>
          </a:p>
        </p:txBody>
      </p:sp>
    </p:spTree>
    <p:extLst>
      <p:ext uri="{BB962C8B-B14F-4D97-AF65-F5344CB8AC3E}">
        <p14:creationId xmlns:p14="http://schemas.microsoft.com/office/powerpoint/2010/main" val="1502099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pPr eaLnBrk="1" hangingPunct="1">
              <a:spcBef>
                <a:spcPts val="500"/>
              </a:spcBef>
              <a:tabLst>
                <a:tab pos="774700" algn="l"/>
                <a:tab pos="914400" algn="l"/>
                <a:tab pos="1689100" algn="l"/>
                <a:tab pos="1828800" algn="l"/>
                <a:tab pos="2603500" algn="l"/>
                <a:tab pos="2743200" algn="l"/>
                <a:tab pos="3517900" algn="l"/>
                <a:tab pos="3657600" algn="l"/>
                <a:tab pos="4432300" algn="l"/>
                <a:tab pos="4572000" algn="l"/>
                <a:tab pos="5346700" algn="l"/>
                <a:tab pos="5486400" algn="l"/>
                <a:tab pos="6261100" algn="l"/>
                <a:tab pos="6400800" algn="l"/>
                <a:tab pos="7175500" algn="l"/>
                <a:tab pos="7315200" algn="l"/>
                <a:tab pos="8089900" algn="l"/>
                <a:tab pos="8229600" algn="l"/>
                <a:tab pos="9004300" algn="l"/>
                <a:tab pos="9144000" algn="l"/>
                <a:tab pos="9918700" algn="l"/>
                <a:tab pos="10058400" algn="l"/>
              </a:tabLst>
            </a:pPr>
            <a:r>
              <a:rPr lang="en-US" sz="1800" smtClean="0"/>
              <a:t>In other derivatives like FreeBSD, MacOSX and others stopping the network service is not required, and the hw flag is dropped, leading to a single command </a:t>
            </a:r>
            <a:r>
              <a:rPr lang="en-US" sz="1400" smtClean="0">
                <a:cs typeface="Courier New" pitchFamily="49" charset="0"/>
                <a:sym typeface="Courier New" pitchFamily="49" charset="0"/>
              </a:rPr>
              <a:t>ifconfig eth0 ether &lt;MAC-address&gt;</a:t>
            </a:r>
            <a:endParaRPr lang="en-US" sz="1400" smtClean="0">
              <a:sym typeface="Courier New" pitchFamily="49" charset="0"/>
            </a:endParaRPr>
          </a:p>
          <a:p>
            <a:pPr>
              <a:tabLst>
                <a:tab pos="774700" algn="l"/>
                <a:tab pos="914400" algn="l"/>
                <a:tab pos="1689100" algn="l"/>
                <a:tab pos="1828800" algn="l"/>
                <a:tab pos="2603500" algn="l"/>
                <a:tab pos="2743200" algn="l"/>
                <a:tab pos="3517900" algn="l"/>
                <a:tab pos="3657600" algn="l"/>
                <a:tab pos="4432300" algn="l"/>
                <a:tab pos="4572000" algn="l"/>
                <a:tab pos="5346700" algn="l"/>
                <a:tab pos="5486400" algn="l"/>
                <a:tab pos="6261100" algn="l"/>
                <a:tab pos="6400800" algn="l"/>
                <a:tab pos="7175500" algn="l"/>
                <a:tab pos="7315200" algn="l"/>
                <a:tab pos="8089900" algn="l"/>
                <a:tab pos="8229600" algn="l"/>
                <a:tab pos="9004300" algn="l"/>
                <a:tab pos="9144000" algn="l"/>
                <a:tab pos="9918700" algn="l"/>
                <a:tab pos="10058400" algn="l"/>
              </a:tabLst>
            </a:pPr>
            <a:endParaRPr lang="en-US" smtClean="0"/>
          </a:p>
        </p:txBody>
      </p:sp>
      <p:sp>
        <p:nvSpPr>
          <p:cNvPr id="46084" name="Slide Number Placeholder 3"/>
          <p:cNvSpPr>
            <a:spLocks noGrp="1"/>
          </p:cNvSpPr>
          <p:nvPr>
            <p:ph type="sldNum" sz="quarter" idx="5"/>
          </p:nvPr>
        </p:nvSpPr>
        <p:spPr>
          <a:noFill/>
        </p:spPr>
        <p:txBody>
          <a:bodyPr/>
          <a:lstStyle/>
          <a:p>
            <a:fld id="{9BBE7DF6-0162-4156-82A5-49F1ABD4467F}" type="slidenum">
              <a:rPr lang="en-US" smtClean="0"/>
              <a:pPr/>
              <a:t>20</a:t>
            </a:fld>
            <a:endParaRPr lang="en-US" smtClean="0"/>
          </a:p>
        </p:txBody>
      </p:sp>
    </p:spTree>
    <p:extLst>
      <p:ext uri="{BB962C8B-B14F-4D97-AF65-F5344CB8AC3E}">
        <p14:creationId xmlns:p14="http://schemas.microsoft.com/office/powerpoint/2010/main" val="368522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p>
            <a:r>
              <a:rPr lang="en-US" smtClean="0">
                <a:ea typeface="ヒラギノ角ゴ Pro W3" charset="0"/>
                <a:cs typeface="ヒラギノ角ゴ Pro W3" charset="0"/>
              </a:rPr>
              <a:t>CS166: Computer Networks</a:t>
            </a:r>
          </a:p>
        </p:txBody>
      </p:sp>
      <p:sp>
        <p:nvSpPr>
          <p:cNvPr id="47107" name="Rectangle 7"/>
          <p:cNvSpPr>
            <a:spLocks noGrp="1" noChangeArrowheads="1"/>
          </p:cNvSpPr>
          <p:nvPr>
            <p:ph type="sldNum" sz="quarter" idx="5"/>
          </p:nvPr>
        </p:nvSpPr>
        <p:spPr>
          <a:noFill/>
        </p:spPr>
        <p:txBody>
          <a:bodyPr/>
          <a:lstStyle/>
          <a:p>
            <a:fld id="{8CAF593A-F172-4CA5-BE77-17250A684875}" type="slidenum">
              <a:rPr lang="en-US" smtClean="0">
                <a:ea typeface="ヒラギノ角ゴ Pro W3" charset="0"/>
                <a:cs typeface="ヒラギノ角ゴ Pro W3" charset="0"/>
              </a:rPr>
              <a:pPr/>
              <a:t>21</a:t>
            </a:fld>
            <a:endParaRPr lang="en-US" smtClean="0">
              <a:ea typeface="ヒラギノ角ゴ Pro W3" charset="0"/>
              <a:cs typeface="ヒラギノ角ゴ Pro W3" charset="0"/>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p:spPr>
        <p:txBody>
          <a:bodyPr/>
          <a:lstStyle/>
          <a:p>
            <a:pPr eaLnBrk="1" hangingPunct="1"/>
            <a:r>
              <a:rPr lang="en-US" smtClean="0"/>
              <a:t>IPv6 does not use ARP, and ARP is instead replaced by Neighbor Discovery Protocol.</a:t>
            </a:r>
          </a:p>
          <a:p>
            <a:pPr eaLnBrk="1" hangingPunct="1"/>
            <a:endParaRPr lang="it-IT" smtClean="0"/>
          </a:p>
        </p:txBody>
      </p:sp>
    </p:spTree>
    <p:extLst>
      <p:ext uri="{BB962C8B-B14F-4D97-AF65-F5344CB8AC3E}">
        <p14:creationId xmlns:p14="http://schemas.microsoft.com/office/powerpoint/2010/main" val="4133555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gnaposto immagine diapositiva 1"/>
          <p:cNvSpPr>
            <a:spLocks noGrp="1" noRot="1" noChangeAspect="1" noTextEdit="1"/>
          </p:cNvSpPr>
          <p:nvPr>
            <p:ph type="sldImg"/>
          </p:nvPr>
        </p:nvSpPr>
        <p:spPr>
          <a:ln/>
        </p:spPr>
      </p:sp>
      <p:sp>
        <p:nvSpPr>
          <p:cNvPr id="48131" name="Segnaposto note 2"/>
          <p:cNvSpPr>
            <a:spLocks noGrp="1"/>
          </p:cNvSpPr>
          <p:nvPr>
            <p:ph type="body" idx="1"/>
          </p:nvPr>
        </p:nvSpPr>
        <p:spPr>
          <a:noFill/>
          <a:ln/>
        </p:spPr>
        <p:txBody>
          <a:bodyPr/>
          <a:lstStyle/>
          <a:p>
            <a:r>
              <a:rPr lang="en-US" smtClean="0"/>
              <a:t>One computer can connect to another to use its services</a:t>
            </a:r>
          </a:p>
          <a:p>
            <a:endParaRPr lang="it-IT" smtClean="0"/>
          </a:p>
        </p:txBody>
      </p:sp>
      <p:sp>
        <p:nvSpPr>
          <p:cNvPr id="48132" name="Segnaposto numero diapositiva 3"/>
          <p:cNvSpPr>
            <a:spLocks noGrp="1"/>
          </p:cNvSpPr>
          <p:nvPr>
            <p:ph type="sldNum" sz="quarter" idx="5"/>
          </p:nvPr>
        </p:nvSpPr>
        <p:spPr>
          <a:noFill/>
        </p:spPr>
        <p:txBody>
          <a:bodyPr/>
          <a:lstStyle/>
          <a:p>
            <a:fld id="{54D1E899-CAF6-4347-993A-D70ED97C6395}" type="slidenum">
              <a:rPr lang="en-US" smtClean="0">
                <a:ea typeface="ヒラギノ角ゴ Pro W3" charset="0"/>
                <a:cs typeface="ヒラギノ角ゴ Pro W3" charset="0"/>
              </a:rPr>
              <a:pPr/>
              <a:t>24</a:t>
            </a:fld>
            <a:endParaRPr lang="en-US" smtClean="0">
              <a:ea typeface="ヒラギノ角ゴ Pro W3" charset="0"/>
              <a:cs typeface="ヒラギノ角ゴ Pro W3" charset="0"/>
            </a:endParaRPr>
          </a:p>
        </p:txBody>
      </p:sp>
    </p:spTree>
    <p:extLst>
      <p:ext uri="{BB962C8B-B14F-4D97-AF65-F5344CB8AC3E}">
        <p14:creationId xmlns:p14="http://schemas.microsoft.com/office/powerpoint/2010/main" val="2517397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0A32936-F9FD-4477-94B7-0BD796CADCB0}" type="datetime1">
              <a:rPr lang="en-US"/>
              <a:pPr>
                <a:defRPr/>
              </a:pPr>
              <a:t>1/26/2018</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Computer Networks</a:t>
            </a:r>
          </a:p>
        </p:txBody>
      </p:sp>
      <p:sp>
        <p:nvSpPr>
          <p:cNvPr id="6" name="Slide Number Placeholder 5"/>
          <p:cNvSpPr>
            <a:spLocks noGrp="1"/>
          </p:cNvSpPr>
          <p:nvPr>
            <p:ph type="sldNum" sz="quarter" idx="12"/>
          </p:nvPr>
        </p:nvSpPr>
        <p:spPr/>
        <p:txBody>
          <a:bodyPr/>
          <a:lstStyle>
            <a:lvl1pPr>
              <a:defRPr/>
            </a:lvl1pPr>
          </a:lstStyle>
          <a:p>
            <a:pPr>
              <a:defRPr/>
            </a:pPr>
            <a:fld id="{03A06368-C343-44CA-9B2A-B8FC3D487B6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5E352D9-449C-4F46-B56A-72CB3D7D9481}" type="datetime1">
              <a:rPr lang="en-US"/>
              <a:pPr>
                <a:defRPr/>
              </a:pPr>
              <a:t>1/26/2018</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a:t>Computer Networks</a:t>
            </a:r>
          </a:p>
        </p:txBody>
      </p:sp>
      <p:sp>
        <p:nvSpPr>
          <p:cNvPr id="4" name="Slide Number Placeholder 5"/>
          <p:cNvSpPr>
            <a:spLocks noGrp="1"/>
          </p:cNvSpPr>
          <p:nvPr>
            <p:ph type="sldNum" sz="quarter" idx="12"/>
          </p:nvPr>
        </p:nvSpPr>
        <p:spPr/>
        <p:txBody>
          <a:bodyPr/>
          <a:lstStyle>
            <a:lvl1pPr>
              <a:defRPr/>
            </a:lvl1pPr>
          </a:lstStyle>
          <a:p>
            <a:pPr>
              <a:defRPr/>
            </a:pPr>
            <a:fld id="{C9134585-8413-4163-B75D-D35B63CBD83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B56BA18-63BD-4820-8DF6-7371C23F23AC}" type="datetime1">
              <a:rPr lang="en-US"/>
              <a:pPr>
                <a:defRPr/>
              </a:pPr>
              <a:t>1/26/2018</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a:t>Computer Networks</a:t>
            </a:r>
          </a:p>
        </p:txBody>
      </p:sp>
      <p:sp>
        <p:nvSpPr>
          <p:cNvPr id="5" name="Slide Number Placeholder 5"/>
          <p:cNvSpPr>
            <a:spLocks noGrp="1"/>
          </p:cNvSpPr>
          <p:nvPr>
            <p:ph type="sldNum" sz="quarter" idx="12"/>
          </p:nvPr>
        </p:nvSpPr>
        <p:spPr/>
        <p:txBody>
          <a:bodyPr/>
          <a:lstStyle>
            <a:lvl1pPr>
              <a:defRPr/>
            </a:lvl1pPr>
          </a:lstStyle>
          <a:p>
            <a:pPr>
              <a:defRPr/>
            </a:pPr>
            <a:fld id="{1F1688CE-F6B2-42DE-B847-7BD665D29604}"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390AF92-1726-47FE-8AEE-E2314A7CA4A8}" type="datetime1">
              <a:rPr lang="en-US"/>
              <a:pPr>
                <a:defRPr/>
              </a:pPr>
              <a:t>1/26/2018</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Computer Networks</a:t>
            </a:r>
          </a:p>
        </p:txBody>
      </p:sp>
      <p:sp>
        <p:nvSpPr>
          <p:cNvPr id="6" name="Slide Number Placeholder 5"/>
          <p:cNvSpPr>
            <a:spLocks noGrp="1"/>
          </p:cNvSpPr>
          <p:nvPr>
            <p:ph type="sldNum" sz="quarter" idx="12"/>
          </p:nvPr>
        </p:nvSpPr>
        <p:spPr/>
        <p:txBody>
          <a:bodyPr/>
          <a:lstStyle>
            <a:lvl1pPr>
              <a:defRPr/>
            </a:lvl1pPr>
          </a:lstStyle>
          <a:p>
            <a:pPr>
              <a:defRPr/>
            </a:pPr>
            <a:fld id="{5ECAFF84-B93E-4D1E-87F5-58B8EB044EB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Content Placeholder 8"/>
          <p:cNvSpPr>
            <a:spLocks noGrp="1"/>
          </p:cNvSpPr>
          <p:nvPr>
            <p:ph sz="quarter" idx="13"/>
          </p:nvPr>
        </p:nvSpPr>
        <p:spPr>
          <a:xfrm>
            <a:off x="685800" y="2057400"/>
            <a:ext cx="7848600" cy="1600200"/>
          </a:xfrm>
        </p:spPr>
        <p:txBody>
          <a:bodyPr>
            <a:normAutofit/>
          </a:bodyPr>
          <a:lstStyle>
            <a:lvl1pPr algn="ctr">
              <a:buNone/>
              <a:defRPr sz="4400" baseline="0"/>
            </a:lvl1pPr>
          </a:lstStyle>
          <a:p>
            <a:pPr lvl="0"/>
            <a:r>
              <a:rPr lang="en-US" smtClean="0"/>
              <a:t>Click to edit Master text styles</a:t>
            </a:r>
          </a:p>
        </p:txBody>
      </p:sp>
      <p:sp>
        <p:nvSpPr>
          <p:cNvPr id="4" name="Date Placeholder 3"/>
          <p:cNvSpPr>
            <a:spLocks noGrp="1"/>
          </p:cNvSpPr>
          <p:nvPr>
            <p:ph type="dt" sz="half" idx="14"/>
          </p:nvPr>
        </p:nvSpPr>
        <p:spPr/>
        <p:txBody>
          <a:bodyPr/>
          <a:lstStyle>
            <a:lvl1pPr>
              <a:defRPr/>
            </a:lvl1pPr>
          </a:lstStyle>
          <a:p>
            <a:pPr>
              <a:defRPr/>
            </a:pPr>
            <a:fld id="{57BEBD83-6D4D-44DC-B03E-48DC75BB0BAD}" type="datetime1">
              <a:rPr lang="en-US"/>
              <a:pPr>
                <a:defRPr/>
              </a:pPr>
              <a:t>1/26/2018</a:t>
            </a:fld>
            <a:endParaRPr lang="en-US" dirty="0"/>
          </a:p>
        </p:txBody>
      </p:sp>
      <p:sp>
        <p:nvSpPr>
          <p:cNvPr id="5" name="Footer Placeholder 4"/>
          <p:cNvSpPr>
            <a:spLocks noGrp="1"/>
          </p:cNvSpPr>
          <p:nvPr>
            <p:ph type="ftr" sz="quarter" idx="15"/>
          </p:nvPr>
        </p:nvSpPr>
        <p:spPr/>
        <p:txBody>
          <a:bodyPr/>
          <a:lstStyle>
            <a:lvl1pPr>
              <a:defRPr/>
            </a:lvl1pPr>
          </a:lstStyle>
          <a:p>
            <a:pPr>
              <a:defRPr/>
            </a:pPr>
            <a:r>
              <a:rPr lang="en-US"/>
              <a:t>Computer Networks</a:t>
            </a:r>
          </a:p>
        </p:txBody>
      </p:sp>
      <p:sp>
        <p:nvSpPr>
          <p:cNvPr id="6" name="Slide Number Placeholder 5"/>
          <p:cNvSpPr>
            <a:spLocks noGrp="1"/>
          </p:cNvSpPr>
          <p:nvPr>
            <p:ph type="sldNum" sz="quarter" idx="16"/>
          </p:nvPr>
        </p:nvSpPr>
        <p:spPr/>
        <p:txBody>
          <a:bodyPr/>
          <a:lstStyle>
            <a:lvl1pPr>
              <a:defRPr/>
            </a:lvl1pPr>
          </a:lstStyle>
          <a:p>
            <a:pPr>
              <a:defRPr/>
            </a:pPr>
            <a:fld id="{051F407B-8F87-42CB-B663-BD895189723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31D8E2E-2750-4095-883E-5DB801EEEDD5}" type="datetime1">
              <a:rPr lang="en-US"/>
              <a:pPr>
                <a:defRPr/>
              </a:pPr>
              <a:t>1/26/2018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Networks: IP and TCP</a:t>
            </a:r>
          </a:p>
        </p:txBody>
      </p:sp>
      <p:sp>
        <p:nvSpPr>
          <p:cNvPr id="6" name="Slide Number Placeholder 5"/>
          <p:cNvSpPr>
            <a:spLocks noGrp="1"/>
          </p:cNvSpPr>
          <p:nvPr>
            <p:ph type="sldNum" sz="quarter" idx="12"/>
          </p:nvPr>
        </p:nvSpPr>
        <p:spPr/>
        <p:txBody>
          <a:bodyPr/>
          <a:lstStyle>
            <a:lvl1pPr>
              <a:defRPr/>
            </a:lvl1pPr>
          </a:lstStyle>
          <a:p>
            <a:pPr>
              <a:defRPr/>
            </a:pPr>
            <a:fld id="{EEB2F45B-99BC-487A-A210-5DC0282E932F}" type="slidenum">
              <a:rPr lang="en-US"/>
              <a:pPr>
                <a:defRPr/>
              </a:pPr>
              <a:t>‹#›</a:t>
            </a:fld>
            <a:endParaRPr lang="en-US"/>
          </a:p>
        </p:txBody>
      </p:sp>
    </p:spTree>
    <p:extLst>
      <p:ext uri="{BB962C8B-B14F-4D97-AF65-F5344CB8AC3E}">
        <p14:creationId xmlns:p14="http://schemas.microsoft.com/office/powerpoint/2010/main" val="3967643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4550B19-D3FA-4FCC-B80C-45C2822664B5}" type="datetime1">
              <a:rPr lang="en-US"/>
              <a:pPr>
                <a:defRPr/>
              </a:pPr>
              <a:t>1/26/2018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Networks: IP and TCP</a:t>
            </a:r>
          </a:p>
        </p:txBody>
      </p:sp>
      <p:sp>
        <p:nvSpPr>
          <p:cNvPr id="7" name="Slide Number Placeholder 5"/>
          <p:cNvSpPr>
            <a:spLocks noGrp="1"/>
          </p:cNvSpPr>
          <p:nvPr>
            <p:ph type="sldNum" sz="quarter" idx="12"/>
          </p:nvPr>
        </p:nvSpPr>
        <p:spPr/>
        <p:txBody>
          <a:bodyPr/>
          <a:lstStyle>
            <a:lvl1pPr>
              <a:defRPr/>
            </a:lvl1pPr>
          </a:lstStyle>
          <a:p>
            <a:pPr>
              <a:defRPr/>
            </a:pPr>
            <a:fld id="{43A93AD9-0B90-4171-8074-FFD401FD43D4}" type="slidenum">
              <a:rPr lang="en-US"/>
              <a:pPr>
                <a:defRPr/>
              </a:pPr>
              <a:t>‹#›</a:t>
            </a:fld>
            <a:endParaRPr lang="en-US"/>
          </a:p>
        </p:txBody>
      </p:sp>
    </p:spTree>
    <p:extLst>
      <p:ext uri="{BB962C8B-B14F-4D97-AF65-F5344CB8AC3E}">
        <p14:creationId xmlns:p14="http://schemas.microsoft.com/office/powerpoint/2010/main" val="3976671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pPr>
              <a:defRPr/>
            </a:pPr>
            <a:fld id="{EC5ABE76-E486-4F38-9716-71AE4E650194}" type="datetime1">
              <a:rPr lang="en-US"/>
              <a:pPr>
                <a:defRPr/>
              </a:pPr>
              <a:t>1/26/2018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pPr>
              <a:defRPr/>
            </a:pPr>
            <a:r>
              <a:rPr lang="en-US"/>
              <a:t>Computer Networks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pPr>
              <a:defRPr/>
            </a:pPr>
            <a:fld id="{8C6DE09B-5CF0-47E3-912E-BD7414ADF790}"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wireshark.org/"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www.ics.uci.edu/~goodrich/pubs/paper.pdf"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quarter" idx="14"/>
          </p:nvPr>
        </p:nvSpPr>
        <p:spPr/>
        <p:txBody>
          <a:bodyPr/>
          <a:lstStyle/>
          <a:p>
            <a:pPr>
              <a:defRPr/>
            </a:pPr>
            <a:fld id="{A548F730-291B-414D-BB62-09052280DF6A}" type="datetime1">
              <a:rPr lang="en-US"/>
              <a:pPr>
                <a:defRPr/>
              </a:pPr>
              <a:t>1/26/2018</a:t>
            </a:fld>
            <a:endParaRPr lang="en-US"/>
          </a:p>
        </p:txBody>
      </p:sp>
      <p:sp>
        <p:nvSpPr>
          <p:cNvPr id="5" name="Footer Placeholder 4"/>
          <p:cNvSpPr>
            <a:spLocks noGrp="1"/>
          </p:cNvSpPr>
          <p:nvPr>
            <p:ph type="ftr" sz="quarter" idx="15"/>
          </p:nvPr>
        </p:nvSpPr>
        <p:spPr/>
        <p:txBody>
          <a:bodyPr/>
          <a:lstStyle/>
          <a:p>
            <a:pPr>
              <a:defRPr/>
            </a:pPr>
            <a:r>
              <a:rPr lang="en-US"/>
              <a:t>Computer Networks</a:t>
            </a:r>
          </a:p>
        </p:txBody>
      </p:sp>
      <p:sp>
        <p:nvSpPr>
          <p:cNvPr id="4" name="Slide Number Placeholder 3"/>
          <p:cNvSpPr>
            <a:spLocks noGrp="1"/>
          </p:cNvSpPr>
          <p:nvPr>
            <p:ph type="sldNum" sz="quarter" idx="16"/>
          </p:nvPr>
        </p:nvSpPr>
        <p:spPr/>
        <p:txBody>
          <a:bodyPr/>
          <a:lstStyle/>
          <a:p>
            <a:pPr>
              <a:defRPr/>
            </a:pPr>
            <a:fld id="{31D6F661-E108-4120-980D-05770ED94C39}" type="slidenum">
              <a:rPr lang="en-US"/>
              <a:pPr>
                <a:defRPr/>
              </a:pPr>
              <a:t>1</a:t>
            </a:fld>
            <a:endParaRPr lang="en-US"/>
          </a:p>
        </p:txBody>
      </p:sp>
      <p:sp>
        <p:nvSpPr>
          <p:cNvPr id="9" name="Subtitle 8"/>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en-US"/>
          </a:p>
        </p:txBody>
      </p:sp>
      <p:sp>
        <p:nvSpPr>
          <p:cNvPr id="2054" name="Content Placeholder 9"/>
          <p:cNvSpPr>
            <a:spLocks noGrp="1"/>
          </p:cNvSpPr>
          <p:nvPr>
            <p:ph sz="quarter" idx="13"/>
          </p:nvPr>
        </p:nvSpPr>
        <p:spPr/>
        <p:txBody>
          <a:bodyPr/>
          <a:lstStyle/>
          <a:p>
            <a:pPr eaLnBrk="1" hangingPunct="1"/>
            <a:r>
              <a:rPr lang="en-US" smtClean="0"/>
              <a:t>Computer Networks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ounded Rectangle 62"/>
          <p:cNvSpPr/>
          <p:nvPr/>
        </p:nvSpPr>
        <p:spPr>
          <a:xfrm>
            <a:off x="457200" y="5097463"/>
            <a:ext cx="8229600" cy="8382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en-US" sz="1400" dirty="0"/>
          </a:p>
        </p:txBody>
      </p:sp>
      <p:sp>
        <p:nvSpPr>
          <p:cNvPr id="11267" name="Title 4"/>
          <p:cNvSpPr>
            <a:spLocks noGrp="1"/>
          </p:cNvSpPr>
          <p:nvPr>
            <p:ph type="title"/>
          </p:nvPr>
        </p:nvSpPr>
        <p:spPr/>
        <p:txBody>
          <a:bodyPr/>
          <a:lstStyle/>
          <a:p>
            <a:pPr eaLnBrk="1" hangingPunct="1"/>
            <a:r>
              <a:rPr lang="en-US" smtClean="0"/>
              <a:t>Internet Layers</a:t>
            </a:r>
          </a:p>
        </p:txBody>
      </p:sp>
      <p:sp>
        <p:nvSpPr>
          <p:cNvPr id="2" name="Date Placeholder 1"/>
          <p:cNvSpPr>
            <a:spLocks noGrp="1"/>
          </p:cNvSpPr>
          <p:nvPr>
            <p:ph type="dt" sz="quarter" idx="10"/>
          </p:nvPr>
        </p:nvSpPr>
        <p:spPr/>
        <p:txBody>
          <a:bodyPr/>
          <a:lstStyle/>
          <a:p>
            <a:pPr>
              <a:defRPr/>
            </a:pPr>
            <a:fld id="{08CA6C45-3F9A-4728-9EBE-A2C20D12266F}" type="datetime1">
              <a:rPr lang="en-US"/>
              <a:pPr>
                <a:defRPr/>
              </a:pPr>
              <a:t>1/26/2018</a:t>
            </a:fld>
            <a:endParaRPr lang="en-US" dirty="0"/>
          </a:p>
        </p:txBody>
      </p:sp>
      <p:sp>
        <p:nvSpPr>
          <p:cNvPr id="4" name="Slide Number Placeholder 3"/>
          <p:cNvSpPr>
            <a:spLocks noGrp="1"/>
          </p:cNvSpPr>
          <p:nvPr>
            <p:ph type="sldNum" sz="quarter" idx="12"/>
          </p:nvPr>
        </p:nvSpPr>
        <p:spPr/>
        <p:txBody>
          <a:bodyPr/>
          <a:lstStyle/>
          <a:p>
            <a:pPr>
              <a:defRPr/>
            </a:pPr>
            <a:fld id="{67ED5CEC-E91F-4C3F-B0DF-71ADC93D37DA}" type="slidenum">
              <a:rPr lang="en-US" smtClean="0"/>
              <a:pPr>
                <a:defRPr/>
              </a:pPr>
              <a:t>10</a:t>
            </a:fld>
            <a:endParaRPr lang="en-US"/>
          </a:p>
        </p:txBody>
      </p:sp>
      <p:sp>
        <p:nvSpPr>
          <p:cNvPr id="3" name="Footer Placeholder 2"/>
          <p:cNvSpPr>
            <a:spLocks noGrp="1"/>
          </p:cNvSpPr>
          <p:nvPr>
            <p:ph type="ftr" sz="quarter" idx="11"/>
          </p:nvPr>
        </p:nvSpPr>
        <p:spPr/>
        <p:txBody>
          <a:bodyPr/>
          <a:lstStyle/>
          <a:p>
            <a:pPr>
              <a:defRPr/>
            </a:pPr>
            <a:r>
              <a:rPr lang="en-US"/>
              <a:t>Computer Networks</a:t>
            </a:r>
          </a:p>
        </p:txBody>
      </p:sp>
      <p:sp>
        <p:nvSpPr>
          <p:cNvPr id="6" name="Rounded Rectangle 5"/>
          <p:cNvSpPr/>
          <p:nvPr/>
        </p:nvSpPr>
        <p:spPr>
          <a:xfrm>
            <a:off x="457200" y="1295400"/>
            <a:ext cx="1147763" cy="3662363"/>
          </a:xfrm>
          <a:prstGeom prst="roundRect">
            <a:avLst/>
          </a:prstGeom>
          <a:ln/>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1100">
              <a:latin typeface="Arial" pitchFamily="34" charset="0"/>
              <a:cs typeface="Arial" pitchFamily="34" charset="0"/>
            </a:endParaRPr>
          </a:p>
        </p:txBody>
      </p:sp>
      <p:sp>
        <p:nvSpPr>
          <p:cNvPr id="14" name="laptop"/>
          <p:cNvSpPr>
            <a:spLocks noEditPoints="1" noChangeArrowheads="1"/>
          </p:cNvSpPr>
          <p:nvPr/>
        </p:nvSpPr>
        <p:spPr bwMode="auto">
          <a:xfrm>
            <a:off x="577850" y="1508125"/>
            <a:ext cx="906463" cy="777875"/>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bg1">
              <a:lumMod val="50000"/>
              <a:lumOff val="50000"/>
            </a:schemeClr>
          </a:solidFill>
          <a:ln w="9525">
            <a:solidFill>
              <a:schemeClr val="tx1"/>
            </a:solidFill>
            <a:miter lim="800000"/>
            <a:headEnd/>
            <a:tailEnd/>
          </a:ln>
        </p:spPr>
        <p:txBody>
          <a:bodyPr/>
          <a:lstStyle/>
          <a:p>
            <a:pPr>
              <a:defRPr/>
            </a:pPr>
            <a:endParaRPr lang="en-US" sz="1100">
              <a:latin typeface="Arial" pitchFamily="34" charset="0"/>
              <a:cs typeface="Arial" pitchFamily="34" charset="0"/>
            </a:endParaRPr>
          </a:p>
        </p:txBody>
      </p:sp>
      <p:sp>
        <p:nvSpPr>
          <p:cNvPr id="19" name="Rectangle 18"/>
          <p:cNvSpPr/>
          <p:nvPr/>
        </p:nvSpPr>
        <p:spPr>
          <a:xfrm>
            <a:off x="517611" y="2481696"/>
            <a:ext cx="1026984" cy="302054"/>
          </a:xfrm>
          <a:prstGeom prst="rect">
            <a:avLst/>
          </a:prstGeom>
          <a:ln/>
        </p:spPr>
        <p:style>
          <a:lnRef idx="0">
            <a:schemeClr val="accent1"/>
          </a:lnRef>
          <a:fillRef idx="3">
            <a:schemeClr val="accent1"/>
          </a:fillRef>
          <a:effectRef idx="3">
            <a:schemeClr val="accent1"/>
          </a:effectRef>
          <a:fontRef idx="minor">
            <a:schemeClr val="lt1"/>
          </a:fontRef>
        </p:style>
        <p:txBody>
          <a:bodyPr wrap="none" lIns="0" rIns="0" anchor="ctr"/>
          <a:lstStyle/>
          <a:p>
            <a:pPr algn="ctr">
              <a:defRPr/>
            </a:pPr>
            <a:r>
              <a:rPr lang="en-US" sz="1400" dirty="0">
                <a:solidFill>
                  <a:schemeClr val="tx1"/>
                </a:solidFill>
                <a:latin typeface="Arial" pitchFamily="34" charset="0"/>
                <a:cs typeface="Arial" pitchFamily="34" charset="0"/>
              </a:rPr>
              <a:t>Application</a:t>
            </a:r>
          </a:p>
        </p:txBody>
      </p:sp>
      <p:sp>
        <p:nvSpPr>
          <p:cNvPr id="20" name="Rectangle 19"/>
          <p:cNvSpPr/>
          <p:nvPr/>
        </p:nvSpPr>
        <p:spPr>
          <a:xfrm>
            <a:off x="517611" y="3146215"/>
            <a:ext cx="1026984" cy="302054"/>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solidFill>
                  <a:schemeClr val="tx1"/>
                </a:solidFill>
                <a:latin typeface="Arial" pitchFamily="34" charset="0"/>
                <a:cs typeface="Arial" pitchFamily="34" charset="0"/>
              </a:rPr>
              <a:t>Transport</a:t>
            </a:r>
          </a:p>
        </p:txBody>
      </p:sp>
      <p:sp>
        <p:nvSpPr>
          <p:cNvPr id="21" name="Rectangle 20"/>
          <p:cNvSpPr/>
          <p:nvPr/>
        </p:nvSpPr>
        <p:spPr>
          <a:xfrm>
            <a:off x="517611" y="3810734"/>
            <a:ext cx="1026984" cy="302054"/>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solidFill>
                  <a:schemeClr val="tx1"/>
                </a:solidFill>
                <a:latin typeface="Arial" pitchFamily="34" charset="0"/>
                <a:cs typeface="Arial" pitchFamily="34" charset="0"/>
              </a:rPr>
              <a:t>Network</a:t>
            </a:r>
          </a:p>
        </p:txBody>
      </p:sp>
      <p:sp>
        <p:nvSpPr>
          <p:cNvPr id="22" name="Rectangle 21"/>
          <p:cNvSpPr/>
          <p:nvPr/>
        </p:nvSpPr>
        <p:spPr>
          <a:xfrm>
            <a:off x="517611" y="4475253"/>
            <a:ext cx="1026984" cy="302054"/>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solidFill>
                  <a:schemeClr val="tx1"/>
                </a:solidFill>
                <a:latin typeface="Arial" pitchFamily="34" charset="0"/>
                <a:cs typeface="Arial" pitchFamily="34" charset="0"/>
              </a:rPr>
              <a:t>Link</a:t>
            </a:r>
          </a:p>
        </p:txBody>
      </p:sp>
      <p:cxnSp>
        <p:nvCxnSpPr>
          <p:cNvPr id="23" name="Straight Arrow Connector 22"/>
          <p:cNvCxnSpPr>
            <a:stCxn id="0" idx="2"/>
            <a:endCxn id="0" idx="0"/>
          </p:cNvCxnSpPr>
          <p:nvPr/>
        </p:nvCxnSpPr>
        <p:spPr>
          <a:xfrm rot="5400000">
            <a:off x="850107" y="3629819"/>
            <a:ext cx="361950" cy="15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0" idx="2"/>
            <a:endCxn id="0" idx="0"/>
          </p:cNvCxnSpPr>
          <p:nvPr/>
        </p:nvCxnSpPr>
        <p:spPr>
          <a:xfrm rot="5400000">
            <a:off x="849313" y="4294188"/>
            <a:ext cx="363537" cy="15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0" idx="2"/>
            <a:endCxn id="0" idx="0"/>
          </p:cNvCxnSpPr>
          <p:nvPr/>
        </p:nvCxnSpPr>
        <p:spPr>
          <a:xfrm rot="5400000">
            <a:off x="850107" y="2964656"/>
            <a:ext cx="361950" cy="15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Rounded Rectangle 8"/>
          <p:cNvSpPr/>
          <p:nvPr/>
        </p:nvSpPr>
        <p:spPr>
          <a:xfrm>
            <a:off x="7539038" y="1295400"/>
            <a:ext cx="1147762" cy="3662363"/>
          </a:xfrm>
          <a:prstGeom prst="roundRect">
            <a:avLst/>
          </a:prstGeom>
          <a:ln/>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1100">
              <a:latin typeface="Arial" pitchFamily="34" charset="0"/>
              <a:cs typeface="Arial" pitchFamily="34" charset="0"/>
            </a:endParaRPr>
          </a:p>
        </p:txBody>
      </p:sp>
      <p:sp>
        <p:nvSpPr>
          <p:cNvPr id="13" name="laptop"/>
          <p:cNvSpPr>
            <a:spLocks noEditPoints="1" noChangeArrowheads="1"/>
          </p:cNvSpPr>
          <p:nvPr/>
        </p:nvSpPr>
        <p:spPr bwMode="auto">
          <a:xfrm>
            <a:off x="7659688" y="1508125"/>
            <a:ext cx="906462" cy="777875"/>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bg1">
              <a:lumMod val="50000"/>
              <a:lumOff val="50000"/>
            </a:schemeClr>
          </a:solidFill>
          <a:ln w="9525">
            <a:solidFill>
              <a:schemeClr val="tx1"/>
            </a:solidFill>
            <a:miter lim="800000"/>
            <a:headEnd/>
            <a:tailEnd/>
          </a:ln>
        </p:spPr>
        <p:txBody>
          <a:bodyPr/>
          <a:lstStyle/>
          <a:p>
            <a:pPr>
              <a:defRPr/>
            </a:pPr>
            <a:endParaRPr lang="en-US" sz="1100">
              <a:latin typeface="Arial" pitchFamily="34" charset="0"/>
              <a:cs typeface="Arial" pitchFamily="34" charset="0"/>
            </a:endParaRPr>
          </a:p>
        </p:txBody>
      </p:sp>
      <p:sp>
        <p:nvSpPr>
          <p:cNvPr id="28" name="Rectangle 27"/>
          <p:cNvSpPr/>
          <p:nvPr/>
        </p:nvSpPr>
        <p:spPr>
          <a:xfrm>
            <a:off x="7599406" y="2481696"/>
            <a:ext cx="1026984" cy="302054"/>
          </a:xfrm>
          <a:prstGeom prst="rect">
            <a:avLst/>
          </a:prstGeom>
          <a:ln/>
        </p:spPr>
        <p:style>
          <a:lnRef idx="0">
            <a:schemeClr val="accent1"/>
          </a:lnRef>
          <a:fillRef idx="3">
            <a:schemeClr val="accent1"/>
          </a:fillRef>
          <a:effectRef idx="3">
            <a:schemeClr val="accent1"/>
          </a:effectRef>
          <a:fontRef idx="minor">
            <a:schemeClr val="lt1"/>
          </a:fontRef>
        </p:style>
        <p:txBody>
          <a:bodyPr lIns="0" rIns="0" anchor="ctr"/>
          <a:lstStyle/>
          <a:p>
            <a:pPr algn="ctr">
              <a:defRPr/>
            </a:pPr>
            <a:r>
              <a:rPr lang="en-US" sz="1400" dirty="0">
                <a:solidFill>
                  <a:schemeClr val="tx1"/>
                </a:solidFill>
                <a:latin typeface="Arial" pitchFamily="34" charset="0"/>
                <a:cs typeface="Arial" pitchFamily="34" charset="0"/>
              </a:rPr>
              <a:t>Application</a:t>
            </a:r>
          </a:p>
        </p:txBody>
      </p:sp>
      <p:sp>
        <p:nvSpPr>
          <p:cNvPr id="29" name="Rectangle 28"/>
          <p:cNvSpPr/>
          <p:nvPr/>
        </p:nvSpPr>
        <p:spPr>
          <a:xfrm>
            <a:off x="7599406" y="3146215"/>
            <a:ext cx="1026984" cy="302054"/>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solidFill>
                  <a:schemeClr val="tx1"/>
                </a:solidFill>
                <a:latin typeface="Arial" pitchFamily="34" charset="0"/>
                <a:cs typeface="Arial" pitchFamily="34" charset="0"/>
              </a:rPr>
              <a:t>Transport</a:t>
            </a:r>
          </a:p>
        </p:txBody>
      </p:sp>
      <p:sp>
        <p:nvSpPr>
          <p:cNvPr id="30" name="Rectangle 29"/>
          <p:cNvSpPr/>
          <p:nvPr/>
        </p:nvSpPr>
        <p:spPr>
          <a:xfrm>
            <a:off x="7599406" y="3810734"/>
            <a:ext cx="1026984" cy="302054"/>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solidFill>
                  <a:schemeClr val="tx1"/>
                </a:solidFill>
                <a:latin typeface="Arial" pitchFamily="34" charset="0"/>
                <a:cs typeface="Arial" pitchFamily="34" charset="0"/>
              </a:rPr>
              <a:t>Network</a:t>
            </a:r>
          </a:p>
        </p:txBody>
      </p:sp>
      <p:sp>
        <p:nvSpPr>
          <p:cNvPr id="31" name="Rectangle 30"/>
          <p:cNvSpPr/>
          <p:nvPr/>
        </p:nvSpPr>
        <p:spPr>
          <a:xfrm>
            <a:off x="7599406" y="4475253"/>
            <a:ext cx="1026984" cy="302054"/>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solidFill>
                  <a:schemeClr val="tx1"/>
                </a:solidFill>
                <a:latin typeface="Arial" pitchFamily="34" charset="0"/>
                <a:cs typeface="Arial" pitchFamily="34" charset="0"/>
              </a:rPr>
              <a:t>Link</a:t>
            </a:r>
          </a:p>
        </p:txBody>
      </p:sp>
      <p:cxnSp>
        <p:nvCxnSpPr>
          <p:cNvPr id="32" name="Straight Arrow Connector 31"/>
          <p:cNvCxnSpPr>
            <a:stCxn id="0" idx="2"/>
            <a:endCxn id="0" idx="0"/>
          </p:cNvCxnSpPr>
          <p:nvPr/>
        </p:nvCxnSpPr>
        <p:spPr>
          <a:xfrm rot="5400000">
            <a:off x="7931944" y="3629819"/>
            <a:ext cx="361950" cy="1588"/>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0" idx="2"/>
            <a:endCxn id="0" idx="0"/>
          </p:cNvCxnSpPr>
          <p:nvPr/>
        </p:nvCxnSpPr>
        <p:spPr>
          <a:xfrm rot="5400000">
            <a:off x="7931150" y="4294188"/>
            <a:ext cx="363537" cy="1588"/>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0" idx="2"/>
            <a:endCxn id="0" idx="0"/>
          </p:cNvCxnSpPr>
          <p:nvPr/>
        </p:nvCxnSpPr>
        <p:spPr>
          <a:xfrm rot="5400000">
            <a:off x="7931944" y="2964656"/>
            <a:ext cx="361950" cy="1588"/>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2817813" y="1295400"/>
            <a:ext cx="1147762" cy="3662363"/>
          </a:xfrm>
          <a:prstGeom prst="roundRect">
            <a:avLst/>
          </a:prstGeom>
          <a:ln/>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1100">
              <a:latin typeface="Arial" pitchFamily="34" charset="0"/>
              <a:cs typeface="Arial" pitchFamily="34" charset="0"/>
            </a:endParaRPr>
          </a:p>
        </p:txBody>
      </p:sp>
      <p:sp>
        <p:nvSpPr>
          <p:cNvPr id="10" name="modem"/>
          <p:cNvSpPr>
            <a:spLocks noEditPoints="1" noChangeArrowheads="1"/>
          </p:cNvSpPr>
          <p:nvPr/>
        </p:nvSpPr>
        <p:spPr bwMode="auto">
          <a:xfrm>
            <a:off x="2946400" y="1628775"/>
            <a:ext cx="898525" cy="241300"/>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50000"/>
              <a:lumOff val="50000"/>
            </a:schemeClr>
          </a:solidFill>
          <a:ln w="9525">
            <a:solidFill>
              <a:schemeClr val="tx1"/>
            </a:solidFill>
            <a:miter lim="800000"/>
            <a:headEnd/>
            <a:tailEnd/>
          </a:ln>
        </p:spPr>
        <p:txBody>
          <a:bodyPr/>
          <a:lstStyle/>
          <a:p>
            <a:pPr>
              <a:defRPr/>
            </a:pPr>
            <a:endParaRPr lang="en-US" sz="1100">
              <a:latin typeface="Arial" pitchFamily="34" charset="0"/>
              <a:cs typeface="Arial" pitchFamily="34" charset="0"/>
            </a:endParaRPr>
          </a:p>
        </p:txBody>
      </p:sp>
      <p:sp>
        <p:nvSpPr>
          <p:cNvPr id="35" name="Rectangle 34"/>
          <p:cNvSpPr/>
          <p:nvPr/>
        </p:nvSpPr>
        <p:spPr>
          <a:xfrm>
            <a:off x="2878209" y="3810734"/>
            <a:ext cx="1026984" cy="302054"/>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solidFill>
                  <a:schemeClr val="tx1"/>
                </a:solidFill>
                <a:latin typeface="Arial" pitchFamily="34" charset="0"/>
                <a:cs typeface="Arial" pitchFamily="34" charset="0"/>
              </a:rPr>
              <a:t>Network</a:t>
            </a:r>
          </a:p>
        </p:txBody>
      </p:sp>
      <p:sp>
        <p:nvSpPr>
          <p:cNvPr id="36" name="Rectangle 35"/>
          <p:cNvSpPr/>
          <p:nvPr/>
        </p:nvSpPr>
        <p:spPr>
          <a:xfrm>
            <a:off x="2878209" y="4475253"/>
            <a:ext cx="1026984" cy="302054"/>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solidFill>
                  <a:schemeClr val="tx1"/>
                </a:solidFill>
                <a:latin typeface="Arial" pitchFamily="34" charset="0"/>
                <a:cs typeface="Arial" pitchFamily="34" charset="0"/>
              </a:rPr>
              <a:t>Link</a:t>
            </a:r>
          </a:p>
        </p:txBody>
      </p:sp>
      <p:cxnSp>
        <p:nvCxnSpPr>
          <p:cNvPr id="37" name="Straight Arrow Connector 36"/>
          <p:cNvCxnSpPr/>
          <p:nvPr/>
        </p:nvCxnSpPr>
        <p:spPr>
          <a:xfrm rot="5400000">
            <a:off x="3362325" y="4294188"/>
            <a:ext cx="3619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rot="5400000">
            <a:off x="3059907" y="4293394"/>
            <a:ext cx="361950" cy="1587"/>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8" name="Rounded Rectangle 7"/>
          <p:cNvSpPr/>
          <p:nvPr/>
        </p:nvSpPr>
        <p:spPr>
          <a:xfrm>
            <a:off x="5178425" y="1295400"/>
            <a:ext cx="1147763" cy="3662363"/>
          </a:xfrm>
          <a:prstGeom prst="roundRect">
            <a:avLst/>
          </a:prstGeom>
          <a:ln/>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1100">
              <a:latin typeface="Arial" pitchFamily="34" charset="0"/>
              <a:cs typeface="Arial" pitchFamily="34" charset="0"/>
            </a:endParaRPr>
          </a:p>
        </p:txBody>
      </p:sp>
      <p:sp>
        <p:nvSpPr>
          <p:cNvPr id="15" name="modem"/>
          <p:cNvSpPr>
            <a:spLocks noEditPoints="1" noChangeArrowheads="1"/>
          </p:cNvSpPr>
          <p:nvPr/>
        </p:nvSpPr>
        <p:spPr bwMode="auto">
          <a:xfrm>
            <a:off x="5330825" y="1628775"/>
            <a:ext cx="898525" cy="241300"/>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50000"/>
              <a:lumOff val="50000"/>
            </a:schemeClr>
          </a:solidFill>
          <a:ln w="9525">
            <a:solidFill>
              <a:schemeClr val="tx1"/>
            </a:solidFill>
            <a:miter lim="800000"/>
            <a:headEnd/>
            <a:tailEnd/>
          </a:ln>
        </p:spPr>
        <p:txBody>
          <a:bodyPr/>
          <a:lstStyle/>
          <a:p>
            <a:pPr>
              <a:defRPr/>
            </a:pPr>
            <a:endParaRPr lang="en-US" sz="1100">
              <a:latin typeface="Arial" pitchFamily="34" charset="0"/>
              <a:cs typeface="Arial" pitchFamily="34" charset="0"/>
            </a:endParaRPr>
          </a:p>
        </p:txBody>
      </p:sp>
      <p:sp>
        <p:nvSpPr>
          <p:cNvPr id="39" name="Rectangle 38"/>
          <p:cNvSpPr/>
          <p:nvPr/>
        </p:nvSpPr>
        <p:spPr>
          <a:xfrm>
            <a:off x="5238807" y="3810734"/>
            <a:ext cx="1026984" cy="302054"/>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solidFill>
                  <a:schemeClr val="tx1"/>
                </a:solidFill>
                <a:latin typeface="Arial" pitchFamily="34" charset="0"/>
                <a:cs typeface="Arial" pitchFamily="34" charset="0"/>
              </a:rPr>
              <a:t>Network</a:t>
            </a:r>
          </a:p>
        </p:txBody>
      </p:sp>
      <p:sp>
        <p:nvSpPr>
          <p:cNvPr id="40" name="Rectangle 39"/>
          <p:cNvSpPr/>
          <p:nvPr/>
        </p:nvSpPr>
        <p:spPr>
          <a:xfrm>
            <a:off x="5238807" y="4475253"/>
            <a:ext cx="1026984" cy="302054"/>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solidFill>
                  <a:schemeClr val="tx1"/>
                </a:solidFill>
                <a:latin typeface="Arial" pitchFamily="34" charset="0"/>
                <a:cs typeface="Arial" pitchFamily="34" charset="0"/>
              </a:rPr>
              <a:t>Link</a:t>
            </a:r>
          </a:p>
        </p:txBody>
      </p:sp>
      <p:cxnSp>
        <p:nvCxnSpPr>
          <p:cNvPr id="41" name="Straight Arrow Connector 40"/>
          <p:cNvCxnSpPr/>
          <p:nvPr/>
        </p:nvCxnSpPr>
        <p:spPr>
          <a:xfrm rot="5400000">
            <a:off x="5722938" y="4294188"/>
            <a:ext cx="3619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rot="5400000">
            <a:off x="5420519" y="4293394"/>
            <a:ext cx="361950" cy="1588"/>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43" name="Cloud 42"/>
          <p:cNvSpPr/>
          <p:nvPr/>
        </p:nvSpPr>
        <p:spPr>
          <a:xfrm>
            <a:off x="1524000" y="5208588"/>
            <a:ext cx="1371600" cy="604837"/>
          </a:xfrm>
          <a:prstGeom prst="cloud">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schemeClr val="bg1"/>
                </a:solidFill>
                <a:latin typeface="Arial" pitchFamily="34" charset="0"/>
                <a:cs typeface="Arial" pitchFamily="34" charset="0"/>
              </a:rPr>
              <a:t>Ethernet</a:t>
            </a:r>
          </a:p>
        </p:txBody>
      </p:sp>
      <p:sp>
        <p:nvSpPr>
          <p:cNvPr id="44" name="Cloud 43"/>
          <p:cNvSpPr/>
          <p:nvPr/>
        </p:nvSpPr>
        <p:spPr>
          <a:xfrm>
            <a:off x="4114800" y="5208588"/>
            <a:ext cx="1066800" cy="604837"/>
          </a:xfrm>
          <a:prstGeom prst="cloud">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schemeClr val="bg1"/>
                </a:solidFill>
                <a:latin typeface="Arial" pitchFamily="34" charset="0"/>
                <a:cs typeface="Arial" pitchFamily="34" charset="0"/>
              </a:rPr>
              <a:t>Fiber Optics</a:t>
            </a:r>
          </a:p>
        </p:txBody>
      </p:sp>
      <p:sp>
        <p:nvSpPr>
          <p:cNvPr id="45" name="Cloud 44"/>
          <p:cNvSpPr/>
          <p:nvPr/>
        </p:nvSpPr>
        <p:spPr>
          <a:xfrm>
            <a:off x="6621463" y="5208588"/>
            <a:ext cx="846137" cy="604837"/>
          </a:xfrm>
          <a:prstGeom prst="cloud">
            <a:avLst/>
          </a:prstGeom>
          <a:ln/>
        </p:spPr>
        <p:style>
          <a:lnRef idx="1">
            <a:schemeClr val="accent1"/>
          </a:lnRef>
          <a:fillRef idx="2">
            <a:schemeClr val="accent1"/>
          </a:fillRef>
          <a:effectRef idx="1">
            <a:schemeClr val="accent1"/>
          </a:effectRef>
          <a:fontRef idx="minor">
            <a:schemeClr val="dk1"/>
          </a:fontRef>
        </p:style>
        <p:txBody>
          <a:bodyPr wrap="none" lIns="0" rIns="0" anchor="ctr"/>
          <a:lstStyle/>
          <a:p>
            <a:pPr algn="ctr">
              <a:defRPr/>
            </a:pPr>
            <a:r>
              <a:rPr lang="en-US" sz="1400" dirty="0">
                <a:solidFill>
                  <a:schemeClr val="bg1"/>
                </a:solidFill>
                <a:latin typeface="Arial" pitchFamily="34" charset="0"/>
                <a:cs typeface="Arial" pitchFamily="34" charset="0"/>
              </a:rPr>
              <a:t>Wi-Fi</a:t>
            </a:r>
          </a:p>
        </p:txBody>
      </p:sp>
      <p:cxnSp>
        <p:nvCxnSpPr>
          <p:cNvPr id="46" name="Shape 45"/>
          <p:cNvCxnSpPr>
            <a:stCxn id="0" idx="2"/>
            <a:endCxn id="43" idx="2"/>
          </p:cNvCxnSpPr>
          <p:nvPr/>
        </p:nvCxnSpPr>
        <p:spPr>
          <a:xfrm rot="16200000" flipH="1">
            <a:off x="913606" y="4895057"/>
            <a:ext cx="733425" cy="49688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hape 46"/>
          <p:cNvCxnSpPr>
            <a:stCxn id="43" idx="0"/>
          </p:cNvCxnSpPr>
          <p:nvPr/>
        </p:nvCxnSpPr>
        <p:spPr>
          <a:xfrm flipV="1">
            <a:off x="2894013" y="4800600"/>
            <a:ext cx="230187" cy="709613"/>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hape 47"/>
          <p:cNvCxnSpPr>
            <a:endCxn id="44" idx="2"/>
          </p:cNvCxnSpPr>
          <p:nvPr/>
        </p:nvCxnSpPr>
        <p:spPr>
          <a:xfrm rot="16200000" flipH="1">
            <a:off x="3494881" y="4887119"/>
            <a:ext cx="709613" cy="536575"/>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hape 48"/>
          <p:cNvCxnSpPr>
            <a:stCxn id="44" idx="0"/>
            <a:endCxn id="0" idx="2"/>
          </p:cNvCxnSpPr>
          <p:nvPr/>
        </p:nvCxnSpPr>
        <p:spPr>
          <a:xfrm flipV="1">
            <a:off x="5180013" y="4776788"/>
            <a:ext cx="571500" cy="733425"/>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hape 49"/>
          <p:cNvCxnSpPr>
            <a:endCxn id="45" idx="2"/>
          </p:cNvCxnSpPr>
          <p:nvPr/>
        </p:nvCxnSpPr>
        <p:spPr>
          <a:xfrm rot="16200000" flipH="1">
            <a:off x="5967412" y="4852988"/>
            <a:ext cx="709613" cy="60483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hape 50"/>
          <p:cNvCxnSpPr>
            <a:stCxn id="45" idx="0"/>
            <a:endCxn id="0" idx="2"/>
          </p:cNvCxnSpPr>
          <p:nvPr/>
        </p:nvCxnSpPr>
        <p:spPr>
          <a:xfrm flipV="1">
            <a:off x="7467600" y="4776788"/>
            <a:ext cx="644525" cy="733425"/>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14" idx="3"/>
            <a:endCxn id="10" idx="8"/>
          </p:cNvCxnSpPr>
          <p:nvPr/>
        </p:nvCxnSpPr>
        <p:spPr>
          <a:xfrm>
            <a:off x="1346200" y="1766888"/>
            <a:ext cx="1600200" cy="11112"/>
          </a:xfrm>
          <a:prstGeom prst="line">
            <a:avLst/>
          </a:prstGeom>
          <a:ln>
            <a:solidFill>
              <a:schemeClr val="bg1">
                <a:lumMod val="50000"/>
                <a:lumOff val="50000"/>
              </a:schemeClr>
            </a:solidFill>
            <a:headEnd type="none" w="med" len="med"/>
            <a:tailEnd type="arrow" w="med" len="med"/>
          </a:ln>
        </p:spPr>
        <p:style>
          <a:lnRef idx="2">
            <a:schemeClr val="accent6"/>
          </a:lnRef>
          <a:fillRef idx="0">
            <a:schemeClr val="accent6"/>
          </a:fillRef>
          <a:effectRef idx="1">
            <a:schemeClr val="accent6"/>
          </a:effectRef>
          <a:fontRef idx="minor">
            <a:schemeClr val="tx1"/>
          </a:fontRef>
        </p:style>
      </p:cxnSp>
      <p:cxnSp>
        <p:nvCxnSpPr>
          <p:cNvPr id="12" name="Straight Connector 11"/>
          <p:cNvCxnSpPr>
            <a:stCxn id="13" idx="1"/>
            <a:endCxn id="15" idx="9"/>
          </p:cNvCxnSpPr>
          <p:nvPr/>
        </p:nvCxnSpPr>
        <p:spPr>
          <a:xfrm flipH="1">
            <a:off x="6229350" y="1766888"/>
            <a:ext cx="1571625" cy="11112"/>
          </a:xfrm>
          <a:prstGeom prst="line">
            <a:avLst/>
          </a:prstGeom>
          <a:ln>
            <a:solidFill>
              <a:schemeClr val="bg1">
                <a:lumMod val="50000"/>
                <a:lumOff val="50000"/>
              </a:schemeClr>
            </a:solidFill>
            <a:headEnd type="arrow"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16" name="Straight Connector 15"/>
          <p:cNvCxnSpPr>
            <a:stCxn id="15" idx="8"/>
            <a:endCxn id="10" idx="9"/>
          </p:cNvCxnSpPr>
          <p:nvPr/>
        </p:nvCxnSpPr>
        <p:spPr>
          <a:xfrm flipH="1">
            <a:off x="3844925" y="1778000"/>
            <a:ext cx="1485900" cy="0"/>
          </a:xfrm>
          <a:prstGeom prst="line">
            <a:avLst/>
          </a:prstGeom>
          <a:ln>
            <a:solidFill>
              <a:schemeClr val="bg1">
                <a:lumMod val="50000"/>
                <a:lumOff val="50000"/>
              </a:schemeClr>
            </a:solidFill>
            <a:headEnd type="arrow" w="med" len="med"/>
            <a:tailEnd type="none" w="med" len="med"/>
          </a:ln>
        </p:spPr>
        <p:style>
          <a:lnRef idx="2">
            <a:schemeClr val="accent6"/>
          </a:lnRef>
          <a:fillRef idx="0">
            <a:schemeClr val="accent6"/>
          </a:fillRef>
          <a:effectRef idx="1">
            <a:schemeClr val="accent6"/>
          </a:effectRef>
          <a:fontRef idx="minor">
            <a:schemeClr val="tx1"/>
          </a:fontRef>
        </p:style>
      </p:cxnSp>
      <p:sp>
        <p:nvSpPr>
          <p:cNvPr id="66" name="TextBox 65"/>
          <p:cNvSpPr txBox="1"/>
          <p:nvPr/>
        </p:nvSpPr>
        <p:spPr>
          <a:xfrm>
            <a:off x="3449638" y="5943600"/>
            <a:ext cx="2189162" cy="436563"/>
          </a:xfrm>
          <a:prstGeom prst="rect">
            <a:avLst/>
          </a:prstGeom>
          <a:noFill/>
        </p:spPr>
        <p:txBody>
          <a:bodyPr wrap="none">
            <a:spAutoFit/>
          </a:bodyPr>
          <a:lstStyle/>
          <a:p>
            <a:pPr>
              <a:defRPr/>
            </a:pPr>
            <a:r>
              <a:rPr lang="en-US" dirty="0">
                <a:solidFill>
                  <a:schemeClr val="accent3">
                    <a:lumMod val="40000"/>
                    <a:lumOff val="60000"/>
                  </a:schemeClr>
                </a:solidFill>
              </a:rPr>
              <a:t>Physical Layer</a:t>
            </a:r>
          </a:p>
        </p:txBody>
      </p:sp>
      <p:cxnSp>
        <p:nvCxnSpPr>
          <p:cNvPr id="53" name="Straight Arrow Connector 52"/>
          <p:cNvCxnSpPr>
            <a:stCxn id="0" idx="3"/>
            <a:endCxn id="0" idx="1"/>
          </p:cNvCxnSpPr>
          <p:nvPr/>
        </p:nvCxnSpPr>
        <p:spPr>
          <a:xfrm>
            <a:off x="1544638" y="4625975"/>
            <a:ext cx="1333500" cy="1588"/>
          </a:xfrm>
          <a:prstGeom prst="straightConnector1">
            <a:avLst/>
          </a:prstGeom>
          <a:ln>
            <a:solidFill>
              <a:schemeClr val="tx1"/>
            </a:solidFill>
            <a:prstDash val="dash"/>
            <a:tailEnd type="arrow"/>
          </a:ln>
        </p:spPr>
        <p:style>
          <a:lnRef idx="2">
            <a:schemeClr val="accent2"/>
          </a:lnRef>
          <a:fillRef idx="0">
            <a:schemeClr val="accent2"/>
          </a:fillRef>
          <a:effectRef idx="1">
            <a:schemeClr val="accent2"/>
          </a:effectRef>
          <a:fontRef idx="minor">
            <a:schemeClr val="tx1"/>
          </a:fontRef>
        </p:style>
      </p:cxnSp>
      <p:cxnSp>
        <p:nvCxnSpPr>
          <p:cNvPr id="54" name="Straight Arrow Connector 53"/>
          <p:cNvCxnSpPr>
            <a:stCxn id="0" idx="3"/>
            <a:endCxn id="0" idx="1"/>
          </p:cNvCxnSpPr>
          <p:nvPr/>
        </p:nvCxnSpPr>
        <p:spPr>
          <a:xfrm>
            <a:off x="3905250" y="4625975"/>
            <a:ext cx="1333500" cy="1588"/>
          </a:xfrm>
          <a:prstGeom prst="straightConnector1">
            <a:avLst/>
          </a:prstGeom>
          <a:ln>
            <a:solidFill>
              <a:schemeClr val="tx1"/>
            </a:solidFill>
            <a:prstDash val="dash"/>
            <a:tailEnd type="arrow"/>
          </a:ln>
        </p:spPr>
        <p:style>
          <a:lnRef idx="2">
            <a:schemeClr val="accent2"/>
          </a:lnRef>
          <a:fillRef idx="0">
            <a:schemeClr val="accent2"/>
          </a:fillRef>
          <a:effectRef idx="1">
            <a:schemeClr val="accent2"/>
          </a:effectRef>
          <a:fontRef idx="minor">
            <a:schemeClr val="tx1"/>
          </a:fontRef>
        </p:style>
      </p:cxnSp>
      <p:cxnSp>
        <p:nvCxnSpPr>
          <p:cNvPr id="60" name="Straight Arrow Connector 59"/>
          <p:cNvCxnSpPr>
            <a:stCxn id="0" idx="3"/>
            <a:endCxn id="0" idx="1"/>
          </p:cNvCxnSpPr>
          <p:nvPr/>
        </p:nvCxnSpPr>
        <p:spPr>
          <a:xfrm>
            <a:off x="6265863" y="4625975"/>
            <a:ext cx="1333500" cy="1588"/>
          </a:xfrm>
          <a:prstGeom prst="straightConnector1">
            <a:avLst/>
          </a:prstGeom>
          <a:ln>
            <a:solidFill>
              <a:schemeClr val="tx1"/>
            </a:solidFill>
            <a:prstDash val="dash"/>
            <a:tailEnd type="arrow"/>
          </a:ln>
        </p:spPr>
        <p:style>
          <a:lnRef idx="2">
            <a:schemeClr val="accent2"/>
          </a:lnRef>
          <a:fillRef idx="0">
            <a:schemeClr val="accent2"/>
          </a:fillRef>
          <a:effectRef idx="1">
            <a:schemeClr val="accent2"/>
          </a:effectRef>
          <a:fontRef idx="minor">
            <a:schemeClr val="tx1"/>
          </a:fontRef>
        </p:style>
      </p:cxnSp>
      <p:cxnSp>
        <p:nvCxnSpPr>
          <p:cNvPr id="64" name="Straight Arrow Connector 63"/>
          <p:cNvCxnSpPr/>
          <p:nvPr/>
        </p:nvCxnSpPr>
        <p:spPr>
          <a:xfrm>
            <a:off x="1531938" y="3960813"/>
            <a:ext cx="1333500" cy="1587"/>
          </a:xfrm>
          <a:prstGeom prst="straightConnector1">
            <a:avLst/>
          </a:prstGeom>
          <a:ln>
            <a:solidFill>
              <a:schemeClr val="tx1"/>
            </a:solidFill>
            <a:prstDash val="dash"/>
            <a:tailEnd type="arrow"/>
          </a:ln>
        </p:spPr>
        <p:style>
          <a:lnRef idx="2">
            <a:schemeClr val="accent2"/>
          </a:lnRef>
          <a:fillRef idx="0">
            <a:schemeClr val="accent2"/>
          </a:fillRef>
          <a:effectRef idx="1">
            <a:schemeClr val="accent2"/>
          </a:effectRef>
          <a:fontRef idx="minor">
            <a:schemeClr val="tx1"/>
          </a:fontRef>
        </p:style>
      </p:cxnSp>
      <p:cxnSp>
        <p:nvCxnSpPr>
          <p:cNvPr id="65" name="Straight Arrow Connector 64"/>
          <p:cNvCxnSpPr/>
          <p:nvPr/>
        </p:nvCxnSpPr>
        <p:spPr>
          <a:xfrm>
            <a:off x="3892550" y="3960813"/>
            <a:ext cx="1333500" cy="1587"/>
          </a:xfrm>
          <a:prstGeom prst="straightConnector1">
            <a:avLst/>
          </a:prstGeom>
          <a:ln>
            <a:solidFill>
              <a:schemeClr val="tx1"/>
            </a:solidFill>
            <a:prstDash val="dash"/>
            <a:tailEnd type="arrow"/>
          </a:ln>
        </p:spPr>
        <p:style>
          <a:lnRef idx="2">
            <a:schemeClr val="accent2"/>
          </a:lnRef>
          <a:fillRef idx="0">
            <a:schemeClr val="accent2"/>
          </a:fillRef>
          <a:effectRef idx="1">
            <a:schemeClr val="accent2"/>
          </a:effectRef>
          <a:fontRef idx="minor">
            <a:schemeClr val="tx1"/>
          </a:fontRef>
        </p:style>
      </p:cxnSp>
      <p:cxnSp>
        <p:nvCxnSpPr>
          <p:cNvPr id="67" name="Straight Arrow Connector 66"/>
          <p:cNvCxnSpPr/>
          <p:nvPr/>
        </p:nvCxnSpPr>
        <p:spPr>
          <a:xfrm>
            <a:off x="6253163" y="3960813"/>
            <a:ext cx="1333500" cy="1587"/>
          </a:xfrm>
          <a:prstGeom prst="straightConnector1">
            <a:avLst/>
          </a:prstGeom>
          <a:ln>
            <a:solidFill>
              <a:schemeClr val="tx1"/>
            </a:solidFill>
            <a:prstDash val="dash"/>
            <a:tailEnd type="arrow"/>
          </a:ln>
        </p:spPr>
        <p:style>
          <a:lnRef idx="2">
            <a:schemeClr val="accent2"/>
          </a:lnRef>
          <a:fillRef idx="0">
            <a:schemeClr val="accent2"/>
          </a:fillRef>
          <a:effectRef idx="1">
            <a:schemeClr val="accent2"/>
          </a:effectRef>
          <a:fontRef idx="minor">
            <a:schemeClr val="tx1"/>
          </a:fontRef>
        </p:style>
      </p:cxnSp>
      <p:cxnSp>
        <p:nvCxnSpPr>
          <p:cNvPr id="68" name="Straight Arrow Connector 67"/>
          <p:cNvCxnSpPr>
            <a:stCxn id="0" idx="3"/>
            <a:endCxn id="0" idx="1"/>
          </p:cNvCxnSpPr>
          <p:nvPr/>
        </p:nvCxnSpPr>
        <p:spPr>
          <a:xfrm>
            <a:off x="1544638" y="3297238"/>
            <a:ext cx="6054725" cy="1587"/>
          </a:xfrm>
          <a:prstGeom prst="straightConnector1">
            <a:avLst/>
          </a:prstGeom>
          <a:ln>
            <a:solidFill>
              <a:schemeClr val="tx1"/>
            </a:solidFill>
            <a:prstDash val="dash"/>
            <a:tailEnd type="arrow"/>
          </a:ln>
        </p:spPr>
        <p:style>
          <a:lnRef idx="2">
            <a:schemeClr val="accent2"/>
          </a:lnRef>
          <a:fillRef idx="0">
            <a:schemeClr val="accent2"/>
          </a:fillRef>
          <a:effectRef idx="1">
            <a:schemeClr val="accent2"/>
          </a:effectRef>
          <a:fontRef idx="minor">
            <a:schemeClr val="tx1"/>
          </a:fontRef>
        </p:style>
      </p:cxnSp>
      <p:cxnSp>
        <p:nvCxnSpPr>
          <p:cNvPr id="71" name="Straight Arrow Connector 70"/>
          <p:cNvCxnSpPr>
            <a:stCxn id="0" idx="3"/>
            <a:endCxn id="0" idx="1"/>
          </p:cNvCxnSpPr>
          <p:nvPr/>
        </p:nvCxnSpPr>
        <p:spPr>
          <a:xfrm>
            <a:off x="1544638" y="2632075"/>
            <a:ext cx="6054725" cy="1588"/>
          </a:xfrm>
          <a:prstGeom prst="straightConnector1">
            <a:avLst/>
          </a:prstGeom>
          <a:ln>
            <a:solidFill>
              <a:schemeClr val="tx1"/>
            </a:solidFill>
            <a:prstDash val="dash"/>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mtClean="0"/>
              <a:t>Intermediate Layers</a:t>
            </a:r>
          </a:p>
        </p:txBody>
      </p:sp>
      <p:sp>
        <p:nvSpPr>
          <p:cNvPr id="6" name="Content Placeholder 5"/>
          <p:cNvSpPr>
            <a:spLocks noGrp="1"/>
          </p:cNvSpPr>
          <p:nvPr>
            <p:ph idx="1"/>
          </p:nvPr>
        </p:nvSpPr>
        <p:spPr>
          <a:xfrm>
            <a:off x="457200" y="1371600"/>
            <a:ext cx="8229600" cy="4953000"/>
          </a:xfrm>
        </p:spPr>
        <p:txBody>
          <a:bodyPr>
            <a:normAutofit fontScale="70000" lnSpcReduction="20000"/>
          </a:bodyPr>
          <a:lstStyle/>
          <a:p>
            <a:pPr eaLnBrk="1" hangingPunct="1">
              <a:lnSpc>
                <a:spcPct val="120000"/>
              </a:lnSpc>
              <a:defRPr/>
            </a:pPr>
            <a:r>
              <a:rPr lang="en-US" dirty="0" smtClean="0"/>
              <a:t>Link layer</a:t>
            </a:r>
          </a:p>
          <a:p>
            <a:pPr lvl="1" eaLnBrk="1" hangingPunct="1">
              <a:lnSpc>
                <a:spcPct val="120000"/>
              </a:lnSpc>
              <a:defRPr/>
            </a:pPr>
            <a:r>
              <a:rPr lang="en-US" dirty="0" smtClean="0"/>
              <a:t>Local area network: Ethernet, </a:t>
            </a:r>
            <a:r>
              <a:rPr lang="en-US" dirty="0" err="1" smtClean="0"/>
              <a:t>WiFi</a:t>
            </a:r>
            <a:r>
              <a:rPr lang="en-US" dirty="0" smtClean="0"/>
              <a:t>, optical fiber</a:t>
            </a:r>
          </a:p>
          <a:p>
            <a:pPr lvl="1" eaLnBrk="1" hangingPunct="1">
              <a:lnSpc>
                <a:spcPct val="120000"/>
              </a:lnSpc>
              <a:defRPr/>
            </a:pPr>
            <a:r>
              <a:rPr lang="en-US" dirty="0" smtClean="0"/>
              <a:t>48-bit media access control (</a:t>
            </a:r>
            <a:r>
              <a:rPr lang="en-US" dirty="0" smtClean="0">
                <a:solidFill>
                  <a:schemeClr val="accent6"/>
                </a:solidFill>
              </a:rPr>
              <a:t>MAC</a:t>
            </a:r>
            <a:r>
              <a:rPr lang="en-US" dirty="0" smtClean="0"/>
              <a:t>) addresses</a:t>
            </a:r>
          </a:p>
          <a:p>
            <a:pPr lvl="1" eaLnBrk="1" hangingPunct="1">
              <a:lnSpc>
                <a:spcPct val="120000"/>
              </a:lnSpc>
              <a:defRPr/>
            </a:pPr>
            <a:r>
              <a:rPr lang="en-US" dirty="0" smtClean="0"/>
              <a:t>Packets called </a:t>
            </a:r>
            <a:r>
              <a:rPr lang="en-US" dirty="0" smtClean="0">
                <a:solidFill>
                  <a:schemeClr val="accent6"/>
                </a:solidFill>
              </a:rPr>
              <a:t>frames</a:t>
            </a:r>
          </a:p>
          <a:p>
            <a:pPr eaLnBrk="1" hangingPunct="1">
              <a:lnSpc>
                <a:spcPct val="120000"/>
              </a:lnSpc>
              <a:defRPr/>
            </a:pPr>
            <a:r>
              <a:rPr lang="en-US" dirty="0" smtClean="0"/>
              <a:t>Network layer</a:t>
            </a:r>
          </a:p>
          <a:p>
            <a:pPr lvl="1" eaLnBrk="1" hangingPunct="1">
              <a:lnSpc>
                <a:spcPct val="120000"/>
              </a:lnSpc>
              <a:defRPr/>
            </a:pPr>
            <a:r>
              <a:rPr lang="en-US" dirty="0" smtClean="0"/>
              <a:t>Internet-wide communication</a:t>
            </a:r>
          </a:p>
          <a:p>
            <a:pPr lvl="1" eaLnBrk="1" hangingPunct="1">
              <a:lnSpc>
                <a:spcPct val="120000"/>
              </a:lnSpc>
              <a:defRPr/>
            </a:pPr>
            <a:r>
              <a:rPr lang="en-US" dirty="0" smtClean="0"/>
              <a:t>Best efforts</a:t>
            </a:r>
          </a:p>
          <a:p>
            <a:pPr lvl="1" eaLnBrk="1" hangingPunct="1">
              <a:lnSpc>
                <a:spcPct val="120000"/>
              </a:lnSpc>
              <a:defRPr/>
            </a:pPr>
            <a:r>
              <a:rPr lang="en-US" dirty="0" smtClean="0"/>
              <a:t>32-bit internet protocol (</a:t>
            </a:r>
            <a:r>
              <a:rPr lang="en-US" dirty="0" smtClean="0">
                <a:solidFill>
                  <a:schemeClr val="accent6"/>
                </a:solidFill>
              </a:rPr>
              <a:t>IP</a:t>
            </a:r>
            <a:r>
              <a:rPr lang="en-US" dirty="0" smtClean="0"/>
              <a:t>) addresses in IPv4</a:t>
            </a:r>
          </a:p>
          <a:p>
            <a:pPr lvl="1" eaLnBrk="1" hangingPunct="1">
              <a:lnSpc>
                <a:spcPct val="120000"/>
              </a:lnSpc>
              <a:defRPr/>
            </a:pPr>
            <a:r>
              <a:rPr lang="en-US" dirty="0" smtClean="0"/>
              <a:t>128-bit IP addresses in IPv6</a:t>
            </a:r>
          </a:p>
          <a:p>
            <a:pPr eaLnBrk="1" hangingPunct="1">
              <a:lnSpc>
                <a:spcPct val="120000"/>
              </a:lnSpc>
              <a:defRPr/>
            </a:pPr>
            <a:r>
              <a:rPr lang="en-US" dirty="0" smtClean="0"/>
              <a:t>Transport layer</a:t>
            </a:r>
          </a:p>
          <a:p>
            <a:pPr lvl="1" eaLnBrk="1" hangingPunct="1">
              <a:lnSpc>
                <a:spcPct val="120000"/>
              </a:lnSpc>
              <a:defRPr/>
            </a:pPr>
            <a:r>
              <a:rPr lang="en-US" dirty="0" smtClean="0"/>
              <a:t>16-bit addresses (</a:t>
            </a:r>
            <a:r>
              <a:rPr lang="en-US" dirty="0" smtClean="0">
                <a:solidFill>
                  <a:schemeClr val="accent6"/>
                </a:solidFill>
              </a:rPr>
              <a:t>ports</a:t>
            </a:r>
            <a:r>
              <a:rPr lang="en-US" dirty="0" smtClean="0"/>
              <a:t>) for classes of applications</a:t>
            </a:r>
          </a:p>
          <a:p>
            <a:pPr lvl="1" eaLnBrk="1" hangingPunct="1">
              <a:lnSpc>
                <a:spcPct val="120000"/>
              </a:lnSpc>
              <a:defRPr/>
            </a:pPr>
            <a:r>
              <a:rPr lang="en-US" dirty="0" smtClean="0"/>
              <a:t>Connection-oriented transmission layer protocol (</a:t>
            </a:r>
            <a:r>
              <a:rPr lang="en-US" dirty="0" smtClean="0">
                <a:solidFill>
                  <a:schemeClr val="accent6"/>
                </a:solidFill>
              </a:rPr>
              <a:t>TCP</a:t>
            </a:r>
            <a:r>
              <a:rPr lang="en-US" dirty="0" smtClean="0"/>
              <a:t>)</a:t>
            </a:r>
          </a:p>
          <a:p>
            <a:pPr lvl="1" eaLnBrk="1" hangingPunct="1">
              <a:lnSpc>
                <a:spcPct val="120000"/>
              </a:lnSpc>
              <a:defRPr/>
            </a:pPr>
            <a:r>
              <a:rPr lang="en-US" dirty="0" smtClean="0"/>
              <a:t>Connectionless user datagram protocol (</a:t>
            </a:r>
            <a:r>
              <a:rPr lang="en-US" dirty="0" smtClean="0">
                <a:solidFill>
                  <a:schemeClr val="accent6"/>
                </a:solidFill>
              </a:rPr>
              <a:t>UDP</a:t>
            </a:r>
            <a:r>
              <a:rPr lang="en-US" dirty="0" smtClean="0"/>
              <a:t>)</a:t>
            </a:r>
            <a:endParaRPr lang="en-US" dirty="0"/>
          </a:p>
        </p:txBody>
      </p:sp>
      <p:sp>
        <p:nvSpPr>
          <p:cNvPr id="3" name="Date Placeholder 2"/>
          <p:cNvSpPr>
            <a:spLocks noGrp="1"/>
          </p:cNvSpPr>
          <p:nvPr>
            <p:ph type="dt" sz="quarter" idx="10"/>
          </p:nvPr>
        </p:nvSpPr>
        <p:spPr/>
        <p:txBody>
          <a:bodyPr/>
          <a:lstStyle/>
          <a:p>
            <a:pPr>
              <a:defRPr/>
            </a:pPr>
            <a:fld id="{4E39F270-030C-48D7-AC30-09802B486F10}" type="datetime1">
              <a:rPr lang="en-US"/>
              <a:pPr>
                <a:defRPr/>
              </a:pPr>
              <a:t>1/26/2018</a:t>
            </a:fld>
            <a:endParaRPr lang="en-US" dirty="0"/>
          </a:p>
        </p:txBody>
      </p:sp>
      <p:sp>
        <p:nvSpPr>
          <p:cNvPr id="5" name="Footer Placeholder 4"/>
          <p:cNvSpPr>
            <a:spLocks noGrp="1"/>
          </p:cNvSpPr>
          <p:nvPr>
            <p:ph type="ftr" sz="quarter" idx="11"/>
          </p:nvPr>
        </p:nvSpPr>
        <p:spPr/>
        <p:txBody>
          <a:bodyPr/>
          <a:lstStyle/>
          <a:p>
            <a:pPr>
              <a:defRPr/>
            </a:pPr>
            <a:r>
              <a:rPr lang="en-US" dirty="0"/>
              <a:t>Computer Networks</a:t>
            </a:r>
          </a:p>
        </p:txBody>
      </p:sp>
      <p:sp>
        <p:nvSpPr>
          <p:cNvPr id="4" name="Slide Number Placeholder 3"/>
          <p:cNvSpPr>
            <a:spLocks noGrp="1"/>
          </p:cNvSpPr>
          <p:nvPr>
            <p:ph type="sldNum" sz="quarter" idx="12"/>
          </p:nvPr>
        </p:nvSpPr>
        <p:spPr/>
        <p:txBody>
          <a:bodyPr/>
          <a:lstStyle/>
          <a:p>
            <a:pPr>
              <a:defRPr/>
            </a:pPr>
            <a:fld id="{745E72B5-D022-47BA-93A6-06E6EE952CF0}" type="slidenum">
              <a:rPr lang="en-US" smtClean="0"/>
              <a:pPr>
                <a:defRPr/>
              </a:pPr>
              <a:t>11</a:t>
            </a:fld>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609600" y="5334000"/>
            <a:ext cx="5486400" cy="914400"/>
          </a:xfrm>
          <a:prstGeom prst="rect">
            <a:avLst/>
          </a:prstGeom>
          <a:ln/>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a:latin typeface="Arial" pitchFamily="34" charset="0"/>
              <a:cs typeface="Arial" pitchFamily="34" charset="0"/>
            </a:endParaRPr>
          </a:p>
        </p:txBody>
      </p:sp>
      <p:sp>
        <p:nvSpPr>
          <p:cNvPr id="40" name="Rectangle 39"/>
          <p:cNvSpPr/>
          <p:nvPr/>
        </p:nvSpPr>
        <p:spPr>
          <a:xfrm>
            <a:off x="1524000" y="4038600"/>
            <a:ext cx="3657600" cy="914400"/>
          </a:xfrm>
          <a:prstGeom prst="rect">
            <a:avLst/>
          </a:prstGeom>
          <a:ln w="28575">
            <a:solidFill>
              <a:schemeClr val="bg1"/>
            </a:solidFill>
          </a:ln>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en-US">
              <a:latin typeface="Arial" pitchFamily="34" charset="0"/>
              <a:cs typeface="Arial" pitchFamily="34" charset="0"/>
            </a:endParaRPr>
          </a:p>
        </p:txBody>
      </p:sp>
      <p:sp>
        <p:nvSpPr>
          <p:cNvPr id="13316" name="Title 4"/>
          <p:cNvSpPr>
            <a:spLocks noGrp="1"/>
          </p:cNvSpPr>
          <p:nvPr>
            <p:ph type="title"/>
          </p:nvPr>
        </p:nvSpPr>
        <p:spPr/>
        <p:txBody>
          <a:bodyPr/>
          <a:lstStyle/>
          <a:p>
            <a:pPr eaLnBrk="1" hangingPunct="1"/>
            <a:r>
              <a:rPr lang="en-US" smtClean="0"/>
              <a:t>Internet Packet Encapsulation</a:t>
            </a:r>
          </a:p>
        </p:txBody>
      </p:sp>
      <p:sp>
        <p:nvSpPr>
          <p:cNvPr id="2" name="Date Placeholder 1"/>
          <p:cNvSpPr>
            <a:spLocks noGrp="1"/>
          </p:cNvSpPr>
          <p:nvPr>
            <p:ph type="dt" sz="quarter" idx="10"/>
          </p:nvPr>
        </p:nvSpPr>
        <p:spPr/>
        <p:txBody>
          <a:bodyPr/>
          <a:lstStyle/>
          <a:p>
            <a:pPr>
              <a:defRPr/>
            </a:pPr>
            <a:fld id="{08CA6C45-3F9A-4728-9EBE-A2C20D12266F}" type="datetime1">
              <a:rPr lang="en-US"/>
              <a:pPr>
                <a:defRPr/>
              </a:pPr>
              <a:t>1/26/2018</a:t>
            </a:fld>
            <a:endParaRPr lang="en-US" dirty="0"/>
          </a:p>
        </p:txBody>
      </p:sp>
      <p:sp>
        <p:nvSpPr>
          <p:cNvPr id="3" name="Footer Placeholder 2"/>
          <p:cNvSpPr>
            <a:spLocks noGrp="1"/>
          </p:cNvSpPr>
          <p:nvPr>
            <p:ph type="ftr" sz="quarter" idx="11"/>
          </p:nvPr>
        </p:nvSpPr>
        <p:spPr/>
        <p:txBody>
          <a:bodyPr/>
          <a:lstStyle/>
          <a:p>
            <a:pPr>
              <a:defRPr/>
            </a:pPr>
            <a:r>
              <a:rPr lang="en-US"/>
              <a:t>Computer Networks</a:t>
            </a:r>
          </a:p>
        </p:txBody>
      </p:sp>
      <p:sp>
        <p:nvSpPr>
          <p:cNvPr id="4" name="Slide Number Placeholder 3"/>
          <p:cNvSpPr>
            <a:spLocks noGrp="1"/>
          </p:cNvSpPr>
          <p:nvPr>
            <p:ph type="sldNum" sz="quarter" idx="12"/>
          </p:nvPr>
        </p:nvSpPr>
        <p:spPr/>
        <p:txBody>
          <a:bodyPr/>
          <a:lstStyle/>
          <a:p>
            <a:pPr>
              <a:defRPr/>
            </a:pPr>
            <a:fld id="{4D9ED87D-FA06-465B-BAAE-8DD14EA65186}" type="slidenum">
              <a:rPr lang="en-US" smtClean="0"/>
              <a:pPr>
                <a:defRPr/>
              </a:pPr>
              <a:t>12</a:t>
            </a:fld>
            <a:endParaRPr lang="en-US"/>
          </a:p>
        </p:txBody>
      </p:sp>
      <p:sp>
        <p:nvSpPr>
          <p:cNvPr id="9" name="Rectangle 8"/>
          <p:cNvSpPr/>
          <p:nvPr/>
        </p:nvSpPr>
        <p:spPr>
          <a:xfrm>
            <a:off x="2438400" y="2590800"/>
            <a:ext cx="2743200" cy="914400"/>
          </a:xfrm>
          <a:prstGeom prst="rect">
            <a:avLst/>
          </a:prstGeom>
          <a:ln/>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a:latin typeface="Arial" pitchFamily="34" charset="0"/>
              <a:cs typeface="Arial" pitchFamily="34" charset="0"/>
            </a:endParaRPr>
          </a:p>
        </p:txBody>
      </p:sp>
      <p:sp>
        <p:nvSpPr>
          <p:cNvPr id="10" name="Rectangle 9"/>
          <p:cNvSpPr/>
          <p:nvPr/>
        </p:nvSpPr>
        <p:spPr>
          <a:xfrm>
            <a:off x="3352800" y="1219200"/>
            <a:ext cx="1828800" cy="914400"/>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000" dirty="0">
                <a:latin typeface="Arial" pitchFamily="34" charset="0"/>
                <a:cs typeface="Arial" pitchFamily="34" charset="0"/>
              </a:rPr>
              <a:t>Application Packet</a:t>
            </a:r>
          </a:p>
        </p:txBody>
      </p:sp>
      <p:sp>
        <p:nvSpPr>
          <p:cNvPr id="11" name="Rectangle 10"/>
          <p:cNvSpPr/>
          <p:nvPr/>
        </p:nvSpPr>
        <p:spPr>
          <a:xfrm>
            <a:off x="3352800" y="2590800"/>
            <a:ext cx="1828800" cy="914400"/>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dirty="0">
                <a:solidFill>
                  <a:schemeClr val="bg1"/>
                </a:solidFill>
                <a:latin typeface="Arial" pitchFamily="34" charset="0"/>
                <a:cs typeface="Arial" pitchFamily="34" charset="0"/>
              </a:rPr>
              <a:t>TCP Data</a:t>
            </a:r>
          </a:p>
        </p:txBody>
      </p:sp>
      <p:sp>
        <p:nvSpPr>
          <p:cNvPr id="13323" name="TextBox 16"/>
          <p:cNvSpPr txBox="1">
            <a:spLocks noChangeArrowheads="1"/>
          </p:cNvSpPr>
          <p:nvPr/>
        </p:nvSpPr>
        <p:spPr bwMode="auto">
          <a:xfrm>
            <a:off x="2397125" y="2687638"/>
            <a:ext cx="1025525" cy="665162"/>
          </a:xfrm>
          <a:prstGeom prst="rect">
            <a:avLst/>
          </a:prstGeom>
          <a:noFill/>
          <a:ln w="9525">
            <a:noFill/>
            <a:miter lim="800000"/>
            <a:headEnd/>
            <a:tailEnd/>
          </a:ln>
        </p:spPr>
        <p:txBody>
          <a:bodyPr wrap="none">
            <a:spAutoFit/>
          </a:bodyPr>
          <a:lstStyle/>
          <a:p>
            <a:pPr algn="ctr"/>
            <a:r>
              <a:rPr lang="en-US" sz="2000">
                <a:cs typeface="Arial" charset="0"/>
              </a:rPr>
              <a:t>TCP</a:t>
            </a:r>
          </a:p>
          <a:p>
            <a:pPr algn="ctr"/>
            <a:r>
              <a:rPr lang="en-US" sz="2000">
                <a:cs typeface="Arial" charset="0"/>
              </a:rPr>
              <a:t>Header</a:t>
            </a:r>
          </a:p>
        </p:txBody>
      </p:sp>
      <p:sp>
        <p:nvSpPr>
          <p:cNvPr id="13324" name="TextBox 17"/>
          <p:cNvSpPr txBox="1">
            <a:spLocks noChangeArrowheads="1"/>
          </p:cNvSpPr>
          <p:nvPr/>
        </p:nvSpPr>
        <p:spPr bwMode="auto">
          <a:xfrm>
            <a:off x="1479550" y="4152900"/>
            <a:ext cx="1025525" cy="665163"/>
          </a:xfrm>
          <a:prstGeom prst="rect">
            <a:avLst/>
          </a:prstGeom>
          <a:noFill/>
          <a:ln w="9525">
            <a:noFill/>
            <a:miter lim="800000"/>
            <a:headEnd/>
            <a:tailEnd/>
          </a:ln>
        </p:spPr>
        <p:txBody>
          <a:bodyPr wrap="none">
            <a:spAutoFit/>
          </a:bodyPr>
          <a:lstStyle/>
          <a:p>
            <a:pPr algn="ctr"/>
            <a:r>
              <a:rPr lang="en-US" sz="2000">
                <a:cs typeface="Arial" charset="0"/>
              </a:rPr>
              <a:t>IP</a:t>
            </a:r>
          </a:p>
          <a:p>
            <a:pPr algn="ctr"/>
            <a:r>
              <a:rPr lang="en-US" sz="2000">
                <a:cs typeface="Arial" charset="0"/>
              </a:rPr>
              <a:t>Header</a:t>
            </a:r>
          </a:p>
        </p:txBody>
      </p:sp>
      <p:sp>
        <p:nvSpPr>
          <p:cNvPr id="13325" name="TextBox 19"/>
          <p:cNvSpPr txBox="1">
            <a:spLocks noChangeArrowheads="1"/>
          </p:cNvSpPr>
          <p:nvPr/>
        </p:nvSpPr>
        <p:spPr bwMode="auto">
          <a:xfrm>
            <a:off x="533400" y="5486400"/>
            <a:ext cx="1025525" cy="665163"/>
          </a:xfrm>
          <a:prstGeom prst="rect">
            <a:avLst/>
          </a:prstGeom>
          <a:noFill/>
          <a:ln w="9525">
            <a:noFill/>
            <a:miter lim="800000"/>
            <a:headEnd/>
            <a:tailEnd/>
          </a:ln>
        </p:spPr>
        <p:txBody>
          <a:bodyPr wrap="none">
            <a:spAutoFit/>
          </a:bodyPr>
          <a:lstStyle/>
          <a:p>
            <a:pPr algn="ctr"/>
            <a:r>
              <a:rPr lang="en-US" sz="2000">
                <a:cs typeface="Arial" charset="0"/>
              </a:rPr>
              <a:t>Frame</a:t>
            </a:r>
          </a:p>
          <a:p>
            <a:pPr algn="ctr"/>
            <a:r>
              <a:rPr lang="en-US" sz="2000">
                <a:cs typeface="Arial" charset="0"/>
              </a:rPr>
              <a:t>Header</a:t>
            </a:r>
          </a:p>
        </p:txBody>
      </p:sp>
      <p:sp>
        <p:nvSpPr>
          <p:cNvPr id="13326" name="TextBox 20"/>
          <p:cNvSpPr txBox="1">
            <a:spLocks noChangeArrowheads="1"/>
          </p:cNvSpPr>
          <p:nvPr/>
        </p:nvSpPr>
        <p:spPr bwMode="auto">
          <a:xfrm>
            <a:off x="5156200" y="5486400"/>
            <a:ext cx="925513" cy="665163"/>
          </a:xfrm>
          <a:prstGeom prst="rect">
            <a:avLst/>
          </a:prstGeom>
          <a:noFill/>
          <a:ln w="9525">
            <a:noFill/>
            <a:miter lim="800000"/>
            <a:headEnd/>
            <a:tailEnd/>
          </a:ln>
        </p:spPr>
        <p:txBody>
          <a:bodyPr wrap="none">
            <a:spAutoFit/>
          </a:bodyPr>
          <a:lstStyle/>
          <a:p>
            <a:pPr algn="ctr"/>
            <a:r>
              <a:rPr lang="en-US" sz="2000">
                <a:cs typeface="Arial" charset="0"/>
              </a:rPr>
              <a:t>Frame</a:t>
            </a:r>
          </a:p>
          <a:p>
            <a:pPr algn="ctr"/>
            <a:r>
              <a:rPr lang="en-US" sz="2000">
                <a:cs typeface="Arial" charset="0"/>
              </a:rPr>
              <a:t>Footer</a:t>
            </a:r>
          </a:p>
        </p:txBody>
      </p:sp>
      <p:sp>
        <p:nvSpPr>
          <p:cNvPr id="23" name="Rectangle 22"/>
          <p:cNvSpPr/>
          <p:nvPr/>
        </p:nvSpPr>
        <p:spPr>
          <a:xfrm>
            <a:off x="3352800" y="2590800"/>
            <a:ext cx="1828800" cy="914400"/>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Arial" pitchFamily="34" charset="0"/>
              <a:cs typeface="Arial" pitchFamily="34" charset="0"/>
            </a:endParaRPr>
          </a:p>
        </p:txBody>
      </p:sp>
      <p:sp>
        <p:nvSpPr>
          <p:cNvPr id="24" name="Rectangle 23"/>
          <p:cNvSpPr/>
          <p:nvPr/>
        </p:nvSpPr>
        <p:spPr>
          <a:xfrm>
            <a:off x="2438400" y="2590800"/>
            <a:ext cx="27432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Arial" pitchFamily="34" charset="0"/>
              <a:cs typeface="Arial" pitchFamily="34" charset="0"/>
            </a:endParaRPr>
          </a:p>
        </p:txBody>
      </p:sp>
      <p:sp>
        <p:nvSpPr>
          <p:cNvPr id="27" name="Rectangle 26"/>
          <p:cNvSpPr/>
          <p:nvPr/>
        </p:nvSpPr>
        <p:spPr>
          <a:xfrm>
            <a:off x="1524000" y="5334000"/>
            <a:ext cx="3657600" cy="91440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Arial" pitchFamily="34" charset="0"/>
              <a:cs typeface="Arial" pitchFamily="34" charset="0"/>
            </a:endParaRPr>
          </a:p>
        </p:txBody>
      </p:sp>
      <p:cxnSp>
        <p:nvCxnSpPr>
          <p:cNvPr id="29" name="Straight Connector 28"/>
          <p:cNvCxnSpPr/>
          <p:nvPr/>
        </p:nvCxnSpPr>
        <p:spPr>
          <a:xfrm rot="5400000">
            <a:off x="3124200" y="2362200"/>
            <a:ext cx="4572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4953000" y="2362200"/>
            <a:ext cx="4572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4914900" y="3771900"/>
            <a:ext cx="5334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2171700" y="3771900"/>
            <a:ext cx="5334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4953000" y="5181600"/>
            <a:ext cx="4572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295400" y="5105400"/>
            <a:ext cx="4572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336" name="TextBox 34"/>
          <p:cNvSpPr txBox="1">
            <a:spLocks noChangeArrowheads="1"/>
          </p:cNvSpPr>
          <p:nvPr/>
        </p:nvSpPr>
        <p:spPr bwMode="auto">
          <a:xfrm>
            <a:off x="6340475" y="5562600"/>
            <a:ext cx="1846263" cy="493713"/>
          </a:xfrm>
          <a:prstGeom prst="rect">
            <a:avLst/>
          </a:prstGeom>
          <a:noFill/>
          <a:ln w="9525">
            <a:noFill/>
            <a:miter lim="800000"/>
            <a:headEnd/>
            <a:tailEnd/>
          </a:ln>
        </p:spPr>
        <p:txBody>
          <a:bodyPr wrap="none">
            <a:spAutoFit/>
          </a:bodyPr>
          <a:lstStyle/>
          <a:p>
            <a:r>
              <a:rPr lang="en-US" sz="2800">
                <a:solidFill>
                  <a:schemeClr val="tx1"/>
                </a:solidFill>
                <a:cs typeface="Arial" charset="0"/>
              </a:rPr>
              <a:t>Link Layer</a:t>
            </a:r>
          </a:p>
        </p:txBody>
      </p:sp>
      <p:sp>
        <p:nvSpPr>
          <p:cNvPr id="13337" name="TextBox 35"/>
          <p:cNvSpPr txBox="1">
            <a:spLocks noChangeArrowheads="1"/>
          </p:cNvSpPr>
          <p:nvPr/>
        </p:nvSpPr>
        <p:spPr bwMode="auto">
          <a:xfrm>
            <a:off x="6011863" y="4267200"/>
            <a:ext cx="2503487" cy="493713"/>
          </a:xfrm>
          <a:prstGeom prst="rect">
            <a:avLst/>
          </a:prstGeom>
          <a:noFill/>
          <a:ln w="9525">
            <a:noFill/>
            <a:miter lim="800000"/>
            <a:headEnd/>
            <a:tailEnd/>
          </a:ln>
        </p:spPr>
        <p:txBody>
          <a:bodyPr wrap="none">
            <a:spAutoFit/>
          </a:bodyPr>
          <a:lstStyle/>
          <a:p>
            <a:r>
              <a:rPr lang="en-US" sz="2800">
                <a:solidFill>
                  <a:schemeClr val="tx1"/>
                </a:solidFill>
                <a:cs typeface="Arial" charset="0"/>
              </a:rPr>
              <a:t>Network Layer</a:t>
            </a:r>
          </a:p>
        </p:txBody>
      </p:sp>
      <p:sp>
        <p:nvSpPr>
          <p:cNvPr id="13338" name="TextBox 36"/>
          <p:cNvSpPr txBox="1">
            <a:spLocks noChangeArrowheads="1"/>
          </p:cNvSpPr>
          <p:nvPr/>
        </p:nvSpPr>
        <p:spPr bwMode="auto">
          <a:xfrm>
            <a:off x="5907088" y="2895600"/>
            <a:ext cx="2713037" cy="493713"/>
          </a:xfrm>
          <a:prstGeom prst="rect">
            <a:avLst/>
          </a:prstGeom>
          <a:noFill/>
          <a:ln w="9525">
            <a:noFill/>
            <a:miter lim="800000"/>
            <a:headEnd/>
            <a:tailEnd/>
          </a:ln>
        </p:spPr>
        <p:txBody>
          <a:bodyPr wrap="none">
            <a:spAutoFit/>
          </a:bodyPr>
          <a:lstStyle/>
          <a:p>
            <a:r>
              <a:rPr lang="en-US" sz="2800">
                <a:solidFill>
                  <a:schemeClr val="tx1"/>
                </a:solidFill>
                <a:cs typeface="Arial" charset="0"/>
              </a:rPr>
              <a:t>Transport Layer</a:t>
            </a:r>
          </a:p>
        </p:txBody>
      </p:sp>
      <p:sp>
        <p:nvSpPr>
          <p:cNvPr id="39" name="Rectangle 38"/>
          <p:cNvSpPr/>
          <p:nvPr/>
        </p:nvSpPr>
        <p:spPr>
          <a:xfrm>
            <a:off x="3322638" y="4065588"/>
            <a:ext cx="1828800" cy="838200"/>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2000" dirty="0">
              <a:solidFill>
                <a:schemeClr val="bg1"/>
              </a:solidFill>
              <a:latin typeface="Arial" pitchFamily="34" charset="0"/>
              <a:cs typeface="Arial" pitchFamily="34" charset="0"/>
            </a:endParaRPr>
          </a:p>
        </p:txBody>
      </p:sp>
      <p:sp>
        <p:nvSpPr>
          <p:cNvPr id="38" name="Rectangle 37"/>
          <p:cNvSpPr/>
          <p:nvPr/>
        </p:nvSpPr>
        <p:spPr>
          <a:xfrm>
            <a:off x="2454275" y="4065588"/>
            <a:ext cx="854075" cy="838200"/>
          </a:xfrm>
          <a:prstGeom prst="rect">
            <a:avLst/>
          </a:prstGeom>
          <a:ln>
            <a:noFill/>
          </a:ln>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a:latin typeface="Arial" pitchFamily="34" charset="0"/>
              <a:cs typeface="Arial" pitchFamily="34" charset="0"/>
            </a:endParaRPr>
          </a:p>
        </p:txBody>
      </p:sp>
      <p:sp>
        <p:nvSpPr>
          <p:cNvPr id="13341" name="TextBox 40"/>
          <p:cNvSpPr txBox="1">
            <a:spLocks noChangeArrowheads="1"/>
          </p:cNvSpPr>
          <p:nvPr/>
        </p:nvSpPr>
        <p:spPr bwMode="auto">
          <a:xfrm>
            <a:off x="2514600" y="4249738"/>
            <a:ext cx="2438400" cy="550862"/>
          </a:xfrm>
          <a:prstGeom prst="rect">
            <a:avLst/>
          </a:prstGeom>
          <a:noFill/>
          <a:ln w="9525">
            <a:noFill/>
            <a:miter lim="800000"/>
            <a:headEnd/>
            <a:tailEnd/>
          </a:ln>
        </p:spPr>
        <p:txBody>
          <a:bodyPr>
            <a:spAutoFit/>
          </a:bodyPr>
          <a:lstStyle/>
          <a:p>
            <a:pPr algn="ctr"/>
            <a:r>
              <a:rPr lang="en-US" sz="3200">
                <a:cs typeface="Arial" charset="0"/>
              </a:rPr>
              <a:t>IP Data</a:t>
            </a:r>
          </a:p>
        </p:txBody>
      </p:sp>
      <p:sp>
        <p:nvSpPr>
          <p:cNvPr id="42" name="Rectangle 41"/>
          <p:cNvSpPr/>
          <p:nvPr/>
        </p:nvSpPr>
        <p:spPr>
          <a:xfrm>
            <a:off x="1539875" y="5349875"/>
            <a:ext cx="3657600" cy="914400"/>
          </a:xfrm>
          <a:prstGeom prst="rect">
            <a:avLst/>
          </a:prstGeom>
          <a:ln w="28575">
            <a:solidFill>
              <a:schemeClr val="bg1"/>
            </a:solidFill>
          </a:ln>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en-US">
              <a:latin typeface="Arial" pitchFamily="34" charset="0"/>
              <a:cs typeface="Arial" pitchFamily="34" charset="0"/>
            </a:endParaRPr>
          </a:p>
        </p:txBody>
      </p:sp>
      <p:sp>
        <p:nvSpPr>
          <p:cNvPr id="43" name="Rectangle 42"/>
          <p:cNvSpPr/>
          <p:nvPr/>
        </p:nvSpPr>
        <p:spPr>
          <a:xfrm>
            <a:off x="3338513" y="5387975"/>
            <a:ext cx="1828800" cy="838200"/>
          </a:xfrm>
          <a:prstGeom prst="rect">
            <a:avLst/>
          </a:prstGeom>
          <a:ln>
            <a:noFill/>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2000" dirty="0">
              <a:solidFill>
                <a:schemeClr val="bg1"/>
              </a:solidFill>
              <a:latin typeface="Arial" pitchFamily="34" charset="0"/>
              <a:cs typeface="Arial" pitchFamily="34" charset="0"/>
            </a:endParaRPr>
          </a:p>
        </p:txBody>
      </p:sp>
      <p:sp>
        <p:nvSpPr>
          <p:cNvPr id="44" name="Rectangle 43"/>
          <p:cNvSpPr/>
          <p:nvPr/>
        </p:nvSpPr>
        <p:spPr>
          <a:xfrm>
            <a:off x="2470150" y="5387975"/>
            <a:ext cx="852488" cy="838200"/>
          </a:xfrm>
          <a:prstGeom prst="rect">
            <a:avLst/>
          </a:prstGeom>
          <a:ln>
            <a:noFill/>
          </a:ln>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a:latin typeface="Arial" pitchFamily="34" charset="0"/>
              <a:cs typeface="Arial" pitchFamily="34" charset="0"/>
            </a:endParaRPr>
          </a:p>
        </p:txBody>
      </p:sp>
      <p:sp>
        <p:nvSpPr>
          <p:cNvPr id="13345" name="TextBox 21"/>
          <p:cNvSpPr txBox="1">
            <a:spLocks noChangeArrowheads="1"/>
          </p:cNvSpPr>
          <p:nvPr/>
        </p:nvSpPr>
        <p:spPr bwMode="auto">
          <a:xfrm>
            <a:off x="1828800" y="5410200"/>
            <a:ext cx="3165475" cy="769938"/>
          </a:xfrm>
          <a:prstGeom prst="rect">
            <a:avLst/>
          </a:prstGeom>
          <a:noFill/>
          <a:ln w="9525">
            <a:noFill/>
            <a:miter lim="800000"/>
            <a:headEnd/>
            <a:tailEnd/>
          </a:ln>
        </p:spPr>
        <p:txBody>
          <a:bodyPr wrap="none">
            <a:spAutoFit/>
          </a:bodyPr>
          <a:lstStyle/>
          <a:p>
            <a:r>
              <a:rPr lang="en-US" sz="4400">
                <a:cs typeface="Arial" charset="0"/>
              </a:rPr>
              <a:t>Frame Data</a:t>
            </a:r>
          </a:p>
        </p:txBody>
      </p:sp>
      <p:sp>
        <p:nvSpPr>
          <p:cNvPr id="13346" name="TextBox 45"/>
          <p:cNvSpPr txBox="1">
            <a:spLocks noChangeArrowheads="1"/>
          </p:cNvSpPr>
          <p:nvPr/>
        </p:nvSpPr>
        <p:spPr bwMode="auto">
          <a:xfrm>
            <a:off x="5791200" y="1447800"/>
            <a:ext cx="2944813" cy="493713"/>
          </a:xfrm>
          <a:prstGeom prst="rect">
            <a:avLst/>
          </a:prstGeom>
          <a:noFill/>
          <a:ln w="9525">
            <a:noFill/>
            <a:miter lim="800000"/>
            <a:headEnd/>
            <a:tailEnd/>
          </a:ln>
        </p:spPr>
        <p:txBody>
          <a:bodyPr wrap="none">
            <a:spAutoFit/>
          </a:bodyPr>
          <a:lstStyle/>
          <a:p>
            <a:r>
              <a:rPr lang="en-US" sz="2800">
                <a:solidFill>
                  <a:schemeClr val="tx1"/>
                </a:solidFill>
                <a:cs typeface="Arial" charset="0"/>
              </a:rPr>
              <a:t>Application Layer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Internet Packet Encapsulation</a:t>
            </a:r>
          </a:p>
        </p:txBody>
      </p:sp>
      <p:sp>
        <p:nvSpPr>
          <p:cNvPr id="3" name="Date Placeholder 2"/>
          <p:cNvSpPr>
            <a:spLocks noGrp="1"/>
          </p:cNvSpPr>
          <p:nvPr>
            <p:ph type="dt" sz="quarter" idx="10"/>
          </p:nvPr>
        </p:nvSpPr>
        <p:spPr/>
        <p:txBody>
          <a:bodyPr/>
          <a:lstStyle/>
          <a:p>
            <a:pPr>
              <a:defRPr/>
            </a:pPr>
            <a:fld id="{4E39F270-030C-48D7-AC30-09802B486F10}" type="datetime1">
              <a:rPr lang="en-US"/>
              <a:pPr>
                <a:defRPr/>
              </a:pPr>
              <a:t>1/26/2018</a:t>
            </a:fld>
            <a:endParaRPr lang="en-US" dirty="0"/>
          </a:p>
        </p:txBody>
      </p:sp>
      <p:sp>
        <p:nvSpPr>
          <p:cNvPr id="4" name="Slide Number Placeholder 3"/>
          <p:cNvSpPr>
            <a:spLocks noGrp="1"/>
          </p:cNvSpPr>
          <p:nvPr>
            <p:ph type="sldNum" sz="quarter" idx="12"/>
          </p:nvPr>
        </p:nvSpPr>
        <p:spPr/>
        <p:txBody>
          <a:bodyPr/>
          <a:lstStyle/>
          <a:p>
            <a:pPr>
              <a:defRPr/>
            </a:pPr>
            <a:fld id="{C548A42A-5813-4384-8B9A-E00991F0C229}"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a:t>Computer Networks</a:t>
            </a:r>
          </a:p>
        </p:txBody>
      </p:sp>
      <p:sp>
        <p:nvSpPr>
          <p:cNvPr id="6" name="Rectangle 5"/>
          <p:cNvSpPr/>
          <p:nvPr/>
        </p:nvSpPr>
        <p:spPr bwMode="auto">
          <a:xfrm>
            <a:off x="1447800" y="1371600"/>
            <a:ext cx="6400800" cy="2362200"/>
          </a:xfrm>
          <a:prstGeom prst="rect">
            <a:avLst/>
          </a:prstGeom>
          <a:ln>
            <a:solidFill>
              <a:schemeClr val="tx1"/>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defRPr/>
            </a:pPr>
            <a:r>
              <a:rPr lang="en-US" dirty="0"/>
              <a:t>Data link frame</a:t>
            </a:r>
          </a:p>
        </p:txBody>
      </p:sp>
      <p:sp>
        <p:nvSpPr>
          <p:cNvPr id="7" name="Rectangle 6"/>
          <p:cNvSpPr/>
          <p:nvPr/>
        </p:nvSpPr>
        <p:spPr bwMode="auto">
          <a:xfrm>
            <a:off x="1981200" y="1828800"/>
            <a:ext cx="5486400" cy="1752600"/>
          </a:xfrm>
          <a:prstGeom prst="rect">
            <a:avLst/>
          </a:prstGeom>
          <a:ln>
            <a:solidFill>
              <a:schemeClr val="tx1"/>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a:defRPr/>
            </a:pPr>
            <a:r>
              <a:rPr lang="en-US" dirty="0"/>
              <a:t>IP packet</a:t>
            </a:r>
          </a:p>
        </p:txBody>
      </p:sp>
      <p:sp>
        <p:nvSpPr>
          <p:cNvPr id="8" name="Rectangle 7"/>
          <p:cNvSpPr/>
          <p:nvPr/>
        </p:nvSpPr>
        <p:spPr bwMode="auto">
          <a:xfrm>
            <a:off x="2514600" y="2286000"/>
            <a:ext cx="4572000" cy="1143000"/>
          </a:xfrm>
          <a:prstGeom prst="rect">
            <a:avLst/>
          </a:prstGeom>
          <a:ln>
            <a:solidFill>
              <a:schemeClr val="tx1"/>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pPr>
              <a:defRPr/>
            </a:pPr>
            <a:r>
              <a:rPr lang="en-US" dirty="0"/>
              <a:t>TCP or UDP packet</a:t>
            </a:r>
          </a:p>
        </p:txBody>
      </p:sp>
      <p:sp>
        <p:nvSpPr>
          <p:cNvPr id="9" name="Rectangle 8"/>
          <p:cNvSpPr/>
          <p:nvPr/>
        </p:nvSpPr>
        <p:spPr bwMode="auto">
          <a:xfrm>
            <a:off x="2971800" y="2819400"/>
            <a:ext cx="3733800" cy="457200"/>
          </a:xfrm>
          <a:prstGeom prst="rect">
            <a:avLst/>
          </a:prstGeom>
          <a:ln>
            <a:solidFill>
              <a:schemeClr val="tx1"/>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lstStyle/>
          <a:p>
            <a:pPr>
              <a:defRPr/>
            </a:pPr>
            <a:r>
              <a:rPr lang="en-US" dirty="0"/>
              <a:t>Application packet</a:t>
            </a:r>
          </a:p>
        </p:txBody>
      </p:sp>
      <p:sp>
        <p:nvSpPr>
          <p:cNvPr id="10" name="Rectangle 9"/>
          <p:cNvSpPr/>
          <p:nvPr/>
        </p:nvSpPr>
        <p:spPr bwMode="auto">
          <a:xfrm>
            <a:off x="1447800" y="4038600"/>
            <a:ext cx="6400800" cy="2362200"/>
          </a:xfrm>
          <a:prstGeom prst="rect">
            <a:avLst/>
          </a:prstGeom>
          <a:ln>
            <a:solidFill>
              <a:schemeClr val="tx1"/>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vert270"/>
          <a:lstStyle/>
          <a:p>
            <a:pPr algn="r">
              <a:defRPr/>
            </a:pPr>
            <a:r>
              <a:rPr lang="en-US" dirty="0"/>
              <a:t>Data link header</a:t>
            </a:r>
          </a:p>
        </p:txBody>
      </p:sp>
      <p:sp>
        <p:nvSpPr>
          <p:cNvPr id="11" name="Rectangle 10"/>
          <p:cNvSpPr/>
          <p:nvPr/>
        </p:nvSpPr>
        <p:spPr bwMode="auto">
          <a:xfrm>
            <a:off x="1943100" y="4038600"/>
            <a:ext cx="5410200" cy="2362200"/>
          </a:xfrm>
          <a:prstGeom prst="rect">
            <a:avLst/>
          </a:prstGeom>
          <a:ln>
            <a:solidFill>
              <a:schemeClr val="tx1"/>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vert270"/>
          <a:lstStyle/>
          <a:p>
            <a:pPr algn="r">
              <a:defRPr/>
            </a:pPr>
            <a:r>
              <a:rPr lang="en-US" dirty="0"/>
              <a:t>IP header</a:t>
            </a:r>
          </a:p>
        </p:txBody>
      </p:sp>
      <p:sp>
        <p:nvSpPr>
          <p:cNvPr id="12" name="Rectangle 11"/>
          <p:cNvSpPr/>
          <p:nvPr/>
        </p:nvSpPr>
        <p:spPr bwMode="auto">
          <a:xfrm>
            <a:off x="2438400" y="4038600"/>
            <a:ext cx="4876800" cy="2362200"/>
          </a:xfrm>
          <a:prstGeom prst="rect">
            <a:avLst/>
          </a:prstGeom>
          <a:ln>
            <a:solidFill>
              <a:schemeClr val="tx1"/>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vert270"/>
          <a:lstStyle/>
          <a:p>
            <a:pPr algn="r">
              <a:defRPr/>
            </a:pPr>
            <a:r>
              <a:rPr lang="en-US" dirty="0"/>
              <a:t>TCP or UDP header</a:t>
            </a:r>
          </a:p>
        </p:txBody>
      </p:sp>
      <p:sp>
        <p:nvSpPr>
          <p:cNvPr id="13" name="Rectangle 12"/>
          <p:cNvSpPr/>
          <p:nvPr/>
        </p:nvSpPr>
        <p:spPr bwMode="auto">
          <a:xfrm>
            <a:off x="2895600" y="4038600"/>
            <a:ext cx="4495800" cy="2362200"/>
          </a:xfrm>
          <a:prstGeom prst="rect">
            <a:avLst/>
          </a:prstGeom>
          <a:ln>
            <a:solidFill>
              <a:schemeClr val="tx1"/>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vert270"/>
          <a:lstStyle/>
          <a:p>
            <a:pPr algn="r">
              <a:defRPr/>
            </a:pPr>
            <a:r>
              <a:rPr lang="en-US" dirty="0"/>
              <a:t>Application packet</a:t>
            </a:r>
          </a:p>
        </p:txBody>
      </p:sp>
      <p:sp>
        <p:nvSpPr>
          <p:cNvPr id="14" name="TextBox 13"/>
          <p:cNvSpPr txBox="1"/>
          <p:nvPr/>
        </p:nvSpPr>
        <p:spPr>
          <a:xfrm>
            <a:off x="7391400" y="4038600"/>
            <a:ext cx="461665" cy="2362200"/>
          </a:xfrm>
          <a:prstGeom prst="rect">
            <a:avLst/>
          </a:prstGeom>
          <a:noFill/>
          <a:ln>
            <a:solidFill>
              <a:schemeClr val="tx1"/>
            </a:solidFill>
          </a:ln>
        </p:spPr>
        <p:txBody>
          <a:bodyPr vert="vert270">
            <a:spAutoFit/>
          </a:bodyPr>
          <a:lstStyle/>
          <a:p>
            <a:pPr algn="r">
              <a:defRPr/>
            </a:pPr>
            <a:r>
              <a:rPr lang="en-US" dirty="0"/>
              <a:t>Data link footer</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t>The OSI Model</a:t>
            </a:r>
          </a:p>
        </p:txBody>
      </p:sp>
      <p:sp>
        <p:nvSpPr>
          <p:cNvPr id="15363" name="Rectangle 2"/>
          <p:cNvSpPr>
            <a:spLocks noGrp="1" noChangeArrowheads="1"/>
          </p:cNvSpPr>
          <p:nvPr>
            <p:ph idx="1"/>
          </p:nvPr>
        </p:nvSpPr>
        <p:spPr>
          <a:xfrm>
            <a:off x="228600" y="1600200"/>
            <a:ext cx="3733800" cy="5029200"/>
          </a:xfrm>
        </p:spPr>
        <p:txBody>
          <a:bodyPr rIns="129200"/>
          <a:lstStyle/>
          <a:p>
            <a:pPr eaLnBrk="1" hangingPunct="1">
              <a:spcBef>
                <a:spcPct val="0"/>
              </a:spcBef>
              <a:tabLst>
                <a:tab pos="774700" algn="l"/>
                <a:tab pos="1689100" algn="l"/>
                <a:tab pos="2603500" algn="l"/>
                <a:tab pos="3517900" algn="l"/>
                <a:tab pos="4432300" algn="l"/>
                <a:tab pos="5346700" algn="l"/>
                <a:tab pos="6261100" algn="l"/>
                <a:tab pos="7175500" algn="l"/>
                <a:tab pos="8089900" algn="l"/>
                <a:tab pos="9004300" algn="l"/>
                <a:tab pos="9918700" algn="l"/>
              </a:tabLst>
            </a:pPr>
            <a:r>
              <a:rPr lang="en-US" sz="2400" smtClean="0"/>
              <a:t>The OSI (Open System Interconnect) Reference Model is a network model consisting of seven layers</a:t>
            </a:r>
          </a:p>
          <a:p>
            <a:pPr eaLnBrk="1" hangingPunct="1">
              <a:spcBef>
                <a:spcPts val="500"/>
              </a:spcBef>
              <a:tabLst>
                <a:tab pos="774700" algn="l"/>
                <a:tab pos="1689100" algn="l"/>
                <a:tab pos="2603500" algn="l"/>
                <a:tab pos="3517900" algn="l"/>
                <a:tab pos="4432300" algn="l"/>
                <a:tab pos="5346700" algn="l"/>
                <a:tab pos="6261100" algn="l"/>
                <a:tab pos="7175500" algn="l"/>
                <a:tab pos="8089900" algn="l"/>
                <a:tab pos="9004300" algn="l"/>
                <a:tab pos="9918700" algn="l"/>
              </a:tabLst>
            </a:pPr>
            <a:r>
              <a:rPr lang="en-US" sz="2400" smtClean="0"/>
              <a:t>Created in 1983, OSI is promoted by the International Standard Organization (ISO)</a:t>
            </a:r>
          </a:p>
        </p:txBody>
      </p:sp>
      <p:sp>
        <p:nvSpPr>
          <p:cNvPr id="7" name="Date Placeholder 6"/>
          <p:cNvSpPr>
            <a:spLocks noGrp="1"/>
          </p:cNvSpPr>
          <p:nvPr>
            <p:ph type="dt" sz="quarter" idx="10"/>
          </p:nvPr>
        </p:nvSpPr>
        <p:spPr/>
        <p:txBody>
          <a:bodyPr/>
          <a:lstStyle/>
          <a:p>
            <a:pPr>
              <a:defRPr/>
            </a:pPr>
            <a:fld id="{FAE87C97-0D4E-41D3-A151-B2AD8B7AD2CA}" type="datetime1">
              <a:rPr lang="en-US"/>
              <a:pPr>
                <a:defRPr/>
              </a:pPr>
              <a:t>1/26/2018</a:t>
            </a:fld>
            <a:endParaRPr lang="en-US"/>
          </a:p>
        </p:txBody>
      </p:sp>
      <p:sp>
        <p:nvSpPr>
          <p:cNvPr id="6" name="Footer Placeholder 5"/>
          <p:cNvSpPr>
            <a:spLocks noGrp="1"/>
          </p:cNvSpPr>
          <p:nvPr>
            <p:ph type="ftr" sz="quarter" idx="11"/>
          </p:nvPr>
        </p:nvSpPr>
        <p:spPr/>
        <p:txBody>
          <a:bodyPr/>
          <a:lstStyle/>
          <a:p>
            <a:pPr>
              <a:defRPr/>
            </a:pPr>
            <a:r>
              <a:rPr lang="en-US"/>
              <a:t>Computer Networks</a:t>
            </a:r>
          </a:p>
        </p:txBody>
      </p:sp>
      <p:sp>
        <p:nvSpPr>
          <p:cNvPr id="5" name="Slide Number Placeholder 4"/>
          <p:cNvSpPr>
            <a:spLocks noGrp="1"/>
          </p:cNvSpPr>
          <p:nvPr>
            <p:ph type="sldNum" sz="quarter" idx="12"/>
          </p:nvPr>
        </p:nvSpPr>
        <p:spPr/>
        <p:txBody>
          <a:bodyPr/>
          <a:lstStyle/>
          <a:p>
            <a:pPr>
              <a:defRPr/>
            </a:pPr>
            <a:fld id="{39490EA8-E53F-4569-B69E-C2011D89DE7C}" type="slidenum">
              <a:rPr lang="en-US"/>
              <a:pPr>
                <a:defRPr/>
              </a:pPr>
              <a:t>14</a:t>
            </a:fld>
            <a:endParaRPr lang="en-US"/>
          </a:p>
        </p:txBody>
      </p:sp>
      <p:pic>
        <p:nvPicPr>
          <p:cNvPr id="15367" name="Picture 2"/>
          <p:cNvPicPr>
            <a:picLocks noChangeArrowheads="1"/>
          </p:cNvPicPr>
          <p:nvPr/>
        </p:nvPicPr>
        <p:blipFill>
          <a:blip r:embed="rId3" cstate="print"/>
          <a:srcRect/>
          <a:stretch>
            <a:fillRect/>
          </a:stretch>
        </p:blipFill>
        <p:spPr bwMode="auto">
          <a:xfrm>
            <a:off x="3962400" y="1257300"/>
            <a:ext cx="4775200" cy="52197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t>Network Interfaces</a:t>
            </a:r>
          </a:p>
        </p:txBody>
      </p:sp>
      <p:sp>
        <p:nvSpPr>
          <p:cNvPr id="12291" name="Rectangle 2"/>
          <p:cNvSpPr>
            <a:spLocks noGrp="1" noChangeArrowheads="1"/>
          </p:cNvSpPr>
          <p:nvPr>
            <p:ph idx="1"/>
          </p:nvPr>
        </p:nvSpPr>
        <p:spPr>
          <a:xfrm>
            <a:off x="457200" y="1600200"/>
            <a:ext cx="8229600" cy="4724400"/>
          </a:xfrm>
        </p:spPr>
        <p:txBody>
          <a:bodyPr rIns="129200">
            <a:normAutofit fontScale="77500" lnSpcReduction="20000"/>
          </a:bodyPr>
          <a:lstStyle/>
          <a:p>
            <a:pPr eaLnBrk="1" hangingPunct="1">
              <a:lnSpc>
                <a:spcPct val="120000"/>
              </a:lnSpc>
              <a:spcBef>
                <a:spcPct val="0"/>
              </a:spcBef>
              <a:tabLst>
                <a:tab pos="292100" algn="l"/>
                <a:tab pos="762000" algn="l"/>
                <a:tab pos="1206500" algn="l"/>
                <a:tab pos="1676400" algn="l"/>
                <a:tab pos="2120900" algn="l"/>
                <a:tab pos="2590800" algn="l"/>
                <a:tab pos="3035300" algn="l"/>
                <a:tab pos="3505200" algn="l"/>
                <a:tab pos="3949700" algn="l"/>
                <a:tab pos="4419600" algn="l"/>
                <a:tab pos="4864100" algn="l"/>
                <a:tab pos="5334000" algn="l"/>
                <a:tab pos="5778500" algn="l"/>
                <a:tab pos="6248400" algn="l"/>
                <a:tab pos="6692900" algn="l"/>
                <a:tab pos="7162800" algn="l"/>
                <a:tab pos="7607300" algn="l"/>
                <a:tab pos="8077200" algn="l"/>
                <a:tab pos="8521700" algn="l"/>
                <a:tab pos="8991600" algn="l"/>
                <a:tab pos="9436100" algn="l"/>
                <a:tab pos="9448800" algn="l"/>
                <a:tab pos="9906000" algn="l"/>
              </a:tabLst>
              <a:defRPr/>
            </a:pPr>
            <a:r>
              <a:rPr lang="en-US" dirty="0" smtClean="0"/>
              <a:t>Network interface: device connecting a computer to a network</a:t>
            </a:r>
          </a:p>
          <a:p>
            <a:pPr lvl="1" eaLnBrk="1" hangingPunct="1">
              <a:lnSpc>
                <a:spcPct val="120000"/>
              </a:lnSpc>
              <a:spcBef>
                <a:spcPct val="0"/>
              </a:spcBef>
              <a:tabLst>
                <a:tab pos="292100" algn="l"/>
                <a:tab pos="762000" algn="l"/>
                <a:tab pos="1206500" algn="l"/>
                <a:tab pos="1676400" algn="l"/>
                <a:tab pos="2120900" algn="l"/>
                <a:tab pos="2590800" algn="l"/>
                <a:tab pos="3035300" algn="l"/>
                <a:tab pos="3505200" algn="l"/>
                <a:tab pos="3949700" algn="l"/>
                <a:tab pos="4419600" algn="l"/>
                <a:tab pos="4864100" algn="l"/>
                <a:tab pos="5334000" algn="l"/>
                <a:tab pos="5778500" algn="l"/>
                <a:tab pos="6248400" algn="l"/>
                <a:tab pos="6692900" algn="l"/>
                <a:tab pos="7162800" algn="l"/>
                <a:tab pos="7607300" algn="l"/>
                <a:tab pos="8077200" algn="l"/>
                <a:tab pos="8521700" algn="l"/>
                <a:tab pos="8991600" algn="l"/>
                <a:tab pos="9436100" algn="l"/>
                <a:tab pos="9448800" algn="l"/>
                <a:tab pos="9906000" algn="l"/>
              </a:tabLst>
              <a:defRPr/>
            </a:pPr>
            <a:r>
              <a:rPr lang="en-US" dirty="0" smtClean="0"/>
              <a:t>Ethernet card</a:t>
            </a:r>
          </a:p>
          <a:p>
            <a:pPr lvl="1" eaLnBrk="1" hangingPunct="1">
              <a:lnSpc>
                <a:spcPct val="120000"/>
              </a:lnSpc>
              <a:spcBef>
                <a:spcPct val="0"/>
              </a:spcBef>
              <a:tabLst>
                <a:tab pos="292100" algn="l"/>
                <a:tab pos="762000" algn="l"/>
                <a:tab pos="1206500" algn="l"/>
                <a:tab pos="1676400" algn="l"/>
                <a:tab pos="2120900" algn="l"/>
                <a:tab pos="2590800" algn="l"/>
                <a:tab pos="3035300" algn="l"/>
                <a:tab pos="3505200" algn="l"/>
                <a:tab pos="3949700" algn="l"/>
                <a:tab pos="4419600" algn="l"/>
                <a:tab pos="4864100" algn="l"/>
                <a:tab pos="5334000" algn="l"/>
                <a:tab pos="5778500" algn="l"/>
                <a:tab pos="6248400" algn="l"/>
                <a:tab pos="6692900" algn="l"/>
                <a:tab pos="7162800" algn="l"/>
                <a:tab pos="7607300" algn="l"/>
                <a:tab pos="8077200" algn="l"/>
                <a:tab pos="8521700" algn="l"/>
                <a:tab pos="8991600" algn="l"/>
                <a:tab pos="9436100" algn="l"/>
                <a:tab pos="9448800" algn="l"/>
                <a:tab pos="9906000" algn="l"/>
              </a:tabLst>
              <a:defRPr/>
            </a:pPr>
            <a:r>
              <a:rPr lang="en-US" dirty="0" err="1" smtClean="0"/>
              <a:t>WiFi</a:t>
            </a:r>
            <a:r>
              <a:rPr lang="en-US" dirty="0" smtClean="0"/>
              <a:t> adapter</a:t>
            </a:r>
          </a:p>
          <a:p>
            <a:pPr eaLnBrk="1" hangingPunct="1">
              <a:lnSpc>
                <a:spcPct val="120000"/>
              </a:lnSpc>
              <a:spcBef>
                <a:spcPct val="0"/>
              </a:spcBef>
              <a:tabLst>
                <a:tab pos="292100" algn="l"/>
                <a:tab pos="762000" algn="l"/>
                <a:tab pos="1206500" algn="l"/>
                <a:tab pos="1676400" algn="l"/>
                <a:tab pos="2120900" algn="l"/>
                <a:tab pos="2590800" algn="l"/>
                <a:tab pos="3035300" algn="l"/>
                <a:tab pos="3505200" algn="l"/>
                <a:tab pos="3949700" algn="l"/>
                <a:tab pos="4419600" algn="l"/>
                <a:tab pos="4864100" algn="l"/>
                <a:tab pos="5334000" algn="l"/>
                <a:tab pos="5778500" algn="l"/>
                <a:tab pos="6248400" algn="l"/>
                <a:tab pos="6692900" algn="l"/>
                <a:tab pos="7162800" algn="l"/>
                <a:tab pos="7607300" algn="l"/>
                <a:tab pos="8077200" algn="l"/>
                <a:tab pos="8521700" algn="l"/>
                <a:tab pos="8991600" algn="l"/>
                <a:tab pos="9436100" algn="l"/>
                <a:tab pos="9448800" algn="l"/>
                <a:tab pos="9906000" algn="l"/>
              </a:tabLst>
              <a:defRPr/>
            </a:pPr>
            <a:r>
              <a:rPr lang="en-US" dirty="0" smtClean="0"/>
              <a:t>A computer may have multiple network interfaces</a:t>
            </a:r>
          </a:p>
          <a:p>
            <a:pPr eaLnBrk="1" hangingPunct="1">
              <a:lnSpc>
                <a:spcPct val="120000"/>
              </a:lnSpc>
              <a:spcBef>
                <a:spcPct val="0"/>
              </a:spcBef>
              <a:tabLst>
                <a:tab pos="292100" algn="l"/>
                <a:tab pos="762000" algn="l"/>
                <a:tab pos="1206500" algn="l"/>
                <a:tab pos="1676400" algn="l"/>
                <a:tab pos="2120900" algn="l"/>
                <a:tab pos="2590800" algn="l"/>
                <a:tab pos="3035300" algn="l"/>
                <a:tab pos="3505200" algn="l"/>
                <a:tab pos="3949700" algn="l"/>
                <a:tab pos="4419600" algn="l"/>
                <a:tab pos="4864100" algn="l"/>
                <a:tab pos="5334000" algn="l"/>
                <a:tab pos="5778500" algn="l"/>
                <a:tab pos="6248400" algn="l"/>
                <a:tab pos="6692900" algn="l"/>
                <a:tab pos="7162800" algn="l"/>
                <a:tab pos="7607300" algn="l"/>
                <a:tab pos="8077200" algn="l"/>
                <a:tab pos="8521700" algn="l"/>
                <a:tab pos="8991600" algn="l"/>
                <a:tab pos="9436100" algn="l"/>
                <a:tab pos="9448800" algn="l"/>
                <a:tab pos="9906000" algn="l"/>
              </a:tabLst>
              <a:defRPr/>
            </a:pPr>
            <a:r>
              <a:rPr lang="en-US" dirty="0" smtClean="0"/>
              <a:t>Packets transmitted between network interfaces</a:t>
            </a:r>
          </a:p>
          <a:p>
            <a:pPr eaLnBrk="1" hangingPunct="1">
              <a:lnSpc>
                <a:spcPct val="120000"/>
              </a:lnSpc>
              <a:spcBef>
                <a:spcPct val="0"/>
              </a:spcBef>
              <a:tabLst>
                <a:tab pos="292100" algn="l"/>
                <a:tab pos="762000" algn="l"/>
                <a:tab pos="1206500" algn="l"/>
                <a:tab pos="1676400" algn="l"/>
                <a:tab pos="2120900" algn="l"/>
                <a:tab pos="2590800" algn="l"/>
                <a:tab pos="3035300" algn="l"/>
                <a:tab pos="3505200" algn="l"/>
                <a:tab pos="3949700" algn="l"/>
                <a:tab pos="4419600" algn="l"/>
                <a:tab pos="4864100" algn="l"/>
                <a:tab pos="5334000" algn="l"/>
                <a:tab pos="5778500" algn="l"/>
                <a:tab pos="6248400" algn="l"/>
                <a:tab pos="6692900" algn="l"/>
                <a:tab pos="7162800" algn="l"/>
                <a:tab pos="7607300" algn="l"/>
                <a:tab pos="8077200" algn="l"/>
                <a:tab pos="8521700" algn="l"/>
                <a:tab pos="8991600" algn="l"/>
                <a:tab pos="9436100" algn="l"/>
                <a:tab pos="9448800" algn="l"/>
                <a:tab pos="9906000" algn="l"/>
              </a:tabLst>
              <a:defRPr/>
            </a:pPr>
            <a:r>
              <a:rPr lang="en-US" dirty="0" smtClean="0"/>
              <a:t>Most local area networks, (including Ethernet and </a:t>
            </a:r>
            <a:r>
              <a:rPr lang="en-US" dirty="0" err="1" smtClean="0"/>
              <a:t>WiFi</a:t>
            </a:r>
            <a:r>
              <a:rPr lang="en-US" dirty="0" smtClean="0"/>
              <a:t>) broadcast frames</a:t>
            </a:r>
          </a:p>
          <a:p>
            <a:pPr eaLnBrk="1" hangingPunct="1">
              <a:lnSpc>
                <a:spcPct val="120000"/>
              </a:lnSpc>
              <a:spcBef>
                <a:spcPct val="0"/>
              </a:spcBef>
              <a:tabLst>
                <a:tab pos="292100" algn="l"/>
                <a:tab pos="762000" algn="l"/>
                <a:tab pos="1206500" algn="l"/>
                <a:tab pos="1676400" algn="l"/>
                <a:tab pos="2120900" algn="l"/>
                <a:tab pos="2590800" algn="l"/>
                <a:tab pos="3035300" algn="l"/>
                <a:tab pos="3505200" algn="l"/>
                <a:tab pos="3949700" algn="l"/>
                <a:tab pos="4419600" algn="l"/>
                <a:tab pos="4864100" algn="l"/>
                <a:tab pos="5334000" algn="l"/>
                <a:tab pos="5778500" algn="l"/>
                <a:tab pos="6248400" algn="l"/>
                <a:tab pos="6692900" algn="l"/>
                <a:tab pos="7162800" algn="l"/>
                <a:tab pos="7607300" algn="l"/>
                <a:tab pos="8077200" algn="l"/>
                <a:tab pos="8521700" algn="l"/>
                <a:tab pos="8991600" algn="l"/>
                <a:tab pos="9436100" algn="l"/>
                <a:tab pos="9448800" algn="l"/>
                <a:tab pos="9906000" algn="l"/>
              </a:tabLst>
              <a:defRPr/>
            </a:pPr>
            <a:r>
              <a:rPr lang="en-US" dirty="0" smtClean="0"/>
              <a:t>In regular mode, each network interface gets the frames intended for it</a:t>
            </a:r>
          </a:p>
          <a:p>
            <a:pPr eaLnBrk="1" hangingPunct="1">
              <a:lnSpc>
                <a:spcPct val="120000"/>
              </a:lnSpc>
              <a:spcBef>
                <a:spcPct val="0"/>
              </a:spcBef>
              <a:tabLst>
                <a:tab pos="292100" algn="l"/>
                <a:tab pos="762000" algn="l"/>
                <a:tab pos="1206500" algn="l"/>
                <a:tab pos="1676400" algn="l"/>
                <a:tab pos="2120900" algn="l"/>
                <a:tab pos="2590800" algn="l"/>
                <a:tab pos="3035300" algn="l"/>
                <a:tab pos="3505200" algn="l"/>
                <a:tab pos="3949700" algn="l"/>
                <a:tab pos="4419600" algn="l"/>
                <a:tab pos="4864100" algn="l"/>
                <a:tab pos="5334000" algn="l"/>
                <a:tab pos="5778500" algn="l"/>
                <a:tab pos="6248400" algn="l"/>
                <a:tab pos="6692900" algn="l"/>
                <a:tab pos="7162800" algn="l"/>
                <a:tab pos="7607300" algn="l"/>
                <a:tab pos="8077200" algn="l"/>
                <a:tab pos="8521700" algn="l"/>
                <a:tab pos="8991600" algn="l"/>
                <a:tab pos="9436100" algn="l"/>
                <a:tab pos="9448800" algn="l"/>
                <a:tab pos="9906000" algn="l"/>
              </a:tabLst>
              <a:defRPr/>
            </a:pPr>
            <a:r>
              <a:rPr lang="en-US" dirty="0" smtClean="0"/>
              <a:t>Traffic sniffing can be accomplished by configuring the network interface to read all frames (</a:t>
            </a:r>
            <a:r>
              <a:rPr lang="en-US" dirty="0" smtClean="0">
                <a:solidFill>
                  <a:schemeClr val="accent6"/>
                </a:solidFill>
              </a:rPr>
              <a:t>promiscuous mode</a:t>
            </a:r>
            <a:r>
              <a:rPr lang="en-US" dirty="0" smtClean="0"/>
              <a:t>)</a:t>
            </a:r>
          </a:p>
        </p:txBody>
      </p:sp>
      <p:sp>
        <p:nvSpPr>
          <p:cNvPr id="6" name="Date Placeholder 5"/>
          <p:cNvSpPr>
            <a:spLocks noGrp="1"/>
          </p:cNvSpPr>
          <p:nvPr>
            <p:ph type="dt" sz="quarter" idx="10"/>
          </p:nvPr>
        </p:nvSpPr>
        <p:spPr/>
        <p:txBody>
          <a:bodyPr/>
          <a:lstStyle/>
          <a:p>
            <a:pPr>
              <a:defRPr/>
            </a:pPr>
            <a:fld id="{0A4C42EF-30BA-4928-94EF-AA335684E5A2}" type="datetime1">
              <a:rPr lang="en-US"/>
              <a:pPr>
                <a:defRPr/>
              </a:pPr>
              <a:t>1/26/2018</a:t>
            </a:fld>
            <a:endParaRPr lang="en-US" dirty="0"/>
          </a:p>
        </p:txBody>
      </p:sp>
      <p:sp>
        <p:nvSpPr>
          <p:cNvPr id="5" name="Footer Placeholder 4"/>
          <p:cNvSpPr>
            <a:spLocks noGrp="1"/>
          </p:cNvSpPr>
          <p:nvPr>
            <p:ph type="ftr" sz="quarter" idx="11"/>
          </p:nvPr>
        </p:nvSpPr>
        <p:spPr/>
        <p:txBody>
          <a:bodyPr/>
          <a:lstStyle/>
          <a:p>
            <a:pPr>
              <a:defRPr/>
            </a:pPr>
            <a:r>
              <a:rPr lang="en-US" dirty="0"/>
              <a:t>Computer Networks</a:t>
            </a:r>
          </a:p>
        </p:txBody>
      </p:sp>
      <p:sp>
        <p:nvSpPr>
          <p:cNvPr id="4" name="Slide Number Placeholder 3"/>
          <p:cNvSpPr>
            <a:spLocks noGrp="1"/>
          </p:cNvSpPr>
          <p:nvPr>
            <p:ph type="sldNum" sz="quarter" idx="12"/>
          </p:nvPr>
        </p:nvSpPr>
        <p:spPr/>
        <p:txBody>
          <a:bodyPr/>
          <a:lstStyle/>
          <a:p>
            <a:pPr>
              <a:defRPr/>
            </a:pPr>
            <a:fld id="{C5849520-1EBD-45AD-9F31-A73AF152F8A2}" type="slidenum">
              <a:rPr lang="en-US"/>
              <a:pPr>
                <a:defRPr/>
              </a:pPr>
              <a:t>15</a:t>
            </a:fld>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t>MAC Addresses</a:t>
            </a:r>
          </a:p>
        </p:txBody>
      </p:sp>
      <p:sp>
        <p:nvSpPr>
          <p:cNvPr id="13315" name="Rectangle 2"/>
          <p:cNvSpPr>
            <a:spLocks noGrp="1" noChangeArrowheads="1"/>
          </p:cNvSpPr>
          <p:nvPr>
            <p:ph idx="1"/>
          </p:nvPr>
        </p:nvSpPr>
        <p:spPr/>
        <p:txBody>
          <a:bodyPr rIns="129200">
            <a:normAutofit fontScale="92500" lnSpcReduction="20000"/>
          </a:bodyPr>
          <a:lstStyle/>
          <a:p>
            <a:pPr eaLnBrk="1" hangingPunct="1">
              <a:lnSpc>
                <a:spcPct val="110000"/>
              </a:lnSpc>
              <a:spcBef>
                <a:spcPct val="0"/>
              </a:spcBef>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500" dirty="0" smtClean="0"/>
              <a:t>Most network interfaces come with a predefined MAC address </a:t>
            </a:r>
          </a:p>
          <a:p>
            <a:pPr eaLnBrk="1" hangingPunct="1">
              <a:lnSpc>
                <a:spcPct val="110000"/>
              </a:lnSpc>
              <a:spcBef>
                <a:spcPts val="500"/>
              </a:spcBef>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500" dirty="0" smtClean="0"/>
              <a:t>A MAC address is a 48-bit number usually represented in hex</a:t>
            </a:r>
          </a:p>
          <a:p>
            <a:pPr lvl="1" eaLnBrk="1" hangingPunct="1">
              <a:lnSpc>
                <a:spcPct val="110000"/>
              </a:lnSpc>
              <a:spcBef>
                <a:spcPts val="500"/>
              </a:spcBef>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100" dirty="0" smtClean="0"/>
              <a:t>E.g., 00-1A-92-D4-BF-86</a:t>
            </a:r>
          </a:p>
          <a:p>
            <a:pPr eaLnBrk="1" hangingPunct="1">
              <a:lnSpc>
                <a:spcPct val="110000"/>
              </a:lnSpc>
              <a:spcBef>
                <a:spcPts val="500"/>
              </a:spcBef>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500" dirty="0" smtClean="0"/>
              <a:t>The first three octets of any MAC address are IEEE-assigned Organizationally Unique Identifiers</a:t>
            </a:r>
          </a:p>
          <a:p>
            <a:pPr lvl="1" eaLnBrk="1" hangingPunct="1">
              <a:lnSpc>
                <a:spcPct val="110000"/>
              </a:lnSpc>
              <a:spcBef>
                <a:spcPts val="500"/>
              </a:spcBef>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100" dirty="0" smtClean="0"/>
              <a:t>E.g., Cisco 00-1A-A1, D-Link 00-1B-11, </a:t>
            </a:r>
            <a:r>
              <a:rPr lang="en-US" sz="2100" dirty="0" err="1" smtClean="0"/>
              <a:t>ASUSTek</a:t>
            </a:r>
            <a:r>
              <a:rPr lang="en-US" sz="2100" dirty="0" smtClean="0"/>
              <a:t> 00-1A-92</a:t>
            </a:r>
          </a:p>
          <a:p>
            <a:pPr eaLnBrk="1" hangingPunct="1">
              <a:lnSpc>
                <a:spcPct val="110000"/>
              </a:lnSpc>
              <a:spcBef>
                <a:spcPts val="500"/>
              </a:spcBef>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500" dirty="0" smtClean="0"/>
              <a:t>The next three can be assigned by organizations as they please, with uniqueness being the only constraint</a:t>
            </a:r>
          </a:p>
          <a:p>
            <a:pPr eaLnBrk="1" hangingPunct="1">
              <a:lnSpc>
                <a:spcPct val="110000"/>
              </a:lnSpc>
              <a:spcBef>
                <a:spcPts val="500"/>
              </a:spcBef>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500" dirty="0" smtClean="0"/>
              <a:t>Organizations can utilize MAC addresses to identify computers on their network</a:t>
            </a:r>
          </a:p>
          <a:p>
            <a:pPr eaLnBrk="1" hangingPunct="1">
              <a:lnSpc>
                <a:spcPct val="110000"/>
              </a:lnSpc>
              <a:spcBef>
                <a:spcPts val="500"/>
              </a:spcBef>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500" dirty="0" smtClean="0"/>
              <a:t>MAC address can be reconfigured by network interface driver software</a:t>
            </a:r>
          </a:p>
        </p:txBody>
      </p:sp>
      <p:sp>
        <p:nvSpPr>
          <p:cNvPr id="6" name="Date Placeholder 5"/>
          <p:cNvSpPr>
            <a:spLocks noGrp="1"/>
          </p:cNvSpPr>
          <p:nvPr>
            <p:ph type="dt" sz="quarter" idx="10"/>
          </p:nvPr>
        </p:nvSpPr>
        <p:spPr/>
        <p:txBody>
          <a:bodyPr/>
          <a:lstStyle/>
          <a:p>
            <a:pPr>
              <a:defRPr/>
            </a:pPr>
            <a:fld id="{F52EFF36-9BE4-4EB6-8696-9A1113CF3F69}" type="datetime1">
              <a:rPr lang="en-US"/>
              <a:pPr>
                <a:defRPr/>
              </a:pPr>
              <a:t>1/26/2018</a:t>
            </a:fld>
            <a:endParaRPr lang="en-US"/>
          </a:p>
        </p:txBody>
      </p:sp>
      <p:sp>
        <p:nvSpPr>
          <p:cNvPr id="5" name="Footer Placeholder 4"/>
          <p:cNvSpPr>
            <a:spLocks noGrp="1"/>
          </p:cNvSpPr>
          <p:nvPr>
            <p:ph type="ftr" sz="quarter" idx="11"/>
          </p:nvPr>
        </p:nvSpPr>
        <p:spPr/>
        <p:txBody>
          <a:bodyPr/>
          <a:lstStyle/>
          <a:p>
            <a:pPr>
              <a:defRPr/>
            </a:pPr>
            <a:r>
              <a:rPr lang="en-US" dirty="0"/>
              <a:t>Computer Networks</a:t>
            </a:r>
          </a:p>
        </p:txBody>
      </p:sp>
      <p:sp>
        <p:nvSpPr>
          <p:cNvPr id="4" name="Slide Number Placeholder 3"/>
          <p:cNvSpPr>
            <a:spLocks noGrp="1"/>
          </p:cNvSpPr>
          <p:nvPr>
            <p:ph type="sldNum" sz="quarter" idx="12"/>
          </p:nvPr>
        </p:nvSpPr>
        <p:spPr/>
        <p:txBody>
          <a:bodyPr/>
          <a:lstStyle/>
          <a:p>
            <a:pPr>
              <a:defRPr/>
            </a:pPr>
            <a:fld id="{43288A8B-245F-41E4-BF9C-9702A1E720D2}" type="slidenum">
              <a:rPr lang="en-US"/>
              <a:pPr>
                <a:defRPr/>
              </a:pPr>
              <a:t>16</a:t>
            </a:fld>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4"/>
          <p:cNvSpPr>
            <a:spLocks noGrp="1"/>
          </p:cNvSpPr>
          <p:nvPr>
            <p:ph type="title"/>
          </p:nvPr>
        </p:nvSpPr>
        <p:spPr/>
        <p:txBody>
          <a:bodyPr/>
          <a:lstStyle/>
          <a:p>
            <a:pPr eaLnBrk="1" hangingPunct="1"/>
            <a:r>
              <a:rPr lang="en-US" smtClean="0"/>
              <a:t>Switch</a:t>
            </a:r>
          </a:p>
        </p:txBody>
      </p:sp>
      <p:sp>
        <p:nvSpPr>
          <p:cNvPr id="6" name="Content Placeholder 5"/>
          <p:cNvSpPr>
            <a:spLocks noGrp="1"/>
          </p:cNvSpPr>
          <p:nvPr>
            <p:ph idx="1"/>
          </p:nvPr>
        </p:nvSpPr>
        <p:spPr>
          <a:xfrm>
            <a:off x="457200" y="1600200"/>
            <a:ext cx="4419600" cy="4525963"/>
          </a:xfrm>
        </p:spPr>
        <p:txBody>
          <a:bodyPr>
            <a:normAutofit fontScale="77500" lnSpcReduction="20000"/>
          </a:bodyPr>
          <a:lstStyle/>
          <a:p>
            <a:pPr eaLnBrk="1" hangingPunct="1">
              <a:lnSpc>
                <a:spcPct val="120000"/>
              </a:lnSpc>
              <a:defRPr/>
            </a:pPr>
            <a:r>
              <a:rPr lang="en-US" dirty="0" smtClean="0"/>
              <a:t>A </a:t>
            </a:r>
            <a:r>
              <a:rPr lang="en-US" dirty="0" smtClean="0">
                <a:solidFill>
                  <a:schemeClr val="accent6"/>
                </a:solidFill>
              </a:rPr>
              <a:t>switch</a:t>
            </a:r>
            <a:r>
              <a:rPr lang="en-US" dirty="0" smtClean="0"/>
              <a:t> is a common network device</a:t>
            </a:r>
          </a:p>
          <a:p>
            <a:pPr lvl="1" eaLnBrk="1" hangingPunct="1">
              <a:lnSpc>
                <a:spcPct val="120000"/>
              </a:lnSpc>
              <a:defRPr/>
            </a:pPr>
            <a:r>
              <a:rPr lang="en-US" dirty="0" smtClean="0"/>
              <a:t>Operates at the link layer</a:t>
            </a:r>
          </a:p>
          <a:p>
            <a:pPr lvl="1" eaLnBrk="1" hangingPunct="1">
              <a:lnSpc>
                <a:spcPct val="120000"/>
              </a:lnSpc>
              <a:defRPr/>
            </a:pPr>
            <a:r>
              <a:rPr lang="en-US" dirty="0" smtClean="0"/>
              <a:t>Has multiple ports, each connected to a computer</a:t>
            </a:r>
          </a:p>
          <a:p>
            <a:pPr eaLnBrk="1" hangingPunct="1">
              <a:lnSpc>
                <a:spcPct val="120000"/>
              </a:lnSpc>
              <a:defRPr/>
            </a:pPr>
            <a:r>
              <a:rPr lang="en-US" dirty="0" smtClean="0"/>
              <a:t>Operation of a switch</a:t>
            </a:r>
          </a:p>
          <a:p>
            <a:pPr lvl="1" eaLnBrk="1" hangingPunct="1">
              <a:lnSpc>
                <a:spcPct val="120000"/>
              </a:lnSpc>
              <a:defRPr/>
            </a:pPr>
            <a:r>
              <a:rPr lang="en-US" dirty="0" smtClean="0"/>
              <a:t>Learn the MAC address of each computer connected to it</a:t>
            </a:r>
          </a:p>
          <a:p>
            <a:pPr lvl="1" eaLnBrk="1" hangingPunct="1">
              <a:lnSpc>
                <a:spcPct val="120000"/>
              </a:lnSpc>
              <a:defRPr/>
            </a:pPr>
            <a:r>
              <a:rPr lang="en-US" dirty="0" smtClean="0"/>
              <a:t>Forward frames only to the destination computer</a:t>
            </a:r>
          </a:p>
        </p:txBody>
      </p:sp>
      <p:sp>
        <p:nvSpPr>
          <p:cNvPr id="2" name="Date Placeholder 1"/>
          <p:cNvSpPr>
            <a:spLocks noGrp="1"/>
          </p:cNvSpPr>
          <p:nvPr>
            <p:ph type="dt" sz="quarter" idx="10"/>
          </p:nvPr>
        </p:nvSpPr>
        <p:spPr/>
        <p:txBody>
          <a:bodyPr/>
          <a:lstStyle/>
          <a:p>
            <a:pPr>
              <a:defRPr/>
            </a:pPr>
            <a:fld id="{08CA6C45-3F9A-4728-9EBE-A2C20D12266F}" type="datetime1">
              <a:rPr lang="en-US"/>
              <a:pPr>
                <a:defRPr/>
              </a:pPr>
              <a:t>1/26/2018</a:t>
            </a:fld>
            <a:endParaRPr lang="en-US" dirty="0"/>
          </a:p>
        </p:txBody>
      </p:sp>
      <p:sp>
        <p:nvSpPr>
          <p:cNvPr id="3" name="Footer Placeholder 2"/>
          <p:cNvSpPr>
            <a:spLocks noGrp="1"/>
          </p:cNvSpPr>
          <p:nvPr>
            <p:ph type="ftr" sz="quarter" idx="11"/>
          </p:nvPr>
        </p:nvSpPr>
        <p:spPr/>
        <p:txBody>
          <a:bodyPr/>
          <a:lstStyle/>
          <a:p>
            <a:pPr>
              <a:defRPr/>
            </a:pPr>
            <a:r>
              <a:rPr lang="en-US"/>
              <a:t>Computer Networks</a:t>
            </a:r>
          </a:p>
        </p:txBody>
      </p:sp>
      <p:sp>
        <p:nvSpPr>
          <p:cNvPr id="4" name="Slide Number Placeholder 3"/>
          <p:cNvSpPr>
            <a:spLocks noGrp="1"/>
          </p:cNvSpPr>
          <p:nvPr>
            <p:ph type="sldNum" sz="quarter" idx="12"/>
          </p:nvPr>
        </p:nvSpPr>
        <p:spPr/>
        <p:txBody>
          <a:bodyPr/>
          <a:lstStyle/>
          <a:p>
            <a:pPr>
              <a:defRPr/>
            </a:pPr>
            <a:fld id="{C13214AE-77D3-4A73-B746-7A229F4DE1B6}" type="slidenum">
              <a:rPr lang="en-US" smtClean="0"/>
              <a:pPr>
                <a:defRPr/>
              </a:pPr>
              <a:t>17</a:t>
            </a:fld>
            <a:endParaRPr lang="en-US" dirty="0"/>
          </a:p>
        </p:txBody>
      </p:sp>
      <p:sp>
        <p:nvSpPr>
          <p:cNvPr id="7" name="laptop"/>
          <p:cNvSpPr>
            <a:spLocks noEditPoints="1" noChangeArrowheads="1"/>
          </p:cNvSpPr>
          <p:nvPr/>
        </p:nvSpPr>
        <p:spPr bwMode="auto">
          <a:xfrm>
            <a:off x="5029200" y="3810000"/>
            <a:ext cx="709613" cy="6096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schemeClr>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8" name="modem"/>
          <p:cNvSpPr>
            <a:spLocks noEditPoints="1" noChangeArrowheads="1"/>
          </p:cNvSpPr>
          <p:nvPr/>
        </p:nvSpPr>
        <p:spPr bwMode="auto">
          <a:xfrm>
            <a:off x="5638800" y="2971800"/>
            <a:ext cx="2362200" cy="381000"/>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accent6"/>
          </a:solidFill>
          <a:ln w="9525">
            <a:solidFill>
              <a:schemeClr val="tx1"/>
            </a:solidFill>
            <a:miter lim="800000"/>
            <a:headEnd/>
            <a:tailEnd/>
          </a:ln>
        </p:spPr>
        <p:txBody>
          <a:bodyPr/>
          <a:lstStyle/>
          <a:p>
            <a:pPr>
              <a:defRPr/>
            </a:pPr>
            <a:endParaRPr lang="en-US" sz="1100">
              <a:latin typeface="Arial" pitchFamily="34" charset="0"/>
              <a:cs typeface="Arial" pitchFamily="34" charset="0"/>
            </a:endParaRPr>
          </a:p>
        </p:txBody>
      </p:sp>
      <p:sp>
        <p:nvSpPr>
          <p:cNvPr id="9" name="laptop"/>
          <p:cNvSpPr>
            <a:spLocks noEditPoints="1" noChangeArrowheads="1"/>
          </p:cNvSpPr>
          <p:nvPr/>
        </p:nvSpPr>
        <p:spPr bwMode="auto">
          <a:xfrm>
            <a:off x="6553200" y="4572000"/>
            <a:ext cx="709613" cy="6096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schemeClr>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11" name="laptop"/>
          <p:cNvSpPr>
            <a:spLocks noEditPoints="1" noChangeArrowheads="1"/>
          </p:cNvSpPr>
          <p:nvPr/>
        </p:nvSpPr>
        <p:spPr bwMode="auto">
          <a:xfrm>
            <a:off x="8077200" y="4038600"/>
            <a:ext cx="709613" cy="6096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schemeClr>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12" name="laptop"/>
          <p:cNvSpPr>
            <a:spLocks noEditPoints="1" noChangeArrowheads="1"/>
          </p:cNvSpPr>
          <p:nvPr/>
        </p:nvSpPr>
        <p:spPr bwMode="auto">
          <a:xfrm>
            <a:off x="5181600" y="1828800"/>
            <a:ext cx="709613" cy="6096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schemeClr>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13" name="laptop"/>
          <p:cNvSpPr>
            <a:spLocks noEditPoints="1" noChangeArrowheads="1"/>
          </p:cNvSpPr>
          <p:nvPr/>
        </p:nvSpPr>
        <p:spPr bwMode="auto">
          <a:xfrm>
            <a:off x="6400800" y="1295400"/>
            <a:ext cx="709613" cy="6096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schemeClr>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14" name="laptop"/>
          <p:cNvSpPr>
            <a:spLocks noEditPoints="1" noChangeArrowheads="1"/>
          </p:cNvSpPr>
          <p:nvPr/>
        </p:nvSpPr>
        <p:spPr bwMode="auto">
          <a:xfrm>
            <a:off x="7620000" y="1676400"/>
            <a:ext cx="709613" cy="6096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schemeClr>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cxnSp>
        <p:nvCxnSpPr>
          <p:cNvPr id="18" name="Straight Connector 17"/>
          <p:cNvCxnSpPr>
            <a:stCxn id="13" idx="5"/>
            <a:endCxn id="8" idx="6"/>
          </p:cNvCxnSpPr>
          <p:nvPr/>
        </p:nvCxnSpPr>
        <p:spPr>
          <a:xfrm>
            <a:off x="6756400" y="1905000"/>
            <a:ext cx="63500" cy="1066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19" name="Straight Connector 18"/>
          <p:cNvCxnSpPr>
            <a:stCxn id="12" idx="5"/>
          </p:cNvCxnSpPr>
          <p:nvPr/>
        </p:nvCxnSpPr>
        <p:spPr>
          <a:xfrm>
            <a:off x="5537200" y="2438400"/>
            <a:ext cx="863600" cy="533400"/>
          </a:xfrm>
          <a:prstGeom prst="line">
            <a:avLst/>
          </a:prstGeom>
        </p:spPr>
        <p:style>
          <a:lnRef idx="3">
            <a:schemeClr val="accent6"/>
          </a:lnRef>
          <a:fillRef idx="0">
            <a:schemeClr val="accent6"/>
          </a:fillRef>
          <a:effectRef idx="2">
            <a:schemeClr val="accent6"/>
          </a:effectRef>
          <a:fontRef idx="minor">
            <a:schemeClr val="tx1"/>
          </a:fontRef>
        </p:style>
      </p:cxnSp>
      <p:cxnSp>
        <p:nvCxnSpPr>
          <p:cNvPr id="22" name="Straight Connector 21"/>
          <p:cNvCxnSpPr>
            <a:endCxn id="7" idx="4"/>
          </p:cNvCxnSpPr>
          <p:nvPr/>
        </p:nvCxnSpPr>
        <p:spPr>
          <a:xfrm rot="10800000" flipV="1">
            <a:off x="5384800" y="3352800"/>
            <a:ext cx="711200" cy="457200"/>
          </a:xfrm>
          <a:prstGeom prst="line">
            <a:avLst/>
          </a:prstGeom>
        </p:spPr>
        <p:style>
          <a:lnRef idx="3">
            <a:schemeClr val="accent6"/>
          </a:lnRef>
          <a:fillRef idx="0">
            <a:schemeClr val="accent6"/>
          </a:fillRef>
          <a:effectRef idx="2">
            <a:schemeClr val="accent6"/>
          </a:effectRef>
          <a:fontRef idx="minor">
            <a:schemeClr val="tx1"/>
          </a:fontRef>
        </p:style>
      </p:cxnSp>
      <p:cxnSp>
        <p:nvCxnSpPr>
          <p:cNvPr id="25" name="Straight Connector 24"/>
          <p:cNvCxnSpPr>
            <a:stCxn id="8" idx="7"/>
            <a:endCxn id="9" idx="4"/>
          </p:cNvCxnSpPr>
          <p:nvPr/>
        </p:nvCxnSpPr>
        <p:spPr>
          <a:xfrm>
            <a:off x="6819900" y="3352800"/>
            <a:ext cx="88900" cy="1219200"/>
          </a:xfrm>
          <a:prstGeom prst="line">
            <a:avLst/>
          </a:prstGeom>
        </p:spPr>
        <p:style>
          <a:lnRef idx="3">
            <a:schemeClr val="accent6"/>
          </a:lnRef>
          <a:fillRef idx="0">
            <a:schemeClr val="accent6"/>
          </a:fillRef>
          <a:effectRef idx="2">
            <a:schemeClr val="accent6"/>
          </a:effectRef>
          <a:fontRef idx="minor">
            <a:schemeClr val="tx1"/>
          </a:fontRef>
        </p:style>
      </p:cxnSp>
      <p:cxnSp>
        <p:nvCxnSpPr>
          <p:cNvPr id="28" name="Straight Connector 27"/>
          <p:cNvCxnSpPr>
            <a:stCxn id="14" idx="5"/>
          </p:cNvCxnSpPr>
          <p:nvPr/>
        </p:nvCxnSpPr>
        <p:spPr>
          <a:xfrm flipH="1">
            <a:off x="7239000" y="2286000"/>
            <a:ext cx="736600" cy="685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31" name="Straight Connector 30"/>
          <p:cNvCxnSpPr>
            <a:stCxn id="11" idx="4"/>
          </p:cNvCxnSpPr>
          <p:nvPr/>
        </p:nvCxnSpPr>
        <p:spPr>
          <a:xfrm flipH="1" flipV="1">
            <a:off x="7467600" y="3352800"/>
            <a:ext cx="965200" cy="68580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4"/>
          <p:cNvSpPr>
            <a:spLocks noGrp="1"/>
          </p:cNvSpPr>
          <p:nvPr>
            <p:ph type="title"/>
          </p:nvPr>
        </p:nvSpPr>
        <p:spPr/>
        <p:txBody>
          <a:bodyPr/>
          <a:lstStyle/>
          <a:p>
            <a:r>
              <a:rPr lang="en-US" smtClean="0"/>
              <a:t>Combining Switches</a:t>
            </a:r>
          </a:p>
        </p:txBody>
      </p:sp>
      <p:sp>
        <p:nvSpPr>
          <p:cNvPr id="6" name="Content Placeholder 5"/>
          <p:cNvSpPr>
            <a:spLocks noGrp="1"/>
          </p:cNvSpPr>
          <p:nvPr>
            <p:ph idx="1"/>
          </p:nvPr>
        </p:nvSpPr>
        <p:spPr>
          <a:xfrm>
            <a:off x="457200" y="1600200"/>
            <a:ext cx="3657600" cy="4525963"/>
          </a:xfrm>
        </p:spPr>
        <p:txBody>
          <a:bodyPr>
            <a:normAutofit fontScale="70000" lnSpcReduction="20000"/>
          </a:bodyPr>
          <a:lstStyle/>
          <a:p>
            <a:pPr>
              <a:lnSpc>
                <a:spcPct val="120000"/>
              </a:lnSpc>
              <a:defRPr/>
            </a:pPr>
            <a:r>
              <a:rPr lang="en-US" dirty="0" smtClean="0"/>
              <a:t>Switches can be arranged into a </a:t>
            </a:r>
            <a:r>
              <a:rPr lang="en-US" dirty="0" smtClean="0">
                <a:solidFill>
                  <a:schemeClr val="accent6"/>
                </a:solidFill>
              </a:rPr>
              <a:t>tree</a:t>
            </a:r>
          </a:p>
          <a:p>
            <a:pPr>
              <a:lnSpc>
                <a:spcPct val="120000"/>
              </a:lnSpc>
              <a:defRPr/>
            </a:pPr>
            <a:r>
              <a:rPr lang="en-US" dirty="0" smtClean="0"/>
              <a:t>Each port learns the MAC addresses of the machines in the segment (subtree) connected to it</a:t>
            </a:r>
          </a:p>
          <a:p>
            <a:pPr>
              <a:lnSpc>
                <a:spcPct val="120000"/>
              </a:lnSpc>
              <a:defRPr/>
            </a:pPr>
            <a:r>
              <a:rPr lang="en-US" dirty="0" smtClean="0"/>
              <a:t>Fragments to unknown MAC addresses are broadcast</a:t>
            </a:r>
          </a:p>
          <a:p>
            <a:pPr>
              <a:lnSpc>
                <a:spcPct val="120000"/>
              </a:lnSpc>
              <a:defRPr/>
            </a:pPr>
            <a:r>
              <a:rPr lang="en-US" dirty="0" smtClean="0"/>
              <a:t>Frames to MAC addresses in the same segment as the sender are ignored</a:t>
            </a:r>
            <a:endParaRPr lang="en-US" dirty="0"/>
          </a:p>
        </p:txBody>
      </p:sp>
      <p:sp>
        <p:nvSpPr>
          <p:cNvPr id="2" name="Date Placeholder 1"/>
          <p:cNvSpPr>
            <a:spLocks noGrp="1"/>
          </p:cNvSpPr>
          <p:nvPr>
            <p:ph type="dt" sz="quarter" idx="10"/>
          </p:nvPr>
        </p:nvSpPr>
        <p:spPr/>
        <p:txBody>
          <a:bodyPr/>
          <a:lstStyle/>
          <a:p>
            <a:pPr>
              <a:defRPr/>
            </a:pPr>
            <a:fld id="{E0BD2831-4BB8-4B73-99D2-951A952C3A11}" type="datetime1">
              <a:rPr lang="en-US" smtClean="0"/>
              <a:pPr>
                <a:defRPr/>
              </a:pPr>
              <a:t>1/26/2018</a:t>
            </a:fld>
            <a:endParaRPr lang="en-US" dirty="0"/>
          </a:p>
        </p:txBody>
      </p:sp>
      <p:sp>
        <p:nvSpPr>
          <p:cNvPr id="3" name="Footer Placeholder 2"/>
          <p:cNvSpPr>
            <a:spLocks noGrp="1"/>
          </p:cNvSpPr>
          <p:nvPr>
            <p:ph type="ftr" sz="quarter" idx="11"/>
          </p:nvPr>
        </p:nvSpPr>
        <p:spPr/>
        <p:txBody>
          <a:bodyPr/>
          <a:lstStyle/>
          <a:p>
            <a:pPr>
              <a:defRPr/>
            </a:pPr>
            <a:r>
              <a:rPr lang="en-US" dirty="0" smtClean="0"/>
              <a:t>Computer Networks</a:t>
            </a:r>
            <a:endParaRPr lang="en-US" dirty="0"/>
          </a:p>
        </p:txBody>
      </p:sp>
      <p:sp>
        <p:nvSpPr>
          <p:cNvPr id="4" name="Slide Number Placeholder 3"/>
          <p:cNvSpPr>
            <a:spLocks noGrp="1"/>
          </p:cNvSpPr>
          <p:nvPr>
            <p:ph type="sldNum" sz="quarter" idx="12"/>
          </p:nvPr>
        </p:nvSpPr>
        <p:spPr/>
        <p:txBody>
          <a:bodyPr/>
          <a:lstStyle/>
          <a:p>
            <a:pPr>
              <a:defRPr/>
            </a:pPr>
            <a:fld id="{3376FCE2-33D2-441D-B69E-4A089C6CA858}" type="slidenum">
              <a:rPr lang="en-US" smtClean="0"/>
              <a:pPr>
                <a:defRPr/>
              </a:pPr>
              <a:t>18</a:t>
            </a:fld>
            <a:endParaRPr lang="en-US"/>
          </a:p>
        </p:txBody>
      </p:sp>
      <p:sp>
        <p:nvSpPr>
          <p:cNvPr id="7" name="laptop"/>
          <p:cNvSpPr>
            <a:spLocks noEditPoints="1" noChangeArrowheads="1"/>
          </p:cNvSpPr>
          <p:nvPr/>
        </p:nvSpPr>
        <p:spPr bwMode="auto">
          <a:xfrm>
            <a:off x="3962400" y="38100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schemeClr>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8" name="modem"/>
          <p:cNvSpPr>
            <a:spLocks noEditPoints="1" noChangeArrowheads="1"/>
          </p:cNvSpPr>
          <p:nvPr/>
        </p:nvSpPr>
        <p:spPr bwMode="auto">
          <a:xfrm>
            <a:off x="5638800" y="2514600"/>
            <a:ext cx="1143000" cy="23812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accent6"/>
          </a:solidFill>
          <a:ln w="9525">
            <a:solidFill>
              <a:schemeClr val="tx1"/>
            </a:solidFill>
            <a:miter lim="800000"/>
            <a:headEnd/>
            <a:tailEnd/>
          </a:ln>
        </p:spPr>
        <p:txBody>
          <a:bodyPr/>
          <a:lstStyle/>
          <a:p>
            <a:pPr>
              <a:defRPr/>
            </a:pPr>
            <a:endParaRPr lang="en-US" sz="1100">
              <a:latin typeface="Arial" pitchFamily="34" charset="0"/>
              <a:cs typeface="Arial" pitchFamily="34" charset="0"/>
            </a:endParaRPr>
          </a:p>
        </p:txBody>
      </p:sp>
      <p:sp>
        <p:nvSpPr>
          <p:cNvPr id="9" name="laptop"/>
          <p:cNvSpPr>
            <a:spLocks noEditPoints="1" noChangeArrowheads="1"/>
          </p:cNvSpPr>
          <p:nvPr/>
        </p:nvSpPr>
        <p:spPr bwMode="auto">
          <a:xfrm>
            <a:off x="7239000" y="57150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schemeClr>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10" name="laptop"/>
          <p:cNvSpPr>
            <a:spLocks noEditPoints="1" noChangeArrowheads="1"/>
          </p:cNvSpPr>
          <p:nvPr/>
        </p:nvSpPr>
        <p:spPr bwMode="auto">
          <a:xfrm>
            <a:off x="7696200" y="25908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schemeClr>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11" name="laptop"/>
          <p:cNvSpPr>
            <a:spLocks noEditPoints="1" noChangeArrowheads="1"/>
          </p:cNvSpPr>
          <p:nvPr/>
        </p:nvSpPr>
        <p:spPr bwMode="auto">
          <a:xfrm>
            <a:off x="4953000" y="16764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schemeClr>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12" name="laptop"/>
          <p:cNvSpPr>
            <a:spLocks noEditPoints="1" noChangeArrowheads="1"/>
          </p:cNvSpPr>
          <p:nvPr/>
        </p:nvSpPr>
        <p:spPr bwMode="auto">
          <a:xfrm>
            <a:off x="5791200" y="12954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schemeClr>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13" name="laptop"/>
          <p:cNvSpPr>
            <a:spLocks noEditPoints="1" noChangeArrowheads="1"/>
          </p:cNvSpPr>
          <p:nvPr/>
        </p:nvSpPr>
        <p:spPr bwMode="auto">
          <a:xfrm>
            <a:off x="7315200" y="16764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schemeClr>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cxnSp>
        <p:nvCxnSpPr>
          <p:cNvPr id="14" name="Straight Connector 13"/>
          <p:cNvCxnSpPr>
            <a:stCxn id="12" idx="5"/>
            <a:endCxn id="8" idx="6"/>
          </p:cNvCxnSpPr>
          <p:nvPr/>
        </p:nvCxnSpPr>
        <p:spPr>
          <a:xfrm>
            <a:off x="6019800" y="1676400"/>
            <a:ext cx="190500" cy="838200"/>
          </a:xfrm>
          <a:prstGeom prst="line">
            <a:avLst/>
          </a:prstGeom>
        </p:spPr>
        <p:style>
          <a:lnRef idx="3">
            <a:schemeClr val="accent6"/>
          </a:lnRef>
          <a:fillRef idx="0">
            <a:schemeClr val="accent6"/>
          </a:fillRef>
          <a:effectRef idx="2">
            <a:schemeClr val="accent6"/>
          </a:effectRef>
          <a:fontRef idx="minor">
            <a:schemeClr val="tx1"/>
          </a:fontRef>
        </p:style>
      </p:cxnSp>
      <p:cxnSp>
        <p:nvCxnSpPr>
          <p:cNvPr id="15" name="Straight Connector 14"/>
          <p:cNvCxnSpPr>
            <a:stCxn id="11" idx="5"/>
            <a:endCxn id="8" idx="6"/>
          </p:cNvCxnSpPr>
          <p:nvPr/>
        </p:nvCxnSpPr>
        <p:spPr>
          <a:xfrm>
            <a:off x="5181600" y="2057400"/>
            <a:ext cx="1028700" cy="45720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41" idx="7"/>
            <a:endCxn id="51" idx="6"/>
          </p:cNvCxnSpPr>
          <p:nvPr/>
        </p:nvCxnSpPr>
        <p:spPr>
          <a:xfrm flipH="1">
            <a:off x="5829300" y="3743325"/>
            <a:ext cx="914400" cy="1057275"/>
          </a:xfrm>
          <a:prstGeom prst="line">
            <a:avLst/>
          </a:prstGeom>
        </p:spPr>
        <p:style>
          <a:lnRef idx="3">
            <a:schemeClr val="accent6"/>
          </a:lnRef>
          <a:fillRef idx="0">
            <a:schemeClr val="accent6"/>
          </a:fillRef>
          <a:effectRef idx="2">
            <a:schemeClr val="accent6"/>
          </a:effectRef>
          <a:fontRef idx="minor">
            <a:schemeClr val="tx1"/>
          </a:fontRef>
        </p:style>
      </p:cxnSp>
      <p:cxnSp>
        <p:nvCxnSpPr>
          <p:cNvPr id="17" name="Straight Connector 16"/>
          <p:cNvCxnSpPr>
            <a:stCxn id="8" idx="7"/>
            <a:endCxn id="41" idx="6"/>
          </p:cNvCxnSpPr>
          <p:nvPr/>
        </p:nvCxnSpPr>
        <p:spPr>
          <a:xfrm>
            <a:off x="6210300" y="2752725"/>
            <a:ext cx="533400" cy="752475"/>
          </a:xfrm>
          <a:prstGeom prst="line">
            <a:avLst/>
          </a:prstGeom>
        </p:spPr>
        <p:style>
          <a:lnRef idx="3">
            <a:schemeClr val="accent6"/>
          </a:lnRef>
          <a:fillRef idx="0">
            <a:schemeClr val="accent6"/>
          </a:fillRef>
          <a:effectRef idx="2">
            <a:schemeClr val="accent6"/>
          </a:effectRef>
          <a:fontRef idx="minor">
            <a:schemeClr val="tx1"/>
          </a:fontRef>
        </p:style>
      </p:cxnSp>
      <p:cxnSp>
        <p:nvCxnSpPr>
          <p:cNvPr id="18" name="Straight Connector 17"/>
          <p:cNvCxnSpPr>
            <a:stCxn id="13" idx="5"/>
            <a:endCxn id="8" idx="6"/>
          </p:cNvCxnSpPr>
          <p:nvPr/>
        </p:nvCxnSpPr>
        <p:spPr>
          <a:xfrm flipH="1">
            <a:off x="6210300" y="2057400"/>
            <a:ext cx="1333500" cy="457200"/>
          </a:xfrm>
          <a:prstGeom prst="line">
            <a:avLst/>
          </a:prstGeom>
        </p:spPr>
        <p:style>
          <a:lnRef idx="3">
            <a:schemeClr val="accent6"/>
          </a:lnRef>
          <a:fillRef idx="0">
            <a:schemeClr val="accent6"/>
          </a:fillRef>
          <a:effectRef idx="2">
            <a:schemeClr val="accent6"/>
          </a:effectRef>
          <a:fontRef idx="minor">
            <a:schemeClr val="tx1"/>
          </a:fontRef>
        </p:style>
      </p:cxnSp>
      <p:cxnSp>
        <p:nvCxnSpPr>
          <p:cNvPr id="19" name="Straight Connector 18"/>
          <p:cNvCxnSpPr>
            <a:stCxn id="10" idx="5"/>
            <a:endCxn id="41" idx="9"/>
          </p:cNvCxnSpPr>
          <p:nvPr/>
        </p:nvCxnSpPr>
        <p:spPr>
          <a:xfrm flipH="1">
            <a:off x="7315200" y="2971800"/>
            <a:ext cx="609600" cy="681038"/>
          </a:xfrm>
          <a:prstGeom prst="line">
            <a:avLst/>
          </a:prstGeom>
        </p:spPr>
        <p:style>
          <a:lnRef idx="3">
            <a:schemeClr val="accent6"/>
          </a:lnRef>
          <a:fillRef idx="0">
            <a:schemeClr val="accent6"/>
          </a:fillRef>
          <a:effectRef idx="2">
            <a:schemeClr val="accent6"/>
          </a:effectRef>
          <a:fontRef idx="minor">
            <a:schemeClr val="tx1"/>
          </a:fontRef>
        </p:style>
      </p:cxnSp>
      <p:sp>
        <p:nvSpPr>
          <p:cNvPr id="40" name="modem"/>
          <p:cNvSpPr>
            <a:spLocks noEditPoints="1" noChangeArrowheads="1"/>
          </p:cNvSpPr>
          <p:nvPr/>
        </p:nvSpPr>
        <p:spPr bwMode="auto">
          <a:xfrm>
            <a:off x="4267200" y="3352800"/>
            <a:ext cx="1143000" cy="23812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accent6"/>
          </a:solidFill>
          <a:ln w="9525">
            <a:solidFill>
              <a:schemeClr val="tx1"/>
            </a:solidFill>
            <a:miter lim="800000"/>
            <a:headEnd/>
            <a:tailEnd/>
          </a:ln>
        </p:spPr>
        <p:txBody>
          <a:bodyPr/>
          <a:lstStyle/>
          <a:p>
            <a:pPr>
              <a:defRPr/>
            </a:pPr>
            <a:endParaRPr lang="en-US" sz="1100">
              <a:latin typeface="Arial" pitchFamily="34" charset="0"/>
              <a:cs typeface="Arial" pitchFamily="34" charset="0"/>
            </a:endParaRPr>
          </a:p>
        </p:txBody>
      </p:sp>
      <p:sp>
        <p:nvSpPr>
          <p:cNvPr id="41" name="modem"/>
          <p:cNvSpPr>
            <a:spLocks noEditPoints="1" noChangeArrowheads="1"/>
          </p:cNvSpPr>
          <p:nvPr/>
        </p:nvSpPr>
        <p:spPr bwMode="auto">
          <a:xfrm>
            <a:off x="6172200" y="3505200"/>
            <a:ext cx="1143000" cy="23812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accent6"/>
          </a:solidFill>
          <a:ln w="9525">
            <a:solidFill>
              <a:schemeClr val="tx1"/>
            </a:solidFill>
            <a:miter lim="800000"/>
            <a:headEnd/>
            <a:tailEnd/>
          </a:ln>
        </p:spPr>
        <p:txBody>
          <a:bodyPr/>
          <a:lstStyle/>
          <a:p>
            <a:pPr>
              <a:defRPr/>
            </a:pPr>
            <a:endParaRPr lang="en-US" sz="1100">
              <a:latin typeface="Arial" pitchFamily="34" charset="0"/>
              <a:cs typeface="Arial" pitchFamily="34" charset="0"/>
            </a:endParaRPr>
          </a:p>
        </p:txBody>
      </p:sp>
      <p:sp>
        <p:nvSpPr>
          <p:cNvPr id="42" name="modem"/>
          <p:cNvSpPr>
            <a:spLocks noEditPoints="1" noChangeArrowheads="1"/>
          </p:cNvSpPr>
          <p:nvPr/>
        </p:nvSpPr>
        <p:spPr bwMode="auto">
          <a:xfrm>
            <a:off x="7315200" y="5105400"/>
            <a:ext cx="1143000" cy="23812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accent6"/>
          </a:solidFill>
          <a:ln w="9525">
            <a:solidFill>
              <a:schemeClr val="tx1"/>
            </a:solidFill>
            <a:miter lim="800000"/>
            <a:headEnd/>
            <a:tailEnd/>
          </a:ln>
        </p:spPr>
        <p:txBody>
          <a:bodyPr/>
          <a:lstStyle/>
          <a:p>
            <a:pPr>
              <a:defRPr/>
            </a:pPr>
            <a:endParaRPr lang="en-US" sz="1100">
              <a:latin typeface="Arial" pitchFamily="34" charset="0"/>
              <a:cs typeface="Arial" pitchFamily="34" charset="0"/>
            </a:endParaRPr>
          </a:p>
        </p:txBody>
      </p:sp>
      <p:cxnSp>
        <p:nvCxnSpPr>
          <p:cNvPr id="44" name="Straight Connector 43"/>
          <p:cNvCxnSpPr>
            <a:stCxn id="8" idx="7"/>
            <a:endCxn id="40" idx="6"/>
          </p:cNvCxnSpPr>
          <p:nvPr/>
        </p:nvCxnSpPr>
        <p:spPr>
          <a:xfrm flipH="1">
            <a:off x="4838700" y="2752725"/>
            <a:ext cx="1371600" cy="600075"/>
          </a:xfrm>
          <a:prstGeom prst="line">
            <a:avLst/>
          </a:prstGeom>
        </p:spPr>
        <p:style>
          <a:lnRef idx="3">
            <a:schemeClr val="accent6"/>
          </a:lnRef>
          <a:fillRef idx="0">
            <a:schemeClr val="accent6"/>
          </a:fillRef>
          <a:effectRef idx="2">
            <a:schemeClr val="accent6"/>
          </a:effectRef>
          <a:fontRef idx="minor">
            <a:schemeClr val="tx1"/>
          </a:fontRef>
        </p:style>
      </p:cxnSp>
      <p:cxnSp>
        <p:nvCxnSpPr>
          <p:cNvPr id="47" name="Straight Connector 46"/>
          <p:cNvCxnSpPr>
            <a:stCxn id="41" idx="7"/>
            <a:endCxn id="42" idx="6"/>
          </p:cNvCxnSpPr>
          <p:nvPr/>
        </p:nvCxnSpPr>
        <p:spPr>
          <a:xfrm>
            <a:off x="6743700" y="3743325"/>
            <a:ext cx="1143000" cy="1362075"/>
          </a:xfrm>
          <a:prstGeom prst="line">
            <a:avLst/>
          </a:prstGeom>
        </p:spPr>
        <p:style>
          <a:lnRef idx="3">
            <a:schemeClr val="accent6"/>
          </a:lnRef>
          <a:fillRef idx="0">
            <a:schemeClr val="accent6"/>
          </a:fillRef>
          <a:effectRef idx="2">
            <a:schemeClr val="accent6"/>
          </a:effectRef>
          <a:fontRef idx="minor">
            <a:schemeClr val="tx1"/>
          </a:fontRef>
        </p:style>
      </p:cxnSp>
      <p:sp>
        <p:nvSpPr>
          <p:cNvPr id="51" name="modem"/>
          <p:cNvSpPr>
            <a:spLocks noEditPoints="1" noChangeArrowheads="1"/>
          </p:cNvSpPr>
          <p:nvPr/>
        </p:nvSpPr>
        <p:spPr bwMode="auto">
          <a:xfrm>
            <a:off x="5257800" y="4800600"/>
            <a:ext cx="1143000" cy="23812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accent6"/>
          </a:solidFill>
          <a:ln w="9525">
            <a:solidFill>
              <a:schemeClr val="tx1"/>
            </a:solidFill>
            <a:miter lim="800000"/>
            <a:headEnd/>
            <a:tailEnd/>
          </a:ln>
        </p:spPr>
        <p:txBody>
          <a:bodyPr/>
          <a:lstStyle/>
          <a:p>
            <a:pPr>
              <a:defRPr/>
            </a:pPr>
            <a:endParaRPr lang="en-US" sz="1100">
              <a:latin typeface="Arial" pitchFamily="34" charset="0"/>
              <a:cs typeface="Arial" pitchFamily="34" charset="0"/>
            </a:endParaRPr>
          </a:p>
        </p:txBody>
      </p:sp>
      <p:sp>
        <p:nvSpPr>
          <p:cNvPr id="69" name="laptop"/>
          <p:cNvSpPr>
            <a:spLocks noEditPoints="1" noChangeArrowheads="1"/>
          </p:cNvSpPr>
          <p:nvPr/>
        </p:nvSpPr>
        <p:spPr bwMode="auto">
          <a:xfrm>
            <a:off x="8229600" y="32004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schemeClr>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70" name="laptop"/>
          <p:cNvSpPr>
            <a:spLocks noEditPoints="1" noChangeArrowheads="1"/>
          </p:cNvSpPr>
          <p:nvPr/>
        </p:nvSpPr>
        <p:spPr bwMode="auto">
          <a:xfrm>
            <a:off x="8077200" y="38862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schemeClr>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cxnSp>
        <p:nvCxnSpPr>
          <p:cNvPr id="71" name="Straight Connector 70"/>
          <p:cNvCxnSpPr>
            <a:stCxn id="69" idx="1"/>
            <a:endCxn id="41" idx="9"/>
          </p:cNvCxnSpPr>
          <p:nvPr/>
        </p:nvCxnSpPr>
        <p:spPr>
          <a:xfrm flipH="1">
            <a:off x="7315200" y="3327400"/>
            <a:ext cx="985838" cy="325438"/>
          </a:xfrm>
          <a:prstGeom prst="line">
            <a:avLst/>
          </a:prstGeom>
        </p:spPr>
        <p:style>
          <a:lnRef idx="3">
            <a:schemeClr val="accent6"/>
          </a:lnRef>
          <a:fillRef idx="0">
            <a:schemeClr val="accent6"/>
          </a:fillRef>
          <a:effectRef idx="2">
            <a:schemeClr val="accent6"/>
          </a:effectRef>
          <a:fontRef idx="minor">
            <a:schemeClr val="tx1"/>
          </a:fontRef>
        </p:style>
      </p:cxnSp>
      <p:cxnSp>
        <p:nvCxnSpPr>
          <p:cNvPr id="78" name="Straight Connector 77"/>
          <p:cNvCxnSpPr>
            <a:stCxn id="70" idx="1"/>
            <a:endCxn id="41" idx="9"/>
          </p:cNvCxnSpPr>
          <p:nvPr/>
        </p:nvCxnSpPr>
        <p:spPr>
          <a:xfrm flipH="1" flipV="1">
            <a:off x="7315200" y="3652838"/>
            <a:ext cx="833438" cy="360362"/>
          </a:xfrm>
          <a:prstGeom prst="line">
            <a:avLst/>
          </a:prstGeom>
        </p:spPr>
        <p:style>
          <a:lnRef idx="3">
            <a:schemeClr val="accent6"/>
          </a:lnRef>
          <a:fillRef idx="0">
            <a:schemeClr val="accent6"/>
          </a:fillRef>
          <a:effectRef idx="2">
            <a:schemeClr val="accent6"/>
          </a:effectRef>
          <a:fontRef idx="minor">
            <a:schemeClr val="tx1"/>
          </a:fontRef>
        </p:style>
      </p:cxnSp>
      <p:sp>
        <p:nvSpPr>
          <p:cNvPr id="91" name="laptop"/>
          <p:cNvSpPr>
            <a:spLocks noEditPoints="1" noChangeArrowheads="1"/>
          </p:cNvSpPr>
          <p:nvPr/>
        </p:nvSpPr>
        <p:spPr bwMode="auto">
          <a:xfrm>
            <a:off x="4648200" y="39624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schemeClr>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92" name="laptop"/>
          <p:cNvSpPr>
            <a:spLocks noEditPoints="1" noChangeArrowheads="1"/>
          </p:cNvSpPr>
          <p:nvPr/>
        </p:nvSpPr>
        <p:spPr bwMode="auto">
          <a:xfrm>
            <a:off x="4572000" y="54102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schemeClr>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93" name="laptop"/>
          <p:cNvSpPr>
            <a:spLocks noEditPoints="1" noChangeArrowheads="1"/>
          </p:cNvSpPr>
          <p:nvPr/>
        </p:nvSpPr>
        <p:spPr bwMode="auto">
          <a:xfrm>
            <a:off x="8153400" y="57150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schemeClr>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94" name="laptop"/>
          <p:cNvSpPr>
            <a:spLocks noEditPoints="1" noChangeArrowheads="1"/>
          </p:cNvSpPr>
          <p:nvPr/>
        </p:nvSpPr>
        <p:spPr bwMode="auto">
          <a:xfrm>
            <a:off x="5867400" y="54864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schemeClr>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95" name="laptop"/>
          <p:cNvSpPr>
            <a:spLocks noEditPoints="1" noChangeArrowheads="1"/>
          </p:cNvSpPr>
          <p:nvPr/>
        </p:nvSpPr>
        <p:spPr bwMode="auto">
          <a:xfrm>
            <a:off x="5257800" y="38100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schemeClr>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96" name="laptop"/>
          <p:cNvSpPr>
            <a:spLocks noEditPoints="1" noChangeArrowheads="1"/>
          </p:cNvSpPr>
          <p:nvPr/>
        </p:nvSpPr>
        <p:spPr bwMode="auto">
          <a:xfrm>
            <a:off x="5257800" y="56388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schemeClr>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97" name="laptop"/>
          <p:cNvSpPr>
            <a:spLocks noEditPoints="1" noChangeArrowheads="1"/>
          </p:cNvSpPr>
          <p:nvPr/>
        </p:nvSpPr>
        <p:spPr bwMode="auto">
          <a:xfrm>
            <a:off x="6553200" y="13716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schemeClr>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cxnSp>
        <p:nvCxnSpPr>
          <p:cNvPr id="99" name="Straight Connector 98"/>
          <p:cNvCxnSpPr>
            <a:stCxn id="97" idx="5"/>
            <a:endCxn id="8" idx="6"/>
          </p:cNvCxnSpPr>
          <p:nvPr/>
        </p:nvCxnSpPr>
        <p:spPr>
          <a:xfrm flipH="1">
            <a:off x="6210300" y="1752600"/>
            <a:ext cx="571500" cy="76200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2" name="Straight Connector 101"/>
          <p:cNvCxnSpPr>
            <a:stCxn id="40" idx="7"/>
            <a:endCxn id="7" idx="4"/>
          </p:cNvCxnSpPr>
          <p:nvPr/>
        </p:nvCxnSpPr>
        <p:spPr>
          <a:xfrm flipH="1">
            <a:off x="4191000" y="3590925"/>
            <a:ext cx="647700" cy="219075"/>
          </a:xfrm>
          <a:prstGeom prst="line">
            <a:avLst/>
          </a:prstGeom>
        </p:spPr>
        <p:style>
          <a:lnRef idx="3">
            <a:schemeClr val="accent6"/>
          </a:lnRef>
          <a:fillRef idx="0">
            <a:schemeClr val="accent6"/>
          </a:fillRef>
          <a:effectRef idx="2">
            <a:schemeClr val="accent6"/>
          </a:effectRef>
          <a:fontRef idx="minor">
            <a:schemeClr val="tx1"/>
          </a:fontRef>
        </p:style>
      </p:cxnSp>
      <p:cxnSp>
        <p:nvCxnSpPr>
          <p:cNvPr id="105" name="Straight Connector 104"/>
          <p:cNvCxnSpPr>
            <a:stCxn id="40" idx="7"/>
            <a:endCxn id="91" idx="4"/>
          </p:cNvCxnSpPr>
          <p:nvPr/>
        </p:nvCxnSpPr>
        <p:spPr>
          <a:xfrm>
            <a:off x="4838700" y="3590925"/>
            <a:ext cx="38100" cy="371475"/>
          </a:xfrm>
          <a:prstGeom prst="line">
            <a:avLst/>
          </a:prstGeom>
        </p:spPr>
        <p:style>
          <a:lnRef idx="3">
            <a:schemeClr val="accent6"/>
          </a:lnRef>
          <a:fillRef idx="0">
            <a:schemeClr val="accent6"/>
          </a:fillRef>
          <a:effectRef idx="2">
            <a:schemeClr val="accent6"/>
          </a:effectRef>
          <a:fontRef idx="minor">
            <a:schemeClr val="tx1"/>
          </a:fontRef>
        </p:style>
      </p:cxnSp>
      <p:cxnSp>
        <p:nvCxnSpPr>
          <p:cNvPr id="108" name="Straight Connector 107"/>
          <p:cNvCxnSpPr>
            <a:stCxn id="40" idx="7"/>
            <a:endCxn id="95" idx="4"/>
          </p:cNvCxnSpPr>
          <p:nvPr/>
        </p:nvCxnSpPr>
        <p:spPr>
          <a:xfrm>
            <a:off x="4838700" y="3590925"/>
            <a:ext cx="647700" cy="219075"/>
          </a:xfrm>
          <a:prstGeom prst="line">
            <a:avLst/>
          </a:prstGeom>
        </p:spPr>
        <p:style>
          <a:lnRef idx="3">
            <a:schemeClr val="accent6"/>
          </a:lnRef>
          <a:fillRef idx="0">
            <a:schemeClr val="accent6"/>
          </a:fillRef>
          <a:effectRef idx="2">
            <a:schemeClr val="accent6"/>
          </a:effectRef>
          <a:fontRef idx="minor">
            <a:schemeClr val="tx1"/>
          </a:fontRef>
        </p:style>
      </p:cxnSp>
      <p:cxnSp>
        <p:nvCxnSpPr>
          <p:cNvPr id="112" name="Straight Connector 111"/>
          <p:cNvCxnSpPr>
            <a:stCxn id="92" idx="4"/>
            <a:endCxn id="51" idx="7"/>
          </p:cNvCxnSpPr>
          <p:nvPr/>
        </p:nvCxnSpPr>
        <p:spPr>
          <a:xfrm flipV="1">
            <a:off x="4800600" y="5038725"/>
            <a:ext cx="1028700" cy="371475"/>
          </a:xfrm>
          <a:prstGeom prst="line">
            <a:avLst/>
          </a:prstGeom>
        </p:spPr>
        <p:style>
          <a:lnRef idx="3">
            <a:schemeClr val="accent6"/>
          </a:lnRef>
          <a:fillRef idx="0">
            <a:schemeClr val="accent6"/>
          </a:fillRef>
          <a:effectRef idx="2">
            <a:schemeClr val="accent6"/>
          </a:effectRef>
          <a:fontRef idx="minor">
            <a:schemeClr val="tx1"/>
          </a:fontRef>
        </p:style>
      </p:cxnSp>
      <p:cxnSp>
        <p:nvCxnSpPr>
          <p:cNvPr id="116" name="Straight Connector 115"/>
          <p:cNvCxnSpPr>
            <a:stCxn id="96" idx="4"/>
            <a:endCxn id="51" idx="7"/>
          </p:cNvCxnSpPr>
          <p:nvPr/>
        </p:nvCxnSpPr>
        <p:spPr>
          <a:xfrm flipV="1">
            <a:off x="5486400" y="5038725"/>
            <a:ext cx="342900" cy="600075"/>
          </a:xfrm>
          <a:prstGeom prst="line">
            <a:avLst/>
          </a:prstGeom>
        </p:spPr>
        <p:style>
          <a:lnRef idx="3">
            <a:schemeClr val="accent6"/>
          </a:lnRef>
          <a:fillRef idx="0">
            <a:schemeClr val="accent6"/>
          </a:fillRef>
          <a:effectRef idx="2">
            <a:schemeClr val="accent6"/>
          </a:effectRef>
          <a:fontRef idx="minor">
            <a:schemeClr val="tx1"/>
          </a:fontRef>
        </p:style>
      </p:cxnSp>
      <p:cxnSp>
        <p:nvCxnSpPr>
          <p:cNvPr id="119" name="Straight Connector 118"/>
          <p:cNvCxnSpPr>
            <a:stCxn id="94" idx="4"/>
            <a:endCxn id="51" idx="7"/>
          </p:cNvCxnSpPr>
          <p:nvPr/>
        </p:nvCxnSpPr>
        <p:spPr>
          <a:xfrm flipH="1" flipV="1">
            <a:off x="5829300" y="5038725"/>
            <a:ext cx="266700" cy="447675"/>
          </a:xfrm>
          <a:prstGeom prst="line">
            <a:avLst/>
          </a:prstGeom>
        </p:spPr>
        <p:style>
          <a:lnRef idx="3">
            <a:schemeClr val="accent6"/>
          </a:lnRef>
          <a:fillRef idx="0">
            <a:schemeClr val="accent6"/>
          </a:fillRef>
          <a:effectRef idx="2">
            <a:schemeClr val="accent6"/>
          </a:effectRef>
          <a:fontRef idx="minor">
            <a:schemeClr val="tx1"/>
          </a:fontRef>
        </p:style>
      </p:cxnSp>
      <p:cxnSp>
        <p:nvCxnSpPr>
          <p:cNvPr id="123" name="Straight Connector 122"/>
          <p:cNvCxnSpPr>
            <a:stCxn id="9" idx="4"/>
            <a:endCxn id="42" idx="7"/>
          </p:cNvCxnSpPr>
          <p:nvPr/>
        </p:nvCxnSpPr>
        <p:spPr>
          <a:xfrm flipV="1">
            <a:off x="7467600" y="5343525"/>
            <a:ext cx="419100" cy="371475"/>
          </a:xfrm>
          <a:prstGeom prst="line">
            <a:avLst/>
          </a:prstGeom>
        </p:spPr>
        <p:style>
          <a:lnRef idx="3">
            <a:schemeClr val="accent6"/>
          </a:lnRef>
          <a:fillRef idx="0">
            <a:schemeClr val="accent6"/>
          </a:fillRef>
          <a:effectRef idx="2">
            <a:schemeClr val="accent6"/>
          </a:effectRef>
          <a:fontRef idx="minor">
            <a:schemeClr val="tx1"/>
          </a:fontRef>
        </p:style>
      </p:cxnSp>
      <p:cxnSp>
        <p:nvCxnSpPr>
          <p:cNvPr id="126" name="Straight Connector 125"/>
          <p:cNvCxnSpPr>
            <a:stCxn id="93" idx="4"/>
            <a:endCxn id="42" idx="7"/>
          </p:cNvCxnSpPr>
          <p:nvPr/>
        </p:nvCxnSpPr>
        <p:spPr>
          <a:xfrm flipH="1" flipV="1">
            <a:off x="7886700" y="5343525"/>
            <a:ext cx="495300" cy="371475"/>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4"/>
          <p:cNvSpPr>
            <a:spLocks noGrp="1"/>
          </p:cNvSpPr>
          <p:nvPr>
            <p:ph type="title"/>
          </p:nvPr>
        </p:nvSpPr>
        <p:spPr/>
        <p:txBody>
          <a:bodyPr/>
          <a:lstStyle/>
          <a:p>
            <a:r>
              <a:rPr lang="en-US" smtClean="0"/>
              <a:t>MAC Address Filtering</a:t>
            </a:r>
          </a:p>
        </p:txBody>
      </p:sp>
      <p:sp>
        <p:nvSpPr>
          <p:cNvPr id="6" name="Content Placeholder 5"/>
          <p:cNvSpPr>
            <a:spLocks noGrp="1"/>
          </p:cNvSpPr>
          <p:nvPr>
            <p:ph idx="1"/>
          </p:nvPr>
        </p:nvSpPr>
        <p:spPr/>
        <p:txBody>
          <a:bodyPr>
            <a:normAutofit fontScale="85000" lnSpcReduction="20000"/>
          </a:bodyPr>
          <a:lstStyle/>
          <a:p>
            <a:pPr>
              <a:defRPr/>
            </a:pPr>
            <a:r>
              <a:rPr lang="en-US" dirty="0" smtClean="0"/>
              <a:t>A switch can be configured to provide service only to machines with specific MAC addresses</a:t>
            </a:r>
          </a:p>
          <a:p>
            <a:pPr>
              <a:defRPr/>
            </a:pPr>
            <a:r>
              <a:rPr lang="en-US" dirty="0" smtClean="0"/>
              <a:t>Allowed MAC addresses need to be registered with a network administrator</a:t>
            </a:r>
          </a:p>
          <a:p>
            <a:pPr>
              <a:defRPr/>
            </a:pPr>
            <a:r>
              <a:rPr lang="en-US" dirty="0" smtClean="0"/>
              <a:t>A MAC spoofing attack impersonates another machine</a:t>
            </a:r>
          </a:p>
          <a:p>
            <a:pPr lvl="1">
              <a:defRPr/>
            </a:pPr>
            <a:r>
              <a:rPr lang="en-US" dirty="0" smtClean="0"/>
              <a:t>Find out MAC address of target machine</a:t>
            </a:r>
          </a:p>
          <a:p>
            <a:pPr lvl="1">
              <a:defRPr/>
            </a:pPr>
            <a:r>
              <a:rPr lang="en-US" dirty="0" smtClean="0"/>
              <a:t>Reconfigure MAC address of rogue machine</a:t>
            </a:r>
          </a:p>
          <a:p>
            <a:pPr lvl="1">
              <a:defRPr/>
            </a:pPr>
            <a:r>
              <a:rPr lang="en-US" dirty="0" smtClean="0"/>
              <a:t>Turn off or unplug target machine</a:t>
            </a:r>
          </a:p>
          <a:p>
            <a:pPr>
              <a:defRPr/>
            </a:pPr>
            <a:r>
              <a:rPr lang="en-US" dirty="0" smtClean="0"/>
              <a:t>Countermeasures</a:t>
            </a:r>
          </a:p>
          <a:p>
            <a:pPr lvl="1">
              <a:defRPr/>
            </a:pPr>
            <a:r>
              <a:rPr lang="en-US" dirty="0" smtClean="0"/>
              <a:t>Block port of switch when machine is turned off or unplugged</a:t>
            </a:r>
          </a:p>
          <a:p>
            <a:pPr lvl="1">
              <a:defRPr/>
            </a:pPr>
            <a:r>
              <a:rPr lang="en-US" dirty="0" smtClean="0"/>
              <a:t>Disable duplicate MAC addresses</a:t>
            </a:r>
          </a:p>
          <a:p>
            <a:pPr lvl="1">
              <a:defRPr/>
            </a:pPr>
            <a:endParaRPr lang="en-US" dirty="0" smtClean="0"/>
          </a:p>
          <a:p>
            <a:pPr lvl="1">
              <a:defRPr/>
            </a:pPr>
            <a:endParaRPr lang="en-US" dirty="0"/>
          </a:p>
        </p:txBody>
      </p:sp>
      <p:sp>
        <p:nvSpPr>
          <p:cNvPr id="2" name="Date Placeholder 1"/>
          <p:cNvSpPr>
            <a:spLocks noGrp="1"/>
          </p:cNvSpPr>
          <p:nvPr>
            <p:ph type="dt" sz="quarter" idx="10"/>
          </p:nvPr>
        </p:nvSpPr>
        <p:spPr/>
        <p:txBody>
          <a:bodyPr/>
          <a:lstStyle/>
          <a:p>
            <a:pPr>
              <a:defRPr/>
            </a:pPr>
            <a:fld id="{006CA317-532B-42B7-8D73-AFF634372874}" type="datetime1">
              <a:rPr lang="en-US" smtClean="0"/>
              <a:pPr>
                <a:defRPr/>
              </a:pPr>
              <a:t>1/26/2018</a:t>
            </a:fld>
            <a:endParaRPr lang="en-US" dirty="0"/>
          </a:p>
        </p:txBody>
      </p:sp>
      <p:sp>
        <p:nvSpPr>
          <p:cNvPr id="3" name="Footer Placeholder 2"/>
          <p:cNvSpPr>
            <a:spLocks noGrp="1"/>
          </p:cNvSpPr>
          <p:nvPr>
            <p:ph type="ftr" sz="quarter" idx="11"/>
          </p:nvPr>
        </p:nvSpPr>
        <p:spPr/>
        <p:txBody>
          <a:bodyPr/>
          <a:lstStyle/>
          <a:p>
            <a:pPr>
              <a:defRPr/>
            </a:pPr>
            <a:r>
              <a:rPr lang="en-US" dirty="0" smtClean="0"/>
              <a:t>Computer Networks</a:t>
            </a:r>
            <a:endParaRPr lang="en-US" dirty="0"/>
          </a:p>
        </p:txBody>
      </p:sp>
      <p:sp>
        <p:nvSpPr>
          <p:cNvPr id="4" name="Slide Number Placeholder 3"/>
          <p:cNvSpPr>
            <a:spLocks noGrp="1"/>
          </p:cNvSpPr>
          <p:nvPr>
            <p:ph type="sldNum" sz="quarter" idx="12"/>
          </p:nvPr>
        </p:nvSpPr>
        <p:spPr/>
        <p:txBody>
          <a:bodyPr/>
          <a:lstStyle/>
          <a:p>
            <a:pPr>
              <a:defRPr/>
            </a:pPr>
            <a:fld id="{8B8EFDAB-169A-41AE-A2E0-4017DF38370C}"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t>Circuit and Packet Switching</a:t>
            </a:r>
          </a:p>
        </p:txBody>
      </p:sp>
      <p:sp>
        <p:nvSpPr>
          <p:cNvPr id="4099" name="Rectangle 2"/>
          <p:cNvSpPr>
            <a:spLocks noGrp="1" noChangeArrowheads="1"/>
          </p:cNvSpPr>
          <p:nvPr>
            <p:ph idx="1"/>
          </p:nvPr>
        </p:nvSpPr>
        <p:spPr>
          <a:xfrm>
            <a:off x="457200" y="1600200"/>
            <a:ext cx="8229600" cy="4724400"/>
          </a:xfrm>
        </p:spPr>
        <p:txBody>
          <a:bodyPr rIns="129200" numCol="2">
            <a:normAutofit lnSpcReduction="10000"/>
          </a:bodyPr>
          <a:lstStyle/>
          <a:p>
            <a:pPr eaLnBrk="1" hangingPunct="1">
              <a:lnSpc>
                <a:spcPct val="12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800" dirty="0" smtClean="0"/>
              <a:t>Circuit switching</a:t>
            </a:r>
          </a:p>
          <a:p>
            <a:pPr lvl="1" eaLnBrk="1" hangingPunct="1">
              <a:lnSpc>
                <a:spcPct val="12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400" dirty="0" smtClean="0"/>
              <a:t>Legacy phone network</a:t>
            </a:r>
          </a:p>
          <a:p>
            <a:pPr lvl="1" eaLnBrk="1" hangingPunct="1">
              <a:lnSpc>
                <a:spcPct val="12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400" dirty="0" smtClean="0"/>
              <a:t>Single route through sequence of hardware devices established  when two nodes start communication</a:t>
            </a:r>
          </a:p>
          <a:p>
            <a:pPr lvl="1" eaLnBrk="1" hangingPunct="1">
              <a:lnSpc>
                <a:spcPct val="12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400" dirty="0" smtClean="0"/>
              <a:t>Data sent along route</a:t>
            </a:r>
          </a:p>
          <a:p>
            <a:pPr lvl="1" eaLnBrk="1" hangingPunct="1">
              <a:lnSpc>
                <a:spcPct val="12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400" dirty="0" smtClean="0"/>
              <a:t>Route maintained until communication ends</a:t>
            </a:r>
          </a:p>
          <a:p>
            <a:pPr eaLnBrk="1" hangingPunct="1">
              <a:lnSpc>
                <a:spcPct val="12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800" dirty="0" smtClean="0"/>
              <a:t>Packet switching</a:t>
            </a:r>
          </a:p>
          <a:p>
            <a:pPr lvl="1" eaLnBrk="1" hangingPunct="1">
              <a:lnSpc>
                <a:spcPct val="12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400" dirty="0" smtClean="0"/>
              <a:t>Internet</a:t>
            </a:r>
          </a:p>
          <a:p>
            <a:pPr lvl="1" eaLnBrk="1" hangingPunct="1">
              <a:lnSpc>
                <a:spcPct val="12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400" dirty="0" smtClean="0"/>
              <a:t>Data split into </a:t>
            </a:r>
            <a:r>
              <a:rPr lang="en-US" sz="2400" dirty="0" smtClean="0">
                <a:solidFill>
                  <a:schemeClr val="accent6"/>
                </a:solidFill>
              </a:rPr>
              <a:t>packets</a:t>
            </a:r>
          </a:p>
          <a:p>
            <a:pPr lvl="1" eaLnBrk="1" hangingPunct="1">
              <a:lnSpc>
                <a:spcPct val="12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400" dirty="0" smtClean="0"/>
              <a:t>Packets transported independently through network</a:t>
            </a:r>
          </a:p>
          <a:p>
            <a:pPr lvl="1" eaLnBrk="1" hangingPunct="1">
              <a:lnSpc>
                <a:spcPct val="12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400" dirty="0" smtClean="0"/>
              <a:t>Each packet handled on a </a:t>
            </a:r>
            <a:r>
              <a:rPr lang="en-US" sz="2400" dirty="0" smtClean="0">
                <a:solidFill>
                  <a:schemeClr val="accent6"/>
                </a:solidFill>
              </a:rPr>
              <a:t>best efforts</a:t>
            </a:r>
            <a:r>
              <a:rPr lang="en-US" sz="2400" dirty="0" smtClean="0"/>
              <a:t> basis</a:t>
            </a:r>
          </a:p>
          <a:p>
            <a:pPr lvl="1" eaLnBrk="1" hangingPunct="1">
              <a:lnSpc>
                <a:spcPct val="12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400" dirty="0" smtClean="0"/>
              <a:t>Packets may follow different routes</a:t>
            </a:r>
          </a:p>
        </p:txBody>
      </p:sp>
      <p:sp>
        <p:nvSpPr>
          <p:cNvPr id="6" name="Date Placeholder 5"/>
          <p:cNvSpPr>
            <a:spLocks noGrp="1"/>
          </p:cNvSpPr>
          <p:nvPr>
            <p:ph type="dt" sz="quarter" idx="10"/>
          </p:nvPr>
        </p:nvSpPr>
        <p:spPr/>
        <p:txBody>
          <a:bodyPr/>
          <a:lstStyle/>
          <a:p>
            <a:pPr>
              <a:defRPr/>
            </a:pPr>
            <a:fld id="{631B97DB-D291-4BEB-8F3F-C8EBB94A4E6F}" type="datetime1">
              <a:rPr lang="en-US"/>
              <a:pPr>
                <a:defRPr/>
              </a:pPr>
              <a:t>1/26/2018</a:t>
            </a:fld>
            <a:endParaRPr lang="en-US"/>
          </a:p>
        </p:txBody>
      </p:sp>
      <p:sp>
        <p:nvSpPr>
          <p:cNvPr id="5" name="Footer Placeholder 4"/>
          <p:cNvSpPr>
            <a:spLocks noGrp="1"/>
          </p:cNvSpPr>
          <p:nvPr>
            <p:ph type="ftr" sz="quarter" idx="11"/>
          </p:nvPr>
        </p:nvSpPr>
        <p:spPr/>
        <p:txBody>
          <a:bodyPr/>
          <a:lstStyle/>
          <a:p>
            <a:pPr>
              <a:defRPr/>
            </a:pPr>
            <a:r>
              <a:rPr lang="en-US"/>
              <a:t>Computer Networks</a:t>
            </a:r>
            <a:endParaRPr lang="en-US" dirty="0"/>
          </a:p>
        </p:txBody>
      </p:sp>
      <p:sp>
        <p:nvSpPr>
          <p:cNvPr id="4" name="Slide Number Placeholder 3"/>
          <p:cNvSpPr>
            <a:spLocks noGrp="1"/>
          </p:cNvSpPr>
          <p:nvPr>
            <p:ph type="sldNum" sz="quarter" idx="12"/>
          </p:nvPr>
        </p:nvSpPr>
        <p:spPr/>
        <p:txBody>
          <a:bodyPr/>
          <a:lstStyle/>
          <a:p>
            <a:pPr>
              <a:defRPr/>
            </a:pPr>
            <a:fld id="{59013294-A2C7-4E9B-B048-BF9038D3DCFD}" type="slidenum">
              <a:rPr lang="en-US"/>
              <a:pPr>
                <a:defRPr/>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rIns="129200">
            <a:normAutofit fontScale="90000"/>
          </a:bodyPr>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defRPr/>
            </a:pPr>
            <a:r>
              <a:rPr lang="en-US" dirty="0" smtClean="0"/>
              <a:t>Viewing and Changing MAC Addresses</a:t>
            </a:r>
          </a:p>
        </p:txBody>
      </p:sp>
      <p:sp>
        <p:nvSpPr>
          <p:cNvPr id="14339" name="Rectangle 2"/>
          <p:cNvSpPr>
            <a:spLocks noGrp="1" noChangeArrowheads="1"/>
          </p:cNvSpPr>
          <p:nvPr>
            <p:ph idx="1"/>
          </p:nvPr>
        </p:nvSpPr>
        <p:spPr>
          <a:xfrm>
            <a:off x="457200" y="1447800"/>
            <a:ext cx="8229600" cy="4876800"/>
          </a:xfrm>
        </p:spPr>
        <p:txBody>
          <a:bodyPr rIns="129200">
            <a:normAutofit lnSpcReduction="10000"/>
          </a:bodyPr>
          <a:lstStyle/>
          <a:p>
            <a:pPr eaLnBrk="1" hangingPunct="1">
              <a:spcBef>
                <a:spcPts val="500"/>
              </a:spcBef>
              <a:tabLst>
                <a:tab pos="774700" algn="l"/>
                <a:tab pos="914400" algn="l"/>
                <a:tab pos="1689100" algn="l"/>
                <a:tab pos="1828800" algn="l"/>
                <a:tab pos="2603500" algn="l"/>
                <a:tab pos="2743200" algn="l"/>
                <a:tab pos="3517900" algn="l"/>
                <a:tab pos="3657600" algn="l"/>
                <a:tab pos="4432300" algn="l"/>
                <a:tab pos="4572000" algn="l"/>
                <a:tab pos="5346700" algn="l"/>
                <a:tab pos="5486400" algn="l"/>
                <a:tab pos="6261100" algn="l"/>
                <a:tab pos="6400800" algn="l"/>
                <a:tab pos="7175500" algn="l"/>
                <a:tab pos="7315200" algn="l"/>
                <a:tab pos="8089900" algn="l"/>
                <a:tab pos="8229600" algn="l"/>
                <a:tab pos="9004300" algn="l"/>
                <a:tab pos="9144000" algn="l"/>
                <a:tab pos="9918700" algn="l"/>
                <a:tab pos="10058400" algn="l"/>
              </a:tabLst>
              <a:defRPr/>
            </a:pPr>
            <a:r>
              <a:rPr lang="en-US" sz="2400" dirty="0" smtClean="0">
                <a:latin typeface="+mj-lt"/>
              </a:rPr>
              <a:t>Viewing the MAC addresses of the interfaces of a machine</a:t>
            </a:r>
          </a:p>
          <a:p>
            <a:pPr lvl="1" eaLnBrk="1" hangingPunct="1">
              <a:spcBef>
                <a:spcPts val="500"/>
              </a:spcBef>
              <a:tabLst>
                <a:tab pos="774700" algn="l"/>
                <a:tab pos="914400" algn="l"/>
                <a:tab pos="1689100" algn="l"/>
                <a:tab pos="1828800" algn="l"/>
                <a:tab pos="2603500" algn="l"/>
                <a:tab pos="2743200" algn="l"/>
                <a:tab pos="3517900" algn="l"/>
                <a:tab pos="3657600" algn="l"/>
                <a:tab pos="4432300" algn="l"/>
                <a:tab pos="4572000" algn="l"/>
                <a:tab pos="5346700" algn="l"/>
                <a:tab pos="5486400" algn="l"/>
                <a:tab pos="6261100" algn="l"/>
                <a:tab pos="6400800" algn="l"/>
                <a:tab pos="7175500" algn="l"/>
                <a:tab pos="7315200" algn="l"/>
                <a:tab pos="8089900" algn="l"/>
                <a:tab pos="8229600" algn="l"/>
                <a:tab pos="9004300" algn="l"/>
                <a:tab pos="9144000" algn="l"/>
                <a:tab pos="9918700" algn="l"/>
                <a:tab pos="10058400" algn="l"/>
              </a:tabLst>
              <a:defRPr/>
            </a:pPr>
            <a:r>
              <a:rPr lang="en-US" sz="2000" dirty="0" smtClean="0">
                <a:latin typeface="+mj-lt"/>
              </a:rPr>
              <a:t>Linux:  </a:t>
            </a:r>
            <a:r>
              <a:rPr lang="en-US" sz="2000" dirty="0" err="1" smtClean="0">
                <a:solidFill>
                  <a:schemeClr val="accent6"/>
                </a:solidFill>
                <a:latin typeface="+mj-lt"/>
              </a:rPr>
              <a:t>ifconfig</a:t>
            </a:r>
            <a:endParaRPr lang="en-US" sz="2000" dirty="0" smtClean="0">
              <a:solidFill>
                <a:schemeClr val="accent6"/>
              </a:solidFill>
              <a:latin typeface="+mj-lt"/>
            </a:endParaRPr>
          </a:p>
          <a:p>
            <a:pPr lvl="1" eaLnBrk="1" hangingPunct="1">
              <a:spcBef>
                <a:spcPts val="500"/>
              </a:spcBef>
              <a:tabLst>
                <a:tab pos="774700" algn="l"/>
                <a:tab pos="914400" algn="l"/>
                <a:tab pos="1689100" algn="l"/>
                <a:tab pos="1828800" algn="l"/>
                <a:tab pos="2603500" algn="l"/>
                <a:tab pos="2743200" algn="l"/>
                <a:tab pos="3517900" algn="l"/>
                <a:tab pos="3657600" algn="l"/>
                <a:tab pos="4432300" algn="l"/>
                <a:tab pos="4572000" algn="l"/>
                <a:tab pos="5346700" algn="l"/>
                <a:tab pos="5486400" algn="l"/>
                <a:tab pos="6261100" algn="l"/>
                <a:tab pos="6400800" algn="l"/>
                <a:tab pos="7175500" algn="l"/>
                <a:tab pos="7315200" algn="l"/>
                <a:tab pos="8089900" algn="l"/>
                <a:tab pos="8229600" algn="l"/>
                <a:tab pos="9004300" algn="l"/>
                <a:tab pos="9144000" algn="l"/>
                <a:tab pos="9918700" algn="l"/>
                <a:tab pos="10058400" algn="l"/>
              </a:tabLst>
              <a:defRPr/>
            </a:pPr>
            <a:r>
              <a:rPr lang="en-US" sz="2000" dirty="0" smtClean="0">
                <a:latin typeface="+mj-lt"/>
              </a:rPr>
              <a:t>Windows: </a:t>
            </a:r>
            <a:r>
              <a:rPr lang="en-US" sz="2000" dirty="0" err="1" smtClean="0">
                <a:solidFill>
                  <a:schemeClr val="accent6"/>
                </a:solidFill>
                <a:latin typeface="+mj-lt"/>
              </a:rPr>
              <a:t>ipconfig</a:t>
            </a:r>
            <a:r>
              <a:rPr lang="en-US" sz="2000" dirty="0" smtClean="0">
                <a:solidFill>
                  <a:schemeClr val="accent6"/>
                </a:solidFill>
                <a:latin typeface="+mj-lt"/>
              </a:rPr>
              <a:t> /all</a:t>
            </a:r>
          </a:p>
          <a:p>
            <a:pPr eaLnBrk="1" hangingPunct="1">
              <a:spcBef>
                <a:spcPts val="500"/>
              </a:spcBef>
              <a:tabLst>
                <a:tab pos="774700" algn="l"/>
                <a:tab pos="914400" algn="l"/>
                <a:tab pos="1689100" algn="l"/>
                <a:tab pos="1828800" algn="l"/>
                <a:tab pos="2603500" algn="l"/>
                <a:tab pos="2743200" algn="l"/>
                <a:tab pos="3517900" algn="l"/>
                <a:tab pos="3657600" algn="l"/>
                <a:tab pos="4432300" algn="l"/>
                <a:tab pos="4572000" algn="l"/>
                <a:tab pos="5346700" algn="l"/>
                <a:tab pos="5486400" algn="l"/>
                <a:tab pos="6261100" algn="l"/>
                <a:tab pos="6400800" algn="l"/>
                <a:tab pos="7175500" algn="l"/>
                <a:tab pos="7315200" algn="l"/>
                <a:tab pos="8089900" algn="l"/>
                <a:tab pos="8229600" algn="l"/>
                <a:tab pos="9004300" algn="l"/>
                <a:tab pos="9144000" algn="l"/>
                <a:tab pos="9918700" algn="l"/>
                <a:tab pos="10058400" algn="l"/>
              </a:tabLst>
              <a:defRPr/>
            </a:pPr>
            <a:r>
              <a:rPr lang="en-US" sz="2400" dirty="0" smtClean="0">
                <a:latin typeface="+mj-lt"/>
              </a:rPr>
              <a:t>Changing a MAC address in Linux</a:t>
            </a:r>
          </a:p>
          <a:p>
            <a:pPr lvl="1" eaLnBrk="1" hangingPunct="1">
              <a:spcBef>
                <a:spcPts val="500"/>
              </a:spcBef>
              <a:tabLst>
                <a:tab pos="774700" algn="l"/>
                <a:tab pos="914400" algn="l"/>
                <a:tab pos="1689100" algn="l"/>
                <a:tab pos="1828800" algn="l"/>
                <a:tab pos="2603500" algn="l"/>
                <a:tab pos="2743200" algn="l"/>
                <a:tab pos="3517900" algn="l"/>
                <a:tab pos="3657600" algn="l"/>
                <a:tab pos="4432300" algn="l"/>
                <a:tab pos="4572000" algn="l"/>
                <a:tab pos="5346700" algn="l"/>
                <a:tab pos="5486400" algn="l"/>
                <a:tab pos="6261100" algn="l"/>
                <a:tab pos="6400800" algn="l"/>
                <a:tab pos="7175500" algn="l"/>
                <a:tab pos="7315200" algn="l"/>
                <a:tab pos="8089900" algn="l"/>
                <a:tab pos="8229600" algn="l"/>
                <a:tab pos="9004300" algn="l"/>
                <a:tab pos="9144000" algn="l"/>
                <a:tab pos="9918700" algn="l"/>
                <a:tab pos="10058400" algn="l"/>
              </a:tabLst>
              <a:defRPr/>
            </a:pPr>
            <a:r>
              <a:rPr lang="en-US" sz="2000" dirty="0" smtClean="0"/>
              <a:t>Stop the networking service: </a:t>
            </a:r>
            <a:r>
              <a:rPr lang="en-US" sz="2000" dirty="0" smtClean="0">
                <a:solidFill>
                  <a:schemeClr val="accent6"/>
                </a:solidFill>
                <a:latin typeface="+mj-lt"/>
              </a:rPr>
              <a:t>/etc/</a:t>
            </a:r>
            <a:r>
              <a:rPr lang="en-US" sz="2000" dirty="0" err="1" smtClean="0">
                <a:solidFill>
                  <a:schemeClr val="accent6"/>
                </a:solidFill>
                <a:latin typeface="+mj-lt"/>
              </a:rPr>
              <a:t>init.d</a:t>
            </a:r>
            <a:r>
              <a:rPr lang="en-US" sz="2000" dirty="0" smtClean="0">
                <a:solidFill>
                  <a:schemeClr val="accent6"/>
                </a:solidFill>
                <a:latin typeface="+mj-lt"/>
              </a:rPr>
              <a:t>/network stop</a:t>
            </a:r>
            <a:endParaRPr lang="en-US" sz="2000" dirty="0" smtClean="0">
              <a:latin typeface="+mj-lt"/>
            </a:endParaRPr>
          </a:p>
          <a:p>
            <a:pPr lvl="1" eaLnBrk="1" hangingPunct="1">
              <a:spcBef>
                <a:spcPts val="500"/>
              </a:spcBef>
              <a:tabLst>
                <a:tab pos="774700" algn="l"/>
                <a:tab pos="914400" algn="l"/>
                <a:tab pos="1689100" algn="l"/>
                <a:tab pos="1828800" algn="l"/>
                <a:tab pos="2603500" algn="l"/>
                <a:tab pos="2743200" algn="l"/>
                <a:tab pos="3517900" algn="l"/>
                <a:tab pos="3657600" algn="l"/>
                <a:tab pos="4432300" algn="l"/>
                <a:tab pos="4572000" algn="l"/>
                <a:tab pos="5346700" algn="l"/>
                <a:tab pos="5486400" algn="l"/>
                <a:tab pos="6261100" algn="l"/>
                <a:tab pos="6400800" algn="l"/>
                <a:tab pos="7175500" algn="l"/>
                <a:tab pos="7315200" algn="l"/>
                <a:tab pos="8089900" algn="l"/>
                <a:tab pos="8229600" algn="l"/>
                <a:tab pos="9004300" algn="l"/>
                <a:tab pos="9144000" algn="l"/>
                <a:tab pos="9918700" algn="l"/>
                <a:tab pos="10058400" algn="l"/>
              </a:tabLst>
              <a:defRPr/>
            </a:pPr>
            <a:r>
              <a:rPr lang="en-US" sz="2000" dirty="0" smtClean="0"/>
              <a:t>Change the MAC address: </a:t>
            </a:r>
            <a:r>
              <a:rPr lang="en-US" sz="2000" dirty="0" err="1" smtClean="0">
                <a:solidFill>
                  <a:schemeClr val="accent6"/>
                </a:solidFill>
                <a:latin typeface="+mj-lt"/>
              </a:rPr>
              <a:t>ifconfig</a:t>
            </a:r>
            <a:r>
              <a:rPr lang="en-US" sz="2000" dirty="0" smtClean="0">
                <a:solidFill>
                  <a:schemeClr val="accent6"/>
                </a:solidFill>
                <a:latin typeface="+mj-lt"/>
              </a:rPr>
              <a:t> eth0 hw ether &lt;MAC-address&gt;</a:t>
            </a:r>
            <a:endParaRPr lang="en-US" sz="2000" dirty="0" smtClean="0">
              <a:latin typeface="+mj-lt"/>
            </a:endParaRPr>
          </a:p>
          <a:p>
            <a:pPr lvl="1" eaLnBrk="1" hangingPunct="1">
              <a:spcBef>
                <a:spcPts val="500"/>
              </a:spcBef>
              <a:tabLst>
                <a:tab pos="774700" algn="l"/>
                <a:tab pos="914400" algn="l"/>
                <a:tab pos="1689100" algn="l"/>
                <a:tab pos="1828800" algn="l"/>
                <a:tab pos="2603500" algn="l"/>
                <a:tab pos="2743200" algn="l"/>
                <a:tab pos="3517900" algn="l"/>
                <a:tab pos="3657600" algn="l"/>
                <a:tab pos="4432300" algn="l"/>
                <a:tab pos="4572000" algn="l"/>
                <a:tab pos="5346700" algn="l"/>
                <a:tab pos="5486400" algn="l"/>
                <a:tab pos="6261100" algn="l"/>
                <a:tab pos="6400800" algn="l"/>
                <a:tab pos="7175500" algn="l"/>
                <a:tab pos="7315200" algn="l"/>
                <a:tab pos="8089900" algn="l"/>
                <a:tab pos="8229600" algn="l"/>
                <a:tab pos="9004300" algn="l"/>
                <a:tab pos="9144000" algn="l"/>
                <a:tab pos="9918700" algn="l"/>
                <a:tab pos="10058400" algn="l"/>
              </a:tabLst>
              <a:defRPr/>
            </a:pPr>
            <a:r>
              <a:rPr lang="en-US" sz="2000" dirty="0" smtClean="0"/>
              <a:t>Start the networking service: </a:t>
            </a:r>
            <a:r>
              <a:rPr lang="en-US" sz="2000" dirty="0" smtClean="0">
                <a:solidFill>
                  <a:schemeClr val="accent6"/>
                </a:solidFill>
                <a:latin typeface="+mj-lt"/>
              </a:rPr>
              <a:t>/etc/</a:t>
            </a:r>
            <a:r>
              <a:rPr lang="en-US" sz="2000" dirty="0" err="1" smtClean="0">
                <a:solidFill>
                  <a:schemeClr val="accent6"/>
                </a:solidFill>
                <a:latin typeface="+mj-lt"/>
              </a:rPr>
              <a:t>init.d</a:t>
            </a:r>
            <a:r>
              <a:rPr lang="en-US" sz="2000" dirty="0" smtClean="0">
                <a:solidFill>
                  <a:schemeClr val="accent6"/>
                </a:solidFill>
                <a:latin typeface="+mj-lt"/>
              </a:rPr>
              <a:t>/network start</a:t>
            </a:r>
          </a:p>
          <a:p>
            <a:pPr eaLnBrk="1" hangingPunct="1">
              <a:spcBef>
                <a:spcPts val="500"/>
              </a:spcBef>
              <a:tabLst>
                <a:tab pos="774700" algn="l"/>
                <a:tab pos="914400" algn="l"/>
                <a:tab pos="1689100" algn="l"/>
                <a:tab pos="1828800" algn="l"/>
                <a:tab pos="2603500" algn="l"/>
                <a:tab pos="2743200" algn="l"/>
                <a:tab pos="3517900" algn="l"/>
                <a:tab pos="3657600" algn="l"/>
                <a:tab pos="4432300" algn="l"/>
                <a:tab pos="4572000" algn="l"/>
                <a:tab pos="5346700" algn="l"/>
                <a:tab pos="5486400" algn="l"/>
                <a:tab pos="6261100" algn="l"/>
                <a:tab pos="6400800" algn="l"/>
                <a:tab pos="7175500" algn="l"/>
                <a:tab pos="7315200" algn="l"/>
                <a:tab pos="8089900" algn="l"/>
                <a:tab pos="8229600" algn="l"/>
                <a:tab pos="9004300" algn="l"/>
                <a:tab pos="9144000" algn="l"/>
                <a:tab pos="9918700" algn="l"/>
                <a:tab pos="10058400" algn="l"/>
              </a:tabLst>
              <a:defRPr/>
            </a:pPr>
            <a:r>
              <a:rPr lang="en-US" sz="2400" dirty="0" smtClean="0"/>
              <a:t>Changing a MAC address in</a:t>
            </a:r>
            <a:r>
              <a:rPr lang="en-US" sz="2400" dirty="0" smtClean="0">
                <a:latin typeface="+mj-lt"/>
              </a:rPr>
              <a:t> Windows</a:t>
            </a:r>
          </a:p>
          <a:p>
            <a:pPr lvl="1" eaLnBrk="1" hangingPunct="1">
              <a:spcBef>
                <a:spcPts val="500"/>
              </a:spcBef>
              <a:tabLst>
                <a:tab pos="774700" algn="l"/>
                <a:tab pos="914400" algn="l"/>
                <a:tab pos="1689100" algn="l"/>
                <a:tab pos="1828800" algn="l"/>
                <a:tab pos="2603500" algn="l"/>
                <a:tab pos="2743200" algn="l"/>
                <a:tab pos="3517900" algn="l"/>
                <a:tab pos="3657600" algn="l"/>
                <a:tab pos="4432300" algn="l"/>
                <a:tab pos="4572000" algn="l"/>
                <a:tab pos="5346700" algn="l"/>
                <a:tab pos="5486400" algn="l"/>
                <a:tab pos="6261100" algn="l"/>
                <a:tab pos="6400800" algn="l"/>
                <a:tab pos="7175500" algn="l"/>
                <a:tab pos="7315200" algn="l"/>
                <a:tab pos="8089900" algn="l"/>
                <a:tab pos="8229600" algn="l"/>
                <a:tab pos="9004300" algn="l"/>
                <a:tab pos="9144000" algn="l"/>
                <a:tab pos="9918700" algn="l"/>
                <a:tab pos="10058400" algn="l"/>
              </a:tabLst>
              <a:defRPr/>
            </a:pPr>
            <a:r>
              <a:rPr lang="en-US" sz="2000" dirty="0" smtClean="0">
                <a:latin typeface="+mj-lt"/>
              </a:rPr>
              <a:t>Open the Network Connections applet</a:t>
            </a:r>
          </a:p>
          <a:p>
            <a:pPr lvl="1" eaLnBrk="1" hangingPunct="1">
              <a:spcBef>
                <a:spcPts val="500"/>
              </a:spcBef>
              <a:tabLst>
                <a:tab pos="774700" algn="l"/>
                <a:tab pos="914400" algn="l"/>
                <a:tab pos="1689100" algn="l"/>
                <a:tab pos="1828800" algn="l"/>
                <a:tab pos="2603500" algn="l"/>
                <a:tab pos="2743200" algn="l"/>
                <a:tab pos="3517900" algn="l"/>
                <a:tab pos="3657600" algn="l"/>
                <a:tab pos="4432300" algn="l"/>
                <a:tab pos="4572000" algn="l"/>
                <a:tab pos="5346700" algn="l"/>
                <a:tab pos="5486400" algn="l"/>
                <a:tab pos="6261100" algn="l"/>
                <a:tab pos="6400800" algn="l"/>
                <a:tab pos="7175500" algn="l"/>
                <a:tab pos="7315200" algn="l"/>
                <a:tab pos="8089900" algn="l"/>
                <a:tab pos="8229600" algn="l"/>
                <a:tab pos="9004300" algn="l"/>
                <a:tab pos="9144000" algn="l"/>
                <a:tab pos="9918700" algn="l"/>
                <a:tab pos="10058400" algn="l"/>
              </a:tabLst>
              <a:defRPr/>
            </a:pPr>
            <a:r>
              <a:rPr lang="en-US" sz="2000" dirty="0" smtClean="0">
                <a:latin typeface="+mj-lt"/>
              </a:rPr>
              <a:t>Access the properties for the network interface</a:t>
            </a:r>
          </a:p>
          <a:p>
            <a:pPr lvl="1" eaLnBrk="1" hangingPunct="1">
              <a:spcBef>
                <a:spcPts val="500"/>
              </a:spcBef>
              <a:tabLst>
                <a:tab pos="774700" algn="l"/>
                <a:tab pos="914400" algn="l"/>
                <a:tab pos="1689100" algn="l"/>
                <a:tab pos="1828800" algn="l"/>
                <a:tab pos="2603500" algn="l"/>
                <a:tab pos="2743200" algn="l"/>
                <a:tab pos="3517900" algn="l"/>
                <a:tab pos="3657600" algn="l"/>
                <a:tab pos="4432300" algn="l"/>
                <a:tab pos="4572000" algn="l"/>
                <a:tab pos="5346700" algn="l"/>
                <a:tab pos="5486400" algn="l"/>
                <a:tab pos="6261100" algn="l"/>
                <a:tab pos="6400800" algn="l"/>
                <a:tab pos="7175500" algn="l"/>
                <a:tab pos="7315200" algn="l"/>
                <a:tab pos="8089900" algn="l"/>
                <a:tab pos="8229600" algn="l"/>
                <a:tab pos="9004300" algn="l"/>
                <a:tab pos="9144000" algn="l"/>
                <a:tab pos="9918700" algn="l"/>
                <a:tab pos="10058400" algn="l"/>
              </a:tabLst>
              <a:defRPr/>
            </a:pPr>
            <a:r>
              <a:rPr lang="en-US" sz="2000" dirty="0" smtClean="0">
                <a:latin typeface="+mj-lt"/>
              </a:rPr>
              <a:t>Click “Configure …”</a:t>
            </a:r>
          </a:p>
          <a:p>
            <a:pPr lvl="1" eaLnBrk="1" hangingPunct="1">
              <a:spcBef>
                <a:spcPts val="500"/>
              </a:spcBef>
              <a:tabLst>
                <a:tab pos="774700" algn="l"/>
                <a:tab pos="914400" algn="l"/>
                <a:tab pos="1689100" algn="l"/>
                <a:tab pos="1828800" algn="l"/>
                <a:tab pos="2603500" algn="l"/>
                <a:tab pos="2743200" algn="l"/>
                <a:tab pos="3517900" algn="l"/>
                <a:tab pos="3657600" algn="l"/>
                <a:tab pos="4432300" algn="l"/>
                <a:tab pos="4572000" algn="l"/>
                <a:tab pos="5346700" algn="l"/>
                <a:tab pos="5486400" algn="l"/>
                <a:tab pos="6261100" algn="l"/>
                <a:tab pos="6400800" algn="l"/>
                <a:tab pos="7175500" algn="l"/>
                <a:tab pos="7315200" algn="l"/>
                <a:tab pos="8089900" algn="l"/>
                <a:tab pos="8229600" algn="l"/>
                <a:tab pos="9004300" algn="l"/>
                <a:tab pos="9144000" algn="l"/>
                <a:tab pos="9918700" algn="l"/>
                <a:tab pos="10058400" algn="l"/>
              </a:tabLst>
              <a:defRPr/>
            </a:pPr>
            <a:r>
              <a:rPr lang="en-US" sz="2000" dirty="0" smtClean="0">
                <a:latin typeface="+mj-lt"/>
              </a:rPr>
              <a:t>In the advanced tab, change  the network address to the desired value</a:t>
            </a:r>
          </a:p>
          <a:p>
            <a:pPr eaLnBrk="1" hangingPunct="1">
              <a:spcBef>
                <a:spcPts val="500"/>
              </a:spcBef>
              <a:tabLst>
                <a:tab pos="774700" algn="l"/>
                <a:tab pos="914400" algn="l"/>
                <a:tab pos="1689100" algn="l"/>
                <a:tab pos="1828800" algn="l"/>
                <a:tab pos="2603500" algn="l"/>
                <a:tab pos="2743200" algn="l"/>
                <a:tab pos="3517900" algn="l"/>
                <a:tab pos="3657600" algn="l"/>
                <a:tab pos="4432300" algn="l"/>
                <a:tab pos="4572000" algn="l"/>
                <a:tab pos="5346700" algn="l"/>
                <a:tab pos="5486400" algn="l"/>
                <a:tab pos="6261100" algn="l"/>
                <a:tab pos="6400800" algn="l"/>
                <a:tab pos="7175500" algn="l"/>
                <a:tab pos="7315200" algn="l"/>
                <a:tab pos="8089900" algn="l"/>
                <a:tab pos="8229600" algn="l"/>
                <a:tab pos="9004300" algn="l"/>
                <a:tab pos="9144000" algn="l"/>
                <a:tab pos="9918700" algn="l"/>
                <a:tab pos="10058400" algn="l"/>
              </a:tabLst>
              <a:defRPr/>
            </a:pPr>
            <a:r>
              <a:rPr lang="en-US" sz="2400" dirty="0" smtClean="0">
                <a:latin typeface="+mj-lt"/>
              </a:rPr>
              <a:t>Changing a MAC address requires administrator privileges</a:t>
            </a:r>
          </a:p>
        </p:txBody>
      </p:sp>
      <p:sp>
        <p:nvSpPr>
          <p:cNvPr id="6" name="Date Placeholder 5"/>
          <p:cNvSpPr>
            <a:spLocks noGrp="1"/>
          </p:cNvSpPr>
          <p:nvPr>
            <p:ph type="dt" sz="quarter" idx="10"/>
          </p:nvPr>
        </p:nvSpPr>
        <p:spPr/>
        <p:txBody>
          <a:bodyPr/>
          <a:lstStyle/>
          <a:p>
            <a:pPr>
              <a:defRPr/>
            </a:pPr>
            <a:fld id="{D5D90186-7F2F-4C06-A49A-C90711435290}" type="datetime1">
              <a:rPr lang="en-US"/>
              <a:pPr>
                <a:defRPr/>
              </a:pPr>
              <a:t>1/26/2018</a:t>
            </a:fld>
            <a:endParaRPr lang="en-US"/>
          </a:p>
        </p:txBody>
      </p:sp>
      <p:sp>
        <p:nvSpPr>
          <p:cNvPr id="5" name="Footer Placeholder 4"/>
          <p:cNvSpPr>
            <a:spLocks noGrp="1"/>
          </p:cNvSpPr>
          <p:nvPr>
            <p:ph type="ftr" sz="quarter" idx="11"/>
          </p:nvPr>
        </p:nvSpPr>
        <p:spPr/>
        <p:txBody>
          <a:bodyPr/>
          <a:lstStyle/>
          <a:p>
            <a:pPr>
              <a:defRPr/>
            </a:pPr>
            <a:r>
              <a:rPr lang="en-US" dirty="0"/>
              <a:t>Computer Networks</a:t>
            </a:r>
          </a:p>
        </p:txBody>
      </p:sp>
      <p:sp>
        <p:nvSpPr>
          <p:cNvPr id="4" name="Slide Number Placeholder 3"/>
          <p:cNvSpPr>
            <a:spLocks noGrp="1"/>
          </p:cNvSpPr>
          <p:nvPr>
            <p:ph type="sldNum" sz="quarter" idx="12"/>
          </p:nvPr>
        </p:nvSpPr>
        <p:spPr/>
        <p:txBody>
          <a:bodyPr/>
          <a:lstStyle/>
          <a:p>
            <a:pPr>
              <a:defRPr/>
            </a:pPr>
            <a:fld id="{F2586ED9-DCC2-48C4-A38F-6675E7D3DF0F}" type="slidenum">
              <a:rPr lang="en-US"/>
              <a:pPr>
                <a:defRPr/>
              </a:pPr>
              <a:t>20</a:t>
            </a:fld>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ARP</a:t>
            </a:r>
          </a:p>
        </p:txBody>
      </p:sp>
      <p:sp>
        <p:nvSpPr>
          <p:cNvPr id="16387" name="Rectangle 3"/>
          <p:cNvSpPr>
            <a:spLocks noGrp="1" noChangeArrowheads="1"/>
          </p:cNvSpPr>
          <p:nvPr>
            <p:ph idx="1"/>
          </p:nvPr>
        </p:nvSpPr>
        <p:spPr>
          <a:xfrm>
            <a:off x="457200" y="1371600"/>
            <a:ext cx="8229600" cy="5029200"/>
          </a:xfrm>
        </p:spPr>
        <p:txBody>
          <a:bodyPr>
            <a:normAutofit fontScale="92500" lnSpcReduction="10000"/>
          </a:bodyPr>
          <a:lstStyle/>
          <a:p>
            <a:pPr eaLnBrk="1" hangingPunct="1">
              <a:defRPr/>
            </a:pPr>
            <a:r>
              <a:rPr lang="en-US" sz="2000" dirty="0" smtClean="0"/>
              <a:t>The </a:t>
            </a:r>
            <a:r>
              <a:rPr lang="en-US" sz="2000" dirty="0" smtClean="0">
                <a:solidFill>
                  <a:schemeClr val="accent6"/>
                </a:solidFill>
              </a:rPr>
              <a:t>address resolution protocol</a:t>
            </a:r>
            <a:r>
              <a:rPr lang="en-US" sz="2000" dirty="0" smtClean="0"/>
              <a:t> (</a:t>
            </a:r>
            <a:r>
              <a:rPr lang="en-US" sz="2000" dirty="0" smtClean="0">
                <a:solidFill>
                  <a:schemeClr val="accent6"/>
                </a:solidFill>
              </a:rPr>
              <a:t>ARP</a:t>
            </a:r>
            <a:r>
              <a:rPr lang="en-US" sz="2000" dirty="0" smtClean="0"/>
              <a:t>) connects the network layer to the data layer by converting IP addresses to MAC addresses</a:t>
            </a:r>
          </a:p>
          <a:p>
            <a:pPr eaLnBrk="1" hangingPunct="1">
              <a:defRPr/>
            </a:pPr>
            <a:r>
              <a:rPr lang="en-US" sz="2000" dirty="0" smtClean="0"/>
              <a:t>ARP works by </a:t>
            </a:r>
            <a:r>
              <a:rPr lang="en-US" sz="2000" dirty="0" smtClean="0">
                <a:solidFill>
                  <a:schemeClr val="accent6"/>
                </a:solidFill>
              </a:rPr>
              <a:t>broadcasting</a:t>
            </a:r>
            <a:r>
              <a:rPr lang="en-US" sz="2000" dirty="0" smtClean="0"/>
              <a:t> requests and caching responses for future use</a:t>
            </a:r>
          </a:p>
          <a:p>
            <a:pPr eaLnBrk="1" hangingPunct="1">
              <a:defRPr/>
            </a:pPr>
            <a:r>
              <a:rPr lang="en-US" sz="2000" dirty="0" smtClean="0"/>
              <a:t>The protocol begins with a computer broadcasting a message of the form</a:t>
            </a:r>
          </a:p>
          <a:p>
            <a:pPr algn="ctr" eaLnBrk="1" hangingPunct="1">
              <a:buFont typeface="Arial" charset="0"/>
              <a:buNone/>
              <a:defRPr/>
            </a:pPr>
            <a:r>
              <a:rPr lang="en-US" sz="2000" dirty="0" smtClean="0">
                <a:solidFill>
                  <a:schemeClr val="accent6"/>
                </a:solidFill>
              </a:rPr>
              <a:t>who has &lt;IP address1&gt; tell &lt;IP address2&gt;</a:t>
            </a:r>
            <a:endParaRPr lang="en-US" sz="2000" dirty="0" smtClean="0"/>
          </a:p>
          <a:p>
            <a:pPr eaLnBrk="1" hangingPunct="1">
              <a:defRPr/>
            </a:pPr>
            <a:r>
              <a:rPr lang="en-US" sz="2200" dirty="0" smtClean="0"/>
              <a:t>When the machine with </a:t>
            </a:r>
            <a:r>
              <a:rPr lang="en-US" sz="2200" dirty="0" smtClean="0">
                <a:solidFill>
                  <a:schemeClr val="accent6"/>
                </a:solidFill>
              </a:rPr>
              <a:t>&lt;IP address1&gt; </a:t>
            </a:r>
            <a:r>
              <a:rPr lang="en-US" sz="2200" dirty="0" smtClean="0"/>
              <a:t>or an ARP server receives this message, its broadcasts the response</a:t>
            </a:r>
          </a:p>
          <a:p>
            <a:pPr algn="ctr" eaLnBrk="1" hangingPunct="1">
              <a:buFont typeface="Arial" charset="0"/>
              <a:buNone/>
              <a:defRPr/>
            </a:pPr>
            <a:r>
              <a:rPr lang="en-US" sz="2200" dirty="0" smtClean="0">
                <a:solidFill>
                  <a:schemeClr val="accent6"/>
                </a:solidFill>
              </a:rPr>
              <a:t>&lt;IP address1&gt; is &lt;MAC address&gt;</a:t>
            </a:r>
            <a:endParaRPr lang="en-US" sz="2200" dirty="0" smtClean="0"/>
          </a:p>
          <a:p>
            <a:pPr eaLnBrk="1" hangingPunct="1">
              <a:defRPr/>
            </a:pPr>
            <a:r>
              <a:rPr lang="en-US" sz="2200" dirty="0" smtClean="0"/>
              <a:t>The requestor’s IP address </a:t>
            </a:r>
            <a:r>
              <a:rPr lang="en-US" sz="2200" dirty="0" smtClean="0">
                <a:solidFill>
                  <a:schemeClr val="accent6"/>
                </a:solidFill>
              </a:rPr>
              <a:t>&lt;IP address2&gt;  </a:t>
            </a:r>
            <a:r>
              <a:rPr lang="en-US" sz="2200" dirty="0" smtClean="0"/>
              <a:t>is contained in the link header</a:t>
            </a:r>
          </a:p>
          <a:p>
            <a:pPr eaLnBrk="1" hangingPunct="1">
              <a:defRPr/>
            </a:pPr>
            <a:r>
              <a:rPr lang="en-US" sz="2000" dirty="0" smtClean="0"/>
              <a:t>The Linux and Windows command </a:t>
            </a:r>
            <a:r>
              <a:rPr lang="en-US" sz="2000" dirty="0" err="1" smtClean="0">
                <a:solidFill>
                  <a:schemeClr val="accent6"/>
                </a:solidFill>
              </a:rPr>
              <a:t>arp</a:t>
            </a:r>
            <a:r>
              <a:rPr lang="en-US" sz="2000" dirty="0" smtClean="0">
                <a:solidFill>
                  <a:schemeClr val="accent6"/>
                </a:solidFill>
              </a:rPr>
              <a:t> - a</a:t>
            </a:r>
            <a:r>
              <a:rPr lang="en-US" sz="2000" dirty="0" smtClean="0">
                <a:solidFill>
                  <a:srgbClr val="0070C0"/>
                </a:solidFill>
              </a:rPr>
              <a:t> </a:t>
            </a:r>
            <a:r>
              <a:rPr lang="en-US" sz="2000" dirty="0" smtClean="0"/>
              <a:t>displays the ARP table </a:t>
            </a:r>
          </a:p>
          <a:p>
            <a:pPr lvl="1" eaLnBrk="1" hangingPunct="1">
              <a:buFont typeface="Arial" charset="0"/>
              <a:buNone/>
              <a:defRPr/>
            </a:pPr>
            <a:r>
              <a:rPr lang="en-US" sz="1600" dirty="0" smtClean="0">
                <a:latin typeface="Lucida Console" pitchFamily="49" charset="0"/>
              </a:rPr>
              <a:t>  </a:t>
            </a:r>
            <a:r>
              <a:rPr lang="en-US" sz="1600" dirty="0" smtClean="0">
                <a:solidFill>
                  <a:schemeClr val="accent6"/>
                </a:solidFill>
                <a:latin typeface="Lucida Console" pitchFamily="49" charset="0"/>
              </a:rPr>
              <a:t>Internet Address      Physical Address      Type</a:t>
            </a:r>
          </a:p>
          <a:p>
            <a:pPr lvl="1" eaLnBrk="1" hangingPunct="1">
              <a:buFont typeface="Arial" charset="0"/>
              <a:buNone/>
              <a:defRPr/>
            </a:pPr>
            <a:r>
              <a:rPr lang="en-US" sz="1600" dirty="0" smtClean="0">
                <a:latin typeface="Lucida Console" pitchFamily="49" charset="0"/>
              </a:rPr>
              <a:t>  128.148.31.1          00-00-0c-07-ac-00     dynamic</a:t>
            </a:r>
          </a:p>
          <a:p>
            <a:pPr lvl="1" eaLnBrk="1" hangingPunct="1">
              <a:buFont typeface="Arial" charset="0"/>
              <a:buNone/>
              <a:defRPr/>
            </a:pPr>
            <a:r>
              <a:rPr lang="en-US" sz="1600" dirty="0" smtClean="0">
                <a:latin typeface="Lucida Console" pitchFamily="49" charset="0"/>
              </a:rPr>
              <a:t>  128.148.31.15         00-0c-76-b2-d7-1d     dynamic</a:t>
            </a:r>
          </a:p>
          <a:p>
            <a:pPr lvl="1" eaLnBrk="1" hangingPunct="1">
              <a:buFont typeface="Arial" charset="0"/>
              <a:buNone/>
              <a:defRPr/>
            </a:pPr>
            <a:r>
              <a:rPr lang="en-US" sz="1600" dirty="0" smtClean="0">
                <a:latin typeface="Lucida Console" pitchFamily="49" charset="0"/>
              </a:rPr>
              <a:t>  128.148.31.71         00-0c-76-b2-d0-d2     dynamic</a:t>
            </a:r>
          </a:p>
          <a:p>
            <a:pPr lvl="1" eaLnBrk="1" hangingPunct="1">
              <a:buFont typeface="Arial" charset="0"/>
              <a:buNone/>
              <a:defRPr/>
            </a:pPr>
            <a:r>
              <a:rPr lang="en-US" sz="1600" dirty="0" smtClean="0">
                <a:latin typeface="Lucida Console" pitchFamily="49" charset="0"/>
              </a:rPr>
              <a:t>  128.148.31.75         00-0c-76-b2-d7-1d     dynamic</a:t>
            </a:r>
          </a:p>
          <a:p>
            <a:pPr lvl="1" eaLnBrk="1" hangingPunct="1">
              <a:buFont typeface="Arial" charset="0"/>
              <a:buNone/>
              <a:defRPr/>
            </a:pPr>
            <a:r>
              <a:rPr lang="en-US" sz="1600" dirty="0" smtClean="0">
                <a:latin typeface="Lucida Console" pitchFamily="49" charset="0"/>
              </a:rPr>
              <a:t>  128.148.31.102        00-22-0c-a3-e4-00     dynamic</a:t>
            </a:r>
          </a:p>
          <a:p>
            <a:pPr lvl="1" eaLnBrk="1" hangingPunct="1">
              <a:buFont typeface="Arial" charset="0"/>
              <a:buNone/>
              <a:defRPr/>
            </a:pPr>
            <a:r>
              <a:rPr lang="en-US" sz="1600" dirty="0" smtClean="0">
                <a:latin typeface="Lucida Console" pitchFamily="49" charset="0"/>
              </a:rPr>
              <a:t>  128.148.31.137        00-1d-92-b6-f1-a9     dynamic</a:t>
            </a:r>
          </a:p>
        </p:txBody>
      </p:sp>
      <p:sp>
        <p:nvSpPr>
          <p:cNvPr id="6" name="Date Placeholder 5"/>
          <p:cNvSpPr>
            <a:spLocks noGrp="1"/>
          </p:cNvSpPr>
          <p:nvPr>
            <p:ph type="dt" sz="quarter" idx="10"/>
          </p:nvPr>
        </p:nvSpPr>
        <p:spPr/>
        <p:txBody>
          <a:bodyPr/>
          <a:lstStyle/>
          <a:p>
            <a:pPr>
              <a:defRPr/>
            </a:pPr>
            <a:fld id="{65B7109A-E56A-4BED-973A-10CA4426BE22}" type="datetime1">
              <a:rPr lang="en-US"/>
              <a:pPr>
                <a:defRPr/>
              </a:pPr>
              <a:t>1/26/2018</a:t>
            </a:fld>
            <a:endParaRPr lang="en-US"/>
          </a:p>
        </p:txBody>
      </p:sp>
      <p:sp>
        <p:nvSpPr>
          <p:cNvPr id="5" name="Footer Placeholder 4"/>
          <p:cNvSpPr>
            <a:spLocks noGrp="1"/>
          </p:cNvSpPr>
          <p:nvPr>
            <p:ph type="ftr" sz="quarter" idx="11"/>
          </p:nvPr>
        </p:nvSpPr>
        <p:spPr/>
        <p:txBody>
          <a:bodyPr/>
          <a:lstStyle/>
          <a:p>
            <a:pPr>
              <a:defRPr/>
            </a:pPr>
            <a:r>
              <a:rPr lang="en-US" dirty="0"/>
              <a:t>Computer Networks</a:t>
            </a:r>
          </a:p>
        </p:txBody>
      </p:sp>
      <p:sp>
        <p:nvSpPr>
          <p:cNvPr id="4" name="Slide Number Placeholder 3"/>
          <p:cNvSpPr>
            <a:spLocks noGrp="1"/>
          </p:cNvSpPr>
          <p:nvPr>
            <p:ph type="sldNum" sz="quarter" idx="12"/>
          </p:nvPr>
        </p:nvSpPr>
        <p:spPr/>
        <p:txBody>
          <a:bodyPr/>
          <a:lstStyle/>
          <a:p>
            <a:pPr>
              <a:defRPr/>
            </a:pPr>
            <a:fld id="{4E1AEA19-5E1F-48E8-9AC6-5B7711B91AD2}" type="slidenum">
              <a:rPr lang="en-US"/>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4"/>
          <p:cNvSpPr>
            <a:spLocks noGrp="1"/>
          </p:cNvSpPr>
          <p:nvPr>
            <p:ph type="title"/>
          </p:nvPr>
        </p:nvSpPr>
        <p:spPr/>
        <p:txBody>
          <a:bodyPr/>
          <a:lstStyle/>
          <a:p>
            <a:r>
              <a:rPr lang="en-US" smtClean="0"/>
              <a:t>ARP Spoofing</a:t>
            </a:r>
          </a:p>
        </p:txBody>
      </p:sp>
      <p:sp>
        <p:nvSpPr>
          <p:cNvPr id="23555" name="Content Placeholder 5"/>
          <p:cNvSpPr>
            <a:spLocks noGrp="1"/>
          </p:cNvSpPr>
          <p:nvPr>
            <p:ph idx="1"/>
          </p:nvPr>
        </p:nvSpPr>
        <p:spPr/>
        <p:txBody>
          <a:bodyPr/>
          <a:lstStyle/>
          <a:p>
            <a:r>
              <a:rPr lang="en-US" smtClean="0"/>
              <a:t>The ARP table is updated whenever an ARP response is received</a:t>
            </a:r>
          </a:p>
          <a:p>
            <a:r>
              <a:rPr lang="en-US" smtClean="0"/>
              <a:t>Requests are not tracked</a:t>
            </a:r>
          </a:p>
          <a:p>
            <a:r>
              <a:rPr lang="en-US" smtClean="0"/>
              <a:t>ARP announcements are not authenticated</a:t>
            </a:r>
          </a:p>
          <a:p>
            <a:r>
              <a:rPr lang="en-US" smtClean="0"/>
              <a:t>Machines trust each other</a:t>
            </a:r>
          </a:p>
          <a:p>
            <a:r>
              <a:rPr lang="en-US" smtClean="0"/>
              <a:t>A rogue machine can spoof other machines</a:t>
            </a:r>
          </a:p>
        </p:txBody>
      </p:sp>
      <p:sp>
        <p:nvSpPr>
          <p:cNvPr id="2" name="Date Placeholder 1"/>
          <p:cNvSpPr>
            <a:spLocks noGrp="1"/>
          </p:cNvSpPr>
          <p:nvPr>
            <p:ph type="dt" sz="quarter" idx="10"/>
          </p:nvPr>
        </p:nvSpPr>
        <p:spPr/>
        <p:txBody>
          <a:bodyPr/>
          <a:lstStyle/>
          <a:p>
            <a:pPr>
              <a:defRPr/>
            </a:pPr>
            <a:fld id="{006CA317-532B-42B7-8D73-AFF634372874}" type="datetime1">
              <a:rPr lang="en-US" smtClean="0"/>
              <a:pPr>
                <a:defRPr/>
              </a:pPr>
              <a:t>1/26/2018</a:t>
            </a:fld>
            <a:endParaRPr lang="en-US" dirty="0"/>
          </a:p>
        </p:txBody>
      </p:sp>
      <p:sp>
        <p:nvSpPr>
          <p:cNvPr id="3" name="Footer Placeholder 2"/>
          <p:cNvSpPr>
            <a:spLocks noGrp="1"/>
          </p:cNvSpPr>
          <p:nvPr>
            <p:ph type="ftr" sz="quarter" idx="11"/>
          </p:nvPr>
        </p:nvSpPr>
        <p:spPr/>
        <p:txBody>
          <a:bodyPr/>
          <a:lstStyle/>
          <a:p>
            <a:pPr>
              <a:defRPr/>
            </a:pPr>
            <a:r>
              <a:rPr lang="en-US" smtClean="0"/>
              <a:t>Computer Networks</a:t>
            </a:r>
            <a:endParaRPr lang="en-US"/>
          </a:p>
        </p:txBody>
      </p:sp>
      <p:sp>
        <p:nvSpPr>
          <p:cNvPr id="4" name="Slide Number Placeholder 3"/>
          <p:cNvSpPr>
            <a:spLocks noGrp="1"/>
          </p:cNvSpPr>
          <p:nvPr>
            <p:ph type="sldNum" sz="quarter" idx="12"/>
          </p:nvPr>
        </p:nvSpPr>
        <p:spPr/>
        <p:txBody>
          <a:bodyPr/>
          <a:lstStyle/>
          <a:p>
            <a:pPr>
              <a:defRPr/>
            </a:pPr>
            <a:fld id="{02C0203E-F115-4AAA-B404-D911AF4A89A8}"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it-IT" smtClean="0"/>
              <a:t>ARP Poisoning (ARP Spoofing)</a:t>
            </a:r>
          </a:p>
        </p:txBody>
      </p:sp>
      <p:sp>
        <p:nvSpPr>
          <p:cNvPr id="24579" name="Rectangle 3"/>
          <p:cNvSpPr>
            <a:spLocks noGrp="1" noChangeArrowheads="1"/>
          </p:cNvSpPr>
          <p:nvPr>
            <p:ph idx="1"/>
          </p:nvPr>
        </p:nvSpPr>
        <p:spPr/>
        <p:txBody>
          <a:bodyPr/>
          <a:lstStyle/>
          <a:p>
            <a:pPr eaLnBrk="1" hangingPunct="1">
              <a:defRPr/>
            </a:pPr>
            <a:r>
              <a:rPr lang="en-US" sz="2800" dirty="0" smtClean="0"/>
              <a:t>According to the standard, almost all ARP implementations are stateless</a:t>
            </a:r>
          </a:p>
          <a:p>
            <a:pPr eaLnBrk="1" hangingPunct="1">
              <a:defRPr/>
            </a:pPr>
            <a:r>
              <a:rPr lang="en-US" sz="2800" dirty="0" smtClean="0"/>
              <a:t>An </a:t>
            </a:r>
            <a:r>
              <a:rPr lang="en-US" sz="2800" dirty="0" err="1" smtClean="0"/>
              <a:t>arp</a:t>
            </a:r>
            <a:r>
              <a:rPr lang="en-US" sz="2800" dirty="0" smtClean="0"/>
              <a:t> cache updates every time that it receives an </a:t>
            </a:r>
            <a:r>
              <a:rPr lang="en-US" sz="2800" dirty="0" err="1" smtClean="0"/>
              <a:t>arp</a:t>
            </a:r>
            <a:r>
              <a:rPr lang="en-US" sz="2800" dirty="0" smtClean="0"/>
              <a:t> reply… even if it did not send any </a:t>
            </a:r>
            <a:r>
              <a:rPr lang="en-US" sz="2800" dirty="0" err="1" smtClean="0"/>
              <a:t>arp</a:t>
            </a:r>
            <a:r>
              <a:rPr lang="en-US" sz="2800" dirty="0" smtClean="0"/>
              <a:t> request!</a:t>
            </a:r>
          </a:p>
          <a:p>
            <a:pPr eaLnBrk="1" hangingPunct="1">
              <a:defRPr/>
            </a:pPr>
            <a:r>
              <a:rPr lang="en-US" sz="2800" dirty="0" smtClean="0"/>
              <a:t>It is possible to “poison” an </a:t>
            </a:r>
            <a:r>
              <a:rPr lang="en-US" sz="2800" dirty="0" err="1" smtClean="0"/>
              <a:t>arp</a:t>
            </a:r>
            <a:r>
              <a:rPr lang="en-US" sz="2800" dirty="0" smtClean="0"/>
              <a:t> cache by sending </a:t>
            </a:r>
            <a:r>
              <a:rPr lang="en-US" sz="2800" dirty="0" smtClean="0">
                <a:solidFill>
                  <a:schemeClr val="accent6"/>
                </a:solidFill>
              </a:rPr>
              <a:t>gratuitous </a:t>
            </a:r>
            <a:r>
              <a:rPr lang="en-US" sz="2800" dirty="0" err="1" smtClean="0">
                <a:solidFill>
                  <a:schemeClr val="accent6"/>
                </a:solidFill>
              </a:rPr>
              <a:t>arp</a:t>
            </a:r>
            <a:r>
              <a:rPr lang="en-US" sz="2800" dirty="0" smtClean="0">
                <a:solidFill>
                  <a:schemeClr val="accent6"/>
                </a:solidFill>
              </a:rPr>
              <a:t> replies</a:t>
            </a:r>
          </a:p>
          <a:p>
            <a:pPr eaLnBrk="1" hangingPunct="1">
              <a:defRPr/>
            </a:pPr>
            <a:r>
              <a:rPr lang="en-US" sz="2800" dirty="0" smtClean="0"/>
              <a:t>Using static entries solves the problem but it is almost impossible to manage</a:t>
            </a:r>
            <a:r>
              <a:rPr lang="en-US" sz="2500" dirty="0" smtClean="0"/>
              <a:t>!</a:t>
            </a:r>
          </a:p>
        </p:txBody>
      </p:sp>
      <p:sp>
        <p:nvSpPr>
          <p:cNvPr id="6" name="Date Placeholder 5"/>
          <p:cNvSpPr>
            <a:spLocks noGrp="1"/>
          </p:cNvSpPr>
          <p:nvPr>
            <p:ph type="dt" sz="quarter" idx="10"/>
          </p:nvPr>
        </p:nvSpPr>
        <p:spPr/>
        <p:txBody>
          <a:bodyPr/>
          <a:lstStyle/>
          <a:p>
            <a:pPr>
              <a:defRPr/>
            </a:pPr>
            <a:fld id="{AF8929B4-9A5A-46CF-B491-01C1D72A2E61}" type="datetime1">
              <a:rPr lang="en-US"/>
              <a:pPr>
                <a:defRPr/>
              </a:pPr>
              <a:t>1/26/2018</a:t>
            </a:fld>
            <a:endParaRPr lang="en-US"/>
          </a:p>
        </p:txBody>
      </p:sp>
      <p:sp>
        <p:nvSpPr>
          <p:cNvPr id="5" name="Footer Placeholder 4"/>
          <p:cNvSpPr>
            <a:spLocks noGrp="1"/>
          </p:cNvSpPr>
          <p:nvPr>
            <p:ph type="ftr" sz="quarter" idx="11"/>
          </p:nvPr>
        </p:nvSpPr>
        <p:spPr/>
        <p:txBody>
          <a:bodyPr/>
          <a:lstStyle/>
          <a:p>
            <a:pPr>
              <a:defRPr/>
            </a:pPr>
            <a:r>
              <a:rPr lang="en-US"/>
              <a:t>Computer Networks</a:t>
            </a:r>
          </a:p>
        </p:txBody>
      </p:sp>
      <p:sp>
        <p:nvSpPr>
          <p:cNvPr id="4" name="Slide Number Placeholder 3"/>
          <p:cNvSpPr>
            <a:spLocks noGrp="1"/>
          </p:cNvSpPr>
          <p:nvPr>
            <p:ph type="sldNum" sz="quarter" idx="12"/>
          </p:nvPr>
        </p:nvSpPr>
        <p:spPr/>
        <p:txBody>
          <a:bodyPr/>
          <a:lstStyle/>
          <a:p>
            <a:pPr>
              <a:defRPr/>
            </a:pPr>
            <a:fld id="{79FED03C-2838-4BF0-999E-F31770E22670}" type="slidenum">
              <a:rPr lang="en-US"/>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Telnet Protocol (RFC 854)</a:t>
            </a:r>
          </a:p>
        </p:txBody>
      </p:sp>
      <p:sp>
        <p:nvSpPr>
          <p:cNvPr id="31747" name="Rectangle 3"/>
          <p:cNvSpPr>
            <a:spLocks noGrp="1" noChangeArrowheads="1"/>
          </p:cNvSpPr>
          <p:nvPr>
            <p:ph idx="1"/>
          </p:nvPr>
        </p:nvSpPr>
        <p:spPr>
          <a:xfrm>
            <a:off x="457200" y="1600200"/>
            <a:ext cx="8229600" cy="4572000"/>
          </a:xfrm>
        </p:spPr>
        <p:txBody>
          <a:bodyPr/>
          <a:lstStyle/>
          <a:p>
            <a:pPr eaLnBrk="1" hangingPunct="1">
              <a:lnSpc>
                <a:spcPct val="90000"/>
              </a:lnSpc>
              <a:defRPr/>
            </a:pPr>
            <a:r>
              <a:rPr lang="en-US" sz="2800" dirty="0" smtClean="0"/>
              <a:t>Telnet is a protocol that provides a general, bi-directional, not encrypted communication</a:t>
            </a:r>
          </a:p>
          <a:p>
            <a:pPr eaLnBrk="1" hangingPunct="1">
              <a:lnSpc>
                <a:spcPct val="90000"/>
              </a:lnSpc>
              <a:defRPr/>
            </a:pPr>
            <a:r>
              <a:rPr lang="en-US" sz="2800" b="1" dirty="0" smtClean="0">
                <a:solidFill>
                  <a:schemeClr val="accent6"/>
                </a:solidFill>
                <a:latin typeface="Courier New" pitchFamily="49" charset="0"/>
              </a:rPr>
              <a:t>telnet</a:t>
            </a:r>
            <a:r>
              <a:rPr lang="en-US" sz="2800" b="1" dirty="0" smtClean="0">
                <a:latin typeface="Courier New" pitchFamily="49" charset="0"/>
              </a:rPr>
              <a:t> </a:t>
            </a:r>
            <a:r>
              <a:rPr lang="en-US" sz="2800" dirty="0" smtClean="0"/>
              <a:t>is a generic TCP client</a:t>
            </a:r>
          </a:p>
          <a:p>
            <a:pPr lvl="1" eaLnBrk="1" hangingPunct="1">
              <a:lnSpc>
                <a:spcPct val="90000"/>
              </a:lnSpc>
              <a:defRPr/>
            </a:pPr>
            <a:r>
              <a:rPr lang="en-US" sz="2400" dirty="0" smtClean="0"/>
              <a:t>Allows a computer to connect to another one</a:t>
            </a:r>
          </a:p>
          <a:p>
            <a:pPr lvl="1" eaLnBrk="1" hangingPunct="1">
              <a:lnSpc>
                <a:spcPct val="90000"/>
              </a:lnSpc>
              <a:defRPr/>
            </a:pPr>
            <a:r>
              <a:rPr lang="en-US" sz="2400" dirty="0" smtClean="0"/>
              <a:t>Provides remote login capabilities to computers on the Internet</a:t>
            </a:r>
          </a:p>
          <a:p>
            <a:pPr lvl="1" eaLnBrk="1" hangingPunct="1">
              <a:lnSpc>
                <a:spcPct val="90000"/>
              </a:lnSpc>
              <a:defRPr/>
            </a:pPr>
            <a:r>
              <a:rPr lang="en-US" sz="2400" dirty="0" smtClean="0"/>
              <a:t>Sends whatever you type</a:t>
            </a:r>
          </a:p>
          <a:p>
            <a:pPr lvl="1" eaLnBrk="1" hangingPunct="1">
              <a:lnSpc>
                <a:spcPct val="90000"/>
              </a:lnSpc>
              <a:defRPr/>
            </a:pPr>
            <a:r>
              <a:rPr lang="en-US" sz="2400" dirty="0" smtClean="0"/>
              <a:t>Prints whatever comes back</a:t>
            </a:r>
          </a:p>
          <a:p>
            <a:pPr lvl="1" eaLnBrk="1" hangingPunct="1">
              <a:lnSpc>
                <a:spcPct val="90000"/>
              </a:lnSpc>
              <a:defRPr/>
            </a:pPr>
            <a:r>
              <a:rPr lang="en-US" sz="2400" dirty="0" smtClean="0"/>
              <a:t>Useful for testing TCP servers (ASCII based protocols)</a:t>
            </a:r>
          </a:p>
        </p:txBody>
      </p:sp>
      <p:sp>
        <p:nvSpPr>
          <p:cNvPr id="6" name="Date Placeholder 5"/>
          <p:cNvSpPr>
            <a:spLocks noGrp="1"/>
          </p:cNvSpPr>
          <p:nvPr>
            <p:ph type="dt" sz="quarter" idx="10"/>
          </p:nvPr>
        </p:nvSpPr>
        <p:spPr/>
        <p:txBody>
          <a:bodyPr/>
          <a:lstStyle/>
          <a:p>
            <a:pPr>
              <a:defRPr/>
            </a:pPr>
            <a:fld id="{7F450E0F-4F39-4BEA-AA71-ADD8295D04C5}" type="datetime1">
              <a:rPr lang="en-US"/>
              <a:pPr>
                <a:defRPr/>
              </a:pPr>
              <a:t>1/26/2018</a:t>
            </a:fld>
            <a:endParaRPr lang="en-US"/>
          </a:p>
        </p:txBody>
      </p:sp>
      <p:sp>
        <p:nvSpPr>
          <p:cNvPr id="5" name="Footer Placeholder 4"/>
          <p:cNvSpPr>
            <a:spLocks noGrp="1"/>
          </p:cNvSpPr>
          <p:nvPr>
            <p:ph type="ftr" sz="quarter" idx="11"/>
          </p:nvPr>
        </p:nvSpPr>
        <p:spPr/>
        <p:txBody>
          <a:bodyPr/>
          <a:lstStyle/>
          <a:p>
            <a:pPr>
              <a:defRPr/>
            </a:pPr>
            <a:r>
              <a:rPr lang="en-US"/>
              <a:t>Computer Networks</a:t>
            </a:r>
          </a:p>
        </p:txBody>
      </p:sp>
      <p:sp>
        <p:nvSpPr>
          <p:cNvPr id="4" name="Slide Number Placeholder 3"/>
          <p:cNvSpPr>
            <a:spLocks noGrp="1"/>
          </p:cNvSpPr>
          <p:nvPr>
            <p:ph type="sldNum" sz="quarter" idx="12"/>
          </p:nvPr>
        </p:nvSpPr>
        <p:spPr/>
        <p:txBody>
          <a:bodyPr/>
          <a:lstStyle/>
          <a:p>
            <a:pPr>
              <a:defRPr/>
            </a:pPr>
            <a:fld id="{A220FBD1-28AA-4B3F-9D34-235C6C48F483}" type="slidenum">
              <a:rPr lang="en-US"/>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4"/>
          <p:cNvSpPr>
            <a:spLocks noGrp="1"/>
          </p:cNvSpPr>
          <p:nvPr>
            <p:ph type="title"/>
          </p:nvPr>
        </p:nvSpPr>
        <p:spPr/>
        <p:txBody>
          <a:bodyPr/>
          <a:lstStyle/>
          <a:p>
            <a:r>
              <a:rPr lang="en-US" smtClean="0"/>
              <a:t>Wireshark</a:t>
            </a:r>
          </a:p>
        </p:txBody>
      </p:sp>
      <p:sp>
        <p:nvSpPr>
          <p:cNvPr id="6" name="Content Placeholder 5"/>
          <p:cNvSpPr>
            <a:spLocks noGrp="1"/>
          </p:cNvSpPr>
          <p:nvPr>
            <p:ph idx="1"/>
          </p:nvPr>
        </p:nvSpPr>
        <p:spPr/>
        <p:txBody>
          <a:bodyPr>
            <a:normAutofit fontScale="85000" lnSpcReduction="10000"/>
          </a:bodyPr>
          <a:lstStyle/>
          <a:p>
            <a:pPr eaLnBrk="1" fontAlgn="auto" hangingPunct="1">
              <a:lnSpc>
                <a:spcPct val="120000"/>
              </a:lnSpc>
              <a:spcBef>
                <a:spcPct val="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dirty="0" err="1" smtClean="0"/>
              <a:t>Wireshark</a:t>
            </a:r>
            <a:r>
              <a:rPr lang="en-US" dirty="0" smtClean="0"/>
              <a:t> is a packet sniffer and protocol analyzer</a:t>
            </a:r>
          </a:p>
          <a:p>
            <a:pPr lvl="1" eaLnBrk="1" fontAlgn="auto" hangingPunct="1">
              <a:lnSpc>
                <a:spcPct val="12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dirty="0" smtClean="0"/>
              <a:t>Captures and analyzes frames</a:t>
            </a:r>
          </a:p>
          <a:p>
            <a:pPr lvl="1" eaLnBrk="1" fontAlgn="auto" hangingPunct="1">
              <a:lnSpc>
                <a:spcPct val="12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dirty="0" smtClean="0"/>
              <a:t>Supports </a:t>
            </a:r>
            <a:r>
              <a:rPr lang="en-US" dirty="0" err="1" smtClean="0"/>
              <a:t>plugins</a:t>
            </a:r>
            <a:endParaRPr lang="en-US" dirty="0" smtClean="0"/>
          </a:p>
          <a:p>
            <a:pPr eaLnBrk="1" fontAlgn="auto" hangingPunct="1">
              <a:lnSpc>
                <a:spcPct val="12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dirty="0" smtClean="0"/>
              <a:t>Usually required to run with administrator privileges</a:t>
            </a:r>
          </a:p>
          <a:p>
            <a:pPr eaLnBrk="1" fontAlgn="auto" hangingPunct="1">
              <a:lnSpc>
                <a:spcPct val="12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dirty="0" smtClean="0"/>
              <a:t>Setting the network interface in promiscuous mode captures traffic across the entire LAN segment and not just frames addressed to the machine</a:t>
            </a:r>
          </a:p>
          <a:p>
            <a:pPr eaLnBrk="1" fontAlgn="auto" hangingPunct="1">
              <a:lnSpc>
                <a:spcPct val="12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dirty="0" smtClean="0"/>
              <a:t>Freely available on </a:t>
            </a:r>
            <a:r>
              <a:rPr lang="en-US" dirty="0" smtClean="0">
                <a:solidFill>
                  <a:schemeClr val="accent6"/>
                </a:solidFill>
                <a:hlinkClick r:id="rId2"/>
              </a:rPr>
              <a:t> www.wireshark.org</a:t>
            </a:r>
            <a:r>
              <a:rPr lang="en-US" dirty="0" smtClean="0"/>
              <a:t> </a:t>
            </a:r>
          </a:p>
        </p:txBody>
      </p:sp>
      <p:sp>
        <p:nvSpPr>
          <p:cNvPr id="2" name="Date Placeholder 1"/>
          <p:cNvSpPr>
            <a:spLocks noGrp="1"/>
          </p:cNvSpPr>
          <p:nvPr>
            <p:ph type="dt" sz="quarter" idx="10"/>
          </p:nvPr>
        </p:nvSpPr>
        <p:spPr/>
        <p:txBody>
          <a:bodyPr/>
          <a:lstStyle/>
          <a:p>
            <a:pPr>
              <a:defRPr/>
            </a:pPr>
            <a:fld id="{E0BD2831-4BB8-4B73-99D2-951A952C3A11}" type="datetime1">
              <a:rPr lang="en-US" smtClean="0"/>
              <a:pPr>
                <a:defRPr/>
              </a:pPr>
              <a:t>1/26/2018</a:t>
            </a:fld>
            <a:endParaRPr lang="en-US" dirty="0"/>
          </a:p>
        </p:txBody>
      </p:sp>
      <p:sp>
        <p:nvSpPr>
          <p:cNvPr id="3" name="Footer Placeholder 2"/>
          <p:cNvSpPr>
            <a:spLocks noGrp="1"/>
          </p:cNvSpPr>
          <p:nvPr>
            <p:ph type="ftr" sz="quarter" idx="11"/>
          </p:nvPr>
        </p:nvSpPr>
        <p:spPr/>
        <p:txBody>
          <a:bodyPr/>
          <a:lstStyle/>
          <a:p>
            <a:pPr>
              <a:defRPr/>
            </a:pPr>
            <a:r>
              <a:rPr lang="en-US" smtClean="0"/>
              <a:t>Computer Networks</a:t>
            </a:r>
            <a:endParaRPr lang="en-US"/>
          </a:p>
        </p:txBody>
      </p:sp>
      <p:sp>
        <p:nvSpPr>
          <p:cNvPr id="4" name="Slide Number Placeholder 3"/>
          <p:cNvSpPr>
            <a:spLocks noGrp="1"/>
          </p:cNvSpPr>
          <p:nvPr>
            <p:ph type="sldNum" sz="quarter" idx="12"/>
          </p:nvPr>
        </p:nvSpPr>
        <p:spPr/>
        <p:txBody>
          <a:bodyPr/>
          <a:lstStyle/>
          <a:p>
            <a:pPr>
              <a:defRPr/>
            </a:pPr>
            <a:fld id="{CD6A3E0D-6617-4EC4-823E-F593C11F4B8E}" type="slidenum">
              <a:rPr lang="en-US" smtClean="0"/>
              <a:pPr>
                <a:defRPr/>
              </a:pPr>
              <a:t>25</a:t>
            </a:fld>
            <a:endParaRPr lang="en-US" dirty="0"/>
          </a:p>
        </p:txBody>
      </p:sp>
      <p:pic>
        <p:nvPicPr>
          <p:cNvPr id="27655" name="Picture 2"/>
          <p:cNvPicPr>
            <a:picLocks noChangeAspect="1"/>
          </p:cNvPicPr>
          <p:nvPr/>
        </p:nvPicPr>
        <p:blipFill>
          <a:blip r:embed="rId3" cstate="print"/>
          <a:srcRect/>
          <a:stretch>
            <a:fillRect/>
          </a:stretch>
        </p:blipFill>
        <p:spPr bwMode="auto">
          <a:xfrm>
            <a:off x="7696200" y="304800"/>
            <a:ext cx="990600" cy="990600"/>
          </a:xfrm>
          <a:prstGeom prst="rect">
            <a:avLst/>
          </a:prstGeom>
          <a:noFill/>
          <a:ln w="12700">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7"/>
          <p:cNvPicPr>
            <a:picLocks noChangeAspect="1" noChangeArrowheads="1"/>
          </p:cNvPicPr>
          <p:nvPr/>
        </p:nvPicPr>
        <p:blipFill>
          <a:blip r:embed="rId3" cstate="print"/>
          <a:srcRect/>
          <a:stretch>
            <a:fillRect/>
          </a:stretch>
        </p:blipFill>
        <p:spPr bwMode="auto">
          <a:xfrm>
            <a:off x="-73025" y="0"/>
            <a:ext cx="9290050" cy="6858000"/>
          </a:xfrm>
          <a:prstGeom prst="rect">
            <a:avLst/>
          </a:prstGeom>
          <a:noFill/>
          <a:ln w="28575" algn="ctr">
            <a:noFill/>
            <a:miter lim="800000"/>
            <a:headEnd/>
            <a:tailEnd/>
          </a:ln>
        </p:spPr>
      </p:pic>
      <p:sp>
        <p:nvSpPr>
          <p:cNvPr id="28675" name="Text Box 8"/>
          <p:cNvSpPr txBox="1">
            <a:spLocks noChangeArrowheads="1"/>
          </p:cNvSpPr>
          <p:nvPr/>
        </p:nvSpPr>
        <p:spPr bwMode="auto">
          <a:xfrm>
            <a:off x="3563938" y="228600"/>
            <a:ext cx="1312862" cy="377825"/>
          </a:xfrm>
          <a:prstGeom prst="rect">
            <a:avLst/>
          </a:prstGeom>
          <a:solidFill>
            <a:srgbClr val="CCF1FF">
              <a:alpha val="79999"/>
            </a:srgbClr>
          </a:solidFill>
          <a:ln w="9525" algn="ctr">
            <a:noFill/>
            <a:miter lim="800000"/>
            <a:headEnd/>
            <a:tailEnd/>
          </a:ln>
        </p:spPr>
        <p:txBody>
          <a:bodyPr>
            <a:spAutoFit/>
          </a:bodyPr>
          <a:lstStyle/>
          <a:p>
            <a:r>
              <a:rPr lang="en-US" altLang="zh-TW" sz="2000" b="1">
                <a:solidFill>
                  <a:srgbClr val="FF0000"/>
                </a:solidFill>
                <a:sym typeface="Wingdings" pitchFamily="2" charset="2"/>
              </a:rPr>
              <a:t> </a:t>
            </a:r>
            <a:r>
              <a:rPr lang="en-US" altLang="zh-TW" sz="2000" b="1">
                <a:solidFill>
                  <a:srgbClr val="FF0000"/>
                </a:solidFill>
              </a:rPr>
              <a:t>menu</a:t>
            </a:r>
          </a:p>
        </p:txBody>
      </p:sp>
      <p:sp>
        <p:nvSpPr>
          <p:cNvPr id="28676" name="Text Box 9"/>
          <p:cNvSpPr txBox="1">
            <a:spLocks noChangeArrowheads="1"/>
          </p:cNvSpPr>
          <p:nvPr/>
        </p:nvSpPr>
        <p:spPr bwMode="auto">
          <a:xfrm>
            <a:off x="6877050" y="517525"/>
            <a:ext cx="2160588" cy="396875"/>
          </a:xfrm>
          <a:prstGeom prst="rect">
            <a:avLst/>
          </a:prstGeom>
          <a:solidFill>
            <a:srgbClr val="CCF1FF">
              <a:alpha val="79999"/>
            </a:srgbClr>
          </a:solidFill>
          <a:ln w="9525">
            <a:noFill/>
            <a:miter lim="800000"/>
            <a:headEnd/>
            <a:tailEnd/>
          </a:ln>
        </p:spPr>
        <p:txBody>
          <a:bodyPr>
            <a:spAutoFit/>
          </a:bodyPr>
          <a:lstStyle/>
          <a:p>
            <a:r>
              <a:rPr lang="en-US" altLang="zh-TW" sz="2000" b="1">
                <a:solidFill>
                  <a:srgbClr val="FF0000"/>
                </a:solidFill>
                <a:sym typeface="Wingdings" pitchFamily="2" charset="2"/>
              </a:rPr>
              <a:t> </a:t>
            </a:r>
            <a:r>
              <a:rPr lang="en-US" altLang="zh-TW" sz="2000" b="1">
                <a:solidFill>
                  <a:srgbClr val="FF0000"/>
                </a:solidFill>
              </a:rPr>
              <a:t>main toolbar</a:t>
            </a:r>
          </a:p>
        </p:txBody>
      </p:sp>
      <p:sp>
        <p:nvSpPr>
          <p:cNvPr id="28677" name="Text Box 10"/>
          <p:cNvSpPr txBox="1">
            <a:spLocks noChangeArrowheads="1"/>
          </p:cNvSpPr>
          <p:nvPr/>
        </p:nvSpPr>
        <p:spPr bwMode="auto">
          <a:xfrm>
            <a:off x="6232525" y="868363"/>
            <a:ext cx="2160588" cy="396875"/>
          </a:xfrm>
          <a:prstGeom prst="rect">
            <a:avLst/>
          </a:prstGeom>
          <a:solidFill>
            <a:srgbClr val="CCF1FF">
              <a:alpha val="79999"/>
            </a:srgbClr>
          </a:solidFill>
          <a:ln w="9525">
            <a:noFill/>
            <a:miter lim="800000"/>
            <a:headEnd/>
            <a:tailEnd/>
          </a:ln>
        </p:spPr>
        <p:txBody>
          <a:bodyPr>
            <a:spAutoFit/>
          </a:bodyPr>
          <a:lstStyle/>
          <a:p>
            <a:r>
              <a:rPr lang="en-US" altLang="zh-TW" sz="2000" b="1">
                <a:solidFill>
                  <a:srgbClr val="FF0000"/>
                </a:solidFill>
                <a:sym typeface="Wingdings" pitchFamily="2" charset="2"/>
              </a:rPr>
              <a:t> </a:t>
            </a:r>
            <a:r>
              <a:rPr lang="en-US" altLang="zh-TW" sz="2000" b="1">
                <a:solidFill>
                  <a:srgbClr val="FF0000"/>
                </a:solidFill>
              </a:rPr>
              <a:t>filter toolbar</a:t>
            </a:r>
          </a:p>
        </p:txBody>
      </p:sp>
      <p:sp>
        <p:nvSpPr>
          <p:cNvPr id="28678" name="Text Box 11"/>
          <p:cNvSpPr txBox="1">
            <a:spLocks noChangeArrowheads="1"/>
          </p:cNvSpPr>
          <p:nvPr/>
        </p:nvSpPr>
        <p:spPr bwMode="auto">
          <a:xfrm>
            <a:off x="6300788" y="2120900"/>
            <a:ext cx="2519362" cy="396875"/>
          </a:xfrm>
          <a:prstGeom prst="rect">
            <a:avLst/>
          </a:prstGeom>
          <a:solidFill>
            <a:srgbClr val="CCF1FF">
              <a:alpha val="79999"/>
            </a:srgbClr>
          </a:solidFill>
          <a:ln w="9525">
            <a:noFill/>
            <a:miter lim="800000"/>
            <a:headEnd/>
            <a:tailEnd/>
          </a:ln>
        </p:spPr>
        <p:txBody>
          <a:bodyPr>
            <a:spAutoFit/>
          </a:bodyPr>
          <a:lstStyle/>
          <a:p>
            <a:r>
              <a:rPr lang="en-US" altLang="zh-TW" sz="2000" b="1">
                <a:solidFill>
                  <a:srgbClr val="FF0000"/>
                </a:solidFill>
                <a:sym typeface="Wingdings" pitchFamily="2" charset="2"/>
              </a:rPr>
              <a:t> </a:t>
            </a:r>
            <a:r>
              <a:rPr lang="en-US" altLang="zh-TW" sz="2000" b="1">
                <a:solidFill>
                  <a:srgbClr val="FF0000"/>
                </a:solidFill>
              </a:rPr>
              <a:t>packet list pane</a:t>
            </a:r>
          </a:p>
        </p:txBody>
      </p:sp>
      <p:sp>
        <p:nvSpPr>
          <p:cNvPr id="28679" name="Text Box 12"/>
          <p:cNvSpPr txBox="1">
            <a:spLocks noChangeArrowheads="1"/>
          </p:cNvSpPr>
          <p:nvPr/>
        </p:nvSpPr>
        <p:spPr bwMode="auto">
          <a:xfrm>
            <a:off x="5651500" y="4941888"/>
            <a:ext cx="2879725" cy="396875"/>
          </a:xfrm>
          <a:prstGeom prst="rect">
            <a:avLst/>
          </a:prstGeom>
          <a:solidFill>
            <a:srgbClr val="CCF1FF">
              <a:alpha val="79999"/>
            </a:srgbClr>
          </a:solidFill>
          <a:ln w="9525">
            <a:noFill/>
            <a:miter lim="800000"/>
            <a:headEnd/>
            <a:tailEnd/>
          </a:ln>
        </p:spPr>
        <p:txBody>
          <a:bodyPr>
            <a:spAutoFit/>
          </a:bodyPr>
          <a:lstStyle/>
          <a:p>
            <a:r>
              <a:rPr lang="en-US" altLang="zh-TW" sz="2000" b="1">
                <a:solidFill>
                  <a:srgbClr val="FF0000"/>
                </a:solidFill>
                <a:sym typeface="Wingdings" pitchFamily="2" charset="2"/>
              </a:rPr>
              <a:t> </a:t>
            </a:r>
            <a:r>
              <a:rPr lang="en-US" altLang="zh-TW" sz="2000" b="1">
                <a:solidFill>
                  <a:srgbClr val="FF0000"/>
                </a:solidFill>
              </a:rPr>
              <a:t>packet details pane</a:t>
            </a:r>
          </a:p>
        </p:txBody>
      </p:sp>
      <p:sp>
        <p:nvSpPr>
          <p:cNvPr id="28680" name="Text Box 13"/>
          <p:cNvSpPr txBox="1">
            <a:spLocks noChangeArrowheads="1"/>
          </p:cNvSpPr>
          <p:nvPr/>
        </p:nvSpPr>
        <p:spPr bwMode="auto">
          <a:xfrm>
            <a:off x="6264275" y="5961063"/>
            <a:ext cx="2879725" cy="396875"/>
          </a:xfrm>
          <a:prstGeom prst="rect">
            <a:avLst/>
          </a:prstGeom>
          <a:solidFill>
            <a:srgbClr val="CCF1FF">
              <a:alpha val="79999"/>
            </a:srgbClr>
          </a:solidFill>
          <a:ln w="9525">
            <a:noFill/>
            <a:miter lim="800000"/>
            <a:headEnd/>
            <a:tailEnd/>
          </a:ln>
        </p:spPr>
        <p:txBody>
          <a:bodyPr>
            <a:spAutoFit/>
          </a:bodyPr>
          <a:lstStyle/>
          <a:p>
            <a:r>
              <a:rPr lang="en-US" altLang="zh-TW" sz="2000" b="1">
                <a:solidFill>
                  <a:srgbClr val="FF0000"/>
                </a:solidFill>
                <a:sym typeface="Wingdings" pitchFamily="2" charset="2"/>
              </a:rPr>
              <a:t> </a:t>
            </a:r>
            <a:r>
              <a:rPr lang="en-US" altLang="zh-TW" sz="2000" b="1">
                <a:solidFill>
                  <a:srgbClr val="FF0000"/>
                </a:solidFill>
              </a:rPr>
              <a:t>packet bytes pane</a:t>
            </a:r>
          </a:p>
        </p:txBody>
      </p:sp>
      <p:sp>
        <p:nvSpPr>
          <p:cNvPr id="28681" name="Text Box 14"/>
          <p:cNvSpPr txBox="1">
            <a:spLocks noChangeArrowheads="1"/>
          </p:cNvSpPr>
          <p:nvPr/>
        </p:nvSpPr>
        <p:spPr bwMode="auto">
          <a:xfrm>
            <a:off x="5748338" y="6461125"/>
            <a:ext cx="1830387" cy="396875"/>
          </a:xfrm>
          <a:prstGeom prst="rect">
            <a:avLst/>
          </a:prstGeom>
          <a:solidFill>
            <a:srgbClr val="CCF1FF">
              <a:alpha val="79999"/>
            </a:srgbClr>
          </a:solidFill>
          <a:ln w="9525">
            <a:noFill/>
            <a:miter lim="800000"/>
            <a:headEnd/>
            <a:tailEnd/>
          </a:ln>
        </p:spPr>
        <p:txBody>
          <a:bodyPr>
            <a:spAutoFit/>
          </a:bodyPr>
          <a:lstStyle/>
          <a:p>
            <a:r>
              <a:rPr lang="en-US" altLang="zh-TW" sz="2000" b="1">
                <a:solidFill>
                  <a:srgbClr val="FF0000"/>
                </a:solidFill>
                <a:sym typeface="Wingdings" pitchFamily="2" charset="2"/>
              </a:rPr>
              <a:t> </a:t>
            </a:r>
            <a:r>
              <a:rPr lang="en-US" altLang="zh-TW" sz="2000" b="1">
                <a:solidFill>
                  <a:srgbClr val="FF0000"/>
                </a:solidFill>
              </a:rPr>
              <a:t>status bar</a:t>
            </a:r>
          </a:p>
        </p:txBody>
      </p:sp>
      <p:sp>
        <p:nvSpPr>
          <p:cNvPr id="34826" name="Slide Number Placeholder 9"/>
          <p:cNvSpPr>
            <a:spLocks noGrp="1"/>
          </p:cNvSpPr>
          <p:nvPr>
            <p:ph type="sldNum" sz="quarter" idx="12"/>
          </p:nvPr>
        </p:nvSpPr>
        <p:spPr>
          <a:xfrm>
            <a:off x="7010400" y="6477000"/>
            <a:ext cx="2133600" cy="244475"/>
          </a:xfrm>
        </p:spPr>
        <p:txBody>
          <a:bodyPr/>
          <a:lstStyle/>
          <a:p>
            <a:pPr>
              <a:defRPr/>
            </a:pPr>
            <a:fld id="{7D4983C4-D3A9-4F53-809B-FD1AD7237508}" type="slidenum">
              <a:rPr lang="en-US"/>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304800"/>
            <a:ext cx="8229600" cy="1143000"/>
          </a:xfrm>
        </p:spPr>
        <p:txBody>
          <a:bodyPr rtlCol="0">
            <a:normAutofit fontScale="90000"/>
          </a:bodyPr>
          <a:lstStyle/>
          <a:p>
            <a:pPr eaLnBrk="1" fontAlgn="auto" hangingPunct="1">
              <a:spcAft>
                <a:spcPts val="0"/>
              </a:spcAft>
              <a:defRPr/>
            </a:pPr>
            <a:r>
              <a:rPr lang="it-IT" smtClean="0"/>
              <a:t>DEMO 1: Configuration using Telnet </a:t>
            </a:r>
          </a:p>
        </p:txBody>
      </p:sp>
      <p:sp>
        <p:nvSpPr>
          <p:cNvPr id="34" name="Date Placeholder 33"/>
          <p:cNvSpPr>
            <a:spLocks noGrp="1"/>
          </p:cNvSpPr>
          <p:nvPr>
            <p:ph type="dt" sz="quarter" idx="10"/>
          </p:nvPr>
        </p:nvSpPr>
        <p:spPr/>
        <p:txBody>
          <a:bodyPr/>
          <a:lstStyle/>
          <a:p>
            <a:pPr>
              <a:defRPr/>
            </a:pPr>
            <a:fld id="{70CA8751-9D61-4EAF-ADEA-FFA1F80422E5}" type="datetime1">
              <a:rPr lang="en-US"/>
              <a:pPr>
                <a:defRPr/>
              </a:pPr>
              <a:t>1/26/2018</a:t>
            </a:fld>
            <a:endParaRPr lang="en-US" dirty="0"/>
          </a:p>
        </p:txBody>
      </p:sp>
      <p:sp>
        <p:nvSpPr>
          <p:cNvPr id="33" name="Footer Placeholder 32"/>
          <p:cNvSpPr>
            <a:spLocks noGrp="1"/>
          </p:cNvSpPr>
          <p:nvPr>
            <p:ph type="ftr" sz="quarter" idx="11"/>
          </p:nvPr>
        </p:nvSpPr>
        <p:spPr/>
        <p:txBody>
          <a:bodyPr/>
          <a:lstStyle/>
          <a:p>
            <a:pPr>
              <a:defRPr/>
            </a:pPr>
            <a:r>
              <a:rPr lang="en-US" dirty="0"/>
              <a:t>Computer Networks</a:t>
            </a:r>
          </a:p>
        </p:txBody>
      </p:sp>
      <p:sp>
        <p:nvSpPr>
          <p:cNvPr id="32" name="Slide Number Placeholder 31"/>
          <p:cNvSpPr>
            <a:spLocks noGrp="1"/>
          </p:cNvSpPr>
          <p:nvPr>
            <p:ph type="sldNum" sz="quarter" idx="12"/>
          </p:nvPr>
        </p:nvSpPr>
        <p:spPr/>
        <p:txBody>
          <a:bodyPr/>
          <a:lstStyle/>
          <a:p>
            <a:pPr>
              <a:defRPr/>
            </a:pPr>
            <a:fld id="{34DBF2BA-E1EF-4114-8E65-7010FE438605}" type="slidenum">
              <a:rPr lang="en-US"/>
              <a:pPr>
                <a:defRPr/>
              </a:pPr>
              <a:t>27</a:t>
            </a:fld>
            <a:endParaRPr lang="en-US"/>
          </a:p>
        </p:txBody>
      </p:sp>
      <p:sp>
        <p:nvSpPr>
          <p:cNvPr id="30726" name="computr3"/>
          <p:cNvSpPr>
            <a:spLocks noEditPoints="1" noChangeArrowheads="1"/>
          </p:cNvSpPr>
          <p:nvPr/>
        </p:nvSpPr>
        <p:spPr bwMode="auto">
          <a:xfrm>
            <a:off x="868363" y="1914525"/>
            <a:ext cx="1204912" cy="776288"/>
          </a:xfrm>
          <a:custGeom>
            <a:avLst/>
            <a:gdLst>
              <a:gd name="T0" fmla="*/ 0 w 21600"/>
              <a:gd name="T1" fmla="*/ 2147483647 h 21600"/>
              <a:gd name="T2" fmla="*/ 2147483647 w 21600"/>
              <a:gd name="T3" fmla="*/ 0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rgbClr val="FFFFCC"/>
          </a:solidFill>
          <a:ln w="9525">
            <a:solidFill>
              <a:srgbClr val="000000"/>
            </a:solidFill>
            <a:miter lim="800000"/>
            <a:headEnd/>
            <a:tailEnd/>
          </a:ln>
        </p:spPr>
        <p:txBody>
          <a:bodyPr/>
          <a:lstStyle/>
          <a:p>
            <a:endParaRPr lang="en-US"/>
          </a:p>
        </p:txBody>
      </p:sp>
      <p:sp>
        <p:nvSpPr>
          <p:cNvPr id="113668" name="computr3"/>
          <p:cNvSpPr>
            <a:spLocks noEditPoints="1" noChangeArrowheads="1"/>
          </p:cNvSpPr>
          <p:nvPr/>
        </p:nvSpPr>
        <p:spPr bwMode="auto">
          <a:xfrm>
            <a:off x="7296150" y="1987550"/>
            <a:ext cx="1204913" cy="776288"/>
          </a:xfrm>
          <a:custGeom>
            <a:avLst/>
            <a:gdLst>
              <a:gd name="T0" fmla="*/ 0 w 21600"/>
              <a:gd name="T1" fmla="*/ 2147483647 h 21600"/>
              <a:gd name="T2" fmla="*/ 2147483647 w 21600"/>
              <a:gd name="T3" fmla="*/ 0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rgbClr val="FFFFCC"/>
          </a:solidFill>
          <a:ln w="9525">
            <a:solidFill>
              <a:srgbClr val="000000"/>
            </a:solidFill>
            <a:miter lim="800000"/>
            <a:headEnd/>
            <a:tailEnd/>
          </a:ln>
        </p:spPr>
        <p:txBody>
          <a:bodyPr/>
          <a:lstStyle/>
          <a:p>
            <a:endParaRPr lang="en-US"/>
          </a:p>
        </p:txBody>
      </p:sp>
      <p:sp>
        <p:nvSpPr>
          <p:cNvPr id="30728" name="Text Box 5"/>
          <p:cNvSpPr txBox="1">
            <a:spLocks noChangeArrowheads="1"/>
          </p:cNvSpPr>
          <p:nvPr/>
        </p:nvSpPr>
        <p:spPr bwMode="auto">
          <a:xfrm>
            <a:off x="871538" y="2697163"/>
            <a:ext cx="963612" cy="493712"/>
          </a:xfrm>
          <a:prstGeom prst="rect">
            <a:avLst/>
          </a:prstGeom>
          <a:noFill/>
          <a:ln w="9525">
            <a:noFill/>
            <a:miter lim="800000"/>
            <a:headEnd/>
            <a:tailEnd/>
          </a:ln>
        </p:spPr>
        <p:txBody>
          <a:bodyPr wrap="none">
            <a:spAutoFit/>
          </a:bodyPr>
          <a:lstStyle/>
          <a:p>
            <a:r>
              <a:rPr lang="it-IT" sz="2800">
                <a:solidFill>
                  <a:schemeClr val="tx1"/>
                </a:solidFill>
              </a:rPr>
              <a:t>Alice</a:t>
            </a:r>
          </a:p>
        </p:txBody>
      </p:sp>
      <p:sp>
        <p:nvSpPr>
          <p:cNvPr id="113670" name="Text Box 6"/>
          <p:cNvSpPr txBox="1">
            <a:spLocks noChangeArrowheads="1"/>
          </p:cNvSpPr>
          <p:nvPr/>
        </p:nvSpPr>
        <p:spPr bwMode="auto">
          <a:xfrm>
            <a:off x="7489825" y="2779713"/>
            <a:ext cx="823913" cy="493712"/>
          </a:xfrm>
          <a:prstGeom prst="rect">
            <a:avLst/>
          </a:prstGeom>
          <a:noFill/>
          <a:ln w="9525">
            <a:noFill/>
            <a:miter lim="800000"/>
            <a:headEnd/>
            <a:tailEnd/>
          </a:ln>
        </p:spPr>
        <p:txBody>
          <a:bodyPr wrap="none">
            <a:spAutoFit/>
          </a:bodyPr>
          <a:lstStyle/>
          <a:p>
            <a:r>
              <a:rPr lang="it-IT" sz="2800">
                <a:solidFill>
                  <a:schemeClr val="tx1"/>
                </a:solidFill>
              </a:rPr>
              <a:t>Bob</a:t>
            </a:r>
          </a:p>
        </p:txBody>
      </p:sp>
      <p:sp>
        <p:nvSpPr>
          <p:cNvPr id="113671" name="laptop"/>
          <p:cNvSpPr>
            <a:spLocks noEditPoints="1" noChangeArrowheads="1"/>
          </p:cNvSpPr>
          <p:nvPr/>
        </p:nvSpPr>
        <p:spPr bwMode="auto">
          <a:xfrm>
            <a:off x="4103688" y="4572000"/>
            <a:ext cx="1152525" cy="866775"/>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113672" name="Text Box 8"/>
          <p:cNvSpPr txBox="1">
            <a:spLocks noChangeArrowheads="1"/>
          </p:cNvSpPr>
          <p:nvPr/>
        </p:nvSpPr>
        <p:spPr bwMode="auto">
          <a:xfrm>
            <a:off x="3765550" y="5410200"/>
            <a:ext cx="1828800" cy="493713"/>
          </a:xfrm>
          <a:prstGeom prst="rect">
            <a:avLst/>
          </a:prstGeom>
          <a:noFill/>
          <a:ln w="9525">
            <a:noFill/>
            <a:miter lim="800000"/>
            <a:headEnd/>
            <a:tailEnd/>
          </a:ln>
        </p:spPr>
        <p:txBody>
          <a:bodyPr>
            <a:spAutoFit/>
          </a:bodyPr>
          <a:lstStyle/>
          <a:p>
            <a:pPr algn="ctr"/>
            <a:r>
              <a:rPr lang="it-IT" sz="2800">
                <a:solidFill>
                  <a:schemeClr val="tx1"/>
                </a:solidFill>
              </a:rPr>
              <a:t>Cracker</a:t>
            </a:r>
          </a:p>
        </p:txBody>
      </p:sp>
      <p:sp>
        <p:nvSpPr>
          <p:cNvPr id="113678" name="modem"/>
          <p:cNvSpPr>
            <a:spLocks noEditPoints="1" noChangeArrowheads="1"/>
          </p:cNvSpPr>
          <p:nvPr/>
        </p:nvSpPr>
        <p:spPr bwMode="auto">
          <a:xfrm>
            <a:off x="3676650" y="2212975"/>
            <a:ext cx="1871663" cy="411163"/>
          </a:xfrm>
          <a:custGeom>
            <a:avLst/>
            <a:gdLst>
              <a:gd name="T0" fmla="*/ 0 w 21600"/>
              <a:gd name="T1" fmla="*/ 2147483647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0 w 21600"/>
              <a:gd name="T11" fmla="*/ 2147483647 h 21600"/>
              <a:gd name="T12" fmla="*/ 2147483647 w 21600"/>
              <a:gd name="T13" fmla="*/ 0 h 21600"/>
              <a:gd name="T14" fmla="*/ 2147483647 w 21600"/>
              <a:gd name="T15" fmla="*/ 2147483647 h 21600"/>
              <a:gd name="T16" fmla="*/ 0 w 21600"/>
              <a:gd name="T17" fmla="*/ 2147483647 h 21600"/>
              <a:gd name="T18" fmla="*/ 2147483647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00 w 21600"/>
              <a:gd name="T31" fmla="*/ 22400 h 21600"/>
              <a:gd name="T32" fmla="*/ 21200 w 21600"/>
              <a:gd name="T33" fmla="*/ 30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a:lstStyle/>
          <a:p>
            <a:endParaRPr lang="en-US"/>
          </a:p>
        </p:txBody>
      </p:sp>
      <p:sp>
        <p:nvSpPr>
          <p:cNvPr id="113683" name="Text Box 19"/>
          <p:cNvSpPr txBox="1">
            <a:spLocks noChangeArrowheads="1"/>
          </p:cNvSpPr>
          <p:nvPr/>
        </p:nvSpPr>
        <p:spPr bwMode="auto">
          <a:xfrm>
            <a:off x="3155950" y="1524000"/>
            <a:ext cx="3024188" cy="493713"/>
          </a:xfrm>
          <a:prstGeom prst="rect">
            <a:avLst/>
          </a:prstGeom>
          <a:noFill/>
          <a:ln w="9525">
            <a:noFill/>
            <a:miter lim="800000"/>
            <a:headEnd/>
            <a:tailEnd/>
          </a:ln>
        </p:spPr>
        <p:txBody>
          <a:bodyPr wrap="none">
            <a:spAutoFit/>
          </a:bodyPr>
          <a:lstStyle/>
          <a:p>
            <a:r>
              <a:rPr lang="it-IT" sz="2800" b="1">
                <a:solidFill>
                  <a:schemeClr val="tx1"/>
                </a:solidFill>
              </a:rPr>
              <a:t>LAN: 192.168.1.</a:t>
            </a:r>
            <a:r>
              <a:rPr lang="it-IT" sz="2800" b="1" i="1">
                <a:solidFill>
                  <a:schemeClr val="tx1"/>
                </a:solidFill>
                <a:latin typeface="Times New Roman" pitchFamily="18" charset="0"/>
              </a:rPr>
              <a:t>x</a:t>
            </a:r>
          </a:p>
        </p:txBody>
      </p:sp>
      <p:sp>
        <p:nvSpPr>
          <p:cNvPr id="113684" name="Text Box 20"/>
          <p:cNvSpPr txBox="1">
            <a:spLocks noChangeArrowheads="1"/>
          </p:cNvSpPr>
          <p:nvPr/>
        </p:nvSpPr>
        <p:spPr bwMode="auto">
          <a:xfrm>
            <a:off x="1009650" y="3186113"/>
            <a:ext cx="684213" cy="493712"/>
          </a:xfrm>
          <a:prstGeom prst="rect">
            <a:avLst/>
          </a:prstGeom>
          <a:noFill/>
          <a:ln w="9525">
            <a:noFill/>
            <a:miter lim="800000"/>
            <a:headEnd/>
            <a:tailEnd/>
          </a:ln>
        </p:spPr>
        <p:txBody>
          <a:bodyPr wrap="none">
            <a:spAutoFit/>
          </a:bodyPr>
          <a:lstStyle/>
          <a:p>
            <a:r>
              <a:rPr lang="it-IT" sz="2800">
                <a:solidFill>
                  <a:schemeClr val="tx1"/>
                </a:solidFill>
              </a:rPr>
              <a:t>.10</a:t>
            </a:r>
          </a:p>
        </p:txBody>
      </p:sp>
      <p:sp>
        <p:nvSpPr>
          <p:cNvPr id="113685" name="Text Box 21"/>
          <p:cNvSpPr txBox="1">
            <a:spLocks noChangeArrowheads="1"/>
          </p:cNvSpPr>
          <p:nvPr/>
        </p:nvSpPr>
        <p:spPr bwMode="auto">
          <a:xfrm>
            <a:off x="7423150" y="3262313"/>
            <a:ext cx="885825" cy="493712"/>
          </a:xfrm>
          <a:prstGeom prst="rect">
            <a:avLst/>
          </a:prstGeom>
          <a:noFill/>
          <a:ln w="9525">
            <a:noFill/>
            <a:miter lim="800000"/>
            <a:headEnd/>
            <a:tailEnd/>
          </a:ln>
        </p:spPr>
        <p:txBody>
          <a:bodyPr wrap="none">
            <a:spAutoFit/>
          </a:bodyPr>
          <a:lstStyle/>
          <a:p>
            <a:r>
              <a:rPr lang="it-IT" sz="2800">
                <a:solidFill>
                  <a:schemeClr val="tx1"/>
                </a:solidFill>
              </a:rPr>
              <a:t>.100</a:t>
            </a:r>
          </a:p>
        </p:txBody>
      </p:sp>
      <p:sp>
        <p:nvSpPr>
          <p:cNvPr id="30736" name="Text Box 22"/>
          <p:cNvSpPr txBox="1">
            <a:spLocks noChangeArrowheads="1"/>
          </p:cNvSpPr>
          <p:nvPr/>
        </p:nvSpPr>
        <p:spPr bwMode="auto">
          <a:xfrm>
            <a:off x="412750" y="1509713"/>
            <a:ext cx="1295400" cy="436562"/>
          </a:xfrm>
          <a:prstGeom prst="rect">
            <a:avLst/>
          </a:prstGeom>
          <a:noFill/>
          <a:ln w="9525">
            <a:noFill/>
            <a:miter lim="800000"/>
            <a:headEnd/>
            <a:tailEnd/>
          </a:ln>
        </p:spPr>
        <p:txBody>
          <a:bodyPr wrap="none">
            <a:spAutoFit/>
          </a:bodyPr>
          <a:lstStyle/>
          <a:p>
            <a:r>
              <a:rPr lang="it-IT" b="1">
                <a:solidFill>
                  <a:schemeClr val="tx1"/>
                </a:solidFill>
              </a:rPr>
              <a:t>CLIENT</a:t>
            </a:r>
          </a:p>
        </p:txBody>
      </p:sp>
      <p:sp>
        <p:nvSpPr>
          <p:cNvPr id="113687" name="Text Box 23"/>
          <p:cNvSpPr txBox="1">
            <a:spLocks noChangeArrowheads="1"/>
          </p:cNvSpPr>
          <p:nvPr/>
        </p:nvSpPr>
        <p:spPr bwMode="auto">
          <a:xfrm>
            <a:off x="7499350" y="1585913"/>
            <a:ext cx="184150" cy="366712"/>
          </a:xfrm>
          <a:prstGeom prst="rect">
            <a:avLst/>
          </a:prstGeom>
          <a:noFill/>
          <a:ln w="9525">
            <a:noFill/>
            <a:miter lim="800000"/>
            <a:headEnd/>
            <a:tailEnd/>
          </a:ln>
        </p:spPr>
        <p:txBody>
          <a:bodyPr wrap="none">
            <a:spAutoFit/>
          </a:bodyPr>
          <a:lstStyle/>
          <a:p>
            <a:endParaRPr lang="it-IT" b="1">
              <a:solidFill>
                <a:srgbClr val="0080FF"/>
              </a:solidFill>
            </a:endParaRPr>
          </a:p>
        </p:txBody>
      </p:sp>
      <p:sp>
        <p:nvSpPr>
          <p:cNvPr id="113688" name="Text Box 24"/>
          <p:cNvSpPr txBox="1">
            <a:spLocks noChangeArrowheads="1"/>
          </p:cNvSpPr>
          <p:nvPr/>
        </p:nvSpPr>
        <p:spPr bwMode="auto">
          <a:xfrm>
            <a:off x="7499350" y="1585913"/>
            <a:ext cx="1446213" cy="436562"/>
          </a:xfrm>
          <a:prstGeom prst="rect">
            <a:avLst/>
          </a:prstGeom>
          <a:noFill/>
          <a:ln w="9525">
            <a:noFill/>
            <a:miter lim="800000"/>
            <a:headEnd/>
            <a:tailEnd/>
          </a:ln>
        </p:spPr>
        <p:txBody>
          <a:bodyPr wrap="none">
            <a:spAutoFit/>
          </a:bodyPr>
          <a:lstStyle/>
          <a:p>
            <a:r>
              <a:rPr lang="it-IT" b="1">
                <a:solidFill>
                  <a:schemeClr val="tx1"/>
                </a:solidFill>
              </a:rPr>
              <a:t>SERVER</a:t>
            </a:r>
          </a:p>
        </p:txBody>
      </p:sp>
      <p:pic>
        <p:nvPicPr>
          <p:cNvPr id="113689" name="Picture 25" descr="User2"/>
          <p:cNvPicPr>
            <a:picLocks noChangeAspect="1" noChangeArrowheads="1"/>
          </p:cNvPicPr>
          <p:nvPr/>
        </p:nvPicPr>
        <p:blipFill>
          <a:blip r:embed="rId3" cstate="print"/>
          <a:srcRect/>
          <a:stretch>
            <a:fillRect/>
          </a:stretch>
        </p:blipFill>
        <p:spPr bwMode="auto">
          <a:xfrm>
            <a:off x="8413750" y="1951038"/>
            <a:ext cx="509588" cy="627062"/>
          </a:xfrm>
          <a:prstGeom prst="rect">
            <a:avLst/>
          </a:prstGeom>
          <a:noFill/>
          <a:ln w="9525">
            <a:noFill/>
            <a:miter lim="800000"/>
            <a:headEnd/>
            <a:tailEnd/>
          </a:ln>
        </p:spPr>
      </p:pic>
      <p:pic>
        <p:nvPicPr>
          <p:cNvPr id="30740" name="Picture 26" descr="User"/>
          <p:cNvPicPr>
            <a:picLocks noChangeAspect="1" noChangeArrowheads="1"/>
          </p:cNvPicPr>
          <p:nvPr/>
        </p:nvPicPr>
        <p:blipFill>
          <a:blip r:embed="rId4" cstate="print"/>
          <a:srcRect/>
          <a:stretch>
            <a:fillRect/>
          </a:stretch>
        </p:blipFill>
        <p:spPr bwMode="auto">
          <a:xfrm>
            <a:off x="184150" y="1874838"/>
            <a:ext cx="533400" cy="627062"/>
          </a:xfrm>
          <a:prstGeom prst="rect">
            <a:avLst/>
          </a:prstGeom>
          <a:noFill/>
          <a:ln w="9525">
            <a:noFill/>
            <a:miter lim="800000"/>
            <a:headEnd/>
            <a:tailEnd/>
          </a:ln>
        </p:spPr>
      </p:pic>
      <p:sp>
        <p:nvSpPr>
          <p:cNvPr id="113691" name="Text Box 27"/>
          <p:cNvSpPr txBox="1">
            <a:spLocks noChangeArrowheads="1"/>
          </p:cNvSpPr>
          <p:nvPr/>
        </p:nvSpPr>
        <p:spPr bwMode="auto">
          <a:xfrm>
            <a:off x="4451350" y="2270125"/>
            <a:ext cx="1219200" cy="366713"/>
          </a:xfrm>
          <a:prstGeom prst="rect">
            <a:avLst/>
          </a:prstGeom>
          <a:noFill/>
          <a:ln w="9525">
            <a:noFill/>
            <a:miter lim="800000"/>
            <a:headEnd/>
            <a:tailEnd/>
          </a:ln>
          <a:effectLst/>
        </p:spPr>
        <p:txBody>
          <a:bodyPr>
            <a:spAutoFit/>
          </a:bodyPr>
          <a:lstStyle/>
          <a:p>
            <a:pPr>
              <a:spcBef>
                <a:spcPct val="50000"/>
              </a:spcBef>
              <a:defRPr/>
            </a:pPr>
            <a:r>
              <a:rPr lang="it-IT" b="1"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switch</a:t>
            </a:r>
          </a:p>
        </p:txBody>
      </p:sp>
      <p:sp>
        <p:nvSpPr>
          <p:cNvPr id="113692" name="Line 28"/>
          <p:cNvSpPr>
            <a:spLocks noChangeShapeType="1"/>
          </p:cNvSpPr>
          <p:nvPr/>
        </p:nvSpPr>
        <p:spPr bwMode="auto">
          <a:xfrm>
            <a:off x="1993900" y="2484438"/>
            <a:ext cx="1600200" cy="0"/>
          </a:xfrm>
          <a:prstGeom prst="line">
            <a:avLst/>
          </a:prstGeom>
          <a:noFill/>
          <a:ln w="28575">
            <a:solidFill>
              <a:srgbClr val="000099"/>
            </a:solidFill>
            <a:round/>
            <a:headEnd type="oval" w="lg" len="lg"/>
            <a:tailEnd type="oval" w="lg" len="lg"/>
          </a:ln>
        </p:spPr>
        <p:txBody>
          <a:bodyPr/>
          <a:lstStyle/>
          <a:p>
            <a:endParaRPr lang="en-US"/>
          </a:p>
        </p:txBody>
      </p:sp>
      <p:sp>
        <p:nvSpPr>
          <p:cNvPr id="113693" name="Line 29"/>
          <p:cNvSpPr>
            <a:spLocks noChangeShapeType="1"/>
          </p:cNvSpPr>
          <p:nvPr/>
        </p:nvSpPr>
        <p:spPr bwMode="auto">
          <a:xfrm>
            <a:off x="5622925" y="2484438"/>
            <a:ext cx="1600200" cy="0"/>
          </a:xfrm>
          <a:prstGeom prst="line">
            <a:avLst/>
          </a:prstGeom>
          <a:noFill/>
          <a:ln w="28575">
            <a:solidFill>
              <a:srgbClr val="000099"/>
            </a:solidFill>
            <a:round/>
            <a:headEnd type="oval" w="lg" len="lg"/>
            <a:tailEnd type="oval" w="lg" len="lg"/>
          </a:ln>
        </p:spPr>
        <p:txBody>
          <a:bodyPr/>
          <a:lstStyle/>
          <a:p>
            <a:endParaRPr lang="en-US"/>
          </a:p>
        </p:txBody>
      </p:sp>
      <p:sp>
        <p:nvSpPr>
          <p:cNvPr id="113694" name="Line 30"/>
          <p:cNvSpPr>
            <a:spLocks noChangeShapeType="1"/>
          </p:cNvSpPr>
          <p:nvPr/>
        </p:nvSpPr>
        <p:spPr bwMode="auto">
          <a:xfrm flipH="1">
            <a:off x="4618038" y="2703513"/>
            <a:ext cx="14287" cy="1716087"/>
          </a:xfrm>
          <a:prstGeom prst="line">
            <a:avLst/>
          </a:prstGeom>
          <a:noFill/>
          <a:ln w="28575">
            <a:solidFill>
              <a:srgbClr val="000099"/>
            </a:solidFill>
            <a:round/>
            <a:headEnd type="oval" w="lg" len="lg"/>
            <a:tailEnd type="oval" w="lg" len="lg"/>
          </a:ln>
        </p:spPr>
        <p:txBody>
          <a:bodyPr/>
          <a:lstStyle/>
          <a:p>
            <a:endParaRPr lang="en-US"/>
          </a:p>
        </p:txBody>
      </p:sp>
      <p:sp>
        <p:nvSpPr>
          <p:cNvPr id="113695" name="Text Box 31"/>
          <p:cNvSpPr txBox="1">
            <a:spLocks noChangeArrowheads="1"/>
          </p:cNvSpPr>
          <p:nvPr/>
        </p:nvSpPr>
        <p:spPr bwMode="auto">
          <a:xfrm>
            <a:off x="2165350" y="2103438"/>
            <a:ext cx="1536700" cy="436562"/>
          </a:xfrm>
          <a:prstGeom prst="rect">
            <a:avLst/>
          </a:prstGeom>
          <a:noFill/>
          <a:ln w="9525">
            <a:noFill/>
            <a:miter lim="800000"/>
            <a:headEnd/>
            <a:tailEnd/>
          </a:ln>
        </p:spPr>
        <p:txBody>
          <a:bodyPr wrap="none">
            <a:spAutoFit/>
          </a:bodyPr>
          <a:lstStyle/>
          <a:p>
            <a:r>
              <a:rPr lang="it-IT">
                <a:solidFill>
                  <a:schemeClr val="tx1"/>
                </a:solidFill>
              </a:rPr>
              <a:t>&lt;&lt; link &gt;&gt;</a:t>
            </a:r>
          </a:p>
        </p:txBody>
      </p:sp>
      <p:sp>
        <p:nvSpPr>
          <p:cNvPr id="113696" name="Rectangle 32"/>
          <p:cNvSpPr>
            <a:spLocks noChangeArrowheads="1"/>
          </p:cNvSpPr>
          <p:nvPr/>
        </p:nvSpPr>
        <p:spPr bwMode="auto">
          <a:xfrm>
            <a:off x="5822950" y="2103438"/>
            <a:ext cx="1536700" cy="436562"/>
          </a:xfrm>
          <a:prstGeom prst="rect">
            <a:avLst/>
          </a:prstGeom>
          <a:noFill/>
          <a:ln w="9525">
            <a:noFill/>
            <a:miter lim="800000"/>
            <a:headEnd/>
            <a:tailEnd/>
          </a:ln>
        </p:spPr>
        <p:txBody>
          <a:bodyPr wrap="none">
            <a:spAutoFit/>
          </a:bodyPr>
          <a:lstStyle/>
          <a:p>
            <a:r>
              <a:rPr lang="it-IT">
                <a:solidFill>
                  <a:schemeClr val="tx1"/>
                </a:solidFill>
              </a:rPr>
              <a:t>&lt;&lt; link &gt;&gt;</a:t>
            </a:r>
          </a:p>
        </p:txBody>
      </p:sp>
      <p:sp>
        <p:nvSpPr>
          <p:cNvPr id="113697" name="Rectangle 33"/>
          <p:cNvSpPr>
            <a:spLocks noChangeArrowheads="1"/>
          </p:cNvSpPr>
          <p:nvPr/>
        </p:nvSpPr>
        <p:spPr bwMode="auto">
          <a:xfrm rot="-5400000">
            <a:off x="3826669" y="3628232"/>
            <a:ext cx="1187450" cy="366712"/>
          </a:xfrm>
          <a:prstGeom prst="rect">
            <a:avLst/>
          </a:prstGeom>
          <a:noFill/>
          <a:ln w="9525">
            <a:noFill/>
            <a:miter lim="800000"/>
            <a:headEnd/>
            <a:tailEnd/>
          </a:ln>
        </p:spPr>
        <p:txBody>
          <a:bodyPr wrap="none">
            <a:spAutoFit/>
          </a:bodyPr>
          <a:lstStyle/>
          <a:p>
            <a:r>
              <a:rPr lang="it-IT"/>
              <a:t>&lt;&lt; link &gt;&gt;</a:t>
            </a:r>
          </a:p>
        </p:txBody>
      </p:sp>
      <p:sp>
        <p:nvSpPr>
          <p:cNvPr id="113700" name="Text Box 36"/>
          <p:cNvSpPr txBox="1">
            <a:spLocks noChangeArrowheads="1"/>
          </p:cNvSpPr>
          <p:nvPr/>
        </p:nvSpPr>
        <p:spPr bwMode="auto">
          <a:xfrm>
            <a:off x="4438650" y="5867400"/>
            <a:ext cx="484188" cy="493713"/>
          </a:xfrm>
          <a:prstGeom prst="rect">
            <a:avLst/>
          </a:prstGeom>
          <a:noFill/>
          <a:ln w="9525">
            <a:noFill/>
            <a:miter lim="800000"/>
            <a:headEnd/>
            <a:tailEnd/>
          </a:ln>
        </p:spPr>
        <p:txBody>
          <a:bodyPr wrap="none">
            <a:spAutoFit/>
          </a:bodyPr>
          <a:lstStyle/>
          <a:p>
            <a:r>
              <a:rPr lang="it-IT" sz="2800">
                <a:solidFill>
                  <a:schemeClr val="tx1"/>
                </a:solidFill>
              </a:rPr>
              <a:t>.1</a:t>
            </a:r>
          </a:p>
        </p:txBody>
      </p:sp>
      <p:sp>
        <p:nvSpPr>
          <p:cNvPr id="113701" name="Text Box 37"/>
          <p:cNvSpPr txBox="1">
            <a:spLocks noChangeArrowheads="1"/>
          </p:cNvSpPr>
          <p:nvPr/>
        </p:nvSpPr>
        <p:spPr bwMode="auto">
          <a:xfrm>
            <a:off x="6477000" y="5811838"/>
            <a:ext cx="1006475" cy="436562"/>
          </a:xfrm>
          <a:prstGeom prst="rect">
            <a:avLst/>
          </a:prstGeom>
          <a:noFill/>
          <a:ln w="9525">
            <a:noFill/>
            <a:miter lim="800000"/>
            <a:headEnd/>
            <a:tailEnd/>
          </a:ln>
        </p:spPr>
        <p:txBody>
          <a:bodyPr wrap="none">
            <a:spAutoFit/>
          </a:bodyPr>
          <a:lstStyle/>
          <a:p>
            <a:r>
              <a:rPr lang="it-IT" b="1">
                <a:solidFill>
                  <a:schemeClr val="tx1"/>
                </a:solidFill>
              </a:rPr>
              <a:t>RJ 45</a:t>
            </a:r>
          </a:p>
        </p:txBody>
      </p:sp>
      <p:sp>
        <p:nvSpPr>
          <p:cNvPr id="113703" name="Oval 39"/>
          <p:cNvSpPr>
            <a:spLocks noChangeArrowheads="1"/>
          </p:cNvSpPr>
          <p:nvPr/>
        </p:nvSpPr>
        <p:spPr bwMode="auto">
          <a:xfrm>
            <a:off x="6172200" y="5911850"/>
            <a:ext cx="152400" cy="152400"/>
          </a:xfrm>
          <a:prstGeom prst="ellipse">
            <a:avLst/>
          </a:prstGeom>
          <a:solidFill>
            <a:srgbClr val="000099"/>
          </a:solidFill>
          <a:ln w="9525">
            <a:solidFill>
              <a:schemeClr val="tx1"/>
            </a:solidFill>
            <a:round/>
            <a:headEnd/>
            <a:tailEnd/>
          </a:ln>
        </p:spPr>
        <p:txBody>
          <a:bodyPr wrap="none" anchor="ctr"/>
          <a:lstStyle/>
          <a:p>
            <a:endParaRPr lang="it-IT"/>
          </a:p>
        </p:txBody>
      </p:sp>
      <p:sp>
        <p:nvSpPr>
          <p:cNvPr id="113704" name="Line 40"/>
          <p:cNvSpPr>
            <a:spLocks noChangeShapeType="1"/>
          </p:cNvSpPr>
          <p:nvPr/>
        </p:nvSpPr>
        <p:spPr bwMode="auto">
          <a:xfrm>
            <a:off x="6096000" y="5568950"/>
            <a:ext cx="381000" cy="0"/>
          </a:xfrm>
          <a:prstGeom prst="line">
            <a:avLst/>
          </a:prstGeom>
          <a:noFill/>
          <a:ln w="38100">
            <a:solidFill>
              <a:srgbClr val="000099"/>
            </a:solidFill>
            <a:round/>
            <a:headEnd/>
            <a:tailEnd/>
          </a:ln>
        </p:spPr>
        <p:txBody>
          <a:bodyPr/>
          <a:lstStyle/>
          <a:p>
            <a:endParaRPr lang="en-US"/>
          </a:p>
        </p:txBody>
      </p:sp>
      <p:sp>
        <p:nvSpPr>
          <p:cNvPr id="113705" name="Text Box 41"/>
          <p:cNvSpPr txBox="1">
            <a:spLocks noChangeArrowheads="1"/>
          </p:cNvSpPr>
          <p:nvPr/>
        </p:nvSpPr>
        <p:spPr bwMode="auto">
          <a:xfrm>
            <a:off x="6477000" y="5354638"/>
            <a:ext cx="2133600" cy="436562"/>
          </a:xfrm>
          <a:prstGeom prst="rect">
            <a:avLst/>
          </a:prstGeom>
          <a:noFill/>
          <a:ln w="9525">
            <a:noFill/>
            <a:miter lim="800000"/>
            <a:headEnd/>
            <a:tailEnd/>
          </a:ln>
        </p:spPr>
        <p:txBody>
          <a:bodyPr wrap="none">
            <a:spAutoFit/>
          </a:bodyPr>
          <a:lstStyle/>
          <a:p>
            <a:r>
              <a:rPr lang="it-IT" b="1">
                <a:solidFill>
                  <a:schemeClr val="tx1"/>
                </a:solidFill>
              </a:rPr>
              <a:t>Ethernet UTP</a:t>
            </a:r>
          </a:p>
        </p:txBody>
      </p:sp>
      <p:sp>
        <p:nvSpPr>
          <p:cNvPr id="113706" name="Rectangle 42"/>
          <p:cNvSpPr>
            <a:spLocks noChangeArrowheads="1"/>
          </p:cNvSpPr>
          <p:nvPr/>
        </p:nvSpPr>
        <p:spPr bwMode="auto">
          <a:xfrm>
            <a:off x="488950" y="3657600"/>
            <a:ext cx="3246438" cy="2554288"/>
          </a:xfrm>
          <a:prstGeom prst="rect">
            <a:avLst/>
          </a:prstGeom>
          <a:noFill/>
          <a:ln w="9525">
            <a:noFill/>
            <a:miter lim="800000"/>
            <a:headEnd/>
            <a:tailEnd/>
          </a:ln>
        </p:spPr>
        <p:txBody>
          <a:bodyPr>
            <a:spAutoFit/>
          </a:bodyPr>
          <a:lstStyle/>
          <a:p>
            <a:pPr>
              <a:lnSpc>
                <a:spcPct val="100000"/>
              </a:lnSpc>
            </a:pPr>
            <a:r>
              <a:rPr lang="en-GB" sz="2000">
                <a:solidFill>
                  <a:schemeClr val="tx1"/>
                </a:solidFill>
              </a:rPr>
              <a:t>In a switched network, </a:t>
            </a:r>
          </a:p>
          <a:p>
            <a:pPr>
              <a:lnSpc>
                <a:spcPct val="100000"/>
              </a:lnSpc>
            </a:pPr>
            <a:r>
              <a:rPr lang="en-GB" sz="2000">
                <a:solidFill>
                  <a:schemeClr val="tx1"/>
                </a:solidFill>
              </a:rPr>
              <a:t>packets are sent only</a:t>
            </a:r>
          </a:p>
          <a:p>
            <a:pPr>
              <a:lnSpc>
                <a:spcPct val="100000"/>
              </a:lnSpc>
            </a:pPr>
            <a:r>
              <a:rPr lang="en-GB" sz="2000">
                <a:solidFill>
                  <a:schemeClr val="tx1"/>
                </a:solidFill>
              </a:rPr>
              <a:t>to the destination </a:t>
            </a:r>
          </a:p>
          <a:p>
            <a:pPr>
              <a:lnSpc>
                <a:spcPct val="100000"/>
              </a:lnSpc>
            </a:pPr>
            <a:r>
              <a:rPr lang="en-GB" sz="2000">
                <a:solidFill>
                  <a:schemeClr val="tx1"/>
                </a:solidFill>
              </a:rPr>
              <a:t>computer</a:t>
            </a:r>
          </a:p>
          <a:p>
            <a:pPr>
              <a:lnSpc>
                <a:spcPct val="100000"/>
              </a:lnSpc>
            </a:pPr>
            <a:r>
              <a:rPr lang="en-GB" sz="2000">
                <a:solidFill>
                  <a:schemeClr val="tx1"/>
                </a:solidFill>
              </a:rPr>
              <a:t>One would think that </a:t>
            </a:r>
          </a:p>
          <a:p>
            <a:pPr>
              <a:lnSpc>
                <a:spcPct val="100000"/>
              </a:lnSpc>
            </a:pPr>
            <a:r>
              <a:rPr lang="en-GB" sz="2000">
                <a:solidFill>
                  <a:schemeClr val="tx1"/>
                </a:solidFill>
              </a:rPr>
              <a:t>another computer plugged</a:t>
            </a:r>
            <a:br>
              <a:rPr lang="en-GB" sz="2000">
                <a:solidFill>
                  <a:schemeClr val="tx1"/>
                </a:solidFill>
              </a:rPr>
            </a:br>
            <a:r>
              <a:rPr lang="en-GB" sz="2000">
                <a:solidFill>
                  <a:schemeClr val="tx1"/>
                </a:solidFill>
              </a:rPr>
              <a:t>to the switch cannot</a:t>
            </a:r>
            <a:br>
              <a:rPr lang="en-GB" sz="2000">
                <a:solidFill>
                  <a:schemeClr val="tx1"/>
                </a:solidFill>
              </a:rPr>
            </a:br>
            <a:r>
              <a:rPr lang="en-GB" sz="2000">
                <a:solidFill>
                  <a:schemeClr val="tx1"/>
                </a:solidFill>
              </a:rPr>
              <a:t>sniff traffic</a:t>
            </a:r>
            <a:endParaRPr lang="it-IT" sz="2000">
              <a:solidFill>
                <a:schemeClr val="tx1"/>
              </a:solidFill>
            </a:endParaRPr>
          </a:p>
        </p:txBody>
      </p:sp>
      <p:sp>
        <p:nvSpPr>
          <p:cNvPr id="113707" name="Rectangle 43"/>
          <p:cNvSpPr>
            <a:spLocks noChangeArrowheads="1"/>
          </p:cNvSpPr>
          <p:nvPr/>
        </p:nvSpPr>
        <p:spPr bwMode="auto">
          <a:xfrm>
            <a:off x="4891088" y="2879725"/>
            <a:ext cx="2608262" cy="1311275"/>
          </a:xfrm>
          <a:prstGeom prst="rect">
            <a:avLst/>
          </a:prstGeom>
          <a:noFill/>
          <a:ln w="9525">
            <a:noFill/>
            <a:miter lim="800000"/>
            <a:headEnd/>
            <a:tailEnd/>
          </a:ln>
        </p:spPr>
        <p:txBody>
          <a:bodyPr wrap="none">
            <a:spAutoFit/>
          </a:bodyPr>
          <a:lstStyle/>
          <a:p>
            <a:pPr>
              <a:lnSpc>
                <a:spcPct val="100000"/>
              </a:lnSpc>
              <a:defRPr/>
            </a:pPr>
            <a:r>
              <a:rPr lang="en-GB" sz="2000" dirty="0">
                <a:solidFill>
                  <a:schemeClr val="tx1"/>
                </a:solidFill>
              </a:rPr>
              <a:t>Add a user on server:</a:t>
            </a:r>
          </a:p>
          <a:p>
            <a:pPr>
              <a:lnSpc>
                <a:spcPct val="100000"/>
              </a:lnSpc>
              <a:defRPr/>
            </a:pPr>
            <a:r>
              <a:rPr lang="en-GB" sz="2000" dirty="0" err="1">
                <a:solidFill>
                  <a:schemeClr val="accent3"/>
                </a:solidFill>
                <a:latin typeface="Tahoma" pitchFamily="34" charset="0"/>
              </a:rPr>
              <a:t>adduser</a:t>
            </a:r>
            <a:r>
              <a:rPr lang="en-GB" sz="2000" b="1" dirty="0">
                <a:solidFill>
                  <a:schemeClr val="accent3"/>
                </a:solidFill>
                <a:latin typeface="Tahoma" pitchFamily="34" charset="0"/>
              </a:rPr>
              <a:t> </a:t>
            </a:r>
            <a:r>
              <a:rPr lang="en-GB" sz="2000" dirty="0">
                <a:solidFill>
                  <a:schemeClr val="accent3"/>
                </a:solidFill>
                <a:latin typeface="Tahoma" pitchFamily="34" charset="0"/>
              </a:rPr>
              <a:t>user</a:t>
            </a:r>
          </a:p>
          <a:p>
            <a:pPr>
              <a:lnSpc>
                <a:spcPct val="100000"/>
              </a:lnSpc>
              <a:defRPr/>
            </a:pPr>
            <a:r>
              <a:rPr lang="en-GB" sz="2000" dirty="0">
                <a:solidFill>
                  <a:schemeClr val="tx1"/>
                </a:solidFill>
                <a:latin typeface="Tahoma" pitchFamily="34" charset="0"/>
              </a:rPr>
              <a:t>and then follow </a:t>
            </a:r>
            <a:br>
              <a:rPr lang="en-GB" sz="2000" dirty="0">
                <a:solidFill>
                  <a:schemeClr val="tx1"/>
                </a:solidFill>
                <a:latin typeface="Tahoma" pitchFamily="34" charset="0"/>
              </a:rPr>
            </a:br>
            <a:r>
              <a:rPr lang="en-GB" sz="2000" dirty="0">
                <a:solidFill>
                  <a:schemeClr val="tx1"/>
                </a:solidFill>
                <a:latin typeface="Tahoma" pitchFamily="34" charset="0"/>
              </a:rPr>
              <a:t>program instructions</a:t>
            </a:r>
            <a:endParaRPr lang="it-IT" sz="2000" dirty="0">
              <a:solidFill>
                <a:schemeClr val="tx1"/>
              </a:solidFill>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3678"/>
                                        </p:tgtEl>
                                        <p:attrNameLst>
                                          <p:attrName>style.visibility</p:attrName>
                                        </p:attrNameLst>
                                      </p:cBhvr>
                                      <p:to>
                                        <p:strVal val="visible"/>
                                      </p:to>
                                    </p:set>
                                    <p:animEffect transition="in" filter="fade">
                                      <p:cBhvr>
                                        <p:cTn id="7" dur="1000"/>
                                        <p:tgtEl>
                                          <p:spTgt spid="11367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3691"/>
                                        </p:tgtEl>
                                        <p:attrNameLst>
                                          <p:attrName>style.visibility</p:attrName>
                                        </p:attrNameLst>
                                      </p:cBhvr>
                                      <p:to>
                                        <p:strVal val="visible"/>
                                      </p:to>
                                    </p:set>
                                    <p:animEffect transition="in" filter="fade">
                                      <p:cBhvr>
                                        <p:cTn id="10" dur="1000"/>
                                        <p:tgtEl>
                                          <p:spTgt spid="11369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3668"/>
                                        </p:tgtEl>
                                        <p:attrNameLst>
                                          <p:attrName>style.visibility</p:attrName>
                                        </p:attrNameLst>
                                      </p:cBhvr>
                                      <p:to>
                                        <p:strVal val="visible"/>
                                      </p:to>
                                    </p:set>
                                    <p:animEffect transition="in" filter="fade">
                                      <p:cBhvr>
                                        <p:cTn id="15" dur="2000"/>
                                        <p:tgtEl>
                                          <p:spTgt spid="11366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3670"/>
                                        </p:tgtEl>
                                        <p:attrNameLst>
                                          <p:attrName>style.visibility</p:attrName>
                                        </p:attrNameLst>
                                      </p:cBhvr>
                                      <p:to>
                                        <p:strVal val="visible"/>
                                      </p:to>
                                    </p:set>
                                    <p:animEffect transition="in" filter="fade">
                                      <p:cBhvr>
                                        <p:cTn id="18" dur="2000"/>
                                        <p:tgtEl>
                                          <p:spTgt spid="113670"/>
                                        </p:tgtEl>
                                      </p:cBhvr>
                                    </p:animEffect>
                                  </p:childTnLst>
                                </p:cTn>
                              </p:par>
                              <p:par>
                                <p:cTn id="19" presetID="10" presetClass="entr" presetSubtype="0" fill="hold" grpId="0" nodeType="withEffect" nodePh="1">
                                  <p:stCondLst>
                                    <p:cond delay="0"/>
                                  </p:stCondLst>
                                  <p:endCondLst>
                                    <p:cond evt="begin" delay="0">
                                      <p:tn val="19"/>
                                    </p:cond>
                                  </p:endCondLst>
                                  <p:childTnLst>
                                    <p:set>
                                      <p:cBhvr>
                                        <p:cTn id="20" dur="1" fill="hold">
                                          <p:stCondLst>
                                            <p:cond delay="0"/>
                                          </p:stCondLst>
                                        </p:cTn>
                                        <p:tgtEl>
                                          <p:spTgt spid="113687"/>
                                        </p:tgtEl>
                                        <p:attrNameLst>
                                          <p:attrName>style.visibility</p:attrName>
                                        </p:attrNameLst>
                                      </p:cBhvr>
                                      <p:to>
                                        <p:strVal val="visible"/>
                                      </p:to>
                                    </p:set>
                                    <p:animEffect transition="in" filter="fade">
                                      <p:cBhvr>
                                        <p:cTn id="21" dur="2000"/>
                                        <p:tgtEl>
                                          <p:spTgt spid="11368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3688"/>
                                        </p:tgtEl>
                                        <p:attrNameLst>
                                          <p:attrName>style.visibility</p:attrName>
                                        </p:attrNameLst>
                                      </p:cBhvr>
                                      <p:to>
                                        <p:strVal val="visible"/>
                                      </p:to>
                                    </p:set>
                                    <p:animEffect transition="in" filter="fade">
                                      <p:cBhvr>
                                        <p:cTn id="24" dur="2000"/>
                                        <p:tgtEl>
                                          <p:spTgt spid="113688"/>
                                        </p:tgtEl>
                                      </p:cBhvr>
                                    </p:animEffect>
                                  </p:childTnLst>
                                </p:cTn>
                              </p:par>
                              <p:par>
                                <p:cTn id="25" presetID="10" presetClass="entr" presetSubtype="0" fill="hold" nodeType="withEffect">
                                  <p:stCondLst>
                                    <p:cond delay="0"/>
                                  </p:stCondLst>
                                  <p:childTnLst>
                                    <p:set>
                                      <p:cBhvr>
                                        <p:cTn id="26" dur="1" fill="hold">
                                          <p:stCondLst>
                                            <p:cond delay="0"/>
                                          </p:stCondLst>
                                        </p:cTn>
                                        <p:tgtEl>
                                          <p:spTgt spid="113689"/>
                                        </p:tgtEl>
                                        <p:attrNameLst>
                                          <p:attrName>style.visibility</p:attrName>
                                        </p:attrNameLst>
                                      </p:cBhvr>
                                      <p:to>
                                        <p:strVal val="visible"/>
                                      </p:to>
                                    </p:set>
                                    <p:animEffect transition="in" filter="fade">
                                      <p:cBhvr>
                                        <p:cTn id="27" dur="1000"/>
                                        <p:tgtEl>
                                          <p:spTgt spid="11368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3683"/>
                                        </p:tgtEl>
                                        <p:attrNameLst>
                                          <p:attrName>style.visibility</p:attrName>
                                        </p:attrNameLst>
                                      </p:cBhvr>
                                      <p:to>
                                        <p:strVal val="visible"/>
                                      </p:to>
                                    </p:set>
                                    <p:animEffect transition="in" filter="fade">
                                      <p:cBhvr>
                                        <p:cTn id="32" dur="1000"/>
                                        <p:tgtEl>
                                          <p:spTgt spid="11368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3684"/>
                                        </p:tgtEl>
                                        <p:attrNameLst>
                                          <p:attrName>style.visibility</p:attrName>
                                        </p:attrNameLst>
                                      </p:cBhvr>
                                      <p:to>
                                        <p:strVal val="visible"/>
                                      </p:to>
                                    </p:set>
                                    <p:animEffect transition="in" filter="fade">
                                      <p:cBhvr>
                                        <p:cTn id="35" dur="1000"/>
                                        <p:tgtEl>
                                          <p:spTgt spid="11368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3685"/>
                                        </p:tgtEl>
                                        <p:attrNameLst>
                                          <p:attrName>style.visibility</p:attrName>
                                        </p:attrNameLst>
                                      </p:cBhvr>
                                      <p:to>
                                        <p:strVal val="visible"/>
                                      </p:to>
                                    </p:set>
                                    <p:animEffect transition="in" filter="fade">
                                      <p:cBhvr>
                                        <p:cTn id="38" dur="1000"/>
                                        <p:tgtEl>
                                          <p:spTgt spid="11368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13695"/>
                                        </p:tgtEl>
                                        <p:attrNameLst>
                                          <p:attrName>style.visibility</p:attrName>
                                        </p:attrNameLst>
                                      </p:cBhvr>
                                      <p:to>
                                        <p:strVal val="visible"/>
                                      </p:to>
                                    </p:set>
                                    <p:animEffect transition="in" filter="fade">
                                      <p:cBhvr>
                                        <p:cTn id="43" dur="2000"/>
                                        <p:tgtEl>
                                          <p:spTgt spid="11369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13693"/>
                                        </p:tgtEl>
                                        <p:attrNameLst>
                                          <p:attrName>style.visibility</p:attrName>
                                        </p:attrNameLst>
                                      </p:cBhvr>
                                      <p:to>
                                        <p:strVal val="visible"/>
                                      </p:to>
                                    </p:set>
                                    <p:animEffect transition="in" filter="fade">
                                      <p:cBhvr>
                                        <p:cTn id="46" dur="2000"/>
                                        <p:tgtEl>
                                          <p:spTgt spid="11369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3696"/>
                                        </p:tgtEl>
                                        <p:attrNameLst>
                                          <p:attrName>style.visibility</p:attrName>
                                        </p:attrNameLst>
                                      </p:cBhvr>
                                      <p:to>
                                        <p:strVal val="visible"/>
                                      </p:to>
                                    </p:set>
                                    <p:animEffect transition="in" filter="fade">
                                      <p:cBhvr>
                                        <p:cTn id="49" dur="2000"/>
                                        <p:tgtEl>
                                          <p:spTgt spid="11369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3692"/>
                                        </p:tgtEl>
                                        <p:attrNameLst>
                                          <p:attrName>style.visibility</p:attrName>
                                        </p:attrNameLst>
                                      </p:cBhvr>
                                      <p:to>
                                        <p:strVal val="visible"/>
                                      </p:to>
                                    </p:set>
                                    <p:animEffect transition="in" filter="fade">
                                      <p:cBhvr>
                                        <p:cTn id="52" dur="2000"/>
                                        <p:tgtEl>
                                          <p:spTgt spid="11369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13701"/>
                                        </p:tgtEl>
                                        <p:attrNameLst>
                                          <p:attrName>style.visibility</p:attrName>
                                        </p:attrNameLst>
                                      </p:cBhvr>
                                      <p:to>
                                        <p:strVal val="visible"/>
                                      </p:to>
                                    </p:set>
                                    <p:animEffect transition="in" filter="fade">
                                      <p:cBhvr>
                                        <p:cTn id="55" dur="1000"/>
                                        <p:tgtEl>
                                          <p:spTgt spid="11370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13703"/>
                                        </p:tgtEl>
                                        <p:attrNameLst>
                                          <p:attrName>style.visibility</p:attrName>
                                        </p:attrNameLst>
                                      </p:cBhvr>
                                      <p:to>
                                        <p:strVal val="visible"/>
                                      </p:to>
                                    </p:set>
                                    <p:animEffect transition="in" filter="fade">
                                      <p:cBhvr>
                                        <p:cTn id="58" dur="1000"/>
                                        <p:tgtEl>
                                          <p:spTgt spid="11370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13704"/>
                                        </p:tgtEl>
                                        <p:attrNameLst>
                                          <p:attrName>style.visibility</p:attrName>
                                        </p:attrNameLst>
                                      </p:cBhvr>
                                      <p:to>
                                        <p:strVal val="visible"/>
                                      </p:to>
                                    </p:set>
                                    <p:animEffect transition="in" filter="fade">
                                      <p:cBhvr>
                                        <p:cTn id="61" dur="1000"/>
                                        <p:tgtEl>
                                          <p:spTgt spid="11370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13705"/>
                                        </p:tgtEl>
                                        <p:attrNameLst>
                                          <p:attrName>style.visibility</p:attrName>
                                        </p:attrNameLst>
                                      </p:cBhvr>
                                      <p:to>
                                        <p:strVal val="visible"/>
                                      </p:to>
                                    </p:set>
                                    <p:animEffect transition="in" filter="fade">
                                      <p:cBhvr>
                                        <p:cTn id="64" dur="1000"/>
                                        <p:tgtEl>
                                          <p:spTgt spid="113705"/>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13706"/>
                                        </p:tgtEl>
                                        <p:attrNameLst>
                                          <p:attrName>style.visibility</p:attrName>
                                        </p:attrNameLst>
                                      </p:cBhvr>
                                      <p:to>
                                        <p:strVal val="visible"/>
                                      </p:to>
                                    </p:set>
                                    <p:animEffect transition="in" filter="fade">
                                      <p:cBhvr>
                                        <p:cTn id="69" dur="2000"/>
                                        <p:tgtEl>
                                          <p:spTgt spid="11370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13671"/>
                                        </p:tgtEl>
                                        <p:attrNameLst>
                                          <p:attrName>style.visibility</p:attrName>
                                        </p:attrNameLst>
                                      </p:cBhvr>
                                      <p:to>
                                        <p:strVal val="visible"/>
                                      </p:to>
                                    </p:set>
                                    <p:animEffect transition="in" filter="fade">
                                      <p:cBhvr>
                                        <p:cTn id="74" dur="1000"/>
                                        <p:tgtEl>
                                          <p:spTgt spid="11367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13672"/>
                                        </p:tgtEl>
                                        <p:attrNameLst>
                                          <p:attrName>style.visibility</p:attrName>
                                        </p:attrNameLst>
                                      </p:cBhvr>
                                      <p:to>
                                        <p:strVal val="visible"/>
                                      </p:to>
                                    </p:set>
                                    <p:animEffect transition="in" filter="fade">
                                      <p:cBhvr>
                                        <p:cTn id="77" dur="1000"/>
                                        <p:tgtEl>
                                          <p:spTgt spid="11367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13700"/>
                                        </p:tgtEl>
                                        <p:attrNameLst>
                                          <p:attrName>style.visibility</p:attrName>
                                        </p:attrNameLst>
                                      </p:cBhvr>
                                      <p:to>
                                        <p:strVal val="visible"/>
                                      </p:to>
                                    </p:set>
                                    <p:animEffect transition="in" filter="fade">
                                      <p:cBhvr>
                                        <p:cTn id="80" dur="1000"/>
                                        <p:tgtEl>
                                          <p:spTgt spid="11370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13697"/>
                                        </p:tgtEl>
                                        <p:attrNameLst>
                                          <p:attrName>style.visibility</p:attrName>
                                        </p:attrNameLst>
                                      </p:cBhvr>
                                      <p:to>
                                        <p:strVal val="visible"/>
                                      </p:to>
                                    </p:set>
                                    <p:animEffect transition="in" filter="fade">
                                      <p:cBhvr>
                                        <p:cTn id="83" dur="1000"/>
                                        <p:tgtEl>
                                          <p:spTgt spid="113697"/>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13694"/>
                                        </p:tgtEl>
                                        <p:attrNameLst>
                                          <p:attrName>style.visibility</p:attrName>
                                        </p:attrNameLst>
                                      </p:cBhvr>
                                      <p:to>
                                        <p:strVal val="visible"/>
                                      </p:to>
                                    </p:set>
                                    <p:animEffect transition="in" filter="fade">
                                      <p:cBhvr>
                                        <p:cTn id="86" dur="1000"/>
                                        <p:tgtEl>
                                          <p:spTgt spid="113694"/>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13707"/>
                                        </p:tgtEl>
                                        <p:attrNameLst>
                                          <p:attrName>style.visibility</p:attrName>
                                        </p:attrNameLst>
                                      </p:cBhvr>
                                      <p:to>
                                        <p:strVal val="visible"/>
                                      </p:to>
                                    </p:set>
                                    <p:animEffect transition="in" filter="fade">
                                      <p:cBhvr>
                                        <p:cTn id="91" dur="2000"/>
                                        <p:tgtEl>
                                          <p:spTgt spid="113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8" grpId="0" animBg="1"/>
      <p:bldP spid="113670" grpId="0"/>
      <p:bldP spid="113671" grpId="0" animBg="1"/>
      <p:bldP spid="113672" grpId="0"/>
      <p:bldP spid="113678" grpId="0" animBg="1"/>
      <p:bldP spid="113683" grpId="0"/>
      <p:bldP spid="113684" grpId="0"/>
      <p:bldP spid="113685" grpId="0"/>
      <p:bldP spid="113687" grpId="0"/>
      <p:bldP spid="113688" grpId="0"/>
      <p:bldP spid="113691" grpId="0"/>
      <p:bldP spid="113692" grpId="0" animBg="1"/>
      <p:bldP spid="113693" grpId="0" animBg="1"/>
      <p:bldP spid="113694" grpId="0" animBg="1"/>
      <p:bldP spid="113695" grpId="0"/>
      <p:bldP spid="113696" grpId="0"/>
      <p:bldP spid="113697" grpId="0"/>
      <p:bldP spid="113700" grpId="0"/>
      <p:bldP spid="113701" grpId="0"/>
      <p:bldP spid="113703" grpId="0" animBg="1"/>
      <p:bldP spid="113704" grpId="0" animBg="1"/>
      <p:bldP spid="113705" grpId="0"/>
      <p:bldP spid="113706" grpId="0"/>
      <p:bldP spid="11370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it-IT" smtClean="0"/>
              <a:t>DEMO 1: ARP Spoofing </a:t>
            </a:r>
          </a:p>
        </p:txBody>
      </p:sp>
      <p:sp>
        <p:nvSpPr>
          <p:cNvPr id="40" name="Date Placeholder 39"/>
          <p:cNvSpPr>
            <a:spLocks noGrp="1"/>
          </p:cNvSpPr>
          <p:nvPr>
            <p:ph type="dt" sz="quarter" idx="10"/>
          </p:nvPr>
        </p:nvSpPr>
        <p:spPr/>
        <p:txBody>
          <a:bodyPr/>
          <a:lstStyle/>
          <a:p>
            <a:pPr>
              <a:defRPr/>
            </a:pPr>
            <a:fld id="{1EA46286-D518-4F89-89F7-7CBCB9844234}" type="datetime1">
              <a:rPr lang="en-US"/>
              <a:pPr>
                <a:defRPr/>
              </a:pPr>
              <a:t>1/26/2018</a:t>
            </a:fld>
            <a:endParaRPr lang="en-US"/>
          </a:p>
        </p:txBody>
      </p:sp>
      <p:sp>
        <p:nvSpPr>
          <p:cNvPr id="39" name="Footer Placeholder 38"/>
          <p:cNvSpPr>
            <a:spLocks noGrp="1"/>
          </p:cNvSpPr>
          <p:nvPr>
            <p:ph type="ftr" sz="quarter" idx="11"/>
          </p:nvPr>
        </p:nvSpPr>
        <p:spPr/>
        <p:txBody>
          <a:bodyPr/>
          <a:lstStyle/>
          <a:p>
            <a:pPr>
              <a:defRPr/>
            </a:pPr>
            <a:r>
              <a:rPr lang="en-US"/>
              <a:t>Computer Networks</a:t>
            </a:r>
          </a:p>
        </p:txBody>
      </p:sp>
      <p:sp>
        <p:nvSpPr>
          <p:cNvPr id="38" name="Slide Number Placeholder 37"/>
          <p:cNvSpPr>
            <a:spLocks noGrp="1"/>
          </p:cNvSpPr>
          <p:nvPr>
            <p:ph type="sldNum" sz="quarter" idx="12"/>
          </p:nvPr>
        </p:nvSpPr>
        <p:spPr/>
        <p:txBody>
          <a:bodyPr/>
          <a:lstStyle/>
          <a:p>
            <a:pPr>
              <a:defRPr/>
            </a:pPr>
            <a:fld id="{6C9D07B4-0586-4CCD-9F43-208AF24F6475}" type="slidenum">
              <a:rPr lang="en-US"/>
              <a:pPr>
                <a:defRPr/>
              </a:pPr>
              <a:t>28</a:t>
            </a:fld>
            <a:endParaRPr lang="en-US" dirty="0"/>
          </a:p>
        </p:txBody>
      </p:sp>
      <p:sp>
        <p:nvSpPr>
          <p:cNvPr id="31750" name="computr3"/>
          <p:cNvSpPr>
            <a:spLocks noEditPoints="1" noChangeArrowheads="1"/>
          </p:cNvSpPr>
          <p:nvPr/>
        </p:nvSpPr>
        <p:spPr bwMode="auto">
          <a:xfrm>
            <a:off x="836613" y="1792288"/>
            <a:ext cx="1204912" cy="776287"/>
          </a:xfrm>
          <a:custGeom>
            <a:avLst/>
            <a:gdLst>
              <a:gd name="T0" fmla="*/ 0 w 21600"/>
              <a:gd name="T1" fmla="*/ 2147483647 h 21600"/>
              <a:gd name="T2" fmla="*/ 2147483647 w 21600"/>
              <a:gd name="T3" fmla="*/ 0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rgbClr val="FFFFCC"/>
          </a:solidFill>
          <a:ln w="9525">
            <a:solidFill>
              <a:srgbClr val="000000"/>
            </a:solidFill>
            <a:miter lim="800000"/>
            <a:headEnd/>
            <a:tailEnd/>
          </a:ln>
        </p:spPr>
        <p:txBody>
          <a:bodyPr/>
          <a:lstStyle/>
          <a:p>
            <a:endParaRPr lang="en-US"/>
          </a:p>
        </p:txBody>
      </p:sp>
      <p:sp>
        <p:nvSpPr>
          <p:cNvPr id="31751" name="computr3"/>
          <p:cNvSpPr>
            <a:spLocks noEditPoints="1" noChangeArrowheads="1"/>
          </p:cNvSpPr>
          <p:nvPr/>
        </p:nvSpPr>
        <p:spPr bwMode="auto">
          <a:xfrm>
            <a:off x="7264400" y="1865313"/>
            <a:ext cx="1204913" cy="776287"/>
          </a:xfrm>
          <a:custGeom>
            <a:avLst/>
            <a:gdLst>
              <a:gd name="T0" fmla="*/ 0 w 21600"/>
              <a:gd name="T1" fmla="*/ 2147483647 h 21600"/>
              <a:gd name="T2" fmla="*/ 2147483647 w 21600"/>
              <a:gd name="T3" fmla="*/ 0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rgbClr val="FFFFCC"/>
          </a:solidFill>
          <a:ln w="9525">
            <a:solidFill>
              <a:srgbClr val="000000"/>
            </a:solidFill>
            <a:miter lim="800000"/>
            <a:headEnd/>
            <a:tailEnd/>
          </a:ln>
        </p:spPr>
        <p:txBody>
          <a:bodyPr/>
          <a:lstStyle/>
          <a:p>
            <a:endParaRPr lang="en-US"/>
          </a:p>
        </p:txBody>
      </p:sp>
      <p:sp>
        <p:nvSpPr>
          <p:cNvPr id="31752" name="Text Box 21"/>
          <p:cNvSpPr txBox="1">
            <a:spLocks noChangeArrowheads="1"/>
          </p:cNvSpPr>
          <p:nvPr/>
        </p:nvSpPr>
        <p:spPr bwMode="auto">
          <a:xfrm>
            <a:off x="547688" y="2574925"/>
            <a:ext cx="742950" cy="377825"/>
          </a:xfrm>
          <a:prstGeom prst="rect">
            <a:avLst/>
          </a:prstGeom>
          <a:noFill/>
          <a:ln w="9525">
            <a:noFill/>
            <a:miter lim="800000"/>
            <a:headEnd/>
            <a:tailEnd/>
          </a:ln>
        </p:spPr>
        <p:txBody>
          <a:bodyPr wrap="none">
            <a:spAutoFit/>
          </a:bodyPr>
          <a:lstStyle/>
          <a:p>
            <a:r>
              <a:rPr lang="it-IT" sz="2000">
                <a:solidFill>
                  <a:schemeClr val="tx1"/>
                </a:solidFill>
              </a:rPr>
              <a:t>Alice</a:t>
            </a:r>
          </a:p>
        </p:txBody>
      </p:sp>
      <p:sp>
        <p:nvSpPr>
          <p:cNvPr id="31753" name="Text Box 22"/>
          <p:cNvSpPr txBox="1">
            <a:spLocks noChangeArrowheads="1"/>
          </p:cNvSpPr>
          <p:nvPr/>
        </p:nvSpPr>
        <p:spPr bwMode="auto">
          <a:xfrm>
            <a:off x="7729538" y="2657475"/>
            <a:ext cx="641350" cy="377825"/>
          </a:xfrm>
          <a:prstGeom prst="rect">
            <a:avLst/>
          </a:prstGeom>
          <a:noFill/>
          <a:ln w="9525">
            <a:noFill/>
            <a:miter lim="800000"/>
            <a:headEnd/>
            <a:tailEnd/>
          </a:ln>
        </p:spPr>
        <p:txBody>
          <a:bodyPr wrap="none">
            <a:spAutoFit/>
          </a:bodyPr>
          <a:lstStyle/>
          <a:p>
            <a:r>
              <a:rPr lang="it-IT" sz="2000">
                <a:solidFill>
                  <a:schemeClr val="tx1"/>
                </a:solidFill>
              </a:rPr>
              <a:t>Bob</a:t>
            </a:r>
          </a:p>
        </p:txBody>
      </p:sp>
      <p:sp>
        <p:nvSpPr>
          <p:cNvPr id="31754" name="laptop"/>
          <p:cNvSpPr>
            <a:spLocks noEditPoints="1" noChangeArrowheads="1"/>
          </p:cNvSpPr>
          <p:nvPr/>
        </p:nvSpPr>
        <p:spPr bwMode="auto">
          <a:xfrm>
            <a:off x="4035425" y="4800600"/>
            <a:ext cx="1152525" cy="866775"/>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31755" name="Text Box 24"/>
          <p:cNvSpPr txBox="1">
            <a:spLocks noChangeArrowheads="1"/>
          </p:cNvSpPr>
          <p:nvPr/>
        </p:nvSpPr>
        <p:spPr bwMode="auto">
          <a:xfrm>
            <a:off x="3889375" y="5630863"/>
            <a:ext cx="1444625" cy="493712"/>
          </a:xfrm>
          <a:prstGeom prst="rect">
            <a:avLst/>
          </a:prstGeom>
          <a:noFill/>
          <a:ln w="9525">
            <a:noFill/>
            <a:miter lim="800000"/>
            <a:headEnd/>
            <a:tailEnd/>
          </a:ln>
        </p:spPr>
        <p:txBody>
          <a:bodyPr wrap="none">
            <a:spAutoFit/>
          </a:bodyPr>
          <a:lstStyle/>
          <a:p>
            <a:pPr algn="ctr"/>
            <a:r>
              <a:rPr lang="it-IT" sz="2800">
                <a:solidFill>
                  <a:schemeClr val="tx1"/>
                </a:solidFill>
              </a:rPr>
              <a:t>Cracker</a:t>
            </a:r>
          </a:p>
        </p:txBody>
      </p:sp>
      <p:sp>
        <p:nvSpPr>
          <p:cNvPr id="111641" name="Line 25"/>
          <p:cNvSpPr>
            <a:spLocks noChangeShapeType="1"/>
          </p:cNvSpPr>
          <p:nvPr/>
        </p:nvSpPr>
        <p:spPr bwMode="auto">
          <a:xfrm flipH="1" flipV="1">
            <a:off x="1987550" y="2800350"/>
            <a:ext cx="1800225" cy="2089150"/>
          </a:xfrm>
          <a:prstGeom prst="line">
            <a:avLst/>
          </a:prstGeom>
          <a:noFill/>
          <a:ln w="9525">
            <a:solidFill>
              <a:schemeClr val="tx1"/>
            </a:solidFill>
            <a:round/>
            <a:headEnd/>
            <a:tailEnd type="triangle" w="med" len="med"/>
          </a:ln>
        </p:spPr>
        <p:txBody>
          <a:bodyPr/>
          <a:lstStyle/>
          <a:p>
            <a:endParaRPr lang="en-US"/>
          </a:p>
        </p:txBody>
      </p:sp>
      <p:sp>
        <p:nvSpPr>
          <p:cNvPr id="111642" name="Text Box 26"/>
          <p:cNvSpPr txBox="1">
            <a:spLocks noChangeArrowheads="1"/>
          </p:cNvSpPr>
          <p:nvPr/>
        </p:nvSpPr>
        <p:spPr bwMode="auto">
          <a:xfrm>
            <a:off x="171450" y="4357688"/>
            <a:ext cx="4095750" cy="865187"/>
          </a:xfrm>
          <a:prstGeom prst="rect">
            <a:avLst/>
          </a:prstGeom>
          <a:noFill/>
          <a:ln w="9525">
            <a:noFill/>
            <a:miter lim="800000"/>
            <a:headEnd/>
            <a:tailEnd/>
          </a:ln>
        </p:spPr>
        <p:txBody>
          <a:bodyPr wrap="none">
            <a:spAutoFit/>
          </a:bodyPr>
          <a:lstStyle/>
          <a:p>
            <a:pPr algn="ctr">
              <a:defRPr/>
            </a:pPr>
            <a:r>
              <a:rPr lang="it-IT" sz="1800" dirty="0">
                <a:solidFill>
                  <a:schemeClr val="tx1"/>
                </a:solidFill>
              </a:rPr>
              <a:t>gratuitous arp reply</a:t>
            </a:r>
          </a:p>
          <a:p>
            <a:pPr algn="ctr">
              <a:defRPr/>
            </a:pPr>
            <a:r>
              <a:rPr lang="it-IT" sz="1800" dirty="0">
                <a:solidFill>
                  <a:schemeClr val="tx1"/>
                </a:solidFill>
              </a:rPr>
              <a:t>Bob’s IP</a:t>
            </a:r>
            <a:r>
              <a:rPr lang="it-IT" sz="1800" dirty="0">
                <a:solidFill>
                  <a:schemeClr val="tx1"/>
                </a:solidFill>
                <a:cs typeface="Arial" charset="0"/>
              </a:rPr>
              <a:t>→ Cracker’s MAC</a:t>
            </a:r>
          </a:p>
          <a:p>
            <a:pPr algn="ctr">
              <a:defRPr/>
            </a:pPr>
            <a:r>
              <a:rPr lang="it-IT" sz="1800" dirty="0">
                <a:solidFill>
                  <a:schemeClr val="accent6"/>
                </a:solidFill>
                <a:cs typeface="Arial" charset="0"/>
              </a:rPr>
              <a:t>arpspoof 192.168.1.10  192.168.1.100</a:t>
            </a:r>
          </a:p>
        </p:txBody>
      </p:sp>
      <p:sp>
        <p:nvSpPr>
          <p:cNvPr id="111643" name="Line 27"/>
          <p:cNvSpPr>
            <a:spLocks noChangeShapeType="1"/>
          </p:cNvSpPr>
          <p:nvPr/>
        </p:nvSpPr>
        <p:spPr bwMode="auto">
          <a:xfrm flipV="1">
            <a:off x="5011738" y="2800350"/>
            <a:ext cx="2233612" cy="2089150"/>
          </a:xfrm>
          <a:prstGeom prst="line">
            <a:avLst/>
          </a:prstGeom>
          <a:noFill/>
          <a:ln w="9525">
            <a:solidFill>
              <a:schemeClr val="tx1"/>
            </a:solidFill>
            <a:round/>
            <a:headEnd/>
            <a:tailEnd type="triangle" w="med" len="med"/>
          </a:ln>
        </p:spPr>
        <p:txBody>
          <a:bodyPr/>
          <a:lstStyle/>
          <a:p>
            <a:endParaRPr lang="en-US"/>
          </a:p>
        </p:txBody>
      </p:sp>
      <p:sp>
        <p:nvSpPr>
          <p:cNvPr id="31759" name="modem"/>
          <p:cNvSpPr>
            <a:spLocks noEditPoints="1" noChangeArrowheads="1"/>
          </p:cNvSpPr>
          <p:nvPr/>
        </p:nvSpPr>
        <p:spPr bwMode="auto">
          <a:xfrm>
            <a:off x="3644900" y="2152650"/>
            <a:ext cx="1871663" cy="411163"/>
          </a:xfrm>
          <a:custGeom>
            <a:avLst/>
            <a:gdLst>
              <a:gd name="T0" fmla="*/ 0 w 21600"/>
              <a:gd name="T1" fmla="*/ 2147483647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0 w 21600"/>
              <a:gd name="T11" fmla="*/ 2147483647 h 21600"/>
              <a:gd name="T12" fmla="*/ 2147483647 w 21600"/>
              <a:gd name="T13" fmla="*/ 0 h 21600"/>
              <a:gd name="T14" fmla="*/ 2147483647 w 21600"/>
              <a:gd name="T15" fmla="*/ 2147483647 h 21600"/>
              <a:gd name="T16" fmla="*/ 0 w 21600"/>
              <a:gd name="T17" fmla="*/ 2147483647 h 21600"/>
              <a:gd name="T18" fmla="*/ 2147483647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00 w 21600"/>
              <a:gd name="T31" fmla="*/ 22400 h 21600"/>
              <a:gd name="T32" fmla="*/ 21200 w 21600"/>
              <a:gd name="T33" fmla="*/ 30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a:lstStyle/>
          <a:p>
            <a:endParaRPr lang="en-US"/>
          </a:p>
        </p:txBody>
      </p:sp>
      <p:sp>
        <p:nvSpPr>
          <p:cNvPr id="111647" name="Line 31"/>
          <p:cNvSpPr>
            <a:spLocks noChangeShapeType="1"/>
          </p:cNvSpPr>
          <p:nvPr/>
        </p:nvSpPr>
        <p:spPr bwMode="auto">
          <a:xfrm>
            <a:off x="2225675" y="2081213"/>
            <a:ext cx="4784725" cy="0"/>
          </a:xfrm>
          <a:prstGeom prst="line">
            <a:avLst/>
          </a:prstGeom>
          <a:noFill/>
          <a:ln w="28575">
            <a:solidFill>
              <a:schemeClr val="tx1"/>
            </a:solidFill>
            <a:round/>
            <a:headEnd type="triangle" w="lg" len="lg"/>
            <a:tailEnd type="triangle" w="lg" len="lg"/>
          </a:ln>
        </p:spPr>
        <p:txBody>
          <a:bodyPr/>
          <a:lstStyle/>
          <a:p>
            <a:endParaRPr lang="en-US"/>
          </a:p>
        </p:txBody>
      </p:sp>
      <p:sp>
        <p:nvSpPr>
          <p:cNvPr id="111648" name="Text Box 32"/>
          <p:cNvSpPr txBox="1">
            <a:spLocks noChangeArrowheads="1"/>
          </p:cNvSpPr>
          <p:nvPr/>
        </p:nvSpPr>
        <p:spPr bwMode="auto">
          <a:xfrm>
            <a:off x="3286125" y="1697038"/>
            <a:ext cx="2590800" cy="436562"/>
          </a:xfrm>
          <a:prstGeom prst="rect">
            <a:avLst/>
          </a:prstGeom>
          <a:noFill/>
          <a:ln w="9525">
            <a:noFill/>
            <a:miter lim="800000"/>
            <a:headEnd/>
            <a:tailEnd/>
          </a:ln>
        </p:spPr>
        <p:txBody>
          <a:bodyPr>
            <a:spAutoFit/>
          </a:bodyPr>
          <a:lstStyle/>
          <a:p>
            <a:pPr algn="ctr"/>
            <a:r>
              <a:rPr lang="it-IT">
                <a:solidFill>
                  <a:schemeClr val="tx1"/>
                </a:solidFill>
              </a:rPr>
              <a:t>Regular traffic</a:t>
            </a:r>
          </a:p>
        </p:txBody>
      </p:sp>
      <p:sp>
        <p:nvSpPr>
          <p:cNvPr id="111649" name="Text Box 33"/>
          <p:cNvSpPr txBox="1">
            <a:spLocks noChangeArrowheads="1"/>
          </p:cNvSpPr>
          <p:nvPr/>
        </p:nvSpPr>
        <p:spPr bwMode="auto">
          <a:xfrm>
            <a:off x="2209800" y="2681288"/>
            <a:ext cx="2224088" cy="349250"/>
          </a:xfrm>
          <a:prstGeom prst="rect">
            <a:avLst/>
          </a:prstGeom>
          <a:noFill/>
          <a:ln w="9525">
            <a:noFill/>
            <a:miter lim="800000"/>
            <a:headEnd/>
            <a:tailEnd/>
          </a:ln>
        </p:spPr>
        <p:txBody>
          <a:bodyPr wrap="none">
            <a:spAutoFit/>
          </a:bodyPr>
          <a:lstStyle/>
          <a:p>
            <a:pPr>
              <a:defRPr/>
            </a:pPr>
            <a:r>
              <a:rPr lang="it-IT" sz="1800" dirty="0">
                <a:solidFill>
                  <a:schemeClr val="accent6"/>
                </a:solidFill>
              </a:rPr>
              <a:t>Using arp poisoning</a:t>
            </a:r>
          </a:p>
        </p:txBody>
      </p:sp>
      <p:sp>
        <p:nvSpPr>
          <p:cNvPr id="31763" name="Text Box 34"/>
          <p:cNvSpPr txBox="1">
            <a:spLocks noChangeArrowheads="1"/>
          </p:cNvSpPr>
          <p:nvPr/>
        </p:nvSpPr>
        <p:spPr bwMode="auto">
          <a:xfrm>
            <a:off x="3506788" y="1335088"/>
            <a:ext cx="2208212" cy="379412"/>
          </a:xfrm>
          <a:prstGeom prst="rect">
            <a:avLst/>
          </a:prstGeom>
          <a:noFill/>
          <a:ln w="9525">
            <a:noFill/>
            <a:miter lim="800000"/>
            <a:headEnd/>
            <a:tailEnd/>
          </a:ln>
        </p:spPr>
        <p:txBody>
          <a:bodyPr wrap="none">
            <a:spAutoFit/>
          </a:bodyPr>
          <a:lstStyle/>
          <a:p>
            <a:r>
              <a:rPr lang="it-IT" sz="2000" b="1">
                <a:solidFill>
                  <a:schemeClr val="tx1"/>
                </a:solidFill>
              </a:rPr>
              <a:t>LAN: 192.168.1.</a:t>
            </a:r>
            <a:r>
              <a:rPr lang="it-IT" sz="2000" b="1" i="1">
                <a:solidFill>
                  <a:schemeClr val="tx1"/>
                </a:solidFill>
                <a:latin typeface="Times New Roman" pitchFamily="18" charset="0"/>
              </a:rPr>
              <a:t>x</a:t>
            </a:r>
          </a:p>
        </p:txBody>
      </p:sp>
      <p:sp>
        <p:nvSpPr>
          <p:cNvPr id="31764" name="Text Box 35"/>
          <p:cNvSpPr txBox="1">
            <a:spLocks noChangeArrowheads="1"/>
          </p:cNvSpPr>
          <p:nvPr/>
        </p:nvSpPr>
        <p:spPr bwMode="auto">
          <a:xfrm>
            <a:off x="649288" y="2895600"/>
            <a:ext cx="539750" cy="377825"/>
          </a:xfrm>
          <a:prstGeom prst="rect">
            <a:avLst/>
          </a:prstGeom>
          <a:noFill/>
          <a:ln w="9525">
            <a:noFill/>
            <a:miter lim="800000"/>
            <a:headEnd/>
            <a:tailEnd/>
          </a:ln>
        </p:spPr>
        <p:txBody>
          <a:bodyPr wrap="none">
            <a:spAutoFit/>
          </a:bodyPr>
          <a:lstStyle/>
          <a:p>
            <a:r>
              <a:rPr lang="it-IT" sz="2000">
                <a:solidFill>
                  <a:schemeClr val="tx1"/>
                </a:solidFill>
              </a:rPr>
              <a:t>.10</a:t>
            </a:r>
          </a:p>
        </p:txBody>
      </p:sp>
      <p:sp>
        <p:nvSpPr>
          <p:cNvPr id="31765" name="Text Box 36"/>
          <p:cNvSpPr txBox="1">
            <a:spLocks noChangeArrowheads="1"/>
          </p:cNvSpPr>
          <p:nvPr/>
        </p:nvSpPr>
        <p:spPr bwMode="auto">
          <a:xfrm>
            <a:off x="7708900" y="2971800"/>
            <a:ext cx="682625" cy="377825"/>
          </a:xfrm>
          <a:prstGeom prst="rect">
            <a:avLst/>
          </a:prstGeom>
          <a:noFill/>
          <a:ln w="9525">
            <a:noFill/>
            <a:miter lim="800000"/>
            <a:headEnd/>
            <a:tailEnd/>
          </a:ln>
        </p:spPr>
        <p:txBody>
          <a:bodyPr wrap="none">
            <a:spAutoFit/>
          </a:bodyPr>
          <a:lstStyle/>
          <a:p>
            <a:r>
              <a:rPr lang="it-IT" sz="2000">
                <a:solidFill>
                  <a:schemeClr val="tx1"/>
                </a:solidFill>
              </a:rPr>
              <a:t>.100</a:t>
            </a:r>
          </a:p>
        </p:txBody>
      </p:sp>
      <p:sp>
        <p:nvSpPr>
          <p:cNvPr id="31766" name="Text Box 37"/>
          <p:cNvSpPr txBox="1">
            <a:spLocks noChangeArrowheads="1"/>
          </p:cNvSpPr>
          <p:nvPr/>
        </p:nvSpPr>
        <p:spPr bwMode="auto">
          <a:xfrm>
            <a:off x="381000" y="1387475"/>
            <a:ext cx="1295400" cy="436563"/>
          </a:xfrm>
          <a:prstGeom prst="rect">
            <a:avLst/>
          </a:prstGeom>
          <a:noFill/>
          <a:ln w="9525">
            <a:noFill/>
            <a:miter lim="800000"/>
            <a:headEnd/>
            <a:tailEnd/>
          </a:ln>
        </p:spPr>
        <p:txBody>
          <a:bodyPr wrap="none">
            <a:spAutoFit/>
          </a:bodyPr>
          <a:lstStyle/>
          <a:p>
            <a:r>
              <a:rPr lang="it-IT" b="1">
                <a:solidFill>
                  <a:schemeClr val="tx1"/>
                </a:solidFill>
              </a:rPr>
              <a:t>CLIENT</a:t>
            </a:r>
          </a:p>
        </p:txBody>
      </p:sp>
      <p:sp>
        <p:nvSpPr>
          <p:cNvPr id="31767" name="Text Box 38"/>
          <p:cNvSpPr txBox="1">
            <a:spLocks noChangeArrowheads="1"/>
          </p:cNvSpPr>
          <p:nvPr/>
        </p:nvSpPr>
        <p:spPr bwMode="auto">
          <a:xfrm>
            <a:off x="7467600" y="1463675"/>
            <a:ext cx="184150" cy="366713"/>
          </a:xfrm>
          <a:prstGeom prst="rect">
            <a:avLst/>
          </a:prstGeom>
          <a:noFill/>
          <a:ln w="9525">
            <a:noFill/>
            <a:miter lim="800000"/>
            <a:headEnd/>
            <a:tailEnd/>
          </a:ln>
        </p:spPr>
        <p:txBody>
          <a:bodyPr wrap="none">
            <a:spAutoFit/>
          </a:bodyPr>
          <a:lstStyle/>
          <a:p>
            <a:endParaRPr lang="it-IT" b="1">
              <a:solidFill>
                <a:srgbClr val="0080FF"/>
              </a:solidFill>
            </a:endParaRPr>
          </a:p>
        </p:txBody>
      </p:sp>
      <p:sp>
        <p:nvSpPr>
          <p:cNvPr id="31768" name="Text Box 39"/>
          <p:cNvSpPr txBox="1">
            <a:spLocks noChangeArrowheads="1"/>
          </p:cNvSpPr>
          <p:nvPr/>
        </p:nvSpPr>
        <p:spPr bwMode="auto">
          <a:xfrm>
            <a:off x="7467600" y="1463675"/>
            <a:ext cx="1446213" cy="436563"/>
          </a:xfrm>
          <a:prstGeom prst="rect">
            <a:avLst/>
          </a:prstGeom>
          <a:noFill/>
          <a:ln w="9525">
            <a:noFill/>
            <a:miter lim="800000"/>
            <a:headEnd/>
            <a:tailEnd/>
          </a:ln>
        </p:spPr>
        <p:txBody>
          <a:bodyPr wrap="none">
            <a:spAutoFit/>
          </a:bodyPr>
          <a:lstStyle/>
          <a:p>
            <a:r>
              <a:rPr lang="it-IT" b="1">
                <a:solidFill>
                  <a:schemeClr val="tx1"/>
                </a:solidFill>
              </a:rPr>
              <a:t>SERVER</a:t>
            </a:r>
          </a:p>
        </p:txBody>
      </p:sp>
      <p:pic>
        <p:nvPicPr>
          <p:cNvPr id="31769" name="Picture 40" descr="User2"/>
          <p:cNvPicPr>
            <a:picLocks noChangeAspect="1" noChangeArrowheads="1"/>
          </p:cNvPicPr>
          <p:nvPr/>
        </p:nvPicPr>
        <p:blipFill>
          <a:blip r:embed="rId2" cstate="print"/>
          <a:srcRect/>
          <a:stretch>
            <a:fillRect/>
          </a:stretch>
        </p:blipFill>
        <p:spPr bwMode="auto">
          <a:xfrm>
            <a:off x="8382000" y="1828800"/>
            <a:ext cx="509588" cy="627063"/>
          </a:xfrm>
          <a:prstGeom prst="rect">
            <a:avLst/>
          </a:prstGeom>
          <a:noFill/>
          <a:ln w="9525">
            <a:noFill/>
            <a:miter lim="800000"/>
            <a:headEnd/>
            <a:tailEnd/>
          </a:ln>
        </p:spPr>
      </p:pic>
      <p:pic>
        <p:nvPicPr>
          <p:cNvPr id="31770" name="Picture 41" descr="User"/>
          <p:cNvPicPr>
            <a:picLocks noChangeAspect="1" noChangeArrowheads="1"/>
          </p:cNvPicPr>
          <p:nvPr/>
        </p:nvPicPr>
        <p:blipFill>
          <a:blip r:embed="rId3" cstate="print"/>
          <a:srcRect/>
          <a:stretch>
            <a:fillRect/>
          </a:stretch>
        </p:blipFill>
        <p:spPr bwMode="auto">
          <a:xfrm>
            <a:off x="152400" y="1752600"/>
            <a:ext cx="533400" cy="627063"/>
          </a:xfrm>
          <a:prstGeom prst="rect">
            <a:avLst/>
          </a:prstGeom>
          <a:noFill/>
          <a:ln w="9525">
            <a:noFill/>
            <a:miter lim="800000"/>
            <a:headEnd/>
            <a:tailEnd/>
          </a:ln>
        </p:spPr>
      </p:pic>
      <p:sp>
        <p:nvSpPr>
          <p:cNvPr id="111658" name="Text Box 42"/>
          <p:cNvSpPr txBox="1">
            <a:spLocks noChangeArrowheads="1"/>
          </p:cNvSpPr>
          <p:nvPr/>
        </p:nvSpPr>
        <p:spPr bwMode="auto">
          <a:xfrm>
            <a:off x="4419600" y="2224088"/>
            <a:ext cx="1219200" cy="366712"/>
          </a:xfrm>
          <a:prstGeom prst="rect">
            <a:avLst/>
          </a:prstGeom>
          <a:noFill/>
          <a:ln w="9525">
            <a:noFill/>
            <a:miter lim="800000"/>
            <a:headEnd/>
            <a:tailEnd/>
          </a:ln>
          <a:effectLst/>
        </p:spPr>
        <p:txBody>
          <a:bodyPr>
            <a:spAutoFit/>
          </a:bodyPr>
          <a:lstStyle/>
          <a:p>
            <a:pPr>
              <a:spcBef>
                <a:spcPct val="50000"/>
              </a:spcBef>
              <a:defRPr/>
            </a:pPr>
            <a:r>
              <a:rPr lang="it-IT" b="1"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switch</a:t>
            </a:r>
          </a:p>
        </p:txBody>
      </p:sp>
      <p:sp>
        <p:nvSpPr>
          <p:cNvPr id="111659" name="Freeform 43"/>
          <p:cNvSpPr>
            <a:spLocks/>
          </p:cNvSpPr>
          <p:nvPr/>
        </p:nvSpPr>
        <p:spPr bwMode="auto">
          <a:xfrm>
            <a:off x="2276475" y="2673350"/>
            <a:ext cx="4752975" cy="2660650"/>
          </a:xfrm>
          <a:custGeom>
            <a:avLst/>
            <a:gdLst>
              <a:gd name="T0" fmla="*/ 0 w 2994"/>
              <a:gd name="T1" fmla="*/ 0 h 1750"/>
              <a:gd name="T2" fmla="*/ 2147483647 w 2994"/>
              <a:gd name="T3" fmla="*/ 2147483647 h 1750"/>
              <a:gd name="T4" fmla="*/ 2147483647 w 2994"/>
              <a:gd name="T5" fmla="*/ 2147483647 h 1750"/>
              <a:gd name="T6" fmla="*/ 2147483647 w 2994"/>
              <a:gd name="T7" fmla="*/ 2147483647 h 1750"/>
              <a:gd name="T8" fmla="*/ 2147483647 w 2994"/>
              <a:gd name="T9" fmla="*/ 0 h 1750"/>
              <a:gd name="T10" fmla="*/ 2147483647 w 2994"/>
              <a:gd name="T11" fmla="*/ 0 h 1750"/>
              <a:gd name="T12" fmla="*/ 0 60000 65536"/>
              <a:gd name="T13" fmla="*/ 0 60000 65536"/>
              <a:gd name="T14" fmla="*/ 0 60000 65536"/>
              <a:gd name="T15" fmla="*/ 0 60000 65536"/>
              <a:gd name="T16" fmla="*/ 0 60000 65536"/>
              <a:gd name="T17" fmla="*/ 0 60000 65536"/>
              <a:gd name="T18" fmla="*/ 0 w 2994"/>
              <a:gd name="T19" fmla="*/ 0 h 1750"/>
              <a:gd name="T20" fmla="*/ 2994 w 2994"/>
              <a:gd name="T21" fmla="*/ 1750 h 1750"/>
            </a:gdLst>
            <a:ahLst/>
            <a:cxnLst>
              <a:cxn ang="T12">
                <a:pos x="T0" y="T1"/>
              </a:cxn>
              <a:cxn ang="T13">
                <a:pos x="T2" y="T3"/>
              </a:cxn>
              <a:cxn ang="T14">
                <a:pos x="T4" y="T5"/>
              </a:cxn>
              <a:cxn ang="T15">
                <a:pos x="T6" y="T7"/>
              </a:cxn>
              <a:cxn ang="T16">
                <a:pos x="T8" y="T9"/>
              </a:cxn>
              <a:cxn ang="T17">
                <a:pos x="T10" y="T11"/>
              </a:cxn>
            </a:cxnLst>
            <a:rect l="T18" t="T19" r="T20" b="T21"/>
            <a:pathLst>
              <a:path w="2994" h="1750">
                <a:moveTo>
                  <a:pt x="0" y="0"/>
                </a:moveTo>
                <a:lnTo>
                  <a:pt x="1380" y="1"/>
                </a:lnTo>
                <a:lnTo>
                  <a:pt x="1366" y="1750"/>
                </a:lnTo>
                <a:lnTo>
                  <a:pt x="1542" y="1734"/>
                </a:lnTo>
                <a:lnTo>
                  <a:pt x="1542" y="0"/>
                </a:lnTo>
                <a:lnTo>
                  <a:pt x="2994" y="0"/>
                </a:lnTo>
              </a:path>
            </a:pathLst>
          </a:custGeom>
          <a:ln>
            <a:headEnd type="triangle" w="lg" len="lg"/>
            <a:tailEnd type="triangle" w="lg" len="lg"/>
          </a:ln>
        </p:spPr>
        <p:style>
          <a:lnRef idx="2">
            <a:schemeClr val="accent6"/>
          </a:lnRef>
          <a:fillRef idx="0">
            <a:schemeClr val="accent6"/>
          </a:fillRef>
          <a:effectRef idx="1">
            <a:schemeClr val="accent6"/>
          </a:effectRef>
          <a:fontRef idx="minor">
            <a:schemeClr val="tx1"/>
          </a:fontRef>
        </p:style>
        <p:txBody>
          <a:bodyPr/>
          <a:lstStyle/>
          <a:p>
            <a:pPr>
              <a:defRPr/>
            </a:pPr>
            <a:endParaRPr lang="en-US"/>
          </a:p>
        </p:txBody>
      </p:sp>
      <p:sp>
        <p:nvSpPr>
          <p:cNvPr id="31773" name="Line 44"/>
          <p:cNvSpPr>
            <a:spLocks noChangeShapeType="1"/>
          </p:cNvSpPr>
          <p:nvPr/>
        </p:nvSpPr>
        <p:spPr bwMode="auto">
          <a:xfrm>
            <a:off x="1962150" y="2362200"/>
            <a:ext cx="1600200" cy="0"/>
          </a:xfrm>
          <a:prstGeom prst="line">
            <a:avLst/>
          </a:prstGeom>
          <a:noFill/>
          <a:ln w="28575">
            <a:solidFill>
              <a:srgbClr val="000099"/>
            </a:solidFill>
            <a:round/>
            <a:headEnd type="oval" w="lg" len="lg"/>
            <a:tailEnd type="oval" w="lg" len="lg"/>
          </a:ln>
        </p:spPr>
        <p:txBody>
          <a:bodyPr/>
          <a:lstStyle/>
          <a:p>
            <a:endParaRPr lang="en-US"/>
          </a:p>
        </p:txBody>
      </p:sp>
      <p:sp>
        <p:nvSpPr>
          <p:cNvPr id="31774" name="Line 45"/>
          <p:cNvSpPr>
            <a:spLocks noChangeShapeType="1"/>
          </p:cNvSpPr>
          <p:nvPr/>
        </p:nvSpPr>
        <p:spPr bwMode="auto">
          <a:xfrm>
            <a:off x="5591175" y="2362200"/>
            <a:ext cx="1600200" cy="0"/>
          </a:xfrm>
          <a:prstGeom prst="line">
            <a:avLst/>
          </a:prstGeom>
          <a:noFill/>
          <a:ln w="28575">
            <a:solidFill>
              <a:srgbClr val="000099"/>
            </a:solidFill>
            <a:round/>
            <a:headEnd type="oval" w="lg" len="lg"/>
            <a:tailEnd type="oval" w="lg" len="lg"/>
          </a:ln>
        </p:spPr>
        <p:txBody>
          <a:bodyPr/>
          <a:lstStyle/>
          <a:p>
            <a:endParaRPr lang="en-US"/>
          </a:p>
        </p:txBody>
      </p:sp>
      <p:sp>
        <p:nvSpPr>
          <p:cNvPr id="31775" name="Line 46"/>
          <p:cNvSpPr>
            <a:spLocks noChangeShapeType="1"/>
          </p:cNvSpPr>
          <p:nvPr/>
        </p:nvSpPr>
        <p:spPr bwMode="auto">
          <a:xfrm flipH="1">
            <a:off x="4581525" y="2667000"/>
            <a:ext cx="19050" cy="2143125"/>
          </a:xfrm>
          <a:prstGeom prst="line">
            <a:avLst/>
          </a:prstGeom>
          <a:noFill/>
          <a:ln w="28575">
            <a:solidFill>
              <a:srgbClr val="000099"/>
            </a:solidFill>
            <a:round/>
            <a:headEnd type="oval" w="lg" len="lg"/>
            <a:tailEnd type="oval" w="lg" len="lg"/>
          </a:ln>
        </p:spPr>
        <p:txBody>
          <a:bodyPr/>
          <a:lstStyle/>
          <a:p>
            <a:endParaRPr lang="en-US"/>
          </a:p>
        </p:txBody>
      </p:sp>
      <p:sp>
        <p:nvSpPr>
          <p:cNvPr id="31776" name="Text Box 47"/>
          <p:cNvSpPr txBox="1">
            <a:spLocks noChangeArrowheads="1"/>
          </p:cNvSpPr>
          <p:nvPr/>
        </p:nvSpPr>
        <p:spPr bwMode="auto">
          <a:xfrm>
            <a:off x="4370388" y="6042025"/>
            <a:ext cx="482600" cy="493713"/>
          </a:xfrm>
          <a:prstGeom prst="rect">
            <a:avLst/>
          </a:prstGeom>
          <a:noFill/>
          <a:ln w="9525">
            <a:noFill/>
            <a:miter lim="800000"/>
            <a:headEnd/>
            <a:tailEnd/>
          </a:ln>
        </p:spPr>
        <p:txBody>
          <a:bodyPr wrap="none">
            <a:spAutoFit/>
          </a:bodyPr>
          <a:lstStyle/>
          <a:p>
            <a:pPr algn="ctr"/>
            <a:r>
              <a:rPr lang="it-IT" sz="2800">
                <a:solidFill>
                  <a:schemeClr val="tx1"/>
                </a:solidFill>
              </a:rPr>
              <a:t>.1</a:t>
            </a:r>
          </a:p>
        </p:txBody>
      </p:sp>
      <p:sp>
        <p:nvSpPr>
          <p:cNvPr id="31777" name="Text Box 48"/>
          <p:cNvSpPr txBox="1">
            <a:spLocks noChangeArrowheads="1"/>
          </p:cNvSpPr>
          <p:nvPr/>
        </p:nvSpPr>
        <p:spPr bwMode="auto">
          <a:xfrm>
            <a:off x="152400" y="3581400"/>
            <a:ext cx="2770188" cy="349250"/>
          </a:xfrm>
          <a:prstGeom prst="rect">
            <a:avLst/>
          </a:prstGeom>
          <a:noFill/>
          <a:ln w="9525">
            <a:noFill/>
            <a:miter lim="800000"/>
            <a:headEnd/>
            <a:tailEnd/>
          </a:ln>
        </p:spPr>
        <p:txBody>
          <a:bodyPr wrap="none">
            <a:spAutoFit/>
          </a:bodyPr>
          <a:lstStyle/>
          <a:p>
            <a:r>
              <a:rPr lang="it-IT" sz="1800">
                <a:solidFill>
                  <a:schemeClr val="tx1"/>
                </a:solidFill>
              </a:rPr>
              <a:t>MAC: 00:0A:E4:2E:9B:11</a:t>
            </a:r>
          </a:p>
        </p:txBody>
      </p:sp>
      <p:sp>
        <p:nvSpPr>
          <p:cNvPr id="31778" name="Text Box 49"/>
          <p:cNvSpPr txBox="1">
            <a:spLocks noChangeArrowheads="1"/>
          </p:cNvSpPr>
          <p:nvPr/>
        </p:nvSpPr>
        <p:spPr bwMode="auto">
          <a:xfrm>
            <a:off x="609600" y="5867400"/>
            <a:ext cx="2960688" cy="377825"/>
          </a:xfrm>
          <a:prstGeom prst="rect">
            <a:avLst/>
          </a:prstGeom>
          <a:noFill/>
          <a:ln w="9525">
            <a:noFill/>
            <a:miter lim="800000"/>
            <a:headEnd/>
            <a:tailEnd/>
          </a:ln>
        </p:spPr>
        <p:txBody>
          <a:bodyPr wrap="none">
            <a:spAutoFit/>
          </a:bodyPr>
          <a:lstStyle/>
          <a:p>
            <a:r>
              <a:rPr lang="it-IT" sz="2000">
                <a:solidFill>
                  <a:schemeClr val="tx1"/>
                </a:solidFill>
              </a:rPr>
              <a:t>MAC: 00:22:64:34:60:88</a:t>
            </a:r>
          </a:p>
        </p:txBody>
      </p:sp>
      <p:sp>
        <p:nvSpPr>
          <p:cNvPr id="111666" name="Rectangle 50"/>
          <p:cNvSpPr>
            <a:spLocks noChangeArrowheads="1"/>
          </p:cNvSpPr>
          <p:nvPr/>
        </p:nvSpPr>
        <p:spPr bwMode="auto">
          <a:xfrm>
            <a:off x="4876800" y="4343400"/>
            <a:ext cx="4191000" cy="865188"/>
          </a:xfrm>
          <a:prstGeom prst="rect">
            <a:avLst/>
          </a:prstGeom>
          <a:noFill/>
          <a:ln w="9525">
            <a:noFill/>
            <a:miter lim="800000"/>
            <a:headEnd/>
            <a:tailEnd/>
          </a:ln>
        </p:spPr>
        <p:txBody>
          <a:bodyPr>
            <a:spAutoFit/>
          </a:bodyPr>
          <a:lstStyle/>
          <a:p>
            <a:pPr algn="ctr">
              <a:defRPr/>
            </a:pPr>
            <a:r>
              <a:rPr lang="it-IT" sz="1800" dirty="0">
                <a:solidFill>
                  <a:schemeClr val="tx1"/>
                </a:solidFill>
              </a:rPr>
              <a:t>gratuitous arp reply</a:t>
            </a:r>
          </a:p>
          <a:p>
            <a:pPr algn="ctr">
              <a:defRPr/>
            </a:pPr>
            <a:r>
              <a:rPr lang="it-IT" sz="1800" dirty="0">
                <a:solidFill>
                  <a:schemeClr val="tx1"/>
                </a:solidFill>
              </a:rPr>
              <a:t>Alice’s IP→ Cracker’s MAC</a:t>
            </a:r>
          </a:p>
          <a:p>
            <a:pPr algn="ctr">
              <a:defRPr/>
            </a:pPr>
            <a:r>
              <a:rPr lang="it-IT" sz="1800" dirty="0">
                <a:solidFill>
                  <a:schemeClr val="accent6"/>
                </a:solidFill>
              </a:rPr>
              <a:t>arpspoof 192.168.1.100  192.168.1.10</a:t>
            </a:r>
          </a:p>
        </p:txBody>
      </p:sp>
      <p:sp>
        <p:nvSpPr>
          <p:cNvPr id="31780" name="Text Box 51"/>
          <p:cNvSpPr txBox="1">
            <a:spLocks noChangeArrowheads="1"/>
          </p:cNvSpPr>
          <p:nvPr/>
        </p:nvSpPr>
        <p:spPr bwMode="auto">
          <a:xfrm>
            <a:off x="6356350" y="3536950"/>
            <a:ext cx="2787650" cy="349250"/>
          </a:xfrm>
          <a:prstGeom prst="rect">
            <a:avLst/>
          </a:prstGeom>
          <a:noFill/>
          <a:ln w="9525">
            <a:noFill/>
            <a:miter lim="800000"/>
            <a:headEnd/>
            <a:tailEnd/>
          </a:ln>
        </p:spPr>
        <p:txBody>
          <a:bodyPr wrap="none">
            <a:spAutoFit/>
          </a:bodyPr>
          <a:lstStyle/>
          <a:p>
            <a:r>
              <a:rPr lang="it-IT" sz="1800">
                <a:solidFill>
                  <a:schemeClr val="tx1"/>
                </a:solidFill>
              </a:rPr>
              <a:t>MAC: 00:0A:E4:3B:47:7E</a:t>
            </a:r>
          </a:p>
        </p:txBody>
      </p:sp>
      <p:sp>
        <p:nvSpPr>
          <p:cNvPr id="111668" name="Rectangle 52"/>
          <p:cNvSpPr>
            <a:spLocks noChangeArrowheads="1"/>
          </p:cNvSpPr>
          <p:nvPr/>
        </p:nvSpPr>
        <p:spPr bwMode="auto">
          <a:xfrm>
            <a:off x="1295400" y="5199063"/>
            <a:ext cx="1371600" cy="349250"/>
          </a:xfrm>
          <a:prstGeom prst="rect">
            <a:avLst/>
          </a:prstGeom>
          <a:noFill/>
          <a:ln w="9525">
            <a:noFill/>
            <a:miter lim="800000"/>
            <a:headEnd/>
            <a:tailEnd/>
          </a:ln>
        </p:spPr>
        <p:txBody>
          <a:bodyPr>
            <a:spAutoFit/>
          </a:bodyPr>
          <a:lstStyle/>
          <a:p>
            <a:pPr>
              <a:defRPr/>
            </a:pPr>
            <a:r>
              <a:rPr lang="it-IT" sz="1800" i="1" dirty="0">
                <a:solidFill>
                  <a:schemeClr val="accent6"/>
                </a:solidFill>
              </a:rPr>
              <a:t>victim ip</a:t>
            </a:r>
          </a:p>
        </p:txBody>
      </p:sp>
      <p:sp>
        <p:nvSpPr>
          <p:cNvPr id="111669" name="Rectangle 53"/>
          <p:cNvSpPr>
            <a:spLocks noChangeArrowheads="1"/>
          </p:cNvSpPr>
          <p:nvPr/>
        </p:nvSpPr>
        <p:spPr bwMode="auto">
          <a:xfrm>
            <a:off x="6400800" y="5213350"/>
            <a:ext cx="1371600" cy="349250"/>
          </a:xfrm>
          <a:prstGeom prst="rect">
            <a:avLst/>
          </a:prstGeom>
          <a:noFill/>
          <a:ln w="9525">
            <a:noFill/>
            <a:miter lim="800000"/>
            <a:headEnd/>
            <a:tailEnd/>
          </a:ln>
        </p:spPr>
        <p:txBody>
          <a:bodyPr>
            <a:spAutoFit/>
          </a:bodyPr>
          <a:lstStyle/>
          <a:p>
            <a:pPr>
              <a:defRPr/>
            </a:pPr>
            <a:r>
              <a:rPr lang="it-IT" sz="1800" i="1" dirty="0">
                <a:solidFill>
                  <a:schemeClr val="accent6"/>
                </a:solidFill>
              </a:rPr>
              <a:t>victim ip</a:t>
            </a:r>
          </a:p>
        </p:txBody>
      </p:sp>
      <p:sp>
        <p:nvSpPr>
          <p:cNvPr id="111670" name="Rectangle 54"/>
          <p:cNvSpPr>
            <a:spLocks noChangeArrowheads="1"/>
          </p:cNvSpPr>
          <p:nvPr/>
        </p:nvSpPr>
        <p:spPr bwMode="auto">
          <a:xfrm>
            <a:off x="2667000" y="5213350"/>
            <a:ext cx="1371600" cy="349250"/>
          </a:xfrm>
          <a:prstGeom prst="rect">
            <a:avLst/>
          </a:prstGeom>
          <a:noFill/>
          <a:ln w="9525">
            <a:noFill/>
            <a:miter lim="800000"/>
            <a:headEnd/>
            <a:tailEnd/>
          </a:ln>
        </p:spPr>
        <p:txBody>
          <a:bodyPr>
            <a:spAutoFit/>
          </a:bodyPr>
          <a:lstStyle/>
          <a:p>
            <a:pPr>
              <a:defRPr/>
            </a:pPr>
            <a:r>
              <a:rPr lang="it-IT" sz="1800" i="1" dirty="0">
                <a:solidFill>
                  <a:schemeClr val="accent6"/>
                </a:solidFill>
              </a:rPr>
              <a:t>gateway ip</a:t>
            </a:r>
          </a:p>
        </p:txBody>
      </p:sp>
      <p:sp>
        <p:nvSpPr>
          <p:cNvPr id="111671" name="Rectangle 55"/>
          <p:cNvSpPr>
            <a:spLocks noChangeArrowheads="1"/>
          </p:cNvSpPr>
          <p:nvPr/>
        </p:nvSpPr>
        <p:spPr bwMode="auto">
          <a:xfrm>
            <a:off x="7696200" y="5213350"/>
            <a:ext cx="1371600" cy="349250"/>
          </a:xfrm>
          <a:prstGeom prst="rect">
            <a:avLst/>
          </a:prstGeom>
          <a:noFill/>
          <a:ln w="9525">
            <a:noFill/>
            <a:miter lim="800000"/>
            <a:headEnd/>
            <a:tailEnd/>
          </a:ln>
        </p:spPr>
        <p:txBody>
          <a:bodyPr>
            <a:spAutoFit/>
          </a:bodyPr>
          <a:lstStyle/>
          <a:p>
            <a:pPr>
              <a:defRPr/>
            </a:pPr>
            <a:r>
              <a:rPr lang="it-IT" sz="1800" i="1" dirty="0">
                <a:solidFill>
                  <a:schemeClr val="accent6"/>
                </a:solidFill>
              </a:rPr>
              <a:t>gateway ip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1648"/>
                                        </p:tgtEl>
                                        <p:attrNameLst>
                                          <p:attrName>style.visibility</p:attrName>
                                        </p:attrNameLst>
                                      </p:cBhvr>
                                      <p:to>
                                        <p:strVal val="visible"/>
                                      </p:to>
                                    </p:set>
                                    <p:animEffect transition="in" filter="fade">
                                      <p:cBhvr>
                                        <p:cTn id="7" dur="1000"/>
                                        <p:tgtEl>
                                          <p:spTgt spid="11164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1647"/>
                                        </p:tgtEl>
                                        <p:attrNameLst>
                                          <p:attrName>style.visibility</p:attrName>
                                        </p:attrNameLst>
                                      </p:cBhvr>
                                      <p:to>
                                        <p:strVal val="visible"/>
                                      </p:to>
                                    </p:set>
                                    <p:animEffect transition="in" filter="fade">
                                      <p:cBhvr>
                                        <p:cTn id="10" dur="1000"/>
                                        <p:tgtEl>
                                          <p:spTgt spid="11164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1666"/>
                                        </p:tgtEl>
                                        <p:attrNameLst>
                                          <p:attrName>style.visibility</p:attrName>
                                        </p:attrNameLst>
                                      </p:cBhvr>
                                      <p:to>
                                        <p:strVal val="visible"/>
                                      </p:to>
                                    </p:set>
                                    <p:animEffect transition="in" filter="fade">
                                      <p:cBhvr>
                                        <p:cTn id="15" dur="1000"/>
                                        <p:tgtEl>
                                          <p:spTgt spid="11166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1643"/>
                                        </p:tgtEl>
                                        <p:attrNameLst>
                                          <p:attrName>style.visibility</p:attrName>
                                        </p:attrNameLst>
                                      </p:cBhvr>
                                      <p:to>
                                        <p:strVal val="visible"/>
                                      </p:to>
                                    </p:set>
                                    <p:animEffect transition="in" filter="fade">
                                      <p:cBhvr>
                                        <p:cTn id="18" dur="1000"/>
                                        <p:tgtEl>
                                          <p:spTgt spid="11164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1641"/>
                                        </p:tgtEl>
                                        <p:attrNameLst>
                                          <p:attrName>style.visibility</p:attrName>
                                        </p:attrNameLst>
                                      </p:cBhvr>
                                      <p:to>
                                        <p:strVal val="visible"/>
                                      </p:to>
                                    </p:set>
                                    <p:animEffect transition="in" filter="fade">
                                      <p:cBhvr>
                                        <p:cTn id="21" dur="1000"/>
                                        <p:tgtEl>
                                          <p:spTgt spid="11164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1642"/>
                                        </p:tgtEl>
                                        <p:attrNameLst>
                                          <p:attrName>style.visibility</p:attrName>
                                        </p:attrNameLst>
                                      </p:cBhvr>
                                      <p:to>
                                        <p:strVal val="visible"/>
                                      </p:to>
                                    </p:set>
                                    <p:animEffect transition="in" filter="fade">
                                      <p:cBhvr>
                                        <p:cTn id="24" dur="1000"/>
                                        <p:tgtEl>
                                          <p:spTgt spid="11164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1671"/>
                                        </p:tgtEl>
                                        <p:attrNameLst>
                                          <p:attrName>style.visibility</p:attrName>
                                        </p:attrNameLst>
                                      </p:cBhvr>
                                      <p:to>
                                        <p:strVal val="visible"/>
                                      </p:to>
                                    </p:set>
                                    <p:animEffect transition="in" filter="fade">
                                      <p:cBhvr>
                                        <p:cTn id="27" dur="1000"/>
                                        <p:tgtEl>
                                          <p:spTgt spid="11167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1669"/>
                                        </p:tgtEl>
                                        <p:attrNameLst>
                                          <p:attrName>style.visibility</p:attrName>
                                        </p:attrNameLst>
                                      </p:cBhvr>
                                      <p:to>
                                        <p:strVal val="visible"/>
                                      </p:to>
                                    </p:set>
                                    <p:animEffect transition="in" filter="fade">
                                      <p:cBhvr>
                                        <p:cTn id="30" dur="1000"/>
                                        <p:tgtEl>
                                          <p:spTgt spid="11166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1670"/>
                                        </p:tgtEl>
                                        <p:attrNameLst>
                                          <p:attrName>style.visibility</p:attrName>
                                        </p:attrNameLst>
                                      </p:cBhvr>
                                      <p:to>
                                        <p:strVal val="visible"/>
                                      </p:to>
                                    </p:set>
                                    <p:animEffect transition="in" filter="fade">
                                      <p:cBhvr>
                                        <p:cTn id="33" dur="1000"/>
                                        <p:tgtEl>
                                          <p:spTgt spid="11167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1668"/>
                                        </p:tgtEl>
                                        <p:attrNameLst>
                                          <p:attrName>style.visibility</p:attrName>
                                        </p:attrNameLst>
                                      </p:cBhvr>
                                      <p:to>
                                        <p:strVal val="visible"/>
                                      </p:to>
                                    </p:set>
                                    <p:animEffect transition="in" filter="fade">
                                      <p:cBhvr>
                                        <p:cTn id="36" dur="1000"/>
                                        <p:tgtEl>
                                          <p:spTgt spid="11166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11659"/>
                                        </p:tgtEl>
                                        <p:attrNameLst>
                                          <p:attrName>style.visibility</p:attrName>
                                        </p:attrNameLst>
                                      </p:cBhvr>
                                      <p:to>
                                        <p:strVal val="visible"/>
                                      </p:to>
                                    </p:set>
                                    <p:animEffect transition="in" filter="fade">
                                      <p:cBhvr>
                                        <p:cTn id="41" dur="1000"/>
                                        <p:tgtEl>
                                          <p:spTgt spid="11165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11649"/>
                                        </p:tgtEl>
                                        <p:attrNameLst>
                                          <p:attrName>style.visibility</p:attrName>
                                        </p:attrNameLst>
                                      </p:cBhvr>
                                      <p:to>
                                        <p:strVal val="visible"/>
                                      </p:to>
                                    </p:set>
                                    <p:animEffect transition="in" filter="fade">
                                      <p:cBhvr>
                                        <p:cTn id="44" dur="1000"/>
                                        <p:tgtEl>
                                          <p:spTgt spid="111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41" grpId="0" animBg="1"/>
      <p:bldP spid="111642" grpId="0"/>
      <p:bldP spid="111643" grpId="0" animBg="1"/>
      <p:bldP spid="111647" grpId="0" animBg="1"/>
      <p:bldP spid="111648" grpId="0"/>
      <p:bldP spid="111649" grpId="0"/>
      <p:bldP spid="111666" grpId="0"/>
      <p:bldP spid="111668" grpId="0"/>
      <p:bldP spid="111669" grpId="0"/>
      <p:bldP spid="111670" grpId="0"/>
      <p:bldP spid="11167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it-IT" smtClean="0"/>
              <a:t>DEMO 1: catch  telnet password</a:t>
            </a:r>
          </a:p>
        </p:txBody>
      </p:sp>
      <p:sp>
        <p:nvSpPr>
          <p:cNvPr id="31" name="Date Placeholder 30"/>
          <p:cNvSpPr>
            <a:spLocks noGrp="1"/>
          </p:cNvSpPr>
          <p:nvPr>
            <p:ph type="dt" sz="quarter" idx="10"/>
          </p:nvPr>
        </p:nvSpPr>
        <p:spPr/>
        <p:txBody>
          <a:bodyPr/>
          <a:lstStyle/>
          <a:p>
            <a:pPr>
              <a:defRPr/>
            </a:pPr>
            <a:fld id="{F57D3C49-CF5C-443C-873E-0EFDCB6A6B80}" type="datetime1">
              <a:rPr lang="en-US"/>
              <a:pPr>
                <a:defRPr/>
              </a:pPr>
              <a:t>1/26/2018</a:t>
            </a:fld>
            <a:endParaRPr lang="en-US"/>
          </a:p>
        </p:txBody>
      </p:sp>
      <p:sp>
        <p:nvSpPr>
          <p:cNvPr id="30" name="Footer Placeholder 29"/>
          <p:cNvSpPr>
            <a:spLocks noGrp="1"/>
          </p:cNvSpPr>
          <p:nvPr>
            <p:ph type="ftr" sz="quarter" idx="11"/>
          </p:nvPr>
        </p:nvSpPr>
        <p:spPr/>
        <p:txBody>
          <a:bodyPr/>
          <a:lstStyle/>
          <a:p>
            <a:pPr>
              <a:defRPr/>
            </a:pPr>
            <a:r>
              <a:rPr lang="en-US" dirty="0"/>
              <a:t>Computer Networks</a:t>
            </a:r>
          </a:p>
        </p:txBody>
      </p:sp>
      <p:sp>
        <p:nvSpPr>
          <p:cNvPr id="29" name="Slide Number Placeholder 28"/>
          <p:cNvSpPr>
            <a:spLocks noGrp="1"/>
          </p:cNvSpPr>
          <p:nvPr>
            <p:ph type="sldNum" sz="quarter" idx="12"/>
          </p:nvPr>
        </p:nvSpPr>
        <p:spPr/>
        <p:txBody>
          <a:bodyPr/>
          <a:lstStyle/>
          <a:p>
            <a:pPr>
              <a:defRPr/>
            </a:pPr>
            <a:fld id="{20A49B29-3025-41AC-ABEE-EAF5A8BA5993}" type="slidenum">
              <a:rPr lang="en-US"/>
              <a:pPr>
                <a:defRPr/>
              </a:pPr>
              <a:t>29</a:t>
            </a:fld>
            <a:endParaRPr lang="en-US"/>
          </a:p>
        </p:txBody>
      </p:sp>
      <p:sp>
        <p:nvSpPr>
          <p:cNvPr id="32774" name="computr3"/>
          <p:cNvSpPr>
            <a:spLocks noEditPoints="1" noChangeArrowheads="1"/>
          </p:cNvSpPr>
          <p:nvPr/>
        </p:nvSpPr>
        <p:spPr bwMode="auto">
          <a:xfrm>
            <a:off x="838200" y="1792288"/>
            <a:ext cx="1204913" cy="776287"/>
          </a:xfrm>
          <a:custGeom>
            <a:avLst/>
            <a:gdLst>
              <a:gd name="T0" fmla="*/ 0 w 21600"/>
              <a:gd name="T1" fmla="*/ 2147483647 h 21600"/>
              <a:gd name="T2" fmla="*/ 2147483647 w 21600"/>
              <a:gd name="T3" fmla="*/ 0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rgbClr val="FFFFCC"/>
          </a:solidFill>
          <a:ln w="9525">
            <a:solidFill>
              <a:srgbClr val="000000"/>
            </a:solidFill>
            <a:miter lim="800000"/>
            <a:headEnd/>
            <a:tailEnd/>
          </a:ln>
        </p:spPr>
        <p:txBody>
          <a:bodyPr/>
          <a:lstStyle/>
          <a:p>
            <a:endParaRPr lang="en-US"/>
          </a:p>
        </p:txBody>
      </p:sp>
      <p:sp>
        <p:nvSpPr>
          <p:cNvPr id="32775" name="computr3"/>
          <p:cNvSpPr>
            <a:spLocks noEditPoints="1" noChangeArrowheads="1"/>
          </p:cNvSpPr>
          <p:nvPr/>
        </p:nvSpPr>
        <p:spPr bwMode="auto">
          <a:xfrm>
            <a:off x="7265988" y="1865313"/>
            <a:ext cx="1204912" cy="776287"/>
          </a:xfrm>
          <a:custGeom>
            <a:avLst/>
            <a:gdLst>
              <a:gd name="T0" fmla="*/ 0 w 21600"/>
              <a:gd name="T1" fmla="*/ 2147483647 h 21600"/>
              <a:gd name="T2" fmla="*/ 2147483647 w 21600"/>
              <a:gd name="T3" fmla="*/ 0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rgbClr val="FFFFCC"/>
          </a:solidFill>
          <a:ln w="9525">
            <a:solidFill>
              <a:srgbClr val="000000"/>
            </a:solidFill>
            <a:miter lim="800000"/>
            <a:headEnd/>
            <a:tailEnd/>
          </a:ln>
        </p:spPr>
        <p:txBody>
          <a:bodyPr/>
          <a:lstStyle/>
          <a:p>
            <a:endParaRPr lang="en-US"/>
          </a:p>
        </p:txBody>
      </p:sp>
      <p:sp>
        <p:nvSpPr>
          <p:cNvPr id="32776" name="Text Box 6"/>
          <p:cNvSpPr txBox="1">
            <a:spLocks noChangeArrowheads="1"/>
          </p:cNvSpPr>
          <p:nvPr/>
        </p:nvSpPr>
        <p:spPr bwMode="auto">
          <a:xfrm>
            <a:off x="549275" y="2574925"/>
            <a:ext cx="1074738" cy="550863"/>
          </a:xfrm>
          <a:prstGeom prst="rect">
            <a:avLst/>
          </a:prstGeom>
          <a:noFill/>
          <a:ln w="9525">
            <a:noFill/>
            <a:miter lim="800000"/>
            <a:headEnd/>
            <a:tailEnd/>
          </a:ln>
        </p:spPr>
        <p:txBody>
          <a:bodyPr wrap="none">
            <a:spAutoFit/>
          </a:bodyPr>
          <a:lstStyle/>
          <a:p>
            <a:r>
              <a:rPr lang="it-IT" sz="3200">
                <a:solidFill>
                  <a:schemeClr val="tx1"/>
                </a:solidFill>
              </a:rPr>
              <a:t>Alice</a:t>
            </a:r>
          </a:p>
        </p:txBody>
      </p:sp>
      <p:sp>
        <p:nvSpPr>
          <p:cNvPr id="32777" name="Text Box 7"/>
          <p:cNvSpPr txBox="1">
            <a:spLocks noChangeArrowheads="1"/>
          </p:cNvSpPr>
          <p:nvPr/>
        </p:nvSpPr>
        <p:spPr bwMode="auto">
          <a:xfrm>
            <a:off x="7764463" y="2657475"/>
            <a:ext cx="914400" cy="550863"/>
          </a:xfrm>
          <a:prstGeom prst="rect">
            <a:avLst/>
          </a:prstGeom>
          <a:noFill/>
          <a:ln w="9525">
            <a:noFill/>
            <a:miter lim="800000"/>
            <a:headEnd/>
            <a:tailEnd/>
          </a:ln>
        </p:spPr>
        <p:txBody>
          <a:bodyPr wrap="none">
            <a:spAutoFit/>
          </a:bodyPr>
          <a:lstStyle/>
          <a:p>
            <a:r>
              <a:rPr lang="it-IT" sz="3200">
                <a:solidFill>
                  <a:schemeClr val="tx1"/>
                </a:solidFill>
              </a:rPr>
              <a:t>Bob</a:t>
            </a:r>
          </a:p>
        </p:txBody>
      </p:sp>
      <p:sp>
        <p:nvSpPr>
          <p:cNvPr id="32778" name="laptop"/>
          <p:cNvSpPr>
            <a:spLocks noEditPoints="1" noChangeArrowheads="1"/>
          </p:cNvSpPr>
          <p:nvPr/>
        </p:nvSpPr>
        <p:spPr bwMode="auto">
          <a:xfrm>
            <a:off x="4008438" y="4648200"/>
            <a:ext cx="1152525" cy="866775"/>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32779" name="Text Box 9"/>
          <p:cNvSpPr txBox="1">
            <a:spLocks noChangeArrowheads="1"/>
          </p:cNvSpPr>
          <p:nvPr/>
        </p:nvSpPr>
        <p:spPr bwMode="auto">
          <a:xfrm>
            <a:off x="3730625" y="5478463"/>
            <a:ext cx="1619250" cy="550862"/>
          </a:xfrm>
          <a:prstGeom prst="rect">
            <a:avLst/>
          </a:prstGeom>
          <a:noFill/>
          <a:ln w="9525">
            <a:noFill/>
            <a:miter lim="800000"/>
            <a:headEnd/>
            <a:tailEnd/>
          </a:ln>
        </p:spPr>
        <p:txBody>
          <a:bodyPr wrap="none">
            <a:spAutoFit/>
          </a:bodyPr>
          <a:lstStyle/>
          <a:p>
            <a:r>
              <a:rPr lang="it-IT" sz="3200">
                <a:solidFill>
                  <a:schemeClr val="tx1"/>
                </a:solidFill>
              </a:rPr>
              <a:t>Cracker</a:t>
            </a:r>
          </a:p>
        </p:txBody>
      </p:sp>
      <p:sp>
        <p:nvSpPr>
          <p:cNvPr id="32780" name="modem"/>
          <p:cNvSpPr>
            <a:spLocks noEditPoints="1" noChangeArrowheads="1"/>
          </p:cNvSpPr>
          <p:nvPr/>
        </p:nvSpPr>
        <p:spPr bwMode="auto">
          <a:xfrm>
            <a:off x="3646488" y="2152650"/>
            <a:ext cx="1871662" cy="411163"/>
          </a:xfrm>
          <a:custGeom>
            <a:avLst/>
            <a:gdLst>
              <a:gd name="T0" fmla="*/ 0 w 21600"/>
              <a:gd name="T1" fmla="*/ 2147483647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0 w 21600"/>
              <a:gd name="T11" fmla="*/ 2147483647 h 21600"/>
              <a:gd name="T12" fmla="*/ 2147483647 w 21600"/>
              <a:gd name="T13" fmla="*/ 0 h 21600"/>
              <a:gd name="T14" fmla="*/ 2147483647 w 21600"/>
              <a:gd name="T15" fmla="*/ 2147483647 h 21600"/>
              <a:gd name="T16" fmla="*/ 0 w 21600"/>
              <a:gd name="T17" fmla="*/ 2147483647 h 21600"/>
              <a:gd name="T18" fmla="*/ 2147483647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00 w 21600"/>
              <a:gd name="T31" fmla="*/ 22400 h 21600"/>
              <a:gd name="T32" fmla="*/ 21200 w 21600"/>
              <a:gd name="T33" fmla="*/ 30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a:lstStyle/>
          <a:p>
            <a:endParaRPr lang="en-US"/>
          </a:p>
        </p:txBody>
      </p:sp>
      <p:sp>
        <p:nvSpPr>
          <p:cNvPr id="114702" name="Line 14"/>
          <p:cNvSpPr>
            <a:spLocks noChangeShapeType="1"/>
          </p:cNvSpPr>
          <p:nvPr/>
        </p:nvSpPr>
        <p:spPr bwMode="auto">
          <a:xfrm>
            <a:off x="2227263" y="2081213"/>
            <a:ext cx="4784725" cy="0"/>
          </a:xfrm>
          <a:prstGeom prst="line">
            <a:avLst/>
          </a:prstGeom>
          <a:noFill/>
          <a:ln w="28575">
            <a:solidFill>
              <a:schemeClr val="tx1"/>
            </a:solidFill>
            <a:round/>
            <a:headEnd type="triangle" w="lg" len="lg"/>
            <a:tailEnd type="triangle" w="lg" len="lg"/>
          </a:ln>
        </p:spPr>
        <p:txBody>
          <a:bodyPr/>
          <a:lstStyle/>
          <a:p>
            <a:endParaRPr lang="en-US"/>
          </a:p>
        </p:txBody>
      </p:sp>
      <p:sp>
        <p:nvSpPr>
          <p:cNvPr id="114703" name="Text Box 15"/>
          <p:cNvSpPr txBox="1">
            <a:spLocks noChangeArrowheads="1"/>
          </p:cNvSpPr>
          <p:nvPr/>
        </p:nvSpPr>
        <p:spPr bwMode="auto">
          <a:xfrm>
            <a:off x="3729038" y="1676400"/>
            <a:ext cx="2095500" cy="436563"/>
          </a:xfrm>
          <a:prstGeom prst="rect">
            <a:avLst/>
          </a:prstGeom>
          <a:noFill/>
          <a:ln w="9525">
            <a:noFill/>
            <a:miter lim="800000"/>
            <a:headEnd/>
            <a:tailEnd/>
          </a:ln>
        </p:spPr>
        <p:txBody>
          <a:bodyPr wrap="none">
            <a:spAutoFit/>
          </a:bodyPr>
          <a:lstStyle/>
          <a:p>
            <a:r>
              <a:rPr lang="it-IT">
                <a:solidFill>
                  <a:schemeClr val="tx1"/>
                </a:solidFill>
              </a:rPr>
              <a:t>Regular traffic</a:t>
            </a:r>
          </a:p>
        </p:txBody>
      </p:sp>
      <p:sp>
        <p:nvSpPr>
          <p:cNvPr id="114704" name="Text Box 16"/>
          <p:cNvSpPr txBox="1">
            <a:spLocks noChangeArrowheads="1"/>
          </p:cNvSpPr>
          <p:nvPr/>
        </p:nvSpPr>
        <p:spPr bwMode="auto">
          <a:xfrm>
            <a:off x="2744788" y="2681288"/>
            <a:ext cx="2057400" cy="779462"/>
          </a:xfrm>
          <a:prstGeom prst="rect">
            <a:avLst/>
          </a:prstGeom>
          <a:noFill/>
          <a:ln w="9525">
            <a:noFill/>
            <a:miter lim="800000"/>
            <a:headEnd/>
            <a:tailEnd/>
          </a:ln>
        </p:spPr>
        <p:txBody>
          <a:bodyPr>
            <a:spAutoFit/>
          </a:bodyPr>
          <a:lstStyle/>
          <a:p>
            <a:pPr>
              <a:defRPr/>
            </a:pPr>
            <a:r>
              <a:rPr lang="it-IT" dirty="0">
                <a:solidFill>
                  <a:schemeClr val="accent6"/>
                </a:solidFill>
              </a:rPr>
              <a:t>Using arp poisoning</a:t>
            </a:r>
          </a:p>
        </p:txBody>
      </p:sp>
      <p:sp>
        <p:nvSpPr>
          <p:cNvPr id="32784" name="Text Box 17"/>
          <p:cNvSpPr txBox="1">
            <a:spLocks noChangeArrowheads="1"/>
          </p:cNvSpPr>
          <p:nvPr/>
        </p:nvSpPr>
        <p:spPr bwMode="auto">
          <a:xfrm>
            <a:off x="3508375" y="1298575"/>
            <a:ext cx="2208213" cy="377825"/>
          </a:xfrm>
          <a:prstGeom prst="rect">
            <a:avLst/>
          </a:prstGeom>
          <a:noFill/>
          <a:ln w="9525">
            <a:noFill/>
            <a:miter lim="800000"/>
            <a:headEnd/>
            <a:tailEnd/>
          </a:ln>
        </p:spPr>
        <p:txBody>
          <a:bodyPr wrap="none">
            <a:spAutoFit/>
          </a:bodyPr>
          <a:lstStyle/>
          <a:p>
            <a:r>
              <a:rPr lang="it-IT" sz="2000" b="1">
                <a:solidFill>
                  <a:schemeClr val="tx1"/>
                </a:solidFill>
              </a:rPr>
              <a:t>LAN: 192.168.1.</a:t>
            </a:r>
            <a:r>
              <a:rPr lang="it-IT" sz="2000" b="1" i="1">
                <a:solidFill>
                  <a:schemeClr val="tx1"/>
                </a:solidFill>
                <a:latin typeface="Times New Roman" pitchFamily="18" charset="0"/>
              </a:rPr>
              <a:t>x</a:t>
            </a:r>
          </a:p>
        </p:txBody>
      </p:sp>
      <p:sp>
        <p:nvSpPr>
          <p:cNvPr id="32785" name="Text Box 18"/>
          <p:cNvSpPr txBox="1">
            <a:spLocks noChangeArrowheads="1"/>
          </p:cNvSpPr>
          <p:nvPr/>
        </p:nvSpPr>
        <p:spPr bwMode="auto">
          <a:xfrm>
            <a:off x="687388" y="3063875"/>
            <a:ext cx="754062" cy="550863"/>
          </a:xfrm>
          <a:prstGeom prst="rect">
            <a:avLst/>
          </a:prstGeom>
          <a:noFill/>
          <a:ln w="9525">
            <a:noFill/>
            <a:miter lim="800000"/>
            <a:headEnd/>
            <a:tailEnd/>
          </a:ln>
        </p:spPr>
        <p:txBody>
          <a:bodyPr wrap="none">
            <a:spAutoFit/>
          </a:bodyPr>
          <a:lstStyle/>
          <a:p>
            <a:r>
              <a:rPr lang="it-IT" sz="3200">
                <a:solidFill>
                  <a:schemeClr val="tx1"/>
                </a:solidFill>
              </a:rPr>
              <a:t>.10</a:t>
            </a:r>
          </a:p>
        </p:txBody>
      </p:sp>
      <p:sp>
        <p:nvSpPr>
          <p:cNvPr id="32786" name="Text Box 19"/>
          <p:cNvSpPr txBox="1">
            <a:spLocks noChangeArrowheads="1"/>
          </p:cNvSpPr>
          <p:nvPr/>
        </p:nvSpPr>
        <p:spPr bwMode="auto">
          <a:xfrm>
            <a:off x="7697788" y="3140075"/>
            <a:ext cx="981075" cy="550863"/>
          </a:xfrm>
          <a:prstGeom prst="rect">
            <a:avLst/>
          </a:prstGeom>
          <a:noFill/>
          <a:ln w="9525">
            <a:noFill/>
            <a:miter lim="800000"/>
            <a:headEnd/>
            <a:tailEnd/>
          </a:ln>
        </p:spPr>
        <p:txBody>
          <a:bodyPr wrap="none">
            <a:spAutoFit/>
          </a:bodyPr>
          <a:lstStyle/>
          <a:p>
            <a:r>
              <a:rPr lang="it-IT" sz="3200">
                <a:solidFill>
                  <a:schemeClr val="tx1"/>
                </a:solidFill>
              </a:rPr>
              <a:t>.100</a:t>
            </a:r>
          </a:p>
        </p:txBody>
      </p:sp>
      <p:sp>
        <p:nvSpPr>
          <p:cNvPr id="32787" name="Text Box 20"/>
          <p:cNvSpPr txBox="1">
            <a:spLocks noChangeArrowheads="1"/>
          </p:cNvSpPr>
          <p:nvPr/>
        </p:nvSpPr>
        <p:spPr bwMode="auto">
          <a:xfrm>
            <a:off x="382588" y="1387475"/>
            <a:ext cx="1295400" cy="436563"/>
          </a:xfrm>
          <a:prstGeom prst="rect">
            <a:avLst/>
          </a:prstGeom>
          <a:noFill/>
          <a:ln w="9525">
            <a:noFill/>
            <a:miter lim="800000"/>
            <a:headEnd/>
            <a:tailEnd/>
          </a:ln>
        </p:spPr>
        <p:txBody>
          <a:bodyPr wrap="none">
            <a:spAutoFit/>
          </a:bodyPr>
          <a:lstStyle/>
          <a:p>
            <a:r>
              <a:rPr lang="it-IT" b="1">
                <a:solidFill>
                  <a:schemeClr val="tx1"/>
                </a:solidFill>
              </a:rPr>
              <a:t>CLIENT</a:t>
            </a:r>
          </a:p>
        </p:txBody>
      </p:sp>
      <p:sp>
        <p:nvSpPr>
          <p:cNvPr id="32788" name="Text Box 21"/>
          <p:cNvSpPr txBox="1">
            <a:spLocks noChangeArrowheads="1"/>
          </p:cNvSpPr>
          <p:nvPr/>
        </p:nvSpPr>
        <p:spPr bwMode="auto">
          <a:xfrm>
            <a:off x="7469188" y="1463675"/>
            <a:ext cx="184150" cy="366713"/>
          </a:xfrm>
          <a:prstGeom prst="rect">
            <a:avLst/>
          </a:prstGeom>
          <a:noFill/>
          <a:ln w="9525">
            <a:noFill/>
            <a:miter lim="800000"/>
            <a:headEnd/>
            <a:tailEnd/>
          </a:ln>
        </p:spPr>
        <p:txBody>
          <a:bodyPr wrap="none">
            <a:spAutoFit/>
          </a:bodyPr>
          <a:lstStyle/>
          <a:p>
            <a:endParaRPr lang="it-IT" b="1">
              <a:solidFill>
                <a:srgbClr val="0080FF"/>
              </a:solidFill>
            </a:endParaRPr>
          </a:p>
        </p:txBody>
      </p:sp>
      <p:sp>
        <p:nvSpPr>
          <p:cNvPr id="32789" name="Text Box 22"/>
          <p:cNvSpPr txBox="1">
            <a:spLocks noChangeArrowheads="1"/>
          </p:cNvSpPr>
          <p:nvPr/>
        </p:nvSpPr>
        <p:spPr bwMode="auto">
          <a:xfrm>
            <a:off x="7469188" y="1463675"/>
            <a:ext cx="1446212" cy="436563"/>
          </a:xfrm>
          <a:prstGeom prst="rect">
            <a:avLst/>
          </a:prstGeom>
          <a:noFill/>
          <a:ln w="9525">
            <a:noFill/>
            <a:miter lim="800000"/>
            <a:headEnd/>
            <a:tailEnd/>
          </a:ln>
        </p:spPr>
        <p:txBody>
          <a:bodyPr wrap="none">
            <a:spAutoFit/>
          </a:bodyPr>
          <a:lstStyle/>
          <a:p>
            <a:r>
              <a:rPr lang="it-IT" b="1">
                <a:solidFill>
                  <a:schemeClr val="tx1"/>
                </a:solidFill>
              </a:rPr>
              <a:t>SERVER</a:t>
            </a:r>
          </a:p>
        </p:txBody>
      </p:sp>
      <p:pic>
        <p:nvPicPr>
          <p:cNvPr id="32790" name="Picture 23" descr="User2"/>
          <p:cNvPicPr>
            <a:picLocks noChangeAspect="1" noChangeArrowheads="1"/>
          </p:cNvPicPr>
          <p:nvPr/>
        </p:nvPicPr>
        <p:blipFill>
          <a:blip r:embed="rId2" cstate="print"/>
          <a:srcRect/>
          <a:stretch>
            <a:fillRect/>
          </a:stretch>
        </p:blipFill>
        <p:spPr bwMode="auto">
          <a:xfrm>
            <a:off x="8383588" y="1828800"/>
            <a:ext cx="509587" cy="627063"/>
          </a:xfrm>
          <a:prstGeom prst="rect">
            <a:avLst/>
          </a:prstGeom>
          <a:noFill/>
          <a:ln w="9525">
            <a:noFill/>
            <a:miter lim="800000"/>
            <a:headEnd/>
            <a:tailEnd/>
          </a:ln>
        </p:spPr>
      </p:pic>
      <p:pic>
        <p:nvPicPr>
          <p:cNvPr id="32791" name="Picture 24" descr="User"/>
          <p:cNvPicPr>
            <a:picLocks noChangeAspect="1" noChangeArrowheads="1"/>
          </p:cNvPicPr>
          <p:nvPr/>
        </p:nvPicPr>
        <p:blipFill>
          <a:blip r:embed="rId3" cstate="print"/>
          <a:srcRect/>
          <a:stretch>
            <a:fillRect/>
          </a:stretch>
        </p:blipFill>
        <p:spPr bwMode="auto">
          <a:xfrm>
            <a:off x="153988" y="1752600"/>
            <a:ext cx="533400" cy="627063"/>
          </a:xfrm>
          <a:prstGeom prst="rect">
            <a:avLst/>
          </a:prstGeom>
          <a:noFill/>
          <a:ln w="9525">
            <a:noFill/>
            <a:miter lim="800000"/>
            <a:headEnd/>
            <a:tailEnd/>
          </a:ln>
        </p:spPr>
      </p:pic>
      <p:sp>
        <p:nvSpPr>
          <p:cNvPr id="114713" name="Text Box 25"/>
          <p:cNvSpPr txBox="1">
            <a:spLocks noChangeArrowheads="1"/>
          </p:cNvSpPr>
          <p:nvPr/>
        </p:nvSpPr>
        <p:spPr bwMode="auto">
          <a:xfrm>
            <a:off x="4497388" y="2209800"/>
            <a:ext cx="1219200" cy="366713"/>
          </a:xfrm>
          <a:prstGeom prst="rect">
            <a:avLst/>
          </a:prstGeom>
          <a:noFill/>
          <a:ln w="9525">
            <a:noFill/>
            <a:miter lim="800000"/>
            <a:headEnd/>
            <a:tailEnd/>
          </a:ln>
          <a:effectLst/>
        </p:spPr>
        <p:txBody>
          <a:bodyPr>
            <a:spAutoFit/>
          </a:bodyPr>
          <a:lstStyle/>
          <a:p>
            <a:pPr>
              <a:spcBef>
                <a:spcPct val="50000"/>
              </a:spcBef>
              <a:defRPr/>
            </a:pPr>
            <a:r>
              <a:rPr lang="it-IT"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switch</a:t>
            </a:r>
          </a:p>
        </p:txBody>
      </p:sp>
      <p:sp>
        <p:nvSpPr>
          <p:cNvPr id="114714" name="Freeform 26"/>
          <p:cNvSpPr>
            <a:spLocks/>
          </p:cNvSpPr>
          <p:nvPr/>
        </p:nvSpPr>
        <p:spPr bwMode="auto">
          <a:xfrm>
            <a:off x="2278063" y="2673350"/>
            <a:ext cx="4752975" cy="2660650"/>
          </a:xfrm>
          <a:custGeom>
            <a:avLst/>
            <a:gdLst>
              <a:gd name="T0" fmla="*/ 0 w 2994"/>
              <a:gd name="T1" fmla="*/ 0 h 1750"/>
              <a:gd name="T2" fmla="*/ 2147483647 w 2994"/>
              <a:gd name="T3" fmla="*/ 2147483647 h 1750"/>
              <a:gd name="T4" fmla="*/ 2147483647 w 2994"/>
              <a:gd name="T5" fmla="*/ 2147483647 h 1750"/>
              <a:gd name="T6" fmla="*/ 2147483647 w 2994"/>
              <a:gd name="T7" fmla="*/ 2147483647 h 1750"/>
              <a:gd name="T8" fmla="*/ 2147483647 w 2994"/>
              <a:gd name="T9" fmla="*/ 0 h 1750"/>
              <a:gd name="T10" fmla="*/ 2147483647 w 2994"/>
              <a:gd name="T11" fmla="*/ 0 h 1750"/>
              <a:gd name="T12" fmla="*/ 0 60000 65536"/>
              <a:gd name="T13" fmla="*/ 0 60000 65536"/>
              <a:gd name="T14" fmla="*/ 0 60000 65536"/>
              <a:gd name="T15" fmla="*/ 0 60000 65536"/>
              <a:gd name="T16" fmla="*/ 0 60000 65536"/>
              <a:gd name="T17" fmla="*/ 0 60000 65536"/>
              <a:gd name="T18" fmla="*/ 0 w 2994"/>
              <a:gd name="T19" fmla="*/ 0 h 1750"/>
              <a:gd name="T20" fmla="*/ 2994 w 2994"/>
              <a:gd name="T21" fmla="*/ 1750 h 1750"/>
            </a:gdLst>
            <a:ahLst/>
            <a:cxnLst>
              <a:cxn ang="T12">
                <a:pos x="T0" y="T1"/>
              </a:cxn>
              <a:cxn ang="T13">
                <a:pos x="T2" y="T3"/>
              </a:cxn>
              <a:cxn ang="T14">
                <a:pos x="T4" y="T5"/>
              </a:cxn>
              <a:cxn ang="T15">
                <a:pos x="T6" y="T7"/>
              </a:cxn>
              <a:cxn ang="T16">
                <a:pos x="T8" y="T9"/>
              </a:cxn>
              <a:cxn ang="T17">
                <a:pos x="T10" y="T11"/>
              </a:cxn>
            </a:cxnLst>
            <a:rect l="T18" t="T19" r="T20" b="T21"/>
            <a:pathLst>
              <a:path w="2994" h="1750">
                <a:moveTo>
                  <a:pt x="0" y="0"/>
                </a:moveTo>
                <a:lnTo>
                  <a:pt x="1380" y="1"/>
                </a:lnTo>
                <a:lnTo>
                  <a:pt x="1366" y="1750"/>
                </a:lnTo>
                <a:lnTo>
                  <a:pt x="1542" y="1734"/>
                </a:lnTo>
                <a:lnTo>
                  <a:pt x="1542" y="0"/>
                </a:lnTo>
                <a:lnTo>
                  <a:pt x="2994" y="0"/>
                </a:lnTo>
              </a:path>
            </a:pathLst>
          </a:custGeom>
          <a:ln>
            <a:headEnd type="triangle" w="lg" len="lg"/>
            <a:tailEnd type="triangle" w="lg" len="lg"/>
          </a:ln>
        </p:spPr>
        <p:style>
          <a:lnRef idx="2">
            <a:schemeClr val="accent6"/>
          </a:lnRef>
          <a:fillRef idx="0">
            <a:schemeClr val="accent6"/>
          </a:fillRef>
          <a:effectRef idx="1">
            <a:schemeClr val="accent6"/>
          </a:effectRef>
          <a:fontRef idx="minor">
            <a:schemeClr val="tx1"/>
          </a:fontRef>
        </p:style>
        <p:txBody>
          <a:bodyPr/>
          <a:lstStyle/>
          <a:p>
            <a:pPr>
              <a:defRPr/>
            </a:pPr>
            <a:endParaRPr lang="en-US"/>
          </a:p>
        </p:txBody>
      </p:sp>
      <p:sp>
        <p:nvSpPr>
          <p:cNvPr id="32794" name="Line 27"/>
          <p:cNvSpPr>
            <a:spLocks noChangeShapeType="1"/>
          </p:cNvSpPr>
          <p:nvPr/>
        </p:nvSpPr>
        <p:spPr bwMode="auto">
          <a:xfrm>
            <a:off x="1963738" y="2362200"/>
            <a:ext cx="1600200" cy="0"/>
          </a:xfrm>
          <a:prstGeom prst="line">
            <a:avLst/>
          </a:prstGeom>
          <a:noFill/>
          <a:ln w="28575">
            <a:solidFill>
              <a:srgbClr val="000099"/>
            </a:solidFill>
            <a:round/>
            <a:headEnd type="oval" w="lg" len="lg"/>
            <a:tailEnd type="oval" w="lg" len="lg"/>
          </a:ln>
        </p:spPr>
        <p:txBody>
          <a:bodyPr/>
          <a:lstStyle/>
          <a:p>
            <a:endParaRPr lang="en-US"/>
          </a:p>
        </p:txBody>
      </p:sp>
      <p:sp>
        <p:nvSpPr>
          <p:cNvPr id="32795" name="Line 28"/>
          <p:cNvSpPr>
            <a:spLocks noChangeShapeType="1"/>
          </p:cNvSpPr>
          <p:nvPr/>
        </p:nvSpPr>
        <p:spPr bwMode="auto">
          <a:xfrm>
            <a:off x="5592763" y="2362200"/>
            <a:ext cx="1600200" cy="0"/>
          </a:xfrm>
          <a:prstGeom prst="line">
            <a:avLst/>
          </a:prstGeom>
          <a:noFill/>
          <a:ln w="28575">
            <a:solidFill>
              <a:srgbClr val="000099"/>
            </a:solidFill>
            <a:round/>
            <a:headEnd type="oval" w="lg" len="lg"/>
            <a:tailEnd type="oval" w="lg" len="lg"/>
          </a:ln>
        </p:spPr>
        <p:txBody>
          <a:bodyPr/>
          <a:lstStyle/>
          <a:p>
            <a:endParaRPr lang="en-US"/>
          </a:p>
        </p:txBody>
      </p:sp>
      <p:sp>
        <p:nvSpPr>
          <p:cNvPr id="32796" name="Line 29"/>
          <p:cNvSpPr>
            <a:spLocks noChangeShapeType="1"/>
          </p:cNvSpPr>
          <p:nvPr/>
        </p:nvSpPr>
        <p:spPr bwMode="auto">
          <a:xfrm flipH="1">
            <a:off x="4583113" y="2581275"/>
            <a:ext cx="19050" cy="2228850"/>
          </a:xfrm>
          <a:prstGeom prst="line">
            <a:avLst/>
          </a:prstGeom>
          <a:noFill/>
          <a:ln w="28575">
            <a:solidFill>
              <a:srgbClr val="000099"/>
            </a:solidFill>
            <a:round/>
            <a:headEnd type="oval" w="lg" len="lg"/>
            <a:tailEnd type="oval" w="lg" len="lg"/>
          </a:ln>
        </p:spPr>
        <p:txBody>
          <a:bodyPr/>
          <a:lstStyle/>
          <a:p>
            <a:endParaRPr lang="en-US"/>
          </a:p>
        </p:txBody>
      </p:sp>
      <p:sp>
        <p:nvSpPr>
          <p:cNvPr id="37917" name="Text Box 33"/>
          <p:cNvSpPr txBox="1">
            <a:spLocks noChangeArrowheads="1"/>
          </p:cNvSpPr>
          <p:nvPr/>
        </p:nvSpPr>
        <p:spPr bwMode="auto">
          <a:xfrm>
            <a:off x="5564188" y="5105400"/>
            <a:ext cx="2047875" cy="377825"/>
          </a:xfrm>
          <a:prstGeom prst="rect">
            <a:avLst/>
          </a:prstGeom>
          <a:noFill/>
          <a:ln w="9525">
            <a:noFill/>
            <a:miter lim="800000"/>
            <a:headEnd/>
            <a:tailEnd/>
          </a:ln>
        </p:spPr>
        <p:txBody>
          <a:bodyPr wrap="none">
            <a:spAutoFit/>
          </a:bodyPr>
          <a:lstStyle/>
          <a:p>
            <a:pPr algn="ctr">
              <a:defRPr/>
            </a:pPr>
            <a:r>
              <a:rPr lang="it-IT" sz="2000" dirty="0">
                <a:solidFill>
                  <a:schemeClr val="accent6"/>
                </a:solidFill>
                <a:cs typeface="Arial" charset="0"/>
              </a:rPr>
              <a:t>Acts as a router </a:t>
            </a:r>
          </a:p>
        </p:txBody>
      </p:sp>
      <p:sp>
        <p:nvSpPr>
          <p:cNvPr id="32798" name="Text Box 34"/>
          <p:cNvSpPr txBox="1">
            <a:spLocks noChangeArrowheads="1"/>
          </p:cNvSpPr>
          <p:nvPr/>
        </p:nvSpPr>
        <p:spPr bwMode="auto">
          <a:xfrm>
            <a:off x="4264025" y="5889625"/>
            <a:ext cx="525463" cy="550863"/>
          </a:xfrm>
          <a:prstGeom prst="rect">
            <a:avLst/>
          </a:prstGeom>
          <a:noFill/>
          <a:ln w="9525">
            <a:noFill/>
            <a:miter lim="800000"/>
            <a:headEnd/>
            <a:tailEnd/>
          </a:ln>
        </p:spPr>
        <p:txBody>
          <a:bodyPr wrap="none">
            <a:spAutoFit/>
          </a:bodyPr>
          <a:lstStyle/>
          <a:p>
            <a:r>
              <a:rPr lang="it-IT" sz="3200">
                <a:solidFill>
                  <a:schemeClr val="tx1"/>
                </a:solidFill>
              </a:rPr>
              <a:t>.1</a:t>
            </a:r>
          </a:p>
        </p:txBody>
      </p:sp>
      <p:sp>
        <p:nvSpPr>
          <p:cNvPr id="37919" name="Text Box 35"/>
          <p:cNvSpPr txBox="1">
            <a:spLocks noChangeArrowheads="1"/>
          </p:cNvSpPr>
          <p:nvPr/>
        </p:nvSpPr>
        <p:spPr bwMode="auto">
          <a:xfrm>
            <a:off x="458788" y="3657600"/>
            <a:ext cx="3200400" cy="1809750"/>
          </a:xfrm>
          <a:prstGeom prst="rect">
            <a:avLst/>
          </a:prstGeom>
          <a:noFill/>
          <a:ln w="9525">
            <a:noFill/>
            <a:miter lim="800000"/>
            <a:headEnd/>
            <a:tailEnd/>
          </a:ln>
        </p:spPr>
        <p:txBody>
          <a:bodyPr>
            <a:spAutoFit/>
          </a:bodyPr>
          <a:lstStyle/>
          <a:p>
            <a:pPr>
              <a:defRPr/>
            </a:pPr>
            <a:r>
              <a:rPr lang="it-IT" dirty="0">
                <a:solidFill>
                  <a:schemeClr val="tx1"/>
                </a:solidFill>
                <a:cs typeface="Arial" charset="0"/>
              </a:rPr>
              <a:t>With dsniff, we catch the passwords used to log in to a telnet service:</a:t>
            </a:r>
          </a:p>
          <a:p>
            <a:pPr>
              <a:defRPr/>
            </a:pPr>
            <a:r>
              <a:rPr lang="it-IT" dirty="0">
                <a:solidFill>
                  <a:schemeClr val="accent6"/>
                </a:solidFill>
                <a:cs typeface="Arial" charset="0"/>
              </a:rPr>
              <a:t>dsniff  -n</a:t>
            </a:r>
            <a:r>
              <a:rPr lang="it-IT" dirty="0">
                <a:solidFill>
                  <a:schemeClr val="tx1"/>
                </a:solidFill>
                <a:cs typeface="Arial"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4703"/>
                                        </p:tgtEl>
                                        <p:attrNameLst>
                                          <p:attrName>style.visibility</p:attrName>
                                        </p:attrNameLst>
                                      </p:cBhvr>
                                      <p:to>
                                        <p:strVal val="visible"/>
                                      </p:to>
                                    </p:set>
                                    <p:animEffect transition="in" filter="fade">
                                      <p:cBhvr>
                                        <p:cTn id="7" dur="1000"/>
                                        <p:tgtEl>
                                          <p:spTgt spid="11470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4702"/>
                                        </p:tgtEl>
                                        <p:attrNameLst>
                                          <p:attrName>style.visibility</p:attrName>
                                        </p:attrNameLst>
                                      </p:cBhvr>
                                      <p:to>
                                        <p:strVal val="visible"/>
                                      </p:to>
                                    </p:set>
                                    <p:animEffect transition="in" filter="fade">
                                      <p:cBhvr>
                                        <p:cTn id="10" dur="1000"/>
                                        <p:tgtEl>
                                          <p:spTgt spid="11470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4714"/>
                                        </p:tgtEl>
                                        <p:attrNameLst>
                                          <p:attrName>style.visibility</p:attrName>
                                        </p:attrNameLst>
                                      </p:cBhvr>
                                      <p:to>
                                        <p:strVal val="visible"/>
                                      </p:to>
                                    </p:set>
                                    <p:animEffect transition="in" filter="fade">
                                      <p:cBhvr>
                                        <p:cTn id="15" dur="1000"/>
                                        <p:tgtEl>
                                          <p:spTgt spid="1147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4704"/>
                                        </p:tgtEl>
                                        <p:attrNameLst>
                                          <p:attrName>style.visibility</p:attrName>
                                        </p:attrNameLst>
                                      </p:cBhvr>
                                      <p:to>
                                        <p:strVal val="visible"/>
                                      </p:to>
                                    </p:set>
                                    <p:animEffect transition="in" filter="fade">
                                      <p:cBhvr>
                                        <p:cTn id="18" dur="1000"/>
                                        <p:tgtEl>
                                          <p:spTgt spid="114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02" grpId="0" animBg="1"/>
      <p:bldP spid="114703" grpId="0"/>
      <p:bldP spid="11470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6"/>
          <p:cNvSpPr>
            <a:spLocks noGrp="1"/>
          </p:cNvSpPr>
          <p:nvPr>
            <p:ph type="title"/>
          </p:nvPr>
        </p:nvSpPr>
        <p:spPr/>
        <p:txBody>
          <a:bodyPr/>
          <a:lstStyle/>
          <a:p>
            <a:pPr eaLnBrk="1" hangingPunct="1"/>
            <a:r>
              <a:rPr lang="en-US" smtClean="0"/>
              <a:t>Packet Switching</a:t>
            </a:r>
          </a:p>
        </p:txBody>
      </p:sp>
      <p:sp>
        <p:nvSpPr>
          <p:cNvPr id="4" name="Date Placeholder 3"/>
          <p:cNvSpPr>
            <a:spLocks noGrp="1"/>
          </p:cNvSpPr>
          <p:nvPr>
            <p:ph type="dt" sz="quarter" idx="10"/>
          </p:nvPr>
        </p:nvSpPr>
        <p:spPr/>
        <p:txBody>
          <a:bodyPr/>
          <a:lstStyle/>
          <a:p>
            <a:pPr>
              <a:defRPr/>
            </a:pPr>
            <a:fld id="{9D6ED8F5-38FD-41B2-A46A-3B8C85415414}" type="datetime1">
              <a:rPr lang="en-US"/>
              <a:pPr>
                <a:defRPr/>
              </a:pPr>
              <a:t>1/26/2018</a:t>
            </a:fld>
            <a:endParaRPr lang="en-US" dirty="0"/>
          </a:p>
        </p:txBody>
      </p:sp>
      <p:sp>
        <p:nvSpPr>
          <p:cNvPr id="6" name="Slide Number Placeholder 5"/>
          <p:cNvSpPr>
            <a:spLocks noGrp="1"/>
          </p:cNvSpPr>
          <p:nvPr>
            <p:ph type="sldNum" sz="quarter" idx="12"/>
          </p:nvPr>
        </p:nvSpPr>
        <p:spPr/>
        <p:txBody>
          <a:bodyPr/>
          <a:lstStyle/>
          <a:p>
            <a:pPr>
              <a:defRPr/>
            </a:pPr>
            <a:fld id="{A5DF81D1-4E66-4733-9BA7-5A244A252123}"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dirty="0"/>
              <a:t>Computer Networks</a:t>
            </a:r>
          </a:p>
        </p:txBody>
      </p:sp>
      <p:sp>
        <p:nvSpPr>
          <p:cNvPr id="8" name="Oval 7"/>
          <p:cNvSpPr/>
          <p:nvPr/>
        </p:nvSpPr>
        <p:spPr>
          <a:xfrm>
            <a:off x="1524000" y="2971800"/>
            <a:ext cx="838200" cy="838200"/>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a:t>A</a:t>
            </a:r>
          </a:p>
        </p:txBody>
      </p:sp>
      <p:sp>
        <p:nvSpPr>
          <p:cNvPr id="9" name="Oval 8"/>
          <p:cNvSpPr/>
          <p:nvPr/>
        </p:nvSpPr>
        <p:spPr>
          <a:xfrm>
            <a:off x="2971800" y="48006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C</a:t>
            </a:r>
          </a:p>
        </p:txBody>
      </p:sp>
      <p:sp>
        <p:nvSpPr>
          <p:cNvPr id="10" name="Oval 9"/>
          <p:cNvSpPr/>
          <p:nvPr/>
        </p:nvSpPr>
        <p:spPr>
          <a:xfrm>
            <a:off x="3200400" y="18288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B</a:t>
            </a:r>
          </a:p>
        </p:txBody>
      </p:sp>
      <p:sp>
        <p:nvSpPr>
          <p:cNvPr id="11" name="Oval 10"/>
          <p:cNvSpPr/>
          <p:nvPr/>
        </p:nvSpPr>
        <p:spPr>
          <a:xfrm>
            <a:off x="4572000" y="34290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D</a:t>
            </a:r>
          </a:p>
        </p:txBody>
      </p:sp>
      <p:sp>
        <p:nvSpPr>
          <p:cNvPr id="12" name="Oval 11"/>
          <p:cNvSpPr/>
          <p:nvPr/>
        </p:nvSpPr>
        <p:spPr>
          <a:xfrm>
            <a:off x="6553200" y="2438400"/>
            <a:ext cx="838200" cy="838200"/>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a:t>F</a:t>
            </a:r>
          </a:p>
        </p:txBody>
      </p:sp>
      <p:sp>
        <p:nvSpPr>
          <p:cNvPr id="13" name="Oval 12"/>
          <p:cNvSpPr/>
          <p:nvPr/>
        </p:nvSpPr>
        <p:spPr>
          <a:xfrm>
            <a:off x="6324600" y="51054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D</a:t>
            </a:r>
          </a:p>
        </p:txBody>
      </p:sp>
      <p:sp>
        <p:nvSpPr>
          <p:cNvPr id="14" name="Rectangle 13"/>
          <p:cNvSpPr/>
          <p:nvPr/>
        </p:nvSpPr>
        <p:spPr>
          <a:xfrm>
            <a:off x="304800" y="32004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3</a:t>
            </a:r>
          </a:p>
        </p:txBody>
      </p:sp>
      <p:sp>
        <p:nvSpPr>
          <p:cNvPr id="15" name="Rectangle 14"/>
          <p:cNvSpPr/>
          <p:nvPr/>
        </p:nvSpPr>
        <p:spPr>
          <a:xfrm>
            <a:off x="693738" y="32004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2</a:t>
            </a:r>
          </a:p>
        </p:txBody>
      </p:sp>
      <p:sp>
        <p:nvSpPr>
          <p:cNvPr id="16" name="Rectangle 15"/>
          <p:cNvSpPr/>
          <p:nvPr/>
        </p:nvSpPr>
        <p:spPr>
          <a:xfrm>
            <a:off x="1082675" y="32004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1</a:t>
            </a:r>
          </a:p>
        </p:txBody>
      </p:sp>
      <p:cxnSp>
        <p:nvCxnSpPr>
          <p:cNvPr id="18" name="Straight Connector 17"/>
          <p:cNvCxnSpPr>
            <a:stCxn id="8" idx="7"/>
            <a:endCxn id="10" idx="3"/>
          </p:cNvCxnSpPr>
          <p:nvPr/>
        </p:nvCxnSpPr>
        <p:spPr>
          <a:xfrm rot="5400000" flipH="1" flipV="1">
            <a:off x="2506663" y="2278063"/>
            <a:ext cx="549275" cy="1082675"/>
          </a:xfrm>
          <a:prstGeom prst="line">
            <a:avLst/>
          </a:prstGeom>
        </p:spPr>
        <p:style>
          <a:lnRef idx="3">
            <a:schemeClr val="accent3"/>
          </a:lnRef>
          <a:fillRef idx="0">
            <a:schemeClr val="accent3"/>
          </a:fillRef>
          <a:effectRef idx="2">
            <a:schemeClr val="accent3"/>
          </a:effectRef>
          <a:fontRef idx="minor">
            <a:schemeClr val="tx1"/>
          </a:fontRef>
        </p:style>
      </p:cxnSp>
      <p:cxnSp>
        <p:nvCxnSpPr>
          <p:cNvPr id="19" name="Straight Connector 18"/>
          <p:cNvCxnSpPr>
            <a:stCxn id="8" idx="5"/>
            <a:endCxn id="9" idx="1"/>
          </p:cNvCxnSpPr>
          <p:nvPr/>
        </p:nvCxnSpPr>
        <p:spPr>
          <a:xfrm rot="16200000" flipH="1">
            <a:off x="2049463" y="3878263"/>
            <a:ext cx="1235075" cy="854075"/>
          </a:xfrm>
          <a:prstGeom prst="line">
            <a:avLst/>
          </a:prstGeom>
        </p:spPr>
        <p:style>
          <a:lnRef idx="3">
            <a:schemeClr val="accent3"/>
          </a:lnRef>
          <a:fillRef idx="0">
            <a:schemeClr val="accent3"/>
          </a:fillRef>
          <a:effectRef idx="2">
            <a:schemeClr val="accent3"/>
          </a:effectRef>
          <a:fontRef idx="minor">
            <a:schemeClr val="tx1"/>
          </a:fontRef>
        </p:style>
      </p:cxnSp>
      <p:cxnSp>
        <p:nvCxnSpPr>
          <p:cNvPr id="22" name="Straight Connector 21"/>
          <p:cNvCxnSpPr>
            <a:stCxn id="11" idx="3"/>
            <a:endCxn id="9" idx="7"/>
          </p:cNvCxnSpPr>
          <p:nvPr/>
        </p:nvCxnSpPr>
        <p:spPr>
          <a:xfrm rot="5400000">
            <a:off x="3802063" y="4030663"/>
            <a:ext cx="777875" cy="1006475"/>
          </a:xfrm>
          <a:prstGeom prst="line">
            <a:avLst/>
          </a:prstGeom>
        </p:spPr>
        <p:style>
          <a:lnRef idx="3">
            <a:schemeClr val="accent3"/>
          </a:lnRef>
          <a:fillRef idx="0">
            <a:schemeClr val="accent3"/>
          </a:fillRef>
          <a:effectRef idx="2">
            <a:schemeClr val="accent3"/>
          </a:effectRef>
          <a:fontRef idx="minor">
            <a:schemeClr val="tx1"/>
          </a:fontRef>
        </p:style>
      </p:cxnSp>
      <p:cxnSp>
        <p:nvCxnSpPr>
          <p:cNvPr id="25" name="Straight Connector 24"/>
          <p:cNvCxnSpPr>
            <a:stCxn id="11" idx="1"/>
            <a:endCxn id="10" idx="5"/>
          </p:cNvCxnSpPr>
          <p:nvPr/>
        </p:nvCxnSpPr>
        <p:spPr>
          <a:xfrm rot="16200000" flipV="1">
            <a:off x="3802063" y="2659063"/>
            <a:ext cx="1006475" cy="777875"/>
          </a:xfrm>
          <a:prstGeom prst="line">
            <a:avLst/>
          </a:prstGeom>
        </p:spPr>
        <p:style>
          <a:lnRef idx="3">
            <a:schemeClr val="accent3"/>
          </a:lnRef>
          <a:fillRef idx="0">
            <a:schemeClr val="accent3"/>
          </a:fillRef>
          <a:effectRef idx="2">
            <a:schemeClr val="accent3"/>
          </a:effectRef>
          <a:fontRef idx="minor">
            <a:schemeClr val="tx1"/>
          </a:fontRef>
        </p:style>
      </p:cxnSp>
      <p:cxnSp>
        <p:nvCxnSpPr>
          <p:cNvPr id="28" name="Straight Connector 27"/>
          <p:cNvCxnSpPr>
            <a:stCxn id="12" idx="1"/>
            <a:endCxn id="10" idx="6"/>
          </p:cNvCxnSpPr>
          <p:nvPr/>
        </p:nvCxnSpPr>
        <p:spPr>
          <a:xfrm rot="16200000" flipV="1">
            <a:off x="5200650" y="1085850"/>
            <a:ext cx="312738" cy="2636838"/>
          </a:xfrm>
          <a:prstGeom prst="line">
            <a:avLst/>
          </a:prstGeom>
        </p:spPr>
        <p:style>
          <a:lnRef idx="3">
            <a:schemeClr val="accent3"/>
          </a:lnRef>
          <a:fillRef idx="0">
            <a:schemeClr val="accent3"/>
          </a:fillRef>
          <a:effectRef idx="2">
            <a:schemeClr val="accent3"/>
          </a:effectRef>
          <a:fontRef idx="minor">
            <a:schemeClr val="tx1"/>
          </a:fontRef>
        </p:style>
      </p:cxnSp>
      <p:cxnSp>
        <p:nvCxnSpPr>
          <p:cNvPr id="31" name="Straight Connector 30"/>
          <p:cNvCxnSpPr>
            <a:stCxn id="13" idx="1"/>
            <a:endCxn id="11" idx="5"/>
          </p:cNvCxnSpPr>
          <p:nvPr/>
        </p:nvCxnSpPr>
        <p:spPr>
          <a:xfrm rot="16200000" flipV="1">
            <a:off x="5326063" y="4106863"/>
            <a:ext cx="1082675" cy="1158875"/>
          </a:xfrm>
          <a:prstGeom prst="line">
            <a:avLst/>
          </a:prstGeom>
        </p:spPr>
        <p:style>
          <a:lnRef idx="3">
            <a:schemeClr val="accent3"/>
          </a:lnRef>
          <a:fillRef idx="0">
            <a:schemeClr val="accent3"/>
          </a:fillRef>
          <a:effectRef idx="2">
            <a:schemeClr val="accent3"/>
          </a:effectRef>
          <a:fontRef idx="minor">
            <a:schemeClr val="tx1"/>
          </a:fontRef>
        </p:style>
      </p:cxnSp>
      <p:cxnSp>
        <p:nvCxnSpPr>
          <p:cNvPr id="34" name="Straight Connector 33"/>
          <p:cNvCxnSpPr>
            <a:stCxn id="13" idx="2"/>
            <a:endCxn id="9" idx="6"/>
          </p:cNvCxnSpPr>
          <p:nvPr/>
        </p:nvCxnSpPr>
        <p:spPr>
          <a:xfrm rot="10800000">
            <a:off x="3810000" y="5219700"/>
            <a:ext cx="2514600" cy="304800"/>
          </a:xfrm>
          <a:prstGeom prst="line">
            <a:avLst/>
          </a:prstGeom>
        </p:spPr>
        <p:style>
          <a:lnRef idx="3">
            <a:schemeClr val="accent3"/>
          </a:lnRef>
          <a:fillRef idx="0">
            <a:schemeClr val="accent3"/>
          </a:fillRef>
          <a:effectRef idx="2">
            <a:schemeClr val="accent3"/>
          </a:effectRef>
          <a:fontRef idx="minor">
            <a:schemeClr val="tx1"/>
          </a:fontRef>
        </p:style>
      </p:cxnSp>
      <p:cxnSp>
        <p:nvCxnSpPr>
          <p:cNvPr id="38" name="Straight Connector 37"/>
          <p:cNvCxnSpPr>
            <a:stCxn id="12" idx="4"/>
            <a:endCxn id="13" idx="0"/>
          </p:cNvCxnSpPr>
          <p:nvPr/>
        </p:nvCxnSpPr>
        <p:spPr>
          <a:xfrm rot="5400000">
            <a:off x="5943600" y="4076700"/>
            <a:ext cx="1828800" cy="228600"/>
          </a:xfrm>
          <a:prstGeom prst="line">
            <a:avLst/>
          </a:prstGeom>
        </p:spPr>
        <p:style>
          <a:lnRef idx="3">
            <a:schemeClr val="accent3"/>
          </a:lnRef>
          <a:fillRef idx="0">
            <a:schemeClr val="accent3"/>
          </a:fillRef>
          <a:effectRef idx="2">
            <a:schemeClr val="accent3"/>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mtClean="0"/>
              <a:t>ARP Caches</a:t>
            </a:r>
          </a:p>
        </p:txBody>
      </p:sp>
      <p:sp>
        <p:nvSpPr>
          <p:cNvPr id="3" name="Date Placeholder 2"/>
          <p:cNvSpPr>
            <a:spLocks noGrp="1"/>
          </p:cNvSpPr>
          <p:nvPr>
            <p:ph type="dt" sz="quarter" idx="10"/>
          </p:nvPr>
        </p:nvSpPr>
        <p:spPr/>
        <p:txBody>
          <a:bodyPr/>
          <a:lstStyle/>
          <a:p>
            <a:pPr>
              <a:defRPr/>
            </a:pPr>
            <a:fld id="{B6CD82EC-3D1D-4954-A6FF-2852794E0FD2}" type="datetime1">
              <a:rPr lang="en-US" smtClean="0"/>
              <a:pPr>
                <a:defRPr/>
              </a:pPr>
              <a:t>1/26/2018</a:t>
            </a:fld>
            <a:endParaRPr lang="en-US" dirty="0"/>
          </a:p>
        </p:txBody>
      </p:sp>
      <p:sp>
        <p:nvSpPr>
          <p:cNvPr id="4" name="Footer Placeholder 3"/>
          <p:cNvSpPr>
            <a:spLocks noGrp="1"/>
          </p:cNvSpPr>
          <p:nvPr>
            <p:ph type="ftr" sz="quarter" idx="11"/>
          </p:nvPr>
        </p:nvSpPr>
        <p:spPr/>
        <p:txBody>
          <a:bodyPr/>
          <a:lstStyle/>
          <a:p>
            <a:pPr>
              <a:defRPr/>
            </a:pPr>
            <a:r>
              <a:rPr lang="en-US" smtClean="0"/>
              <a:t>Computer Networks</a:t>
            </a:r>
            <a:endParaRPr lang="en-US"/>
          </a:p>
        </p:txBody>
      </p:sp>
      <p:sp>
        <p:nvSpPr>
          <p:cNvPr id="5" name="Slide Number Placeholder 4"/>
          <p:cNvSpPr>
            <a:spLocks noGrp="1"/>
          </p:cNvSpPr>
          <p:nvPr>
            <p:ph type="sldNum" sz="quarter" idx="12"/>
          </p:nvPr>
        </p:nvSpPr>
        <p:spPr/>
        <p:txBody>
          <a:bodyPr/>
          <a:lstStyle/>
          <a:p>
            <a:pPr>
              <a:defRPr/>
            </a:pPr>
            <a:fld id="{A617988D-87D0-4181-BEAB-FDDAB86F9670}" type="slidenum">
              <a:rPr lang="en-US" smtClean="0"/>
              <a:pPr>
                <a:defRPr/>
              </a:pPr>
              <a:t>30</a:t>
            </a:fld>
            <a:endParaRPr lang="en-US"/>
          </a:p>
        </p:txBody>
      </p:sp>
      <p:sp>
        <p:nvSpPr>
          <p:cNvPr id="33798" name="modem"/>
          <p:cNvSpPr>
            <a:spLocks noEditPoints="1" noChangeArrowheads="1"/>
          </p:cNvSpPr>
          <p:nvPr/>
        </p:nvSpPr>
        <p:spPr bwMode="auto">
          <a:xfrm>
            <a:off x="1436688" y="3200400"/>
            <a:ext cx="849312" cy="406400"/>
          </a:xfrm>
          <a:custGeom>
            <a:avLst/>
            <a:gdLst>
              <a:gd name="T0" fmla="*/ 0 w 21600"/>
              <a:gd name="T1" fmla="*/ 96934 h 21600"/>
              <a:gd name="T2" fmla="*/ 115748 w 21600"/>
              <a:gd name="T3" fmla="*/ 0 h 21600"/>
              <a:gd name="T4" fmla="*/ 733020 w 21600"/>
              <a:gd name="T5" fmla="*/ 0 h 21600"/>
              <a:gd name="T6" fmla="*/ 850106 w 21600"/>
              <a:gd name="T7" fmla="*/ 96934 h 21600"/>
              <a:gd name="T8" fmla="*/ 850106 w 21600"/>
              <a:gd name="T9" fmla="*/ 406400 h 21600"/>
              <a:gd name="T10" fmla="*/ 0 w 21600"/>
              <a:gd name="T11" fmla="*/ 406400 h 21600"/>
              <a:gd name="T12" fmla="*/ 425053 w 21600"/>
              <a:gd name="T13" fmla="*/ 0 h 21600"/>
              <a:gd name="T14" fmla="*/ 425053 w 21600"/>
              <a:gd name="T15" fmla="*/ 406400 h 21600"/>
              <a:gd name="T16" fmla="*/ 0 w 21600"/>
              <a:gd name="T17" fmla="*/ 251667 h 21600"/>
              <a:gd name="T18" fmla="*/ 850106 w 21600"/>
              <a:gd name="T19" fmla="*/ 25166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00 w 21600"/>
              <a:gd name="T31" fmla="*/ 22400 h 21600"/>
              <a:gd name="T32" fmla="*/ 21200 w 21600"/>
              <a:gd name="T33" fmla="*/ 30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a:lstStyle/>
          <a:p>
            <a:endParaRPr lang="en-US"/>
          </a:p>
        </p:txBody>
      </p:sp>
      <p:cxnSp>
        <p:nvCxnSpPr>
          <p:cNvPr id="8" name="Straight Arrow Connector 7"/>
          <p:cNvCxnSpPr>
            <a:stCxn id="33798" idx="3"/>
            <a:endCxn id="14" idx="1"/>
          </p:cNvCxnSpPr>
          <p:nvPr/>
        </p:nvCxnSpPr>
        <p:spPr>
          <a:xfrm flipV="1">
            <a:off x="2286000" y="2819400"/>
            <a:ext cx="1676400" cy="477838"/>
          </a:xfrm>
          <a:prstGeom prst="straightConnector1">
            <a:avLst/>
          </a:prstGeom>
          <a:ln w="19050">
            <a:solidFill>
              <a:schemeClr val="accent3">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3800" name="laptop"/>
          <p:cNvSpPr>
            <a:spLocks noEditPoints="1" noChangeArrowheads="1"/>
          </p:cNvSpPr>
          <p:nvPr/>
        </p:nvSpPr>
        <p:spPr bwMode="auto">
          <a:xfrm>
            <a:off x="6858000" y="2971800"/>
            <a:ext cx="914400" cy="787400"/>
          </a:xfrm>
          <a:custGeom>
            <a:avLst/>
            <a:gdLst>
              <a:gd name="T0" fmla="*/ 142325 w 21600"/>
              <a:gd name="T1" fmla="*/ 0 h 21600"/>
              <a:gd name="T2" fmla="*/ 142325 w 21600"/>
              <a:gd name="T3" fmla="*/ 261482 h 21600"/>
              <a:gd name="T4" fmla="*/ 775843 w 21600"/>
              <a:gd name="T5" fmla="*/ 0 h 21600"/>
              <a:gd name="T6" fmla="*/ 775843 w 21600"/>
              <a:gd name="T7" fmla="*/ 261482 h 21600"/>
              <a:gd name="T8" fmla="*/ 457200 w 21600"/>
              <a:gd name="T9" fmla="*/ 0 h 21600"/>
              <a:gd name="T10" fmla="*/ 457200 w 21600"/>
              <a:gd name="T11" fmla="*/ 787399 h 21600"/>
              <a:gd name="T12" fmla="*/ 0 w 21600"/>
              <a:gd name="T13" fmla="*/ 787399 h 21600"/>
              <a:gd name="T14" fmla="*/ 914400 w 21600"/>
              <a:gd name="T15" fmla="*/ 787399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33801" name="TextBox 9"/>
          <p:cNvSpPr txBox="1">
            <a:spLocks noChangeArrowheads="1"/>
          </p:cNvSpPr>
          <p:nvPr/>
        </p:nvSpPr>
        <p:spPr bwMode="auto">
          <a:xfrm>
            <a:off x="304800" y="2438400"/>
            <a:ext cx="2668588" cy="608013"/>
          </a:xfrm>
          <a:prstGeom prst="rect">
            <a:avLst/>
          </a:prstGeom>
          <a:noFill/>
          <a:ln w="9525">
            <a:noFill/>
            <a:miter lim="800000"/>
            <a:headEnd/>
            <a:tailEnd/>
          </a:ln>
        </p:spPr>
        <p:txBody>
          <a:bodyPr wrap="none">
            <a:spAutoFit/>
          </a:bodyPr>
          <a:lstStyle/>
          <a:p>
            <a:r>
              <a:rPr lang="en-US" sz="1800">
                <a:solidFill>
                  <a:schemeClr val="tx1"/>
                </a:solidFill>
              </a:rPr>
              <a:t>IP: 192.168.1.</a:t>
            </a:r>
            <a:r>
              <a:rPr lang="en-US" sz="1800" b="1">
                <a:solidFill>
                  <a:schemeClr val="tx1"/>
                </a:solidFill>
              </a:rPr>
              <a:t>1</a:t>
            </a:r>
          </a:p>
          <a:p>
            <a:r>
              <a:rPr lang="en-US" sz="1800">
                <a:solidFill>
                  <a:schemeClr val="tx1"/>
                </a:solidFill>
              </a:rPr>
              <a:t>MAC: 00:11:22:33:44:</a:t>
            </a:r>
            <a:r>
              <a:rPr lang="en-US" sz="1800" b="1">
                <a:solidFill>
                  <a:schemeClr val="tx1"/>
                </a:solidFill>
              </a:rPr>
              <a:t>01</a:t>
            </a:r>
          </a:p>
        </p:txBody>
      </p:sp>
      <p:sp>
        <p:nvSpPr>
          <p:cNvPr id="33802" name="TextBox 10"/>
          <p:cNvSpPr txBox="1">
            <a:spLocks noChangeArrowheads="1"/>
          </p:cNvSpPr>
          <p:nvPr/>
        </p:nvSpPr>
        <p:spPr bwMode="auto">
          <a:xfrm>
            <a:off x="6324600" y="2362200"/>
            <a:ext cx="2668588" cy="608013"/>
          </a:xfrm>
          <a:prstGeom prst="rect">
            <a:avLst/>
          </a:prstGeom>
          <a:noFill/>
          <a:ln w="9525">
            <a:noFill/>
            <a:miter lim="800000"/>
            <a:headEnd/>
            <a:tailEnd/>
          </a:ln>
        </p:spPr>
        <p:txBody>
          <a:bodyPr wrap="none">
            <a:spAutoFit/>
          </a:bodyPr>
          <a:lstStyle/>
          <a:p>
            <a:r>
              <a:rPr lang="en-US" sz="1800">
                <a:solidFill>
                  <a:schemeClr val="tx1"/>
                </a:solidFill>
              </a:rPr>
              <a:t>IP: 192.168.1.</a:t>
            </a:r>
            <a:r>
              <a:rPr lang="en-US" sz="1800" b="1">
                <a:solidFill>
                  <a:schemeClr val="tx1"/>
                </a:solidFill>
              </a:rPr>
              <a:t>105</a:t>
            </a:r>
          </a:p>
          <a:p>
            <a:r>
              <a:rPr lang="en-US" sz="1800">
                <a:solidFill>
                  <a:schemeClr val="tx1"/>
                </a:solidFill>
              </a:rPr>
              <a:t>MAC: 00:11:22:33:44:</a:t>
            </a:r>
            <a:r>
              <a:rPr lang="en-US" sz="1800" b="1">
                <a:solidFill>
                  <a:schemeClr val="tx1"/>
                </a:solidFill>
              </a:rPr>
              <a:t>02</a:t>
            </a:r>
          </a:p>
        </p:txBody>
      </p:sp>
      <p:graphicFrame>
        <p:nvGraphicFramePr>
          <p:cNvPr id="12" name="Table 11"/>
          <p:cNvGraphicFramePr>
            <a:graphicFrameLocks noGrp="1"/>
          </p:cNvGraphicFramePr>
          <p:nvPr/>
        </p:nvGraphicFramePr>
        <p:xfrm>
          <a:off x="309563" y="4000500"/>
          <a:ext cx="3271273" cy="670560"/>
        </p:xfrm>
        <a:graphic>
          <a:graphicData uri="http://schemas.openxmlformats.org/drawingml/2006/table">
            <a:tbl>
              <a:tblPr firstRow="1" bandRow="1">
                <a:tableStyleId>{5C22544A-7EE6-4342-B048-85BDC9FD1C3A}</a:tableStyleId>
              </a:tblPr>
              <a:tblGrid>
                <a:gridCol w="1401974"/>
                <a:gridCol w="1869299"/>
              </a:tblGrid>
              <a:tr h="190500">
                <a:tc gridSpan="2">
                  <a:txBody>
                    <a:bodyPr/>
                    <a:lstStyle/>
                    <a:p>
                      <a:pPr algn="ctr"/>
                      <a:r>
                        <a:rPr lang="en-US" sz="1600" dirty="0" smtClean="0">
                          <a:solidFill>
                            <a:schemeClr val="tx1"/>
                          </a:solidFill>
                        </a:rPr>
                        <a:t>ARP Cache</a:t>
                      </a:r>
                      <a:endParaRPr lang="en-US" sz="1600" dirty="0">
                        <a:solidFill>
                          <a:schemeClr val="tx1"/>
                        </a:solidFill>
                      </a:endParaRPr>
                    </a:p>
                  </a:txBody>
                  <a:tcPr>
                    <a:solidFill>
                      <a:schemeClr val="accent1">
                        <a:lumMod val="60000"/>
                        <a:lumOff val="40000"/>
                      </a:schemeClr>
                    </a:solidFill>
                  </a:tcPr>
                </a:tc>
                <a:tc hMerge="1">
                  <a:txBody>
                    <a:bodyPr/>
                    <a:lstStyle/>
                    <a:p>
                      <a:endParaRPr lang="en-US" dirty="0"/>
                    </a:p>
                  </a:txBody>
                  <a:tcPr/>
                </a:tc>
              </a:tr>
              <a:tr h="190500">
                <a:tc>
                  <a:txBody>
                    <a:bodyPr/>
                    <a:lstStyle/>
                    <a:p>
                      <a:r>
                        <a:rPr lang="en-US" sz="1600" dirty="0" smtClean="0"/>
                        <a:t>192.168.1</a:t>
                      </a:r>
                      <a:r>
                        <a:rPr lang="en-US" sz="1600" b="1" dirty="0" smtClean="0"/>
                        <a:t>.105</a:t>
                      </a:r>
                      <a:endParaRPr lang="en-US" sz="1600" b="1" dirty="0"/>
                    </a:p>
                  </a:txBody>
                  <a:tcPr/>
                </a:tc>
                <a:tc>
                  <a:txBody>
                    <a:bodyPr/>
                    <a:lstStyle/>
                    <a:p>
                      <a:r>
                        <a:rPr lang="en-US" sz="1600" dirty="0" smtClean="0"/>
                        <a:t>00:11:22:33:44:</a:t>
                      </a:r>
                      <a:r>
                        <a:rPr lang="en-US" sz="1600" b="1" dirty="0" smtClean="0"/>
                        <a:t>02</a:t>
                      </a:r>
                      <a:endParaRPr lang="en-US" sz="1600" b="1" dirty="0"/>
                    </a:p>
                  </a:txBody>
                  <a:tcPr/>
                </a:tc>
              </a:tr>
            </a:tbl>
          </a:graphicData>
        </a:graphic>
      </p:graphicFrame>
      <p:graphicFrame>
        <p:nvGraphicFramePr>
          <p:cNvPr id="13" name="Table 12"/>
          <p:cNvGraphicFramePr>
            <a:graphicFrameLocks noGrp="1"/>
          </p:cNvGraphicFramePr>
          <p:nvPr/>
        </p:nvGraphicFramePr>
        <p:xfrm>
          <a:off x="5715000" y="4000500"/>
          <a:ext cx="3200400" cy="670560"/>
        </p:xfrm>
        <a:graphic>
          <a:graphicData uri="http://schemas.openxmlformats.org/drawingml/2006/table">
            <a:tbl>
              <a:tblPr firstRow="1" bandRow="1">
                <a:tableStyleId>{5C22544A-7EE6-4342-B048-85BDC9FD1C3A}</a:tableStyleId>
              </a:tblPr>
              <a:tblGrid>
                <a:gridCol w="1371600"/>
                <a:gridCol w="1828800"/>
              </a:tblGrid>
              <a:tr h="190500">
                <a:tc gridSpan="2">
                  <a:txBody>
                    <a:bodyPr/>
                    <a:lstStyle/>
                    <a:p>
                      <a:pPr algn="ctr"/>
                      <a:r>
                        <a:rPr lang="en-US" sz="1600" dirty="0" smtClean="0">
                          <a:solidFill>
                            <a:schemeClr val="tx1"/>
                          </a:solidFill>
                        </a:rPr>
                        <a:t>ARP Cache</a:t>
                      </a:r>
                      <a:endParaRPr lang="en-US" sz="1600" dirty="0">
                        <a:solidFill>
                          <a:schemeClr val="tx1"/>
                        </a:solidFill>
                      </a:endParaRPr>
                    </a:p>
                  </a:txBody>
                  <a:tcPr>
                    <a:solidFill>
                      <a:schemeClr val="accent1">
                        <a:lumMod val="60000"/>
                        <a:lumOff val="40000"/>
                      </a:schemeClr>
                    </a:solidFill>
                  </a:tcPr>
                </a:tc>
                <a:tc hMerge="1">
                  <a:txBody>
                    <a:bodyPr/>
                    <a:lstStyle/>
                    <a:p>
                      <a:endParaRPr lang="en-US" dirty="0"/>
                    </a:p>
                  </a:txBody>
                  <a:tcPr/>
                </a:tc>
              </a:tr>
              <a:tr h="190500">
                <a:tc>
                  <a:txBody>
                    <a:bodyPr/>
                    <a:lstStyle/>
                    <a:p>
                      <a:r>
                        <a:rPr lang="en-US" sz="1600" dirty="0" smtClean="0"/>
                        <a:t>192.168.1.</a:t>
                      </a:r>
                      <a:r>
                        <a:rPr lang="en-US" sz="1600" b="1" dirty="0" smtClean="0"/>
                        <a:t>1</a:t>
                      </a:r>
                      <a:endParaRPr lang="en-US" sz="1600" b="1" dirty="0"/>
                    </a:p>
                  </a:txBody>
                  <a:tcPr/>
                </a:tc>
                <a:tc>
                  <a:txBody>
                    <a:bodyPr/>
                    <a:lstStyle/>
                    <a:p>
                      <a:r>
                        <a:rPr lang="en-US" sz="1600" dirty="0" smtClean="0"/>
                        <a:t>00:11:22:33:44:</a:t>
                      </a:r>
                      <a:r>
                        <a:rPr lang="en-US" sz="1600" b="1" dirty="0" smtClean="0"/>
                        <a:t>01</a:t>
                      </a:r>
                      <a:endParaRPr lang="en-US" sz="1600" b="1" dirty="0"/>
                    </a:p>
                  </a:txBody>
                  <a:tcPr/>
                </a:tc>
              </a:tr>
            </a:tbl>
          </a:graphicData>
        </a:graphic>
      </p:graphicFrame>
      <p:sp>
        <p:nvSpPr>
          <p:cNvPr id="14" name="Rectangle 13"/>
          <p:cNvSpPr/>
          <p:nvPr/>
        </p:nvSpPr>
        <p:spPr>
          <a:xfrm>
            <a:off x="3962400" y="2590800"/>
            <a:ext cx="1371600" cy="4572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dirty="0">
                <a:solidFill>
                  <a:schemeClr val="bg1"/>
                </a:solidFill>
              </a:rPr>
              <a:t>Data</a:t>
            </a:r>
          </a:p>
        </p:txBody>
      </p:sp>
      <p:cxnSp>
        <p:nvCxnSpPr>
          <p:cNvPr id="15" name="Straight Arrow Connector 14"/>
          <p:cNvCxnSpPr>
            <a:stCxn id="33798" idx="9"/>
            <a:endCxn id="16" idx="1"/>
          </p:cNvCxnSpPr>
          <p:nvPr/>
        </p:nvCxnSpPr>
        <p:spPr>
          <a:xfrm flipV="1">
            <a:off x="2286000" y="3406775"/>
            <a:ext cx="1524000" cy="4603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810000" y="3216275"/>
            <a:ext cx="1676400" cy="3810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schemeClr val="bg1"/>
                </a:solidFill>
              </a:rPr>
              <a:t>192.168.1.</a:t>
            </a:r>
            <a:r>
              <a:rPr lang="en-US" sz="1400" b="1" dirty="0">
                <a:solidFill>
                  <a:schemeClr val="bg1"/>
                </a:solidFill>
              </a:rPr>
              <a:t>1</a:t>
            </a:r>
            <a:r>
              <a:rPr lang="en-US" sz="1400" dirty="0">
                <a:solidFill>
                  <a:schemeClr val="bg1"/>
                </a:solidFill>
              </a:rPr>
              <a:t> is at 00:11:22:33:44:</a:t>
            </a:r>
            <a:r>
              <a:rPr lang="en-US" sz="1400" b="1" dirty="0">
                <a:solidFill>
                  <a:schemeClr val="bg1"/>
                </a:solidFill>
              </a:rPr>
              <a:t>01</a:t>
            </a:r>
          </a:p>
        </p:txBody>
      </p:sp>
      <p:cxnSp>
        <p:nvCxnSpPr>
          <p:cNvPr id="17" name="Straight Arrow Connector 16"/>
          <p:cNvCxnSpPr>
            <a:stCxn id="18" idx="3"/>
          </p:cNvCxnSpPr>
          <p:nvPr/>
        </p:nvCxnSpPr>
        <p:spPr>
          <a:xfrm flipV="1">
            <a:off x="5486400" y="3657600"/>
            <a:ext cx="1371600" cy="19050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10000" y="3657600"/>
            <a:ext cx="1676400" cy="3810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schemeClr val="bg1"/>
                </a:solidFill>
              </a:rPr>
              <a:t>192.168.1.</a:t>
            </a:r>
            <a:r>
              <a:rPr lang="en-US" sz="1400" b="1" dirty="0">
                <a:solidFill>
                  <a:schemeClr val="bg1"/>
                </a:solidFill>
              </a:rPr>
              <a:t>105</a:t>
            </a:r>
            <a:r>
              <a:rPr lang="en-US" sz="1400" dirty="0">
                <a:solidFill>
                  <a:schemeClr val="bg1"/>
                </a:solidFill>
              </a:rPr>
              <a:t> is at 00:11:22:33:44:</a:t>
            </a:r>
            <a:r>
              <a:rPr lang="en-US" sz="1400" b="1" dirty="0">
                <a:solidFill>
                  <a:schemeClr val="bg1"/>
                </a:solidFill>
              </a:rPr>
              <a:t>02</a:t>
            </a:r>
          </a:p>
        </p:txBody>
      </p:sp>
      <p:cxnSp>
        <p:nvCxnSpPr>
          <p:cNvPr id="19" name="Straight Arrow Connector 18"/>
          <p:cNvCxnSpPr>
            <a:stCxn id="16" idx="3"/>
          </p:cNvCxnSpPr>
          <p:nvPr/>
        </p:nvCxnSpPr>
        <p:spPr>
          <a:xfrm>
            <a:off x="5486400" y="3406775"/>
            <a:ext cx="1524000" cy="2222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4" idx="3"/>
            <a:endCxn id="33800" idx="1"/>
          </p:cNvCxnSpPr>
          <p:nvPr/>
        </p:nvCxnSpPr>
        <p:spPr>
          <a:xfrm>
            <a:off x="5334000" y="2819400"/>
            <a:ext cx="1666875" cy="414338"/>
          </a:xfrm>
          <a:prstGeom prst="straightConnector1">
            <a:avLst/>
          </a:prstGeom>
          <a:ln w="19050">
            <a:solidFill>
              <a:schemeClr val="accent3">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3798" idx="4"/>
            <a:endCxn id="18" idx="1"/>
          </p:cNvCxnSpPr>
          <p:nvPr/>
        </p:nvCxnSpPr>
        <p:spPr>
          <a:xfrm>
            <a:off x="2286000" y="3606800"/>
            <a:ext cx="1524000" cy="24130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Poisoned ARP Caches</a:t>
            </a:r>
          </a:p>
        </p:txBody>
      </p:sp>
      <p:sp>
        <p:nvSpPr>
          <p:cNvPr id="3" name="Date Placeholder 2"/>
          <p:cNvSpPr>
            <a:spLocks noGrp="1"/>
          </p:cNvSpPr>
          <p:nvPr>
            <p:ph type="dt" sz="quarter" idx="10"/>
          </p:nvPr>
        </p:nvSpPr>
        <p:spPr/>
        <p:txBody>
          <a:bodyPr/>
          <a:lstStyle/>
          <a:p>
            <a:pPr>
              <a:defRPr/>
            </a:pPr>
            <a:fld id="{B6CD82EC-3D1D-4954-A6FF-2852794E0FD2}" type="datetime1">
              <a:rPr lang="en-US" smtClean="0"/>
              <a:pPr>
                <a:defRPr/>
              </a:pPr>
              <a:t>1/26/2018</a:t>
            </a:fld>
            <a:endParaRPr lang="en-US" dirty="0"/>
          </a:p>
        </p:txBody>
      </p:sp>
      <p:sp>
        <p:nvSpPr>
          <p:cNvPr id="4" name="Footer Placeholder 3"/>
          <p:cNvSpPr>
            <a:spLocks noGrp="1"/>
          </p:cNvSpPr>
          <p:nvPr>
            <p:ph type="ftr" sz="quarter" idx="11"/>
          </p:nvPr>
        </p:nvSpPr>
        <p:spPr/>
        <p:txBody>
          <a:bodyPr/>
          <a:lstStyle/>
          <a:p>
            <a:pPr>
              <a:defRPr/>
            </a:pPr>
            <a:r>
              <a:rPr lang="en-US" smtClean="0"/>
              <a:t>Computer Networks</a:t>
            </a:r>
            <a:endParaRPr lang="en-US"/>
          </a:p>
        </p:txBody>
      </p:sp>
      <p:sp>
        <p:nvSpPr>
          <p:cNvPr id="5" name="Slide Number Placeholder 4"/>
          <p:cNvSpPr>
            <a:spLocks noGrp="1"/>
          </p:cNvSpPr>
          <p:nvPr>
            <p:ph type="sldNum" sz="quarter" idx="12"/>
          </p:nvPr>
        </p:nvSpPr>
        <p:spPr/>
        <p:txBody>
          <a:bodyPr/>
          <a:lstStyle/>
          <a:p>
            <a:pPr>
              <a:defRPr/>
            </a:pPr>
            <a:fld id="{E5C65F43-886E-41C1-939C-98816B75861F}" type="slidenum">
              <a:rPr lang="en-US" smtClean="0"/>
              <a:pPr>
                <a:defRPr/>
              </a:pPr>
              <a:t>31</a:t>
            </a:fld>
            <a:endParaRPr lang="en-US"/>
          </a:p>
        </p:txBody>
      </p:sp>
      <p:sp>
        <p:nvSpPr>
          <p:cNvPr id="34822" name="modem"/>
          <p:cNvSpPr>
            <a:spLocks noEditPoints="1" noChangeArrowheads="1"/>
          </p:cNvSpPr>
          <p:nvPr/>
        </p:nvSpPr>
        <p:spPr bwMode="auto">
          <a:xfrm>
            <a:off x="2278063" y="4683125"/>
            <a:ext cx="850900" cy="406400"/>
          </a:xfrm>
          <a:custGeom>
            <a:avLst/>
            <a:gdLst>
              <a:gd name="T0" fmla="*/ 0 w 21600"/>
              <a:gd name="T1" fmla="*/ 96934 h 21600"/>
              <a:gd name="T2" fmla="*/ 115748 w 21600"/>
              <a:gd name="T3" fmla="*/ 0 h 21600"/>
              <a:gd name="T4" fmla="*/ 733020 w 21600"/>
              <a:gd name="T5" fmla="*/ 0 h 21600"/>
              <a:gd name="T6" fmla="*/ 850106 w 21600"/>
              <a:gd name="T7" fmla="*/ 96934 h 21600"/>
              <a:gd name="T8" fmla="*/ 850106 w 21600"/>
              <a:gd name="T9" fmla="*/ 406400 h 21600"/>
              <a:gd name="T10" fmla="*/ 0 w 21600"/>
              <a:gd name="T11" fmla="*/ 406400 h 21600"/>
              <a:gd name="T12" fmla="*/ 425053 w 21600"/>
              <a:gd name="T13" fmla="*/ 0 h 21600"/>
              <a:gd name="T14" fmla="*/ 425053 w 21600"/>
              <a:gd name="T15" fmla="*/ 406400 h 21600"/>
              <a:gd name="T16" fmla="*/ 0 w 21600"/>
              <a:gd name="T17" fmla="*/ 251667 h 21600"/>
              <a:gd name="T18" fmla="*/ 850106 w 21600"/>
              <a:gd name="T19" fmla="*/ 25166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00 w 21600"/>
              <a:gd name="T31" fmla="*/ 22400 h 21600"/>
              <a:gd name="T32" fmla="*/ 21200 w 21600"/>
              <a:gd name="T33" fmla="*/ 30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a:lstStyle/>
          <a:p>
            <a:endParaRPr lang="en-US"/>
          </a:p>
        </p:txBody>
      </p:sp>
      <p:sp>
        <p:nvSpPr>
          <p:cNvPr id="34823" name="laptop"/>
          <p:cNvSpPr>
            <a:spLocks noEditPoints="1" noChangeArrowheads="1"/>
          </p:cNvSpPr>
          <p:nvPr/>
        </p:nvSpPr>
        <p:spPr bwMode="auto">
          <a:xfrm>
            <a:off x="6280150" y="4419600"/>
            <a:ext cx="914400" cy="787400"/>
          </a:xfrm>
          <a:custGeom>
            <a:avLst/>
            <a:gdLst>
              <a:gd name="T0" fmla="*/ 142325 w 21600"/>
              <a:gd name="T1" fmla="*/ 0 h 21600"/>
              <a:gd name="T2" fmla="*/ 142325 w 21600"/>
              <a:gd name="T3" fmla="*/ 261482 h 21600"/>
              <a:gd name="T4" fmla="*/ 775843 w 21600"/>
              <a:gd name="T5" fmla="*/ 0 h 21600"/>
              <a:gd name="T6" fmla="*/ 775843 w 21600"/>
              <a:gd name="T7" fmla="*/ 261482 h 21600"/>
              <a:gd name="T8" fmla="*/ 457200 w 21600"/>
              <a:gd name="T9" fmla="*/ 0 h 21600"/>
              <a:gd name="T10" fmla="*/ 457200 w 21600"/>
              <a:gd name="T11" fmla="*/ 787399 h 21600"/>
              <a:gd name="T12" fmla="*/ 0 w 21600"/>
              <a:gd name="T13" fmla="*/ 787399 h 21600"/>
              <a:gd name="T14" fmla="*/ 914400 w 21600"/>
              <a:gd name="T15" fmla="*/ 787399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8" name="laptop"/>
          <p:cNvSpPr>
            <a:spLocks noEditPoints="1" noChangeArrowheads="1"/>
          </p:cNvSpPr>
          <p:nvPr/>
        </p:nvSpPr>
        <p:spPr bwMode="auto">
          <a:xfrm>
            <a:off x="4265613" y="1752600"/>
            <a:ext cx="914400" cy="7874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p>
            <a:pPr>
              <a:defRPr/>
            </a:pPr>
            <a:endParaRPr lang="en-US" dirty="0"/>
          </a:p>
        </p:txBody>
      </p:sp>
      <p:cxnSp>
        <p:nvCxnSpPr>
          <p:cNvPr id="9" name="Straight Arrow Connector 8"/>
          <p:cNvCxnSpPr>
            <a:stCxn id="10" idx="2"/>
            <a:endCxn id="34822" idx="9"/>
          </p:cNvCxnSpPr>
          <p:nvPr/>
        </p:nvCxnSpPr>
        <p:spPr>
          <a:xfrm rot="5400000">
            <a:off x="2963069" y="4128294"/>
            <a:ext cx="973138" cy="641350"/>
          </a:xfrm>
          <a:prstGeom prst="straightConnector1">
            <a:avLst/>
          </a:prstGeom>
          <a:ln>
            <a:tailEnd type="arrow"/>
          </a:ln>
        </p:spPr>
        <p:style>
          <a:lnRef idx="1">
            <a:schemeClr val="accent6"/>
          </a:lnRef>
          <a:fillRef idx="2">
            <a:schemeClr val="accent6"/>
          </a:fillRef>
          <a:effectRef idx="1">
            <a:schemeClr val="accent6"/>
          </a:effectRef>
          <a:fontRef idx="minor">
            <a:schemeClr val="dk1"/>
          </a:fontRef>
        </p:style>
      </p:cxnSp>
      <p:sp>
        <p:nvSpPr>
          <p:cNvPr id="10" name="Rectangle 9"/>
          <p:cNvSpPr/>
          <p:nvPr/>
        </p:nvSpPr>
        <p:spPr>
          <a:xfrm>
            <a:off x="2894013" y="3505200"/>
            <a:ext cx="1752600" cy="4572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1600" dirty="0">
                <a:solidFill>
                  <a:schemeClr val="bg1"/>
                </a:solidFill>
              </a:rPr>
              <a:t>192.168.1.</a:t>
            </a:r>
            <a:r>
              <a:rPr lang="en-US" sz="1600" b="1" dirty="0">
                <a:solidFill>
                  <a:schemeClr val="bg1"/>
                </a:solidFill>
              </a:rPr>
              <a:t>105</a:t>
            </a:r>
            <a:r>
              <a:rPr lang="en-US" sz="1600" dirty="0">
                <a:solidFill>
                  <a:schemeClr val="bg1"/>
                </a:solidFill>
              </a:rPr>
              <a:t> is at 00:11:22:33:44:</a:t>
            </a:r>
            <a:r>
              <a:rPr lang="en-US" sz="1600" b="1" dirty="0">
                <a:solidFill>
                  <a:schemeClr val="bg1"/>
                </a:solidFill>
              </a:rPr>
              <a:t>03</a:t>
            </a:r>
          </a:p>
        </p:txBody>
      </p:sp>
      <p:graphicFrame>
        <p:nvGraphicFramePr>
          <p:cNvPr id="11" name="Table 10"/>
          <p:cNvGraphicFramePr>
            <a:graphicFrameLocks noGrp="1"/>
          </p:cNvGraphicFramePr>
          <p:nvPr/>
        </p:nvGraphicFramePr>
        <p:xfrm>
          <a:off x="5270500" y="5318125"/>
          <a:ext cx="3111129" cy="670560"/>
        </p:xfrm>
        <a:graphic>
          <a:graphicData uri="http://schemas.openxmlformats.org/drawingml/2006/table">
            <a:tbl>
              <a:tblPr firstRow="1" bandRow="1">
                <a:tableStyleId>{93296810-A885-4BE3-A3E7-6D5BEEA58F35}</a:tableStyleId>
              </a:tblPr>
              <a:tblGrid>
                <a:gridCol w="1333342"/>
                <a:gridCol w="1777787"/>
              </a:tblGrid>
              <a:tr h="190500">
                <a:tc gridSpan="2">
                  <a:txBody>
                    <a:bodyPr/>
                    <a:lstStyle/>
                    <a:p>
                      <a:pPr algn="ctr"/>
                      <a:r>
                        <a:rPr lang="en-US" sz="1600" dirty="0" smtClean="0">
                          <a:solidFill>
                            <a:schemeClr val="tx1"/>
                          </a:solidFill>
                        </a:rPr>
                        <a:t>Poisoned ARP Cache</a:t>
                      </a:r>
                      <a:endParaRPr lang="en-US" sz="1600" dirty="0">
                        <a:solidFill>
                          <a:schemeClr val="tx1"/>
                        </a:solidFill>
                      </a:endParaRPr>
                    </a:p>
                  </a:txBody>
                  <a:tcPr/>
                </a:tc>
                <a:tc hMerge="1">
                  <a:txBody>
                    <a:bodyPr/>
                    <a:lstStyle/>
                    <a:p>
                      <a:endParaRPr lang="en-US" dirty="0"/>
                    </a:p>
                  </a:txBody>
                  <a:tcPr/>
                </a:tc>
              </a:tr>
              <a:tr h="190500">
                <a:tc>
                  <a:txBody>
                    <a:bodyPr/>
                    <a:lstStyle/>
                    <a:p>
                      <a:r>
                        <a:rPr lang="en-US" sz="1600" dirty="0" smtClean="0"/>
                        <a:t>192.168.1.</a:t>
                      </a:r>
                      <a:r>
                        <a:rPr lang="en-US" sz="1600" b="1" dirty="0" smtClean="0"/>
                        <a:t>1</a:t>
                      </a:r>
                      <a:endParaRPr lang="en-US" sz="1600" b="1" dirty="0"/>
                    </a:p>
                  </a:txBody>
                  <a:tcPr/>
                </a:tc>
                <a:tc>
                  <a:txBody>
                    <a:bodyPr/>
                    <a:lstStyle/>
                    <a:p>
                      <a:r>
                        <a:rPr lang="en-US" sz="1600" dirty="0" smtClean="0"/>
                        <a:t>00:11:22:33:44:</a:t>
                      </a:r>
                      <a:r>
                        <a:rPr lang="en-US" sz="1600" b="1" dirty="0" smtClean="0"/>
                        <a:t>03</a:t>
                      </a:r>
                      <a:endParaRPr lang="en-US" sz="1600" b="1" dirty="0"/>
                    </a:p>
                  </a:txBody>
                  <a:tcPr/>
                </a:tc>
              </a:tr>
            </a:tbl>
          </a:graphicData>
        </a:graphic>
      </p:graphicFrame>
      <p:graphicFrame>
        <p:nvGraphicFramePr>
          <p:cNvPr id="12" name="Table 11"/>
          <p:cNvGraphicFramePr>
            <a:graphicFrameLocks noGrp="1"/>
          </p:cNvGraphicFramePr>
          <p:nvPr/>
        </p:nvGraphicFramePr>
        <p:xfrm>
          <a:off x="1143000" y="5318125"/>
          <a:ext cx="3311847" cy="670560"/>
        </p:xfrm>
        <a:graphic>
          <a:graphicData uri="http://schemas.openxmlformats.org/drawingml/2006/table">
            <a:tbl>
              <a:tblPr firstRow="1" bandRow="1">
                <a:tableStyleId>{93296810-A885-4BE3-A3E7-6D5BEEA58F35}</a:tableStyleId>
              </a:tblPr>
              <a:tblGrid>
                <a:gridCol w="1419363"/>
                <a:gridCol w="1892484"/>
              </a:tblGrid>
              <a:tr h="190500">
                <a:tc gridSpan="2">
                  <a:txBody>
                    <a:bodyPr/>
                    <a:lstStyle/>
                    <a:p>
                      <a:pPr algn="ctr"/>
                      <a:r>
                        <a:rPr lang="en-US" sz="1600" dirty="0" smtClean="0">
                          <a:solidFill>
                            <a:schemeClr val="tx1"/>
                          </a:solidFill>
                        </a:rPr>
                        <a:t>Poisoned</a:t>
                      </a:r>
                      <a:r>
                        <a:rPr lang="en-US" sz="1600" baseline="0" dirty="0" smtClean="0">
                          <a:solidFill>
                            <a:schemeClr val="tx1"/>
                          </a:solidFill>
                        </a:rPr>
                        <a:t> </a:t>
                      </a:r>
                      <a:r>
                        <a:rPr lang="en-US" sz="1600" dirty="0" smtClean="0">
                          <a:solidFill>
                            <a:schemeClr val="tx1"/>
                          </a:solidFill>
                        </a:rPr>
                        <a:t>ARP Cache</a:t>
                      </a:r>
                      <a:endParaRPr lang="en-US" sz="1600" dirty="0">
                        <a:solidFill>
                          <a:schemeClr val="tx1"/>
                        </a:solidFill>
                      </a:endParaRPr>
                    </a:p>
                  </a:txBody>
                  <a:tcPr/>
                </a:tc>
                <a:tc hMerge="1">
                  <a:txBody>
                    <a:bodyPr/>
                    <a:lstStyle/>
                    <a:p>
                      <a:endParaRPr lang="en-US" dirty="0"/>
                    </a:p>
                  </a:txBody>
                  <a:tcPr/>
                </a:tc>
              </a:tr>
              <a:tr h="190500">
                <a:tc>
                  <a:txBody>
                    <a:bodyPr/>
                    <a:lstStyle/>
                    <a:p>
                      <a:r>
                        <a:rPr lang="en-US" sz="1600" dirty="0" smtClean="0"/>
                        <a:t>192.168.1.</a:t>
                      </a:r>
                      <a:r>
                        <a:rPr lang="en-US" sz="1600" b="1" dirty="0" smtClean="0"/>
                        <a:t>105</a:t>
                      </a:r>
                      <a:endParaRPr lang="en-US" sz="1600" b="1" dirty="0"/>
                    </a:p>
                  </a:txBody>
                  <a:tcPr/>
                </a:tc>
                <a:tc>
                  <a:txBody>
                    <a:bodyPr/>
                    <a:lstStyle/>
                    <a:p>
                      <a:r>
                        <a:rPr lang="en-US" sz="1600" dirty="0" smtClean="0"/>
                        <a:t>00:11:22:33:44:</a:t>
                      </a:r>
                      <a:r>
                        <a:rPr lang="en-US" sz="1600" b="1" dirty="0" smtClean="0"/>
                        <a:t>03</a:t>
                      </a:r>
                      <a:endParaRPr lang="en-US" sz="1600" b="1" dirty="0"/>
                    </a:p>
                  </a:txBody>
                  <a:tcPr/>
                </a:tc>
              </a:tr>
            </a:tbl>
          </a:graphicData>
        </a:graphic>
      </p:graphicFrame>
      <p:sp>
        <p:nvSpPr>
          <p:cNvPr id="13" name="Rectangle 12"/>
          <p:cNvSpPr/>
          <p:nvPr/>
        </p:nvSpPr>
        <p:spPr>
          <a:xfrm>
            <a:off x="2514600" y="2438400"/>
            <a:ext cx="685800" cy="3810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sz="2000" dirty="0">
                <a:solidFill>
                  <a:schemeClr val="bg1"/>
                </a:solidFill>
              </a:rPr>
              <a:t>Data</a:t>
            </a:r>
          </a:p>
        </p:txBody>
      </p:sp>
      <p:cxnSp>
        <p:nvCxnSpPr>
          <p:cNvPr id="14" name="Straight Arrow Connector 13"/>
          <p:cNvCxnSpPr>
            <a:stCxn id="13" idx="0"/>
            <a:endCxn id="8" idx="1"/>
          </p:cNvCxnSpPr>
          <p:nvPr/>
        </p:nvCxnSpPr>
        <p:spPr>
          <a:xfrm rot="5400000" flipH="1" flipV="1">
            <a:off x="3421063" y="1450975"/>
            <a:ext cx="423862" cy="1550988"/>
          </a:xfrm>
          <a:prstGeom prst="straightConnector1">
            <a:avLst/>
          </a:prstGeom>
          <a:ln w="19050">
            <a:solidFill>
              <a:schemeClr val="accent3">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4822" idx="6"/>
            <a:endCxn id="13" idx="2"/>
          </p:cNvCxnSpPr>
          <p:nvPr/>
        </p:nvCxnSpPr>
        <p:spPr>
          <a:xfrm flipV="1">
            <a:off x="2703513" y="2819400"/>
            <a:ext cx="153987" cy="1863725"/>
          </a:xfrm>
          <a:prstGeom prst="straightConnector1">
            <a:avLst/>
          </a:prstGeom>
          <a:ln w="19050">
            <a:solidFill>
              <a:schemeClr val="accent3">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172200" y="2438400"/>
            <a:ext cx="685800" cy="3810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sz="2000" dirty="0">
                <a:solidFill>
                  <a:schemeClr val="bg1"/>
                </a:solidFill>
              </a:rPr>
              <a:t>Data</a:t>
            </a:r>
          </a:p>
        </p:txBody>
      </p:sp>
      <p:cxnSp>
        <p:nvCxnSpPr>
          <p:cNvPr id="17" name="Straight Arrow Connector 16"/>
          <p:cNvCxnSpPr>
            <a:stCxn id="8" idx="3"/>
            <a:endCxn id="16" idx="0"/>
          </p:cNvCxnSpPr>
          <p:nvPr/>
        </p:nvCxnSpPr>
        <p:spPr>
          <a:xfrm>
            <a:off x="5041900" y="2014538"/>
            <a:ext cx="1473200" cy="423862"/>
          </a:xfrm>
          <a:prstGeom prst="straightConnector1">
            <a:avLst/>
          </a:prstGeom>
          <a:ln w="19050">
            <a:solidFill>
              <a:schemeClr val="accent3">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6" idx="2"/>
            <a:endCxn id="34823" idx="4"/>
          </p:cNvCxnSpPr>
          <p:nvPr/>
        </p:nvCxnSpPr>
        <p:spPr>
          <a:xfrm rot="16200000" flipH="1">
            <a:off x="5826125" y="3508375"/>
            <a:ext cx="1600200" cy="222250"/>
          </a:xfrm>
          <a:prstGeom prst="straightConnector1">
            <a:avLst/>
          </a:prstGeom>
          <a:ln w="19050">
            <a:solidFill>
              <a:schemeClr val="accent3">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5"/>
            <a:endCxn id="10" idx="0"/>
          </p:cNvCxnSpPr>
          <p:nvPr/>
        </p:nvCxnSpPr>
        <p:spPr>
          <a:xfrm flipH="1">
            <a:off x="3770313" y="2540000"/>
            <a:ext cx="952500" cy="965200"/>
          </a:xfrm>
          <a:prstGeom prst="straightConnector1">
            <a:avLst/>
          </a:prstGeom>
          <a:ln>
            <a:tailEnd type="arrow"/>
          </a:ln>
        </p:spPr>
        <p:style>
          <a:lnRef idx="1">
            <a:schemeClr val="accent6"/>
          </a:lnRef>
          <a:fillRef idx="2">
            <a:schemeClr val="accent6"/>
          </a:fillRef>
          <a:effectRef idx="1">
            <a:schemeClr val="accent6"/>
          </a:effectRef>
          <a:fontRef idx="minor">
            <a:schemeClr val="dk1"/>
          </a:fontRef>
        </p:style>
      </p:cxnSp>
      <p:sp>
        <p:nvSpPr>
          <p:cNvPr id="20" name="Rectangle 19"/>
          <p:cNvSpPr/>
          <p:nvPr/>
        </p:nvSpPr>
        <p:spPr>
          <a:xfrm>
            <a:off x="4799013" y="3505200"/>
            <a:ext cx="1752600" cy="4572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1600" dirty="0">
                <a:solidFill>
                  <a:schemeClr val="bg1"/>
                </a:solidFill>
              </a:rPr>
              <a:t>192.168.1.</a:t>
            </a:r>
            <a:r>
              <a:rPr lang="en-US" sz="1600" b="1" dirty="0">
                <a:solidFill>
                  <a:schemeClr val="bg1"/>
                </a:solidFill>
              </a:rPr>
              <a:t>1</a:t>
            </a:r>
            <a:r>
              <a:rPr lang="en-US" sz="1600" dirty="0">
                <a:solidFill>
                  <a:schemeClr val="bg1"/>
                </a:solidFill>
              </a:rPr>
              <a:t> is at 00:11:22:33:44:</a:t>
            </a:r>
            <a:r>
              <a:rPr lang="en-US" sz="1600" b="1" dirty="0">
                <a:solidFill>
                  <a:schemeClr val="bg1"/>
                </a:solidFill>
              </a:rPr>
              <a:t>03</a:t>
            </a:r>
          </a:p>
        </p:txBody>
      </p:sp>
      <p:cxnSp>
        <p:nvCxnSpPr>
          <p:cNvPr id="21" name="Straight Arrow Connector 20"/>
          <p:cNvCxnSpPr>
            <a:stCxn id="8" idx="5"/>
            <a:endCxn id="20" idx="0"/>
          </p:cNvCxnSpPr>
          <p:nvPr/>
        </p:nvCxnSpPr>
        <p:spPr>
          <a:xfrm>
            <a:off x="4722813" y="2540000"/>
            <a:ext cx="952500" cy="965200"/>
          </a:xfrm>
          <a:prstGeom prst="straightConnector1">
            <a:avLst/>
          </a:prstGeom>
          <a:ln>
            <a:tailEnd type="arrow"/>
          </a:ln>
        </p:spPr>
        <p:style>
          <a:lnRef idx="1">
            <a:schemeClr val="accent6"/>
          </a:lnRef>
          <a:fillRef idx="2">
            <a:schemeClr val="accent6"/>
          </a:fillRef>
          <a:effectRef idx="1">
            <a:schemeClr val="accent6"/>
          </a:effectRef>
          <a:fontRef idx="minor">
            <a:schemeClr val="dk1"/>
          </a:fontRef>
        </p:style>
      </p:cxnSp>
      <p:cxnSp>
        <p:nvCxnSpPr>
          <p:cNvPr id="22" name="Straight Arrow Connector 21"/>
          <p:cNvCxnSpPr>
            <a:stCxn id="20" idx="2"/>
            <a:endCxn id="34823" idx="1"/>
          </p:cNvCxnSpPr>
          <p:nvPr/>
        </p:nvCxnSpPr>
        <p:spPr>
          <a:xfrm rot="16200000" flipH="1">
            <a:off x="5689600" y="3948113"/>
            <a:ext cx="719138" cy="747712"/>
          </a:xfrm>
          <a:prstGeom prst="straightConnector1">
            <a:avLst/>
          </a:prstGeom>
          <a:ln>
            <a:tailEnd type="arrow"/>
          </a:ln>
        </p:spPr>
        <p:style>
          <a:lnRef idx="1">
            <a:schemeClr val="accent6"/>
          </a:lnRef>
          <a:fillRef idx="2">
            <a:schemeClr val="accent6"/>
          </a:fillRef>
          <a:effectRef idx="1">
            <a:schemeClr val="accent6"/>
          </a:effectRef>
          <a:fontRef idx="minor">
            <a:schemeClr val="dk1"/>
          </a:fontRef>
        </p:style>
      </p:cxnSp>
      <p:sp>
        <p:nvSpPr>
          <p:cNvPr id="34857" name="TextBox 22"/>
          <p:cNvSpPr txBox="1">
            <a:spLocks noChangeArrowheads="1"/>
          </p:cNvSpPr>
          <p:nvPr/>
        </p:nvSpPr>
        <p:spPr bwMode="auto">
          <a:xfrm>
            <a:off x="457200" y="3886200"/>
            <a:ext cx="2027238" cy="608013"/>
          </a:xfrm>
          <a:prstGeom prst="rect">
            <a:avLst/>
          </a:prstGeom>
          <a:noFill/>
          <a:ln w="9525">
            <a:noFill/>
            <a:miter lim="800000"/>
            <a:headEnd/>
            <a:tailEnd/>
          </a:ln>
        </p:spPr>
        <p:txBody>
          <a:bodyPr wrap="none">
            <a:spAutoFit/>
          </a:bodyPr>
          <a:lstStyle/>
          <a:p>
            <a:pPr algn="ctr"/>
            <a:r>
              <a:rPr lang="en-US" sz="1800">
                <a:solidFill>
                  <a:schemeClr val="tx1"/>
                </a:solidFill>
              </a:rPr>
              <a:t>192.168.1.</a:t>
            </a:r>
            <a:r>
              <a:rPr lang="en-US" sz="1800" b="1">
                <a:solidFill>
                  <a:schemeClr val="tx1"/>
                </a:solidFill>
              </a:rPr>
              <a:t>1</a:t>
            </a:r>
          </a:p>
          <a:p>
            <a:pPr algn="ctr"/>
            <a:r>
              <a:rPr lang="en-US" sz="1800">
                <a:solidFill>
                  <a:schemeClr val="tx1"/>
                </a:solidFill>
              </a:rPr>
              <a:t>00:11:22:33:44:</a:t>
            </a:r>
            <a:r>
              <a:rPr lang="en-US" sz="1800" b="1">
                <a:solidFill>
                  <a:schemeClr val="tx1"/>
                </a:solidFill>
              </a:rPr>
              <a:t>01</a:t>
            </a:r>
          </a:p>
        </p:txBody>
      </p:sp>
      <p:sp>
        <p:nvSpPr>
          <p:cNvPr id="34858" name="TextBox 23"/>
          <p:cNvSpPr txBox="1">
            <a:spLocks noChangeArrowheads="1"/>
          </p:cNvSpPr>
          <p:nvPr/>
        </p:nvSpPr>
        <p:spPr bwMode="auto">
          <a:xfrm>
            <a:off x="6858000" y="3886200"/>
            <a:ext cx="2027238" cy="608013"/>
          </a:xfrm>
          <a:prstGeom prst="rect">
            <a:avLst/>
          </a:prstGeom>
          <a:noFill/>
          <a:ln w="9525">
            <a:noFill/>
            <a:miter lim="800000"/>
            <a:headEnd/>
            <a:tailEnd/>
          </a:ln>
        </p:spPr>
        <p:txBody>
          <a:bodyPr wrap="none">
            <a:spAutoFit/>
          </a:bodyPr>
          <a:lstStyle/>
          <a:p>
            <a:pPr algn="ctr"/>
            <a:r>
              <a:rPr lang="en-US" sz="1800">
                <a:solidFill>
                  <a:schemeClr val="tx1"/>
                </a:solidFill>
              </a:rPr>
              <a:t>192.168.1.</a:t>
            </a:r>
            <a:r>
              <a:rPr lang="en-US" sz="1800" b="1">
                <a:solidFill>
                  <a:schemeClr val="tx1"/>
                </a:solidFill>
              </a:rPr>
              <a:t>105</a:t>
            </a:r>
          </a:p>
          <a:p>
            <a:pPr algn="ctr"/>
            <a:r>
              <a:rPr lang="en-US" sz="1800">
                <a:solidFill>
                  <a:schemeClr val="tx1"/>
                </a:solidFill>
              </a:rPr>
              <a:t>00:11:22:33:44:</a:t>
            </a:r>
            <a:r>
              <a:rPr lang="en-US" sz="1800" b="1">
                <a:solidFill>
                  <a:schemeClr val="tx1"/>
                </a:solidFill>
              </a:rPr>
              <a:t>02</a:t>
            </a:r>
          </a:p>
        </p:txBody>
      </p:sp>
      <p:sp>
        <p:nvSpPr>
          <p:cNvPr id="41" name="TextBox 40"/>
          <p:cNvSpPr txBox="1"/>
          <p:nvPr/>
        </p:nvSpPr>
        <p:spPr>
          <a:xfrm>
            <a:off x="3657600" y="1143000"/>
            <a:ext cx="2027238" cy="608013"/>
          </a:xfrm>
          <a:prstGeom prst="rect">
            <a:avLst/>
          </a:prstGeom>
          <a:noFill/>
        </p:spPr>
        <p:txBody>
          <a:bodyPr wrap="none">
            <a:spAutoFit/>
          </a:bodyPr>
          <a:lstStyle/>
          <a:p>
            <a:pPr algn="ctr">
              <a:defRPr/>
            </a:pPr>
            <a:r>
              <a:rPr lang="en-US" sz="1800" dirty="0">
                <a:solidFill>
                  <a:schemeClr val="accent6"/>
                </a:solidFill>
              </a:rPr>
              <a:t>192.168.1.</a:t>
            </a:r>
            <a:r>
              <a:rPr lang="en-US" sz="1800" b="1" dirty="0">
                <a:solidFill>
                  <a:schemeClr val="accent6"/>
                </a:solidFill>
              </a:rPr>
              <a:t>106</a:t>
            </a:r>
          </a:p>
          <a:p>
            <a:pPr algn="ctr">
              <a:defRPr/>
            </a:pPr>
            <a:r>
              <a:rPr lang="en-US" sz="1800" dirty="0">
                <a:solidFill>
                  <a:schemeClr val="accent6"/>
                </a:solidFill>
              </a:rPr>
              <a:t>00:11:22:33:44:</a:t>
            </a:r>
            <a:r>
              <a:rPr lang="en-US" sz="1800" b="1" dirty="0">
                <a:solidFill>
                  <a:schemeClr val="accent6"/>
                </a:solidFill>
              </a:rPr>
              <a:t>03</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it-IT" smtClean="0"/>
              <a:t>DEMO 2: network DOS using ARP</a:t>
            </a:r>
          </a:p>
        </p:txBody>
      </p:sp>
      <p:sp>
        <p:nvSpPr>
          <p:cNvPr id="27" name="Date Placeholder 26"/>
          <p:cNvSpPr>
            <a:spLocks noGrp="1"/>
          </p:cNvSpPr>
          <p:nvPr>
            <p:ph type="dt" sz="quarter" idx="10"/>
          </p:nvPr>
        </p:nvSpPr>
        <p:spPr/>
        <p:txBody>
          <a:bodyPr/>
          <a:lstStyle/>
          <a:p>
            <a:pPr>
              <a:defRPr/>
            </a:pPr>
            <a:fld id="{B927C9B7-53BA-497F-BA9C-09EFE5E7F8CF}" type="datetime1">
              <a:rPr lang="en-US"/>
              <a:pPr>
                <a:defRPr/>
              </a:pPr>
              <a:t>1/26/2018</a:t>
            </a:fld>
            <a:endParaRPr lang="en-US"/>
          </a:p>
        </p:txBody>
      </p:sp>
      <p:sp>
        <p:nvSpPr>
          <p:cNvPr id="26" name="Footer Placeholder 25"/>
          <p:cNvSpPr>
            <a:spLocks noGrp="1"/>
          </p:cNvSpPr>
          <p:nvPr>
            <p:ph type="ftr" sz="quarter" idx="11"/>
          </p:nvPr>
        </p:nvSpPr>
        <p:spPr/>
        <p:txBody>
          <a:bodyPr/>
          <a:lstStyle/>
          <a:p>
            <a:pPr>
              <a:defRPr/>
            </a:pPr>
            <a:r>
              <a:rPr lang="en-US"/>
              <a:t>Computer Networks</a:t>
            </a:r>
          </a:p>
        </p:txBody>
      </p:sp>
      <p:sp>
        <p:nvSpPr>
          <p:cNvPr id="25" name="Slide Number Placeholder 24"/>
          <p:cNvSpPr>
            <a:spLocks noGrp="1"/>
          </p:cNvSpPr>
          <p:nvPr>
            <p:ph type="sldNum" sz="quarter" idx="12"/>
          </p:nvPr>
        </p:nvSpPr>
        <p:spPr/>
        <p:txBody>
          <a:bodyPr/>
          <a:lstStyle/>
          <a:p>
            <a:pPr>
              <a:defRPr/>
            </a:pPr>
            <a:fld id="{1714F01C-876B-46D4-A36D-DF03D3FBE0B8}" type="slidenum">
              <a:rPr lang="en-US"/>
              <a:pPr>
                <a:defRPr/>
              </a:pPr>
              <a:t>32</a:t>
            </a:fld>
            <a:endParaRPr lang="en-US"/>
          </a:p>
        </p:txBody>
      </p:sp>
      <p:sp>
        <p:nvSpPr>
          <p:cNvPr id="36870" name="computr3"/>
          <p:cNvSpPr>
            <a:spLocks noEditPoints="1" noChangeArrowheads="1"/>
          </p:cNvSpPr>
          <p:nvPr/>
        </p:nvSpPr>
        <p:spPr bwMode="auto">
          <a:xfrm>
            <a:off x="684213" y="1792288"/>
            <a:ext cx="1204912" cy="776287"/>
          </a:xfrm>
          <a:custGeom>
            <a:avLst/>
            <a:gdLst>
              <a:gd name="T0" fmla="*/ 0 w 21600"/>
              <a:gd name="T1" fmla="*/ 2147483647 h 21600"/>
              <a:gd name="T2" fmla="*/ 2147483647 w 21600"/>
              <a:gd name="T3" fmla="*/ 0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rgbClr val="FFFFCC"/>
          </a:solidFill>
          <a:ln w="9525">
            <a:solidFill>
              <a:srgbClr val="000000"/>
            </a:solidFill>
            <a:miter lim="800000"/>
            <a:headEnd/>
            <a:tailEnd/>
          </a:ln>
        </p:spPr>
        <p:txBody>
          <a:bodyPr/>
          <a:lstStyle/>
          <a:p>
            <a:endParaRPr lang="en-US"/>
          </a:p>
        </p:txBody>
      </p:sp>
      <p:sp>
        <p:nvSpPr>
          <p:cNvPr id="36871" name="computr3"/>
          <p:cNvSpPr>
            <a:spLocks noEditPoints="1" noChangeArrowheads="1"/>
          </p:cNvSpPr>
          <p:nvPr/>
        </p:nvSpPr>
        <p:spPr bwMode="auto">
          <a:xfrm>
            <a:off x="7112000" y="1865313"/>
            <a:ext cx="1204913" cy="776287"/>
          </a:xfrm>
          <a:custGeom>
            <a:avLst/>
            <a:gdLst>
              <a:gd name="T0" fmla="*/ 0 w 21600"/>
              <a:gd name="T1" fmla="*/ 2147483647 h 21600"/>
              <a:gd name="T2" fmla="*/ 2147483647 w 21600"/>
              <a:gd name="T3" fmla="*/ 0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rgbClr val="FFFFCC"/>
          </a:solidFill>
          <a:ln w="9525">
            <a:solidFill>
              <a:srgbClr val="000000"/>
            </a:solidFill>
            <a:miter lim="800000"/>
            <a:headEnd/>
            <a:tailEnd/>
          </a:ln>
        </p:spPr>
        <p:txBody>
          <a:bodyPr/>
          <a:lstStyle/>
          <a:p>
            <a:endParaRPr lang="en-US"/>
          </a:p>
        </p:txBody>
      </p:sp>
      <p:sp>
        <p:nvSpPr>
          <p:cNvPr id="36872" name="Text Box 6"/>
          <p:cNvSpPr txBox="1">
            <a:spLocks noChangeArrowheads="1"/>
          </p:cNvSpPr>
          <p:nvPr/>
        </p:nvSpPr>
        <p:spPr bwMode="auto">
          <a:xfrm>
            <a:off x="228600" y="2590800"/>
            <a:ext cx="2154238" cy="436563"/>
          </a:xfrm>
          <a:prstGeom prst="rect">
            <a:avLst/>
          </a:prstGeom>
          <a:noFill/>
          <a:ln w="9525">
            <a:noFill/>
            <a:miter lim="800000"/>
            <a:headEnd/>
            <a:tailEnd/>
          </a:ln>
        </p:spPr>
        <p:txBody>
          <a:bodyPr wrap="none">
            <a:spAutoFit/>
          </a:bodyPr>
          <a:lstStyle/>
          <a:p>
            <a:r>
              <a:rPr lang="it-IT">
                <a:solidFill>
                  <a:schemeClr val="tx1"/>
                </a:solidFill>
              </a:rPr>
              <a:t>192.168.1.101</a:t>
            </a:r>
          </a:p>
        </p:txBody>
      </p:sp>
      <p:sp>
        <p:nvSpPr>
          <p:cNvPr id="36873" name="modem"/>
          <p:cNvSpPr>
            <a:spLocks noEditPoints="1" noChangeArrowheads="1"/>
          </p:cNvSpPr>
          <p:nvPr/>
        </p:nvSpPr>
        <p:spPr bwMode="auto">
          <a:xfrm>
            <a:off x="3492500" y="2090738"/>
            <a:ext cx="1871663" cy="411162"/>
          </a:xfrm>
          <a:custGeom>
            <a:avLst/>
            <a:gdLst>
              <a:gd name="T0" fmla="*/ 0 w 21600"/>
              <a:gd name="T1" fmla="*/ 2147483647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0 w 21600"/>
              <a:gd name="T11" fmla="*/ 2147483647 h 21600"/>
              <a:gd name="T12" fmla="*/ 2147483647 w 21600"/>
              <a:gd name="T13" fmla="*/ 0 h 21600"/>
              <a:gd name="T14" fmla="*/ 2147483647 w 21600"/>
              <a:gd name="T15" fmla="*/ 2147483647 h 21600"/>
              <a:gd name="T16" fmla="*/ 0 w 21600"/>
              <a:gd name="T17" fmla="*/ 2147483647 h 21600"/>
              <a:gd name="T18" fmla="*/ 2147483647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00 w 21600"/>
              <a:gd name="T31" fmla="*/ 22400 h 21600"/>
              <a:gd name="T32" fmla="*/ 21200 w 21600"/>
              <a:gd name="T33" fmla="*/ 30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a:lstStyle/>
          <a:p>
            <a:endParaRPr lang="en-US"/>
          </a:p>
        </p:txBody>
      </p:sp>
      <p:sp>
        <p:nvSpPr>
          <p:cNvPr id="36874" name="Text Box 9"/>
          <p:cNvSpPr txBox="1">
            <a:spLocks noChangeArrowheads="1"/>
          </p:cNvSpPr>
          <p:nvPr/>
        </p:nvSpPr>
        <p:spPr bwMode="auto">
          <a:xfrm>
            <a:off x="7315200" y="1463675"/>
            <a:ext cx="184150" cy="366713"/>
          </a:xfrm>
          <a:prstGeom prst="rect">
            <a:avLst/>
          </a:prstGeom>
          <a:noFill/>
          <a:ln w="9525">
            <a:noFill/>
            <a:miter lim="800000"/>
            <a:headEnd/>
            <a:tailEnd/>
          </a:ln>
        </p:spPr>
        <p:txBody>
          <a:bodyPr wrap="none">
            <a:spAutoFit/>
          </a:bodyPr>
          <a:lstStyle/>
          <a:p>
            <a:endParaRPr lang="it-IT" b="1">
              <a:solidFill>
                <a:srgbClr val="0080FF"/>
              </a:solidFill>
            </a:endParaRPr>
          </a:p>
        </p:txBody>
      </p:sp>
      <p:sp>
        <p:nvSpPr>
          <p:cNvPr id="115724" name="Text Box 12"/>
          <p:cNvSpPr txBox="1">
            <a:spLocks noChangeArrowheads="1"/>
          </p:cNvSpPr>
          <p:nvPr/>
        </p:nvSpPr>
        <p:spPr bwMode="auto">
          <a:xfrm>
            <a:off x="4343400" y="2147888"/>
            <a:ext cx="1219200" cy="366712"/>
          </a:xfrm>
          <a:prstGeom prst="rect">
            <a:avLst/>
          </a:prstGeom>
          <a:noFill/>
          <a:ln w="9525">
            <a:noFill/>
            <a:miter lim="800000"/>
            <a:headEnd/>
            <a:tailEnd/>
          </a:ln>
          <a:effectLst/>
        </p:spPr>
        <p:txBody>
          <a:bodyPr>
            <a:spAutoFit/>
          </a:bodyPr>
          <a:lstStyle/>
          <a:p>
            <a:pPr>
              <a:spcBef>
                <a:spcPct val="50000"/>
              </a:spcBef>
              <a:defRPr/>
            </a:pPr>
            <a:r>
              <a:rPr lang="it-IT"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switch</a:t>
            </a:r>
          </a:p>
        </p:txBody>
      </p:sp>
      <p:sp>
        <p:nvSpPr>
          <p:cNvPr id="36876" name="Line 13"/>
          <p:cNvSpPr>
            <a:spLocks noChangeShapeType="1"/>
          </p:cNvSpPr>
          <p:nvPr/>
        </p:nvSpPr>
        <p:spPr bwMode="auto">
          <a:xfrm>
            <a:off x="1809750" y="2362200"/>
            <a:ext cx="1600200" cy="0"/>
          </a:xfrm>
          <a:prstGeom prst="line">
            <a:avLst/>
          </a:prstGeom>
          <a:noFill/>
          <a:ln w="28575">
            <a:solidFill>
              <a:srgbClr val="000099"/>
            </a:solidFill>
            <a:round/>
            <a:headEnd type="oval" w="lg" len="lg"/>
            <a:tailEnd type="oval" w="lg" len="lg"/>
          </a:ln>
        </p:spPr>
        <p:txBody>
          <a:bodyPr/>
          <a:lstStyle/>
          <a:p>
            <a:endParaRPr lang="en-US"/>
          </a:p>
        </p:txBody>
      </p:sp>
      <p:sp>
        <p:nvSpPr>
          <p:cNvPr id="36877" name="Line 14"/>
          <p:cNvSpPr>
            <a:spLocks noChangeShapeType="1"/>
          </p:cNvSpPr>
          <p:nvPr/>
        </p:nvSpPr>
        <p:spPr bwMode="auto">
          <a:xfrm>
            <a:off x="5438775" y="2362200"/>
            <a:ext cx="1600200" cy="0"/>
          </a:xfrm>
          <a:prstGeom prst="line">
            <a:avLst/>
          </a:prstGeom>
          <a:noFill/>
          <a:ln w="28575">
            <a:solidFill>
              <a:srgbClr val="000099"/>
            </a:solidFill>
            <a:round/>
            <a:headEnd type="oval" w="lg" len="lg"/>
            <a:tailEnd type="oval" w="lg" len="lg"/>
          </a:ln>
        </p:spPr>
        <p:txBody>
          <a:bodyPr/>
          <a:lstStyle/>
          <a:p>
            <a:endParaRPr lang="en-US"/>
          </a:p>
        </p:txBody>
      </p:sp>
      <p:sp>
        <p:nvSpPr>
          <p:cNvPr id="36878" name="Text Box 17"/>
          <p:cNvSpPr txBox="1">
            <a:spLocks noChangeArrowheads="1"/>
          </p:cNvSpPr>
          <p:nvPr/>
        </p:nvSpPr>
        <p:spPr bwMode="auto">
          <a:xfrm>
            <a:off x="6704013" y="2667000"/>
            <a:ext cx="2154237" cy="436563"/>
          </a:xfrm>
          <a:prstGeom prst="rect">
            <a:avLst/>
          </a:prstGeom>
          <a:noFill/>
          <a:ln w="9525">
            <a:noFill/>
            <a:miter lim="800000"/>
            <a:headEnd/>
            <a:tailEnd/>
          </a:ln>
        </p:spPr>
        <p:txBody>
          <a:bodyPr wrap="none">
            <a:spAutoFit/>
          </a:bodyPr>
          <a:lstStyle/>
          <a:p>
            <a:r>
              <a:rPr lang="it-IT">
                <a:solidFill>
                  <a:schemeClr val="tx1"/>
                </a:solidFill>
              </a:rPr>
              <a:t>192.168.1.102</a:t>
            </a:r>
          </a:p>
        </p:txBody>
      </p:sp>
      <p:sp>
        <p:nvSpPr>
          <p:cNvPr id="115731" name="Freeform 19"/>
          <p:cNvSpPr>
            <a:spLocks/>
          </p:cNvSpPr>
          <p:nvPr/>
        </p:nvSpPr>
        <p:spPr bwMode="auto">
          <a:xfrm>
            <a:off x="3975100" y="2590800"/>
            <a:ext cx="1079500" cy="2298700"/>
          </a:xfrm>
          <a:custGeom>
            <a:avLst/>
            <a:gdLst>
              <a:gd name="T0" fmla="*/ 2147483647 w 680"/>
              <a:gd name="T1" fmla="*/ 0 h 1448"/>
              <a:gd name="T2" fmla="*/ 2147483647 w 680"/>
              <a:gd name="T3" fmla="*/ 2147483647 h 1448"/>
              <a:gd name="T4" fmla="*/ 2147483647 w 680"/>
              <a:gd name="T5" fmla="*/ 2147483647 h 1448"/>
              <a:gd name="T6" fmla="*/ 2147483647 w 680"/>
              <a:gd name="T7" fmla="*/ 0 h 1448"/>
              <a:gd name="T8" fmla="*/ 0 60000 65536"/>
              <a:gd name="T9" fmla="*/ 0 60000 65536"/>
              <a:gd name="T10" fmla="*/ 0 60000 65536"/>
              <a:gd name="T11" fmla="*/ 0 60000 65536"/>
              <a:gd name="T12" fmla="*/ 0 w 680"/>
              <a:gd name="T13" fmla="*/ 0 h 1448"/>
              <a:gd name="T14" fmla="*/ 680 w 680"/>
              <a:gd name="T15" fmla="*/ 1448 h 1448"/>
            </a:gdLst>
            <a:ahLst/>
            <a:cxnLst>
              <a:cxn ang="T8">
                <a:pos x="T0" y="T1"/>
              </a:cxn>
              <a:cxn ang="T9">
                <a:pos x="T2" y="T3"/>
              </a:cxn>
              <a:cxn ang="T10">
                <a:pos x="T4" y="T5"/>
              </a:cxn>
              <a:cxn ang="T11">
                <a:pos x="T6" y="T7"/>
              </a:cxn>
            </a:cxnLst>
            <a:rect l="T12" t="T13" r="T14" b="T15"/>
            <a:pathLst>
              <a:path w="680" h="1448">
                <a:moveTo>
                  <a:pt x="88" y="0"/>
                </a:moveTo>
                <a:cubicBezTo>
                  <a:pt x="44" y="524"/>
                  <a:pt x="0" y="1048"/>
                  <a:pt x="88" y="1248"/>
                </a:cubicBezTo>
                <a:cubicBezTo>
                  <a:pt x="176" y="1448"/>
                  <a:pt x="552" y="1408"/>
                  <a:pt x="616" y="1200"/>
                </a:cubicBezTo>
                <a:cubicBezTo>
                  <a:pt x="680" y="992"/>
                  <a:pt x="496" y="200"/>
                  <a:pt x="472" y="0"/>
                </a:cubicBezTo>
              </a:path>
            </a:pathLst>
          </a:custGeom>
          <a:noFill/>
          <a:ln w="38100">
            <a:solidFill>
              <a:schemeClr val="tx1"/>
            </a:solidFill>
            <a:round/>
            <a:headEnd type="oval" w="lg" len="lg"/>
            <a:tailEnd type="oval" w="lg" len="lg"/>
          </a:ln>
        </p:spPr>
        <p:txBody>
          <a:bodyPr/>
          <a:lstStyle/>
          <a:p>
            <a:endParaRPr lang="en-US"/>
          </a:p>
        </p:txBody>
      </p:sp>
      <p:sp>
        <p:nvSpPr>
          <p:cNvPr id="115732" name="Text Box 20"/>
          <p:cNvSpPr txBox="1">
            <a:spLocks noChangeArrowheads="1"/>
          </p:cNvSpPr>
          <p:nvPr/>
        </p:nvSpPr>
        <p:spPr bwMode="auto">
          <a:xfrm>
            <a:off x="4800600" y="3124200"/>
            <a:ext cx="1762125" cy="436563"/>
          </a:xfrm>
          <a:prstGeom prst="rect">
            <a:avLst/>
          </a:prstGeom>
          <a:noFill/>
          <a:ln w="9525">
            <a:noFill/>
            <a:miter lim="800000"/>
            <a:headEnd/>
            <a:tailEnd/>
          </a:ln>
        </p:spPr>
        <p:txBody>
          <a:bodyPr wrap="none">
            <a:spAutoFit/>
          </a:bodyPr>
          <a:lstStyle/>
          <a:p>
            <a:r>
              <a:rPr lang="it-IT">
                <a:solidFill>
                  <a:schemeClr val="tx1"/>
                </a:solidFill>
              </a:rPr>
              <a:t>Cable Loop</a:t>
            </a:r>
          </a:p>
        </p:txBody>
      </p:sp>
      <p:sp>
        <p:nvSpPr>
          <p:cNvPr id="115733" name="Rectangle 21"/>
          <p:cNvSpPr>
            <a:spLocks noChangeArrowheads="1"/>
          </p:cNvSpPr>
          <p:nvPr/>
        </p:nvSpPr>
        <p:spPr bwMode="auto">
          <a:xfrm>
            <a:off x="4572000" y="3048000"/>
            <a:ext cx="152400" cy="304800"/>
          </a:xfrm>
          <a:prstGeom prst="rect">
            <a:avLst/>
          </a:prstGeom>
          <a:solidFill>
            <a:srgbClr val="FF0000"/>
          </a:solidFill>
          <a:ln w="9525">
            <a:solidFill>
              <a:srgbClr val="FF0000"/>
            </a:solidFill>
            <a:miter lim="800000"/>
            <a:headEnd/>
            <a:tailEnd/>
          </a:ln>
        </p:spPr>
        <p:txBody>
          <a:bodyPr wrap="none" anchor="ctr"/>
          <a:lstStyle/>
          <a:p>
            <a:endParaRPr lang="it-IT"/>
          </a:p>
        </p:txBody>
      </p:sp>
      <p:sp>
        <p:nvSpPr>
          <p:cNvPr id="115735" name="Rectangle 23"/>
          <p:cNvSpPr>
            <a:spLocks noChangeArrowheads="1"/>
          </p:cNvSpPr>
          <p:nvPr/>
        </p:nvSpPr>
        <p:spPr bwMode="auto">
          <a:xfrm rot="-5400000">
            <a:off x="3048000" y="2209800"/>
            <a:ext cx="152400" cy="304800"/>
          </a:xfrm>
          <a:prstGeom prst="rect">
            <a:avLst/>
          </a:prstGeom>
          <a:solidFill>
            <a:srgbClr val="FF0000"/>
          </a:solidFill>
          <a:ln w="9525" algn="ctr">
            <a:solidFill>
              <a:srgbClr val="FF0000"/>
            </a:solidFill>
            <a:miter lim="800000"/>
            <a:headEnd/>
            <a:tailEnd/>
          </a:ln>
        </p:spPr>
        <p:txBody>
          <a:bodyPr wrap="none" anchor="ctr"/>
          <a:lstStyle/>
          <a:p>
            <a:endParaRPr lang="it-IT"/>
          </a:p>
        </p:txBody>
      </p:sp>
      <p:sp>
        <p:nvSpPr>
          <p:cNvPr id="115736" name="Rectangle 24"/>
          <p:cNvSpPr>
            <a:spLocks noChangeArrowheads="1"/>
          </p:cNvSpPr>
          <p:nvPr/>
        </p:nvSpPr>
        <p:spPr bwMode="auto">
          <a:xfrm rot="-5400000">
            <a:off x="5638800" y="2209800"/>
            <a:ext cx="152400" cy="304800"/>
          </a:xfrm>
          <a:prstGeom prst="rect">
            <a:avLst/>
          </a:prstGeom>
          <a:solidFill>
            <a:srgbClr val="FF0000"/>
          </a:solidFill>
          <a:ln w="9525">
            <a:solidFill>
              <a:srgbClr val="FF0000"/>
            </a:solidFill>
            <a:miter lim="800000"/>
            <a:headEnd/>
            <a:tailEnd/>
          </a:ln>
        </p:spPr>
        <p:txBody>
          <a:bodyPr wrap="none" anchor="ctr"/>
          <a:lstStyle/>
          <a:p>
            <a:endParaRPr lang="it-IT"/>
          </a:p>
        </p:txBody>
      </p:sp>
      <p:sp>
        <p:nvSpPr>
          <p:cNvPr id="115737" name="Line 25"/>
          <p:cNvSpPr>
            <a:spLocks noChangeShapeType="1"/>
          </p:cNvSpPr>
          <p:nvPr/>
        </p:nvSpPr>
        <p:spPr bwMode="auto">
          <a:xfrm flipH="1">
            <a:off x="1752600" y="1981200"/>
            <a:ext cx="5257800" cy="0"/>
          </a:xfrm>
          <a:prstGeom prst="line">
            <a:avLst/>
          </a:prstGeom>
          <a:noFill/>
          <a:ln w="28575">
            <a:solidFill>
              <a:srgbClr val="008000"/>
            </a:solidFill>
            <a:round/>
            <a:headEnd/>
            <a:tailEnd type="triangle" w="med" len="med"/>
          </a:ln>
        </p:spPr>
        <p:txBody>
          <a:bodyPr/>
          <a:lstStyle/>
          <a:p>
            <a:endParaRPr lang="en-US"/>
          </a:p>
        </p:txBody>
      </p:sp>
      <p:sp>
        <p:nvSpPr>
          <p:cNvPr id="115738" name="Rectangle 26"/>
          <p:cNvSpPr>
            <a:spLocks noChangeArrowheads="1"/>
          </p:cNvSpPr>
          <p:nvPr/>
        </p:nvSpPr>
        <p:spPr bwMode="auto">
          <a:xfrm rot="-5400000">
            <a:off x="6934200" y="1828800"/>
            <a:ext cx="152400" cy="304800"/>
          </a:xfrm>
          <a:prstGeom prst="rect">
            <a:avLst/>
          </a:prstGeom>
          <a:solidFill>
            <a:schemeClr val="hlink"/>
          </a:solidFill>
          <a:ln w="9525" algn="ctr">
            <a:solidFill>
              <a:schemeClr val="hlink"/>
            </a:solidFill>
            <a:miter lim="800000"/>
            <a:headEnd/>
            <a:tailEnd/>
          </a:ln>
        </p:spPr>
        <p:txBody>
          <a:bodyPr wrap="none" anchor="ctr"/>
          <a:lstStyle/>
          <a:p>
            <a:endParaRPr lang="it-IT"/>
          </a:p>
        </p:txBody>
      </p:sp>
      <p:sp>
        <p:nvSpPr>
          <p:cNvPr id="115739" name="Text Box 27"/>
          <p:cNvSpPr txBox="1">
            <a:spLocks noChangeArrowheads="1"/>
          </p:cNvSpPr>
          <p:nvPr/>
        </p:nvSpPr>
        <p:spPr bwMode="auto">
          <a:xfrm>
            <a:off x="6248400" y="1385888"/>
            <a:ext cx="2905125" cy="436562"/>
          </a:xfrm>
          <a:prstGeom prst="rect">
            <a:avLst/>
          </a:prstGeom>
          <a:noFill/>
          <a:ln w="9525">
            <a:noFill/>
            <a:miter lim="800000"/>
            <a:headEnd/>
            <a:tailEnd/>
          </a:ln>
        </p:spPr>
        <p:txBody>
          <a:bodyPr wrap="none">
            <a:spAutoFit/>
          </a:bodyPr>
          <a:lstStyle/>
          <a:p>
            <a:r>
              <a:rPr lang="it-IT" b="1">
                <a:solidFill>
                  <a:schemeClr val="tx1"/>
                </a:solidFill>
              </a:rPr>
              <a:t>Ping 192.168.1.101</a:t>
            </a:r>
          </a:p>
        </p:txBody>
      </p:sp>
      <p:sp>
        <p:nvSpPr>
          <p:cNvPr id="115740" name="Rectangle 28"/>
          <p:cNvSpPr>
            <a:spLocks noChangeArrowheads="1"/>
          </p:cNvSpPr>
          <p:nvPr/>
        </p:nvSpPr>
        <p:spPr bwMode="auto">
          <a:xfrm rot="-5400000">
            <a:off x="7010400" y="4724400"/>
            <a:ext cx="152400" cy="304800"/>
          </a:xfrm>
          <a:prstGeom prst="rect">
            <a:avLst/>
          </a:prstGeom>
          <a:solidFill>
            <a:srgbClr val="FF0000"/>
          </a:solidFill>
          <a:ln w="9525">
            <a:solidFill>
              <a:srgbClr val="FF0000"/>
            </a:solidFill>
            <a:miter lim="800000"/>
            <a:headEnd/>
            <a:tailEnd/>
          </a:ln>
        </p:spPr>
        <p:txBody>
          <a:bodyPr wrap="none" anchor="ctr"/>
          <a:lstStyle/>
          <a:p>
            <a:endParaRPr lang="it-IT"/>
          </a:p>
        </p:txBody>
      </p:sp>
      <p:sp>
        <p:nvSpPr>
          <p:cNvPr id="115741" name="Text Box 29"/>
          <p:cNvSpPr txBox="1">
            <a:spLocks noChangeArrowheads="1"/>
          </p:cNvSpPr>
          <p:nvPr/>
        </p:nvSpPr>
        <p:spPr bwMode="auto">
          <a:xfrm>
            <a:off x="7391400" y="4662488"/>
            <a:ext cx="1743075" cy="436562"/>
          </a:xfrm>
          <a:prstGeom prst="rect">
            <a:avLst/>
          </a:prstGeom>
          <a:noFill/>
          <a:ln w="9525">
            <a:noFill/>
            <a:miter lim="800000"/>
            <a:headEnd/>
            <a:tailEnd/>
          </a:ln>
        </p:spPr>
        <p:txBody>
          <a:bodyPr wrap="none">
            <a:spAutoFit/>
          </a:bodyPr>
          <a:lstStyle/>
          <a:p>
            <a:r>
              <a:rPr lang="it-IT">
                <a:solidFill>
                  <a:schemeClr val="tx1"/>
                </a:solidFill>
              </a:rPr>
              <a:t>arp request</a:t>
            </a:r>
          </a:p>
        </p:txBody>
      </p:sp>
      <p:sp>
        <p:nvSpPr>
          <p:cNvPr id="115742" name="Rectangle 30"/>
          <p:cNvSpPr>
            <a:spLocks noChangeArrowheads="1"/>
          </p:cNvSpPr>
          <p:nvPr/>
        </p:nvSpPr>
        <p:spPr bwMode="auto">
          <a:xfrm rot="-5400000">
            <a:off x="7010400" y="4329113"/>
            <a:ext cx="152400" cy="304800"/>
          </a:xfrm>
          <a:prstGeom prst="rect">
            <a:avLst/>
          </a:prstGeom>
          <a:solidFill>
            <a:schemeClr val="hlink"/>
          </a:solidFill>
          <a:ln w="9525" algn="ctr">
            <a:solidFill>
              <a:schemeClr val="hlink"/>
            </a:solidFill>
            <a:miter lim="800000"/>
            <a:headEnd/>
            <a:tailEnd/>
          </a:ln>
        </p:spPr>
        <p:txBody>
          <a:bodyPr wrap="none" anchor="ctr"/>
          <a:lstStyle/>
          <a:p>
            <a:endParaRPr lang="it-IT"/>
          </a:p>
        </p:txBody>
      </p:sp>
      <p:sp>
        <p:nvSpPr>
          <p:cNvPr id="115743" name="Text Box 31"/>
          <p:cNvSpPr txBox="1">
            <a:spLocks noChangeArrowheads="1"/>
          </p:cNvSpPr>
          <p:nvPr/>
        </p:nvSpPr>
        <p:spPr bwMode="auto">
          <a:xfrm>
            <a:off x="7391400" y="4267200"/>
            <a:ext cx="768350" cy="436563"/>
          </a:xfrm>
          <a:prstGeom prst="rect">
            <a:avLst/>
          </a:prstGeom>
          <a:noFill/>
          <a:ln w="9525">
            <a:noFill/>
            <a:miter lim="800000"/>
            <a:headEnd/>
            <a:tailEnd/>
          </a:ln>
        </p:spPr>
        <p:txBody>
          <a:bodyPr wrap="none">
            <a:spAutoFit/>
          </a:bodyPr>
          <a:lstStyle/>
          <a:p>
            <a:r>
              <a:rPr lang="it-IT">
                <a:solidFill>
                  <a:schemeClr val="tx1"/>
                </a:solidFill>
              </a:rPr>
              <a:t>ping</a:t>
            </a:r>
          </a:p>
        </p:txBody>
      </p:sp>
      <p:sp>
        <p:nvSpPr>
          <p:cNvPr id="36891" name="Text Box 32"/>
          <p:cNvSpPr txBox="1">
            <a:spLocks noChangeArrowheads="1"/>
          </p:cNvSpPr>
          <p:nvPr/>
        </p:nvSpPr>
        <p:spPr bwMode="auto">
          <a:xfrm>
            <a:off x="457200" y="5410200"/>
            <a:ext cx="3387725" cy="436563"/>
          </a:xfrm>
          <a:prstGeom prst="rect">
            <a:avLst/>
          </a:prstGeom>
          <a:noFill/>
          <a:ln w="9525">
            <a:noFill/>
            <a:miter lim="800000"/>
            <a:headEnd/>
            <a:tailEnd/>
          </a:ln>
        </p:spPr>
        <p:txBody>
          <a:bodyPr wrap="none">
            <a:spAutoFit/>
          </a:bodyPr>
          <a:lstStyle/>
          <a:p>
            <a:r>
              <a:rPr lang="it-IT">
                <a:solidFill>
                  <a:schemeClr val="tx1"/>
                </a:solidFill>
              </a:rPr>
              <a:t>How can it be avoided?</a:t>
            </a:r>
          </a:p>
        </p:txBody>
      </p:sp>
      <p:sp>
        <p:nvSpPr>
          <p:cNvPr id="28" name="Text Box 32"/>
          <p:cNvSpPr txBox="1">
            <a:spLocks noChangeArrowheads="1"/>
          </p:cNvSpPr>
          <p:nvPr/>
        </p:nvSpPr>
        <p:spPr bwMode="auto">
          <a:xfrm>
            <a:off x="457200" y="4897438"/>
            <a:ext cx="2425700" cy="436562"/>
          </a:xfrm>
          <a:prstGeom prst="rect">
            <a:avLst/>
          </a:prstGeom>
          <a:noFill/>
          <a:ln w="9525">
            <a:noFill/>
            <a:miter lim="800000"/>
            <a:headEnd/>
            <a:tailEnd/>
          </a:ln>
        </p:spPr>
        <p:txBody>
          <a:bodyPr wrap="none">
            <a:spAutoFit/>
          </a:bodyPr>
          <a:lstStyle/>
          <a:p>
            <a:pPr>
              <a:defRPr/>
            </a:pPr>
            <a:r>
              <a:rPr lang="it-IT" dirty="0">
                <a:solidFill>
                  <a:schemeClr val="accent6"/>
                </a:solidFill>
              </a:rPr>
              <a:t>Broadcast storm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5738"/>
                                        </p:tgtEl>
                                        <p:attrNameLst>
                                          <p:attrName>style.visibility</p:attrName>
                                        </p:attrNameLst>
                                      </p:cBhvr>
                                      <p:to>
                                        <p:strVal val="visible"/>
                                      </p:to>
                                    </p:set>
                                    <p:animEffect transition="in" filter="fade">
                                      <p:cBhvr>
                                        <p:cTn id="7" dur="500"/>
                                        <p:tgtEl>
                                          <p:spTgt spid="1157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5739"/>
                                        </p:tgtEl>
                                        <p:attrNameLst>
                                          <p:attrName>style.visibility</p:attrName>
                                        </p:attrNameLst>
                                      </p:cBhvr>
                                      <p:to>
                                        <p:strVal val="visible"/>
                                      </p:to>
                                    </p:set>
                                    <p:animEffect transition="in" filter="fade">
                                      <p:cBhvr>
                                        <p:cTn id="10" dur="500"/>
                                        <p:tgtEl>
                                          <p:spTgt spid="11573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5737"/>
                                        </p:tgtEl>
                                        <p:attrNameLst>
                                          <p:attrName>style.visibility</p:attrName>
                                        </p:attrNameLst>
                                      </p:cBhvr>
                                      <p:to>
                                        <p:strVal val="visible"/>
                                      </p:to>
                                    </p:set>
                                    <p:animEffect transition="in" filter="fade">
                                      <p:cBhvr>
                                        <p:cTn id="13" dur="500"/>
                                        <p:tgtEl>
                                          <p:spTgt spid="115737"/>
                                        </p:tgtEl>
                                      </p:cBhvr>
                                    </p:animEffect>
                                  </p:childTnLst>
                                </p:cTn>
                              </p:par>
                              <p:par>
                                <p:cTn id="14" presetID="0" presetClass="path" presetSubtype="0" repeatCount="indefinite" fill="hold" grpId="1" nodeType="withEffect">
                                  <p:stCondLst>
                                    <p:cond delay="0"/>
                                  </p:stCondLst>
                                  <p:childTnLst>
                                    <p:animMotion origin="layout" path="M 3.33333E-6 1.11111E-6 L -0.56667 1.11111E-6 " pathEditMode="relative" rAng="0" ptsTypes="AA">
                                      <p:cBhvr>
                                        <p:cTn id="15" dur="3000" fill="hold"/>
                                        <p:tgtEl>
                                          <p:spTgt spid="115738"/>
                                        </p:tgtEl>
                                        <p:attrNameLst>
                                          <p:attrName>ppt_x</p:attrName>
                                          <p:attrName>ppt_y</p:attrName>
                                        </p:attrNameLst>
                                      </p:cBhvr>
                                      <p:rCtr x="-283" y="0"/>
                                    </p:animMotion>
                                  </p:childTnLst>
                                </p:cTn>
                              </p:par>
                              <p:par>
                                <p:cTn id="16" presetID="10" presetClass="entr" presetSubtype="0" fill="hold" grpId="0" nodeType="withEffect">
                                  <p:stCondLst>
                                    <p:cond delay="0"/>
                                  </p:stCondLst>
                                  <p:childTnLst>
                                    <p:set>
                                      <p:cBhvr>
                                        <p:cTn id="17" dur="1" fill="hold">
                                          <p:stCondLst>
                                            <p:cond delay="0"/>
                                          </p:stCondLst>
                                        </p:cTn>
                                        <p:tgtEl>
                                          <p:spTgt spid="115742"/>
                                        </p:tgtEl>
                                        <p:attrNameLst>
                                          <p:attrName>style.visibility</p:attrName>
                                        </p:attrNameLst>
                                      </p:cBhvr>
                                      <p:to>
                                        <p:strVal val="visible"/>
                                      </p:to>
                                    </p:set>
                                    <p:animEffect transition="in" filter="fade">
                                      <p:cBhvr>
                                        <p:cTn id="18" dur="500"/>
                                        <p:tgtEl>
                                          <p:spTgt spid="11574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5743"/>
                                        </p:tgtEl>
                                        <p:attrNameLst>
                                          <p:attrName>style.visibility</p:attrName>
                                        </p:attrNameLst>
                                      </p:cBhvr>
                                      <p:to>
                                        <p:strVal val="visible"/>
                                      </p:to>
                                    </p:set>
                                    <p:animEffect transition="in" filter="fade">
                                      <p:cBhvr>
                                        <p:cTn id="21" dur="500"/>
                                        <p:tgtEl>
                                          <p:spTgt spid="11574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5731"/>
                                        </p:tgtEl>
                                        <p:attrNameLst>
                                          <p:attrName>style.visibility</p:attrName>
                                        </p:attrNameLst>
                                      </p:cBhvr>
                                      <p:to>
                                        <p:strVal val="visible"/>
                                      </p:to>
                                    </p:set>
                                    <p:animEffect transition="in" filter="fade">
                                      <p:cBhvr>
                                        <p:cTn id="26" dur="500"/>
                                        <p:tgtEl>
                                          <p:spTgt spid="11573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5732"/>
                                        </p:tgtEl>
                                        <p:attrNameLst>
                                          <p:attrName>style.visibility</p:attrName>
                                        </p:attrNameLst>
                                      </p:cBhvr>
                                      <p:to>
                                        <p:strVal val="visible"/>
                                      </p:to>
                                    </p:set>
                                    <p:animEffect transition="in" filter="fade">
                                      <p:cBhvr>
                                        <p:cTn id="29" dur="500"/>
                                        <p:tgtEl>
                                          <p:spTgt spid="11573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15733"/>
                                        </p:tgtEl>
                                        <p:attrNameLst>
                                          <p:attrName>style.visibility</p:attrName>
                                        </p:attrNameLst>
                                      </p:cBhvr>
                                      <p:to>
                                        <p:strVal val="visible"/>
                                      </p:to>
                                    </p:set>
                                    <p:animEffect transition="in" filter="fade">
                                      <p:cBhvr>
                                        <p:cTn id="34" dur="500"/>
                                        <p:tgtEl>
                                          <p:spTgt spid="11573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5740"/>
                                        </p:tgtEl>
                                        <p:attrNameLst>
                                          <p:attrName>style.visibility</p:attrName>
                                        </p:attrNameLst>
                                      </p:cBhvr>
                                      <p:to>
                                        <p:strVal val="visible"/>
                                      </p:to>
                                    </p:set>
                                    <p:animEffect transition="in" filter="fade">
                                      <p:cBhvr>
                                        <p:cTn id="37" dur="500"/>
                                        <p:tgtEl>
                                          <p:spTgt spid="11574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5741"/>
                                        </p:tgtEl>
                                        <p:attrNameLst>
                                          <p:attrName>style.visibility</p:attrName>
                                        </p:attrNameLst>
                                      </p:cBhvr>
                                      <p:to>
                                        <p:strVal val="visible"/>
                                      </p:to>
                                    </p:set>
                                    <p:animEffect transition="in" filter="fade">
                                      <p:cBhvr>
                                        <p:cTn id="40" dur="500"/>
                                        <p:tgtEl>
                                          <p:spTgt spid="115741"/>
                                        </p:tgtEl>
                                      </p:cBhvr>
                                    </p:animEffect>
                                  </p:childTnLst>
                                </p:cTn>
                              </p:par>
                            </p:childTnLst>
                          </p:cTn>
                        </p:par>
                      </p:childTnLst>
                    </p:cTn>
                  </p:par>
                  <p:par>
                    <p:cTn id="41" fill="hold">
                      <p:stCondLst>
                        <p:cond delay="indefinite"/>
                      </p:stCondLst>
                      <p:childTnLst>
                        <p:par>
                          <p:cTn id="42" fill="hold">
                            <p:stCondLst>
                              <p:cond delay="0"/>
                            </p:stCondLst>
                            <p:childTnLst>
                              <p:par>
                                <p:cTn id="43" presetID="0" presetClass="path" presetSubtype="0" repeatCount="indefinite" fill="hold" grpId="1" nodeType="clickEffect">
                                  <p:stCondLst>
                                    <p:cond delay="0"/>
                                  </p:stCondLst>
                                  <p:childTnLst>
                                    <p:animMotion origin="layout" path="M -0.00937 -0.09167 C 0.00122 -0.04746 0.02743 0.12662 0.02084 0.175 C 0.01424 0.22338 -0.03836 0.24282 -0.04895 0.19861 C -0.05955 0.15439 -0.04948 -0.0419 -0.0427 -0.09028 C -0.03593 -0.13866 -0.01996 -0.13588 -0.00937 -0.09167 Z " pathEditMode="relative" rAng="0" ptsTypes="aaaaa">
                                      <p:cBhvr>
                                        <p:cTn id="44" dur="500" fill="hold"/>
                                        <p:tgtEl>
                                          <p:spTgt spid="115733"/>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15735"/>
                                        </p:tgtEl>
                                        <p:attrNameLst>
                                          <p:attrName>style.visibility</p:attrName>
                                        </p:attrNameLst>
                                      </p:cBhvr>
                                      <p:to>
                                        <p:strVal val="visible"/>
                                      </p:to>
                                    </p:set>
                                    <p:animEffect transition="in" filter="fade">
                                      <p:cBhvr>
                                        <p:cTn id="49" dur="500"/>
                                        <p:tgtEl>
                                          <p:spTgt spid="11573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5736"/>
                                        </p:tgtEl>
                                        <p:attrNameLst>
                                          <p:attrName>style.visibility</p:attrName>
                                        </p:attrNameLst>
                                      </p:cBhvr>
                                      <p:to>
                                        <p:strVal val="visible"/>
                                      </p:to>
                                    </p:set>
                                    <p:animEffect transition="in" filter="fade">
                                      <p:cBhvr>
                                        <p:cTn id="52" dur="500"/>
                                        <p:tgtEl>
                                          <p:spTgt spid="115736"/>
                                        </p:tgtEl>
                                      </p:cBhvr>
                                    </p:animEffect>
                                  </p:childTnLst>
                                </p:cTn>
                              </p:par>
                              <p:par>
                                <p:cTn id="53" presetID="0" presetClass="path" presetSubtype="0" repeatCount="indefinite" fill="hold" grpId="1" nodeType="withEffect">
                                  <p:stCondLst>
                                    <p:cond delay="0"/>
                                  </p:stCondLst>
                                  <p:childTnLst>
                                    <p:animMotion origin="layout" path="M 1.11022E-16 -4.44444E-6 L 0.14167 -4.44444E-6 " pathEditMode="relative" ptsTypes="AA">
                                      <p:cBhvr>
                                        <p:cTn id="54" dur="500" fill="hold"/>
                                        <p:tgtEl>
                                          <p:spTgt spid="115736"/>
                                        </p:tgtEl>
                                        <p:attrNameLst>
                                          <p:attrName>ppt_x</p:attrName>
                                          <p:attrName>ppt_y</p:attrName>
                                        </p:attrNameLst>
                                      </p:cBhvr>
                                    </p:animMotion>
                                  </p:childTnLst>
                                </p:cTn>
                              </p:par>
                              <p:par>
                                <p:cTn id="55" presetID="0" presetClass="path" presetSubtype="0" repeatCount="indefinite" fill="hold" grpId="1" nodeType="withEffect">
                                  <p:stCondLst>
                                    <p:cond delay="0"/>
                                  </p:stCondLst>
                                  <p:childTnLst>
                                    <p:animMotion origin="layout" path="M 3.33333E-6 -4.44444E-6 L -0.15 -4.44444E-6 " pathEditMode="relative" ptsTypes="AA">
                                      <p:cBhvr>
                                        <p:cTn id="56" dur="500" fill="hold"/>
                                        <p:tgtEl>
                                          <p:spTgt spid="115735"/>
                                        </p:tgtEl>
                                        <p:attrNameLst>
                                          <p:attrName>ppt_x</p:attrName>
                                          <p:attrName>ppt_y</p:attrName>
                                        </p:attrNameLst>
                                      </p:cBhvr>
                                    </p:animMotion>
                                  </p:childTnLst>
                                </p:cTn>
                              </p:par>
                            </p:childTnLst>
                          </p:cTn>
                        </p:par>
                      </p:childTnLst>
                    </p:cTn>
                  </p:par>
                  <p:par>
                    <p:cTn id="57" fill="hold">
                      <p:stCondLst>
                        <p:cond delay="indefinite"/>
                      </p:stCondLst>
                      <p:childTnLst>
                        <p:par>
                          <p:cTn id="58" fill="hold">
                            <p:stCondLst>
                              <p:cond delay="0"/>
                            </p:stCondLst>
                            <p:childTnLst>
                              <p:par>
                                <p:cTn id="59" presetID="53" presetClass="exit" presetSubtype="0" repeatCount="indefinite" fill="hold" grpId="2" nodeType="clickEffect">
                                  <p:stCondLst>
                                    <p:cond delay="0"/>
                                  </p:stCondLst>
                                  <p:childTnLst>
                                    <p:anim calcmode="lin" valueType="num">
                                      <p:cBhvr>
                                        <p:cTn id="60" dur="3000"/>
                                        <p:tgtEl>
                                          <p:spTgt spid="115738"/>
                                        </p:tgtEl>
                                        <p:attrNameLst>
                                          <p:attrName>ppt_w</p:attrName>
                                        </p:attrNameLst>
                                      </p:cBhvr>
                                      <p:tavLst>
                                        <p:tav tm="0">
                                          <p:val>
                                            <p:strVal val="ppt_w"/>
                                          </p:val>
                                        </p:tav>
                                        <p:tav tm="100000">
                                          <p:val>
                                            <p:fltVal val="0"/>
                                          </p:val>
                                        </p:tav>
                                      </p:tavLst>
                                    </p:anim>
                                    <p:anim calcmode="lin" valueType="num">
                                      <p:cBhvr>
                                        <p:cTn id="61" dur="3000"/>
                                        <p:tgtEl>
                                          <p:spTgt spid="115738"/>
                                        </p:tgtEl>
                                        <p:attrNameLst>
                                          <p:attrName>ppt_h</p:attrName>
                                        </p:attrNameLst>
                                      </p:cBhvr>
                                      <p:tavLst>
                                        <p:tav tm="0">
                                          <p:val>
                                            <p:strVal val="ppt_h"/>
                                          </p:val>
                                        </p:tav>
                                        <p:tav tm="100000">
                                          <p:val>
                                            <p:fltVal val="0"/>
                                          </p:val>
                                        </p:tav>
                                      </p:tavLst>
                                    </p:anim>
                                    <p:animEffect transition="out" filter="fade">
                                      <p:cBhvr>
                                        <p:cTn id="62" dur="3000"/>
                                        <p:tgtEl>
                                          <p:spTgt spid="115738"/>
                                        </p:tgtEl>
                                      </p:cBhvr>
                                    </p:animEffect>
                                    <p:set>
                                      <p:cBhvr>
                                        <p:cTn id="63" dur="1" fill="hold">
                                          <p:stCondLst>
                                            <p:cond delay="2999"/>
                                          </p:stCondLst>
                                        </p:cTn>
                                        <p:tgtEl>
                                          <p:spTgt spid="115738"/>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8"/>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368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31" grpId="0" animBg="1"/>
      <p:bldP spid="115732" grpId="0"/>
      <p:bldP spid="115733" grpId="0" animBg="1"/>
      <p:bldP spid="115733" grpId="1" animBg="1"/>
      <p:bldP spid="115735" grpId="0" animBg="1"/>
      <p:bldP spid="115735" grpId="1" animBg="1"/>
      <p:bldP spid="115736" grpId="0" animBg="1"/>
      <p:bldP spid="115736" grpId="1" animBg="1"/>
      <p:bldP spid="115737" grpId="0" animBg="1"/>
      <p:bldP spid="115738" grpId="0" animBg="1"/>
      <p:bldP spid="115738" grpId="1" animBg="1"/>
      <p:bldP spid="115738" grpId="2" animBg="1"/>
      <p:bldP spid="115739" grpId="0"/>
      <p:bldP spid="115740" grpId="0" animBg="1"/>
      <p:bldP spid="115741" grpId="0"/>
      <p:bldP spid="115742" grpId="0" animBg="1"/>
      <p:bldP spid="115743" grpId="0"/>
      <p:bldP spid="36891" grpId="0"/>
      <p:bldP spid="2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ctrTitle"/>
          </p:nvPr>
        </p:nvSpPr>
        <p:spPr/>
        <p:txBody>
          <a:bodyPr rIns="129200"/>
          <a:lstStyle/>
          <a:p>
            <a:pPr indent="38100"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t>Networks: IP and TCP</a:t>
            </a:r>
          </a:p>
        </p:txBody>
      </p:sp>
      <p:sp>
        <p:nvSpPr>
          <p:cNvPr id="5" name="Date Placeholder 4"/>
          <p:cNvSpPr>
            <a:spLocks noGrp="1"/>
          </p:cNvSpPr>
          <p:nvPr>
            <p:ph type="dt" sz="quarter" idx="10"/>
          </p:nvPr>
        </p:nvSpPr>
        <p:spPr/>
        <p:txBody>
          <a:bodyPr/>
          <a:lstStyle/>
          <a:p>
            <a:pPr>
              <a:defRPr/>
            </a:pPr>
            <a:fld id="{3D285B20-1E02-4FC6-88C6-520646AEED8C}" type="datetime1">
              <a:rPr lang="en-US"/>
              <a:pPr>
                <a:defRPr/>
              </a:pPr>
              <a:t>1/26/2018</a:t>
            </a:fld>
            <a:endParaRPr lang="en-US"/>
          </a:p>
        </p:txBody>
      </p:sp>
      <p:sp>
        <p:nvSpPr>
          <p:cNvPr id="6" name="Footer Placeholder 5"/>
          <p:cNvSpPr>
            <a:spLocks noGrp="1"/>
          </p:cNvSpPr>
          <p:nvPr>
            <p:ph type="ftr" sz="quarter" idx="11"/>
          </p:nvPr>
        </p:nvSpPr>
        <p:spPr/>
        <p:txBody>
          <a:bodyPr/>
          <a:lstStyle/>
          <a:p>
            <a:pPr>
              <a:defRPr/>
            </a:pPr>
            <a:r>
              <a:rPr lang="en-US"/>
              <a:t>Networks: IP and TCP</a:t>
            </a:r>
            <a:endParaRPr lang="en-US" dirty="0"/>
          </a:p>
        </p:txBody>
      </p:sp>
      <p:sp>
        <p:nvSpPr>
          <p:cNvPr id="4" name="Slide Number Placeholder 3"/>
          <p:cNvSpPr>
            <a:spLocks noGrp="1"/>
          </p:cNvSpPr>
          <p:nvPr>
            <p:ph type="sldNum" sz="quarter" idx="12"/>
          </p:nvPr>
        </p:nvSpPr>
        <p:spPr/>
        <p:txBody>
          <a:bodyPr/>
          <a:lstStyle/>
          <a:p>
            <a:pPr>
              <a:defRPr/>
            </a:pPr>
            <a:fld id="{BC5891B3-1E5B-4CD0-BB8F-C29DADCAC0CF}" type="slidenum">
              <a:rPr lang="en-US"/>
              <a:pPr>
                <a:defRPr/>
              </a:pPr>
              <a:t>33</a:t>
            </a:fld>
            <a:endParaRPr lang="en-US"/>
          </a:p>
        </p:txBody>
      </p:sp>
    </p:spTree>
    <p:extLst>
      <p:ext uri="{BB962C8B-B14F-4D97-AF65-F5344CB8AC3E}">
        <p14:creationId xmlns:p14="http://schemas.microsoft.com/office/powerpoint/2010/main" val="399807156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mtClean="0"/>
              <a:t>Internet Protocol</a:t>
            </a:r>
          </a:p>
        </p:txBody>
      </p:sp>
      <p:sp>
        <p:nvSpPr>
          <p:cNvPr id="3" name="Content Placeholder 2"/>
          <p:cNvSpPr>
            <a:spLocks noGrp="1"/>
          </p:cNvSpPr>
          <p:nvPr>
            <p:ph idx="1"/>
          </p:nvPr>
        </p:nvSpPr>
        <p:spPr>
          <a:xfrm>
            <a:off x="457200" y="1447800"/>
            <a:ext cx="8382000" cy="2743200"/>
          </a:xfrm>
        </p:spPr>
        <p:txBody>
          <a:bodyPr numCol="2" rtlCol="0">
            <a:normAutofit fontScale="70000" lnSpcReduction="20000"/>
          </a:bodyPr>
          <a:lstStyle/>
          <a:p>
            <a:pPr eaLnBrk="1" fontAlgn="auto" hangingPunct="1">
              <a:lnSpc>
                <a:spcPct val="120000"/>
              </a:lnSpc>
              <a:spcAft>
                <a:spcPts val="0"/>
              </a:spcAft>
              <a:buFont typeface="Arial" pitchFamily="34" charset="0"/>
              <a:buChar char="•"/>
              <a:defRPr/>
            </a:pPr>
            <a:r>
              <a:rPr lang="en-US" dirty="0" smtClean="0"/>
              <a:t>Connectionless</a:t>
            </a:r>
          </a:p>
          <a:p>
            <a:pPr lvl="1" eaLnBrk="1" fontAlgn="auto" hangingPunct="1">
              <a:lnSpc>
                <a:spcPct val="120000"/>
              </a:lnSpc>
              <a:spcAft>
                <a:spcPts val="0"/>
              </a:spcAft>
              <a:buFont typeface="Arial" pitchFamily="34" charset="0"/>
              <a:buChar char="–"/>
              <a:defRPr/>
            </a:pPr>
            <a:r>
              <a:rPr lang="en-US" dirty="0" smtClean="0"/>
              <a:t>Each packet is transported independently from other packets</a:t>
            </a:r>
          </a:p>
          <a:p>
            <a:pPr eaLnBrk="1" fontAlgn="auto" hangingPunct="1">
              <a:lnSpc>
                <a:spcPct val="120000"/>
              </a:lnSpc>
              <a:spcAft>
                <a:spcPts val="0"/>
              </a:spcAft>
              <a:buFont typeface="Arial" pitchFamily="34" charset="0"/>
              <a:buChar char="•"/>
              <a:defRPr/>
            </a:pPr>
            <a:r>
              <a:rPr lang="en-US" dirty="0" smtClean="0"/>
              <a:t> Unreliable</a:t>
            </a:r>
          </a:p>
          <a:p>
            <a:pPr lvl="1" eaLnBrk="1" fontAlgn="auto" hangingPunct="1">
              <a:lnSpc>
                <a:spcPct val="120000"/>
              </a:lnSpc>
              <a:spcAft>
                <a:spcPts val="0"/>
              </a:spcAft>
              <a:buFont typeface="Arial" pitchFamily="34" charset="0"/>
              <a:buChar char="–"/>
              <a:defRPr/>
            </a:pPr>
            <a:r>
              <a:rPr lang="en-US" dirty="0" smtClean="0"/>
              <a:t>Delivery on a best effort basis</a:t>
            </a:r>
          </a:p>
          <a:p>
            <a:pPr lvl="1" eaLnBrk="1" fontAlgn="auto" hangingPunct="1">
              <a:lnSpc>
                <a:spcPct val="120000"/>
              </a:lnSpc>
              <a:spcAft>
                <a:spcPts val="0"/>
              </a:spcAft>
              <a:buFont typeface="Arial" pitchFamily="34" charset="0"/>
              <a:buChar char="–"/>
              <a:defRPr/>
            </a:pPr>
            <a:r>
              <a:rPr lang="en-US" dirty="0" smtClean="0"/>
              <a:t>No acknowledgments</a:t>
            </a:r>
          </a:p>
          <a:p>
            <a:pPr lvl="1" eaLnBrk="1" fontAlgn="auto" hangingPunct="1">
              <a:lnSpc>
                <a:spcPct val="120000"/>
              </a:lnSpc>
              <a:spcAft>
                <a:spcPts val="0"/>
              </a:spcAft>
              <a:buFont typeface="Arial" pitchFamily="34" charset="0"/>
              <a:buChar char="–"/>
              <a:defRPr/>
            </a:pPr>
            <a:r>
              <a:rPr lang="en-US" dirty="0" smtClean="0"/>
              <a:t>Packets may be lost, reordered, corrupted, or duplicated</a:t>
            </a:r>
          </a:p>
          <a:p>
            <a:pPr eaLnBrk="1" fontAlgn="auto" hangingPunct="1">
              <a:lnSpc>
                <a:spcPct val="120000"/>
              </a:lnSpc>
              <a:spcAft>
                <a:spcPts val="0"/>
              </a:spcAft>
              <a:buFont typeface="Arial" pitchFamily="34" charset="0"/>
              <a:buChar char="•"/>
              <a:defRPr/>
            </a:pPr>
            <a:r>
              <a:rPr lang="en-US" dirty="0" smtClean="0"/>
              <a:t>IP packets</a:t>
            </a:r>
          </a:p>
          <a:p>
            <a:pPr lvl="1" eaLnBrk="1" fontAlgn="auto" hangingPunct="1">
              <a:lnSpc>
                <a:spcPct val="120000"/>
              </a:lnSpc>
              <a:spcAft>
                <a:spcPts val="0"/>
              </a:spcAft>
              <a:buFont typeface="Arial" pitchFamily="34" charset="0"/>
              <a:buChar char="–"/>
              <a:defRPr/>
            </a:pPr>
            <a:r>
              <a:rPr lang="en-US" dirty="0" smtClean="0"/>
              <a:t>Encapsulate TCP and UDP packets</a:t>
            </a:r>
          </a:p>
          <a:p>
            <a:pPr lvl="1" eaLnBrk="1" fontAlgn="auto" hangingPunct="1">
              <a:lnSpc>
                <a:spcPct val="120000"/>
              </a:lnSpc>
              <a:spcAft>
                <a:spcPts val="0"/>
              </a:spcAft>
              <a:buFont typeface="Arial" pitchFamily="34" charset="0"/>
              <a:buChar char="–"/>
              <a:defRPr/>
            </a:pPr>
            <a:r>
              <a:rPr lang="en-US" dirty="0" smtClean="0"/>
              <a:t>Encapsulated into link-layer frames</a:t>
            </a:r>
          </a:p>
        </p:txBody>
      </p:sp>
      <p:sp>
        <p:nvSpPr>
          <p:cNvPr id="4" name="Date Placeholder 3"/>
          <p:cNvSpPr>
            <a:spLocks noGrp="1"/>
          </p:cNvSpPr>
          <p:nvPr>
            <p:ph type="dt" sz="quarter" idx="10"/>
          </p:nvPr>
        </p:nvSpPr>
        <p:spPr/>
        <p:txBody>
          <a:bodyPr/>
          <a:lstStyle/>
          <a:p>
            <a:pPr>
              <a:defRPr/>
            </a:pPr>
            <a:fld id="{3CE908BB-BAD7-42B4-AC82-7B00F35EAFD0}" type="datetime1">
              <a:rPr lang="en-US"/>
              <a:pPr>
                <a:defRPr/>
              </a:pPr>
              <a:t>1/26/2018</a:t>
            </a:fld>
            <a:endParaRPr lang="en-US" dirty="0"/>
          </a:p>
        </p:txBody>
      </p:sp>
      <p:sp>
        <p:nvSpPr>
          <p:cNvPr id="5" name="Footer Placeholder 4"/>
          <p:cNvSpPr>
            <a:spLocks noGrp="1"/>
          </p:cNvSpPr>
          <p:nvPr>
            <p:ph type="ftr" sz="quarter" idx="11"/>
          </p:nvPr>
        </p:nvSpPr>
        <p:spPr/>
        <p:txBody>
          <a:bodyPr/>
          <a:lstStyle/>
          <a:p>
            <a:pPr>
              <a:defRPr/>
            </a:pPr>
            <a:r>
              <a:rPr lang="en-US"/>
              <a:t>Networks: IP and TCP</a:t>
            </a:r>
            <a:endParaRPr lang="en-US" dirty="0"/>
          </a:p>
        </p:txBody>
      </p:sp>
      <p:sp>
        <p:nvSpPr>
          <p:cNvPr id="6" name="Slide Number Placeholder 5"/>
          <p:cNvSpPr>
            <a:spLocks noGrp="1"/>
          </p:cNvSpPr>
          <p:nvPr>
            <p:ph type="sldNum" sz="quarter" idx="12"/>
          </p:nvPr>
        </p:nvSpPr>
        <p:spPr/>
        <p:txBody>
          <a:bodyPr/>
          <a:lstStyle/>
          <a:p>
            <a:pPr>
              <a:defRPr/>
            </a:pPr>
            <a:fld id="{F5B7807F-973A-4462-A588-9E7DE2B99924}" type="slidenum">
              <a:rPr lang="en-US"/>
              <a:pPr>
                <a:defRPr/>
              </a:pPr>
              <a:t>34</a:t>
            </a:fld>
            <a:endParaRPr lang="en-US"/>
          </a:p>
        </p:txBody>
      </p:sp>
      <p:sp>
        <p:nvSpPr>
          <p:cNvPr id="7" name="Rectangle 6"/>
          <p:cNvSpPr/>
          <p:nvPr/>
        </p:nvSpPr>
        <p:spPr bwMode="auto">
          <a:xfrm>
            <a:off x="914400" y="4343400"/>
            <a:ext cx="7924800" cy="19050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a:defRPr/>
            </a:pPr>
            <a:r>
              <a:rPr lang="en-US" dirty="0"/>
              <a:t>Data link frame</a:t>
            </a:r>
          </a:p>
        </p:txBody>
      </p:sp>
      <p:sp>
        <p:nvSpPr>
          <p:cNvPr id="8" name="Rectangle 7"/>
          <p:cNvSpPr/>
          <p:nvPr/>
        </p:nvSpPr>
        <p:spPr bwMode="auto">
          <a:xfrm>
            <a:off x="1600200" y="4800600"/>
            <a:ext cx="6781800" cy="1295400"/>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pPr>
              <a:defRPr/>
            </a:pPr>
            <a:r>
              <a:rPr lang="en-US" dirty="0"/>
              <a:t>IP packet</a:t>
            </a:r>
          </a:p>
        </p:txBody>
      </p:sp>
      <p:sp>
        <p:nvSpPr>
          <p:cNvPr id="9" name="Rectangle 8"/>
          <p:cNvSpPr/>
          <p:nvPr/>
        </p:nvSpPr>
        <p:spPr bwMode="auto">
          <a:xfrm>
            <a:off x="2209800" y="5334000"/>
            <a:ext cx="4800600" cy="6096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defRPr/>
            </a:pPr>
            <a:r>
              <a:rPr lang="en-US" dirty="0"/>
              <a:t>TCP or UDP packet</a:t>
            </a:r>
          </a:p>
        </p:txBody>
      </p:sp>
    </p:spTree>
    <p:extLst>
      <p:ext uri="{BB962C8B-B14F-4D97-AF65-F5344CB8AC3E}">
        <p14:creationId xmlns:p14="http://schemas.microsoft.com/office/powerpoint/2010/main" val="230367646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t>IP Addresses and Packets</a:t>
            </a:r>
          </a:p>
        </p:txBody>
      </p:sp>
      <p:sp>
        <p:nvSpPr>
          <p:cNvPr id="3" name="Content Placeholder 2"/>
          <p:cNvSpPr>
            <a:spLocks noGrp="1"/>
          </p:cNvSpPr>
          <p:nvPr>
            <p:ph sz="half" idx="1"/>
          </p:nvPr>
        </p:nvSpPr>
        <p:spPr>
          <a:xfrm>
            <a:off x="457200" y="1600200"/>
            <a:ext cx="3886200" cy="4800600"/>
          </a:xfrm>
        </p:spPr>
        <p:txBody>
          <a:bodyPr rtlCol="0">
            <a:normAutofit fontScale="77500" lnSpcReduction="20000"/>
          </a:bodyPr>
          <a:lstStyle/>
          <a:p>
            <a:pPr eaLnBrk="1" fontAlgn="auto" hangingPunct="1">
              <a:lnSpc>
                <a:spcPct val="120000"/>
              </a:lnSpc>
              <a:spcAft>
                <a:spcPts val="0"/>
              </a:spcAft>
              <a:buFont typeface="Arial" pitchFamily="34" charset="0"/>
              <a:buChar char="•"/>
              <a:defRPr/>
            </a:pPr>
            <a:r>
              <a:rPr lang="en-US" dirty="0" smtClean="0"/>
              <a:t>IP addresses</a:t>
            </a:r>
          </a:p>
          <a:p>
            <a:pPr lvl="1" eaLnBrk="1" fontAlgn="auto" hangingPunct="1">
              <a:lnSpc>
                <a:spcPct val="120000"/>
              </a:lnSpc>
              <a:spcAft>
                <a:spcPts val="0"/>
              </a:spcAft>
              <a:buFont typeface="Arial" pitchFamily="34" charset="0"/>
              <a:buChar char="–"/>
              <a:defRPr/>
            </a:pPr>
            <a:r>
              <a:rPr lang="en-US" dirty="0" smtClean="0"/>
              <a:t>IPv4: 32-bit addresses</a:t>
            </a:r>
          </a:p>
          <a:p>
            <a:pPr lvl="1" eaLnBrk="1" fontAlgn="auto" hangingPunct="1">
              <a:lnSpc>
                <a:spcPct val="120000"/>
              </a:lnSpc>
              <a:spcAft>
                <a:spcPts val="0"/>
              </a:spcAft>
              <a:buFont typeface="Arial" pitchFamily="34" charset="0"/>
              <a:buChar char="–"/>
              <a:defRPr/>
            </a:pPr>
            <a:r>
              <a:rPr lang="en-US" dirty="0" smtClean="0"/>
              <a:t>IPv6: 128-bit addresses</a:t>
            </a:r>
          </a:p>
          <a:p>
            <a:pPr eaLnBrk="1" fontAlgn="auto" hangingPunct="1">
              <a:lnSpc>
                <a:spcPct val="120000"/>
              </a:lnSpc>
              <a:spcAft>
                <a:spcPts val="0"/>
              </a:spcAft>
              <a:buFont typeface="Arial" pitchFamily="34" charset="0"/>
              <a:buChar char="•"/>
              <a:defRPr/>
            </a:pPr>
            <a:r>
              <a:rPr lang="en-US" dirty="0" smtClean="0"/>
              <a:t>Address subdivided into </a:t>
            </a:r>
            <a:r>
              <a:rPr lang="en-US" dirty="0" smtClean="0">
                <a:solidFill>
                  <a:schemeClr val="accent5"/>
                </a:solidFill>
              </a:rPr>
              <a:t>network</a:t>
            </a:r>
            <a:r>
              <a:rPr lang="en-US" dirty="0" smtClean="0"/>
              <a:t>, </a:t>
            </a:r>
            <a:r>
              <a:rPr lang="en-US" dirty="0" smtClean="0">
                <a:solidFill>
                  <a:schemeClr val="accent6"/>
                </a:solidFill>
              </a:rPr>
              <a:t>subnet</a:t>
            </a:r>
            <a:r>
              <a:rPr lang="en-US" dirty="0" smtClean="0"/>
              <a:t>, and </a:t>
            </a:r>
            <a:r>
              <a:rPr lang="en-US" dirty="0" smtClean="0">
                <a:solidFill>
                  <a:schemeClr val="accent3"/>
                </a:solidFill>
              </a:rPr>
              <a:t>host</a:t>
            </a:r>
          </a:p>
          <a:p>
            <a:pPr lvl="1" eaLnBrk="1" fontAlgn="auto" hangingPunct="1">
              <a:lnSpc>
                <a:spcPct val="120000"/>
              </a:lnSpc>
              <a:spcAft>
                <a:spcPts val="0"/>
              </a:spcAft>
              <a:buFont typeface="Arial" pitchFamily="34" charset="0"/>
              <a:buChar char="–"/>
              <a:defRPr/>
            </a:pPr>
            <a:r>
              <a:rPr lang="en-US" dirty="0" smtClean="0"/>
              <a:t>E.g., </a:t>
            </a:r>
            <a:r>
              <a:rPr lang="en-US" dirty="0" smtClean="0">
                <a:solidFill>
                  <a:schemeClr val="accent5"/>
                </a:solidFill>
              </a:rPr>
              <a:t>128.148</a:t>
            </a:r>
            <a:r>
              <a:rPr lang="en-US" dirty="0" smtClean="0">
                <a:solidFill>
                  <a:schemeClr val="accent6"/>
                </a:solidFill>
              </a:rPr>
              <a:t>.32.</a:t>
            </a:r>
            <a:r>
              <a:rPr lang="en-US" dirty="0" smtClean="0">
                <a:solidFill>
                  <a:schemeClr val="accent3"/>
                </a:solidFill>
              </a:rPr>
              <a:t>110</a:t>
            </a:r>
            <a:r>
              <a:rPr lang="en-US" dirty="0" smtClean="0">
                <a:solidFill>
                  <a:schemeClr val="accent6"/>
                </a:solidFill>
              </a:rPr>
              <a:t> </a:t>
            </a:r>
          </a:p>
          <a:p>
            <a:pPr eaLnBrk="1" fontAlgn="auto" hangingPunct="1">
              <a:lnSpc>
                <a:spcPct val="120000"/>
              </a:lnSpc>
              <a:spcAft>
                <a:spcPts val="0"/>
              </a:spcAft>
              <a:buFont typeface="Arial" pitchFamily="34" charset="0"/>
              <a:buChar char="•"/>
              <a:defRPr/>
            </a:pPr>
            <a:r>
              <a:rPr lang="en-US" dirty="0" smtClean="0"/>
              <a:t>Broadcast addresses</a:t>
            </a:r>
          </a:p>
          <a:p>
            <a:pPr lvl="1" eaLnBrk="1" fontAlgn="auto" hangingPunct="1">
              <a:lnSpc>
                <a:spcPct val="120000"/>
              </a:lnSpc>
              <a:spcAft>
                <a:spcPts val="0"/>
              </a:spcAft>
              <a:buFont typeface="Arial" pitchFamily="34" charset="0"/>
              <a:buChar char="–"/>
              <a:defRPr/>
            </a:pPr>
            <a:r>
              <a:rPr lang="en-US" dirty="0" smtClean="0"/>
              <a:t>E.g., 128.148.32.</a:t>
            </a:r>
            <a:r>
              <a:rPr lang="en-US" dirty="0" smtClean="0">
                <a:solidFill>
                  <a:schemeClr val="accent3"/>
                </a:solidFill>
              </a:rPr>
              <a:t>255</a:t>
            </a:r>
          </a:p>
          <a:p>
            <a:pPr eaLnBrk="1" fontAlgn="auto" hangingPunct="1">
              <a:lnSpc>
                <a:spcPct val="120000"/>
              </a:lnSpc>
              <a:spcAft>
                <a:spcPts val="0"/>
              </a:spcAft>
              <a:buFont typeface="Arial" pitchFamily="34" charset="0"/>
              <a:buChar char="•"/>
              <a:defRPr/>
            </a:pPr>
            <a:r>
              <a:rPr lang="en-US" dirty="0" smtClean="0"/>
              <a:t>Private networks </a:t>
            </a:r>
          </a:p>
          <a:p>
            <a:pPr lvl="1" eaLnBrk="1" fontAlgn="auto" hangingPunct="1">
              <a:lnSpc>
                <a:spcPct val="120000"/>
              </a:lnSpc>
              <a:spcAft>
                <a:spcPts val="0"/>
              </a:spcAft>
              <a:buFont typeface="Arial" pitchFamily="34" charset="0"/>
              <a:buChar char="–"/>
              <a:defRPr/>
            </a:pPr>
            <a:r>
              <a:rPr lang="en-US" dirty="0" smtClean="0"/>
              <a:t>not routed outside of a LAN</a:t>
            </a:r>
          </a:p>
          <a:p>
            <a:pPr lvl="1" eaLnBrk="1" fontAlgn="auto" hangingPunct="1">
              <a:lnSpc>
                <a:spcPct val="120000"/>
              </a:lnSpc>
              <a:spcAft>
                <a:spcPts val="0"/>
              </a:spcAft>
              <a:buFont typeface="Arial" pitchFamily="34" charset="0"/>
              <a:buChar char="–"/>
              <a:defRPr/>
            </a:pPr>
            <a:r>
              <a:rPr lang="en-US" dirty="0" smtClean="0"/>
              <a:t>10.0.0.0/8</a:t>
            </a:r>
          </a:p>
          <a:p>
            <a:pPr lvl="1" eaLnBrk="1" fontAlgn="auto" hangingPunct="1">
              <a:lnSpc>
                <a:spcPct val="120000"/>
              </a:lnSpc>
              <a:spcAft>
                <a:spcPts val="0"/>
              </a:spcAft>
              <a:buFont typeface="Arial" pitchFamily="34" charset="0"/>
              <a:buChar char="–"/>
              <a:defRPr/>
            </a:pPr>
            <a:r>
              <a:rPr lang="en-US" dirty="0" smtClean="0"/>
              <a:t>172.16.0.0/12</a:t>
            </a:r>
          </a:p>
          <a:p>
            <a:pPr lvl="1" eaLnBrk="1" fontAlgn="auto" hangingPunct="1">
              <a:lnSpc>
                <a:spcPct val="120000"/>
              </a:lnSpc>
              <a:spcAft>
                <a:spcPts val="0"/>
              </a:spcAft>
              <a:buFont typeface="Arial" pitchFamily="34" charset="0"/>
              <a:buChar char="–"/>
              <a:defRPr/>
            </a:pPr>
            <a:r>
              <a:rPr lang="en-US" dirty="0" smtClean="0"/>
              <a:t>192.168.0.0/16</a:t>
            </a:r>
          </a:p>
        </p:txBody>
      </p:sp>
      <p:sp>
        <p:nvSpPr>
          <p:cNvPr id="7" name="Content Placeholder 6"/>
          <p:cNvSpPr>
            <a:spLocks noGrp="1"/>
          </p:cNvSpPr>
          <p:nvPr>
            <p:ph sz="half" idx="2"/>
          </p:nvPr>
        </p:nvSpPr>
        <p:spPr>
          <a:xfrm>
            <a:off x="4646613" y="1600200"/>
            <a:ext cx="4038600" cy="2895600"/>
          </a:xfrm>
        </p:spPr>
        <p:txBody>
          <a:bodyPr rtlCol="0">
            <a:normAutofit fontScale="77500" lnSpcReduction="20000"/>
          </a:bodyPr>
          <a:lstStyle/>
          <a:p>
            <a:pPr eaLnBrk="1" fontAlgn="auto" hangingPunct="1">
              <a:lnSpc>
                <a:spcPct val="110000"/>
              </a:lnSpc>
              <a:spcAft>
                <a:spcPts val="0"/>
              </a:spcAft>
              <a:buFont typeface="Arial" pitchFamily="34" charset="0"/>
              <a:buChar char="•"/>
              <a:defRPr/>
            </a:pPr>
            <a:r>
              <a:rPr lang="en-US" dirty="0" smtClean="0"/>
              <a:t>IP header includes</a:t>
            </a:r>
          </a:p>
          <a:p>
            <a:pPr lvl="1" eaLnBrk="1" fontAlgn="auto" hangingPunct="1">
              <a:lnSpc>
                <a:spcPct val="110000"/>
              </a:lnSpc>
              <a:spcAft>
                <a:spcPts val="0"/>
              </a:spcAft>
              <a:buFont typeface="Arial" pitchFamily="34" charset="0"/>
              <a:buChar char="–"/>
              <a:defRPr/>
            </a:pPr>
            <a:r>
              <a:rPr lang="en-US" dirty="0" smtClean="0"/>
              <a:t>Source address</a:t>
            </a:r>
          </a:p>
          <a:p>
            <a:pPr lvl="1" eaLnBrk="1" fontAlgn="auto" hangingPunct="1">
              <a:lnSpc>
                <a:spcPct val="110000"/>
              </a:lnSpc>
              <a:spcAft>
                <a:spcPts val="0"/>
              </a:spcAft>
              <a:buFont typeface="Arial" pitchFamily="34" charset="0"/>
              <a:buChar char="–"/>
              <a:defRPr/>
            </a:pPr>
            <a:r>
              <a:rPr lang="en-US" dirty="0" smtClean="0"/>
              <a:t>Destination address</a:t>
            </a:r>
          </a:p>
          <a:p>
            <a:pPr lvl="1" eaLnBrk="1" fontAlgn="auto" hangingPunct="1">
              <a:lnSpc>
                <a:spcPct val="110000"/>
              </a:lnSpc>
              <a:spcAft>
                <a:spcPts val="0"/>
              </a:spcAft>
              <a:buFont typeface="Arial" pitchFamily="34" charset="0"/>
              <a:buChar char="–"/>
              <a:defRPr/>
            </a:pPr>
            <a:r>
              <a:rPr lang="en-US" dirty="0" smtClean="0"/>
              <a:t>Packet length (up to 64KB)</a:t>
            </a:r>
          </a:p>
          <a:p>
            <a:pPr lvl="1" eaLnBrk="1" fontAlgn="auto" hangingPunct="1">
              <a:lnSpc>
                <a:spcPct val="110000"/>
              </a:lnSpc>
              <a:spcAft>
                <a:spcPts val="0"/>
              </a:spcAft>
              <a:buFont typeface="Arial" pitchFamily="34" charset="0"/>
              <a:buChar char="–"/>
              <a:defRPr/>
            </a:pPr>
            <a:r>
              <a:rPr lang="en-US" dirty="0" smtClean="0"/>
              <a:t>Time to live (up to 255)</a:t>
            </a:r>
          </a:p>
          <a:p>
            <a:pPr lvl="1" eaLnBrk="1" fontAlgn="auto" hangingPunct="1">
              <a:lnSpc>
                <a:spcPct val="110000"/>
              </a:lnSpc>
              <a:spcAft>
                <a:spcPts val="0"/>
              </a:spcAft>
              <a:buFont typeface="Arial" pitchFamily="34" charset="0"/>
              <a:buChar char="–"/>
              <a:defRPr/>
            </a:pPr>
            <a:r>
              <a:rPr lang="en-US" dirty="0" smtClean="0"/>
              <a:t>IP protocol version</a:t>
            </a:r>
          </a:p>
          <a:p>
            <a:pPr lvl="1" eaLnBrk="1" fontAlgn="auto" hangingPunct="1">
              <a:lnSpc>
                <a:spcPct val="110000"/>
              </a:lnSpc>
              <a:spcAft>
                <a:spcPts val="0"/>
              </a:spcAft>
              <a:buFont typeface="Arial" pitchFamily="34" charset="0"/>
              <a:buChar char="–"/>
              <a:defRPr/>
            </a:pPr>
            <a:r>
              <a:rPr lang="en-US" dirty="0" smtClean="0"/>
              <a:t>Fragmentation information</a:t>
            </a:r>
          </a:p>
          <a:p>
            <a:pPr lvl="1" eaLnBrk="1" fontAlgn="auto" hangingPunct="1">
              <a:lnSpc>
                <a:spcPct val="110000"/>
              </a:lnSpc>
              <a:spcAft>
                <a:spcPts val="0"/>
              </a:spcAft>
              <a:buFont typeface="Arial" pitchFamily="34" charset="0"/>
              <a:buChar char="–"/>
              <a:defRPr/>
            </a:pPr>
            <a:r>
              <a:rPr lang="en-US" dirty="0" smtClean="0"/>
              <a:t>Transport layer protocol information (e.g., TCP)</a:t>
            </a:r>
          </a:p>
        </p:txBody>
      </p:sp>
      <p:sp>
        <p:nvSpPr>
          <p:cNvPr id="4" name="Date Placeholder 3"/>
          <p:cNvSpPr>
            <a:spLocks noGrp="1"/>
          </p:cNvSpPr>
          <p:nvPr>
            <p:ph type="dt" sz="quarter" idx="10"/>
          </p:nvPr>
        </p:nvSpPr>
        <p:spPr/>
        <p:txBody>
          <a:bodyPr/>
          <a:lstStyle/>
          <a:p>
            <a:pPr>
              <a:defRPr/>
            </a:pPr>
            <a:fld id="{78BE9E03-A458-42B6-B3B2-A72FEAC11DC9}" type="datetime1">
              <a:rPr lang="en-US"/>
              <a:pPr>
                <a:defRPr/>
              </a:pPr>
              <a:t>1/26/2018</a:t>
            </a:fld>
            <a:endParaRPr lang="en-US"/>
          </a:p>
        </p:txBody>
      </p:sp>
      <p:sp>
        <p:nvSpPr>
          <p:cNvPr id="5" name="Footer Placeholder 4"/>
          <p:cNvSpPr>
            <a:spLocks noGrp="1"/>
          </p:cNvSpPr>
          <p:nvPr>
            <p:ph type="ftr" sz="quarter" idx="11"/>
          </p:nvPr>
        </p:nvSpPr>
        <p:spPr/>
        <p:txBody>
          <a:bodyPr/>
          <a:lstStyle/>
          <a:p>
            <a:pPr>
              <a:defRPr/>
            </a:pPr>
            <a:r>
              <a:rPr lang="en-US"/>
              <a:t>Networks: IP and TCP</a:t>
            </a:r>
            <a:endParaRPr lang="en-US" dirty="0"/>
          </a:p>
        </p:txBody>
      </p:sp>
      <p:sp>
        <p:nvSpPr>
          <p:cNvPr id="6" name="Slide Number Placeholder 5"/>
          <p:cNvSpPr>
            <a:spLocks noGrp="1"/>
          </p:cNvSpPr>
          <p:nvPr>
            <p:ph type="sldNum" sz="quarter" idx="12"/>
          </p:nvPr>
        </p:nvSpPr>
        <p:spPr/>
        <p:txBody>
          <a:bodyPr/>
          <a:lstStyle/>
          <a:p>
            <a:pPr>
              <a:defRPr/>
            </a:pPr>
            <a:fld id="{289671EA-3457-465A-977E-595D30932319}" type="slidenum">
              <a:rPr lang="en-US"/>
              <a:pPr>
                <a:defRPr/>
              </a:pPr>
              <a:t>35</a:t>
            </a:fld>
            <a:endParaRPr lang="en-US" dirty="0"/>
          </a:p>
        </p:txBody>
      </p:sp>
      <p:sp>
        <p:nvSpPr>
          <p:cNvPr id="8" name="Rectangle 7"/>
          <p:cNvSpPr/>
          <p:nvPr/>
        </p:nvSpPr>
        <p:spPr bwMode="auto">
          <a:xfrm>
            <a:off x="5181600" y="4495800"/>
            <a:ext cx="3352800" cy="381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lgn="ctr">
              <a:defRPr/>
            </a:pPr>
            <a:endParaRPr lang="en-US" sz="1600"/>
          </a:p>
        </p:txBody>
      </p:sp>
      <p:sp>
        <p:nvSpPr>
          <p:cNvPr id="11" name="Rectangle 10"/>
          <p:cNvSpPr/>
          <p:nvPr/>
        </p:nvSpPr>
        <p:spPr bwMode="auto">
          <a:xfrm>
            <a:off x="5181600" y="4876800"/>
            <a:ext cx="3352800" cy="381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600" dirty="0"/>
              <a:t>fragmentation info</a:t>
            </a:r>
          </a:p>
        </p:txBody>
      </p:sp>
      <p:sp>
        <p:nvSpPr>
          <p:cNvPr id="12" name="Rectangle 11"/>
          <p:cNvSpPr/>
          <p:nvPr/>
        </p:nvSpPr>
        <p:spPr bwMode="auto">
          <a:xfrm>
            <a:off x="5181600" y="5257800"/>
            <a:ext cx="3352800" cy="381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lgn="ctr">
              <a:defRPr/>
            </a:pPr>
            <a:endParaRPr lang="en-US" sz="1600"/>
          </a:p>
        </p:txBody>
      </p:sp>
      <p:sp>
        <p:nvSpPr>
          <p:cNvPr id="13" name="Rectangle 12"/>
          <p:cNvSpPr/>
          <p:nvPr/>
        </p:nvSpPr>
        <p:spPr bwMode="auto">
          <a:xfrm>
            <a:off x="5181600" y="5638800"/>
            <a:ext cx="3352800" cy="381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600" dirty="0"/>
              <a:t>source</a:t>
            </a:r>
          </a:p>
        </p:txBody>
      </p:sp>
      <p:sp>
        <p:nvSpPr>
          <p:cNvPr id="14" name="Rectangle 13"/>
          <p:cNvSpPr/>
          <p:nvPr/>
        </p:nvSpPr>
        <p:spPr bwMode="auto">
          <a:xfrm>
            <a:off x="5181600" y="6019800"/>
            <a:ext cx="3352800" cy="381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600" dirty="0"/>
              <a:t>destination</a:t>
            </a:r>
          </a:p>
        </p:txBody>
      </p:sp>
      <p:sp>
        <p:nvSpPr>
          <p:cNvPr id="15" name="Rectangle 14"/>
          <p:cNvSpPr/>
          <p:nvPr/>
        </p:nvSpPr>
        <p:spPr bwMode="auto">
          <a:xfrm>
            <a:off x="5181600" y="5257800"/>
            <a:ext cx="685800" cy="381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600" dirty="0"/>
              <a:t>TTL</a:t>
            </a:r>
          </a:p>
        </p:txBody>
      </p:sp>
      <p:sp>
        <p:nvSpPr>
          <p:cNvPr id="16" name="Rectangle 15"/>
          <p:cNvSpPr/>
          <p:nvPr/>
        </p:nvSpPr>
        <p:spPr bwMode="auto">
          <a:xfrm>
            <a:off x="5867400" y="5257800"/>
            <a:ext cx="685800" cy="381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600" dirty="0" err="1"/>
              <a:t>prot</a:t>
            </a:r>
            <a:r>
              <a:rPr lang="en-US" sz="1600" dirty="0"/>
              <a:t>.</a:t>
            </a:r>
          </a:p>
        </p:txBody>
      </p:sp>
      <p:sp>
        <p:nvSpPr>
          <p:cNvPr id="17" name="Rectangle 16"/>
          <p:cNvSpPr/>
          <p:nvPr/>
        </p:nvSpPr>
        <p:spPr bwMode="auto">
          <a:xfrm>
            <a:off x="7772400" y="4495800"/>
            <a:ext cx="762000" cy="381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600" dirty="0"/>
              <a:t>length</a:t>
            </a:r>
          </a:p>
        </p:txBody>
      </p:sp>
      <p:sp>
        <p:nvSpPr>
          <p:cNvPr id="18" name="Rectangle 17"/>
          <p:cNvSpPr/>
          <p:nvPr/>
        </p:nvSpPr>
        <p:spPr bwMode="auto">
          <a:xfrm>
            <a:off x="5181600" y="4495800"/>
            <a:ext cx="381000" cy="381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600" dirty="0"/>
              <a:t>v</a:t>
            </a:r>
          </a:p>
        </p:txBody>
      </p:sp>
    </p:spTree>
    <p:extLst>
      <p:ext uri="{BB962C8B-B14F-4D97-AF65-F5344CB8AC3E}">
        <p14:creationId xmlns:p14="http://schemas.microsoft.com/office/powerpoint/2010/main" val="248332999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t>IP Address Space and ICANN</a:t>
            </a:r>
          </a:p>
        </p:txBody>
      </p:sp>
      <p:sp>
        <p:nvSpPr>
          <p:cNvPr id="29699" name="Rectangle 2"/>
          <p:cNvSpPr>
            <a:spLocks noGrp="1" noChangeArrowheads="1"/>
          </p:cNvSpPr>
          <p:nvPr>
            <p:ph sz="half" idx="1"/>
          </p:nvPr>
        </p:nvSpPr>
        <p:spPr/>
        <p:txBody>
          <a:bodyPr rIns="129200" rtlCol="0">
            <a:normAutofit/>
          </a:bodyPr>
          <a:lstStyle/>
          <a:p>
            <a:pPr eaLnBrk="1" fontAlgn="auto" hangingPunct="1">
              <a:lnSpc>
                <a:spcPct val="120000"/>
              </a:lnSpc>
              <a:spcBef>
                <a:spcPct val="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000" dirty="0" smtClean="0"/>
              <a:t>Hosts on the internet must have unique IP addresses</a:t>
            </a:r>
          </a:p>
          <a:p>
            <a:pPr eaLnBrk="1" fontAlgn="auto" hangingPunct="1">
              <a:lnSpc>
                <a:spcPct val="120000"/>
              </a:lnSpc>
              <a:spcBef>
                <a:spcPct val="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000" dirty="0" smtClean="0">
                <a:solidFill>
                  <a:schemeClr val="accent6"/>
                </a:solidFill>
              </a:rPr>
              <a:t>Internet Corporation for Assigned Names and Numbers</a:t>
            </a:r>
          </a:p>
          <a:p>
            <a:pPr lvl="1" eaLnBrk="1" fontAlgn="auto" hangingPunct="1">
              <a:lnSpc>
                <a:spcPct val="120000"/>
              </a:lnSpc>
              <a:spcBef>
                <a:spcPct val="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1800" dirty="0" smtClean="0"/>
              <a:t>International nonprofit organization</a:t>
            </a:r>
          </a:p>
          <a:p>
            <a:pPr lvl="1" eaLnBrk="1" fontAlgn="auto" hangingPunct="1">
              <a:lnSpc>
                <a:spcPct val="120000"/>
              </a:lnSpc>
              <a:spcBef>
                <a:spcPct val="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1800" dirty="0" smtClean="0"/>
              <a:t>Incorporated in the US</a:t>
            </a:r>
          </a:p>
          <a:p>
            <a:pPr lvl="1" eaLnBrk="1" fontAlgn="auto" hangingPunct="1">
              <a:lnSpc>
                <a:spcPct val="120000"/>
              </a:lnSpc>
              <a:spcBef>
                <a:spcPct val="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1800" dirty="0" smtClean="0"/>
              <a:t>Allocates IP address space</a:t>
            </a:r>
          </a:p>
          <a:p>
            <a:pPr lvl="1" eaLnBrk="1" fontAlgn="auto" hangingPunct="1">
              <a:lnSpc>
                <a:spcPct val="120000"/>
              </a:lnSpc>
              <a:spcBef>
                <a:spcPct val="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1800" dirty="0" smtClean="0"/>
              <a:t>Manages top-level domains</a:t>
            </a:r>
          </a:p>
          <a:p>
            <a:pPr eaLnBrk="1" fontAlgn="auto" hangingPunct="1">
              <a:lnSpc>
                <a:spcPct val="120000"/>
              </a:lnSpc>
              <a:spcBef>
                <a:spcPct val="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000" dirty="0" smtClean="0"/>
              <a:t>Historical bias in favor of US corporations and nonprofit organizations</a:t>
            </a:r>
          </a:p>
        </p:txBody>
      </p:sp>
      <p:sp>
        <p:nvSpPr>
          <p:cNvPr id="7172" name="Content Placeholder 6"/>
          <p:cNvSpPr>
            <a:spLocks noGrp="1"/>
          </p:cNvSpPr>
          <p:nvPr>
            <p:ph sz="half" idx="2"/>
          </p:nvPr>
        </p:nvSpPr>
        <p:spPr>
          <a:xfrm>
            <a:off x="4648200" y="1600200"/>
            <a:ext cx="4191000" cy="4876800"/>
          </a:xfrm>
        </p:spPr>
        <p:txBody>
          <a:bodyPr/>
          <a:lstStyle/>
          <a:p>
            <a:pPr eaLnBrk="1" hangingPunct="1">
              <a:spcBef>
                <a:spcPct val="0"/>
              </a:spcBef>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2000" smtClean="0"/>
              <a:t>Examples</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smtClean="0"/>
              <a:t>003/8   May 94   General Electric</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smtClean="0"/>
              <a:t>009/8   Aug 92   IBM</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smtClean="0"/>
              <a:t>012/8   Jun 95   AT&amp;T Bell Labs</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smtClean="0"/>
              <a:t>013/8   Sep 91  Xerox Corporation</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smtClean="0"/>
              <a:t>015/8   Jul 94   Hewlett-Packard</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smtClean="0"/>
              <a:t>017/8   Jul 92   Apple Computer</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smtClean="0"/>
              <a:t>018/8   Jan 94   MIT</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smtClean="0"/>
              <a:t>019/8   May 95   Ford Motor</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smtClean="0"/>
              <a:t>040/8   Jun 94   Eli Lily</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smtClean="0"/>
              <a:t>043/8   Jan 91   Japan Inet</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smtClean="0"/>
              <a:t>044/8   Jul 92   Amateur Radio Digital</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smtClean="0"/>
              <a:t>047/8   Jan 91   Bell-Northern Res.</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smtClean="0"/>
              <a:t>048/8   May 95   Prudential Securities</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smtClean="0"/>
              <a:t>054/8   Mar 92   Merck</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smtClean="0"/>
              <a:t>055/8   Apr 95   Boeing</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smtClean="0"/>
              <a:t>056/8   Jun 94   U.S. Postal Service</a:t>
            </a:r>
            <a:endParaRPr lang="en-US" sz="1400" smtClean="0"/>
          </a:p>
        </p:txBody>
      </p:sp>
      <p:sp>
        <p:nvSpPr>
          <p:cNvPr id="5" name="Date Placeholder 4"/>
          <p:cNvSpPr>
            <a:spLocks noGrp="1"/>
          </p:cNvSpPr>
          <p:nvPr>
            <p:ph type="dt" sz="quarter" idx="10"/>
          </p:nvPr>
        </p:nvSpPr>
        <p:spPr/>
        <p:txBody>
          <a:bodyPr/>
          <a:lstStyle/>
          <a:p>
            <a:pPr>
              <a:defRPr/>
            </a:pPr>
            <a:fld id="{FF5D3751-3ECC-47BA-8E7B-EFDB8F1B15EE}" type="datetime1">
              <a:rPr lang="en-US"/>
              <a:pPr>
                <a:defRPr/>
              </a:pPr>
              <a:t>1/26/2018</a:t>
            </a:fld>
            <a:endParaRPr lang="en-US"/>
          </a:p>
        </p:txBody>
      </p:sp>
      <p:sp>
        <p:nvSpPr>
          <p:cNvPr id="6" name="Footer Placeholder 5"/>
          <p:cNvSpPr>
            <a:spLocks noGrp="1"/>
          </p:cNvSpPr>
          <p:nvPr>
            <p:ph type="ftr" sz="quarter" idx="11"/>
          </p:nvPr>
        </p:nvSpPr>
        <p:spPr/>
        <p:txBody>
          <a:bodyPr/>
          <a:lstStyle/>
          <a:p>
            <a:pPr>
              <a:defRPr/>
            </a:pPr>
            <a:r>
              <a:rPr lang="en-US" dirty="0"/>
              <a:t>Networks: IP and TCP</a:t>
            </a:r>
          </a:p>
        </p:txBody>
      </p:sp>
      <p:sp>
        <p:nvSpPr>
          <p:cNvPr id="4" name="Slide Number Placeholder 3"/>
          <p:cNvSpPr>
            <a:spLocks noGrp="1"/>
          </p:cNvSpPr>
          <p:nvPr>
            <p:ph type="sldNum" sz="quarter" idx="12"/>
          </p:nvPr>
        </p:nvSpPr>
        <p:spPr/>
        <p:txBody>
          <a:bodyPr/>
          <a:lstStyle/>
          <a:p>
            <a:pPr>
              <a:defRPr/>
            </a:pPr>
            <a:fld id="{34F96D21-0824-4644-8874-A07032F9922A}" type="slidenum">
              <a:rPr lang="en-US"/>
              <a:pPr>
                <a:defRPr/>
              </a:pPr>
              <a:t>36</a:t>
            </a:fld>
            <a:endParaRPr lang="en-US" dirty="0"/>
          </a:p>
        </p:txBody>
      </p:sp>
    </p:spTree>
    <p:extLst>
      <p:ext uri="{BB962C8B-B14F-4D97-AF65-F5344CB8AC3E}">
        <p14:creationId xmlns:p14="http://schemas.microsoft.com/office/powerpoint/2010/main" val="64616425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dirty="0" smtClean="0"/>
              <a:t>A Typical University’s IP Space</a:t>
            </a:r>
          </a:p>
        </p:txBody>
      </p:sp>
      <p:sp>
        <p:nvSpPr>
          <p:cNvPr id="11267" name="Rectangle 2"/>
          <p:cNvSpPr>
            <a:spLocks noGrp="1" noChangeArrowheads="1"/>
          </p:cNvSpPr>
          <p:nvPr>
            <p:ph idx="1"/>
          </p:nvPr>
        </p:nvSpPr>
        <p:spPr>
          <a:xfrm>
            <a:off x="457200" y="1600200"/>
            <a:ext cx="8153400" cy="4648200"/>
          </a:xfrm>
        </p:spPr>
        <p:txBody>
          <a:bodyPr rIns="129200" rtlCol="0">
            <a:normAutofit/>
          </a:bodyPr>
          <a:lstStyle/>
          <a:p>
            <a:pPr eaLnBrk="1" fontAlgn="auto" hangingPunct="1">
              <a:lnSpc>
                <a:spcPct val="120000"/>
              </a:lnSpc>
              <a:spcBef>
                <a:spcPct val="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800" dirty="0" smtClean="0"/>
              <a:t>Most universities separate their network connecting dorms and the network connecting offices and academic buildings</a:t>
            </a:r>
          </a:p>
          <a:p>
            <a:pPr eaLnBrk="1" fontAlgn="auto" hangingPunct="1">
              <a:lnSpc>
                <a:spcPct val="120000"/>
              </a:lnSpc>
              <a:spcBef>
                <a:spcPct val="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800" dirty="0" smtClean="0"/>
              <a:t>Dorms</a:t>
            </a:r>
          </a:p>
          <a:p>
            <a:pPr lvl="1" eaLnBrk="1" fontAlgn="auto" hangingPunct="1">
              <a:lnSpc>
                <a:spcPct val="120000"/>
              </a:lnSpc>
              <a:spcBef>
                <a:spcPct val="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000" dirty="0" smtClean="0"/>
              <a:t>Class B network </a:t>
            </a:r>
            <a:r>
              <a:rPr lang="en-US" sz="2000" dirty="0" smtClean="0">
                <a:solidFill>
                  <a:schemeClr val="accent6"/>
                </a:solidFill>
              </a:rPr>
              <a:t>138.16.0.0</a:t>
            </a:r>
            <a:r>
              <a:rPr lang="en-US" sz="2000" dirty="0" smtClean="0"/>
              <a:t>/16 (64K addresses)</a:t>
            </a:r>
          </a:p>
          <a:p>
            <a:pPr eaLnBrk="1" fontAlgn="auto" hangingPunct="1">
              <a:lnSpc>
                <a:spcPct val="120000"/>
              </a:lnSpc>
              <a:spcBef>
                <a:spcPct val="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800" dirty="0" smtClean="0"/>
              <a:t>Academic buildings and offices</a:t>
            </a:r>
          </a:p>
          <a:p>
            <a:pPr lvl="1" eaLnBrk="1" fontAlgn="auto" hangingPunct="1">
              <a:lnSpc>
                <a:spcPct val="120000"/>
              </a:lnSpc>
              <a:spcBef>
                <a:spcPct val="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000" dirty="0" smtClean="0"/>
              <a:t>Class B network </a:t>
            </a:r>
            <a:r>
              <a:rPr lang="en-US" sz="2000" dirty="0" smtClean="0">
                <a:solidFill>
                  <a:schemeClr val="accent6"/>
                </a:solidFill>
              </a:rPr>
              <a:t>128.148.0.0</a:t>
            </a:r>
            <a:r>
              <a:rPr lang="en-US" sz="2000" dirty="0" smtClean="0"/>
              <a:t>/16 (64K addresses)</a:t>
            </a:r>
          </a:p>
          <a:p>
            <a:pPr eaLnBrk="1" fontAlgn="auto" hangingPunct="1">
              <a:lnSpc>
                <a:spcPct val="120000"/>
              </a:lnSpc>
              <a:spcBef>
                <a:spcPct val="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800" dirty="0" smtClean="0"/>
              <a:t>CS department</a:t>
            </a:r>
          </a:p>
          <a:p>
            <a:pPr lvl="1" eaLnBrk="1" fontAlgn="auto" hangingPunct="1">
              <a:lnSpc>
                <a:spcPct val="120000"/>
              </a:lnSpc>
              <a:spcBef>
                <a:spcPct val="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000" dirty="0" smtClean="0"/>
              <a:t>Several class C (/24) networks, each with 254 addresses</a:t>
            </a:r>
          </a:p>
        </p:txBody>
      </p:sp>
      <p:sp>
        <p:nvSpPr>
          <p:cNvPr id="5" name="Date Placeholder 4"/>
          <p:cNvSpPr>
            <a:spLocks noGrp="1"/>
          </p:cNvSpPr>
          <p:nvPr>
            <p:ph type="dt" sz="quarter" idx="10"/>
          </p:nvPr>
        </p:nvSpPr>
        <p:spPr/>
        <p:txBody>
          <a:bodyPr/>
          <a:lstStyle/>
          <a:p>
            <a:pPr>
              <a:defRPr/>
            </a:pPr>
            <a:fld id="{633FB3EA-D463-433F-A420-AB7E3E0424F2}" type="datetime1">
              <a:rPr lang="en-US"/>
              <a:pPr>
                <a:defRPr/>
              </a:pPr>
              <a:t>1/26/2018</a:t>
            </a:fld>
            <a:endParaRPr lang="en-US"/>
          </a:p>
        </p:txBody>
      </p:sp>
      <p:sp>
        <p:nvSpPr>
          <p:cNvPr id="6" name="Footer Placeholder 5"/>
          <p:cNvSpPr>
            <a:spLocks noGrp="1"/>
          </p:cNvSpPr>
          <p:nvPr>
            <p:ph type="ftr" sz="quarter" idx="11"/>
          </p:nvPr>
        </p:nvSpPr>
        <p:spPr/>
        <p:txBody>
          <a:bodyPr/>
          <a:lstStyle/>
          <a:p>
            <a:pPr>
              <a:defRPr/>
            </a:pPr>
            <a:r>
              <a:rPr lang="en-US"/>
              <a:t>Networks: IP and TCP</a:t>
            </a:r>
            <a:endParaRPr lang="en-US" dirty="0"/>
          </a:p>
        </p:txBody>
      </p:sp>
      <p:sp>
        <p:nvSpPr>
          <p:cNvPr id="4" name="Slide Number Placeholder 3"/>
          <p:cNvSpPr>
            <a:spLocks noGrp="1"/>
          </p:cNvSpPr>
          <p:nvPr>
            <p:ph type="sldNum" sz="quarter" idx="12"/>
          </p:nvPr>
        </p:nvSpPr>
        <p:spPr/>
        <p:txBody>
          <a:bodyPr/>
          <a:lstStyle/>
          <a:p>
            <a:pPr>
              <a:defRPr/>
            </a:pPr>
            <a:fld id="{0BF62113-F85E-41B0-A915-E60A5D2004C8}" type="slidenum">
              <a:rPr lang="en-US"/>
              <a:pPr>
                <a:defRPr/>
              </a:pPr>
              <a:t>37</a:t>
            </a:fld>
            <a:endParaRPr lang="en-US" dirty="0"/>
          </a:p>
        </p:txBody>
      </p:sp>
    </p:spTree>
    <p:extLst>
      <p:ext uri="{BB962C8B-B14F-4D97-AF65-F5344CB8AC3E}">
        <p14:creationId xmlns:p14="http://schemas.microsoft.com/office/powerpoint/2010/main" val="391384829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mtClean="0"/>
              <a:t>IP Routing</a:t>
            </a:r>
          </a:p>
        </p:txBody>
      </p:sp>
      <p:sp>
        <p:nvSpPr>
          <p:cNvPr id="9219" name="Content Placeholder 2"/>
          <p:cNvSpPr>
            <a:spLocks noGrp="1"/>
          </p:cNvSpPr>
          <p:nvPr>
            <p:ph idx="1"/>
          </p:nvPr>
        </p:nvSpPr>
        <p:spPr>
          <a:xfrm>
            <a:off x="457200" y="1600200"/>
            <a:ext cx="8229600" cy="4495800"/>
          </a:xfrm>
        </p:spPr>
        <p:txBody>
          <a:bodyPr/>
          <a:lstStyle/>
          <a:p>
            <a:pPr eaLnBrk="1" hangingPunct="1"/>
            <a:r>
              <a:rPr lang="en-US" smtClean="0"/>
              <a:t>A router bridges two or more networks</a:t>
            </a:r>
          </a:p>
          <a:p>
            <a:pPr lvl="1" eaLnBrk="1" hangingPunct="1"/>
            <a:r>
              <a:rPr lang="en-US" smtClean="0"/>
              <a:t>Operates at the network layer</a:t>
            </a:r>
          </a:p>
          <a:p>
            <a:pPr lvl="1" eaLnBrk="1" hangingPunct="1"/>
            <a:r>
              <a:rPr lang="en-US" smtClean="0"/>
              <a:t>Maintains tables to forward packets to the appropriate network</a:t>
            </a:r>
          </a:p>
          <a:p>
            <a:pPr lvl="1" eaLnBrk="1" hangingPunct="1"/>
            <a:r>
              <a:rPr lang="en-US" smtClean="0"/>
              <a:t>Forwarding decisions based solely on the destination address</a:t>
            </a:r>
          </a:p>
          <a:p>
            <a:pPr eaLnBrk="1" hangingPunct="1"/>
            <a:r>
              <a:rPr lang="en-US" smtClean="0"/>
              <a:t>Routing table</a:t>
            </a:r>
          </a:p>
          <a:p>
            <a:pPr lvl="1" eaLnBrk="1" hangingPunct="1"/>
            <a:r>
              <a:rPr lang="en-US" smtClean="0"/>
              <a:t>Maps ranges of addresses to LANs or other gateway routers</a:t>
            </a:r>
          </a:p>
          <a:p>
            <a:pPr lvl="1" eaLnBrk="1" hangingPunct="1"/>
            <a:endParaRPr lang="en-US" smtClean="0"/>
          </a:p>
        </p:txBody>
      </p:sp>
      <p:sp>
        <p:nvSpPr>
          <p:cNvPr id="4" name="Date Placeholder 3"/>
          <p:cNvSpPr>
            <a:spLocks noGrp="1"/>
          </p:cNvSpPr>
          <p:nvPr>
            <p:ph type="dt" sz="quarter" idx="10"/>
          </p:nvPr>
        </p:nvSpPr>
        <p:spPr/>
        <p:txBody>
          <a:bodyPr/>
          <a:lstStyle/>
          <a:p>
            <a:pPr>
              <a:defRPr/>
            </a:pPr>
            <a:fld id="{CB50A0A9-DB8B-470C-B284-98060AE01CFB}" type="datetime1">
              <a:rPr lang="en-US"/>
              <a:pPr>
                <a:defRPr/>
              </a:pPr>
              <a:t>1/26/2018</a:t>
            </a:fld>
            <a:endParaRPr lang="en-US"/>
          </a:p>
        </p:txBody>
      </p:sp>
      <p:sp>
        <p:nvSpPr>
          <p:cNvPr id="5" name="Footer Placeholder 4"/>
          <p:cNvSpPr>
            <a:spLocks noGrp="1"/>
          </p:cNvSpPr>
          <p:nvPr>
            <p:ph type="ftr" sz="quarter" idx="11"/>
          </p:nvPr>
        </p:nvSpPr>
        <p:spPr/>
        <p:txBody>
          <a:bodyPr/>
          <a:lstStyle/>
          <a:p>
            <a:pPr>
              <a:defRPr/>
            </a:pPr>
            <a:r>
              <a:rPr lang="en-US"/>
              <a:t>Networks: IP and TCP</a:t>
            </a:r>
          </a:p>
        </p:txBody>
      </p:sp>
      <p:sp>
        <p:nvSpPr>
          <p:cNvPr id="6" name="Slide Number Placeholder 5"/>
          <p:cNvSpPr>
            <a:spLocks noGrp="1"/>
          </p:cNvSpPr>
          <p:nvPr>
            <p:ph type="sldNum" sz="quarter" idx="12"/>
          </p:nvPr>
        </p:nvSpPr>
        <p:spPr/>
        <p:txBody>
          <a:bodyPr/>
          <a:lstStyle/>
          <a:p>
            <a:pPr>
              <a:defRPr/>
            </a:pPr>
            <a:fld id="{21E61270-34EE-45A9-AE1D-CB1AD0F54CB2}" type="slidenum">
              <a:rPr lang="en-US"/>
              <a:pPr>
                <a:defRPr/>
              </a:pPr>
              <a:t>38</a:t>
            </a:fld>
            <a:endParaRPr lang="en-US" dirty="0"/>
          </a:p>
        </p:txBody>
      </p:sp>
    </p:spTree>
    <p:extLst>
      <p:ext uri="{BB962C8B-B14F-4D97-AF65-F5344CB8AC3E}">
        <p14:creationId xmlns:p14="http://schemas.microsoft.com/office/powerpoint/2010/main" val="21961787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t>Internet Routes</a:t>
            </a:r>
          </a:p>
        </p:txBody>
      </p:sp>
      <p:sp>
        <p:nvSpPr>
          <p:cNvPr id="3" name="Content Placeholder 2"/>
          <p:cNvSpPr>
            <a:spLocks noGrp="1"/>
          </p:cNvSpPr>
          <p:nvPr>
            <p:ph idx="1"/>
          </p:nvPr>
        </p:nvSpPr>
        <p:spPr/>
        <p:txBody>
          <a:bodyPr rtlCol="0">
            <a:normAutofit fontScale="92500"/>
          </a:bodyPr>
          <a:lstStyle/>
          <a:p>
            <a:pPr eaLnBrk="1" fontAlgn="auto" hangingPunct="1">
              <a:spcAft>
                <a:spcPts val="0"/>
              </a:spcAft>
              <a:buFont typeface="Arial" pitchFamily="34" charset="0"/>
              <a:buChar char="•"/>
              <a:defRPr/>
            </a:pPr>
            <a:r>
              <a:rPr lang="en-US" dirty="0" smtClean="0"/>
              <a:t>Internet Control Message Protocol (</a:t>
            </a:r>
            <a:r>
              <a:rPr lang="en-US" dirty="0" smtClean="0">
                <a:solidFill>
                  <a:schemeClr val="accent6"/>
                </a:solidFill>
              </a:rPr>
              <a:t>ICMP</a:t>
            </a:r>
            <a:r>
              <a:rPr lang="en-US" dirty="0" smtClean="0"/>
              <a:t>)</a:t>
            </a:r>
          </a:p>
          <a:p>
            <a:pPr lvl="1" eaLnBrk="1" fontAlgn="auto" hangingPunct="1">
              <a:spcAft>
                <a:spcPts val="0"/>
              </a:spcAft>
              <a:buFont typeface="Arial" pitchFamily="34" charset="0"/>
              <a:buChar char="–"/>
              <a:defRPr/>
            </a:pPr>
            <a:r>
              <a:rPr lang="en-US" dirty="0" smtClean="0"/>
              <a:t>Used for network testing and debugging</a:t>
            </a:r>
          </a:p>
          <a:p>
            <a:pPr lvl="1" eaLnBrk="1" fontAlgn="auto" hangingPunct="1">
              <a:spcAft>
                <a:spcPts val="0"/>
              </a:spcAft>
              <a:buFont typeface="Arial" pitchFamily="34" charset="0"/>
              <a:buChar char="–"/>
              <a:defRPr/>
            </a:pPr>
            <a:r>
              <a:rPr lang="en-US" dirty="0" smtClean="0"/>
              <a:t>Simple messages encapsulated in single IP packets</a:t>
            </a:r>
          </a:p>
          <a:p>
            <a:pPr lvl="1" eaLnBrk="1" fontAlgn="auto" hangingPunct="1">
              <a:spcAft>
                <a:spcPts val="0"/>
              </a:spcAft>
              <a:buFont typeface="Arial" pitchFamily="34" charset="0"/>
              <a:buChar char="–"/>
              <a:defRPr/>
            </a:pPr>
            <a:r>
              <a:rPr lang="en-US" dirty="0" smtClean="0"/>
              <a:t>Considered a network layer protocol</a:t>
            </a:r>
          </a:p>
          <a:p>
            <a:pPr eaLnBrk="1" fontAlgn="auto" hangingPunct="1">
              <a:spcAft>
                <a:spcPts val="0"/>
              </a:spcAft>
              <a:buFont typeface="Arial" pitchFamily="34" charset="0"/>
              <a:buChar char="•"/>
              <a:defRPr/>
            </a:pPr>
            <a:r>
              <a:rPr lang="en-US" dirty="0" smtClean="0"/>
              <a:t>Tools based on ICMP</a:t>
            </a:r>
          </a:p>
          <a:p>
            <a:pPr lvl="1" eaLnBrk="1" fontAlgn="auto" hangingPunct="1">
              <a:spcAft>
                <a:spcPts val="0"/>
              </a:spcAft>
              <a:buFont typeface="Arial" pitchFamily="34" charset="0"/>
              <a:buChar char="–"/>
              <a:defRPr/>
            </a:pPr>
            <a:r>
              <a:rPr lang="en-US" dirty="0" smtClean="0">
                <a:solidFill>
                  <a:schemeClr val="accent6"/>
                </a:solidFill>
              </a:rPr>
              <a:t>Ping</a:t>
            </a:r>
            <a:r>
              <a:rPr lang="en-US" dirty="0" smtClean="0"/>
              <a:t>: sends series of echo request messages and provides statistics on roundtrip times and packet loss</a:t>
            </a:r>
          </a:p>
          <a:p>
            <a:pPr lvl="1" eaLnBrk="1" fontAlgn="auto" hangingPunct="1">
              <a:spcAft>
                <a:spcPts val="0"/>
              </a:spcAft>
              <a:buFont typeface="Arial" pitchFamily="34" charset="0"/>
              <a:buChar char="–"/>
              <a:defRPr/>
            </a:pPr>
            <a:r>
              <a:rPr lang="en-US" dirty="0" err="1" smtClean="0">
                <a:solidFill>
                  <a:schemeClr val="accent6"/>
                </a:solidFill>
              </a:rPr>
              <a:t>Traceroute</a:t>
            </a:r>
            <a:r>
              <a:rPr lang="en-US" dirty="0" smtClean="0"/>
              <a:t>: sends series ICMP packets with increasing TTL value to discover routes</a:t>
            </a:r>
          </a:p>
        </p:txBody>
      </p:sp>
      <p:sp>
        <p:nvSpPr>
          <p:cNvPr id="4" name="Date Placeholder 3"/>
          <p:cNvSpPr>
            <a:spLocks noGrp="1"/>
          </p:cNvSpPr>
          <p:nvPr>
            <p:ph type="dt" sz="quarter" idx="10"/>
          </p:nvPr>
        </p:nvSpPr>
        <p:spPr/>
        <p:txBody>
          <a:bodyPr/>
          <a:lstStyle/>
          <a:p>
            <a:pPr>
              <a:defRPr/>
            </a:pPr>
            <a:fld id="{CB50A0A9-DB8B-470C-B284-98060AE01CFB}" type="datetime1">
              <a:rPr lang="en-US"/>
              <a:pPr>
                <a:defRPr/>
              </a:pPr>
              <a:t>1/26/2018</a:t>
            </a:fld>
            <a:endParaRPr lang="en-US"/>
          </a:p>
        </p:txBody>
      </p:sp>
      <p:sp>
        <p:nvSpPr>
          <p:cNvPr id="5" name="Footer Placeholder 4"/>
          <p:cNvSpPr>
            <a:spLocks noGrp="1"/>
          </p:cNvSpPr>
          <p:nvPr>
            <p:ph type="ftr" sz="quarter" idx="11"/>
          </p:nvPr>
        </p:nvSpPr>
        <p:spPr/>
        <p:txBody>
          <a:bodyPr/>
          <a:lstStyle/>
          <a:p>
            <a:pPr>
              <a:defRPr/>
            </a:pPr>
            <a:r>
              <a:rPr lang="en-US" dirty="0"/>
              <a:t>Networks: IP and TCP</a:t>
            </a:r>
          </a:p>
        </p:txBody>
      </p:sp>
      <p:sp>
        <p:nvSpPr>
          <p:cNvPr id="6" name="Slide Number Placeholder 5"/>
          <p:cNvSpPr>
            <a:spLocks noGrp="1"/>
          </p:cNvSpPr>
          <p:nvPr>
            <p:ph type="sldNum" sz="quarter" idx="12"/>
          </p:nvPr>
        </p:nvSpPr>
        <p:spPr/>
        <p:txBody>
          <a:bodyPr/>
          <a:lstStyle/>
          <a:p>
            <a:pPr>
              <a:defRPr/>
            </a:pPr>
            <a:fld id="{13A778FD-3D6B-4319-B223-C51416B2A49F}" type="slidenum">
              <a:rPr lang="en-US"/>
              <a:pPr>
                <a:defRPr/>
              </a:pPr>
              <a:t>39</a:t>
            </a:fld>
            <a:endParaRPr lang="en-US"/>
          </a:p>
        </p:txBody>
      </p:sp>
    </p:spTree>
    <p:extLst>
      <p:ext uri="{BB962C8B-B14F-4D97-AF65-F5344CB8AC3E}">
        <p14:creationId xmlns:p14="http://schemas.microsoft.com/office/powerpoint/2010/main" val="810549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6"/>
          <p:cNvSpPr>
            <a:spLocks noGrp="1"/>
          </p:cNvSpPr>
          <p:nvPr>
            <p:ph type="title"/>
          </p:nvPr>
        </p:nvSpPr>
        <p:spPr/>
        <p:txBody>
          <a:bodyPr/>
          <a:lstStyle/>
          <a:p>
            <a:pPr eaLnBrk="1" hangingPunct="1"/>
            <a:r>
              <a:rPr lang="en-US" smtClean="0"/>
              <a:t>Packet Switching</a:t>
            </a:r>
          </a:p>
        </p:txBody>
      </p:sp>
      <p:sp>
        <p:nvSpPr>
          <p:cNvPr id="4" name="Date Placeholder 3"/>
          <p:cNvSpPr>
            <a:spLocks noGrp="1"/>
          </p:cNvSpPr>
          <p:nvPr>
            <p:ph type="dt" sz="quarter" idx="10"/>
          </p:nvPr>
        </p:nvSpPr>
        <p:spPr/>
        <p:txBody>
          <a:bodyPr/>
          <a:lstStyle/>
          <a:p>
            <a:pPr>
              <a:defRPr/>
            </a:pPr>
            <a:fld id="{9D6ED8F5-38FD-41B2-A46A-3B8C85415414}" type="datetime1">
              <a:rPr lang="en-US"/>
              <a:pPr>
                <a:defRPr/>
              </a:pPr>
              <a:t>1/26/2018</a:t>
            </a:fld>
            <a:endParaRPr lang="en-US" dirty="0"/>
          </a:p>
        </p:txBody>
      </p:sp>
      <p:sp>
        <p:nvSpPr>
          <p:cNvPr id="6" name="Slide Number Placeholder 5"/>
          <p:cNvSpPr>
            <a:spLocks noGrp="1"/>
          </p:cNvSpPr>
          <p:nvPr>
            <p:ph type="sldNum" sz="quarter" idx="12"/>
          </p:nvPr>
        </p:nvSpPr>
        <p:spPr/>
        <p:txBody>
          <a:bodyPr/>
          <a:lstStyle/>
          <a:p>
            <a:pPr>
              <a:defRPr/>
            </a:pPr>
            <a:fld id="{BAE0284F-56DF-475F-BDF8-26734F9E24AB}"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a:t>Computer Networks</a:t>
            </a:r>
          </a:p>
        </p:txBody>
      </p:sp>
      <p:sp>
        <p:nvSpPr>
          <p:cNvPr id="8" name="Oval 7"/>
          <p:cNvSpPr/>
          <p:nvPr/>
        </p:nvSpPr>
        <p:spPr>
          <a:xfrm>
            <a:off x="1524000" y="2971800"/>
            <a:ext cx="838200" cy="838200"/>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a:t>A</a:t>
            </a:r>
          </a:p>
        </p:txBody>
      </p:sp>
      <p:sp>
        <p:nvSpPr>
          <p:cNvPr id="9" name="Oval 8"/>
          <p:cNvSpPr/>
          <p:nvPr/>
        </p:nvSpPr>
        <p:spPr>
          <a:xfrm>
            <a:off x="2971800" y="48006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C</a:t>
            </a:r>
          </a:p>
        </p:txBody>
      </p:sp>
      <p:sp>
        <p:nvSpPr>
          <p:cNvPr id="10" name="Oval 9"/>
          <p:cNvSpPr/>
          <p:nvPr/>
        </p:nvSpPr>
        <p:spPr>
          <a:xfrm>
            <a:off x="3200400" y="18288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B</a:t>
            </a:r>
          </a:p>
        </p:txBody>
      </p:sp>
      <p:sp>
        <p:nvSpPr>
          <p:cNvPr id="11" name="Oval 10"/>
          <p:cNvSpPr/>
          <p:nvPr/>
        </p:nvSpPr>
        <p:spPr>
          <a:xfrm>
            <a:off x="4572000" y="34290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D</a:t>
            </a:r>
          </a:p>
        </p:txBody>
      </p:sp>
      <p:sp>
        <p:nvSpPr>
          <p:cNvPr id="12" name="Oval 11"/>
          <p:cNvSpPr/>
          <p:nvPr/>
        </p:nvSpPr>
        <p:spPr>
          <a:xfrm>
            <a:off x="6553200" y="2438400"/>
            <a:ext cx="838200" cy="838200"/>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a:t>F</a:t>
            </a:r>
          </a:p>
        </p:txBody>
      </p:sp>
      <p:sp>
        <p:nvSpPr>
          <p:cNvPr id="13" name="Oval 12"/>
          <p:cNvSpPr/>
          <p:nvPr/>
        </p:nvSpPr>
        <p:spPr>
          <a:xfrm>
            <a:off x="6324600" y="51054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D</a:t>
            </a:r>
          </a:p>
        </p:txBody>
      </p:sp>
      <p:sp>
        <p:nvSpPr>
          <p:cNvPr id="14" name="Rectangle 13"/>
          <p:cNvSpPr/>
          <p:nvPr/>
        </p:nvSpPr>
        <p:spPr>
          <a:xfrm>
            <a:off x="304800" y="32004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3</a:t>
            </a:r>
          </a:p>
        </p:txBody>
      </p:sp>
      <p:sp>
        <p:nvSpPr>
          <p:cNvPr id="15" name="Rectangle 14"/>
          <p:cNvSpPr/>
          <p:nvPr/>
        </p:nvSpPr>
        <p:spPr>
          <a:xfrm>
            <a:off x="693738" y="32004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2</a:t>
            </a:r>
          </a:p>
        </p:txBody>
      </p:sp>
      <p:sp>
        <p:nvSpPr>
          <p:cNvPr id="16" name="Rectangle 15"/>
          <p:cNvSpPr/>
          <p:nvPr/>
        </p:nvSpPr>
        <p:spPr>
          <a:xfrm>
            <a:off x="7467600" y="26670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1</a:t>
            </a:r>
          </a:p>
        </p:txBody>
      </p:sp>
      <p:cxnSp>
        <p:nvCxnSpPr>
          <p:cNvPr id="18" name="Straight Connector 17"/>
          <p:cNvCxnSpPr>
            <a:stCxn id="8" idx="7"/>
            <a:endCxn id="10" idx="3"/>
          </p:cNvCxnSpPr>
          <p:nvPr/>
        </p:nvCxnSpPr>
        <p:spPr>
          <a:xfrm rot="5400000" flipH="1" flipV="1">
            <a:off x="2506663" y="2278063"/>
            <a:ext cx="549275" cy="1082675"/>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Connector 18"/>
          <p:cNvCxnSpPr>
            <a:stCxn id="8" idx="5"/>
            <a:endCxn id="9" idx="1"/>
          </p:cNvCxnSpPr>
          <p:nvPr/>
        </p:nvCxnSpPr>
        <p:spPr>
          <a:xfrm rot="16200000" flipH="1">
            <a:off x="2049463" y="3878263"/>
            <a:ext cx="1235075" cy="854075"/>
          </a:xfrm>
          <a:prstGeom prst="line">
            <a:avLst/>
          </a:prstGeom>
        </p:spPr>
        <p:style>
          <a:lnRef idx="3">
            <a:schemeClr val="accent3"/>
          </a:lnRef>
          <a:fillRef idx="0">
            <a:schemeClr val="accent3"/>
          </a:fillRef>
          <a:effectRef idx="2">
            <a:schemeClr val="accent3"/>
          </a:effectRef>
          <a:fontRef idx="minor">
            <a:schemeClr val="tx1"/>
          </a:fontRef>
        </p:style>
      </p:cxnSp>
      <p:cxnSp>
        <p:nvCxnSpPr>
          <p:cNvPr id="22" name="Straight Connector 21"/>
          <p:cNvCxnSpPr>
            <a:stCxn id="11" idx="3"/>
            <a:endCxn id="9" idx="7"/>
          </p:cNvCxnSpPr>
          <p:nvPr/>
        </p:nvCxnSpPr>
        <p:spPr>
          <a:xfrm rot="5400000">
            <a:off x="3802063" y="4030663"/>
            <a:ext cx="777875" cy="1006475"/>
          </a:xfrm>
          <a:prstGeom prst="line">
            <a:avLst/>
          </a:prstGeom>
        </p:spPr>
        <p:style>
          <a:lnRef idx="3">
            <a:schemeClr val="accent3"/>
          </a:lnRef>
          <a:fillRef idx="0">
            <a:schemeClr val="accent3"/>
          </a:fillRef>
          <a:effectRef idx="2">
            <a:schemeClr val="accent3"/>
          </a:effectRef>
          <a:fontRef idx="minor">
            <a:schemeClr val="tx1"/>
          </a:fontRef>
        </p:style>
      </p:cxnSp>
      <p:cxnSp>
        <p:nvCxnSpPr>
          <p:cNvPr id="25" name="Straight Connector 24"/>
          <p:cNvCxnSpPr>
            <a:stCxn id="11" idx="1"/>
            <a:endCxn id="10" idx="5"/>
          </p:cNvCxnSpPr>
          <p:nvPr/>
        </p:nvCxnSpPr>
        <p:spPr>
          <a:xfrm rot="16200000" flipV="1">
            <a:off x="3802063" y="2659063"/>
            <a:ext cx="1006475" cy="777875"/>
          </a:xfrm>
          <a:prstGeom prst="line">
            <a:avLst/>
          </a:prstGeom>
        </p:spPr>
        <p:style>
          <a:lnRef idx="3">
            <a:schemeClr val="accent3"/>
          </a:lnRef>
          <a:fillRef idx="0">
            <a:schemeClr val="accent3"/>
          </a:fillRef>
          <a:effectRef idx="2">
            <a:schemeClr val="accent3"/>
          </a:effectRef>
          <a:fontRef idx="minor">
            <a:schemeClr val="tx1"/>
          </a:fontRef>
        </p:style>
      </p:cxnSp>
      <p:cxnSp>
        <p:nvCxnSpPr>
          <p:cNvPr id="28" name="Straight Connector 27"/>
          <p:cNvCxnSpPr>
            <a:stCxn id="12" idx="1"/>
            <a:endCxn id="10" idx="6"/>
          </p:cNvCxnSpPr>
          <p:nvPr/>
        </p:nvCxnSpPr>
        <p:spPr>
          <a:xfrm rot="16200000" flipV="1">
            <a:off x="5200650" y="1085850"/>
            <a:ext cx="312738" cy="2636838"/>
          </a:xfrm>
          <a:prstGeom prst="line">
            <a:avLst/>
          </a:prstGeom>
        </p:spPr>
        <p:style>
          <a:lnRef idx="3">
            <a:schemeClr val="accent2"/>
          </a:lnRef>
          <a:fillRef idx="0">
            <a:schemeClr val="accent2"/>
          </a:fillRef>
          <a:effectRef idx="2">
            <a:schemeClr val="accent2"/>
          </a:effectRef>
          <a:fontRef idx="minor">
            <a:schemeClr val="tx1"/>
          </a:fontRef>
        </p:style>
      </p:cxnSp>
      <p:cxnSp>
        <p:nvCxnSpPr>
          <p:cNvPr id="31" name="Straight Connector 30"/>
          <p:cNvCxnSpPr>
            <a:stCxn id="13" idx="1"/>
            <a:endCxn id="11" idx="5"/>
          </p:cNvCxnSpPr>
          <p:nvPr/>
        </p:nvCxnSpPr>
        <p:spPr>
          <a:xfrm rot="16200000" flipV="1">
            <a:off x="5326063" y="4106863"/>
            <a:ext cx="1082675" cy="1158875"/>
          </a:xfrm>
          <a:prstGeom prst="line">
            <a:avLst/>
          </a:prstGeom>
        </p:spPr>
        <p:style>
          <a:lnRef idx="3">
            <a:schemeClr val="accent3"/>
          </a:lnRef>
          <a:fillRef idx="0">
            <a:schemeClr val="accent3"/>
          </a:fillRef>
          <a:effectRef idx="2">
            <a:schemeClr val="accent3"/>
          </a:effectRef>
          <a:fontRef idx="minor">
            <a:schemeClr val="tx1"/>
          </a:fontRef>
        </p:style>
      </p:cxnSp>
      <p:cxnSp>
        <p:nvCxnSpPr>
          <p:cNvPr id="34" name="Straight Connector 33"/>
          <p:cNvCxnSpPr>
            <a:stCxn id="13" idx="2"/>
            <a:endCxn id="9" idx="6"/>
          </p:cNvCxnSpPr>
          <p:nvPr/>
        </p:nvCxnSpPr>
        <p:spPr>
          <a:xfrm rot="10800000">
            <a:off x="3810000" y="5219700"/>
            <a:ext cx="2514600" cy="304800"/>
          </a:xfrm>
          <a:prstGeom prst="line">
            <a:avLst/>
          </a:prstGeom>
        </p:spPr>
        <p:style>
          <a:lnRef idx="3">
            <a:schemeClr val="accent3"/>
          </a:lnRef>
          <a:fillRef idx="0">
            <a:schemeClr val="accent3"/>
          </a:fillRef>
          <a:effectRef idx="2">
            <a:schemeClr val="accent3"/>
          </a:effectRef>
          <a:fontRef idx="minor">
            <a:schemeClr val="tx1"/>
          </a:fontRef>
        </p:style>
      </p:cxnSp>
      <p:cxnSp>
        <p:nvCxnSpPr>
          <p:cNvPr id="38" name="Straight Connector 37"/>
          <p:cNvCxnSpPr>
            <a:stCxn id="12" idx="4"/>
            <a:endCxn id="13" idx="0"/>
          </p:cNvCxnSpPr>
          <p:nvPr/>
        </p:nvCxnSpPr>
        <p:spPr>
          <a:xfrm rot="5400000">
            <a:off x="5943600" y="4076700"/>
            <a:ext cx="1828800" cy="228600"/>
          </a:xfrm>
          <a:prstGeom prst="line">
            <a:avLst/>
          </a:prstGeom>
        </p:spPr>
        <p:style>
          <a:lnRef idx="3">
            <a:schemeClr val="accent3"/>
          </a:lnRef>
          <a:fillRef idx="0">
            <a:schemeClr val="accent3"/>
          </a:fillRef>
          <a:effectRef idx="2">
            <a:schemeClr val="accent3"/>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ICMP Attacks</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dirty="0" smtClean="0"/>
              <a:t>Ping of death</a:t>
            </a:r>
          </a:p>
          <a:p>
            <a:pPr lvl="1" eaLnBrk="1" fontAlgn="auto" hangingPunct="1">
              <a:spcAft>
                <a:spcPts val="0"/>
              </a:spcAft>
              <a:buFont typeface="Arial" pitchFamily="34" charset="0"/>
              <a:buChar char="–"/>
              <a:defRPr/>
            </a:pPr>
            <a:r>
              <a:rPr lang="en-US" dirty="0" smtClean="0"/>
              <a:t>ICMP specifies messages must fit a single IP packet (64KB)</a:t>
            </a:r>
          </a:p>
          <a:p>
            <a:pPr lvl="1" eaLnBrk="1" fontAlgn="auto" hangingPunct="1">
              <a:spcAft>
                <a:spcPts val="0"/>
              </a:spcAft>
              <a:buFont typeface="Arial" pitchFamily="34" charset="0"/>
              <a:buChar char="–"/>
              <a:defRPr/>
            </a:pPr>
            <a:r>
              <a:rPr lang="en-US" dirty="0" smtClean="0"/>
              <a:t>Send a ping packet that exceeds maximum size using IP fragmentation</a:t>
            </a:r>
          </a:p>
          <a:p>
            <a:pPr lvl="1" eaLnBrk="1" fontAlgn="auto" hangingPunct="1">
              <a:spcAft>
                <a:spcPts val="0"/>
              </a:spcAft>
              <a:buFont typeface="Arial" pitchFamily="34" charset="0"/>
              <a:buChar char="–"/>
              <a:defRPr/>
            </a:pPr>
            <a:r>
              <a:rPr lang="en-US" dirty="0" smtClean="0"/>
              <a:t>Reassembled packet caused several operating systems to crash due to a buffer overflow</a:t>
            </a:r>
          </a:p>
          <a:p>
            <a:pPr eaLnBrk="1" fontAlgn="auto" hangingPunct="1">
              <a:spcAft>
                <a:spcPts val="0"/>
              </a:spcAft>
              <a:buFont typeface="Arial" pitchFamily="34" charset="0"/>
              <a:buChar char="•"/>
              <a:defRPr/>
            </a:pPr>
            <a:r>
              <a:rPr lang="en-US" dirty="0" smtClean="0"/>
              <a:t>Smurf</a:t>
            </a:r>
          </a:p>
          <a:p>
            <a:pPr lvl="1" eaLnBrk="1" fontAlgn="auto" hangingPunct="1">
              <a:spcAft>
                <a:spcPts val="0"/>
              </a:spcAft>
              <a:buFont typeface="Arial" pitchFamily="34" charset="0"/>
              <a:buChar char="–"/>
              <a:defRPr/>
            </a:pPr>
            <a:r>
              <a:rPr lang="en-US" dirty="0" smtClean="0"/>
              <a:t>Ping a broadcast address using a spoofed source address </a:t>
            </a:r>
          </a:p>
        </p:txBody>
      </p:sp>
      <p:sp>
        <p:nvSpPr>
          <p:cNvPr id="4" name="Date Placeholder 3"/>
          <p:cNvSpPr>
            <a:spLocks noGrp="1"/>
          </p:cNvSpPr>
          <p:nvPr>
            <p:ph type="dt" sz="quarter" idx="10"/>
          </p:nvPr>
        </p:nvSpPr>
        <p:spPr/>
        <p:txBody>
          <a:bodyPr/>
          <a:lstStyle/>
          <a:p>
            <a:pPr>
              <a:defRPr/>
            </a:pPr>
            <a:fld id="{CB50A0A9-DB8B-470C-B284-98060AE01CFB}" type="datetime1">
              <a:rPr lang="en-US"/>
              <a:pPr>
                <a:defRPr/>
              </a:pPr>
              <a:t>1/26/2018</a:t>
            </a:fld>
            <a:endParaRPr lang="en-US"/>
          </a:p>
        </p:txBody>
      </p:sp>
      <p:sp>
        <p:nvSpPr>
          <p:cNvPr id="5" name="Footer Placeholder 4"/>
          <p:cNvSpPr>
            <a:spLocks noGrp="1"/>
          </p:cNvSpPr>
          <p:nvPr>
            <p:ph type="ftr" sz="quarter" idx="11"/>
          </p:nvPr>
        </p:nvSpPr>
        <p:spPr/>
        <p:txBody>
          <a:bodyPr/>
          <a:lstStyle/>
          <a:p>
            <a:pPr>
              <a:defRPr/>
            </a:pPr>
            <a:r>
              <a:rPr lang="en-US"/>
              <a:t>Networks: IP and TCP</a:t>
            </a:r>
          </a:p>
        </p:txBody>
      </p:sp>
      <p:sp>
        <p:nvSpPr>
          <p:cNvPr id="6" name="Slide Number Placeholder 5"/>
          <p:cNvSpPr>
            <a:spLocks noGrp="1"/>
          </p:cNvSpPr>
          <p:nvPr>
            <p:ph type="sldNum" sz="quarter" idx="12"/>
          </p:nvPr>
        </p:nvSpPr>
        <p:spPr/>
        <p:txBody>
          <a:bodyPr/>
          <a:lstStyle/>
          <a:p>
            <a:pPr>
              <a:defRPr/>
            </a:pPr>
            <a:fld id="{147495C0-DC8B-4E15-B7B6-DF3A0679A875}" type="slidenum">
              <a:rPr lang="en-US"/>
              <a:pPr>
                <a:defRPr/>
              </a:pPr>
              <a:t>40</a:t>
            </a:fld>
            <a:endParaRPr lang="en-US"/>
          </a:p>
        </p:txBody>
      </p:sp>
    </p:spTree>
    <p:extLst>
      <p:ext uri="{BB962C8B-B14F-4D97-AF65-F5344CB8AC3E}">
        <p14:creationId xmlns:p14="http://schemas.microsoft.com/office/powerpoint/2010/main" val="39867077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mtClean="0"/>
              <a:t>Smurf Attack</a:t>
            </a:r>
          </a:p>
        </p:txBody>
      </p:sp>
      <p:sp>
        <p:nvSpPr>
          <p:cNvPr id="4" name="Date Placeholder 3"/>
          <p:cNvSpPr>
            <a:spLocks noGrp="1"/>
          </p:cNvSpPr>
          <p:nvPr>
            <p:ph type="dt" sz="quarter" idx="10"/>
          </p:nvPr>
        </p:nvSpPr>
        <p:spPr/>
        <p:txBody>
          <a:bodyPr/>
          <a:lstStyle/>
          <a:p>
            <a:pPr>
              <a:defRPr/>
            </a:pPr>
            <a:fld id="{CB50A0A9-DB8B-470C-B284-98060AE01CFB}" type="datetime1">
              <a:rPr lang="en-US"/>
              <a:pPr>
                <a:defRPr/>
              </a:pPr>
              <a:t>1/26/2018</a:t>
            </a:fld>
            <a:endParaRPr lang="en-US"/>
          </a:p>
        </p:txBody>
      </p:sp>
      <p:sp>
        <p:nvSpPr>
          <p:cNvPr id="5" name="Footer Placeholder 4"/>
          <p:cNvSpPr>
            <a:spLocks noGrp="1"/>
          </p:cNvSpPr>
          <p:nvPr>
            <p:ph type="ftr" sz="quarter" idx="11"/>
          </p:nvPr>
        </p:nvSpPr>
        <p:spPr/>
        <p:txBody>
          <a:bodyPr/>
          <a:lstStyle/>
          <a:p>
            <a:pPr>
              <a:defRPr/>
            </a:pPr>
            <a:r>
              <a:rPr lang="en-US"/>
              <a:t>Networks: IP and TCP</a:t>
            </a:r>
          </a:p>
        </p:txBody>
      </p:sp>
      <p:sp>
        <p:nvSpPr>
          <p:cNvPr id="6" name="Slide Number Placeholder 5"/>
          <p:cNvSpPr>
            <a:spLocks noGrp="1"/>
          </p:cNvSpPr>
          <p:nvPr>
            <p:ph type="sldNum" sz="quarter" idx="12"/>
          </p:nvPr>
        </p:nvSpPr>
        <p:spPr/>
        <p:txBody>
          <a:bodyPr/>
          <a:lstStyle/>
          <a:p>
            <a:pPr>
              <a:defRPr/>
            </a:pPr>
            <a:fld id="{4A4D4AB5-7BC5-48CE-9C83-25230B109DE6}" type="slidenum">
              <a:rPr lang="en-US"/>
              <a:pPr>
                <a:defRPr/>
              </a:pPr>
              <a:t>41</a:t>
            </a:fld>
            <a:endParaRPr lang="en-US"/>
          </a:p>
        </p:txBody>
      </p:sp>
      <p:sp>
        <p:nvSpPr>
          <p:cNvPr id="7" name="Oval 6"/>
          <p:cNvSpPr>
            <a:spLocks noChangeAspect="1"/>
          </p:cNvSpPr>
          <p:nvPr/>
        </p:nvSpPr>
        <p:spPr>
          <a:xfrm>
            <a:off x="2684463" y="1752600"/>
            <a:ext cx="3886200" cy="3886200"/>
          </a:xfrm>
          <a:prstGeom prst="ellipse">
            <a:avLst/>
          </a:prstGeom>
          <a:ln/>
        </p:spPr>
        <p:style>
          <a:lnRef idx="1">
            <a:schemeClr val="dk1"/>
          </a:lnRef>
          <a:fillRef idx="2">
            <a:schemeClr val="dk1"/>
          </a:fillRef>
          <a:effectRef idx="1">
            <a:schemeClr val="dk1"/>
          </a:effectRef>
          <a:fontRef idx="minor">
            <a:schemeClr val="dk1"/>
          </a:fontRef>
        </p:style>
        <p:txBody>
          <a:bodyPr anchor="ctr"/>
          <a:lstStyle/>
          <a:p>
            <a:pPr algn="ctr">
              <a:defRPr/>
            </a:pPr>
            <a:endParaRPr lang="en-US" dirty="0">
              <a:solidFill>
                <a:schemeClr val="bg1"/>
              </a:solidFill>
            </a:endParaRPr>
          </a:p>
        </p:txBody>
      </p:sp>
      <p:sp>
        <p:nvSpPr>
          <p:cNvPr id="8" name="laptop"/>
          <p:cNvSpPr>
            <a:spLocks noEditPoints="1" noChangeArrowheads="1"/>
          </p:cNvSpPr>
          <p:nvPr/>
        </p:nvSpPr>
        <p:spPr bwMode="auto">
          <a:xfrm>
            <a:off x="696913" y="3470275"/>
            <a:ext cx="1265237" cy="107315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p>
            <a:pPr>
              <a:defRPr/>
            </a:pPr>
            <a:endParaRPr lang="en-US"/>
          </a:p>
        </p:txBody>
      </p:sp>
      <p:sp>
        <p:nvSpPr>
          <p:cNvPr id="12296" name="modem"/>
          <p:cNvSpPr>
            <a:spLocks noEditPoints="1" noChangeArrowheads="1"/>
          </p:cNvSpPr>
          <p:nvPr/>
        </p:nvSpPr>
        <p:spPr bwMode="auto">
          <a:xfrm>
            <a:off x="2876550" y="3560763"/>
            <a:ext cx="893763" cy="360362"/>
          </a:xfrm>
          <a:custGeom>
            <a:avLst/>
            <a:gdLst>
              <a:gd name="T0" fmla="*/ 0 w 21600"/>
              <a:gd name="T1" fmla="*/ 23999859 h 21600"/>
              <a:gd name="T2" fmla="*/ 208051317 w 21600"/>
              <a:gd name="T3" fmla="*/ 0 h 21600"/>
              <a:gd name="T4" fmla="*/ 1317568718 w 21600"/>
              <a:gd name="T5" fmla="*/ 0 h 21600"/>
              <a:gd name="T6" fmla="*/ 1528026326 w 21600"/>
              <a:gd name="T7" fmla="*/ 23999859 h 21600"/>
              <a:gd name="T8" fmla="*/ 1528026326 w 21600"/>
              <a:gd name="T9" fmla="*/ 100620608 h 21600"/>
              <a:gd name="T10" fmla="*/ 0 w 21600"/>
              <a:gd name="T11" fmla="*/ 100620608 h 21600"/>
              <a:gd name="T12" fmla="*/ 764013163 w 21600"/>
              <a:gd name="T13" fmla="*/ 0 h 21600"/>
              <a:gd name="T14" fmla="*/ 764013163 w 21600"/>
              <a:gd name="T15" fmla="*/ 100620608 h 21600"/>
              <a:gd name="T16" fmla="*/ 0 w 21600"/>
              <a:gd name="T17" fmla="*/ 62310388 h 21600"/>
              <a:gd name="T18" fmla="*/ 1528026326 w 21600"/>
              <a:gd name="T19" fmla="*/ 62310388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00 w 21600"/>
              <a:gd name="T31" fmla="*/ 22400 h 21600"/>
              <a:gd name="T32" fmla="*/ 21200 w 21600"/>
              <a:gd name="T33" fmla="*/ 30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a:lstStyle/>
          <a:p>
            <a:endParaRPr lang="en-US"/>
          </a:p>
        </p:txBody>
      </p:sp>
      <p:sp>
        <p:nvSpPr>
          <p:cNvPr id="10" name="tower"/>
          <p:cNvSpPr>
            <a:spLocks noEditPoints="1" noChangeArrowheads="1"/>
          </p:cNvSpPr>
          <p:nvPr/>
        </p:nvSpPr>
        <p:spPr bwMode="auto">
          <a:xfrm>
            <a:off x="7567613" y="3311525"/>
            <a:ext cx="722312" cy="133350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a:p>
        </p:txBody>
      </p:sp>
      <p:sp>
        <p:nvSpPr>
          <p:cNvPr id="11" name="tower"/>
          <p:cNvSpPr>
            <a:spLocks noEditPoints="1" noChangeArrowheads="1"/>
          </p:cNvSpPr>
          <p:nvPr/>
        </p:nvSpPr>
        <p:spPr bwMode="auto">
          <a:xfrm>
            <a:off x="4037013" y="3921125"/>
            <a:ext cx="723900" cy="133350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chemeClr val="tx1">
              <a:lumMod val="75000"/>
            </a:schemeClr>
          </a:solidFill>
          <a:ln w="9525">
            <a:solidFill>
              <a:srgbClr val="000000"/>
            </a:solidFill>
            <a:miter lim="800000"/>
            <a:headEnd/>
            <a:tailEnd/>
          </a:ln>
        </p:spPr>
        <p:txBody>
          <a:bodyPr/>
          <a:lstStyle/>
          <a:p>
            <a:pPr>
              <a:defRPr/>
            </a:pPr>
            <a:endParaRPr lang="en-US"/>
          </a:p>
        </p:txBody>
      </p:sp>
      <p:sp>
        <p:nvSpPr>
          <p:cNvPr id="12" name="tower"/>
          <p:cNvSpPr>
            <a:spLocks noEditPoints="1" noChangeArrowheads="1"/>
          </p:cNvSpPr>
          <p:nvPr/>
        </p:nvSpPr>
        <p:spPr bwMode="auto">
          <a:xfrm>
            <a:off x="4760913" y="2024063"/>
            <a:ext cx="722312" cy="133350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chemeClr val="tx1">
              <a:lumMod val="75000"/>
            </a:schemeClr>
          </a:solidFill>
          <a:ln w="9525">
            <a:solidFill>
              <a:srgbClr val="000000"/>
            </a:solidFill>
            <a:miter lim="800000"/>
            <a:headEnd/>
            <a:tailEnd/>
          </a:ln>
        </p:spPr>
        <p:txBody>
          <a:bodyPr/>
          <a:lstStyle/>
          <a:p>
            <a:pPr>
              <a:defRPr/>
            </a:pPr>
            <a:endParaRPr lang="en-US"/>
          </a:p>
        </p:txBody>
      </p:sp>
      <p:sp>
        <p:nvSpPr>
          <p:cNvPr id="12300" name="laptop"/>
          <p:cNvSpPr>
            <a:spLocks noEditPoints="1" noChangeArrowheads="1"/>
          </p:cNvSpPr>
          <p:nvPr/>
        </p:nvSpPr>
        <p:spPr bwMode="auto">
          <a:xfrm>
            <a:off x="5032375" y="3560763"/>
            <a:ext cx="1265238" cy="1073150"/>
          </a:xfrm>
          <a:custGeom>
            <a:avLst/>
            <a:gdLst>
              <a:gd name="T0" fmla="*/ 675719088 w 21600"/>
              <a:gd name="T1" fmla="*/ 0 h 21600"/>
              <a:gd name="T2" fmla="*/ 675719088 w 21600"/>
              <a:gd name="T3" fmla="*/ 879732678 h 21600"/>
              <a:gd name="T4" fmla="*/ 2147483647 w 21600"/>
              <a:gd name="T5" fmla="*/ 0 h 21600"/>
              <a:gd name="T6" fmla="*/ 2147483647 w 21600"/>
              <a:gd name="T7" fmla="*/ 879732678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cxnSp>
        <p:nvCxnSpPr>
          <p:cNvPr id="14" name="Straight Arrow Connector 13"/>
          <p:cNvCxnSpPr>
            <a:stCxn id="12296" idx="6"/>
          </p:cNvCxnSpPr>
          <p:nvPr/>
        </p:nvCxnSpPr>
        <p:spPr>
          <a:xfrm flipV="1">
            <a:off x="3322638" y="2746375"/>
            <a:ext cx="1347787" cy="814388"/>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12296" idx="8"/>
          </p:cNvCxnSpPr>
          <p:nvPr/>
        </p:nvCxnSpPr>
        <p:spPr>
          <a:xfrm flipV="1">
            <a:off x="1770063" y="3784600"/>
            <a:ext cx="1106487" cy="41275"/>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296" idx="9"/>
          </p:cNvCxnSpPr>
          <p:nvPr/>
        </p:nvCxnSpPr>
        <p:spPr>
          <a:xfrm>
            <a:off x="3770313" y="3784600"/>
            <a:ext cx="1350962" cy="46038"/>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573713" y="2565400"/>
            <a:ext cx="1901825" cy="904875"/>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296" idx="7"/>
          </p:cNvCxnSpPr>
          <p:nvPr/>
        </p:nvCxnSpPr>
        <p:spPr>
          <a:xfrm>
            <a:off x="3322638" y="3921125"/>
            <a:ext cx="627062" cy="633413"/>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207125" y="4011613"/>
            <a:ext cx="1268413" cy="180975"/>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854575" y="4645025"/>
            <a:ext cx="2617788" cy="271463"/>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8338" y="4568825"/>
            <a:ext cx="1312862" cy="434975"/>
          </a:xfrm>
          <a:prstGeom prst="rect">
            <a:avLst/>
          </a:prstGeom>
          <a:noFill/>
        </p:spPr>
        <p:txBody>
          <a:bodyPr wrap="none">
            <a:spAutoFit/>
          </a:bodyPr>
          <a:lstStyle/>
          <a:p>
            <a:pPr algn="ctr">
              <a:defRPr/>
            </a:pPr>
            <a:r>
              <a:rPr lang="en-US" dirty="0">
                <a:solidFill>
                  <a:schemeClr val="accent6"/>
                </a:solidFill>
              </a:rPr>
              <a:t>Attacker</a:t>
            </a:r>
          </a:p>
        </p:txBody>
      </p:sp>
      <p:sp>
        <p:nvSpPr>
          <p:cNvPr id="22" name="TextBox 21"/>
          <p:cNvSpPr txBox="1"/>
          <p:nvPr/>
        </p:nvSpPr>
        <p:spPr>
          <a:xfrm>
            <a:off x="7467600" y="4724400"/>
            <a:ext cx="1017588" cy="436563"/>
          </a:xfrm>
          <a:prstGeom prst="rect">
            <a:avLst/>
          </a:prstGeom>
          <a:noFill/>
        </p:spPr>
        <p:txBody>
          <a:bodyPr wrap="none">
            <a:spAutoFit/>
          </a:bodyPr>
          <a:lstStyle/>
          <a:p>
            <a:pPr>
              <a:defRPr/>
            </a:pPr>
            <a:r>
              <a:rPr lang="en-US" dirty="0">
                <a:solidFill>
                  <a:schemeClr val="bg2">
                    <a:lumMod val="20000"/>
                    <a:lumOff val="80000"/>
                  </a:schemeClr>
                </a:solidFill>
              </a:rPr>
              <a:t>Victim</a:t>
            </a:r>
          </a:p>
        </p:txBody>
      </p:sp>
      <p:sp>
        <p:nvSpPr>
          <p:cNvPr id="12310" name="TextBox 22"/>
          <p:cNvSpPr txBox="1">
            <a:spLocks noChangeArrowheads="1"/>
          </p:cNvSpPr>
          <p:nvPr/>
        </p:nvSpPr>
        <p:spPr bwMode="auto">
          <a:xfrm>
            <a:off x="3227388" y="2386013"/>
            <a:ext cx="1897062" cy="719137"/>
          </a:xfrm>
          <a:prstGeom prst="rect">
            <a:avLst/>
          </a:prstGeom>
          <a:noFill/>
          <a:ln w="9525">
            <a:noFill/>
            <a:miter lim="800000"/>
            <a:headEnd/>
            <a:tailEnd/>
          </a:ln>
        </p:spPr>
        <p:txBody>
          <a:bodyPr>
            <a:spAutoFit/>
          </a:bodyPr>
          <a:lstStyle/>
          <a:p>
            <a:r>
              <a:rPr lang="en-US" sz="1800"/>
              <a:t>Amplifying</a:t>
            </a:r>
          </a:p>
          <a:p>
            <a:r>
              <a:rPr lang="en-US" sz="1800"/>
              <a:t>Network</a:t>
            </a:r>
          </a:p>
        </p:txBody>
      </p:sp>
      <p:sp>
        <p:nvSpPr>
          <p:cNvPr id="24" name="Rectangle 23"/>
          <p:cNvSpPr/>
          <p:nvPr/>
        </p:nvSpPr>
        <p:spPr>
          <a:xfrm>
            <a:off x="1830388" y="3198813"/>
            <a:ext cx="812800" cy="452437"/>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1050" dirty="0">
                <a:solidFill>
                  <a:schemeClr val="bg1"/>
                </a:solidFill>
              </a:rPr>
              <a:t>echo</a:t>
            </a:r>
            <a:br>
              <a:rPr lang="en-US" sz="1050" dirty="0">
                <a:solidFill>
                  <a:schemeClr val="bg1"/>
                </a:solidFill>
              </a:rPr>
            </a:br>
            <a:r>
              <a:rPr lang="en-US" sz="1050" dirty="0">
                <a:solidFill>
                  <a:schemeClr val="bg1"/>
                </a:solidFill>
              </a:rPr>
              <a:t>request</a:t>
            </a:r>
          </a:p>
        </p:txBody>
      </p:sp>
      <p:sp>
        <p:nvSpPr>
          <p:cNvPr id="25" name="Rectangle 24"/>
          <p:cNvSpPr/>
          <p:nvPr/>
        </p:nvSpPr>
        <p:spPr>
          <a:xfrm>
            <a:off x="6661150" y="2565400"/>
            <a:ext cx="814388" cy="452438"/>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1050" dirty="0">
                <a:solidFill>
                  <a:schemeClr val="bg1"/>
                </a:solidFill>
              </a:rPr>
              <a:t>echo</a:t>
            </a:r>
            <a:br>
              <a:rPr lang="en-US" sz="1050" dirty="0">
                <a:solidFill>
                  <a:schemeClr val="bg1"/>
                </a:solidFill>
              </a:rPr>
            </a:br>
            <a:r>
              <a:rPr lang="en-US" sz="1050" dirty="0">
                <a:solidFill>
                  <a:schemeClr val="bg1"/>
                </a:solidFill>
              </a:rPr>
              <a:t>response</a:t>
            </a:r>
          </a:p>
        </p:txBody>
      </p:sp>
      <p:sp>
        <p:nvSpPr>
          <p:cNvPr id="26" name="Rectangle 25"/>
          <p:cNvSpPr/>
          <p:nvPr/>
        </p:nvSpPr>
        <p:spPr>
          <a:xfrm>
            <a:off x="6570663" y="4826000"/>
            <a:ext cx="814387" cy="45085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1050" dirty="0">
                <a:solidFill>
                  <a:schemeClr val="bg1"/>
                </a:solidFill>
              </a:rPr>
              <a:t>echo</a:t>
            </a:r>
            <a:br>
              <a:rPr lang="en-US" sz="1050" dirty="0">
                <a:solidFill>
                  <a:schemeClr val="bg1"/>
                </a:solidFill>
              </a:rPr>
            </a:br>
            <a:r>
              <a:rPr lang="en-US" sz="1050" dirty="0">
                <a:solidFill>
                  <a:schemeClr val="bg1"/>
                </a:solidFill>
              </a:rPr>
              <a:t>response</a:t>
            </a:r>
          </a:p>
        </p:txBody>
      </p:sp>
      <p:sp>
        <p:nvSpPr>
          <p:cNvPr id="27" name="Rectangle 26"/>
          <p:cNvSpPr/>
          <p:nvPr/>
        </p:nvSpPr>
        <p:spPr>
          <a:xfrm>
            <a:off x="6661150" y="3560763"/>
            <a:ext cx="814388" cy="45085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1050" dirty="0">
                <a:solidFill>
                  <a:schemeClr val="bg1"/>
                </a:solidFill>
              </a:rPr>
              <a:t>echo</a:t>
            </a:r>
            <a:br>
              <a:rPr lang="en-US" sz="1050" dirty="0">
                <a:solidFill>
                  <a:schemeClr val="bg1"/>
                </a:solidFill>
              </a:rPr>
            </a:br>
            <a:r>
              <a:rPr lang="en-US" sz="1050" dirty="0">
                <a:solidFill>
                  <a:schemeClr val="bg1"/>
                </a:solidFill>
              </a:rPr>
              <a:t>response</a:t>
            </a:r>
          </a:p>
        </p:txBody>
      </p:sp>
    </p:spTree>
    <p:extLst>
      <p:ext uri="{BB962C8B-B14F-4D97-AF65-F5344CB8AC3E}">
        <p14:creationId xmlns:p14="http://schemas.microsoft.com/office/powerpoint/2010/main" val="40454324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t>IP Vulnerabilities</a:t>
            </a:r>
          </a:p>
        </p:txBody>
      </p:sp>
      <p:sp>
        <p:nvSpPr>
          <p:cNvPr id="3" name="Content Placeholder 2"/>
          <p:cNvSpPr>
            <a:spLocks noGrp="1"/>
          </p:cNvSpPr>
          <p:nvPr>
            <p:ph idx="1"/>
          </p:nvPr>
        </p:nvSpPr>
        <p:spPr>
          <a:xfrm>
            <a:off x="457200" y="1600200"/>
            <a:ext cx="8229600" cy="4648200"/>
          </a:xfrm>
        </p:spPr>
        <p:txBody>
          <a:bodyPr rtlCol="0">
            <a:normAutofit fontScale="62500" lnSpcReduction="20000"/>
          </a:bodyPr>
          <a:lstStyle/>
          <a:p>
            <a:pPr eaLnBrk="1" fontAlgn="auto" hangingPunct="1">
              <a:lnSpc>
                <a:spcPct val="120000"/>
              </a:lnSpc>
              <a:spcAft>
                <a:spcPts val="0"/>
              </a:spcAft>
              <a:buFont typeface="Arial" pitchFamily="34" charset="0"/>
              <a:buChar char="•"/>
              <a:defRPr/>
            </a:pPr>
            <a:r>
              <a:rPr lang="en-US" dirty="0" smtClean="0"/>
              <a:t>Unencrypted transmission</a:t>
            </a:r>
          </a:p>
          <a:p>
            <a:pPr lvl="1" eaLnBrk="1" fontAlgn="auto" hangingPunct="1">
              <a:lnSpc>
                <a:spcPct val="120000"/>
              </a:lnSpc>
              <a:spcAft>
                <a:spcPts val="0"/>
              </a:spcAft>
              <a:buFont typeface="Arial" pitchFamily="34" charset="0"/>
              <a:buChar char="–"/>
              <a:defRPr/>
            </a:pPr>
            <a:r>
              <a:rPr lang="en-US" dirty="0" smtClean="0">
                <a:solidFill>
                  <a:schemeClr val="accent6"/>
                </a:solidFill>
              </a:rPr>
              <a:t>Eavesdropping</a:t>
            </a:r>
            <a:r>
              <a:rPr lang="en-US" dirty="0" smtClean="0"/>
              <a:t> possible at any intermediate host during routing</a:t>
            </a:r>
          </a:p>
          <a:p>
            <a:pPr eaLnBrk="1" fontAlgn="auto" hangingPunct="1">
              <a:lnSpc>
                <a:spcPct val="120000"/>
              </a:lnSpc>
              <a:spcAft>
                <a:spcPts val="0"/>
              </a:spcAft>
              <a:buFont typeface="Arial" pitchFamily="34" charset="0"/>
              <a:buChar char="•"/>
              <a:defRPr/>
            </a:pPr>
            <a:r>
              <a:rPr lang="en-US" dirty="0" smtClean="0"/>
              <a:t>No source authentication</a:t>
            </a:r>
          </a:p>
          <a:p>
            <a:pPr lvl="1" eaLnBrk="1" fontAlgn="auto" hangingPunct="1">
              <a:lnSpc>
                <a:spcPct val="120000"/>
              </a:lnSpc>
              <a:spcAft>
                <a:spcPts val="0"/>
              </a:spcAft>
              <a:buFont typeface="Arial" pitchFamily="34" charset="0"/>
              <a:buChar char="–"/>
              <a:defRPr/>
            </a:pPr>
            <a:r>
              <a:rPr lang="en-US" dirty="0" smtClean="0"/>
              <a:t>Sender can </a:t>
            </a:r>
            <a:r>
              <a:rPr lang="en-US" dirty="0" smtClean="0">
                <a:solidFill>
                  <a:schemeClr val="accent6"/>
                </a:solidFill>
              </a:rPr>
              <a:t>spoof source address</a:t>
            </a:r>
            <a:r>
              <a:rPr lang="en-US" dirty="0" smtClean="0"/>
              <a:t>, making it difficult to trace packet back to attacker</a:t>
            </a:r>
          </a:p>
          <a:p>
            <a:pPr eaLnBrk="1" fontAlgn="auto" hangingPunct="1">
              <a:lnSpc>
                <a:spcPct val="120000"/>
              </a:lnSpc>
              <a:spcAft>
                <a:spcPts val="0"/>
              </a:spcAft>
              <a:buFont typeface="Arial" pitchFamily="34" charset="0"/>
              <a:buChar char="•"/>
              <a:defRPr/>
            </a:pPr>
            <a:r>
              <a:rPr lang="en-US" dirty="0" smtClean="0"/>
              <a:t>No integrity checking</a:t>
            </a:r>
          </a:p>
          <a:p>
            <a:pPr lvl="1" eaLnBrk="1" fontAlgn="auto" hangingPunct="1">
              <a:lnSpc>
                <a:spcPct val="120000"/>
              </a:lnSpc>
              <a:spcAft>
                <a:spcPts val="0"/>
              </a:spcAft>
              <a:buFont typeface="Arial" pitchFamily="34" charset="0"/>
              <a:buChar char="–"/>
              <a:defRPr/>
            </a:pPr>
            <a:r>
              <a:rPr lang="en-US" dirty="0"/>
              <a:t>Entire packet, header and payload, can be modified while en route to destination, enabling </a:t>
            </a:r>
            <a:r>
              <a:rPr lang="en-US" dirty="0">
                <a:solidFill>
                  <a:schemeClr val="accent6"/>
                </a:solidFill>
              </a:rPr>
              <a:t>content forgeries</a:t>
            </a:r>
            <a:r>
              <a:rPr lang="en-US" dirty="0"/>
              <a:t>, </a:t>
            </a:r>
            <a:r>
              <a:rPr lang="en-US" dirty="0">
                <a:solidFill>
                  <a:schemeClr val="accent6"/>
                </a:solidFill>
              </a:rPr>
              <a:t>redirections</a:t>
            </a:r>
            <a:r>
              <a:rPr lang="en-US" dirty="0"/>
              <a:t>, and </a:t>
            </a:r>
            <a:r>
              <a:rPr lang="en-US" dirty="0">
                <a:solidFill>
                  <a:schemeClr val="accent6"/>
                </a:solidFill>
              </a:rPr>
              <a:t>man-in-the-middle </a:t>
            </a:r>
            <a:r>
              <a:rPr lang="en-US" dirty="0" smtClean="0">
                <a:solidFill>
                  <a:schemeClr val="accent6"/>
                </a:solidFill>
              </a:rPr>
              <a:t>attacks</a:t>
            </a:r>
          </a:p>
          <a:p>
            <a:pPr eaLnBrk="1" fontAlgn="auto" hangingPunct="1">
              <a:lnSpc>
                <a:spcPct val="120000"/>
              </a:lnSpc>
              <a:spcAft>
                <a:spcPts val="0"/>
              </a:spcAft>
              <a:buFont typeface="Arial" pitchFamily="34" charset="0"/>
              <a:buChar char="•"/>
              <a:defRPr/>
            </a:pPr>
            <a:r>
              <a:rPr lang="en-US" dirty="0" smtClean="0"/>
              <a:t>No bandwidth constraints</a:t>
            </a:r>
          </a:p>
          <a:p>
            <a:pPr lvl="1" eaLnBrk="1" fontAlgn="auto" hangingPunct="1">
              <a:lnSpc>
                <a:spcPct val="120000"/>
              </a:lnSpc>
              <a:spcAft>
                <a:spcPts val="0"/>
              </a:spcAft>
              <a:buFont typeface="Arial" pitchFamily="34" charset="0"/>
              <a:buChar char="–"/>
              <a:defRPr/>
            </a:pPr>
            <a:r>
              <a:rPr lang="en-US" dirty="0" smtClean="0"/>
              <a:t>Large number of packets can be injected into network to launch a </a:t>
            </a:r>
            <a:r>
              <a:rPr lang="en-US" dirty="0" smtClean="0">
                <a:solidFill>
                  <a:schemeClr val="accent6"/>
                </a:solidFill>
              </a:rPr>
              <a:t>denial-of-service</a:t>
            </a:r>
            <a:r>
              <a:rPr lang="en-US" dirty="0" smtClean="0"/>
              <a:t> attack</a:t>
            </a:r>
          </a:p>
          <a:p>
            <a:pPr lvl="1" eaLnBrk="1" fontAlgn="auto" hangingPunct="1">
              <a:lnSpc>
                <a:spcPct val="120000"/>
              </a:lnSpc>
              <a:spcAft>
                <a:spcPts val="0"/>
              </a:spcAft>
              <a:buFont typeface="Arial" pitchFamily="34" charset="0"/>
              <a:buChar char="–"/>
              <a:defRPr/>
            </a:pPr>
            <a:r>
              <a:rPr lang="en-US" dirty="0" smtClean="0"/>
              <a:t>Broadcast addresses provide additional leverage </a:t>
            </a:r>
          </a:p>
        </p:txBody>
      </p:sp>
      <p:sp>
        <p:nvSpPr>
          <p:cNvPr id="4" name="Date Placeholder 3"/>
          <p:cNvSpPr>
            <a:spLocks noGrp="1"/>
          </p:cNvSpPr>
          <p:nvPr>
            <p:ph type="dt" sz="quarter" idx="10"/>
          </p:nvPr>
        </p:nvSpPr>
        <p:spPr/>
        <p:txBody>
          <a:bodyPr/>
          <a:lstStyle/>
          <a:p>
            <a:pPr>
              <a:defRPr/>
            </a:pPr>
            <a:fld id="{8CCDC86A-CC96-4488-9D48-8CB867443463}" type="datetime1">
              <a:rPr lang="en-US"/>
              <a:pPr>
                <a:defRPr/>
              </a:pPr>
              <a:t>1/26/2018</a:t>
            </a:fld>
            <a:endParaRPr lang="en-US"/>
          </a:p>
        </p:txBody>
      </p:sp>
      <p:sp>
        <p:nvSpPr>
          <p:cNvPr id="5" name="Footer Placeholder 4"/>
          <p:cNvSpPr>
            <a:spLocks noGrp="1"/>
          </p:cNvSpPr>
          <p:nvPr>
            <p:ph type="ftr" sz="quarter" idx="11"/>
          </p:nvPr>
        </p:nvSpPr>
        <p:spPr/>
        <p:txBody>
          <a:bodyPr/>
          <a:lstStyle/>
          <a:p>
            <a:pPr>
              <a:defRPr/>
            </a:pPr>
            <a:r>
              <a:rPr lang="en-US"/>
              <a:t>Networks: IP and TCP</a:t>
            </a:r>
            <a:endParaRPr lang="en-US" dirty="0"/>
          </a:p>
        </p:txBody>
      </p:sp>
      <p:sp>
        <p:nvSpPr>
          <p:cNvPr id="6" name="Slide Number Placeholder 5"/>
          <p:cNvSpPr>
            <a:spLocks noGrp="1"/>
          </p:cNvSpPr>
          <p:nvPr>
            <p:ph type="sldNum" sz="quarter" idx="12"/>
          </p:nvPr>
        </p:nvSpPr>
        <p:spPr/>
        <p:txBody>
          <a:bodyPr/>
          <a:lstStyle/>
          <a:p>
            <a:pPr>
              <a:defRPr/>
            </a:pPr>
            <a:fld id="{9166253E-0386-4194-98E8-B08D17CF91F0}" type="slidenum">
              <a:rPr lang="en-US"/>
              <a:pPr>
                <a:defRPr/>
              </a:pPr>
              <a:t>42</a:t>
            </a:fld>
            <a:endParaRPr lang="en-US" dirty="0"/>
          </a:p>
        </p:txBody>
      </p:sp>
    </p:spTree>
    <p:extLst>
      <p:ext uri="{BB962C8B-B14F-4D97-AF65-F5344CB8AC3E}">
        <p14:creationId xmlns:p14="http://schemas.microsoft.com/office/powerpoint/2010/main" val="10900005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Denial of Service Attack</a:t>
            </a:r>
          </a:p>
        </p:txBody>
      </p:sp>
      <p:sp>
        <p:nvSpPr>
          <p:cNvPr id="3" name="Content Placeholder 2"/>
          <p:cNvSpPr>
            <a:spLocks noGrp="1"/>
          </p:cNvSpPr>
          <p:nvPr>
            <p:ph idx="1"/>
          </p:nvPr>
        </p:nvSpPr>
        <p:spPr>
          <a:xfrm>
            <a:off x="457200" y="1600200"/>
            <a:ext cx="3962400" cy="4495800"/>
          </a:xfrm>
        </p:spPr>
        <p:txBody>
          <a:bodyPr rtlCol="0">
            <a:normAutofit fontScale="62500" lnSpcReduction="20000"/>
          </a:bodyPr>
          <a:lstStyle/>
          <a:p>
            <a:pPr eaLnBrk="1" fontAlgn="auto" hangingPunct="1">
              <a:lnSpc>
                <a:spcPct val="120000"/>
              </a:lnSpc>
              <a:spcAft>
                <a:spcPts val="0"/>
              </a:spcAft>
              <a:buFont typeface="Arial" pitchFamily="34" charset="0"/>
              <a:buChar char="•"/>
              <a:defRPr/>
            </a:pPr>
            <a:r>
              <a:rPr lang="en-US" dirty="0" smtClean="0"/>
              <a:t>Send large number of packets to host providing service</a:t>
            </a:r>
          </a:p>
          <a:p>
            <a:pPr lvl="1" eaLnBrk="1" fontAlgn="auto" hangingPunct="1">
              <a:lnSpc>
                <a:spcPct val="120000"/>
              </a:lnSpc>
              <a:spcAft>
                <a:spcPts val="0"/>
              </a:spcAft>
              <a:buFont typeface="Arial" pitchFamily="34" charset="0"/>
              <a:buChar char="–"/>
              <a:defRPr/>
            </a:pPr>
            <a:r>
              <a:rPr lang="en-US" dirty="0" smtClean="0"/>
              <a:t>Slows down or crashes host</a:t>
            </a:r>
          </a:p>
          <a:p>
            <a:pPr lvl="1" eaLnBrk="1" fontAlgn="auto" hangingPunct="1">
              <a:lnSpc>
                <a:spcPct val="120000"/>
              </a:lnSpc>
              <a:spcAft>
                <a:spcPts val="0"/>
              </a:spcAft>
              <a:buFont typeface="Arial" pitchFamily="34" charset="0"/>
              <a:buChar char="–"/>
              <a:defRPr/>
            </a:pPr>
            <a:r>
              <a:rPr lang="en-US" dirty="0" smtClean="0"/>
              <a:t>Often executed by </a:t>
            </a:r>
            <a:r>
              <a:rPr lang="en-US" dirty="0" err="1" smtClean="0"/>
              <a:t>botnet</a:t>
            </a:r>
            <a:endParaRPr lang="en-US" dirty="0" smtClean="0"/>
          </a:p>
          <a:p>
            <a:pPr eaLnBrk="1" fontAlgn="auto" hangingPunct="1">
              <a:lnSpc>
                <a:spcPct val="120000"/>
              </a:lnSpc>
              <a:spcAft>
                <a:spcPts val="0"/>
              </a:spcAft>
              <a:buFont typeface="Arial" pitchFamily="34" charset="0"/>
              <a:buChar char="•"/>
              <a:defRPr/>
            </a:pPr>
            <a:r>
              <a:rPr lang="en-US" dirty="0" smtClean="0"/>
              <a:t>Attack propagation</a:t>
            </a:r>
          </a:p>
          <a:p>
            <a:pPr lvl="1" eaLnBrk="1" fontAlgn="auto" hangingPunct="1">
              <a:lnSpc>
                <a:spcPct val="120000"/>
              </a:lnSpc>
              <a:spcAft>
                <a:spcPts val="0"/>
              </a:spcAft>
              <a:buFont typeface="Arial" pitchFamily="34" charset="0"/>
              <a:buChar char="–"/>
              <a:defRPr/>
            </a:pPr>
            <a:r>
              <a:rPr lang="en-US" dirty="0" smtClean="0"/>
              <a:t>Starts at zombies</a:t>
            </a:r>
          </a:p>
          <a:p>
            <a:pPr lvl="1" eaLnBrk="1" fontAlgn="auto" hangingPunct="1">
              <a:lnSpc>
                <a:spcPct val="120000"/>
              </a:lnSpc>
              <a:spcAft>
                <a:spcPts val="0"/>
              </a:spcAft>
              <a:buFont typeface="Arial" pitchFamily="34" charset="0"/>
              <a:buChar char="–"/>
              <a:defRPr/>
            </a:pPr>
            <a:r>
              <a:rPr lang="en-US" dirty="0" smtClean="0"/>
              <a:t>Travels through tree of internet routers rooted</a:t>
            </a:r>
          </a:p>
          <a:p>
            <a:pPr lvl="1" eaLnBrk="1" fontAlgn="auto" hangingPunct="1">
              <a:lnSpc>
                <a:spcPct val="120000"/>
              </a:lnSpc>
              <a:spcAft>
                <a:spcPts val="0"/>
              </a:spcAft>
              <a:buFont typeface="Arial" pitchFamily="34" charset="0"/>
              <a:buChar char="–"/>
              <a:defRPr/>
            </a:pPr>
            <a:r>
              <a:rPr lang="en-US" dirty="0" smtClean="0"/>
              <a:t>Ends at victim</a:t>
            </a:r>
          </a:p>
          <a:p>
            <a:pPr eaLnBrk="1" fontAlgn="auto" hangingPunct="1">
              <a:lnSpc>
                <a:spcPct val="120000"/>
              </a:lnSpc>
              <a:spcAft>
                <a:spcPts val="0"/>
              </a:spcAft>
              <a:buFont typeface="Arial" pitchFamily="34" charset="0"/>
              <a:buChar char="•"/>
              <a:defRPr/>
            </a:pPr>
            <a:r>
              <a:rPr lang="en-US" dirty="0" smtClean="0"/>
              <a:t>IP source spoofing</a:t>
            </a:r>
          </a:p>
          <a:p>
            <a:pPr lvl="1" eaLnBrk="1" fontAlgn="auto" hangingPunct="1">
              <a:lnSpc>
                <a:spcPct val="120000"/>
              </a:lnSpc>
              <a:spcAft>
                <a:spcPts val="0"/>
              </a:spcAft>
              <a:buFont typeface="Arial" pitchFamily="34" charset="0"/>
              <a:buChar char="–"/>
              <a:defRPr/>
            </a:pPr>
            <a:r>
              <a:rPr lang="en-US" dirty="0" smtClean="0"/>
              <a:t>Hides attacker</a:t>
            </a:r>
          </a:p>
          <a:p>
            <a:pPr lvl="1" eaLnBrk="1" fontAlgn="auto" hangingPunct="1">
              <a:lnSpc>
                <a:spcPct val="120000"/>
              </a:lnSpc>
              <a:spcAft>
                <a:spcPts val="0"/>
              </a:spcAft>
              <a:buFont typeface="Arial" pitchFamily="34" charset="0"/>
              <a:buChar char="–"/>
              <a:defRPr/>
            </a:pPr>
            <a:r>
              <a:rPr lang="en-US" dirty="0" smtClean="0"/>
              <a:t>Scatters return traffic from victim</a:t>
            </a:r>
          </a:p>
        </p:txBody>
      </p:sp>
      <p:sp>
        <p:nvSpPr>
          <p:cNvPr id="4" name="Date Placeholder 3"/>
          <p:cNvSpPr>
            <a:spLocks noGrp="1"/>
          </p:cNvSpPr>
          <p:nvPr>
            <p:ph type="dt" sz="quarter" idx="10"/>
          </p:nvPr>
        </p:nvSpPr>
        <p:spPr/>
        <p:txBody>
          <a:bodyPr/>
          <a:lstStyle/>
          <a:p>
            <a:pPr>
              <a:defRPr/>
            </a:pPr>
            <a:fld id="{EE4E2320-ACB2-45FF-B5D5-1AE422563FB1}" type="datetime1">
              <a:rPr lang="en-US"/>
              <a:pPr>
                <a:defRPr/>
              </a:pPr>
              <a:t>1/26/2018</a:t>
            </a:fld>
            <a:endParaRPr lang="en-US"/>
          </a:p>
        </p:txBody>
      </p:sp>
      <p:sp>
        <p:nvSpPr>
          <p:cNvPr id="5" name="Footer Placeholder 4"/>
          <p:cNvSpPr>
            <a:spLocks noGrp="1"/>
          </p:cNvSpPr>
          <p:nvPr>
            <p:ph type="ftr" sz="quarter" idx="11"/>
          </p:nvPr>
        </p:nvSpPr>
        <p:spPr/>
        <p:txBody>
          <a:bodyPr/>
          <a:lstStyle/>
          <a:p>
            <a:pPr>
              <a:defRPr/>
            </a:pPr>
            <a:r>
              <a:rPr lang="en-US"/>
              <a:t>Networks: IP and TCP</a:t>
            </a:r>
            <a:endParaRPr lang="en-US" dirty="0"/>
          </a:p>
        </p:txBody>
      </p:sp>
      <p:sp>
        <p:nvSpPr>
          <p:cNvPr id="6" name="Slide Number Placeholder 5"/>
          <p:cNvSpPr>
            <a:spLocks noGrp="1"/>
          </p:cNvSpPr>
          <p:nvPr>
            <p:ph type="sldNum" sz="quarter" idx="12"/>
          </p:nvPr>
        </p:nvSpPr>
        <p:spPr/>
        <p:txBody>
          <a:bodyPr/>
          <a:lstStyle/>
          <a:p>
            <a:pPr>
              <a:defRPr/>
            </a:pPr>
            <a:fld id="{FB322FFF-C272-4EB0-9CFE-5C06E3F44ECE}" type="slidenum">
              <a:rPr lang="en-US"/>
              <a:pPr>
                <a:defRPr/>
              </a:pPr>
              <a:t>43</a:t>
            </a:fld>
            <a:endParaRPr lang="en-US"/>
          </a:p>
        </p:txBody>
      </p:sp>
      <p:pic>
        <p:nvPicPr>
          <p:cNvPr id="14343" name="Picture 2"/>
          <p:cNvPicPr>
            <a:picLocks noChangeAspect="1"/>
          </p:cNvPicPr>
          <p:nvPr/>
        </p:nvPicPr>
        <p:blipFill>
          <a:blip r:embed="rId2" cstate="print"/>
          <a:srcRect/>
          <a:stretch>
            <a:fillRect/>
          </a:stretch>
        </p:blipFill>
        <p:spPr bwMode="auto">
          <a:xfrm>
            <a:off x="4203700" y="3276600"/>
            <a:ext cx="4635500" cy="2438400"/>
          </a:xfrm>
          <a:prstGeom prst="rect">
            <a:avLst/>
          </a:prstGeom>
          <a:noFill/>
          <a:ln w="12700">
            <a:noFill/>
            <a:miter lim="800000"/>
            <a:headEnd/>
            <a:tailEnd/>
          </a:ln>
        </p:spPr>
      </p:pic>
      <p:sp>
        <p:nvSpPr>
          <p:cNvPr id="13320" name="TextBox 7"/>
          <p:cNvSpPr txBox="1">
            <a:spLocks noChangeArrowheads="1"/>
          </p:cNvSpPr>
          <p:nvPr/>
        </p:nvSpPr>
        <p:spPr bwMode="auto">
          <a:xfrm>
            <a:off x="4813300" y="1752600"/>
            <a:ext cx="3429000" cy="1093788"/>
          </a:xfrm>
          <a:prstGeom prst="rect">
            <a:avLst/>
          </a:prstGeom>
          <a:noFill/>
          <a:ln w="9525">
            <a:noFill/>
            <a:miter lim="800000"/>
            <a:headEnd/>
            <a:tailEnd/>
          </a:ln>
        </p:spPr>
        <p:txBody>
          <a:bodyPr>
            <a:spAutoFit/>
          </a:bodyPr>
          <a:lstStyle/>
          <a:p>
            <a:pPr>
              <a:defRPr/>
            </a:pPr>
            <a:r>
              <a:rPr lang="en-US" sz="1400" dirty="0">
                <a:solidFill>
                  <a:schemeClr val="accent6"/>
                </a:solidFill>
              </a:rPr>
              <a:t>Source: </a:t>
            </a:r>
          </a:p>
          <a:p>
            <a:pPr>
              <a:defRPr/>
            </a:pPr>
            <a:r>
              <a:rPr lang="en-US" sz="1400" dirty="0">
                <a:solidFill>
                  <a:schemeClr val="tx1"/>
                </a:solidFill>
              </a:rPr>
              <a:t>M.T. Goodrich, </a:t>
            </a:r>
            <a:r>
              <a:rPr lang="en-US" sz="1400" dirty="0" err="1">
                <a:solidFill>
                  <a:schemeClr val="tx1"/>
                </a:solidFill>
                <a:hlinkClick r:id="rId3"/>
              </a:rPr>
              <a:t>Probabalistic</a:t>
            </a:r>
            <a:r>
              <a:rPr lang="en-US" sz="1400" dirty="0">
                <a:solidFill>
                  <a:schemeClr val="tx1"/>
                </a:solidFill>
                <a:hlinkClick r:id="rId3"/>
              </a:rPr>
              <a:t> Packet Marking for Large-Scale IP </a:t>
            </a:r>
            <a:r>
              <a:rPr lang="en-US" sz="1400" dirty="0" err="1">
                <a:solidFill>
                  <a:schemeClr val="tx1"/>
                </a:solidFill>
                <a:hlinkClick r:id="rId3"/>
              </a:rPr>
              <a:t>Traceback</a:t>
            </a:r>
            <a:r>
              <a:rPr lang="en-US" sz="1400" dirty="0">
                <a:solidFill>
                  <a:schemeClr val="tx1"/>
                </a:solidFill>
              </a:rPr>
              <a:t>, IEEE/ACM Transactions on Networking 16:1, 2008.</a:t>
            </a:r>
          </a:p>
        </p:txBody>
      </p:sp>
    </p:spTree>
    <p:extLst>
      <p:ext uri="{BB962C8B-B14F-4D97-AF65-F5344CB8AC3E}">
        <p14:creationId xmlns:p14="http://schemas.microsoft.com/office/powerpoint/2010/main" val="82882269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t>IP Traceback</a:t>
            </a:r>
          </a:p>
        </p:txBody>
      </p:sp>
      <p:sp>
        <p:nvSpPr>
          <p:cNvPr id="3" name="Content Placeholder 2"/>
          <p:cNvSpPr>
            <a:spLocks noGrp="1"/>
          </p:cNvSpPr>
          <p:nvPr>
            <p:ph idx="1"/>
          </p:nvPr>
        </p:nvSpPr>
        <p:spPr>
          <a:xfrm>
            <a:off x="457200" y="1600200"/>
            <a:ext cx="8228013" cy="4724400"/>
          </a:xfrm>
        </p:spPr>
        <p:txBody>
          <a:bodyPr numCol="2" rtlCol="0">
            <a:normAutofit fontScale="92500" lnSpcReduction="20000"/>
          </a:bodyPr>
          <a:lstStyle/>
          <a:p>
            <a:pPr eaLnBrk="1" fontAlgn="auto" hangingPunct="1">
              <a:lnSpc>
                <a:spcPct val="120000"/>
              </a:lnSpc>
              <a:spcAft>
                <a:spcPts val="0"/>
              </a:spcAft>
              <a:buFont typeface="Arial" pitchFamily="34" charset="0"/>
              <a:buChar char="•"/>
              <a:defRPr/>
            </a:pPr>
            <a:r>
              <a:rPr lang="en-US" dirty="0" smtClean="0"/>
              <a:t>Problem</a:t>
            </a:r>
          </a:p>
          <a:p>
            <a:pPr lvl="1" eaLnBrk="1" fontAlgn="auto" hangingPunct="1">
              <a:lnSpc>
                <a:spcPct val="120000"/>
              </a:lnSpc>
              <a:spcAft>
                <a:spcPts val="0"/>
              </a:spcAft>
              <a:buFont typeface="Arial" pitchFamily="34" charset="0"/>
              <a:buChar char="–"/>
              <a:defRPr/>
            </a:pPr>
            <a:r>
              <a:rPr lang="en-US" dirty="0" smtClean="0"/>
              <a:t>How to identify leaves of </a:t>
            </a:r>
            <a:r>
              <a:rPr lang="en-US" dirty="0" err="1" smtClean="0"/>
              <a:t>DoS</a:t>
            </a:r>
            <a:r>
              <a:rPr lang="en-US" dirty="0" smtClean="0"/>
              <a:t> propagation tree</a:t>
            </a:r>
          </a:p>
          <a:p>
            <a:pPr lvl="1" eaLnBrk="1" fontAlgn="auto" hangingPunct="1">
              <a:lnSpc>
                <a:spcPct val="120000"/>
              </a:lnSpc>
              <a:spcAft>
                <a:spcPts val="0"/>
              </a:spcAft>
              <a:buFont typeface="Arial" pitchFamily="34" charset="0"/>
              <a:buChar char="–"/>
              <a:defRPr/>
            </a:pPr>
            <a:r>
              <a:rPr lang="en-US" dirty="0" smtClean="0"/>
              <a:t>Routers next to attacker</a:t>
            </a:r>
          </a:p>
          <a:p>
            <a:pPr eaLnBrk="1" fontAlgn="auto" hangingPunct="1">
              <a:lnSpc>
                <a:spcPct val="120000"/>
              </a:lnSpc>
              <a:spcAft>
                <a:spcPts val="0"/>
              </a:spcAft>
              <a:buFont typeface="Arial" pitchFamily="34" charset="0"/>
              <a:buChar char="•"/>
              <a:defRPr/>
            </a:pPr>
            <a:r>
              <a:rPr lang="en-US" dirty="0" smtClean="0"/>
              <a:t>Issues</a:t>
            </a:r>
          </a:p>
          <a:p>
            <a:pPr lvl="1" eaLnBrk="1" fontAlgn="auto" hangingPunct="1">
              <a:lnSpc>
                <a:spcPct val="120000"/>
              </a:lnSpc>
              <a:spcAft>
                <a:spcPts val="0"/>
              </a:spcAft>
              <a:buFont typeface="Arial" pitchFamily="34" charset="0"/>
              <a:buChar char="–"/>
              <a:defRPr/>
            </a:pPr>
            <a:r>
              <a:rPr lang="en-US" dirty="0" smtClean="0"/>
              <a:t>There are more than 2M internet routers</a:t>
            </a:r>
          </a:p>
          <a:p>
            <a:pPr lvl="1" eaLnBrk="1" fontAlgn="auto" hangingPunct="1">
              <a:lnSpc>
                <a:spcPct val="120000"/>
              </a:lnSpc>
              <a:spcAft>
                <a:spcPts val="0"/>
              </a:spcAft>
              <a:buFont typeface="Arial" pitchFamily="34" charset="0"/>
              <a:buChar char="–"/>
              <a:defRPr/>
            </a:pPr>
            <a:r>
              <a:rPr lang="en-US" dirty="0" smtClean="0"/>
              <a:t>Attacker can spoof source address</a:t>
            </a:r>
          </a:p>
          <a:p>
            <a:pPr lvl="1" eaLnBrk="1" fontAlgn="auto" hangingPunct="1">
              <a:lnSpc>
                <a:spcPct val="120000"/>
              </a:lnSpc>
              <a:spcAft>
                <a:spcPts val="0"/>
              </a:spcAft>
              <a:buFont typeface="Arial" pitchFamily="34" charset="0"/>
              <a:buChar char="–"/>
              <a:defRPr/>
            </a:pPr>
            <a:r>
              <a:rPr lang="en-US" dirty="0" smtClean="0"/>
              <a:t>Attacker  knows that </a:t>
            </a:r>
            <a:r>
              <a:rPr lang="en-US" dirty="0" err="1" smtClean="0"/>
              <a:t>traceback</a:t>
            </a:r>
            <a:r>
              <a:rPr lang="en-US" dirty="0" smtClean="0"/>
              <a:t> is being performed</a:t>
            </a:r>
          </a:p>
          <a:p>
            <a:pPr eaLnBrk="1" fontAlgn="auto" hangingPunct="1">
              <a:lnSpc>
                <a:spcPct val="120000"/>
              </a:lnSpc>
              <a:spcAft>
                <a:spcPts val="0"/>
              </a:spcAft>
              <a:buFont typeface="Arial" pitchFamily="34" charset="0"/>
              <a:buChar char="•"/>
              <a:defRPr/>
            </a:pPr>
            <a:r>
              <a:rPr lang="en-US" dirty="0" smtClean="0"/>
              <a:t>Approaches</a:t>
            </a:r>
          </a:p>
          <a:p>
            <a:pPr lvl="1" eaLnBrk="1" fontAlgn="auto" hangingPunct="1">
              <a:lnSpc>
                <a:spcPct val="120000"/>
              </a:lnSpc>
              <a:spcAft>
                <a:spcPts val="0"/>
              </a:spcAft>
              <a:buFont typeface="Arial" pitchFamily="34" charset="0"/>
              <a:buChar char="–"/>
              <a:defRPr/>
            </a:pPr>
            <a:r>
              <a:rPr lang="en-US" dirty="0" smtClean="0"/>
              <a:t>Filtering and tracing (immediate reaction)</a:t>
            </a:r>
          </a:p>
          <a:p>
            <a:pPr lvl="1" eaLnBrk="1" fontAlgn="auto" hangingPunct="1">
              <a:lnSpc>
                <a:spcPct val="120000"/>
              </a:lnSpc>
              <a:spcAft>
                <a:spcPts val="0"/>
              </a:spcAft>
              <a:buFont typeface="Arial" pitchFamily="34" charset="0"/>
              <a:buChar char="–"/>
              <a:defRPr/>
            </a:pPr>
            <a:r>
              <a:rPr lang="en-US" dirty="0" smtClean="0"/>
              <a:t>Messaging (additional traffic)</a:t>
            </a:r>
          </a:p>
          <a:p>
            <a:pPr lvl="1" eaLnBrk="1" fontAlgn="auto" hangingPunct="1">
              <a:lnSpc>
                <a:spcPct val="120000"/>
              </a:lnSpc>
              <a:spcAft>
                <a:spcPts val="0"/>
              </a:spcAft>
              <a:buFont typeface="Arial" pitchFamily="34" charset="0"/>
              <a:buChar char="–"/>
              <a:defRPr/>
            </a:pPr>
            <a:r>
              <a:rPr lang="en-US" dirty="0" smtClean="0"/>
              <a:t>Logging (additional storage)</a:t>
            </a:r>
          </a:p>
          <a:p>
            <a:pPr lvl="1" eaLnBrk="1" fontAlgn="auto" hangingPunct="1">
              <a:lnSpc>
                <a:spcPct val="120000"/>
              </a:lnSpc>
              <a:spcAft>
                <a:spcPts val="0"/>
              </a:spcAft>
              <a:buFont typeface="Arial" pitchFamily="34" charset="0"/>
              <a:buChar char="–"/>
              <a:defRPr/>
            </a:pPr>
            <a:r>
              <a:rPr lang="en-US" dirty="0" smtClean="0"/>
              <a:t>Probabilistic marking</a:t>
            </a:r>
          </a:p>
        </p:txBody>
      </p:sp>
      <p:sp>
        <p:nvSpPr>
          <p:cNvPr id="4" name="Date Placeholder 3"/>
          <p:cNvSpPr>
            <a:spLocks noGrp="1"/>
          </p:cNvSpPr>
          <p:nvPr>
            <p:ph type="dt" sz="quarter" idx="10"/>
          </p:nvPr>
        </p:nvSpPr>
        <p:spPr/>
        <p:txBody>
          <a:bodyPr/>
          <a:lstStyle/>
          <a:p>
            <a:pPr>
              <a:defRPr/>
            </a:pPr>
            <a:fld id="{0737BD7C-359F-464E-93EF-8718642737DC}" type="datetime1">
              <a:rPr lang="en-US"/>
              <a:pPr>
                <a:defRPr/>
              </a:pPr>
              <a:t>1/26/2018</a:t>
            </a:fld>
            <a:endParaRPr lang="en-US"/>
          </a:p>
        </p:txBody>
      </p:sp>
      <p:sp>
        <p:nvSpPr>
          <p:cNvPr id="5" name="Footer Placeholder 4"/>
          <p:cNvSpPr>
            <a:spLocks noGrp="1"/>
          </p:cNvSpPr>
          <p:nvPr>
            <p:ph type="ftr" sz="quarter" idx="11"/>
          </p:nvPr>
        </p:nvSpPr>
        <p:spPr/>
        <p:txBody>
          <a:bodyPr/>
          <a:lstStyle/>
          <a:p>
            <a:pPr>
              <a:defRPr/>
            </a:pPr>
            <a:r>
              <a:rPr lang="en-US"/>
              <a:t>Networks: IP and TCP</a:t>
            </a:r>
            <a:endParaRPr lang="en-US" dirty="0"/>
          </a:p>
        </p:txBody>
      </p:sp>
      <p:sp>
        <p:nvSpPr>
          <p:cNvPr id="6" name="Slide Number Placeholder 5"/>
          <p:cNvSpPr>
            <a:spLocks noGrp="1"/>
          </p:cNvSpPr>
          <p:nvPr>
            <p:ph type="sldNum" sz="quarter" idx="12"/>
          </p:nvPr>
        </p:nvSpPr>
        <p:spPr/>
        <p:txBody>
          <a:bodyPr/>
          <a:lstStyle/>
          <a:p>
            <a:pPr>
              <a:defRPr/>
            </a:pPr>
            <a:fld id="{4972653E-30D4-4785-80A8-4F8A6679D181}" type="slidenum">
              <a:rPr lang="en-US"/>
              <a:pPr>
                <a:defRPr/>
              </a:pPr>
              <a:t>44</a:t>
            </a:fld>
            <a:endParaRPr lang="en-US"/>
          </a:p>
        </p:txBody>
      </p:sp>
    </p:spTree>
    <p:extLst>
      <p:ext uri="{BB962C8B-B14F-4D97-AF65-F5344CB8AC3E}">
        <p14:creationId xmlns:p14="http://schemas.microsoft.com/office/powerpoint/2010/main" val="1728216330"/>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Probabilistic Packet Marking</a:t>
            </a:r>
          </a:p>
        </p:txBody>
      </p:sp>
      <p:sp>
        <p:nvSpPr>
          <p:cNvPr id="3" name="Content Placeholder 2"/>
          <p:cNvSpPr>
            <a:spLocks noGrp="1"/>
          </p:cNvSpPr>
          <p:nvPr>
            <p:ph idx="1"/>
          </p:nvPr>
        </p:nvSpPr>
        <p:spPr/>
        <p:txBody>
          <a:bodyPr rtlCol="0">
            <a:normAutofit fontScale="92500" lnSpcReduction="10000"/>
          </a:bodyPr>
          <a:lstStyle/>
          <a:p>
            <a:pPr eaLnBrk="1" fontAlgn="auto" hangingPunct="1">
              <a:spcAft>
                <a:spcPts val="0"/>
              </a:spcAft>
              <a:buFont typeface="Arial" pitchFamily="34" charset="0"/>
              <a:buChar char="•"/>
              <a:defRPr/>
            </a:pPr>
            <a:r>
              <a:rPr lang="en-US" dirty="0" smtClean="0"/>
              <a:t>Method</a:t>
            </a:r>
          </a:p>
          <a:p>
            <a:pPr lvl="1" eaLnBrk="1" fontAlgn="auto" hangingPunct="1">
              <a:spcAft>
                <a:spcPts val="0"/>
              </a:spcAft>
              <a:buFont typeface="Arial" pitchFamily="34" charset="0"/>
              <a:buChar char="–"/>
              <a:defRPr/>
            </a:pPr>
            <a:r>
              <a:rPr lang="en-US" dirty="0" smtClean="0"/>
              <a:t>Random injection of information into packet header</a:t>
            </a:r>
          </a:p>
          <a:p>
            <a:pPr lvl="1" eaLnBrk="1" fontAlgn="auto" hangingPunct="1">
              <a:spcAft>
                <a:spcPts val="0"/>
              </a:spcAft>
              <a:buFont typeface="Arial" pitchFamily="34" charset="0"/>
              <a:buChar char="–"/>
              <a:defRPr/>
            </a:pPr>
            <a:r>
              <a:rPr lang="en-US" dirty="0" smtClean="0"/>
              <a:t>Changes seldom used bits</a:t>
            </a:r>
          </a:p>
          <a:p>
            <a:pPr lvl="1" eaLnBrk="1" fontAlgn="auto" hangingPunct="1">
              <a:spcAft>
                <a:spcPts val="0"/>
              </a:spcAft>
              <a:buFont typeface="Arial" pitchFamily="34" charset="0"/>
              <a:buChar char="–"/>
              <a:defRPr/>
            </a:pPr>
            <a:r>
              <a:rPr lang="en-US" dirty="0" smtClean="0"/>
              <a:t>Forward routing information to victim</a:t>
            </a:r>
          </a:p>
          <a:p>
            <a:pPr lvl="1" eaLnBrk="1" fontAlgn="auto" hangingPunct="1">
              <a:spcAft>
                <a:spcPts val="0"/>
              </a:spcAft>
              <a:buFont typeface="Arial" pitchFamily="34" charset="0"/>
              <a:buChar char="–"/>
              <a:defRPr/>
            </a:pPr>
            <a:r>
              <a:rPr lang="en-US" dirty="0" smtClean="0"/>
              <a:t>Redundancy to survive packet losses</a:t>
            </a:r>
          </a:p>
          <a:p>
            <a:pPr eaLnBrk="1" fontAlgn="auto" hangingPunct="1">
              <a:spcAft>
                <a:spcPts val="0"/>
              </a:spcAft>
              <a:buFont typeface="Arial" pitchFamily="34" charset="0"/>
              <a:buChar char="•"/>
              <a:defRPr/>
            </a:pPr>
            <a:r>
              <a:rPr lang="en-US" dirty="0" smtClean="0"/>
              <a:t>Benefits</a:t>
            </a:r>
          </a:p>
          <a:p>
            <a:pPr lvl="1" eaLnBrk="1" fontAlgn="auto" hangingPunct="1">
              <a:spcAft>
                <a:spcPts val="0"/>
              </a:spcAft>
              <a:buFont typeface="Arial" pitchFamily="34" charset="0"/>
              <a:buChar char="–"/>
              <a:defRPr/>
            </a:pPr>
            <a:r>
              <a:rPr lang="en-US" dirty="0" smtClean="0"/>
              <a:t>No additional traffic</a:t>
            </a:r>
          </a:p>
          <a:p>
            <a:pPr lvl="1" eaLnBrk="1" fontAlgn="auto" hangingPunct="1">
              <a:spcAft>
                <a:spcPts val="0"/>
              </a:spcAft>
              <a:buFont typeface="Arial" pitchFamily="34" charset="0"/>
              <a:buChar char="–"/>
              <a:defRPr/>
            </a:pPr>
            <a:r>
              <a:rPr lang="en-US" dirty="0" smtClean="0"/>
              <a:t>No router storage</a:t>
            </a:r>
          </a:p>
          <a:p>
            <a:pPr lvl="1" eaLnBrk="1" fontAlgn="auto" hangingPunct="1">
              <a:spcAft>
                <a:spcPts val="0"/>
              </a:spcAft>
              <a:buFont typeface="Arial" pitchFamily="34" charset="0"/>
              <a:buChar char="–"/>
              <a:defRPr/>
            </a:pPr>
            <a:r>
              <a:rPr lang="en-US" dirty="0" smtClean="0"/>
              <a:t>No packet size increase</a:t>
            </a:r>
          </a:p>
          <a:p>
            <a:pPr lvl="1" eaLnBrk="1" fontAlgn="auto" hangingPunct="1">
              <a:spcAft>
                <a:spcPts val="0"/>
              </a:spcAft>
              <a:buFont typeface="Arial" pitchFamily="34" charset="0"/>
              <a:buChar char="–"/>
              <a:defRPr/>
            </a:pPr>
            <a:r>
              <a:rPr lang="en-US" dirty="0" smtClean="0"/>
              <a:t>Can be performed online or offline</a:t>
            </a:r>
            <a:endParaRPr lang="en-US" dirty="0"/>
          </a:p>
        </p:txBody>
      </p:sp>
      <p:sp>
        <p:nvSpPr>
          <p:cNvPr id="4" name="Date Placeholder 3"/>
          <p:cNvSpPr>
            <a:spLocks noGrp="1"/>
          </p:cNvSpPr>
          <p:nvPr>
            <p:ph type="dt" sz="quarter" idx="10"/>
          </p:nvPr>
        </p:nvSpPr>
        <p:spPr/>
        <p:txBody>
          <a:bodyPr/>
          <a:lstStyle/>
          <a:p>
            <a:pPr>
              <a:defRPr/>
            </a:pPr>
            <a:fld id="{A99D3834-3094-4390-B6A2-7BD59D8D36D6}" type="datetime1">
              <a:rPr lang="en-US"/>
              <a:pPr>
                <a:defRPr/>
              </a:pPr>
              <a:t>1/26/2018</a:t>
            </a:fld>
            <a:endParaRPr lang="en-US"/>
          </a:p>
        </p:txBody>
      </p:sp>
      <p:sp>
        <p:nvSpPr>
          <p:cNvPr id="5" name="Footer Placeholder 4"/>
          <p:cNvSpPr>
            <a:spLocks noGrp="1"/>
          </p:cNvSpPr>
          <p:nvPr>
            <p:ph type="ftr" sz="quarter" idx="11"/>
          </p:nvPr>
        </p:nvSpPr>
        <p:spPr/>
        <p:txBody>
          <a:bodyPr/>
          <a:lstStyle/>
          <a:p>
            <a:pPr>
              <a:defRPr/>
            </a:pPr>
            <a:r>
              <a:rPr lang="en-US"/>
              <a:t>Networks: IP and TCP</a:t>
            </a:r>
            <a:endParaRPr lang="en-US" dirty="0"/>
          </a:p>
        </p:txBody>
      </p:sp>
      <p:sp>
        <p:nvSpPr>
          <p:cNvPr id="6" name="Slide Number Placeholder 5"/>
          <p:cNvSpPr>
            <a:spLocks noGrp="1"/>
          </p:cNvSpPr>
          <p:nvPr>
            <p:ph type="sldNum" sz="quarter" idx="12"/>
          </p:nvPr>
        </p:nvSpPr>
        <p:spPr/>
        <p:txBody>
          <a:bodyPr/>
          <a:lstStyle/>
          <a:p>
            <a:pPr>
              <a:defRPr/>
            </a:pPr>
            <a:fld id="{86A382AE-EC0A-4296-9851-71CB5E943664}" type="slidenum">
              <a:rPr lang="en-US"/>
              <a:pPr>
                <a:defRPr/>
              </a:pPr>
              <a:t>45</a:t>
            </a:fld>
            <a:endParaRPr lang="en-US" dirty="0"/>
          </a:p>
        </p:txBody>
      </p:sp>
    </p:spTree>
    <p:extLst>
      <p:ext uri="{BB962C8B-B14F-4D97-AF65-F5344CB8AC3E}">
        <p14:creationId xmlns:p14="http://schemas.microsoft.com/office/powerpoint/2010/main" val="363058681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t>Transmission Control Protocol</a:t>
            </a:r>
          </a:p>
        </p:txBody>
      </p:sp>
      <p:sp>
        <p:nvSpPr>
          <p:cNvPr id="36867" name="Rectangle 2"/>
          <p:cNvSpPr>
            <a:spLocks noGrp="1" noChangeArrowheads="1"/>
          </p:cNvSpPr>
          <p:nvPr>
            <p:ph idx="1"/>
          </p:nvPr>
        </p:nvSpPr>
        <p:spPr/>
        <p:txBody>
          <a:bodyPr rIns="129200" rtlCol="0">
            <a:normAutofit fontScale="92500" lnSpcReduction="10000"/>
          </a:bodyPr>
          <a:lstStyle/>
          <a:p>
            <a:pPr eaLnBrk="1" fontAlgn="auto" hangingPunct="1">
              <a:spcBef>
                <a:spcPct val="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300" dirty="0" smtClean="0"/>
              <a:t>TCP is a transport layer protocol guaranteeing reliable data transfer, in-order delivery of messages and the ability to distinguish data for multiple concurrent applications on the same host</a:t>
            </a:r>
          </a:p>
          <a:p>
            <a:pPr eaLnBrk="1" fontAlgn="auto" hangingPunct="1">
              <a:spcBef>
                <a:spcPts val="50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300" dirty="0" smtClean="0"/>
              <a:t>Most popular application protocols, including WWW, FTP and SSH are built on top of TCP</a:t>
            </a:r>
          </a:p>
          <a:p>
            <a:pPr eaLnBrk="1" fontAlgn="auto" hangingPunct="1">
              <a:spcBef>
                <a:spcPts val="50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300" dirty="0" smtClean="0"/>
              <a:t>TCP takes a stream of 8-bit byte data, packages it into appropriately sized segment and calls on IP to transmit these packets</a:t>
            </a:r>
          </a:p>
          <a:p>
            <a:pPr eaLnBrk="1" fontAlgn="auto" hangingPunct="1">
              <a:spcBef>
                <a:spcPts val="50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300" dirty="0" smtClean="0"/>
              <a:t>Delivery order is maintained by marking each packet with a </a:t>
            </a:r>
            <a:r>
              <a:rPr lang="en-US" sz="2300" dirty="0" smtClean="0">
                <a:solidFill>
                  <a:schemeClr val="accent6"/>
                </a:solidFill>
              </a:rPr>
              <a:t>sequence number</a:t>
            </a:r>
          </a:p>
          <a:p>
            <a:pPr eaLnBrk="1" fontAlgn="auto" hangingPunct="1">
              <a:spcBef>
                <a:spcPts val="50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300" dirty="0" smtClean="0"/>
              <a:t>Every time TCP receives a packet, it sends out an ACK to indicate successful receipt of the packet. </a:t>
            </a:r>
          </a:p>
          <a:p>
            <a:pPr eaLnBrk="1" fontAlgn="auto" hangingPunct="1">
              <a:spcBef>
                <a:spcPts val="50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300" dirty="0" smtClean="0"/>
              <a:t>TCP generally checks data transmitted by comparing a checksum of the data with a checksum encoded in the packet</a:t>
            </a:r>
          </a:p>
        </p:txBody>
      </p:sp>
      <p:sp>
        <p:nvSpPr>
          <p:cNvPr id="5" name="Date Placeholder 4"/>
          <p:cNvSpPr>
            <a:spLocks noGrp="1"/>
          </p:cNvSpPr>
          <p:nvPr>
            <p:ph type="dt" sz="quarter" idx="10"/>
          </p:nvPr>
        </p:nvSpPr>
        <p:spPr/>
        <p:txBody>
          <a:bodyPr/>
          <a:lstStyle/>
          <a:p>
            <a:pPr>
              <a:defRPr/>
            </a:pPr>
            <a:fld id="{C03BEAED-DF6F-4AD2-9CAF-BEF20647D495}" type="datetime1">
              <a:rPr lang="en-US"/>
              <a:pPr>
                <a:defRPr/>
              </a:pPr>
              <a:t>1/26/2018</a:t>
            </a:fld>
            <a:endParaRPr lang="en-US"/>
          </a:p>
        </p:txBody>
      </p:sp>
      <p:sp>
        <p:nvSpPr>
          <p:cNvPr id="6" name="Footer Placeholder 5"/>
          <p:cNvSpPr>
            <a:spLocks noGrp="1"/>
          </p:cNvSpPr>
          <p:nvPr>
            <p:ph type="ftr" sz="quarter" idx="11"/>
          </p:nvPr>
        </p:nvSpPr>
        <p:spPr/>
        <p:txBody>
          <a:bodyPr/>
          <a:lstStyle/>
          <a:p>
            <a:pPr>
              <a:defRPr/>
            </a:pPr>
            <a:r>
              <a:rPr lang="en-US"/>
              <a:t>Networks: IP and TCP</a:t>
            </a:r>
            <a:endParaRPr lang="en-US" dirty="0"/>
          </a:p>
        </p:txBody>
      </p:sp>
      <p:sp>
        <p:nvSpPr>
          <p:cNvPr id="4" name="Slide Number Placeholder 3"/>
          <p:cNvSpPr>
            <a:spLocks noGrp="1"/>
          </p:cNvSpPr>
          <p:nvPr>
            <p:ph type="sldNum" sz="quarter" idx="12"/>
          </p:nvPr>
        </p:nvSpPr>
        <p:spPr/>
        <p:txBody>
          <a:bodyPr/>
          <a:lstStyle/>
          <a:p>
            <a:pPr>
              <a:defRPr/>
            </a:pPr>
            <a:fld id="{5E38B25B-8416-4CB1-9E13-67134E2A0B33}" type="slidenum">
              <a:rPr lang="en-US"/>
              <a:pPr>
                <a:defRPr/>
              </a:pPr>
              <a:t>46</a:t>
            </a:fld>
            <a:endParaRPr lang="en-US" dirty="0"/>
          </a:p>
        </p:txBody>
      </p:sp>
    </p:spTree>
    <p:extLst>
      <p:ext uri="{BB962C8B-B14F-4D97-AF65-F5344CB8AC3E}">
        <p14:creationId xmlns:p14="http://schemas.microsoft.com/office/powerpoint/2010/main" val="333878706"/>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t>Ports</a:t>
            </a:r>
          </a:p>
        </p:txBody>
      </p:sp>
      <p:sp>
        <p:nvSpPr>
          <p:cNvPr id="43011" name="Rectangle 2"/>
          <p:cNvSpPr>
            <a:spLocks noGrp="1" noChangeArrowheads="1"/>
          </p:cNvSpPr>
          <p:nvPr>
            <p:ph idx="1"/>
          </p:nvPr>
        </p:nvSpPr>
        <p:spPr>
          <a:xfrm>
            <a:off x="457200" y="1600200"/>
            <a:ext cx="8228013" cy="4724400"/>
          </a:xfrm>
        </p:spPr>
        <p:txBody>
          <a:bodyPr rIns="129200" rtlCol="0">
            <a:normAutofit fontScale="92500"/>
          </a:bodyPr>
          <a:lstStyle/>
          <a:p>
            <a:pPr eaLnBrk="1" fontAlgn="auto" hangingPunct="1">
              <a:lnSpc>
                <a:spcPct val="110000"/>
              </a:lnSpc>
              <a:spcBef>
                <a:spcPct val="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300" dirty="0" smtClean="0"/>
              <a:t>TCP supports multiple concurrent applications on the same server</a:t>
            </a:r>
          </a:p>
          <a:p>
            <a:pPr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300" dirty="0" smtClean="0"/>
              <a:t>Accomplishes this by having ports, 16 bit numbers identifying where data is directed</a:t>
            </a:r>
          </a:p>
          <a:p>
            <a:pPr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300" dirty="0" smtClean="0"/>
              <a:t>The TCP header includes space for both a source and a destination port, thus allowing TCP to route all data</a:t>
            </a:r>
          </a:p>
          <a:p>
            <a:pPr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300" dirty="0" smtClean="0"/>
              <a:t>In most cases, both TCP and UDP use the same port numbers for the same applications</a:t>
            </a:r>
          </a:p>
          <a:p>
            <a:pPr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300" dirty="0" smtClean="0"/>
              <a:t>Ports 0 through 1023 are reserved for use by known protocols.</a:t>
            </a:r>
          </a:p>
          <a:p>
            <a:pPr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300" dirty="0" smtClean="0"/>
              <a:t>Ports 1024 through 49151 are known as user ports, and should be used by most user programs for listening to connections and the like</a:t>
            </a:r>
          </a:p>
          <a:p>
            <a:pPr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300" dirty="0" smtClean="0"/>
              <a:t>Ports 49152 through 65535 are private ports used for dynamic allocation by socket libraries</a:t>
            </a:r>
          </a:p>
        </p:txBody>
      </p:sp>
      <p:sp>
        <p:nvSpPr>
          <p:cNvPr id="5" name="Date Placeholder 4"/>
          <p:cNvSpPr>
            <a:spLocks noGrp="1"/>
          </p:cNvSpPr>
          <p:nvPr>
            <p:ph type="dt" sz="quarter" idx="10"/>
          </p:nvPr>
        </p:nvSpPr>
        <p:spPr/>
        <p:txBody>
          <a:bodyPr/>
          <a:lstStyle/>
          <a:p>
            <a:pPr>
              <a:defRPr/>
            </a:pPr>
            <a:fld id="{9ADAE885-6561-43A3-9957-06ED9D958A1F}" type="datetime1">
              <a:rPr lang="en-US"/>
              <a:pPr>
                <a:defRPr/>
              </a:pPr>
              <a:t>1/26/2018</a:t>
            </a:fld>
            <a:endParaRPr lang="en-US"/>
          </a:p>
        </p:txBody>
      </p:sp>
      <p:sp>
        <p:nvSpPr>
          <p:cNvPr id="6" name="Footer Placeholder 5"/>
          <p:cNvSpPr>
            <a:spLocks noGrp="1"/>
          </p:cNvSpPr>
          <p:nvPr>
            <p:ph type="ftr" sz="quarter" idx="11"/>
          </p:nvPr>
        </p:nvSpPr>
        <p:spPr/>
        <p:txBody>
          <a:bodyPr/>
          <a:lstStyle/>
          <a:p>
            <a:pPr>
              <a:defRPr/>
            </a:pPr>
            <a:r>
              <a:rPr lang="en-US"/>
              <a:t>Networks: IP and TCP</a:t>
            </a:r>
            <a:endParaRPr lang="en-US" dirty="0"/>
          </a:p>
        </p:txBody>
      </p:sp>
      <p:sp>
        <p:nvSpPr>
          <p:cNvPr id="4" name="Slide Number Placeholder 3"/>
          <p:cNvSpPr>
            <a:spLocks noGrp="1"/>
          </p:cNvSpPr>
          <p:nvPr>
            <p:ph type="sldNum" sz="quarter" idx="12"/>
          </p:nvPr>
        </p:nvSpPr>
        <p:spPr/>
        <p:txBody>
          <a:bodyPr/>
          <a:lstStyle/>
          <a:p>
            <a:pPr>
              <a:defRPr/>
            </a:pPr>
            <a:fld id="{67A0F023-E18C-4EE1-88A8-9027242E535D}" type="slidenum">
              <a:rPr lang="en-US"/>
              <a:pPr>
                <a:defRPr/>
              </a:pPr>
              <a:t>47</a:t>
            </a:fld>
            <a:endParaRPr lang="en-US"/>
          </a:p>
        </p:txBody>
      </p:sp>
    </p:spTree>
    <p:extLst>
      <p:ext uri="{BB962C8B-B14F-4D97-AF65-F5344CB8AC3E}">
        <p14:creationId xmlns:p14="http://schemas.microsoft.com/office/powerpoint/2010/main" val="192254345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t>TCP Packet Format</a:t>
            </a:r>
          </a:p>
        </p:txBody>
      </p:sp>
      <p:sp>
        <p:nvSpPr>
          <p:cNvPr id="5" name="Date Placeholder 4"/>
          <p:cNvSpPr>
            <a:spLocks noGrp="1"/>
          </p:cNvSpPr>
          <p:nvPr>
            <p:ph type="dt" sz="quarter" idx="10"/>
          </p:nvPr>
        </p:nvSpPr>
        <p:spPr/>
        <p:txBody>
          <a:bodyPr/>
          <a:lstStyle/>
          <a:p>
            <a:pPr>
              <a:defRPr/>
            </a:pPr>
            <a:fld id="{6C07D990-892C-43F9-8CE7-DEEF398A94F5}" type="datetime1">
              <a:rPr lang="en-US"/>
              <a:pPr>
                <a:defRPr/>
              </a:pPr>
              <a:t>1/26/2018</a:t>
            </a:fld>
            <a:endParaRPr lang="en-US"/>
          </a:p>
        </p:txBody>
      </p:sp>
      <p:sp>
        <p:nvSpPr>
          <p:cNvPr id="6" name="Footer Placeholder 5"/>
          <p:cNvSpPr>
            <a:spLocks noGrp="1"/>
          </p:cNvSpPr>
          <p:nvPr>
            <p:ph type="ftr" sz="quarter" idx="11"/>
          </p:nvPr>
        </p:nvSpPr>
        <p:spPr/>
        <p:txBody>
          <a:bodyPr/>
          <a:lstStyle/>
          <a:p>
            <a:pPr>
              <a:defRPr/>
            </a:pPr>
            <a:r>
              <a:rPr lang="en-US"/>
              <a:t>Networks: IP and TCP</a:t>
            </a:r>
            <a:endParaRPr lang="en-US" dirty="0"/>
          </a:p>
        </p:txBody>
      </p:sp>
      <p:sp>
        <p:nvSpPr>
          <p:cNvPr id="4" name="Slide Number Placeholder 3"/>
          <p:cNvSpPr>
            <a:spLocks noGrp="1"/>
          </p:cNvSpPr>
          <p:nvPr>
            <p:ph type="sldNum" sz="quarter" idx="12"/>
          </p:nvPr>
        </p:nvSpPr>
        <p:spPr/>
        <p:txBody>
          <a:bodyPr/>
          <a:lstStyle/>
          <a:p>
            <a:pPr>
              <a:defRPr/>
            </a:pPr>
            <a:fld id="{E3EFE65F-51FA-440C-90B1-4EB8B19CEF40}" type="slidenum">
              <a:rPr lang="en-US"/>
              <a:pPr>
                <a:defRPr/>
              </a:pPr>
              <a:t>48</a:t>
            </a:fld>
            <a:endParaRPr lang="en-US"/>
          </a:p>
        </p:txBody>
      </p:sp>
      <p:graphicFrame>
        <p:nvGraphicFramePr>
          <p:cNvPr id="7" name="Table 6"/>
          <p:cNvGraphicFramePr>
            <a:graphicFrameLocks noGrp="1"/>
          </p:cNvGraphicFramePr>
          <p:nvPr/>
        </p:nvGraphicFramePr>
        <p:xfrm>
          <a:off x="914400" y="1319213"/>
          <a:ext cx="7505297" cy="4945906"/>
        </p:xfrm>
        <a:graphic>
          <a:graphicData uri="http://schemas.openxmlformats.org/drawingml/2006/table">
            <a:tbl>
              <a:tblPr firstRow="1" bandRow="1">
                <a:tableStyleId>{5C22544A-7EE6-4342-B048-85BDC9FD1C3A}</a:tableStyleId>
              </a:tblPr>
              <a:tblGrid>
                <a:gridCol w="1087936"/>
                <a:gridCol w="992901"/>
                <a:gridCol w="1040419"/>
                <a:gridCol w="116840"/>
                <a:gridCol w="1026300"/>
                <a:gridCol w="1625653"/>
                <a:gridCol w="1615248"/>
              </a:tblGrid>
              <a:tr h="308834">
                <a:tc>
                  <a:txBody>
                    <a:bodyPr/>
                    <a:lstStyle/>
                    <a:p>
                      <a:pPr algn="ctr"/>
                      <a:r>
                        <a:rPr lang="en-US" dirty="0" smtClean="0">
                          <a:solidFill>
                            <a:schemeClr val="tx1"/>
                          </a:solidFill>
                        </a:rPr>
                        <a:t>Bit Offset</a:t>
                      </a:r>
                      <a:endParaRPr lang="en-US" dirty="0">
                        <a:solidFill>
                          <a:schemeClr val="tx1"/>
                        </a:solidFill>
                      </a:endParaRPr>
                    </a:p>
                  </a:txBody>
                  <a:tcPr>
                    <a:solidFill>
                      <a:schemeClr val="bg1">
                        <a:lumMod val="85000"/>
                      </a:schemeClr>
                    </a:solidFill>
                  </a:tcPr>
                </a:tc>
                <a:tc>
                  <a:txBody>
                    <a:bodyPr/>
                    <a:lstStyle/>
                    <a:p>
                      <a:pPr algn="ctr"/>
                      <a:r>
                        <a:rPr lang="en-US" dirty="0" smtClean="0">
                          <a:solidFill>
                            <a:schemeClr val="tx1"/>
                          </a:solidFill>
                        </a:rPr>
                        <a:t>0-3</a:t>
                      </a:r>
                      <a:endParaRPr lang="en-US" dirty="0">
                        <a:solidFill>
                          <a:schemeClr val="tx1"/>
                        </a:solidFill>
                      </a:endParaRPr>
                    </a:p>
                  </a:txBody>
                  <a:tcPr>
                    <a:solidFill>
                      <a:schemeClr val="bg1">
                        <a:lumMod val="85000"/>
                      </a:schemeClr>
                    </a:solidFill>
                  </a:tcPr>
                </a:tc>
                <a:tc gridSpan="2">
                  <a:txBody>
                    <a:bodyPr/>
                    <a:lstStyle/>
                    <a:p>
                      <a:pPr algn="ctr"/>
                      <a:r>
                        <a:rPr lang="en-US" dirty="0" smtClean="0">
                          <a:solidFill>
                            <a:schemeClr val="tx1"/>
                          </a:solidFill>
                        </a:rPr>
                        <a:t>4-7</a:t>
                      </a:r>
                      <a:endParaRPr lang="en-US" dirty="0">
                        <a:solidFill>
                          <a:schemeClr val="tx1"/>
                        </a:solidFill>
                      </a:endParaRPr>
                    </a:p>
                  </a:txBody>
                  <a:tcPr>
                    <a:solidFill>
                      <a:schemeClr val="bg1">
                        <a:lumMod val="85000"/>
                      </a:schemeClr>
                    </a:solidFill>
                  </a:tcPr>
                </a:tc>
                <a:tc hMerge="1">
                  <a:txBody>
                    <a:bodyPr/>
                    <a:lstStyle/>
                    <a:p>
                      <a:pPr algn="ctr"/>
                      <a:endParaRPr lang="en-US" dirty="0">
                        <a:solidFill>
                          <a:schemeClr val="tx1"/>
                        </a:solidFill>
                      </a:endParaRPr>
                    </a:p>
                  </a:txBody>
                  <a:tcPr>
                    <a:solidFill>
                      <a:schemeClr val="bg1">
                        <a:lumMod val="85000"/>
                      </a:schemeClr>
                    </a:solidFill>
                  </a:tcPr>
                </a:tc>
                <a:tc>
                  <a:txBody>
                    <a:bodyPr/>
                    <a:lstStyle/>
                    <a:p>
                      <a:pPr algn="ctr"/>
                      <a:r>
                        <a:rPr lang="en-US" dirty="0" smtClean="0">
                          <a:solidFill>
                            <a:schemeClr val="tx1"/>
                          </a:solidFill>
                        </a:rPr>
                        <a:t>8-15</a:t>
                      </a:r>
                      <a:endParaRPr lang="en-US" dirty="0">
                        <a:solidFill>
                          <a:schemeClr val="tx1"/>
                        </a:solidFill>
                      </a:endParaRPr>
                    </a:p>
                  </a:txBody>
                  <a:tcPr>
                    <a:solidFill>
                      <a:schemeClr val="bg1">
                        <a:lumMod val="85000"/>
                      </a:schemeClr>
                    </a:solidFill>
                  </a:tcPr>
                </a:tc>
                <a:tc>
                  <a:txBody>
                    <a:bodyPr/>
                    <a:lstStyle/>
                    <a:p>
                      <a:pPr algn="ctr"/>
                      <a:r>
                        <a:rPr lang="en-US" dirty="0" smtClean="0">
                          <a:solidFill>
                            <a:schemeClr val="tx1"/>
                          </a:solidFill>
                        </a:rPr>
                        <a:t>16-18</a:t>
                      </a:r>
                      <a:endParaRPr lang="en-US" dirty="0">
                        <a:solidFill>
                          <a:schemeClr val="tx1"/>
                        </a:solidFill>
                      </a:endParaRPr>
                    </a:p>
                  </a:txBody>
                  <a:tcPr>
                    <a:solidFill>
                      <a:schemeClr val="bg1">
                        <a:lumMod val="85000"/>
                      </a:schemeClr>
                    </a:solidFill>
                  </a:tcPr>
                </a:tc>
                <a:tc>
                  <a:txBody>
                    <a:bodyPr/>
                    <a:lstStyle/>
                    <a:p>
                      <a:pPr algn="ctr"/>
                      <a:r>
                        <a:rPr lang="en-US" dirty="0" smtClean="0">
                          <a:solidFill>
                            <a:schemeClr val="tx1"/>
                          </a:solidFill>
                        </a:rPr>
                        <a:t>19-31</a:t>
                      </a:r>
                      <a:endParaRPr lang="en-US" dirty="0">
                        <a:solidFill>
                          <a:schemeClr val="tx1"/>
                        </a:solidFill>
                      </a:endParaRPr>
                    </a:p>
                  </a:txBody>
                  <a:tcPr>
                    <a:solidFill>
                      <a:schemeClr val="bg1">
                        <a:lumMod val="85000"/>
                      </a:schemeClr>
                    </a:solidFill>
                  </a:tcPr>
                </a:tc>
              </a:tr>
              <a:tr h="308834">
                <a:tc>
                  <a:txBody>
                    <a:bodyPr/>
                    <a:lstStyle/>
                    <a:p>
                      <a:pPr algn="ctr"/>
                      <a:r>
                        <a:rPr lang="en-US" dirty="0" smtClean="0"/>
                        <a:t>0</a:t>
                      </a:r>
                      <a:endParaRPr lang="en-US" dirty="0"/>
                    </a:p>
                  </a:txBody>
                  <a:tcPr/>
                </a:tc>
                <a:tc gridSpan="4">
                  <a:txBody>
                    <a:bodyPr/>
                    <a:lstStyle/>
                    <a:p>
                      <a:pPr algn="ctr"/>
                      <a:r>
                        <a:rPr lang="en-US" b="1" dirty="0" smtClean="0">
                          <a:solidFill>
                            <a:schemeClr val="bg2"/>
                          </a:solidFill>
                        </a:rPr>
                        <a:t>Source Port</a:t>
                      </a:r>
                      <a:endParaRPr lang="en-US" b="1" dirty="0">
                        <a:solidFill>
                          <a:schemeClr val="bg2"/>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a:r>
                        <a:rPr lang="en-US" b="1" dirty="0" smtClean="0">
                          <a:solidFill>
                            <a:schemeClr val="bg2"/>
                          </a:solidFill>
                        </a:rPr>
                        <a:t>Destination Port</a:t>
                      </a:r>
                      <a:endParaRPr lang="en-US" b="1" dirty="0">
                        <a:solidFill>
                          <a:schemeClr val="bg2"/>
                        </a:solidFill>
                      </a:endParaRPr>
                    </a:p>
                  </a:txBody>
                  <a:tcPr/>
                </a:tc>
                <a:tc hMerge="1">
                  <a:txBody>
                    <a:bodyPr/>
                    <a:lstStyle/>
                    <a:p>
                      <a:endParaRPr lang="en-US"/>
                    </a:p>
                  </a:txBody>
                  <a:tcPr/>
                </a:tc>
              </a:tr>
              <a:tr h="308834">
                <a:tc>
                  <a:txBody>
                    <a:bodyPr/>
                    <a:lstStyle/>
                    <a:p>
                      <a:pPr algn="ctr"/>
                      <a:r>
                        <a:rPr lang="en-US" dirty="0" smtClean="0"/>
                        <a:t>32</a:t>
                      </a:r>
                      <a:endParaRPr lang="en-US" dirty="0"/>
                    </a:p>
                  </a:txBody>
                  <a:tcPr/>
                </a:tc>
                <a:tc gridSpan="6">
                  <a:txBody>
                    <a:bodyPr/>
                    <a:lstStyle/>
                    <a:p>
                      <a:pPr algn="ctr"/>
                      <a:r>
                        <a:rPr lang="en-US" b="1" dirty="0" smtClean="0">
                          <a:solidFill>
                            <a:schemeClr val="bg2"/>
                          </a:solidFill>
                        </a:rPr>
                        <a:t>Sequence Number</a:t>
                      </a:r>
                      <a:endParaRPr lang="en-US" b="1" dirty="0">
                        <a:solidFill>
                          <a:schemeClr val="bg2"/>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08834">
                <a:tc>
                  <a:txBody>
                    <a:bodyPr/>
                    <a:lstStyle/>
                    <a:p>
                      <a:pPr algn="ctr"/>
                      <a:r>
                        <a:rPr lang="en-US" dirty="0" smtClean="0"/>
                        <a:t>64</a:t>
                      </a:r>
                      <a:endParaRPr lang="en-US" dirty="0"/>
                    </a:p>
                  </a:txBody>
                  <a:tcPr/>
                </a:tc>
                <a:tc gridSpan="6">
                  <a:txBody>
                    <a:bodyPr/>
                    <a:lstStyle/>
                    <a:p>
                      <a:pPr algn="ctr"/>
                      <a:r>
                        <a:rPr lang="en-US" b="1" dirty="0" smtClean="0">
                          <a:solidFill>
                            <a:schemeClr val="bg2"/>
                          </a:solidFill>
                        </a:rPr>
                        <a:t>Acknowledgment Number</a:t>
                      </a:r>
                      <a:endParaRPr lang="en-US" b="1" dirty="0">
                        <a:solidFill>
                          <a:schemeClr val="bg2"/>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08834">
                <a:tc>
                  <a:txBody>
                    <a:bodyPr/>
                    <a:lstStyle/>
                    <a:p>
                      <a:pPr algn="ctr"/>
                      <a:r>
                        <a:rPr lang="en-US" dirty="0" smtClean="0"/>
                        <a:t>96</a:t>
                      </a:r>
                      <a:endParaRPr lang="en-US" dirty="0"/>
                    </a:p>
                  </a:txBody>
                  <a:tcPr/>
                </a:tc>
                <a:tc>
                  <a:txBody>
                    <a:bodyPr/>
                    <a:lstStyle/>
                    <a:p>
                      <a:pPr algn="ctr"/>
                      <a:r>
                        <a:rPr lang="en-US" dirty="0" smtClean="0"/>
                        <a:t>Offset</a:t>
                      </a:r>
                      <a:endParaRPr lang="en-US" dirty="0"/>
                    </a:p>
                  </a:txBody>
                  <a:tcPr/>
                </a:tc>
                <a:tc>
                  <a:txBody>
                    <a:bodyPr/>
                    <a:lstStyle/>
                    <a:p>
                      <a:pPr algn="ctr"/>
                      <a:r>
                        <a:rPr lang="en-US" dirty="0" smtClean="0"/>
                        <a:t>Reserved</a:t>
                      </a:r>
                      <a:endParaRPr lang="en-US" dirty="0"/>
                    </a:p>
                  </a:txBody>
                  <a:tcPr/>
                </a:tc>
                <a:tc gridSpan="2">
                  <a:txBody>
                    <a:bodyPr/>
                    <a:lstStyle/>
                    <a:p>
                      <a:pPr algn="ctr"/>
                      <a:r>
                        <a:rPr lang="en-US" dirty="0" smtClean="0"/>
                        <a:t>Flags</a:t>
                      </a:r>
                      <a:endParaRPr lang="en-US" dirty="0"/>
                    </a:p>
                  </a:txBody>
                  <a:tcPr/>
                </a:tc>
                <a:tc hMerge="1">
                  <a:txBody>
                    <a:bodyPr/>
                    <a:lstStyle/>
                    <a:p>
                      <a:endParaRPr lang="en-US"/>
                    </a:p>
                  </a:txBody>
                  <a:tcPr/>
                </a:tc>
                <a:tc gridSpan="2">
                  <a:txBody>
                    <a:bodyPr/>
                    <a:lstStyle/>
                    <a:p>
                      <a:pPr algn="ctr"/>
                      <a:r>
                        <a:rPr lang="en-US" b="1" dirty="0" smtClean="0">
                          <a:solidFill>
                            <a:schemeClr val="bg2"/>
                          </a:solidFill>
                        </a:rPr>
                        <a:t>Window Size</a:t>
                      </a:r>
                      <a:endParaRPr lang="en-US" b="1" dirty="0">
                        <a:solidFill>
                          <a:schemeClr val="bg2"/>
                        </a:solidFill>
                      </a:endParaRPr>
                    </a:p>
                  </a:txBody>
                  <a:tcPr/>
                </a:tc>
                <a:tc hMerge="1">
                  <a:txBody>
                    <a:bodyPr/>
                    <a:lstStyle/>
                    <a:p>
                      <a:endParaRPr lang="en-US"/>
                    </a:p>
                  </a:txBody>
                  <a:tcPr/>
                </a:tc>
              </a:tr>
              <a:tr h="308834">
                <a:tc>
                  <a:txBody>
                    <a:bodyPr/>
                    <a:lstStyle/>
                    <a:p>
                      <a:pPr algn="ctr"/>
                      <a:r>
                        <a:rPr lang="en-US" dirty="0" smtClean="0"/>
                        <a:t>128</a:t>
                      </a:r>
                      <a:endParaRPr lang="en-US" dirty="0"/>
                    </a:p>
                  </a:txBody>
                  <a:tcPr/>
                </a:tc>
                <a:tc gridSpan="4">
                  <a:txBody>
                    <a:bodyPr/>
                    <a:lstStyle/>
                    <a:p>
                      <a:pPr algn="ctr"/>
                      <a:r>
                        <a:rPr lang="en-US" dirty="0" smtClean="0"/>
                        <a:t>Checksum</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Urgent Pointer</a:t>
                      </a:r>
                    </a:p>
                  </a:txBody>
                  <a:tcPr/>
                </a:tc>
                <a:tc hMerge="1">
                  <a:txBody>
                    <a:bodyPr/>
                    <a:lstStyle/>
                    <a:p>
                      <a:endParaRPr lang="en-US"/>
                    </a:p>
                  </a:txBody>
                  <a:tcPr/>
                </a:tc>
              </a:tr>
              <a:tr h="308834">
                <a:tc>
                  <a:txBody>
                    <a:bodyPr/>
                    <a:lstStyle/>
                    <a:p>
                      <a:pPr algn="ctr"/>
                      <a:r>
                        <a:rPr lang="en-US" dirty="0" smtClean="0"/>
                        <a:t>160</a:t>
                      </a:r>
                      <a:endParaRPr lang="en-US" dirty="0"/>
                    </a:p>
                  </a:txBody>
                  <a:tcPr/>
                </a:tc>
                <a:tc gridSpan="6">
                  <a:txBody>
                    <a:bodyPr/>
                    <a:lstStyle/>
                    <a:p>
                      <a:pPr algn="ctr"/>
                      <a:r>
                        <a:rPr lang="en-US" dirty="0" smtClean="0"/>
                        <a:t>Options</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385586">
                <a:tc>
                  <a:txBody>
                    <a:bodyPr/>
                    <a:lstStyle/>
                    <a:p>
                      <a:pPr algn="ctr"/>
                      <a:r>
                        <a:rPr lang="en-US" dirty="0" smtClean="0"/>
                        <a:t>&gt;=</a:t>
                      </a:r>
                      <a:r>
                        <a:rPr lang="en-US" baseline="0" dirty="0" smtClean="0"/>
                        <a:t> 160</a:t>
                      </a:r>
                      <a:endParaRPr lang="en-US" dirty="0"/>
                    </a:p>
                  </a:txBody>
                  <a:tcPr>
                    <a:solidFill>
                      <a:schemeClr val="accent6">
                        <a:lumMod val="20000"/>
                        <a:lumOff val="80000"/>
                      </a:schemeClr>
                    </a:solidFill>
                  </a:tcPr>
                </a:tc>
                <a:tc gridSpan="6">
                  <a:txBody>
                    <a:bodyPr/>
                    <a:lstStyle/>
                    <a:p>
                      <a:pPr algn="ctr"/>
                      <a:r>
                        <a:rPr lang="en-US" dirty="0" smtClean="0"/>
                        <a:t>Payload</a:t>
                      </a:r>
                      <a:endParaRPr lang="en-US" dirty="0"/>
                    </a:p>
                  </a:txBody>
                  <a:tcP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3235967043"/>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t>Establishing TCP Connections</a:t>
            </a:r>
          </a:p>
        </p:txBody>
      </p:sp>
      <p:sp>
        <p:nvSpPr>
          <p:cNvPr id="18435" name="Rectangle 2"/>
          <p:cNvSpPr>
            <a:spLocks noGrp="1" noChangeArrowheads="1"/>
          </p:cNvSpPr>
          <p:nvPr>
            <p:ph idx="1"/>
          </p:nvPr>
        </p:nvSpPr>
        <p:spPr>
          <a:xfrm>
            <a:off x="457200" y="1447800"/>
            <a:ext cx="8229600" cy="2895600"/>
          </a:xfrm>
        </p:spPr>
        <p:txBody>
          <a:bodyPr rIns="129200" rtlCol="0">
            <a:normAutofit fontScale="77500" lnSpcReduction="20000"/>
          </a:bodyPr>
          <a:lstStyle/>
          <a:p>
            <a:pPr eaLnBrk="1" fontAlgn="auto" hangingPunct="1">
              <a:lnSpc>
                <a:spcPct val="120000"/>
              </a:lnSpc>
              <a:spcBef>
                <a:spcPct val="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600" dirty="0" smtClean="0"/>
              <a:t>TCP connections are established through a three way handshake.</a:t>
            </a:r>
          </a:p>
          <a:p>
            <a:pPr eaLnBrk="1" fontAlgn="auto" hangingPunct="1">
              <a:lnSpc>
                <a:spcPct val="120000"/>
              </a:lnSpc>
              <a:spcBef>
                <a:spcPts val="50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600" dirty="0" smtClean="0"/>
              <a:t>The server generally has a passive listener, waiting for a connection request</a:t>
            </a:r>
          </a:p>
          <a:p>
            <a:pPr eaLnBrk="1" fontAlgn="auto" hangingPunct="1">
              <a:lnSpc>
                <a:spcPct val="120000"/>
              </a:lnSpc>
              <a:spcBef>
                <a:spcPts val="50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600" dirty="0" smtClean="0"/>
              <a:t>The client requests a connection by sending out a SYN packet</a:t>
            </a:r>
          </a:p>
          <a:p>
            <a:pPr eaLnBrk="1" fontAlgn="auto" hangingPunct="1">
              <a:lnSpc>
                <a:spcPct val="120000"/>
              </a:lnSpc>
              <a:spcBef>
                <a:spcPts val="50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600" dirty="0" smtClean="0"/>
              <a:t>The server responds by sending a SYN/ACK packet, indicating an acknowledgment for the connection</a:t>
            </a:r>
          </a:p>
          <a:p>
            <a:pPr eaLnBrk="1" fontAlgn="auto" hangingPunct="1">
              <a:lnSpc>
                <a:spcPct val="120000"/>
              </a:lnSpc>
              <a:spcBef>
                <a:spcPts val="50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600" dirty="0" smtClean="0"/>
              <a:t>The client responds by sending an ACK to the server thus establishing connection</a:t>
            </a:r>
          </a:p>
        </p:txBody>
      </p:sp>
      <p:sp>
        <p:nvSpPr>
          <p:cNvPr id="5" name="Date Placeholder 4"/>
          <p:cNvSpPr>
            <a:spLocks noGrp="1"/>
          </p:cNvSpPr>
          <p:nvPr>
            <p:ph type="dt" sz="quarter" idx="10"/>
          </p:nvPr>
        </p:nvSpPr>
        <p:spPr/>
        <p:txBody>
          <a:bodyPr/>
          <a:lstStyle/>
          <a:p>
            <a:pPr>
              <a:defRPr/>
            </a:pPr>
            <a:fld id="{0640D939-DAAC-4EE3-A6AD-1EBFD476341D}" type="datetime1">
              <a:rPr lang="en-US"/>
              <a:pPr>
                <a:defRPr/>
              </a:pPr>
              <a:t>1/26/2018</a:t>
            </a:fld>
            <a:endParaRPr lang="en-US"/>
          </a:p>
        </p:txBody>
      </p:sp>
      <p:sp>
        <p:nvSpPr>
          <p:cNvPr id="6" name="Footer Placeholder 5"/>
          <p:cNvSpPr>
            <a:spLocks noGrp="1"/>
          </p:cNvSpPr>
          <p:nvPr>
            <p:ph type="ftr" sz="quarter" idx="11"/>
          </p:nvPr>
        </p:nvSpPr>
        <p:spPr/>
        <p:txBody>
          <a:bodyPr/>
          <a:lstStyle/>
          <a:p>
            <a:pPr>
              <a:defRPr/>
            </a:pPr>
            <a:r>
              <a:rPr lang="en-US"/>
              <a:t>Networks: IP and TCP</a:t>
            </a:r>
            <a:endParaRPr lang="en-US" dirty="0"/>
          </a:p>
        </p:txBody>
      </p:sp>
      <p:sp>
        <p:nvSpPr>
          <p:cNvPr id="4" name="Slide Number Placeholder 3"/>
          <p:cNvSpPr>
            <a:spLocks noGrp="1"/>
          </p:cNvSpPr>
          <p:nvPr>
            <p:ph type="sldNum" sz="quarter" idx="12"/>
          </p:nvPr>
        </p:nvSpPr>
        <p:spPr/>
        <p:txBody>
          <a:bodyPr/>
          <a:lstStyle/>
          <a:p>
            <a:pPr>
              <a:defRPr/>
            </a:pPr>
            <a:fld id="{0E8EACD0-E56E-4B11-8B92-CA5DCE906A10}" type="slidenum">
              <a:rPr lang="en-US"/>
              <a:pPr>
                <a:defRPr/>
              </a:pPr>
              <a:t>49</a:t>
            </a:fld>
            <a:endParaRPr lang="en-US"/>
          </a:p>
        </p:txBody>
      </p:sp>
      <p:cxnSp>
        <p:nvCxnSpPr>
          <p:cNvPr id="7" name="Straight Arrow Connector 6"/>
          <p:cNvCxnSpPr/>
          <p:nvPr/>
        </p:nvCxnSpPr>
        <p:spPr>
          <a:xfrm>
            <a:off x="3429000" y="4418013"/>
            <a:ext cx="1981200" cy="15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0800000">
            <a:off x="3429000" y="5105400"/>
            <a:ext cx="19812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962400" y="4114800"/>
            <a:ext cx="914400" cy="5334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600" dirty="0">
                <a:solidFill>
                  <a:schemeClr val="bg1"/>
                </a:solidFill>
              </a:rPr>
              <a:t>SYN</a:t>
            </a:r>
          </a:p>
          <a:p>
            <a:pPr algn="ctr">
              <a:defRPr/>
            </a:pPr>
            <a:r>
              <a:rPr lang="en-US" sz="1400" dirty="0" err="1">
                <a:solidFill>
                  <a:schemeClr val="bg1"/>
                </a:solidFill>
              </a:rPr>
              <a:t>Seq</a:t>
            </a:r>
            <a:r>
              <a:rPr lang="en-US" sz="1400" dirty="0">
                <a:solidFill>
                  <a:schemeClr val="bg1"/>
                </a:solidFill>
              </a:rPr>
              <a:t> = x</a:t>
            </a:r>
          </a:p>
        </p:txBody>
      </p:sp>
      <p:sp>
        <p:nvSpPr>
          <p:cNvPr id="10" name="Rectangle 9"/>
          <p:cNvSpPr/>
          <p:nvPr/>
        </p:nvSpPr>
        <p:spPr>
          <a:xfrm>
            <a:off x="3962400" y="4800600"/>
            <a:ext cx="914400" cy="6096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600" dirty="0">
                <a:solidFill>
                  <a:schemeClr val="bg1"/>
                </a:solidFill>
              </a:rPr>
              <a:t>SYN-ACK</a:t>
            </a:r>
          </a:p>
          <a:p>
            <a:pPr algn="ctr">
              <a:defRPr/>
            </a:pPr>
            <a:r>
              <a:rPr lang="en-US" sz="1400" dirty="0" err="1">
                <a:solidFill>
                  <a:schemeClr val="bg1"/>
                </a:solidFill>
              </a:rPr>
              <a:t>Seq</a:t>
            </a:r>
            <a:r>
              <a:rPr lang="en-US" sz="1400" dirty="0">
                <a:solidFill>
                  <a:schemeClr val="bg1"/>
                </a:solidFill>
              </a:rPr>
              <a:t> = y</a:t>
            </a:r>
          </a:p>
          <a:p>
            <a:pPr algn="ctr">
              <a:defRPr/>
            </a:pPr>
            <a:r>
              <a:rPr lang="en-US" sz="1400" dirty="0" err="1">
                <a:solidFill>
                  <a:schemeClr val="bg1"/>
                </a:solidFill>
              </a:rPr>
              <a:t>Ack</a:t>
            </a:r>
            <a:r>
              <a:rPr lang="en-US" sz="1400" dirty="0">
                <a:solidFill>
                  <a:schemeClr val="bg1"/>
                </a:solidFill>
              </a:rPr>
              <a:t> = x + 1</a:t>
            </a:r>
          </a:p>
        </p:txBody>
      </p:sp>
      <p:cxnSp>
        <p:nvCxnSpPr>
          <p:cNvPr id="11" name="Straight Arrow Connector 10"/>
          <p:cNvCxnSpPr/>
          <p:nvPr/>
        </p:nvCxnSpPr>
        <p:spPr>
          <a:xfrm>
            <a:off x="3429000" y="5865813"/>
            <a:ext cx="1981200" cy="15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962400" y="5562600"/>
            <a:ext cx="914400" cy="609600"/>
          </a:xfrm>
          <a:prstGeom prst="rect">
            <a:avLst/>
          </a:prstGeom>
        </p:spPr>
        <p:style>
          <a:lnRef idx="1">
            <a:schemeClr val="accent1"/>
          </a:lnRef>
          <a:fillRef idx="2">
            <a:schemeClr val="accent1"/>
          </a:fillRef>
          <a:effectRef idx="1">
            <a:schemeClr val="accent1"/>
          </a:effectRef>
          <a:fontRef idx="minor">
            <a:schemeClr val="dk1"/>
          </a:fontRef>
        </p:style>
        <p:txBody>
          <a:bodyPr wrap="none" lIns="0" tIns="0" rIns="0" bIns="0" anchor="ctr"/>
          <a:lstStyle/>
          <a:p>
            <a:pPr algn="ctr">
              <a:defRPr/>
            </a:pPr>
            <a:r>
              <a:rPr lang="en-US" sz="1600" dirty="0">
                <a:solidFill>
                  <a:schemeClr val="bg1"/>
                </a:solidFill>
              </a:rPr>
              <a:t>ACK</a:t>
            </a:r>
          </a:p>
          <a:p>
            <a:pPr algn="ctr">
              <a:defRPr/>
            </a:pPr>
            <a:r>
              <a:rPr lang="en-US" sz="1400" dirty="0" err="1">
                <a:solidFill>
                  <a:schemeClr val="bg1"/>
                </a:solidFill>
              </a:rPr>
              <a:t>Seq</a:t>
            </a:r>
            <a:r>
              <a:rPr lang="en-US" sz="1400" dirty="0">
                <a:solidFill>
                  <a:schemeClr val="bg1"/>
                </a:solidFill>
              </a:rPr>
              <a:t> = x + 1</a:t>
            </a:r>
          </a:p>
          <a:p>
            <a:pPr algn="ctr">
              <a:defRPr/>
            </a:pPr>
            <a:r>
              <a:rPr lang="en-US" sz="1400" dirty="0" err="1">
                <a:solidFill>
                  <a:schemeClr val="bg1"/>
                </a:solidFill>
              </a:rPr>
              <a:t>Ack</a:t>
            </a:r>
            <a:r>
              <a:rPr lang="en-US" sz="1400" dirty="0">
                <a:solidFill>
                  <a:schemeClr val="bg1"/>
                </a:solidFill>
              </a:rPr>
              <a:t> = y + 1</a:t>
            </a:r>
          </a:p>
        </p:txBody>
      </p:sp>
      <p:sp>
        <p:nvSpPr>
          <p:cNvPr id="20493" name="laptop"/>
          <p:cNvSpPr>
            <a:spLocks noEditPoints="1" noChangeArrowheads="1"/>
          </p:cNvSpPr>
          <p:nvPr/>
        </p:nvSpPr>
        <p:spPr bwMode="auto">
          <a:xfrm>
            <a:off x="2076450" y="4648200"/>
            <a:ext cx="1276350" cy="1057275"/>
          </a:xfrm>
          <a:custGeom>
            <a:avLst/>
            <a:gdLst>
              <a:gd name="T0" fmla="*/ 693656502 w 21600"/>
              <a:gd name="T1" fmla="*/ 0 h 21600"/>
              <a:gd name="T2" fmla="*/ 693656502 w 21600"/>
              <a:gd name="T3" fmla="*/ 841207236 h 21600"/>
              <a:gd name="T4" fmla="*/ 2147483647 w 21600"/>
              <a:gd name="T5" fmla="*/ 0 h 21600"/>
              <a:gd name="T6" fmla="*/ 2147483647 w 21600"/>
              <a:gd name="T7" fmla="*/ 841207236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14" name="tower"/>
          <p:cNvSpPr>
            <a:spLocks noEditPoints="1" noChangeArrowheads="1"/>
          </p:cNvSpPr>
          <p:nvPr/>
        </p:nvSpPr>
        <p:spPr bwMode="auto">
          <a:xfrm>
            <a:off x="5572125" y="4191000"/>
            <a:ext cx="904875" cy="180975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ln>
            <a:headEnd/>
            <a:tailEnd/>
          </a:ln>
        </p:spPr>
        <p:style>
          <a:lnRef idx="1">
            <a:schemeClr val="accent4"/>
          </a:lnRef>
          <a:fillRef idx="2">
            <a:schemeClr val="accent4"/>
          </a:fillRef>
          <a:effectRef idx="1">
            <a:schemeClr val="accent4"/>
          </a:effectRef>
          <a:fontRef idx="minor">
            <a:schemeClr val="dk1"/>
          </a:fontRef>
        </p:style>
        <p:txBody>
          <a:bodyPr/>
          <a:lstStyle/>
          <a:p>
            <a:pPr algn="r">
              <a:defRPr/>
            </a:pPr>
            <a:endParaRPr lang="en-US" dirty="0"/>
          </a:p>
        </p:txBody>
      </p:sp>
    </p:spTree>
    <p:extLst>
      <p:ext uri="{BB962C8B-B14F-4D97-AF65-F5344CB8AC3E}">
        <p14:creationId xmlns:p14="http://schemas.microsoft.com/office/powerpoint/2010/main" val="339468873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6"/>
          <p:cNvSpPr>
            <a:spLocks noGrp="1"/>
          </p:cNvSpPr>
          <p:nvPr>
            <p:ph type="title"/>
          </p:nvPr>
        </p:nvSpPr>
        <p:spPr/>
        <p:txBody>
          <a:bodyPr/>
          <a:lstStyle/>
          <a:p>
            <a:pPr eaLnBrk="1" hangingPunct="1"/>
            <a:r>
              <a:rPr lang="en-US" smtClean="0"/>
              <a:t>Packet Switching</a:t>
            </a:r>
          </a:p>
        </p:txBody>
      </p:sp>
      <p:sp>
        <p:nvSpPr>
          <p:cNvPr id="4" name="Date Placeholder 3"/>
          <p:cNvSpPr>
            <a:spLocks noGrp="1"/>
          </p:cNvSpPr>
          <p:nvPr>
            <p:ph type="dt" sz="quarter" idx="10"/>
          </p:nvPr>
        </p:nvSpPr>
        <p:spPr/>
        <p:txBody>
          <a:bodyPr/>
          <a:lstStyle/>
          <a:p>
            <a:pPr>
              <a:defRPr/>
            </a:pPr>
            <a:fld id="{9D6ED8F5-38FD-41B2-A46A-3B8C85415414}" type="datetime1">
              <a:rPr lang="en-US"/>
              <a:pPr>
                <a:defRPr/>
              </a:pPr>
              <a:t>1/26/2018</a:t>
            </a:fld>
            <a:endParaRPr lang="en-US" dirty="0"/>
          </a:p>
        </p:txBody>
      </p:sp>
      <p:sp>
        <p:nvSpPr>
          <p:cNvPr id="6" name="Slide Number Placeholder 5"/>
          <p:cNvSpPr>
            <a:spLocks noGrp="1"/>
          </p:cNvSpPr>
          <p:nvPr>
            <p:ph type="sldNum" sz="quarter" idx="12"/>
          </p:nvPr>
        </p:nvSpPr>
        <p:spPr/>
        <p:txBody>
          <a:bodyPr/>
          <a:lstStyle/>
          <a:p>
            <a:pPr>
              <a:defRPr/>
            </a:pPr>
            <a:fld id="{D18B0D94-17D6-4C33-8496-F8575203402C}"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a:t>Computer Networks</a:t>
            </a:r>
          </a:p>
        </p:txBody>
      </p:sp>
      <p:sp>
        <p:nvSpPr>
          <p:cNvPr id="8" name="Oval 7"/>
          <p:cNvSpPr/>
          <p:nvPr/>
        </p:nvSpPr>
        <p:spPr>
          <a:xfrm>
            <a:off x="1524000" y="2971800"/>
            <a:ext cx="838200" cy="838200"/>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a:t>A</a:t>
            </a:r>
          </a:p>
        </p:txBody>
      </p:sp>
      <p:sp>
        <p:nvSpPr>
          <p:cNvPr id="9" name="Oval 8"/>
          <p:cNvSpPr/>
          <p:nvPr/>
        </p:nvSpPr>
        <p:spPr>
          <a:xfrm>
            <a:off x="2971800" y="48006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C</a:t>
            </a:r>
          </a:p>
        </p:txBody>
      </p:sp>
      <p:sp>
        <p:nvSpPr>
          <p:cNvPr id="10" name="Oval 9"/>
          <p:cNvSpPr/>
          <p:nvPr/>
        </p:nvSpPr>
        <p:spPr>
          <a:xfrm>
            <a:off x="3200400" y="18288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B</a:t>
            </a:r>
          </a:p>
        </p:txBody>
      </p:sp>
      <p:sp>
        <p:nvSpPr>
          <p:cNvPr id="11" name="Oval 10"/>
          <p:cNvSpPr/>
          <p:nvPr/>
        </p:nvSpPr>
        <p:spPr>
          <a:xfrm>
            <a:off x="4572000" y="34290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D</a:t>
            </a:r>
          </a:p>
        </p:txBody>
      </p:sp>
      <p:sp>
        <p:nvSpPr>
          <p:cNvPr id="12" name="Oval 11"/>
          <p:cNvSpPr/>
          <p:nvPr/>
        </p:nvSpPr>
        <p:spPr>
          <a:xfrm>
            <a:off x="6553200" y="2438400"/>
            <a:ext cx="838200" cy="838200"/>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a:t>F</a:t>
            </a:r>
          </a:p>
        </p:txBody>
      </p:sp>
      <p:sp>
        <p:nvSpPr>
          <p:cNvPr id="13" name="Oval 12"/>
          <p:cNvSpPr/>
          <p:nvPr/>
        </p:nvSpPr>
        <p:spPr>
          <a:xfrm>
            <a:off x="6324600" y="51054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D</a:t>
            </a:r>
          </a:p>
        </p:txBody>
      </p:sp>
      <p:sp>
        <p:nvSpPr>
          <p:cNvPr id="14" name="Rectangle 13"/>
          <p:cNvSpPr/>
          <p:nvPr/>
        </p:nvSpPr>
        <p:spPr>
          <a:xfrm>
            <a:off x="304800" y="32004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3</a:t>
            </a:r>
          </a:p>
        </p:txBody>
      </p:sp>
      <p:sp>
        <p:nvSpPr>
          <p:cNvPr id="15" name="Rectangle 14"/>
          <p:cNvSpPr/>
          <p:nvPr/>
        </p:nvSpPr>
        <p:spPr>
          <a:xfrm>
            <a:off x="7864475" y="26670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2</a:t>
            </a:r>
          </a:p>
        </p:txBody>
      </p:sp>
      <p:sp>
        <p:nvSpPr>
          <p:cNvPr id="16" name="Rectangle 15"/>
          <p:cNvSpPr/>
          <p:nvPr/>
        </p:nvSpPr>
        <p:spPr>
          <a:xfrm>
            <a:off x="7467600" y="26670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1</a:t>
            </a:r>
          </a:p>
        </p:txBody>
      </p:sp>
      <p:cxnSp>
        <p:nvCxnSpPr>
          <p:cNvPr id="18" name="Straight Connector 17"/>
          <p:cNvCxnSpPr>
            <a:stCxn id="8" idx="7"/>
            <a:endCxn id="10" idx="3"/>
          </p:cNvCxnSpPr>
          <p:nvPr/>
        </p:nvCxnSpPr>
        <p:spPr>
          <a:xfrm rot="5400000" flipH="1" flipV="1">
            <a:off x="2506663" y="2278063"/>
            <a:ext cx="549275" cy="1082675"/>
          </a:xfrm>
          <a:prstGeom prst="line">
            <a:avLst/>
          </a:prstGeom>
        </p:spPr>
        <p:style>
          <a:lnRef idx="3">
            <a:schemeClr val="accent3"/>
          </a:lnRef>
          <a:fillRef idx="0">
            <a:schemeClr val="accent3"/>
          </a:fillRef>
          <a:effectRef idx="2">
            <a:schemeClr val="accent3"/>
          </a:effectRef>
          <a:fontRef idx="minor">
            <a:schemeClr val="tx1"/>
          </a:fontRef>
        </p:style>
      </p:cxnSp>
      <p:cxnSp>
        <p:nvCxnSpPr>
          <p:cNvPr id="19" name="Straight Connector 18"/>
          <p:cNvCxnSpPr>
            <a:stCxn id="8" idx="5"/>
            <a:endCxn id="9" idx="1"/>
          </p:cNvCxnSpPr>
          <p:nvPr/>
        </p:nvCxnSpPr>
        <p:spPr>
          <a:xfrm rot="16200000" flipH="1">
            <a:off x="2049463" y="3878263"/>
            <a:ext cx="1235075" cy="854075"/>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Straight Connector 21"/>
          <p:cNvCxnSpPr>
            <a:stCxn id="11" idx="3"/>
            <a:endCxn id="9" idx="7"/>
          </p:cNvCxnSpPr>
          <p:nvPr/>
        </p:nvCxnSpPr>
        <p:spPr>
          <a:xfrm rot="5400000">
            <a:off x="3802063" y="4030663"/>
            <a:ext cx="777875" cy="1006475"/>
          </a:xfrm>
          <a:prstGeom prst="line">
            <a:avLst/>
          </a:prstGeom>
        </p:spPr>
        <p:style>
          <a:lnRef idx="3">
            <a:schemeClr val="accent2"/>
          </a:lnRef>
          <a:fillRef idx="0">
            <a:schemeClr val="accent2"/>
          </a:fillRef>
          <a:effectRef idx="2">
            <a:schemeClr val="accent2"/>
          </a:effectRef>
          <a:fontRef idx="minor">
            <a:schemeClr val="tx1"/>
          </a:fontRef>
        </p:style>
      </p:cxnSp>
      <p:cxnSp>
        <p:nvCxnSpPr>
          <p:cNvPr id="25" name="Straight Connector 24"/>
          <p:cNvCxnSpPr>
            <a:stCxn id="11" idx="1"/>
            <a:endCxn id="10" idx="5"/>
          </p:cNvCxnSpPr>
          <p:nvPr/>
        </p:nvCxnSpPr>
        <p:spPr>
          <a:xfrm rot="16200000" flipV="1">
            <a:off x="3802063" y="2659063"/>
            <a:ext cx="1006475" cy="777875"/>
          </a:xfrm>
          <a:prstGeom prst="line">
            <a:avLst/>
          </a:prstGeom>
        </p:spPr>
        <p:style>
          <a:lnRef idx="3">
            <a:schemeClr val="accent3"/>
          </a:lnRef>
          <a:fillRef idx="0">
            <a:schemeClr val="accent3"/>
          </a:fillRef>
          <a:effectRef idx="2">
            <a:schemeClr val="accent3"/>
          </a:effectRef>
          <a:fontRef idx="minor">
            <a:schemeClr val="tx1"/>
          </a:fontRef>
        </p:style>
      </p:cxnSp>
      <p:cxnSp>
        <p:nvCxnSpPr>
          <p:cNvPr id="28" name="Straight Connector 27"/>
          <p:cNvCxnSpPr>
            <a:stCxn id="12" idx="1"/>
            <a:endCxn id="10" idx="6"/>
          </p:cNvCxnSpPr>
          <p:nvPr/>
        </p:nvCxnSpPr>
        <p:spPr>
          <a:xfrm rot="16200000" flipV="1">
            <a:off x="5200650" y="1085850"/>
            <a:ext cx="312738" cy="2636838"/>
          </a:xfrm>
          <a:prstGeom prst="line">
            <a:avLst/>
          </a:prstGeom>
        </p:spPr>
        <p:style>
          <a:lnRef idx="3">
            <a:schemeClr val="accent3"/>
          </a:lnRef>
          <a:fillRef idx="0">
            <a:schemeClr val="accent3"/>
          </a:fillRef>
          <a:effectRef idx="2">
            <a:schemeClr val="accent3"/>
          </a:effectRef>
          <a:fontRef idx="minor">
            <a:schemeClr val="tx1"/>
          </a:fontRef>
        </p:style>
      </p:cxnSp>
      <p:cxnSp>
        <p:nvCxnSpPr>
          <p:cNvPr id="31" name="Straight Connector 30"/>
          <p:cNvCxnSpPr>
            <a:stCxn id="13" idx="1"/>
            <a:endCxn id="11" idx="5"/>
          </p:cNvCxnSpPr>
          <p:nvPr/>
        </p:nvCxnSpPr>
        <p:spPr>
          <a:xfrm rot="16200000" flipV="1">
            <a:off x="5326063" y="4106863"/>
            <a:ext cx="1082675" cy="1158875"/>
          </a:xfrm>
          <a:prstGeom prst="line">
            <a:avLst/>
          </a:prstGeom>
        </p:spPr>
        <p:style>
          <a:lnRef idx="3">
            <a:schemeClr val="accent2"/>
          </a:lnRef>
          <a:fillRef idx="0">
            <a:schemeClr val="accent2"/>
          </a:fillRef>
          <a:effectRef idx="2">
            <a:schemeClr val="accent2"/>
          </a:effectRef>
          <a:fontRef idx="minor">
            <a:schemeClr val="tx1"/>
          </a:fontRef>
        </p:style>
      </p:cxnSp>
      <p:cxnSp>
        <p:nvCxnSpPr>
          <p:cNvPr id="34" name="Straight Connector 33"/>
          <p:cNvCxnSpPr>
            <a:stCxn id="13" idx="2"/>
            <a:endCxn id="9" idx="6"/>
          </p:cNvCxnSpPr>
          <p:nvPr/>
        </p:nvCxnSpPr>
        <p:spPr>
          <a:xfrm rot="10800000">
            <a:off x="3810000" y="5219700"/>
            <a:ext cx="2514600" cy="304800"/>
          </a:xfrm>
          <a:prstGeom prst="line">
            <a:avLst/>
          </a:prstGeom>
        </p:spPr>
        <p:style>
          <a:lnRef idx="3">
            <a:schemeClr val="accent3"/>
          </a:lnRef>
          <a:fillRef idx="0">
            <a:schemeClr val="accent3"/>
          </a:fillRef>
          <a:effectRef idx="2">
            <a:schemeClr val="accent3"/>
          </a:effectRef>
          <a:fontRef idx="minor">
            <a:schemeClr val="tx1"/>
          </a:fontRef>
        </p:style>
      </p:cxnSp>
      <p:cxnSp>
        <p:nvCxnSpPr>
          <p:cNvPr id="38" name="Straight Connector 37"/>
          <p:cNvCxnSpPr>
            <a:stCxn id="12" idx="4"/>
            <a:endCxn id="13" idx="0"/>
          </p:cNvCxnSpPr>
          <p:nvPr/>
        </p:nvCxnSpPr>
        <p:spPr>
          <a:xfrm rot="5400000">
            <a:off x="5943600" y="4076700"/>
            <a:ext cx="1828800" cy="228600"/>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t>SYN Flood</a:t>
            </a:r>
          </a:p>
        </p:txBody>
      </p:sp>
      <p:sp>
        <p:nvSpPr>
          <p:cNvPr id="44035" name="Rectangle 2"/>
          <p:cNvSpPr>
            <a:spLocks noGrp="1" noChangeArrowheads="1"/>
          </p:cNvSpPr>
          <p:nvPr>
            <p:ph idx="1"/>
          </p:nvPr>
        </p:nvSpPr>
        <p:spPr>
          <a:xfrm>
            <a:off x="457200" y="1600200"/>
            <a:ext cx="8228013" cy="4800600"/>
          </a:xfrm>
        </p:spPr>
        <p:txBody>
          <a:bodyPr rIns="129200" rtlCol="0">
            <a:normAutofit fontScale="92500" lnSpcReduction="10000"/>
          </a:bodyPr>
          <a:lstStyle/>
          <a:p>
            <a:pPr eaLnBrk="1" fontAlgn="auto" hangingPunct="1">
              <a:lnSpc>
                <a:spcPct val="110000"/>
              </a:lnSpc>
              <a:spcBef>
                <a:spcPct val="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400" dirty="0" smtClean="0"/>
              <a:t>Typically DOS attack, though can be combined with other attack such as TCP hijacking</a:t>
            </a:r>
          </a:p>
          <a:p>
            <a:pPr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400" dirty="0" smtClean="0"/>
              <a:t>Rely on sending TCP connection requests faster than the server can process them</a:t>
            </a:r>
          </a:p>
          <a:p>
            <a:pPr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400" dirty="0" smtClean="0"/>
              <a:t>Attacker creates a large number of packets with spoofed source addresses and setting the SYN flag on these</a:t>
            </a:r>
          </a:p>
          <a:p>
            <a:pPr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400" dirty="0" smtClean="0"/>
              <a:t>The server responds with a  SYN/ACK for which it never gets a response (waits for about 3 minutes each)</a:t>
            </a:r>
          </a:p>
          <a:p>
            <a:pPr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400" dirty="0" smtClean="0"/>
              <a:t>Eventually the server stops accepting connection requests, thus triggering a denial of service.</a:t>
            </a:r>
          </a:p>
          <a:p>
            <a:pPr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400" dirty="0" smtClean="0"/>
              <a:t>Can be solved in multiple ways</a:t>
            </a:r>
          </a:p>
          <a:p>
            <a:pPr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400" dirty="0" smtClean="0"/>
              <a:t>One of the common way to do this is to use SYN cookies </a:t>
            </a:r>
          </a:p>
        </p:txBody>
      </p:sp>
      <p:sp>
        <p:nvSpPr>
          <p:cNvPr id="5" name="Date Placeholder 4"/>
          <p:cNvSpPr>
            <a:spLocks noGrp="1"/>
          </p:cNvSpPr>
          <p:nvPr>
            <p:ph type="dt" sz="quarter" idx="10"/>
          </p:nvPr>
        </p:nvSpPr>
        <p:spPr/>
        <p:txBody>
          <a:bodyPr/>
          <a:lstStyle/>
          <a:p>
            <a:pPr>
              <a:defRPr/>
            </a:pPr>
            <a:fld id="{59C02CB3-9EA9-4E6B-ADFD-4AD76C602E71}" type="datetime1">
              <a:rPr lang="en-US"/>
              <a:pPr>
                <a:defRPr/>
              </a:pPr>
              <a:t>1/26/2018</a:t>
            </a:fld>
            <a:endParaRPr lang="en-US"/>
          </a:p>
        </p:txBody>
      </p:sp>
      <p:sp>
        <p:nvSpPr>
          <p:cNvPr id="6" name="Footer Placeholder 5"/>
          <p:cNvSpPr>
            <a:spLocks noGrp="1"/>
          </p:cNvSpPr>
          <p:nvPr>
            <p:ph type="ftr" sz="quarter" idx="11"/>
          </p:nvPr>
        </p:nvSpPr>
        <p:spPr/>
        <p:txBody>
          <a:bodyPr/>
          <a:lstStyle/>
          <a:p>
            <a:pPr>
              <a:defRPr/>
            </a:pPr>
            <a:r>
              <a:rPr lang="en-US"/>
              <a:t>Networks: IP and TCP</a:t>
            </a:r>
            <a:endParaRPr lang="en-US" dirty="0"/>
          </a:p>
        </p:txBody>
      </p:sp>
      <p:sp>
        <p:nvSpPr>
          <p:cNvPr id="4" name="Slide Number Placeholder 3"/>
          <p:cNvSpPr>
            <a:spLocks noGrp="1"/>
          </p:cNvSpPr>
          <p:nvPr>
            <p:ph type="sldNum" sz="quarter" idx="12"/>
          </p:nvPr>
        </p:nvSpPr>
        <p:spPr/>
        <p:txBody>
          <a:bodyPr/>
          <a:lstStyle/>
          <a:p>
            <a:pPr>
              <a:defRPr/>
            </a:pPr>
            <a:fld id="{BB11A9FC-2E29-4B3F-8745-744B58BF2D85}" type="slidenum">
              <a:rPr lang="en-US"/>
              <a:pPr>
                <a:defRPr/>
              </a:pPr>
              <a:t>50</a:t>
            </a:fld>
            <a:endParaRPr lang="en-US" dirty="0"/>
          </a:p>
        </p:txBody>
      </p:sp>
    </p:spTree>
    <p:extLst>
      <p:ext uri="{BB962C8B-B14F-4D97-AF65-F5344CB8AC3E}">
        <p14:creationId xmlns:p14="http://schemas.microsoft.com/office/powerpoint/2010/main" val="263354056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t>TCP Data Transfer</a:t>
            </a:r>
          </a:p>
        </p:txBody>
      </p:sp>
      <p:sp>
        <p:nvSpPr>
          <p:cNvPr id="40963" name="Rectangle 2"/>
          <p:cNvSpPr>
            <a:spLocks noGrp="1" noChangeArrowheads="1"/>
          </p:cNvSpPr>
          <p:nvPr>
            <p:ph idx="1"/>
          </p:nvPr>
        </p:nvSpPr>
        <p:spPr/>
        <p:txBody>
          <a:bodyPr rIns="129200" rtlCol="0">
            <a:normAutofit fontScale="92500" lnSpcReduction="20000"/>
          </a:bodyPr>
          <a:lstStyle/>
          <a:p>
            <a:pPr eaLnBrk="1" fontAlgn="auto" hangingPunct="1">
              <a:lnSpc>
                <a:spcPct val="110000"/>
              </a:lnSpc>
              <a:spcBef>
                <a:spcPct val="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300" dirty="0" smtClean="0"/>
              <a:t>During connection initialization using the three way handshake, initial sequence numbers are exchanged</a:t>
            </a:r>
          </a:p>
          <a:p>
            <a:pPr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300" dirty="0" smtClean="0"/>
              <a:t>The TCP header includes a 16 bit checksum of the data and parts of the header, including the source and destination</a:t>
            </a:r>
          </a:p>
          <a:p>
            <a:pPr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300" dirty="0" smtClean="0"/>
              <a:t>Acknowledgment or lack thereof is used by TCP to keep track of network congestion and control flow and such</a:t>
            </a:r>
          </a:p>
          <a:p>
            <a:pPr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300" dirty="0" smtClean="0"/>
              <a:t>TCP connections are cleanly terminated with a 4-way handshake</a:t>
            </a:r>
          </a:p>
          <a:p>
            <a:pPr marL="779463" lvl="1"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300" dirty="0" smtClean="0"/>
              <a:t>The client which wishes to terminate the connection sends a FIN message to the other client</a:t>
            </a:r>
          </a:p>
          <a:p>
            <a:pPr marL="779463" lvl="1"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300" dirty="0" smtClean="0"/>
              <a:t>The other client responds by sending an ACK</a:t>
            </a:r>
          </a:p>
          <a:p>
            <a:pPr marL="779463" lvl="1"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300" dirty="0" smtClean="0"/>
              <a:t>The other client sends a FIN</a:t>
            </a:r>
          </a:p>
          <a:p>
            <a:pPr marL="779463" lvl="1"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300" dirty="0" smtClean="0"/>
              <a:t>The original client now sends an ACK, and the connection is terminated</a:t>
            </a:r>
          </a:p>
        </p:txBody>
      </p:sp>
      <p:sp>
        <p:nvSpPr>
          <p:cNvPr id="5" name="Date Placeholder 4"/>
          <p:cNvSpPr>
            <a:spLocks noGrp="1"/>
          </p:cNvSpPr>
          <p:nvPr>
            <p:ph type="dt" sz="quarter" idx="10"/>
          </p:nvPr>
        </p:nvSpPr>
        <p:spPr/>
        <p:txBody>
          <a:bodyPr/>
          <a:lstStyle/>
          <a:p>
            <a:pPr>
              <a:defRPr/>
            </a:pPr>
            <a:fld id="{DE168A7A-691C-4EF4-A57E-A68AAD38528C}" type="datetime1">
              <a:rPr lang="en-US"/>
              <a:pPr>
                <a:defRPr/>
              </a:pPr>
              <a:t>1/26/2018</a:t>
            </a:fld>
            <a:endParaRPr lang="en-US"/>
          </a:p>
        </p:txBody>
      </p:sp>
      <p:sp>
        <p:nvSpPr>
          <p:cNvPr id="6" name="Footer Placeholder 5"/>
          <p:cNvSpPr>
            <a:spLocks noGrp="1"/>
          </p:cNvSpPr>
          <p:nvPr>
            <p:ph type="ftr" sz="quarter" idx="11"/>
          </p:nvPr>
        </p:nvSpPr>
        <p:spPr/>
        <p:txBody>
          <a:bodyPr/>
          <a:lstStyle/>
          <a:p>
            <a:pPr>
              <a:defRPr/>
            </a:pPr>
            <a:r>
              <a:rPr lang="en-US"/>
              <a:t>Networks: IP and TCP</a:t>
            </a:r>
            <a:endParaRPr lang="en-US" dirty="0"/>
          </a:p>
        </p:txBody>
      </p:sp>
      <p:sp>
        <p:nvSpPr>
          <p:cNvPr id="4" name="Slide Number Placeholder 3"/>
          <p:cNvSpPr>
            <a:spLocks noGrp="1"/>
          </p:cNvSpPr>
          <p:nvPr>
            <p:ph type="sldNum" sz="quarter" idx="12"/>
          </p:nvPr>
        </p:nvSpPr>
        <p:spPr/>
        <p:txBody>
          <a:bodyPr/>
          <a:lstStyle/>
          <a:p>
            <a:pPr>
              <a:defRPr/>
            </a:pPr>
            <a:fld id="{045CF7BA-67A0-406D-8BE0-DA5A306DB494}" type="slidenum">
              <a:rPr lang="en-US"/>
              <a:pPr>
                <a:defRPr/>
              </a:pPr>
              <a:t>51</a:t>
            </a:fld>
            <a:endParaRPr lang="en-US"/>
          </a:p>
        </p:txBody>
      </p:sp>
    </p:spTree>
    <p:extLst>
      <p:ext uri="{BB962C8B-B14F-4D97-AF65-F5344CB8AC3E}">
        <p14:creationId xmlns:p14="http://schemas.microsoft.com/office/powerpoint/2010/main" val="259103698"/>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t>TCP Data Transfer and Teardown</a:t>
            </a:r>
          </a:p>
        </p:txBody>
      </p:sp>
      <p:sp>
        <p:nvSpPr>
          <p:cNvPr id="28" name="Date Placeholder 27"/>
          <p:cNvSpPr>
            <a:spLocks noGrp="1"/>
          </p:cNvSpPr>
          <p:nvPr>
            <p:ph type="dt" sz="quarter" idx="10"/>
          </p:nvPr>
        </p:nvSpPr>
        <p:spPr/>
        <p:txBody>
          <a:bodyPr/>
          <a:lstStyle/>
          <a:p>
            <a:pPr>
              <a:defRPr/>
            </a:pPr>
            <a:fld id="{A032EED9-C2E7-4E02-B3E5-435E403B4B6C}" type="datetime1">
              <a:rPr lang="en-US"/>
              <a:pPr>
                <a:defRPr/>
              </a:pPr>
              <a:t>1/26/2018</a:t>
            </a:fld>
            <a:endParaRPr lang="en-US"/>
          </a:p>
        </p:txBody>
      </p:sp>
      <p:sp>
        <p:nvSpPr>
          <p:cNvPr id="29" name="Footer Placeholder 28"/>
          <p:cNvSpPr>
            <a:spLocks noGrp="1"/>
          </p:cNvSpPr>
          <p:nvPr>
            <p:ph type="ftr" sz="quarter" idx="11"/>
          </p:nvPr>
        </p:nvSpPr>
        <p:spPr/>
        <p:txBody>
          <a:bodyPr/>
          <a:lstStyle/>
          <a:p>
            <a:pPr>
              <a:defRPr/>
            </a:pPr>
            <a:r>
              <a:rPr lang="en-US"/>
              <a:t>Networks: IP and TCP</a:t>
            </a:r>
            <a:endParaRPr lang="en-US" dirty="0"/>
          </a:p>
        </p:txBody>
      </p:sp>
      <p:sp>
        <p:nvSpPr>
          <p:cNvPr id="27" name="Slide Number Placeholder 26"/>
          <p:cNvSpPr>
            <a:spLocks noGrp="1"/>
          </p:cNvSpPr>
          <p:nvPr>
            <p:ph type="sldNum" sz="quarter" idx="12"/>
          </p:nvPr>
        </p:nvSpPr>
        <p:spPr/>
        <p:txBody>
          <a:bodyPr/>
          <a:lstStyle/>
          <a:p>
            <a:pPr>
              <a:defRPr/>
            </a:pPr>
            <a:fld id="{BA19BC38-4AE6-408F-BF14-451D1C2E2707}" type="slidenum">
              <a:rPr lang="en-US"/>
              <a:pPr>
                <a:defRPr/>
              </a:pPr>
              <a:t>52</a:t>
            </a:fld>
            <a:endParaRPr lang="en-US"/>
          </a:p>
        </p:txBody>
      </p:sp>
      <p:grpSp>
        <p:nvGrpSpPr>
          <p:cNvPr id="23558" name="Group 29"/>
          <p:cNvGrpSpPr>
            <a:grpSpLocks/>
          </p:cNvGrpSpPr>
          <p:nvPr/>
        </p:nvGrpSpPr>
        <p:grpSpPr bwMode="auto">
          <a:xfrm>
            <a:off x="1066800" y="1524000"/>
            <a:ext cx="6934200" cy="4941888"/>
            <a:chOff x="304800" y="1524000"/>
            <a:chExt cx="6934200" cy="4941888"/>
          </a:xfrm>
        </p:grpSpPr>
        <p:sp>
          <p:nvSpPr>
            <p:cNvPr id="23559" name="Line 2"/>
            <p:cNvSpPr>
              <a:spLocks noChangeShapeType="1"/>
            </p:cNvSpPr>
            <p:nvPr/>
          </p:nvSpPr>
          <p:spPr bwMode="auto">
            <a:xfrm>
              <a:off x="457200" y="1684338"/>
              <a:ext cx="1588" cy="4335462"/>
            </a:xfrm>
            <a:prstGeom prst="line">
              <a:avLst/>
            </a:prstGeom>
            <a:noFill/>
            <a:ln w="9525">
              <a:solidFill>
                <a:schemeClr val="tx1"/>
              </a:solidFill>
              <a:round/>
              <a:headEnd/>
              <a:tailEnd/>
            </a:ln>
          </p:spPr>
          <p:txBody>
            <a:bodyPr/>
            <a:lstStyle/>
            <a:p>
              <a:endParaRPr lang="en-US"/>
            </a:p>
          </p:txBody>
        </p:sp>
        <p:sp>
          <p:nvSpPr>
            <p:cNvPr id="23560" name="Line 3"/>
            <p:cNvSpPr>
              <a:spLocks noChangeShapeType="1"/>
            </p:cNvSpPr>
            <p:nvPr/>
          </p:nvSpPr>
          <p:spPr bwMode="auto">
            <a:xfrm>
              <a:off x="2286000" y="1600200"/>
              <a:ext cx="1588" cy="4419600"/>
            </a:xfrm>
            <a:prstGeom prst="line">
              <a:avLst/>
            </a:prstGeom>
            <a:noFill/>
            <a:ln w="9525">
              <a:solidFill>
                <a:schemeClr val="tx1"/>
              </a:solidFill>
              <a:round/>
              <a:headEnd/>
              <a:tailEnd/>
            </a:ln>
          </p:spPr>
          <p:txBody>
            <a:bodyPr/>
            <a:lstStyle/>
            <a:p>
              <a:endParaRPr lang="en-US"/>
            </a:p>
          </p:txBody>
        </p:sp>
        <p:sp>
          <p:nvSpPr>
            <p:cNvPr id="23561" name="Line 4"/>
            <p:cNvSpPr>
              <a:spLocks noChangeShapeType="1"/>
            </p:cNvSpPr>
            <p:nvPr/>
          </p:nvSpPr>
          <p:spPr bwMode="auto">
            <a:xfrm>
              <a:off x="4800600" y="1524000"/>
              <a:ext cx="0" cy="4495800"/>
            </a:xfrm>
            <a:prstGeom prst="line">
              <a:avLst/>
            </a:prstGeom>
            <a:noFill/>
            <a:ln w="9525">
              <a:solidFill>
                <a:schemeClr val="tx1"/>
              </a:solidFill>
              <a:round/>
              <a:headEnd/>
              <a:tailEnd/>
            </a:ln>
          </p:spPr>
          <p:txBody>
            <a:bodyPr/>
            <a:lstStyle/>
            <a:p>
              <a:endParaRPr lang="en-US"/>
            </a:p>
          </p:txBody>
        </p:sp>
        <p:sp>
          <p:nvSpPr>
            <p:cNvPr id="23562" name="Line 5"/>
            <p:cNvSpPr>
              <a:spLocks noChangeShapeType="1"/>
            </p:cNvSpPr>
            <p:nvPr/>
          </p:nvSpPr>
          <p:spPr bwMode="auto">
            <a:xfrm>
              <a:off x="7010400" y="1524000"/>
              <a:ext cx="1588" cy="4495800"/>
            </a:xfrm>
            <a:prstGeom prst="line">
              <a:avLst/>
            </a:prstGeom>
            <a:noFill/>
            <a:ln w="9525">
              <a:solidFill>
                <a:schemeClr val="tx1"/>
              </a:solidFill>
              <a:round/>
              <a:headEnd/>
              <a:tailEnd/>
            </a:ln>
          </p:spPr>
          <p:txBody>
            <a:bodyPr/>
            <a:lstStyle/>
            <a:p>
              <a:endParaRPr lang="en-US"/>
            </a:p>
          </p:txBody>
        </p:sp>
        <p:sp>
          <p:nvSpPr>
            <p:cNvPr id="23563" name="AutoShape 6"/>
            <p:cNvSpPr>
              <a:spLocks/>
            </p:cNvSpPr>
            <p:nvPr/>
          </p:nvSpPr>
          <p:spPr bwMode="auto">
            <a:xfrm>
              <a:off x="457200" y="1889125"/>
              <a:ext cx="1828800" cy="609600"/>
            </a:xfrm>
            <a:custGeom>
              <a:avLst/>
              <a:gdLst>
                <a:gd name="T0" fmla="*/ 0 w 21600"/>
                <a:gd name="T1" fmla="*/ 0 h 21600"/>
                <a:gd name="T2" fmla="*/ 2147483647 w 21600"/>
                <a:gd name="T3" fmla="*/ 2147483647 h 21600"/>
                <a:gd name="T4" fmla="*/ 0 60000 65536"/>
                <a:gd name="T5" fmla="*/ 0 60000 65536"/>
                <a:gd name="T6" fmla="*/ 0 w 21600"/>
                <a:gd name="T7" fmla="*/ 0 h 21600"/>
                <a:gd name="T8" fmla="*/ 21600 w 21600"/>
                <a:gd name="T9" fmla="*/ 21600 h 21600"/>
              </a:gdLst>
              <a:ahLst/>
              <a:cxnLst>
                <a:cxn ang="T4">
                  <a:pos x="T0" y="T1"/>
                </a:cxn>
                <a:cxn ang="T5">
                  <a:pos x="T2" y="T3"/>
                </a:cxn>
              </a:cxnLst>
              <a:rect l="T6" t="T7" r="T8" b="T9"/>
              <a:pathLst>
                <a:path w="21600" h="21600">
                  <a:moveTo>
                    <a:pt x="0" y="0"/>
                  </a:moveTo>
                  <a:lnTo>
                    <a:pt x="21600" y="21600"/>
                  </a:lnTo>
                </a:path>
              </a:pathLst>
            </a:custGeom>
            <a:noFill/>
            <a:ln w="9525">
              <a:solidFill>
                <a:schemeClr val="tx1"/>
              </a:solidFill>
              <a:miter lim="800000"/>
              <a:headEnd/>
              <a:tailEnd type="triangle" w="med" len="med"/>
            </a:ln>
          </p:spPr>
          <p:txBody>
            <a:bodyPr/>
            <a:lstStyle/>
            <a:p>
              <a:endParaRPr lang="en-US"/>
            </a:p>
          </p:txBody>
        </p:sp>
        <p:sp>
          <p:nvSpPr>
            <p:cNvPr id="23564" name="AutoShape 7"/>
            <p:cNvSpPr>
              <a:spLocks/>
            </p:cNvSpPr>
            <p:nvPr/>
          </p:nvSpPr>
          <p:spPr bwMode="auto">
            <a:xfrm flipH="1">
              <a:off x="457200" y="2590800"/>
              <a:ext cx="1752600" cy="1066800"/>
            </a:xfrm>
            <a:custGeom>
              <a:avLst/>
              <a:gdLst>
                <a:gd name="T0" fmla="*/ 0 w 21600"/>
                <a:gd name="T1" fmla="*/ 0 h 21600"/>
                <a:gd name="T2" fmla="*/ 2147483647 w 21600"/>
                <a:gd name="T3" fmla="*/ 2147483647 h 21600"/>
                <a:gd name="T4" fmla="*/ 0 60000 65536"/>
                <a:gd name="T5" fmla="*/ 0 60000 65536"/>
                <a:gd name="T6" fmla="*/ 0 w 21600"/>
                <a:gd name="T7" fmla="*/ 0 h 21600"/>
                <a:gd name="T8" fmla="*/ 21600 w 21600"/>
                <a:gd name="T9" fmla="*/ 21600 h 21600"/>
              </a:gdLst>
              <a:ahLst/>
              <a:cxnLst>
                <a:cxn ang="T4">
                  <a:pos x="T0" y="T1"/>
                </a:cxn>
                <a:cxn ang="T5">
                  <a:pos x="T2" y="T3"/>
                </a:cxn>
              </a:cxnLst>
              <a:rect l="T6" t="T7" r="T8" b="T9"/>
              <a:pathLst>
                <a:path w="21600" h="21600">
                  <a:moveTo>
                    <a:pt x="0" y="0"/>
                  </a:moveTo>
                  <a:lnTo>
                    <a:pt x="21600" y="21600"/>
                  </a:lnTo>
                </a:path>
              </a:pathLst>
            </a:custGeom>
            <a:noFill/>
            <a:ln w="9525">
              <a:solidFill>
                <a:schemeClr val="tx1"/>
              </a:solidFill>
              <a:miter lim="800000"/>
              <a:headEnd/>
              <a:tailEnd type="triangle" w="med" len="med"/>
            </a:ln>
          </p:spPr>
          <p:txBody>
            <a:bodyPr/>
            <a:lstStyle/>
            <a:p>
              <a:endParaRPr lang="en-US"/>
            </a:p>
          </p:txBody>
        </p:sp>
        <p:sp>
          <p:nvSpPr>
            <p:cNvPr id="23565" name="Line 8"/>
            <p:cNvSpPr>
              <a:spLocks noChangeShapeType="1"/>
            </p:cNvSpPr>
            <p:nvPr/>
          </p:nvSpPr>
          <p:spPr bwMode="auto">
            <a:xfrm flipH="1">
              <a:off x="455613" y="4419600"/>
              <a:ext cx="1831975" cy="762000"/>
            </a:xfrm>
            <a:prstGeom prst="line">
              <a:avLst/>
            </a:prstGeom>
            <a:noFill/>
            <a:ln w="9525">
              <a:solidFill>
                <a:schemeClr val="tx1"/>
              </a:solidFill>
              <a:round/>
              <a:headEnd/>
              <a:tailEnd type="triangle" w="med" len="med"/>
            </a:ln>
          </p:spPr>
          <p:txBody>
            <a:bodyPr/>
            <a:lstStyle/>
            <a:p>
              <a:endParaRPr lang="en-US"/>
            </a:p>
          </p:txBody>
        </p:sp>
        <p:sp>
          <p:nvSpPr>
            <p:cNvPr id="23566" name="AutoShape 9"/>
            <p:cNvSpPr>
              <a:spLocks/>
            </p:cNvSpPr>
            <p:nvPr/>
          </p:nvSpPr>
          <p:spPr bwMode="auto">
            <a:xfrm>
              <a:off x="457200" y="5257800"/>
              <a:ext cx="1828800" cy="533400"/>
            </a:xfrm>
            <a:custGeom>
              <a:avLst/>
              <a:gdLst>
                <a:gd name="T0" fmla="*/ 0 w 21600"/>
                <a:gd name="T1" fmla="*/ 0 h 21600"/>
                <a:gd name="T2" fmla="*/ 2147483647 w 21600"/>
                <a:gd name="T3" fmla="*/ 2147483647 h 21600"/>
                <a:gd name="T4" fmla="*/ 0 60000 65536"/>
                <a:gd name="T5" fmla="*/ 0 60000 65536"/>
                <a:gd name="T6" fmla="*/ 0 w 21600"/>
                <a:gd name="T7" fmla="*/ 0 h 21600"/>
                <a:gd name="T8" fmla="*/ 21600 w 21600"/>
                <a:gd name="T9" fmla="*/ 21600 h 21600"/>
              </a:gdLst>
              <a:ahLst/>
              <a:cxnLst>
                <a:cxn ang="T4">
                  <a:pos x="T0" y="T1"/>
                </a:cxn>
                <a:cxn ang="T5">
                  <a:pos x="T2" y="T3"/>
                </a:cxn>
              </a:cxnLst>
              <a:rect l="T6" t="T7" r="T8" b="T9"/>
              <a:pathLst>
                <a:path w="21600" h="21600">
                  <a:moveTo>
                    <a:pt x="0" y="0"/>
                  </a:moveTo>
                  <a:lnTo>
                    <a:pt x="21600" y="21600"/>
                  </a:lnTo>
                </a:path>
              </a:pathLst>
            </a:custGeom>
            <a:noFill/>
            <a:ln w="9525">
              <a:solidFill>
                <a:schemeClr val="tx1"/>
              </a:solidFill>
              <a:miter lim="800000"/>
              <a:headEnd/>
              <a:tailEnd type="triangle" w="med" len="med"/>
            </a:ln>
          </p:spPr>
          <p:txBody>
            <a:bodyPr/>
            <a:lstStyle/>
            <a:p>
              <a:endParaRPr lang="en-US"/>
            </a:p>
          </p:txBody>
        </p:sp>
        <p:sp>
          <p:nvSpPr>
            <p:cNvPr id="23567" name="Rectangle 10"/>
            <p:cNvSpPr>
              <a:spLocks/>
            </p:cNvSpPr>
            <p:nvPr/>
          </p:nvSpPr>
          <p:spPr bwMode="auto">
            <a:xfrm>
              <a:off x="838200" y="1600200"/>
              <a:ext cx="914400" cy="508000"/>
            </a:xfrm>
            <a:prstGeom prst="rect">
              <a:avLst/>
            </a:prstGeom>
            <a:noFill/>
            <a:ln w="9525">
              <a:noFill/>
              <a:miter lim="800000"/>
              <a:headEnd/>
              <a:tailEnd/>
            </a:ln>
          </p:spPr>
          <p:txBody>
            <a:bodyPr lIns="0" tIns="0" rIns="39200" bIns="0"/>
            <a:lstStyle/>
            <a:p>
              <a:pPr marL="38100">
                <a:lnSpc>
                  <a:spcPct val="100000"/>
                </a:lnSpc>
                <a:spcBef>
                  <a:spcPts val="875"/>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1400">
                  <a:solidFill>
                    <a:schemeClr val="tx1"/>
                  </a:solidFill>
                  <a:cs typeface="Arial" charset="0"/>
                </a:rPr>
                <a:t>Data seq=x</a:t>
              </a:r>
            </a:p>
          </p:txBody>
        </p:sp>
        <p:sp>
          <p:nvSpPr>
            <p:cNvPr id="23568" name="Rectangle 11"/>
            <p:cNvSpPr>
              <a:spLocks/>
            </p:cNvSpPr>
            <p:nvPr/>
          </p:nvSpPr>
          <p:spPr bwMode="auto">
            <a:xfrm>
              <a:off x="990600" y="2667000"/>
              <a:ext cx="914400" cy="508000"/>
            </a:xfrm>
            <a:prstGeom prst="rect">
              <a:avLst/>
            </a:prstGeom>
            <a:noFill/>
            <a:ln w="9525">
              <a:noFill/>
              <a:miter lim="800000"/>
              <a:headEnd/>
              <a:tailEnd/>
            </a:ln>
          </p:spPr>
          <p:txBody>
            <a:bodyPr lIns="0" tIns="0" rIns="39200" bIns="0"/>
            <a:lstStyle/>
            <a:p>
              <a:pPr marL="38100">
                <a:lnSpc>
                  <a:spcPct val="100000"/>
                </a:lnSpc>
                <a:spcBef>
                  <a:spcPts val="875"/>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1400">
                  <a:solidFill>
                    <a:schemeClr val="tx1"/>
                  </a:solidFill>
                  <a:cs typeface="Arial" charset="0"/>
                </a:rPr>
                <a:t>Ack seq=x+1</a:t>
              </a:r>
            </a:p>
          </p:txBody>
        </p:sp>
        <p:sp>
          <p:nvSpPr>
            <p:cNvPr id="23569" name="Rectangle 12"/>
            <p:cNvSpPr>
              <a:spLocks/>
            </p:cNvSpPr>
            <p:nvPr/>
          </p:nvSpPr>
          <p:spPr bwMode="auto">
            <a:xfrm>
              <a:off x="990600" y="4283075"/>
              <a:ext cx="914400" cy="508000"/>
            </a:xfrm>
            <a:prstGeom prst="rect">
              <a:avLst/>
            </a:prstGeom>
            <a:noFill/>
            <a:ln w="9525">
              <a:noFill/>
              <a:miter lim="800000"/>
              <a:headEnd/>
              <a:tailEnd/>
            </a:ln>
          </p:spPr>
          <p:txBody>
            <a:bodyPr lIns="0" tIns="0" rIns="39200" bIns="0"/>
            <a:lstStyle/>
            <a:p>
              <a:pPr marL="38100">
                <a:lnSpc>
                  <a:spcPct val="100000"/>
                </a:lnSpc>
                <a:spcBef>
                  <a:spcPts val="875"/>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1400">
                  <a:solidFill>
                    <a:schemeClr val="tx1"/>
                  </a:solidFill>
                  <a:cs typeface="Arial" charset="0"/>
                </a:rPr>
                <a:t>Data seq=y</a:t>
              </a:r>
            </a:p>
          </p:txBody>
        </p:sp>
        <p:sp>
          <p:nvSpPr>
            <p:cNvPr id="23570" name="Rectangle 13"/>
            <p:cNvSpPr>
              <a:spLocks/>
            </p:cNvSpPr>
            <p:nvPr/>
          </p:nvSpPr>
          <p:spPr bwMode="auto">
            <a:xfrm>
              <a:off x="838200" y="5486400"/>
              <a:ext cx="914400" cy="508000"/>
            </a:xfrm>
            <a:prstGeom prst="rect">
              <a:avLst/>
            </a:prstGeom>
            <a:noFill/>
            <a:ln w="9525">
              <a:noFill/>
              <a:miter lim="800000"/>
              <a:headEnd/>
              <a:tailEnd/>
            </a:ln>
          </p:spPr>
          <p:txBody>
            <a:bodyPr lIns="0" tIns="0" rIns="39200" bIns="0"/>
            <a:lstStyle/>
            <a:p>
              <a:pPr marL="38100">
                <a:lnSpc>
                  <a:spcPct val="100000"/>
                </a:lnSpc>
                <a:spcBef>
                  <a:spcPts val="875"/>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1400">
                  <a:solidFill>
                    <a:schemeClr val="tx1"/>
                  </a:solidFill>
                  <a:cs typeface="Arial" charset="0"/>
                </a:rPr>
                <a:t>Ack seq=y+1</a:t>
              </a:r>
            </a:p>
          </p:txBody>
        </p:sp>
        <p:sp>
          <p:nvSpPr>
            <p:cNvPr id="23571" name="Rectangle 14"/>
            <p:cNvSpPr>
              <a:spLocks/>
            </p:cNvSpPr>
            <p:nvPr/>
          </p:nvSpPr>
          <p:spPr bwMode="auto">
            <a:xfrm>
              <a:off x="304800" y="6110288"/>
              <a:ext cx="914400" cy="355600"/>
            </a:xfrm>
            <a:prstGeom prst="rect">
              <a:avLst/>
            </a:prstGeom>
            <a:noFill/>
            <a:ln w="9525">
              <a:noFill/>
              <a:miter lim="800000"/>
              <a:headEnd/>
              <a:tailEnd/>
            </a:ln>
          </p:spPr>
          <p:txBody>
            <a:bodyPr lIns="0" tIns="0" rIns="39200" bIns="0"/>
            <a:lstStyle/>
            <a:p>
              <a:pPr marL="38100">
                <a:lnSpc>
                  <a:spcPct val="100000"/>
                </a:lnSpc>
                <a:spcBef>
                  <a:spcPts val="1125"/>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1800">
                  <a:solidFill>
                    <a:schemeClr val="tx1"/>
                  </a:solidFill>
                  <a:cs typeface="Arial" charset="0"/>
                </a:rPr>
                <a:t>Client</a:t>
              </a:r>
            </a:p>
          </p:txBody>
        </p:sp>
        <p:sp>
          <p:nvSpPr>
            <p:cNvPr id="23572" name="Rectangle 15"/>
            <p:cNvSpPr>
              <a:spLocks/>
            </p:cNvSpPr>
            <p:nvPr/>
          </p:nvSpPr>
          <p:spPr bwMode="auto">
            <a:xfrm>
              <a:off x="1981200" y="6096000"/>
              <a:ext cx="914400" cy="355600"/>
            </a:xfrm>
            <a:prstGeom prst="rect">
              <a:avLst/>
            </a:prstGeom>
            <a:noFill/>
            <a:ln w="9525">
              <a:noFill/>
              <a:miter lim="800000"/>
              <a:headEnd/>
              <a:tailEnd/>
            </a:ln>
          </p:spPr>
          <p:txBody>
            <a:bodyPr lIns="0" tIns="0" rIns="39200" bIns="0"/>
            <a:lstStyle/>
            <a:p>
              <a:pPr marL="38100">
                <a:lnSpc>
                  <a:spcPct val="100000"/>
                </a:lnSpc>
                <a:spcBef>
                  <a:spcPts val="1125"/>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1800">
                  <a:solidFill>
                    <a:schemeClr val="tx1"/>
                  </a:solidFill>
                  <a:cs typeface="Arial" charset="0"/>
                </a:rPr>
                <a:t>Server</a:t>
              </a:r>
            </a:p>
          </p:txBody>
        </p:sp>
        <p:sp>
          <p:nvSpPr>
            <p:cNvPr id="23573" name="Rectangle 16"/>
            <p:cNvSpPr>
              <a:spLocks/>
            </p:cNvSpPr>
            <p:nvPr/>
          </p:nvSpPr>
          <p:spPr bwMode="auto">
            <a:xfrm>
              <a:off x="4648200" y="6110288"/>
              <a:ext cx="914400" cy="355600"/>
            </a:xfrm>
            <a:prstGeom prst="rect">
              <a:avLst/>
            </a:prstGeom>
            <a:noFill/>
            <a:ln w="9525">
              <a:noFill/>
              <a:miter lim="800000"/>
              <a:headEnd/>
              <a:tailEnd/>
            </a:ln>
          </p:spPr>
          <p:txBody>
            <a:bodyPr lIns="0" tIns="0" rIns="39200" bIns="0"/>
            <a:lstStyle/>
            <a:p>
              <a:pPr marL="38100">
                <a:lnSpc>
                  <a:spcPct val="100000"/>
                </a:lnSpc>
                <a:spcBef>
                  <a:spcPts val="1125"/>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1800">
                  <a:solidFill>
                    <a:schemeClr val="tx1"/>
                  </a:solidFill>
                  <a:cs typeface="Arial" charset="0"/>
                </a:rPr>
                <a:t>Client</a:t>
              </a:r>
            </a:p>
          </p:txBody>
        </p:sp>
        <p:sp>
          <p:nvSpPr>
            <p:cNvPr id="23574" name="Rectangle 17"/>
            <p:cNvSpPr>
              <a:spLocks/>
            </p:cNvSpPr>
            <p:nvPr/>
          </p:nvSpPr>
          <p:spPr bwMode="auto">
            <a:xfrm>
              <a:off x="6324600" y="6096000"/>
              <a:ext cx="914400" cy="355600"/>
            </a:xfrm>
            <a:prstGeom prst="rect">
              <a:avLst/>
            </a:prstGeom>
            <a:noFill/>
            <a:ln w="9525">
              <a:noFill/>
              <a:miter lim="800000"/>
              <a:headEnd/>
              <a:tailEnd/>
            </a:ln>
          </p:spPr>
          <p:txBody>
            <a:bodyPr lIns="0" tIns="0" rIns="39200" bIns="0"/>
            <a:lstStyle/>
            <a:p>
              <a:pPr marL="38100">
                <a:lnSpc>
                  <a:spcPct val="100000"/>
                </a:lnSpc>
                <a:spcBef>
                  <a:spcPts val="1125"/>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1800">
                  <a:solidFill>
                    <a:schemeClr val="tx1"/>
                  </a:solidFill>
                  <a:cs typeface="Arial" charset="0"/>
                </a:rPr>
                <a:t>Server</a:t>
              </a:r>
            </a:p>
          </p:txBody>
        </p:sp>
        <p:sp>
          <p:nvSpPr>
            <p:cNvPr id="23575" name="AutoShape 18"/>
            <p:cNvSpPr>
              <a:spLocks/>
            </p:cNvSpPr>
            <p:nvPr/>
          </p:nvSpPr>
          <p:spPr bwMode="auto">
            <a:xfrm>
              <a:off x="4876800" y="1965325"/>
              <a:ext cx="2209800" cy="549275"/>
            </a:xfrm>
            <a:custGeom>
              <a:avLst/>
              <a:gdLst>
                <a:gd name="T0" fmla="*/ 0 w 21600"/>
                <a:gd name="T1" fmla="*/ 0 h 21600"/>
                <a:gd name="T2" fmla="*/ 2147483647 w 21600"/>
                <a:gd name="T3" fmla="*/ 2147483647 h 21600"/>
                <a:gd name="T4" fmla="*/ 0 60000 65536"/>
                <a:gd name="T5" fmla="*/ 0 60000 65536"/>
                <a:gd name="T6" fmla="*/ 0 w 21600"/>
                <a:gd name="T7" fmla="*/ 0 h 21600"/>
                <a:gd name="T8" fmla="*/ 21600 w 21600"/>
                <a:gd name="T9" fmla="*/ 21600 h 21600"/>
              </a:gdLst>
              <a:ahLst/>
              <a:cxnLst>
                <a:cxn ang="T4">
                  <a:pos x="T0" y="T1"/>
                </a:cxn>
                <a:cxn ang="T5">
                  <a:pos x="T2" y="T3"/>
                </a:cxn>
              </a:cxnLst>
              <a:rect l="T6" t="T7" r="T8" b="T9"/>
              <a:pathLst>
                <a:path w="21600" h="21600">
                  <a:moveTo>
                    <a:pt x="0" y="0"/>
                  </a:moveTo>
                  <a:lnTo>
                    <a:pt x="21600" y="21600"/>
                  </a:lnTo>
                </a:path>
              </a:pathLst>
            </a:custGeom>
            <a:noFill/>
            <a:ln w="9525">
              <a:solidFill>
                <a:schemeClr val="tx1"/>
              </a:solidFill>
              <a:miter lim="800000"/>
              <a:headEnd/>
              <a:tailEnd type="triangle" w="med" len="med"/>
            </a:ln>
          </p:spPr>
          <p:txBody>
            <a:bodyPr/>
            <a:lstStyle/>
            <a:p>
              <a:endParaRPr lang="en-US"/>
            </a:p>
          </p:txBody>
        </p:sp>
        <p:sp>
          <p:nvSpPr>
            <p:cNvPr id="23576" name="AutoShape 19"/>
            <p:cNvSpPr>
              <a:spLocks/>
            </p:cNvSpPr>
            <p:nvPr/>
          </p:nvSpPr>
          <p:spPr bwMode="auto">
            <a:xfrm flipH="1">
              <a:off x="4800600" y="2514600"/>
              <a:ext cx="2209800" cy="1295400"/>
            </a:xfrm>
            <a:custGeom>
              <a:avLst/>
              <a:gdLst>
                <a:gd name="T0" fmla="*/ 0 w 21600"/>
                <a:gd name="T1" fmla="*/ 0 h 21600"/>
                <a:gd name="T2" fmla="*/ 2147483647 w 21600"/>
                <a:gd name="T3" fmla="*/ 2147483647 h 21600"/>
                <a:gd name="T4" fmla="*/ 0 60000 65536"/>
                <a:gd name="T5" fmla="*/ 0 60000 65536"/>
                <a:gd name="T6" fmla="*/ 0 w 21600"/>
                <a:gd name="T7" fmla="*/ 0 h 21600"/>
                <a:gd name="T8" fmla="*/ 21600 w 21600"/>
                <a:gd name="T9" fmla="*/ 21600 h 21600"/>
              </a:gdLst>
              <a:ahLst/>
              <a:cxnLst>
                <a:cxn ang="T4">
                  <a:pos x="T0" y="T1"/>
                </a:cxn>
                <a:cxn ang="T5">
                  <a:pos x="T2" y="T3"/>
                </a:cxn>
              </a:cxnLst>
              <a:rect l="T6" t="T7" r="T8" b="T9"/>
              <a:pathLst>
                <a:path w="21600" h="21600">
                  <a:moveTo>
                    <a:pt x="0" y="0"/>
                  </a:moveTo>
                  <a:lnTo>
                    <a:pt x="21600" y="21600"/>
                  </a:lnTo>
                </a:path>
              </a:pathLst>
            </a:custGeom>
            <a:noFill/>
            <a:ln w="9525">
              <a:solidFill>
                <a:schemeClr val="tx1"/>
              </a:solidFill>
              <a:miter lim="800000"/>
              <a:headEnd/>
              <a:tailEnd type="triangle" w="med" len="med"/>
            </a:ln>
          </p:spPr>
          <p:txBody>
            <a:bodyPr/>
            <a:lstStyle/>
            <a:p>
              <a:endParaRPr lang="en-US"/>
            </a:p>
          </p:txBody>
        </p:sp>
        <p:sp>
          <p:nvSpPr>
            <p:cNvPr id="23577" name="Line 20"/>
            <p:cNvSpPr>
              <a:spLocks noChangeShapeType="1"/>
            </p:cNvSpPr>
            <p:nvPr/>
          </p:nvSpPr>
          <p:spPr bwMode="auto">
            <a:xfrm flipH="1">
              <a:off x="4799013" y="3352800"/>
              <a:ext cx="2212975" cy="914400"/>
            </a:xfrm>
            <a:prstGeom prst="line">
              <a:avLst/>
            </a:prstGeom>
            <a:noFill/>
            <a:ln w="9525">
              <a:solidFill>
                <a:schemeClr val="tx1"/>
              </a:solidFill>
              <a:round/>
              <a:headEnd/>
              <a:tailEnd type="triangle" w="med" len="med"/>
            </a:ln>
          </p:spPr>
          <p:txBody>
            <a:bodyPr/>
            <a:lstStyle/>
            <a:p>
              <a:endParaRPr lang="en-US"/>
            </a:p>
          </p:txBody>
        </p:sp>
        <p:sp>
          <p:nvSpPr>
            <p:cNvPr id="23578" name="Rectangle 21"/>
            <p:cNvSpPr>
              <a:spLocks/>
            </p:cNvSpPr>
            <p:nvPr/>
          </p:nvSpPr>
          <p:spPr bwMode="auto">
            <a:xfrm>
              <a:off x="5257800" y="1676400"/>
              <a:ext cx="1219200" cy="307975"/>
            </a:xfrm>
            <a:prstGeom prst="rect">
              <a:avLst/>
            </a:prstGeom>
            <a:noFill/>
            <a:ln w="9525">
              <a:noFill/>
              <a:miter lim="800000"/>
              <a:headEnd/>
              <a:tailEnd/>
            </a:ln>
          </p:spPr>
          <p:txBody>
            <a:bodyPr lIns="0" tIns="0" rIns="39200" bIns="0"/>
            <a:lstStyle/>
            <a:p>
              <a:pPr marL="38100">
                <a:lnSpc>
                  <a:spcPct val="100000"/>
                </a:lnSpc>
                <a:spcBef>
                  <a:spcPts val="875"/>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1400">
                  <a:solidFill>
                    <a:schemeClr val="tx1"/>
                  </a:solidFill>
                  <a:cs typeface="Arial" charset="0"/>
                </a:rPr>
                <a:t>Fin seq=x</a:t>
              </a:r>
            </a:p>
          </p:txBody>
        </p:sp>
        <p:sp>
          <p:nvSpPr>
            <p:cNvPr id="23579" name="Rectangle 22"/>
            <p:cNvSpPr>
              <a:spLocks/>
            </p:cNvSpPr>
            <p:nvPr/>
          </p:nvSpPr>
          <p:spPr bwMode="auto">
            <a:xfrm>
              <a:off x="5105400" y="2743200"/>
              <a:ext cx="1295400" cy="307975"/>
            </a:xfrm>
            <a:prstGeom prst="rect">
              <a:avLst/>
            </a:prstGeom>
            <a:noFill/>
            <a:ln w="9525">
              <a:noFill/>
              <a:miter lim="800000"/>
              <a:headEnd/>
              <a:tailEnd/>
            </a:ln>
          </p:spPr>
          <p:txBody>
            <a:bodyPr lIns="0" tIns="0" rIns="39200" bIns="0"/>
            <a:lstStyle/>
            <a:p>
              <a:pPr marL="38100">
                <a:lnSpc>
                  <a:spcPct val="100000"/>
                </a:lnSpc>
                <a:spcBef>
                  <a:spcPts val="875"/>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1400">
                  <a:solidFill>
                    <a:schemeClr val="tx1"/>
                  </a:solidFill>
                  <a:cs typeface="Arial" charset="0"/>
                </a:rPr>
                <a:t>Ack seq=x+1</a:t>
              </a:r>
            </a:p>
          </p:txBody>
        </p:sp>
        <p:sp>
          <p:nvSpPr>
            <p:cNvPr id="23580" name="Rectangle 23"/>
            <p:cNvSpPr>
              <a:spLocks/>
            </p:cNvSpPr>
            <p:nvPr/>
          </p:nvSpPr>
          <p:spPr bwMode="auto">
            <a:xfrm>
              <a:off x="4953000" y="3671888"/>
              <a:ext cx="1524000" cy="307975"/>
            </a:xfrm>
            <a:prstGeom prst="rect">
              <a:avLst/>
            </a:prstGeom>
            <a:noFill/>
            <a:ln w="9525">
              <a:noFill/>
              <a:miter lim="800000"/>
              <a:headEnd/>
              <a:tailEnd/>
            </a:ln>
          </p:spPr>
          <p:txBody>
            <a:bodyPr lIns="0" tIns="0" rIns="39200" bIns="0"/>
            <a:lstStyle/>
            <a:p>
              <a:pPr marL="38100">
                <a:lnSpc>
                  <a:spcPct val="100000"/>
                </a:lnSpc>
                <a:spcBef>
                  <a:spcPts val="875"/>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1400">
                  <a:solidFill>
                    <a:schemeClr val="tx1"/>
                  </a:solidFill>
                  <a:cs typeface="Arial" charset="0"/>
                </a:rPr>
                <a:t>Fin seq=y</a:t>
              </a:r>
            </a:p>
          </p:txBody>
        </p:sp>
        <p:sp>
          <p:nvSpPr>
            <p:cNvPr id="23581" name="Rectangle 24"/>
            <p:cNvSpPr>
              <a:spLocks/>
            </p:cNvSpPr>
            <p:nvPr/>
          </p:nvSpPr>
          <p:spPr bwMode="auto">
            <a:xfrm>
              <a:off x="5257800" y="4572000"/>
              <a:ext cx="1371600" cy="307975"/>
            </a:xfrm>
            <a:prstGeom prst="rect">
              <a:avLst/>
            </a:prstGeom>
            <a:noFill/>
            <a:ln w="9525">
              <a:noFill/>
              <a:miter lim="800000"/>
              <a:headEnd/>
              <a:tailEnd/>
            </a:ln>
          </p:spPr>
          <p:txBody>
            <a:bodyPr lIns="0" tIns="0" rIns="39200" bIns="0"/>
            <a:lstStyle/>
            <a:p>
              <a:pPr marL="38100">
                <a:lnSpc>
                  <a:spcPct val="100000"/>
                </a:lnSpc>
                <a:spcBef>
                  <a:spcPts val="875"/>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1400">
                  <a:solidFill>
                    <a:schemeClr val="tx1"/>
                  </a:solidFill>
                  <a:cs typeface="Arial" charset="0"/>
                </a:rPr>
                <a:t>Ack seq=y+1</a:t>
              </a:r>
            </a:p>
          </p:txBody>
        </p:sp>
        <p:sp>
          <p:nvSpPr>
            <p:cNvPr id="23582" name="AutoShape 25"/>
            <p:cNvSpPr>
              <a:spLocks/>
            </p:cNvSpPr>
            <p:nvPr/>
          </p:nvSpPr>
          <p:spPr bwMode="auto">
            <a:xfrm>
              <a:off x="4800600" y="4265613"/>
              <a:ext cx="2209800" cy="534987"/>
            </a:xfrm>
            <a:custGeom>
              <a:avLst/>
              <a:gdLst>
                <a:gd name="T0" fmla="*/ 0 w 21600"/>
                <a:gd name="T1" fmla="*/ 0 h 21600"/>
                <a:gd name="T2" fmla="*/ 2147483647 w 21600"/>
                <a:gd name="T3" fmla="*/ 2147483647 h 21600"/>
                <a:gd name="T4" fmla="*/ 0 60000 65536"/>
                <a:gd name="T5" fmla="*/ 0 60000 65536"/>
                <a:gd name="T6" fmla="*/ 0 w 21600"/>
                <a:gd name="T7" fmla="*/ 0 h 21600"/>
                <a:gd name="T8" fmla="*/ 21600 w 21600"/>
                <a:gd name="T9" fmla="*/ 21600 h 21600"/>
              </a:gdLst>
              <a:ahLst/>
              <a:cxnLst>
                <a:cxn ang="T4">
                  <a:pos x="T0" y="T1"/>
                </a:cxn>
                <a:cxn ang="T5">
                  <a:pos x="T2" y="T3"/>
                </a:cxn>
              </a:cxnLst>
              <a:rect l="T6" t="T7" r="T8" b="T9"/>
              <a:pathLst>
                <a:path w="21600" h="21600">
                  <a:moveTo>
                    <a:pt x="0" y="0"/>
                  </a:moveTo>
                  <a:lnTo>
                    <a:pt x="21600" y="21600"/>
                  </a:lnTo>
                </a:path>
              </a:pathLst>
            </a:custGeom>
            <a:noFill/>
            <a:ln w="9525">
              <a:solidFill>
                <a:schemeClr val="tx1"/>
              </a:solidFill>
              <a:miter lim="800000"/>
              <a:headEnd/>
              <a:tailEnd type="triangle" w="med" len="med"/>
            </a:ln>
          </p:spPr>
          <p:txBody>
            <a:bodyPr/>
            <a:lstStyle/>
            <a:p>
              <a:endParaRPr lang="en-US"/>
            </a:p>
          </p:txBody>
        </p:sp>
      </p:grpSp>
    </p:spTree>
    <p:extLst>
      <p:ext uri="{BB962C8B-B14F-4D97-AF65-F5344CB8AC3E}">
        <p14:creationId xmlns:p14="http://schemas.microsoft.com/office/powerpoint/2010/main" val="3206186913"/>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t>TCP Congestion Control</a:t>
            </a:r>
          </a:p>
        </p:txBody>
      </p:sp>
      <p:sp>
        <p:nvSpPr>
          <p:cNvPr id="45059" name="Rectangle 2"/>
          <p:cNvSpPr>
            <a:spLocks noGrp="1" noChangeArrowheads="1"/>
          </p:cNvSpPr>
          <p:nvPr>
            <p:ph idx="1"/>
          </p:nvPr>
        </p:nvSpPr>
        <p:spPr>
          <a:xfrm>
            <a:off x="457200" y="1600200"/>
            <a:ext cx="8228013" cy="4724400"/>
          </a:xfrm>
        </p:spPr>
        <p:txBody>
          <a:bodyPr rIns="129200" rtlCol="0">
            <a:normAutofit lnSpcReduction="10000"/>
          </a:bodyPr>
          <a:lstStyle/>
          <a:p>
            <a:pPr eaLnBrk="1" fontAlgn="auto" hangingPunct="1">
              <a:lnSpc>
                <a:spcPct val="90000"/>
              </a:lnSpc>
              <a:spcBef>
                <a:spcPct val="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100" dirty="0" smtClean="0"/>
              <a:t>During the mid-80s it was discovered that uncontrolled TCP messages were causing large scale network congestion</a:t>
            </a:r>
          </a:p>
          <a:p>
            <a:pPr eaLnBrk="1" fontAlgn="auto" hangingPunct="1">
              <a:lnSpc>
                <a:spcPct val="9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100" dirty="0" smtClean="0"/>
              <a:t>TCP responded to congestion by retransmitting lost packets, thus making the problem was worse</a:t>
            </a:r>
          </a:p>
          <a:p>
            <a:pPr eaLnBrk="1" fontAlgn="auto" hangingPunct="1">
              <a:lnSpc>
                <a:spcPct val="9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100" dirty="0" smtClean="0"/>
              <a:t>What is predominantly used today is a system where ACKs are used to determine the maximum number of packets which should be sent out</a:t>
            </a:r>
          </a:p>
          <a:p>
            <a:pPr eaLnBrk="1" fontAlgn="auto" hangingPunct="1">
              <a:lnSpc>
                <a:spcPct val="9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100" dirty="0" smtClean="0"/>
              <a:t>Most TCP congestion avoidance algorithms, avoid congestion by modifying a congestion window (</a:t>
            </a:r>
            <a:r>
              <a:rPr lang="en-US" sz="2100" dirty="0" err="1" smtClean="0"/>
              <a:t>cwnd</a:t>
            </a:r>
            <a:r>
              <a:rPr lang="en-US" sz="2100" dirty="0" smtClean="0"/>
              <a:t>) as more cumulative ACKs are received</a:t>
            </a:r>
          </a:p>
          <a:p>
            <a:pPr eaLnBrk="1" fontAlgn="auto" hangingPunct="1">
              <a:lnSpc>
                <a:spcPct val="9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100" dirty="0" smtClean="0"/>
              <a:t>Lost packets are taken to be a sign of network congestion</a:t>
            </a:r>
          </a:p>
          <a:p>
            <a:pPr eaLnBrk="1" fontAlgn="auto" hangingPunct="1">
              <a:lnSpc>
                <a:spcPct val="9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100" dirty="0" smtClean="0"/>
              <a:t>TCP begins with an extremely low </a:t>
            </a:r>
            <a:r>
              <a:rPr lang="en-US" sz="2100" dirty="0" err="1" smtClean="0"/>
              <a:t>cwnd</a:t>
            </a:r>
            <a:r>
              <a:rPr lang="en-US" sz="2100" dirty="0" smtClean="0"/>
              <a:t> and rapidly increases the value of this variable to reach bottleneck capacity</a:t>
            </a:r>
          </a:p>
          <a:p>
            <a:pPr eaLnBrk="1" fontAlgn="auto" hangingPunct="1">
              <a:lnSpc>
                <a:spcPct val="9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100" dirty="0" smtClean="0"/>
              <a:t>At this point it shifts to a collision detection algorithm which slowly probes the network for additional bandwidth</a:t>
            </a:r>
          </a:p>
          <a:p>
            <a:pPr eaLnBrk="1" fontAlgn="auto" hangingPunct="1">
              <a:lnSpc>
                <a:spcPct val="9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100" dirty="0" smtClean="0"/>
              <a:t>TCP congestion control is a good idea in general but allows for certain attacks.</a:t>
            </a:r>
          </a:p>
        </p:txBody>
      </p:sp>
      <p:sp>
        <p:nvSpPr>
          <p:cNvPr id="5" name="Date Placeholder 4"/>
          <p:cNvSpPr>
            <a:spLocks noGrp="1"/>
          </p:cNvSpPr>
          <p:nvPr>
            <p:ph type="dt" sz="quarter" idx="10"/>
          </p:nvPr>
        </p:nvSpPr>
        <p:spPr/>
        <p:txBody>
          <a:bodyPr/>
          <a:lstStyle/>
          <a:p>
            <a:pPr>
              <a:defRPr/>
            </a:pPr>
            <a:fld id="{65968F4A-E255-4890-82CE-F36A64419DF5}" type="datetime1">
              <a:rPr lang="en-US"/>
              <a:pPr>
                <a:defRPr/>
              </a:pPr>
              <a:t>1/26/2018</a:t>
            </a:fld>
            <a:endParaRPr lang="en-US"/>
          </a:p>
        </p:txBody>
      </p:sp>
      <p:sp>
        <p:nvSpPr>
          <p:cNvPr id="6" name="Footer Placeholder 5"/>
          <p:cNvSpPr>
            <a:spLocks noGrp="1"/>
          </p:cNvSpPr>
          <p:nvPr>
            <p:ph type="ftr" sz="quarter" idx="11"/>
          </p:nvPr>
        </p:nvSpPr>
        <p:spPr/>
        <p:txBody>
          <a:bodyPr/>
          <a:lstStyle/>
          <a:p>
            <a:pPr>
              <a:defRPr/>
            </a:pPr>
            <a:r>
              <a:rPr lang="en-US"/>
              <a:t>Networks: IP and TCP</a:t>
            </a:r>
            <a:endParaRPr lang="en-US" dirty="0"/>
          </a:p>
        </p:txBody>
      </p:sp>
      <p:sp>
        <p:nvSpPr>
          <p:cNvPr id="4" name="Slide Number Placeholder 3"/>
          <p:cNvSpPr>
            <a:spLocks noGrp="1"/>
          </p:cNvSpPr>
          <p:nvPr>
            <p:ph type="sldNum" sz="quarter" idx="12"/>
          </p:nvPr>
        </p:nvSpPr>
        <p:spPr/>
        <p:txBody>
          <a:bodyPr/>
          <a:lstStyle/>
          <a:p>
            <a:pPr>
              <a:defRPr/>
            </a:pPr>
            <a:fld id="{EA4726BA-9D41-4D8E-B108-71986317E11E}" type="slidenum">
              <a:rPr lang="en-US"/>
              <a:pPr>
                <a:defRPr/>
              </a:pPr>
              <a:t>53</a:t>
            </a:fld>
            <a:endParaRPr lang="en-US"/>
          </a:p>
        </p:txBody>
      </p:sp>
    </p:spTree>
    <p:extLst>
      <p:ext uri="{BB962C8B-B14F-4D97-AF65-F5344CB8AC3E}">
        <p14:creationId xmlns:p14="http://schemas.microsoft.com/office/powerpoint/2010/main" val="3739091706"/>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t>Optimistic ACK Attack</a:t>
            </a:r>
          </a:p>
        </p:txBody>
      </p:sp>
      <p:sp>
        <p:nvSpPr>
          <p:cNvPr id="46083" name="Rectangle 2"/>
          <p:cNvSpPr>
            <a:spLocks noGrp="1" noChangeArrowheads="1"/>
          </p:cNvSpPr>
          <p:nvPr>
            <p:ph idx="1"/>
          </p:nvPr>
        </p:nvSpPr>
        <p:spPr>
          <a:xfrm>
            <a:off x="457200" y="1600200"/>
            <a:ext cx="8228013" cy="4724400"/>
          </a:xfrm>
        </p:spPr>
        <p:txBody>
          <a:bodyPr rIns="129200" rtlCol="0">
            <a:normAutofit lnSpcReduction="10000"/>
          </a:bodyPr>
          <a:lstStyle/>
          <a:p>
            <a:pPr eaLnBrk="1" fontAlgn="auto" hangingPunct="1">
              <a:spcBef>
                <a:spcPct val="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300" dirty="0" smtClean="0"/>
              <a:t>An optimistic ACK attack takes advantage of the TCP congestion control</a:t>
            </a:r>
          </a:p>
          <a:p>
            <a:pPr eaLnBrk="1" fontAlgn="auto" hangingPunct="1">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300" dirty="0" smtClean="0"/>
              <a:t>It begins with a client sending out ACKs for data segments it hasn’t yet received</a:t>
            </a:r>
          </a:p>
          <a:p>
            <a:pPr eaLnBrk="1" fontAlgn="auto" hangingPunct="1">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300" dirty="0" smtClean="0"/>
              <a:t>This flood of optimistic ACKs makes the servers TCP stack believe that there is a large amount of bandwidth available and thus increase </a:t>
            </a:r>
            <a:r>
              <a:rPr lang="en-US" sz="2300" dirty="0" err="1" smtClean="0"/>
              <a:t>cwnd</a:t>
            </a:r>
            <a:endParaRPr lang="en-US" sz="2300" dirty="0" smtClean="0"/>
          </a:p>
          <a:p>
            <a:pPr eaLnBrk="1" fontAlgn="auto" hangingPunct="1">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300" dirty="0" smtClean="0"/>
              <a:t>This leads to the attacker providing more optimistic ACKs, and eventually bandwidth use beyond what the server has available</a:t>
            </a:r>
          </a:p>
          <a:p>
            <a:pPr eaLnBrk="1" fontAlgn="auto" hangingPunct="1">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300" dirty="0" smtClean="0"/>
              <a:t>This can also be played out across multiple servers, with enough congestion that a certain section of the network is no longer reachable</a:t>
            </a:r>
          </a:p>
          <a:p>
            <a:pPr eaLnBrk="1" fontAlgn="auto" hangingPunct="1">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300" dirty="0" smtClean="0"/>
              <a:t>There are no practical solutions to this problem</a:t>
            </a:r>
          </a:p>
        </p:txBody>
      </p:sp>
      <p:sp>
        <p:nvSpPr>
          <p:cNvPr id="5" name="Date Placeholder 4"/>
          <p:cNvSpPr>
            <a:spLocks noGrp="1"/>
          </p:cNvSpPr>
          <p:nvPr>
            <p:ph type="dt" sz="quarter" idx="10"/>
          </p:nvPr>
        </p:nvSpPr>
        <p:spPr/>
        <p:txBody>
          <a:bodyPr/>
          <a:lstStyle/>
          <a:p>
            <a:pPr>
              <a:defRPr/>
            </a:pPr>
            <a:fld id="{A2913264-617E-461B-84D2-D6440BD55D84}" type="datetime1">
              <a:rPr lang="en-US"/>
              <a:pPr>
                <a:defRPr/>
              </a:pPr>
              <a:t>1/26/2018</a:t>
            </a:fld>
            <a:endParaRPr lang="en-US"/>
          </a:p>
        </p:txBody>
      </p:sp>
      <p:sp>
        <p:nvSpPr>
          <p:cNvPr id="6" name="Footer Placeholder 5"/>
          <p:cNvSpPr>
            <a:spLocks noGrp="1"/>
          </p:cNvSpPr>
          <p:nvPr>
            <p:ph type="ftr" sz="quarter" idx="11"/>
          </p:nvPr>
        </p:nvSpPr>
        <p:spPr/>
        <p:txBody>
          <a:bodyPr/>
          <a:lstStyle/>
          <a:p>
            <a:pPr>
              <a:defRPr/>
            </a:pPr>
            <a:r>
              <a:rPr lang="en-US"/>
              <a:t>Networks: IP and TCP</a:t>
            </a:r>
            <a:endParaRPr lang="en-US" dirty="0"/>
          </a:p>
        </p:txBody>
      </p:sp>
      <p:sp>
        <p:nvSpPr>
          <p:cNvPr id="4" name="Slide Number Placeholder 3"/>
          <p:cNvSpPr>
            <a:spLocks noGrp="1"/>
          </p:cNvSpPr>
          <p:nvPr>
            <p:ph type="sldNum" sz="quarter" idx="12"/>
          </p:nvPr>
        </p:nvSpPr>
        <p:spPr/>
        <p:txBody>
          <a:bodyPr/>
          <a:lstStyle/>
          <a:p>
            <a:pPr>
              <a:defRPr/>
            </a:pPr>
            <a:fld id="{E209DAAB-F1EA-456F-BA6B-71728DB7ACEE}" type="slidenum">
              <a:rPr lang="en-US"/>
              <a:pPr>
                <a:defRPr/>
              </a:pPr>
              <a:t>54</a:t>
            </a:fld>
            <a:endParaRPr lang="en-US"/>
          </a:p>
        </p:txBody>
      </p:sp>
    </p:spTree>
    <p:extLst>
      <p:ext uri="{BB962C8B-B14F-4D97-AF65-F5344CB8AC3E}">
        <p14:creationId xmlns:p14="http://schemas.microsoft.com/office/powerpoint/2010/main" val="721516538"/>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t>Session Hijacking</a:t>
            </a:r>
          </a:p>
        </p:txBody>
      </p:sp>
      <p:sp>
        <p:nvSpPr>
          <p:cNvPr id="26627" name="Rectangle 2"/>
          <p:cNvSpPr>
            <a:spLocks noGrp="1" noChangeArrowheads="1"/>
          </p:cNvSpPr>
          <p:nvPr>
            <p:ph idx="1"/>
          </p:nvPr>
        </p:nvSpPr>
        <p:spPr/>
        <p:txBody>
          <a:bodyPr rIns="129200"/>
          <a:lstStyle/>
          <a:p>
            <a:pPr marL="371475" indent="-333375" eaLnBrk="1" hangingPunct="1">
              <a:spcBef>
                <a:spcPct val="0"/>
              </a:spcBef>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pPr>
            <a:r>
              <a:rPr lang="en-US" sz="2400" smtClean="0"/>
              <a:t>Also commonly known as TCP Session Hijacking</a:t>
            </a:r>
          </a:p>
          <a:p>
            <a:pPr marL="371475" indent="-333375" eaLnBrk="1" hangingPunct="1">
              <a:spcBef>
                <a:spcPts val="600"/>
              </a:spcBef>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pPr>
            <a:r>
              <a:rPr lang="en-US" sz="2400" smtClean="0"/>
              <a:t>A security attack over a protected network</a:t>
            </a:r>
          </a:p>
          <a:p>
            <a:pPr marL="371475" indent="-333375" eaLnBrk="1" hangingPunct="1">
              <a:spcBef>
                <a:spcPts val="600"/>
              </a:spcBef>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pPr>
            <a:r>
              <a:rPr lang="en-US" sz="2400" smtClean="0"/>
              <a:t>Attempt to take control of a network session</a:t>
            </a:r>
          </a:p>
          <a:p>
            <a:pPr marL="371475" indent="-333375" eaLnBrk="1" hangingPunct="1">
              <a:spcBef>
                <a:spcPts val="600"/>
              </a:spcBef>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pPr>
            <a:r>
              <a:rPr lang="en-US" sz="2400" smtClean="0"/>
              <a:t>Sessions are server keeping state of a client’s connection</a:t>
            </a:r>
          </a:p>
          <a:p>
            <a:pPr marL="371475" indent="-333375" eaLnBrk="1" hangingPunct="1">
              <a:spcBef>
                <a:spcPts val="600"/>
              </a:spcBef>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pPr>
            <a:r>
              <a:rPr lang="en-US" sz="2400" smtClean="0"/>
              <a:t>Servers need to keep track of messages sent between client and the server and their respective actions</a:t>
            </a:r>
          </a:p>
          <a:p>
            <a:pPr marL="371475" indent="-333375" eaLnBrk="1" hangingPunct="1">
              <a:spcBef>
                <a:spcPts val="600"/>
              </a:spcBef>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pPr>
            <a:r>
              <a:rPr lang="en-US" sz="2400" smtClean="0"/>
              <a:t>Most networks follow the TCP/IP protocol</a:t>
            </a:r>
          </a:p>
          <a:p>
            <a:pPr marL="371475" indent="-333375" eaLnBrk="1" hangingPunct="1">
              <a:spcBef>
                <a:spcPts val="600"/>
              </a:spcBef>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pPr>
            <a:r>
              <a:rPr lang="en-US" sz="2400" smtClean="0"/>
              <a:t>IP Spoofing is one type of hijacking on large network</a:t>
            </a:r>
          </a:p>
        </p:txBody>
      </p:sp>
      <p:sp>
        <p:nvSpPr>
          <p:cNvPr id="5" name="Date Placeholder 4"/>
          <p:cNvSpPr>
            <a:spLocks noGrp="1"/>
          </p:cNvSpPr>
          <p:nvPr>
            <p:ph type="dt" sz="quarter" idx="10"/>
          </p:nvPr>
        </p:nvSpPr>
        <p:spPr/>
        <p:txBody>
          <a:bodyPr/>
          <a:lstStyle/>
          <a:p>
            <a:pPr>
              <a:defRPr/>
            </a:pPr>
            <a:fld id="{7FFB63AE-342A-4B5C-9D32-73256855A924}" type="datetime1">
              <a:rPr lang="en-US"/>
              <a:pPr>
                <a:defRPr/>
              </a:pPr>
              <a:t>1/26/2018</a:t>
            </a:fld>
            <a:endParaRPr lang="en-US"/>
          </a:p>
        </p:txBody>
      </p:sp>
      <p:sp>
        <p:nvSpPr>
          <p:cNvPr id="6" name="Footer Placeholder 5"/>
          <p:cNvSpPr>
            <a:spLocks noGrp="1"/>
          </p:cNvSpPr>
          <p:nvPr>
            <p:ph type="ftr" sz="quarter" idx="11"/>
          </p:nvPr>
        </p:nvSpPr>
        <p:spPr/>
        <p:txBody>
          <a:bodyPr/>
          <a:lstStyle/>
          <a:p>
            <a:pPr>
              <a:defRPr/>
            </a:pPr>
            <a:r>
              <a:rPr lang="en-US"/>
              <a:t>Networks: IP and TCP</a:t>
            </a:r>
            <a:endParaRPr lang="en-US" dirty="0"/>
          </a:p>
        </p:txBody>
      </p:sp>
      <p:sp>
        <p:nvSpPr>
          <p:cNvPr id="4" name="Slide Number Placeholder 3"/>
          <p:cNvSpPr>
            <a:spLocks noGrp="1"/>
          </p:cNvSpPr>
          <p:nvPr>
            <p:ph type="sldNum" sz="quarter" idx="12"/>
          </p:nvPr>
        </p:nvSpPr>
        <p:spPr/>
        <p:txBody>
          <a:bodyPr/>
          <a:lstStyle/>
          <a:p>
            <a:pPr>
              <a:defRPr/>
            </a:pPr>
            <a:fld id="{1701DB4D-9854-408C-838E-0A41A43756EB}" type="slidenum">
              <a:rPr lang="en-US"/>
              <a:pPr>
                <a:defRPr/>
              </a:pPr>
              <a:t>55</a:t>
            </a:fld>
            <a:endParaRPr lang="en-US"/>
          </a:p>
        </p:txBody>
      </p:sp>
    </p:spTree>
    <p:extLst>
      <p:ext uri="{BB962C8B-B14F-4D97-AF65-F5344CB8AC3E}">
        <p14:creationId xmlns:p14="http://schemas.microsoft.com/office/powerpoint/2010/main" val="3338303613"/>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t>IP Spoofing</a:t>
            </a:r>
          </a:p>
        </p:txBody>
      </p:sp>
      <p:sp>
        <p:nvSpPr>
          <p:cNvPr id="48131" name="Rectangle 2"/>
          <p:cNvSpPr>
            <a:spLocks noGrp="1" noChangeArrowheads="1"/>
          </p:cNvSpPr>
          <p:nvPr>
            <p:ph idx="1"/>
          </p:nvPr>
        </p:nvSpPr>
        <p:spPr>
          <a:xfrm>
            <a:off x="457200" y="1600200"/>
            <a:ext cx="8228013" cy="4800600"/>
          </a:xfrm>
        </p:spPr>
        <p:txBody>
          <a:bodyPr rIns="129200" rtlCol="0">
            <a:normAutofit fontScale="85000" lnSpcReduction="10000"/>
          </a:bodyPr>
          <a:lstStyle/>
          <a:p>
            <a:pPr marL="371475" indent="-333375" eaLnBrk="1" fontAlgn="auto" hangingPunct="1">
              <a:lnSpc>
                <a:spcPct val="120000"/>
              </a:lnSpc>
              <a:spcBef>
                <a:spcPct val="0"/>
              </a:spcBef>
              <a:spcAft>
                <a:spcPts val="0"/>
              </a:spcAft>
              <a:buFont typeface="Arial" pitchFamily="34" charset="0"/>
              <a:buChar char="•"/>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900" dirty="0" smtClean="0"/>
              <a:t>IP Spoofing is an attempt by an intruder to send packets from one IP address that appear to originate at another</a:t>
            </a:r>
          </a:p>
          <a:p>
            <a:pPr marL="371475" indent="-333375" eaLnBrk="1" fontAlgn="auto" hangingPunct="1">
              <a:lnSpc>
                <a:spcPct val="120000"/>
              </a:lnSpc>
              <a:spcBef>
                <a:spcPts val="600"/>
              </a:spcBef>
              <a:spcAft>
                <a:spcPts val="0"/>
              </a:spcAft>
              <a:buFont typeface="Arial" pitchFamily="34" charset="0"/>
              <a:buChar char="•"/>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900" dirty="0" smtClean="0"/>
              <a:t>If the server thinks it is receiving messages from the real source after authenticating a session, it could  inadvertently behave maliciously</a:t>
            </a:r>
          </a:p>
          <a:p>
            <a:pPr marL="371475" indent="-333375" eaLnBrk="1" fontAlgn="auto" hangingPunct="1">
              <a:lnSpc>
                <a:spcPct val="120000"/>
              </a:lnSpc>
              <a:spcBef>
                <a:spcPts val="600"/>
              </a:spcBef>
              <a:spcAft>
                <a:spcPts val="0"/>
              </a:spcAft>
              <a:buFont typeface="Arial" pitchFamily="34" charset="0"/>
              <a:buChar char="•"/>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900" dirty="0" smtClean="0"/>
              <a:t>There are two basic forms of IP Spoofing</a:t>
            </a:r>
          </a:p>
          <a:p>
            <a:pPr marL="1181100" lvl="2" eaLnBrk="1" fontAlgn="auto" hangingPunct="1">
              <a:lnSpc>
                <a:spcPct val="120000"/>
              </a:lnSpc>
              <a:spcBef>
                <a:spcPts val="500"/>
              </a:spcBef>
              <a:spcAft>
                <a:spcPts val="0"/>
              </a:spcAft>
              <a:buFont typeface="Arial" pitchFamily="34" charset="0"/>
              <a:buChar char="•"/>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900" dirty="0" smtClean="0"/>
              <a:t>Blind Spoofing </a:t>
            </a:r>
          </a:p>
          <a:p>
            <a:pPr marL="1638300" lvl="3" eaLnBrk="1" fontAlgn="auto" hangingPunct="1">
              <a:lnSpc>
                <a:spcPct val="120000"/>
              </a:lnSpc>
              <a:spcBef>
                <a:spcPts val="400"/>
              </a:spcBef>
              <a:spcAft>
                <a:spcPts val="0"/>
              </a:spcAft>
              <a:buFont typeface="Arial" pitchFamily="34" charset="0"/>
              <a:buChar char="–"/>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900" dirty="0" smtClean="0"/>
              <a:t>Attack from any source</a:t>
            </a:r>
          </a:p>
          <a:p>
            <a:pPr marL="1181100" lvl="2" eaLnBrk="1" fontAlgn="auto" hangingPunct="1">
              <a:lnSpc>
                <a:spcPct val="120000"/>
              </a:lnSpc>
              <a:spcBef>
                <a:spcPts val="500"/>
              </a:spcBef>
              <a:spcAft>
                <a:spcPts val="0"/>
              </a:spcAft>
              <a:buFont typeface="Arial" pitchFamily="34" charset="0"/>
              <a:buChar char="•"/>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900" dirty="0" smtClean="0"/>
              <a:t>Non-Blind Spoofing</a:t>
            </a:r>
          </a:p>
          <a:p>
            <a:pPr marL="1638300" lvl="3" eaLnBrk="1" fontAlgn="auto" hangingPunct="1">
              <a:lnSpc>
                <a:spcPct val="120000"/>
              </a:lnSpc>
              <a:spcBef>
                <a:spcPts val="400"/>
              </a:spcBef>
              <a:spcAft>
                <a:spcPts val="0"/>
              </a:spcAft>
              <a:buFont typeface="Arial" pitchFamily="34" charset="0"/>
              <a:buChar char="–"/>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900" dirty="0" smtClean="0"/>
              <a:t>Attack from the same subnet</a:t>
            </a:r>
          </a:p>
        </p:txBody>
      </p:sp>
      <p:sp>
        <p:nvSpPr>
          <p:cNvPr id="5" name="Date Placeholder 4"/>
          <p:cNvSpPr>
            <a:spLocks noGrp="1"/>
          </p:cNvSpPr>
          <p:nvPr>
            <p:ph type="dt" sz="quarter" idx="10"/>
          </p:nvPr>
        </p:nvSpPr>
        <p:spPr/>
        <p:txBody>
          <a:bodyPr/>
          <a:lstStyle/>
          <a:p>
            <a:pPr>
              <a:defRPr/>
            </a:pPr>
            <a:fld id="{DA620907-0415-4302-99ED-9E1EAD9B792B}" type="datetime1">
              <a:rPr lang="en-US"/>
              <a:pPr>
                <a:defRPr/>
              </a:pPr>
              <a:t>1/26/2018</a:t>
            </a:fld>
            <a:endParaRPr lang="en-US"/>
          </a:p>
        </p:txBody>
      </p:sp>
      <p:sp>
        <p:nvSpPr>
          <p:cNvPr id="6" name="Footer Placeholder 5"/>
          <p:cNvSpPr>
            <a:spLocks noGrp="1"/>
          </p:cNvSpPr>
          <p:nvPr>
            <p:ph type="ftr" sz="quarter" idx="11"/>
          </p:nvPr>
        </p:nvSpPr>
        <p:spPr/>
        <p:txBody>
          <a:bodyPr/>
          <a:lstStyle/>
          <a:p>
            <a:pPr>
              <a:defRPr/>
            </a:pPr>
            <a:r>
              <a:rPr lang="en-US"/>
              <a:t>Networks: IP and TCP</a:t>
            </a:r>
            <a:endParaRPr lang="en-US" dirty="0"/>
          </a:p>
        </p:txBody>
      </p:sp>
      <p:sp>
        <p:nvSpPr>
          <p:cNvPr id="4" name="Slide Number Placeholder 3"/>
          <p:cNvSpPr>
            <a:spLocks noGrp="1"/>
          </p:cNvSpPr>
          <p:nvPr>
            <p:ph type="sldNum" sz="quarter" idx="12"/>
          </p:nvPr>
        </p:nvSpPr>
        <p:spPr/>
        <p:txBody>
          <a:bodyPr/>
          <a:lstStyle/>
          <a:p>
            <a:pPr>
              <a:defRPr/>
            </a:pPr>
            <a:fld id="{2D8AA8CD-8688-4AD5-90AB-DF182EB6ED62}" type="slidenum">
              <a:rPr lang="en-US"/>
              <a:pPr>
                <a:defRPr/>
              </a:pPr>
              <a:t>56</a:t>
            </a:fld>
            <a:endParaRPr lang="en-US"/>
          </a:p>
        </p:txBody>
      </p:sp>
    </p:spTree>
    <p:extLst>
      <p:ext uri="{BB962C8B-B14F-4D97-AF65-F5344CB8AC3E}">
        <p14:creationId xmlns:p14="http://schemas.microsoft.com/office/powerpoint/2010/main" val="452426131"/>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t>Blind IP Spoofing</a:t>
            </a:r>
          </a:p>
        </p:txBody>
      </p:sp>
      <p:sp>
        <p:nvSpPr>
          <p:cNvPr id="28675" name="Rectangle 2"/>
          <p:cNvSpPr>
            <a:spLocks noGrp="1" noChangeArrowheads="1"/>
          </p:cNvSpPr>
          <p:nvPr>
            <p:ph idx="1"/>
          </p:nvPr>
        </p:nvSpPr>
        <p:spPr/>
        <p:txBody>
          <a:bodyPr rIns="129200"/>
          <a:lstStyle/>
          <a:p>
            <a:pPr marL="371475" indent="-333375" eaLnBrk="1" hangingPunct="1">
              <a:spcBef>
                <a:spcPct val="0"/>
              </a:spcBef>
              <a:tabLst>
                <a:tab pos="749300" algn="l"/>
                <a:tab pos="1663700" algn="l"/>
                <a:tab pos="2578100" algn="l"/>
                <a:tab pos="3492500" algn="l"/>
                <a:tab pos="4406900" algn="l"/>
                <a:tab pos="5321300" algn="l"/>
                <a:tab pos="6235700" algn="l"/>
                <a:tab pos="7150100" algn="l"/>
                <a:tab pos="8064500" algn="l"/>
                <a:tab pos="8978900" algn="l"/>
                <a:tab pos="9893300" algn="l"/>
                <a:tab pos="9906000" algn="l"/>
              </a:tabLst>
            </a:pPr>
            <a:r>
              <a:rPr lang="en-US" sz="2000" smtClean="0"/>
              <a:t>The TCP/IP protocol requires that “acknowledgement” numbers be sent across sessions</a:t>
            </a:r>
          </a:p>
          <a:p>
            <a:pPr marL="371475" indent="-333375" eaLnBrk="1" hangingPunct="1">
              <a:spcBef>
                <a:spcPts val="500"/>
              </a:spcBef>
              <a:tabLst>
                <a:tab pos="749300" algn="l"/>
                <a:tab pos="1663700" algn="l"/>
                <a:tab pos="2578100" algn="l"/>
                <a:tab pos="3492500" algn="l"/>
                <a:tab pos="4406900" algn="l"/>
                <a:tab pos="5321300" algn="l"/>
                <a:tab pos="6235700" algn="l"/>
                <a:tab pos="7150100" algn="l"/>
                <a:tab pos="8064500" algn="l"/>
                <a:tab pos="8978900" algn="l"/>
                <a:tab pos="9893300" algn="l"/>
                <a:tab pos="9906000" algn="l"/>
              </a:tabLst>
            </a:pPr>
            <a:r>
              <a:rPr lang="en-US" sz="2000" smtClean="0"/>
              <a:t>Makes sure that the client is getting the server’s packets and vice versa</a:t>
            </a:r>
          </a:p>
          <a:p>
            <a:pPr marL="371475" indent="-333375" eaLnBrk="1" hangingPunct="1">
              <a:spcBef>
                <a:spcPts val="500"/>
              </a:spcBef>
              <a:tabLst>
                <a:tab pos="749300" algn="l"/>
                <a:tab pos="1663700" algn="l"/>
                <a:tab pos="2578100" algn="l"/>
                <a:tab pos="3492500" algn="l"/>
                <a:tab pos="4406900" algn="l"/>
                <a:tab pos="5321300" algn="l"/>
                <a:tab pos="6235700" algn="l"/>
                <a:tab pos="7150100" algn="l"/>
                <a:tab pos="8064500" algn="l"/>
                <a:tab pos="8978900" algn="l"/>
                <a:tab pos="9893300" algn="l"/>
                <a:tab pos="9906000" algn="l"/>
              </a:tabLst>
            </a:pPr>
            <a:r>
              <a:rPr lang="en-US" sz="2000" smtClean="0"/>
              <a:t>Need to have the right sequence of acknowledgment numbers to spoof an IP identity</a:t>
            </a:r>
          </a:p>
        </p:txBody>
      </p:sp>
      <p:sp>
        <p:nvSpPr>
          <p:cNvPr id="5" name="Date Placeholder 4"/>
          <p:cNvSpPr>
            <a:spLocks noGrp="1"/>
          </p:cNvSpPr>
          <p:nvPr>
            <p:ph type="dt" sz="quarter" idx="10"/>
          </p:nvPr>
        </p:nvSpPr>
        <p:spPr/>
        <p:txBody>
          <a:bodyPr/>
          <a:lstStyle/>
          <a:p>
            <a:pPr>
              <a:defRPr/>
            </a:pPr>
            <a:fld id="{029917A1-C4CF-4440-A535-766BA45138CB}" type="datetime1">
              <a:rPr lang="en-US"/>
              <a:pPr>
                <a:defRPr/>
              </a:pPr>
              <a:t>1/26/2018</a:t>
            </a:fld>
            <a:endParaRPr lang="en-US"/>
          </a:p>
        </p:txBody>
      </p:sp>
      <p:sp>
        <p:nvSpPr>
          <p:cNvPr id="6" name="Footer Placeholder 5"/>
          <p:cNvSpPr>
            <a:spLocks noGrp="1"/>
          </p:cNvSpPr>
          <p:nvPr>
            <p:ph type="ftr" sz="quarter" idx="11"/>
          </p:nvPr>
        </p:nvSpPr>
        <p:spPr/>
        <p:txBody>
          <a:bodyPr/>
          <a:lstStyle/>
          <a:p>
            <a:pPr>
              <a:defRPr/>
            </a:pPr>
            <a:r>
              <a:rPr lang="en-US"/>
              <a:t>Networks: IP and TCP</a:t>
            </a:r>
            <a:endParaRPr lang="en-US" dirty="0"/>
          </a:p>
        </p:txBody>
      </p:sp>
      <p:sp>
        <p:nvSpPr>
          <p:cNvPr id="4" name="Slide Number Placeholder 3"/>
          <p:cNvSpPr>
            <a:spLocks noGrp="1"/>
          </p:cNvSpPr>
          <p:nvPr>
            <p:ph type="sldNum" sz="quarter" idx="12"/>
          </p:nvPr>
        </p:nvSpPr>
        <p:spPr/>
        <p:txBody>
          <a:bodyPr/>
          <a:lstStyle/>
          <a:p>
            <a:pPr>
              <a:defRPr/>
            </a:pPr>
            <a:fld id="{E9059A8E-A6EB-40CE-9743-4AA0E244428C}" type="slidenum">
              <a:rPr lang="en-US"/>
              <a:pPr>
                <a:defRPr/>
              </a:pPr>
              <a:t>57</a:t>
            </a:fld>
            <a:endParaRPr lang="en-US"/>
          </a:p>
        </p:txBody>
      </p:sp>
    </p:spTree>
    <p:extLst>
      <p:ext uri="{BB962C8B-B14F-4D97-AF65-F5344CB8AC3E}">
        <p14:creationId xmlns:p14="http://schemas.microsoft.com/office/powerpoint/2010/main" val="213379295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p:txBody>
          <a:bodyPr lIns="0" tIns="0" rIns="0" bIns="0"/>
          <a:lstStyle/>
          <a:p>
            <a:pPr eaLnBrk="1" hangingPunct="1">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Non-Blind IP Spoofing</a:t>
            </a:r>
          </a:p>
        </p:txBody>
      </p:sp>
      <p:sp>
        <p:nvSpPr>
          <p:cNvPr id="29699" name="Rectangle 2"/>
          <p:cNvSpPr>
            <a:spLocks noGrp="1" noChangeArrowheads="1"/>
          </p:cNvSpPr>
          <p:nvPr>
            <p:ph idx="1"/>
          </p:nvPr>
        </p:nvSpPr>
        <p:spPr/>
        <p:txBody>
          <a:bodyPr lIns="0" tIns="0" rIns="0" bIns="0"/>
          <a:lstStyle/>
          <a:p>
            <a:pPr marL="333375" indent="-295275" eaLnBrk="1" hangingPunct="1">
              <a:spcBef>
                <a:spcPct val="0"/>
              </a:spcBef>
              <a:tabLst>
                <a:tab pos="304800" algn="l"/>
                <a:tab pos="749300" algn="l"/>
                <a:tab pos="1219200" algn="l"/>
                <a:tab pos="1663700" algn="l"/>
                <a:tab pos="2133600" algn="l"/>
                <a:tab pos="2578100" algn="l"/>
                <a:tab pos="3048000" algn="l"/>
                <a:tab pos="3492500" algn="l"/>
                <a:tab pos="3962400" algn="l"/>
                <a:tab pos="4406900" algn="l"/>
                <a:tab pos="4876800" algn="l"/>
                <a:tab pos="5321300" algn="l"/>
                <a:tab pos="5791200" algn="l"/>
                <a:tab pos="6235700" algn="l"/>
                <a:tab pos="6705600" algn="l"/>
                <a:tab pos="7150100" algn="l"/>
                <a:tab pos="7620000" algn="l"/>
                <a:tab pos="8064500" algn="l"/>
                <a:tab pos="8534400" algn="l"/>
                <a:tab pos="8978900" algn="l"/>
                <a:tab pos="9448800" algn="l"/>
                <a:tab pos="9461500" algn="l"/>
                <a:tab pos="9893300" algn="l"/>
                <a:tab pos="9906000" algn="l"/>
              </a:tabLst>
            </a:pPr>
            <a:r>
              <a:rPr lang="en-US" sz="2100" smtClean="0"/>
              <a:t>IP Spoofing without inherently knowing the acknowledgment sequence pattern</a:t>
            </a:r>
          </a:p>
          <a:p>
            <a:pPr marL="733425" lvl="1" indent="-288925" eaLnBrk="1" hangingPunct="1">
              <a:spcBef>
                <a:spcPts val="500"/>
              </a:spcBef>
              <a:tabLst>
                <a:tab pos="304800" algn="l"/>
                <a:tab pos="749300" algn="l"/>
                <a:tab pos="1219200" algn="l"/>
                <a:tab pos="1663700" algn="l"/>
                <a:tab pos="2133600" algn="l"/>
                <a:tab pos="2578100" algn="l"/>
                <a:tab pos="3048000" algn="l"/>
                <a:tab pos="3492500" algn="l"/>
                <a:tab pos="3962400" algn="l"/>
                <a:tab pos="4406900" algn="l"/>
                <a:tab pos="4876800" algn="l"/>
                <a:tab pos="5321300" algn="l"/>
                <a:tab pos="5791200" algn="l"/>
                <a:tab pos="6235700" algn="l"/>
                <a:tab pos="6705600" algn="l"/>
                <a:tab pos="7150100" algn="l"/>
                <a:tab pos="7620000" algn="l"/>
                <a:tab pos="8064500" algn="l"/>
                <a:tab pos="8534400" algn="l"/>
                <a:tab pos="8978900" algn="l"/>
                <a:tab pos="9448800" algn="l"/>
                <a:tab pos="9461500" algn="l"/>
                <a:tab pos="9893300" algn="l"/>
                <a:tab pos="9906000" algn="l"/>
              </a:tabLst>
            </a:pPr>
            <a:r>
              <a:rPr lang="en-US" sz="2100" smtClean="0"/>
              <a:t>Done on the same subnet</a:t>
            </a:r>
          </a:p>
          <a:p>
            <a:pPr marL="733425" lvl="1" indent="-288925" eaLnBrk="1" hangingPunct="1">
              <a:spcBef>
                <a:spcPts val="500"/>
              </a:spcBef>
              <a:tabLst>
                <a:tab pos="304800" algn="l"/>
                <a:tab pos="749300" algn="l"/>
                <a:tab pos="1219200" algn="l"/>
                <a:tab pos="1663700" algn="l"/>
                <a:tab pos="2133600" algn="l"/>
                <a:tab pos="2578100" algn="l"/>
                <a:tab pos="3048000" algn="l"/>
                <a:tab pos="3492500" algn="l"/>
                <a:tab pos="3962400" algn="l"/>
                <a:tab pos="4406900" algn="l"/>
                <a:tab pos="4876800" algn="l"/>
                <a:tab pos="5321300" algn="l"/>
                <a:tab pos="5791200" algn="l"/>
                <a:tab pos="6235700" algn="l"/>
                <a:tab pos="6705600" algn="l"/>
                <a:tab pos="7150100" algn="l"/>
                <a:tab pos="7620000" algn="l"/>
                <a:tab pos="8064500" algn="l"/>
                <a:tab pos="8534400" algn="l"/>
                <a:tab pos="8978900" algn="l"/>
                <a:tab pos="9448800" algn="l"/>
                <a:tab pos="9461500" algn="l"/>
                <a:tab pos="9893300" algn="l"/>
                <a:tab pos="9906000" algn="l"/>
              </a:tabLst>
            </a:pPr>
            <a:r>
              <a:rPr lang="en-US" sz="2100" smtClean="0"/>
              <a:t>Use a packet sniffer to analyze the sequence pattern</a:t>
            </a:r>
          </a:p>
          <a:p>
            <a:pPr lvl="2" eaLnBrk="1" hangingPunct="1">
              <a:spcBef>
                <a:spcPts val="400"/>
              </a:spcBef>
              <a:tabLst>
                <a:tab pos="304800" algn="l"/>
                <a:tab pos="749300" algn="l"/>
                <a:tab pos="1219200" algn="l"/>
                <a:tab pos="1663700" algn="l"/>
                <a:tab pos="2133600" algn="l"/>
                <a:tab pos="2578100" algn="l"/>
                <a:tab pos="3048000" algn="l"/>
                <a:tab pos="3492500" algn="l"/>
                <a:tab pos="3962400" algn="l"/>
                <a:tab pos="4406900" algn="l"/>
                <a:tab pos="4876800" algn="l"/>
                <a:tab pos="5321300" algn="l"/>
                <a:tab pos="5791200" algn="l"/>
                <a:tab pos="6235700" algn="l"/>
                <a:tab pos="6705600" algn="l"/>
                <a:tab pos="7150100" algn="l"/>
                <a:tab pos="7620000" algn="l"/>
                <a:tab pos="8064500" algn="l"/>
                <a:tab pos="8534400" algn="l"/>
                <a:tab pos="8978900" algn="l"/>
                <a:tab pos="9448800" algn="l"/>
                <a:tab pos="9461500" algn="l"/>
                <a:tab pos="9893300" algn="l"/>
                <a:tab pos="9906000" algn="l"/>
              </a:tabLst>
            </a:pPr>
            <a:r>
              <a:rPr lang="en-US" sz="2100" smtClean="0"/>
              <a:t>Packet sniffers intercept network packets</a:t>
            </a:r>
          </a:p>
          <a:p>
            <a:pPr lvl="2" eaLnBrk="1" hangingPunct="1">
              <a:spcBef>
                <a:spcPts val="400"/>
              </a:spcBef>
              <a:tabLst>
                <a:tab pos="304800" algn="l"/>
                <a:tab pos="749300" algn="l"/>
                <a:tab pos="1219200" algn="l"/>
                <a:tab pos="1663700" algn="l"/>
                <a:tab pos="2133600" algn="l"/>
                <a:tab pos="2578100" algn="l"/>
                <a:tab pos="3048000" algn="l"/>
                <a:tab pos="3492500" algn="l"/>
                <a:tab pos="3962400" algn="l"/>
                <a:tab pos="4406900" algn="l"/>
                <a:tab pos="4876800" algn="l"/>
                <a:tab pos="5321300" algn="l"/>
                <a:tab pos="5791200" algn="l"/>
                <a:tab pos="6235700" algn="l"/>
                <a:tab pos="6705600" algn="l"/>
                <a:tab pos="7150100" algn="l"/>
                <a:tab pos="7620000" algn="l"/>
                <a:tab pos="8064500" algn="l"/>
                <a:tab pos="8534400" algn="l"/>
                <a:tab pos="8978900" algn="l"/>
                <a:tab pos="9448800" algn="l"/>
                <a:tab pos="9461500" algn="l"/>
                <a:tab pos="9893300" algn="l"/>
                <a:tab pos="9906000" algn="l"/>
              </a:tabLst>
            </a:pPr>
            <a:r>
              <a:rPr lang="en-US" sz="2100" smtClean="0"/>
              <a:t>Eventually decodes and analyzes the packets sent across the network</a:t>
            </a:r>
          </a:p>
          <a:p>
            <a:pPr lvl="2" eaLnBrk="1" hangingPunct="1">
              <a:spcBef>
                <a:spcPts val="400"/>
              </a:spcBef>
              <a:tabLst>
                <a:tab pos="304800" algn="l"/>
                <a:tab pos="749300" algn="l"/>
                <a:tab pos="1219200" algn="l"/>
                <a:tab pos="1663700" algn="l"/>
                <a:tab pos="2133600" algn="l"/>
                <a:tab pos="2578100" algn="l"/>
                <a:tab pos="3048000" algn="l"/>
                <a:tab pos="3492500" algn="l"/>
                <a:tab pos="3962400" algn="l"/>
                <a:tab pos="4406900" algn="l"/>
                <a:tab pos="4876800" algn="l"/>
                <a:tab pos="5321300" algn="l"/>
                <a:tab pos="5791200" algn="l"/>
                <a:tab pos="6235700" algn="l"/>
                <a:tab pos="6705600" algn="l"/>
                <a:tab pos="7150100" algn="l"/>
                <a:tab pos="7620000" algn="l"/>
                <a:tab pos="8064500" algn="l"/>
                <a:tab pos="8534400" algn="l"/>
                <a:tab pos="8978900" algn="l"/>
                <a:tab pos="9448800" algn="l"/>
                <a:tab pos="9461500" algn="l"/>
                <a:tab pos="9893300" algn="l"/>
                <a:tab pos="9906000" algn="l"/>
              </a:tabLst>
            </a:pPr>
            <a:r>
              <a:rPr lang="en-US" sz="2100" smtClean="0"/>
              <a:t>Determine the acknowledgment sequence pattern from the packets</a:t>
            </a:r>
          </a:p>
          <a:p>
            <a:pPr lvl="2" eaLnBrk="1" hangingPunct="1">
              <a:spcBef>
                <a:spcPts val="400"/>
              </a:spcBef>
              <a:tabLst>
                <a:tab pos="304800" algn="l"/>
                <a:tab pos="749300" algn="l"/>
                <a:tab pos="1219200" algn="l"/>
                <a:tab pos="1663700" algn="l"/>
                <a:tab pos="2133600" algn="l"/>
                <a:tab pos="2578100" algn="l"/>
                <a:tab pos="3048000" algn="l"/>
                <a:tab pos="3492500" algn="l"/>
                <a:tab pos="3962400" algn="l"/>
                <a:tab pos="4406900" algn="l"/>
                <a:tab pos="4876800" algn="l"/>
                <a:tab pos="5321300" algn="l"/>
                <a:tab pos="5791200" algn="l"/>
                <a:tab pos="6235700" algn="l"/>
                <a:tab pos="6705600" algn="l"/>
                <a:tab pos="7150100" algn="l"/>
                <a:tab pos="7620000" algn="l"/>
                <a:tab pos="8064500" algn="l"/>
                <a:tab pos="8534400" algn="l"/>
                <a:tab pos="8978900" algn="l"/>
                <a:tab pos="9448800" algn="l"/>
                <a:tab pos="9461500" algn="l"/>
                <a:tab pos="9893300" algn="l"/>
                <a:tab pos="9906000" algn="l"/>
              </a:tabLst>
            </a:pPr>
            <a:r>
              <a:rPr lang="en-US" sz="2100" smtClean="0"/>
              <a:t>Send messages to server with actual client's IP address and with validly sequenced acknowledgment number</a:t>
            </a:r>
          </a:p>
        </p:txBody>
      </p:sp>
      <p:sp>
        <p:nvSpPr>
          <p:cNvPr id="5" name="Date Placeholder 4"/>
          <p:cNvSpPr>
            <a:spLocks noGrp="1"/>
          </p:cNvSpPr>
          <p:nvPr>
            <p:ph type="dt" sz="quarter" idx="10"/>
          </p:nvPr>
        </p:nvSpPr>
        <p:spPr/>
        <p:txBody>
          <a:bodyPr/>
          <a:lstStyle/>
          <a:p>
            <a:pPr>
              <a:defRPr/>
            </a:pPr>
            <a:fld id="{47F1308B-3A15-42B6-B761-7482E464F2C5}" type="datetime1">
              <a:rPr lang="en-US"/>
              <a:pPr>
                <a:defRPr/>
              </a:pPr>
              <a:t>1/26/2018</a:t>
            </a:fld>
            <a:endParaRPr lang="en-US"/>
          </a:p>
        </p:txBody>
      </p:sp>
      <p:sp>
        <p:nvSpPr>
          <p:cNvPr id="6" name="Footer Placeholder 5"/>
          <p:cNvSpPr>
            <a:spLocks noGrp="1"/>
          </p:cNvSpPr>
          <p:nvPr>
            <p:ph type="ftr" sz="quarter" idx="11"/>
          </p:nvPr>
        </p:nvSpPr>
        <p:spPr/>
        <p:txBody>
          <a:bodyPr/>
          <a:lstStyle/>
          <a:p>
            <a:pPr>
              <a:defRPr/>
            </a:pPr>
            <a:r>
              <a:rPr lang="en-US"/>
              <a:t>Networks: IP and TCP</a:t>
            </a:r>
            <a:endParaRPr lang="en-US" dirty="0"/>
          </a:p>
        </p:txBody>
      </p:sp>
      <p:sp>
        <p:nvSpPr>
          <p:cNvPr id="4" name="Slide Number Placeholder 3"/>
          <p:cNvSpPr>
            <a:spLocks noGrp="1"/>
          </p:cNvSpPr>
          <p:nvPr>
            <p:ph type="sldNum" sz="quarter" idx="12"/>
          </p:nvPr>
        </p:nvSpPr>
        <p:spPr/>
        <p:txBody>
          <a:bodyPr/>
          <a:lstStyle/>
          <a:p>
            <a:pPr>
              <a:defRPr/>
            </a:pPr>
            <a:fld id="{9460D982-AD94-495D-B3AD-461F8E3D406B}" type="slidenum">
              <a:rPr lang="en-US"/>
              <a:pPr>
                <a:defRPr/>
              </a:pPr>
              <a:t>58</a:t>
            </a:fld>
            <a:endParaRPr lang="en-US"/>
          </a:p>
        </p:txBody>
      </p:sp>
    </p:spTree>
    <p:extLst>
      <p:ext uri="{BB962C8B-B14F-4D97-AF65-F5344CB8AC3E}">
        <p14:creationId xmlns:p14="http://schemas.microsoft.com/office/powerpoint/2010/main" val="752271133"/>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p:txBody>
          <a:bodyPr lIns="0" tIns="0" rIns="0" bIns="0"/>
          <a:lstStyle/>
          <a:p>
            <a:pPr eaLnBrk="1" hangingPunct="1">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Packet Sniffers</a:t>
            </a:r>
          </a:p>
        </p:txBody>
      </p:sp>
      <p:sp>
        <p:nvSpPr>
          <p:cNvPr id="51203" name="Rectangle 2"/>
          <p:cNvSpPr>
            <a:spLocks noGrp="1" noChangeArrowheads="1"/>
          </p:cNvSpPr>
          <p:nvPr>
            <p:ph idx="1"/>
          </p:nvPr>
        </p:nvSpPr>
        <p:spPr/>
        <p:txBody>
          <a:bodyPr lIns="0" tIns="0" rIns="0" bIns="0" rtlCol="0">
            <a:normAutofit lnSpcReduction="10000"/>
          </a:bodyPr>
          <a:lstStyle/>
          <a:p>
            <a:pPr marL="333375" indent="-295275" eaLnBrk="1" fontAlgn="auto" hangingPunct="1">
              <a:spcBef>
                <a:spcPct val="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200" dirty="0" smtClean="0"/>
              <a:t>Packet sniffers “read” information traversing a network</a:t>
            </a:r>
          </a:p>
          <a:p>
            <a:pPr marL="733425" lvl="1" indent="-288925"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200" dirty="0" smtClean="0"/>
              <a:t>Packet sniffers intercept network packets, possibly using ARP cache poisoning</a:t>
            </a:r>
          </a:p>
          <a:p>
            <a:pPr marL="733425" lvl="1" indent="-288925"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200" dirty="0" smtClean="0"/>
              <a:t>Can be used as legitimate tools to analyze a network</a:t>
            </a:r>
          </a:p>
          <a:p>
            <a:pPr lvl="2"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200" dirty="0" smtClean="0"/>
              <a:t>Monitor network usage</a:t>
            </a:r>
          </a:p>
          <a:p>
            <a:pPr lvl="2"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200" dirty="0" smtClean="0"/>
              <a:t>Filter network traffic</a:t>
            </a:r>
          </a:p>
          <a:p>
            <a:pPr lvl="2"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200" dirty="0" smtClean="0"/>
              <a:t>Analyze network problems</a:t>
            </a:r>
          </a:p>
          <a:p>
            <a:pPr marL="733425" lvl="1" indent="-288925"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200" dirty="0" smtClean="0"/>
              <a:t>Can also be used maliciously</a:t>
            </a:r>
          </a:p>
          <a:p>
            <a:pPr lvl="2"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200" dirty="0" smtClean="0"/>
              <a:t>Steal information (i.e. passwords, conversations, etc.)</a:t>
            </a:r>
          </a:p>
          <a:p>
            <a:pPr lvl="2"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200" dirty="0" smtClean="0"/>
              <a:t>Analyze network information to prepare an attack</a:t>
            </a:r>
          </a:p>
          <a:p>
            <a:pPr marL="333375" indent="-295275"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200" dirty="0" smtClean="0"/>
              <a:t>Packet sniffers can be either software or hardware based</a:t>
            </a:r>
          </a:p>
          <a:p>
            <a:pPr marL="733425" lvl="1" indent="-288925"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200" dirty="0" smtClean="0"/>
              <a:t>Sniffers are dependent on network setup</a:t>
            </a:r>
          </a:p>
        </p:txBody>
      </p:sp>
      <p:sp>
        <p:nvSpPr>
          <p:cNvPr id="5" name="Date Placeholder 4"/>
          <p:cNvSpPr>
            <a:spLocks noGrp="1"/>
          </p:cNvSpPr>
          <p:nvPr>
            <p:ph type="dt" sz="quarter" idx="10"/>
          </p:nvPr>
        </p:nvSpPr>
        <p:spPr/>
        <p:txBody>
          <a:bodyPr/>
          <a:lstStyle/>
          <a:p>
            <a:pPr>
              <a:defRPr/>
            </a:pPr>
            <a:fld id="{D79152B7-D7C6-4F7F-BCB7-724421776053}" type="datetime1">
              <a:rPr lang="en-US"/>
              <a:pPr>
                <a:defRPr/>
              </a:pPr>
              <a:t>1/26/2018</a:t>
            </a:fld>
            <a:endParaRPr lang="en-US"/>
          </a:p>
        </p:txBody>
      </p:sp>
      <p:sp>
        <p:nvSpPr>
          <p:cNvPr id="6" name="Footer Placeholder 5"/>
          <p:cNvSpPr>
            <a:spLocks noGrp="1"/>
          </p:cNvSpPr>
          <p:nvPr>
            <p:ph type="ftr" sz="quarter" idx="11"/>
          </p:nvPr>
        </p:nvSpPr>
        <p:spPr/>
        <p:txBody>
          <a:bodyPr/>
          <a:lstStyle/>
          <a:p>
            <a:pPr>
              <a:defRPr/>
            </a:pPr>
            <a:r>
              <a:rPr lang="en-US"/>
              <a:t>Networks: IP and TCP</a:t>
            </a:r>
            <a:endParaRPr lang="en-US" dirty="0"/>
          </a:p>
        </p:txBody>
      </p:sp>
      <p:sp>
        <p:nvSpPr>
          <p:cNvPr id="4" name="Slide Number Placeholder 3"/>
          <p:cNvSpPr>
            <a:spLocks noGrp="1"/>
          </p:cNvSpPr>
          <p:nvPr>
            <p:ph type="sldNum" sz="quarter" idx="12"/>
          </p:nvPr>
        </p:nvSpPr>
        <p:spPr/>
        <p:txBody>
          <a:bodyPr/>
          <a:lstStyle/>
          <a:p>
            <a:pPr>
              <a:defRPr/>
            </a:pPr>
            <a:fld id="{49D4A4C6-A0E2-4BDF-B388-B60BC85E52FE}" type="slidenum">
              <a:rPr lang="en-US"/>
              <a:pPr>
                <a:defRPr/>
              </a:pPr>
              <a:t>59</a:t>
            </a:fld>
            <a:endParaRPr lang="en-US"/>
          </a:p>
        </p:txBody>
      </p:sp>
    </p:spTree>
    <p:extLst>
      <p:ext uri="{BB962C8B-B14F-4D97-AF65-F5344CB8AC3E}">
        <p14:creationId xmlns:p14="http://schemas.microsoft.com/office/powerpoint/2010/main" val="229963847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6"/>
          <p:cNvSpPr>
            <a:spLocks noGrp="1"/>
          </p:cNvSpPr>
          <p:nvPr>
            <p:ph type="title"/>
          </p:nvPr>
        </p:nvSpPr>
        <p:spPr/>
        <p:txBody>
          <a:bodyPr/>
          <a:lstStyle/>
          <a:p>
            <a:pPr eaLnBrk="1" hangingPunct="1"/>
            <a:r>
              <a:rPr lang="en-US" smtClean="0"/>
              <a:t>Packet Switching</a:t>
            </a:r>
          </a:p>
        </p:txBody>
      </p:sp>
      <p:sp>
        <p:nvSpPr>
          <p:cNvPr id="4" name="Date Placeholder 3"/>
          <p:cNvSpPr>
            <a:spLocks noGrp="1"/>
          </p:cNvSpPr>
          <p:nvPr>
            <p:ph type="dt" sz="quarter" idx="10"/>
          </p:nvPr>
        </p:nvSpPr>
        <p:spPr/>
        <p:txBody>
          <a:bodyPr/>
          <a:lstStyle/>
          <a:p>
            <a:pPr>
              <a:defRPr/>
            </a:pPr>
            <a:fld id="{9D6ED8F5-38FD-41B2-A46A-3B8C85415414}" type="datetime1">
              <a:rPr lang="en-US"/>
              <a:pPr>
                <a:defRPr/>
              </a:pPr>
              <a:t>1/26/2018</a:t>
            </a:fld>
            <a:endParaRPr lang="en-US" dirty="0"/>
          </a:p>
        </p:txBody>
      </p:sp>
      <p:sp>
        <p:nvSpPr>
          <p:cNvPr id="6" name="Slide Number Placeholder 5"/>
          <p:cNvSpPr>
            <a:spLocks noGrp="1"/>
          </p:cNvSpPr>
          <p:nvPr>
            <p:ph type="sldNum" sz="quarter" idx="12"/>
          </p:nvPr>
        </p:nvSpPr>
        <p:spPr/>
        <p:txBody>
          <a:bodyPr/>
          <a:lstStyle/>
          <a:p>
            <a:pPr>
              <a:defRPr/>
            </a:pPr>
            <a:fld id="{AEA841A9-2063-4367-B196-1ECAB1BE80F0}"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a:t>Computer Networks</a:t>
            </a:r>
          </a:p>
        </p:txBody>
      </p:sp>
      <p:sp>
        <p:nvSpPr>
          <p:cNvPr id="8" name="Oval 7"/>
          <p:cNvSpPr/>
          <p:nvPr/>
        </p:nvSpPr>
        <p:spPr>
          <a:xfrm>
            <a:off x="1524000" y="2971800"/>
            <a:ext cx="838200" cy="838200"/>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a:t>A</a:t>
            </a:r>
          </a:p>
        </p:txBody>
      </p:sp>
      <p:sp>
        <p:nvSpPr>
          <p:cNvPr id="9" name="Oval 8"/>
          <p:cNvSpPr/>
          <p:nvPr/>
        </p:nvSpPr>
        <p:spPr>
          <a:xfrm>
            <a:off x="2971800" y="48006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C</a:t>
            </a:r>
          </a:p>
        </p:txBody>
      </p:sp>
      <p:sp>
        <p:nvSpPr>
          <p:cNvPr id="10" name="Oval 9"/>
          <p:cNvSpPr/>
          <p:nvPr/>
        </p:nvSpPr>
        <p:spPr>
          <a:xfrm>
            <a:off x="3200400" y="18288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B</a:t>
            </a:r>
          </a:p>
        </p:txBody>
      </p:sp>
      <p:sp>
        <p:nvSpPr>
          <p:cNvPr id="11" name="Oval 10"/>
          <p:cNvSpPr/>
          <p:nvPr/>
        </p:nvSpPr>
        <p:spPr>
          <a:xfrm>
            <a:off x="4572000" y="34290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D</a:t>
            </a:r>
          </a:p>
        </p:txBody>
      </p:sp>
      <p:sp>
        <p:nvSpPr>
          <p:cNvPr id="12" name="Oval 11"/>
          <p:cNvSpPr/>
          <p:nvPr/>
        </p:nvSpPr>
        <p:spPr>
          <a:xfrm>
            <a:off x="6553200" y="2438400"/>
            <a:ext cx="838200" cy="838200"/>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a:t>F</a:t>
            </a:r>
          </a:p>
        </p:txBody>
      </p:sp>
      <p:sp>
        <p:nvSpPr>
          <p:cNvPr id="13" name="Oval 12"/>
          <p:cNvSpPr/>
          <p:nvPr/>
        </p:nvSpPr>
        <p:spPr>
          <a:xfrm>
            <a:off x="6324600" y="51054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D</a:t>
            </a:r>
          </a:p>
        </p:txBody>
      </p:sp>
      <p:sp>
        <p:nvSpPr>
          <p:cNvPr id="14" name="Rectangle 13"/>
          <p:cNvSpPr/>
          <p:nvPr/>
        </p:nvSpPr>
        <p:spPr>
          <a:xfrm>
            <a:off x="8245475" y="26670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3</a:t>
            </a:r>
          </a:p>
        </p:txBody>
      </p:sp>
      <p:sp>
        <p:nvSpPr>
          <p:cNvPr id="15" name="Rectangle 14"/>
          <p:cNvSpPr/>
          <p:nvPr/>
        </p:nvSpPr>
        <p:spPr>
          <a:xfrm>
            <a:off x="7864475" y="26670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2</a:t>
            </a:r>
          </a:p>
        </p:txBody>
      </p:sp>
      <p:sp>
        <p:nvSpPr>
          <p:cNvPr id="16" name="Rectangle 15"/>
          <p:cNvSpPr/>
          <p:nvPr/>
        </p:nvSpPr>
        <p:spPr>
          <a:xfrm>
            <a:off x="7467600" y="26670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1</a:t>
            </a:r>
          </a:p>
        </p:txBody>
      </p:sp>
      <p:cxnSp>
        <p:nvCxnSpPr>
          <p:cNvPr id="18" name="Straight Connector 17"/>
          <p:cNvCxnSpPr>
            <a:stCxn id="8" idx="7"/>
            <a:endCxn id="10" idx="3"/>
          </p:cNvCxnSpPr>
          <p:nvPr/>
        </p:nvCxnSpPr>
        <p:spPr>
          <a:xfrm rot="5400000" flipH="1" flipV="1">
            <a:off x="2506663" y="2278063"/>
            <a:ext cx="549275" cy="1082675"/>
          </a:xfrm>
          <a:prstGeom prst="line">
            <a:avLst/>
          </a:prstGeom>
        </p:spPr>
        <p:style>
          <a:lnRef idx="3">
            <a:schemeClr val="accent3"/>
          </a:lnRef>
          <a:fillRef idx="0">
            <a:schemeClr val="accent3"/>
          </a:fillRef>
          <a:effectRef idx="2">
            <a:schemeClr val="accent3"/>
          </a:effectRef>
          <a:fontRef idx="minor">
            <a:schemeClr val="tx1"/>
          </a:fontRef>
        </p:style>
      </p:cxnSp>
      <p:cxnSp>
        <p:nvCxnSpPr>
          <p:cNvPr id="19" name="Straight Connector 18"/>
          <p:cNvCxnSpPr>
            <a:stCxn id="8" idx="5"/>
            <a:endCxn id="9" idx="1"/>
          </p:cNvCxnSpPr>
          <p:nvPr/>
        </p:nvCxnSpPr>
        <p:spPr>
          <a:xfrm rot="16200000" flipH="1">
            <a:off x="2049463" y="3878263"/>
            <a:ext cx="1235075" cy="854075"/>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Straight Connector 21"/>
          <p:cNvCxnSpPr>
            <a:stCxn id="11" idx="3"/>
            <a:endCxn id="9" idx="7"/>
          </p:cNvCxnSpPr>
          <p:nvPr/>
        </p:nvCxnSpPr>
        <p:spPr>
          <a:xfrm rot="5400000">
            <a:off x="3802063" y="4030663"/>
            <a:ext cx="777875" cy="1006475"/>
          </a:xfrm>
          <a:prstGeom prst="line">
            <a:avLst/>
          </a:prstGeom>
        </p:spPr>
        <p:style>
          <a:lnRef idx="3">
            <a:schemeClr val="accent3"/>
          </a:lnRef>
          <a:fillRef idx="0">
            <a:schemeClr val="accent3"/>
          </a:fillRef>
          <a:effectRef idx="2">
            <a:schemeClr val="accent3"/>
          </a:effectRef>
          <a:fontRef idx="minor">
            <a:schemeClr val="tx1"/>
          </a:fontRef>
        </p:style>
      </p:cxnSp>
      <p:cxnSp>
        <p:nvCxnSpPr>
          <p:cNvPr id="25" name="Straight Connector 24"/>
          <p:cNvCxnSpPr>
            <a:stCxn id="11" idx="1"/>
            <a:endCxn id="10" idx="5"/>
          </p:cNvCxnSpPr>
          <p:nvPr/>
        </p:nvCxnSpPr>
        <p:spPr>
          <a:xfrm rot="16200000" flipV="1">
            <a:off x="3802063" y="2659063"/>
            <a:ext cx="1006475" cy="777875"/>
          </a:xfrm>
          <a:prstGeom prst="line">
            <a:avLst/>
          </a:prstGeom>
        </p:spPr>
        <p:style>
          <a:lnRef idx="3">
            <a:schemeClr val="accent3"/>
          </a:lnRef>
          <a:fillRef idx="0">
            <a:schemeClr val="accent3"/>
          </a:fillRef>
          <a:effectRef idx="2">
            <a:schemeClr val="accent3"/>
          </a:effectRef>
          <a:fontRef idx="minor">
            <a:schemeClr val="tx1"/>
          </a:fontRef>
        </p:style>
      </p:cxnSp>
      <p:cxnSp>
        <p:nvCxnSpPr>
          <p:cNvPr id="28" name="Straight Connector 27"/>
          <p:cNvCxnSpPr>
            <a:stCxn id="12" idx="1"/>
            <a:endCxn id="10" idx="6"/>
          </p:cNvCxnSpPr>
          <p:nvPr/>
        </p:nvCxnSpPr>
        <p:spPr>
          <a:xfrm rot="16200000" flipV="1">
            <a:off x="5200650" y="1085850"/>
            <a:ext cx="312738" cy="2636838"/>
          </a:xfrm>
          <a:prstGeom prst="line">
            <a:avLst/>
          </a:prstGeom>
        </p:spPr>
        <p:style>
          <a:lnRef idx="3">
            <a:schemeClr val="accent3"/>
          </a:lnRef>
          <a:fillRef idx="0">
            <a:schemeClr val="accent3"/>
          </a:fillRef>
          <a:effectRef idx="2">
            <a:schemeClr val="accent3"/>
          </a:effectRef>
          <a:fontRef idx="minor">
            <a:schemeClr val="tx1"/>
          </a:fontRef>
        </p:style>
      </p:cxnSp>
      <p:cxnSp>
        <p:nvCxnSpPr>
          <p:cNvPr id="31" name="Straight Connector 30"/>
          <p:cNvCxnSpPr>
            <a:stCxn id="13" idx="1"/>
            <a:endCxn id="11" idx="5"/>
          </p:cNvCxnSpPr>
          <p:nvPr/>
        </p:nvCxnSpPr>
        <p:spPr>
          <a:xfrm rot="16200000" flipV="1">
            <a:off x="5326063" y="4106863"/>
            <a:ext cx="1082675" cy="1158875"/>
          </a:xfrm>
          <a:prstGeom prst="line">
            <a:avLst/>
          </a:prstGeom>
        </p:spPr>
        <p:style>
          <a:lnRef idx="3">
            <a:schemeClr val="accent3"/>
          </a:lnRef>
          <a:fillRef idx="0">
            <a:schemeClr val="accent3"/>
          </a:fillRef>
          <a:effectRef idx="2">
            <a:schemeClr val="accent3"/>
          </a:effectRef>
          <a:fontRef idx="minor">
            <a:schemeClr val="tx1"/>
          </a:fontRef>
        </p:style>
      </p:cxnSp>
      <p:cxnSp>
        <p:nvCxnSpPr>
          <p:cNvPr id="34" name="Straight Connector 33"/>
          <p:cNvCxnSpPr>
            <a:stCxn id="13" idx="2"/>
            <a:endCxn id="9" idx="6"/>
          </p:cNvCxnSpPr>
          <p:nvPr/>
        </p:nvCxnSpPr>
        <p:spPr>
          <a:xfrm rot="10800000">
            <a:off x="3810000" y="5219700"/>
            <a:ext cx="2514600" cy="304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8" name="Straight Connector 37"/>
          <p:cNvCxnSpPr>
            <a:stCxn id="12" idx="4"/>
            <a:endCxn id="13" idx="0"/>
          </p:cNvCxnSpPr>
          <p:nvPr/>
        </p:nvCxnSpPr>
        <p:spPr>
          <a:xfrm rot="5400000">
            <a:off x="5943600" y="4076700"/>
            <a:ext cx="1828800" cy="228600"/>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p:txBody>
          <a:bodyPr lIns="0" tIns="0" rIns="0" bIns="0"/>
          <a:lstStyle/>
          <a:p>
            <a:pPr eaLnBrk="1" hangingPunct="1">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Detecting Sniffers</a:t>
            </a:r>
          </a:p>
        </p:txBody>
      </p:sp>
      <p:sp>
        <p:nvSpPr>
          <p:cNvPr id="29699" name="Rectangle 2"/>
          <p:cNvSpPr>
            <a:spLocks noGrp="1" noChangeArrowheads="1"/>
          </p:cNvSpPr>
          <p:nvPr>
            <p:ph idx="1"/>
          </p:nvPr>
        </p:nvSpPr>
        <p:spPr/>
        <p:txBody>
          <a:bodyPr lIns="0" tIns="0" rIns="0" bIns="0" rtlCol="0">
            <a:normAutofit lnSpcReduction="10000"/>
          </a:bodyPr>
          <a:lstStyle/>
          <a:p>
            <a:pPr marL="333375" indent="-295275" eaLnBrk="1" fontAlgn="auto" hangingPunct="1">
              <a:spcBef>
                <a:spcPct val="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000" dirty="0" smtClean="0"/>
              <a:t>Sniffers are almost always passive</a:t>
            </a:r>
          </a:p>
          <a:p>
            <a:pPr marL="733425" lvl="1" indent="-288925"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000" dirty="0" smtClean="0"/>
              <a:t>They simply collect data</a:t>
            </a:r>
          </a:p>
          <a:p>
            <a:pPr marL="733425" lvl="1" indent="-288925"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000" dirty="0" smtClean="0"/>
              <a:t>They do not attempt “entry” to “steal” data</a:t>
            </a:r>
          </a:p>
          <a:p>
            <a:pPr marL="333375" indent="-295275" eaLnBrk="1" fontAlgn="auto" hangingPunct="1">
              <a:spcBef>
                <a:spcPts val="5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000" dirty="0" smtClean="0"/>
              <a:t>This can make them extremely hard to detect</a:t>
            </a:r>
          </a:p>
          <a:p>
            <a:pPr marL="333375" indent="-295275" eaLnBrk="1" fontAlgn="auto" hangingPunct="1">
              <a:spcBef>
                <a:spcPts val="5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000" dirty="0" smtClean="0"/>
              <a:t>Most detection methods require suspicion that sniffing is occurring</a:t>
            </a:r>
          </a:p>
          <a:p>
            <a:pPr marL="733425" lvl="1" indent="-288925"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000" dirty="0" smtClean="0"/>
              <a:t>Then some sort of “ping” of the sniffer is necessary</a:t>
            </a:r>
          </a:p>
          <a:p>
            <a:pPr marL="733425" lvl="1" indent="-288925"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000" dirty="0" smtClean="0"/>
              <a:t>It should be a broadcast that will cause a response only from a sniffer</a:t>
            </a:r>
          </a:p>
          <a:p>
            <a:pPr marL="333375" indent="-295275" eaLnBrk="1" fontAlgn="auto" hangingPunct="1">
              <a:spcBef>
                <a:spcPts val="5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000" dirty="0" smtClean="0"/>
              <a:t>Another solution on switched hubs is ARP watch</a:t>
            </a:r>
          </a:p>
          <a:p>
            <a:pPr marL="733425" lvl="1" indent="-288925"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000" dirty="0" smtClean="0"/>
              <a:t>An ARP watch monitors the ARP cache for duplicate entries of a machine</a:t>
            </a:r>
          </a:p>
          <a:p>
            <a:pPr marL="733425" lvl="1" indent="-288925"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000" dirty="0" smtClean="0"/>
              <a:t>If such duplicates appear, raise an alarm</a:t>
            </a:r>
          </a:p>
          <a:p>
            <a:pPr marL="733425" lvl="1" indent="-288925"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000" dirty="0" smtClean="0"/>
              <a:t>Problem: false alarms</a:t>
            </a:r>
          </a:p>
          <a:p>
            <a:pPr lvl="2"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000" dirty="0" smtClean="0"/>
              <a:t>Specifically, DHCP networks can have multiple </a:t>
            </a:r>
            <a:r>
              <a:rPr lang="en-US" sz="2000" dirty="0" err="1" smtClean="0"/>
              <a:t>entires</a:t>
            </a:r>
            <a:r>
              <a:rPr lang="en-US" sz="2000" dirty="0" smtClean="0"/>
              <a:t> for a single machine</a:t>
            </a:r>
          </a:p>
        </p:txBody>
      </p:sp>
      <p:sp>
        <p:nvSpPr>
          <p:cNvPr id="5" name="Date Placeholder 4"/>
          <p:cNvSpPr>
            <a:spLocks noGrp="1"/>
          </p:cNvSpPr>
          <p:nvPr>
            <p:ph type="dt" sz="quarter" idx="10"/>
          </p:nvPr>
        </p:nvSpPr>
        <p:spPr/>
        <p:txBody>
          <a:bodyPr/>
          <a:lstStyle/>
          <a:p>
            <a:pPr>
              <a:defRPr/>
            </a:pPr>
            <a:fld id="{4AA4555F-A4ED-4459-A95E-0B914F66D4AA}" type="datetime1">
              <a:rPr lang="en-US"/>
              <a:pPr>
                <a:defRPr/>
              </a:pPr>
              <a:t>1/26/2018</a:t>
            </a:fld>
            <a:endParaRPr lang="en-US"/>
          </a:p>
        </p:txBody>
      </p:sp>
      <p:sp>
        <p:nvSpPr>
          <p:cNvPr id="6" name="Footer Placeholder 5"/>
          <p:cNvSpPr>
            <a:spLocks noGrp="1"/>
          </p:cNvSpPr>
          <p:nvPr>
            <p:ph type="ftr" sz="quarter" idx="11"/>
          </p:nvPr>
        </p:nvSpPr>
        <p:spPr/>
        <p:txBody>
          <a:bodyPr/>
          <a:lstStyle/>
          <a:p>
            <a:pPr>
              <a:defRPr/>
            </a:pPr>
            <a:r>
              <a:rPr lang="en-US"/>
              <a:t>Networks: IP and TCP</a:t>
            </a:r>
            <a:endParaRPr lang="en-US" dirty="0"/>
          </a:p>
        </p:txBody>
      </p:sp>
      <p:sp>
        <p:nvSpPr>
          <p:cNvPr id="4" name="Slide Number Placeholder 3"/>
          <p:cNvSpPr>
            <a:spLocks noGrp="1"/>
          </p:cNvSpPr>
          <p:nvPr>
            <p:ph type="sldNum" sz="quarter" idx="12"/>
          </p:nvPr>
        </p:nvSpPr>
        <p:spPr/>
        <p:txBody>
          <a:bodyPr/>
          <a:lstStyle/>
          <a:p>
            <a:pPr>
              <a:defRPr/>
            </a:pPr>
            <a:fld id="{6E900FD9-4CCE-491C-9161-32BB53A02B35}" type="slidenum">
              <a:rPr lang="en-US"/>
              <a:pPr>
                <a:defRPr/>
              </a:pPr>
              <a:t>60</a:t>
            </a:fld>
            <a:endParaRPr lang="en-US"/>
          </a:p>
        </p:txBody>
      </p:sp>
    </p:spTree>
    <p:extLst>
      <p:ext uri="{BB962C8B-B14F-4D97-AF65-F5344CB8AC3E}">
        <p14:creationId xmlns:p14="http://schemas.microsoft.com/office/powerpoint/2010/main" val="170655592"/>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p:txBody>
          <a:bodyPr lIns="0" tIns="0" rIns="0" bIns="0"/>
          <a:lstStyle/>
          <a:p>
            <a:pPr eaLnBrk="1" hangingPunct="1">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Stopping Packet Sniffing</a:t>
            </a:r>
          </a:p>
        </p:txBody>
      </p:sp>
      <p:sp>
        <p:nvSpPr>
          <p:cNvPr id="30723" name="Rectangle 2"/>
          <p:cNvSpPr>
            <a:spLocks noGrp="1" noChangeArrowheads="1"/>
          </p:cNvSpPr>
          <p:nvPr>
            <p:ph idx="1"/>
          </p:nvPr>
        </p:nvSpPr>
        <p:spPr/>
        <p:txBody>
          <a:bodyPr lIns="0" tIns="0" rIns="0" bIns="0" rtlCol="0">
            <a:normAutofit lnSpcReduction="10000"/>
          </a:bodyPr>
          <a:lstStyle/>
          <a:p>
            <a:pPr marL="333375" indent="-295275" eaLnBrk="1" fontAlgn="auto" hangingPunct="1">
              <a:spcBef>
                <a:spcPct val="0"/>
              </a:spcBef>
              <a:spcAft>
                <a:spcPts val="0"/>
              </a:spcAft>
              <a:buFont typeface="Arial" pitchFamily="34" charset="0"/>
              <a:buChar char="•"/>
              <a:tabLst>
                <a:tab pos="304800" algn="l"/>
                <a:tab pos="749300" algn="l"/>
                <a:tab pos="800100" algn="l"/>
                <a:tab pos="1219200" algn="l"/>
                <a:tab pos="1663700" algn="l"/>
                <a:tab pos="1714500" algn="l"/>
                <a:tab pos="2133600" algn="l"/>
                <a:tab pos="2578100" algn="l"/>
                <a:tab pos="2628900" algn="l"/>
                <a:tab pos="3048000" algn="l"/>
                <a:tab pos="3492500" algn="l"/>
                <a:tab pos="3543300" algn="l"/>
                <a:tab pos="3962400" algn="l"/>
                <a:tab pos="4406900" algn="l"/>
                <a:tab pos="4457700" algn="l"/>
                <a:tab pos="4876800" algn="l"/>
                <a:tab pos="5321300" algn="l"/>
                <a:tab pos="5372100" algn="l"/>
                <a:tab pos="5791200" algn="l"/>
                <a:tab pos="6235700" algn="l"/>
                <a:tab pos="6286500" algn="l"/>
                <a:tab pos="6705600" algn="l"/>
                <a:tab pos="7150100" algn="l"/>
                <a:tab pos="7200900" algn="l"/>
                <a:tab pos="7620000" algn="l"/>
                <a:tab pos="8064500" algn="l"/>
                <a:tab pos="8534400" algn="l"/>
                <a:tab pos="8978900" algn="l"/>
                <a:tab pos="9448800" algn="l"/>
                <a:tab pos="9461500" algn="l"/>
                <a:tab pos="9893300" algn="l"/>
                <a:tab pos="9906000" algn="l"/>
              </a:tabLst>
              <a:defRPr/>
            </a:pPr>
            <a:r>
              <a:rPr lang="en-US" sz="2000" dirty="0" smtClean="0"/>
              <a:t>The best way is to encrypt packets securely</a:t>
            </a:r>
          </a:p>
          <a:p>
            <a:pPr marL="733425" lvl="1" indent="-288925" eaLnBrk="1" fontAlgn="auto" hangingPunct="1">
              <a:spcBef>
                <a:spcPts val="500"/>
              </a:spcBef>
              <a:spcAft>
                <a:spcPts val="0"/>
              </a:spcAft>
              <a:buFont typeface="Arial" pitchFamily="34" charset="0"/>
              <a:buChar char="–"/>
              <a:tabLst>
                <a:tab pos="304800" algn="l"/>
                <a:tab pos="749300" algn="l"/>
                <a:tab pos="800100" algn="l"/>
                <a:tab pos="1219200" algn="l"/>
                <a:tab pos="1663700" algn="l"/>
                <a:tab pos="1714500" algn="l"/>
                <a:tab pos="2133600" algn="l"/>
                <a:tab pos="2578100" algn="l"/>
                <a:tab pos="2628900" algn="l"/>
                <a:tab pos="3048000" algn="l"/>
                <a:tab pos="3492500" algn="l"/>
                <a:tab pos="3543300" algn="l"/>
                <a:tab pos="3962400" algn="l"/>
                <a:tab pos="4406900" algn="l"/>
                <a:tab pos="4457700" algn="l"/>
                <a:tab pos="4876800" algn="l"/>
                <a:tab pos="5321300" algn="l"/>
                <a:tab pos="5372100" algn="l"/>
                <a:tab pos="5791200" algn="l"/>
                <a:tab pos="6235700" algn="l"/>
                <a:tab pos="6286500" algn="l"/>
                <a:tab pos="6705600" algn="l"/>
                <a:tab pos="7150100" algn="l"/>
                <a:tab pos="7200900" algn="l"/>
                <a:tab pos="7620000" algn="l"/>
                <a:tab pos="8064500" algn="l"/>
                <a:tab pos="8534400" algn="l"/>
                <a:tab pos="8978900" algn="l"/>
                <a:tab pos="9448800" algn="l"/>
                <a:tab pos="9461500" algn="l"/>
                <a:tab pos="9893300" algn="l"/>
                <a:tab pos="9906000" algn="l"/>
              </a:tabLst>
              <a:defRPr/>
            </a:pPr>
            <a:r>
              <a:rPr lang="en-US" sz="2000" dirty="0" smtClean="0"/>
              <a:t>Sniffers can capture the packets, but they are meaningless</a:t>
            </a:r>
          </a:p>
          <a:p>
            <a:pPr lvl="2" eaLnBrk="1" fontAlgn="auto" hangingPunct="1">
              <a:spcBef>
                <a:spcPts val="400"/>
              </a:spcBef>
              <a:spcAft>
                <a:spcPts val="0"/>
              </a:spcAft>
              <a:buFont typeface="Arial" pitchFamily="34" charset="0"/>
              <a:buChar char="•"/>
              <a:tabLst>
                <a:tab pos="304800" algn="l"/>
                <a:tab pos="749300" algn="l"/>
                <a:tab pos="800100" algn="l"/>
                <a:tab pos="1219200" algn="l"/>
                <a:tab pos="1663700" algn="l"/>
                <a:tab pos="1714500" algn="l"/>
                <a:tab pos="2133600" algn="l"/>
                <a:tab pos="2578100" algn="l"/>
                <a:tab pos="2628900" algn="l"/>
                <a:tab pos="3048000" algn="l"/>
                <a:tab pos="3492500" algn="l"/>
                <a:tab pos="3543300" algn="l"/>
                <a:tab pos="3962400" algn="l"/>
                <a:tab pos="4406900" algn="l"/>
                <a:tab pos="4457700" algn="l"/>
                <a:tab pos="4876800" algn="l"/>
                <a:tab pos="5321300" algn="l"/>
                <a:tab pos="5372100" algn="l"/>
                <a:tab pos="5791200" algn="l"/>
                <a:tab pos="6235700" algn="l"/>
                <a:tab pos="6286500" algn="l"/>
                <a:tab pos="6705600" algn="l"/>
                <a:tab pos="7150100" algn="l"/>
                <a:tab pos="7200900" algn="l"/>
                <a:tab pos="7620000" algn="l"/>
                <a:tab pos="8064500" algn="l"/>
                <a:tab pos="8534400" algn="l"/>
                <a:tab pos="8978900" algn="l"/>
                <a:tab pos="9448800" algn="l"/>
                <a:tab pos="9461500" algn="l"/>
                <a:tab pos="9893300" algn="l"/>
                <a:tab pos="9906000" algn="l"/>
              </a:tabLst>
              <a:defRPr/>
            </a:pPr>
            <a:r>
              <a:rPr lang="en-US" sz="2000" dirty="0" smtClean="0"/>
              <a:t>Capturing a packet is useless if it just reads as garbage</a:t>
            </a:r>
          </a:p>
          <a:p>
            <a:pPr marL="733425" lvl="1" indent="-288925" eaLnBrk="1" fontAlgn="auto" hangingPunct="1">
              <a:spcBef>
                <a:spcPts val="500"/>
              </a:spcBef>
              <a:spcAft>
                <a:spcPts val="0"/>
              </a:spcAft>
              <a:buFont typeface="Arial" pitchFamily="34" charset="0"/>
              <a:buChar char="–"/>
              <a:tabLst>
                <a:tab pos="304800" algn="l"/>
                <a:tab pos="749300" algn="l"/>
                <a:tab pos="800100" algn="l"/>
                <a:tab pos="1219200" algn="l"/>
                <a:tab pos="1663700" algn="l"/>
                <a:tab pos="1714500" algn="l"/>
                <a:tab pos="2133600" algn="l"/>
                <a:tab pos="2578100" algn="l"/>
                <a:tab pos="2628900" algn="l"/>
                <a:tab pos="3048000" algn="l"/>
                <a:tab pos="3492500" algn="l"/>
                <a:tab pos="3543300" algn="l"/>
                <a:tab pos="3962400" algn="l"/>
                <a:tab pos="4406900" algn="l"/>
                <a:tab pos="4457700" algn="l"/>
                <a:tab pos="4876800" algn="l"/>
                <a:tab pos="5321300" algn="l"/>
                <a:tab pos="5372100" algn="l"/>
                <a:tab pos="5791200" algn="l"/>
                <a:tab pos="6235700" algn="l"/>
                <a:tab pos="6286500" algn="l"/>
                <a:tab pos="6705600" algn="l"/>
                <a:tab pos="7150100" algn="l"/>
                <a:tab pos="7200900" algn="l"/>
                <a:tab pos="7620000" algn="l"/>
                <a:tab pos="8064500" algn="l"/>
                <a:tab pos="8534400" algn="l"/>
                <a:tab pos="8978900" algn="l"/>
                <a:tab pos="9448800" algn="l"/>
                <a:tab pos="9461500" algn="l"/>
                <a:tab pos="9893300" algn="l"/>
                <a:tab pos="9906000" algn="l"/>
              </a:tabLst>
              <a:defRPr/>
            </a:pPr>
            <a:r>
              <a:rPr lang="en-US" sz="2000" dirty="0" smtClean="0"/>
              <a:t>SSH is also a much more secure method of connection</a:t>
            </a:r>
          </a:p>
          <a:p>
            <a:pPr lvl="2" eaLnBrk="1" fontAlgn="auto" hangingPunct="1">
              <a:spcBef>
                <a:spcPts val="400"/>
              </a:spcBef>
              <a:spcAft>
                <a:spcPts val="0"/>
              </a:spcAft>
              <a:buFont typeface="Arial" pitchFamily="34" charset="0"/>
              <a:buChar char="•"/>
              <a:tabLst>
                <a:tab pos="304800" algn="l"/>
                <a:tab pos="749300" algn="l"/>
                <a:tab pos="800100" algn="l"/>
                <a:tab pos="1219200" algn="l"/>
                <a:tab pos="1663700" algn="l"/>
                <a:tab pos="1714500" algn="l"/>
                <a:tab pos="2133600" algn="l"/>
                <a:tab pos="2578100" algn="l"/>
                <a:tab pos="2628900" algn="l"/>
                <a:tab pos="3048000" algn="l"/>
                <a:tab pos="3492500" algn="l"/>
                <a:tab pos="3543300" algn="l"/>
                <a:tab pos="3962400" algn="l"/>
                <a:tab pos="4406900" algn="l"/>
                <a:tab pos="4457700" algn="l"/>
                <a:tab pos="4876800" algn="l"/>
                <a:tab pos="5321300" algn="l"/>
                <a:tab pos="5372100" algn="l"/>
                <a:tab pos="5791200" algn="l"/>
                <a:tab pos="6235700" algn="l"/>
                <a:tab pos="6286500" algn="l"/>
                <a:tab pos="6705600" algn="l"/>
                <a:tab pos="7150100" algn="l"/>
                <a:tab pos="7200900" algn="l"/>
                <a:tab pos="7620000" algn="l"/>
                <a:tab pos="8064500" algn="l"/>
                <a:tab pos="8534400" algn="l"/>
                <a:tab pos="8978900" algn="l"/>
                <a:tab pos="9448800" algn="l"/>
                <a:tab pos="9461500" algn="l"/>
                <a:tab pos="9893300" algn="l"/>
                <a:tab pos="9906000" algn="l"/>
              </a:tabLst>
              <a:defRPr/>
            </a:pPr>
            <a:r>
              <a:rPr lang="en-US" sz="2000" dirty="0" smtClean="0"/>
              <a:t>Private/Public key pairs makes sniffing virtually useless</a:t>
            </a:r>
          </a:p>
          <a:p>
            <a:pPr marL="733425" lvl="1" indent="-288925" eaLnBrk="1" fontAlgn="auto" hangingPunct="1">
              <a:spcBef>
                <a:spcPts val="500"/>
              </a:spcBef>
              <a:spcAft>
                <a:spcPts val="0"/>
              </a:spcAft>
              <a:buFont typeface="Arial" pitchFamily="34" charset="0"/>
              <a:buChar char="–"/>
              <a:tabLst>
                <a:tab pos="304800" algn="l"/>
                <a:tab pos="749300" algn="l"/>
                <a:tab pos="800100" algn="l"/>
                <a:tab pos="1219200" algn="l"/>
                <a:tab pos="1663700" algn="l"/>
                <a:tab pos="1714500" algn="l"/>
                <a:tab pos="2133600" algn="l"/>
                <a:tab pos="2578100" algn="l"/>
                <a:tab pos="2628900" algn="l"/>
                <a:tab pos="3048000" algn="l"/>
                <a:tab pos="3492500" algn="l"/>
                <a:tab pos="3543300" algn="l"/>
                <a:tab pos="3962400" algn="l"/>
                <a:tab pos="4406900" algn="l"/>
                <a:tab pos="4457700" algn="l"/>
                <a:tab pos="4876800" algn="l"/>
                <a:tab pos="5321300" algn="l"/>
                <a:tab pos="5372100" algn="l"/>
                <a:tab pos="5791200" algn="l"/>
                <a:tab pos="6235700" algn="l"/>
                <a:tab pos="6286500" algn="l"/>
                <a:tab pos="6705600" algn="l"/>
                <a:tab pos="7150100" algn="l"/>
                <a:tab pos="7200900" algn="l"/>
                <a:tab pos="7620000" algn="l"/>
                <a:tab pos="8064500" algn="l"/>
                <a:tab pos="8534400" algn="l"/>
                <a:tab pos="8978900" algn="l"/>
                <a:tab pos="9448800" algn="l"/>
                <a:tab pos="9461500" algn="l"/>
                <a:tab pos="9893300" algn="l"/>
                <a:tab pos="9906000" algn="l"/>
              </a:tabLst>
              <a:defRPr/>
            </a:pPr>
            <a:r>
              <a:rPr lang="en-US" sz="2000" dirty="0" smtClean="0"/>
              <a:t>On switched networks, almost all attacks will be via ARP spoofing</a:t>
            </a:r>
          </a:p>
          <a:p>
            <a:pPr lvl="2" eaLnBrk="1" fontAlgn="auto" hangingPunct="1">
              <a:spcBef>
                <a:spcPts val="400"/>
              </a:spcBef>
              <a:spcAft>
                <a:spcPts val="0"/>
              </a:spcAft>
              <a:buFont typeface="Arial" pitchFamily="34" charset="0"/>
              <a:buChar char="•"/>
              <a:tabLst>
                <a:tab pos="304800" algn="l"/>
                <a:tab pos="749300" algn="l"/>
                <a:tab pos="800100" algn="l"/>
                <a:tab pos="1219200" algn="l"/>
                <a:tab pos="1663700" algn="l"/>
                <a:tab pos="1714500" algn="l"/>
                <a:tab pos="2133600" algn="l"/>
                <a:tab pos="2578100" algn="l"/>
                <a:tab pos="2628900" algn="l"/>
                <a:tab pos="3048000" algn="l"/>
                <a:tab pos="3492500" algn="l"/>
                <a:tab pos="3543300" algn="l"/>
                <a:tab pos="3962400" algn="l"/>
                <a:tab pos="4406900" algn="l"/>
                <a:tab pos="4457700" algn="l"/>
                <a:tab pos="4876800" algn="l"/>
                <a:tab pos="5321300" algn="l"/>
                <a:tab pos="5372100" algn="l"/>
                <a:tab pos="5791200" algn="l"/>
                <a:tab pos="6235700" algn="l"/>
                <a:tab pos="6286500" algn="l"/>
                <a:tab pos="6705600" algn="l"/>
                <a:tab pos="7150100" algn="l"/>
                <a:tab pos="7200900" algn="l"/>
                <a:tab pos="7620000" algn="l"/>
                <a:tab pos="8064500" algn="l"/>
                <a:tab pos="8534400" algn="l"/>
                <a:tab pos="8978900" algn="l"/>
                <a:tab pos="9448800" algn="l"/>
                <a:tab pos="9461500" algn="l"/>
                <a:tab pos="9893300" algn="l"/>
                <a:tab pos="9906000" algn="l"/>
              </a:tabLst>
              <a:defRPr/>
            </a:pPr>
            <a:r>
              <a:rPr lang="en-US" sz="2000" dirty="0" smtClean="0"/>
              <a:t>Add machines to a permanent store in the cache</a:t>
            </a:r>
          </a:p>
          <a:p>
            <a:pPr lvl="2" eaLnBrk="1" fontAlgn="auto" hangingPunct="1">
              <a:spcBef>
                <a:spcPts val="400"/>
              </a:spcBef>
              <a:spcAft>
                <a:spcPts val="0"/>
              </a:spcAft>
              <a:buFont typeface="Arial" pitchFamily="34" charset="0"/>
              <a:buChar char="•"/>
              <a:tabLst>
                <a:tab pos="304800" algn="l"/>
                <a:tab pos="749300" algn="l"/>
                <a:tab pos="800100" algn="l"/>
                <a:tab pos="1219200" algn="l"/>
                <a:tab pos="1663700" algn="l"/>
                <a:tab pos="1714500" algn="l"/>
                <a:tab pos="2133600" algn="l"/>
                <a:tab pos="2578100" algn="l"/>
                <a:tab pos="2628900" algn="l"/>
                <a:tab pos="3048000" algn="l"/>
                <a:tab pos="3492500" algn="l"/>
                <a:tab pos="3543300" algn="l"/>
                <a:tab pos="3962400" algn="l"/>
                <a:tab pos="4406900" algn="l"/>
                <a:tab pos="4457700" algn="l"/>
                <a:tab pos="4876800" algn="l"/>
                <a:tab pos="5321300" algn="l"/>
                <a:tab pos="5372100" algn="l"/>
                <a:tab pos="5791200" algn="l"/>
                <a:tab pos="6235700" algn="l"/>
                <a:tab pos="6286500" algn="l"/>
                <a:tab pos="6705600" algn="l"/>
                <a:tab pos="7150100" algn="l"/>
                <a:tab pos="7200900" algn="l"/>
                <a:tab pos="7620000" algn="l"/>
                <a:tab pos="8064500" algn="l"/>
                <a:tab pos="8534400" algn="l"/>
                <a:tab pos="8978900" algn="l"/>
                <a:tab pos="9448800" algn="l"/>
                <a:tab pos="9461500" algn="l"/>
                <a:tab pos="9893300" algn="l"/>
                <a:tab pos="9906000" algn="l"/>
              </a:tabLst>
              <a:defRPr/>
            </a:pPr>
            <a:r>
              <a:rPr lang="en-US" sz="2000" dirty="0" smtClean="0"/>
              <a:t>This store cannot be modified via a broadcast reply</a:t>
            </a:r>
          </a:p>
          <a:p>
            <a:pPr lvl="2" eaLnBrk="1" fontAlgn="auto" hangingPunct="1">
              <a:spcBef>
                <a:spcPts val="400"/>
              </a:spcBef>
              <a:spcAft>
                <a:spcPts val="0"/>
              </a:spcAft>
              <a:buFont typeface="Arial" pitchFamily="34" charset="0"/>
              <a:buChar char="•"/>
              <a:tabLst>
                <a:tab pos="304800" algn="l"/>
                <a:tab pos="749300" algn="l"/>
                <a:tab pos="800100" algn="l"/>
                <a:tab pos="1219200" algn="l"/>
                <a:tab pos="1663700" algn="l"/>
                <a:tab pos="1714500" algn="l"/>
                <a:tab pos="2133600" algn="l"/>
                <a:tab pos="2578100" algn="l"/>
                <a:tab pos="2628900" algn="l"/>
                <a:tab pos="3048000" algn="l"/>
                <a:tab pos="3492500" algn="l"/>
                <a:tab pos="3543300" algn="l"/>
                <a:tab pos="3962400" algn="l"/>
                <a:tab pos="4406900" algn="l"/>
                <a:tab pos="4457700" algn="l"/>
                <a:tab pos="4876800" algn="l"/>
                <a:tab pos="5321300" algn="l"/>
                <a:tab pos="5372100" algn="l"/>
                <a:tab pos="5791200" algn="l"/>
                <a:tab pos="6235700" algn="l"/>
                <a:tab pos="6286500" algn="l"/>
                <a:tab pos="6705600" algn="l"/>
                <a:tab pos="7150100" algn="l"/>
                <a:tab pos="7200900" algn="l"/>
                <a:tab pos="7620000" algn="l"/>
                <a:tab pos="8064500" algn="l"/>
                <a:tab pos="8534400" algn="l"/>
                <a:tab pos="8978900" algn="l"/>
                <a:tab pos="9448800" algn="l"/>
                <a:tab pos="9461500" algn="l"/>
                <a:tab pos="9893300" algn="l"/>
                <a:tab pos="9906000" algn="l"/>
              </a:tabLst>
              <a:defRPr/>
            </a:pPr>
            <a:r>
              <a:rPr lang="en-US" sz="2000" dirty="0" smtClean="0"/>
              <a:t>Thus, a sniffer cannot redirect an address to itself</a:t>
            </a:r>
          </a:p>
          <a:p>
            <a:pPr marL="333375" indent="-295275" eaLnBrk="1" fontAlgn="auto" hangingPunct="1">
              <a:spcBef>
                <a:spcPts val="500"/>
              </a:spcBef>
              <a:spcAft>
                <a:spcPts val="0"/>
              </a:spcAft>
              <a:buFont typeface="Arial" pitchFamily="34" charset="0"/>
              <a:buChar char="•"/>
              <a:tabLst>
                <a:tab pos="304800" algn="l"/>
                <a:tab pos="749300" algn="l"/>
                <a:tab pos="800100" algn="l"/>
                <a:tab pos="1219200" algn="l"/>
                <a:tab pos="1663700" algn="l"/>
                <a:tab pos="1714500" algn="l"/>
                <a:tab pos="2133600" algn="l"/>
                <a:tab pos="2578100" algn="l"/>
                <a:tab pos="2628900" algn="l"/>
                <a:tab pos="3048000" algn="l"/>
                <a:tab pos="3492500" algn="l"/>
                <a:tab pos="3543300" algn="l"/>
                <a:tab pos="3962400" algn="l"/>
                <a:tab pos="4406900" algn="l"/>
                <a:tab pos="4457700" algn="l"/>
                <a:tab pos="4876800" algn="l"/>
                <a:tab pos="5321300" algn="l"/>
                <a:tab pos="5372100" algn="l"/>
                <a:tab pos="5791200" algn="l"/>
                <a:tab pos="6235700" algn="l"/>
                <a:tab pos="6286500" algn="l"/>
                <a:tab pos="6705600" algn="l"/>
                <a:tab pos="7150100" algn="l"/>
                <a:tab pos="7200900" algn="l"/>
                <a:tab pos="7620000" algn="l"/>
                <a:tab pos="8064500" algn="l"/>
                <a:tab pos="8534400" algn="l"/>
                <a:tab pos="8978900" algn="l"/>
                <a:tab pos="9448800" algn="l"/>
                <a:tab pos="9461500" algn="l"/>
                <a:tab pos="9893300" algn="l"/>
                <a:tab pos="9906000" algn="l"/>
              </a:tabLst>
              <a:defRPr/>
            </a:pPr>
            <a:r>
              <a:rPr lang="en-US" sz="2000" dirty="0" smtClean="0"/>
              <a:t>The best security is to not let them in in the first place</a:t>
            </a:r>
          </a:p>
          <a:p>
            <a:pPr marL="733425" lvl="1" indent="-288925" eaLnBrk="1" fontAlgn="auto" hangingPunct="1">
              <a:spcBef>
                <a:spcPts val="500"/>
              </a:spcBef>
              <a:spcAft>
                <a:spcPts val="0"/>
              </a:spcAft>
              <a:buFont typeface="Arial" pitchFamily="34" charset="0"/>
              <a:buChar char="–"/>
              <a:tabLst>
                <a:tab pos="304800" algn="l"/>
                <a:tab pos="749300" algn="l"/>
                <a:tab pos="800100" algn="l"/>
                <a:tab pos="1219200" algn="l"/>
                <a:tab pos="1663700" algn="l"/>
                <a:tab pos="1714500" algn="l"/>
                <a:tab pos="2133600" algn="l"/>
                <a:tab pos="2578100" algn="l"/>
                <a:tab pos="2628900" algn="l"/>
                <a:tab pos="3048000" algn="l"/>
                <a:tab pos="3492500" algn="l"/>
                <a:tab pos="3543300" algn="l"/>
                <a:tab pos="3962400" algn="l"/>
                <a:tab pos="4406900" algn="l"/>
                <a:tab pos="4457700" algn="l"/>
                <a:tab pos="4876800" algn="l"/>
                <a:tab pos="5321300" algn="l"/>
                <a:tab pos="5372100" algn="l"/>
                <a:tab pos="5791200" algn="l"/>
                <a:tab pos="6235700" algn="l"/>
                <a:tab pos="6286500" algn="l"/>
                <a:tab pos="6705600" algn="l"/>
                <a:tab pos="7150100" algn="l"/>
                <a:tab pos="7200900" algn="l"/>
                <a:tab pos="7620000" algn="l"/>
                <a:tab pos="8064500" algn="l"/>
                <a:tab pos="8534400" algn="l"/>
                <a:tab pos="8978900" algn="l"/>
                <a:tab pos="9448800" algn="l"/>
                <a:tab pos="9461500" algn="l"/>
                <a:tab pos="9893300" algn="l"/>
                <a:tab pos="9906000" algn="l"/>
              </a:tabLst>
              <a:defRPr/>
            </a:pPr>
            <a:r>
              <a:rPr lang="en-US" sz="2000" dirty="0" smtClean="0"/>
              <a:t>Sniffers need to be on your subnet in a switched hub in the first place</a:t>
            </a:r>
          </a:p>
          <a:p>
            <a:pPr marL="733425" lvl="1" indent="-288925" eaLnBrk="1" fontAlgn="auto" hangingPunct="1">
              <a:spcBef>
                <a:spcPts val="500"/>
              </a:spcBef>
              <a:spcAft>
                <a:spcPts val="0"/>
              </a:spcAft>
              <a:buFont typeface="Arial" pitchFamily="34" charset="0"/>
              <a:buChar char="–"/>
              <a:tabLst>
                <a:tab pos="304800" algn="l"/>
                <a:tab pos="749300" algn="l"/>
                <a:tab pos="800100" algn="l"/>
                <a:tab pos="1219200" algn="l"/>
                <a:tab pos="1663700" algn="l"/>
                <a:tab pos="1714500" algn="l"/>
                <a:tab pos="2133600" algn="l"/>
                <a:tab pos="2578100" algn="l"/>
                <a:tab pos="2628900" algn="l"/>
                <a:tab pos="3048000" algn="l"/>
                <a:tab pos="3492500" algn="l"/>
                <a:tab pos="3543300" algn="l"/>
                <a:tab pos="3962400" algn="l"/>
                <a:tab pos="4406900" algn="l"/>
                <a:tab pos="4457700" algn="l"/>
                <a:tab pos="4876800" algn="l"/>
                <a:tab pos="5321300" algn="l"/>
                <a:tab pos="5372100" algn="l"/>
                <a:tab pos="5791200" algn="l"/>
                <a:tab pos="6235700" algn="l"/>
                <a:tab pos="6286500" algn="l"/>
                <a:tab pos="6705600" algn="l"/>
                <a:tab pos="7150100" algn="l"/>
                <a:tab pos="7200900" algn="l"/>
                <a:tab pos="7620000" algn="l"/>
                <a:tab pos="8064500" algn="l"/>
                <a:tab pos="8534400" algn="l"/>
                <a:tab pos="8978900" algn="l"/>
                <a:tab pos="9448800" algn="l"/>
                <a:tab pos="9461500" algn="l"/>
                <a:tab pos="9893300" algn="l"/>
                <a:tab pos="9906000" algn="l"/>
              </a:tabLst>
              <a:defRPr/>
            </a:pPr>
            <a:r>
              <a:rPr lang="en-US" sz="2000" dirty="0" smtClean="0"/>
              <a:t>All sniffers need to somehow access root at some point to start themselves up</a:t>
            </a:r>
          </a:p>
        </p:txBody>
      </p:sp>
      <p:sp>
        <p:nvSpPr>
          <p:cNvPr id="5" name="Date Placeholder 4"/>
          <p:cNvSpPr>
            <a:spLocks noGrp="1"/>
          </p:cNvSpPr>
          <p:nvPr>
            <p:ph type="dt" sz="quarter" idx="10"/>
          </p:nvPr>
        </p:nvSpPr>
        <p:spPr/>
        <p:txBody>
          <a:bodyPr/>
          <a:lstStyle/>
          <a:p>
            <a:pPr>
              <a:defRPr/>
            </a:pPr>
            <a:fld id="{35449E16-CCE1-49DE-9634-ACFC47483300}" type="datetime1">
              <a:rPr lang="en-US"/>
              <a:pPr>
                <a:defRPr/>
              </a:pPr>
              <a:t>1/26/2018</a:t>
            </a:fld>
            <a:endParaRPr lang="en-US" dirty="0"/>
          </a:p>
        </p:txBody>
      </p:sp>
      <p:sp>
        <p:nvSpPr>
          <p:cNvPr id="6" name="Footer Placeholder 5"/>
          <p:cNvSpPr>
            <a:spLocks noGrp="1"/>
          </p:cNvSpPr>
          <p:nvPr>
            <p:ph type="ftr" sz="quarter" idx="11"/>
          </p:nvPr>
        </p:nvSpPr>
        <p:spPr/>
        <p:txBody>
          <a:bodyPr/>
          <a:lstStyle/>
          <a:p>
            <a:pPr>
              <a:defRPr/>
            </a:pPr>
            <a:r>
              <a:rPr lang="en-US"/>
              <a:t>Networks: IP and TCP</a:t>
            </a:r>
            <a:endParaRPr lang="en-US" dirty="0"/>
          </a:p>
        </p:txBody>
      </p:sp>
      <p:sp>
        <p:nvSpPr>
          <p:cNvPr id="4" name="Slide Number Placeholder 3"/>
          <p:cNvSpPr>
            <a:spLocks noGrp="1"/>
          </p:cNvSpPr>
          <p:nvPr>
            <p:ph type="sldNum" sz="quarter" idx="12"/>
          </p:nvPr>
        </p:nvSpPr>
        <p:spPr/>
        <p:txBody>
          <a:bodyPr/>
          <a:lstStyle/>
          <a:p>
            <a:pPr>
              <a:defRPr/>
            </a:pPr>
            <a:fld id="{05927682-049E-4399-BC13-06E426B936FC}" type="slidenum">
              <a:rPr lang="en-US"/>
              <a:pPr>
                <a:defRPr/>
              </a:pPr>
              <a:t>61</a:t>
            </a:fld>
            <a:endParaRPr lang="en-US"/>
          </a:p>
        </p:txBody>
      </p:sp>
    </p:spTree>
    <p:extLst>
      <p:ext uri="{BB962C8B-B14F-4D97-AF65-F5344CB8AC3E}">
        <p14:creationId xmlns:p14="http://schemas.microsoft.com/office/powerpoint/2010/main" val="256099663"/>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t>Port Knocking</a:t>
            </a:r>
          </a:p>
        </p:txBody>
      </p:sp>
      <p:sp>
        <p:nvSpPr>
          <p:cNvPr id="33795" name="Rectangle 2"/>
          <p:cNvSpPr>
            <a:spLocks noGrp="1" noChangeArrowheads="1"/>
          </p:cNvSpPr>
          <p:nvPr>
            <p:ph idx="1"/>
          </p:nvPr>
        </p:nvSpPr>
        <p:spPr/>
        <p:txBody>
          <a:bodyPr rIns="129200"/>
          <a:lstStyle/>
          <a:p>
            <a:pPr eaLnBrk="1" hangingPunct="1">
              <a:spcBef>
                <a:spcPct val="0"/>
              </a:spcBef>
              <a:tabLst>
                <a:tab pos="774700" algn="l"/>
                <a:tab pos="1689100" algn="l"/>
                <a:tab pos="2603500" algn="l"/>
                <a:tab pos="3517900" algn="l"/>
                <a:tab pos="4432300" algn="l"/>
                <a:tab pos="5346700" algn="l"/>
                <a:tab pos="6261100" algn="l"/>
                <a:tab pos="7175500" algn="l"/>
                <a:tab pos="8089900" algn="l"/>
                <a:tab pos="9004300" algn="l"/>
                <a:tab pos="9918700" algn="l"/>
              </a:tabLst>
            </a:pPr>
            <a:r>
              <a:rPr lang="en-US" sz="2500" smtClean="0"/>
              <a:t>Broadly port knocking is the act of attempting to make connections to blocked ports in a certain order in an attempt to open a port</a:t>
            </a:r>
          </a:p>
          <a:p>
            <a:pPr eaLnBrk="1" hangingPunct="1">
              <a:spcBef>
                <a:spcPts val="500"/>
              </a:spcBef>
              <a:tabLst>
                <a:tab pos="774700" algn="l"/>
                <a:tab pos="1689100" algn="l"/>
                <a:tab pos="2603500" algn="l"/>
                <a:tab pos="3517900" algn="l"/>
                <a:tab pos="4432300" algn="l"/>
                <a:tab pos="5346700" algn="l"/>
                <a:tab pos="6261100" algn="l"/>
                <a:tab pos="7175500" algn="l"/>
                <a:tab pos="8089900" algn="l"/>
                <a:tab pos="9004300" algn="l"/>
                <a:tab pos="9918700" algn="l"/>
              </a:tabLst>
            </a:pPr>
            <a:r>
              <a:rPr lang="en-US" sz="2500" smtClean="0"/>
              <a:t>Port knocking is fairly secure against brute force attacks since there are 65536</a:t>
            </a:r>
            <a:r>
              <a:rPr lang="en-US" sz="2500" baseline="31000" smtClean="0"/>
              <a:t>k</a:t>
            </a:r>
            <a:r>
              <a:rPr lang="en-US" sz="2500" smtClean="0"/>
              <a:t> combinations, where k is the number of ports knocked</a:t>
            </a:r>
          </a:p>
          <a:p>
            <a:pPr eaLnBrk="1" hangingPunct="1">
              <a:spcBef>
                <a:spcPts val="500"/>
              </a:spcBef>
              <a:tabLst>
                <a:tab pos="774700" algn="l"/>
                <a:tab pos="1689100" algn="l"/>
                <a:tab pos="2603500" algn="l"/>
                <a:tab pos="3517900" algn="l"/>
                <a:tab pos="4432300" algn="l"/>
                <a:tab pos="5346700" algn="l"/>
                <a:tab pos="6261100" algn="l"/>
                <a:tab pos="7175500" algn="l"/>
                <a:tab pos="8089900" algn="l"/>
                <a:tab pos="9004300" algn="l"/>
                <a:tab pos="9918700" algn="l"/>
              </a:tabLst>
            </a:pPr>
            <a:r>
              <a:rPr lang="en-US" sz="2500" smtClean="0"/>
              <a:t>Port knocking however if very susceptible to  replay attacks. Someone can theoretically record port knocking attempts and repeat those to get the same open port again</a:t>
            </a:r>
          </a:p>
          <a:p>
            <a:pPr eaLnBrk="1" hangingPunct="1">
              <a:spcBef>
                <a:spcPts val="500"/>
              </a:spcBef>
              <a:tabLst>
                <a:tab pos="774700" algn="l"/>
                <a:tab pos="1689100" algn="l"/>
                <a:tab pos="2603500" algn="l"/>
                <a:tab pos="3517900" algn="l"/>
                <a:tab pos="4432300" algn="l"/>
                <a:tab pos="5346700" algn="l"/>
                <a:tab pos="6261100" algn="l"/>
                <a:tab pos="7175500" algn="l"/>
                <a:tab pos="8089900" algn="l"/>
                <a:tab pos="9004300" algn="l"/>
                <a:tab pos="9918700" algn="l"/>
              </a:tabLst>
            </a:pPr>
            <a:r>
              <a:rPr lang="en-US" sz="2500" smtClean="0"/>
              <a:t>One good way of protecting against replay attacks would be a time dependent knock sequence.</a:t>
            </a:r>
          </a:p>
        </p:txBody>
      </p:sp>
      <p:sp>
        <p:nvSpPr>
          <p:cNvPr id="5" name="Date Placeholder 4"/>
          <p:cNvSpPr>
            <a:spLocks noGrp="1"/>
          </p:cNvSpPr>
          <p:nvPr>
            <p:ph type="dt" sz="quarter" idx="10"/>
          </p:nvPr>
        </p:nvSpPr>
        <p:spPr/>
        <p:txBody>
          <a:bodyPr/>
          <a:lstStyle/>
          <a:p>
            <a:pPr>
              <a:defRPr/>
            </a:pPr>
            <a:fld id="{681968F7-5A14-42ED-859D-83611B09D1DF}" type="datetime1">
              <a:rPr lang="en-US"/>
              <a:pPr>
                <a:defRPr/>
              </a:pPr>
              <a:t>1/26/2018</a:t>
            </a:fld>
            <a:endParaRPr lang="en-US"/>
          </a:p>
        </p:txBody>
      </p:sp>
      <p:sp>
        <p:nvSpPr>
          <p:cNvPr id="6" name="Footer Placeholder 5"/>
          <p:cNvSpPr>
            <a:spLocks noGrp="1"/>
          </p:cNvSpPr>
          <p:nvPr>
            <p:ph type="ftr" sz="quarter" idx="11"/>
          </p:nvPr>
        </p:nvSpPr>
        <p:spPr/>
        <p:txBody>
          <a:bodyPr/>
          <a:lstStyle/>
          <a:p>
            <a:pPr>
              <a:defRPr/>
            </a:pPr>
            <a:r>
              <a:rPr lang="en-US"/>
              <a:t>Networks: IP and TCP</a:t>
            </a:r>
            <a:endParaRPr lang="en-US" dirty="0"/>
          </a:p>
        </p:txBody>
      </p:sp>
      <p:sp>
        <p:nvSpPr>
          <p:cNvPr id="4" name="Slide Number Placeholder 3"/>
          <p:cNvSpPr>
            <a:spLocks noGrp="1"/>
          </p:cNvSpPr>
          <p:nvPr>
            <p:ph type="sldNum" sz="quarter" idx="12"/>
          </p:nvPr>
        </p:nvSpPr>
        <p:spPr/>
        <p:txBody>
          <a:bodyPr/>
          <a:lstStyle/>
          <a:p>
            <a:pPr>
              <a:defRPr/>
            </a:pPr>
            <a:fld id="{FADAF9D1-B718-44F7-9EA8-2BDD1E754FA0}" type="slidenum">
              <a:rPr lang="en-US"/>
              <a:pPr>
                <a:defRPr/>
              </a:pPr>
              <a:t>62</a:t>
            </a:fld>
            <a:endParaRPr lang="en-US"/>
          </a:p>
        </p:txBody>
      </p:sp>
    </p:spTree>
    <p:extLst>
      <p:ext uri="{BB962C8B-B14F-4D97-AF65-F5344CB8AC3E}">
        <p14:creationId xmlns:p14="http://schemas.microsoft.com/office/powerpoint/2010/main" val="1456188169"/>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t>User Datagram Protocol</a:t>
            </a:r>
          </a:p>
        </p:txBody>
      </p:sp>
      <p:sp>
        <p:nvSpPr>
          <p:cNvPr id="34819" name="Rectangle 2"/>
          <p:cNvSpPr>
            <a:spLocks noGrp="1" noChangeArrowheads="1"/>
          </p:cNvSpPr>
          <p:nvPr>
            <p:ph idx="1"/>
          </p:nvPr>
        </p:nvSpPr>
        <p:spPr/>
        <p:txBody>
          <a:bodyPr rIns="129200"/>
          <a:lstStyle/>
          <a:p>
            <a:pPr eaLnBrk="1" hangingPunct="1">
              <a:spcBef>
                <a:spcPct val="0"/>
              </a:spcBef>
              <a:tabLst>
                <a:tab pos="774700" algn="l"/>
                <a:tab pos="1689100" algn="l"/>
                <a:tab pos="2603500" algn="l"/>
                <a:tab pos="3517900" algn="l"/>
                <a:tab pos="4432300" algn="l"/>
                <a:tab pos="5346700" algn="l"/>
                <a:tab pos="6261100" algn="l"/>
                <a:tab pos="7175500" algn="l"/>
                <a:tab pos="8089900" algn="l"/>
                <a:tab pos="9004300" algn="l"/>
                <a:tab pos="9918700" algn="l"/>
              </a:tabLst>
            </a:pPr>
            <a:r>
              <a:rPr lang="en-US" sz="1800" smtClean="0"/>
              <a:t>UDP is a stateless, unreliable datagram protocol built on top of IP, that is it lies on level 4</a:t>
            </a:r>
          </a:p>
          <a:p>
            <a:pPr eaLnBrk="1" hangingPunct="1">
              <a:spcBef>
                <a:spcPts val="500"/>
              </a:spcBef>
              <a:tabLst>
                <a:tab pos="774700" algn="l"/>
                <a:tab pos="1689100" algn="l"/>
                <a:tab pos="2603500" algn="l"/>
                <a:tab pos="3517900" algn="l"/>
                <a:tab pos="4432300" algn="l"/>
                <a:tab pos="5346700" algn="l"/>
                <a:tab pos="6261100" algn="l"/>
                <a:tab pos="7175500" algn="l"/>
                <a:tab pos="8089900" algn="l"/>
                <a:tab pos="9004300" algn="l"/>
                <a:tab pos="9918700" algn="l"/>
              </a:tabLst>
            </a:pPr>
            <a:r>
              <a:rPr lang="en-US" sz="1800" smtClean="0"/>
              <a:t>It does not provide delivery guarantees, or acknowledgments, but is significantly faster</a:t>
            </a:r>
          </a:p>
          <a:p>
            <a:pPr eaLnBrk="1" hangingPunct="1">
              <a:spcBef>
                <a:spcPts val="500"/>
              </a:spcBef>
              <a:tabLst>
                <a:tab pos="774700" algn="l"/>
                <a:tab pos="1689100" algn="l"/>
                <a:tab pos="2603500" algn="l"/>
                <a:tab pos="3517900" algn="l"/>
                <a:tab pos="4432300" algn="l"/>
                <a:tab pos="5346700" algn="l"/>
                <a:tab pos="6261100" algn="l"/>
                <a:tab pos="7175500" algn="l"/>
                <a:tab pos="8089900" algn="l"/>
                <a:tab pos="9004300" algn="l"/>
                <a:tab pos="9918700" algn="l"/>
              </a:tabLst>
            </a:pPr>
            <a:r>
              <a:rPr lang="en-US" sz="1800" smtClean="0"/>
              <a:t>Can  however distinguish data for multiple concurrent applications on a single host.</a:t>
            </a:r>
          </a:p>
          <a:p>
            <a:pPr eaLnBrk="1" hangingPunct="1">
              <a:spcBef>
                <a:spcPts val="500"/>
              </a:spcBef>
              <a:tabLst>
                <a:tab pos="774700" algn="l"/>
                <a:tab pos="1689100" algn="l"/>
                <a:tab pos="2603500" algn="l"/>
                <a:tab pos="3517900" algn="l"/>
                <a:tab pos="4432300" algn="l"/>
                <a:tab pos="5346700" algn="l"/>
                <a:tab pos="6261100" algn="l"/>
                <a:tab pos="7175500" algn="l"/>
                <a:tab pos="8089900" algn="l"/>
                <a:tab pos="9004300" algn="l"/>
                <a:tab pos="9918700" algn="l"/>
              </a:tabLst>
            </a:pPr>
            <a:r>
              <a:rPr lang="en-US" sz="1800" smtClean="0"/>
              <a:t>A lack of reliability implies applications using UDP must be ready to accept a fair amount of error packages and data loss. Some application level protocols such as TFTP build reliability on top of UDP.</a:t>
            </a:r>
          </a:p>
          <a:p>
            <a:pPr marL="779463" lvl="1" eaLnBrk="1" hangingPunct="1">
              <a:spcBef>
                <a:spcPts val="500"/>
              </a:spcBef>
              <a:tabLst>
                <a:tab pos="774700" algn="l"/>
                <a:tab pos="1689100" algn="l"/>
                <a:tab pos="2603500" algn="l"/>
                <a:tab pos="3517900" algn="l"/>
                <a:tab pos="4432300" algn="l"/>
                <a:tab pos="5346700" algn="l"/>
                <a:tab pos="6261100" algn="l"/>
                <a:tab pos="7175500" algn="l"/>
                <a:tab pos="8089900" algn="l"/>
                <a:tab pos="9004300" algn="l"/>
                <a:tab pos="9918700" algn="l"/>
              </a:tabLst>
            </a:pPr>
            <a:r>
              <a:rPr lang="en-US" sz="1800" smtClean="0"/>
              <a:t>Most applications used on UDP will suffer if they have reliability. VoIP, Streaming Video and Streaming Audio all use UDP.</a:t>
            </a:r>
          </a:p>
          <a:p>
            <a:pPr eaLnBrk="1" hangingPunct="1">
              <a:spcBef>
                <a:spcPts val="500"/>
              </a:spcBef>
              <a:tabLst>
                <a:tab pos="774700" algn="l"/>
                <a:tab pos="1689100" algn="l"/>
                <a:tab pos="2603500" algn="l"/>
                <a:tab pos="3517900" algn="l"/>
                <a:tab pos="4432300" algn="l"/>
                <a:tab pos="5346700" algn="l"/>
                <a:tab pos="6261100" algn="l"/>
                <a:tab pos="7175500" algn="l"/>
                <a:tab pos="8089900" algn="l"/>
                <a:tab pos="9004300" algn="l"/>
                <a:tab pos="9918700" algn="l"/>
              </a:tabLst>
            </a:pPr>
            <a:r>
              <a:rPr lang="en-US" sz="1800" smtClean="0"/>
              <a:t>UDP does not come with built in congestion protection, so while UDP does not suffer from the problems associated with optimistic ACK, there are cases where high rate UDP network access will cause congestion.</a:t>
            </a:r>
          </a:p>
        </p:txBody>
      </p:sp>
      <p:sp>
        <p:nvSpPr>
          <p:cNvPr id="5" name="Date Placeholder 4"/>
          <p:cNvSpPr>
            <a:spLocks noGrp="1"/>
          </p:cNvSpPr>
          <p:nvPr>
            <p:ph type="dt" sz="quarter" idx="10"/>
          </p:nvPr>
        </p:nvSpPr>
        <p:spPr/>
        <p:txBody>
          <a:bodyPr/>
          <a:lstStyle/>
          <a:p>
            <a:pPr>
              <a:defRPr/>
            </a:pPr>
            <a:fld id="{D28D737B-C474-47E3-AD06-5DE8DA3FC04E}" type="datetime1">
              <a:rPr lang="en-US"/>
              <a:pPr>
                <a:defRPr/>
              </a:pPr>
              <a:t>1/26/2018</a:t>
            </a:fld>
            <a:endParaRPr lang="en-US"/>
          </a:p>
        </p:txBody>
      </p:sp>
      <p:sp>
        <p:nvSpPr>
          <p:cNvPr id="6" name="Footer Placeholder 5"/>
          <p:cNvSpPr>
            <a:spLocks noGrp="1"/>
          </p:cNvSpPr>
          <p:nvPr>
            <p:ph type="ftr" sz="quarter" idx="11"/>
          </p:nvPr>
        </p:nvSpPr>
        <p:spPr/>
        <p:txBody>
          <a:bodyPr/>
          <a:lstStyle/>
          <a:p>
            <a:pPr>
              <a:defRPr/>
            </a:pPr>
            <a:r>
              <a:rPr lang="en-US"/>
              <a:t>Networks: IP and TCP</a:t>
            </a:r>
            <a:endParaRPr lang="en-US" dirty="0"/>
          </a:p>
        </p:txBody>
      </p:sp>
      <p:sp>
        <p:nvSpPr>
          <p:cNvPr id="4" name="Slide Number Placeholder 3"/>
          <p:cNvSpPr>
            <a:spLocks noGrp="1"/>
          </p:cNvSpPr>
          <p:nvPr>
            <p:ph type="sldNum" sz="quarter" idx="12"/>
          </p:nvPr>
        </p:nvSpPr>
        <p:spPr/>
        <p:txBody>
          <a:bodyPr/>
          <a:lstStyle/>
          <a:p>
            <a:pPr>
              <a:defRPr/>
            </a:pPr>
            <a:fld id="{B449D070-EFF4-49F3-8B96-FB3ED7AEEA34}" type="slidenum">
              <a:rPr lang="en-US"/>
              <a:pPr>
                <a:defRPr/>
              </a:pPr>
              <a:t>63</a:t>
            </a:fld>
            <a:endParaRPr lang="en-US"/>
          </a:p>
        </p:txBody>
      </p:sp>
    </p:spTree>
    <p:extLst>
      <p:ext uri="{BB962C8B-B14F-4D97-AF65-F5344CB8AC3E}">
        <p14:creationId xmlns:p14="http://schemas.microsoft.com/office/powerpoint/2010/main" val="630694805"/>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t>Network Address Translation</a:t>
            </a:r>
          </a:p>
        </p:txBody>
      </p:sp>
      <p:sp>
        <p:nvSpPr>
          <p:cNvPr id="35843" name="Rectangle 2"/>
          <p:cNvSpPr>
            <a:spLocks noGrp="1" noChangeArrowheads="1"/>
          </p:cNvSpPr>
          <p:nvPr>
            <p:ph idx="1"/>
          </p:nvPr>
        </p:nvSpPr>
        <p:spPr/>
        <p:txBody>
          <a:bodyPr rIns="129200" rtlCol="0">
            <a:normAutofit fontScale="85000" lnSpcReduction="20000"/>
          </a:bodyPr>
          <a:lstStyle/>
          <a:p>
            <a:pPr eaLnBrk="1" fontAlgn="auto" hangingPunct="1">
              <a:lnSpc>
                <a:spcPct val="110000"/>
              </a:lnSpc>
              <a:spcBef>
                <a:spcPct val="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700" dirty="0" smtClean="0"/>
              <a:t>Introduced in the early 90s to alleviate IPv4 address space congestion</a:t>
            </a:r>
          </a:p>
          <a:p>
            <a:pPr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700" dirty="0" smtClean="0"/>
              <a:t>Relies on translating addresses in an internal network, to an external address that is used for communication to and from the outside world</a:t>
            </a:r>
          </a:p>
          <a:p>
            <a:pPr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700" dirty="0" smtClean="0"/>
              <a:t>NAT is usually implemented by placing a router in between the internal private network and the public network. </a:t>
            </a:r>
          </a:p>
          <a:p>
            <a:pPr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700" dirty="0" smtClean="0"/>
              <a:t>Saves IP address space since not every terminal needs a globally unique IP address, only an organizationally unique one</a:t>
            </a:r>
          </a:p>
          <a:p>
            <a:pPr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700" dirty="0" smtClean="0"/>
              <a:t>While NAT should really be transparent to all high level services, this is sadly not true because a lot of high level communication uses things on IP</a:t>
            </a:r>
          </a:p>
        </p:txBody>
      </p:sp>
      <p:sp>
        <p:nvSpPr>
          <p:cNvPr id="5" name="Date Placeholder 4"/>
          <p:cNvSpPr>
            <a:spLocks noGrp="1"/>
          </p:cNvSpPr>
          <p:nvPr>
            <p:ph type="dt" sz="quarter" idx="10"/>
          </p:nvPr>
        </p:nvSpPr>
        <p:spPr/>
        <p:txBody>
          <a:bodyPr/>
          <a:lstStyle/>
          <a:p>
            <a:pPr>
              <a:defRPr/>
            </a:pPr>
            <a:fld id="{6C731B84-407F-477E-BB0E-8077DE642110}" type="datetime1">
              <a:rPr lang="en-US"/>
              <a:pPr>
                <a:defRPr/>
              </a:pPr>
              <a:t>1/26/2018</a:t>
            </a:fld>
            <a:endParaRPr lang="en-US"/>
          </a:p>
        </p:txBody>
      </p:sp>
      <p:sp>
        <p:nvSpPr>
          <p:cNvPr id="6" name="Footer Placeholder 5"/>
          <p:cNvSpPr>
            <a:spLocks noGrp="1"/>
          </p:cNvSpPr>
          <p:nvPr>
            <p:ph type="ftr" sz="quarter" idx="11"/>
          </p:nvPr>
        </p:nvSpPr>
        <p:spPr/>
        <p:txBody>
          <a:bodyPr/>
          <a:lstStyle/>
          <a:p>
            <a:pPr>
              <a:defRPr/>
            </a:pPr>
            <a:r>
              <a:rPr lang="en-US"/>
              <a:t>Networks: IP and TCP</a:t>
            </a:r>
            <a:endParaRPr lang="en-US" dirty="0"/>
          </a:p>
        </p:txBody>
      </p:sp>
      <p:sp>
        <p:nvSpPr>
          <p:cNvPr id="4" name="Slide Number Placeholder 3"/>
          <p:cNvSpPr>
            <a:spLocks noGrp="1"/>
          </p:cNvSpPr>
          <p:nvPr>
            <p:ph type="sldNum" sz="quarter" idx="12"/>
          </p:nvPr>
        </p:nvSpPr>
        <p:spPr/>
        <p:txBody>
          <a:bodyPr/>
          <a:lstStyle/>
          <a:p>
            <a:pPr>
              <a:defRPr/>
            </a:pPr>
            <a:fld id="{B5C8FFDF-8FEE-48C0-BCE0-3D92D7046043}" type="slidenum">
              <a:rPr lang="en-US"/>
              <a:pPr>
                <a:defRPr/>
              </a:pPr>
              <a:t>64</a:t>
            </a:fld>
            <a:endParaRPr lang="en-US"/>
          </a:p>
        </p:txBody>
      </p:sp>
    </p:spTree>
    <p:extLst>
      <p:ext uri="{BB962C8B-B14F-4D97-AF65-F5344CB8AC3E}">
        <p14:creationId xmlns:p14="http://schemas.microsoft.com/office/powerpoint/2010/main" val="3841048442"/>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1026"/>
          <p:cNvSpPr>
            <a:spLocks noGrp="1" noChangeArrowheads="1"/>
          </p:cNvSpPr>
          <p:nvPr>
            <p:ph type="title"/>
          </p:nvPr>
        </p:nvSpPr>
        <p:spPr/>
        <p:txBody>
          <a:bodyPr/>
          <a:lstStyle/>
          <a:p>
            <a:pPr eaLnBrk="1" hangingPunct="1"/>
            <a:r>
              <a:rPr lang="en-US" smtClean="0"/>
              <a:t>Translation</a:t>
            </a:r>
          </a:p>
        </p:txBody>
      </p:sp>
      <p:sp>
        <p:nvSpPr>
          <p:cNvPr id="1029" name="Rectangle 1053"/>
          <p:cNvSpPr>
            <a:spLocks noGrp="1" noChangeArrowheads="1"/>
          </p:cNvSpPr>
          <p:nvPr>
            <p:ph idx="1"/>
          </p:nvPr>
        </p:nvSpPr>
        <p:spPr/>
        <p:txBody>
          <a:bodyPr/>
          <a:lstStyle/>
          <a:p>
            <a:pPr eaLnBrk="1" hangingPunct="1"/>
            <a:r>
              <a:rPr lang="en-US" sz="2800" smtClean="0"/>
              <a:t>Router has a pool of private addresses 192.168.10.0/24</a:t>
            </a:r>
          </a:p>
        </p:txBody>
      </p:sp>
      <p:sp>
        <p:nvSpPr>
          <p:cNvPr id="2" name="Segnaposto numero diapositiva 5"/>
          <p:cNvSpPr>
            <a:spLocks noGrp="1"/>
          </p:cNvSpPr>
          <p:nvPr>
            <p:ph type="sldNum" sz="quarter" idx="12"/>
          </p:nvPr>
        </p:nvSpPr>
        <p:spPr/>
        <p:txBody>
          <a:bodyPr/>
          <a:lstStyle/>
          <a:p>
            <a:pPr>
              <a:defRPr/>
            </a:pPr>
            <a:fld id="{819B321D-9C62-443B-A6D8-72C6190EAA4F}" type="slidenum">
              <a:rPr lang="en-US"/>
              <a:pPr>
                <a:defRPr/>
              </a:pPr>
              <a:t>65</a:t>
            </a:fld>
            <a:endParaRPr lang="en-US"/>
          </a:p>
        </p:txBody>
      </p:sp>
      <p:sp>
        <p:nvSpPr>
          <p:cNvPr id="1031" name="Line 1044"/>
          <p:cNvSpPr>
            <a:spLocks noChangeShapeType="1"/>
          </p:cNvSpPr>
          <p:nvPr/>
        </p:nvSpPr>
        <p:spPr bwMode="auto">
          <a:xfrm>
            <a:off x="4687888" y="2362200"/>
            <a:ext cx="0" cy="3124200"/>
          </a:xfrm>
          <a:prstGeom prst="line">
            <a:avLst/>
          </a:prstGeom>
          <a:noFill/>
          <a:ln w="9525" cap="rnd">
            <a:solidFill>
              <a:schemeClr val="tx1"/>
            </a:solidFill>
            <a:prstDash val="sysDot"/>
            <a:round/>
            <a:headEnd/>
            <a:tailEnd/>
          </a:ln>
        </p:spPr>
        <p:txBody>
          <a:bodyPr lIns="90000" tIns="46800" rIns="90000" bIns="46800" anchor="ctr">
            <a:spAutoFit/>
          </a:bodyPr>
          <a:lstStyle/>
          <a:p>
            <a:endParaRPr lang="en-US"/>
          </a:p>
        </p:txBody>
      </p:sp>
      <p:graphicFrame>
        <p:nvGraphicFramePr>
          <p:cNvPr id="1026" name="Object 2"/>
          <p:cNvGraphicFramePr>
            <a:graphicFrameLocks noChangeAspect="1"/>
          </p:cNvGraphicFramePr>
          <p:nvPr/>
        </p:nvGraphicFramePr>
        <p:xfrm>
          <a:off x="990600" y="4114800"/>
          <a:ext cx="990600" cy="676275"/>
        </p:xfrm>
        <a:graphic>
          <a:graphicData uri="http://schemas.openxmlformats.org/presentationml/2006/ole">
            <mc:AlternateContent xmlns:mc="http://schemas.openxmlformats.org/markup-compatibility/2006">
              <mc:Choice xmlns:v="urn:schemas-microsoft-com:vml" Requires="v">
                <p:oleObj spid="_x0000_s1028" name="Immagine" r:id="rId4" imgW="2495520" imgH="1674000" progId="Word.Picture.8">
                  <p:embed/>
                </p:oleObj>
              </mc:Choice>
              <mc:Fallback>
                <p:oleObj name="Immagine" r:id="rId4" imgW="2495520" imgH="16740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4114800"/>
                        <a:ext cx="990600"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32" name="Group 1029"/>
          <p:cNvGrpSpPr>
            <a:grpSpLocks/>
          </p:cNvGrpSpPr>
          <p:nvPr/>
        </p:nvGrpSpPr>
        <p:grpSpPr bwMode="auto">
          <a:xfrm>
            <a:off x="4495800" y="3886200"/>
            <a:ext cx="381000" cy="990600"/>
            <a:chOff x="6649" y="2165"/>
            <a:chExt cx="1327" cy="4079"/>
          </a:xfrm>
        </p:grpSpPr>
        <p:sp>
          <p:nvSpPr>
            <p:cNvPr id="1046" name="Rectangle 1030"/>
            <p:cNvSpPr>
              <a:spLocks noChangeArrowheads="1"/>
            </p:cNvSpPr>
            <p:nvPr/>
          </p:nvSpPr>
          <p:spPr bwMode="auto">
            <a:xfrm>
              <a:off x="6649" y="2165"/>
              <a:ext cx="1327" cy="4079"/>
            </a:xfrm>
            <a:prstGeom prst="rect">
              <a:avLst/>
            </a:prstGeom>
            <a:solidFill>
              <a:srgbClr val="FFFFFF"/>
            </a:solidFill>
            <a:ln w="12700">
              <a:solidFill>
                <a:srgbClr val="000000"/>
              </a:solidFill>
              <a:miter lim="800000"/>
              <a:headEnd/>
              <a:tailEnd/>
            </a:ln>
          </p:spPr>
          <p:txBody>
            <a:bodyPr/>
            <a:lstStyle/>
            <a:p>
              <a:endParaRPr lang="it-IT"/>
            </a:p>
          </p:txBody>
        </p:sp>
        <p:sp>
          <p:nvSpPr>
            <p:cNvPr id="1047" name="Rectangle 1031"/>
            <p:cNvSpPr>
              <a:spLocks noChangeArrowheads="1"/>
            </p:cNvSpPr>
            <p:nvPr/>
          </p:nvSpPr>
          <p:spPr bwMode="auto">
            <a:xfrm>
              <a:off x="6989" y="2527"/>
              <a:ext cx="805" cy="1175"/>
            </a:xfrm>
            <a:prstGeom prst="rect">
              <a:avLst/>
            </a:prstGeom>
            <a:solidFill>
              <a:srgbClr val="FFFFFF"/>
            </a:solidFill>
            <a:ln w="12700">
              <a:solidFill>
                <a:srgbClr val="000000"/>
              </a:solidFill>
              <a:miter lim="800000"/>
              <a:headEnd/>
              <a:tailEnd/>
            </a:ln>
          </p:spPr>
          <p:txBody>
            <a:bodyPr/>
            <a:lstStyle/>
            <a:p>
              <a:endParaRPr lang="it-IT"/>
            </a:p>
          </p:txBody>
        </p:sp>
        <p:sp>
          <p:nvSpPr>
            <p:cNvPr id="1048" name="Rectangle 1032"/>
            <p:cNvSpPr>
              <a:spLocks noChangeArrowheads="1"/>
            </p:cNvSpPr>
            <p:nvPr/>
          </p:nvSpPr>
          <p:spPr bwMode="auto">
            <a:xfrm>
              <a:off x="7769" y="3682"/>
              <a:ext cx="37" cy="2540"/>
            </a:xfrm>
            <a:prstGeom prst="rect">
              <a:avLst/>
            </a:prstGeom>
            <a:solidFill>
              <a:srgbClr val="000000"/>
            </a:solidFill>
            <a:ln w="9525">
              <a:noFill/>
              <a:miter lim="800000"/>
              <a:headEnd/>
              <a:tailEnd/>
            </a:ln>
          </p:spPr>
          <p:txBody>
            <a:bodyPr/>
            <a:lstStyle/>
            <a:p>
              <a:endParaRPr lang="it-IT"/>
            </a:p>
          </p:txBody>
        </p:sp>
        <p:sp>
          <p:nvSpPr>
            <p:cNvPr id="1049" name="Rectangle 1033"/>
            <p:cNvSpPr>
              <a:spLocks noChangeArrowheads="1"/>
            </p:cNvSpPr>
            <p:nvPr/>
          </p:nvSpPr>
          <p:spPr bwMode="auto">
            <a:xfrm>
              <a:off x="7084" y="2852"/>
              <a:ext cx="227" cy="533"/>
            </a:xfrm>
            <a:prstGeom prst="rect">
              <a:avLst/>
            </a:prstGeom>
            <a:solidFill>
              <a:srgbClr val="C0C0C0"/>
            </a:solidFill>
            <a:ln w="9525">
              <a:noFill/>
              <a:miter lim="800000"/>
              <a:headEnd/>
              <a:tailEnd/>
            </a:ln>
          </p:spPr>
          <p:txBody>
            <a:bodyPr/>
            <a:lstStyle/>
            <a:p>
              <a:endParaRPr lang="it-IT"/>
            </a:p>
          </p:txBody>
        </p:sp>
        <p:sp>
          <p:nvSpPr>
            <p:cNvPr id="1050" name="Rectangle 1034"/>
            <p:cNvSpPr>
              <a:spLocks noChangeArrowheads="1"/>
            </p:cNvSpPr>
            <p:nvPr/>
          </p:nvSpPr>
          <p:spPr bwMode="auto">
            <a:xfrm>
              <a:off x="7174" y="2537"/>
              <a:ext cx="52" cy="1155"/>
            </a:xfrm>
            <a:prstGeom prst="rect">
              <a:avLst/>
            </a:prstGeom>
            <a:solidFill>
              <a:srgbClr val="000000"/>
            </a:solidFill>
            <a:ln w="9525">
              <a:noFill/>
              <a:miter lim="800000"/>
              <a:headEnd/>
              <a:tailEnd/>
            </a:ln>
          </p:spPr>
          <p:txBody>
            <a:bodyPr/>
            <a:lstStyle/>
            <a:p>
              <a:endParaRPr lang="it-IT"/>
            </a:p>
          </p:txBody>
        </p:sp>
        <p:sp>
          <p:nvSpPr>
            <p:cNvPr id="1051" name="Rectangle 1035"/>
            <p:cNvSpPr>
              <a:spLocks noChangeArrowheads="1"/>
            </p:cNvSpPr>
            <p:nvPr/>
          </p:nvSpPr>
          <p:spPr bwMode="auto">
            <a:xfrm>
              <a:off x="7626" y="2757"/>
              <a:ext cx="138" cy="255"/>
            </a:xfrm>
            <a:prstGeom prst="rect">
              <a:avLst/>
            </a:prstGeom>
            <a:solidFill>
              <a:srgbClr val="C0C0C0"/>
            </a:solidFill>
            <a:ln w="9525">
              <a:noFill/>
              <a:miter lim="800000"/>
              <a:headEnd/>
              <a:tailEnd/>
            </a:ln>
          </p:spPr>
          <p:txBody>
            <a:bodyPr/>
            <a:lstStyle/>
            <a:p>
              <a:endParaRPr lang="it-IT"/>
            </a:p>
          </p:txBody>
        </p:sp>
        <p:sp>
          <p:nvSpPr>
            <p:cNvPr id="1052" name="Rectangle 1036"/>
            <p:cNvSpPr>
              <a:spLocks noChangeArrowheads="1"/>
            </p:cNvSpPr>
            <p:nvPr/>
          </p:nvSpPr>
          <p:spPr bwMode="auto">
            <a:xfrm>
              <a:off x="7626" y="3215"/>
              <a:ext cx="135" cy="252"/>
            </a:xfrm>
            <a:prstGeom prst="rect">
              <a:avLst/>
            </a:prstGeom>
            <a:solidFill>
              <a:srgbClr val="C0C0C0"/>
            </a:solidFill>
            <a:ln w="9525">
              <a:noFill/>
              <a:miter lim="800000"/>
              <a:headEnd/>
              <a:tailEnd/>
            </a:ln>
          </p:spPr>
          <p:txBody>
            <a:bodyPr/>
            <a:lstStyle/>
            <a:p>
              <a:endParaRPr lang="it-IT"/>
            </a:p>
          </p:txBody>
        </p:sp>
      </p:grpSp>
      <p:sp>
        <p:nvSpPr>
          <p:cNvPr id="1033" name="Text Box 1037"/>
          <p:cNvSpPr txBox="1">
            <a:spLocks noChangeArrowheads="1"/>
          </p:cNvSpPr>
          <p:nvPr/>
        </p:nvSpPr>
        <p:spPr bwMode="auto">
          <a:xfrm>
            <a:off x="3505200" y="5486400"/>
            <a:ext cx="2819400" cy="438150"/>
          </a:xfrm>
          <a:prstGeom prst="rect">
            <a:avLst/>
          </a:prstGeom>
          <a:noFill/>
          <a:ln w="9525">
            <a:noFill/>
            <a:miter lim="800000"/>
            <a:headEnd/>
            <a:tailEnd/>
          </a:ln>
        </p:spPr>
        <p:txBody>
          <a:bodyPr lIns="90000" tIns="46800" rIns="90000" bIns="46800">
            <a:spAutoFit/>
          </a:bodyPr>
          <a:lstStyle/>
          <a:p>
            <a:pPr>
              <a:spcBef>
                <a:spcPct val="50000"/>
              </a:spcBef>
            </a:pPr>
            <a:r>
              <a:rPr lang="it-IT">
                <a:solidFill>
                  <a:schemeClr val="tx1"/>
                </a:solidFill>
              </a:rPr>
              <a:t>NAT route</a:t>
            </a:r>
            <a:endParaRPr lang="it-IT" sz="2800">
              <a:solidFill>
                <a:schemeClr val="tx1"/>
              </a:solidFill>
            </a:endParaRPr>
          </a:p>
        </p:txBody>
      </p:sp>
      <p:graphicFrame>
        <p:nvGraphicFramePr>
          <p:cNvPr id="1027" name="Object 3"/>
          <p:cNvGraphicFramePr>
            <a:graphicFrameLocks noChangeAspect="1"/>
          </p:cNvGraphicFramePr>
          <p:nvPr/>
        </p:nvGraphicFramePr>
        <p:xfrm>
          <a:off x="7391400" y="4114800"/>
          <a:ext cx="990600" cy="676275"/>
        </p:xfrm>
        <a:graphic>
          <a:graphicData uri="http://schemas.openxmlformats.org/presentationml/2006/ole">
            <mc:AlternateContent xmlns:mc="http://schemas.openxmlformats.org/markup-compatibility/2006">
              <mc:Choice xmlns:v="urn:schemas-microsoft-com:vml" Requires="v">
                <p:oleObj spid="_x0000_s1029" name="Immagine" r:id="rId6" imgW="2495520" imgH="1674000" progId="Word.Picture.8">
                  <p:embed/>
                </p:oleObj>
              </mc:Choice>
              <mc:Fallback>
                <p:oleObj name="Immagine" r:id="rId6" imgW="2495520" imgH="16740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0" y="4114800"/>
                        <a:ext cx="990600"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 name="Text Box 1040"/>
          <p:cNvSpPr txBox="1">
            <a:spLocks noChangeArrowheads="1"/>
          </p:cNvSpPr>
          <p:nvPr/>
        </p:nvSpPr>
        <p:spPr bwMode="auto">
          <a:xfrm>
            <a:off x="4876800" y="2667000"/>
            <a:ext cx="1981200" cy="438150"/>
          </a:xfrm>
          <a:prstGeom prst="rect">
            <a:avLst/>
          </a:prstGeom>
          <a:noFill/>
          <a:ln w="9525" cap="rnd">
            <a:noFill/>
            <a:prstDash val="sysDot"/>
            <a:miter lim="800000"/>
            <a:headEnd/>
            <a:tailEnd/>
          </a:ln>
        </p:spPr>
        <p:txBody>
          <a:bodyPr lIns="90000" tIns="46800" rIns="90000" bIns="46800">
            <a:spAutoFit/>
          </a:bodyPr>
          <a:lstStyle/>
          <a:p>
            <a:pPr>
              <a:spcBef>
                <a:spcPct val="50000"/>
              </a:spcBef>
            </a:pPr>
            <a:r>
              <a:rPr lang="it-IT">
                <a:solidFill>
                  <a:schemeClr val="tx1"/>
                </a:solidFill>
              </a:rPr>
              <a:t>global realm</a:t>
            </a:r>
            <a:endParaRPr lang="it-IT" sz="2800">
              <a:solidFill>
                <a:schemeClr val="tx1"/>
              </a:solidFill>
            </a:endParaRPr>
          </a:p>
        </p:txBody>
      </p:sp>
      <p:sp>
        <p:nvSpPr>
          <p:cNvPr id="1035" name="Text Box 1041"/>
          <p:cNvSpPr txBox="1">
            <a:spLocks noChangeArrowheads="1"/>
          </p:cNvSpPr>
          <p:nvPr/>
        </p:nvSpPr>
        <p:spPr bwMode="auto">
          <a:xfrm>
            <a:off x="2667000" y="2667000"/>
            <a:ext cx="2057400" cy="438150"/>
          </a:xfrm>
          <a:prstGeom prst="rect">
            <a:avLst/>
          </a:prstGeom>
          <a:noFill/>
          <a:ln w="9525">
            <a:noFill/>
            <a:miter lim="800000"/>
            <a:headEnd/>
            <a:tailEnd/>
          </a:ln>
        </p:spPr>
        <p:txBody>
          <a:bodyPr lIns="90000" tIns="46800" rIns="90000" bIns="46800">
            <a:spAutoFit/>
          </a:bodyPr>
          <a:lstStyle/>
          <a:p>
            <a:pPr>
              <a:spcBef>
                <a:spcPct val="50000"/>
              </a:spcBef>
            </a:pPr>
            <a:r>
              <a:rPr lang="it-IT">
                <a:solidFill>
                  <a:schemeClr val="tx1"/>
                </a:solidFill>
              </a:rPr>
              <a:t>private realm</a:t>
            </a:r>
            <a:endParaRPr lang="it-IT" sz="2800">
              <a:solidFill>
                <a:schemeClr val="tx1"/>
              </a:solidFill>
            </a:endParaRPr>
          </a:p>
        </p:txBody>
      </p:sp>
      <p:sp>
        <p:nvSpPr>
          <p:cNvPr id="1036" name="Line 1045"/>
          <p:cNvSpPr>
            <a:spLocks noChangeShapeType="1"/>
          </p:cNvSpPr>
          <p:nvPr/>
        </p:nvSpPr>
        <p:spPr bwMode="auto">
          <a:xfrm>
            <a:off x="1752600" y="4343400"/>
            <a:ext cx="2743200" cy="0"/>
          </a:xfrm>
          <a:prstGeom prst="line">
            <a:avLst/>
          </a:prstGeom>
          <a:noFill/>
          <a:ln w="9525">
            <a:solidFill>
              <a:schemeClr val="tx1"/>
            </a:solidFill>
            <a:round/>
            <a:headEnd/>
            <a:tailEnd/>
          </a:ln>
        </p:spPr>
        <p:txBody>
          <a:bodyPr lIns="90000" tIns="46800" rIns="90000" bIns="46800" anchor="ctr">
            <a:spAutoFit/>
          </a:bodyPr>
          <a:lstStyle/>
          <a:p>
            <a:endParaRPr lang="en-US"/>
          </a:p>
        </p:txBody>
      </p:sp>
      <p:sp>
        <p:nvSpPr>
          <p:cNvPr id="1037" name="Line 1046"/>
          <p:cNvSpPr>
            <a:spLocks noChangeShapeType="1"/>
          </p:cNvSpPr>
          <p:nvPr/>
        </p:nvSpPr>
        <p:spPr bwMode="auto">
          <a:xfrm>
            <a:off x="4876800" y="4343400"/>
            <a:ext cx="2743200" cy="0"/>
          </a:xfrm>
          <a:prstGeom prst="line">
            <a:avLst/>
          </a:prstGeom>
          <a:noFill/>
          <a:ln w="9525">
            <a:solidFill>
              <a:schemeClr val="tx1"/>
            </a:solidFill>
            <a:round/>
            <a:headEnd/>
            <a:tailEnd/>
          </a:ln>
        </p:spPr>
        <p:txBody>
          <a:bodyPr lIns="90000" tIns="46800" rIns="90000" bIns="46800" anchor="ctr">
            <a:spAutoFit/>
          </a:bodyPr>
          <a:lstStyle/>
          <a:p>
            <a:endParaRPr lang="en-US"/>
          </a:p>
        </p:txBody>
      </p:sp>
      <p:sp>
        <p:nvSpPr>
          <p:cNvPr id="1038" name="Text Box 1047"/>
          <p:cNvSpPr txBox="1">
            <a:spLocks noChangeArrowheads="1"/>
          </p:cNvSpPr>
          <p:nvPr/>
        </p:nvSpPr>
        <p:spPr bwMode="auto">
          <a:xfrm>
            <a:off x="152400" y="5181600"/>
            <a:ext cx="2438400" cy="438150"/>
          </a:xfrm>
          <a:prstGeom prst="rect">
            <a:avLst/>
          </a:prstGeom>
          <a:noFill/>
          <a:ln w="9525">
            <a:noFill/>
            <a:miter lim="800000"/>
            <a:headEnd/>
            <a:tailEnd/>
          </a:ln>
        </p:spPr>
        <p:txBody>
          <a:bodyPr lIns="90000" tIns="46800" rIns="90000" bIns="46800">
            <a:spAutoFit/>
          </a:bodyPr>
          <a:lstStyle/>
          <a:p>
            <a:pPr>
              <a:spcBef>
                <a:spcPct val="50000"/>
              </a:spcBef>
            </a:pPr>
            <a:r>
              <a:rPr lang="en-US">
                <a:solidFill>
                  <a:schemeClr val="tx1"/>
                </a:solidFill>
              </a:rPr>
              <a:t>192.168.10.237</a:t>
            </a:r>
          </a:p>
        </p:txBody>
      </p:sp>
      <p:sp>
        <p:nvSpPr>
          <p:cNvPr id="1039" name="AutoShape 1049"/>
          <p:cNvSpPr>
            <a:spLocks noChangeArrowheads="1"/>
          </p:cNvSpPr>
          <p:nvPr/>
        </p:nvSpPr>
        <p:spPr bwMode="auto">
          <a:xfrm>
            <a:off x="1981200" y="3505200"/>
            <a:ext cx="2357438" cy="612775"/>
          </a:xfrm>
          <a:prstGeom prst="homePlate">
            <a:avLst>
              <a:gd name="adj" fmla="val 69142"/>
            </a:avLst>
          </a:prstGeom>
          <a:solidFill>
            <a:srgbClr val="FFFF99"/>
          </a:solidFill>
          <a:ln w="9525">
            <a:solidFill>
              <a:schemeClr val="tx1"/>
            </a:solidFill>
            <a:miter lim="800000"/>
            <a:headEnd/>
            <a:tailEnd/>
          </a:ln>
        </p:spPr>
        <p:txBody>
          <a:bodyPr lIns="90000" tIns="46800" rIns="90000" bIns="46800">
            <a:spAutoFit/>
          </a:bodyPr>
          <a:lstStyle/>
          <a:p>
            <a:r>
              <a:rPr lang="en-US" sz="1800"/>
              <a:t>s=</a:t>
            </a:r>
            <a:r>
              <a:rPr lang="en-US" sz="1800">
                <a:solidFill>
                  <a:srgbClr val="FF0000"/>
                </a:solidFill>
              </a:rPr>
              <a:t>192.168.10.237</a:t>
            </a:r>
            <a:br>
              <a:rPr lang="en-US" sz="1800">
                <a:solidFill>
                  <a:srgbClr val="FF0000"/>
                </a:solidFill>
              </a:rPr>
            </a:br>
            <a:r>
              <a:rPr lang="en-US" sz="1800"/>
              <a:t>d=128.148.36. 11</a:t>
            </a:r>
          </a:p>
        </p:txBody>
      </p:sp>
      <p:sp>
        <p:nvSpPr>
          <p:cNvPr id="1040" name="AutoShape 1050"/>
          <p:cNvSpPr>
            <a:spLocks noChangeArrowheads="1"/>
          </p:cNvSpPr>
          <p:nvPr/>
        </p:nvSpPr>
        <p:spPr bwMode="auto">
          <a:xfrm>
            <a:off x="5181600" y="3505200"/>
            <a:ext cx="2286000" cy="609600"/>
          </a:xfrm>
          <a:prstGeom prst="homePlate">
            <a:avLst>
              <a:gd name="adj" fmla="val 69497"/>
            </a:avLst>
          </a:prstGeom>
          <a:solidFill>
            <a:srgbClr val="FFFF99"/>
          </a:solidFill>
          <a:ln w="9525">
            <a:solidFill>
              <a:schemeClr val="tx1"/>
            </a:solidFill>
            <a:miter lim="800000"/>
            <a:headEnd/>
            <a:tailEnd/>
          </a:ln>
        </p:spPr>
        <p:txBody>
          <a:bodyPr lIns="90000" tIns="46800" rIns="90000" bIns="46800">
            <a:spAutoFit/>
          </a:bodyPr>
          <a:lstStyle/>
          <a:p>
            <a:r>
              <a:rPr lang="en-US" sz="1800"/>
              <a:t>s=</a:t>
            </a:r>
            <a:r>
              <a:rPr lang="en-US" sz="1800">
                <a:solidFill>
                  <a:srgbClr val="FF0000"/>
                </a:solidFill>
              </a:rPr>
              <a:t>128.148.36.179</a:t>
            </a:r>
          </a:p>
          <a:p>
            <a:r>
              <a:rPr lang="en-US" sz="1800"/>
              <a:t>d=128.148.36.11</a:t>
            </a:r>
            <a:endParaRPr lang="en-US" sz="2000"/>
          </a:p>
        </p:txBody>
      </p:sp>
      <p:sp>
        <p:nvSpPr>
          <p:cNvPr id="1041" name="AutoShape 1051"/>
          <p:cNvSpPr>
            <a:spLocks noChangeArrowheads="1"/>
          </p:cNvSpPr>
          <p:nvPr/>
        </p:nvSpPr>
        <p:spPr bwMode="auto">
          <a:xfrm flipH="1">
            <a:off x="5111750" y="4419600"/>
            <a:ext cx="2279650" cy="609600"/>
          </a:xfrm>
          <a:prstGeom prst="homePlate">
            <a:avLst>
              <a:gd name="adj" fmla="val 62067"/>
            </a:avLst>
          </a:prstGeom>
          <a:solidFill>
            <a:srgbClr val="FFFF99"/>
          </a:solidFill>
          <a:ln w="9525">
            <a:solidFill>
              <a:schemeClr val="tx1"/>
            </a:solidFill>
            <a:miter lim="800000"/>
            <a:headEnd/>
            <a:tailEnd/>
          </a:ln>
        </p:spPr>
        <p:txBody>
          <a:bodyPr lIns="90000" tIns="46800" rIns="90000" bIns="46800">
            <a:spAutoFit/>
          </a:bodyPr>
          <a:lstStyle/>
          <a:p>
            <a:r>
              <a:rPr lang="en-US" sz="1800"/>
              <a:t>s=128.148.36.11</a:t>
            </a:r>
            <a:endParaRPr lang="en-US" sz="2000"/>
          </a:p>
          <a:p>
            <a:r>
              <a:rPr lang="en-US" sz="1800"/>
              <a:t>d=</a:t>
            </a:r>
            <a:r>
              <a:rPr lang="en-US" sz="1800">
                <a:solidFill>
                  <a:srgbClr val="FF0000"/>
                </a:solidFill>
              </a:rPr>
              <a:t>128.148.36.179</a:t>
            </a:r>
            <a:endParaRPr lang="en-US" sz="1800"/>
          </a:p>
        </p:txBody>
      </p:sp>
      <p:sp>
        <p:nvSpPr>
          <p:cNvPr id="1042" name="AutoShape 1052"/>
          <p:cNvSpPr>
            <a:spLocks noChangeArrowheads="1"/>
          </p:cNvSpPr>
          <p:nvPr/>
        </p:nvSpPr>
        <p:spPr bwMode="auto">
          <a:xfrm flipH="1">
            <a:off x="1981200" y="4419600"/>
            <a:ext cx="2286000" cy="612775"/>
          </a:xfrm>
          <a:prstGeom prst="homePlate">
            <a:avLst>
              <a:gd name="adj" fmla="val 61744"/>
            </a:avLst>
          </a:prstGeom>
          <a:solidFill>
            <a:srgbClr val="FFFF99"/>
          </a:solidFill>
          <a:ln w="9525">
            <a:solidFill>
              <a:schemeClr val="tx1"/>
            </a:solidFill>
            <a:miter lim="800000"/>
            <a:headEnd/>
            <a:tailEnd/>
          </a:ln>
        </p:spPr>
        <p:txBody>
          <a:bodyPr lIns="90000" tIns="46800" rIns="90000" bIns="46800">
            <a:spAutoFit/>
          </a:bodyPr>
          <a:lstStyle/>
          <a:p>
            <a:r>
              <a:rPr lang="en-US" sz="1800">
                <a:solidFill>
                  <a:schemeClr val="bg1"/>
                </a:solidFill>
              </a:rPr>
              <a:t>s=128.148.36.11</a:t>
            </a:r>
            <a:endParaRPr lang="en-US" sz="2000">
              <a:solidFill>
                <a:schemeClr val="bg1"/>
              </a:solidFill>
            </a:endParaRPr>
          </a:p>
          <a:p>
            <a:r>
              <a:rPr lang="en-US" sz="1800"/>
              <a:t>d=</a:t>
            </a:r>
            <a:r>
              <a:rPr lang="en-US" sz="1800">
                <a:solidFill>
                  <a:srgbClr val="FF0000"/>
                </a:solidFill>
              </a:rPr>
              <a:t>192.168.10.237</a:t>
            </a:r>
            <a:endParaRPr lang="en-US" sz="2000"/>
          </a:p>
        </p:txBody>
      </p:sp>
      <p:sp>
        <p:nvSpPr>
          <p:cNvPr id="1043" name="Rettangolo 26"/>
          <p:cNvSpPr>
            <a:spLocks noChangeArrowheads="1"/>
          </p:cNvSpPr>
          <p:nvPr/>
        </p:nvSpPr>
        <p:spPr bwMode="auto">
          <a:xfrm>
            <a:off x="6629400" y="5105400"/>
            <a:ext cx="2132013" cy="436563"/>
          </a:xfrm>
          <a:prstGeom prst="rect">
            <a:avLst/>
          </a:prstGeom>
          <a:noFill/>
          <a:ln w="9525">
            <a:noFill/>
            <a:miter lim="800000"/>
            <a:headEnd/>
            <a:tailEnd/>
          </a:ln>
        </p:spPr>
        <p:txBody>
          <a:bodyPr wrap="none">
            <a:spAutoFit/>
          </a:bodyPr>
          <a:lstStyle/>
          <a:p>
            <a:r>
              <a:rPr lang="en-US">
                <a:solidFill>
                  <a:schemeClr val="tx1"/>
                </a:solidFill>
              </a:rPr>
              <a:t>128.148.36.11</a:t>
            </a:r>
            <a:endParaRPr lang="it-IT">
              <a:solidFill>
                <a:schemeClr val="tx1"/>
              </a:solidFill>
            </a:endParaRPr>
          </a:p>
        </p:txBody>
      </p:sp>
      <p:sp>
        <p:nvSpPr>
          <p:cNvPr id="27" name="Date Placeholder 26"/>
          <p:cNvSpPr>
            <a:spLocks noGrp="1"/>
          </p:cNvSpPr>
          <p:nvPr>
            <p:ph type="dt" sz="quarter" idx="10"/>
          </p:nvPr>
        </p:nvSpPr>
        <p:spPr/>
        <p:txBody>
          <a:bodyPr/>
          <a:lstStyle/>
          <a:p>
            <a:pPr>
              <a:defRPr/>
            </a:pPr>
            <a:fld id="{9C2258C2-D50D-427B-97F3-75D55EF8FAD4}" type="datetime1">
              <a:rPr lang="en-US"/>
              <a:pPr>
                <a:defRPr/>
              </a:pPr>
              <a:t>1/26/2018</a:t>
            </a:fld>
            <a:endParaRPr lang="en-US"/>
          </a:p>
        </p:txBody>
      </p:sp>
      <p:sp>
        <p:nvSpPr>
          <p:cNvPr id="28" name="Footer Placeholder 27"/>
          <p:cNvSpPr>
            <a:spLocks noGrp="1"/>
          </p:cNvSpPr>
          <p:nvPr>
            <p:ph type="ftr" sz="quarter" idx="11"/>
          </p:nvPr>
        </p:nvSpPr>
        <p:spPr/>
        <p:txBody>
          <a:bodyPr/>
          <a:lstStyle/>
          <a:p>
            <a:pPr>
              <a:defRPr/>
            </a:pPr>
            <a:r>
              <a:rPr lang="en-US"/>
              <a:t>Networks: IP and TCP</a:t>
            </a:r>
          </a:p>
        </p:txBody>
      </p:sp>
    </p:spTree>
    <p:extLst>
      <p:ext uri="{BB962C8B-B14F-4D97-AF65-F5344CB8AC3E}">
        <p14:creationId xmlns:p14="http://schemas.microsoft.com/office/powerpoint/2010/main" val="3457190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IP Packet Modifications</a:t>
            </a:r>
          </a:p>
        </p:txBody>
      </p:sp>
      <p:sp>
        <p:nvSpPr>
          <p:cNvPr id="3074" name="Segnaposto numero diapositiva 5"/>
          <p:cNvSpPr>
            <a:spLocks noGrp="1"/>
          </p:cNvSpPr>
          <p:nvPr>
            <p:ph type="sldNum" sz="quarter" idx="12"/>
          </p:nvPr>
        </p:nvSpPr>
        <p:spPr/>
        <p:txBody>
          <a:bodyPr/>
          <a:lstStyle/>
          <a:p>
            <a:pPr>
              <a:defRPr/>
            </a:pPr>
            <a:fld id="{637E1233-A235-4A8B-B076-6DA0E71800BA}" type="slidenum">
              <a:rPr lang="en-US"/>
              <a:pPr>
                <a:defRPr/>
              </a:pPr>
              <a:t>66</a:t>
            </a:fld>
            <a:endParaRPr lang="en-US"/>
          </a:p>
        </p:txBody>
      </p:sp>
      <p:sp>
        <p:nvSpPr>
          <p:cNvPr id="51211" name="Rectangle 5"/>
          <p:cNvSpPr>
            <a:spLocks noChangeAspect="1" noChangeArrowheads="1"/>
          </p:cNvSpPr>
          <p:nvPr/>
        </p:nvSpPr>
        <p:spPr bwMode="auto">
          <a:xfrm>
            <a:off x="2543175" y="3627438"/>
            <a:ext cx="1719263" cy="271462"/>
          </a:xfrm>
          <a:prstGeom prst="rect">
            <a:avLst/>
          </a:prstGeom>
          <a:noFill/>
          <a:ln w="9525">
            <a:noFill/>
            <a:miter lim="800000"/>
            <a:headEnd/>
            <a:tailEnd/>
          </a:ln>
        </p:spPr>
        <p:txBody>
          <a:bodyPr wrap="none" lIns="0" tIns="0" rIns="0" bIns="0">
            <a:spAutoFit/>
          </a:bodyPr>
          <a:lstStyle/>
          <a:p>
            <a:pPr>
              <a:defRPr/>
            </a:pPr>
            <a:r>
              <a:rPr lang="en-US" sz="1900" dirty="0">
                <a:solidFill>
                  <a:schemeClr val="accent6"/>
                </a:solidFill>
                <a:latin typeface="+mn-lt"/>
              </a:rPr>
              <a:t>source IP address</a:t>
            </a:r>
            <a:endParaRPr lang="it-IT" sz="1400" dirty="0">
              <a:solidFill>
                <a:schemeClr val="accent6"/>
              </a:solidFill>
              <a:latin typeface="+mn-lt"/>
            </a:endParaRPr>
          </a:p>
        </p:txBody>
      </p:sp>
      <p:sp>
        <p:nvSpPr>
          <p:cNvPr id="51212" name="Line 6"/>
          <p:cNvSpPr>
            <a:spLocks noChangeAspect="1" noChangeShapeType="1"/>
          </p:cNvSpPr>
          <p:nvPr/>
        </p:nvSpPr>
        <p:spPr bwMode="auto">
          <a:xfrm>
            <a:off x="546100" y="2247900"/>
            <a:ext cx="6053138" cy="0"/>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13" name="Line 7"/>
          <p:cNvSpPr>
            <a:spLocks noChangeAspect="1" noChangeShapeType="1"/>
          </p:cNvSpPr>
          <p:nvPr/>
        </p:nvSpPr>
        <p:spPr bwMode="auto">
          <a:xfrm>
            <a:off x="546100" y="2693988"/>
            <a:ext cx="6053138" cy="1587"/>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14" name="Line 8"/>
          <p:cNvSpPr>
            <a:spLocks noChangeAspect="1" noChangeShapeType="1"/>
          </p:cNvSpPr>
          <p:nvPr/>
        </p:nvSpPr>
        <p:spPr bwMode="auto">
          <a:xfrm>
            <a:off x="546100" y="3140075"/>
            <a:ext cx="6053138" cy="0"/>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15" name="Line 9"/>
          <p:cNvSpPr>
            <a:spLocks noChangeAspect="1" noChangeShapeType="1"/>
          </p:cNvSpPr>
          <p:nvPr/>
        </p:nvSpPr>
        <p:spPr bwMode="auto">
          <a:xfrm>
            <a:off x="546100" y="3584575"/>
            <a:ext cx="6053138" cy="0"/>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16" name="Line 10"/>
          <p:cNvSpPr>
            <a:spLocks noChangeAspect="1" noChangeShapeType="1"/>
          </p:cNvSpPr>
          <p:nvPr/>
        </p:nvSpPr>
        <p:spPr bwMode="auto">
          <a:xfrm>
            <a:off x="546100" y="4052888"/>
            <a:ext cx="6053138" cy="0"/>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17" name="Line 11"/>
          <p:cNvSpPr>
            <a:spLocks noChangeAspect="1" noChangeShapeType="1"/>
          </p:cNvSpPr>
          <p:nvPr/>
        </p:nvSpPr>
        <p:spPr bwMode="auto">
          <a:xfrm>
            <a:off x="546100" y="4498975"/>
            <a:ext cx="6053138" cy="0"/>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18" name="Line 12"/>
          <p:cNvSpPr>
            <a:spLocks noChangeAspect="1" noChangeShapeType="1"/>
          </p:cNvSpPr>
          <p:nvPr/>
        </p:nvSpPr>
        <p:spPr bwMode="auto">
          <a:xfrm>
            <a:off x="546100" y="4943475"/>
            <a:ext cx="6053138" cy="0"/>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19" name="Line 13"/>
          <p:cNvSpPr>
            <a:spLocks noChangeAspect="1" noChangeShapeType="1"/>
          </p:cNvSpPr>
          <p:nvPr/>
        </p:nvSpPr>
        <p:spPr bwMode="auto">
          <a:xfrm>
            <a:off x="546100" y="5387975"/>
            <a:ext cx="6053138" cy="1588"/>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20" name="Line 14"/>
          <p:cNvSpPr>
            <a:spLocks noChangeAspect="1" noChangeShapeType="1"/>
          </p:cNvSpPr>
          <p:nvPr/>
        </p:nvSpPr>
        <p:spPr bwMode="auto">
          <a:xfrm>
            <a:off x="546100" y="2247900"/>
            <a:ext cx="0" cy="3162300"/>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21" name="Line 15"/>
          <p:cNvSpPr>
            <a:spLocks noChangeAspect="1" noChangeShapeType="1"/>
          </p:cNvSpPr>
          <p:nvPr/>
        </p:nvSpPr>
        <p:spPr bwMode="auto">
          <a:xfrm>
            <a:off x="6599238" y="2247900"/>
            <a:ext cx="0" cy="3162300"/>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22" name="Rectangle 16"/>
          <p:cNvSpPr>
            <a:spLocks noChangeAspect="1" noChangeArrowheads="1"/>
          </p:cNvSpPr>
          <p:nvPr/>
        </p:nvSpPr>
        <p:spPr bwMode="auto">
          <a:xfrm>
            <a:off x="2122488" y="2270125"/>
            <a:ext cx="1447800" cy="271463"/>
          </a:xfrm>
          <a:prstGeom prst="rect">
            <a:avLst/>
          </a:prstGeom>
          <a:noFill/>
          <a:ln w="9525">
            <a:noFill/>
            <a:miter lim="800000"/>
            <a:headEnd/>
            <a:tailEnd/>
          </a:ln>
        </p:spPr>
        <p:txBody>
          <a:bodyPr wrap="none" lIns="0" tIns="0" rIns="0" bIns="0">
            <a:spAutoFit/>
          </a:bodyPr>
          <a:lstStyle/>
          <a:p>
            <a:pPr>
              <a:defRPr/>
            </a:pPr>
            <a:r>
              <a:rPr lang="en-US" sz="1900">
                <a:solidFill>
                  <a:schemeClr val="tx1"/>
                </a:solidFill>
                <a:latin typeface="+mn-lt"/>
              </a:rPr>
              <a:t>type of service</a:t>
            </a:r>
            <a:endParaRPr lang="it-IT" sz="1400">
              <a:solidFill>
                <a:schemeClr val="tx1"/>
              </a:solidFill>
              <a:latin typeface="+mn-lt"/>
            </a:endParaRPr>
          </a:p>
        </p:txBody>
      </p:sp>
      <p:sp>
        <p:nvSpPr>
          <p:cNvPr id="51223" name="Rectangle 17"/>
          <p:cNvSpPr>
            <a:spLocks noChangeAspect="1" noChangeArrowheads="1"/>
          </p:cNvSpPr>
          <p:nvPr/>
        </p:nvSpPr>
        <p:spPr bwMode="auto">
          <a:xfrm>
            <a:off x="4524375" y="2270125"/>
            <a:ext cx="1141413" cy="271463"/>
          </a:xfrm>
          <a:prstGeom prst="rect">
            <a:avLst/>
          </a:prstGeom>
          <a:noFill/>
          <a:ln w="9525">
            <a:noFill/>
            <a:miter lim="800000"/>
            <a:headEnd/>
            <a:tailEnd/>
          </a:ln>
        </p:spPr>
        <p:txBody>
          <a:bodyPr wrap="none" lIns="0" tIns="0" rIns="0" bIns="0">
            <a:spAutoFit/>
          </a:bodyPr>
          <a:lstStyle/>
          <a:p>
            <a:pPr>
              <a:defRPr/>
            </a:pPr>
            <a:r>
              <a:rPr lang="en-US" sz="1900">
                <a:solidFill>
                  <a:schemeClr val="tx1"/>
                </a:solidFill>
                <a:latin typeface="+mn-lt"/>
              </a:rPr>
              <a:t>total length</a:t>
            </a:r>
            <a:endParaRPr lang="it-IT" sz="1400">
              <a:solidFill>
                <a:schemeClr val="tx1"/>
              </a:solidFill>
              <a:latin typeface="+mn-lt"/>
            </a:endParaRPr>
          </a:p>
        </p:txBody>
      </p:sp>
      <p:sp>
        <p:nvSpPr>
          <p:cNvPr id="51224" name="Rectangle 18"/>
          <p:cNvSpPr>
            <a:spLocks noChangeAspect="1" noChangeArrowheads="1"/>
          </p:cNvSpPr>
          <p:nvPr/>
        </p:nvSpPr>
        <p:spPr bwMode="auto">
          <a:xfrm>
            <a:off x="1835150" y="2736850"/>
            <a:ext cx="514350" cy="271463"/>
          </a:xfrm>
          <a:prstGeom prst="rect">
            <a:avLst/>
          </a:prstGeom>
          <a:noFill/>
          <a:ln w="9525">
            <a:noFill/>
            <a:miter lim="800000"/>
            <a:headEnd/>
            <a:tailEnd/>
          </a:ln>
        </p:spPr>
        <p:txBody>
          <a:bodyPr wrap="none" lIns="0" tIns="0" rIns="0" bIns="0">
            <a:spAutoFit/>
          </a:bodyPr>
          <a:lstStyle/>
          <a:p>
            <a:pPr>
              <a:defRPr/>
            </a:pPr>
            <a:r>
              <a:rPr lang="en-US" sz="1900">
                <a:solidFill>
                  <a:schemeClr val="tx1"/>
                </a:solidFill>
                <a:latin typeface="+mn-lt"/>
              </a:rPr>
              <a:t>ident</a:t>
            </a:r>
            <a:endParaRPr lang="it-IT" sz="1400">
              <a:solidFill>
                <a:schemeClr val="tx1"/>
              </a:solidFill>
              <a:latin typeface="+mn-lt"/>
            </a:endParaRPr>
          </a:p>
        </p:txBody>
      </p:sp>
      <p:sp>
        <p:nvSpPr>
          <p:cNvPr id="51225" name="Rectangle 19"/>
          <p:cNvSpPr>
            <a:spLocks noChangeAspect="1" noChangeArrowheads="1"/>
          </p:cNvSpPr>
          <p:nvPr/>
        </p:nvSpPr>
        <p:spPr bwMode="auto">
          <a:xfrm>
            <a:off x="4292600" y="3181350"/>
            <a:ext cx="1736725" cy="271463"/>
          </a:xfrm>
          <a:prstGeom prst="rect">
            <a:avLst/>
          </a:prstGeom>
          <a:noFill/>
          <a:ln w="9525">
            <a:noFill/>
            <a:miter lim="800000"/>
            <a:headEnd/>
            <a:tailEnd/>
          </a:ln>
        </p:spPr>
        <p:txBody>
          <a:bodyPr wrap="none" lIns="0" tIns="0" rIns="0" bIns="0">
            <a:spAutoFit/>
          </a:bodyPr>
          <a:lstStyle/>
          <a:p>
            <a:pPr>
              <a:defRPr/>
            </a:pPr>
            <a:r>
              <a:rPr lang="en-US" sz="1900">
                <a:solidFill>
                  <a:schemeClr val="accent6"/>
                </a:solidFill>
                <a:latin typeface="+mn-lt"/>
              </a:rPr>
              <a:t>header checksum</a:t>
            </a:r>
            <a:endParaRPr lang="it-IT" sz="1400">
              <a:solidFill>
                <a:schemeClr val="accent6"/>
              </a:solidFill>
              <a:latin typeface="+mn-lt"/>
            </a:endParaRPr>
          </a:p>
        </p:txBody>
      </p:sp>
      <p:sp>
        <p:nvSpPr>
          <p:cNvPr id="51226" name="Line 20"/>
          <p:cNvSpPr>
            <a:spLocks noChangeAspect="1" noChangeShapeType="1"/>
          </p:cNvSpPr>
          <p:nvPr/>
        </p:nvSpPr>
        <p:spPr bwMode="auto">
          <a:xfrm>
            <a:off x="3524250" y="2247900"/>
            <a:ext cx="0" cy="1336675"/>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27" name="Line 21"/>
          <p:cNvSpPr>
            <a:spLocks noChangeAspect="1" noChangeShapeType="1"/>
          </p:cNvSpPr>
          <p:nvPr/>
        </p:nvSpPr>
        <p:spPr bwMode="auto">
          <a:xfrm>
            <a:off x="2025650" y="2247900"/>
            <a:ext cx="1588" cy="446088"/>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28" name="Rectangle 22"/>
          <p:cNvSpPr>
            <a:spLocks noChangeAspect="1" noChangeArrowheads="1"/>
          </p:cNvSpPr>
          <p:nvPr/>
        </p:nvSpPr>
        <p:spPr bwMode="auto">
          <a:xfrm>
            <a:off x="2543175" y="4071938"/>
            <a:ext cx="2179638" cy="271462"/>
          </a:xfrm>
          <a:prstGeom prst="rect">
            <a:avLst/>
          </a:prstGeom>
          <a:noFill/>
          <a:ln w="9525">
            <a:noFill/>
            <a:miter lim="800000"/>
            <a:headEnd/>
            <a:tailEnd/>
          </a:ln>
        </p:spPr>
        <p:txBody>
          <a:bodyPr wrap="none" lIns="0" tIns="0" rIns="0" bIns="0">
            <a:spAutoFit/>
          </a:bodyPr>
          <a:lstStyle/>
          <a:p>
            <a:pPr>
              <a:defRPr/>
            </a:pPr>
            <a:r>
              <a:rPr lang="en-US" sz="1900">
                <a:solidFill>
                  <a:schemeClr val="accent6"/>
                </a:solidFill>
                <a:latin typeface="+mn-lt"/>
              </a:rPr>
              <a:t>destination IP address</a:t>
            </a:r>
            <a:endParaRPr lang="it-IT" sz="1400">
              <a:solidFill>
                <a:schemeClr val="accent6"/>
              </a:solidFill>
              <a:latin typeface="+mn-lt"/>
            </a:endParaRPr>
          </a:p>
        </p:txBody>
      </p:sp>
      <p:sp>
        <p:nvSpPr>
          <p:cNvPr id="51229" name="Rectangle 23"/>
          <p:cNvSpPr>
            <a:spLocks noChangeAspect="1" noChangeArrowheads="1"/>
          </p:cNvSpPr>
          <p:nvPr/>
        </p:nvSpPr>
        <p:spPr bwMode="auto">
          <a:xfrm>
            <a:off x="2565400" y="4540250"/>
            <a:ext cx="744538" cy="271463"/>
          </a:xfrm>
          <a:prstGeom prst="rect">
            <a:avLst/>
          </a:prstGeom>
          <a:noFill/>
          <a:ln w="9525">
            <a:noFill/>
            <a:miter lim="800000"/>
            <a:headEnd/>
            <a:tailEnd/>
          </a:ln>
        </p:spPr>
        <p:txBody>
          <a:bodyPr wrap="none" lIns="0" tIns="0" rIns="0" bIns="0">
            <a:spAutoFit/>
          </a:bodyPr>
          <a:lstStyle/>
          <a:p>
            <a:pPr>
              <a:defRPr/>
            </a:pPr>
            <a:r>
              <a:rPr lang="en-US" sz="1900">
                <a:solidFill>
                  <a:schemeClr val="tx1"/>
                </a:solidFill>
                <a:latin typeface="+mn-lt"/>
              </a:rPr>
              <a:t>options</a:t>
            </a:r>
            <a:endParaRPr lang="it-IT" sz="1400">
              <a:solidFill>
                <a:schemeClr val="tx1"/>
              </a:solidFill>
              <a:latin typeface="+mn-lt"/>
            </a:endParaRPr>
          </a:p>
        </p:txBody>
      </p:sp>
      <p:sp>
        <p:nvSpPr>
          <p:cNvPr id="51230" name="Rectangle 24"/>
          <p:cNvSpPr>
            <a:spLocks noChangeAspect="1" noChangeArrowheads="1"/>
          </p:cNvSpPr>
          <p:nvPr/>
        </p:nvSpPr>
        <p:spPr bwMode="auto">
          <a:xfrm>
            <a:off x="3313113" y="4987925"/>
            <a:ext cx="438150" cy="271463"/>
          </a:xfrm>
          <a:prstGeom prst="rect">
            <a:avLst/>
          </a:prstGeom>
          <a:noFill/>
          <a:ln w="9525">
            <a:noFill/>
            <a:miter lim="800000"/>
            <a:headEnd/>
            <a:tailEnd/>
          </a:ln>
        </p:spPr>
        <p:txBody>
          <a:bodyPr wrap="none" lIns="0" tIns="0" rIns="0" bIns="0">
            <a:spAutoFit/>
          </a:bodyPr>
          <a:lstStyle/>
          <a:p>
            <a:pPr>
              <a:defRPr/>
            </a:pPr>
            <a:r>
              <a:rPr lang="en-US" sz="1900">
                <a:solidFill>
                  <a:schemeClr val="tx1"/>
                </a:solidFill>
                <a:latin typeface="+mn-lt"/>
              </a:rPr>
              <a:t>data</a:t>
            </a:r>
            <a:endParaRPr lang="it-IT" sz="1400">
              <a:solidFill>
                <a:schemeClr val="tx1"/>
              </a:solidFill>
              <a:latin typeface="+mn-lt"/>
            </a:endParaRPr>
          </a:p>
        </p:txBody>
      </p:sp>
      <p:sp>
        <p:nvSpPr>
          <p:cNvPr id="51231" name="Line 25"/>
          <p:cNvSpPr>
            <a:spLocks noChangeAspect="1" noChangeShapeType="1"/>
          </p:cNvSpPr>
          <p:nvPr/>
        </p:nvSpPr>
        <p:spPr bwMode="auto">
          <a:xfrm>
            <a:off x="1276350" y="2247900"/>
            <a:ext cx="0" cy="446088"/>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32" name="Line 26"/>
          <p:cNvSpPr>
            <a:spLocks noChangeAspect="1" noChangeShapeType="1"/>
          </p:cNvSpPr>
          <p:nvPr/>
        </p:nvSpPr>
        <p:spPr bwMode="auto">
          <a:xfrm>
            <a:off x="2025650" y="3140075"/>
            <a:ext cx="1588" cy="444500"/>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33" name="Rectangle 27"/>
          <p:cNvSpPr>
            <a:spLocks noChangeAspect="1" noChangeArrowheads="1"/>
          </p:cNvSpPr>
          <p:nvPr/>
        </p:nvSpPr>
        <p:spPr bwMode="auto">
          <a:xfrm>
            <a:off x="738188" y="2270125"/>
            <a:ext cx="404812" cy="271463"/>
          </a:xfrm>
          <a:prstGeom prst="rect">
            <a:avLst/>
          </a:prstGeom>
          <a:noFill/>
          <a:ln w="9525">
            <a:noFill/>
            <a:miter lim="800000"/>
            <a:headEnd/>
            <a:tailEnd/>
          </a:ln>
        </p:spPr>
        <p:txBody>
          <a:bodyPr wrap="none" lIns="0" tIns="0" rIns="0" bIns="0">
            <a:spAutoFit/>
          </a:bodyPr>
          <a:lstStyle/>
          <a:p>
            <a:pPr>
              <a:defRPr/>
            </a:pPr>
            <a:r>
              <a:rPr lang="en-US" sz="1900">
                <a:solidFill>
                  <a:schemeClr val="tx1"/>
                </a:solidFill>
                <a:latin typeface="+mn-lt"/>
              </a:rPr>
              <a:t>vers</a:t>
            </a:r>
            <a:endParaRPr lang="it-IT" sz="1400">
              <a:solidFill>
                <a:schemeClr val="tx1"/>
              </a:solidFill>
              <a:latin typeface="+mn-lt"/>
            </a:endParaRPr>
          </a:p>
        </p:txBody>
      </p:sp>
      <p:sp>
        <p:nvSpPr>
          <p:cNvPr id="51234" name="Rectangle 28"/>
          <p:cNvSpPr>
            <a:spLocks noChangeAspect="1" noChangeArrowheads="1"/>
          </p:cNvSpPr>
          <p:nvPr/>
        </p:nvSpPr>
        <p:spPr bwMode="auto">
          <a:xfrm>
            <a:off x="1508125" y="2270125"/>
            <a:ext cx="306388" cy="271463"/>
          </a:xfrm>
          <a:prstGeom prst="rect">
            <a:avLst/>
          </a:prstGeom>
          <a:noFill/>
          <a:ln w="9525">
            <a:noFill/>
            <a:miter lim="800000"/>
            <a:headEnd/>
            <a:tailEnd/>
          </a:ln>
        </p:spPr>
        <p:txBody>
          <a:bodyPr wrap="none" lIns="0" tIns="0" rIns="0" bIns="0">
            <a:spAutoFit/>
          </a:bodyPr>
          <a:lstStyle/>
          <a:p>
            <a:pPr>
              <a:defRPr/>
            </a:pPr>
            <a:r>
              <a:rPr lang="en-US" sz="1900">
                <a:solidFill>
                  <a:schemeClr val="tx1"/>
                </a:solidFill>
                <a:latin typeface="+mn-lt"/>
              </a:rPr>
              <a:t>len</a:t>
            </a:r>
            <a:endParaRPr lang="it-IT" sz="1400">
              <a:solidFill>
                <a:schemeClr val="tx1"/>
              </a:solidFill>
              <a:latin typeface="+mn-lt"/>
            </a:endParaRPr>
          </a:p>
        </p:txBody>
      </p:sp>
      <p:sp>
        <p:nvSpPr>
          <p:cNvPr id="51235" name="Line 29"/>
          <p:cNvSpPr>
            <a:spLocks noChangeAspect="1" noChangeShapeType="1"/>
          </p:cNvSpPr>
          <p:nvPr/>
        </p:nvSpPr>
        <p:spPr bwMode="auto">
          <a:xfrm>
            <a:off x="4486275" y="2693988"/>
            <a:ext cx="1588" cy="446087"/>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36" name="Rectangle 30"/>
          <p:cNvSpPr>
            <a:spLocks noChangeAspect="1" noChangeArrowheads="1"/>
          </p:cNvSpPr>
          <p:nvPr/>
        </p:nvSpPr>
        <p:spPr bwMode="auto">
          <a:xfrm>
            <a:off x="3851275" y="2716213"/>
            <a:ext cx="457200" cy="271462"/>
          </a:xfrm>
          <a:prstGeom prst="rect">
            <a:avLst/>
          </a:prstGeom>
          <a:noFill/>
          <a:ln w="9525">
            <a:noFill/>
            <a:miter lim="800000"/>
            <a:headEnd/>
            <a:tailEnd/>
          </a:ln>
        </p:spPr>
        <p:txBody>
          <a:bodyPr wrap="none" lIns="0" tIns="0" rIns="0" bIns="0">
            <a:spAutoFit/>
          </a:bodyPr>
          <a:lstStyle/>
          <a:p>
            <a:pPr>
              <a:defRPr/>
            </a:pPr>
            <a:r>
              <a:rPr lang="en-US" sz="1900">
                <a:solidFill>
                  <a:schemeClr val="tx1"/>
                </a:solidFill>
                <a:latin typeface="+mn-lt"/>
              </a:rPr>
              <a:t>flags</a:t>
            </a:r>
            <a:endParaRPr lang="it-IT" sz="1400">
              <a:solidFill>
                <a:schemeClr val="tx1"/>
              </a:solidFill>
              <a:latin typeface="+mn-lt"/>
            </a:endParaRPr>
          </a:p>
        </p:txBody>
      </p:sp>
      <p:sp>
        <p:nvSpPr>
          <p:cNvPr id="51237" name="Rectangle 31"/>
          <p:cNvSpPr>
            <a:spLocks noChangeAspect="1" noChangeArrowheads="1"/>
          </p:cNvSpPr>
          <p:nvPr/>
        </p:nvSpPr>
        <p:spPr bwMode="auto">
          <a:xfrm>
            <a:off x="4851400" y="2716213"/>
            <a:ext cx="1531938" cy="271462"/>
          </a:xfrm>
          <a:prstGeom prst="rect">
            <a:avLst/>
          </a:prstGeom>
          <a:noFill/>
          <a:ln w="9525">
            <a:noFill/>
            <a:miter lim="800000"/>
            <a:headEnd/>
            <a:tailEnd/>
          </a:ln>
        </p:spPr>
        <p:txBody>
          <a:bodyPr wrap="none" lIns="0" tIns="0" rIns="0" bIns="0">
            <a:spAutoFit/>
          </a:bodyPr>
          <a:lstStyle/>
          <a:p>
            <a:pPr>
              <a:defRPr/>
            </a:pPr>
            <a:r>
              <a:rPr lang="en-US" sz="1900">
                <a:solidFill>
                  <a:schemeClr val="tx1"/>
                </a:solidFill>
                <a:latin typeface="+mn-lt"/>
              </a:rPr>
              <a:t>fragment offset</a:t>
            </a:r>
            <a:endParaRPr lang="it-IT" sz="1400">
              <a:solidFill>
                <a:schemeClr val="tx1"/>
              </a:solidFill>
              <a:latin typeface="+mn-lt"/>
            </a:endParaRPr>
          </a:p>
        </p:txBody>
      </p:sp>
      <p:sp>
        <p:nvSpPr>
          <p:cNvPr id="51238" name="Rectangle 32"/>
          <p:cNvSpPr>
            <a:spLocks noChangeAspect="1" noChangeArrowheads="1"/>
          </p:cNvSpPr>
          <p:nvPr/>
        </p:nvSpPr>
        <p:spPr bwMode="auto">
          <a:xfrm>
            <a:off x="865188" y="3225800"/>
            <a:ext cx="1112837" cy="271463"/>
          </a:xfrm>
          <a:prstGeom prst="rect">
            <a:avLst/>
          </a:prstGeom>
          <a:noFill/>
          <a:ln w="9525">
            <a:noFill/>
            <a:miter lim="800000"/>
            <a:headEnd/>
            <a:tailEnd/>
          </a:ln>
        </p:spPr>
        <p:txBody>
          <a:bodyPr wrap="none" lIns="0" tIns="0" rIns="0" bIns="0">
            <a:spAutoFit/>
          </a:bodyPr>
          <a:lstStyle/>
          <a:p>
            <a:pPr>
              <a:defRPr/>
            </a:pPr>
            <a:r>
              <a:rPr lang="en-US" sz="1900" dirty="0">
                <a:solidFill>
                  <a:schemeClr val="accent6"/>
                </a:solidFill>
                <a:latin typeface="+mn-lt"/>
              </a:rPr>
              <a:t>time to live</a:t>
            </a:r>
            <a:endParaRPr lang="it-IT" sz="1400" dirty="0">
              <a:solidFill>
                <a:schemeClr val="accent6"/>
              </a:solidFill>
              <a:latin typeface="+mn-lt"/>
            </a:endParaRPr>
          </a:p>
        </p:txBody>
      </p:sp>
      <p:sp>
        <p:nvSpPr>
          <p:cNvPr id="51239" name="Rectangle 33"/>
          <p:cNvSpPr>
            <a:spLocks noChangeAspect="1" noChangeArrowheads="1"/>
          </p:cNvSpPr>
          <p:nvPr/>
        </p:nvSpPr>
        <p:spPr bwMode="auto">
          <a:xfrm>
            <a:off x="2582863" y="3181350"/>
            <a:ext cx="544512" cy="271463"/>
          </a:xfrm>
          <a:prstGeom prst="rect">
            <a:avLst/>
          </a:prstGeom>
          <a:noFill/>
          <a:ln w="9525">
            <a:noFill/>
            <a:miter lim="800000"/>
            <a:headEnd/>
            <a:tailEnd/>
          </a:ln>
        </p:spPr>
        <p:txBody>
          <a:bodyPr wrap="none" lIns="0" tIns="0" rIns="0" bIns="0">
            <a:spAutoFit/>
          </a:bodyPr>
          <a:lstStyle/>
          <a:p>
            <a:pPr>
              <a:defRPr/>
            </a:pPr>
            <a:r>
              <a:rPr lang="en-US" sz="1900">
                <a:solidFill>
                  <a:schemeClr val="tx1"/>
                </a:solidFill>
                <a:latin typeface="+mn-lt"/>
              </a:rPr>
              <a:t>proto</a:t>
            </a:r>
            <a:endParaRPr lang="it-IT" sz="1400">
              <a:solidFill>
                <a:schemeClr val="tx1"/>
              </a:solidFill>
              <a:latin typeface="+mn-lt"/>
            </a:endParaRPr>
          </a:p>
        </p:txBody>
      </p:sp>
      <p:sp>
        <p:nvSpPr>
          <p:cNvPr id="51240" name="Line 34"/>
          <p:cNvSpPr>
            <a:spLocks noChangeAspect="1" noChangeShapeType="1"/>
          </p:cNvSpPr>
          <p:nvPr/>
        </p:nvSpPr>
        <p:spPr bwMode="auto">
          <a:xfrm>
            <a:off x="5157788" y="4498975"/>
            <a:ext cx="1587" cy="444500"/>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41" name="Rectangle 35"/>
          <p:cNvSpPr>
            <a:spLocks noChangeAspect="1" noChangeArrowheads="1"/>
          </p:cNvSpPr>
          <p:nvPr/>
        </p:nvSpPr>
        <p:spPr bwMode="auto">
          <a:xfrm>
            <a:off x="5462588" y="4519613"/>
            <a:ext cx="801687" cy="271462"/>
          </a:xfrm>
          <a:prstGeom prst="rect">
            <a:avLst/>
          </a:prstGeom>
          <a:noFill/>
          <a:ln w="9525">
            <a:noFill/>
            <a:miter lim="800000"/>
            <a:headEnd/>
            <a:tailEnd/>
          </a:ln>
        </p:spPr>
        <p:txBody>
          <a:bodyPr wrap="none" lIns="0" tIns="0" rIns="0" bIns="0">
            <a:spAutoFit/>
          </a:bodyPr>
          <a:lstStyle/>
          <a:p>
            <a:pPr>
              <a:defRPr/>
            </a:pPr>
            <a:r>
              <a:rPr lang="en-US" sz="1900">
                <a:solidFill>
                  <a:schemeClr val="tx1"/>
                </a:solidFill>
                <a:latin typeface="+mn-lt"/>
              </a:rPr>
              <a:t>padding</a:t>
            </a:r>
            <a:endParaRPr lang="it-IT" sz="1400">
              <a:solidFill>
                <a:schemeClr val="tx1"/>
              </a:solidFill>
              <a:latin typeface="+mn-lt"/>
            </a:endParaRPr>
          </a:p>
        </p:txBody>
      </p:sp>
      <p:sp>
        <p:nvSpPr>
          <p:cNvPr id="51242" name="Rectangle 38"/>
          <p:cNvSpPr>
            <a:spLocks noChangeAspect="1" noChangeArrowheads="1"/>
          </p:cNvSpPr>
          <p:nvPr/>
        </p:nvSpPr>
        <p:spPr bwMode="auto">
          <a:xfrm>
            <a:off x="457200" y="1905000"/>
            <a:ext cx="123825" cy="271463"/>
          </a:xfrm>
          <a:prstGeom prst="rect">
            <a:avLst/>
          </a:prstGeom>
          <a:noFill/>
          <a:ln w="9525">
            <a:noFill/>
            <a:miter lim="800000"/>
            <a:headEnd/>
            <a:tailEnd/>
          </a:ln>
        </p:spPr>
        <p:txBody>
          <a:bodyPr wrap="none" lIns="0" tIns="0" rIns="0" bIns="0">
            <a:spAutoFit/>
          </a:bodyPr>
          <a:lstStyle/>
          <a:p>
            <a:pPr>
              <a:defRPr/>
            </a:pPr>
            <a:r>
              <a:rPr lang="en-US" sz="1900">
                <a:solidFill>
                  <a:schemeClr val="tx1"/>
                </a:solidFill>
                <a:latin typeface="+mn-lt"/>
              </a:rPr>
              <a:t>0</a:t>
            </a:r>
            <a:endParaRPr lang="it-IT" sz="1400">
              <a:solidFill>
                <a:schemeClr val="tx1"/>
              </a:solidFill>
              <a:latin typeface="+mn-lt"/>
            </a:endParaRPr>
          </a:p>
        </p:txBody>
      </p:sp>
      <p:sp>
        <p:nvSpPr>
          <p:cNvPr id="51243" name="Rectangle 39"/>
          <p:cNvSpPr>
            <a:spLocks noChangeAspect="1" noChangeArrowheads="1"/>
          </p:cNvSpPr>
          <p:nvPr/>
        </p:nvSpPr>
        <p:spPr bwMode="auto">
          <a:xfrm>
            <a:off x="6518275" y="1905000"/>
            <a:ext cx="247650" cy="271463"/>
          </a:xfrm>
          <a:prstGeom prst="rect">
            <a:avLst/>
          </a:prstGeom>
          <a:noFill/>
          <a:ln w="9525">
            <a:noFill/>
            <a:miter lim="800000"/>
            <a:headEnd/>
            <a:tailEnd/>
          </a:ln>
        </p:spPr>
        <p:txBody>
          <a:bodyPr wrap="none" lIns="0" tIns="0" rIns="0" bIns="0">
            <a:spAutoFit/>
          </a:bodyPr>
          <a:lstStyle/>
          <a:p>
            <a:pPr>
              <a:defRPr/>
            </a:pPr>
            <a:r>
              <a:rPr lang="en-US" sz="1900">
                <a:solidFill>
                  <a:schemeClr val="tx1"/>
                </a:solidFill>
                <a:latin typeface="+mn-lt"/>
              </a:rPr>
              <a:t>31</a:t>
            </a:r>
            <a:endParaRPr lang="it-IT" sz="1400">
              <a:solidFill>
                <a:schemeClr val="tx1"/>
              </a:solidFill>
              <a:latin typeface="+mn-lt"/>
            </a:endParaRPr>
          </a:p>
        </p:txBody>
      </p:sp>
      <p:sp>
        <p:nvSpPr>
          <p:cNvPr id="36901" name="AutoShape 42"/>
          <p:cNvSpPr>
            <a:spLocks/>
          </p:cNvSpPr>
          <p:nvPr/>
        </p:nvSpPr>
        <p:spPr bwMode="auto">
          <a:xfrm>
            <a:off x="6934200" y="4029075"/>
            <a:ext cx="1676400" cy="781050"/>
          </a:xfrm>
          <a:prstGeom prst="borderCallout1">
            <a:avLst>
              <a:gd name="adj1" fmla="val 13741"/>
              <a:gd name="adj2" fmla="val -4546"/>
              <a:gd name="adj3" fmla="val 38356"/>
              <a:gd name="adj4" fmla="val -81532"/>
            </a:avLst>
          </a:prstGeom>
          <a:solidFill>
            <a:srgbClr val="FFFF99"/>
          </a:solidFill>
          <a:ln w="9525">
            <a:solidFill>
              <a:schemeClr val="tx1"/>
            </a:solidFill>
            <a:miter lim="800000"/>
            <a:headEnd/>
            <a:tailEnd/>
          </a:ln>
        </p:spPr>
        <p:txBody>
          <a:bodyPr lIns="90000" tIns="46800" rIns="90000" bIns="46800">
            <a:spAutoFit/>
          </a:bodyPr>
          <a:lstStyle/>
          <a:p>
            <a:pPr algn="ctr">
              <a:spcBef>
                <a:spcPct val="50000"/>
              </a:spcBef>
            </a:pPr>
            <a:r>
              <a:rPr lang="en-US"/>
              <a:t>Modified on input</a:t>
            </a:r>
          </a:p>
        </p:txBody>
      </p:sp>
      <p:sp>
        <p:nvSpPr>
          <p:cNvPr id="36902" name="AutoShape 43"/>
          <p:cNvSpPr>
            <a:spLocks/>
          </p:cNvSpPr>
          <p:nvPr/>
        </p:nvSpPr>
        <p:spPr bwMode="auto">
          <a:xfrm>
            <a:off x="6934200" y="2974975"/>
            <a:ext cx="1676400" cy="781050"/>
          </a:xfrm>
          <a:prstGeom prst="borderCallout1">
            <a:avLst>
              <a:gd name="adj1" fmla="val 13741"/>
              <a:gd name="adj2" fmla="val -4546"/>
              <a:gd name="adj3" fmla="val 103625"/>
              <a:gd name="adj4" fmla="val -104829"/>
            </a:avLst>
          </a:prstGeom>
          <a:solidFill>
            <a:srgbClr val="FFFF99"/>
          </a:solidFill>
          <a:ln w="9525">
            <a:solidFill>
              <a:schemeClr val="tx1"/>
            </a:solidFill>
            <a:miter lim="800000"/>
            <a:headEnd/>
            <a:tailEnd/>
          </a:ln>
        </p:spPr>
        <p:txBody>
          <a:bodyPr lIns="90000" tIns="46800" rIns="90000" bIns="46800">
            <a:spAutoFit/>
          </a:bodyPr>
          <a:lstStyle/>
          <a:p>
            <a:pPr algn="ctr">
              <a:spcBef>
                <a:spcPct val="50000"/>
              </a:spcBef>
            </a:pPr>
            <a:r>
              <a:rPr lang="en-US"/>
              <a:t>Modified  on output</a:t>
            </a:r>
          </a:p>
        </p:txBody>
      </p:sp>
      <p:sp>
        <p:nvSpPr>
          <p:cNvPr id="36903" name="AutoShape 44"/>
          <p:cNvSpPr>
            <a:spLocks/>
          </p:cNvSpPr>
          <p:nvPr/>
        </p:nvSpPr>
        <p:spPr bwMode="auto">
          <a:xfrm>
            <a:off x="6934200" y="5248275"/>
            <a:ext cx="1676400" cy="466725"/>
          </a:xfrm>
          <a:prstGeom prst="borderCallout1">
            <a:avLst>
              <a:gd name="adj1" fmla="val 24491"/>
              <a:gd name="adj2" fmla="val -4546"/>
              <a:gd name="adj3" fmla="val -24491"/>
              <a:gd name="adj4" fmla="val -113259"/>
            </a:avLst>
          </a:prstGeom>
          <a:solidFill>
            <a:srgbClr val="FFFF99"/>
          </a:solidFill>
          <a:ln w="9525">
            <a:solidFill>
              <a:schemeClr val="tx1"/>
            </a:solidFill>
            <a:miter lim="800000"/>
            <a:headEnd/>
            <a:tailEnd/>
          </a:ln>
        </p:spPr>
        <p:txBody>
          <a:bodyPr lIns="90000" tIns="46800" rIns="90000" bIns="46800">
            <a:spAutoFit/>
          </a:bodyPr>
          <a:lstStyle/>
          <a:p>
            <a:pPr algn="ctr">
              <a:spcBef>
                <a:spcPct val="50000"/>
              </a:spcBef>
            </a:pPr>
            <a:r>
              <a:rPr lang="en-US"/>
              <a:t>????</a:t>
            </a:r>
          </a:p>
        </p:txBody>
      </p:sp>
      <p:sp>
        <p:nvSpPr>
          <p:cNvPr id="36904" name="AutoShape 46"/>
          <p:cNvSpPr>
            <a:spLocks/>
          </p:cNvSpPr>
          <p:nvPr/>
        </p:nvSpPr>
        <p:spPr bwMode="auto">
          <a:xfrm>
            <a:off x="6934200" y="2200275"/>
            <a:ext cx="1676400" cy="438150"/>
          </a:xfrm>
          <a:prstGeom prst="borderCallout1">
            <a:avLst>
              <a:gd name="adj1" fmla="val 24491"/>
              <a:gd name="adj2" fmla="val -4546"/>
              <a:gd name="adj3" fmla="val 220407"/>
              <a:gd name="adj4" fmla="val -123486"/>
            </a:avLst>
          </a:prstGeom>
          <a:solidFill>
            <a:srgbClr val="FFFF99"/>
          </a:solidFill>
          <a:ln w="9525">
            <a:solidFill>
              <a:schemeClr val="tx1"/>
            </a:solidFill>
            <a:miter lim="800000"/>
            <a:headEnd/>
            <a:tailEnd/>
          </a:ln>
        </p:spPr>
        <p:txBody>
          <a:bodyPr lIns="90000" tIns="46800" rIns="90000" bIns="46800">
            <a:spAutoFit/>
          </a:bodyPr>
          <a:lstStyle/>
          <a:p>
            <a:pPr algn="ctr">
              <a:spcBef>
                <a:spcPct val="50000"/>
              </a:spcBef>
            </a:pPr>
            <a:r>
              <a:rPr lang="en-US"/>
              <a:t>Computed</a:t>
            </a:r>
          </a:p>
        </p:txBody>
      </p:sp>
      <p:sp>
        <p:nvSpPr>
          <p:cNvPr id="42" name="Date Placeholder 41"/>
          <p:cNvSpPr>
            <a:spLocks noGrp="1"/>
          </p:cNvSpPr>
          <p:nvPr>
            <p:ph type="dt" sz="quarter" idx="10"/>
          </p:nvPr>
        </p:nvSpPr>
        <p:spPr/>
        <p:txBody>
          <a:bodyPr/>
          <a:lstStyle/>
          <a:p>
            <a:pPr>
              <a:defRPr/>
            </a:pPr>
            <a:fld id="{76928E60-8746-4210-8261-8D998F3055FF}" type="datetime1">
              <a:rPr lang="en-US"/>
              <a:pPr>
                <a:defRPr/>
              </a:pPr>
              <a:t>1/26/2018</a:t>
            </a:fld>
            <a:endParaRPr lang="en-US"/>
          </a:p>
        </p:txBody>
      </p:sp>
      <p:sp>
        <p:nvSpPr>
          <p:cNvPr id="43" name="Footer Placeholder 42"/>
          <p:cNvSpPr>
            <a:spLocks noGrp="1"/>
          </p:cNvSpPr>
          <p:nvPr>
            <p:ph type="ftr" sz="quarter" idx="11"/>
          </p:nvPr>
        </p:nvSpPr>
        <p:spPr/>
        <p:txBody>
          <a:bodyPr/>
          <a:lstStyle/>
          <a:p>
            <a:pPr>
              <a:defRPr/>
            </a:pPr>
            <a:r>
              <a:rPr lang="en-US"/>
              <a:t>Networks: IP and TCP</a:t>
            </a:r>
          </a:p>
        </p:txBody>
      </p:sp>
    </p:spTree>
    <p:extLst>
      <p:ext uri="{BB962C8B-B14F-4D97-AF65-F5344CB8AC3E}">
        <p14:creationId xmlns:p14="http://schemas.microsoft.com/office/powerpoint/2010/main" val="604094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t>Protocols</a:t>
            </a:r>
          </a:p>
        </p:txBody>
      </p:sp>
      <p:sp>
        <p:nvSpPr>
          <p:cNvPr id="5123" name="Rectangle 2"/>
          <p:cNvSpPr>
            <a:spLocks noGrp="1" noChangeArrowheads="1"/>
          </p:cNvSpPr>
          <p:nvPr>
            <p:ph idx="1"/>
          </p:nvPr>
        </p:nvSpPr>
        <p:spPr/>
        <p:txBody>
          <a:bodyPr rIns="129200"/>
          <a:lstStyle/>
          <a:p>
            <a:pPr eaLnBrk="1" hangingPunct="1">
              <a:lnSpc>
                <a:spcPct val="90000"/>
              </a:lnSpc>
              <a:spcBef>
                <a:spcPct val="0"/>
              </a:spcBef>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400" dirty="0" smtClean="0"/>
              <a:t>A </a:t>
            </a:r>
            <a:r>
              <a:rPr lang="en-US" sz="2400" dirty="0" smtClean="0">
                <a:solidFill>
                  <a:schemeClr val="accent6"/>
                </a:solidFill>
              </a:rPr>
              <a:t>protocol</a:t>
            </a:r>
            <a:r>
              <a:rPr lang="en-US" sz="2400" dirty="0" smtClean="0"/>
              <a:t> defines the rules for communication between computers</a:t>
            </a:r>
          </a:p>
          <a:p>
            <a:pPr eaLnBrk="1" hangingPunct="1">
              <a:lnSpc>
                <a:spcPct val="90000"/>
              </a:lnSpc>
              <a:spcBef>
                <a:spcPts val="500"/>
              </a:spcBef>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400" dirty="0" smtClean="0"/>
              <a:t>Protocols are broadly classified as connectionless and connection oriented</a:t>
            </a:r>
          </a:p>
          <a:p>
            <a:pPr eaLnBrk="1" hangingPunct="1">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400" dirty="0" smtClean="0">
                <a:solidFill>
                  <a:schemeClr val="accent6"/>
                </a:solidFill>
              </a:rPr>
              <a:t>Connectionless protocol </a:t>
            </a:r>
          </a:p>
          <a:p>
            <a:pPr lvl="1" eaLnBrk="1" hangingPunct="1">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000" dirty="0" smtClean="0"/>
              <a:t>Sends data out as soon as there is enough data to be transmitted</a:t>
            </a:r>
          </a:p>
          <a:p>
            <a:pPr lvl="1" eaLnBrk="1" hangingPunct="1">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000" dirty="0" smtClean="0"/>
              <a:t>E.g., user datagram protocol (UDP)</a:t>
            </a:r>
          </a:p>
          <a:p>
            <a:pPr eaLnBrk="1" hangingPunct="1">
              <a:lnSpc>
                <a:spcPct val="9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400" dirty="0" smtClean="0">
                <a:solidFill>
                  <a:schemeClr val="accent6"/>
                </a:solidFill>
              </a:rPr>
              <a:t>Connection-oriented protocol</a:t>
            </a:r>
            <a:endParaRPr lang="en-US" sz="2400" dirty="0" smtClean="0"/>
          </a:p>
          <a:p>
            <a:pPr lvl="1" eaLnBrk="1" hangingPunct="1">
              <a:lnSpc>
                <a:spcPct val="9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000" dirty="0" smtClean="0"/>
              <a:t>Provides a reliable connection stream between two nodes</a:t>
            </a:r>
          </a:p>
          <a:p>
            <a:pPr lvl="1" eaLnBrk="1" hangingPunct="1">
              <a:lnSpc>
                <a:spcPct val="9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000" dirty="0" smtClean="0"/>
              <a:t>Consists  of set up, transmission, and tear down phases</a:t>
            </a:r>
          </a:p>
          <a:p>
            <a:pPr lvl="1" eaLnBrk="1" hangingPunct="1">
              <a:lnSpc>
                <a:spcPct val="9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000" dirty="0" smtClean="0"/>
              <a:t>Creates virtual circuit-switched network</a:t>
            </a:r>
          </a:p>
          <a:p>
            <a:pPr lvl="1" eaLnBrk="1" hangingPunct="1">
              <a:lnSpc>
                <a:spcPct val="9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000" dirty="0" smtClean="0"/>
              <a:t>E.g., transmission control protocol (TCP)</a:t>
            </a:r>
          </a:p>
        </p:txBody>
      </p:sp>
      <p:sp>
        <p:nvSpPr>
          <p:cNvPr id="6" name="Date Placeholder 5"/>
          <p:cNvSpPr>
            <a:spLocks noGrp="1"/>
          </p:cNvSpPr>
          <p:nvPr>
            <p:ph type="dt" sz="quarter" idx="10"/>
          </p:nvPr>
        </p:nvSpPr>
        <p:spPr/>
        <p:txBody>
          <a:bodyPr/>
          <a:lstStyle/>
          <a:p>
            <a:pPr>
              <a:defRPr/>
            </a:pPr>
            <a:fld id="{92F28526-2D18-40E1-B42A-2FE08062FAE3}" type="datetime1">
              <a:rPr lang="en-US"/>
              <a:pPr>
                <a:defRPr/>
              </a:pPr>
              <a:t>1/26/2018</a:t>
            </a:fld>
            <a:endParaRPr lang="en-US"/>
          </a:p>
        </p:txBody>
      </p:sp>
      <p:sp>
        <p:nvSpPr>
          <p:cNvPr id="5" name="Footer Placeholder 4"/>
          <p:cNvSpPr>
            <a:spLocks noGrp="1"/>
          </p:cNvSpPr>
          <p:nvPr>
            <p:ph type="ftr" sz="quarter" idx="11"/>
          </p:nvPr>
        </p:nvSpPr>
        <p:spPr/>
        <p:txBody>
          <a:bodyPr/>
          <a:lstStyle/>
          <a:p>
            <a:pPr>
              <a:defRPr/>
            </a:pPr>
            <a:r>
              <a:rPr lang="en-US" dirty="0"/>
              <a:t>Computer Networks</a:t>
            </a:r>
          </a:p>
        </p:txBody>
      </p:sp>
      <p:sp>
        <p:nvSpPr>
          <p:cNvPr id="4" name="Slide Number Placeholder 3"/>
          <p:cNvSpPr>
            <a:spLocks noGrp="1"/>
          </p:cNvSpPr>
          <p:nvPr>
            <p:ph type="sldNum" sz="quarter" idx="12"/>
          </p:nvPr>
        </p:nvSpPr>
        <p:spPr/>
        <p:txBody>
          <a:bodyPr/>
          <a:lstStyle/>
          <a:p>
            <a:pPr>
              <a:defRPr/>
            </a:pPr>
            <a:fld id="{98DD23F0-819C-4B6C-8B7B-6E92854CAD17}" type="slidenum">
              <a:rPr lang="en-US"/>
              <a:pPr>
                <a:defRPr/>
              </a:pPr>
              <a:t>7</a:t>
            </a:fld>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457200" y="0"/>
            <a:ext cx="8686800" cy="1447800"/>
          </a:xfrm>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t>Encapsulation</a:t>
            </a:r>
          </a:p>
        </p:txBody>
      </p:sp>
      <p:sp>
        <p:nvSpPr>
          <p:cNvPr id="7171" name="Rectangle 2"/>
          <p:cNvSpPr>
            <a:spLocks noGrp="1" noChangeArrowheads="1"/>
          </p:cNvSpPr>
          <p:nvPr>
            <p:ph idx="1"/>
          </p:nvPr>
        </p:nvSpPr>
        <p:spPr>
          <a:xfrm>
            <a:off x="457200" y="1371600"/>
            <a:ext cx="8229600" cy="3200400"/>
          </a:xfrm>
        </p:spPr>
        <p:txBody>
          <a:bodyPr rIns="129200"/>
          <a:lstStyle/>
          <a:p>
            <a:pPr eaLnBrk="1" hangingPunct="1">
              <a:spcBef>
                <a:spcPts val="500"/>
              </a:spcBef>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400" dirty="0" smtClean="0"/>
              <a:t>A packet typically consists of </a:t>
            </a:r>
          </a:p>
          <a:p>
            <a:pPr lvl="1" eaLnBrk="1" hangingPunct="1">
              <a:spcBef>
                <a:spcPts val="500"/>
              </a:spcBef>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000" dirty="0" smtClean="0"/>
              <a:t>Control information for addressing the packet: </a:t>
            </a:r>
            <a:r>
              <a:rPr lang="en-US" sz="2000" dirty="0" smtClean="0">
                <a:solidFill>
                  <a:schemeClr val="accent6"/>
                </a:solidFill>
              </a:rPr>
              <a:t>header</a:t>
            </a:r>
            <a:r>
              <a:rPr lang="en-US" sz="2000" dirty="0" smtClean="0"/>
              <a:t> and </a:t>
            </a:r>
            <a:r>
              <a:rPr lang="en-US" sz="2000" dirty="0" smtClean="0">
                <a:solidFill>
                  <a:schemeClr val="accent6"/>
                </a:solidFill>
              </a:rPr>
              <a:t>footer</a:t>
            </a:r>
          </a:p>
          <a:p>
            <a:pPr lvl="1" eaLnBrk="1" hangingPunct="1">
              <a:spcBef>
                <a:spcPts val="500"/>
              </a:spcBef>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000" dirty="0" smtClean="0"/>
              <a:t>Data: </a:t>
            </a:r>
            <a:r>
              <a:rPr lang="en-US" sz="2000" dirty="0" smtClean="0">
                <a:solidFill>
                  <a:schemeClr val="accent6"/>
                </a:solidFill>
              </a:rPr>
              <a:t>payload</a:t>
            </a:r>
          </a:p>
          <a:p>
            <a:pPr eaLnBrk="1" hangingPunct="1">
              <a:spcBef>
                <a:spcPts val="500"/>
              </a:spcBef>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400" dirty="0" smtClean="0"/>
              <a:t>A network protocol N1 can use the services of another network protocol N2</a:t>
            </a:r>
          </a:p>
          <a:p>
            <a:pPr lvl="1" eaLnBrk="1" hangingPunct="1">
              <a:spcBef>
                <a:spcPts val="500"/>
              </a:spcBef>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000" dirty="0" smtClean="0"/>
              <a:t>A packet p1 of N1 is encapsulated into a packet p2 of N2</a:t>
            </a:r>
          </a:p>
          <a:p>
            <a:pPr lvl="1" eaLnBrk="1" hangingPunct="1">
              <a:spcBef>
                <a:spcPts val="500"/>
              </a:spcBef>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000" dirty="0" smtClean="0"/>
              <a:t>The payload of p2 is p1</a:t>
            </a:r>
          </a:p>
          <a:p>
            <a:pPr lvl="1" eaLnBrk="1" hangingPunct="1">
              <a:spcBef>
                <a:spcPts val="500"/>
              </a:spcBef>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000" dirty="0" smtClean="0"/>
              <a:t>The control information of p2 is derived from that of p1</a:t>
            </a:r>
          </a:p>
        </p:txBody>
      </p:sp>
      <p:sp>
        <p:nvSpPr>
          <p:cNvPr id="20" name="Date Placeholder 19"/>
          <p:cNvSpPr>
            <a:spLocks noGrp="1"/>
          </p:cNvSpPr>
          <p:nvPr>
            <p:ph type="dt" sz="quarter" idx="10"/>
          </p:nvPr>
        </p:nvSpPr>
        <p:spPr/>
        <p:txBody>
          <a:bodyPr/>
          <a:lstStyle/>
          <a:p>
            <a:pPr>
              <a:defRPr/>
            </a:pPr>
            <a:fld id="{28B75C26-E2C8-4FE5-90B4-22DC21663A2C}" type="datetime1">
              <a:rPr lang="en-US"/>
              <a:pPr>
                <a:defRPr/>
              </a:pPr>
              <a:t>1/26/2018</a:t>
            </a:fld>
            <a:endParaRPr lang="en-US"/>
          </a:p>
        </p:txBody>
      </p:sp>
      <p:sp>
        <p:nvSpPr>
          <p:cNvPr id="19" name="Footer Placeholder 18"/>
          <p:cNvSpPr>
            <a:spLocks noGrp="1"/>
          </p:cNvSpPr>
          <p:nvPr>
            <p:ph type="ftr" sz="quarter" idx="11"/>
          </p:nvPr>
        </p:nvSpPr>
        <p:spPr/>
        <p:txBody>
          <a:bodyPr/>
          <a:lstStyle/>
          <a:p>
            <a:pPr>
              <a:defRPr/>
            </a:pPr>
            <a:r>
              <a:rPr lang="en-US"/>
              <a:t>Computer Networks</a:t>
            </a:r>
          </a:p>
        </p:txBody>
      </p:sp>
      <p:sp>
        <p:nvSpPr>
          <p:cNvPr id="18" name="Slide Number Placeholder 17"/>
          <p:cNvSpPr>
            <a:spLocks noGrp="1"/>
          </p:cNvSpPr>
          <p:nvPr>
            <p:ph type="sldNum" sz="quarter" idx="12"/>
          </p:nvPr>
        </p:nvSpPr>
        <p:spPr/>
        <p:txBody>
          <a:bodyPr/>
          <a:lstStyle/>
          <a:p>
            <a:pPr>
              <a:defRPr/>
            </a:pPr>
            <a:fld id="{4693B9EF-4EFB-40CE-80C7-844941E73E5A}" type="slidenum">
              <a:rPr lang="en-US"/>
              <a:pPr>
                <a:defRPr/>
              </a:pPr>
              <a:t>8</a:t>
            </a:fld>
            <a:endParaRPr lang="en-US"/>
          </a:p>
        </p:txBody>
      </p:sp>
      <p:sp>
        <p:nvSpPr>
          <p:cNvPr id="7186" name="Rectangle 3"/>
          <p:cNvSpPr>
            <a:spLocks/>
          </p:cNvSpPr>
          <p:nvPr/>
        </p:nvSpPr>
        <p:spPr bwMode="auto">
          <a:xfrm>
            <a:off x="685800" y="4495800"/>
            <a:ext cx="7848600" cy="1828800"/>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lstStyle/>
          <a:p>
            <a:pPr>
              <a:defRPr/>
            </a:pPr>
            <a:endParaRPr lang="it-IT"/>
          </a:p>
        </p:txBody>
      </p:sp>
      <p:sp>
        <p:nvSpPr>
          <p:cNvPr id="7187" name="Line 4"/>
          <p:cNvSpPr>
            <a:spLocks noChangeShapeType="1"/>
          </p:cNvSpPr>
          <p:nvPr/>
        </p:nvSpPr>
        <p:spPr bwMode="auto">
          <a:xfrm>
            <a:off x="2286000" y="4495800"/>
            <a:ext cx="1588" cy="182880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pPr>
              <a:defRPr/>
            </a:pPr>
            <a:endParaRPr lang="en-US"/>
          </a:p>
        </p:txBody>
      </p:sp>
      <p:sp>
        <p:nvSpPr>
          <p:cNvPr id="7188" name="Line 5"/>
          <p:cNvSpPr>
            <a:spLocks noChangeShapeType="1"/>
          </p:cNvSpPr>
          <p:nvPr/>
        </p:nvSpPr>
        <p:spPr bwMode="auto">
          <a:xfrm>
            <a:off x="7010400" y="4495800"/>
            <a:ext cx="1588" cy="182880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pPr>
              <a:defRPr/>
            </a:pPr>
            <a:endParaRPr lang="en-US"/>
          </a:p>
        </p:txBody>
      </p:sp>
      <p:sp>
        <p:nvSpPr>
          <p:cNvPr id="9226" name="Rectangle 9"/>
          <p:cNvSpPr>
            <a:spLocks/>
          </p:cNvSpPr>
          <p:nvPr/>
        </p:nvSpPr>
        <p:spPr bwMode="auto">
          <a:xfrm>
            <a:off x="990600" y="5226050"/>
            <a:ext cx="1066800" cy="355600"/>
          </a:xfrm>
          <a:prstGeom prst="rect">
            <a:avLst/>
          </a:prstGeom>
          <a:noFill/>
          <a:ln w="9525">
            <a:noFill/>
            <a:miter lim="800000"/>
            <a:headEnd/>
            <a:tailEnd/>
          </a:ln>
        </p:spPr>
        <p:txBody>
          <a:bodyPr lIns="0" tIns="0" rIns="39200" bIns="0"/>
          <a:lstStyle/>
          <a:p>
            <a:pPr marL="38100">
              <a:lnSpc>
                <a:spcPct val="100000"/>
              </a:lnSpc>
              <a:spcBef>
                <a:spcPts val="1125"/>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1800">
                <a:solidFill>
                  <a:schemeClr val="tx1"/>
                </a:solidFill>
                <a:cs typeface="Arial" charset="0"/>
              </a:rPr>
              <a:t>Header</a:t>
            </a:r>
          </a:p>
        </p:txBody>
      </p:sp>
      <p:sp>
        <p:nvSpPr>
          <p:cNvPr id="9227" name="Rectangle 12"/>
          <p:cNvSpPr>
            <a:spLocks/>
          </p:cNvSpPr>
          <p:nvPr/>
        </p:nvSpPr>
        <p:spPr bwMode="auto">
          <a:xfrm>
            <a:off x="4038600" y="5980113"/>
            <a:ext cx="1143000" cy="355600"/>
          </a:xfrm>
          <a:prstGeom prst="rect">
            <a:avLst/>
          </a:prstGeom>
          <a:noFill/>
          <a:ln w="9525">
            <a:noFill/>
            <a:miter lim="800000"/>
            <a:headEnd/>
            <a:tailEnd/>
          </a:ln>
        </p:spPr>
        <p:txBody>
          <a:bodyPr lIns="0" tIns="0" rIns="39200" bIns="0"/>
          <a:lstStyle/>
          <a:p>
            <a:pPr marL="38100">
              <a:lnSpc>
                <a:spcPct val="100000"/>
              </a:lnSpc>
              <a:spcBef>
                <a:spcPts val="1125"/>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1800">
                <a:solidFill>
                  <a:schemeClr val="tx1"/>
                </a:solidFill>
                <a:cs typeface="Arial" charset="0"/>
              </a:rPr>
              <a:t>Payload</a:t>
            </a:r>
          </a:p>
        </p:txBody>
      </p:sp>
      <p:sp>
        <p:nvSpPr>
          <p:cNvPr id="9228" name="Rectangle 14"/>
          <p:cNvSpPr>
            <a:spLocks/>
          </p:cNvSpPr>
          <p:nvPr/>
        </p:nvSpPr>
        <p:spPr bwMode="auto">
          <a:xfrm>
            <a:off x="7315200" y="5227638"/>
            <a:ext cx="914400" cy="355600"/>
          </a:xfrm>
          <a:prstGeom prst="rect">
            <a:avLst/>
          </a:prstGeom>
          <a:noFill/>
          <a:ln w="9525">
            <a:noFill/>
            <a:miter lim="800000"/>
            <a:headEnd/>
            <a:tailEnd/>
          </a:ln>
        </p:spPr>
        <p:txBody>
          <a:bodyPr lIns="0" tIns="0" rIns="39200" bIns="0"/>
          <a:lstStyle/>
          <a:p>
            <a:pPr marL="38100">
              <a:lnSpc>
                <a:spcPct val="100000"/>
              </a:lnSpc>
              <a:spcBef>
                <a:spcPts val="1125"/>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1800">
                <a:solidFill>
                  <a:schemeClr val="tx1"/>
                </a:solidFill>
                <a:cs typeface="Arial" charset="0"/>
              </a:rPr>
              <a:t>Footer</a:t>
            </a:r>
          </a:p>
        </p:txBody>
      </p:sp>
      <p:sp>
        <p:nvSpPr>
          <p:cNvPr id="7180" name="Rectangle 6"/>
          <p:cNvSpPr>
            <a:spLocks/>
          </p:cNvSpPr>
          <p:nvPr/>
        </p:nvSpPr>
        <p:spPr bwMode="auto">
          <a:xfrm>
            <a:off x="2590800" y="4800600"/>
            <a:ext cx="4038600" cy="10668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lstStyle/>
          <a:p>
            <a:pPr>
              <a:defRPr/>
            </a:pPr>
            <a:endParaRPr lang="it-IT"/>
          </a:p>
        </p:txBody>
      </p:sp>
      <p:sp>
        <p:nvSpPr>
          <p:cNvPr id="9230" name="Rectangle 10"/>
          <p:cNvSpPr>
            <a:spLocks/>
          </p:cNvSpPr>
          <p:nvPr/>
        </p:nvSpPr>
        <p:spPr bwMode="auto">
          <a:xfrm>
            <a:off x="2743200" y="5227638"/>
            <a:ext cx="1066800" cy="355600"/>
          </a:xfrm>
          <a:prstGeom prst="rect">
            <a:avLst/>
          </a:prstGeom>
          <a:noFill/>
          <a:ln w="9525">
            <a:noFill/>
            <a:miter lim="800000"/>
            <a:headEnd/>
            <a:tailEnd/>
          </a:ln>
        </p:spPr>
        <p:txBody>
          <a:bodyPr lIns="0" tIns="0" rIns="39200" bIns="0"/>
          <a:lstStyle/>
          <a:p>
            <a:pPr marL="38100" algn="ctr">
              <a:lnSpc>
                <a:spcPct val="100000"/>
              </a:lnSpc>
              <a:spcBef>
                <a:spcPts val="1125"/>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1800">
                <a:solidFill>
                  <a:schemeClr val="tx1"/>
                </a:solidFill>
                <a:cs typeface="Arial" charset="0"/>
              </a:rPr>
              <a:t>Header</a:t>
            </a:r>
          </a:p>
        </p:txBody>
      </p:sp>
      <p:sp>
        <p:nvSpPr>
          <p:cNvPr id="9231" name="Rectangle 11"/>
          <p:cNvSpPr>
            <a:spLocks/>
          </p:cNvSpPr>
          <p:nvPr/>
        </p:nvSpPr>
        <p:spPr bwMode="auto">
          <a:xfrm>
            <a:off x="4152900" y="5227638"/>
            <a:ext cx="1066800" cy="355600"/>
          </a:xfrm>
          <a:prstGeom prst="rect">
            <a:avLst/>
          </a:prstGeom>
          <a:noFill/>
          <a:ln w="9525">
            <a:noFill/>
            <a:miter lim="800000"/>
            <a:headEnd/>
            <a:tailEnd/>
          </a:ln>
        </p:spPr>
        <p:txBody>
          <a:bodyPr lIns="0" tIns="0" rIns="39200" bIns="0"/>
          <a:lstStyle/>
          <a:p>
            <a:pPr marL="38100" algn="ctr">
              <a:lnSpc>
                <a:spcPct val="100000"/>
              </a:lnSpc>
              <a:spcBef>
                <a:spcPts val="1125"/>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1800">
                <a:solidFill>
                  <a:schemeClr val="tx1"/>
                </a:solidFill>
                <a:cs typeface="Arial" charset="0"/>
              </a:rPr>
              <a:t>Payload</a:t>
            </a:r>
          </a:p>
        </p:txBody>
      </p:sp>
      <p:sp>
        <p:nvSpPr>
          <p:cNvPr id="9232" name="Rectangle 13"/>
          <p:cNvSpPr>
            <a:spLocks/>
          </p:cNvSpPr>
          <p:nvPr/>
        </p:nvSpPr>
        <p:spPr bwMode="auto">
          <a:xfrm>
            <a:off x="5638800" y="5227638"/>
            <a:ext cx="914400" cy="355600"/>
          </a:xfrm>
          <a:prstGeom prst="rect">
            <a:avLst/>
          </a:prstGeom>
          <a:noFill/>
          <a:ln w="9525">
            <a:noFill/>
            <a:miter lim="800000"/>
            <a:headEnd/>
            <a:tailEnd/>
          </a:ln>
        </p:spPr>
        <p:txBody>
          <a:bodyPr lIns="0" tIns="0" rIns="39200" bIns="0"/>
          <a:lstStyle/>
          <a:p>
            <a:pPr marL="38100" algn="ctr">
              <a:lnSpc>
                <a:spcPct val="100000"/>
              </a:lnSpc>
              <a:spcBef>
                <a:spcPts val="1125"/>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1800">
                <a:solidFill>
                  <a:schemeClr val="tx1"/>
                </a:solidFill>
                <a:cs typeface="Arial" charset="0"/>
              </a:rPr>
              <a:t>Footer</a:t>
            </a:r>
          </a:p>
        </p:txBody>
      </p:sp>
      <p:cxnSp>
        <p:nvCxnSpPr>
          <p:cNvPr id="9233" name="Straight Connector 18"/>
          <p:cNvCxnSpPr>
            <a:cxnSpLocks noChangeShapeType="1"/>
          </p:cNvCxnSpPr>
          <p:nvPr/>
        </p:nvCxnSpPr>
        <p:spPr bwMode="auto">
          <a:xfrm rot="5400000" flipH="1" flipV="1">
            <a:off x="3371851" y="5334000"/>
            <a:ext cx="1066800" cy="3175"/>
          </a:xfrm>
          <a:prstGeom prst="line">
            <a:avLst/>
          </a:prstGeom>
          <a:noFill/>
          <a:ln w="12700" algn="ctr">
            <a:solidFill>
              <a:srgbClr val="000000"/>
            </a:solidFill>
            <a:round/>
            <a:headEnd/>
            <a:tailEnd/>
          </a:ln>
        </p:spPr>
      </p:cxnSp>
      <p:cxnSp>
        <p:nvCxnSpPr>
          <p:cNvPr id="9234" name="Straight Connector 19"/>
          <p:cNvCxnSpPr>
            <a:cxnSpLocks noChangeShapeType="1"/>
          </p:cNvCxnSpPr>
          <p:nvPr/>
        </p:nvCxnSpPr>
        <p:spPr bwMode="auto">
          <a:xfrm rot="5400000" flipH="1" flipV="1">
            <a:off x="4933951" y="5332412"/>
            <a:ext cx="1066800" cy="3175"/>
          </a:xfrm>
          <a:prstGeom prst="line">
            <a:avLst/>
          </a:prstGeom>
          <a:noFill/>
          <a:ln w="12700" algn="ctr">
            <a:solidFill>
              <a:srgbClr val="000000"/>
            </a:solidFill>
            <a:round/>
            <a:headEnd/>
            <a:tailEnd/>
          </a:ln>
        </p:spPr>
      </p:cxn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t>Network Layers</a:t>
            </a:r>
          </a:p>
        </p:txBody>
      </p:sp>
      <p:sp>
        <p:nvSpPr>
          <p:cNvPr id="8195" name="Rectangle 2"/>
          <p:cNvSpPr>
            <a:spLocks noGrp="1" noChangeArrowheads="1"/>
          </p:cNvSpPr>
          <p:nvPr>
            <p:ph idx="1"/>
          </p:nvPr>
        </p:nvSpPr>
        <p:spPr>
          <a:xfrm>
            <a:off x="457200" y="1600200"/>
            <a:ext cx="8229600" cy="4648200"/>
          </a:xfrm>
        </p:spPr>
        <p:txBody>
          <a:bodyPr rIns="129200">
            <a:normAutofit/>
          </a:bodyPr>
          <a:lstStyle/>
          <a:p>
            <a:pPr eaLnBrk="1" hangingPunct="1">
              <a:spcBef>
                <a:spcPts val="500"/>
              </a:spcBef>
              <a:tabLst>
                <a:tab pos="749300" algn="l"/>
                <a:tab pos="1663700" algn="l"/>
                <a:tab pos="2578100" algn="l"/>
                <a:tab pos="3492500" algn="l"/>
                <a:tab pos="4406900" algn="l"/>
                <a:tab pos="5321300" algn="l"/>
                <a:tab pos="6235700" algn="l"/>
                <a:tab pos="7150100" algn="l"/>
                <a:tab pos="8064500" algn="l"/>
                <a:tab pos="8978900" algn="l"/>
                <a:tab pos="9893300" algn="l"/>
              </a:tabLst>
              <a:defRPr/>
            </a:pPr>
            <a:r>
              <a:rPr lang="en-US" sz="2800" dirty="0" smtClean="0"/>
              <a:t>Network models typically use a </a:t>
            </a:r>
            <a:r>
              <a:rPr lang="en-US" sz="2800" dirty="0" smtClean="0">
                <a:solidFill>
                  <a:schemeClr val="accent6"/>
                </a:solidFill>
              </a:rPr>
              <a:t>stack</a:t>
            </a:r>
            <a:r>
              <a:rPr lang="en-US" sz="2800" dirty="0" smtClean="0"/>
              <a:t> of layers</a:t>
            </a:r>
          </a:p>
          <a:p>
            <a:pPr lvl="1" eaLnBrk="1" hangingPunct="1">
              <a:spcBef>
                <a:spcPts val="500"/>
              </a:spcBef>
              <a:tabLst>
                <a:tab pos="749300" algn="l"/>
                <a:tab pos="1663700" algn="l"/>
                <a:tab pos="2578100" algn="l"/>
                <a:tab pos="3492500" algn="l"/>
                <a:tab pos="4406900" algn="l"/>
                <a:tab pos="5321300" algn="l"/>
                <a:tab pos="6235700" algn="l"/>
                <a:tab pos="7150100" algn="l"/>
                <a:tab pos="8064500" algn="l"/>
                <a:tab pos="8978900" algn="l"/>
                <a:tab pos="9893300" algn="l"/>
              </a:tabLst>
              <a:defRPr/>
            </a:pPr>
            <a:r>
              <a:rPr lang="en-US" sz="2400" dirty="0" smtClean="0"/>
              <a:t>Higher layers use the services of lower layers via encapsulation</a:t>
            </a:r>
          </a:p>
          <a:p>
            <a:pPr lvl="1" eaLnBrk="1" hangingPunct="1">
              <a:tabLst>
                <a:tab pos="749300" algn="l"/>
                <a:tab pos="1663700" algn="l"/>
                <a:tab pos="2578100" algn="l"/>
                <a:tab pos="3492500" algn="l"/>
                <a:tab pos="4406900" algn="l"/>
                <a:tab pos="5321300" algn="l"/>
                <a:tab pos="6235700" algn="l"/>
                <a:tab pos="7150100" algn="l"/>
                <a:tab pos="8064500" algn="l"/>
                <a:tab pos="8978900" algn="l"/>
                <a:tab pos="9893300" algn="l"/>
              </a:tabLst>
              <a:defRPr/>
            </a:pPr>
            <a:r>
              <a:rPr lang="en-US" sz="2400" dirty="0" smtClean="0"/>
              <a:t>A layer can be implemented in hardware or software</a:t>
            </a:r>
          </a:p>
          <a:p>
            <a:pPr lvl="1" eaLnBrk="1" hangingPunct="1">
              <a:tabLst>
                <a:tab pos="749300" algn="l"/>
                <a:tab pos="1663700" algn="l"/>
                <a:tab pos="2578100" algn="l"/>
                <a:tab pos="3492500" algn="l"/>
                <a:tab pos="4406900" algn="l"/>
                <a:tab pos="5321300" algn="l"/>
                <a:tab pos="6235700" algn="l"/>
                <a:tab pos="7150100" algn="l"/>
                <a:tab pos="8064500" algn="l"/>
                <a:tab pos="8978900" algn="l"/>
                <a:tab pos="9893300" algn="l"/>
              </a:tabLst>
              <a:defRPr/>
            </a:pPr>
            <a:r>
              <a:rPr lang="en-US" sz="2400" dirty="0" smtClean="0"/>
              <a:t>The bottommost layer must be in hardware</a:t>
            </a:r>
          </a:p>
          <a:p>
            <a:pPr eaLnBrk="1" hangingPunct="1">
              <a:tabLst>
                <a:tab pos="749300" algn="l"/>
                <a:tab pos="1663700" algn="l"/>
                <a:tab pos="2578100" algn="l"/>
                <a:tab pos="3492500" algn="l"/>
                <a:tab pos="4406900" algn="l"/>
                <a:tab pos="5321300" algn="l"/>
                <a:tab pos="6235700" algn="l"/>
                <a:tab pos="7150100" algn="l"/>
                <a:tab pos="8064500" algn="l"/>
                <a:tab pos="8978900" algn="l"/>
                <a:tab pos="9893300" algn="l"/>
              </a:tabLst>
              <a:defRPr/>
            </a:pPr>
            <a:r>
              <a:rPr lang="en-US" sz="2800" dirty="0" smtClean="0"/>
              <a:t>A network device may implement several layers</a:t>
            </a:r>
          </a:p>
          <a:p>
            <a:pPr eaLnBrk="1" hangingPunct="1">
              <a:tabLst>
                <a:tab pos="749300" algn="l"/>
                <a:tab pos="1663700" algn="l"/>
                <a:tab pos="2578100" algn="l"/>
                <a:tab pos="3492500" algn="l"/>
                <a:tab pos="4406900" algn="l"/>
                <a:tab pos="5321300" algn="l"/>
                <a:tab pos="6235700" algn="l"/>
                <a:tab pos="7150100" algn="l"/>
                <a:tab pos="8064500" algn="l"/>
                <a:tab pos="8978900" algn="l"/>
                <a:tab pos="9893300" algn="l"/>
              </a:tabLst>
              <a:defRPr/>
            </a:pPr>
            <a:r>
              <a:rPr lang="en-US" sz="2800" dirty="0" smtClean="0"/>
              <a:t>A communication channel between two nodes is established for each layer</a:t>
            </a:r>
          </a:p>
          <a:p>
            <a:pPr lvl="1" eaLnBrk="1" hangingPunct="1">
              <a:tabLst>
                <a:tab pos="749300" algn="l"/>
                <a:tab pos="1663700" algn="l"/>
                <a:tab pos="2578100" algn="l"/>
                <a:tab pos="3492500" algn="l"/>
                <a:tab pos="4406900" algn="l"/>
                <a:tab pos="5321300" algn="l"/>
                <a:tab pos="6235700" algn="l"/>
                <a:tab pos="7150100" algn="l"/>
                <a:tab pos="8064500" algn="l"/>
                <a:tab pos="8978900" algn="l"/>
                <a:tab pos="9893300" algn="l"/>
              </a:tabLst>
              <a:defRPr/>
            </a:pPr>
            <a:r>
              <a:rPr lang="en-US" sz="2400" dirty="0" smtClean="0"/>
              <a:t>Actual channel at the bottom layer</a:t>
            </a:r>
          </a:p>
          <a:p>
            <a:pPr lvl="1" eaLnBrk="1" hangingPunct="1">
              <a:tabLst>
                <a:tab pos="749300" algn="l"/>
                <a:tab pos="1663700" algn="l"/>
                <a:tab pos="2578100" algn="l"/>
                <a:tab pos="3492500" algn="l"/>
                <a:tab pos="4406900" algn="l"/>
                <a:tab pos="5321300" algn="l"/>
                <a:tab pos="6235700" algn="l"/>
                <a:tab pos="7150100" algn="l"/>
                <a:tab pos="8064500" algn="l"/>
                <a:tab pos="8978900" algn="l"/>
                <a:tab pos="9893300" algn="l"/>
              </a:tabLst>
              <a:defRPr/>
            </a:pPr>
            <a:r>
              <a:rPr lang="en-US" sz="2400" dirty="0" smtClean="0"/>
              <a:t>Virtual channel at higher layers</a:t>
            </a:r>
          </a:p>
        </p:txBody>
      </p:sp>
      <p:sp>
        <p:nvSpPr>
          <p:cNvPr id="6" name="Date Placeholder 5"/>
          <p:cNvSpPr>
            <a:spLocks noGrp="1"/>
          </p:cNvSpPr>
          <p:nvPr>
            <p:ph type="dt" sz="quarter" idx="10"/>
          </p:nvPr>
        </p:nvSpPr>
        <p:spPr/>
        <p:txBody>
          <a:bodyPr/>
          <a:lstStyle/>
          <a:p>
            <a:pPr>
              <a:defRPr/>
            </a:pPr>
            <a:fld id="{E66828BB-622B-47A6-B3E9-2EA46B8CE504}" type="datetime1">
              <a:rPr lang="en-US"/>
              <a:pPr>
                <a:defRPr/>
              </a:pPr>
              <a:t>1/26/2018</a:t>
            </a:fld>
            <a:endParaRPr lang="en-US" dirty="0"/>
          </a:p>
        </p:txBody>
      </p:sp>
      <p:sp>
        <p:nvSpPr>
          <p:cNvPr id="5" name="Footer Placeholder 4"/>
          <p:cNvSpPr>
            <a:spLocks noGrp="1"/>
          </p:cNvSpPr>
          <p:nvPr>
            <p:ph type="ftr" sz="quarter" idx="11"/>
          </p:nvPr>
        </p:nvSpPr>
        <p:spPr/>
        <p:txBody>
          <a:bodyPr/>
          <a:lstStyle/>
          <a:p>
            <a:pPr>
              <a:defRPr/>
            </a:pPr>
            <a:r>
              <a:rPr lang="en-US" dirty="0"/>
              <a:t>Computer Networks</a:t>
            </a:r>
          </a:p>
        </p:txBody>
      </p:sp>
      <p:sp>
        <p:nvSpPr>
          <p:cNvPr id="4" name="Slide Number Placeholder 3"/>
          <p:cNvSpPr>
            <a:spLocks noGrp="1"/>
          </p:cNvSpPr>
          <p:nvPr>
            <p:ph type="sldNum" sz="quarter" idx="12"/>
          </p:nvPr>
        </p:nvSpPr>
        <p:spPr/>
        <p:txBody>
          <a:bodyPr/>
          <a:lstStyle/>
          <a:p>
            <a:pPr>
              <a:defRPr/>
            </a:pPr>
            <a:fld id="{77AC0CFE-6013-4C3A-B749-EC4DD3D7C636}" type="slidenum">
              <a:rPr lang="en-US"/>
              <a:pPr>
                <a:defRPr/>
              </a:pPr>
              <a:t>9</a:t>
            </a:fld>
            <a:endParaRPr lang="en-US"/>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771</TotalTime>
  <Pages>0</Pages>
  <Words>4936</Words>
  <Characters>0</Characters>
  <Application>Microsoft Office PowerPoint</Application>
  <PresentationFormat>On-screen Show (4:3)</PresentationFormat>
  <Lines>0</Lines>
  <Paragraphs>969</Paragraphs>
  <Slides>66</Slides>
  <Notes>20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7" baseType="lpstr">
      <vt:lpstr>Arial</vt:lpstr>
      <vt:lpstr>Calibri</vt:lpstr>
      <vt:lpstr>Courier New</vt:lpstr>
      <vt:lpstr>Lucida Console</vt:lpstr>
      <vt:lpstr>新細明體</vt:lpstr>
      <vt:lpstr>Tahoma</vt:lpstr>
      <vt:lpstr>Times New Roman</vt:lpstr>
      <vt:lpstr>Wingdings</vt:lpstr>
      <vt:lpstr>ヒラギノ角ゴ Pro W3</vt:lpstr>
      <vt:lpstr>Office Theme</vt:lpstr>
      <vt:lpstr>Immagine</vt:lpstr>
      <vt:lpstr>PowerPoint Presentation</vt:lpstr>
      <vt:lpstr>Circuit and Packet Switching</vt:lpstr>
      <vt:lpstr>Packet Switching</vt:lpstr>
      <vt:lpstr>Packet Switching</vt:lpstr>
      <vt:lpstr>Packet Switching</vt:lpstr>
      <vt:lpstr>Packet Switching</vt:lpstr>
      <vt:lpstr>Protocols</vt:lpstr>
      <vt:lpstr>Encapsulation</vt:lpstr>
      <vt:lpstr>Network Layers</vt:lpstr>
      <vt:lpstr>Internet Layers</vt:lpstr>
      <vt:lpstr>Intermediate Layers</vt:lpstr>
      <vt:lpstr>Internet Packet Encapsulation</vt:lpstr>
      <vt:lpstr>Internet Packet Encapsulation</vt:lpstr>
      <vt:lpstr>The OSI Model</vt:lpstr>
      <vt:lpstr>Network Interfaces</vt:lpstr>
      <vt:lpstr>MAC Addresses</vt:lpstr>
      <vt:lpstr>Switch</vt:lpstr>
      <vt:lpstr>Combining Switches</vt:lpstr>
      <vt:lpstr>MAC Address Filtering</vt:lpstr>
      <vt:lpstr>Viewing and Changing MAC Addresses</vt:lpstr>
      <vt:lpstr>ARP</vt:lpstr>
      <vt:lpstr>ARP Spoofing</vt:lpstr>
      <vt:lpstr>ARP Poisoning (ARP Spoofing)</vt:lpstr>
      <vt:lpstr>Telnet Protocol (RFC 854)</vt:lpstr>
      <vt:lpstr>Wireshark</vt:lpstr>
      <vt:lpstr>PowerPoint Presentation</vt:lpstr>
      <vt:lpstr>DEMO 1: Configuration using Telnet </vt:lpstr>
      <vt:lpstr>DEMO 1: ARP Spoofing </vt:lpstr>
      <vt:lpstr>DEMO 1: catch  telnet password</vt:lpstr>
      <vt:lpstr>ARP Caches</vt:lpstr>
      <vt:lpstr>Poisoned ARP Caches</vt:lpstr>
      <vt:lpstr>DEMO 2: network DOS using ARP</vt:lpstr>
      <vt:lpstr>Networks: IP and TCP</vt:lpstr>
      <vt:lpstr>Internet Protocol</vt:lpstr>
      <vt:lpstr>IP Addresses and Packets</vt:lpstr>
      <vt:lpstr>IP Address Space and ICANN</vt:lpstr>
      <vt:lpstr>A Typical University’s IP Space</vt:lpstr>
      <vt:lpstr>IP Routing</vt:lpstr>
      <vt:lpstr>Internet Routes</vt:lpstr>
      <vt:lpstr>ICMP Attacks</vt:lpstr>
      <vt:lpstr>Smurf Attack</vt:lpstr>
      <vt:lpstr>IP Vulnerabilities</vt:lpstr>
      <vt:lpstr>Denial of Service Attack</vt:lpstr>
      <vt:lpstr>IP Traceback</vt:lpstr>
      <vt:lpstr>Probabilistic Packet Marking</vt:lpstr>
      <vt:lpstr>Transmission Control Protocol</vt:lpstr>
      <vt:lpstr>Ports</vt:lpstr>
      <vt:lpstr>TCP Packet Format</vt:lpstr>
      <vt:lpstr>Establishing TCP Connections</vt:lpstr>
      <vt:lpstr>SYN Flood</vt:lpstr>
      <vt:lpstr>TCP Data Transfer</vt:lpstr>
      <vt:lpstr>TCP Data Transfer and Teardown</vt:lpstr>
      <vt:lpstr>TCP Congestion Control</vt:lpstr>
      <vt:lpstr>Optimistic ACK Attack</vt:lpstr>
      <vt:lpstr>Session Hijacking</vt:lpstr>
      <vt:lpstr>IP Spoofing</vt:lpstr>
      <vt:lpstr>Blind IP Spoofing</vt:lpstr>
      <vt:lpstr>Non-Blind IP Spoofing</vt:lpstr>
      <vt:lpstr>Packet Sniffers</vt:lpstr>
      <vt:lpstr>Detecting Sniffers</vt:lpstr>
      <vt:lpstr>Stopping Packet Sniffing</vt:lpstr>
      <vt:lpstr>Port Knocking</vt:lpstr>
      <vt:lpstr>User Datagram Protocol</vt:lpstr>
      <vt:lpstr>Network Address Translation</vt:lpstr>
      <vt:lpstr>Translation</vt:lpstr>
      <vt:lpstr>IP Packet Modifications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dc:title>
  <dc:creator>Bernardo</dc:creator>
  <cp:lastModifiedBy>Computer Science</cp:lastModifiedBy>
  <cp:revision>163</cp:revision>
  <dcterms:modified xsi:type="dcterms:W3CDTF">2018-01-26T21:42:34Z</dcterms:modified>
</cp:coreProperties>
</file>