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7" r:id="rId11"/>
    <p:sldId id="265" r:id="rId12"/>
    <p:sldId id="266" r:id="rId13"/>
    <p:sldId id="268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32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21576-E546-4087-BEB9-948502D65F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925-389E-4F08-8A80-3BB099008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02A2-0293-4DD2-A5D0-0806E495B0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510-F274-40DB-BACE-E2B0FAD986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CBD5-2F6A-445E-A99C-873C7B4B2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A497-0A82-4AC0-8FCA-59115E33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654D-04F9-4482-BE2C-C5182A860B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DD91-663B-4F2A-ABCB-1D15A91A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9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 = (p* EP) + (1-p)(1-EP)</a:t>
            </a:r>
          </a:p>
          <a:p>
            <a:r>
              <a:rPr lang="en-US" dirty="0"/>
              <a:t>NA = (1 – EP)p + EP(1-p)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b="1" dirty="0"/>
              <a:t>NOTE: “Absolute” means a question with an obvious answer that responder will always say yes or no too. Like “Is the sky blue?” “Is this a picture of a triangle?”</a:t>
            </a:r>
          </a:p>
          <a:p>
            <a:r>
              <a:rPr lang="en-US" dirty="0"/>
              <a:t>- Don’t get too caught up in the math, just know the basic concept.</a:t>
            </a:r>
          </a:p>
          <a:p>
            <a:r>
              <a:rPr lang="en-US" dirty="0"/>
              <a:t>- Important that responder answers truthfully.</a:t>
            </a:r>
          </a:p>
        </p:txBody>
      </p:sp>
    </p:spTree>
    <p:extLst>
      <p:ext uri="{BB962C8B-B14F-4D97-AF65-F5344CB8AC3E}">
        <p14:creationId xmlns:p14="http://schemas.microsoft.com/office/powerpoint/2010/main" val="418280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 is the set of KV pairs that user </a:t>
            </a:r>
            <a:r>
              <a:rPr lang="en-US" dirty="0" err="1"/>
              <a:t>ui</a:t>
            </a:r>
            <a:r>
              <a:rPr lang="en-US" dirty="0"/>
              <a:t> has.</a:t>
            </a:r>
          </a:p>
          <a:p>
            <a:r>
              <a:rPr lang="en-US" dirty="0"/>
              <a:t>- Frequency is for each user they have a key in Si divided by n number of users.</a:t>
            </a:r>
          </a:p>
          <a:p>
            <a:r>
              <a:rPr lang="en-US" dirty="0"/>
              <a:t>- Mean is the sum of all values that are all the same k that are owned by users n.</a:t>
            </a:r>
          </a:p>
        </p:txBody>
      </p:sp>
    </p:spTree>
    <p:extLst>
      <p:ext uri="{BB962C8B-B14F-4D97-AF65-F5344CB8AC3E}">
        <p14:creationId xmlns:p14="http://schemas.microsoft.com/office/powerpoint/2010/main" val="25454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Be sure to point out the ids are sequential and sorted.</a:t>
            </a:r>
          </a:p>
          <a:p>
            <a:r>
              <a:rPr lang="en-US" dirty="0"/>
              <a:t>- For &lt;0,0&gt; you basically add a value that DNE. Like here there is a skip between .5 and -.9 for id1 and id3 so we add a single &lt;0,0&gt; pair.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Last step isn’t shown in the picture.</a:t>
            </a:r>
          </a:p>
          <a:p>
            <a:r>
              <a:rPr lang="en-US" dirty="0"/>
              <a:t>- True values like if we see .4 or 1.2323 and then the next value after conversion is &lt;1,.2&gt; like hmmm that might be false.</a:t>
            </a:r>
          </a:p>
          <a:p>
            <a:r>
              <a:rPr lang="en-US" dirty="0"/>
              <a:t>- If all true value mean = 0  or true mean = perturbed mean and all uniform perturbed keys are 0 or perturbed keys = - true mean then 0 mean. Total info loss.</a:t>
            </a:r>
          </a:p>
        </p:txBody>
      </p:sp>
    </p:spTree>
    <p:extLst>
      <p:ext uri="{BB962C8B-B14F-4D97-AF65-F5344CB8AC3E}">
        <p14:creationId xmlns:p14="http://schemas.microsoft.com/office/powerpoint/2010/main" val="23070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Values will be only 1 or -1, no .9 or anything. Also, this does nothing to key k.</a:t>
            </a:r>
          </a:p>
          <a:p>
            <a:r>
              <a:rPr lang="en-US" dirty="0"/>
              <a:t>- 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perturbed value in Harmony is simply scaled d times to counterbalance the effect of sampling, which may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cause bias.”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NOTE: Calibration is moved to data collector side. Shown in complete </a:t>
            </a:r>
            <a:r>
              <a:rPr lang="en-US" b="1" dirty="0" err="1"/>
              <a:t>PrivKV</a:t>
            </a:r>
            <a:r>
              <a:rPr lang="en-US" b="1" dirty="0"/>
              <a:t>. Also, key k is not changed.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3 changes to calibration: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Moved to data collector.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Scaling by d is moved to complete </a:t>
            </a:r>
            <a:r>
              <a:rPr lang="en-US" b="0" dirty="0" err="1"/>
              <a:t>PrivKV</a:t>
            </a:r>
            <a:r>
              <a:rPr lang="en-US" b="0" dirty="0"/>
              <a:t> by summing the values of the sample keys to get the mean. (Complete </a:t>
            </a:r>
            <a:r>
              <a:rPr lang="en-US" b="0" dirty="0" err="1"/>
              <a:t>PrivKV</a:t>
            </a:r>
            <a:r>
              <a:rPr lang="en-US" b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If N users have the same key, they can perturb values together. However, the mean estimation will maybe be biased, but will improve accuracy (especially with small privacy budget).</a:t>
            </a:r>
          </a:p>
          <a:p>
            <a:pPr marL="628650" lvl="1" indent="-171450">
              <a:buFontTx/>
              <a:buChar char="-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9001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reduce communication cost to O(1), Line 2 does random sample of keys to report to data collector.</a:t>
            </a:r>
          </a:p>
          <a:p>
            <a:pPr marL="171450" indent="-171450">
              <a:buFontTx/>
              <a:buChar char="-"/>
            </a:pPr>
            <a:r>
              <a:rPr lang="en-US" dirty="0"/>
              <a:t>&lt;</a:t>
            </a:r>
            <a:r>
              <a:rPr lang="en-US" dirty="0" err="1"/>
              <a:t>k,v</a:t>
            </a:r>
            <a:r>
              <a:rPr lang="en-US" dirty="0"/>
              <a:t>&gt; to  (4)&lt;k, v*&gt; to (5)&lt;1,v*&gt; or &lt;0,0&gt; , remember doesn’t affect mean estimation because we calibrate the values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user DNE case, give the marijuana card example.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8987-9447-43FB-97F7-82D616E56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17605-37FF-4D20-84EC-2F616F54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46CD-ED52-4FD2-AC51-25C56F41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BE38-773C-48B5-BC1D-045D898531B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88DA-066A-4C96-9CB3-D3EB5F79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AD88-61F1-4463-A4A1-47D03F42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C32E-37BE-472C-8F8E-DF6884E2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396B-E154-466D-AED0-38146E56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2985-7F30-49F1-BDED-ED7336B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4BD7-CF1B-473A-B6A3-11BB0C6567C2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BF39-E15E-4A8E-9B01-7238CB7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B90B-7DF7-4608-98BE-AEF61EF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50FAF-C708-44F2-A2CC-EF0F49D9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8A80-D2B9-4EE6-BBFA-8AFE68A1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A9A7-76F7-41CF-81A5-C553F92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2894-6718-4E20-8F2D-3CCD61F8E669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3B0-A5E0-4DAA-943B-A4EA7CBD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1E6D-A513-41CF-9FA9-88D7821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3ED9-6533-4808-867F-68A484BC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3CF0-1622-44FD-B3C5-31D254C6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5F7F-9884-41EB-8ED4-0FDE6469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83F-FFE9-4299-98B4-61F46144EB70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DED-FEE4-4F50-92EC-3B30FE8C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CD14-3593-4ECD-907A-C47DE69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5846" y="6356349"/>
            <a:ext cx="2743200" cy="365125"/>
          </a:xfrm>
        </p:spPr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FA29-527C-4066-831A-CDA4CDFF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C19C-6009-4319-9E5D-3FB9596C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8E6F-3F81-4E15-BA6D-2BD1974D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9DAA4B-1450-4774-97A4-B88638E16613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6C30-2676-4B9A-97C5-C301B3EB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CC86-7B0F-483E-A69A-E23B176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BEAC-DD4C-4E68-834A-06837E30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8B83-6315-43AF-B0B1-632947AC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DE758-9F17-46BC-87EB-9DD556D1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DA83-8C6E-46B4-9C84-21F58E76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B4E5FE-3717-456E-94AF-8A177C4455CC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44C5-120D-40DD-8DB2-71B79214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9DC8-8244-49AC-9EB6-11F35BC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CAA-6B94-4231-B08B-640DB2C3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5CCC-AFC1-4927-9E4E-E5B837F5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58EA-1DE6-4EA5-8A26-24457F21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E4439-6CC0-4949-BE22-2EFC72D3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F57E1-157A-47BF-A28E-EF5DF1E1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80640-6D6D-4C5D-8748-67000B3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7C35-A9D2-45F8-8C00-45FE6F749437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DFDEA-CE84-44A8-8AD0-30071365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A27E-12B3-4033-B8E4-F67803C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488C-2613-4C1A-ADBC-B9CD08CE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E71632-9529-44B7-AB3C-FA14B440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268D-8E11-46D6-AC65-D1EE25497A5A}" type="datetime1">
              <a:rPr lang="en-US" smtClean="0"/>
              <a:t>11/16/2018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3E14CB-2A83-4C53-805C-F408D99D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1650A7-CAE4-40FE-9E13-E1649D12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4454-806F-4B78-A7C1-9174AAC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CDD4C95-4CEB-4426-862B-56866AE26054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50AA-91C4-4B4E-BC53-F83BF53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8F3C-607D-4A66-88AE-EF389DD1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6DCD-A735-48D0-8D54-E6303B71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E744-8DA1-45BF-BD7A-E7C1589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10484-58AA-4E4E-BDD6-187438EE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2C1F3-C03B-402B-AC4A-CF9D29BB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AB15-6371-4114-B6F1-9F2D535AC633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E2A20-40DB-4CD1-835B-FEC7E30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115BE-9142-49D7-B48A-BC660FD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E7F-632A-4883-BCA4-32075E4D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494B3-5635-44CA-B0F7-365AA355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03F6-A3EA-451A-BCE1-39F4A2A7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BB10-F64B-47D2-8877-78ED6AD5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CB35-346B-462D-8462-D2D246E8B9E0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054E-DEAB-452F-99B6-6EF127E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4AE3-9155-4F83-A7AE-140C459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400F4-17AA-4A11-A24A-098BB07D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B09E-D11E-4F79-A939-39E955A6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04E4-C5F9-4247-B423-35164ECD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4B01-F70C-4C7F-8D01-81FB6DE62B01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FBA1-C4B2-441F-ACD5-9A5C9310D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8721-F65A-408D-B726-650C0C54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F7BF-9CE1-445B-A11D-5ADE122B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1788350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 err="1"/>
              <a:t>PrivKV</a:t>
            </a:r>
            <a:r>
              <a:rPr lang="en-US" sz="4000" dirty="0"/>
              <a:t>: Local Differential Privacy for Key-Value 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C49D-4437-4F6C-9032-EB5275C3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470562"/>
            <a:ext cx="5293449" cy="1371405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CSC 6223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Wasfi </a:t>
            </a:r>
            <a:r>
              <a:rPr lang="en-US" sz="2000" dirty="0" err="1"/>
              <a:t>Momen</a:t>
            </a:r>
            <a:endParaRPr lang="en-US" sz="2000" dirty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11/16/18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63BDE0C1-5FEF-4385-B56E-3933616DA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F650A82-4CA9-440D-9DA2-8CEEC5A25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7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Key-Value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400" dirty="0"/>
                  <a:t> (continuous) and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sz="2400" dirty="0"/>
                  <a:t>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number of key pairs: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frequency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portion of users who possess a KV pair whose key is </a:t>
                </a:r>
                <a:r>
                  <a:rPr lang="en-US" sz="2400" i="1" dirty="0"/>
                  <a:t>k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n </a:t>
                </a:r>
                <a:r>
                  <a:rPr lang="en-US" sz="2400" dirty="0"/>
                  <a:t>users: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mean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mean of all values in KV pairs whose key is </a:t>
                </a:r>
                <a:r>
                  <a:rPr lang="en-US" sz="2400" i="1" dirty="0"/>
                  <a:t>k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n</a:t>
                </a:r>
                <a:r>
                  <a:rPr lang="en-US" sz="2400" dirty="0"/>
                  <a:t> users</a:t>
                </a:r>
                <a:r>
                  <a:rPr lang="en-US" sz="2400" i="1" dirty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/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|{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/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0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/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Conversion Process (all KV pairs are sorted in ascending order by keys):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converted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KV pair that doesn’t exist, we add an empty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blipFill>
                <a:blip r:embed="rId3"/>
                <a:stretch>
                  <a:fillRect l="-406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C689C-DB2F-4DB5-89C9-2EED1D931E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55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all keys are either 0 or 1 (binary). By a certain probability, we change flip the key to its opposite so that the data collector cannot predict a user has had a KV pair.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are changed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1,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0,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1 to 0, then set value to 0 since key is empty and missing. (Mean estimation preserved)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0 to 1, then randomly set key a value between [-1, 1] in the continuous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582FF-56FC-4470-9DC0-6EDD60B6D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239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92619-71C7-43A4-BEDE-461C0E929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step introduces a flaw since a random value is assigned (0 to 1).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 will be able to guess a true value given many values with high confidence.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the case that the true values deviate from the uniform randomness of [-1,1].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uniform distribution also allows for a mean of 0–affecting the mean estimation for that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fix, we perturb a value regardless whether it is real or assigned value in the conversion process.</a:t>
            </a:r>
          </a:p>
        </p:txBody>
      </p:sp>
    </p:spTree>
    <p:extLst>
      <p:ext uri="{BB962C8B-B14F-4D97-AF65-F5344CB8AC3E}">
        <p14:creationId xmlns:p14="http://schemas.microsoft.com/office/powerpoint/2010/main" val="270543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Proper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dirty="0"/>
              <a:t>Mainly relies on </a:t>
            </a:r>
            <a:r>
              <a:rPr lang="en-US" sz="1600" i="1" dirty="0"/>
              <a:t>Harmony </a:t>
            </a:r>
          </a:p>
          <a:p>
            <a:pPr lvl="1"/>
            <a:r>
              <a:rPr lang="en-US" sz="1600" dirty="0"/>
              <a:t>[31] T. T. </a:t>
            </a:r>
            <a:r>
              <a:rPr lang="en-US" sz="1600" dirty="0" err="1"/>
              <a:t>Nguyˆen</a:t>
            </a:r>
            <a:r>
              <a:rPr lang="en-US" sz="1600" dirty="0"/>
              <a:t>, X. Xiao, Y. Yang, S. C. Hui, H. Shin, and J. Shin. Collecting and analyzing data from smart device users with local differential privacy. arXiv:1606.05053, 2016</a:t>
            </a:r>
          </a:p>
          <a:p>
            <a:r>
              <a:rPr lang="en-US" sz="1600" dirty="0"/>
              <a:t>Converts numerical values in KV pairs to binary and perturb with RR.</a:t>
            </a:r>
          </a:p>
          <a:p>
            <a:pPr lvl="1"/>
            <a:r>
              <a:rPr lang="en-US" sz="1600" dirty="0"/>
              <a:t>Values will be either -1 or 1 (discrete); d is the set of natural numbers {0, 1, 2…}</a:t>
            </a:r>
          </a:p>
          <a:p>
            <a:pPr lvl="1"/>
            <a:r>
              <a:rPr lang="en-US" sz="1600" dirty="0"/>
              <a:t>However, mean will be biased, so we will need to calculate the bias via a calibration which can be done by the data collector or data producer.</a:t>
            </a:r>
          </a:p>
          <a:p>
            <a:pPr lvl="1"/>
            <a:endParaRPr lang="en-US" sz="16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CB3FD3-F3CF-4CFE-9EEA-6D6CC2959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" b="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10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E186-824E-40E6-A74D-FF887970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</p:spPr>
        <p:txBody>
          <a:bodyPr/>
          <a:lstStyle/>
          <a:p>
            <a:r>
              <a:rPr lang="en-US"/>
              <a:t>Value Perturbation Primitive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75AE1-9D25-4376-A0CC-39D0A41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D73C8-7C58-459C-A584-3A38C8124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2" y="1702778"/>
            <a:ext cx="5291666" cy="4074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8D478-4D39-44C0-8EEF-7FDFBA296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99" y="2122307"/>
            <a:ext cx="5959202" cy="3235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1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Local </a:t>
            </a:r>
            <a:r>
              <a:rPr lang="en-US" sz="4400" dirty="0" err="1"/>
              <a:t>Pertubation</a:t>
            </a:r>
            <a:r>
              <a:rPr lang="en-US" sz="4400" dirty="0"/>
              <a:t>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0B5A1-B819-44B7-BA56-B7BC3E4EE35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0" y="2438400"/>
                <a:ext cx="5127029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1600" dirty="0"/>
                  <a:t>Combining VPP and </a:t>
                </a:r>
                <a:r>
                  <a:rPr lang="en-US" sz="1600" i="1" dirty="0"/>
                  <a:t>Harmony</a:t>
                </a:r>
                <a:r>
                  <a:rPr lang="en-US" sz="1600" dirty="0"/>
                  <a:t> implementation with privacy budgets to provide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600" dirty="0"/>
                  <a:t>-LDP).</a:t>
                </a:r>
              </a:p>
              <a:p>
                <a:r>
                  <a:rPr lang="en-US" sz="1600" dirty="0"/>
                  <a:t>Returns a perturbed KV pair and its index j.</a:t>
                </a:r>
              </a:p>
              <a:p>
                <a:r>
                  <a:rPr lang="en-US" sz="1600" dirty="0"/>
                  <a:t>If user has the key, then we can perturb the value by VPP and the key by RR.</a:t>
                </a:r>
              </a:p>
              <a:p>
                <a:r>
                  <a:rPr lang="en-US" sz="1600" dirty="0"/>
                  <a:t>If user does not have the key, we still perturb the value by some random number from [-1,1] (continuous) and the opposite cases and probability of RR.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0B5A1-B819-44B7-BA56-B7BC3E4EE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0" y="2438400"/>
                <a:ext cx="5127029" cy="3785419"/>
              </a:xfrm>
              <a:blipFill>
                <a:blip r:embed="rId3"/>
                <a:stretch>
                  <a:fillRect l="-476" t="-1127" r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286614-826A-4B64-BDB7-35A310D70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64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960-F4A0-4B10-82B8-E982A07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1ACF-EDEC-4206-A3A7-A6E8E4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  <a:p>
            <a:r>
              <a:rPr lang="en-US" dirty="0"/>
              <a:t>Basic Concepts</a:t>
            </a:r>
          </a:p>
          <a:p>
            <a:r>
              <a:rPr lang="en-US" dirty="0"/>
              <a:t>Key-Value Protocols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4577D5-5140-400D-90F7-00E55F2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/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𝐶𝑎𝑛𝑐𝑒𝑟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𝐻𝐼𝑉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0.9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/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try to perturb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𝐶𝑎𝑛𝑐𝑒𝑟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Fever, 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resulting relationship between the value and key is disturbed.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blipFill>
                <a:blip r:embed="rId4"/>
                <a:stretch>
                  <a:fillRect t="-4569" r="-117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18E-857B-47AF-A709-B4BDEB4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ECE8-D5A2-4594-A299-5F11555D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a “privacy-preserving key-value data collection for frequency and mean estimation in local setting” with an </a:t>
            </a:r>
            <a:r>
              <a:rPr lang="en-US" sz="2400" i="1" dirty="0"/>
              <a:t>un</a:t>
            </a:r>
            <a:r>
              <a:rPr lang="en-US" sz="2400" dirty="0"/>
              <a:t>trusted data collector/maintainer/publisher.</a:t>
            </a:r>
          </a:p>
          <a:p>
            <a:r>
              <a:rPr lang="en-US" sz="2400" dirty="0"/>
              <a:t>Use a </a:t>
            </a:r>
            <a:r>
              <a:rPr lang="en-US" sz="2400" i="1" dirty="0"/>
              <a:t>lot </a:t>
            </a:r>
            <a:r>
              <a:rPr lang="en-US" sz="2400" dirty="0"/>
              <a:t>of prior research to provide a new protocol.</a:t>
            </a:r>
          </a:p>
          <a:p>
            <a:pPr lvl="1"/>
            <a:r>
              <a:rPr lang="en-US" sz="1400" dirty="0"/>
              <a:t>[5] R. </a:t>
            </a:r>
            <a:r>
              <a:rPr lang="en-US" sz="1400" dirty="0" err="1"/>
              <a:t>Bassily</a:t>
            </a:r>
            <a:r>
              <a:rPr lang="en-US" sz="1400" dirty="0"/>
              <a:t> and A. Smith. Local, private, efficient protocols for succinct histograms. In STOC, pages 127–135. ACM, 2015.</a:t>
            </a:r>
          </a:p>
          <a:p>
            <a:pPr lvl="1"/>
            <a:r>
              <a:rPr lang="en-US" sz="1400" dirty="0"/>
              <a:t>[6] R. </a:t>
            </a:r>
            <a:r>
              <a:rPr lang="en-US" sz="1400" dirty="0" err="1"/>
              <a:t>Bassily</a:t>
            </a:r>
            <a:r>
              <a:rPr lang="en-US" sz="1400" dirty="0"/>
              <a:t>, U. Stemmer, A. G. </a:t>
            </a:r>
            <a:r>
              <a:rPr lang="en-US" sz="1400" dirty="0" err="1"/>
              <a:t>Thakurta</a:t>
            </a:r>
            <a:r>
              <a:rPr lang="en-US" sz="1400" dirty="0"/>
              <a:t>, et al. Practical locally private heavy hitters. In NIPS, pages 2285–2293, 2017.</a:t>
            </a:r>
          </a:p>
          <a:p>
            <a:pPr lvl="1"/>
            <a:r>
              <a:rPr lang="en-US" sz="1400" dirty="0"/>
              <a:t>[31] T. T. </a:t>
            </a:r>
            <a:r>
              <a:rPr lang="en-US" sz="1400" dirty="0" err="1"/>
              <a:t>Nguyˆen</a:t>
            </a:r>
            <a:r>
              <a:rPr lang="en-US" sz="1400" dirty="0"/>
              <a:t>, X. Xiao, Y. Yang, S. C. Hui, H. Shin, and J. Shin. Collecting and analyzing data from smart device users with local differential privacy. arXiv:1606.05053, 2016</a:t>
            </a:r>
          </a:p>
          <a:p>
            <a:pPr lvl="1"/>
            <a:r>
              <a:rPr lang="en-US" sz="1400" dirty="0"/>
              <a:t>[41] Y. Wang, X. Wu, and D. Hu. Using randomized response for differential privacy preserving data collection. In EDBT/ICDT Workshops, 2016</a:t>
            </a:r>
          </a:p>
          <a:p>
            <a:pPr lvl="1"/>
            <a:r>
              <a:rPr lang="en-US" sz="1400" dirty="0"/>
              <a:t>[42] S. L. Warner. Randomized response: A survey technique for eliminating evasive answer bias. Journal of the American Statistical Association ,60(309):63–69, 1965</a:t>
            </a:r>
          </a:p>
          <a:p>
            <a:pPr lvl="1"/>
            <a:r>
              <a:rPr lang="en-US" sz="1400" dirty="0"/>
              <a:t>…and many more</a:t>
            </a:r>
          </a:p>
          <a:p>
            <a:r>
              <a:rPr lang="en-US" sz="2400" dirty="0"/>
              <a:t>Also provide options for iterative optimization (</a:t>
            </a:r>
            <a:r>
              <a:rPr lang="en-US" sz="2400" dirty="0" err="1"/>
              <a:t>PrivKVM</a:t>
            </a:r>
            <a:r>
              <a:rPr lang="en-US" sz="2400" dirty="0"/>
              <a:t>) and for iterative cost analysis (</a:t>
            </a:r>
            <a:r>
              <a:rPr lang="en-US" sz="2400" dirty="0" err="1"/>
              <a:t>PrivKVM</a:t>
            </a:r>
            <a:r>
              <a:rPr lang="en-US" sz="2400" baseline="30000" dirty="0"/>
              <a:t>+</a:t>
            </a:r>
            <a:r>
              <a:rPr lang="en-US" sz="2400" dirty="0"/>
              <a:t>)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27CB-43BC-47D9-AA60-0D9BC10F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0D4B-681C-4417-9255-25DEA28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-local differential privacy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-LDP):</a:t>
                </a:r>
              </a:p>
              <a:p>
                <a:pPr lvl="1"/>
                <a:r>
                  <a:rPr lang="en-US" sz="2000" dirty="0"/>
                  <a:t>A randomized algorithm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satisfies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-local differential privacy, if and only if for any two input tuples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and for any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the following inequality always holds.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Data collector cannot see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to infer whether it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000" dirty="0"/>
                  <a:t>; “</a:t>
                </a:r>
                <a:r>
                  <a:rPr lang="en-US" sz="2000" i="1" dirty="0"/>
                  <a:t>which is different from the centralized differential privacy defined on two neighboring datasets that only differ in one record.</a:t>
                </a:r>
                <a:r>
                  <a:rPr lang="en-US" sz="2000" dirty="0"/>
                  <a:t>”</a:t>
                </a:r>
              </a:p>
              <a:p>
                <a:r>
                  <a:rPr lang="en-US" sz="2400" dirty="0"/>
                  <a:t>Sequential Composition:</a:t>
                </a:r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randomized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each providing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–local differential privacy. Then the sequence of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collectively provides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–local differential privacy.</a:t>
                </a:r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A36CA-0593-4062-9A0E-BFD80194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/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1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F2F3-74F7-424A-BBB4-114786BD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SUXXXX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A376-BC48-44E7-A4E9-0FAF4004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Ngyuen</a:t>
            </a:r>
            <a:r>
              <a:rPr lang="en-US" dirty="0"/>
              <a:t> et 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206C0-CC77-42DF-AE46-410C5BA5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8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2FE-1145-4A99-9E91-782DA600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 Ask responder to answer a question truthfully based on probability such that the answerer can retain plausible deniability.  </a:t>
                </a:r>
              </a:p>
              <a:p>
                <a:r>
                  <a:rPr lang="en-US" sz="2400" dirty="0"/>
                  <a:t>Flip a coin, if tails then yes and if heads then answer yes/no truthfully.</a:t>
                </a:r>
              </a:p>
              <a:p>
                <a:r>
                  <a:rPr lang="en-US" sz="2400" dirty="0"/>
                  <a:t>Specifically,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den>
                    </m:f>
                  </m:oMath>
                </a14:m>
                <a:r>
                  <a:rPr lang="en-US" sz="2400" dirty="0"/>
                  <a:t> with </a:t>
                </a:r>
                <a:r>
                  <a:rPr lang="en-US" sz="2400" i="1" dirty="0"/>
                  <a:t>EP </a:t>
                </a:r>
                <a:r>
                  <a:rPr lang="en-US" sz="2400" dirty="0"/>
                  <a:t>as the true proportion of answers out of </a:t>
                </a:r>
                <a:r>
                  <a:rPr lang="en-US" sz="2400" i="1" dirty="0"/>
                  <a:t>YA </a:t>
                </a:r>
                <a:r>
                  <a:rPr lang="en-US" sz="2400" dirty="0"/>
                  <a:t>yes answers. (note that p can’t be ½)</a:t>
                </a:r>
              </a:p>
              <a:p>
                <a:r>
                  <a:rPr lang="en-US" sz="2400" dirty="0"/>
                  <a:t>Example: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  <a:blipFill>
                <a:blip r:embed="rId3"/>
                <a:stretch>
                  <a:fillRect l="-812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4C52C-09A9-4A00-B983-A299EF0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85B99-2BB0-4154-A22C-C177154F1326}"/>
              </a:ext>
            </a:extLst>
          </p:cNvPr>
          <p:cNvSpPr txBox="1"/>
          <p:nvPr/>
        </p:nvSpPr>
        <p:spPr>
          <a:xfrm>
            <a:off x="2494042" y="4273611"/>
            <a:ext cx="41421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Understanding Question (p=½)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responses, probability ½ to answer.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250 answered the question and 250 didn’t.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479 Yes – 250 = 229/250 = .916 = 91.6%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No / 250 = .084 = 8.4 %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12255-9369-45EF-A676-503E7B34E1BB}"/>
              </a:ext>
            </a:extLst>
          </p:cNvPr>
          <p:cNvSpPr txBox="1"/>
          <p:nvPr/>
        </p:nvSpPr>
        <p:spPr>
          <a:xfrm>
            <a:off x="7211628" y="3771026"/>
            <a:ext cx="414217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Scenario Question (p=⅓)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cards: one with question, one with absolute no, one with absolute yes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answer question.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⅔ to answer yes or no.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absolute yes and no cancel out. Yes minus no gives 3 times the actual answers.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eponses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 yes, 80 no.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– 20 = 60, so 60%</a:t>
            </a:r>
          </a:p>
        </p:txBody>
      </p:sp>
    </p:spTree>
    <p:extLst>
      <p:ext uri="{BB962C8B-B14F-4D97-AF65-F5344CB8AC3E}">
        <p14:creationId xmlns:p14="http://schemas.microsoft.com/office/powerpoint/2010/main" val="316215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modify RR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-local differential privacy, we change </a:t>
                </a:r>
                <a:r>
                  <a:rPr lang="en-US" i="1" dirty="0"/>
                  <a:t>p</a:t>
                </a:r>
                <a:r>
                  <a:rPr lang="en-US" dirty="0"/>
                  <a:t> probability to be: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the data collector will need </a:t>
                </a:r>
                <a:r>
                  <a:rPr lang="en-US" i="1" dirty="0"/>
                  <a:t>f  </a:t>
                </a:r>
                <a:r>
                  <a:rPr lang="en-US" dirty="0"/>
                  <a:t>“true” answers: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−1+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34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1785</Words>
  <Application>Microsoft Office PowerPoint</Application>
  <PresentationFormat>Widescreen</PresentationFormat>
  <Paragraphs>138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Source Sans Pro</vt:lpstr>
      <vt:lpstr>Times New Roman</vt:lpstr>
      <vt:lpstr>Office Theme</vt:lpstr>
      <vt:lpstr>PrivKV: Local Differential Privacy for Key-Value Structured Data</vt:lpstr>
      <vt:lpstr>Overview</vt:lpstr>
      <vt:lpstr>Background/Related Work</vt:lpstr>
      <vt:lpstr>Background/Related Work</vt:lpstr>
      <vt:lpstr>PrivKV goals</vt:lpstr>
      <vt:lpstr>Basic Concepts</vt:lpstr>
      <vt:lpstr>Laplace SUXXXX</vt:lpstr>
      <vt:lpstr>Randomized Response</vt:lpstr>
      <vt:lpstr>Randomized Response</vt:lpstr>
      <vt:lpstr>Definition of Key-Value Protocol</vt:lpstr>
      <vt:lpstr>Flawed Key-Value Perturbation Protocol</vt:lpstr>
      <vt:lpstr>Flawed Key-Value Perturbation Protocol</vt:lpstr>
      <vt:lpstr>Flawed Key-Value Perturbation Protocol</vt:lpstr>
      <vt:lpstr>Proper Perturbation</vt:lpstr>
      <vt:lpstr>Value Perturbation Primitive</vt:lpstr>
      <vt:lpstr>Local Pertubation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PrivKV: Local Differential Privacy for Key-Value Structured Data</dc:title>
  <dc:creator>Wasfi</dc:creator>
  <cp:lastModifiedBy>Wasfi</cp:lastModifiedBy>
  <cp:revision>54</cp:revision>
  <dcterms:created xsi:type="dcterms:W3CDTF">2018-11-16T10:50:29Z</dcterms:created>
  <dcterms:modified xsi:type="dcterms:W3CDTF">2018-11-16T11:38:37Z</dcterms:modified>
</cp:coreProperties>
</file>