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Old Standard TT"/>
      <p:regular r:id="rId32"/>
      <p:bold r:id="rId33"/>
      <p:italic r:id="rId34"/>
    </p:embeddedFont>
    <p:embeddedFont>
      <p:font typeface="Helvetica Neue"/>
      <p:regular r:id="rId35"/>
      <p:bold r:id="rId36"/>
      <p:italic r:id="rId37"/>
      <p:boldItalic r:id="rId38"/>
    </p:embeddedFont>
    <p:embeddedFont>
      <p:font typeface="Cambria Math"/>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645CCE7-3764-421D-AB15-28EEFC8C77E1}">
  <a:tblStyle styleId="{4645CCE7-3764-421D-AB15-28EEFC8C77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ldStandardTT-bold.fntdata"/><Relationship Id="rId10" Type="http://schemas.openxmlformats.org/officeDocument/2006/relationships/slide" Target="slides/slide4.xml"/><Relationship Id="rId32" Type="http://schemas.openxmlformats.org/officeDocument/2006/relationships/font" Target="fonts/OldStandardTT-regular.fntdata"/><Relationship Id="rId13" Type="http://schemas.openxmlformats.org/officeDocument/2006/relationships/slide" Target="slides/slide7.xml"/><Relationship Id="rId35" Type="http://schemas.openxmlformats.org/officeDocument/2006/relationships/font" Target="fonts/HelveticaNeue-regular.fntdata"/><Relationship Id="rId12" Type="http://schemas.openxmlformats.org/officeDocument/2006/relationships/slide" Target="slides/slide6.xml"/><Relationship Id="rId34" Type="http://schemas.openxmlformats.org/officeDocument/2006/relationships/font" Target="fonts/OldStandardTT-italic.fntdata"/><Relationship Id="rId15" Type="http://schemas.openxmlformats.org/officeDocument/2006/relationships/slide" Target="slides/slide9.xml"/><Relationship Id="rId37" Type="http://schemas.openxmlformats.org/officeDocument/2006/relationships/font" Target="fonts/HelveticaNeue-italic.fntdata"/><Relationship Id="rId14" Type="http://schemas.openxmlformats.org/officeDocument/2006/relationships/slide" Target="slides/slide8.xml"/><Relationship Id="rId36" Type="http://schemas.openxmlformats.org/officeDocument/2006/relationships/font" Target="fonts/HelveticaNeue-bold.fntdata"/><Relationship Id="rId17" Type="http://schemas.openxmlformats.org/officeDocument/2006/relationships/slide" Target="slides/slide11.xml"/><Relationship Id="rId39" Type="http://schemas.openxmlformats.org/officeDocument/2006/relationships/font" Target="fonts/CambriaMath-regular.fntdata"/><Relationship Id="rId16" Type="http://schemas.openxmlformats.org/officeDocument/2006/relationships/slide" Target="slides/slide10.xml"/><Relationship Id="rId38" Type="http://schemas.openxmlformats.org/officeDocument/2006/relationships/font" Target="fonts/HelveticaNeue-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oro.open.ac.uk/54687/1/594090.pdf"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d7b5498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d7b5498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d7b54987b_1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d7b54987b_1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d7b54987b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d7b54987b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d7b54987b_1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d7b54987b_1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d7b54987b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d7b54987b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d7b54987b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d7b54987b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d7b54987b_1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d7b54987b_1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d7b54987b_1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d7b54987b_1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d7b54987b_1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d7b54987b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d7b54987b_1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d7b54987b_1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d7b54987b_1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d7b54987b_1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FDI try to match prob of false alarm and their attack</a:t>
            </a:r>
            <a:endParaRPr/>
          </a:p>
          <a:p>
            <a:pPr indent="-298450" lvl="0" marL="457200" rtl="0" algn="l">
              <a:spcBef>
                <a:spcPts val="0"/>
              </a:spcBef>
              <a:spcAft>
                <a:spcPts val="0"/>
              </a:spcAft>
              <a:buSzPts val="1100"/>
              <a:buChar char="-"/>
            </a:pPr>
            <a:r>
              <a:rPr lang="en"/>
              <a:t>Sensitivity Conjecture is used for </a:t>
            </a:r>
            <a:r>
              <a:rPr lang="en"/>
              <a:t>uncertainty</a:t>
            </a:r>
            <a:r>
              <a:rPr lang="en"/>
              <a:t> of bits: trying to figure out bits flipping 0 or 1. But block never found till now.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d7b54987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d7b54987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d7b54987b_1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d7b54987b_1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d7b54987b_1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d7b54987b_1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d7b54987b_1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d7b54987b_1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d7b54987b_1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d7b54987b_1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d7b54987b_1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d7b54987b_1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d7b54987b_1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d7b54987b_1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d7b54987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d7b54987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d7b54987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d7b54987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d7b54987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d7b54987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ICS is the superset term in which SCADA and DCS can be under. SCADA can be inside DCS, but honestly confusing </a:t>
            </a:r>
            <a:r>
              <a:rPr lang="en"/>
              <a:t>terminology. More info here: </a:t>
            </a:r>
            <a:r>
              <a:rPr lang="en" u="sng">
                <a:solidFill>
                  <a:schemeClr val="hlink"/>
                </a:solidFill>
                <a:hlinkClick r:id="rId2"/>
              </a:rPr>
              <a:t>http://oro.open.ac.uk/54687/1/594090.pdf</a:t>
            </a:r>
            <a:r>
              <a:rPr lang="en"/>
              <a:t> </a:t>
            </a:r>
            <a:r>
              <a:rPr lang="en"/>
              <a:t> </a:t>
            </a:r>
            <a:endParaRPr/>
          </a:p>
          <a:p>
            <a:pPr indent="-298450" lvl="0" marL="457200" rtl="0" algn="l">
              <a:spcBef>
                <a:spcPts val="0"/>
              </a:spcBef>
              <a:spcAft>
                <a:spcPts val="0"/>
              </a:spcAft>
              <a:buSzPts val="1100"/>
              <a:buChar char="-"/>
            </a:pPr>
            <a:r>
              <a:rPr lang="en"/>
              <a:t>Toilet example: Your toilet is a control system. Flush, fill till level, stop and wait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d7b54987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d7b54987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d7b54987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d7b54987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d7b54987b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d7b54987b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d7b54987b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d7b54987b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1425" y="1700075"/>
            <a:ext cx="8118600" cy="787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1" name="Google Shape;11;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3" name="Shape 13"/>
        <p:cNvGrpSpPr/>
        <p:nvPr/>
      </p:nvGrpSpPr>
      <p:grpSpPr>
        <a:xfrm>
          <a:off x="0" y="0"/>
          <a:ext cx="0" cy="0"/>
          <a:chOff x="0" y="0"/>
          <a:chExt cx="0" cy="0"/>
        </a:xfrm>
      </p:grpSpPr>
      <p:cxnSp>
        <p:nvCxnSpPr>
          <p:cNvPr id="14" name="Google Shape;14;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5" name="Google Shape;15;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idx="1" type="body"/>
          </p:nvPr>
        </p:nvSpPr>
        <p:spPr>
          <a:xfrm>
            <a:off x="311700" y="1309988"/>
            <a:ext cx="8520600" cy="3077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Font typeface="Arial"/>
              <a:buChar char="●"/>
              <a:defRPr sz="1600">
                <a:latin typeface="Arial"/>
                <a:ea typeface="Arial"/>
                <a:cs typeface="Arial"/>
                <a:sym typeface="Arial"/>
              </a:defRPr>
            </a:lvl1pPr>
            <a:lvl2pPr indent="-317500" lvl="1" marL="914400">
              <a:spcBef>
                <a:spcPts val="1600"/>
              </a:spcBef>
              <a:spcAft>
                <a:spcPts val="0"/>
              </a:spcAft>
              <a:buSzPts val="1400"/>
              <a:buFont typeface="Arial"/>
              <a:buChar char="○"/>
              <a:defRPr>
                <a:latin typeface="Arial"/>
                <a:ea typeface="Arial"/>
                <a:cs typeface="Arial"/>
                <a:sym typeface="Arial"/>
              </a:defRPr>
            </a:lvl2pPr>
            <a:lvl3pPr indent="-317500" lvl="2" marL="1371600">
              <a:spcBef>
                <a:spcPts val="1600"/>
              </a:spcBef>
              <a:spcAft>
                <a:spcPts val="0"/>
              </a:spcAft>
              <a:buSzPts val="1400"/>
              <a:buFont typeface="Arial"/>
              <a:buChar char="■"/>
              <a:defRPr>
                <a:latin typeface="Arial"/>
                <a:ea typeface="Arial"/>
                <a:cs typeface="Arial"/>
                <a:sym typeface="Arial"/>
              </a:defRPr>
            </a:lvl3pPr>
            <a:lvl4pPr indent="-317500" lvl="3" marL="1828800">
              <a:spcBef>
                <a:spcPts val="1600"/>
              </a:spcBef>
              <a:spcAft>
                <a:spcPts val="0"/>
              </a:spcAft>
              <a:buSzPts val="1400"/>
              <a:buFont typeface="Arial"/>
              <a:buChar char="●"/>
              <a:defRPr>
                <a:latin typeface="Arial"/>
                <a:ea typeface="Arial"/>
                <a:cs typeface="Arial"/>
                <a:sym typeface="Arial"/>
              </a:defRPr>
            </a:lvl4pPr>
            <a:lvl5pPr indent="-317500" lvl="4" marL="2286000">
              <a:spcBef>
                <a:spcPts val="1600"/>
              </a:spcBef>
              <a:spcAft>
                <a:spcPts val="0"/>
              </a:spcAft>
              <a:buSzPts val="1400"/>
              <a:buFont typeface="Arial"/>
              <a:buChar char="○"/>
              <a:defRPr>
                <a:latin typeface="Arial"/>
                <a:ea typeface="Arial"/>
                <a:cs typeface="Arial"/>
                <a:sym typeface="Arial"/>
              </a:defRPr>
            </a:lvl5pPr>
            <a:lvl6pPr indent="-317500" lvl="5" marL="2743200">
              <a:spcBef>
                <a:spcPts val="1600"/>
              </a:spcBef>
              <a:spcAft>
                <a:spcPts val="0"/>
              </a:spcAft>
              <a:buSzPts val="1400"/>
              <a:buFont typeface="Arial"/>
              <a:buChar char="■"/>
              <a:defRPr>
                <a:latin typeface="Arial"/>
                <a:ea typeface="Arial"/>
                <a:cs typeface="Arial"/>
                <a:sym typeface="Arial"/>
              </a:defRPr>
            </a:lvl6pPr>
            <a:lvl7pPr indent="-317500" lvl="6" marL="3200400">
              <a:spcBef>
                <a:spcPts val="1600"/>
              </a:spcBef>
              <a:spcAft>
                <a:spcPts val="0"/>
              </a:spcAft>
              <a:buSzPts val="1400"/>
              <a:buFont typeface="Arial"/>
              <a:buChar char="●"/>
              <a:defRPr>
                <a:latin typeface="Arial"/>
                <a:ea typeface="Arial"/>
                <a:cs typeface="Arial"/>
                <a:sym typeface="Arial"/>
              </a:defRPr>
            </a:lvl7pPr>
            <a:lvl8pPr indent="-317500" lvl="7" marL="3657600">
              <a:spcBef>
                <a:spcPts val="1600"/>
              </a:spcBef>
              <a:spcAft>
                <a:spcPts val="0"/>
              </a:spcAft>
              <a:buSzPts val="1400"/>
              <a:buFont typeface="Arial"/>
              <a:buChar char="○"/>
              <a:defRPr>
                <a:latin typeface="Arial"/>
                <a:ea typeface="Arial"/>
                <a:cs typeface="Arial"/>
                <a:sym typeface="Arial"/>
              </a:defRPr>
            </a:lvl8pPr>
            <a:lvl9pPr indent="-317500" lvl="8" marL="4114800">
              <a:spcBef>
                <a:spcPts val="1600"/>
              </a:spcBef>
              <a:spcAft>
                <a:spcPts val="1600"/>
              </a:spcAft>
              <a:buSzPts val="1400"/>
              <a:buFont typeface="Arial"/>
              <a:buChar char="■"/>
              <a:defRPr>
                <a:latin typeface="Arial"/>
                <a:ea typeface="Arial"/>
                <a:cs typeface="Arial"/>
                <a:sym typeface="Aria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4"/>
          <p:cNvSpPr/>
          <p:nvPr/>
        </p:nvSpPr>
        <p:spPr>
          <a:xfrm>
            <a:off x="0" y="100"/>
            <a:ext cx="9144000" cy="1045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4"/>
          <p:cNvCxnSpPr/>
          <p:nvPr/>
        </p:nvCxnSpPr>
        <p:spPr>
          <a:xfrm>
            <a:off x="-3300" y="1045300"/>
            <a:ext cx="9150600" cy="0"/>
          </a:xfrm>
          <a:prstGeom prst="straightConnector1">
            <a:avLst/>
          </a:prstGeom>
          <a:noFill/>
          <a:ln cap="flat" cmpd="sng" w="76200">
            <a:solidFill>
              <a:schemeClr val="accent5"/>
            </a:solidFill>
            <a:prstDash val="solid"/>
            <a:round/>
            <a:headEnd len="sm" w="sm" type="none"/>
            <a:tailEnd len="sm" w="sm" type="none"/>
          </a:ln>
        </p:spPr>
      </p:cxnSp>
      <p:sp>
        <p:nvSpPr>
          <p:cNvPr id="22" name="Google Shape;22;p4"/>
          <p:cNvSpPr txBox="1"/>
          <p:nvPr>
            <p:ph idx="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50088" y="1480325"/>
            <a:ext cx="8118600" cy="78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Privacy Recommendations for Future Distributed Control Systems</a:t>
            </a:r>
            <a:endParaRPr sz="3600"/>
          </a:p>
        </p:txBody>
      </p:sp>
      <p:sp>
        <p:nvSpPr>
          <p:cNvPr id="60" name="Google Shape;60;p13"/>
          <p:cNvSpPr txBox="1"/>
          <p:nvPr>
            <p:ph idx="1" type="subTitle"/>
          </p:nvPr>
        </p:nvSpPr>
        <p:spPr>
          <a:xfrm>
            <a:off x="446613" y="2875664"/>
            <a:ext cx="8118600" cy="787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200"/>
              <a:t>Master's Thesis Presentation</a:t>
            </a:r>
            <a:endParaRPr sz="2200"/>
          </a:p>
          <a:p>
            <a:pPr indent="0" lvl="0" marL="0" rtl="0" algn="ctr">
              <a:lnSpc>
                <a:spcPct val="115000"/>
              </a:lnSpc>
              <a:spcBef>
                <a:spcPts val="0"/>
              </a:spcBef>
              <a:spcAft>
                <a:spcPts val="0"/>
              </a:spcAft>
              <a:buClr>
                <a:schemeClr val="dk1"/>
              </a:buClr>
              <a:buSzPts val="1100"/>
              <a:buFont typeface="Arial"/>
              <a:buNone/>
            </a:pPr>
            <a:r>
              <a:rPr lang="en" sz="1400"/>
              <a:t>By Wasfi Momen</a:t>
            </a:r>
            <a:endParaRPr/>
          </a:p>
        </p:txBody>
      </p:sp>
      <p:sp>
        <p:nvSpPr>
          <p:cNvPr id="61" name="Google Shape;61;p13"/>
          <p:cNvSpPr txBox="1"/>
          <p:nvPr/>
        </p:nvSpPr>
        <p:spPr>
          <a:xfrm>
            <a:off x="4744250" y="3967100"/>
            <a:ext cx="4349700" cy="9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accent2"/>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200">
                <a:solidFill>
                  <a:schemeClr val="accent2"/>
                </a:solidFill>
                <a:latin typeface="Old Standard TT"/>
                <a:ea typeface="Old Standard TT"/>
                <a:cs typeface="Old Standard TT"/>
                <a:sym typeface="Old Standard TT"/>
              </a:rPr>
              <a:t>Committee Members: Dr. Yubao Wu and Dr. Ashwin Ashok </a:t>
            </a:r>
            <a:endParaRPr sz="1200">
              <a:solidFill>
                <a:schemeClr val="accent2"/>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200">
                <a:solidFill>
                  <a:schemeClr val="accent2"/>
                </a:solidFill>
                <a:latin typeface="Old Standard TT"/>
                <a:ea typeface="Old Standard TT"/>
                <a:cs typeface="Old Standard TT"/>
                <a:sym typeface="Old Standard TT"/>
              </a:rPr>
              <a:t>Advisor: Dr. Anu Bourgeois</a:t>
            </a:r>
            <a:endParaRPr sz="1200">
              <a:solidFill>
                <a:schemeClr val="accent2"/>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200">
                <a:solidFill>
                  <a:schemeClr val="accent2"/>
                </a:solidFill>
                <a:latin typeface="Old Standard TT"/>
                <a:ea typeface="Old Standard TT"/>
                <a:cs typeface="Old Standard TT"/>
                <a:sym typeface="Old Standard TT"/>
              </a:rPr>
              <a:t>Date: July 19th, 2019</a:t>
            </a:r>
            <a:endParaRPr sz="1200">
              <a:solidFill>
                <a:schemeClr val="accent2"/>
              </a:solidFill>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p:txBody>
      </p:sp>
      <p:cxnSp>
        <p:nvCxnSpPr>
          <p:cNvPr id="62" name="Google Shape;62;p13"/>
          <p:cNvCxnSpPr/>
          <p:nvPr/>
        </p:nvCxnSpPr>
        <p:spPr>
          <a:xfrm>
            <a:off x="1752588" y="2571750"/>
            <a:ext cx="5913600" cy="0"/>
          </a:xfrm>
          <a:prstGeom prst="straightConnector1">
            <a:avLst/>
          </a:prstGeom>
          <a:noFill/>
          <a:ln cap="flat" cmpd="sng" w="7620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graphicFrame>
        <p:nvGraphicFramePr>
          <p:cNvPr id="223" name="Google Shape;223;p22"/>
          <p:cNvGraphicFramePr/>
          <p:nvPr/>
        </p:nvGraphicFramePr>
        <p:xfrm>
          <a:off x="1868375" y="611550"/>
          <a:ext cx="3000000" cy="3000000"/>
        </p:xfrm>
        <a:graphic>
          <a:graphicData uri="http://schemas.openxmlformats.org/drawingml/2006/table">
            <a:tbl>
              <a:tblPr>
                <a:noFill/>
                <a:tableStyleId>{4645CCE7-3764-421D-AB15-28EEFC8C77E1}</a:tableStyleId>
              </a:tblPr>
              <a:tblGrid>
                <a:gridCol w="2293900"/>
                <a:gridCol w="3113350"/>
              </a:tblGrid>
              <a:tr h="787675">
                <a:tc>
                  <a:txBody>
                    <a:bodyPr/>
                    <a:lstStyle/>
                    <a:p>
                      <a:pPr indent="0" lvl="0" marL="0" rtl="0" algn="l">
                        <a:lnSpc>
                          <a:spcPct val="115000"/>
                        </a:lnSpc>
                        <a:spcBef>
                          <a:spcPts val="0"/>
                        </a:spcBef>
                        <a:spcAft>
                          <a:spcPts val="0"/>
                        </a:spcAft>
                        <a:buNone/>
                      </a:pPr>
                      <a:r>
                        <a:rPr lang="en" sz="1000"/>
                        <a:t>IEC 62443 / ISA99: </a:t>
                      </a:r>
                      <a:r>
                        <a:rPr lang="en" sz="1000">
                          <a:solidFill>
                            <a:schemeClr val="dk1"/>
                          </a:solidFill>
                        </a:rPr>
                        <a:t>Security for Industrial Automation and Control Systems</a:t>
                      </a:r>
                      <a:endParaRPr sz="1000"/>
                    </a:p>
                    <a:p>
                      <a:pPr indent="0" lvl="0" marL="0" rtl="0" algn="l">
                        <a:spcBef>
                          <a:spcPts val="160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Specifies the various relations and operations of a DCS. This includes the relationship of business to manufacturing, formal nomenclature, and the DCS as a 4-layer model.</a:t>
                      </a:r>
                      <a:endParaRPr sz="1000"/>
                    </a:p>
                  </a:txBody>
                  <a:tcPr marT="91425" marB="91425" marR="91425" marL="91425"/>
                </a:tc>
              </a:tr>
              <a:tr h="592100">
                <a:tc>
                  <a:txBody>
                    <a:bodyPr/>
                    <a:lstStyle/>
                    <a:p>
                      <a:pPr indent="0" lvl="0" marL="0" rtl="0" algn="l">
                        <a:lnSpc>
                          <a:spcPct val="115000"/>
                        </a:lnSpc>
                        <a:spcBef>
                          <a:spcPts val="0"/>
                        </a:spcBef>
                        <a:spcAft>
                          <a:spcPts val="0"/>
                        </a:spcAft>
                        <a:buClr>
                          <a:srgbClr val="000000"/>
                        </a:buClr>
                        <a:buSzPts val="1100"/>
                        <a:buFont typeface="Arial"/>
                        <a:buNone/>
                      </a:pPr>
                      <a:r>
                        <a:rPr lang="en" sz="1000"/>
                        <a:t>IEC 62541: </a:t>
                      </a:r>
                      <a:r>
                        <a:rPr lang="en" sz="1000">
                          <a:solidFill>
                            <a:schemeClr val="dk1"/>
                          </a:solidFill>
                        </a:rPr>
                        <a:t>OPC Unified Architecture</a:t>
                      </a:r>
                      <a:endParaRPr sz="1000"/>
                    </a:p>
                    <a:p>
                      <a:pPr indent="0" lvl="0" marL="0" rtl="0" algn="l">
                        <a:spcBef>
                          <a:spcPts val="160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Specifies the OPC-UA architecture, the most widely used protocol for modeling relationships within a DCS. Matches a server-client model with standard headers and fields for device interoperability. The OPC-UA architecture manifests the logical and physical relationships established by IEC 62443/ISA 99.</a:t>
                      </a:r>
                      <a:endParaRPr sz="1000"/>
                    </a:p>
                  </a:txBody>
                  <a:tcPr marT="91425" marB="91425" marR="91425" marL="91425"/>
                </a:tc>
              </a:tr>
              <a:tr h="765300">
                <a:tc>
                  <a:txBody>
                    <a:bodyPr/>
                    <a:lstStyle/>
                    <a:p>
                      <a:pPr indent="0" lvl="0" marL="0" rtl="0" algn="l">
                        <a:lnSpc>
                          <a:spcPct val="115000"/>
                        </a:lnSpc>
                        <a:spcBef>
                          <a:spcPts val="0"/>
                        </a:spcBef>
                        <a:spcAft>
                          <a:spcPts val="1600"/>
                        </a:spcAft>
                        <a:buNone/>
                      </a:pPr>
                      <a:r>
                        <a:rPr lang="en" sz="1000"/>
                        <a:t>NISTR 7268: </a:t>
                      </a:r>
                      <a:r>
                        <a:rPr lang="en" sz="1000">
                          <a:solidFill>
                            <a:schemeClr val="dk1"/>
                          </a:solidFill>
                        </a:rPr>
                        <a:t>Guidelines for Smart Grid Cybersecurity</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A three-paper set of guidelines in cybersecurity for critical infrastructure made in 2014. Specifically has a whole section devoted to privacy,but mainly in a Smart Grid context. Defines privacy only as it ”relates to individuals” through 4 social dimensions. Data ”in-transit” and ”at-rest” are discussed as part of Category PR.DS-P”Data Security” in a 2018 report detailing improvements to the initial privacy specification</a:t>
                      </a:r>
                      <a:endParaRPr sz="10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3"/>
          <p:cNvSpPr txBox="1"/>
          <p:nvPr>
            <p:ph idx="1" type="body"/>
          </p:nvPr>
        </p:nvSpPr>
        <p:spPr>
          <a:xfrm>
            <a:off x="311700" y="1309996"/>
            <a:ext cx="8520600" cy="211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CIA triad</a:t>
            </a:r>
            <a:endParaRPr sz="1800"/>
          </a:p>
          <a:p>
            <a:pPr indent="-342900" lvl="1" marL="914400" rtl="0" algn="l">
              <a:spcBef>
                <a:spcPts val="0"/>
              </a:spcBef>
              <a:spcAft>
                <a:spcPts val="0"/>
              </a:spcAft>
              <a:buSzPts val="1800"/>
              <a:buChar char="○"/>
            </a:pPr>
            <a:r>
              <a:rPr lang="en" sz="1800"/>
              <a:t>three defining concepts: </a:t>
            </a:r>
            <a:r>
              <a:rPr b="1" lang="en" sz="1800"/>
              <a:t>confidentiality</a:t>
            </a:r>
            <a:r>
              <a:rPr lang="en" sz="1800"/>
              <a:t>, </a:t>
            </a:r>
            <a:r>
              <a:rPr b="1" lang="en" sz="1800"/>
              <a:t>integrity</a:t>
            </a:r>
            <a:r>
              <a:rPr lang="en" sz="1800"/>
              <a:t>, and </a:t>
            </a:r>
            <a:r>
              <a:rPr b="1" lang="en" sz="1800"/>
              <a:t>availability</a:t>
            </a:r>
            <a:r>
              <a:rPr lang="en" sz="1800"/>
              <a:t>.</a:t>
            </a:r>
            <a:endParaRPr sz="1800"/>
          </a:p>
          <a:p>
            <a:pPr indent="-342900" lvl="0" marL="457200" rtl="0" algn="l">
              <a:spcBef>
                <a:spcPts val="0"/>
              </a:spcBef>
              <a:spcAft>
                <a:spcPts val="0"/>
              </a:spcAft>
              <a:buSzPts val="1800"/>
              <a:buChar char="●"/>
            </a:pPr>
            <a:r>
              <a:rPr b="1" lang="en" sz="1800"/>
              <a:t>Parkerian Hexad</a:t>
            </a:r>
            <a:endParaRPr b="1" sz="1800"/>
          </a:p>
          <a:p>
            <a:pPr indent="-342900" lvl="1" marL="914400" rtl="0" algn="l">
              <a:spcBef>
                <a:spcPts val="0"/>
              </a:spcBef>
              <a:spcAft>
                <a:spcPts val="0"/>
              </a:spcAft>
              <a:buSzPts val="1800"/>
              <a:buChar char="○"/>
            </a:pPr>
            <a:r>
              <a:rPr lang="en" sz="1800"/>
              <a:t>added concepts such as authenticity, control, and utility. </a:t>
            </a:r>
            <a:endParaRPr sz="1800"/>
          </a:p>
          <a:p>
            <a:pPr indent="-342900" lvl="0" marL="457200" rtl="0" algn="l">
              <a:spcBef>
                <a:spcPts val="0"/>
              </a:spcBef>
              <a:spcAft>
                <a:spcPts val="0"/>
              </a:spcAft>
              <a:buSzPts val="1800"/>
              <a:buChar char="●"/>
            </a:pPr>
            <a:r>
              <a:rPr lang="en" sz="1800"/>
              <a:t>In past research, there were also many different "best practices" of security like least </a:t>
            </a:r>
            <a:r>
              <a:rPr lang="en" sz="1800"/>
              <a:t>privileges and defense in-depth. </a:t>
            </a:r>
            <a:r>
              <a:rPr lang="en" sz="1800"/>
              <a:t> </a:t>
            </a:r>
            <a:endParaRPr sz="1800"/>
          </a:p>
        </p:txBody>
      </p:sp>
      <p:sp>
        <p:nvSpPr>
          <p:cNvPr id="229" name="Google Shape;229;p23"/>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of Security </a:t>
            </a:r>
            <a:endParaRPr/>
          </a:p>
        </p:txBody>
      </p:sp>
      <p:grpSp>
        <p:nvGrpSpPr>
          <p:cNvPr id="230" name="Google Shape;230;p23"/>
          <p:cNvGrpSpPr/>
          <p:nvPr/>
        </p:nvGrpSpPr>
        <p:grpSpPr>
          <a:xfrm>
            <a:off x="902625" y="3298734"/>
            <a:ext cx="2020938" cy="1687673"/>
            <a:chOff x="1311425" y="3570059"/>
            <a:chExt cx="2020938" cy="1687673"/>
          </a:xfrm>
        </p:grpSpPr>
        <p:sp>
          <p:nvSpPr>
            <p:cNvPr id="231" name="Google Shape;231;p23"/>
            <p:cNvSpPr/>
            <p:nvPr/>
          </p:nvSpPr>
          <p:spPr>
            <a:xfrm>
              <a:off x="1572747" y="3570059"/>
              <a:ext cx="1584000" cy="1391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txBox="1"/>
            <p:nvPr/>
          </p:nvSpPr>
          <p:spPr>
            <a:xfrm rot="-3603398">
              <a:off x="1122549" y="4043029"/>
              <a:ext cx="1256752" cy="29285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C</a:t>
              </a:r>
              <a:r>
                <a:rPr lang="en" sz="1100">
                  <a:solidFill>
                    <a:schemeClr val="dk1"/>
                  </a:solidFill>
                </a:rPr>
                <a:t>onfidentiality</a:t>
              </a:r>
              <a:endParaRPr sz="1100">
                <a:latin typeface="Old Standard TT"/>
                <a:ea typeface="Old Standard TT"/>
                <a:cs typeface="Old Standard TT"/>
                <a:sym typeface="Old Standard TT"/>
              </a:endParaRPr>
            </a:p>
          </p:txBody>
        </p:sp>
        <p:sp>
          <p:nvSpPr>
            <p:cNvPr id="233" name="Google Shape;233;p23"/>
            <p:cNvSpPr txBox="1"/>
            <p:nvPr/>
          </p:nvSpPr>
          <p:spPr>
            <a:xfrm rot="3661329">
              <a:off x="2462575" y="4042965"/>
              <a:ext cx="1000678" cy="292511"/>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A</a:t>
              </a:r>
              <a:r>
                <a:rPr lang="en" sz="1100">
                  <a:solidFill>
                    <a:schemeClr val="dk1"/>
                  </a:solidFill>
                </a:rPr>
                <a:t>vailability</a:t>
              </a:r>
              <a:endParaRPr sz="1100">
                <a:latin typeface="Old Standard TT"/>
                <a:ea typeface="Old Standard TT"/>
                <a:cs typeface="Old Standard TT"/>
                <a:sym typeface="Old Standard TT"/>
              </a:endParaRPr>
            </a:p>
          </p:txBody>
        </p:sp>
        <p:sp>
          <p:nvSpPr>
            <p:cNvPr id="234" name="Google Shape;234;p23"/>
            <p:cNvSpPr txBox="1"/>
            <p:nvPr/>
          </p:nvSpPr>
          <p:spPr>
            <a:xfrm>
              <a:off x="1891877" y="4961331"/>
              <a:ext cx="848400" cy="29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chemeClr val="dk1"/>
                  </a:solidFill>
                </a:rPr>
                <a:t> </a:t>
              </a:r>
              <a:r>
                <a:rPr lang="en" sz="1100">
                  <a:solidFill>
                    <a:schemeClr val="dk1"/>
                  </a:solidFill>
                </a:rPr>
                <a:t>I</a:t>
              </a:r>
              <a:r>
                <a:rPr lang="en" sz="1100">
                  <a:solidFill>
                    <a:schemeClr val="dk1"/>
                  </a:solidFill>
                </a:rPr>
                <a:t>ntegrity</a:t>
              </a:r>
              <a:endParaRPr sz="1100">
                <a:latin typeface="Old Standard TT"/>
                <a:ea typeface="Old Standard TT"/>
                <a:cs typeface="Old Standard TT"/>
                <a:sym typeface="Old Standard TT"/>
              </a:endParaRPr>
            </a:p>
          </p:txBody>
        </p:sp>
      </p:grpSp>
      <p:grpSp>
        <p:nvGrpSpPr>
          <p:cNvPr id="235" name="Google Shape;235;p23"/>
          <p:cNvGrpSpPr/>
          <p:nvPr/>
        </p:nvGrpSpPr>
        <p:grpSpPr>
          <a:xfrm>
            <a:off x="5554425" y="3256275"/>
            <a:ext cx="3356750" cy="1687550"/>
            <a:chOff x="467975" y="3360875"/>
            <a:chExt cx="3356750" cy="1687550"/>
          </a:xfrm>
        </p:grpSpPr>
        <p:sp>
          <p:nvSpPr>
            <p:cNvPr id="236" name="Google Shape;236;p23"/>
            <p:cNvSpPr/>
            <p:nvPr/>
          </p:nvSpPr>
          <p:spPr>
            <a:xfrm>
              <a:off x="1421350" y="3669925"/>
              <a:ext cx="1435800" cy="1164300"/>
            </a:xfrm>
            <a:prstGeom prst="hexagon">
              <a:avLst>
                <a:gd fmla="val 25000" name="adj"/>
                <a:gd fmla="val 115470" name="vf"/>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Parkerian Hexad</a:t>
              </a:r>
              <a:endParaRPr/>
            </a:p>
          </p:txBody>
        </p:sp>
        <p:sp>
          <p:nvSpPr>
            <p:cNvPr id="237" name="Google Shape;237;p23"/>
            <p:cNvSpPr txBox="1"/>
            <p:nvPr/>
          </p:nvSpPr>
          <p:spPr>
            <a:xfrm>
              <a:off x="1599700" y="3360875"/>
              <a:ext cx="1079100" cy="2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100">
                  <a:solidFill>
                    <a:schemeClr val="dk1"/>
                  </a:solidFill>
                </a:rPr>
                <a:t>Confidentiality</a:t>
              </a:r>
              <a:endParaRPr sz="1100">
                <a:latin typeface="Old Standard TT"/>
                <a:ea typeface="Old Standard TT"/>
                <a:cs typeface="Old Standard TT"/>
                <a:sym typeface="Old Standard TT"/>
              </a:endParaRPr>
            </a:p>
          </p:txBody>
        </p:sp>
        <p:sp>
          <p:nvSpPr>
            <p:cNvPr id="238" name="Google Shape;238;p23"/>
            <p:cNvSpPr txBox="1"/>
            <p:nvPr/>
          </p:nvSpPr>
          <p:spPr>
            <a:xfrm>
              <a:off x="2745625" y="3789000"/>
              <a:ext cx="1079100" cy="2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Availability</a:t>
              </a:r>
              <a:endParaRPr sz="1100">
                <a:latin typeface="Old Standard TT"/>
                <a:ea typeface="Old Standard TT"/>
                <a:cs typeface="Old Standard TT"/>
                <a:sym typeface="Old Standard TT"/>
              </a:endParaRPr>
            </a:p>
          </p:txBody>
        </p:sp>
        <p:sp>
          <p:nvSpPr>
            <p:cNvPr id="239" name="Google Shape;239;p23"/>
            <p:cNvSpPr txBox="1"/>
            <p:nvPr/>
          </p:nvSpPr>
          <p:spPr>
            <a:xfrm>
              <a:off x="2745625" y="4435800"/>
              <a:ext cx="1079100" cy="2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Possession</a:t>
              </a:r>
              <a:endParaRPr sz="1100">
                <a:latin typeface="Old Standard TT"/>
                <a:ea typeface="Old Standard TT"/>
                <a:cs typeface="Old Standard TT"/>
                <a:sym typeface="Old Standard TT"/>
              </a:endParaRPr>
            </a:p>
          </p:txBody>
        </p:sp>
        <p:sp>
          <p:nvSpPr>
            <p:cNvPr id="240" name="Google Shape;240;p23"/>
            <p:cNvSpPr txBox="1"/>
            <p:nvPr/>
          </p:nvSpPr>
          <p:spPr>
            <a:xfrm>
              <a:off x="1833850" y="4834225"/>
              <a:ext cx="610800" cy="2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Utility</a:t>
              </a:r>
              <a:endParaRPr sz="1100">
                <a:latin typeface="Old Standard TT"/>
                <a:ea typeface="Old Standard TT"/>
                <a:cs typeface="Old Standard TT"/>
                <a:sym typeface="Old Standard TT"/>
              </a:endParaRPr>
            </a:p>
          </p:txBody>
        </p:sp>
        <p:sp>
          <p:nvSpPr>
            <p:cNvPr id="241" name="Google Shape;241;p23"/>
            <p:cNvSpPr txBox="1"/>
            <p:nvPr/>
          </p:nvSpPr>
          <p:spPr>
            <a:xfrm>
              <a:off x="467975" y="4478575"/>
              <a:ext cx="920400" cy="2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Authenticity</a:t>
              </a:r>
              <a:endParaRPr sz="1100">
                <a:latin typeface="Old Standard TT"/>
                <a:ea typeface="Old Standard TT"/>
                <a:cs typeface="Old Standard TT"/>
                <a:sym typeface="Old Standard TT"/>
              </a:endParaRPr>
            </a:p>
          </p:txBody>
        </p:sp>
        <p:sp>
          <p:nvSpPr>
            <p:cNvPr id="242" name="Google Shape;242;p23"/>
            <p:cNvSpPr txBox="1"/>
            <p:nvPr/>
          </p:nvSpPr>
          <p:spPr>
            <a:xfrm>
              <a:off x="659650" y="3789000"/>
              <a:ext cx="761700" cy="2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Integrity</a:t>
              </a:r>
              <a:endParaRPr sz="1100">
                <a:latin typeface="Old Standard TT"/>
                <a:ea typeface="Old Standard TT"/>
                <a:cs typeface="Old Standard TT"/>
                <a:sym typeface="Old Standard T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grpSp>
        <p:nvGrpSpPr>
          <p:cNvPr id="247" name="Google Shape;247;p24"/>
          <p:cNvGrpSpPr/>
          <p:nvPr/>
        </p:nvGrpSpPr>
        <p:grpSpPr>
          <a:xfrm>
            <a:off x="317917" y="451760"/>
            <a:ext cx="1996687" cy="1654426"/>
            <a:chOff x="1311425" y="3570059"/>
            <a:chExt cx="2020938" cy="1687673"/>
          </a:xfrm>
        </p:grpSpPr>
        <p:sp>
          <p:nvSpPr>
            <p:cNvPr id="248" name="Google Shape;248;p24"/>
            <p:cNvSpPr/>
            <p:nvPr/>
          </p:nvSpPr>
          <p:spPr>
            <a:xfrm>
              <a:off x="1572747" y="3570059"/>
              <a:ext cx="1584000" cy="1391400"/>
            </a:xfrm>
            <a:prstGeom prst="triangle">
              <a:avLst>
                <a:gd fmla="val 50000"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txBox="1"/>
            <p:nvPr/>
          </p:nvSpPr>
          <p:spPr>
            <a:xfrm rot="-3603398">
              <a:off x="1122549" y="4043029"/>
              <a:ext cx="1256752" cy="29285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Confidentiality</a:t>
              </a:r>
              <a:endParaRPr sz="1100">
                <a:latin typeface="Old Standard TT"/>
                <a:ea typeface="Old Standard TT"/>
                <a:cs typeface="Old Standard TT"/>
                <a:sym typeface="Old Standard TT"/>
              </a:endParaRPr>
            </a:p>
          </p:txBody>
        </p:sp>
        <p:sp>
          <p:nvSpPr>
            <p:cNvPr id="250" name="Google Shape;250;p24"/>
            <p:cNvSpPr txBox="1"/>
            <p:nvPr/>
          </p:nvSpPr>
          <p:spPr>
            <a:xfrm rot="3661329">
              <a:off x="2462575" y="4042965"/>
              <a:ext cx="1000678" cy="292511"/>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Availability</a:t>
              </a:r>
              <a:endParaRPr sz="1100">
                <a:latin typeface="Old Standard TT"/>
                <a:ea typeface="Old Standard TT"/>
                <a:cs typeface="Old Standard TT"/>
                <a:sym typeface="Old Standard TT"/>
              </a:endParaRPr>
            </a:p>
          </p:txBody>
        </p:sp>
        <p:sp>
          <p:nvSpPr>
            <p:cNvPr id="251" name="Google Shape;251;p24"/>
            <p:cNvSpPr txBox="1"/>
            <p:nvPr/>
          </p:nvSpPr>
          <p:spPr>
            <a:xfrm>
              <a:off x="1891877" y="4961331"/>
              <a:ext cx="848400" cy="29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chemeClr val="dk1"/>
                  </a:solidFill>
                </a:rPr>
                <a:t> Integrity</a:t>
              </a:r>
              <a:endParaRPr sz="1100">
                <a:latin typeface="Old Standard TT"/>
                <a:ea typeface="Old Standard TT"/>
                <a:cs typeface="Old Standard TT"/>
                <a:sym typeface="Old Standard TT"/>
              </a:endParaRPr>
            </a:p>
          </p:txBody>
        </p:sp>
      </p:grpSp>
      <p:grpSp>
        <p:nvGrpSpPr>
          <p:cNvPr id="252" name="Google Shape;252;p24"/>
          <p:cNvGrpSpPr/>
          <p:nvPr/>
        </p:nvGrpSpPr>
        <p:grpSpPr>
          <a:xfrm>
            <a:off x="3338661" y="451815"/>
            <a:ext cx="3316469" cy="1654305"/>
            <a:chOff x="467975" y="3360875"/>
            <a:chExt cx="3356750" cy="1687550"/>
          </a:xfrm>
        </p:grpSpPr>
        <p:sp>
          <p:nvSpPr>
            <p:cNvPr id="253" name="Google Shape;253;p24"/>
            <p:cNvSpPr/>
            <p:nvPr/>
          </p:nvSpPr>
          <p:spPr>
            <a:xfrm>
              <a:off x="1421350" y="3669925"/>
              <a:ext cx="1435800" cy="1164300"/>
            </a:xfrm>
            <a:prstGeom prst="hexagon">
              <a:avLst>
                <a:gd fmla="val 25000" name="adj"/>
                <a:gd fmla="val 115470" name="vf"/>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Parkerian Hexad</a:t>
              </a:r>
              <a:endParaRPr/>
            </a:p>
          </p:txBody>
        </p:sp>
        <p:sp>
          <p:nvSpPr>
            <p:cNvPr id="254" name="Google Shape;254;p24"/>
            <p:cNvSpPr txBox="1"/>
            <p:nvPr/>
          </p:nvSpPr>
          <p:spPr>
            <a:xfrm>
              <a:off x="1599700" y="3360875"/>
              <a:ext cx="1079100" cy="2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Confidentiality</a:t>
              </a:r>
              <a:endParaRPr sz="1100">
                <a:latin typeface="Old Standard TT"/>
                <a:ea typeface="Old Standard TT"/>
                <a:cs typeface="Old Standard TT"/>
                <a:sym typeface="Old Standard TT"/>
              </a:endParaRPr>
            </a:p>
          </p:txBody>
        </p:sp>
        <p:sp>
          <p:nvSpPr>
            <p:cNvPr id="255" name="Google Shape;255;p24"/>
            <p:cNvSpPr txBox="1"/>
            <p:nvPr/>
          </p:nvSpPr>
          <p:spPr>
            <a:xfrm>
              <a:off x="2745625" y="3789000"/>
              <a:ext cx="1079100" cy="2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Availability</a:t>
              </a:r>
              <a:endParaRPr sz="1100">
                <a:latin typeface="Old Standard TT"/>
                <a:ea typeface="Old Standard TT"/>
                <a:cs typeface="Old Standard TT"/>
                <a:sym typeface="Old Standard TT"/>
              </a:endParaRPr>
            </a:p>
          </p:txBody>
        </p:sp>
        <p:sp>
          <p:nvSpPr>
            <p:cNvPr id="256" name="Google Shape;256;p24"/>
            <p:cNvSpPr txBox="1"/>
            <p:nvPr/>
          </p:nvSpPr>
          <p:spPr>
            <a:xfrm>
              <a:off x="2745625" y="4435800"/>
              <a:ext cx="1079100" cy="2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Possession</a:t>
              </a:r>
              <a:endParaRPr sz="1100">
                <a:latin typeface="Old Standard TT"/>
                <a:ea typeface="Old Standard TT"/>
                <a:cs typeface="Old Standard TT"/>
                <a:sym typeface="Old Standard TT"/>
              </a:endParaRPr>
            </a:p>
          </p:txBody>
        </p:sp>
        <p:sp>
          <p:nvSpPr>
            <p:cNvPr id="257" name="Google Shape;257;p24"/>
            <p:cNvSpPr txBox="1"/>
            <p:nvPr/>
          </p:nvSpPr>
          <p:spPr>
            <a:xfrm>
              <a:off x="1833850" y="4834225"/>
              <a:ext cx="610800" cy="2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Utility</a:t>
              </a:r>
              <a:endParaRPr sz="1100">
                <a:latin typeface="Old Standard TT"/>
                <a:ea typeface="Old Standard TT"/>
                <a:cs typeface="Old Standard TT"/>
                <a:sym typeface="Old Standard TT"/>
              </a:endParaRPr>
            </a:p>
          </p:txBody>
        </p:sp>
        <p:sp>
          <p:nvSpPr>
            <p:cNvPr id="258" name="Google Shape;258;p24"/>
            <p:cNvSpPr txBox="1"/>
            <p:nvPr/>
          </p:nvSpPr>
          <p:spPr>
            <a:xfrm>
              <a:off x="467975" y="4478575"/>
              <a:ext cx="920400" cy="2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Authenticity</a:t>
              </a:r>
              <a:endParaRPr sz="1100">
                <a:latin typeface="Old Standard TT"/>
                <a:ea typeface="Old Standard TT"/>
                <a:cs typeface="Old Standard TT"/>
                <a:sym typeface="Old Standard TT"/>
              </a:endParaRPr>
            </a:p>
          </p:txBody>
        </p:sp>
        <p:sp>
          <p:nvSpPr>
            <p:cNvPr id="259" name="Google Shape;259;p24"/>
            <p:cNvSpPr txBox="1"/>
            <p:nvPr/>
          </p:nvSpPr>
          <p:spPr>
            <a:xfrm>
              <a:off x="659650" y="3789000"/>
              <a:ext cx="761700" cy="2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rPr>
                <a:t>Integrity</a:t>
              </a:r>
              <a:endParaRPr sz="1100">
                <a:latin typeface="Old Standard TT"/>
                <a:ea typeface="Old Standard TT"/>
                <a:cs typeface="Old Standard TT"/>
                <a:sym typeface="Old Standard TT"/>
              </a:endParaRPr>
            </a:p>
          </p:txBody>
        </p:sp>
      </p:grpSp>
      <p:sp>
        <p:nvSpPr>
          <p:cNvPr id="260" name="Google Shape;260;p24"/>
          <p:cNvSpPr/>
          <p:nvPr/>
        </p:nvSpPr>
        <p:spPr>
          <a:xfrm>
            <a:off x="2344801" y="944461"/>
            <a:ext cx="481200" cy="477600"/>
          </a:xfrm>
          <a:prstGeom prst="mathPl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7324228" y="1040162"/>
            <a:ext cx="481200" cy="477600"/>
          </a:xfrm>
          <a:prstGeom prst="mathPl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txBox="1"/>
          <p:nvPr/>
        </p:nvSpPr>
        <p:spPr>
          <a:xfrm>
            <a:off x="3591000" y="2439613"/>
            <a:ext cx="1962000" cy="529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Security Principles</a:t>
            </a:r>
            <a:endParaRPr sz="1100"/>
          </a:p>
        </p:txBody>
      </p:sp>
      <p:sp>
        <p:nvSpPr>
          <p:cNvPr id="263" name="Google Shape;263;p24"/>
          <p:cNvSpPr/>
          <p:nvPr/>
        </p:nvSpPr>
        <p:spPr>
          <a:xfrm>
            <a:off x="4308161" y="3207586"/>
            <a:ext cx="527700" cy="487200"/>
          </a:xfrm>
          <a:prstGeom prst="mathEqual">
            <a:avLst>
              <a:gd fmla="val 23520" name="adj1"/>
              <a:gd fmla="val 1176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txBox="1"/>
          <p:nvPr/>
        </p:nvSpPr>
        <p:spPr>
          <a:xfrm>
            <a:off x="2826000" y="3770959"/>
            <a:ext cx="3358500" cy="906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Security Protections for DCS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5"/>
          <p:cNvSpPr txBox="1"/>
          <p:nvPr>
            <p:ph idx="1" type="body"/>
          </p:nvPr>
        </p:nvSpPr>
        <p:spPr>
          <a:xfrm>
            <a:off x="311700" y="1309988"/>
            <a:ext cx="8520600" cy="30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Privacy principles are still being detailed. </a:t>
            </a:r>
            <a:endParaRPr sz="1800"/>
          </a:p>
          <a:p>
            <a:pPr indent="-342900" lvl="1" marL="914400" rtl="0" algn="l">
              <a:spcBef>
                <a:spcPts val="0"/>
              </a:spcBef>
              <a:spcAft>
                <a:spcPts val="0"/>
              </a:spcAft>
              <a:buSzPts val="1800"/>
              <a:buChar char="○"/>
            </a:pPr>
            <a:r>
              <a:rPr lang="en" sz="1800"/>
              <a:t>Some widely-sourced principles: </a:t>
            </a:r>
            <a:r>
              <a:rPr i="1" lang="en" sz="1800"/>
              <a:t>Privacy by Design</a:t>
            </a:r>
            <a:r>
              <a:rPr lang="en" sz="1800"/>
              <a:t> by Ann Cavoukian</a:t>
            </a:r>
            <a:endParaRPr sz="1800"/>
          </a:p>
          <a:p>
            <a:pPr indent="-342900" lvl="1" marL="914400" rtl="0" algn="l">
              <a:spcBef>
                <a:spcPts val="0"/>
              </a:spcBef>
              <a:spcAft>
                <a:spcPts val="0"/>
              </a:spcAft>
              <a:buSzPts val="1800"/>
              <a:buChar char="○"/>
            </a:pPr>
            <a:r>
              <a:rPr lang="en" sz="1800"/>
              <a:t>Full understanding of concepts yet to be implemented.</a:t>
            </a:r>
            <a:endParaRPr sz="1800"/>
          </a:p>
          <a:p>
            <a:pPr indent="-342900" lvl="0" marL="457200" rtl="0" algn="l">
              <a:spcBef>
                <a:spcPts val="0"/>
              </a:spcBef>
              <a:spcAft>
                <a:spcPts val="0"/>
              </a:spcAft>
              <a:buSzPts val="1800"/>
              <a:buChar char="●"/>
            </a:pPr>
            <a:r>
              <a:rPr lang="en" sz="1800"/>
              <a:t>Are there any models that detail privacy?</a:t>
            </a:r>
            <a:endParaRPr sz="1800"/>
          </a:p>
          <a:p>
            <a:pPr indent="-342900" lvl="1" marL="914400" rtl="0" algn="l">
              <a:spcBef>
                <a:spcPts val="0"/>
              </a:spcBef>
              <a:spcAft>
                <a:spcPts val="0"/>
              </a:spcAft>
              <a:buSzPts val="1800"/>
              <a:buChar char="○"/>
            </a:pPr>
            <a:r>
              <a:rPr b="1" lang="en" sz="1800"/>
              <a:t>McCumber Cube Model</a:t>
            </a:r>
            <a:endParaRPr sz="1800"/>
          </a:p>
          <a:p>
            <a:pPr indent="-342900" lvl="0" marL="457200" rtl="0" algn="l">
              <a:spcBef>
                <a:spcPts val="0"/>
              </a:spcBef>
              <a:spcAft>
                <a:spcPts val="0"/>
              </a:spcAft>
              <a:buSzPts val="1800"/>
              <a:buChar char="●"/>
            </a:pPr>
            <a:r>
              <a:rPr lang="en" sz="1800"/>
              <a:t>Differences of security and privacy within networks and systems</a:t>
            </a:r>
            <a:endParaRPr sz="1800"/>
          </a:p>
          <a:p>
            <a:pPr indent="-342900" lvl="1" marL="914400" rtl="0" algn="l">
              <a:spcBef>
                <a:spcPts val="0"/>
              </a:spcBef>
              <a:spcAft>
                <a:spcPts val="0"/>
              </a:spcAft>
              <a:buSzPts val="1800"/>
              <a:buChar char="○"/>
            </a:pPr>
            <a:r>
              <a:rPr i="1" lang="en" sz="1800"/>
              <a:t>Control plane vs data plane</a:t>
            </a:r>
            <a:endParaRPr sz="1800"/>
          </a:p>
          <a:p>
            <a:pPr indent="-342900" lvl="1" marL="914400" rtl="0" algn="l">
              <a:spcBef>
                <a:spcPts val="0"/>
              </a:spcBef>
              <a:spcAft>
                <a:spcPts val="0"/>
              </a:spcAft>
              <a:buSzPts val="1800"/>
              <a:buChar char="○"/>
            </a:pPr>
            <a:r>
              <a:rPr lang="en" sz="1800"/>
              <a:t>Unclear about where confidentiality lies</a:t>
            </a:r>
            <a:endParaRPr sz="1800"/>
          </a:p>
          <a:p>
            <a:pPr indent="-342900" lvl="0" marL="457200" rtl="0" algn="l">
              <a:spcBef>
                <a:spcPts val="0"/>
              </a:spcBef>
              <a:spcAft>
                <a:spcPts val="0"/>
              </a:spcAft>
              <a:buSzPts val="1800"/>
              <a:buChar char="●"/>
            </a:pPr>
            <a:r>
              <a:rPr lang="en" sz="1800"/>
              <a:t>Focusing on privacy means dealing with data </a:t>
            </a:r>
            <a:r>
              <a:rPr b="1" lang="en" sz="1800"/>
              <a:t>transmission</a:t>
            </a:r>
            <a:r>
              <a:rPr lang="en" sz="1800"/>
              <a:t>, </a:t>
            </a:r>
            <a:r>
              <a:rPr b="1" lang="en" sz="1800"/>
              <a:t>storage</a:t>
            </a:r>
            <a:r>
              <a:rPr lang="en" sz="1800"/>
              <a:t>, and </a:t>
            </a:r>
            <a:r>
              <a:rPr b="1" lang="en" sz="1800"/>
              <a:t>processing.</a:t>
            </a:r>
            <a:endParaRPr sz="1800"/>
          </a:p>
        </p:txBody>
      </p:sp>
      <p:sp>
        <p:nvSpPr>
          <p:cNvPr id="270" name="Google Shape;270;p25"/>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of Privacy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pic>
        <p:nvPicPr>
          <p:cNvPr id="275" name="Google Shape;275;p26"/>
          <p:cNvPicPr preferRelativeResize="0"/>
          <p:nvPr/>
        </p:nvPicPr>
        <p:blipFill>
          <a:blip r:embed="rId3">
            <a:alphaModFix/>
          </a:blip>
          <a:stretch>
            <a:fillRect/>
          </a:stretch>
        </p:blipFill>
        <p:spPr>
          <a:xfrm>
            <a:off x="2476975" y="884475"/>
            <a:ext cx="4129475" cy="3983300"/>
          </a:xfrm>
          <a:prstGeom prst="rect">
            <a:avLst/>
          </a:prstGeom>
          <a:noFill/>
          <a:ln cap="flat" cmpd="sng" w="9525">
            <a:solidFill>
              <a:schemeClr val="dk2"/>
            </a:solidFill>
            <a:prstDash val="solid"/>
            <a:round/>
            <a:headEnd len="sm" w="sm" type="none"/>
            <a:tailEnd len="sm" w="sm" type="none"/>
          </a:ln>
        </p:spPr>
      </p:pic>
      <p:sp>
        <p:nvSpPr>
          <p:cNvPr id="276" name="Google Shape;276;p26"/>
          <p:cNvSpPr txBox="1"/>
          <p:nvPr/>
        </p:nvSpPr>
        <p:spPr>
          <a:xfrm>
            <a:off x="3392375" y="266225"/>
            <a:ext cx="21789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McCumber Cube Model</a:t>
            </a:r>
            <a:endParaRPr>
              <a:solidFill>
                <a:schemeClr val="dk1"/>
              </a:solidFill>
            </a:endParaRPr>
          </a:p>
          <a:p>
            <a:pPr indent="0" lvl="0" marL="457200" rtl="0" algn="l">
              <a:lnSpc>
                <a:spcPct val="115000"/>
              </a:lnSpc>
              <a:spcBef>
                <a:spcPts val="1600"/>
              </a:spcBef>
              <a:spcAft>
                <a:spcPts val="1600"/>
              </a:spcAft>
              <a:buNone/>
            </a:pPr>
            <a:r>
              <a:t/>
            </a:r>
            <a:endParaRPr b="1"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7"/>
          <p:cNvSpPr txBox="1"/>
          <p:nvPr/>
        </p:nvSpPr>
        <p:spPr>
          <a:xfrm>
            <a:off x="408825" y="1975355"/>
            <a:ext cx="1321800" cy="465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Standards</a:t>
            </a:r>
            <a:endParaRPr sz="1800"/>
          </a:p>
        </p:txBody>
      </p:sp>
      <p:sp>
        <p:nvSpPr>
          <p:cNvPr id="282" name="Google Shape;282;p27"/>
          <p:cNvSpPr/>
          <p:nvPr/>
        </p:nvSpPr>
        <p:spPr>
          <a:xfrm>
            <a:off x="2141924" y="2004272"/>
            <a:ext cx="487200" cy="487200"/>
          </a:xfrm>
          <a:prstGeom prst="mathPl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5347874" y="2084561"/>
            <a:ext cx="527700" cy="487200"/>
          </a:xfrm>
          <a:prstGeom prst="mathEqual">
            <a:avLst>
              <a:gd fmla="val 23520" name="adj1"/>
              <a:gd fmla="val 1176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7"/>
          <p:cNvGrpSpPr/>
          <p:nvPr/>
        </p:nvGrpSpPr>
        <p:grpSpPr>
          <a:xfrm>
            <a:off x="2949750" y="1432800"/>
            <a:ext cx="1949100" cy="2277900"/>
            <a:chOff x="3173175" y="1530725"/>
            <a:chExt cx="1949100" cy="2277900"/>
          </a:xfrm>
        </p:grpSpPr>
        <p:sp>
          <p:nvSpPr>
            <p:cNvPr id="285" name="Google Shape;285;p27"/>
            <p:cNvSpPr/>
            <p:nvPr/>
          </p:nvSpPr>
          <p:spPr>
            <a:xfrm>
              <a:off x="3225375" y="1530725"/>
              <a:ext cx="1896900" cy="2277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txBox="1"/>
            <p:nvPr/>
          </p:nvSpPr>
          <p:spPr>
            <a:xfrm>
              <a:off x="3669864" y="1634895"/>
              <a:ext cx="1007700" cy="261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Privacy</a:t>
              </a:r>
              <a:endParaRPr/>
            </a:p>
          </p:txBody>
        </p:sp>
        <p:sp>
          <p:nvSpPr>
            <p:cNvPr id="287" name="Google Shape;287;p27"/>
            <p:cNvSpPr txBox="1"/>
            <p:nvPr/>
          </p:nvSpPr>
          <p:spPr>
            <a:xfrm>
              <a:off x="3173175" y="2191425"/>
              <a:ext cx="1949100" cy="1217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solidFill>
                    <a:schemeClr val="dk1"/>
                  </a:solidFill>
                </a:rPr>
                <a:t>Future Privacy Development</a:t>
              </a:r>
              <a:endParaRPr sz="1200"/>
            </a:p>
            <a:p>
              <a:pPr indent="-304800" lvl="0" marL="457200" rtl="0" algn="l">
                <a:spcBef>
                  <a:spcPts val="0"/>
                </a:spcBef>
                <a:spcAft>
                  <a:spcPts val="0"/>
                </a:spcAft>
                <a:buSzPts val="1200"/>
                <a:buChar char="●"/>
              </a:pPr>
              <a:r>
                <a:rPr lang="en" sz="1200"/>
                <a:t>McCumber Model</a:t>
              </a:r>
              <a:endParaRPr sz="1200"/>
            </a:p>
            <a:p>
              <a:pPr indent="-304800" lvl="0" marL="457200" rtl="0" algn="l">
                <a:spcBef>
                  <a:spcPts val="0"/>
                </a:spcBef>
                <a:spcAft>
                  <a:spcPts val="0"/>
                </a:spcAft>
                <a:buSzPts val="1200"/>
                <a:buChar char="●"/>
              </a:pPr>
              <a:r>
                <a:rPr lang="en" sz="1200"/>
                <a:t>Privacy Preserving Technology</a:t>
              </a:r>
              <a:endParaRPr sz="1200"/>
            </a:p>
            <a:p>
              <a:pPr indent="0" lvl="0" marL="0" rtl="0" algn="l">
                <a:spcBef>
                  <a:spcPts val="0"/>
                </a:spcBef>
                <a:spcAft>
                  <a:spcPts val="0"/>
                </a:spcAft>
                <a:buNone/>
              </a:pPr>
              <a:r>
                <a:t/>
              </a:r>
              <a:endParaRPr sz="1200"/>
            </a:p>
          </p:txBody>
        </p:sp>
      </p:grpSp>
      <p:sp>
        <p:nvSpPr>
          <p:cNvPr id="288" name="Google Shape;288;p27"/>
          <p:cNvSpPr txBox="1"/>
          <p:nvPr/>
        </p:nvSpPr>
        <p:spPr>
          <a:xfrm>
            <a:off x="6507825" y="1873225"/>
            <a:ext cx="1573500" cy="1050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t>
            </a:r>
            <a:r>
              <a:rPr lang="en"/>
              <a:t>olistic view of DCS protections</a:t>
            </a:r>
            <a:endParaRPr/>
          </a:p>
        </p:txBody>
      </p:sp>
      <p:sp>
        <p:nvSpPr>
          <p:cNvPr id="289" name="Google Shape;289;p27"/>
          <p:cNvSpPr/>
          <p:nvPr/>
        </p:nvSpPr>
        <p:spPr>
          <a:xfrm>
            <a:off x="3451200" y="2547975"/>
            <a:ext cx="1350000" cy="5943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28"/>
          <p:cNvSpPr txBox="1"/>
          <p:nvPr>
            <p:ph idx="1" type="body"/>
          </p:nvPr>
        </p:nvSpPr>
        <p:spPr>
          <a:xfrm>
            <a:off x="311700" y="1309988"/>
            <a:ext cx="8520600" cy="30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Considers two databases &amp; exchanged data records </a:t>
            </a:r>
            <a:endParaRPr sz="1800"/>
          </a:p>
          <a:p>
            <a:pPr indent="-342900" lvl="1" marL="914400" rtl="0" algn="l">
              <a:spcBef>
                <a:spcPts val="0"/>
              </a:spcBef>
              <a:spcAft>
                <a:spcPts val="0"/>
              </a:spcAft>
              <a:buSzPts val="1800"/>
              <a:buChar char="○"/>
            </a:pPr>
            <a:r>
              <a:rPr lang="en" sz="1800"/>
              <a:t>Two databases differ at most one data record. </a:t>
            </a:r>
            <a:endParaRPr sz="1800"/>
          </a:p>
          <a:p>
            <a:pPr indent="-342900" lvl="0" marL="457200" rtl="0" algn="l">
              <a:spcBef>
                <a:spcPts val="0"/>
              </a:spcBef>
              <a:spcAft>
                <a:spcPts val="0"/>
              </a:spcAft>
              <a:buSzPts val="1800"/>
              <a:buChar char="●"/>
            </a:pPr>
            <a:r>
              <a:rPr lang="en" sz="1800"/>
              <a:t>Attacker wants to know if data record is from one database or another</a:t>
            </a:r>
            <a:endParaRPr sz="1800"/>
          </a:p>
          <a:p>
            <a:pPr indent="-342900" lvl="0" marL="457200" rtl="0" algn="l">
              <a:spcBef>
                <a:spcPts val="0"/>
              </a:spcBef>
              <a:spcAft>
                <a:spcPts val="0"/>
              </a:spcAft>
              <a:buSzPts val="1800"/>
              <a:buChar char="●"/>
            </a:pPr>
            <a:r>
              <a:rPr lang="en" sz="1800"/>
              <a:t>How to protect?</a:t>
            </a:r>
            <a:endParaRPr sz="1800"/>
          </a:p>
          <a:p>
            <a:pPr indent="-342900" lvl="1" marL="914400" rtl="0" algn="l">
              <a:spcBef>
                <a:spcPts val="0"/>
              </a:spcBef>
              <a:spcAft>
                <a:spcPts val="0"/>
              </a:spcAft>
              <a:buSzPts val="1800"/>
              <a:buChar char="○"/>
            </a:pPr>
            <a:r>
              <a:rPr lang="en" sz="1800"/>
              <a:t>Add noise to the data records via </a:t>
            </a:r>
            <a:r>
              <a:rPr b="1" lang="en" sz="1800"/>
              <a:t>randomized mechanism</a:t>
            </a:r>
            <a:r>
              <a:rPr lang="en" sz="1800"/>
              <a:t>.</a:t>
            </a:r>
            <a:endParaRPr sz="1800"/>
          </a:p>
          <a:p>
            <a:pPr indent="-342900" lvl="1" marL="914400" rtl="0" algn="l">
              <a:spcBef>
                <a:spcPts val="0"/>
              </a:spcBef>
              <a:spcAft>
                <a:spcPts val="0"/>
              </a:spcAft>
              <a:buSzPts val="1800"/>
              <a:buChar char="○"/>
            </a:pPr>
            <a:r>
              <a:rPr lang="en" sz="1800"/>
              <a:t>Goal is to make it seem data record never existed. </a:t>
            </a:r>
            <a:endParaRPr sz="1800"/>
          </a:p>
          <a:p>
            <a:pPr indent="-342900" lvl="0" marL="457200" rtl="0" algn="l">
              <a:spcBef>
                <a:spcPts val="0"/>
              </a:spcBef>
              <a:spcAft>
                <a:spcPts val="0"/>
              </a:spcAft>
              <a:buSzPts val="1800"/>
              <a:buChar char="●"/>
            </a:pPr>
            <a:r>
              <a:rPr lang="en" sz="1800"/>
              <a:t>Using </a:t>
            </a:r>
            <a:r>
              <a:rPr b="1" lang="en" sz="1800"/>
              <a:t>privacy budget</a:t>
            </a:r>
            <a:r>
              <a:rPr i="1" lang="en" sz="1800"/>
              <a:t> </a:t>
            </a:r>
            <a:r>
              <a:rPr lang="en" sz="1800"/>
              <a:t>ε, we can add more and more noise to give better privacy at the cost of </a:t>
            </a:r>
            <a:r>
              <a:rPr i="1" lang="en" sz="1800"/>
              <a:t>utility</a:t>
            </a:r>
            <a:r>
              <a:rPr lang="en" sz="1800"/>
              <a:t>. </a:t>
            </a:r>
            <a:endParaRPr sz="1800"/>
          </a:p>
          <a:p>
            <a:pPr indent="0" lvl="0" marL="457200" rtl="0" algn="l">
              <a:spcBef>
                <a:spcPts val="1600"/>
              </a:spcBef>
              <a:spcAft>
                <a:spcPts val="1600"/>
              </a:spcAft>
              <a:buNone/>
            </a:pPr>
            <a:r>
              <a:t/>
            </a:r>
            <a:endParaRPr sz="1800"/>
          </a:p>
        </p:txBody>
      </p:sp>
      <p:sp>
        <p:nvSpPr>
          <p:cNvPr id="295" name="Google Shape;295;p28"/>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Differential Privacy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grpSp>
        <p:nvGrpSpPr>
          <p:cNvPr id="300" name="Google Shape;300;p29"/>
          <p:cNvGrpSpPr/>
          <p:nvPr/>
        </p:nvGrpSpPr>
        <p:grpSpPr>
          <a:xfrm>
            <a:off x="1546312" y="1930996"/>
            <a:ext cx="1196356" cy="1281496"/>
            <a:chOff x="7018812" y="2386414"/>
            <a:chExt cx="891008" cy="1238400"/>
          </a:xfrm>
        </p:grpSpPr>
        <p:sp>
          <p:nvSpPr>
            <p:cNvPr id="301" name="Google Shape;301;p29"/>
            <p:cNvSpPr txBox="1"/>
            <p:nvPr/>
          </p:nvSpPr>
          <p:spPr>
            <a:xfrm>
              <a:off x="7018812" y="2386414"/>
              <a:ext cx="884400" cy="12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mbria Math"/>
                  <a:ea typeface="Cambria Math"/>
                  <a:cs typeface="Cambria Math"/>
                  <a:sym typeface="Cambria Math"/>
                </a:rPr>
                <a:t>1 0 1</a:t>
              </a:r>
              <a:endParaRPr sz="2400">
                <a:latin typeface="Cambria Math"/>
                <a:ea typeface="Cambria Math"/>
                <a:cs typeface="Cambria Math"/>
                <a:sym typeface="Cambria Math"/>
              </a:endParaRPr>
            </a:p>
            <a:p>
              <a:pPr indent="0" lvl="0" marL="0" rtl="0" algn="ctr">
                <a:spcBef>
                  <a:spcPts val="0"/>
                </a:spcBef>
                <a:spcAft>
                  <a:spcPts val="0"/>
                </a:spcAft>
                <a:buNone/>
              </a:pPr>
              <a:r>
                <a:rPr lang="en" sz="2400">
                  <a:latin typeface="Cambria Math"/>
                  <a:ea typeface="Cambria Math"/>
                  <a:cs typeface="Cambria Math"/>
                  <a:sym typeface="Cambria Math"/>
                </a:rPr>
                <a:t>0 1 0</a:t>
              </a:r>
              <a:endParaRPr sz="2400">
                <a:latin typeface="Cambria Math"/>
                <a:ea typeface="Cambria Math"/>
                <a:cs typeface="Cambria Math"/>
                <a:sym typeface="Cambria Math"/>
              </a:endParaRPr>
            </a:p>
            <a:p>
              <a:pPr indent="0" lvl="0" marL="0" rtl="0" algn="ctr">
                <a:spcBef>
                  <a:spcPts val="0"/>
                </a:spcBef>
                <a:spcAft>
                  <a:spcPts val="0"/>
                </a:spcAft>
                <a:buNone/>
              </a:pPr>
              <a:r>
                <a:rPr lang="en" sz="2400">
                  <a:latin typeface="Cambria Math"/>
                  <a:ea typeface="Cambria Math"/>
                  <a:cs typeface="Cambria Math"/>
                  <a:sym typeface="Cambria Math"/>
                </a:rPr>
                <a:t>0 0 1</a:t>
              </a:r>
              <a:endParaRPr sz="2400">
                <a:latin typeface="Cambria Math"/>
                <a:ea typeface="Cambria Math"/>
                <a:cs typeface="Cambria Math"/>
                <a:sym typeface="Cambria Math"/>
              </a:endParaRPr>
            </a:p>
          </p:txBody>
        </p:sp>
        <p:cxnSp>
          <p:nvCxnSpPr>
            <p:cNvPr id="302" name="Google Shape;302;p29"/>
            <p:cNvCxnSpPr/>
            <p:nvPr/>
          </p:nvCxnSpPr>
          <p:spPr>
            <a:xfrm>
              <a:off x="7025424" y="2430969"/>
              <a:ext cx="0" cy="1149300"/>
            </a:xfrm>
            <a:prstGeom prst="straightConnector1">
              <a:avLst/>
            </a:prstGeom>
            <a:noFill/>
            <a:ln cap="flat" cmpd="sng" w="19050">
              <a:solidFill>
                <a:srgbClr val="303030"/>
              </a:solidFill>
              <a:prstDash val="solid"/>
              <a:round/>
              <a:headEnd len="med" w="med" type="none"/>
              <a:tailEnd len="med" w="med" type="none"/>
            </a:ln>
          </p:spPr>
        </p:cxnSp>
        <p:grpSp>
          <p:nvGrpSpPr>
            <p:cNvPr id="303" name="Google Shape;303;p29"/>
            <p:cNvGrpSpPr/>
            <p:nvPr/>
          </p:nvGrpSpPr>
          <p:grpSpPr>
            <a:xfrm>
              <a:off x="7025424" y="2417760"/>
              <a:ext cx="871175" cy="1175772"/>
              <a:chOff x="7025424" y="2417760"/>
              <a:chExt cx="871175" cy="1175772"/>
            </a:xfrm>
          </p:grpSpPr>
          <p:grpSp>
            <p:nvGrpSpPr>
              <p:cNvPr id="304" name="Google Shape;304;p29"/>
              <p:cNvGrpSpPr/>
              <p:nvPr/>
            </p:nvGrpSpPr>
            <p:grpSpPr>
              <a:xfrm>
                <a:off x="7025424" y="2430969"/>
                <a:ext cx="175047" cy="1149346"/>
                <a:chOff x="-1156775" y="2130600"/>
                <a:chExt cx="152400" cy="1179300"/>
              </a:xfrm>
            </p:grpSpPr>
            <p:cxnSp>
              <p:nvCxnSpPr>
                <p:cNvPr id="305" name="Google Shape;305;p29"/>
                <p:cNvCxnSpPr/>
                <p:nvPr/>
              </p:nvCxnSpPr>
              <p:spPr>
                <a:xfrm>
                  <a:off x="-1156775" y="3309900"/>
                  <a:ext cx="152400" cy="0"/>
                </a:xfrm>
                <a:prstGeom prst="straightConnector1">
                  <a:avLst/>
                </a:prstGeom>
                <a:noFill/>
                <a:ln cap="flat" cmpd="sng" w="19050">
                  <a:solidFill>
                    <a:srgbClr val="303030"/>
                  </a:solidFill>
                  <a:prstDash val="solid"/>
                  <a:round/>
                  <a:headEnd len="med" w="med" type="none"/>
                  <a:tailEnd len="med" w="med" type="none"/>
                </a:ln>
              </p:spPr>
            </p:cxnSp>
            <p:cxnSp>
              <p:nvCxnSpPr>
                <p:cNvPr id="306" name="Google Shape;306;p29"/>
                <p:cNvCxnSpPr/>
                <p:nvPr/>
              </p:nvCxnSpPr>
              <p:spPr>
                <a:xfrm>
                  <a:off x="-1156775" y="2130600"/>
                  <a:ext cx="152400" cy="0"/>
                </a:xfrm>
                <a:prstGeom prst="straightConnector1">
                  <a:avLst/>
                </a:prstGeom>
                <a:noFill/>
                <a:ln cap="flat" cmpd="sng" w="19050">
                  <a:solidFill>
                    <a:srgbClr val="303030"/>
                  </a:solidFill>
                  <a:prstDash val="solid"/>
                  <a:round/>
                  <a:headEnd len="med" w="med" type="none"/>
                  <a:tailEnd len="med" w="med" type="none"/>
                </a:ln>
              </p:spPr>
            </p:cxnSp>
          </p:grpSp>
          <p:grpSp>
            <p:nvGrpSpPr>
              <p:cNvPr id="307" name="Google Shape;307;p29"/>
              <p:cNvGrpSpPr/>
              <p:nvPr/>
            </p:nvGrpSpPr>
            <p:grpSpPr>
              <a:xfrm>
                <a:off x="7720547" y="2417760"/>
                <a:ext cx="176052" cy="1175772"/>
                <a:chOff x="-790775" y="2130600"/>
                <a:chExt cx="152400" cy="1199400"/>
              </a:xfrm>
            </p:grpSpPr>
            <p:cxnSp>
              <p:nvCxnSpPr>
                <p:cNvPr id="308" name="Google Shape;308;p29"/>
                <p:cNvCxnSpPr/>
                <p:nvPr/>
              </p:nvCxnSpPr>
              <p:spPr>
                <a:xfrm>
                  <a:off x="-638375" y="2130600"/>
                  <a:ext cx="0" cy="1199400"/>
                </a:xfrm>
                <a:prstGeom prst="straightConnector1">
                  <a:avLst/>
                </a:prstGeom>
                <a:noFill/>
                <a:ln cap="flat" cmpd="sng" w="19050">
                  <a:solidFill>
                    <a:srgbClr val="303030"/>
                  </a:solidFill>
                  <a:prstDash val="solid"/>
                  <a:round/>
                  <a:headEnd len="med" w="med" type="none"/>
                  <a:tailEnd len="med" w="med" type="none"/>
                </a:ln>
              </p:spPr>
            </p:cxnSp>
            <p:cxnSp>
              <p:nvCxnSpPr>
                <p:cNvPr id="309" name="Google Shape;309;p29"/>
                <p:cNvCxnSpPr/>
                <p:nvPr/>
              </p:nvCxnSpPr>
              <p:spPr>
                <a:xfrm>
                  <a:off x="-790775" y="3330000"/>
                  <a:ext cx="152400" cy="0"/>
                </a:xfrm>
                <a:prstGeom prst="straightConnector1">
                  <a:avLst/>
                </a:prstGeom>
                <a:noFill/>
                <a:ln cap="flat" cmpd="sng" w="19050">
                  <a:solidFill>
                    <a:srgbClr val="303030"/>
                  </a:solidFill>
                  <a:prstDash val="solid"/>
                  <a:round/>
                  <a:headEnd len="med" w="med" type="none"/>
                  <a:tailEnd len="med" w="med" type="none"/>
                </a:ln>
              </p:spPr>
            </p:cxnSp>
          </p:grpSp>
        </p:grpSp>
        <p:cxnSp>
          <p:nvCxnSpPr>
            <p:cNvPr id="310" name="Google Shape;310;p29"/>
            <p:cNvCxnSpPr/>
            <p:nvPr/>
          </p:nvCxnSpPr>
          <p:spPr>
            <a:xfrm>
              <a:off x="7707320" y="2417769"/>
              <a:ext cx="202500" cy="0"/>
            </a:xfrm>
            <a:prstGeom prst="straightConnector1">
              <a:avLst/>
            </a:prstGeom>
            <a:noFill/>
            <a:ln cap="flat" cmpd="sng" w="19050">
              <a:solidFill>
                <a:srgbClr val="303030"/>
              </a:solidFill>
              <a:prstDash val="solid"/>
              <a:round/>
              <a:headEnd len="med" w="med" type="none"/>
              <a:tailEnd len="med" w="med" type="none"/>
            </a:ln>
          </p:spPr>
        </p:cxnSp>
      </p:grpSp>
      <p:grpSp>
        <p:nvGrpSpPr>
          <p:cNvPr id="311" name="Google Shape;311;p29"/>
          <p:cNvGrpSpPr/>
          <p:nvPr/>
        </p:nvGrpSpPr>
        <p:grpSpPr>
          <a:xfrm>
            <a:off x="3562162" y="1930996"/>
            <a:ext cx="1196356" cy="1281496"/>
            <a:chOff x="7018812" y="2386414"/>
            <a:chExt cx="891008" cy="1238400"/>
          </a:xfrm>
        </p:grpSpPr>
        <p:sp>
          <p:nvSpPr>
            <p:cNvPr id="312" name="Google Shape;312;p29"/>
            <p:cNvSpPr txBox="1"/>
            <p:nvPr/>
          </p:nvSpPr>
          <p:spPr>
            <a:xfrm>
              <a:off x="7018812" y="2386414"/>
              <a:ext cx="884400" cy="123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Cambria Math"/>
                  <a:ea typeface="Cambria Math"/>
                  <a:cs typeface="Cambria Math"/>
                  <a:sym typeface="Cambria Math"/>
                </a:rPr>
                <a:t>.1</a:t>
              </a:r>
              <a:r>
                <a:rPr lang="en" sz="2400">
                  <a:latin typeface="Cambria Math"/>
                  <a:ea typeface="Cambria Math"/>
                  <a:cs typeface="Cambria Math"/>
                  <a:sym typeface="Cambria Math"/>
                </a:rPr>
                <a:t> .1 .1</a:t>
              </a:r>
              <a:endParaRPr sz="2400">
                <a:latin typeface="Cambria Math"/>
                <a:ea typeface="Cambria Math"/>
                <a:cs typeface="Cambria Math"/>
                <a:sym typeface="Cambria Math"/>
              </a:endParaRPr>
            </a:p>
            <a:p>
              <a:pPr indent="0" lvl="0" marL="0" rtl="0" algn="ctr">
                <a:spcBef>
                  <a:spcPts val="0"/>
                </a:spcBef>
                <a:spcAft>
                  <a:spcPts val="0"/>
                </a:spcAft>
                <a:buNone/>
              </a:pPr>
              <a:r>
                <a:rPr lang="en" sz="2400">
                  <a:latin typeface="Cambria Math"/>
                  <a:ea typeface="Cambria Math"/>
                  <a:cs typeface="Cambria Math"/>
                  <a:sym typeface="Cambria Math"/>
                </a:rPr>
                <a:t>.1 .1 .1</a:t>
              </a:r>
              <a:endParaRPr sz="2400">
                <a:latin typeface="Cambria Math"/>
                <a:ea typeface="Cambria Math"/>
                <a:cs typeface="Cambria Math"/>
                <a:sym typeface="Cambria Math"/>
              </a:endParaRPr>
            </a:p>
            <a:p>
              <a:pPr indent="0" lvl="0" marL="0" rtl="0" algn="ctr">
                <a:spcBef>
                  <a:spcPts val="0"/>
                </a:spcBef>
                <a:spcAft>
                  <a:spcPts val="0"/>
                </a:spcAft>
                <a:buNone/>
              </a:pPr>
              <a:r>
                <a:rPr lang="en" sz="2400">
                  <a:latin typeface="Cambria Math"/>
                  <a:ea typeface="Cambria Math"/>
                  <a:cs typeface="Cambria Math"/>
                  <a:sym typeface="Cambria Math"/>
                </a:rPr>
                <a:t>.1 .1 .1</a:t>
              </a:r>
              <a:endParaRPr sz="2400">
                <a:latin typeface="Cambria Math"/>
                <a:ea typeface="Cambria Math"/>
                <a:cs typeface="Cambria Math"/>
                <a:sym typeface="Cambria Math"/>
              </a:endParaRPr>
            </a:p>
          </p:txBody>
        </p:sp>
        <p:cxnSp>
          <p:nvCxnSpPr>
            <p:cNvPr id="313" name="Google Shape;313;p29"/>
            <p:cNvCxnSpPr/>
            <p:nvPr/>
          </p:nvCxnSpPr>
          <p:spPr>
            <a:xfrm>
              <a:off x="7025424" y="2430969"/>
              <a:ext cx="0" cy="1149300"/>
            </a:xfrm>
            <a:prstGeom prst="straightConnector1">
              <a:avLst/>
            </a:prstGeom>
            <a:noFill/>
            <a:ln cap="flat" cmpd="sng" w="19050">
              <a:solidFill>
                <a:srgbClr val="303030"/>
              </a:solidFill>
              <a:prstDash val="solid"/>
              <a:round/>
              <a:headEnd len="med" w="med" type="none"/>
              <a:tailEnd len="med" w="med" type="none"/>
            </a:ln>
          </p:spPr>
        </p:cxnSp>
        <p:grpSp>
          <p:nvGrpSpPr>
            <p:cNvPr id="314" name="Google Shape;314;p29"/>
            <p:cNvGrpSpPr/>
            <p:nvPr/>
          </p:nvGrpSpPr>
          <p:grpSpPr>
            <a:xfrm>
              <a:off x="7025424" y="2417760"/>
              <a:ext cx="871175" cy="1175772"/>
              <a:chOff x="7025424" y="2417760"/>
              <a:chExt cx="871175" cy="1175772"/>
            </a:xfrm>
          </p:grpSpPr>
          <p:grpSp>
            <p:nvGrpSpPr>
              <p:cNvPr id="315" name="Google Shape;315;p29"/>
              <p:cNvGrpSpPr/>
              <p:nvPr/>
            </p:nvGrpSpPr>
            <p:grpSpPr>
              <a:xfrm>
                <a:off x="7025424" y="2430969"/>
                <a:ext cx="175047" cy="1149346"/>
                <a:chOff x="-1156775" y="2130600"/>
                <a:chExt cx="152400" cy="1179300"/>
              </a:xfrm>
            </p:grpSpPr>
            <p:cxnSp>
              <p:nvCxnSpPr>
                <p:cNvPr id="316" name="Google Shape;316;p29"/>
                <p:cNvCxnSpPr/>
                <p:nvPr/>
              </p:nvCxnSpPr>
              <p:spPr>
                <a:xfrm>
                  <a:off x="-1156775" y="3309900"/>
                  <a:ext cx="152400" cy="0"/>
                </a:xfrm>
                <a:prstGeom prst="straightConnector1">
                  <a:avLst/>
                </a:prstGeom>
                <a:noFill/>
                <a:ln cap="flat" cmpd="sng" w="19050">
                  <a:solidFill>
                    <a:srgbClr val="303030"/>
                  </a:solidFill>
                  <a:prstDash val="solid"/>
                  <a:round/>
                  <a:headEnd len="med" w="med" type="none"/>
                  <a:tailEnd len="med" w="med" type="none"/>
                </a:ln>
              </p:spPr>
            </p:cxnSp>
            <p:cxnSp>
              <p:nvCxnSpPr>
                <p:cNvPr id="317" name="Google Shape;317;p29"/>
                <p:cNvCxnSpPr/>
                <p:nvPr/>
              </p:nvCxnSpPr>
              <p:spPr>
                <a:xfrm>
                  <a:off x="-1156775" y="2130600"/>
                  <a:ext cx="152400" cy="0"/>
                </a:xfrm>
                <a:prstGeom prst="straightConnector1">
                  <a:avLst/>
                </a:prstGeom>
                <a:noFill/>
                <a:ln cap="flat" cmpd="sng" w="19050">
                  <a:solidFill>
                    <a:srgbClr val="303030"/>
                  </a:solidFill>
                  <a:prstDash val="solid"/>
                  <a:round/>
                  <a:headEnd len="med" w="med" type="none"/>
                  <a:tailEnd len="med" w="med" type="none"/>
                </a:ln>
              </p:spPr>
            </p:cxnSp>
          </p:grpSp>
          <p:grpSp>
            <p:nvGrpSpPr>
              <p:cNvPr id="318" name="Google Shape;318;p29"/>
              <p:cNvGrpSpPr/>
              <p:nvPr/>
            </p:nvGrpSpPr>
            <p:grpSpPr>
              <a:xfrm>
                <a:off x="7720547" y="2417760"/>
                <a:ext cx="176052" cy="1175772"/>
                <a:chOff x="-790775" y="2130600"/>
                <a:chExt cx="152400" cy="1199400"/>
              </a:xfrm>
            </p:grpSpPr>
            <p:cxnSp>
              <p:nvCxnSpPr>
                <p:cNvPr id="319" name="Google Shape;319;p29"/>
                <p:cNvCxnSpPr/>
                <p:nvPr/>
              </p:nvCxnSpPr>
              <p:spPr>
                <a:xfrm>
                  <a:off x="-638375" y="2130600"/>
                  <a:ext cx="0" cy="1199400"/>
                </a:xfrm>
                <a:prstGeom prst="straightConnector1">
                  <a:avLst/>
                </a:prstGeom>
                <a:noFill/>
                <a:ln cap="flat" cmpd="sng" w="19050">
                  <a:solidFill>
                    <a:srgbClr val="303030"/>
                  </a:solidFill>
                  <a:prstDash val="solid"/>
                  <a:round/>
                  <a:headEnd len="med" w="med" type="none"/>
                  <a:tailEnd len="med" w="med" type="none"/>
                </a:ln>
              </p:spPr>
            </p:cxnSp>
            <p:cxnSp>
              <p:nvCxnSpPr>
                <p:cNvPr id="320" name="Google Shape;320;p29"/>
                <p:cNvCxnSpPr/>
                <p:nvPr/>
              </p:nvCxnSpPr>
              <p:spPr>
                <a:xfrm>
                  <a:off x="-790775" y="3330000"/>
                  <a:ext cx="152400" cy="0"/>
                </a:xfrm>
                <a:prstGeom prst="straightConnector1">
                  <a:avLst/>
                </a:prstGeom>
                <a:noFill/>
                <a:ln cap="flat" cmpd="sng" w="19050">
                  <a:solidFill>
                    <a:srgbClr val="303030"/>
                  </a:solidFill>
                  <a:prstDash val="solid"/>
                  <a:round/>
                  <a:headEnd len="med" w="med" type="none"/>
                  <a:tailEnd len="med" w="med" type="none"/>
                </a:ln>
              </p:spPr>
            </p:cxnSp>
          </p:grpSp>
        </p:grpSp>
        <p:cxnSp>
          <p:nvCxnSpPr>
            <p:cNvPr id="321" name="Google Shape;321;p29"/>
            <p:cNvCxnSpPr/>
            <p:nvPr/>
          </p:nvCxnSpPr>
          <p:spPr>
            <a:xfrm>
              <a:off x="7707320" y="2417769"/>
              <a:ext cx="202500" cy="0"/>
            </a:xfrm>
            <a:prstGeom prst="straightConnector1">
              <a:avLst/>
            </a:prstGeom>
            <a:noFill/>
            <a:ln cap="flat" cmpd="sng" w="19050">
              <a:solidFill>
                <a:srgbClr val="303030"/>
              </a:solidFill>
              <a:prstDash val="solid"/>
              <a:round/>
              <a:headEnd len="med" w="med" type="none"/>
              <a:tailEnd len="med" w="med" type="none"/>
            </a:ln>
          </p:spPr>
        </p:cxnSp>
      </p:grpSp>
      <p:sp>
        <p:nvSpPr>
          <p:cNvPr id="322" name="Google Shape;322;p29"/>
          <p:cNvSpPr/>
          <p:nvPr/>
        </p:nvSpPr>
        <p:spPr>
          <a:xfrm>
            <a:off x="2889436" y="2328147"/>
            <a:ext cx="487200" cy="487200"/>
          </a:xfrm>
          <a:prstGeom prst="mathPl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5073361" y="2328161"/>
            <a:ext cx="527700" cy="487200"/>
          </a:xfrm>
          <a:prstGeom prst="mathEqual">
            <a:avLst>
              <a:gd fmla="val 23520" name="adj1"/>
              <a:gd fmla="val 1176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txBox="1"/>
          <p:nvPr/>
        </p:nvSpPr>
        <p:spPr>
          <a:xfrm>
            <a:off x="5986088" y="1804050"/>
            <a:ext cx="1611600" cy="15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t>?</a:t>
            </a:r>
            <a:endParaRPr sz="6000"/>
          </a:p>
        </p:txBody>
      </p:sp>
      <p:sp>
        <p:nvSpPr>
          <p:cNvPr id="325" name="Google Shape;325;p29"/>
          <p:cNvSpPr txBox="1"/>
          <p:nvPr/>
        </p:nvSpPr>
        <p:spPr>
          <a:xfrm>
            <a:off x="1500388" y="1421250"/>
            <a:ext cx="12882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Records</a:t>
            </a:r>
            <a:endParaRPr/>
          </a:p>
        </p:txBody>
      </p:sp>
      <p:sp>
        <p:nvSpPr>
          <p:cNvPr id="326" name="Google Shape;326;p29"/>
          <p:cNvSpPr txBox="1"/>
          <p:nvPr/>
        </p:nvSpPr>
        <p:spPr>
          <a:xfrm>
            <a:off x="3213500" y="1445150"/>
            <a:ext cx="19917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Randomized Function</a:t>
            </a:r>
            <a:endParaRPr/>
          </a:p>
        </p:txBody>
      </p:sp>
      <p:sp>
        <p:nvSpPr>
          <p:cNvPr id="327" name="Google Shape;327;p29"/>
          <p:cNvSpPr txBox="1"/>
          <p:nvPr/>
        </p:nvSpPr>
        <p:spPr>
          <a:xfrm>
            <a:off x="5796050" y="1445150"/>
            <a:ext cx="1991700" cy="46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Noisy Data Output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0"/>
          <p:cNvSpPr txBox="1"/>
          <p:nvPr>
            <p:ph idx="1" type="body"/>
          </p:nvPr>
        </p:nvSpPr>
        <p:spPr>
          <a:xfrm>
            <a:off x="311700" y="1309988"/>
            <a:ext cx="8520600" cy="30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 DCS, </a:t>
            </a:r>
            <a:r>
              <a:rPr b="1" lang="en" sz="1800"/>
              <a:t>differential privacy </a:t>
            </a:r>
            <a:r>
              <a:rPr lang="en" sz="1800"/>
              <a:t>(DP) </a:t>
            </a:r>
            <a:r>
              <a:rPr lang="en" sz="1800"/>
              <a:t>can be applied on sensors and the data historian to protect the data values being passed between the two. </a:t>
            </a:r>
            <a:endParaRPr sz="1800"/>
          </a:p>
          <a:p>
            <a:pPr indent="-342900" lvl="0" marL="457200" rtl="0" algn="l">
              <a:spcBef>
                <a:spcPts val="0"/>
              </a:spcBef>
              <a:spcAft>
                <a:spcPts val="0"/>
              </a:spcAft>
              <a:buSzPts val="1800"/>
              <a:buChar char="●"/>
            </a:pPr>
            <a:r>
              <a:rPr lang="en" sz="1800"/>
              <a:t>For example, a smart grid gathering information on power demand will practice a DP protocol to protect the data being received. </a:t>
            </a:r>
            <a:endParaRPr sz="1800"/>
          </a:p>
          <a:p>
            <a:pPr indent="-342900" lvl="1" marL="914400" rtl="0" algn="l">
              <a:spcBef>
                <a:spcPts val="0"/>
              </a:spcBef>
              <a:spcAft>
                <a:spcPts val="0"/>
              </a:spcAft>
              <a:buSzPts val="1800"/>
              <a:buChar char="○"/>
            </a:pPr>
            <a:r>
              <a:rPr lang="en" sz="1800"/>
              <a:t>Aggregate data will be noisy, but can produce a close-to-truth value to produce as a set point SP.</a:t>
            </a:r>
            <a:endParaRPr sz="1800"/>
          </a:p>
          <a:p>
            <a:pPr indent="-342900" lvl="1" marL="914400" rtl="0" algn="l">
              <a:spcBef>
                <a:spcPts val="0"/>
              </a:spcBef>
              <a:spcAft>
                <a:spcPts val="0"/>
              </a:spcAft>
              <a:buSzPts val="1800"/>
              <a:buChar char="○"/>
            </a:pPr>
            <a:r>
              <a:rPr lang="en" sz="1800"/>
              <a:t>Attackers will not know the actual true values of power demand, and won't be able to learn about user habits. </a:t>
            </a:r>
            <a:endParaRPr sz="1800"/>
          </a:p>
        </p:txBody>
      </p:sp>
      <p:sp>
        <p:nvSpPr>
          <p:cNvPr id="333" name="Google Shape;333;p30"/>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Differential Privacy in DCS</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1"/>
          <p:cNvSpPr txBox="1"/>
          <p:nvPr>
            <p:ph idx="1" type="body"/>
          </p:nvPr>
        </p:nvSpPr>
        <p:spPr>
          <a:xfrm>
            <a:off x="311700" y="1310001"/>
            <a:ext cx="8520600" cy="333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Known attacks</a:t>
            </a:r>
            <a:endParaRPr sz="1800"/>
          </a:p>
          <a:p>
            <a:pPr indent="-342900" lvl="1" marL="914400" rtl="0" algn="l">
              <a:spcBef>
                <a:spcPts val="0"/>
              </a:spcBef>
              <a:spcAft>
                <a:spcPts val="0"/>
              </a:spcAft>
              <a:buSzPts val="1800"/>
              <a:buChar char="○"/>
            </a:pPr>
            <a:r>
              <a:rPr lang="en" sz="1800"/>
              <a:t>False data injection attackers</a:t>
            </a:r>
            <a:endParaRPr sz="1800"/>
          </a:p>
          <a:p>
            <a:pPr indent="-342900" lvl="1" marL="914400" rtl="0" algn="l">
              <a:spcBef>
                <a:spcPts val="0"/>
              </a:spcBef>
              <a:spcAft>
                <a:spcPts val="0"/>
              </a:spcAft>
              <a:buSzPts val="1800"/>
              <a:buChar char="○"/>
            </a:pPr>
            <a:r>
              <a:rPr lang="en" sz="1800"/>
              <a:t>Randomized value</a:t>
            </a:r>
            <a:endParaRPr sz="1800"/>
          </a:p>
          <a:p>
            <a:pPr indent="-342900" lvl="0" marL="457200" rtl="0" algn="l">
              <a:spcBef>
                <a:spcPts val="0"/>
              </a:spcBef>
              <a:spcAft>
                <a:spcPts val="0"/>
              </a:spcAft>
              <a:buSzPts val="1800"/>
              <a:buChar char="●"/>
            </a:pPr>
            <a:r>
              <a:rPr lang="en" sz="1800"/>
              <a:t>Costs of privacy</a:t>
            </a:r>
            <a:endParaRPr sz="1800"/>
          </a:p>
          <a:p>
            <a:pPr indent="-342900" lvl="1" marL="914400" rtl="0" algn="l">
              <a:spcBef>
                <a:spcPts val="0"/>
              </a:spcBef>
              <a:spcAft>
                <a:spcPts val="0"/>
              </a:spcAft>
              <a:buSzPts val="1800"/>
              <a:buChar char="○"/>
            </a:pPr>
            <a:r>
              <a:rPr lang="en" sz="1800"/>
              <a:t>Loss of utility</a:t>
            </a:r>
            <a:endParaRPr sz="1800"/>
          </a:p>
          <a:p>
            <a:pPr indent="-342900" lvl="1" marL="914400" rtl="0" algn="l">
              <a:spcBef>
                <a:spcPts val="0"/>
              </a:spcBef>
              <a:spcAft>
                <a:spcPts val="0"/>
              </a:spcAft>
              <a:buSzPts val="1800"/>
              <a:buChar char="○"/>
            </a:pPr>
            <a:r>
              <a:rPr lang="en" sz="1800"/>
              <a:t>Some industries might not be able to handle</a:t>
            </a:r>
            <a:endParaRPr sz="1800"/>
          </a:p>
          <a:p>
            <a:pPr indent="-342900" lvl="1" marL="914400" rtl="0" algn="l">
              <a:spcBef>
                <a:spcPts val="0"/>
              </a:spcBef>
              <a:spcAft>
                <a:spcPts val="0"/>
              </a:spcAft>
              <a:buSzPts val="1800"/>
              <a:buChar char="○"/>
            </a:pPr>
            <a:r>
              <a:rPr lang="en" sz="1800"/>
              <a:t>"Engineering Units"</a:t>
            </a:r>
            <a:endParaRPr sz="1800"/>
          </a:p>
          <a:p>
            <a:pPr indent="-342900" lvl="0" marL="457200" rtl="0" algn="l">
              <a:spcBef>
                <a:spcPts val="0"/>
              </a:spcBef>
              <a:spcAft>
                <a:spcPts val="0"/>
              </a:spcAft>
              <a:buSzPts val="1800"/>
              <a:buChar char="●"/>
            </a:pPr>
            <a:r>
              <a:rPr lang="en" sz="1800"/>
              <a:t>Developing Protections</a:t>
            </a:r>
            <a:endParaRPr sz="1800"/>
          </a:p>
          <a:p>
            <a:pPr indent="-342900" lvl="1" marL="914400" rtl="0" algn="l">
              <a:spcBef>
                <a:spcPts val="0"/>
              </a:spcBef>
              <a:spcAft>
                <a:spcPts val="0"/>
              </a:spcAft>
              <a:buSzPts val="1800"/>
              <a:buChar char="○"/>
            </a:pPr>
            <a:r>
              <a:rPr lang="en" sz="1800"/>
              <a:t>Better algorithms to provide random noise vs utility tradeoff</a:t>
            </a:r>
            <a:endParaRPr sz="1800"/>
          </a:p>
          <a:p>
            <a:pPr indent="-342900" lvl="1" marL="914400" rtl="0" algn="l">
              <a:spcBef>
                <a:spcPts val="0"/>
              </a:spcBef>
              <a:spcAft>
                <a:spcPts val="0"/>
              </a:spcAft>
              <a:buSzPts val="1800"/>
              <a:buChar char="○"/>
            </a:pPr>
            <a:r>
              <a:rPr lang="en" sz="1800"/>
              <a:t>This week's development: </a:t>
            </a:r>
            <a:r>
              <a:rPr lang="en" sz="1800"/>
              <a:t>Sensitivity</a:t>
            </a:r>
            <a:r>
              <a:rPr lang="en" sz="1800"/>
              <a:t> Conjecture</a:t>
            </a:r>
            <a:endParaRPr sz="1800"/>
          </a:p>
        </p:txBody>
      </p:sp>
      <p:sp>
        <p:nvSpPr>
          <p:cNvPr id="339" name="Google Shape;339;p31"/>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of Differential Privacy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idx="1" type="body"/>
          </p:nvPr>
        </p:nvSpPr>
        <p:spPr>
          <a:xfrm>
            <a:off x="3397475" y="1410937"/>
            <a:ext cx="5267100" cy="1464000"/>
          </a:xfrm>
          <a:prstGeom prst="rect">
            <a:avLst/>
          </a:prstGeom>
          <a:ln cap="flat" cmpd="sng" w="9525">
            <a:solidFill>
              <a:srgbClr val="000000"/>
            </a:solidFill>
            <a:prstDash val="solid"/>
            <a:round/>
            <a:headEnd len="sm" w="sm" type="none"/>
            <a:tailEnd len="sm" w="sm" type="none"/>
          </a:ln>
        </p:spPr>
        <p:txBody>
          <a:bodyPr anchorCtr="0" anchor="t" bIns="0" lIns="91425" spcFirstLastPara="1" rIns="91425" wrap="square" tIns="91425">
            <a:noAutofit/>
          </a:bodyPr>
          <a:lstStyle/>
          <a:p>
            <a:pPr indent="0" lvl="0" marL="0" rtl="0" algn="ctr">
              <a:lnSpc>
                <a:spcPct val="150000"/>
              </a:lnSpc>
              <a:spcBef>
                <a:spcPts val="0"/>
              </a:spcBef>
              <a:spcAft>
                <a:spcPts val="0"/>
              </a:spcAft>
              <a:buNone/>
            </a:pPr>
            <a:r>
              <a:rPr b="1" lang="en"/>
              <a:t>Toray Carbon Fibers America</a:t>
            </a:r>
            <a:endParaRPr b="1"/>
          </a:p>
          <a:p>
            <a:pPr indent="0" lvl="0" marL="0" rtl="0" algn="l">
              <a:spcBef>
                <a:spcPts val="0"/>
              </a:spcBef>
              <a:spcAft>
                <a:spcPts val="0"/>
              </a:spcAft>
              <a:buNone/>
            </a:pPr>
            <a:r>
              <a:rPr lang="en"/>
              <a:t>C</a:t>
            </a:r>
            <a:r>
              <a:rPr lang="en"/>
              <a:t>arbon fiber </a:t>
            </a:r>
            <a:r>
              <a:rPr lang="en"/>
              <a:t>manufacturing</a:t>
            </a:r>
            <a:r>
              <a:rPr lang="en"/>
              <a:t> plant in Morgan County, Alabama. Produces military-grade, export restricted carbon fiber. </a:t>
            </a:r>
            <a:endParaRPr/>
          </a:p>
          <a:p>
            <a:pPr indent="0" lvl="0" marL="0" rtl="0" algn="l">
              <a:spcBef>
                <a:spcPts val="1600"/>
              </a:spcBef>
              <a:spcAft>
                <a:spcPts val="1600"/>
              </a:spcAft>
              <a:buNone/>
            </a:pPr>
            <a:r>
              <a:t/>
            </a:r>
            <a:endParaRPr/>
          </a:p>
        </p:txBody>
      </p:sp>
      <p:sp>
        <p:nvSpPr>
          <p:cNvPr id="68" name="Google Shape;68;p14"/>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Common Story...</a:t>
            </a:r>
            <a:endParaRPr/>
          </a:p>
        </p:txBody>
      </p:sp>
      <p:pic>
        <p:nvPicPr>
          <p:cNvPr id="69" name="Google Shape;69;p14"/>
          <p:cNvPicPr preferRelativeResize="0"/>
          <p:nvPr/>
        </p:nvPicPr>
        <p:blipFill>
          <a:blip r:embed="rId3">
            <a:alphaModFix/>
          </a:blip>
          <a:stretch>
            <a:fillRect/>
          </a:stretch>
        </p:blipFill>
        <p:spPr>
          <a:xfrm>
            <a:off x="390425" y="1422775"/>
            <a:ext cx="2880650" cy="1440325"/>
          </a:xfrm>
          <a:prstGeom prst="rect">
            <a:avLst/>
          </a:prstGeom>
          <a:noFill/>
          <a:ln cap="flat" cmpd="sng" w="9525">
            <a:solidFill>
              <a:srgbClr val="000000"/>
            </a:solidFill>
            <a:prstDash val="solid"/>
            <a:round/>
            <a:headEnd len="sm" w="sm" type="none"/>
            <a:tailEnd len="sm" w="sm" type="none"/>
          </a:ln>
        </p:spPr>
      </p:pic>
      <p:sp>
        <p:nvSpPr>
          <p:cNvPr id="70" name="Google Shape;70;p14"/>
          <p:cNvSpPr txBox="1"/>
          <p:nvPr/>
        </p:nvSpPr>
        <p:spPr>
          <a:xfrm>
            <a:off x="357150" y="2966000"/>
            <a:ext cx="8274000" cy="177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Notified by Homeland Security in 2014 about network traffic leaving the plant to China, which is on the denied countries list. Turns out there were severe security vulnerabilities in the </a:t>
            </a:r>
            <a:r>
              <a:rPr b="1" lang="en" sz="1600">
                <a:solidFill>
                  <a:schemeClr val="dk1"/>
                </a:solidFill>
              </a:rPr>
              <a:t>Yokogawa Data Historian. </a:t>
            </a:r>
            <a:endParaRPr b="1" sz="16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600">
                <a:solidFill>
                  <a:schemeClr val="dk1"/>
                </a:solidFill>
              </a:rPr>
              <a:t>Resulted in strengthening of security policies and long-term investigation. Led to arrests of multiple individuals trying to get fiber samples or trade secrets. </a:t>
            </a:r>
            <a:endParaRPr sz="1600">
              <a:solidFill>
                <a:schemeClr val="dk1"/>
              </a:solidFill>
            </a:endParaRPr>
          </a:p>
          <a:p>
            <a:pPr indent="0" lvl="0" marL="0" rtl="0" algn="l">
              <a:lnSpc>
                <a:spcPct val="115000"/>
              </a:lnSpc>
              <a:spcBef>
                <a:spcPts val="160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32"/>
          <p:cNvSpPr txBox="1"/>
          <p:nvPr>
            <p:ph idx="1" type="body"/>
          </p:nvPr>
        </p:nvSpPr>
        <p:spPr>
          <a:xfrm>
            <a:off x="311700" y="1309988"/>
            <a:ext cx="8520600" cy="30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Instead of manipulating the data record, let's manipulate the </a:t>
            </a:r>
            <a:r>
              <a:rPr i="1" lang="en" sz="1800"/>
              <a:t>data query</a:t>
            </a:r>
            <a:r>
              <a:rPr lang="en" sz="1800"/>
              <a:t>.</a:t>
            </a:r>
            <a:endParaRPr sz="1800"/>
          </a:p>
          <a:p>
            <a:pPr indent="-342900" lvl="1" marL="914400" rtl="0" algn="l">
              <a:spcBef>
                <a:spcPts val="0"/>
              </a:spcBef>
              <a:spcAft>
                <a:spcPts val="0"/>
              </a:spcAft>
              <a:buSzPts val="1800"/>
              <a:buChar char="○"/>
            </a:pPr>
            <a:r>
              <a:rPr lang="en" sz="1800"/>
              <a:t>k</a:t>
            </a:r>
            <a:r>
              <a:rPr lang="en" sz="1800"/>
              <a:t> number of databases (can be 1) holding a string of data x</a:t>
            </a:r>
            <a:r>
              <a:rPr baseline="-25000" lang="en" sz="1800"/>
              <a:t>n</a:t>
            </a:r>
            <a:r>
              <a:rPr lang="en" sz="1800"/>
              <a:t>, n bits of data. Identical data for early research; non-communicating databases.</a:t>
            </a:r>
            <a:endParaRPr sz="1800"/>
          </a:p>
          <a:p>
            <a:pPr indent="-342900" lvl="1" marL="914400" rtl="0" algn="l">
              <a:spcBef>
                <a:spcPts val="0"/>
              </a:spcBef>
              <a:spcAft>
                <a:spcPts val="0"/>
              </a:spcAft>
              <a:buSzPts val="1800"/>
              <a:buChar char="○"/>
            </a:pPr>
            <a:r>
              <a:rPr lang="en" sz="1800"/>
              <a:t>User wants to get index i of x</a:t>
            </a:r>
            <a:r>
              <a:rPr baseline="-25000" lang="en" sz="1800"/>
              <a:t>i</a:t>
            </a:r>
            <a:endParaRPr sz="1800"/>
          </a:p>
          <a:p>
            <a:pPr indent="-342900" lvl="1" marL="914400" rtl="0" algn="l">
              <a:spcBef>
                <a:spcPts val="0"/>
              </a:spcBef>
              <a:spcAft>
                <a:spcPts val="0"/>
              </a:spcAft>
              <a:buSzPts val="1800"/>
              <a:buChar char="○"/>
            </a:pPr>
            <a:r>
              <a:rPr lang="en" sz="1800"/>
              <a:t>Goal: Get data without knowing i on either end.</a:t>
            </a:r>
            <a:endParaRPr sz="1800"/>
          </a:p>
          <a:p>
            <a:pPr indent="-342900" lvl="0" marL="457200" rtl="0" algn="l">
              <a:spcBef>
                <a:spcPts val="0"/>
              </a:spcBef>
              <a:spcAft>
                <a:spcPts val="0"/>
              </a:spcAft>
              <a:buSzPts val="1800"/>
              <a:buChar char="●"/>
            </a:pPr>
            <a:r>
              <a:rPr lang="en" sz="1800"/>
              <a:t>Query repeatedly with noisy queries asking for different i. XOR all responses to get true data record. </a:t>
            </a:r>
            <a:endParaRPr sz="1800"/>
          </a:p>
          <a:p>
            <a:pPr indent="-342900" lvl="0" marL="457200" rtl="0" algn="l">
              <a:spcBef>
                <a:spcPts val="0"/>
              </a:spcBef>
              <a:spcAft>
                <a:spcPts val="0"/>
              </a:spcAft>
              <a:buSzPts val="1800"/>
              <a:buChar char="●"/>
            </a:pPr>
            <a:r>
              <a:rPr lang="en" sz="1800"/>
              <a:t>Research focuses on reducing the number of responses required.</a:t>
            </a:r>
            <a:endParaRPr sz="1800"/>
          </a:p>
          <a:p>
            <a:pPr indent="-342900" lvl="0" marL="457200" rtl="0" algn="l">
              <a:spcBef>
                <a:spcPts val="0"/>
              </a:spcBef>
              <a:spcAft>
                <a:spcPts val="0"/>
              </a:spcAft>
              <a:buSzPts val="1800"/>
              <a:buChar char="●"/>
            </a:pPr>
            <a:r>
              <a:rPr lang="en" sz="1800"/>
              <a:t>Sensitive</a:t>
            </a:r>
            <a:r>
              <a:rPr lang="en" sz="1800"/>
              <a:t> values incompatible with DP can use PIR. </a:t>
            </a:r>
            <a:endParaRPr sz="1800"/>
          </a:p>
        </p:txBody>
      </p:sp>
      <p:sp>
        <p:nvSpPr>
          <p:cNvPr id="345" name="Google Shape;345;p32"/>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Information Retrieval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3"/>
          <p:cNvSpPr txBox="1"/>
          <p:nvPr>
            <p:ph idx="1" type="body"/>
          </p:nvPr>
        </p:nvSpPr>
        <p:spPr>
          <a:xfrm>
            <a:off x="311700" y="1309988"/>
            <a:ext cx="8520600" cy="30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Benefit: PIR protocols try to become </a:t>
            </a:r>
            <a:r>
              <a:rPr b="1" lang="en" sz="1800"/>
              <a:t>information-theoretic</a:t>
            </a:r>
            <a:r>
              <a:rPr lang="en" sz="1800"/>
              <a:t>.</a:t>
            </a:r>
            <a:r>
              <a:rPr b="1" lang="en" sz="1800"/>
              <a:t> </a:t>
            </a:r>
            <a:r>
              <a:rPr lang="en" sz="1800"/>
              <a:t>Attacker with infinite computation power cannot gain info.</a:t>
            </a:r>
            <a:endParaRPr sz="1800"/>
          </a:p>
          <a:p>
            <a:pPr indent="-342900" lvl="1" marL="914400" rtl="0" algn="l">
              <a:spcBef>
                <a:spcPts val="0"/>
              </a:spcBef>
              <a:spcAft>
                <a:spcPts val="0"/>
              </a:spcAft>
              <a:buSzPts val="1800"/>
              <a:buChar char="○"/>
            </a:pPr>
            <a:r>
              <a:rPr lang="en" sz="1800"/>
              <a:t>Protocols exist for non-identical databases.</a:t>
            </a:r>
            <a:endParaRPr sz="1800"/>
          </a:p>
          <a:p>
            <a:pPr indent="-342900" lvl="0" marL="457200" rtl="0" algn="l">
              <a:spcBef>
                <a:spcPts val="0"/>
              </a:spcBef>
              <a:spcAft>
                <a:spcPts val="0"/>
              </a:spcAft>
              <a:buSzPts val="1800"/>
              <a:buChar char="●"/>
            </a:pPr>
            <a:r>
              <a:rPr lang="en" sz="1800"/>
              <a:t>Issue: Communicating databases </a:t>
            </a:r>
            <a:endParaRPr sz="1800"/>
          </a:p>
          <a:p>
            <a:pPr indent="-342900" lvl="1" marL="914400" rtl="0" algn="l">
              <a:spcBef>
                <a:spcPts val="0"/>
              </a:spcBef>
              <a:spcAft>
                <a:spcPts val="0"/>
              </a:spcAft>
              <a:buSzPts val="1800"/>
              <a:buChar char="○"/>
            </a:pPr>
            <a:r>
              <a:rPr lang="en" sz="1800"/>
              <a:t>Can be computationally bounded to at least </a:t>
            </a:r>
            <a:r>
              <a:rPr i="1" lang="en" sz="1800"/>
              <a:t>t</a:t>
            </a:r>
            <a:r>
              <a:rPr lang="en" sz="1800"/>
              <a:t> communicating servers. </a:t>
            </a:r>
            <a:endParaRPr sz="1800"/>
          </a:p>
          <a:p>
            <a:pPr indent="-342900" lvl="0" marL="457200" rtl="0" algn="l">
              <a:spcBef>
                <a:spcPts val="0"/>
              </a:spcBef>
              <a:spcAft>
                <a:spcPts val="0"/>
              </a:spcAft>
              <a:buSzPts val="1800"/>
              <a:buChar char="●"/>
            </a:pPr>
            <a:r>
              <a:rPr lang="en" sz="1800"/>
              <a:t>Issue: Communication complexity</a:t>
            </a:r>
            <a:endParaRPr sz="1800"/>
          </a:p>
          <a:p>
            <a:pPr indent="-342900" lvl="1" marL="914400" rtl="0" algn="l">
              <a:spcBef>
                <a:spcPts val="0"/>
              </a:spcBef>
              <a:spcAft>
                <a:spcPts val="0"/>
              </a:spcAft>
              <a:buSzPts val="1800"/>
              <a:buChar char="○"/>
            </a:pPr>
            <a:r>
              <a:rPr lang="en" sz="1800"/>
              <a:t>Better algos being made to reduce by order of square root n. </a:t>
            </a:r>
            <a:endParaRPr sz="1800"/>
          </a:p>
        </p:txBody>
      </p:sp>
      <p:sp>
        <p:nvSpPr>
          <p:cNvPr id="351" name="Google Shape;351;p33"/>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of PIR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4"/>
          <p:cNvSpPr txBox="1"/>
          <p:nvPr>
            <p:ph idx="1" type="body"/>
          </p:nvPr>
        </p:nvSpPr>
        <p:spPr>
          <a:xfrm>
            <a:off x="311700" y="1309988"/>
            <a:ext cx="8520600" cy="30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 accordance with </a:t>
            </a:r>
            <a:r>
              <a:rPr lang="en" sz="1800"/>
              <a:t>requirements</a:t>
            </a:r>
            <a:r>
              <a:rPr lang="en" sz="1800"/>
              <a:t>, two tools can help DCS.</a:t>
            </a:r>
            <a:endParaRPr sz="1800"/>
          </a:p>
          <a:p>
            <a:pPr indent="-342900" lvl="0" marL="457200" rtl="0" algn="l">
              <a:spcBef>
                <a:spcPts val="0"/>
              </a:spcBef>
              <a:spcAft>
                <a:spcPts val="0"/>
              </a:spcAft>
              <a:buSzPts val="1800"/>
              <a:buChar char="●"/>
            </a:pPr>
            <a:r>
              <a:rPr lang="en" sz="1800"/>
              <a:t>What needs to be done with the standards to protect privacy in DCS?</a:t>
            </a:r>
            <a:endParaRPr sz="1800"/>
          </a:p>
          <a:p>
            <a:pPr indent="-342900" lvl="1" marL="914400" rtl="0" algn="l">
              <a:spcBef>
                <a:spcPts val="0"/>
              </a:spcBef>
              <a:spcAft>
                <a:spcPts val="0"/>
              </a:spcAft>
              <a:buSzPts val="1800"/>
              <a:buChar char="○"/>
            </a:pPr>
            <a:r>
              <a:rPr lang="en" sz="1800"/>
              <a:t>Basic privacy protocols implemented along with OPC-UA specification</a:t>
            </a:r>
            <a:endParaRPr sz="1800"/>
          </a:p>
          <a:p>
            <a:pPr indent="-342900" lvl="1" marL="914400" rtl="0" algn="l">
              <a:spcBef>
                <a:spcPts val="0"/>
              </a:spcBef>
              <a:spcAft>
                <a:spcPts val="0"/>
              </a:spcAft>
              <a:buSzPts val="1800"/>
              <a:buChar char="○"/>
            </a:pPr>
            <a:r>
              <a:rPr lang="en" sz="1800"/>
              <a:t>Additional</a:t>
            </a:r>
            <a:r>
              <a:rPr lang="en" sz="1800"/>
              <a:t> theory to be added alongside security conversation</a:t>
            </a:r>
            <a:endParaRPr sz="1800"/>
          </a:p>
          <a:p>
            <a:pPr indent="-342900" lvl="1" marL="914400" rtl="0" algn="l">
              <a:spcBef>
                <a:spcPts val="0"/>
              </a:spcBef>
              <a:spcAft>
                <a:spcPts val="0"/>
              </a:spcAft>
              <a:buSzPts val="1800"/>
              <a:buChar char="○"/>
            </a:pPr>
            <a:r>
              <a:rPr lang="en" sz="1800"/>
              <a:t>Eventual adoption in policy.</a:t>
            </a:r>
            <a:endParaRPr sz="1800"/>
          </a:p>
          <a:p>
            <a:pPr indent="-342900" lvl="0" marL="457200" rtl="0" algn="l">
              <a:spcBef>
                <a:spcPts val="0"/>
              </a:spcBef>
              <a:spcAft>
                <a:spcPts val="0"/>
              </a:spcAft>
              <a:buSzPts val="1800"/>
              <a:buChar char="●"/>
            </a:pPr>
            <a:r>
              <a:rPr lang="en" sz="1800"/>
              <a:t>Privacy methods?</a:t>
            </a:r>
            <a:endParaRPr sz="1800"/>
          </a:p>
          <a:p>
            <a:pPr indent="-342900" lvl="1" marL="914400" rtl="0" algn="l">
              <a:spcBef>
                <a:spcPts val="0"/>
              </a:spcBef>
              <a:spcAft>
                <a:spcPts val="0"/>
              </a:spcAft>
              <a:buSzPts val="1800"/>
              <a:buChar char="○"/>
            </a:pPr>
            <a:r>
              <a:rPr lang="en" sz="1800"/>
              <a:t>Ones discussed are </a:t>
            </a:r>
            <a:r>
              <a:rPr i="1" lang="en" sz="1800"/>
              <a:t>perturbation </a:t>
            </a:r>
            <a:r>
              <a:rPr lang="en" sz="1800"/>
              <a:t>and </a:t>
            </a:r>
            <a:r>
              <a:rPr i="1" lang="en" sz="1800"/>
              <a:t>trusted/verifiable computation </a:t>
            </a:r>
            <a:r>
              <a:rPr lang="en" sz="1800"/>
              <a:t>for DP and PIR, respectively.</a:t>
            </a:r>
            <a:endParaRPr sz="1800"/>
          </a:p>
          <a:p>
            <a:pPr indent="-342900" lvl="1" marL="914400" rtl="0" algn="l">
              <a:spcBef>
                <a:spcPts val="0"/>
              </a:spcBef>
              <a:spcAft>
                <a:spcPts val="0"/>
              </a:spcAft>
              <a:buSzPts val="1800"/>
              <a:buChar char="○"/>
            </a:pPr>
            <a:r>
              <a:rPr lang="en" sz="1800"/>
              <a:t>In practice currently is </a:t>
            </a:r>
            <a:r>
              <a:rPr i="1" lang="en" sz="1800"/>
              <a:t>data minimization</a:t>
            </a:r>
            <a:r>
              <a:rPr lang="en" sz="1800"/>
              <a:t>. </a:t>
            </a:r>
            <a:endParaRPr sz="1800"/>
          </a:p>
        </p:txBody>
      </p:sp>
      <p:sp>
        <p:nvSpPr>
          <p:cNvPr id="357" name="Google Shape;357;p34"/>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DCS standards with privacy tools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graphicFrame>
        <p:nvGraphicFramePr>
          <p:cNvPr id="362" name="Google Shape;362;p35"/>
          <p:cNvGraphicFramePr/>
          <p:nvPr/>
        </p:nvGraphicFramePr>
        <p:xfrm>
          <a:off x="1868375" y="1398300"/>
          <a:ext cx="3000000" cy="3000000"/>
        </p:xfrm>
        <a:graphic>
          <a:graphicData uri="http://schemas.openxmlformats.org/drawingml/2006/table">
            <a:tbl>
              <a:tblPr>
                <a:noFill/>
                <a:tableStyleId>{4645CCE7-3764-421D-AB15-28EEFC8C77E1}</a:tableStyleId>
              </a:tblPr>
              <a:tblGrid>
                <a:gridCol w="2293900"/>
                <a:gridCol w="3113350"/>
              </a:tblGrid>
              <a:tr h="592100">
                <a:tc>
                  <a:txBody>
                    <a:bodyPr/>
                    <a:lstStyle/>
                    <a:p>
                      <a:pPr indent="0" lvl="0" marL="0" rtl="0" algn="l">
                        <a:lnSpc>
                          <a:spcPct val="115000"/>
                        </a:lnSpc>
                        <a:spcBef>
                          <a:spcPts val="0"/>
                        </a:spcBef>
                        <a:spcAft>
                          <a:spcPts val="0"/>
                        </a:spcAft>
                        <a:buClr>
                          <a:srgbClr val="000000"/>
                        </a:buClr>
                        <a:buSzPts val="1100"/>
                        <a:buFont typeface="Arial"/>
                        <a:buNone/>
                      </a:pPr>
                      <a:r>
                        <a:rPr lang="en" sz="1000"/>
                        <a:t>IEC 62541: </a:t>
                      </a:r>
                      <a:r>
                        <a:rPr lang="en" sz="1000">
                          <a:solidFill>
                            <a:schemeClr val="dk1"/>
                          </a:solidFill>
                        </a:rPr>
                        <a:t>OPC Unified Architecture</a:t>
                      </a:r>
                      <a:endParaRPr sz="1000"/>
                    </a:p>
                    <a:p>
                      <a:pPr indent="0" lvl="0" marL="0" rtl="0" algn="l">
                        <a:spcBef>
                          <a:spcPts val="160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In part 7 of the standard,profiles for the interaction of UA Servers and Clients are specified which can include security protocols. A privacy protocol must be implemented to carry the necessary inputs required for passing privacy parameters and handle responses.</a:t>
                      </a:r>
                      <a:endParaRPr sz="1000"/>
                    </a:p>
                  </a:txBody>
                  <a:tcPr marT="91425" marB="91425" marR="91425" marL="91425"/>
                </a:tc>
              </a:tr>
              <a:tr h="765300">
                <a:tc>
                  <a:txBody>
                    <a:bodyPr/>
                    <a:lstStyle/>
                    <a:p>
                      <a:pPr indent="0" lvl="0" marL="0" rtl="0" algn="l">
                        <a:lnSpc>
                          <a:spcPct val="115000"/>
                        </a:lnSpc>
                        <a:spcBef>
                          <a:spcPts val="0"/>
                        </a:spcBef>
                        <a:spcAft>
                          <a:spcPts val="1600"/>
                        </a:spcAft>
                        <a:buNone/>
                      </a:pPr>
                      <a:r>
                        <a:rPr lang="en" sz="1000"/>
                        <a:t>NISTR 7268: </a:t>
                      </a:r>
                      <a:r>
                        <a:rPr lang="en" sz="1000">
                          <a:solidFill>
                            <a:schemeClr val="dk1"/>
                          </a:solidFill>
                        </a:rPr>
                        <a:t>Guidelines for Smart Grid Cybersecurity</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Included privacy section only focuses on protecting individual persons. Additional discussion of privacy should include mention of the McCumber cube or some other framework of providing privacy.In section 5.7.3 ”Recommended Privacy Practices”,there should be inclusion of the privacy technologies. </a:t>
                      </a:r>
                      <a:endParaRPr sz="1000"/>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6"/>
          <p:cNvSpPr txBox="1"/>
          <p:nvPr>
            <p:ph idx="1" type="body"/>
          </p:nvPr>
        </p:nvSpPr>
        <p:spPr>
          <a:xfrm>
            <a:off x="311700" y="1309988"/>
            <a:ext cx="8520600" cy="30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ith data </a:t>
            </a:r>
            <a:r>
              <a:rPr lang="en"/>
              <a:t>privacy </a:t>
            </a:r>
            <a:r>
              <a:rPr lang="en"/>
              <a:t>protections, the process for returning to continuity of operations should be drastically reduced with the knowledge that the data retained in the plant has a measure of assurance.</a:t>
            </a:r>
            <a:endParaRPr/>
          </a:p>
          <a:p>
            <a:pPr indent="0" lvl="0" marL="0" rtl="0" algn="l">
              <a:spcBef>
                <a:spcPts val="1600"/>
              </a:spcBef>
              <a:spcAft>
                <a:spcPts val="1600"/>
              </a:spcAft>
              <a:buNone/>
            </a:pPr>
            <a:r>
              <a:rPr lang="en"/>
              <a:t>In future adversary models, we hope that it will be harder to gain enough information to steal or destroy plant processes or equipment. </a:t>
            </a:r>
            <a:endParaRPr/>
          </a:p>
        </p:txBody>
      </p:sp>
      <p:sp>
        <p:nvSpPr>
          <p:cNvPr id="368" name="Google Shape;368;p36"/>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7"/>
          <p:cNvSpPr txBox="1"/>
          <p:nvPr>
            <p:ph idx="1" type="body"/>
          </p:nvPr>
        </p:nvSpPr>
        <p:spPr>
          <a:xfrm>
            <a:off x="311700" y="1309988"/>
            <a:ext cx="8520600" cy="3077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Power Plant Load Estimation: An attacker using a botnet of smart meters within the AMI tries to inject false data to cause the control algorithm of a power plant to overestimate the power consumption of several neighborhoods. Smart meters protected with differential privacy algorithms that fail to provide valid responses to new privacy parameters will be ousted from load estimation calculations.</a:t>
            </a:r>
            <a:endParaRPr sz="1200"/>
          </a:p>
          <a:p>
            <a:pPr indent="-304800" lvl="0" marL="457200" rtl="0" algn="l">
              <a:spcBef>
                <a:spcPts val="0"/>
              </a:spcBef>
              <a:spcAft>
                <a:spcPts val="0"/>
              </a:spcAft>
              <a:buSzPts val="1200"/>
              <a:buChar char="●"/>
            </a:pPr>
            <a:r>
              <a:rPr lang="en" sz="1200"/>
              <a:t>Nuclear Power Plant Deflagration:</a:t>
            </a:r>
            <a:r>
              <a:rPr lang="en" sz="1800"/>
              <a:t> </a:t>
            </a:r>
            <a:r>
              <a:rPr lang="en" sz="1200"/>
              <a:t>Deflagration is the simple event of heating a substance to its flash point—the temperature at which it ignites. Typically, fires can be contained and handled on their own, but in certain situations may lead to detonation of products or components in the environment with explosive force. In nuclear power plants,shutdown of cooling mechanisms can allow for accumulation of hydrogen steam within the containment vessel. With enough pressure, the cooling pipes carrying water can rupture and react with the hydrogen violently and lead to detonation. An adversary sniffing the data of sensors within the plant will be able to simulate a model of the plant and be able to trigger a deflagration event. A PIR scheme implemented within a nuclear DCS will be able to query and respond data without giving away the true output values necessary to simulate the plant’s processes.</a:t>
            </a:r>
            <a:endParaRPr sz="1200"/>
          </a:p>
        </p:txBody>
      </p:sp>
      <p:sp>
        <p:nvSpPr>
          <p:cNvPr id="374" name="Google Shape;374;p37"/>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Use Cases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311700" y="1310001"/>
            <a:ext cx="8520600" cy="333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Focus on security culminated in the 70s and 80s with the </a:t>
            </a:r>
            <a:r>
              <a:rPr lang="en" sz="1800"/>
              <a:t>development</a:t>
            </a:r>
            <a:r>
              <a:rPr lang="en" sz="1800"/>
              <a:t> of tools and major research.</a:t>
            </a:r>
            <a:endParaRPr sz="1800"/>
          </a:p>
          <a:p>
            <a:pPr indent="-342900" lvl="0" marL="457200" rtl="0" algn="l">
              <a:spcBef>
                <a:spcPts val="0"/>
              </a:spcBef>
              <a:spcAft>
                <a:spcPts val="0"/>
              </a:spcAft>
              <a:buSzPts val="1800"/>
              <a:buChar char="●"/>
            </a:pPr>
            <a:r>
              <a:rPr lang="en" sz="1800"/>
              <a:t>Key factor: Government Funding </a:t>
            </a:r>
            <a:endParaRPr sz="1800"/>
          </a:p>
          <a:p>
            <a:pPr indent="-342900" lvl="1" marL="914400" rtl="0" algn="l">
              <a:spcBef>
                <a:spcPts val="0"/>
              </a:spcBef>
              <a:spcAft>
                <a:spcPts val="0"/>
              </a:spcAft>
              <a:buSzPts val="1800"/>
              <a:buChar char="○"/>
            </a:pPr>
            <a:r>
              <a:rPr lang="en" sz="1800"/>
              <a:t>Government Money =&gt; Industry Interest</a:t>
            </a:r>
            <a:endParaRPr sz="1800"/>
          </a:p>
          <a:p>
            <a:pPr indent="-342900" lvl="1" marL="914400" rtl="0" algn="l">
              <a:spcBef>
                <a:spcPts val="0"/>
              </a:spcBef>
              <a:spcAft>
                <a:spcPts val="0"/>
              </a:spcAft>
              <a:buSzPts val="1800"/>
              <a:buChar char="○"/>
            </a:pPr>
            <a:r>
              <a:rPr lang="en" sz="1800"/>
              <a:t>NSA prizes for encryption</a:t>
            </a:r>
            <a:endParaRPr sz="1800"/>
          </a:p>
          <a:p>
            <a:pPr indent="-342900" lvl="0" marL="457200" rtl="0" algn="l">
              <a:spcBef>
                <a:spcPts val="0"/>
              </a:spcBef>
              <a:spcAft>
                <a:spcPts val="0"/>
              </a:spcAft>
              <a:buSzPts val="1800"/>
              <a:buChar char="●"/>
            </a:pPr>
            <a:r>
              <a:rPr lang="en" sz="1800"/>
              <a:t>Jump to the post-cloud 2010 era, security catch-up. </a:t>
            </a:r>
            <a:endParaRPr sz="1800"/>
          </a:p>
          <a:p>
            <a:pPr indent="-342900" lvl="0" marL="457200" rtl="0" algn="l">
              <a:spcBef>
                <a:spcPts val="0"/>
              </a:spcBef>
              <a:spcAft>
                <a:spcPts val="0"/>
              </a:spcAft>
              <a:buSzPts val="1800"/>
              <a:buChar char="●"/>
            </a:pPr>
            <a:r>
              <a:rPr lang="en" sz="1800"/>
              <a:t>Now, history repeats itself with privacy</a:t>
            </a:r>
            <a:endParaRPr sz="1800"/>
          </a:p>
          <a:p>
            <a:pPr indent="-342900" lvl="1" marL="914400" rtl="0" algn="l">
              <a:spcBef>
                <a:spcPts val="0"/>
              </a:spcBef>
              <a:spcAft>
                <a:spcPts val="0"/>
              </a:spcAft>
              <a:buSzPts val="1800"/>
              <a:buChar char="○"/>
            </a:pPr>
            <a:r>
              <a:rPr lang="en" sz="1800"/>
              <a:t>Research focusing efforts on privacy technology</a:t>
            </a:r>
            <a:endParaRPr sz="1800"/>
          </a:p>
          <a:p>
            <a:pPr indent="-342900" lvl="1" marL="914400" rtl="0" algn="l">
              <a:spcBef>
                <a:spcPts val="0"/>
              </a:spcBef>
              <a:spcAft>
                <a:spcPts val="0"/>
              </a:spcAft>
              <a:buSzPts val="1800"/>
              <a:buChar char="○"/>
            </a:pPr>
            <a:r>
              <a:rPr lang="en" sz="1800"/>
              <a:t>Government working groups for standards development (NIST, DoE)</a:t>
            </a:r>
            <a:endParaRPr sz="1800"/>
          </a:p>
          <a:p>
            <a:pPr indent="-342900" lvl="1" marL="914400" rtl="0" algn="l">
              <a:spcBef>
                <a:spcPts val="0"/>
              </a:spcBef>
              <a:spcAft>
                <a:spcPts val="0"/>
              </a:spcAft>
              <a:buSzPts val="1800"/>
              <a:buChar char="○"/>
            </a:pPr>
            <a:r>
              <a:rPr lang="en" sz="1800"/>
              <a:t>Expanding from </a:t>
            </a:r>
            <a:r>
              <a:rPr b="1" lang="en" sz="1800"/>
              <a:t>control security</a:t>
            </a:r>
            <a:r>
              <a:rPr lang="en" sz="1800"/>
              <a:t> to </a:t>
            </a:r>
            <a:r>
              <a:rPr b="1" lang="en" sz="1800"/>
              <a:t>data privacy</a:t>
            </a:r>
            <a:endParaRPr b="1" sz="1800"/>
          </a:p>
        </p:txBody>
      </p:sp>
      <p:sp>
        <p:nvSpPr>
          <p:cNvPr id="76" name="Google Shape;76;p15"/>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Historical Setup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1309988"/>
            <a:ext cx="8520600" cy="30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With knowledge of current standards</a:t>
            </a:r>
            <a:r>
              <a:rPr lang="en">
                <a:latin typeface="Arial"/>
                <a:ea typeface="Arial"/>
                <a:cs typeface="Arial"/>
                <a:sym typeface="Arial"/>
              </a:rPr>
              <a:t> and privacy-preserving technology, we </a:t>
            </a:r>
            <a:r>
              <a:rPr lang="en">
                <a:latin typeface="Arial"/>
                <a:ea typeface="Arial"/>
                <a:cs typeface="Arial"/>
                <a:sym typeface="Arial"/>
              </a:rPr>
              <a:t>propose standard modifications to create a privacy framework that can </a:t>
            </a:r>
            <a:r>
              <a:rPr lang="en">
                <a:latin typeface="Arial"/>
                <a:ea typeface="Arial"/>
                <a:cs typeface="Arial"/>
                <a:sym typeface="Arial"/>
              </a:rPr>
              <a:t>obfuscate, disclose,or otherwise protect the data within industry requirements.</a:t>
            </a:r>
            <a:endParaRPr>
              <a:latin typeface="Arial"/>
              <a:ea typeface="Arial"/>
              <a:cs typeface="Arial"/>
              <a:sym typeface="Arial"/>
            </a:endParaRPr>
          </a:p>
          <a:p>
            <a:pPr indent="-330200" lvl="0" marL="457200" rtl="0" algn="l">
              <a:spcBef>
                <a:spcPts val="1600"/>
              </a:spcBef>
              <a:spcAft>
                <a:spcPts val="0"/>
              </a:spcAft>
              <a:buSzPts val="1600"/>
              <a:buChar char="●"/>
            </a:pPr>
            <a:r>
              <a:rPr lang="en" sz="1600"/>
              <a:t>Assumptions</a:t>
            </a:r>
            <a:endParaRPr sz="1600"/>
          </a:p>
          <a:p>
            <a:pPr indent="-330200" lvl="1" marL="914400" rtl="0" algn="l">
              <a:spcBef>
                <a:spcPts val="0"/>
              </a:spcBef>
              <a:spcAft>
                <a:spcPts val="0"/>
              </a:spcAft>
              <a:buSzPts val="1600"/>
              <a:buChar char="○"/>
            </a:pPr>
            <a:r>
              <a:rPr lang="en" sz="1600"/>
              <a:t>Use general standards of DCS, not industry-specific. </a:t>
            </a:r>
            <a:endParaRPr sz="1600"/>
          </a:p>
          <a:p>
            <a:pPr indent="-330200" lvl="1" marL="914400" rtl="0" algn="l">
              <a:spcBef>
                <a:spcPts val="0"/>
              </a:spcBef>
              <a:spcAft>
                <a:spcPts val="0"/>
              </a:spcAft>
              <a:buSzPts val="1600"/>
              <a:buChar char="○"/>
            </a:pPr>
            <a:r>
              <a:rPr lang="en" sz="1600"/>
              <a:t>Not including deep questions about privacy, just relating privacy to other used DCS protections like security.</a:t>
            </a:r>
            <a:endParaRPr b="1" sz="1600"/>
          </a:p>
        </p:txBody>
      </p:sp>
      <p:sp>
        <p:nvSpPr>
          <p:cNvPr id="82" name="Google Shape;82;p16"/>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 a Privacy Framework for DCS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11700" y="1309988"/>
            <a:ext cx="8520600" cy="3077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DCS = </a:t>
            </a:r>
            <a:r>
              <a:rPr b="1" lang="en" sz="1800"/>
              <a:t>Distributed Control Systems</a:t>
            </a:r>
            <a:endParaRPr b="1" sz="1800"/>
          </a:p>
          <a:p>
            <a:pPr indent="-342900" lvl="1" marL="914400" rtl="0" algn="l">
              <a:lnSpc>
                <a:spcPct val="115000"/>
              </a:lnSpc>
              <a:spcBef>
                <a:spcPts val="0"/>
              </a:spcBef>
              <a:spcAft>
                <a:spcPts val="0"/>
              </a:spcAft>
              <a:buSzPts val="1800"/>
              <a:buChar char="○"/>
            </a:pPr>
            <a:r>
              <a:rPr lang="en" sz="1800"/>
              <a:t>Differs from ICS (Industrial Control System) and SCADA (Supervisory Access and Data Acquisition).</a:t>
            </a:r>
            <a:endParaRPr sz="1800"/>
          </a:p>
          <a:p>
            <a:pPr indent="-342900" lvl="0" marL="457200" rtl="0" algn="l">
              <a:lnSpc>
                <a:spcPct val="115000"/>
              </a:lnSpc>
              <a:spcBef>
                <a:spcPts val="0"/>
              </a:spcBef>
              <a:spcAft>
                <a:spcPts val="0"/>
              </a:spcAft>
              <a:buSzPts val="1800"/>
              <a:buChar char="●"/>
            </a:pPr>
            <a:r>
              <a:rPr i="1" lang="en" sz="1800"/>
              <a:t>Control system: </a:t>
            </a:r>
            <a:r>
              <a:rPr lang="en" sz="1800"/>
              <a:t>produces a response based on controlling output</a:t>
            </a:r>
            <a:endParaRPr sz="1600"/>
          </a:p>
          <a:p>
            <a:pPr indent="-330200" lvl="1" marL="914400" rtl="0" algn="l">
              <a:spcBef>
                <a:spcPts val="0"/>
              </a:spcBef>
              <a:spcAft>
                <a:spcPts val="0"/>
              </a:spcAft>
              <a:buSzPts val="1600"/>
              <a:buChar char="○"/>
            </a:pPr>
            <a:r>
              <a:rPr lang="en" sz="1600"/>
              <a:t>Engineers track the output of a </a:t>
            </a:r>
            <a:r>
              <a:rPr i="1" lang="en" sz="1600"/>
              <a:t>process variable </a:t>
            </a:r>
            <a:r>
              <a:rPr lang="en" sz="1600"/>
              <a:t>PV (e.g. temperature) to modify machinery switches to produce output. </a:t>
            </a:r>
            <a:r>
              <a:rPr i="1" lang="en" sz="1600"/>
              <a:t>Set point</a:t>
            </a:r>
            <a:r>
              <a:rPr lang="en" sz="1600"/>
              <a:t> SP is the target that engineers want to maintain. </a:t>
            </a:r>
            <a:endParaRPr sz="1800"/>
          </a:p>
          <a:p>
            <a:pPr indent="-342900" lvl="0" marL="457200" rtl="0" algn="l">
              <a:lnSpc>
                <a:spcPct val="115000"/>
              </a:lnSpc>
              <a:spcBef>
                <a:spcPts val="0"/>
              </a:spcBef>
              <a:spcAft>
                <a:spcPts val="0"/>
              </a:spcAft>
              <a:buSzPts val="1800"/>
              <a:buChar char="●"/>
            </a:pPr>
            <a:r>
              <a:rPr lang="en" sz="1800"/>
              <a:t>A DCS </a:t>
            </a:r>
            <a:r>
              <a:rPr i="1" lang="en" sz="1800"/>
              <a:t>plant</a:t>
            </a:r>
            <a:r>
              <a:rPr lang="en" sz="1800"/>
              <a:t> controls many automated responses and processes</a:t>
            </a:r>
            <a:endParaRPr sz="1800"/>
          </a:p>
          <a:p>
            <a:pPr indent="-342900" lvl="1" marL="914400" rtl="0" algn="l">
              <a:lnSpc>
                <a:spcPct val="115000"/>
              </a:lnSpc>
              <a:spcBef>
                <a:spcPts val="0"/>
              </a:spcBef>
              <a:spcAft>
                <a:spcPts val="0"/>
              </a:spcAft>
              <a:buSzPts val="1800"/>
              <a:buChar char="○"/>
            </a:pPr>
            <a:r>
              <a:rPr lang="en" sz="1800"/>
              <a:t>Plants have central databases that machines report to—the </a:t>
            </a:r>
            <a:r>
              <a:rPr b="1" lang="en" sz="1800"/>
              <a:t>data historian</a:t>
            </a:r>
            <a:r>
              <a:rPr lang="en" sz="1800"/>
              <a:t>. </a:t>
            </a:r>
            <a:endParaRPr sz="1800"/>
          </a:p>
          <a:p>
            <a:pPr indent="-342900" lvl="0" marL="457200" rtl="0" algn="l">
              <a:lnSpc>
                <a:spcPct val="115000"/>
              </a:lnSpc>
              <a:spcBef>
                <a:spcPts val="0"/>
              </a:spcBef>
              <a:spcAft>
                <a:spcPts val="0"/>
              </a:spcAft>
              <a:buSzPts val="1800"/>
              <a:buChar char="●"/>
            </a:pPr>
            <a:r>
              <a:rPr lang="en" sz="1800"/>
              <a:t>All DCS are based on the </a:t>
            </a:r>
            <a:r>
              <a:rPr b="1" lang="en" sz="1800"/>
              <a:t>IEC 62443 / ISA99 </a:t>
            </a:r>
            <a:r>
              <a:rPr lang="en" sz="1800"/>
              <a:t>standard.</a:t>
            </a:r>
            <a:endParaRPr sz="1800"/>
          </a:p>
        </p:txBody>
      </p:sp>
      <p:sp>
        <p:nvSpPr>
          <p:cNvPr id="88" name="Google Shape;88;p17"/>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DCS?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graphicFrame>
        <p:nvGraphicFramePr>
          <p:cNvPr id="93" name="Google Shape;93;p18"/>
          <p:cNvGraphicFramePr/>
          <p:nvPr/>
        </p:nvGraphicFramePr>
        <p:xfrm>
          <a:off x="1277063" y="1326625"/>
          <a:ext cx="3000000" cy="3000000"/>
        </p:xfrm>
        <a:graphic>
          <a:graphicData uri="http://schemas.openxmlformats.org/drawingml/2006/table">
            <a:tbl>
              <a:tblPr>
                <a:noFill/>
                <a:tableStyleId>{4645CCE7-3764-421D-AB15-28EEFC8C77E1}</a:tableStyleId>
              </a:tblPr>
              <a:tblGrid>
                <a:gridCol w="6589875"/>
              </a:tblGrid>
              <a:tr h="572900">
                <a:tc>
                  <a:txBody>
                    <a:bodyPr/>
                    <a:lstStyle/>
                    <a:p>
                      <a:pPr indent="0" lvl="0" marL="0" rtl="0" algn="l">
                        <a:spcBef>
                          <a:spcPts val="0"/>
                        </a:spcBef>
                        <a:spcAft>
                          <a:spcPts val="0"/>
                        </a:spcAft>
                        <a:buNone/>
                      </a:pPr>
                      <a:r>
                        <a:rPr lang="en" sz="1800">
                          <a:solidFill>
                            <a:schemeClr val="dk1"/>
                          </a:solidFill>
                          <a:latin typeface="Helvetica Neue"/>
                          <a:ea typeface="Helvetica Neue"/>
                          <a:cs typeface="Helvetica Neue"/>
                          <a:sym typeface="Helvetica Neue"/>
                        </a:rPr>
                        <a:t>Level 4                                  Business Planning</a:t>
                      </a:r>
                      <a:endParaRPr sz="1800">
                        <a:solidFill>
                          <a:schemeClr val="dk1"/>
                        </a:solidFill>
                        <a:latin typeface="Helvetica Neue"/>
                        <a:ea typeface="Helvetica Neue"/>
                        <a:cs typeface="Helvetica Neue"/>
                        <a:sym typeface="Helvetica Neu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57775">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Helvetica Neue"/>
                          <a:ea typeface="Helvetica Neue"/>
                          <a:cs typeface="Helvetica Neue"/>
                          <a:sym typeface="Helvetica Neue"/>
                        </a:rPr>
                        <a:t>Level 3                 Manufacturing Operations Management</a:t>
                      </a:r>
                      <a:endParaRPr sz="18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57775">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Helvetica Neue"/>
                          <a:ea typeface="Helvetica Neue"/>
                          <a:cs typeface="Helvetica Neue"/>
                          <a:sym typeface="Helvetica Neue"/>
                        </a:rPr>
                        <a:t>Level 2                     Supervisor Control and Monitoring</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57775">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Helvetica Neue"/>
                          <a:ea typeface="Helvetica Neue"/>
                          <a:cs typeface="Helvetica Neue"/>
                          <a:sym typeface="Helvetica Neue"/>
                        </a:rPr>
                        <a:t>Level 1                             Sensor Level Feedback</a:t>
                      </a:r>
                      <a:endParaRPr i="1" sz="2400">
                        <a:latin typeface="Cambria"/>
                        <a:ea typeface="Cambria"/>
                        <a:cs typeface="Cambria"/>
                        <a:sym typeface="Cambria"/>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57775">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Helvetica Neue"/>
                          <a:ea typeface="Helvetica Neue"/>
                          <a:cs typeface="Helvetica Neue"/>
                          <a:sym typeface="Helvetica Neue"/>
                        </a:rPr>
                        <a:t>Level 0                                  Physical Process</a:t>
                      </a:r>
                      <a:endParaRPr sz="1800">
                        <a:solidFill>
                          <a:schemeClr val="dk1"/>
                        </a:solidFill>
                        <a:latin typeface="Helvetica Neue"/>
                        <a:ea typeface="Helvetica Neue"/>
                        <a:cs typeface="Helvetica Neue"/>
                        <a:sym typeface="Helvetica Neue"/>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94" name="Google Shape;94;p18"/>
          <p:cNvSpPr txBox="1"/>
          <p:nvPr/>
        </p:nvSpPr>
        <p:spPr>
          <a:xfrm>
            <a:off x="3071988" y="380300"/>
            <a:ext cx="3000000" cy="499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1" lang="en" sz="1800">
                <a:solidFill>
                  <a:schemeClr val="dk1"/>
                </a:solidFill>
              </a:rPr>
              <a:t>IEC 62443 / ISA99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grpSp>
        <p:nvGrpSpPr>
          <p:cNvPr id="99" name="Google Shape;99;p19"/>
          <p:cNvGrpSpPr/>
          <p:nvPr/>
        </p:nvGrpSpPr>
        <p:grpSpPr>
          <a:xfrm>
            <a:off x="2273635" y="1465856"/>
            <a:ext cx="4520700" cy="2299200"/>
            <a:chOff x="2273635" y="1465856"/>
            <a:chExt cx="4520700" cy="2299200"/>
          </a:xfrm>
        </p:grpSpPr>
        <p:grpSp>
          <p:nvGrpSpPr>
            <p:cNvPr id="100" name="Google Shape;100;p19"/>
            <p:cNvGrpSpPr/>
            <p:nvPr/>
          </p:nvGrpSpPr>
          <p:grpSpPr>
            <a:xfrm>
              <a:off x="2273635" y="1465856"/>
              <a:ext cx="4520700" cy="2299200"/>
              <a:chOff x="2273635" y="1465856"/>
              <a:chExt cx="4520700" cy="2299200"/>
            </a:xfrm>
          </p:grpSpPr>
          <p:sp>
            <p:nvSpPr>
              <p:cNvPr id="101" name="Google Shape;101;p19"/>
              <p:cNvSpPr/>
              <p:nvPr/>
            </p:nvSpPr>
            <p:spPr>
              <a:xfrm>
                <a:off x="2273635" y="1465856"/>
                <a:ext cx="4520700" cy="22992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9"/>
              <p:cNvGrpSpPr/>
              <p:nvPr/>
            </p:nvGrpSpPr>
            <p:grpSpPr>
              <a:xfrm>
                <a:off x="2506473" y="1797934"/>
                <a:ext cx="4163417" cy="1552039"/>
                <a:chOff x="2506473" y="1797934"/>
                <a:chExt cx="4163417" cy="1552039"/>
              </a:xfrm>
            </p:grpSpPr>
            <p:sp>
              <p:nvSpPr>
                <p:cNvPr id="103" name="Google Shape;103;p19"/>
                <p:cNvSpPr/>
                <p:nvPr/>
              </p:nvSpPr>
              <p:spPr>
                <a:xfrm>
                  <a:off x="4895146" y="1797934"/>
                  <a:ext cx="585000" cy="574507"/>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04" name="Google Shape;104;p19"/>
                <p:cNvSpPr/>
                <p:nvPr/>
              </p:nvSpPr>
              <p:spPr>
                <a:xfrm>
                  <a:off x="5895188" y="1880938"/>
                  <a:ext cx="774702" cy="408509"/>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19"/>
                <p:cNvCxnSpPr>
                  <a:stCxn id="103" idx="6"/>
                  <a:endCxn id="104" idx="1"/>
                </p:cNvCxnSpPr>
                <p:nvPr/>
              </p:nvCxnSpPr>
              <p:spPr>
                <a:xfrm>
                  <a:off x="5480146" y="2085188"/>
                  <a:ext cx="414900" cy="0"/>
                </a:xfrm>
                <a:prstGeom prst="straightConnector1">
                  <a:avLst/>
                </a:prstGeom>
                <a:noFill/>
                <a:ln cap="flat" cmpd="sng" w="9525">
                  <a:solidFill>
                    <a:schemeClr val="dk2"/>
                  </a:solidFill>
                  <a:prstDash val="solid"/>
                  <a:round/>
                  <a:headEnd len="med" w="med" type="none"/>
                  <a:tailEnd len="med" w="med" type="none"/>
                </a:ln>
              </p:spPr>
            </p:cxnSp>
            <p:grpSp>
              <p:nvGrpSpPr>
                <p:cNvPr id="106" name="Google Shape;106;p19"/>
                <p:cNvGrpSpPr/>
                <p:nvPr/>
              </p:nvGrpSpPr>
              <p:grpSpPr>
                <a:xfrm>
                  <a:off x="2506473" y="1880948"/>
                  <a:ext cx="1028338" cy="1469026"/>
                  <a:chOff x="4511200" y="2425775"/>
                  <a:chExt cx="1107600" cy="1863300"/>
                </a:xfrm>
              </p:grpSpPr>
              <p:sp>
                <p:nvSpPr>
                  <p:cNvPr id="107" name="Google Shape;107;p19"/>
                  <p:cNvSpPr/>
                  <p:nvPr/>
                </p:nvSpPr>
                <p:spPr>
                  <a:xfrm>
                    <a:off x="4511200" y="2425775"/>
                    <a:ext cx="1107600" cy="1863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9"/>
                  <p:cNvGrpSpPr/>
                  <p:nvPr/>
                </p:nvGrpSpPr>
                <p:grpSpPr>
                  <a:xfrm>
                    <a:off x="4700650" y="3124575"/>
                    <a:ext cx="728700" cy="965000"/>
                    <a:chOff x="4700650" y="3124575"/>
                    <a:chExt cx="728700" cy="965000"/>
                  </a:xfrm>
                </p:grpSpPr>
                <p:sp>
                  <p:nvSpPr>
                    <p:cNvPr id="109" name="Google Shape;109;p19"/>
                    <p:cNvSpPr/>
                    <p:nvPr/>
                  </p:nvSpPr>
                  <p:spPr>
                    <a:xfrm>
                      <a:off x="4700650" y="3124575"/>
                      <a:ext cx="728700" cy="965000"/>
                    </a:xfrm>
                    <a:prstGeom prst="flowChartMagneticDisk">
                      <a:avLst/>
                    </a:prstGeom>
                    <a:solidFill>
                      <a:schemeClr val="l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4700650" y="3314600"/>
                      <a:ext cx="728700" cy="318600"/>
                    </a:xfrm>
                    <a:prstGeom prst="arc">
                      <a:avLst>
                        <a:gd fmla="val 112665" name="adj1"/>
                        <a:gd fmla="val 10793234"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4700650" y="3538100"/>
                      <a:ext cx="728700" cy="318600"/>
                    </a:xfrm>
                    <a:prstGeom prst="arc">
                      <a:avLst>
                        <a:gd fmla="val 112665" name="adj1"/>
                        <a:gd fmla="val 10793854"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 name="Google Shape;112;p19"/>
                <p:cNvGrpSpPr/>
                <p:nvPr/>
              </p:nvGrpSpPr>
              <p:grpSpPr>
                <a:xfrm>
                  <a:off x="3540353" y="2708059"/>
                  <a:ext cx="2057578" cy="641915"/>
                  <a:chOff x="3540353" y="2708059"/>
                  <a:chExt cx="2057578" cy="641915"/>
                </a:xfrm>
              </p:grpSpPr>
              <p:sp>
                <p:nvSpPr>
                  <p:cNvPr id="113" name="Google Shape;113;p19"/>
                  <p:cNvSpPr/>
                  <p:nvPr/>
                </p:nvSpPr>
                <p:spPr>
                  <a:xfrm>
                    <a:off x="4805352" y="2708059"/>
                    <a:ext cx="792579" cy="641915"/>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9"/>
                  <p:cNvCxnSpPr/>
                  <p:nvPr/>
                </p:nvCxnSpPr>
                <p:spPr>
                  <a:xfrm>
                    <a:off x="3540353" y="3090334"/>
                    <a:ext cx="1267984" cy="11116"/>
                  </a:xfrm>
                  <a:prstGeom prst="straightConnector1">
                    <a:avLst/>
                  </a:prstGeom>
                  <a:noFill/>
                  <a:ln cap="flat" cmpd="sng" w="9525">
                    <a:solidFill>
                      <a:schemeClr val="dk2"/>
                    </a:solidFill>
                    <a:prstDash val="solid"/>
                    <a:round/>
                    <a:headEnd len="med" w="med" type="none"/>
                    <a:tailEnd len="med" w="med" type="none"/>
                  </a:ln>
                </p:spPr>
              </p:cxnSp>
            </p:grpSp>
            <p:grpSp>
              <p:nvGrpSpPr>
                <p:cNvPr id="115" name="Google Shape;115;p19"/>
                <p:cNvGrpSpPr/>
                <p:nvPr/>
              </p:nvGrpSpPr>
              <p:grpSpPr>
                <a:xfrm>
                  <a:off x="3521446" y="2085188"/>
                  <a:ext cx="1373700" cy="548268"/>
                  <a:chOff x="3521446" y="2085188"/>
                  <a:chExt cx="1373700" cy="548268"/>
                </a:xfrm>
              </p:grpSpPr>
              <p:cxnSp>
                <p:nvCxnSpPr>
                  <p:cNvPr id="116" name="Google Shape;116;p19"/>
                  <p:cNvCxnSpPr>
                    <a:stCxn id="103" idx="2"/>
                  </p:cNvCxnSpPr>
                  <p:nvPr/>
                </p:nvCxnSpPr>
                <p:spPr>
                  <a:xfrm flipH="1">
                    <a:off x="3521446" y="2085188"/>
                    <a:ext cx="1373700" cy="3834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17" name="Google Shape;117;p19"/>
                  <p:cNvSpPr/>
                  <p:nvPr/>
                </p:nvSpPr>
                <p:spPr>
                  <a:xfrm>
                    <a:off x="3930686" y="2281278"/>
                    <a:ext cx="515157" cy="352178"/>
                  </a:xfrm>
                  <a:prstGeom prst="round2SameRect">
                    <a:avLst>
                      <a:gd fmla="val 16667" name="adj1"/>
                      <a:gd fmla="val 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8" name="Google Shape;118;p19"/>
            <p:cNvGrpSpPr/>
            <p:nvPr/>
          </p:nvGrpSpPr>
          <p:grpSpPr>
            <a:xfrm>
              <a:off x="2600372" y="1888993"/>
              <a:ext cx="3967025" cy="1350922"/>
              <a:chOff x="2642272" y="-110107"/>
              <a:chExt cx="3967025" cy="1350922"/>
            </a:xfrm>
          </p:grpSpPr>
          <p:sp>
            <p:nvSpPr>
              <p:cNvPr id="119" name="Google Shape;119;p19"/>
              <p:cNvSpPr txBox="1"/>
              <p:nvPr/>
            </p:nvSpPr>
            <p:spPr>
              <a:xfrm>
                <a:off x="4886388" y="-106362"/>
                <a:ext cx="7143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Temp. Sensor</a:t>
                </a:r>
                <a:endParaRPr sz="1100"/>
              </a:p>
            </p:txBody>
          </p:sp>
          <p:sp>
            <p:nvSpPr>
              <p:cNvPr id="120" name="Google Shape;120;p19"/>
              <p:cNvSpPr txBox="1"/>
              <p:nvPr/>
            </p:nvSpPr>
            <p:spPr>
              <a:xfrm>
                <a:off x="5880897" y="-110107"/>
                <a:ext cx="728400" cy="39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Boiler</a:t>
                </a:r>
                <a:endParaRPr sz="1100"/>
              </a:p>
            </p:txBody>
          </p:sp>
          <p:sp>
            <p:nvSpPr>
              <p:cNvPr id="121" name="Google Shape;121;p19"/>
              <p:cNvSpPr txBox="1"/>
              <p:nvPr/>
            </p:nvSpPr>
            <p:spPr>
              <a:xfrm>
                <a:off x="2642272" y="-18569"/>
                <a:ext cx="842400" cy="39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Data Historian</a:t>
                </a:r>
                <a:endParaRPr sz="1100"/>
              </a:p>
            </p:txBody>
          </p:sp>
          <p:sp>
            <p:nvSpPr>
              <p:cNvPr id="122" name="Google Shape;122;p19"/>
              <p:cNvSpPr txBox="1"/>
              <p:nvPr/>
            </p:nvSpPr>
            <p:spPr>
              <a:xfrm>
                <a:off x="4887326" y="848415"/>
                <a:ext cx="714300" cy="39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HMI</a:t>
                </a:r>
                <a:endParaRPr sz="1100"/>
              </a:p>
            </p:txBody>
          </p:sp>
          <p:sp>
            <p:nvSpPr>
              <p:cNvPr id="123" name="Google Shape;123;p19"/>
              <p:cNvSpPr txBox="1"/>
              <p:nvPr/>
            </p:nvSpPr>
            <p:spPr>
              <a:xfrm>
                <a:off x="3996953" y="346783"/>
                <a:ext cx="468300" cy="25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PLC</a:t>
                </a:r>
                <a:endParaRPr sz="1100"/>
              </a:p>
            </p:txBody>
          </p:sp>
        </p:grpSp>
      </p:grpSp>
      <p:sp>
        <p:nvSpPr>
          <p:cNvPr id="124" name="Google Shape;124;p19"/>
          <p:cNvSpPr txBox="1"/>
          <p:nvPr/>
        </p:nvSpPr>
        <p:spPr>
          <a:xfrm>
            <a:off x="3397122" y="717825"/>
            <a:ext cx="2273700" cy="499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1" lang="en" sz="1800">
                <a:solidFill>
                  <a:schemeClr val="dk1"/>
                </a:solidFill>
              </a:rPr>
              <a:t>DCS Plant</a:t>
            </a:r>
            <a:endParaRPr/>
          </a:p>
        </p:txBody>
      </p:sp>
      <p:grpSp>
        <p:nvGrpSpPr>
          <p:cNvPr id="125" name="Google Shape;125;p19"/>
          <p:cNvGrpSpPr/>
          <p:nvPr/>
        </p:nvGrpSpPr>
        <p:grpSpPr>
          <a:xfrm>
            <a:off x="-3905824" y="741641"/>
            <a:ext cx="3154997" cy="1554489"/>
            <a:chOff x="2273635" y="1465856"/>
            <a:chExt cx="4520700" cy="2299200"/>
          </a:xfrm>
        </p:grpSpPr>
        <p:sp>
          <p:nvSpPr>
            <p:cNvPr id="126" name="Google Shape;126;p19"/>
            <p:cNvSpPr/>
            <p:nvPr/>
          </p:nvSpPr>
          <p:spPr>
            <a:xfrm>
              <a:off x="2273635" y="1465856"/>
              <a:ext cx="4520700" cy="22992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9"/>
            <p:cNvGrpSpPr/>
            <p:nvPr/>
          </p:nvGrpSpPr>
          <p:grpSpPr>
            <a:xfrm>
              <a:off x="2506301" y="1797934"/>
              <a:ext cx="4163590" cy="1552124"/>
              <a:chOff x="2506301" y="1797934"/>
              <a:chExt cx="4163590" cy="1552124"/>
            </a:xfrm>
          </p:grpSpPr>
          <p:sp>
            <p:nvSpPr>
              <p:cNvPr id="128" name="Google Shape;128;p19"/>
              <p:cNvSpPr/>
              <p:nvPr/>
            </p:nvSpPr>
            <p:spPr>
              <a:xfrm>
                <a:off x="4895146" y="1797934"/>
                <a:ext cx="585000" cy="57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29" name="Google Shape;129;p19"/>
              <p:cNvSpPr/>
              <p:nvPr/>
            </p:nvSpPr>
            <p:spPr>
              <a:xfrm>
                <a:off x="5895188" y="1880938"/>
                <a:ext cx="774702" cy="408509"/>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9"/>
              <p:cNvCxnSpPr>
                <a:stCxn id="128" idx="6"/>
                <a:endCxn id="129" idx="1"/>
              </p:cNvCxnSpPr>
              <p:nvPr/>
            </p:nvCxnSpPr>
            <p:spPr>
              <a:xfrm>
                <a:off x="5480146" y="2085185"/>
                <a:ext cx="415200" cy="0"/>
              </a:xfrm>
              <a:prstGeom prst="straightConnector1">
                <a:avLst/>
              </a:prstGeom>
              <a:noFill/>
              <a:ln cap="flat" cmpd="sng" w="9525">
                <a:solidFill>
                  <a:schemeClr val="dk2"/>
                </a:solidFill>
                <a:prstDash val="solid"/>
                <a:round/>
                <a:headEnd len="med" w="med" type="none"/>
                <a:tailEnd len="med" w="med" type="none"/>
              </a:ln>
            </p:spPr>
          </p:cxnSp>
          <p:grpSp>
            <p:nvGrpSpPr>
              <p:cNvPr id="131" name="Google Shape;131;p19"/>
              <p:cNvGrpSpPr/>
              <p:nvPr/>
            </p:nvGrpSpPr>
            <p:grpSpPr>
              <a:xfrm>
                <a:off x="2506301" y="1880948"/>
                <a:ext cx="1028296" cy="1469026"/>
                <a:chOff x="4511200" y="2425775"/>
                <a:chExt cx="1107600" cy="1863300"/>
              </a:xfrm>
            </p:grpSpPr>
            <p:sp>
              <p:nvSpPr>
                <p:cNvPr id="132" name="Google Shape;132;p19"/>
                <p:cNvSpPr/>
                <p:nvPr/>
              </p:nvSpPr>
              <p:spPr>
                <a:xfrm>
                  <a:off x="4511200" y="2425775"/>
                  <a:ext cx="1107600" cy="1863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9"/>
                <p:cNvGrpSpPr/>
                <p:nvPr/>
              </p:nvGrpSpPr>
              <p:grpSpPr>
                <a:xfrm>
                  <a:off x="4700650" y="3124575"/>
                  <a:ext cx="728700" cy="965000"/>
                  <a:chOff x="4700650" y="3124575"/>
                  <a:chExt cx="728700" cy="965000"/>
                </a:xfrm>
              </p:grpSpPr>
              <p:sp>
                <p:nvSpPr>
                  <p:cNvPr id="134" name="Google Shape;134;p19"/>
                  <p:cNvSpPr/>
                  <p:nvPr/>
                </p:nvSpPr>
                <p:spPr>
                  <a:xfrm>
                    <a:off x="4700650" y="3124575"/>
                    <a:ext cx="728700" cy="965000"/>
                  </a:xfrm>
                  <a:prstGeom prst="flowChartMagneticDisk">
                    <a:avLst/>
                  </a:prstGeom>
                  <a:solidFill>
                    <a:schemeClr val="l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4700650" y="3314600"/>
                    <a:ext cx="728700" cy="318600"/>
                  </a:xfrm>
                  <a:prstGeom prst="arc">
                    <a:avLst>
                      <a:gd fmla="val 112665" name="adj1"/>
                      <a:gd fmla="val 10793234"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4700650" y="3538100"/>
                    <a:ext cx="728700" cy="318600"/>
                  </a:xfrm>
                  <a:prstGeom prst="arc">
                    <a:avLst>
                      <a:gd fmla="val 112665" name="adj1"/>
                      <a:gd fmla="val 10793854"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 name="Google Shape;137;p19"/>
              <p:cNvGrpSpPr/>
              <p:nvPr/>
            </p:nvGrpSpPr>
            <p:grpSpPr>
              <a:xfrm>
                <a:off x="3540353" y="2708059"/>
                <a:ext cx="2057599" cy="642000"/>
                <a:chOff x="3540353" y="2708059"/>
                <a:chExt cx="2057599" cy="642000"/>
              </a:xfrm>
            </p:grpSpPr>
            <p:sp>
              <p:nvSpPr>
                <p:cNvPr id="138" name="Google Shape;138;p19"/>
                <p:cNvSpPr/>
                <p:nvPr/>
              </p:nvSpPr>
              <p:spPr>
                <a:xfrm>
                  <a:off x="4805352" y="2708059"/>
                  <a:ext cx="792600" cy="6420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9"/>
                <p:cNvCxnSpPr/>
                <p:nvPr/>
              </p:nvCxnSpPr>
              <p:spPr>
                <a:xfrm>
                  <a:off x="3540353" y="3090334"/>
                  <a:ext cx="1268100" cy="11100"/>
                </a:xfrm>
                <a:prstGeom prst="straightConnector1">
                  <a:avLst/>
                </a:prstGeom>
                <a:noFill/>
                <a:ln cap="flat" cmpd="sng" w="9525">
                  <a:solidFill>
                    <a:schemeClr val="dk2"/>
                  </a:solidFill>
                  <a:prstDash val="solid"/>
                  <a:round/>
                  <a:headEnd len="med" w="med" type="none"/>
                  <a:tailEnd len="med" w="med" type="none"/>
                </a:ln>
              </p:spPr>
            </p:cxnSp>
          </p:grpSp>
          <p:grpSp>
            <p:nvGrpSpPr>
              <p:cNvPr id="140" name="Google Shape;140;p19"/>
              <p:cNvGrpSpPr/>
              <p:nvPr/>
            </p:nvGrpSpPr>
            <p:grpSpPr>
              <a:xfrm>
                <a:off x="3521446" y="2085185"/>
                <a:ext cx="1373700" cy="548294"/>
                <a:chOff x="3521446" y="2085185"/>
                <a:chExt cx="1373700" cy="548294"/>
              </a:xfrm>
            </p:grpSpPr>
            <p:cxnSp>
              <p:nvCxnSpPr>
                <p:cNvPr id="141" name="Google Shape;141;p19"/>
                <p:cNvCxnSpPr>
                  <a:stCxn id="128" idx="2"/>
                </p:cNvCxnSpPr>
                <p:nvPr/>
              </p:nvCxnSpPr>
              <p:spPr>
                <a:xfrm flipH="1">
                  <a:off x="3521446" y="2085185"/>
                  <a:ext cx="1373700" cy="3834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42" name="Google Shape;142;p19"/>
                <p:cNvSpPr/>
                <p:nvPr/>
              </p:nvSpPr>
              <p:spPr>
                <a:xfrm>
                  <a:off x="3930686" y="2281278"/>
                  <a:ext cx="515100" cy="352200"/>
                </a:xfrm>
                <a:prstGeom prst="round2SameRect">
                  <a:avLst>
                    <a:gd fmla="val 16667" name="adj1"/>
                    <a:gd fmla="val 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3" name="Google Shape;143;p19"/>
          <p:cNvSpPr txBox="1"/>
          <p:nvPr/>
        </p:nvSpPr>
        <p:spPr>
          <a:xfrm>
            <a:off x="4572000" y="4121450"/>
            <a:ext cx="13929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OPC-UA link</a:t>
            </a:r>
            <a:endParaRPr/>
          </a:p>
        </p:txBody>
      </p:sp>
      <p:cxnSp>
        <p:nvCxnSpPr>
          <p:cNvPr id="144" name="Google Shape;144;p19"/>
          <p:cNvCxnSpPr/>
          <p:nvPr/>
        </p:nvCxnSpPr>
        <p:spPr>
          <a:xfrm>
            <a:off x="3160328" y="4234759"/>
            <a:ext cx="1268100" cy="111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0"/>
          <p:cNvSpPr/>
          <p:nvPr/>
        </p:nvSpPr>
        <p:spPr>
          <a:xfrm>
            <a:off x="4511275" y="780475"/>
            <a:ext cx="3346500" cy="4206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1275125" y="2419875"/>
            <a:ext cx="2738100" cy="25668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20"/>
          <p:cNvCxnSpPr>
            <a:stCxn id="152" idx="0"/>
          </p:cNvCxnSpPr>
          <p:nvPr/>
        </p:nvCxnSpPr>
        <p:spPr>
          <a:xfrm flipH="1" rot="10800000">
            <a:off x="2305715" y="3447084"/>
            <a:ext cx="236400" cy="629400"/>
          </a:xfrm>
          <a:prstGeom prst="straightConnector1">
            <a:avLst/>
          </a:prstGeom>
          <a:noFill/>
          <a:ln cap="flat" cmpd="sng" w="9525">
            <a:solidFill>
              <a:schemeClr val="accent5"/>
            </a:solidFill>
            <a:prstDash val="solid"/>
            <a:round/>
            <a:headEnd len="med" w="med" type="none"/>
            <a:tailEnd len="med" w="med" type="none"/>
          </a:ln>
        </p:spPr>
      </p:cxnSp>
      <p:cxnSp>
        <p:nvCxnSpPr>
          <p:cNvPr id="153" name="Google Shape;153;p20"/>
          <p:cNvCxnSpPr>
            <a:stCxn id="152" idx="7"/>
          </p:cNvCxnSpPr>
          <p:nvPr/>
        </p:nvCxnSpPr>
        <p:spPr>
          <a:xfrm flipH="1" rot="10800000">
            <a:off x="2589124" y="3576776"/>
            <a:ext cx="110100" cy="617100"/>
          </a:xfrm>
          <a:prstGeom prst="straightConnector1">
            <a:avLst/>
          </a:prstGeom>
          <a:noFill/>
          <a:ln cap="flat" cmpd="sng" w="9525">
            <a:solidFill>
              <a:schemeClr val="accent5"/>
            </a:solidFill>
            <a:prstDash val="solid"/>
            <a:round/>
            <a:headEnd len="med" w="med" type="none"/>
            <a:tailEnd len="med" w="med" type="none"/>
          </a:ln>
        </p:spPr>
      </p:cxnSp>
      <p:cxnSp>
        <p:nvCxnSpPr>
          <p:cNvPr id="154" name="Google Shape;154;p20"/>
          <p:cNvCxnSpPr>
            <a:endCxn id="155" idx="1"/>
          </p:cNvCxnSpPr>
          <p:nvPr/>
        </p:nvCxnSpPr>
        <p:spPr>
          <a:xfrm flipH="1" rot="10800000">
            <a:off x="3175603" y="1908714"/>
            <a:ext cx="1594200" cy="1043400"/>
          </a:xfrm>
          <a:prstGeom prst="straightConnector1">
            <a:avLst/>
          </a:prstGeom>
          <a:noFill/>
          <a:ln cap="flat" cmpd="sng" w="9525">
            <a:solidFill>
              <a:srgbClr val="000000"/>
            </a:solidFill>
            <a:prstDash val="solid"/>
            <a:round/>
            <a:headEnd len="med" w="med" type="none"/>
            <a:tailEnd len="med" w="med" type="none"/>
          </a:ln>
        </p:spPr>
      </p:cxnSp>
      <p:sp>
        <p:nvSpPr>
          <p:cNvPr id="156" name="Google Shape;156;p20"/>
          <p:cNvSpPr txBox="1"/>
          <p:nvPr/>
        </p:nvSpPr>
        <p:spPr>
          <a:xfrm>
            <a:off x="5626807" y="722611"/>
            <a:ext cx="1116300" cy="3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DCS1</a:t>
            </a:r>
            <a:endParaRPr sz="1100"/>
          </a:p>
        </p:txBody>
      </p:sp>
      <p:grpSp>
        <p:nvGrpSpPr>
          <p:cNvPr id="157" name="Google Shape;157;p20"/>
          <p:cNvGrpSpPr/>
          <p:nvPr/>
        </p:nvGrpSpPr>
        <p:grpSpPr>
          <a:xfrm>
            <a:off x="1892613" y="4076484"/>
            <a:ext cx="826200" cy="801600"/>
            <a:chOff x="3301750" y="3082172"/>
            <a:chExt cx="826200" cy="801600"/>
          </a:xfrm>
        </p:grpSpPr>
        <p:sp>
          <p:nvSpPr>
            <p:cNvPr id="152" name="Google Shape;152;p20"/>
            <p:cNvSpPr/>
            <p:nvPr/>
          </p:nvSpPr>
          <p:spPr>
            <a:xfrm>
              <a:off x="3314053" y="3082172"/>
              <a:ext cx="801600" cy="801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Times New Roman"/>
                <a:ea typeface="Times New Roman"/>
                <a:cs typeface="Times New Roman"/>
                <a:sym typeface="Times New Roman"/>
              </a:endParaRPr>
            </a:p>
          </p:txBody>
        </p:sp>
        <p:sp>
          <p:nvSpPr>
            <p:cNvPr id="158" name="Google Shape;158;p20"/>
            <p:cNvSpPr txBox="1"/>
            <p:nvPr/>
          </p:nvSpPr>
          <p:spPr>
            <a:xfrm>
              <a:off x="3301750" y="3304925"/>
              <a:ext cx="826200" cy="3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Corporate Office</a:t>
              </a:r>
              <a:endParaRPr sz="800"/>
            </a:p>
          </p:txBody>
        </p:sp>
      </p:grpSp>
      <p:grpSp>
        <p:nvGrpSpPr>
          <p:cNvPr id="159" name="Google Shape;159;p20"/>
          <p:cNvGrpSpPr/>
          <p:nvPr/>
        </p:nvGrpSpPr>
        <p:grpSpPr>
          <a:xfrm>
            <a:off x="2243619" y="2851479"/>
            <a:ext cx="1156637" cy="864268"/>
            <a:chOff x="2923636" y="1689698"/>
            <a:chExt cx="1357236" cy="1043928"/>
          </a:xfrm>
        </p:grpSpPr>
        <p:sp>
          <p:nvSpPr>
            <p:cNvPr id="160" name="Google Shape;160;p20"/>
            <p:cNvSpPr/>
            <p:nvPr/>
          </p:nvSpPr>
          <p:spPr>
            <a:xfrm>
              <a:off x="2923636" y="1689698"/>
              <a:ext cx="1357236" cy="104392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161" name="Google Shape;161;p20"/>
            <p:cNvSpPr txBox="1"/>
            <p:nvPr/>
          </p:nvSpPr>
          <p:spPr>
            <a:xfrm>
              <a:off x="3051775" y="2061700"/>
              <a:ext cx="1005900" cy="25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Cloud Interface</a:t>
              </a:r>
              <a:endParaRPr sz="800"/>
            </a:p>
          </p:txBody>
        </p:sp>
      </p:grpSp>
      <p:grpSp>
        <p:nvGrpSpPr>
          <p:cNvPr id="162" name="Google Shape;162;p20"/>
          <p:cNvGrpSpPr/>
          <p:nvPr/>
        </p:nvGrpSpPr>
        <p:grpSpPr>
          <a:xfrm>
            <a:off x="4607426" y="1131466"/>
            <a:ext cx="3154997" cy="1554489"/>
            <a:chOff x="5063776" y="792328"/>
            <a:chExt cx="3154997" cy="1554489"/>
          </a:xfrm>
        </p:grpSpPr>
        <p:grpSp>
          <p:nvGrpSpPr>
            <p:cNvPr id="163" name="Google Shape;163;p20"/>
            <p:cNvGrpSpPr/>
            <p:nvPr/>
          </p:nvGrpSpPr>
          <p:grpSpPr>
            <a:xfrm>
              <a:off x="5063776" y="792328"/>
              <a:ext cx="3154997" cy="1554489"/>
              <a:chOff x="2273635" y="1465856"/>
              <a:chExt cx="4520700" cy="2299200"/>
            </a:xfrm>
          </p:grpSpPr>
          <p:sp>
            <p:nvSpPr>
              <p:cNvPr id="164" name="Google Shape;164;p20"/>
              <p:cNvSpPr/>
              <p:nvPr/>
            </p:nvSpPr>
            <p:spPr>
              <a:xfrm>
                <a:off x="2273635" y="1465856"/>
                <a:ext cx="4520700" cy="22992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20"/>
              <p:cNvGrpSpPr/>
              <p:nvPr/>
            </p:nvGrpSpPr>
            <p:grpSpPr>
              <a:xfrm>
                <a:off x="2506301" y="1797934"/>
                <a:ext cx="4163590" cy="1552124"/>
                <a:chOff x="2506301" y="1797934"/>
                <a:chExt cx="4163590" cy="1552124"/>
              </a:xfrm>
            </p:grpSpPr>
            <p:sp>
              <p:nvSpPr>
                <p:cNvPr id="166" name="Google Shape;166;p20"/>
                <p:cNvSpPr/>
                <p:nvPr/>
              </p:nvSpPr>
              <p:spPr>
                <a:xfrm>
                  <a:off x="4895146" y="1797934"/>
                  <a:ext cx="585000" cy="57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67" name="Google Shape;167;p20"/>
                <p:cNvSpPr/>
                <p:nvPr/>
              </p:nvSpPr>
              <p:spPr>
                <a:xfrm>
                  <a:off x="5895188" y="1880938"/>
                  <a:ext cx="774702" cy="408509"/>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0"/>
                <p:cNvCxnSpPr>
                  <a:stCxn id="166" idx="6"/>
                  <a:endCxn id="167" idx="1"/>
                </p:cNvCxnSpPr>
                <p:nvPr/>
              </p:nvCxnSpPr>
              <p:spPr>
                <a:xfrm>
                  <a:off x="5480146" y="2085185"/>
                  <a:ext cx="415200" cy="0"/>
                </a:xfrm>
                <a:prstGeom prst="straightConnector1">
                  <a:avLst/>
                </a:prstGeom>
                <a:noFill/>
                <a:ln cap="flat" cmpd="sng" w="9525">
                  <a:solidFill>
                    <a:schemeClr val="dk2"/>
                  </a:solidFill>
                  <a:prstDash val="solid"/>
                  <a:round/>
                  <a:headEnd len="med" w="med" type="none"/>
                  <a:tailEnd len="med" w="med" type="none"/>
                </a:ln>
              </p:spPr>
            </p:cxnSp>
            <p:grpSp>
              <p:nvGrpSpPr>
                <p:cNvPr id="169" name="Google Shape;169;p20"/>
                <p:cNvGrpSpPr/>
                <p:nvPr/>
              </p:nvGrpSpPr>
              <p:grpSpPr>
                <a:xfrm>
                  <a:off x="2506301" y="1880948"/>
                  <a:ext cx="1028296" cy="1469026"/>
                  <a:chOff x="4511200" y="2425775"/>
                  <a:chExt cx="1107600" cy="1863300"/>
                </a:xfrm>
              </p:grpSpPr>
              <p:sp>
                <p:nvSpPr>
                  <p:cNvPr id="155" name="Google Shape;155;p20"/>
                  <p:cNvSpPr/>
                  <p:nvPr/>
                </p:nvSpPr>
                <p:spPr>
                  <a:xfrm>
                    <a:off x="4511200" y="2425775"/>
                    <a:ext cx="1107600" cy="1863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20"/>
                  <p:cNvGrpSpPr/>
                  <p:nvPr/>
                </p:nvGrpSpPr>
                <p:grpSpPr>
                  <a:xfrm>
                    <a:off x="4700650" y="3124575"/>
                    <a:ext cx="728700" cy="965000"/>
                    <a:chOff x="4700650" y="3124575"/>
                    <a:chExt cx="728700" cy="965000"/>
                  </a:xfrm>
                </p:grpSpPr>
                <p:sp>
                  <p:nvSpPr>
                    <p:cNvPr id="171" name="Google Shape;171;p20"/>
                    <p:cNvSpPr/>
                    <p:nvPr/>
                  </p:nvSpPr>
                  <p:spPr>
                    <a:xfrm>
                      <a:off x="4700650" y="3124575"/>
                      <a:ext cx="728700" cy="965000"/>
                    </a:xfrm>
                    <a:prstGeom prst="flowChartMagneticDisk">
                      <a:avLst/>
                    </a:prstGeom>
                    <a:solidFill>
                      <a:schemeClr val="l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4700650" y="3314600"/>
                      <a:ext cx="728700" cy="318600"/>
                    </a:xfrm>
                    <a:prstGeom prst="arc">
                      <a:avLst>
                        <a:gd fmla="val 112665" name="adj1"/>
                        <a:gd fmla="val 10793234"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4700650" y="3538100"/>
                      <a:ext cx="728700" cy="318600"/>
                    </a:xfrm>
                    <a:prstGeom prst="arc">
                      <a:avLst>
                        <a:gd fmla="val 112665" name="adj1"/>
                        <a:gd fmla="val 10793854"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4" name="Google Shape;174;p20"/>
                <p:cNvGrpSpPr/>
                <p:nvPr/>
              </p:nvGrpSpPr>
              <p:grpSpPr>
                <a:xfrm>
                  <a:off x="3540353" y="2708059"/>
                  <a:ext cx="2057599" cy="642000"/>
                  <a:chOff x="3540353" y="2708059"/>
                  <a:chExt cx="2057599" cy="642000"/>
                </a:xfrm>
              </p:grpSpPr>
              <p:sp>
                <p:nvSpPr>
                  <p:cNvPr id="175" name="Google Shape;175;p20"/>
                  <p:cNvSpPr/>
                  <p:nvPr/>
                </p:nvSpPr>
                <p:spPr>
                  <a:xfrm>
                    <a:off x="4805352" y="2708059"/>
                    <a:ext cx="792600" cy="6420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0"/>
                  <p:cNvCxnSpPr/>
                  <p:nvPr/>
                </p:nvCxnSpPr>
                <p:spPr>
                  <a:xfrm>
                    <a:off x="3540353" y="3090334"/>
                    <a:ext cx="1268100" cy="11100"/>
                  </a:xfrm>
                  <a:prstGeom prst="straightConnector1">
                    <a:avLst/>
                  </a:prstGeom>
                  <a:noFill/>
                  <a:ln cap="flat" cmpd="sng" w="9525">
                    <a:solidFill>
                      <a:schemeClr val="dk2"/>
                    </a:solidFill>
                    <a:prstDash val="solid"/>
                    <a:round/>
                    <a:headEnd len="med" w="med" type="none"/>
                    <a:tailEnd len="med" w="med" type="none"/>
                  </a:ln>
                </p:spPr>
              </p:cxnSp>
            </p:grpSp>
            <p:grpSp>
              <p:nvGrpSpPr>
                <p:cNvPr id="177" name="Google Shape;177;p20"/>
                <p:cNvGrpSpPr/>
                <p:nvPr/>
              </p:nvGrpSpPr>
              <p:grpSpPr>
                <a:xfrm>
                  <a:off x="3521446" y="2085185"/>
                  <a:ext cx="1373700" cy="548294"/>
                  <a:chOff x="3521446" y="2085185"/>
                  <a:chExt cx="1373700" cy="548294"/>
                </a:xfrm>
              </p:grpSpPr>
              <p:cxnSp>
                <p:nvCxnSpPr>
                  <p:cNvPr id="178" name="Google Shape;178;p20"/>
                  <p:cNvCxnSpPr>
                    <a:stCxn id="166" idx="2"/>
                  </p:cNvCxnSpPr>
                  <p:nvPr/>
                </p:nvCxnSpPr>
                <p:spPr>
                  <a:xfrm flipH="1">
                    <a:off x="3521446" y="2085185"/>
                    <a:ext cx="1373700" cy="3828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79" name="Google Shape;179;p20"/>
                  <p:cNvSpPr/>
                  <p:nvPr/>
                </p:nvSpPr>
                <p:spPr>
                  <a:xfrm>
                    <a:off x="3930686" y="2281278"/>
                    <a:ext cx="515100" cy="352200"/>
                  </a:xfrm>
                  <a:prstGeom prst="round2SameRect">
                    <a:avLst>
                      <a:gd fmla="val 16667" name="adj1"/>
                      <a:gd fmla="val 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80" name="Google Shape;180;p20"/>
            <p:cNvSpPr txBox="1"/>
            <p:nvPr/>
          </p:nvSpPr>
          <p:spPr>
            <a:xfrm>
              <a:off x="6868356" y="1068540"/>
              <a:ext cx="507600" cy="27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Temp. Sensor</a:t>
              </a:r>
              <a:endParaRPr sz="700"/>
            </a:p>
          </p:txBody>
        </p:sp>
        <p:sp>
          <p:nvSpPr>
            <p:cNvPr id="181" name="Google Shape;181;p20"/>
            <p:cNvSpPr txBox="1"/>
            <p:nvPr/>
          </p:nvSpPr>
          <p:spPr>
            <a:xfrm>
              <a:off x="7526743" y="1065880"/>
              <a:ext cx="517500" cy="27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Boiler</a:t>
              </a:r>
              <a:endParaRPr sz="700"/>
            </a:p>
          </p:txBody>
        </p:sp>
        <p:sp>
          <p:nvSpPr>
            <p:cNvPr id="182" name="Google Shape;182;p20"/>
            <p:cNvSpPr txBox="1"/>
            <p:nvPr/>
          </p:nvSpPr>
          <p:spPr>
            <a:xfrm>
              <a:off x="5297025" y="1122925"/>
              <a:ext cx="587100" cy="273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Data Historian</a:t>
              </a:r>
              <a:endParaRPr sz="800"/>
            </a:p>
          </p:txBody>
        </p:sp>
        <p:sp>
          <p:nvSpPr>
            <p:cNvPr id="183" name="Google Shape;183;p20"/>
            <p:cNvSpPr txBox="1"/>
            <p:nvPr/>
          </p:nvSpPr>
          <p:spPr>
            <a:xfrm>
              <a:off x="6868361" y="1715509"/>
              <a:ext cx="507600" cy="27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HMI</a:t>
              </a:r>
              <a:endParaRPr sz="1100"/>
            </a:p>
          </p:txBody>
        </p:sp>
        <p:sp>
          <p:nvSpPr>
            <p:cNvPr id="184" name="Google Shape;184;p20"/>
            <p:cNvSpPr txBox="1"/>
            <p:nvPr/>
          </p:nvSpPr>
          <p:spPr>
            <a:xfrm>
              <a:off x="6230051" y="1365775"/>
              <a:ext cx="332700" cy="17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PLC</a:t>
              </a:r>
              <a:endParaRPr sz="600"/>
            </a:p>
          </p:txBody>
        </p:sp>
      </p:grpSp>
      <p:grpSp>
        <p:nvGrpSpPr>
          <p:cNvPr id="185" name="Google Shape;185;p20"/>
          <p:cNvGrpSpPr/>
          <p:nvPr/>
        </p:nvGrpSpPr>
        <p:grpSpPr>
          <a:xfrm>
            <a:off x="4674276" y="3252291"/>
            <a:ext cx="3154997" cy="1554489"/>
            <a:chOff x="5063776" y="792328"/>
            <a:chExt cx="3154997" cy="1554489"/>
          </a:xfrm>
        </p:grpSpPr>
        <p:grpSp>
          <p:nvGrpSpPr>
            <p:cNvPr id="186" name="Google Shape;186;p20"/>
            <p:cNvGrpSpPr/>
            <p:nvPr/>
          </p:nvGrpSpPr>
          <p:grpSpPr>
            <a:xfrm>
              <a:off x="5063776" y="792328"/>
              <a:ext cx="3154997" cy="1554489"/>
              <a:chOff x="2273635" y="1465856"/>
              <a:chExt cx="4520700" cy="2299200"/>
            </a:xfrm>
          </p:grpSpPr>
          <p:sp>
            <p:nvSpPr>
              <p:cNvPr id="187" name="Google Shape;187;p20"/>
              <p:cNvSpPr/>
              <p:nvPr/>
            </p:nvSpPr>
            <p:spPr>
              <a:xfrm>
                <a:off x="2273635" y="1465856"/>
                <a:ext cx="4520700" cy="22992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20"/>
              <p:cNvGrpSpPr/>
              <p:nvPr/>
            </p:nvGrpSpPr>
            <p:grpSpPr>
              <a:xfrm>
                <a:off x="2506301" y="1797934"/>
                <a:ext cx="4163590" cy="1552124"/>
                <a:chOff x="2506301" y="1797934"/>
                <a:chExt cx="4163590" cy="1552124"/>
              </a:xfrm>
            </p:grpSpPr>
            <p:sp>
              <p:nvSpPr>
                <p:cNvPr id="189" name="Google Shape;189;p20"/>
                <p:cNvSpPr/>
                <p:nvPr/>
              </p:nvSpPr>
              <p:spPr>
                <a:xfrm>
                  <a:off x="4895146" y="1797934"/>
                  <a:ext cx="585000" cy="57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90" name="Google Shape;190;p20"/>
                <p:cNvSpPr/>
                <p:nvPr/>
              </p:nvSpPr>
              <p:spPr>
                <a:xfrm>
                  <a:off x="5895188" y="1880938"/>
                  <a:ext cx="774702" cy="408509"/>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0"/>
                <p:cNvCxnSpPr>
                  <a:stCxn id="189" idx="6"/>
                  <a:endCxn id="190" idx="1"/>
                </p:cNvCxnSpPr>
                <p:nvPr/>
              </p:nvCxnSpPr>
              <p:spPr>
                <a:xfrm>
                  <a:off x="5480146" y="2085185"/>
                  <a:ext cx="415200" cy="0"/>
                </a:xfrm>
                <a:prstGeom prst="straightConnector1">
                  <a:avLst/>
                </a:prstGeom>
                <a:noFill/>
                <a:ln cap="flat" cmpd="sng" w="9525">
                  <a:solidFill>
                    <a:schemeClr val="dk2"/>
                  </a:solidFill>
                  <a:prstDash val="solid"/>
                  <a:round/>
                  <a:headEnd len="med" w="med" type="none"/>
                  <a:tailEnd len="med" w="med" type="none"/>
                </a:ln>
              </p:spPr>
            </p:cxnSp>
            <p:grpSp>
              <p:nvGrpSpPr>
                <p:cNvPr id="192" name="Google Shape;192;p20"/>
                <p:cNvGrpSpPr/>
                <p:nvPr/>
              </p:nvGrpSpPr>
              <p:grpSpPr>
                <a:xfrm>
                  <a:off x="2506301" y="1880948"/>
                  <a:ext cx="1028296" cy="1469026"/>
                  <a:chOff x="4511200" y="2425775"/>
                  <a:chExt cx="1107600" cy="1863300"/>
                </a:xfrm>
              </p:grpSpPr>
              <p:sp>
                <p:nvSpPr>
                  <p:cNvPr id="193" name="Google Shape;193;p20"/>
                  <p:cNvSpPr/>
                  <p:nvPr/>
                </p:nvSpPr>
                <p:spPr>
                  <a:xfrm>
                    <a:off x="4511200" y="2425775"/>
                    <a:ext cx="1107600" cy="1863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0"/>
                  <p:cNvGrpSpPr/>
                  <p:nvPr/>
                </p:nvGrpSpPr>
                <p:grpSpPr>
                  <a:xfrm>
                    <a:off x="4700650" y="3124575"/>
                    <a:ext cx="728700" cy="965000"/>
                    <a:chOff x="4700650" y="3124575"/>
                    <a:chExt cx="728700" cy="965000"/>
                  </a:xfrm>
                </p:grpSpPr>
                <p:sp>
                  <p:nvSpPr>
                    <p:cNvPr id="195" name="Google Shape;195;p20"/>
                    <p:cNvSpPr/>
                    <p:nvPr/>
                  </p:nvSpPr>
                  <p:spPr>
                    <a:xfrm>
                      <a:off x="4700650" y="3124575"/>
                      <a:ext cx="728700" cy="965000"/>
                    </a:xfrm>
                    <a:prstGeom prst="flowChartMagneticDisk">
                      <a:avLst/>
                    </a:prstGeom>
                    <a:solidFill>
                      <a:schemeClr val="l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4700650" y="3314600"/>
                      <a:ext cx="728700" cy="318600"/>
                    </a:xfrm>
                    <a:prstGeom prst="arc">
                      <a:avLst>
                        <a:gd fmla="val 112665" name="adj1"/>
                        <a:gd fmla="val 10793234"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4700650" y="3538100"/>
                      <a:ext cx="728700" cy="318600"/>
                    </a:xfrm>
                    <a:prstGeom prst="arc">
                      <a:avLst>
                        <a:gd fmla="val 112665" name="adj1"/>
                        <a:gd fmla="val 10793854" name="adj2"/>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8" name="Google Shape;198;p20"/>
                <p:cNvGrpSpPr/>
                <p:nvPr/>
              </p:nvGrpSpPr>
              <p:grpSpPr>
                <a:xfrm>
                  <a:off x="3540353" y="2708059"/>
                  <a:ext cx="2057599" cy="642000"/>
                  <a:chOff x="3540353" y="2708059"/>
                  <a:chExt cx="2057599" cy="642000"/>
                </a:xfrm>
              </p:grpSpPr>
              <p:sp>
                <p:nvSpPr>
                  <p:cNvPr id="199" name="Google Shape;199;p20"/>
                  <p:cNvSpPr/>
                  <p:nvPr/>
                </p:nvSpPr>
                <p:spPr>
                  <a:xfrm>
                    <a:off x="4805352" y="2708059"/>
                    <a:ext cx="792600" cy="6420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0"/>
                  <p:cNvCxnSpPr/>
                  <p:nvPr/>
                </p:nvCxnSpPr>
                <p:spPr>
                  <a:xfrm>
                    <a:off x="3540353" y="3090334"/>
                    <a:ext cx="1268100" cy="11100"/>
                  </a:xfrm>
                  <a:prstGeom prst="straightConnector1">
                    <a:avLst/>
                  </a:prstGeom>
                  <a:noFill/>
                  <a:ln cap="flat" cmpd="sng" w="9525">
                    <a:solidFill>
                      <a:schemeClr val="dk2"/>
                    </a:solidFill>
                    <a:prstDash val="solid"/>
                    <a:round/>
                    <a:headEnd len="med" w="med" type="none"/>
                    <a:tailEnd len="med" w="med" type="none"/>
                  </a:ln>
                </p:spPr>
              </p:cxnSp>
            </p:grpSp>
            <p:grpSp>
              <p:nvGrpSpPr>
                <p:cNvPr id="201" name="Google Shape;201;p20"/>
                <p:cNvGrpSpPr/>
                <p:nvPr/>
              </p:nvGrpSpPr>
              <p:grpSpPr>
                <a:xfrm>
                  <a:off x="3521446" y="2085185"/>
                  <a:ext cx="1373700" cy="548294"/>
                  <a:chOff x="3521446" y="2085185"/>
                  <a:chExt cx="1373700" cy="548294"/>
                </a:xfrm>
              </p:grpSpPr>
              <p:cxnSp>
                <p:nvCxnSpPr>
                  <p:cNvPr id="202" name="Google Shape;202;p20"/>
                  <p:cNvCxnSpPr>
                    <a:stCxn id="189" idx="2"/>
                  </p:cNvCxnSpPr>
                  <p:nvPr/>
                </p:nvCxnSpPr>
                <p:spPr>
                  <a:xfrm flipH="1">
                    <a:off x="3521446" y="2085185"/>
                    <a:ext cx="1373700" cy="3828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03" name="Google Shape;203;p20"/>
                  <p:cNvSpPr/>
                  <p:nvPr/>
                </p:nvSpPr>
                <p:spPr>
                  <a:xfrm>
                    <a:off x="3930686" y="2281278"/>
                    <a:ext cx="515100" cy="352200"/>
                  </a:xfrm>
                  <a:prstGeom prst="round2SameRect">
                    <a:avLst>
                      <a:gd fmla="val 16667" name="adj1"/>
                      <a:gd fmla="val 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4" name="Google Shape;204;p20"/>
            <p:cNvSpPr txBox="1"/>
            <p:nvPr/>
          </p:nvSpPr>
          <p:spPr>
            <a:xfrm>
              <a:off x="6868356" y="1068540"/>
              <a:ext cx="507600" cy="27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Temp. Sensor</a:t>
              </a:r>
              <a:endParaRPr sz="700"/>
            </a:p>
          </p:txBody>
        </p:sp>
        <p:sp>
          <p:nvSpPr>
            <p:cNvPr id="205" name="Google Shape;205;p20"/>
            <p:cNvSpPr txBox="1"/>
            <p:nvPr/>
          </p:nvSpPr>
          <p:spPr>
            <a:xfrm>
              <a:off x="7526743" y="1065880"/>
              <a:ext cx="517500" cy="27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Boiler</a:t>
              </a:r>
              <a:endParaRPr sz="700"/>
            </a:p>
          </p:txBody>
        </p:sp>
        <p:sp>
          <p:nvSpPr>
            <p:cNvPr id="206" name="Google Shape;206;p20"/>
            <p:cNvSpPr txBox="1"/>
            <p:nvPr/>
          </p:nvSpPr>
          <p:spPr>
            <a:xfrm>
              <a:off x="5297025" y="1122925"/>
              <a:ext cx="587100" cy="273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Data Historian</a:t>
              </a:r>
              <a:endParaRPr sz="800"/>
            </a:p>
          </p:txBody>
        </p:sp>
        <p:sp>
          <p:nvSpPr>
            <p:cNvPr id="207" name="Google Shape;207;p20"/>
            <p:cNvSpPr txBox="1"/>
            <p:nvPr/>
          </p:nvSpPr>
          <p:spPr>
            <a:xfrm>
              <a:off x="6868361" y="1715509"/>
              <a:ext cx="507600" cy="27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HMI</a:t>
              </a:r>
              <a:endParaRPr sz="1100"/>
            </a:p>
          </p:txBody>
        </p:sp>
        <p:sp>
          <p:nvSpPr>
            <p:cNvPr id="208" name="Google Shape;208;p20"/>
            <p:cNvSpPr txBox="1"/>
            <p:nvPr/>
          </p:nvSpPr>
          <p:spPr>
            <a:xfrm>
              <a:off x="6230051" y="1365775"/>
              <a:ext cx="332700" cy="17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PLC</a:t>
              </a:r>
              <a:endParaRPr sz="600"/>
            </a:p>
          </p:txBody>
        </p:sp>
      </p:grpSp>
      <p:sp>
        <p:nvSpPr>
          <p:cNvPr id="209" name="Google Shape;209;p20"/>
          <p:cNvSpPr txBox="1"/>
          <p:nvPr/>
        </p:nvSpPr>
        <p:spPr>
          <a:xfrm>
            <a:off x="5693632" y="2834386"/>
            <a:ext cx="1116300" cy="3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DCS2</a:t>
            </a:r>
            <a:endParaRPr sz="1100"/>
          </a:p>
        </p:txBody>
      </p:sp>
      <p:cxnSp>
        <p:nvCxnSpPr>
          <p:cNvPr id="210" name="Google Shape;210;p20"/>
          <p:cNvCxnSpPr>
            <a:endCxn id="187" idx="1"/>
          </p:cNvCxnSpPr>
          <p:nvPr/>
        </p:nvCxnSpPr>
        <p:spPr>
          <a:xfrm>
            <a:off x="2990076" y="3622435"/>
            <a:ext cx="1684200" cy="407100"/>
          </a:xfrm>
          <a:prstGeom prst="straightConnector1">
            <a:avLst/>
          </a:prstGeom>
          <a:noFill/>
          <a:ln cap="flat" cmpd="sng" w="9525">
            <a:solidFill>
              <a:srgbClr val="000000"/>
            </a:solidFill>
            <a:prstDash val="solid"/>
            <a:round/>
            <a:headEnd len="med" w="med" type="none"/>
            <a:tailEnd len="med" w="med" type="none"/>
          </a:ln>
        </p:spPr>
      </p:cxnSp>
      <p:sp>
        <p:nvSpPr>
          <p:cNvPr id="211" name="Google Shape;211;p20"/>
          <p:cNvSpPr txBox="1"/>
          <p:nvPr/>
        </p:nvSpPr>
        <p:spPr>
          <a:xfrm>
            <a:off x="3071988" y="194900"/>
            <a:ext cx="3000000" cy="499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1" lang="en" sz="1800">
                <a:solidFill>
                  <a:schemeClr val="dk1"/>
                </a:solidFill>
              </a:rPr>
              <a:t>Modern-Day DCS</a:t>
            </a:r>
            <a:endParaRPr/>
          </a:p>
        </p:txBody>
      </p:sp>
      <p:pic>
        <p:nvPicPr>
          <p:cNvPr id="212" name="Google Shape;212;p20"/>
          <p:cNvPicPr preferRelativeResize="0"/>
          <p:nvPr/>
        </p:nvPicPr>
        <p:blipFill>
          <a:blip r:embed="rId3">
            <a:alphaModFix/>
          </a:blip>
          <a:stretch>
            <a:fillRect/>
          </a:stretch>
        </p:blipFill>
        <p:spPr>
          <a:xfrm>
            <a:off x="1250288" y="755875"/>
            <a:ext cx="2787762" cy="1554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1"/>
          <p:cNvSpPr txBox="1"/>
          <p:nvPr>
            <p:ph idx="1" type="body"/>
          </p:nvPr>
        </p:nvSpPr>
        <p:spPr>
          <a:xfrm>
            <a:off x="311700" y="1309988"/>
            <a:ext cx="8520600" cy="307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Provided for interoperability, </a:t>
            </a:r>
            <a:r>
              <a:rPr lang="en" sz="1800"/>
              <a:t>reliability</a:t>
            </a:r>
            <a:r>
              <a:rPr lang="en" sz="1800"/>
              <a:t>, and security of DCS.</a:t>
            </a:r>
            <a:endParaRPr sz="1800"/>
          </a:p>
          <a:p>
            <a:pPr indent="-342900" lvl="1" marL="914400" rtl="0" algn="l">
              <a:spcBef>
                <a:spcPts val="0"/>
              </a:spcBef>
              <a:spcAft>
                <a:spcPts val="0"/>
              </a:spcAft>
              <a:buSzPts val="1800"/>
              <a:buChar char="○"/>
            </a:pPr>
            <a:r>
              <a:rPr lang="en" sz="1800"/>
              <a:t>"Design first, secure later"</a:t>
            </a:r>
            <a:endParaRPr sz="1800"/>
          </a:p>
          <a:p>
            <a:pPr indent="-342900" lvl="1" marL="914400" rtl="0" algn="l">
              <a:spcBef>
                <a:spcPts val="0"/>
              </a:spcBef>
              <a:spcAft>
                <a:spcPts val="0"/>
              </a:spcAft>
              <a:buSzPts val="1800"/>
              <a:buChar char="○"/>
            </a:pPr>
            <a:r>
              <a:rPr lang="en" sz="1800"/>
              <a:t>Continuous</a:t>
            </a:r>
            <a:r>
              <a:rPr lang="en" sz="1800"/>
              <a:t> development and merging between </a:t>
            </a:r>
            <a:r>
              <a:rPr lang="en" sz="1800"/>
              <a:t>different</a:t>
            </a:r>
            <a:r>
              <a:rPr lang="en" sz="1800"/>
              <a:t> organizations </a:t>
            </a:r>
            <a:endParaRPr sz="1800"/>
          </a:p>
          <a:p>
            <a:pPr indent="-342900" lvl="1" marL="914400" rtl="0" algn="l">
              <a:spcBef>
                <a:spcPts val="0"/>
              </a:spcBef>
              <a:spcAft>
                <a:spcPts val="0"/>
              </a:spcAft>
              <a:buSzPts val="1800"/>
              <a:buChar char="○"/>
            </a:pPr>
            <a:r>
              <a:rPr lang="en" sz="1800"/>
              <a:t>NIST, ISA, IEC</a:t>
            </a:r>
            <a:endParaRPr sz="1800"/>
          </a:p>
          <a:p>
            <a:pPr indent="-342900" lvl="0" marL="457200" rtl="0" algn="l">
              <a:spcBef>
                <a:spcPts val="0"/>
              </a:spcBef>
              <a:spcAft>
                <a:spcPts val="0"/>
              </a:spcAft>
              <a:buSzPts val="1800"/>
              <a:buChar char="●"/>
            </a:pPr>
            <a:r>
              <a:rPr lang="en" sz="1800"/>
              <a:t>Most standards have measures of security.</a:t>
            </a:r>
            <a:endParaRPr sz="1800"/>
          </a:p>
          <a:p>
            <a:pPr indent="-342900" lvl="1" marL="914400" rtl="0" algn="l">
              <a:spcBef>
                <a:spcPts val="0"/>
              </a:spcBef>
              <a:spcAft>
                <a:spcPts val="0"/>
              </a:spcAft>
              <a:buSzPts val="1800"/>
              <a:buChar char="○"/>
            </a:pPr>
            <a:r>
              <a:rPr lang="en" sz="1800"/>
              <a:t>Now, need to add privacy recommendations to all of them within the McCumber model. </a:t>
            </a:r>
            <a:endParaRPr sz="1800"/>
          </a:p>
          <a:p>
            <a:pPr indent="-342900" lvl="1" marL="914400" rtl="0" algn="l">
              <a:spcBef>
                <a:spcPts val="0"/>
              </a:spcBef>
              <a:spcAft>
                <a:spcPts val="0"/>
              </a:spcAft>
              <a:buSzPts val="1800"/>
              <a:buChar char="○"/>
            </a:pPr>
            <a:r>
              <a:rPr lang="en" sz="1800"/>
              <a:t>Note that standards mention the Smart Grid industry as a key example for protections.</a:t>
            </a:r>
            <a:endParaRPr sz="1800"/>
          </a:p>
        </p:txBody>
      </p:sp>
      <p:sp>
        <p:nvSpPr>
          <p:cNvPr id="218" name="Google Shape;218;p21"/>
          <p:cNvSpPr txBox="1"/>
          <p:nvPr>
            <p:ph type="title"/>
          </p:nvPr>
        </p:nvSpPr>
        <p:spPr>
          <a:xfrm>
            <a:off x="110700" y="2161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Standards of DCS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