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5" r:id="rId11"/>
    <p:sldId id="266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4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832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F21576-E546-4087-BEB9-948502D65F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7C925-389E-4F08-8A80-3BB099008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02A2-0293-4DD2-A5D0-0806E495B0C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BE510-F274-40DB-BACE-E2B0FAD986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FCBD5-2F6A-445E-A99C-873C7B4B2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A497-0A82-4AC0-8FCA-59115E33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2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C654D-04F9-4482-BE2C-C5182A860B0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BDD91-663B-4F2A-ABCB-1D15A91A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9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02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To reduce communication cost to O(1), Line 2 does random sample of keys to report to data collector.</a:t>
            </a:r>
          </a:p>
          <a:p>
            <a:pPr marL="171450" indent="-171450">
              <a:buFontTx/>
              <a:buChar char="-"/>
            </a:pPr>
            <a:r>
              <a:rPr lang="en-US" dirty="0"/>
              <a:t>&lt;</a:t>
            </a:r>
            <a:r>
              <a:rPr lang="en-US" dirty="0" err="1"/>
              <a:t>k,v</a:t>
            </a:r>
            <a:r>
              <a:rPr lang="en-US" dirty="0"/>
              <a:t>&gt; to  (4)&lt;k, v*&gt; to (5)&lt;1,v*&gt; or &lt;0,0&gt; , remember doesn’t affect mean estimation because we calibrate the values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the user DNE case, give the marijuana card example from the RR slide.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the user DNE case, we retain key-value relationship (Cancer to Fever) since we just randomly get a value that has no meaning to a key that DNE.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61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43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95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7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98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 = (p* EP) + (1-p)(1-EP)</a:t>
            </a:r>
          </a:p>
          <a:p>
            <a:r>
              <a:rPr lang="en-US" dirty="0"/>
              <a:t>NA = (1 – EP)p + EP(1-p)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NOTE: Important for actual scenario to be conjugate. If you answer True to one question, it will negate the other, therefore keeping the mean.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Don’t get too caught up in the math, just know the basic concept.</a:t>
            </a:r>
          </a:p>
          <a:p>
            <a:r>
              <a:rPr lang="en-US" dirty="0"/>
              <a:t>- Important that responder answers truthfully.</a:t>
            </a:r>
          </a:p>
        </p:txBody>
      </p:sp>
    </p:spTree>
    <p:extLst>
      <p:ext uri="{BB962C8B-B14F-4D97-AF65-F5344CB8AC3E}">
        <p14:creationId xmlns:p14="http://schemas.microsoft.com/office/powerpoint/2010/main" val="4182804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Si is the set of KV pairs that user </a:t>
            </a:r>
            <a:r>
              <a:rPr lang="en-US" dirty="0" err="1"/>
              <a:t>ui</a:t>
            </a:r>
            <a:r>
              <a:rPr lang="en-US" dirty="0"/>
              <a:t> has.</a:t>
            </a:r>
          </a:p>
          <a:p>
            <a:r>
              <a:rPr lang="en-US" dirty="0"/>
              <a:t>- Frequency is for each user they have a key in Si divided by n number of users.</a:t>
            </a:r>
          </a:p>
          <a:p>
            <a:r>
              <a:rPr lang="en-US" dirty="0"/>
              <a:t>- Mean is the sum of all values that are all the same k that are owned by users n.</a:t>
            </a:r>
          </a:p>
        </p:txBody>
      </p:sp>
    </p:spTree>
    <p:extLst>
      <p:ext uri="{BB962C8B-B14F-4D97-AF65-F5344CB8AC3E}">
        <p14:creationId xmlns:p14="http://schemas.microsoft.com/office/powerpoint/2010/main" val="25454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Be sure to point out the ids are sequential and sorted.</a:t>
            </a:r>
          </a:p>
          <a:p>
            <a:r>
              <a:rPr lang="en-US" dirty="0"/>
              <a:t>- For &lt;0,0&gt; you basically add a value that DNE. Like here there is a skip between .5 and -.9 for id1 and id3 so we add a single &lt;0,0&gt; pair.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Last step isn’t shown in the picture.</a:t>
            </a:r>
          </a:p>
          <a:p>
            <a:r>
              <a:rPr lang="en-US" dirty="0"/>
              <a:t>- True values like if we see .4 or 1.2323 and then the next value after conversion is &lt;1,.2&gt; like hmmm that might be false.</a:t>
            </a:r>
          </a:p>
          <a:p>
            <a:r>
              <a:rPr lang="en-US" dirty="0"/>
              <a:t>- If all true value mean = 0  or true mean = perturbed mean and all uniform perturbed keys are 0 or perturbed keys = - true mean then 0 mean. Total info loss.</a:t>
            </a:r>
          </a:p>
        </p:txBody>
      </p:sp>
    </p:spTree>
    <p:extLst>
      <p:ext uri="{BB962C8B-B14F-4D97-AF65-F5344CB8AC3E}">
        <p14:creationId xmlns:p14="http://schemas.microsoft.com/office/powerpoint/2010/main" val="230700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Values will be only 1 or -1, no .9 or anything. Also, this does nothing to key k.</a:t>
            </a:r>
          </a:p>
          <a:p>
            <a:r>
              <a:rPr lang="en-US" dirty="0"/>
              <a:t>- 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perturbed value in Harmony is simply scaled d times to counterbalance the effect of sampling, which may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cause bias.”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20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NOTE: Calibration is moved to data collector side. Shown in complete </a:t>
            </a:r>
            <a:r>
              <a:rPr lang="en-US" b="1" dirty="0" err="1"/>
              <a:t>PrivKV</a:t>
            </a:r>
            <a:r>
              <a:rPr lang="en-US" b="1" dirty="0"/>
              <a:t>. Also, key k is not changed.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3 changes to calibration: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Moved to data collector.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Scaling by d is moved to complete </a:t>
            </a:r>
            <a:r>
              <a:rPr lang="en-US" b="0" dirty="0" err="1"/>
              <a:t>PrivKV</a:t>
            </a:r>
            <a:r>
              <a:rPr lang="en-US" b="0" dirty="0"/>
              <a:t> by summing the values of the sample keys to get the mean. (Complete </a:t>
            </a:r>
            <a:r>
              <a:rPr lang="en-US" b="0" dirty="0" err="1"/>
              <a:t>PrivKV</a:t>
            </a:r>
            <a:r>
              <a:rPr lang="en-US" b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If N users have the same key, we can perturb values together data collector side. However, the mean estimation will maybe be biased, but will improve accuracy (especially with small privacy budget).</a:t>
            </a:r>
          </a:p>
          <a:p>
            <a:pPr marL="628650" lvl="1" indent="-171450">
              <a:buFontTx/>
              <a:buChar char="-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9001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9A9BE38-773C-48B5-BC1D-045D898531B3}" type="datetime1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4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4BD7-CF1B-473A-B6A3-11BB0C6567C2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2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2894-6718-4E20-8F2D-3CCD61F8E669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4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83F-FFE9-4299-98B4-61F46144EB70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AA4B-1450-4774-97A4-B88638E16613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6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E5FE-3717-456E-94AF-8A177C4455CC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8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7C35-A9D2-45F8-8C00-45FE6F749437}" type="datetime1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1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268D-8E11-46D6-AC65-D1EE25497A5A}" type="datetime1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4C95-4CEB-4426-862B-56866AE26054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AB15-6371-4114-B6F1-9F2D535AC633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4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6DECB35-346B-462D-8462-D2D246E8B9E0}" type="datetime1">
              <a:rPr lang="en-US" smtClean="0"/>
              <a:t>11/27/2018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02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A594B01-F70C-4C7F-8D01-81FB6DE62B01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6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F4BD144-08AF-41A3-ADB3-8AADCACA0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DF7BF-9CE1-445B-A11D-5ADE122B9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6608963" cy="3352800"/>
          </a:xfrm>
        </p:spPr>
        <p:txBody>
          <a:bodyPr>
            <a:normAutofit/>
          </a:bodyPr>
          <a:lstStyle/>
          <a:p>
            <a:r>
              <a:rPr lang="en-US" sz="5500"/>
              <a:t>Smart Grid </a:t>
            </a:r>
            <a:r>
              <a:rPr lang="en-US" sz="5500" err="1"/>
              <a:t>CyberSecurity</a:t>
            </a:r>
            <a:r>
              <a:rPr lang="en-US" sz="5500"/>
              <a:t>: </a:t>
            </a:r>
            <a:br>
              <a:rPr lang="en-US" sz="5500"/>
            </a:br>
            <a:r>
              <a:rPr lang="en-US" sz="5500"/>
              <a:t>Defense Stratagems for the Connected City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DC49D-4437-4F6C-9032-EB5275C3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6544954" cy="16459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CSC 6222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Wasfi Momen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11/28/18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3F59CE-D0DB-4EB7-91C0-63DB1103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63BDE0C1-5FEF-4385-B56E-3933616DA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6408" y="1573639"/>
            <a:ext cx="3352128" cy="33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7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08EA1-CE8E-4688-ADDB-17C7A22B50F0}"/>
                  </a:ext>
                </a:extLst>
              </p:cNvPr>
              <p:cNvSpPr txBox="1"/>
              <p:nvPr/>
            </p:nvSpPr>
            <p:spPr>
              <a:xfrm>
                <a:off x="838200" y="4250202"/>
                <a:ext cx="10515600" cy="1200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Conversion Process (all KV pairs are sorted in ascending order by keys):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converted to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KV pair that doesn’t exist, we add an empty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08EA1-CE8E-4688-ADDB-17C7A22B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50202"/>
                <a:ext cx="10515600" cy="1200585"/>
              </a:xfrm>
              <a:prstGeom prst="rect">
                <a:avLst/>
              </a:prstGeom>
              <a:blipFill>
                <a:blip r:embed="rId3"/>
                <a:stretch>
                  <a:fillRect l="-406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3C689C-DB2F-4DB5-89C9-2EED1D931E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755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8EA1-CE8E-4688-ADDB-17C7A22B50F0}"/>
              </a:ext>
            </a:extLst>
          </p:cNvPr>
          <p:cNvSpPr txBox="1"/>
          <p:nvPr/>
        </p:nvSpPr>
        <p:spPr>
          <a:xfrm>
            <a:off x="838200" y="425020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all keys are either 0 or 1 (binary). By a certain probability, we change flip the key to its opposite so that the data collector cannot predict a user has had a KV pair.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are changed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1, then don’t change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0, then don’t change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went from 1 to 0, then set value to 0 since key is empty and missing. (Mean estimation preserved)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went from 0 to 1, then randomly set key a value between [-1, 1] in the continuous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582FF-56FC-4470-9DC0-6EDD60B6D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239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892619-71C7-43A4-BEDE-461C0E929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8EA1-CE8E-4688-ADDB-17C7A22B50F0}"/>
              </a:ext>
            </a:extLst>
          </p:cNvPr>
          <p:cNvSpPr txBox="1"/>
          <p:nvPr/>
        </p:nvSpPr>
        <p:spPr>
          <a:xfrm>
            <a:off x="838200" y="4250202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step introduces a flaw since a random value is assigned (0 to 1).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 will be able to guess a true value given many values with high confidence.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in the case that the true values deviate from the uniform randomness of [-1,1].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uniform distribution also allows for a mean of 0–affecting the mean estimation for that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fix, we perturb a value regardless whether it is real or assigned value in the conversion process.</a:t>
            </a:r>
          </a:p>
        </p:txBody>
      </p:sp>
    </p:spTree>
    <p:extLst>
      <p:ext uri="{BB962C8B-B14F-4D97-AF65-F5344CB8AC3E}">
        <p14:creationId xmlns:p14="http://schemas.microsoft.com/office/powerpoint/2010/main" val="270543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Proper Perturbation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B5A1-B819-44B7-BA56-B7BC3E4E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Mainly relies on </a:t>
            </a:r>
            <a:r>
              <a:rPr lang="en-US" sz="1600" i="1" dirty="0"/>
              <a:t>Harmony </a:t>
            </a:r>
          </a:p>
          <a:p>
            <a:pPr lvl="1"/>
            <a:r>
              <a:rPr lang="en-US" sz="1600" dirty="0"/>
              <a:t>[31] T. T. </a:t>
            </a:r>
            <a:r>
              <a:rPr lang="en-US" sz="1600" dirty="0" err="1"/>
              <a:t>Nguyˆen</a:t>
            </a:r>
            <a:r>
              <a:rPr lang="en-US" sz="1600" dirty="0"/>
              <a:t>, X. Xiao, Y. Yang, S. C. Hui, H. Shin, and J. Shin. Collecting and analyzing data from smart device users with local differential privacy. arXiv:1606.05053, 2016</a:t>
            </a:r>
          </a:p>
          <a:p>
            <a:r>
              <a:rPr lang="en-US" sz="1600" dirty="0"/>
              <a:t>Converts numerical values in KV pairs to binary and perturb with RR.</a:t>
            </a:r>
          </a:p>
          <a:p>
            <a:pPr lvl="1"/>
            <a:r>
              <a:rPr lang="en-US" sz="1600" dirty="0"/>
              <a:t>Values will be either -1 or 1 (discrete); d is the set of natural numbers {0, 1, 2…}</a:t>
            </a:r>
          </a:p>
          <a:p>
            <a:pPr lvl="1"/>
            <a:r>
              <a:rPr lang="en-US" sz="1600" dirty="0"/>
              <a:t>However, mean will be biased, so we will need to calculate the bias via a calibration which can be done by the data collector or data producer.</a:t>
            </a:r>
          </a:p>
          <a:p>
            <a:pPr lvl="1"/>
            <a:endParaRPr lang="en-US" sz="16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CB3FD3-F3CF-4CFE-9EEA-6D6CC29594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6" b="3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10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E186-824E-40E6-A74D-FF887970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Perturbation Primitive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75AE1-9D25-4376-A0CC-39D0A41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DD73C8-7C58-459C-A584-3A38C8124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2" y="1702778"/>
            <a:ext cx="5291666" cy="4074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38D478-4D39-44C0-8EEF-7FDFBA296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99" y="2122307"/>
            <a:ext cx="5959202" cy="3235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18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Local </a:t>
            </a:r>
            <a:r>
              <a:rPr lang="en-US" sz="4400" dirty="0" err="1"/>
              <a:t>Pertubation</a:t>
            </a:r>
            <a:r>
              <a:rPr lang="en-US" sz="4400" dirty="0"/>
              <a:t>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0B5A1-B819-44B7-BA56-B7BC3E4EE35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0" y="2438400"/>
                <a:ext cx="5127029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 dirty="0"/>
                  <a:t>Combining VPP and </a:t>
                </a:r>
                <a:r>
                  <a:rPr lang="en-US" sz="2000" i="1" dirty="0"/>
                  <a:t>Harmony</a:t>
                </a:r>
                <a:r>
                  <a:rPr lang="en-US" sz="2000" dirty="0"/>
                  <a:t> implementation with privacy budgets to provide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-LDP).</a:t>
                </a:r>
              </a:p>
              <a:p>
                <a:r>
                  <a:rPr lang="en-US" sz="2000" dirty="0"/>
                  <a:t>Returns a perturbed KV pair and its index j.</a:t>
                </a:r>
              </a:p>
              <a:p>
                <a:r>
                  <a:rPr lang="en-US" sz="2000" dirty="0"/>
                  <a:t>If user has the </a:t>
                </a:r>
                <a:r>
                  <a:rPr lang="en-US" dirty="0"/>
                  <a:t>key</a:t>
                </a:r>
                <a:r>
                  <a:rPr lang="en-US" sz="2000" dirty="0"/>
                  <a:t>, then we can perturb the value by VPP and the key by RR.</a:t>
                </a:r>
              </a:p>
              <a:p>
                <a:r>
                  <a:rPr lang="en-US" sz="2000" dirty="0"/>
                  <a:t>If user does not have the key, we still perturb the value by some random number from [-1,1] (continuous) and the opposite (conjugate) cases and probability of RR.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0B5A1-B819-44B7-BA56-B7BC3E4EE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0" y="2438400"/>
                <a:ext cx="5127029" cy="3785419"/>
              </a:xfrm>
              <a:blipFill>
                <a:blip r:embed="rId3"/>
                <a:stretch>
                  <a:fillRect l="-1070" t="-1610" r="-2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286614-826A-4B64-BDB7-35A310D704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642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PrivKV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B5A1-B819-44B7-BA56-B7BC3E4E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User computes LPP and sends the set of KV pairs, the set of keys, and two privacy budgets, one for the frequency and one for the mean.</a:t>
            </a:r>
          </a:p>
          <a:p>
            <a:r>
              <a:rPr lang="en-US" sz="2000" dirty="0"/>
              <a:t>All users send their values of LPP to the collector.</a:t>
            </a:r>
          </a:p>
          <a:p>
            <a:r>
              <a:rPr lang="en-US" sz="2000" dirty="0"/>
              <a:t>The calibration for mean estimation is done by counting every value across all users, which is either -1 or 1 based on probability </a:t>
            </a:r>
            <a:r>
              <a:rPr lang="en-US" sz="2000" i="1" dirty="0"/>
              <a:t>p </a:t>
            </a:r>
            <a:r>
              <a:rPr lang="en-US" sz="2000" dirty="0"/>
              <a:t>with the second privacy budget.</a:t>
            </a: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417DA3-A857-4ACE-8675-49694CC2BE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94" y="116297"/>
            <a:ext cx="5212776" cy="6173788"/>
          </a:xfrm>
          <a:ln>
            <a:solidFill>
              <a:schemeClr val="tx1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22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PrivKVM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B5A1-B819-44B7-BA56-B7BC3E4E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Iterative, low-cost </a:t>
            </a:r>
            <a:r>
              <a:rPr lang="en-US" sz="1800" dirty="0" err="1"/>
              <a:t>PrivKV</a:t>
            </a:r>
            <a:endParaRPr lang="en-US" sz="1800" dirty="0"/>
          </a:p>
          <a:p>
            <a:r>
              <a:rPr lang="en-US" sz="1800" dirty="0"/>
              <a:t>Lots more math to work on, proofs for both in the paper. Need </a:t>
            </a:r>
            <a:r>
              <a:rPr lang="en-US" sz="1800" i="1" dirty="0"/>
              <a:t>PBA,</a:t>
            </a:r>
            <a:r>
              <a:rPr lang="en-US" sz="1800" dirty="0"/>
              <a:t> privacy budget allocation and asks users for their own separate means based on computations.</a:t>
            </a:r>
          </a:p>
          <a:p>
            <a:r>
              <a:rPr lang="en-US" sz="1800" dirty="0"/>
              <a:t>Also have </a:t>
            </a:r>
            <a:r>
              <a:rPr lang="en-US" sz="1800" dirty="0" err="1"/>
              <a:t>PrivKVM</a:t>
            </a:r>
            <a:r>
              <a:rPr lang="en-US" sz="1800" baseline="30000" dirty="0"/>
              <a:t>+ </a:t>
            </a:r>
            <a:r>
              <a:rPr lang="en-US" sz="1800" dirty="0"/>
              <a:t> which adds another variable, communication cost, since we do have to go back and forth between users.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2635DA-F55C-47CC-A17D-531A35851B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3" b="3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defRPr/>
            </a:pPr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60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DBA3-3DCE-4D6B-8FBE-44EFC30C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80F1-F3E1-4A1E-BD38-00CE26662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datasets tested:</a:t>
            </a:r>
          </a:p>
          <a:p>
            <a:pPr lvl="1"/>
            <a:r>
              <a:rPr lang="en-US" i="1" dirty="0"/>
              <a:t>TalkingData SDK mobile events</a:t>
            </a:r>
            <a:r>
              <a:rPr lang="en-US" dirty="0"/>
              <a:t>. Key is event category and value is the number of events in the category. 32,473,067 events with 306 categories.</a:t>
            </a:r>
          </a:p>
          <a:p>
            <a:pPr lvl="1"/>
            <a:r>
              <a:rPr lang="en-US" i="1" dirty="0" err="1"/>
              <a:t>JData</a:t>
            </a:r>
            <a:r>
              <a:rPr lang="en-US" i="1" dirty="0"/>
              <a:t> </a:t>
            </a:r>
            <a:r>
              <a:rPr lang="en-US" dirty="0"/>
              <a:t>shopping records. Key is a single brand name and value is the number of times a user purchased from the brand. 442 brands and 105,180 users.</a:t>
            </a:r>
          </a:p>
          <a:p>
            <a:r>
              <a:rPr lang="en-US" dirty="0"/>
              <a:t>Combined </a:t>
            </a:r>
            <a:r>
              <a:rPr lang="en-US" dirty="0" err="1"/>
              <a:t>PrivKVM</a:t>
            </a:r>
            <a:r>
              <a:rPr lang="en-US" dirty="0"/>
              <a:t> with </a:t>
            </a:r>
            <a:r>
              <a:rPr lang="en-US" i="1" dirty="0"/>
              <a:t>Harmony</a:t>
            </a:r>
            <a:r>
              <a:rPr lang="en-US" dirty="0"/>
              <a:t> and </a:t>
            </a:r>
            <a:r>
              <a:rPr lang="en-US" i="1" dirty="0"/>
              <a:t>RAPPOR</a:t>
            </a:r>
            <a:r>
              <a:rPr lang="en-US" dirty="0"/>
              <a:t> to see effect of </a:t>
            </a:r>
            <a:r>
              <a:rPr lang="en-US" dirty="0" err="1"/>
              <a:t>PrivKVM</a:t>
            </a:r>
            <a:r>
              <a:rPr lang="en-US" dirty="0"/>
              <a:t>. Also tested in comparison to </a:t>
            </a:r>
            <a:r>
              <a:rPr lang="en-US" i="1" dirty="0"/>
              <a:t>k-RR </a:t>
            </a:r>
            <a:r>
              <a:rPr lang="en-US" dirty="0"/>
              <a:t>and </a:t>
            </a:r>
            <a:r>
              <a:rPr lang="en-US" i="1" dirty="0" err="1"/>
              <a:t>SHist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323E1-8430-4BB5-BAD2-D4F155D5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83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45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3678CDE9-3A45-46AB-A78A-A3CF38F35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29886"/>
            <a:ext cx="10905066" cy="479822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1E25E4-9B00-4D0F-BB77-9CA8E896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3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F960-F4A0-4B10-82B8-E982A07B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1ACF-EDEC-4206-A3A7-A6E8E42D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  <a:p>
            <a:r>
              <a:rPr lang="en-US" dirty="0"/>
              <a:t>Basic Concepts</a:t>
            </a:r>
          </a:p>
          <a:p>
            <a:r>
              <a:rPr lang="en-US" dirty="0"/>
              <a:t>Key-Value Protocols</a:t>
            </a:r>
          </a:p>
          <a:p>
            <a:r>
              <a:rPr lang="en-US" dirty="0" err="1"/>
              <a:t>PrivKV</a:t>
            </a:r>
            <a:endParaRPr lang="en-US" dirty="0"/>
          </a:p>
          <a:p>
            <a:r>
              <a:rPr lang="en-US"/>
              <a:t>Experiments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4577D5-5140-400D-90F7-00E55F29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7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235108A-273B-4E48-8F04-564DA6900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61" y="643467"/>
            <a:ext cx="4066877" cy="55710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B07E92-D152-49DE-BF3C-22BD7F1F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6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/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𝐶𝑎𝑛𝑐𝑒𝑟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𝐻𝐼𝑉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0.9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/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try to perturb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𝐶𝑎𝑛𝑐𝑒𝑟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:r>
                  <a: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Fever, 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resulting relationship between the value and key is disturbed.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blipFill>
                <a:blip r:embed="rId4"/>
                <a:stretch>
                  <a:fillRect t="-4569" r="-117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50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B18E-857B-47AF-A709-B4BDEB4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ECE8-D5A2-4594-A299-5F11555D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Provide a “privacy-preserving key-value data collection for frequency and mean estimation in local setting” with an </a:t>
            </a:r>
            <a:r>
              <a:rPr lang="en-US" sz="2400" i="1" dirty="0"/>
              <a:t>un</a:t>
            </a:r>
            <a:r>
              <a:rPr lang="en-US" sz="2400" dirty="0"/>
              <a:t>trusted data collector/maintainer/publisher.</a:t>
            </a:r>
          </a:p>
          <a:p>
            <a:r>
              <a:rPr lang="en-US" sz="2400" dirty="0"/>
              <a:t>Use a </a:t>
            </a:r>
            <a:r>
              <a:rPr lang="en-US" sz="2400" i="1" dirty="0"/>
              <a:t>lot </a:t>
            </a:r>
            <a:r>
              <a:rPr lang="en-US" sz="2400" dirty="0"/>
              <a:t>of prior research to provide a new protocol.</a:t>
            </a:r>
          </a:p>
          <a:p>
            <a:pPr lvl="1"/>
            <a:r>
              <a:rPr lang="en-US" sz="1400" dirty="0"/>
              <a:t>[5] R. </a:t>
            </a:r>
            <a:r>
              <a:rPr lang="en-US" sz="1400" dirty="0" err="1"/>
              <a:t>Bassily</a:t>
            </a:r>
            <a:r>
              <a:rPr lang="en-US" sz="1400" dirty="0"/>
              <a:t> and A. Smith. Local, private, efficient protocols for succinct histograms. In STOC, pages 127–135. ACM, 2015.</a:t>
            </a:r>
          </a:p>
          <a:p>
            <a:pPr lvl="1"/>
            <a:r>
              <a:rPr lang="en-US" sz="1400" dirty="0"/>
              <a:t>[6] R. </a:t>
            </a:r>
            <a:r>
              <a:rPr lang="en-US" sz="1400" dirty="0" err="1"/>
              <a:t>Bassily</a:t>
            </a:r>
            <a:r>
              <a:rPr lang="en-US" sz="1400" dirty="0"/>
              <a:t>, U. Stemmer, A. G. </a:t>
            </a:r>
            <a:r>
              <a:rPr lang="en-US" sz="1400" dirty="0" err="1"/>
              <a:t>Thakurta</a:t>
            </a:r>
            <a:r>
              <a:rPr lang="en-US" sz="1400" dirty="0"/>
              <a:t>, et al. Practical locally private heavy hitters. In NIPS, pages 2285–2293, 2017.</a:t>
            </a:r>
          </a:p>
          <a:p>
            <a:pPr lvl="1"/>
            <a:r>
              <a:rPr lang="en-US" sz="1400" dirty="0"/>
              <a:t>[31] T. T. </a:t>
            </a:r>
            <a:r>
              <a:rPr lang="en-US" sz="1400" dirty="0" err="1"/>
              <a:t>Nguyˆen</a:t>
            </a:r>
            <a:r>
              <a:rPr lang="en-US" sz="1400" dirty="0"/>
              <a:t>, X. Xiao, Y. Yang, S. C. Hui, H. Shin, and J. Shin. Collecting and analyzing data from smart device users with local differential privacy. arXiv:1606.05053, 2016</a:t>
            </a:r>
          </a:p>
          <a:p>
            <a:pPr lvl="1"/>
            <a:r>
              <a:rPr lang="en-US" sz="1400" dirty="0"/>
              <a:t>[41] Y. Wang, X. Wu, and D. Hu. Using randomized response for differential privacy preserving data collection. In EDBT/ICDT Workshops, 2016</a:t>
            </a:r>
          </a:p>
          <a:p>
            <a:pPr lvl="1"/>
            <a:r>
              <a:rPr lang="en-US" sz="1400" dirty="0"/>
              <a:t>[42] S. L. Warner. Randomized response: A survey technique for eliminating evasive answer bias. Journal of the American Statistical Association ,60(309):63–69, 1965</a:t>
            </a:r>
          </a:p>
          <a:p>
            <a:pPr lvl="1"/>
            <a:r>
              <a:rPr lang="en-US" sz="1400" dirty="0"/>
              <a:t>…and many more</a:t>
            </a:r>
          </a:p>
          <a:p>
            <a:r>
              <a:rPr lang="en-US" sz="2400" dirty="0"/>
              <a:t>Also provide options for iterative optimization (</a:t>
            </a:r>
            <a:r>
              <a:rPr lang="en-US" sz="2400" dirty="0" err="1"/>
              <a:t>PrivKVM</a:t>
            </a:r>
            <a:r>
              <a:rPr lang="en-US" sz="2400" dirty="0"/>
              <a:t>) and for iterative cost analysis (</a:t>
            </a:r>
            <a:r>
              <a:rPr lang="en-US" sz="2400" dirty="0" err="1"/>
              <a:t>PrivKVM</a:t>
            </a:r>
            <a:r>
              <a:rPr lang="en-US" sz="2400" baseline="30000" dirty="0"/>
              <a:t>+</a:t>
            </a:r>
            <a:r>
              <a:rPr lang="en-US" sz="2400" dirty="0"/>
              <a:t>)</a:t>
            </a:r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B27CB-43BC-47D9-AA60-0D9BC10F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7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0D4B-681C-4417-9255-25DEA287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-local differential privacy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-LDP):</a:t>
                </a:r>
              </a:p>
              <a:p>
                <a:pPr lvl="1"/>
                <a:r>
                  <a:rPr lang="en-US" sz="2000" dirty="0"/>
                  <a:t>A randomized algorithm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satisfies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-local differential privacy, if and only if for any two input tuples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and for any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the following inequality always holds.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Data collector cannot see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to infer whether it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</m:oMath>
                </a14:m>
                <a:r>
                  <a:rPr lang="en-US" sz="2000" dirty="0"/>
                  <a:t>; “</a:t>
                </a:r>
                <a:r>
                  <a:rPr lang="en-US" sz="2000" i="1" dirty="0"/>
                  <a:t>which is different from the centralized differential privacy defined on two neighboring datasets that only differ in one record.</a:t>
                </a:r>
                <a:r>
                  <a:rPr lang="en-US" sz="2000" dirty="0"/>
                  <a:t>”</a:t>
                </a:r>
              </a:p>
              <a:p>
                <a:r>
                  <a:rPr lang="en-US" sz="2400" dirty="0"/>
                  <a:t>Sequential Composition:</a:t>
                </a:r>
              </a:p>
              <a:p>
                <a:pPr lvl="1"/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randomized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each providing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–local differential privacy. Then the sequence of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collectively provides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–local differential privacy.</a:t>
                </a:r>
              </a:p>
              <a:p>
                <a:endParaRPr lang="en-US" sz="24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92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A36CA-0593-4062-9A0E-BFD80194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/>
              <p:nvPr/>
            </p:nvSpPr>
            <p:spPr>
              <a:xfrm>
                <a:off x="2873406" y="2754298"/>
                <a:ext cx="64451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06" y="2754298"/>
                <a:ext cx="6445188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41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72FE-1145-4A99-9E91-782DA600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 Ask responder to answer a question truthfully based on probability such that the answerer can retain plausible deniability.  </a:t>
                </a:r>
              </a:p>
              <a:p>
                <a:r>
                  <a:rPr lang="en-US" sz="2400" dirty="0"/>
                  <a:t>Flip a coin, if tails then yes and if heads then answer yes/no truthfully.</a:t>
                </a:r>
              </a:p>
              <a:p>
                <a:r>
                  <a:rPr lang="en-US" sz="2400" dirty="0"/>
                  <a:t>Specifically,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den>
                    </m:f>
                  </m:oMath>
                </a14:m>
                <a:r>
                  <a:rPr lang="en-US" sz="2400" dirty="0"/>
                  <a:t> with </a:t>
                </a:r>
                <a:r>
                  <a:rPr lang="en-US" sz="2400" i="1" dirty="0"/>
                  <a:t>EP </a:t>
                </a:r>
                <a:r>
                  <a:rPr lang="en-US" sz="2400" dirty="0"/>
                  <a:t>as the true proportion of answers out of </a:t>
                </a:r>
                <a:r>
                  <a:rPr lang="en-US" sz="2400" i="1" dirty="0"/>
                  <a:t>YA </a:t>
                </a:r>
                <a:r>
                  <a:rPr lang="en-US" sz="2400" dirty="0"/>
                  <a:t>yes answers. (note that p can’t be ½)</a:t>
                </a:r>
              </a:p>
              <a:p>
                <a:r>
                  <a:rPr lang="en-US" sz="2400" dirty="0"/>
                  <a:t>Example: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  <a:blipFill>
                <a:blip r:embed="rId3"/>
                <a:stretch>
                  <a:fillRect l="-812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4C52C-09A9-4A00-B983-A299EF0E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185B99-2BB0-4154-A22C-C177154F1326}"/>
              </a:ext>
            </a:extLst>
          </p:cNvPr>
          <p:cNvSpPr txBox="1"/>
          <p:nvPr/>
        </p:nvSpPr>
        <p:spPr>
          <a:xfrm>
            <a:off x="2494042" y="4273611"/>
            <a:ext cx="41421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Understanding Question (p=½)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responses, probability ½ to answer.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250 answered the question and 250 didn’t.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479 Yes – 250 = 229/250 = .916 = 91.6%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No / 250 = .084 = 8.4 %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12255-9369-45EF-A676-503E7B34E1BB}"/>
              </a:ext>
            </a:extLst>
          </p:cNvPr>
          <p:cNvSpPr txBox="1"/>
          <p:nvPr/>
        </p:nvSpPr>
        <p:spPr>
          <a:xfrm>
            <a:off x="7211628" y="3771026"/>
            <a:ext cx="414217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Scenario Question (p=⅓)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cards: one with question, one with question conjugate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answer question.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⅔ to answer conjugate.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absolute yes and no cancel out. Yes minus no gives 3 times the actual answers.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responses, 20 yes, 80 no.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– 20 = 60, so 60%</a:t>
            </a:r>
          </a:p>
        </p:txBody>
      </p:sp>
    </p:spTree>
    <p:extLst>
      <p:ext uri="{BB962C8B-B14F-4D97-AF65-F5344CB8AC3E}">
        <p14:creationId xmlns:p14="http://schemas.microsoft.com/office/powerpoint/2010/main" val="316215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617-4AF8-434A-A813-6EA20F2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modify RR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-local differential privacy, we change </a:t>
                </a:r>
                <a:r>
                  <a:rPr lang="en-US" i="1" dirty="0"/>
                  <a:t>p</a:t>
                </a:r>
                <a:r>
                  <a:rPr lang="en-US" dirty="0"/>
                  <a:t> probability to be: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And the data collector will need </a:t>
                </a:r>
                <a:r>
                  <a:rPr lang="en-US" i="1" dirty="0"/>
                  <a:t>f  </a:t>
                </a:r>
                <a:r>
                  <a:rPr lang="en-US" dirty="0"/>
                  <a:t>“true” answers: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B63-B287-4B23-BCF0-B446F49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614430" y="2432481"/>
                <a:ext cx="2478828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30" y="2432481"/>
                <a:ext cx="2478828" cy="118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/>
              <p:nvPr/>
            </p:nvSpPr>
            <p:spPr>
              <a:xfrm>
                <a:off x="4222592" y="4687773"/>
                <a:ext cx="3421082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−1+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−1 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592" y="4687773"/>
                <a:ext cx="3421082" cy="118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34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617-4AF8-434A-A813-6EA20F2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Key-Value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en-US" sz="2400" dirty="0"/>
                  <a:t> (continuous) and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sz="2400" dirty="0"/>
                  <a:t>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number of key pairs: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frequency of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is the portion of users who possess a KV pair whose key is </a:t>
                </a:r>
                <a:r>
                  <a:rPr lang="en-US" sz="2400" i="1" dirty="0"/>
                  <a:t>k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n </a:t>
                </a:r>
                <a:r>
                  <a:rPr lang="en-US" sz="2400" dirty="0"/>
                  <a:t>users: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mean of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is the mean of all values in KV pairs whose key is </a:t>
                </a:r>
                <a:r>
                  <a:rPr lang="en-US" sz="2400" i="1" dirty="0"/>
                  <a:t>k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n</a:t>
                </a:r>
                <a:r>
                  <a:rPr lang="en-US" sz="2400" dirty="0"/>
                  <a:t> users</a:t>
                </a:r>
                <a:r>
                  <a:rPr lang="en-US" sz="2400" i="1" dirty="0"/>
                  <a:t>: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82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B63-B287-4B23-BCF0-B446F49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/>
              <p:nvPr/>
            </p:nvSpPr>
            <p:spPr>
              <a:xfrm>
                <a:off x="4007042" y="3538067"/>
                <a:ext cx="3304944" cy="8229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|{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42" y="3538067"/>
                <a:ext cx="3304944" cy="822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/>
              <p:nvPr/>
            </p:nvSpPr>
            <p:spPr>
              <a:xfrm>
                <a:off x="4555682" y="5092231"/>
                <a:ext cx="2286000" cy="8561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682" y="5092231"/>
                <a:ext cx="2286000" cy="856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EC392-076B-4B34-BE9B-80523B1AC2C9}"/>
                  </a:ext>
                </a:extLst>
              </p:cNvPr>
              <p:cNvSpPr txBox="1"/>
              <p:nvPr/>
            </p:nvSpPr>
            <p:spPr>
              <a:xfrm>
                <a:off x="4007042" y="2177474"/>
                <a:ext cx="338328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1≤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EC392-076B-4B34-BE9B-80523B1AC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42" y="2177474"/>
                <a:ext cx="338328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0076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2020</Words>
  <Application>Microsoft Office PowerPoint</Application>
  <PresentationFormat>Widescreen</PresentationFormat>
  <Paragraphs>152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Metropolitan</vt:lpstr>
      <vt:lpstr>Smart Grid CyberSecurity:  Defense Stratagems for the Connected City </vt:lpstr>
      <vt:lpstr>Overview</vt:lpstr>
      <vt:lpstr>Background/Related Work</vt:lpstr>
      <vt:lpstr>Background/Related Work</vt:lpstr>
      <vt:lpstr>PrivKV goals</vt:lpstr>
      <vt:lpstr>Basic Concepts</vt:lpstr>
      <vt:lpstr>Randomized Response</vt:lpstr>
      <vt:lpstr>Randomized Response</vt:lpstr>
      <vt:lpstr>Definition of Key-Value Protocol</vt:lpstr>
      <vt:lpstr>Flawed Key-Value Perturbation Protocol</vt:lpstr>
      <vt:lpstr>Flawed Key-Value Perturbation Protocol</vt:lpstr>
      <vt:lpstr>Flawed Key-Value Perturbation Protocol</vt:lpstr>
      <vt:lpstr>Proper Perturbation</vt:lpstr>
      <vt:lpstr>Value Perturbation Primitive</vt:lpstr>
      <vt:lpstr>Local Pertubation Protocol</vt:lpstr>
      <vt:lpstr>PrivKV</vt:lpstr>
      <vt:lpstr>PrivKVM</vt:lpstr>
      <vt:lpstr>Experimental Evaluation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Grid CyberSecurity:  Defense Stratagems for the Connected City </dc:title>
  <dc:creator>Wasfi</dc:creator>
  <cp:lastModifiedBy>Wasfi</cp:lastModifiedBy>
  <cp:revision>1</cp:revision>
  <dcterms:created xsi:type="dcterms:W3CDTF">2018-11-28T03:50:25Z</dcterms:created>
  <dcterms:modified xsi:type="dcterms:W3CDTF">2018-11-28T03:50:31Z</dcterms:modified>
</cp:coreProperties>
</file>