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Maven Pro Black"/>
      <p:bold r:id="rId34"/>
    </p:embeddedFont>
    <p:embeddedFont>
      <p:font typeface="Maven Pro"/>
      <p:regular r:id="rId35"/>
      <p:bold r:id="rId36"/>
    </p:embeddedFont>
    <p:embeddedFont>
      <p:font typeface="Maven Pro Medium"/>
      <p:regular r:id="rId37"/>
      <p:bold r:id="rId38"/>
    </p:embeddedFont>
    <p:embeddedFont>
      <p:font typeface="Cambria Math"/>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krishangee Bora"/>
  <p:cmAuthor clrIdx="1" id="1" initials="" lastIdx="1" name="WI 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E754B5E-D405-4FB4-96AE-465895958FE9}">
  <a:tblStyle styleId="{5E754B5E-D405-4FB4-96AE-465895958FE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351FDF8-D005-446B-A44D-D2C35CC5A04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MavenPro-regular.fntdata"/><Relationship Id="rId12" Type="http://schemas.openxmlformats.org/officeDocument/2006/relationships/slide" Target="slides/slide5.xml"/><Relationship Id="rId34" Type="http://schemas.openxmlformats.org/officeDocument/2006/relationships/font" Target="fonts/MavenProBlack-bold.fntdata"/><Relationship Id="rId15" Type="http://schemas.openxmlformats.org/officeDocument/2006/relationships/slide" Target="slides/slide8.xml"/><Relationship Id="rId37" Type="http://schemas.openxmlformats.org/officeDocument/2006/relationships/font" Target="fonts/MavenProMedium-regular.fntdata"/><Relationship Id="rId14" Type="http://schemas.openxmlformats.org/officeDocument/2006/relationships/slide" Target="slides/slide7.xml"/><Relationship Id="rId36" Type="http://schemas.openxmlformats.org/officeDocument/2006/relationships/font" Target="fonts/MavenPro-bold.fntdata"/><Relationship Id="rId17" Type="http://schemas.openxmlformats.org/officeDocument/2006/relationships/slide" Target="slides/slide10.xml"/><Relationship Id="rId39" Type="http://schemas.openxmlformats.org/officeDocument/2006/relationships/font" Target="fonts/CambriaMath-regular.fntdata"/><Relationship Id="rId16" Type="http://schemas.openxmlformats.org/officeDocument/2006/relationships/slide" Target="slides/slide9.xml"/><Relationship Id="rId38" Type="http://schemas.openxmlformats.org/officeDocument/2006/relationships/font" Target="fonts/MavenProMedium-bold.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4-06T04:20:48.413">
    <p:pos x="6000" y="0"/>
    <p:text>@wasfi or swapnil pls have a look and suggest changes if its needed..</p:text>
  </p:cm>
  <p:cm authorId="1" idx="1" dt="2019-04-06T03:43:12.997">
    <p:pos x="6000" y="0"/>
    <p:text>if you can remove the cursor from t3 that'd be great!</p:text>
  </p:cm>
  <p:cm authorId="0" idx="2" dt="2019-04-06T04:20:48.413">
    <p:pos x="6000" y="0"/>
    <p:text>pls have a look now</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5fb42cbf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5fb42cbf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5fb42cb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5fb42cb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599e59209_1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599e59209_1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5501a444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5501a444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599e59209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599e59209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599e59209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599e59209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5501a444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5501a444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TMC gives the mechanism to decide whether a task should be assigned to the a datacenter.</a:t>
            </a:r>
            <a:endParaRPr sz="1400"/>
          </a:p>
          <a:p>
            <a:pPr indent="-317500" lvl="0" marL="457200" rtl="0" algn="l">
              <a:spcBef>
                <a:spcPts val="0"/>
              </a:spcBef>
              <a:spcAft>
                <a:spcPts val="0"/>
              </a:spcAft>
              <a:buSzPts val="1400"/>
              <a:buChar char="-"/>
            </a:pPr>
            <a:r>
              <a:rPr lang="en" sz="1400"/>
              <a:t>In LP problems, we steer clear or real numbers, only integers. </a:t>
            </a:r>
            <a:endParaRPr sz="1400"/>
          </a:p>
          <a:p>
            <a:pPr indent="-317500" lvl="0" marL="457200" rtl="0" algn="l">
              <a:spcBef>
                <a:spcPts val="0"/>
              </a:spcBef>
              <a:spcAft>
                <a:spcPts val="0"/>
              </a:spcAft>
              <a:buSzPts val="1400"/>
              <a:buChar char="-"/>
            </a:pPr>
            <a:r>
              <a:rPr lang="en" sz="1400"/>
              <a:t>0,1 can be an indicator of whether or not to include a value (aka constraint) to ranking of the lexmin and SCO objectives. </a:t>
            </a:r>
            <a:endParaRPr sz="1400"/>
          </a:p>
          <a:p>
            <a:pPr indent="0" lvl="0" marL="0" rtl="0" algn="l">
              <a:spcBef>
                <a:spcPts val="0"/>
              </a:spcBef>
              <a:spcAft>
                <a:spcPts val="0"/>
              </a:spcAft>
              <a:buNone/>
            </a:pPr>
            <a:r>
              <a:t/>
            </a:r>
            <a:endParaRPr>
              <a:solidFill>
                <a:srgbClr val="303036"/>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599e59209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599e59209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03036"/>
                </a:solidFill>
              </a:rPr>
              <a:t>A totally unimodular matrix is just a matrix that:</a:t>
            </a:r>
            <a:endParaRPr sz="1200">
              <a:solidFill>
                <a:srgbClr val="303036"/>
              </a:solidFill>
            </a:endParaRPr>
          </a:p>
          <a:p>
            <a:pPr indent="-304800" lvl="0" marL="457200" rtl="0" algn="l">
              <a:spcBef>
                <a:spcPts val="0"/>
              </a:spcBef>
              <a:spcAft>
                <a:spcPts val="0"/>
              </a:spcAft>
              <a:buClr>
                <a:srgbClr val="303036"/>
              </a:buClr>
              <a:buSzPts val="1200"/>
              <a:buChar char="-"/>
            </a:pPr>
            <a:r>
              <a:rPr lang="en" sz="1200">
                <a:solidFill>
                  <a:srgbClr val="303036"/>
                </a:solidFill>
              </a:rPr>
              <a:t>has elements and determinant in {-1, 0, 1} </a:t>
            </a:r>
            <a:endParaRPr sz="1200">
              <a:solidFill>
                <a:srgbClr val="303036"/>
              </a:solidFill>
            </a:endParaRPr>
          </a:p>
          <a:p>
            <a:pPr indent="-304800" lvl="0" marL="457200" rtl="0" algn="l">
              <a:spcBef>
                <a:spcPts val="0"/>
              </a:spcBef>
              <a:spcAft>
                <a:spcPts val="0"/>
              </a:spcAft>
              <a:buClr>
                <a:srgbClr val="303036"/>
              </a:buClr>
              <a:buSzPts val="1200"/>
              <a:buChar char="-"/>
            </a:pPr>
            <a:r>
              <a:rPr lang="en" sz="1200">
                <a:solidFill>
                  <a:srgbClr val="303036"/>
                </a:solidFill>
              </a:rPr>
              <a:t>Has subset of each row R1 and R2 where R2 - R1 &lt;= 1.</a:t>
            </a:r>
            <a:endParaRPr sz="1200">
              <a:solidFill>
                <a:srgbClr val="303036"/>
              </a:solidFill>
            </a:endParaRPr>
          </a:p>
          <a:p>
            <a:pPr indent="0" lvl="0" marL="0" rtl="0" algn="l">
              <a:spcBef>
                <a:spcPts val="1600"/>
              </a:spcBef>
              <a:spcAft>
                <a:spcPts val="0"/>
              </a:spcAft>
              <a:buNone/>
            </a:pPr>
            <a:r>
              <a:rPr lang="en" sz="1200"/>
              <a:t>Each cell in the matrix is a task. 0 for assigned already and 1 for not assigned.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We want to assign a task to a datacenter, but we must:</a:t>
            </a:r>
            <a:endParaRPr sz="1200"/>
          </a:p>
          <a:p>
            <a:pPr indent="-304800" lvl="0" marL="457200" rtl="0" algn="l">
              <a:spcBef>
                <a:spcPts val="0"/>
              </a:spcBef>
              <a:spcAft>
                <a:spcPts val="0"/>
              </a:spcAft>
              <a:buSzPts val="1200"/>
              <a:buChar char="-"/>
            </a:pPr>
            <a:r>
              <a:rPr lang="en" sz="1200"/>
              <a:t>Make sure the number of tasks assigned does not exceed the computation slots of the DC</a:t>
            </a:r>
            <a:endParaRPr sz="1200"/>
          </a:p>
          <a:p>
            <a:pPr indent="-304800" lvl="0" marL="457200" rtl="0" algn="l">
              <a:spcBef>
                <a:spcPts val="0"/>
              </a:spcBef>
              <a:spcAft>
                <a:spcPts val="0"/>
              </a:spcAft>
              <a:buSzPts val="1200"/>
              <a:buChar char="-"/>
            </a:pPr>
            <a:r>
              <a:rPr lang="en" sz="1200"/>
              <a:t>Make sure every task is assigned to at least one datacenter.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Take this matrix. The total sum is 4 tasks. So we could assign all to DC2, but that's unfair. </a:t>
            </a:r>
            <a:endParaRPr sz="1200"/>
          </a:p>
          <a:p>
            <a:pPr indent="-304800" lvl="0" marL="457200" rtl="0" algn="l">
              <a:spcBef>
                <a:spcPts val="0"/>
              </a:spcBef>
              <a:spcAft>
                <a:spcPts val="0"/>
              </a:spcAft>
              <a:buSzPts val="1200"/>
              <a:buChar char="-"/>
            </a:pPr>
            <a:r>
              <a:rPr lang="en" sz="1200"/>
              <a:t>Lets try looking at the sum of each row.</a:t>
            </a:r>
            <a:endParaRPr sz="1200"/>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599e59209_1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599e59209_1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Great! Now the sum of each row shows us we can assign a row subset to each datacenter. </a:t>
            </a:r>
            <a:endParaRPr sz="1200"/>
          </a:p>
          <a:p>
            <a:pPr indent="-304800" lvl="0" marL="457200" rtl="0" algn="l">
              <a:spcBef>
                <a:spcPts val="0"/>
              </a:spcBef>
              <a:spcAft>
                <a:spcPts val="0"/>
              </a:spcAft>
              <a:buSzPts val="1200"/>
              <a:buChar char="-"/>
            </a:pPr>
            <a:r>
              <a:rPr lang="en" sz="1200"/>
              <a:t>That way, we don't exceed the compute slots of any datacenters. </a:t>
            </a:r>
            <a:endParaRPr sz="1200"/>
          </a:p>
          <a:p>
            <a:pPr indent="-304800" lvl="0" marL="457200" rtl="0" algn="l">
              <a:spcBef>
                <a:spcPts val="0"/>
              </a:spcBef>
              <a:spcAft>
                <a:spcPts val="0"/>
              </a:spcAft>
              <a:buSzPts val="1200"/>
              <a:buChar char="-"/>
            </a:pPr>
            <a:r>
              <a:rPr lang="en" sz="1200"/>
              <a:t>What if row subset is &gt; any compute slots? What if total sum exceeds total compute cost of all datacenters put together?</a:t>
            </a:r>
            <a:endParaRPr sz="1200"/>
          </a:p>
          <a:p>
            <a:pPr indent="-304800" lvl="1" marL="914400" rtl="0" algn="l">
              <a:spcBef>
                <a:spcPts val="0"/>
              </a:spcBef>
              <a:spcAft>
                <a:spcPts val="0"/>
              </a:spcAft>
              <a:buSzPts val="1200"/>
              <a:buChar char="-"/>
            </a:pPr>
            <a:r>
              <a:rPr lang="en" sz="1200"/>
              <a:t>If that happens, you're breaking a constraint of compute slots which means holy crap you have another problem entirely. (Using too much compute power)</a:t>
            </a:r>
            <a:endParaRPr sz="1200"/>
          </a:p>
          <a:p>
            <a:pPr indent="-304800" lvl="1" marL="914400" rtl="0" algn="l">
              <a:spcBef>
                <a:spcPts val="0"/>
              </a:spcBef>
              <a:spcAft>
                <a:spcPts val="0"/>
              </a:spcAft>
              <a:buSzPts val="1200"/>
              <a:buChar char="-"/>
            </a:pPr>
            <a:r>
              <a:rPr lang="en" sz="1200"/>
              <a:t>Can solve this by waiting for a timeout, reallocate. Or split the task into several tasks.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5fb42cb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5fb42cb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580beb2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580beb2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Previous research: Iridium assumed inter-datacenter connections were congestion-free, Flutter optimized for tasks of a single job but not multiple jobs [Chen et al., 8]</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5fb42cbf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5fb42cbf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5fb42cbf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5fb42cbf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599e59209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599e59209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5fb42cbf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5fb42cbf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5fb42cbf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5fb42cbf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5fb42cbf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5fb42cbf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599e59209_1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599e59209_1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Same diagram as SCO. Here we simply trade phi for a utility variable alpha.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Note that this is not a simple exchange mathematically. You will need to scale alpha accordingly to keep max-min fairness still at play.</a:t>
            </a:r>
            <a:endParaRPr sz="1000"/>
          </a:p>
          <a:p>
            <a:pPr indent="-292100" lvl="0" marL="457200" rtl="0" algn="l">
              <a:spcBef>
                <a:spcPts val="0"/>
              </a:spcBef>
              <a:spcAft>
                <a:spcPts val="0"/>
              </a:spcAft>
              <a:buSzPts val="1000"/>
              <a:buChar char="-"/>
            </a:pPr>
            <a:r>
              <a:rPr lang="en" sz="1000"/>
              <a:t>Need to craft a special utility function for this.</a:t>
            </a:r>
            <a:endParaRPr sz="1000"/>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5501a444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5501a444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5501a444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5501a444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Two problems: Performance Isolation and Multi-objective.</a:t>
            </a:r>
            <a:endParaRPr/>
          </a:p>
          <a:p>
            <a:pPr indent="-298450" lvl="0" marL="457200" rtl="0" algn="l">
              <a:spcBef>
                <a:spcPts val="0"/>
              </a:spcBef>
              <a:spcAft>
                <a:spcPts val="0"/>
              </a:spcAft>
              <a:buSzPts val="1100"/>
              <a:buChar char="-"/>
            </a:pPr>
            <a:r>
              <a:rPr lang="en"/>
              <a:t>These two problems can be represented in math as the </a:t>
            </a:r>
            <a:r>
              <a:rPr lang="en"/>
              <a:t>lexicographical</a:t>
            </a:r>
            <a:r>
              <a:rPr lang="en"/>
              <a:t>, </a:t>
            </a:r>
            <a:r>
              <a:rPr lang="en"/>
              <a:t>separate</a:t>
            </a:r>
            <a:r>
              <a:rPr lang="en"/>
              <a:t> convex objective, and totally unimodular linear constraints to provide cost minimization for problems.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599e59209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599e59209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 job is made up of many parallel, independent tasks.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5501a444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5501a44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5501a444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5501a444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5fb42cbf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5fb42cbf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599e59209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599e5920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1424E"/>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5200"/>
              <a:buFont typeface="Maven Pro Medium"/>
              <a:buNone/>
              <a:defRPr sz="5200">
                <a:solidFill>
                  <a:schemeClr val="dk1"/>
                </a:solidFill>
                <a:latin typeface="Maven Pro Medium"/>
                <a:ea typeface="Maven Pro Medium"/>
                <a:cs typeface="Maven Pro Medium"/>
                <a:sym typeface="Maven Pro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rgbClr val="F8D605"/>
        </a:solidFill>
      </p:bgPr>
    </p:bg>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Font typeface="Maven Pro Black"/>
              <a:buNone/>
              <a:defRPr sz="12000">
                <a:latin typeface="Maven Pro Black"/>
                <a:ea typeface="Maven Pro Black"/>
                <a:cs typeface="Maven Pro Black"/>
                <a:sym typeface="Maven Pro Black"/>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000"/>
              </a:spcBef>
              <a:spcAft>
                <a:spcPts val="0"/>
              </a:spcAft>
              <a:buSzPts val="1400"/>
              <a:buChar char="○"/>
              <a:defRPr/>
            </a:lvl2pPr>
            <a:lvl3pPr indent="-317500" lvl="2" marL="1371600" algn="ctr">
              <a:spcBef>
                <a:spcPts val="1000"/>
              </a:spcBef>
              <a:spcAft>
                <a:spcPts val="0"/>
              </a:spcAft>
              <a:buSzPts val="1400"/>
              <a:buChar char="■"/>
              <a:defRPr/>
            </a:lvl3pPr>
            <a:lvl4pPr indent="-317500" lvl="3" marL="1828800" algn="ctr">
              <a:spcBef>
                <a:spcPts val="1000"/>
              </a:spcBef>
              <a:spcAft>
                <a:spcPts val="0"/>
              </a:spcAft>
              <a:buSzPts val="1400"/>
              <a:buChar char="●"/>
              <a:defRPr/>
            </a:lvl4pPr>
            <a:lvl5pPr indent="-317500" lvl="4" marL="2286000" algn="ctr">
              <a:spcBef>
                <a:spcPts val="1000"/>
              </a:spcBef>
              <a:spcAft>
                <a:spcPts val="0"/>
              </a:spcAft>
              <a:buSzPts val="1400"/>
              <a:buChar char="○"/>
              <a:defRPr/>
            </a:lvl5pPr>
            <a:lvl6pPr indent="-317500" lvl="5" marL="2743200" algn="ctr">
              <a:spcBef>
                <a:spcPts val="1000"/>
              </a:spcBef>
              <a:spcAft>
                <a:spcPts val="0"/>
              </a:spcAft>
              <a:buSzPts val="1400"/>
              <a:buChar char="■"/>
              <a:defRPr/>
            </a:lvl6pPr>
            <a:lvl7pPr indent="-317500" lvl="6" marL="3200400" algn="ctr">
              <a:spcBef>
                <a:spcPts val="1000"/>
              </a:spcBef>
              <a:spcAft>
                <a:spcPts val="0"/>
              </a:spcAft>
              <a:buSzPts val="1400"/>
              <a:buChar char="●"/>
              <a:defRPr/>
            </a:lvl7pPr>
            <a:lvl8pPr indent="-317500" lvl="7" marL="3657600" algn="ctr">
              <a:spcBef>
                <a:spcPts val="1000"/>
              </a:spcBef>
              <a:spcAft>
                <a:spcPts val="0"/>
              </a:spcAft>
              <a:buSzPts val="1400"/>
              <a:buChar char="○"/>
              <a:defRPr/>
            </a:lvl8pPr>
            <a:lvl9pPr indent="-317500" lvl="8" marL="4114800" algn="ctr">
              <a:spcBef>
                <a:spcPts val="1000"/>
              </a:spcBef>
              <a:spcAft>
                <a:spcPts val="10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FE8900"/>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3600"/>
              <a:buFont typeface="Maven Pro"/>
              <a:buNone/>
              <a:defRPr sz="3600">
                <a:solidFill>
                  <a:schemeClr val="dk1"/>
                </a:solidFill>
                <a:latin typeface="Maven Pro"/>
                <a:ea typeface="Maven Pro"/>
                <a:cs typeface="Maven Pro"/>
                <a:sym typeface="Maven Pr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Font typeface="Maven Pro"/>
              <a:buNone/>
              <a:defRPr>
                <a:latin typeface="Maven Pro"/>
                <a:ea typeface="Maven Pro"/>
                <a:cs typeface="Maven Pro"/>
                <a:sym typeface="Maven Pr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lnSpc>
                <a:spcPct val="112000"/>
              </a:lnSpc>
              <a:spcBef>
                <a:spcPts val="0"/>
              </a:spcBef>
              <a:spcAft>
                <a:spcPts val="0"/>
              </a:spcAft>
              <a:buSzPts val="1800"/>
              <a:buChar char="●"/>
              <a:defRPr/>
            </a:lvl1pPr>
            <a:lvl2pPr indent="-317500" lvl="1" marL="914400">
              <a:lnSpc>
                <a:spcPct val="112000"/>
              </a:lnSpc>
              <a:spcBef>
                <a:spcPts val="500"/>
              </a:spcBef>
              <a:spcAft>
                <a:spcPts val="0"/>
              </a:spcAft>
              <a:buSzPts val="1400"/>
              <a:buChar char="○"/>
              <a:defRPr/>
            </a:lvl2pPr>
            <a:lvl3pPr indent="-317500" lvl="2" marL="1371600">
              <a:lnSpc>
                <a:spcPct val="112000"/>
              </a:lnSpc>
              <a:spcBef>
                <a:spcPts val="500"/>
              </a:spcBef>
              <a:spcAft>
                <a:spcPts val="0"/>
              </a:spcAft>
              <a:buSzPts val="1400"/>
              <a:buChar char="■"/>
              <a:defRPr/>
            </a:lvl3pPr>
            <a:lvl4pPr indent="-317500" lvl="3" marL="1828800">
              <a:lnSpc>
                <a:spcPct val="112000"/>
              </a:lnSpc>
              <a:spcBef>
                <a:spcPts val="500"/>
              </a:spcBef>
              <a:spcAft>
                <a:spcPts val="0"/>
              </a:spcAft>
              <a:buSzPts val="1400"/>
              <a:buChar char="●"/>
              <a:defRPr/>
            </a:lvl4pPr>
            <a:lvl5pPr indent="-317500" lvl="4" marL="2286000">
              <a:lnSpc>
                <a:spcPct val="112000"/>
              </a:lnSpc>
              <a:spcBef>
                <a:spcPts val="500"/>
              </a:spcBef>
              <a:spcAft>
                <a:spcPts val="0"/>
              </a:spcAft>
              <a:buSzPts val="1400"/>
              <a:buChar char="○"/>
              <a:defRPr/>
            </a:lvl5pPr>
            <a:lvl6pPr indent="-317500" lvl="5" marL="2743200">
              <a:lnSpc>
                <a:spcPct val="112000"/>
              </a:lnSpc>
              <a:spcBef>
                <a:spcPts val="500"/>
              </a:spcBef>
              <a:spcAft>
                <a:spcPts val="0"/>
              </a:spcAft>
              <a:buSzPts val="1400"/>
              <a:buChar char="■"/>
              <a:defRPr/>
            </a:lvl6pPr>
            <a:lvl7pPr indent="-317500" lvl="6" marL="3200400">
              <a:lnSpc>
                <a:spcPct val="112000"/>
              </a:lnSpc>
              <a:spcBef>
                <a:spcPts val="500"/>
              </a:spcBef>
              <a:spcAft>
                <a:spcPts val="0"/>
              </a:spcAft>
              <a:buSzPts val="1400"/>
              <a:buChar char="●"/>
              <a:defRPr/>
            </a:lvl7pPr>
            <a:lvl8pPr indent="-317500" lvl="7" marL="3657600">
              <a:lnSpc>
                <a:spcPct val="112000"/>
              </a:lnSpc>
              <a:spcBef>
                <a:spcPts val="500"/>
              </a:spcBef>
              <a:spcAft>
                <a:spcPts val="0"/>
              </a:spcAft>
              <a:buSzPts val="1400"/>
              <a:buChar char="○"/>
              <a:defRPr/>
            </a:lvl8pPr>
            <a:lvl9pPr indent="-317500" lvl="8" marL="4114800">
              <a:lnSpc>
                <a:spcPct val="112000"/>
              </a:lnSpc>
              <a:spcBef>
                <a:spcPts val="500"/>
              </a:spcBef>
              <a:spcAft>
                <a:spcPts val="5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lnSpc>
                <a:spcPct val="115000"/>
              </a:lnSpc>
              <a:spcBef>
                <a:spcPts val="0"/>
              </a:spcBef>
              <a:spcAft>
                <a:spcPts val="0"/>
              </a:spcAft>
              <a:buSzPts val="1400"/>
              <a:buChar char="●"/>
              <a:defRPr sz="1400"/>
            </a:lvl1pPr>
            <a:lvl2pPr indent="-304800" lvl="1" marL="914400">
              <a:lnSpc>
                <a:spcPct val="115000"/>
              </a:lnSpc>
              <a:spcBef>
                <a:spcPts val="1000"/>
              </a:spcBef>
              <a:spcAft>
                <a:spcPts val="0"/>
              </a:spcAft>
              <a:buSzPts val="1200"/>
              <a:buChar char="○"/>
              <a:defRPr sz="1200"/>
            </a:lvl2pPr>
            <a:lvl3pPr indent="-304800" lvl="2" marL="1371600">
              <a:lnSpc>
                <a:spcPct val="115000"/>
              </a:lnSpc>
              <a:spcBef>
                <a:spcPts val="1000"/>
              </a:spcBef>
              <a:spcAft>
                <a:spcPts val="0"/>
              </a:spcAft>
              <a:buSzPts val="1200"/>
              <a:buChar char="■"/>
              <a:defRPr sz="1200"/>
            </a:lvl3pPr>
            <a:lvl4pPr indent="-304800" lvl="3" marL="1828800">
              <a:lnSpc>
                <a:spcPct val="115000"/>
              </a:lnSpc>
              <a:spcBef>
                <a:spcPts val="1000"/>
              </a:spcBef>
              <a:spcAft>
                <a:spcPts val="0"/>
              </a:spcAft>
              <a:buSzPts val="1200"/>
              <a:buChar char="●"/>
              <a:defRPr sz="1200"/>
            </a:lvl4pPr>
            <a:lvl5pPr indent="-304800" lvl="4" marL="2286000">
              <a:lnSpc>
                <a:spcPct val="115000"/>
              </a:lnSpc>
              <a:spcBef>
                <a:spcPts val="1000"/>
              </a:spcBef>
              <a:spcAft>
                <a:spcPts val="0"/>
              </a:spcAft>
              <a:buSzPts val="1200"/>
              <a:buChar char="○"/>
              <a:defRPr sz="1200"/>
            </a:lvl5pPr>
            <a:lvl6pPr indent="-304800" lvl="5" marL="2743200">
              <a:lnSpc>
                <a:spcPct val="115000"/>
              </a:lnSpc>
              <a:spcBef>
                <a:spcPts val="1000"/>
              </a:spcBef>
              <a:spcAft>
                <a:spcPts val="0"/>
              </a:spcAft>
              <a:buSzPts val="1200"/>
              <a:buChar char="■"/>
              <a:defRPr sz="1200"/>
            </a:lvl6pPr>
            <a:lvl7pPr indent="-304800" lvl="6" marL="3200400">
              <a:lnSpc>
                <a:spcPct val="115000"/>
              </a:lnSpc>
              <a:spcBef>
                <a:spcPts val="1000"/>
              </a:spcBef>
              <a:spcAft>
                <a:spcPts val="0"/>
              </a:spcAft>
              <a:buSzPts val="1200"/>
              <a:buChar char="●"/>
              <a:defRPr sz="1200"/>
            </a:lvl7pPr>
            <a:lvl8pPr indent="-304800" lvl="7" marL="3657600">
              <a:lnSpc>
                <a:spcPct val="115000"/>
              </a:lnSpc>
              <a:spcBef>
                <a:spcPts val="1000"/>
              </a:spcBef>
              <a:spcAft>
                <a:spcPts val="0"/>
              </a:spcAft>
              <a:buSzPts val="1200"/>
              <a:buChar char="○"/>
              <a:defRPr sz="1200"/>
            </a:lvl8pPr>
            <a:lvl9pPr indent="-304800" lvl="8" marL="4114800">
              <a:lnSpc>
                <a:spcPct val="115000"/>
              </a:lnSpc>
              <a:spcBef>
                <a:spcPts val="1000"/>
              </a:spcBef>
              <a:spcAft>
                <a:spcPts val="10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lnSpc>
                <a:spcPct val="115000"/>
              </a:lnSpc>
              <a:spcBef>
                <a:spcPts val="0"/>
              </a:spcBef>
              <a:spcAft>
                <a:spcPts val="0"/>
              </a:spcAft>
              <a:buSzPts val="1400"/>
              <a:buChar char="●"/>
              <a:defRPr sz="1400"/>
            </a:lvl1pPr>
            <a:lvl2pPr indent="-304800" lvl="1" marL="914400">
              <a:lnSpc>
                <a:spcPct val="115000"/>
              </a:lnSpc>
              <a:spcBef>
                <a:spcPts val="1000"/>
              </a:spcBef>
              <a:spcAft>
                <a:spcPts val="0"/>
              </a:spcAft>
              <a:buSzPts val="1200"/>
              <a:buChar char="○"/>
              <a:defRPr sz="1200"/>
            </a:lvl2pPr>
            <a:lvl3pPr indent="-304800" lvl="2" marL="1371600">
              <a:lnSpc>
                <a:spcPct val="115000"/>
              </a:lnSpc>
              <a:spcBef>
                <a:spcPts val="1000"/>
              </a:spcBef>
              <a:spcAft>
                <a:spcPts val="0"/>
              </a:spcAft>
              <a:buSzPts val="1200"/>
              <a:buChar char="■"/>
              <a:defRPr sz="1200"/>
            </a:lvl3pPr>
            <a:lvl4pPr indent="-304800" lvl="3" marL="1828800">
              <a:lnSpc>
                <a:spcPct val="115000"/>
              </a:lnSpc>
              <a:spcBef>
                <a:spcPts val="1000"/>
              </a:spcBef>
              <a:spcAft>
                <a:spcPts val="0"/>
              </a:spcAft>
              <a:buSzPts val="1200"/>
              <a:buChar char="●"/>
              <a:defRPr sz="1200"/>
            </a:lvl4pPr>
            <a:lvl5pPr indent="-304800" lvl="4" marL="2286000">
              <a:lnSpc>
                <a:spcPct val="115000"/>
              </a:lnSpc>
              <a:spcBef>
                <a:spcPts val="1000"/>
              </a:spcBef>
              <a:spcAft>
                <a:spcPts val="0"/>
              </a:spcAft>
              <a:buSzPts val="1200"/>
              <a:buChar char="○"/>
              <a:defRPr sz="1200"/>
            </a:lvl5pPr>
            <a:lvl6pPr indent="-304800" lvl="5" marL="2743200">
              <a:lnSpc>
                <a:spcPct val="115000"/>
              </a:lnSpc>
              <a:spcBef>
                <a:spcPts val="1000"/>
              </a:spcBef>
              <a:spcAft>
                <a:spcPts val="0"/>
              </a:spcAft>
              <a:buSzPts val="1200"/>
              <a:buChar char="■"/>
              <a:defRPr sz="1200"/>
            </a:lvl6pPr>
            <a:lvl7pPr indent="-304800" lvl="6" marL="3200400">
              <a:lnSpc>
                <a:spcPct val="115000"/>
              </a:lnSpc>
              <a:spcBef>
                <a:spcPts val="1000"/>
              </a:spcBef>
              <a:spcAft>
                <a:spcPts val="0"/>
              </a:spcAft>
              <a:buSzPts val="1200"/>
              <a:buChar char="●"/>
              <a:defRPr sz="1200"/>
            </a:lvl7pPr>
            <a:lvl8pPr indent="-304800" lvl="7" marL="3657600">
              <a:lnSpc>
                <a:spcPct val="115000"/>
              </a:lnSpc>
              <a:spcBef>
                <a:spcPts val="1000"/>
              </a:spcBef>
              <a:spcAft>
                <a:spcPts val="0"/>
              </a:spcAft>
              <a:buSzPts val="1200"/>
              <a:buChar char="○"/>
              <a:defRPr sz="1200"/>
            </a:lvl8pPr>
            <a:lvl9pPr indent="-304800" lvl="8" marL="4114800">
              <a:lnSpc>
                <a:spcPct val="115000"/>
              </a:lnSpc>
              <a:spcBef>
                <a:spcPts val="1000"/>
              </a:spcBef>
              <a:spcAft>
                <a:spcPts val="10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Clr>
                <a:srgbClr val="050401"/>
              </a:buClr>
              <a:buSzPts val="2800"/>
              <a:buNone/>
              <a:defRPr>
                <a:solidFill>
                  <a:srgbClr val="05040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D92B2B"/>
        </a:solidFill>
      </p:bgPr>
    </p:bg>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Clr>
                <a:schemeClr val="dk1"/>
              </a:buClr>
              <a:buSzPts val="4800"/>
              <a:buFont typeface="Maven Pro"/>
              <a:buNone/>
              <a:defRPr sz="4800">
                <a:solidFill>
                  <a:schemeClr val="dk1"/>
                </a:solidFill>
                <a:latin typeface="Maven Pro"/>
                <a:ea typeface="Maven Pro"/>
                <a:cs typeface="Maven Pro"/>
                <a:sym typeface="Maven Pro"/>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rgbClr val="050401"/>
              </a:buClr>
              <a:buSzPts val="4200"/>
              <a:buNone/>
              <a:defRPr sz="4200">
                <a:solidFill>
                  <a:srgbClr val="05040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rgbClr val="FFFFFF"/>
              </a:buClr>
              <a:buSzPts val="1400"/>
              <a:buChar char="■"/>
              <a:defRPr>
                <a:solidFill>
                  <a:srgbClr val="FFFFFF"/>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rgbClr val="F0F0F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050401"/>
              </a:buClr>
              <a:buSzPts val="2800"/>
              <a:buNone/>
              <a:defRPr sz="2800">
                <a:solidFill>
                  <a:srgbClr val="05040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4000"/>
              </a:lnSpc>
              <a:spcBef>
                <a:spcPts val="0"/>
              </a:spcBef>
              <a:spcAft>
                <a:spcPts val="0"/>
              </a:spcAft>
              <a:buClr>
                <a:srgbClr val="303036"/>
              </a:buClr>
              <a:buSzPts val="1800"/>
              <a:buChar char="●"/>
              <a:defRPr sz="1800">
                <a:solidFill>
                  <a:srgbClr val="303036"/>
                </a:solidFill>
              </a:defRPr>
            </a:lvl1pPr>
            <a:lvl2pPr indent="-317500" lvl="1" marL="914400">
              <a:lnSpc>
                <a:spcPct val="114000"/>
              </a:lnSpc>
              <a:spcBef>
                <a:spcPts val="1000"/>
              </a:spcBef>
              <a:spcAft>
                <a:spcPts val="0"/>
              </a:spcAft>
              <a:buClr>
                <a:srgbClr val="303036"/>
              </a:buClr>
              <a:buSzPts val="1400"/>
              <a:buChar char="○"/>
              <a:defRPr>
                <a:solidFill>
                  <a:srgbClr val="303036"/>
                </a:solidFill>
              </a:defRPr>
            </a:lvl2pPr>
            <a:lvl3pPr indent="-317500" lvl="2" marL="1371600">
              <a:lnSpc>
                <a:spcPct val="114000"/>
              </a:lnSpc>
              <a:spcBef>
                <a:spcPts val="1000"/>
              </a:spcBef>
              <a:spcAft>
                <a:spcPts val="0"/>
              </a:spcAft>
              <a:buClr>
                <a:srgbClr val="303036"/>
              </a:buClr>
              <a:buSzPts val="1400"/>
              <a:buChar char="■"/>
              <a:defRPr>
                <a:solidFill>
                  <a:srgbClr val="303036"/>
                </a:solidFill>
              </a:defRPr>
            </a:lvl3pPr>
            <a:lvl4pPr indent="-317500" lvl="3" marL="1828800">
              <a:lnSpc>
                <a:spcPct val="114000"/>
              </a:lnSpc>
              <a:spcBef>
                <a:spcPts val="1000"/>
              </a:spcBef>
              <a:spcAft>
                <a:spcPts val="0"/>
              </a:spcAft>
              <a:buClr>
                <a:srgbClr val="303036"/>
              </a:buClr>
              <a:buSzPts val="1400"/>
              <a:buChar char="●"/>
              <a:defRPr>
                <a:solidFill>
                  <a:srgbClr val="303036"/>
                </a:solidFill>
              </a:defRPr>
            </a:lvl4pPr>
            <a:lvl5pPr indent="-317500" lvl="4" marL="2286000">
              <a:lnSpc>
                <a:spcPct val="114000"/>
              </a:lnSpc>
              <a:spcBef>
                <a:spcPts val="1000"/>
              </a:spcBef>
              <a:spcAft>
                <a:spcPts val="0"/>
              </a:spcAft>
              <a:buClr>
                <a:srgbClr val="303036"/>
              </a:buClr>
              <a:buSzPts val="1400"/>
              <a:buChar char="○"/>
              <a:defRPr>
                <a:solidFill>
                  <a:srgbClr val="303036"/>
                </a:solidFill>
              </a:defRPr>
            </a:lvl5pPr>
            <a:lvl6pPr indent="-317500" lvl="5" marL="2743200">
              <a:lnSpc>
                <a:spcPct val="114000"/>
              </a:lnSpc>
              <a:spcBef>
                <a:spcPts val="1000"/>
              </a:spcBef>
              <a:spcAft>
                <a:spcPts val="0"/>
              </a:spcAft>
              <a:buClr>
                <a:srgbClr val="303036"/>
              </a:buClr>
              <a:buSzPts val="1400"/>
              <a:buChar char="■"/>
              <a:defRPr>
                <a:solidFill>
                  <a:srgbClr val="303036"/>
                </a:solidFill>
              </a:defRPr>
            </a:lvl6pPr>
            <a:lvl7pPr indent="-317500" lvl="6" marL="3200400">
              <a:lnSpc>
                <a:spcPct val="114000"/>
              </a:lnSpc>
              <a:spcBef>
                <a:spcPts val="1000"/>
              </a:spcBef>
              <a:spcAft>
                <a:spcPts val="0"/>
              </a:spcAft>
              <a:buClr>
                <a:srgbClr val="303036"/>
              </a:buClr>
              <a:buSzPts val="1400"/>
              <a:buChar char="●"/>
              <a:defRPr>
                <a:solidFill>
                  <a:srgbClr val="303036"/>
                </a:solidFill>
              </a:defRPr>
            </a:lvl7pPr>
            <a:lvl8pPr indent="-317500" lvl="7" marL="3657600">
              <a:lnSpc>
                <a:spcPct val="114000"/>
              </a:lnSpc>
              <a:spcBef>
                <a:spcPts val="1000"/>
              </a:spcBef>
              <a:spcAft>
                <a:spcPts val="0"/>
              </a:spcAft>
              <a:buClr>
                <a:srgbClr val="303036"/>
              </a:buClr>
              <a:buSzPts val="1400"/>
              <a:buChar char="○"/>
              <a:defRPr>
                <a:solidFill>
                  <a:srgbClr val="303036"/>
                </a:solidFill>
              </a:defRPr>
            </a:lvl8pPr>
            <a:lvl9pPr indent="-317500" lvl="8" marL="4114800">
              <a:lnSpc>
                <a:spcPct val="114000"/>
              </a:lnSpc>
              <a:spcBef>
                <a:spcPts val="1000"/>
              </a:spcBef>
              <a:spcAft>
                <a:spcPts val="1000"/>
              </a:spcAft>
              <a:buClr>
                <a:srgbClr val="303036"/>
              </a:buClr>
              <a:buSzPts val="1400"/>
              <a:buChar char="■"/>
              <a:defRPr>
                <a:solidFill>
                  <a:srgbClr val="303036"/>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Datacenter Networks</a:t>
            </a:r>
            <a:endParaRPr/>
          </a:p>
        </p:txBody>
      </p:sp>
      <p:sp>
        <p:nvSpPr>
          <p:cNvPr id="55" name="Google Shape;55;p13"/>
          <p:cNvSpPr txBox="1"/>
          <p:nvPr>
            <p:ph idx="1" type="subTitle"/>
          </p:nvPr>
        </p:nvSpPr>
        <p:spPr>
          <a:xfrm>
            <a:off x="311700" y="3159400"/>
            <a:ext cx="8645700" cy="100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Presented </a:t>
            </a:r>
            <a:r>
              <a:rPr lang="en" sz="2000"/>
              <a:t>b</a:t>
            </a:r>
            <a:r>
              <a:rPr lang="en" sz="2000"/>
              <a:t>y: </a:t>
            </a:r>
            <a:r>
              <a:rPr lang="en" sz="2000"/>
              <a:t>Krishangee</a:t>
            </a:r>
            <a:r>
              <a:rPr lang="en" sz="2000"/>
              <a:t> Bora, Wasfi Momen, and Swapnil Pandey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a:t>
            </a:r>
            <a:r>
              <a:rPr lang="en"/>
              <a:t> in terms of mathematical definitions</a:t>
            </a:r>
            <a:endParaRPr/>
          </a:p>
        </p:txBody>
      </p:sp>
      <p:sp>
        <p:nvSpPr>
          <p:cNvPr id="136" name="Google Shape;13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12000"/>
              </a:lnSpc>
              <a:spcBef>
                <a:spcPts val="0"/>
              </a:spcBef>
              <a:spcAft>
                <a:spcPts val="0"/>
              </a:spcAft>
              <a:buClr>
                <a:srgbClr val="000000"/>
              </a:buClr>
              <a:buSzPts val="1600"/>
              <a:buChar char="●"/>
            </a:pPr>
            <a:r>
              <a:rPr lang="en" sz="1600">
                <a:solidFill>
                  <a:srgbClr val="000000"/>
                </a:solidFill>
              </a:rPr>
              <a:t>Consider a simple array. </a:t>
            </a:r>
            <a:endParaRPr sz="1600">
              <a:solidFill>
                <a:srgbClr val="000000"/>
              </a:solidFill>
            </a:endParaRPr>
          </a:p>
          <a:p>
            <a:pPr indent="-330200" lvl="0" marL="457200" rtl="0" algn="l">
              <a:lnSpc>
                <a:spcPct val="112000"/>
              </a:lnSpc>
              <a:spcBef>
                <a:spcPts val="500"/>
              </a:spcBef>
              <a:spcAft>
                <a:spcPts val="0"/>
              </a:spcAft>
              <a:buClr>
                <a:srgbClr val="000000"/>
              </a:buClr>
              <a:buSzPts val="1600"/>
              <a:buChar char="●"/>
            </a:pPr>
            <a:r>
              <a:rPr lang="en" sz="1600">
                <a:solidFill>
                  <a:srgbClr val="000000"/>
                </a:solidFill>
              </a:rPr>
              <a:t>We want to say array[i]'s task will be smaller than array[i+1].</a:t>
            </a:r>
            <a:endParaRPr sz="1600">
              <a:solidFill>
                <a:srgbClr val="000000"/>
              </a:solidFill>
            </a:endParaRPr>
          </a:p>
          <a:p>
            <a:pPr indent="-330200" lvl="0" marL="457200" rtl="0" algn="l">
              <a:lnSpc>
                <a:spcPct val="112000"/>
              </a:lnSpc>
              <a:spcBef>
                <a:spcPts val="500"/>
              </a:spcBef>
              <a:spcAft>
                <a:spcPts val="0"/>
              </a:spcAft>
              <a:buClr>
                <a:srgbClr val="000000"/>
              </a:buClr>
              <a:buSzPts val="1600"/>
              <a:buChar char="●"/>
            </a:pPr>
            <a:r>
              <a:rPr lang="en" sz="1600">
                <a:solidFill>
                  <a:srgbClr val="000000"/>
                </a:solidFill>
              </a:rPr>
              <a:t>The lexmin abstracts the tasks into alpha and beta where alpha will be &lt;= beta. </a:t>
            </a:r>
            <a:endParaRPr sz="1600">
              <a:solidFill>
                <a:srgbClr val="000000"/>
              </a:solidFill>
            </a:endParaRPr>
          </a:p>
          <a:p>
            <a:pPr indent="-330200" lvl="0" marL="457200" rtl="0" algn="l">
              <a:lnSpc>
                <a:spcPct val="112000"/>
              </a:lnSpc>
              <a:spcBef>
                <a:spcPts val="500"/>
              </a:spcBef>
              <a:spcAft>
                <a:spcPts val="0"/>
              </a:spcAft>
              <a:buClr>
                <a:srgbClr val="000000"/>
              </a:buClr>
              <a:buSzPts val="1600"/>
              <a:buChar char="●"/>
            </a:pPr>
            <a:r>
              <a:rPr lang="en" sz="1600">
                <a:solidFill>
                  <a:srgbClr val="000000"/>
                </a:solidFill>
              </a:rPr>
              <a:t>This intuitively means anything in alpha can be in beta, but not everything in beta  can be in alpha</a:t>
            </a:r>
            <a:endParaRPr sz="1600">
              <a:solidFill>
                <a:srgbClr val="000000"/>
              </a:solidFill>
            </a:endParaRPr>
          </a:p>
          <a:p>
            <a:pPr indent="-330200" lvl="0" marL="457200" rtl="0" algn="l">
              <a:lnSpc>
                <a:spcPct val="112000"/>
              </a:lnSpc>
              <a:spcBef>
                <a:spcPts val="500"/>
              </a:spcBef>
              <a:spcAft>
                <a:spcPts val="0"/>
              </a:spcAft>
              <a:buClr>
                <a:srgbClr val="000000"/>
              </a:buClr>
              <a:buSzPts val="1600"/>
              <a:buChar char="●"/>
            </a:pPr>
            <a:r>
              <a:rPr lang="en" sz="1600">
                <a:solidFill>
                  <a:srgbClr val="000000"/>
                </a:solidFill>
              </a:rPr>
              <a:t>This is similar to a datacenter. Smaller/Faster tasks can be sent to a more robust  datacenter but bigger/slower tasks can't be sent to a smaller datacenter.</a:t>
            </a:r>
            <a:endParaRPr sz="1600">
              <a:solidFill>
                <a:srgbClr val="000000"/>
              </a:solidFill>
            </a:endParaRPr>
          </a:p>
          <a:p>
            <a:pPr indent="-330200" lvl="0" marL="457200" rtl="0" algn="l">
              <a:lnSpc>
                <a:spcPct val="112000"/>
              </a:lnSpc>
              <a:spcBef>
                <a:spcPts val="500"/>
              </a:spcBef>
              <a:spcAft>
                <a:spcPts val="500"/>
              </a:spcAft>
              <a:buClr>
                <a:srgbClr val="000000"/>
              </a:buClr>
              <a:buSzPts val="1600"/>
              <a:buChar char="●"/>
            </a:pPr>
            <a:r>
              <a:rPr lang="en" sz="1600">
                <a:solidFill>
                  <a:srgbClr val="000000"/>
                </a:solidFill>
              </a:rPr>
              <a:t>So we can describe alpha and beta as our inclusive/exclusive sets. Can be an indicator function in the LP problem.</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Diagrammatic explaination for lex min</a:t>
            </a:r>
            <a:endParaRPr/>
          </a:p>
        </p:txBody>
      </p:sp>
      <p:sp>
        <p:nvSpPr>
          <p:cNvPr id="142" name="Google Shape;14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500"/>
              </a:spcAft>
              <a:buNone/>
            </a:pPr>
            <a:r>
              <a:t/>
            </a:r>
            <a:endParaRPr/>
          </a:p>
        </p:txBody>
      </p:sp>
      <p:pic>
        <p:nvPicPr>
          <p:cNvPr id="143" name="Google Shape;143;p23"/>
          <p:cNvPicPr preferRelativeResize="0"/>
          <p:nvPr/>
        </p:nvPicPr>
        <p:blipFill>
          <a:blip r:embed="rId4">
            <a:alphaModFix/>
          </a:blip>
          <a:stretch>
            <a:fillRect/>
          </a:stretch>
        </p:blipFill>
        <p:spPr>
          <a:xfrm>
            <a:off x="66500" y="1017725"/>
            <a:ext cx="8679651" cy="3777275"/>
          </a:xfrm>
          <a:prstGeom prst="rect">
            <a:avLst/>
          </a:prstGeom>
          <a:noFill/>
          <a:ln>
            <a:noFill/>
          </a:ln>
        </p:spPr>
      </p:pic>
      <p:sp>
        <p:nvSpPr>
          <p:cNvPr id="144" name="Google Shape;144;p23"/>
          <p:cNvSpPr txBox="1"/>
          <p:nvPr/>
        </p:nvSpPr>
        <p:spPr>
          <a:xfrm>
            <a:off x="-2929975" y="481175"/>
            <a:ext cx="2780400" cy="33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graphicFrame>
        <p:nvGraphicFramePr>
          <p:cNvPr id="149" name="Google Shape;149;p24"/>
          <p:cNvGraphicFramePr/>
          <p:nvPr/>
        </p:nvGraphicFramePr>
        <p:xfrm>
          <a:off x="2426988" y="2462688"/>
          <a:ext cx="3000000" cy="3000000"/>
        </p:xfrm>
        <a:graphic>
          <a:graphicData uri="http://schemas.openxmlformats.org/drawingml/2006/table">
            <a:tbl>
              <a:tblPr>
                <a:noFill/>
                <a:tableStyleId>{5E754B5E-D405-4FB4-96AE-465895958FE9}</a:tableStyleId>
              </a:tblPr>
              <a:tblGrid>
                <a:gridCol w="1124650"/>
                <a:gridCol w="1689075"/>
                <a:gridCol w="1689075"/>
                <a:gridCol w="1126075"/>
              </a:tblGrid>
              <a:tr h="656200">
                <a:tc>
                  <a:txBody>
                    <a:bodyPr>
                      <a:noAutofit/>
                    </a:bodyPr>
                    <a:lstStyle/>
                    <a:p>
                      <a:pPr indent="0" lvl="0" marL="0" rtl="0" algn="ctr">
                        <a:spcBef>
                          <a:spcPts val="0"/>
                        </a:spcBef>
                        <a:spcAft>
                          <a:spcPts val="0"/>
                        </a:spcAft>
                        <a:buNone/>
                      </a:pPr>
                      <a:r>
                        <a:rPr i="1" lang="en" sz="2400">
                          <a:latin typeface="Cambria"/>
                          <a:ea typeface="Cambria"/>
                          <a:cs typeface="Cambria"/>
                          <a:sym typeface="Cambria"/>
                        </a:rPr>
                        <a:t>max</a:t>
                      </a:r>
                      <a:endParaRPr i="1" sz="24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latin typeface="Cambria"/>
                          <a:ea typeface="Cambria"/>
                          <a:cs typeface="Cambria"/>
                          <a:sym typeface="Cambria"/>
                        </a:rPr>
                        <a:t>𝜏</a:t>
                      </a:r>
                      <a:r>
                        <a:rPr baseline="-25000" lang="en" sz="1800"/>
                        <a:t>3</a:t>
                      </a:r>
                      <a:endParaRPr sz="24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latin typeface="Cambria"/>
                          <a:ea typeface="Cambria"/>
                          <a:cs typeface="Cambria"/>
                          <a:sym typeface="Cambria"/>
                        </a:rPr>
                        <a:t>𝜏</a:t>
                      </a:r>
                      <a:r>
                        <a:rPr baseline="-25000" lang="en" sz="1800"/>
                        <a:t>2</a:t>
                      </a:r>
                      <a:endParaRPr sz="24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i="1" lang="en" sz="2400">
                          <a:latin typeface="Cambria"/>
                          <a:ea typeface="Cambria"/>
                          <a:cs typeface="Cambria"/>
                          <a:sym typeface="Cambria"/>
                        </a:rPr>
                        <a:t>min</a:t>
                      </a:r>
                      <a:endParaRPr i="1" sz="24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graphicFrame>
        <p:nvGraphicFramePr>
          <p:cNvPr id="150" name="Google Shape;150;p24"/>
          <p:cNvGraphicFramePr/>
          <p:nvPr/>
        </p:nvGraphicFramePr>
        <p:xfrm>
          <a:off x="2426975" y="3620825"/>
          <a:ext cx="3000000" cy="3000000"/>
        </p:xfrm>
        <a:graphic>
          <a:graphicData uri="http://schemas.openxmlformats.org/drawingml/2006/table">
            <a:tbl>
              <a:tblPr>
                <a:noFill/>
                <a:tableStyleId>{5E754B5E-D405-4FB4-96AE-465895958FE9}</a:tableStyleId>
              </a:tblPr>
              <a:tblGrid>
                <a:gridCol w="1125775"/>
                <a:gridCol w="1125775"/>
                <a:gridCol w="1125775"/>
                <a:gridCol w="1125775"/>
                <a:gridCol w="1125775"/>
              </a:tblGrid>
              <a:tr h="656200">
                <a:tc>
                  <a:txBody>
                    <a:bodyPr>
                      <a:noAutofit/>
                    </a:bodyPr>
                    <a:lstStyle/>
                    <a:p>
                      <a:pPr indent="0" lvl="0" marL="0" rtl="0" algn="ctr">
                        <a:spcBef>
                          <a:spcPts val="0"/>
                        </a:spcBef>
                        <a:spcAft>
                          <a:spcPts val="0"/>
                        </a:spcAft>
                        <a:buNone/>
                      </a:pPr>
                      <a:r>
                        <a:rPr i="1" lang="en" sz="2400">
                          <a:latin typeface="Cambria"/>
                          <a:ea typeface="Cambria"/>
                          <a:cs typeface="Cambria"/>
                          <a:sym typeface="Cambria"/>
                        </a:rPr>
                        <a:t>max</a:t>
                      </a:r>
                      <a:endParaRPr i="1" sz="24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latin typeface="Cambria"/>
                          <a:ea typeface="Cambria"/>
                          <a:cs typeface="Cambria"/>
                          <a:sym typeface="Cambria"/>
                        </a:rPr>
                        <a:t> 𝜏</a:t>
                      </a:r>
                      <a:r>
                        <a:rPr baseline="-25000" lang="en" sz="1800"/>
                        <a:t>3 </a:t>
                      </a:r>
                      <a:endParaRPr sz="18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latin typeface="Cambria"/>
                          <a:ea typeface="Cambria"/>
                          <a:cs typeface="Cambria"/>
                          <a:sym typeface="Cambria"/>
                        </a:rPr>
                        <a:t>𝜏</a:t>
                      </a:r>
                      <a:r>
                        <a:rPr baseline="-25000" lang="en" sz="1800"/>
                        <a:t>2</a:t>
                      </a:r>
                      <a:endParaRPr sz="18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latin typeface="Cambria"/>
                          <a:ea typeface="Cambria"/>
                          <a:cs typeface="Cambria"/>
                          <a:sym typeface="Cambria"/>
                        </a:rPr>
                        <a:t>𝜏</a:t>
                      </a:r>
                      <a:r>
                        <a:rPr baseline="-25000" lang="en" sz="1800"/>
                        <a:t>1</a:t>
                      </a:r>
                      <a:endParaRPr sz="24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i="1" lang="en" sz="2400">
                          <a:latin typeface="Cambria"/>
                          <a:ea typeface="Cambria"/>
                          <a:cs typeface="Cambria"/>
                          <a:sym typeface="Cambria"/>
                        </a:rPr>
                        <a:t>min</a:t>
                      </a:r>
                      <a:endParaRPr i="1" sz="24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graphicFrame>
        <p:nvGraphicFramePr>
          <p:cNvPr id="151" name="Google Shape;151;p24"/>
          <p:cNvGraphicFramePr/>
          <p:nvPr/>
        </p:nvGraphicFramePr>
        <p:xfrm>
          <a:off x="2425600" y="1304550"/>
          <a:ext cx="3000000" cy="3000000"/>
        </p:xfrm>
        <a:graphic>
          <a:graphicData uri="http://schemas.openxmlformats.org/drawingml/2006/table">
            <a:tbl>
              <a:tblPr>
                <a:noFill/>
                <a:tableStyleId>{5E754B5E-D405-4FB4-96AE-465895958FE9}</a:tableStyleId>
              </a:tblPr>
              <a:tblGrid>
                <a:gridCol w="1126050"/>
                <a:gridCol w="3378150"/>
                <a:gridCol w="1126075"/>
              </a:tblGrid>
              <a:tr h="656200">
                <a:tc>
                  <a:txBody>
                    <a:bodyPr>
                      <a:noAutofit/>
                    </a:bodyPr>
                    <a:lstStyle/>
                    <a:p>
                      <a:pPr indent="0" lvl="0" marL="0" rtl="0" algn="ctr">
                        <a:spcBef>
                          <a:spcPts val="0"/>
                        </a:spcBef>
                        <a:spcAft>
                          <a:spcPts val="0"/>
                        </a:spcAft>
                        <a:buNone/>
                      </a:pPr>
                      <a:r>
                        <a:rPr i="1" lang="en" sz="2400">
                          <a:latin typeface="Cambria"/>
                          <a:ea typeface="Cambria"/>
                          <a:cs typeface="Cambria"/>
                          <a:sym typeface="Cambria"/>
                        </a:rPr>
                        <a:t>max</a:t>
                      </a:r>
                      <a:endParaRPr i="1" sz="24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8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i="1" lang="en" sz="2400">
                          <a:latin typeface="Cambria"/>
                          <a:ea typeface="Cambria"/>
                          <a:cs typeface="Cambria"/>
                          <a:sym typeface="Cambria"/>
                        </a:rPr>
                        <a:t>min</a:t>
                      </a:r>
                      <a:endParaRPr i="1" sz="24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152" name="Google Shape;152;p24"/>
          <p:cNvSpPr txBox="1"/>
          <p:nvPr/>
        </p:nvSpPr>
        <p:spPr>
          <a:xfrm>
            <a:off x="613100" y="1448150"/>
            <a:ext cx="548100" cy="36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mbria"/>
                <a:ea typeface="Cambria"/>
                <a:cs typeface="Cambria"/>
                <a:sym typeface="Cambria"/>
              </a:rPr>
              <a:t>𝜏</a:t>
            </a:r>
            <a:r>
              <a:rPr baseline="-25000" lang="en" sz="1800"/>
              <a:t>2</a:t>
            </a:r>
            <a:endParaRPr/>
          </a:p>
        </p:txBody>
      </p:sp>
      <p:cxnSp>
        <p:nvCxnSpPr>
          <p:cNvPr id="153" name="Google Shape;153;p24"/>
          <p:cNvCxnSpPr/>
          <p:nvPr/>
        </p:nvCxnSpPr>
        <p:spPr>
          <a:xfrm>
            <a:off x="1364700" y="1687000"/>
            <a:ext cx="857400" cy="0"/>
          </a:xfrm>
          <a:prstGeom prst="straightConnector1">
            <a:avLst/>
          </a:prstGeom>
          <a:noFill/>
          <a:ln cap="flat" cmpd="sng" w="9525">
            <a:solidFill>
              <a:schemeClr val="dk2"/>
            </a:solidFill>
            <a:prstDash val="solid"/>
            <a:round/>
            <a:headEnd len="med" w="med" type="none"/>
            <a:tailEnd len="med" w="med" type="triangle"/>
          </a:ln>
        </p:spPr>
      </p:cxnSp>
      <p:sp>
        <p:nvSpPr>
          <p:cNvPr id="154" name="Google Shape;154;p24"/>
          <p:cNvSpPr txBox="1"/>
          <p:nvPr/>
        </p:nvSpPr>
        <p:spPr>
          <a:xfrm>
            <a:off x="613100" y="2606300"/>
            <a:ext cx="548100" cy="36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mbria"/>
                <a:ea typeface="Cambria"/>
                <a:cs typeface="Cambria"/>
                <a:sym typeface="Cambria"/>
              </a:rPr>
              <a:t>𝜏</a:t>
            </a:r>
            <a:r>
              <a:rPr baseline="-25000" lang="en" sz="1800"/>
              <a:t>3</a:t>
            </a:r>
            <a:endParaRPr/>
          </a:p>
        </p:txBody>
      </p:sp>
      <p:cxnSp>
        <p:nvCxnSpPr>
          <p:cNvPr id="155" name="Google Shape;155;p24"/>
          <p:cNvCxnSpPr/>
          <p:nvPr/>
        </p:nvCxnSpPr>
        <p:spPr>
          <a:xfrm>
            <a:off x="1364700" y="2845150"/>
            <a:ext cx="8574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56" name="Google Shape;156;p24"/>
          <p:cNvGraphicFramePr/>
          <p:nvPr/>
        </p:nvGraphicFramePr>
        <p:xfrm>
          <a:off x="462163" y="319525"/>
          <a:ext cx="3000000" cy="3000000"/>
        </p:xfrm>
        <a:graphic>
          <a:graphicData uri="http://schemas.openxmlformats.org/drawingml/2006/table">
            <a:tbl>
              <a:tblPr>
                <a:noFill/>
                <a:tableStyleId>{5E754B5E-D405-4FB4-96AE-465895958FE9}</a:tableStyleId>
              </a:tblPr>
              <a:tblGrid>
                <a:gridCol w="764000"/>
                <a:gridCol w="1898475"/>
              </a:tblGrid>
              <a:tr h="559000">
                <a:tc>
                  <a:txBody>
                    <a:bodyPr>
                      <a:noAutofit/>
                    </a:bodyPr>
                    <a:lstStyle/>
                    <a:p>
                      <a:pPr indent="0" lvl="0" marL="0" rtl="0" algn="ctr">
                        <a:spcBef>
                          <a:spcPts val="0"/>
                        </a:spcBef>
                        <a:spcAft>
                          <a:spcPts val="0"/>
                        </a:spcAft>
                        <a:buNone/>
                      </a:pPr>
                      <a:r>
                        <a:rPr lang="en"/>
                        <a:t>Job K</a:t>
                      </a:r>
                      <a:r>
                        <a:rPr baseline="30000" lang="en"/>
                        <a:t>­</a:t>
                      </a:r>
                      <a:r>
                        <a:rPr baseline="-25000" lang="en"/>
                        <a:t>1</a:t>
                      </a:r>
                      <a:endParaRPr baseline="-25000"/>
                    </a:p>
                    <a:p>
                      <a:pPr indent="0" lvl="0" marL="0" rtl="0" algn="l">
                        <a:spcBef>
                          <a:spcPts val="0"/>
                        </a:spcBef>
                        <a:spcAft>
                          <a:spcPts val="0"/>
                        </a:spcAft>
                        <a:buNone/>
                      </a:pPr>
                      <a:r>
                        <a:t/>
                      </a:r>
                      <a:endParaRPr/>
                    </a:p>
                  </a:txBody>
                  <a:tcPr marT="182875" marB="0" marR="91425" marL="91425" anchor="ctr"/>
                </a:tc>
                <a:tc>
                  <a:txBody>
                    <a:bodyPr>
                      <a:noAutofit/>
                    </a:bodyPr>
                    <a:lstStyle/>
                    <a:p>
                      <a:pPr indent="0" lvl="0" marL="0" rtl="0" algn="ctr">
                        <a:spcBef>
                          <a:spcPts val="0"/>
                        </a:spcBef>
                        <a:spcAft>
                          <a:spcPts val="0"/>
                        </a:spcAft>
                        <a:buNone/>
                      </a:pPr>
                      <a:r>
                        <a:rPr lang="en" sz="1800">
                          <a:latin typeface="Cambria"/>
                          <a:ea typeface="Cambria"/>
                          <a:cs typeface="Cambria"/>
                          <a:sym typeface="Cambria"/>
                        </a:rPr>
                        <a:t>𝜏</a:t>
                      </a:r>
                      <a:r>
                        <a:rPr baseline="-25000" lang="en" sz="1800"/>
                        <a:t>1 </a:t>
                      </a:r>
                      <a:r>
                        <a:rPr lang="en" sz="1800">
                          <a:latin typeface="Cambria"/>
                          <a:ea typeface="Cambria"/>
                          <a:cs typeface="Cambria"/>
                          <a:sym typeface="Cambria"/>
                        </a:rPr>
                        <a:t>&lt; 𝜏</a:t>
                      </a:r>
                      <a:r>
                        <a:rPr baseline="-25000" lang="en" sz="1800"/>
                        <a:t>2 </a:t>
                      </a:r>
                      <a:r>
                        <a:rPr lang="en" sz="1800">
                          <a:latin typeface="Cambria"/>
                          <a:ea typeface="Cambria"/>
                          <a:cs typeface="Cambria"/>
                          <a:sym typeface="Cambria"/>
                        </a:rPr>
                        <a:t>&lt; 𝜏</a:t>
                      </a:r>
                      <a:r>
                        <a:rPr baseline="-25000" lang="en" sz="1800"/>
                        <a:t>3 </a:t>
                      </a:r>
                      <a:endParaRPr sz="1800"/>
                    </a:p>
                    <a:p>
                      <a:pPr indent="0" lvl="0" marL="0" rtl="0" algn="l">
                        <a:spcBef>
                          <a:spcPts val="0"/>
                        </a:spcBef>
                        <a:spcAft>
                          <a:spcPts val="0"/>
                        </a:spcAft>
                        <a:buNone/>
                      </a:pPr>
                      <a:r>
                        <a:t/>
                      </a:r>
                      <a:endParaRPr/>
                    </a:p>
                  </a:txBody>
                  <a:tcPr marT="182875" marB="0" marR="91425" marL="91425" anchor="ctr"/>
                </a:tc>
              </a:tr>
            </a:tbl>
          </a:graphicData>
        </a:graphic>
      </p:graphicFrame>
      <p:sp>
        <p:nvSpPr>
          <p:cNvPr id="157" name="Google Shape;157;p24"/>
          <p:cNvSpPr txBox="1"/>
          <p:nvPr/>
        </p:nvSpPr>
        <p:spPr>
          <a:xfrm>
            <a:off x="613100" y="3731900"/>
            <a:ext cx="548100" cy="36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mbria"/>
                <a:ea typeface="Cambria"/>
                <a:cs typeface="Cambria"/>
                <a:sym typeface="Cambria"/>
              </a:rPr>
              <a:t>𝜏</a:t>
            </a:r>
            <a:r>
              <a:rPr baseline="-25000" lang="en" sz="1800"/>
              <a:t>1</a:t>
            </a:r>
            <a:endParaRPr/>
          </a:p>
        </p:txBody>
      </p:sp>
      <p:cxnSp>
        <p:nvCxnSpPr>
          <p:cNvPr id="158" name="Google Shape;158;p24"/>
          <p:cNvCxnSpPr/>
          <p:nvPr/>
        </p:nvCxnSpPr>
        <p:spPr>
          <a:xfrm>
            <a:off x="1364700" y="3970750"/>
            <a:ext cx="857400" cy="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24"/>
          <p:cNvSpPr txBox="1"/>
          <p:nvPr/>
        </p:nvSpPr>
        <p:spPr>
          <a:xfrm>
            <a:off x="-3060050" y="373925"/>
            <a:ext cx="2924400" cy="46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The following is an abstraction of the algorithm and used for understanding SCO only. </a:t>
            </a:r>
            <a:r>
              <a:rPr i="1" lang="en" sz="1000"/>
              <a:t>This is not how it works in the algo.</a:t>
            </a:r>
            <a:endParaRPr i="1"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Here we have a Job of three different tasks. T1 is less than T2 which is less than T3.</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Lets say T2's variables were computed and sent to the datacenter first. Our tasks queue is empty so we just add it in. </a:t>
            </a:r>
            <a:endParaRPr sz="1000"/>
          </a:p>
          <a:p>
            <a:pPr indent="-292100" lvl="0" marL="457200" rtl="0" algn="l">
              <a:spcBef>
                <a:spcPts val="0"/>
              </a:spcBef>
              <a:spcAft>
                <a:spcPts val="0"/>
              </a:spcAft>
              <a:buSzPts val="1000"/>
              <a:buChar char="-"/>
            </a:pPr>
            <a:r>
              <a:rPr lang="en" sz="1000"/>
              <a:t>It is both the max and min task time at this point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So now we get T3 which is greater than T2. We compare T2 and T3 by lexmin a&lt;b and by SCO to see T3's variables and greater than T2.</a:t>
            </a:r>
            <a:endParaRPr sz="1000"/>
          </a:p>
          <a:p>
            <a:pPr indent="-292100" lvl="0" marL="457200" rtl="0" algn="l">
              <a:spcBef>
                <a:spcPts val="0"/>
              </a:spcBef>
              <a:spcAft>
                <a:spcPts val="0"/>
              </a:spcAft>
              <a:buSzPts val="1000"/>
              <a:buChar char="-"/>
            </a:pPr>
            <a:r>
              <a:rPr lang="en" sz="1000"/>
              <a:t>T3 is assigned as the new max and slower than T2.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Finally, T1 is brought in. It is seen as the fastest task since we compare to T3 and T2.</a:t>
            </a:r>
            <a:endParaRPr sz="1000"/>
          </a:p>
          <a:p>
            <a:pPr indent="-292100" lvl="0" marL="457200" rtl="0" algn="l">
              <a:spcBef>
                <a:spcPts val="0"/>
              </a:spcBef>
              <a:spcAft>
                <a:spcPts val="0"/>
              </a:spcAft>
              <a:buSzPts val="1000"/>
              <a:buChar char="-"/>
            </a:pPr>
            <a:r>
              <a:rPr lang="en" sz="1000"/>
              <a:t>T1 is assigned as the min and faster than T2 and T3.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The algo then decides which task to allocate. T3 might be sent to more robust datacenter. T1 might be sent to a weaker datacenter.</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9DDC"/>
        </a:solidFill>
      </p:bgPr>
    </p:bg>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Separable Convex Objective</a:t>
            </a:r>
            <a:endParaRPr/>
          </a:p>
          <a:p>
            <a:pPr indent="0" lvl="0" marL="0" rtl="0" algn="l">
              <a:spcBef>
                <a:spcPts val="0"/>
              </a:spcBef>
              <a:spcAft>
                <a:spcPts val="0"/>
              </a:spcAft>
              <a:buNone/>
            </a:pPr>
            <a:r>
              <a:t/>
            </a:r>
            <a:endParaRPr/>
          </a:p>
        </p:txBody>
      </p:sp>
      <p:sp>
        <p:nvSpPr>
          <p:cNvPr id="165" name="Google Shape;16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50401"/>
              </a:buClr>
              <a:buSzPts val="1800"/>
              <a:buChar char="●"/>
            </a:pPr>
            <a:r>
              <a:rPr lang="en">
                <a:solidFill>
                  <a:srgbClr val="050401"/>
                </a:solidFill>
              </a:rPr>
              <a:t>What do we understand by Convex function?</a:t>
            </a:r>
            <a:endParaRPr>
              <a:solidFill>
                <a:srgbClr val="050401"/>
              </a:solidFill>
            </a:endParaRPr>
          </a:p>
          <a:p>
            <a:pPr indent="0" lvl="0" marL="0" rtl="0" algn="l">
              <a:lnSpc>
                <a:spcPct val="100000"/>
              </a:lnSpc>
              <a:spcBef>
                <a:spcPts val="500"/>
              </a:spcBef>
              <a:spcAft>
                <a:spcPts val="0"/>
              </a:spcAft>
              <a:buNone/>
            </a:pPr>
            <a:r>
              <a:rPr lang="en">
                <a:solidFill>
                  <a:srgbClr val="050401"/>
                </a:solidFill>
              </a:rPr>
              <a:t>Convex functions are largely known to be incorporated in optimization problem where we need to minimize or maximize certain tasks which are defined by discrete properties/constraints.</a:t>
            </a:r>
            <a:endParaRPr>
              <a:solidFill>
                <a:srgbClr val="050401"/>
              </a:solidFill>
            </a:endParaRPr>
          </a:p>
          <a:p>
            <a:pPr indent="-342900" lvl="0" marL="457200" rtl="0" algn="l">
              <a:lnSpc>
                <a:spcPct val="100000"/>
              </a:lnSpc>
              <a:spcBef>
                <a:spcPts val="0"/>
              </a:spcBef>
              <a:spcAft>
                <a:spcPts val="0"/>
              </a:spcAft>
              <a:buClr>
                <a:srgbClr val="050401"/>
              </a:buClr>
              <a:buSzPts val="1800"/>
              <a:buChar char="●"/>
            </a:pPr>
            <a:r>
              <a:rPr lang="en">
                <a:solidFill>
                  <a:srgbClr val="050401"/>
                </a:solidFill>
              </a:rPr>
              <a:t>This particular problems can be characterized under Convex Optimization problems - which tells us that if we have a convex objective and a convex domain then there has to be at most one optimal solution.</a:t>
            </a:r>
            <a:endParaRPr>
              <a:solidFill>
                <a:srgbClr val="050401"/>
              </a:solidFill>
            </a:endParaRPr>
          </a:p>
          <a:p>
            <a:pPr indent="-342900" lvl="0" marL="457200" rtl="0" algn="l">
              <a:lnSpc>
                <a:spcPct val="100000"/>
              </a:lnSpc>
              <a:spcBef>
                <a:spcPts val="0"/>
              </a:spcBef>
              <a:spcAft>
                <a:spcPts val="0"/>
              </a:spcAft>
              <a:buClr>
                <a:srgbClr val="050401"/>
              </a:buClr>
              <a:buSzPts val="1800"/>
              <a:buChar char="●"/>
            </a:pPr>
            <a:r>
              <a:rPr i="1" lang="en">
                <a:solidFill>
                  <a:srgbClr val="050401"/>
                </a:solidFill>
              </a:rPr>
              <a:t>By definition</a:t>
            </a:r>
            <a:r>
              <a:rPr lang="en">
                <a:solidFill>
                  <a:srgbClr val="050401"/>
                </a:solidFill>
              </a:rPr>
              <a:t>: for Convex function local minimum = global minimum</a:t>
            </a:r>
            <a:endParaRPr>
              <a:solidFill>
                <a:srgbClr val="050401"/>
              </a:solidFill>
            </a:endParaRPr>
          </a:p>
        </p:txBody>
      </p:sp>
      <p:sp>
        <p:nvSpPr>
          <p:cNvPr id="166" name="Google Shape;166;p25"/>
          <p:cNvSpPr txBox="1"/>
          <p:nvPr/>
        </p:nvSpPr>
        <p:spPr>
          <a:xfrm>
            <a:off x="-3218250" y="128350"/>
            <a:ext cx="3090000" cy="41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SCO provides the structure to provide an optimal solution for all the </a:t>
            </a:r>
            <a:r>
              <a:rPr i="1" lang="en" sz="1100"/>
              <a:t>variables </a:t>
            </a:r>
            <a:r>
              <a:rPr lang="en" sz="1100"/>
              <a:t>of the objective.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The lexmin provided a ranking of tasks, the SCO provides a ranking of the variables (you need to prove that not only the tasks are rankable, but the variables of the tasks too like execution time.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The great part about SCO is that we can optimize and guarantee descending order of impact of each task. Aka each task's execution time T is definitively less than the one next to it. T1&lt;= T2 &lt;= T3</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Not only that, but we can guarantee that the task that is worst performing will always be known. Aka array[0] will contain the worst performing task.</a:t>
            </a:r>
            <a:endParaRPr sz="1100"/>
          </a:p>
        </p:txBody>
      </p:sp>
      <p:pic>
        <p:nvPicPr>
          <p:cNvPr id="167" name="Google Shape;167;p25"/>
          <p:cNvPicPr preferRelativeResize="0"/>
          <p:nvPr/>
        </p:nvPicPr>
        <p:blipFill>
          <a:blip r:embed="rId3">
            <a:alphaModFix/>
          </a:blip>
          <a:stretch>
            <a:fillRect/>
          </a:stretch>
        </p:blipFill>
        <p:spPr>
          <a:xfrm>
            <a:off x="2238150" y="3310725"/>
            <a:ext cx="4135300" cy="1832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Separable Convex Obj</a:t>
            </a:r>
            <a:r>
              <a:rPr lang="en"/>
              <a:t>ective(cont.)</a:t>
            </a:r>
            <a:endParaRPr/>
          </a:p>
        </p:txBody>
      </p:sp>
      <p:sp>
        <p:nvSpPr>
          <p:cNvPr id="173" name="Google Shape;17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Provide a generic structure to</a:t>
            </a:r>
            <a:r>
              <a:rPr lang="en"/>
              <a:t> </a:t>
            </a:r>
            <a:r>
              <a:rPr lang="en"/>
              <a:t>provide an optimal solution for all the variables of the objective. </a:t>
            </a:r>
            <a:endParaRPr/>
          </a:p>
          <a:p>
            <a:pPr indent="-342900" lvl="0" marL="457200" rtl="0" algn="l">
              <a:lnSpc>
                <a:spcPct val="100000"/>
              </a:lnSpc>
              <a:spcBef>
                <a:spcPts val="0"/>
              </a:spcBef>
              <a:spcAft>
                <a:spcPts val="0"/>
              </a:spcAft>
              <a:buSzPts val="1800"/>
              <a:buChar char="●"/>
            </a:pPr>
            <a:r>
              <a:rPr lang="en"/>
              <a:t>As we have seen in Lexmin problem, it provides sorting/sequencing of tasks based on bandwidth usage and network transfer time, however the Separable Convex Objective also provide ordering of certain tasks based on variables like Computation time or execution time.</a:t>
            </a:r>
            <a:endParaRPr/>
          </a:p>
          <a:p>
            <a:pPr indent="-342900" lvl="0" marL="457200" rtl="0" algn="l">
              <a:lnSpc>
                <a:spcPct val="100000"/>
              </a:lnSpc>
              <a:spcBef>
                <a:spcPts val="0"/>
              </a:spcBef>
              <a:spcAft>
                <a:spcPts val="0"/>
              </a:spcAft>
              <a:buSzPts val="1800"/>
              <a:buChar char="●"/>
            </a:pPr>
            <a:r>
              <a:rPr lang="en"/>
              <a:t>This sorting ensures us that by the end of process we’ll get an array of tasks in descending order with respect to their execution time (1st element of this array would have the largest completion time and so on).</a:t>
            </a:r>
            <a:endParaRPr/>
          </a:p>
          <a:p>
            <a:pPr indent="-342900" lvl="0" marL="457200" rtl="0" algn="l">
              <a:lnSpc>
                <a:spcPct val="100000"/>
              </a:lnSpc>
              <a:spcBef>
                <a:spcPts val="0"/>
              </a:spcBef>
              <a:spcAft>
                <a:spcPts val="0"/>
              </a:spcAft>
              <a:buSzPts val="1800"/>
              <a:buChar char="●"/>
            </a:pPr>
            <a:r>
              <a:rPr lang="en"/>
              <a:t>Let us understand it better with a simple diagram-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graphicFrame>
        <p:nvGraphicFramePr>
          <p:cNvPr id="178" name="Google Shape;178;p27"/>
          <p:cNvGraphicFramePr/>
          <p:nvPr/>
        </p:nvGraphicFramePr>
        <p:xfrm>
          <a:off x="2865975" y="2126113"/>
          <a:ext cx="3000000" cy="3000000"/>
        </p:xfrm>
        <a:graphic>
          <a:graphicData uri="http://schemas.openxmlformats.org/drawingml/2006/table">
            <a:tbl>
              <a:tblPr>
                <a:noFill/>
                <a:tableStyleId>{5E754B5E-D405-4FB4-96AE-465895958FE9}</a:tableStyleId>
              </a:tblPr>
              <a:tblGrid>
                <a:gridCol w="1125775"/>
                <a:gridCol w="1125775"/>
                <a:gridCol w="1125775"/>
                <a:gridCol w="1125775"/>
                <a:gridCol w="1125775"/>
              </a:tblGrid>
              <a:tr h="656200">
                <a:tc>
                  <a:txBody>
                    <a:bodyPr>
                      <a:noAutofit/>
                    </a:bodyPr>
                    <a:lstStyle/>
                    <a:p>
                      <a:pPr indent="0" lvl="0" marL="0" rtl="0" algn="ctr">
                        <a:spcBef>
                          <a:spcPts val="0"/>
                        </a:spcBef>
                        <a:spcAft>
                          <a:spcPts val="0"/>
                        </a:spcAft>
                        <a:buNone/>
                      </a:pPr>
                      <a:r>
                        <a:rPr i="1" lang="en" sz="2400">
                          <a:latin typeface="Cambria"/>
                          <a:ea typeface="Cambria"/>
                          <a:cs typeface="Cambria"/>
                          <a:sym typeface="Cambria"/>
                        </a:rPr>
                        <a:t>max</a:t>
                      </a:r>
                      <a:endParaRPr i="1" sz="24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latin typeface="Cambria"/>
                          <a:ea typeface="Cambria"/>
                          <a:cs typeface="Cambria"/>
                          <a:sym typeface="Cambria"/>
                        </a:rPr>
                        <a:t> 𝜏</a:t>
                      </a:r>
                      <a:r>
                        <a:rPr baseline="-25000" lang="en" sz="1800"/>
                        <a:t>3 </a:t>
                      </a:r>
                      <a:endParaRPr sz="18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latin typeface="Cambria"/>
                          <a:ea typeface="Cambria"/>
                          <a:cs typeface="Cambria"/>
                          <a:sym typeface="Cambria"/>
                        </a:rPr>
                        <a:t>𝜏</a:t>
                      </a:r>
                      <a:r>
                        <a:rPr baseline="-25000" lang="en" sz="1800"/>
                        <a:t>2</a:t>
                      </a:r>
                      <a:endParaRPr sz="18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latin typeface="Cambria"/>
                          <a:ea typeface="Cambria"/>
                          <a:cs typeface="Cambria"/>
                          <a:sym typeface="Cambria"/>
                        </a:rPr>
                        <a:t>𝜏</a:t>
                      </a:r>
                      <a:r>
                        <a:rPr baseline="-25000" lang="en" sz="1800"/>
                        <a:t>1</a:t>
                      </a:r>
                      <a:endParaRPr sz="24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i="1" lang="en" sz="2400">
                          <a:latin typeface="Cambria"/>
                          <a:ea typeface="Cambria"/>
                          <a:cs typeface="Cambria"/>
                          <a:sym typeface="Cambria"/>
                        </a:rPr>
                        <a:t>min</a:t>
                      </a:r>
                      <a:endParaRPr i="1" sz="24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graphicFrame>
        <p:nvGraphicFramePr>
          <p:cNvPr id="179" name="Google Shape;179;p27"/>
          <p:cNvGraphicFramePr/>
          <p:nvPr/>
        </p:nvGraphicFramePr>
        <p:xfrm>
          <a:off x="462163" y="319525"/>
          <a:ext cx="3000000" cy="3000000"/>
        </p:xfrm>
        <a:graphic>
          <a:graphicData uri="http://schemas.openxmlformats.org/drawingml/2006/table">
            <a:tbl>
              <a:tblPr>
                <a:noFill/>
                <a:tableStyleId>{5E754B5E-D405-4FB4-96AE-465895958FE9}</a:tableStyleId>
              </a:tblPr>
              <a:tblGrid>
                <a:gridCol w="764000"/>
                <a:gridCol w="1898475"/>
              </a:tblGrid>
              <a:tr h="559000">
                <a:tc>
                  <a:txBody>
                    <a:bodyPr>
                      <a:noAutofit/>
                    </a:bodyPr>
                    <a:lstStyle/>
                    <a:p>
                      <a:pPr indent="0" lvl="0" marL="0" rtl="0" algn="ctr">
                        <a:spcBef>
                          <a:spcPts val="0"/>
                        </a:spcBef>
                        <a:spcAft>
                          <a:spcPts val="0"/>
                        </a:spcAft>
                        <a:buNone/>
                      </a:pPr>
                      <a:r>
                        <a:rPr lang="en"/>
                        <a:t>Job </a:t>
                      </a:r>
                      <a:r>
                        <a:rPr lang="en"/>
                        <a:t>K</a:t>
                      </a:r>
                      <a:r>
                        <a:rPr baseline="30000" lang="en"/>
                        <a:t>­</a:t>
                      </a:r>
                      <a:r>
                        <a:rPr baseline="-25000" lang="en"/>
                        <a:t>1</a:t>
                      </a:r>
                      <a:endParaRPr baseline="-25000"/>
                    </a:p>
                    <a:p>
                      <a:pPr indent="0" lvl="0" marL="0" rtl="0" algn="l">
                        <a:spcBef>
                          <a:spcPts val="0"/>
                        </a:spcBef>
                        <a:spcAft>
                          <a:spcPts val="0"/>
                        </a:spcAft>
                        <a:buNone/>
                      </a:pPr>
                      <a:r>
                        <a:t/>
                      </a:r>
                      <a:endParaRPr/>
                    </a:p>
                  </a:txBody>
                  <a:tcPr marT="182875" marB="0" marR="91425" marL="91425" anchor="ctr"/>
                </a:tc>
                <a:tc>
                  <a:txBody>
                    <a:bodyPr>
                      <a:noAutofit/>
                    </a:bodyPr>
                    <a:lstStyle/>
                    <a:p>
                      <a:pPr indent="0" lvl="0" marL="0" rtl="0" algn="ctr">
                        <a:spcBef>
                          <a:spcPts val="0"/>
                        </a:spcBef>
                        <a:spcAft>
                          <a:spcPts val="0"/>
                        </a:spcAft>
                        <a:buNone/>
                      </a:pPr>
                      <a:r>
                        <a:rPr lang="en" sz="1800">
                          <a:latin typeface="Cambria"/>
                          <a:ea typeface="Cambria"/>
                          <a:cs typeface="Cambria"/>
                          <a:sym typeface="Cambria"/>
                        </a:rPr>
                        <a:t>𝜏</a:t>
                      </a:r>
                      <a:r>
                        <a:rPr baseline="-25000" lang="en" sz="1800"/>
                        <a:t>1 </a:t>
                      </a:r>
                      <a:r>
                        <a:rPr lang="en" sz="1800">
                          <a:latin typeface="Cambria"/>
                          <a:ea typeface="Cambria"/>
                          <a:cs typeface="Cambria"/>
                          <a:sym typeface="Cambria"/>
                        </a:rPr>
                        <a:t>&lt; 𝜏</a:t>
                      </a:r>
                      <a:r>
                        <a:rPr baseline="-25000" lang="en" sz="1800"/>
                        <a:t>2 </a:t>
                      </a:r>
                      <a:r>
                        <a:rPr lang="en" sz="1800">
                          <a:latin typeface="Cambria"/>
                          <a:ea typeface="Cambria"/>
                          <a:cs typeface="Cambria"/>
                          <a:sym typeface="Cambria"/>
                        </a:rPr>
                        <a:t>&lt; 𝜏</a:t>
                      </a:r>
                      <a:r>
                        <a:rPr baseline="-25000" lang="en" sz="1800"/>
                        <a:t>3 </a:t>
                      </a:r>
                      <a:endParaRPr sz="1800"/>
                    </a:p>
                    <a:p>
                      <a:pPr indent="0" lvl="0" marL="0" rtl="0" algn="l">
                        <a:spcBef>
                          <a:spcPts val="0"/>
                        </a:spcBef>
                        <a:spcAft>
                          <a:spcPts val="0"/>
                        </a:spcAft>
                        <a:buNone/>
                      </a:pPr>
                      <a:r>
                        <a:t/>
                      </a:r>
                      <a:endParaRPr/>
                    </a:p>
                  </a:txBody>
                  <a:tcPr marT="182875" marB="0" marR="91425" marL="91425" anchor="ctr"/>
                </a:tc>
              </a:tr>
            </a:tbl>
          </a:graphicData>
        </a:graphic>
      </p:graphicFrame>
      <p:sp>
        <p:nvSpPr>
          <p:cNvPr id="180" name="Google Shape;180;p27"/>
          <p:cNvSpPr txBox="1"/>
          <p:nvPr/>
        </p:nvSpPr>
        <p:spPr>
          <a:xfrm>
            <a:off x="848450" y="2269713"/>
            <a:ext cx="857400" cy="36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mbria"/>
                <a:ea typeface="Cambria"/>
                <a:cs typeface="Cambria"/>
                <a:sym typeface="Cambria"/>
              </a:rPr>
              <a:t>+ </a:t>
            </a:r>
            <a:r>
              <a:rPr lang="en" sz="2400">
                <a:latin typeface="Cambria"/>
                <a:ea typeface="Cambria"/>
                <a:cs typeface="Cambria"/>
                <a:sym typeface="Cambria"/>
              </a:rPr>
              <a:t>φ</a:t>
            </a:r>
            <a:r>
              <a:rPr baseline="-25000" lang="en" sz="1800"/>
              <a:t>1</a:t>
            </a:r>
            <a:endParaRPr/>
          </a:p>
        </p:txBody>
      </p:sp>
      <p:cxnSp>
        <p:nvCxnSpPr>
          <p:cNvPr id="181" name="Google Shape;181;p27"/>
          <p:cNvCxnSpPr/>
          <p:nvPr/>
        </p:nvCxnSpPr>
        <p:spPr>
          <a:xfrm>
            <a:off x="1803700" y="2476038"/>
            <a:ext cx="857400" cy="0"/>
          </a:xfrm>
          <a:prstGeom prst="straightConnector1">
            <a:avLst/>
          </a:prstGeom>
          <a:noFill/>
          <a:ln cap="flat" cmpd="sng" w="9525">
            <a:solidFill>
              <a:schemeClr val="dk2"/>
            </a:solidFill>
            <a:prstDash val="solid"/>
            <a:round/>
            <a:headEnd len="med" w="med" type="none"/>
            <a:tailEnd len="med" w="med" type="triangle"/>
          </a:ln>
        </p:spPr>
      </p:cxnSp>
      <p:sp>
        <p:nvSpPr>
          <p:cNvPr id="182" name="Google Shape;182;p27"/>
          <p:cNvSpPr txBox="1"/>
          <p:nvPr/>
        </p:nvSpPr>
        <p:spPr>
          <a:xfrm>
            <a:off x="-3060050" y="373925"/>
            <a:ext cx="2868900" cy="32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Same diagram from lexmin. Instead here we consider </a:t>
            </a:r>
            <a:r>
              <a:rPr lang="en" sz="1000"/>
              <a:t>variable</a:t>
            </a:r>
            <a:r>
              <a:rPr lang="en" sz="1000"/>
              <a:t> updates instead of task arrival.</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Here, let us say there is some congestion happening so the network transfer time is longer.</a:t>
            </a:r>
            <a:endParaRPr sz="1000"/>
          </a:p>
          <a:p>
            <a:pPr indent="-292100" lvl="0" marL="457200" rtl="0" algn="l">
              <a:spcBef>
                <a:spcPts val="0"/>
              </a:spcBef>
              <a:spcAft>
                <a:spcPts val="0"/>
              </a:spcAft>
              <a:buSzPts val="1000"/>
              <a:buChar char="-"/>
            </a:pPr>
            <a:r>
              <a:rPr lang="en" sz="1000"/>
              <a:t>The task time needs to be updated since it is longer, we do this by incrementing phi. </a:t>
            </a:r>
            <a:endParaRPr sz="1000"/>
          </a:p>
          <a:p>
            <a:pPr indent="-292100" lvl="0" marL="457200" rtl="0" algn="l">
              <a:spcBef>
                <a:spcPts val="0"/>
              </a:spcBef>
              <a:spcAft>
                <a:spcPts val="0"/>
              </a:spcAft>
              <a:buSzPts val="1000"/>
              <a:buChar char="-"/>
            </a:pPr>
            <a:r>
              <a:rPr lang="en" sz="1000"/>
              <a:t>Phi is just another variable representing task time. It helps in LP problem to </a:t>
            </a:r>
            <a:r>
              <a:rPr lang="en" sz="1000"/>
              <a:t>separate</a:t>
            </a:r>
            <a:r>
              <a:rPr lang="en" sz="1000"/>
              <a:t> variables you want to compare to each other. </a:t>
            </a:r>
            <a:endParaRPr sz="1000"/>
          </a:p>
          <a:p>
            <a:pPr indent="-292100" lvl="1" marL="914400" rtl="0" algn="l">
              <a:spcBef>
                <a:spcPts val="0"/>
              </a:spcBef>
              <a:spcAft>
                <a:spcPts val="0"/>
              </a:spcAft>
              <a:buSzPts val="1000"/>
              <a:buChar char="-"/>
            </a:pPr>
            <a:r>
              <a:rPr lang="en" sz="1000"/>
              <a:t>You don't want to compare the network transfer time of every task to every other task, so instead you compare just the tasks themselves as a variable.</a:t>
            </a:r>
            <a:endParaRPr sz="1000"/>
          </a:p>
        </p:txBody>
      </p:sp>
      <p:graphicFrame>
        <p:nvGraphicFramePr>
          <p:cNvPr id="183" name="Google Shape;183;p27"/>
          <p:cNvGraphicFramePr/>
          <p:nvPr/>
        </p:nvGraphicFramePr>
        <p:xfrm>
          <a:off x="2865975" y="3325088"/>
          <a:ext cx="3000000" cy="3000000"/>
        </p:xfrm>
        <a:graphic>
          <a:graphicData uri="http://schemas.openxmlformats.org/drawingml/2006/table">
            <a:tbl>
              <a:tblPr>
                <a:noFill/>
                <a:tableStyleId>{5E754B5E-D405-4FB4-96AE-465895958FE9}</a:tableStyleId>
              </a:tblPr>
              <a:tblGrid>
                <a:gridCol w="1125775"/>
                <a:gridCol w="1125775"/>
                <a:gridCol w="1125775"/>
                <a:gridCol w="1125775"/>
                <a:gridCol w="1125775"/>
              </a:tblGrid>
              <a:tr h="656200">
                <a:tc>
                  <a:txBody>
                    <a:bodyPr>
                      <a:noAutofit/>
                    </a:bodyPr>
                    <a:lstStyle/>
                    <a:p>
                      <a:pPr indent="0" lvl="0" marL="0" rtl="0" algn="ctr">
                        <a:spcBef>
                          <a:spcPts val="0"/>
                        </a:spcBef>
                        <a:spcAft>
                          <a:spcPts val="0"/>
                        </a:spcAft>
                        <a:buNone/>
                      </a:pPr>
                      <a:r>
                        <a:rPr i="1" lang="en" sz="2400">
                          <a:latin typeface="Cambria"/>
                          <a:ea typeface="Cambria"/>
                          <a:cs typeface="Cambria"/>
                          <a:sym typeface="Cambria"/>
                        </a:rPr>
                        <a:t>max</a:t>
                      </a:r>
                      <a:endParaRPr i="1" sz="24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latin typeface="Cambria"/>
                          <a:ea typeface="Cambria"/>
                          <a:cs typeface="Cambria"/>
                          <a:sym typeface="Cambria"/>
                        </a:rPr>
                        <a:t> 𝜏</a:t>
                      </a:r>
                      <a:r>
                        <a:rPr baseline="-25000" lang="en" sz="1800"/>
                        <a:t>3 </a:t>
                      </a:r>
                      <a:endParaRPr sz="18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latin typeface="Cambria"/>
                          <a:ea typeface="Cambria"/>
                          <a:cs typeface="Cambria"/>
                          <a:sym typeface="Cambria"/>
                        </a:rPr>
                        <a:t>𝜏</a:t>
                      </a:r>
                      <a:r>
                        <a:rPr baseline="-25000" lang="en" sz="1800"/>
                        <a:t>1</a:t>
                      </a:r>
                      <a:endParaRPr sz="18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latin typeface="Cambria"/>
                          <a:ea typeface="Cambria"/>
                          <a:cs typeface="Cambria"/>
                          <a:sym typeface="Cambria"/>
                        </a:rPr>
                        <a:t>𝜏</a:t>
                      </a:r>
                      <a:r>
                        <a:rPr baseline="-25000" lang="en" sz="1800"/>
                        <a:t>2</a:t>
                      </a:r>
                      <a:endParaRPr sz="24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i="1" lang="en" sz="2400">
                          <a:latin typeface="Cambria"/>
                          <a:ea typeface="Cambria"/>
                          <a:cs typeface="Cambria"/>
                          <a:sym typeface="Cambria"/>
                        </a:rPr>
                        <a:t>min</a:t>
                      </a:r>
                      <a:endParaRPr i="1" sz="24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184" name="Google Shape;184;p27"/>
          <p:cNvSpPr txBox="1"/>
          <p:nvPr/>
        </p:nvSpPr>
        <p:spPr>
          <a:xfrm>
            <a:off x="742025" y="1162213"/>
            <a:ext cx="2596200" cy="6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mbria Math"/>
                <a:ea typeface="Cambria Math"/>
                <a:cs typeface="Cambria Math"/>
                <a:sym typeface="Cambria Math"/>
              </a:rPr>
              <a:t>φ = network transfer time + execution time</a:t>
            </a:r>
            <a:endParaRPr sz="1800">
              <a:latin typeface="Cambria Math"/>
              <a:ea typeface="Cambria Math"/>
              <a:cs typeface="Cambria Math"/>
              <a:sym typeface="Cambria Math"/>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5978"/>
        </a:solidFill>
      </p:bgPr>
    </p:bg>
    <p:spTree>
      <p:nvGrpSpPr>
        <p:cNvPr id="188" name="Shape 188"/>
        <p:cNvGrpSpPr/>
        <p:nvPr/>
      </p:nvGrpSpPr>
      <p:grpSpPr>
        <a:xfrm>
          <a:off x="0" y="0"/>
          <a:ext cx="0" cy="0"/>
          <a:chOff x="0" y="0"/>
          <a:chExt cx="0" cy="0"/>
        </a:xfrm>
      </p:grpSpPr>
      <p:sp>
        <p:nvSpPr>
          <p:cNvPr id="189" name="Google Shape;18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2000"/>
              </a:lnSpc>
              <a:spcBef>
                <a:spcPts val="0"/>
              </a:spcBef>
              <a:spcAft>
                <a:spcPts val="0"/>
              </a:spcAft>
              <a:buClr>
                <a:srgbClr val="050401"/>
              </a:buClr>
              <a:buSzPts val="1800"/>
              <a:buChar char="●"/>
            </a:pPr>
            <a:r>
              <a:rPr lang="en">
                <a:solidFill>
                  <a:srgbClr val="050401"/>
                </a:solidFill>
              </a:rPr>
              <a:t>Now that we have the setup of ranking both each tasks and the task's variables (e.g. execution time). We need to satisfy the constraints that:</a:t>
            </a:r>
            <a:endParaRPr>
              <a:solidFill>
                <a:srgbClr val="050401"/>
              </a:solidFill>
            </a:endParaRPr>
          </a:p>
          <a:p>
            <a:pPr indent="-330200" lvl="1" marL="914400" rtl="0" algn="l">
              <a:lnSpc>
                <a:spcPct val="112000"/>
              </a:lnSpc>
              <a:spcBef>
                <a:spcPts val="500"/>
              </a:spcBef>
              <a:spcAft>
                <a:spcPts val="0"/>
              </a:spcAft>
              <a:buClr>
                <a:srgbClr val="050401"/>
              </a:buClr>
              <a:buSzPts val="1600"/>
              <a:buChar char="○"/>
            </a:pPr>
            <a:r>
              <a:rPr lang="en" sz="1600">
                <a:solidFill>
                  <a:srgbClr val="050401"/>
                </a:solidFill>
              </a:rPr>
              <a:t>No task shall take </a:t>
            </a:r>
            <a:r>
              <a:rPr lang="en" sz="1600">
                <a:solidFill>
                  <a:srgbClr val="050401"/>
                </a:solidFill>
              </a:rPr>
              <a:t>no more </a:t>
            </a:r>
            <a:r>
              <a:rPr lang="en" sz="1600">
                <a:solidFill>
                  <a:srgbClr val="050401"/>
                </a:solidFill>
              </a:rPr>
              <a:t>than the total amount of computational resources in a datacenter</a:t>
            </a:r>
            <a:endParaRPr sz="1600">
              <a:solidFill>
                <a:srgbClr val="050401"/>
              </a:solidFill>
            </a:endParaRPr>
          </a:p>
          <a:p>
            <a:pPr indent="-330200" lvl="1" marL="914400" rtl="0" algn="l">
              <a:lnSpc>
                <a:spcPct val="112000"/>
              </a:lnSpc>
              <a:spcBef>
                <a:spcPts val="500"/>
              </a:spcBef>
              <a:spcAft>
                <a:spcPts val="0"/>
              </a:spcAft>
              <a:buClr>
                <a:srgbClr val="050401"/>
              </a:buClr>
              <a:buSzPts val="1600"/>
              <a:buChar char="○"/>
            </a:pPr>
            <a:r>
              <a:rPr lang="en" sz="1600">
                <a:solidFill>
                  <a:srgbClr val="050401"/>
                </a:solidFill>
              </a:rPr>
              <a:t>Each task can only be assigned to one datacenter</a:t>
            </a:r>
            <a:endParaRPr sz="1600">
              <a:solidFill>
                <a:srgbClr val="050401"/>
              </a:solidFill>
            </a:endParaRPr>
          </a:p>
          <a:p>
            <a:pPr indent="-342900" lvl="0" marL="457200" rtl="0" algn="l">
              <a:lnSpc>
                <a:spcPct val="112000"/>
              </a:lnSpc>
              <a:spcBef>
                <a:spcPts val="500"/>
              </a:spcBef>
              <a:spcAft>
                <a:spcPts val="500"/>
              </a:spcAft>
              <a:buClr>
                <a:srgbClr val="050401"/>
              </a:buClr>
              <a:buSzPts val="1800"/>
              <a:buChar char="●"/>
            </a:pPr>
            <a:r>
              <a:rPr lang="en">
                <a:solidFill>
                  <a:srgbClr val="050401"/>
                </a:solidFill>
              </a:rPr>
              <a:t>We can use the property of </a:t>
            </a:r>
            <a:r>
              <a:rPr i="1" lang="en">
                <a:solidFill>
                  <a:srgbClr val="050401"/>
                </a:solidFill>
              </a:rPr>
              <a:t>totally unimodular </a:t>
            </a:r>
            <a:r>
              <a:rPr i="1" lang="en">
                <a:solidFill>
                  <a:srgbClr val="050401"/>
                </a:solidFill>
              </a:rPr>
              <a:t>matrices</a:t>
            </a:r>
            <a:r>
              <a:rPr i="1" lang="en">
                <a:solidFill>
                  <a:srgbClr val="050401"/>
                </a:solidFill>
              </a:rPr>
              <a:t> </a:t>
            </a:r>
            <a:r>
              <a:rPr lang="en">
                <a:solidFill>
                  <a:srgbClr val="050401"/>
                </a:solidFill>
              </a:rPr>
              <a:t>decide whether a task should be assigned to </a:t>
            </a:r>
            <a:r>
              <a:rPr lang="en">
                <a:solidFill>
                  <a:srgbClr val="050401"/>
                </a:solidFill>
              </a:rPr>
              <a:t>a </a:t>
            </a:r>
            <a:r>
              <a:rPr lang="en">
                <a:solidFill>
                  <a:srgbClr val="050401"/>
                </a:solidFill>
              </a:rPr>
              <a:t>datacenter.</a:t>
            </a:r>
            <a:endParaRPr>
              <a:solidFill>
                <a:srgbClr val="050401"/>
              </a:solidFill>
            </a:endParaRPr>
          </a:p>
        </p:txBody>
      </p:sp>
      <p:sp>
        <p:nvSpPr>
          <p:cNvPr id="190" name="Google Shape;19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Scheduling Jobs Fairly: Totally Unimodular Problem</a:t>
            </a:r>
            <a:endParaRPr/>
          </a:p>
          <a:p>
            <a:pPr indent="0" lvl="0" marL="0" rtl="0" algn="l">
              <a:spcBef>
                <a:spcPts val="0"/>
              </a:spcBef>
              <a:spcAft>
                <a:spcPts val="0"/>
              </a:spcAft>
              <a:buNone/>
            </a:pPr>
            <a:r>
              <a:t/>
            </a:r>
            <a:endParaRPr/>
          </a:p>
        </p:txBody>
      </p:sp>
      <p:sp>
        <p:nvSpPr>
          <p:cNvPr id="191" name="Google Shape;191;p28"/>
          <p:cNvSpPr txBox="1"/>
          <p:nvPr/>
        </p:nvSpPr>
        <p:spPr>
          <a:xfrm>
            <a:off x="-2539225" y="537125"/>
            <a:ext cx="2419800" cy="35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TMC gives the mechanism to decide whether a task should be assigned to the a datacenter.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LP problems, we steer clear or real numbers, only integers.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0,1 can be an indicator of whether or not to include a value (aka </a:t>
            </a:r>
            <a:r>
              <a:rPr lang="en"/>
              <a:t>constraint) to ranking of the lexmin and SCO objectives. </a:t>
            </a:r>
            <a:endParaRPr/>
          </a:p>
        </p:txBody>
      </p:sp>
      <p:grpSp>
        <p:nvGrpSpPr>
          <p:cNvPr id="192" name="Google Shape;192;p28"/>
          <p:cNvGrpSpPr/>
          <p:nvPr/>
        </p:nvGrpSpPr>
        <p:grpSpPr>
          <a:xfrm>
            <a:off x="7094907" y="3492758"/>
            <a:ext cx="1413138" cy="1290908"/>
            <a:chOff x="7018812" y="2386414"/>
            <a:chExt cx="891008" cy="1238400"/>
          </a:xfrm>
        </p:grpSpPr>
        <p:sp>
          <p:nvSpPr>
            <p:cNvPr id="193" name="Google Shape;193;p28"/>
            <p:cNvSpPr txBox="1"/>
            <p:nvPr/>
          </p:nvSpPr>
          <p:spPr>
            <a:xfrm>
              <a:off x="7018812" y="2386414"/>
              <a:ext cx="884400" cy="12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mbria Math"/>
                  <a:ea typeface="Cambria Math"/>
                  <a:cs typeface="Cambria Math"/>
                  <a:sym typeface="Cambria Math"/>
                </a:rPr>
                <a:t>1 0 1</a:t>
              </a:r>
              <a:endParaRPr sz="2400">
                <a:latin typeface="Cambria Math"/>
                <a:ea typeface="Cambria Math"/>
                <a:cs typeface="Cambria Math"/>
                <a:sym typeface="Cambria Math"/>
              </a:endParaRPr>
            </a:p>
            <a:p>
              <a:pPr indent="0" lvl="0" marL="0" rtl="0" algn="ctr">
                <a:spcBef>
                  <a:spcPts val="0"/>
                </a:spcBef>
                <a:spcAft>
                  <a:spcPts val="0"/>
                </a:spcAft>
                <a:buNone/>
              </a:pPr>
              <a:r>
                <a:rPr lang="en" sz="2400">
                  <a:latin typeface="Cambria Math"/>
                  <a:ea typeface="Cambria Math"/>
                  <a:cs typeface="Cambria Math"/>
                  <a:sym typeface="Cambria Math"/>
                </a:rPr>
                <a:t>0 1 0</a:t>
              </a:r>
              <a:endParaRPr sz="2400">
                <a:latin typeface="Cambria Math"/>
                <a:ea typeface="Cambria Math"/>
                <a:cs typeface="Cambria Math"/>
                <a:sym typeface="Cambria Math"/>
              </a:endParaRPr>
            </a:p>
            <a:p>
              <a:pPr indent="0" lvl="0" marL="0" rtl="0" algn="ctr">
                <a:spcBef>
                  <a:spcPts val="0"/>
                </a:spcBef>
                <a:spcAft>
                  <a:spcPts val="0"/>
                </a:spcAft>
                <a:buNone/>
              </a:pPr>
              <a:r>
                <a:rPr lang="en" sz="2400">
                  <a:latin typeface="Cambria Math"/>
                  <a:ea typeface="Cambria Math"/>
                  <a:cs typeface="Cambria Math"/>
                  <a:sym typeface="Cambria Math"/>
                </a:rPr>
                <a:t>0 0 1</a:t>
              </a:r>
              <a:endParaRPr sz="2400">
                <a:latin typeface="Cambria Math"/>
                <a:ea typeface="Cambria Math"/>
                <a:cs typeface="Cambria Math"/>
                <a:sym typeface="Cambria Math"/>
              </a:endParaRPr>
            </a:p>
          </p:txBody>
        </p:sp>
        <p:cxnSp>
          <p:nvCxnSpPr>
            <p:cNvPr id="194" name="Google Shape;194;p28"/>
            <p:cNvCxnSpPr/>
            <p:nvPr/>
          </p:nvCxnSpPr>
          <p:spPr>
            <a:xfrm>
              <a:off x="7025424" y="2430969"/>
              <a:ext cx="0" cy="1149300"/>
            </a:xfrm>
            <a:prstGeom prst="straightConnector1">
              <a:avLst/>
            </a:prstGeom>
            <a:noFill/>
            <a:ln cap="flat" cmpd="sng" w="19050">
              <a:solidFill>
                <a:schemeClr val="dk2"/>
              </a:solidFill>
              <a:prstDash val="solid"/>
              <a:round/>
              <a:headEnd len="med" w="med" type="none"/>
              <a:tailEnd len="med" w="med" type="none"/>
            </a:ln>
          </p:spPr>
        </p:cxnSp>
        <p:grpSp>
          <p:nvGrpSpPr>
            <p:cNvPr id="195" name="Google Shape;195;p28"/>
            <p:cNvGrpSpPr/>
            <p:nvPr/>
          </p:nvGrpSpPr>
          <p:grpSpPr>
            <a:xfrm>
              <a:off x="7025424" y="2417760"/>
              <a:ext cx="871175" cy="1175772"/>
              <a:chOff x="7025424" y="2417760"/>
              <a:chExt cx="871175" cy="1175772"/>
            </a:xfrm>
          </p:grpSpPr>
          <p:grpSp>
            <p:nvGrpSpPr>
              <p:cNvPr id="196" name="Google Shape;196;p28"/>
              <p:cNvGrpSpPr/>
              <p:nvPr/>
            </p:nvGrpSpPr>
            <p:grpSpPr>
              <a:xfrm>
                <a:off x="7025424" y="2430969"/>
                <a:ext cx="175047" cy="1149346"/>
                <a:chOff x="-1156775" y="2130600"/>
                <a:chExt cx="152400" cy="1179300"/>
              </a:xfrm>
            </p:grpSpPr>
            <p:cxnSp>
              <p:nvCxnSpPr>
                <p:cNvPr id="197" name="Google Shape;197;p28"/>
                <p:cNvCxnSpPr/>
                <p:nvPr/>
              </p:nvCxnSpPr>
              <p:spPr>
                <a:xfrm>
                  <a:off x="-1156775" y="3309900"/>
                  <a:ext cx="152400" cy="0"/>
                </a:xfrm>
                <a:prstGeom prst="straightConnector1">
                  <a:avLst/>
                </a:prstGeom>
                <a:noFill/>
                <a:ln cap="flat" cmpd="sng" w="19050">
                  <a:solidFill>
                    <a:schemeClr val="dk2"/>
                  </a:solidFill>
                  <a:prstDash val="solid"/>
                  <a:round/>
                  <a:headEnd len="med" w="med" type="none"/>
                  <a:tailEnd len="med" w="med" type="none"/>
                </a:ln>
              </p:spPr>
            </p:cxnSp>
            <p:cxnSp>
              <p:nvCxnSpPr>
                <p:cNvPr id="198" name="Google Shape;198;p28"/>
                <p:cNvCxnSpPr/>
                <p:nvPr/>
              </p:nvCxnSpPr>
              <p:spPr>
                <a:xfrm>
                  <a:off x="-1156775" y="2130600"/>
                  <a:ext cx="152400" cy="0"/>
                </a:xfrm>
                <a:prstGeom prst="straightConnector1">
                  <a:avLst/>
                </a:prstGeom>
                <a:noFill/>
                <a:ln cap="flat" cmpd="sng" w="19050">
                  <a:solidFill>
                    <a:schemeClr val="dk2"/>
                  </a:solidFill>
                  <a:prstDash val="solid"/>
                  <a:round/>
                  <a:headEnd len="med" w="med" type="none"/>
                  <a:tailEnd len="med" w="med" type="none"/>
                </a:ln>
              </p:spPr>
            </p:cxnSp>
          </p:grpSp>
          <p:grpSp>
            <p:nvGrpSpPr>
              <p:cNvPr id="199" name="Google Shape;199;p28"/>
              <p:cNvGrpSpPr/>
              <p:nvPr/>
            </p:nvGrpSpPr>
            <p:grpSpPr>
              <a:xfrm>
                <a:off x="7720547" y="2417760"/>
                <a:ext cx="176052" cy="1175772"/>
                <a:chOff x="-790775" y="2130600"/>
                <a:chExt cx="152400" cy="1199400"/>
              </a:xfrm>
            </p:grpSpPr>
            <p:cxnSp>
              <p:nvCxnSpPr>
                <p:cNvPr id="200" name="Google Shape;200;p28"/>
                <p:cNvCxnSpPr/>
                <p:nvPr/>
              </p:nvCxnSpPr>
              <p:spPr>
                <a:xfrm>
                  <a:off x="-638375" y="2130600"/>
                  <a:ext cx="0" cy="1199400"/>
                </a:xfrm>
                <a:prstGeom prst="straightConnector1">
                  <a:avLst/>
                </a:prstGeom>
                <a:noFill/>
                <a:ln cap="flat" cmpd="sng" w="19050">
                  <a:solidFill>
                    <a:schemeClr val="dk2"/>
                  </a:solidFill>
                  <a:prstDash val="solid"/>
                  <a:round/>
                  <a:headEnd len="med" w="med" type="none"/>
                  <a:tailEnd len="med" w="med" type="none"/>
                </a:ln>
              </p:spPr>
            </p:cxnSp>
            <p:cxnSp>
              <p:nvCxnSpPr>
                <p:cNvPr id="201" name="Google Shape;201;p28"/>
                <p:cNvCxnSpPr/>
                <p:nvPr/>
              </p:nvCxnSpPr>
              <p:spPr>
                <a:xfrm>
                  <a:off x="-790775" y="3330000"/>
                  <a:ext cx="152400" cy="0"/>
                </a:xfrm>
                <a:prstGeom prst="straightConnector1">
                  <a:avLst/>
                </a:prstGeom>
                <a:noFill/>
                <a:ln cap="flat" cmpd="sng" w="19050">
                  <a:solidFill>
                    <a:schemeClr val="dk2"/>
                  </a:solidFill>
                  <a:prstDash val="solid"/>
                  <a:round/>
                  <a:headEnd len="med" w="med" type="none"/>
                  <a:tailEnd len="med" w="med" type="none"/>
                </a:ln>
              </p:spPr>
            </p:cxnSp>
          </p:grpSp>
        </p:grpSp>
        <p:cxnSp>
          <p:nvCxnSpPr>
            <p:cNvPr id="202" name="Google Shape;202;p28"/>
            <p:cNvCxnSpPr/>
            <p:nvPr/>
          </p:nvCxnSpPr>
          <p:spPr>
            <a:xfrm>
              <a:off x="7707320" y="2417769"/>
              <a:ext cx="2025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grpSp>
        <p:nvGrpSpPr>
          <p:cNvPr id="207" name="Google Shape;207;p29"/>
          <p:cNvGrpSpPr/>
          <p:nvPr/>
        </p:nvGrpSpPr>
        <p:grpSpPr>
          <a:xfrm>
            <a:off x="998450" y="1292121"/>
            <a:ext cx="1196356" cy="1281496"/>
            <a:chOff x="7018812" y="2386414"/>
            <a:chExt cx="891008" cy="1238400"/>
          </a:xfrm>
        </p:grpSpPr>
        <p:sp>
          <p:nvSpPr>
            <p:cNvPr id="208" name="Google Shape;208;p29"/>
            <p:cNvSpPr txBox="1"/>
            <p:nvPr/>
          </p:nvSpPr>
          <p:spPr>
            <a:xfrm>
              <a:off x="7018812" y="2386414"/>
              <a:ext cx="884400" cy="12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mbria Math"/>
                  <a:ea typeface="Cambria Math"/>
                  <a:cs typeface="Cambria Math"/>
                  <a:sym typeface="Cambria Math"/>
                </a:rPr>
                <a:t>1 0 1</a:t>
              </a:r>
              <a:endParaRPr sz="2400">
                <a:latin typeface="Cambria Math"/>
                <a:ea typeface="Cambria Math"/>
                <a:cs typeface="Cambria Math"/>
                <a:sym typeface="Cambria Math"/>
              </a:endParaRPr>
            </a:p>
            <a:p>
              <a:pPr indent="0" lvl="0" marL="0" rtl="0" algn="ctr">
                <a:spcBef>
                  <a:spcPts val="0"/>
                </a:spcBef>
                <a:spcAft>
                  <a:spcPts val="0"/>
                </a:spcAft>
                <a:buNone/>
              </a:pPr>
              <a:r>
                <a:rPr lang="en" sz="2400">
                  <a:latin typeface="Cambria Math"/>
                  <a:ea typeface="Cambria Math"/>
                  <a:cs typeface="Cambria Math"/>
                  <a:sym typeface="Cambria Math"/>
                </a:rPr>
                <a:t>0 1 0</a:t>
              </a:r>
              <a:endParaRPr sz="2400">
                <a:latin typeface="Cambria Math"/>
                <a:ea typeface="Cambria Math"/>
                <a:cs typeface="Cambria Math"/>
                <a:sym typeface="Cambria Math"/>
              </a:endParaRPr>
            </a:p>
            <a:p>
              <a:pPr indent="0" lvl="0" marL="0" rtl="0" algn="ctr">
                <a:spcBef>
                  <a:spcPts val="0"/>
                </a:spcBef>
                <a:spcAft>
                  <a:spcPts val="0"/>
                </a:spcAft>
                <a:buNone/>
              </a:pPr>
              <a:r>
                <a:rPr lang="en" sz="2400">
                  <a:latin typeface="Cambria Math"/>
                  <a:ea typeface="Cambria Math"/>
                  <a:cs typeface="Cambria Math"/>
                  <a:sym typeface="Cambria Math"/>
                </a:rPr>
                <a:t>0 0 1</a:t>
              </a:r>
              <a:endParaRPr sz="2400">
                <a:latin typeface="Cambria Math"/>
                <a:ea typeface="Cambria Math"/>
                <a:cs typeface="Cambria Math"/>
                <a:sym typeface="Cambria Math"/>
              </a:endParaRPr>
            </a:p>
          </p:txBody>
        </p:sp>
        <p:cxnSp>
          <p:nvCxnSpPr>
            <p:cNvPr id="209" name="Google Shape;209;p29"/>
            <p:cNvCxnSpPr/>
            <p:nvPr/>
          </p:nvCxnSpPr>
          <p:spPr>
            <a:xfrm>
              <a:off x="7025424" y="2430969"/>
              <a:ext cx="0" cy="1149300"/>
            </a:xfrm>
            <a:prstGeom prst="straightConnector1">
              <a:avLst/>
            </a:prstGeom>
            <a:noFill/>
            <a:ln cap="flat" cmpd="sng" w="19050">
              <a:solidFill>
                <a:schemeClr val="dk2"/>
              </a:solidFill>
              <a:prstDash val="solid"/>
              <a:round/>
              <a:headEnd len="med" w="med" type="none"/>
              <a:tailEnd len="med" w="med" type="none"/>
            </a:ln>
          </p:spPr>
        </p:cxnSp>
        <p:grpSp>
          <p:nvGrpSpPr>
            <p:cNvPr id="210" name="Google Shape;210;p29"/>
            <p:cNvGrpSpPr/>
            <p:nvPr/>
          </p:nvGrpSpPr>
          <p:grpSpPr>
            <a:xfrm>
              <a:off x="7025424" y="2417760"/>
              <a:ext cx="871175" cy="1175772"/>
              <a:chOff x="7025424" y="2417760"/>
              <a:chExt cx="871175" cy="1175772"/>
            </a:xfrm>
          </p:grpSpPr>
          <p:grpSp>
            <p:nvGrpSpPr>
              <p:cNvPr id="211" name="Google Shape;211;p29"/>
              <p:cNvGrpSpPr/>
              <p:nvPr/>
            </p:nvGrpSpPr>
            <p:grpSpPr>
              <a:xfrm>
                <a:off x="7025424" y="2430969"/>
                <a:ext cx="175047" cy="1149346"/>
                <a:chOff x="-1156775" y="2130600"/>
                <a:chExt cx="152400" cy="1179300"/>
              </a:xfrm>
            </p:grpSpPr>
            <p:cxnSp>
              <p:nvCxnSpPr>
                <p:cNvPr id="212" name="Google Shape;212;p29"/>
                <p:cNvCxnSpPr/>
                <p:nvPr/>
              </p:nvCxnSpPr>
              <p:spPr>
                <a:xfrm>
                  <a:off x="-1156775" y="3309900"/>
                  <a:ext cx="152400" cy="0"/>
                </a:xfrm>
                <a:prstGeom prst="straightConnector1">
                  <a:avLst/>
                </a:prstGeom>
                <a:noFill/>
                <a:ln cap="flat" cmpd="sng" w="19050">
                  <a:solidFill>
                    <a:schemeClr val="dk2"/>
                  </a:solidFill>
                  <a:prstDash val="solid"/>
                  <a:round/>
                  <a:headEnd len="med" w="med" type="none"/>
                  <a:tailEnd len="med" w="med" type="none"/>
                </a:ln>
              </p:spPr>
            </p:cxnSp>
            <p:cxnSp>
              <p:nvCxnSpPr>
                <p:cNvPr id="213" name="Google Shape;213;p29"/>
                <p:cNvCxnSpPr/>
                <p:nvPr/>
              </p:nvCxnSpPr>
              <p:spPr>
                <a:xfrm>
                  <a:off x="-1156775" y="2130600"/>
                  <a:ext cx="152400" cy="0"/>
                </a:xfrm>
                <a:prstGeom prst="straightConnector1">
                  <a:avLst/>
                </a:prstGeom>
                <a:noFill/>
                <a:ln cap="flat" cmpd="sng" w="19050">
                  <a:solidFill>
                    <a:schemeClr val="dk2"/>
                  </a:solidFill>
                  <a:prstDash val="solid"/>
                  <a:round/>
                  <a:headEnd len="med" w="med" type="none"/>
                  <a:tailEnd len="med" w="med" type="none"/>
                </a:ln>
              </p:spPr>
            </p:cxnSp>
          </p:grpSp>
          <p:grpSp>
            <p:nvGrpSpPr>
              <p:cNvPr id="214" name="Google Shape;214;p29"/>
              <p:cNvGrpSpPr/>
              <p:nvPr/>
            </p:nvGrpSpPr>
            <p:grpSpPr>
              <a:xfrm>
                <a:off x="7720547" y="2417760"/>
                <a:ext cx="176052" cy="1175772"/>
                <a:chOff x="-790775" y="2130600"/>
                <a:chExt cx="152400" cy="1199400"/>
              </a:xfrm>
            </p:grpSpPr>
            <p:cxnSp>
              <p:nvCxnSpPr>
                <p:cNvPr id="215" name="Google Shape;215;p29"/>
                <p:cNvCxnSpPr/>
                <p:nvPr/>
              </p:nvCxnSpPr>
              <p:spPr>
                <a:xfrm>
                  <a:off x="-638375" y="2130600"/>
                  <a:ext cx="0" cy="1199400"/>
                </a:xfrm>
                <a:prstGeom prst="straightConnector1">
                  <a:avLst/>
                </a:prstGeom>
                <a:noFill/>
                <a:ln cap="flat" cmpd="sng" w="19050">
                  <a:solidFill>
                    <a:schemeClr val="dk2"/>
                  </a:solidFill>
                  <a:prstDash val="solid"/>
                  <a:round/>
                  <a:headEnd len="med" w="med" type="none"/>
                  <a:tailEnd len="med" w="med" type="none"/>
                </a:ln>
              </p:spPr>
            </p:cxnSp>
            <p:cxnSp>
              <p:nvCxnSpPr>
                <p:cNvPr id="216" name="Google Shape;216;p29"/>
                <p:cNvCxnSpPr/>
                <p:nvPr/>
              </p:nvCxnSpPr>
              <p:spPr>
                <a:xfrm>
                  <a:off x="-790775" y="3330000"/>
                  <a:ext cx="152400" cy="0"/>
                </a:xfrm>
                <a:prstGeom prst="straightConnector1">
                  <a:avLst/>
                </a:prstGeom>
                <a:noFill/>
                <a:ln cap="flat" cmpd="sng" w="19050">
                  <a:solidFill>
                    <a:schemeClr val="dk2"/>
                  </a:solidFill>
                  <a:prstDash val="solid"/>
                  <a:round/>
                  <a:headEnd len="med" w="med" type="none"/>
                  <a:tailEnd len="med" w="med" type="none"/>
                </a:ln>
              </p:spPr>
            </p:cxnSp>
          </p:grpSp>
        </p:grpSp>
        <p:cxnSp>
          <p:nvCxnSpPr>
            <p:cNvPr id="217" name="Google Shape;217;p29"/>
            <p:cNvCxnSpPr/>
            <p:nvPr/>
          </p:nvCxnSpPr>
          <p:spPr>
            <a:xfrm>
              <a:off x="7707320" y="2417769"/>
              <a:ext cx="202500" cy="0"/>
            </a:xfrm>
            <a:prstGeom prst="straightConnector1">
              <a:avLst/>
            </a:prstGeom>
            <a:noFill/>
            <a:ln cap="flat" cmpd="sng" w="19050">
              <a:solidFill>
                <a:schemeClr val="dk2"/>
              </a:solidFill>
              <a:prstDash val="solid"/>
              <a:round/>
              <a:headEnd len="med" w="med" type="none"/>
              <a:tailEnd len="med" w="med" type="none"/>
            </a:ln>
          </p:spPr>
        </p:cxnSp>
      </p:grpSp>
      <p:sp>
        <p:nvSpPr>
          <p:cNvPr id="218" name="Google Shape;218;p29"/>
          <p:cNvSpPr/>
          <p:nvPr/>
        </p:nvSpPr>
        <p:spPr>
          <a:xfrm>
            <a:off x="3929900" y="916463"/>
            <a:ext cx="1685100" cy="10515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9"/>
          <p:cNvSpPr txBox="1"/>
          <p:nvPr/>
        </p:nvSpPr>
        <p:spPr>
          <a:xfrm>
            <a:off x="4017200" y="1483438"/>
            <a:ext cx="660600" cy="4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DC 1</a:t>
            </a:r>
            <a:endParaRPr/>
          </a:p>
        </p:txBody>
      </p:sp>
      <p:sp>
        <p:nvSpPr>
          <p:cNvPr id="220" name="Google Shape;220;p29"/>
          <p:cNvSpPr/>
          <p:nvPr/>
        </p:nvSpPr>
        <p:spPr>
          <a:xfrm>
            <a:off x="4671378" y="1053863"/>
            <a:ext cx="776700" cy="776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txBox="1"/>
          <p:nvPr/>
        </p:nvSpPr>
        <p:spPr>
          <a:xfrm>
            <a:off x="4871625" y="1144338"/>
            <a:ext cx="376200" cy="43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2</a:t>
            </a:r>
            <a:endParaRPr sz="2400"/>
          </a:p>
        </p:txBody>
      </p:sp>
      <p:sp>
        <p:nvSpPr>
          <p:cNvPr id="222" name="Google Shape;222;p29"/>
          <p:cNvSpPr/>
          <p:nvPr/>
        </p:nvSpPr>
        <p:spPr>
          <a:xfrm>
            <a:off x="4017200" y="2911238"/>
            <a:ext cx="1685100" cy="10515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
          <p:cNvSpPr txBox="1"/>
          <p:nvPr/>
        </p:nvSpPr>
        <p:spPr>
          <a:xfrm>
            <a:off x="4104500" y="3478213"/>
            <a:ext cx="660600" cy="4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DC 2</a:t>
            </a:r>
            <a:endParaRPr/>
          </a:p>
        </p:txBody>
      </p:sp>
      <p:sp>
        <p:nvSpPr>
          <p:cNvPr id="224" name="Google Shape;224;p29"/>
          <p:cNvSpPr/>
          <p:nvPr/>
        </p:nvSpPr>
        <p:spPr>
          <a:xfrm>
            <a:off x="4758678" y="3048638"/>
            <a:ext cx="776700" cy="776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txBox="1"/>
          <p:nvPr/>
        </p:nvSpPr>
        <p:spPr>
          <a:xfrm>
            <a:off x="4958925" y="3139113"/>
            <a:ext cx="376200" cy="43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4</a:t>
            </a:r>
            <a:endParaRPr sz="2400"/>
          </a:p>
        </p:txBody>
      </p:sp>
      <p:sp>
        <p:nvSpPr>
          <p:cNvPr id="226" name="Google Shape;226;p29"/>
          <p:cNvSpPr/>
          <p:nvPr/>
        </p:nvSpPr>
        <p:spPr>
          <a:xfrm>
            <a:off x="7141900" y="1664663"/>
            <a:ext cx="1685100" cy="10515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txBox="1"/>
          <p:nvPr/>
        </p:nvSpPr>
        <p:spPr>
          <a:xfrm>
            <a:off x="7229200" y="2231638"/>
            <a:ext cx="660600" cy="4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DC 3</a:t>
            </a:r>
            <a:endParaRPr/>
          </a:p>
        </p:txBody>
      </p:sp>
      <p:sp>
        <p:nvSpPr>
          <p:cNvPr id="228" name="Google Shape;228;p29"/>
          <p:cNvSpPr/>
          <p:nvPr/>
        </p:nvSpPr>
        <p:spPr>
          <a:xfrm>
            <a:off x="7883378" y="1802063"/>
            <a:ext cx="776700" cy="776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txBox="1"/>
          <p:nvPr/>
        </p:nvSpPr>
        <p:spPr>
          <a:xfrm>
            <a:off x="8083625" y="1892538"/>
            <a:ext cx="376200" cy="43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1</a:t>
            </a:r>
            <a:endParaRPr sz="2400"/>
          </a:p>
        </p:txBody>
      </p:sp>
      <p:cxnSp>
        <p:nvCxnSpPr>
          <p:cNvPr id="230" name="Google Shape;230;p29"/>
          <p:cNvCxnSpPr>
            <a:endCxn id="222" idx="0"/>
          </p:cNvCxnSpPr>
          <p:nvPr/>
        </p:nvCxnSpPr>
        <p:spPr>
          <a:xfrm>
            <a:off x="4772450" y="1968038"/>
            <a:ext cx="87300" cy="94320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29"/>
          <p:cNvCxnSpPr>
            <a:stCxn id="218" idx="3"/>
          </p:cNvCxnSpPr>
          <p:nvPr/>
        </p:nvCxnSpPr>
        <p:spPr>
          <a:xfrm>
            <a:off x="5615000" y="1442213"/>
            <a:ext cx="1512600" cy="732900"/>
          </a:xfrm>
          <a:prstGeom prst="straightConnector1">
            <a:avLst/>
          </a:prstGeom>
          <a:noFill/>
          <a:ln cap="flat" cmpd="sng" w="9525">
            <a:solidFill>
              <a:schemeClr val="dk2"/>
            </a:solidFill>
            <a:prstDash val="solid"/>
            <a:round/>
            <a:headEnd len="med" w="med" type="none"/>
            <a:tailEnd len="med" w="med" type="none"/>
          </a:ln>
        </p:spPr>
      </p:cxnSp>
      <p:cxnSp>
        <p:nvCxnSpPr>
          <p:cNvPr id="232" name="Google Shape;232;p29"/>
          <p:cNvCxnSpPr>
            <a:endCxn id="222" idx="3"/>
          </p:cNvCxnSpPr>
          <p:nvPr/>
        </p:nvCxnSpPr>
        <p:spPr>
          <a:xfrm flipH="1">
            <a:off x="5702300" y="2716088"/>
            <a:ext cx="2282100" cy="720900"/>
          </a:xfrm>
          <a:prstGeom prst="straightConnector1">
            <a:avLst/>
          </a:prstGeom>
          <a:noFill/>
          <a:ln cap="flat" cmpd="sng" w="9525">
            <a:solidFill>
              <a:schemeClr val="dk2"/>
            </a:solidFill>
            <a:prstDash val="solid"/>
            <a:round/>
            <a:headEnd len="med" w="med" type="none"/>
            <a:tailEnd len="med" w="med" type="none"/>
          </a:ln>
        </p:spPr>
      </p:cxnSp>
      <p:sp>
        <p:nvSpPr>
          <p:cNvPr id="233" name="Google Shape;233;p29"/>
          <p:cNvSpPr txBox="1"/>
          <p:nvPr/>
        </p:nvSpPr>
        <p:spPr>
          <a:xfrm>
            <a:off x="477800" y="2658225"/>
            <a:ext cx="2746500" cy="8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Each </a:t>
            </a:r>
            <a:r>
              <a:rPr lang="en"/>
              <a:t>binary number </a:t>
            </a:r>
            <a:r>
              <a:rPr lang="en"/>
              <a:t>is either an assigned (0) or unassigned (1</a:t>
            </a:r>
            <a:r>
              <a:rPr lang="en"/>
              <a:t>) </a:t>
            </a:r>
            <a:r>
              <a:rPr lang="en"/>
              <a:t>task of worst completion time.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34" name="Google Shape;234;p29"/>
          <p:cNvGraphicFramePr/>
          <p:nvPr/>
        </p:nvGraphicFramePr>
        <p:xfrm>
          <a:off x="3525900" y="4147250"/>
          <a:ext cx="3000000" cy="3000000"/>
        </p:xfrm>
        <a:graphic>
          <a:graphicData uri="http://schemas.openxmlformats.org/drawingml/2006/table">
            <a:tbl>
              <a:tblPr>
                <a:noFill/>
                <a:tableStyleId>{4351FDF8-D005-446B-A44D-D2C35CC5A046}</a:tableStyleId>
              </a:tblPr>
              <a:tblGrid>
                <a:gridCol w="666925"/>
                <a:gridCol w="666925"/>
                <a:gridCol w="666925"/>
                <a:gridCol w="666925"/>
              </a:tblGrid>
              <a:tr h="551225">
                <a:tc>
                  <a:txBody>
                    <a:bodyPr>
                      <a:noAutofit/>
                    </a:bodyPr>
                    <a:lstStyle/>
                    <a:p>
                      <a:pPr indent="0" lvl="0" marL="0" rtl="0" algn="l">
                        <a:lnSpc>
                          <a:spcPct val="115000"/>
                        </a:lnSpc>
                        <a:spcBef>
                          <a:spcPts val="0"/>
                        </a:spcBef>
                        <a:spcAft>
                          <a:spcPts val="0"/>
                        </a:spcAft>
                        <a:buNone/>
                      </a:pPr>
                      <a:r>
                        <a:rPr lang="en" sz="2400">
                          <a:latin typeface="Cambria"/>
                          <a:ea typeface="Cambria"/>
                          <a:cs typeface="Cambria"/>
                          <a:sym typeface="Cambria"/>
                        </a:rPr>
                        <a:t>𝜏</a:t>
                      </a:r>
                      <a:r>
                        <a:rPr baseline="-25000" lang="en" sz="1800"/>
                        <a:t>11</a:t>
                      </a:r>
                      <a:endParaRPr baseline="-25000" sz="18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2400">
                          <a:latin typeface="Cambria"/>
                          <a:ea typeface="Cambria"/>
                          <a:cs typeface="Cambria"/>
                          <a:sym typeface="Cambria"/>
                        </a:rPr>
                        <a:t>𝜏</a:t>
                      </a:r>
                      <a:r>
                        <a:rPr baseline="-25000" lang="en" sz="1800"/>
                        <a:t>13</a:t>
                      </a:r>
                      <a:endParaRPr baseline="-25000" sz="18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2400">
                          <a:latin typeface="Cambria"/>
                          <a:ea typeface="Cambria"/>
                          <a:cs typeface="Cambria"/>
                          <a:sym typeface="Cambria"/>
                        </a:rPr>
                        <a:t>𝜏</a:t>
                      </a:r>
                      <a:r>
                        <a:rPr baseline="-25000" lang="en" sz="1800"/>
                        <a:t>22</a:t>
                      </a:r>
                      <a:endParaRPr baseline="-25000" sz="18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2400">
                          <a:latin typeface="Cambria"/>
                          <a:ea typeface="Cambria"/>
                          <a:cs typeface="Cambria"/>
                          <a:sym typeface="Cambria"/>
                        </a:rPr>
                        <a:t>𝜏</a:t>
                      </a:r>
                      <a:r>
                        <a:rPr baseline="-25000" lang="en" sz="1800"/>
                        <a:t>33</a:t>
                      </a:r>
                      <a:endParaRPr baseline="-25000" sz="18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35" name="Google Shape;235;p29"/>
          <p:cNvSpPr txBox="1"/>
          <p:nvPr/>
        </p:nvSpPr>
        <p:spPr>
          <a:xfrm>
            <a:off x="-3271100" y="351700"/>
            <a:ext cx="3130800" cy="45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303036"/>
                </a:solidFill>
              </a:rPr>
              <a:t>A totally unimodular matrix is just a matrix that:</a:t>
            </a:r>
            <a:endParaRPr sz="1000">
              <a:solidFill>
                <a:srgbClr val="303036"/>
              </a:solidFill>
            </a:endParaRPr>
          </a:p>
          <a:p>
            <a:pPr indent="-292100" lvl="0" marL="457200" rtl="0" algn="l">
              <a:spcBef>
                <a:spcPts val="0"/>
              </a:spcBef>
              <a:spcAft>
                <a:spcPts val="0"/>
              </a:spcAft>
              <a:buClr>
                <a:srgbClr val="303036"/>
              </a:buClr>
              <a:buSzPts val="1000"/>
              <a:buChar char="-"/>
            </a:pPr>
            <a:r>
              <a:rPr lang="en" sz="1000">
                <a:solidFill>
                  <a:srgbClr val="303036"/>
                </a:solidFill>
              </a:rPr>
              <a:t>has elements and determinant in {-1, 0, 1} </a:t>
            </a:r>
            <a:endParaRPr sz="1000">
              <a:solidFill>
                <a:srgbClr val="303036"/>
              </a:solidFill>
            </a:endParaRPr>
          </a:p>
          <a:p>
            <a:pPr indent="-292100" lvl="0" marL="457200" rtl="0" algn="l">
              <a:spcBef>
                <a:spcPts val="0"/>
              </a:spcBef>
              <a:spcAft>
                <a:spcPts val="0"/>
              </a:spcAft>
              <a:buClr>
                <a:srgbClr val="303036"/>
              </a:buClr>
              <a:buSzPts val="1000"/>
              <a:buChar char="-"/>
            </a:pPr>
            <a:r>
              <a:rPr lang="en" sz="1000">
                <a:solidFill>
                  <a:srgbClr val="303036"/>
                </a:solidFill>
              </a:rPr>
              <a:t>Has subset of each row R1 and R2 where R2 - R1 &lt;= 1.</a:t>
            </a:r>
            <a:endParaRPr sz="1000">
              <a:solidFill>
                <a:srgbClr val="303036"/>
              </a:solidFill>
            </a:endParaRPr>
          </a:p>
          <a:p>
            <a:pPr indent="0" lvl="0" marL="0" rtl="0" algn="l">
              <a:spcBef>
                <a:spcPts val="1600"/>
              </a:spcBef>
              <a:spcAft>
                <a:spcPts val="0"/>
              </a:spcAft>
              <a:buNone/>
            </a:pPr>
            <a:r>
              <a:rPr lang="en" sz="1000"/>
              <a:t>Each cell in the matrix is a task. 0 for assigned already and 1 for not assigned.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We want to assign a task to a datacenter, but we must:</a:t>
            </a:r>
            <a:endParaRPr sz="1000"/>
          </a:p>
          <a:p>
            <a:pPr indent="-292100" lvl="0" marL="457200" rtl="0" algn="l">
              <a:spcBef>
                <a:spcPts val="0"/>
              </a:spcBef>
              <a:spcAft>
                <a:spcPts val="0"/>
              </a:spcAft>
              <a:buSzPts val="1000"/>
              <a:buChar char="-"/>
            </a:pPr>
            <a:r>
              <a:rPr lang="en" sz="1000"/>
              <a:t>Make sure the number of tasks assigned does not exceed the computation slots of the DC</a:t>
            </a:r>
            <a:endParaRPr sz="1000"/>
          </a:p>
          <a:p>
            <a:pPr indent="-292100" lvl="0" marL="457200" rtl="0" algn="l">
              <a:spcBef>
                <a:spcPts val="0"/>
              </a:spcBef>
              <a:spcAft>
                <a:spcPts val="0"/>
              </a:spcAft>
              <a:buSzPts val="1000"/>
              <a:buChar char="-"/>
            </a:pPr>
            <a:r>
              <a:rPr lang="en" sz="1000"/>
              <a:t>Make sure every task is assigned to at least one datacenter.</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Take this matrix. The total sum is 4 tasks. So we could assign all to DC2, but that's unfair. </a:t>
            </a:r>
            <a:endParaRPr sz="1000"/>
          </a:p>
          <a:p>
            <a:pPr indent="-292100" lvl="0" marL="457200" rtl="0" algn="l">
              <a:spcBef>
                <a:spcPts val="0"/>
              </a:spcBef>
              <a:spcAft>
                <a:spcPts val="0"/>
              </a:spcAft>
              <a:buSzPts val="1000"/>
              <a:buChar char="-"/>
            </a:pPr>
            <a:r>
              <a:rPr lang="en" sz="1000"/>
              <a:t>Lets try looking at the sum of each row.</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grpSp>
        <p:nvGrpSpPr>
          <p:cNvPr id="240" name="Google Shape;240;p30"/>
          <p:cNvGrpSpPr/>
          <p:nvPr/>
        </p:nvGrpSpPr>
        <p:grpSpPr>
          <a:xfrm>
            <a:off x="998450" y="1292121"/>
            <a:ext cx="1196356" cy="1281496"/>
            <a:chOff x="7018812" y="2386414"/>
            <a:chExt cx="891008" cy="1238400"/>
          </a:xfrm>
        </p:grpSpPr>
        <p:sp>
          <p:nvSpPr>
            <p:cNvPr id="241" name="Google Shape;241;p30"/>
            <p:cNvSpPr txBox="1"/>
            <p:nvPr/>
          </p:nvSpPr>
          <p:spPr>
            <a:xfrm>
              <a:off x="7018812" y="2386414"/>
              <a:ext cx="884400" cy="12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mbria Math"/>
                  <a:ea typeface="Cambria Math"/>
                  <a:cs typeface="Cambria Math"/>
                  <a:sym typeface="Cambria Math"/>
                </a:rPr>
                <a:t>1 0 1</a:t>
              </a:r>
              <a:endParaRPr sz="2400">
                <a:latin typeface="Cambria Math"/>
                <a:ea typeface="Cambria Math"/>
                <a:cs typeface="Cambria Math"/>
                <a:sym typeface="Cambria Math"/>
              </a:endParaRPr>
            </a:p>
            <a:p>
              <a:pPr indent="0" lvl="0" marL="0" rtl="0" algn="ctr">
                <a:spcBef>
                  <a:spcPts val="0"/>
                </a:spcBef>
                <a:spcAft>
                  <a:spcPts val="0"/>
                </a:spcAft>
                <a:buNone/>
              </a:pPr>
              <a:r>
                <a:rPr lang="en" sz="2400">
                  <a:latin typeface="Cambria Math"/>
                  <a:ea typeface="Cambria Math"/>
                  <a:cs typeface="Cambria Math"/>
                  <a:sym typeface="Cambria Math"/>
                </a:rPr>
                <a:t>0 1 0</a:t>
              </a:r>
              <a:endParaRPr sz="2400">
                <a:latin typeface="Cambria Math"/>
                <a:ea typeface="Cambria Math"/>
                <a:cs typeface="Cambria Math"/>
                <a:sym typeface="Cambria Math"/>
              </a:endParaRPr>
            </a:p>
            <a:p>
              <a:pPr indent="0" lvl="0" marL="0" rtl="0" algn="ctr">
                <a:spcBef>
                  <a:spcPts val="0"/>
                </a:spcBef>
                <a:spcAft>
                  <a:spcPts val="0"/>
                </a:spcAft>
                <a:buNone/>
              </a:pPr>
              <a:r>
                <a:rPr lang="en" sz="2400">
                  <a:latin typeface="Cambria Math"/>
                  <a:ea typeface="Cambria Math"/>
                  <a:cs typeface="Cambria Math"/>
                  <a:sym typeface="Cambria Math"/>
                </a:rPr>
                <a:t>0 0 1</a:t>
              </a:r>
              <a:endParaRPr sz="2400">
                <a:latin typeface="Cambria Math"/>
                <a:ea typeface="Cambria Math"/>
                <a:cs typeface="Cambria Math"/>
                <a:sym typeface="Cambria Math"/>
              </a:endParaRPr>
            </a:p>
          </p:txBody>
        </p:sp>
        <p:cxnSp>
          <p:nvCxnSpPr>
            <p:cNvPr id="242" name="Google Shape;242;p30"/>
            <p:cNvCxnSpPr/>
            <p:nvPr/>
          </p:nvCxnSpPr>
          <p:spPr>
            <a:xfrm>
              <a:off x="7025424" y="2430969"/>
              <a:ext cx="0" cy="1149300"/>
            </a:xfrm>
            <a:prstGeom prst="straightConnector1">
              <a:avLst/>
            </a:prstGeom>
            <a:noFill/>
            <a:ln cap="flat" cmpd="sng" w="19050">
              <a:solidFill>
                <a:schemeClr val="dk2"/>
              </a:solidFill>
              <a:prstDash val="solid"/>
              <a:round/>
              <a:headEnd len="med" w="med" type="none"/>
              <a:tailEnd len="med" w="med" type="none"/>
            </a:ln>
          </p:spPr>
        </p:cxnSp>
        <p:grpSp>
          <p:nvGrpSpPr>
            <p:cNvPr id="243" name="Google Shape;243;p30"/>
            <p:cNvGrpSpPr/>
            <p:nvPr/>
          </p:nvGrpSpPr>
          <p:grpSpPr>
            <a:xfrm>
              <a:off x="7025424" y="2417760"/>
              <a:ext cx="871175" cy="1175772"/>
              <a:chOff x="7025424" y="2417760"/>
              <a:chExt cx="871175" cy="1175772"/>
            </a:xfrm>
          </p:grpSpPr>
          <p:grpSp>
            <p:nvGrpSpPr>
              <p:cNvPr id="244" name="Google Shape;244;p30"/>
              <p:cNvGrpSpPr/>
              <p:nvPr/>
            </p:nvGrpSpPr>
            <p:grpSpPr>
              <a:xfrm>
                <a:off x="7025424" y="2430969"/>
                <a:ext cx="175047" cy="1149346"/>
                <a:chOff x="-1156775" y="2130600"/>
                <a:chExt cx="152400" cy="1179300"/>
              </a:xfrm>
            </p:grpSpPr>
            <p:cxnSp>
              <p:nvCxnSpPr>
                <p:cNvPr id="245" name="Google Shape;245;p30"/>
                <p:cNvCxnSpPr/>
                <p:nvPr/>
              </p:nvCxnSpPr>
              <p:spPr>
                <a:xfrm>
                  <a:off x="-1156775" y="3309900"/>
                  <a:ext cx="152400" cy="0"/>
                </a:xfrm>
                <a:prstGeom prst="straightConnector1">
                  <a:avLst/>
                </a:prstGeom>
                <a:noFill/>
                <a:ln cap="flat" cmpd="sng" w="19050">
                  <a:solidFill>
                    <a:schemeClr val="dk2"/>
                  </a:solidFill>
                  <a:prstDash val="solid"/>
                  <a:round/>
                  <a:headEnd len="med" w="med" type="none"/>
                  <a:tailEnd len="med" w="med" type="none"/>
                </a:ln>
              </p:spPr>
            </p:cxnSp>
            <p:cxnSp>
              <p:nvCxnSpPr>
                <p:cNvPr id="246" name="Google Shape;246;p30"/>
                <p:cNvCxnSpPr/>
                <p:nvPr/>
              </p:nvCxnSpPr>
              <p:spPr>
                <a:xfrm>
                  <a:off x="-1156775" y="2130600"/>
                  <a:ext cx="152400" cy="0"/>
                </a:xfrm>
                <a:prstGeom prst="straightConnector1">
                  <a:avLst/>
                </a:prstGeom>
                <a:noFill/>
                <a:ln cap="flat" cmpd="sng" w="19050">
                  <a:solidFill>
                    <a:schemeClr val="dk2"/>
                  </a:solidFill>
                  <a:prstDash val="solid"/>
                  <a:round/>
                  <a:headEnd len="med" w="med" type="none"/>
                  <a:tailEnd len="med" w="med" type="none"/>
                </a:ln>
              </p:spPr>
            </p:cxnSp>
          </p:grpSp>
          <p:grpSp>
            <p:nvGrpSpPr>
              <p:cNvPr id="247" name="Google Shape;247;p30"/>
              <p:cNvGrpSpPr/>
              <p:nvPr/>
            </p:nvGrpSpPr>
            <p:grpSpPr>
              <a:xfrm>
                <a:off x="7720547" y="2417760"/>
                <a:ext cx="176052" cy="1175772"/>
                <a:chOff x="-790775" y="2130600"/>
                <a:chExt cx="152400" cy="1199400"/>
              </a:xfrm>
            </p:grpSpPr>
            <p:cxnSp>
              <p:nvCxnSpPr>
                <p:cNvPr id="248" name="Google Shape;248;p30"/>
                <p:cNvCxnSpPr/>
                <p:nvPr/>
              </p:nvCxnSpPr>
              <p:spPr>
                <a:xfrm>
                  <a:off x="-638375" y="2130600"/>
                  <a:ext cx="0" cy="1199400"/>
                </a:xfrm>
                <a:prstGeom prst="straightConnector1">
                  <a:avLst/>
                </a:prstGeom>
                <a:noFill/>
                <a:ln cap="flat" cmpd="sng" w="19050">
                  <a:solidFill>
                    <a:schemeClr val="dk2"/>
                  </a:solidFill>
                  <a:prstDash val="solid"/>
                  <a:round/>
                  <a:headEnd len="med" w="med" type="none"/>
                  <a:tailEnd len="med" w="med" type="none"/>
                </a:ln>
              </p:spPr>
            </p:cxnSp>
            <p:cxnSp>
              <p:nvCxnSpPr>
                <p:cNvPr id="249" name="Google Shape;249;p30"/>
                <p:cNvCxnSpPr/>
                <p:nvPr/>
              </p:nvCxnSpPr>
              <p:spPr>
                <a:xfrm>
                  <a:off x="-790775" y="3330000"/>
                  <a:ext cx="152400" cy="0"/>
                </a:xfrm>
                <a:prstGeom prst="straightConnector1">
                  <a:avLst/>
                </a:prstGeom>
                <a:noFill/>
                <a:ln cap="flat" cmpd="sng" w="19050">
                  <a:solidFill>
                    <a:schemeClr val="dk2"/>
                  </a:solidFill>
                  <a:prstDash val="solid"/>
                  <a:round/>
                  <a:headEnd len="med" w="med" type="none"/>
                  <a:tailEnd len="med" w="med" type="none"/>
                </a:ln>
              </p:spPr>
            </p:cxnSp>
          </p:grpSp>
        </p:grpSp>
        <p:cxnSp>
          <p:nvCxnSpPr>
            <p:cNvPr id="250" name="Google Shape;250;p30"/>
            <p:cNvCxnSpPr/>
            <p:nvPr/>
          </p:nvCxnSpPr>
          <p:spPr>
            <a:xfrm>
              <a:off x="7707320" y="2417769"/>
              <a:ext cx="202500" cy="0"/>
            </a:xfrm>
            <a:prstGeom prst="straightConnector1">
              <a:avLst/>
            </a:prstGeom>
            <a:noFill/>
            <a:ln cap="flat" cmpd="sng" w="19050">
              <a:solidFill>
                <a:schemeClr val="dk2"/>
              </a:solidFill>
              <a:prstDash val="solid"/>
              <a:round/>
              <a:headEnd len="med" w="med" type="none"/>
              <a:tailEnd len="med" w="med" type="none"/>
            </a:ln>
          </p:spPr>
        </p:cxnSp>
      </p:grpSp>
      <p:sp>
        <p:nvSpPr>
          <p:cNvPr id="251" name="Google Shape;251;p30"/>
          <p:cNvSpPr/>
          <p:nvPr/>
        </p:nvSpPr>
        <p:spPr>
          <a:xfrm>
            <a:off x="3929900" y="916463"/>
            <a:ext cx="1685100" cy="10515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txBox="1"/>
          <p:nvPr/>
        </p:nvSpPr>
        <p:spPr>
          <a:xfrm>
            <a:off x="4017200" y="1483438"/>
            <a:ext cx="660600" cy="4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DC 1</a:t>
            </a:r>
            <a:endParaRPr/>
          </a:p>
        </p:txBody>
      </p:sp>
      <p:sp>
        <p:nvSpPr>
          <p:cNvPr id="253" name="Google Shape;253;p30"/>
          <p:cNvSpPr/>
          <p:nvPr/>
        </p:nvSpPr>
        <p:spPr>
          <a:xfrm>
            <a:off x="4671378" y="1053863"/>
            <a:ext cx="776700" cy="776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
          <p:cNvSpPr txBox="1"/>
          <p:nvPr/>
        </p:nvSpPr>
        <p:spPr>
          <a:xfrm>
            <a:off x="4871625" y="1144338"/>
            <a:ext cx="376200" cy="43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2</a:t>
            </a:r>
            <a:endParaRPr sz="2400"/>
          </a:p>
        </p:txBody>
      </p:sp>
      <p:sp>
        <p:nvSpPr>
          <p:cNvPr id="255" name="Google Shape;255;p30"/>
          <p:cNvSpPr/>
          <p:nvPr/>
        </p:nvSpPr>
        <p:spPr>
          <a:xfrm>
            <a:off x="4017200" y="2911238"/>
            <a:ext cx="1685100" cy="10515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txBox="1"/>
          <p:nvPr/>
        </p:nvSpPr>
        <p:spPr>
          <a:xfrm>
            <a:off x="4104500" y="3478213"/>
            <a:ext cx="660600" cy="4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DC 2</a:t>
            </a:r>
            <a:endParaRPr/>
          </a:p>
        </p:txBody>
      </p:sp>
      <p:sp>
        <p:nvSpPr>
          <p:cNvPr id="257" name="Google Shape;257;p30"/>
          <p:cNvSpPr/>
          <p:nvPr/>
        </p:nvSpPr>
        <p:spPr>
          <a:xfrm>
            <a:off x="4758678" y="3048638"/>
            <a:ext cx="776700" cy="776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txBox="1"/>
          <p:nvPr/>
        </p:nvSpPr>
        <p:spPr>
          <a:xfrm>
            <a:off x="4958925" y="3139113"/>
            <a:ext cx="376200" cy="43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4</a:t>
            </a:r>
            <a:endParaRPr sz="2400"/>
          </a:p>
        </p:txBody>
      </p:sp>
      <p:sp>
        <p:nvSpPr>
          <p:cNvPr id="259" name="Google Shape;259;p30"/>
          <p:cNvSpPr/>
          <p:nvPr/>
        </p:nvSpPr>
        <p:spPr>
          <a:xfrm>
            <a:off x="7141900" y="1664663"/>
            <a:ext cx="1685100" cy="10515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txBox="1"/>
          <p:nvPr/>
        </p:nvSpPr>
        <p:spPr>
          <a:xfrm>
            <a:off x="7229200" y="2231638"/>
            <a:ext cx="660600" cy="4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DC 3</a:t>
            </a:r>
            <a:endParaRPr/>
          </a:p>
        </p:txBody>
      </p:sp>
      <p:sp>
        <p:nvSpPr>
          <p:cNvPr id="261" name="Google Shape;261;p30"/>
          <p:cNvSpPr/>
          <p:nvPr/>
        </p:nvSpPr>
        <p:spPr>
          <a:xfrm>
            <a:off x="7883378" y="1802063"/>
            <a:ext cx="776700" cy="776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txBox="1"/>
          <p:nvPr/>
        </p:nvSpPr>
        <p:spPr>
          <a:xfrm>
            <a:off x="8083625" y="1892538"/>
            <a:ext cx="376200" cy="43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1</a:t>
            </a:r>
            <a:endParaRPr sz="2400"/>
          </a:p>
        </p:txBody>
      </p:sp>
      <p:cxnSp>
        <p:nvCxnSpPr>
          <p:cNvPr id="263" name="Google Shape;263;p30"/>
          <p:cNvCxnSpPr>
            <a:endCxn id="255" idx="0"/>
          </p:cNvCxnSpPr>
          <p:nvPr/>
        </p:nvCxnSpPr>
        <p:spPr>
          <a:xfrm>
            <a:off x="4772450" y="1968038"/>
            <a:ext cx="87300" cy="943200"/>
          </a:xfrm>
          <a:prstGeom prst="straightConnector1">
            <a:avLst/>
          </a:prstGeom>
          <a:noFill/>
          <a:ln cap="flat" cmpd="sng" w="9525">
            <a:solidFill>
              <a:schemeClr val="dk2"/>
            </a:solidFill>
            <a:prstDash val="solid"/>
            <a:round/>
            <a:headEnd len="med" w="med" type="none"/>
            <a:tailEnd len="med" w="med" type="none"/>
          </a:ln>
        </p:spPr>
      </p:cxnSp>
      <p:cxnSp>
        <p:nvCxnSpPr>
          <p:cNvPr id="264" name="Google Shape;264;p30"/>
          <p:cNvCxnSpPr>
            <a:stCxn id="251" idx="3"/>
          </p:cNvCxnSpPr>
          <p:nvPr/>
        </p:nvCxnSpPr>
        <p:spPr>
          <a:xfrm>
            <a:off x="5615000" y="1442213"/>
            <a:ext cx="1512600" cy="732900"/>
          </a:xfrm>
          <a:prstGeom prst="straightConnector1">
            <a:avLst/>
          </a:prstGeom>
          <a:noFill/>
          <a:ln cap="flat" cmpd="sng" w="9525">
            <a:solidFill>
              <a:schemeClr val="dk2"/>
            </a:solidFill>
            <a:prstDash val="solid"/>
            <a:round/>
            <a:headEnd len="med" w="med" type="none"/>
            <a:tailEnd len="med" w="med" type="none"/>
          </a:ln>
        </p:spPr>
      </p:cxnSp>
      <p:cxnSp>
        <p:nvCxnSpPr>
          <p:cNvPr id="265" name="Google Shape;265;p30"/>
          <p:cNvCxnSpPr>
            <a:endCxn id="255" idx="3"/>
          </p:cNvCxnSpPr>
          <p:nvPr/>
        </p:nvCxnSpPr>
        <p:spPr>
          <a:xfrm flipH="1">
            <a:off x="5702300" y="2716088"/>
            <a:ext cx="2282100" cy="720900"/>
          </a:xfrm>
          <a:prstGeom prst="straightConnector1">
            <a:avLst/>
          </a:prstGeom>
          <a:noFill/>
          <a:ln cap="flat" cmpd="sng" w="9525">
            <a:solidFill>
              <a:schemeClr val="dk2"/>
            </a:solidFill>
            <a:prstDash val="solid"/>
            <a:round/>
            <a:headEnd len="med" w="med" type="none"/>
            <a:tailEnd len="med" w="med" type="none"/>
          </a:ln>
        </p:spPr>
      </p:cxnSp>
      <p:sp>
        <p:nvSpPr>
          <p:cNvPr id="266" name="Google Shape;266;p30"/>
          <p:cNvSpPr txBox="1"/>
          <p:nvPr/>
        </p:nvSpPr>
        <p:spPr>
          <a:xfrm>
            <a:off x="2297225" y="1413025"/>
            <a:ext cx="376200" cy="114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2</a:t>
            </a:r>
            <a:endParaRPr sz="2400"/>
          </a:p>
          <a:p>
            <a:pPr indent="0" lvl="0" marL="0" rtl="0" algn="ctr">
              <a:spcBef>
                <a:spcPts val="0"/>
              </a:spcBef>
              <a:spcAft>
                <a:spcPts val="0"/>
              </a:spcAft>
              <a:buNone/>
            </a:pPr>
            <a:r>
              <a:rPr lang="en" sz="2400"/>
              <a:t>1 1 </a:t>
            </a:r>
            <a:endParaRPr sz="1800"/>
          </a:p>
        </p:txBody>
      </p:sp>
      <p:graphicFrame>
        <p:nvGraphicFramePr>
          <p:cNvPr id="267" name="Google Shape;267;p30"/>
          <p:cNvGraphicFramePr/>
          <p:nvPr/>
        </p:nvGraphicFramePr>
        <p:xfrm>
          <a:off x="4192825" y="4167575"/>
          <a:ext cx="3000000" cy="3000000"/>
        </p:xfrm>
        <a:graphic>
          <a:graphicData uri="http://schemas.openxmlformats.org/drawingml/2006/table">
            <a:tbl>
              <a:tblPr>
                <a:noFill/>
                <a:tableStyleId>{4351FDF8-D005-446B-A44D-D2C35CC5A046}</a:tableStyleId>
              </a:tblPr>
              <a:tblGrid>
                <a:gridCol w="666925"/>
                <a:gridCol w="666925"/>
              </a:tblGrid>
              <a:tr h="551225">
                <a:tc>
                  <a:txBody>
                    <a:bodyPr>
                      <a:noAutofit/>
                    </a:bodyPr>
                    <a:lstStyle/>
                    <a:p>
                      <a:pPr indent="0" lvl="0" marL="0" rtl="0" algn="l">
                        <a:lnSpc>
                          <a:spcPct val="115000"/>
                        </a:lnSpc>
                        <a:spcBef>
                          <a:spcPts val="0"/>
                        </a:spcBef>
                        <a:spcAft>
                          <a:spcPts val="0"/>
                        </a:spcAft>
                        <a:buNone/>
                      </a:pPr>
                      <a:r>
                        <a:rPr lang="en" sz="2400">
                          <a:latin typeface="Cambria"/>
                          <a:ea typeface="Cambria"/>
                          <a:cs typeface="Cambria"/>
                          <a:sym typeface="Cambria"/>
                        </a:rPr>
                        <a:t>𝜏</a:t>
                      </a:r>
                      <a:r>
                        <a:rPr baseline="-25000" lang="en" sz="1800"/>
                        <a:t>11</a:t>
                      </a:r>
                      <a:endParaRPr baseline="-25000" sz="18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2400">
                          <a:latin typeface="Cambria"/>
                          <a:ea typeface="Cambria"/>
                          <a:cs typeface="Cambria"/>
                          <a:sym typeface="Cambria"/>
                        </a:rPr>
                        <a:t>𝜏</a:t>
                      </a:r>
                      <a:r>
                        <a:rPr baseline="-25000" lang="en" sz="1800"/>
                        <a:t>13</a:t>
                      </a:r>
                      <a:endParaRPr baseline="-25000" sz="18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68" name="Google Shape;268;p30"/>
          <p:cNvGraphicFramePr/>
          <p:nvPr/>
        </p:nvGraphicFramePr>
        <p:xfrm>
          <a:off x="4292000" y="170750"/>
          <a:ext cx="3000000" cy="3000000"/>
        </p:xfrm>
        <a:graphic>
          <a:graphicData uri="http://schemas.openxmlformats.org/drawingml/2006/table">
            <a:tbl>
              <a:tblPr>
                <a:noFill/>
                <a:tableStyleId>{4351FDF8-D005-446B-A44D-D2C35CC5A046}</a:tableStyleId>
              </a:tblPr>
              <a:tblGrid>
                <a:gridCol w="666925"/>
              </a:tblGrid>
              <a:tr h="551225">
                <a:tc>
                  <a:txBody>
                    <a:bodyPr>
                      <a:noAutofit/>
                    </a:bodyPr>
                    <a:lstStyle/>
                    <a:p>
                      <a:pPr indent="0" lvl="0" marL="0" rtl="0" algn="l">
                        <a:lnSpc>
                          <a:spcPct val="115000"/>
                        </a:lnSpc>
                        <a:spcBef>
                          <a:spcPts val="0"/>
                        </a:spcBef>
                        <a:spcAft>
                          <a:spcPts val="0"/>
                        </a:spcAft>
                        <a:buNone/>
                      </a:pPr>
                      <a:r>
                        <a:rPr lang="en" sz="2400">
                          <a:latin typeface="Cambria"/>
                          <a:ea typeface="Cambria"/>
                          <a:cs typeface="Cambria"/>
                          <a:sym typeface="Cambria"/>
                        </a:rPr>
                        <a:t>𝜏</a:t>
                      </a:r>
                      <a:r>
                        <a:rPr baseline="-25000" lang="en" sz="1800"/>
                        <a:t>22</a:t>
                      </a:r>
                      <a:endParaRPr baseline="-25000" sz="18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69" name="Google Shape;269;p30"/>
          <p:cNvGraphicFramePr/>
          <p:nvPr/>
        </p:nvGraphicFramePr>
        <p:xfrm>
          <a:off x="7650988" y="916475"/>
          <a:ext cx="3000000" cy="3000000"/>
        </p:xfrm>
        <a:graphic>
          <a:graphicData uri="http://schemas.openxmlformats.org/drawingml/2006/table">
            <a:tbl>
              <a:tblPr>
                <a:noFill/>
                <a:tableStyleId>{4351FDF8-D005-446B-A44D-D2C35CC5A046}</a:tableStyleId>
              </a:tblPr>
              <a:tblGrid>
                <a:gridCol w="666925"/>
              </a:tblGrid>
              <a:tr h="551225">
                <a:tc>
                  <a:txBody>
                    <a:bodyPr>
                      <a:noAutofit/>
                    </a:bodyPr>
                    <a:lstStyle/>
                    <a:p>
                      <a:pPr indent="0" lvl="0" marL="0" rtl="0" algn="l">
                        <a:lnSpc>
                          <a:spcPct val="115000"/>
                        </a:lnSpc>
                        <a:spcBef>
                          <a:spcPts val="0"/>
                        </a:spcBef>
                        <a:spcAft>
                          <a:spcPts val="0"/>
                        </a:spcAft>
                        <a:buNone/>
                      </a:pPr>
                      <a:r>
                        <a:rPr lang="en" sz="2400">
                          <a:latin typeface="Cambria"/>
                          <a:ea typeface="Cambria"/>
                          <a:cs typeface="Cambria"/>
                          <a:sym typeface="Cambria"/>
                        </a:rPr>
                        <a:t>𝜏</a:t>
                      </a:r>
                      <a:r>
                        <a:rPr baseline="-25000" lang="en" sz="1800"/>
                        <a:t>33</a:t>
                      </a:r>
                      <a:endParaRPr baseline="-25000" sz="18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70" name="Google Shape;270;p30"/>
          <p:cNvSpPr txBox="1"/>
          <p:nvPr/>
        </p:nvSpPr>
        <p:spPr>
          <a:xfrm>
            <a:off x="-3271100" y="351700"/>
            <a:ext cx="3130800" cy="47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Great! Now the sum of each row shows us we can assign a row subset to each datacenter. </a:t>
            </a:r>
            <a:endParaRPr/>
          </a:p>
          <a:p>
            <a:pPr indent="-317500" lvl="0" marL="457200" rtl="0" algn="l">
              <a:spcBef>
                <a:spcPts val="0"/>
              </a:spcBef>
              <a:spcAft>
                <a:spcPts val="0"/>
              </a:spcAft>
              <a:buSzPts val="1400"/>
              <a:buChar char="-"/>
            </a:pPr>
            <a:r>
              <a:rPr lang="en"/>
              <a:t>That way, we don't exceed the compute slots of any datacenters. </a:t>
            </a:r>
            <a:endParaRPr/>
          </a:p>
          <a:p>
            <a:pPr indent="-317500" lvl="0" marL="457200" rtl="0" algn="l">
              <a:spcBef>
                <a:spcPts val="0"/>
              </a:spcBef>
              <a:spcAft>
                <a:spcPts val="0"/>
              </a:spcAft>
              <a:buSzPts val="1400"/>
              <a:buChar char="-"/>
            </a:pPr>
            <a:r>
              <a:rPr lang="en"/>
              <a:t>What if row subset is &gt; any compute slots? What if total sum exceeds total compute cost of all datacenters put together?</a:t>
            </a:r>
            <a:endParaRPr/>
          </a:p>
          <a:p>
            <a:pPr indent="-317500" lvl="1" marL="914400" rtl="0" algn="l">
              <a:spcBef>
                <a:spcPts val="0"/>
              </a:spcBef>
              <a:spcAft>
                <a:spcPts val="0"/>
              </a:spcAft>
              <a:buSzPts val="1400"/>
              <a:buChar char="-"/>
            </a:pPr>
            <a:r>
              <a:rPr lang="en"/>
              <a:t>If that happens, you're breaking a constraint of compute slots which means holy crap you have another problem entirely. (Using too much compute power)</a:t>
            </a:r>
            <a:endParaRPr/>
          </a:p>
          <a:p>
            <a:pPr indent="-317500" lvl="1" marL="914400" rtl="0" algn="l">
              <a:spcBef>
                <a:spcPts val="0"/>
              </a:spcBef>
              <a:spcAft>
                <a:spcPts val="0"/>
              </a:spcAft>
              <a:buSzPts val="1400"/>
              <a:buChar char="-"/>
            </a:pPr>
            <a:r>
              <a:rPr lang="en"/>
              <a:t>Can solve this by waiting for a timeout, reallocate. Or split the task into several tasks.</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Stack congestion control</a:t>
            </a:r>
            <a:endParaRPr/>
          </a:p>
        </p:txBody>
      </p:sp>
      <p:sp>
        <p:nvSpPr>
          <p:cNvPr id="276" name="Google Shape;27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it :- </a:t>
            </a:r>
            <a:endParaRPr/>
          </a:p>
          <a:p>
            <a:pPr indent="-342900" lvl="0" marL="457200" rtl="0" algn="l">
              <a:spcBef>
                <a:spcPts val="500"/>
              </a:spcBef>
              <a:spcAft>
                <a:spcPts val="0"/>
              </a:spcAft>
              <a:buSzPts val="1800"/>
              <a:buChar char="●"/>
            </a:pPr>
            <a:r>
              <a:rPr lang="en"/>
              <a:t>here a distributed host based allocation design whereby </a:t>
            </a:r>
            <a:endParaRPr/>
          </a:p>
          <a:p>
            <a:pPr indent="0" lvl="0" marL="457200" rtl="0" algn="l">
              <a:spcBef>
                <a:spcPts val="500"/>
              </a:spcBef>
              <a:spcAft>
                <a:spcPts val="0"/>
              </a:spcAft>
              <a:buNone/>
            </a:pPr>
            <a:r>
              <a:t/>
            </a:r>
            <a:endParaRPr/>
          </a:p>
          <a:p>
            <a:pPr indent="-342900" lvl="0" marL="457200" rtl="0" algn="l">
              <a:spcBef>
                <a:spcPts val="500"/>
              </a:spcBef>
              <a:spcAft>
                <a:spcPts val="0"/>
              </a:spcAft>
              <a:buSzPts val="1800"/>
              <a:buChar char="●"/>
            </a:pPr>
            <a:r>
              <a:rPr lang="en"/>
              <a:t>UCC manages competition amongst divisions ,</a:t>
            </a:r>
            <a:endParaRPr/>
          </a:p>
          <a:p>
            <a:pPr indent="0" lvl="0" marL="0" rtl="0" algn="l">
              <a:spcBef>
                <a:spcPts val="500"/>
              </a:spcBef>
              <a:spcAft>
                <a:spcPts val="0"/>
              </a:spcAft>
              <a:buNone/>
            </a:pPr>
            <a:r>
              <a:t/>
            </a:r>
            <a:endParaRPr/>
          </a:p>
          <a:p>
            <a:pPr indent="-342900" lvl="0" marL="457200" rtl="0" algn="l">
              <a:spcBef>
                <a:spcPts val="500"/>
              </a:spcBef>
              <a:spcAft>
                <a:spcPts val="0"/>
              </a:spcAft>
              <a:buSzPts val="1800"/>
              <a:buChar char="●"/>
            </a:pPr>
            <a:r>
              <a:rPr lang="en"/>
              <a:t>PCC optimises its performance objective</a:t>
            </a:r>
            <a:endParaRPr/>
          </a:p>
          <a:p>
            <a:pPr indent="0" lvl="0" marL="0" rtl="0" algn="l">
              <a:spcBef>
                <a:spcPts val="500"/>
              </a:spcBef>
              <a:spcAft>
                <a:spcPts val="5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Char char="●"/>
            </a:pPr>
            <a:r>
              <a:rPr lang="en"/>
              <a:t>Today, datacenters manage huge data flows across the world that lead to oversubscription, </a:t>
            </a:r>
            <a:r>
              <a:rPr lang="en"/>
              <a:t>efficiency</a:t>
            </a:r>
            <a:r>
              <a:rPr lang="en"/>
              <a:t> loss, and missed deadlines. </a:t>
            </a:r>
            <a:endParaRPr/>
          </a:p>
          <a:p>
            <a:pPr indent="-342900" lvl="0" marL="457200" rtl="0" algn="l">
              <a:lnSpc>
                <a:spcPct val="114000"/>
              </a:lnSpc>
              <a:spcBef>
                <a:spcPts val="500"/>
              </a:spcBef>
              <a:spcAft>
                <a:spcPts val="0"/>
              </a:spcAft>
              <a:buSzPts val="1800"/>
              <a:buChar char="●"/>
            </a:pPr>
            <a:r>
              <a:rPr lang="en"/>
              <a:t>One problem is the need to fairly schedule jobs across a geo-distributed network.</a:t>
            </a:r>
            <a:endParaRPr sz="2400"/>
          </a:p>
          <a:p>
            <a:pPr indent="-317500" lvl="1" marL="914400" rtl="0" algn="l">
              <a:lnSpc>
                <a:spcPct val="114000"/>
              </a:lnSpc>
              <a:spcBef>
                <a:spcPts val="500"/>
              </a:spcBef>
              <a:spcAft>
                <a:spcPts val="0"/>
              </a:spcAft>
              <a:buSzPts val="1400"/>
              <a:buChar char="○"/>
            </a:pPr>
            <a:r>
              <a:rPr lang="en"/>
              <a:t>Previous research has shown many attempts but require either hardware modifications or lack variables that need to be addressed. </a:t>
            </a:r>
            <a:endParaRPr/>
          </a:p>
          <a:p>
            <a:pPr indent="-342900" lvl="0" marL="457200" rtl="0" algn="l">
              <a:lnSpc>
                <a:spcPct val="114000"/>
              </a:lnSpc>
              <a:spcBef>
                <a:spcPts val="500"/>
              </a:spcBef>
              <a:spcAft>
                <a:spcPts val="0"/>
              </a:spcAft>
              <a:buSzPts val="1800"/>
              <a:buChar char="●"/>
            </a:pPr>
            <a:r>
              <a:rPr lang="en"/>
              <a:t>Another problem lies in the unique congestion control of different, competitive flows within a datacenter.</a:t>
            </a:r>
            <a:endParaRPr/>
          </a:p>
          <a:p>
            <a:pPr indent="-317500" lvl="1" marL="914400" rtl="0" algn="l">
              <a:lnSpc>
                <a:spcPct val="114000"/>
              </a:lnSpc>
              <a:spcBef>
                <a:spcPts val="500"/>
              </a:spcBef>
              <a:spcAft>
                <a:spcPts val="500"/>
              </a:spcAft>
              <a:buSzPts val="1400"/>
              <a:buChar char="○"/>
            </a:pPr>
            <a:r>
              <a:rPr lang="en"/>
              <a:t>In the past, managing congestion meant switch modifications or breaking of transport layer protocols.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all flows the same ?</a:t>
            </a:r>
            <a:endParaRPr/>
          </a:p>
        </p:txBody>
      </p:sp>
      <p:sp>
        <p:nvSpPr>
          <p:cNvPr id="282" name="Google Shape;28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a:t>
            </a:r>
            <a:endParaRPr/>
          </a:p>
          <a:p>
            <a:pPr indent="0" lvl="0" marL="0" rtl="0" algn="l">
              <a:spcBef>
                <a:spcPts val="500"/>
              </a:spcBef>
              <a:spcAft>
                <a:spcPts val="0"/>
              </a:spcAft>
              <a:buNone/>
            </a:pPr>
            <a:r>
              <a:t/>
            </a:r>
            <a:endParaRPr/>
          </a:p>
          <a:p>
            <a:pPr indent="0" lvl="0" marL="0" rtl="0" algn="l">
              <a:spcBef>
                <a:spcPts val="500"/>
              </a:spcBef>
              <a:spcAft>
                <a:spcPts val="0"/>
              </a:spcAft>
              <a:buNone/>
            </a:pPr>
            <a:r>
              <a:t/>
            </a:r>
            <a:endParaRPr/>
          </a:p>
          <a:p>
            <a:pPr indent="-342900" lvl="0" marL="457200" rtl="0" algn="l">
              <a:spcBef>
                <a:spcPts val="500"/>
              </a:spcBef>
              <a:spcAft>
                <a:spcPts val="0"/>
              </a:spcAft>
              <a:buSzPts val="1800"/>
              <a:buChar char="●"/>
            </a:pPr>
            <a:r>
              <a:rPr lang="en"/>
              <a:t>flows have different objectives</a:t>
            </a:r>
            <a:endParaRPr/>
          </a:p>
          <a:p>
            <a:pPr indent="0" lvl="0" marL="0" rtl="0" algn="l">
              <a:spcBef>
                <a:spcPts val="500"/>
              </a:spcBef>
              <a:spcAft>
                <a:spcPts val="0"/>
              </a:spcAft>
              <a:buNone/>
            </a:pPr>
            <a:r>
              <a:t/>
            </a:r>
            <a:endParaRPr/>
          </a:p>
          <a:p>
            <a:pPr indent="0" lvl="0" marL="0" rtl="0" algn="l">
              <a:spcBef>
                <a:spcPts val="500"/>
              </a:spcBef>
              <a:spcAft>
                <a:spcPts val="0"/>
              </a:spcAft>
              <a:buNone/>
            </a:pPr>
            <a:r>
              <a:rPr lang="en"/>
              <a:t>Why so?</a:t>
            </a:r>
            <a:endParaRPr/>
          </a:p>
          <a:p>
            <a:pPr indent="0" lvl="0" marL="0" rtl="0" algn="l">
              <a:spcBef>
                <a:spcPts val="500"/>
              </a:spcBef>
              <a:spcAft>
                <a:spcPts val="0"/>
              </a:spcAft>
              <a:buNone/>
            </a:pPr>
            <a:r>
              <a:t/>
            </a:r>
            <a:endParaRPr/>
          </a:p>
          <a:p>
            <a:pPr indent="-342900" lvl="0" marL="457200" rtl="0" algn="l">
              <a:spcBef>
                <a:spcPts val="500"/>
              </a:spcBef>
              <a:spcAft>
                <a:spcPts val="0"/>
              </a:spcAft>
              <a:buSzPts val="1800"/>
              <a:buChar char="●"/>
            </a:pPr>
            <a:r>
              <a:rPr lang="en"/>
              <a:t> varying service requirements</a:t>
            </a:r>
            <a:endParaRPr/>
          </a:p>
          <a:p>
            <a:pPr indent="0" lvl="0" marL="0" rtl="0" algn="l">
              <a:spcBef>
                <a:spcPts val="500"/>
              </a:spcBef>
              <a:spcAft>
                <a:spcPts val="0"/>
              </a:spcAft>
              <a:buNone/>
            </a:pPr>
            <a:r>
              <a:rPr lang="en"/>
              <a:t>for example few may be focussed on vm’s ,containers and java processes.</a:t>
            </a:r>
            <a:endParaRPr/>
          </a:p>
          <a:p>
            <a:pPr indent="0" lvl="0" marL="0" rtl="0" algn="l">
              <a:spcBef>
                <a:spcPts val="500"/>
              </a:spcBef>
              <a:spcAft>
                <a:spcPts val="5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flows </a:t>
            </a:r>
            <a:endParaRPr/>
          </a:p>
        </p:txBody>
      </p:sp>
      <p:sp>
        <p:nvSpPr>
          <p:cNvPr id="288" name="Google Shape;28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1)Latency sensitive :-</a:t>
            </a:r>
            <a:endParaRPr/>
          </a:p>
          <a:p>
            <a:pPr indent="0" lvl="0" marL="0" rtl="0" algn="l">
              <a:spcBef>
                <a:spcPts val="500"/>
              </a:spcBef>
              <a:spcAft>
                <a:spcPts val="0"/>
              </a:spcAft>
              <a:buNone/>
            </a:pPr>
            <a:r>
              <a:t/>
            </a:r>
            <a:endParaRPr/>
          </a:p>
          <a:p>
            <a:pPr indent="-342900" lvl="0" marL="457200" rtl="0" algn="l">
              <a:spcBef>
                <a:spcPts val="500"/>
              </a:spcBef>
              <a:spcAft>
                <a:spcPts val="0"/>
              </a:spcAft>
              <a:buSzPts val="1800"/>
              <a:buChar char="●"/>
            </a:pPr>
            <a:r>
              <a:rPr lang="en"/>
              <a:t>means service is in queue after queue copies of tasks in multiple servers .</a:t>
            </a:r>
            <a:endParaRPr/>
          </a:p>
          <a:p>
            <a:pPr indent="0" lvl="0" marL="0" rtl="0" algn="l">
              <a:spcBef>
                <a:spcPts val="500"/>
              </a:spcBef>
              <a:spcAft>
                <a:spcPts val="0"/>
              </a:spcAft>
              <a:buNone/>
            </a:pPr>
            <a:r>
              <a:t/>
            </a:r>
            <a:endParaRPr/>
          </a:p>
          <a:p>
            <a:pPr indent="-342900" lvl="0" marL="457200" rtl="0" algn="l">
              <a:spcBef>
                <a:spcPts val="500"/>
              </a:spcBef>
              <a:spcAft>
                <a:spcPts val="0"/>
              </a:spcAft>
              <a:buSzPts val="1800"/>
              <a:buChar char="●"/>
            </a:pPr>
            <a:r>
              <a:rPr lang="en"/>
              <a:t>Agenda:- difference in computational time can be adjusted</a:t>
            </a:r>
            <a:endParaRPr/>
          </a:p>
          <a:p>
            <a:pPr indent="0" lvl="0" marL="457200" rtl="0" algn="l">
              <a:spcBef>
                <a:spcPts val="500"/>
              </a:spcBef>
              <a:spcAft>
                <a:spcPts val="0"/>
              </a:spcAft>
              <a:buNone/>
            </a:pPr>
            <a:r>
              <a:t/>
            </a:r>
            <a:endParaRPr/>
          </a:p>
          <a:p>
            <a:pPr indent="0" lvl="0" marL="0" rtl="0" algn="l">
              <a:spcBef>
                <a:spcPts val="500"/>
              </a:spcBef>
              <a:spcAft>
                <a:spcPts val="0"/>
              </a:spcAft>
              <a:buNone/>
            </a:pPr>
            <a:r>
              <a:rPr lang="en"/>
              <a:t>2)deadline sensitive:-</a:t>
            </a:r>
            <a:endParaRPr/>
          </a:p>
          <a:p>
            <a:pPr indent="0" lvl="0" marL="0" rtl="0" algn="l">
              <a:spcBef>
                <a:spcPts val="500"/>
              </a:spcBef>
              <a:spcAft>
                <a:spcPts val="0"/>
              </a:spcAft>
              <a:buNone/>
            </a:pPr>
            <a:r>
              <a:t/>
            </a:r>
            <a:endParaRPr/>
          </a:p>
          <a:p>
            <a:pPr indent="-342900" lvl="0" marL="457200" rtl="0" algn="l">
              <a:spcBef>
                <a:spcPts val="500"/>
              </a:spcBef>
              <a:spcAft>
                <a:spcPts val="0"/>
              </a:spcAft>
              <a:buSzPts val="1800"/>
              <a:buChar char="●"/>
            </a:pPr>
            <a:r>
              <a:rPr lang="en"/>
              <a:t>c</a:t>
            </a:r>
            <a:r>
              <a:rPr lang="en" sz="1350">
                <a:solidFill>
                  <a:srgbClr val="2E2E2E"/>
                </a:solidFill>
                <a:latin typeface="Georgia"/>
                <a:ea typeface="Georgia"/>
                <a:cs typeface="Georgia"/>
                <a:sym typeface="Georgia"/>
              </a:rPr>
              <a:t>urrent distributed resource access models provide varying degrees of resource control: from limited or none in grid batch systems to explicit in cloud systems.</a:t>
            </a:r>
            <a:endParaRPr sz="1350">
              <a:solidFill>
                <a:srgbClr val="2E2E2E"/>
              </a:solidFill>
              <a:latin typeface="Georgia"/>
              <a:ea typeface="Georgia"/>
              <a:cs typeface="Georgia"/>
              <a:sym typeface="Georgia"/>
            </a:endParaRPr>
          </a:p>
          <a:p>
            <a:pPr indent="0" lvl="0" marL="0" rtl="0" algn="l">
              <a:spcBef>
                <a:spcPts val="500"/>
              </a:spcBef>
              <a:spcAft>
                <a:spcPts val="0"/>
              </a:spcAft>
              <a:buNone/>
            </a:pPr>
            <a:r>
              <a:rPr lang="en" sz="1350">
                <a:solidFill>
                  <a:srgbClr val="2E2E2E"/>
                </a:solidFill>
                <a:latin typeface="Georgia"/>
                <a:ea typeface="Georgia"/>
                <a:cs typeface="Georgia"/>
                <a:sym typeface="Georgia"/>
              </a:rPr>
              <a:t>Agenda :- orchestration possible at reasonable costs on batch queue grid and cloud systems with or without explicit resource control.</a:t>
            </a:r>
            <a:endParaRPr sz="1350">
              <a:solidFill>
                <a:srgbClr val="2E2E2E"/>
              </a:solidFill>
              <a:latin typeface="Georgia"/>
              <a:ea typeface="Georgia"/>
              <a:cs typeface="Georgia"/>
              <a:sym typeface="Georgia"/>
            </a:endParaRPr>
          </a:p>
          <a:p>
            <a:pPr indent="0" lvl="0" marL="0" rtl="0" algn="l">
              <a:spcBef>
                <a:spcPts val="500"/>
              </a:spcBef>
              <a:spcAft>
                <a:spcPts val="0"/>
              </a:spcAft>
              <a:buNone/>
            </a:pPr>
            <a:r>
              <a:rPr lang="en" sz="1350">
                <a:solidFill>
                  <a:srgbClr val="2E2E2E"/>
                </a:solidFill>
                <a:latin typeface="Georgia"/>
                <a:ea typeface="Georgia"/>
                <a:cs typeface="Georgia"/>
                <a:sym typeface="Georgia"/>
              </a:rPr>
              <a:t>3)completion sensitive :-all the flows which share the same performance objective is classified as one tenant</a:t>
            </a:r>
            <a:endParaRPr sz="1350">
              <a:solidFill>
                <a:srgbClr val="2E2E2E"/>
              </a:solidFill>
              <a:latin typeface="Georgia"/>
              <a:ea typeface="Georgia"/>
              <a:cs typeface="Georgia"/>
              <a:sym typeface="Georgia"/>
            </a:endParaRPr>
          </a:p>
          <a:p>
            <a:pPr indent="0" lvl="0" marL="0" rtl="0" algn="l">
              <a:spcBef>
                <a:spcPts val="500"/>
              </a:spcBef>
              <a:spcAft>
                <a:spcPts val="0"/>
              </a:spcAft>
              <a:buClr>
                <a:schemeClr val="dk1"/>
              </a:buClr>
              <a:buSzPts val="1100"/>
              <a:buFont typeface="Arial"/>
              <a:buNone/>
            </a:pPr>
            <a:r>
              <a:rPr lang="en" sz="1350">
                <a:solidFill>
                  <a:srgbClr val="2E2E2E"/>
                </a:solidFill>
                <a:latin typeface="Georgia"/>
                <a:ea typeface="Georgia"/>
                <a:cs typeface="Georgia"/>
                <a:sym typeface="Georgia"/>
              </a:rPr>
              <a:t>Agenda :- minimising average flow completion time leads to improvemnet in performance</a:t>
            </a:r>
            <a:endParaRPr sz="1350">
              <a:solidFill>
                <a:srgbClr val="2E2E2E"/>
              </a:solidFill>
              <a:latin typeface="Georgia"/>
              <a:ea typeface="Georgia"/>
              <a:cs typeface="Georgia"/>
              <a:sym typeface="Georgia"/>
            </a:endParaRPr>
          </a:p>
          <a:p>
            <a:pPr indent="0" lvl="0" marL="0" rtl="0" algn="l">
              <a:spcBef>
                <a:spcPts val="500"/>
              </a:spcBef>
              <a:spcAft>
                <a:spcPts val="500"/>
              </a:spcAft>
              <a:buNone/>
            </a:pPr>
            <a:r>
              <a:t/>
            </a:r>
            <a:endParaRPr sz="1350">
              <a:solidFill>
                <a:srgbClr val="2E2E2E"/>
              </a:solidFill>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flows (contd..)</a:t>
            </a:r>
            <a:endParaRPr/>
          </a:p>
        </p:txBody>
      </p:sp>
      <p:sp>
        <p:nvSpPr>
          <p:cNvPr id="294" name="Google Shape;29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2E2E2E"/>
              </a:solidFill>
              <a:latin typeface="Georgia"/>
              <a:ea typeface="Georgia"/>
              <a:cs typeface="Georgia"/>
              <a:sym typeface="Georgia"/>
            </a:endParaRPr>
          </a:p>
          <a:p>
            <a:pPr indent="0" lvl="0" marL="0" rtl="0" algn="l">
              <a:spcBef>
                <a:spcPts val="500"/>
              </a:spcBef>
              <a:spcAft>
                <a:spcPts val="0"/>
              </a:spcAft>
              <a:buNone/>
            </a:pPr>
            <a:r>
              <a:rPr lang="en" sz="1350">
                <a:solidFill>
                  <a:srgbClr val="2E2E2E"/>
                </a:solidFill>
                <a:latin typeface="Georgia"/>
                <a:ea typeface="Georgia"/>
                <a:cs typeface="Georgia"/>
                <a:sym typeface="Georgia"/>
              </a:rPr>
              <a:t>Agenda :- orchestration possible at reasonable costs on batch queue grid and cloud systems with or without explicit resource control.</a:t>
            </a:r>
            <a:endParaRPr sz="1350">
              <a:solidFill>
                <a:srgbClr val="2E2E2E"/>
              </a:solidFill>
              <a:latin typeface="Georgia"/>
              <a:ea typeface="Georgia"/>
              <a:cs typeface="Georgia"/>
              <a:sym typeface="Georgia"/>
            </a:endParaRPr>
          </a:p>
          <a:p>
            <a:pPr indent="0" lvl="0" marL="0" rtl="0" algn="l">
              <a:spcBef>
                <a:spcPts val="500"/>
              </a:spcBef>
              <a:spcAft>
                <a:spcPts val="0"/>
              </a:spcAft>
              <a:buNone/>
            </a:pPr>
            <a:r>
              <a:t/>
            </a:r>
            <a:endParaRPr sz="1350">
              <a:solidFill>
                <a:srgbClr val="2E2E2E"/>
              </a:solidFill>
              <a:latin typeface="Georgia"/>
              <a:ea typeface="Georgia"/>
              <a:cs typeface="Georgia"/>
              <a:sym typeface="Georgia"/>
            </a:endParaRPr>
          </a:p>
          <a:p>
            <a:pPr indent="0" lvl="0" marL="0" rtl="0" algn="l">
              <a:spcBef>
                <a:spcPts val="500"/>
              </a:spcBef>
              <a:spcAft>
                <a:spcPts val="0"/>
              </a:spcAft>
              <a:buNone/>
            </a:pPr>
            <a:r>
              <a:rPr lang="en" sz="1350">
                <a:solidFill>
                  <a:srgbClr val="2E2E2E"/>
                </a:solidFill>
                <a:latin typeface="Georgia"/>
                <a:ea typeface="Georgia"/>
                <a:cs typeface="Georgia"/>
                <a:sym typeface="Georgia"/>
              </a:rPr>
              <a:t>3)completion sensitive :-</a:t>
            </a:r>
            <a:endParaRPr sz="1350">
              <a:solidFill>
                <a:srgbClr val="2E2E2E"/>
              </a:solidFill>
              <a:latin typeface="Georgia"/>
              <a:ea typeface="Georgia"/>
              <a:cs typeface="Georgia"/>
              <a:sym typeface="Georgia"/>
            </a:endParaRPr>
          </a:p>
          <a:p>
            <a:pPr indent="0" lvl="0" marL="0" rtl="0" algn="l">
              <a:spcBef>
                <a:spcPts val="500"/>
              </a:spcBef>
              <a:spcAft>
                <a:spcPts val="0"/>
              </a:spcAft>
              <a:buNone/>
            </a:pPr>
            <a:r>
              <a:t/>
            </a:r>
            <a:endParaRPr sz="1350">
              <a:solidFill>
                <a:srgbClr val="2E2E2E"/>
              </a:solidFill>
              <a:latin typeface="Georgia"/>
              <a:ea typeface="Georgia"/>
              <a:cs typeface="Georgia"/>
              <a:sym typeface="Georgia"/>
            </a:endParaRPr>
          </a:p>
          <a:p>
            <a:pPr indent="-314325" lvl="0" marL="457200" rtl="0" algn="l">
              <a:spcBef>
                <a:spcPts val="500"/>
              </a:spcBef>
              <a:spcAft>
                <a:spcPts val="0"/>
              </a:spcAft>
              <a:buClr>
                <a:srgbClr val="2E2E2E"/>
              </a:buClr>
              <a:buSzPts val="1350"/>
              <a:buFont typeface="Georgia"/>
              <a:buChar char="●"/>
            </a:pPr>
            <a:r>
              <a:rPr lang="en" sz="1350">
                <a:solidFill>
                  <a:srgbClr val="2E2E2E"/>
                </a:solidFill>
                <a:latin typeface="Georgia"/>
                <a:ea typeface="Georgia"/>
                <a:cs typeface="Georgia"/>
                <a:sym typeface="Georgia"/>
              </a:rPr>
              <a:t>all the flows which share the same performance objective is classified as one tenant</a:t>
            </a:r>
            <a:endParaRPr sz="1350">
              <a:solidFill>
                <a:srgbClr val="2E2E2E"/>
              </a:solidFill>
              <a:latin typeface="Georgia"/>
              <a:ea typeface="Georgia"/>
              <a:cs typeface="Georgia"/>
              <a:sym typeface="Georgia"/>
            </a:endParaRPr>
          </a:p>
          <a:p>
            <a:pPr indent="0" lvl="0" marL="0" rtl="0" algn="l">
              <a:spcBef>
                <a:spcPts val="500"/>
              </a:spcBef>
              <a:spcAft>
                <a:spcPts val="0"/>
              </a:spcAft>
              <a:buNone/>
            </a:pPr>
            <a:r>
              <a:t/>
            </a:r>
            <a:endParaRPr sz="1350">
              <a:solidFill>
                <a:srgbClr val="2E2E2E"/>
              </a:solidFill>
              <a:latin typeface="Georgia"/>
              <a:ea typeface="Georgia"/>
              <a:cs typeface="Georgia"/>
              <a:sym typeface="Georgia"/>
            </a:endParaRPr>
          </a:p>
          <a:p>
            <a:pPr indent="0" lvl="0" marL="0" rtl="0" algn="l">
              <a:spcBef>
                <a:spcPts val="500"/>
              </a:spcBef>
              <a:spcAft>
                <a:spcPts val="500"/>
              </a:spcAft>
              <a:buClr>
                <a:schemeClr val="dk1"/>
              </a:buClr>
              <a:buSzPts val="1100"/>
              <a:buFont typeface="Arial"/>
              <a:buNone/>
            </a:pPr>
            <a:r>
              <a:rPr lang="en" sz="1350">
                <a:solidFill>
                  <a:srgbClr val="2E2E2E"/>
                </a:solidFill>
                <a:latin typeface="Georgia"/>
                <a:ea typeface="Georgia"/>
                <a:cs typeface="Georgia"/>
                <a:sym typeface="Georgia"/>
              </a:rPr>
              <a:t>Agenda :- minimising average flow completion time leads to improvement in performance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 of SCO</a:t>
            </a:r>
            <a:endParaRPr/>
          </a:p>
        </p:txBody>
      </p:sp>
      <p:sp>
        <p:nvSpPr>
          <p:cNvPr id="300" name="Google Shape;30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500"/>
              </a:spcBef>
              <a:spcAft>
                <a:spcPts val="0"/>
              </a:spcAft>
              <a:buSzPts val="1800"/>
              <a:buChar char="●"/>
            </a:pPr>
            <a:r>
              <a:rPr lang="en"/>
              <a:t>to achieve performance isolation ,admins can assign weights to different divisions that share underlying nature</a:t>
            </a:r>
            <a:endParaRPr/>
          </a:p>
          <a:p>
            <a:pPr indent="0" lvl="0" marL="0" rtl="0" algn="l">
              <a:spcBef>
                <a:spcPts val="500"/>
              </a:spcBef>
              <a:spcAft>
                <a:spcPts val="0"/>
              </a:spcAft>
              <a:buNone/>
            </a:pPr>
            <a:r>
              <a:t/>
            </a:r>
            <a:endParaRPr/>
          </a:p>
          <a:p>
            <a:pPr indent="0" lvl="0" marL="0" rtl="0" algn="l">
              <a:spcBef>
                <a:spcPts val="500"/>
              </a:spcBef>
              <a:spcAft>
                <a:spcPts val="0"/>
              </a:spcAft>
              <a:buNone/>
            </a:pPr>
            <a:r>
              <a:rPr b="1" lang="en" u="sng"/>
              <a:t>Limitiations</a:t>
            </a:r>
            <a:endParaRPr b="1" u="sng"/>
          </a:p>
          <a:p>
            <a:pPr indent="-342900" lvl="0" marL="457200" rtl="0" algn="l">
              <a:spcBef>
                <a:spcPts val="500"/>
              </a:spcBef>
              <a:spcAft>
                <a:spcPts val="0"/>
              </a:spcAft>
              <a:buSzPts val="1800"/>
              <a:buChar char="●"/>
            </a:pPr>
            <a:r>
              <a:rPr lang="en"/>
              <a:t>different approaches may detect congestion differently</a:t>
            </a:r>
            <a:endParaRPr/>
          </a:p>
          <a:p>
            <a:pPr indent="0" lvl="0" marL="457200" rtl="0" algn="l">
              <a:spcBef>
                <a:spcPts val="500"/>
              </a:spcBef>
              <a:spcAft>
                <a:spcPts val="0"/>
              </a:spcAft>
              <a:buNone/>
            </a:pPr>
            <a:r>
              <a:t/>
            </a:r>
            <a:endParaRPr/>
          </a:p>
          <a:p>
            <a:pPr indent="-342900" lvl="0" marL="457200" rtl="0" algn="l">
              <a:spcBef>
                <a:spcPts val="500"/>
              </a:spcBef>
              <a:spcAft>
                <a:spcPts val="0"/>
              </a:spcAft>
              <a:buSzPts val="1800"/>
              <a:buChar char="●"/>
            </a:pPr>
            <a:r>
              <a:rPr lang="en"/>
              <a:t>difference in priority of cs and ds</a:t>
            </a:r>
            <a:endParaRPr/>
          </a:p>
          <a:p>
            <a:pPr indent="0" lvl="0" marL="457200" rtl="0" algn="l">
              <a:spcBef>
                <a:spcPts val="500"/>
              </a:spcBef>
              <a:spcAft>
                <a:spcPts val="0"/>
              </a:spcAft>
              <a:buNone/>
            </a:pPr>
            <a:r>
              <a:t/>
            </a:r>
            <a:endParaRPr/>
          </a:p>
          <a:p>
            <a:pPr indent="-342900" lvl="0" marL="457200" rtl="0" algn="l">
              <a:spcBef>
                <a:spcPts val="500"/>
              </a:spcBef>
              <a:spcAft>
                <a:spcPts val="0"/>
              </a:spcAft>
              <a:buSzPts val="1800"/>
              <a:buChar char="●"/>
            </a:pPr>
            <a:r>
              <a:rPr lang="en"/>
              <a:t>fst pass may offer optimization but needs an ideally scalable control plane and time synchronization</a:t>
            </a:r>
            <a:endParaRPr/>
          </a:p>
          <a:p>
            <a:pPr indent="0" lvl="0" marL="0" rtl="0" algn="l">
              <a:spcBef>
                <a:spcPts val="500"/>
              </a:spcBef>
              <a:spcAft>
                <a:spcPts val="5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solutions</a:t>
            </a:r>
            <a:endParaRPr/>
          </a:p>
        </p:txBody>
      </p:sp>
      <p:sp>
        <p:nvSpPr>
          <p:cNvPr id="306" name="Google Shape;30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1 :-</a:t>
            </a:r>
            <a:endParaRPr/>
          </a:p>
          <a:p>
            <a:pPr indent="0" lvl="0" marL="0" rtl="0" algn="l">
              <a:spcBef>
                <a:spcPts val="500"/>
              </a:spcBef>
              <a:spcAft>
                <a:spcPts val="0"/>
              </a:spcAft>
              <a:buNone/>
            </a:pPr>
            <a:r>
              <a:t/>
            </a:r>
            <a:endParaRPr/>
          </a:p>
          <a:p>
            <a:pPr indent="-342900" lvl="0" marL="457200" rtl="0" algn="l">
              <a:spcBef>
                <a:spcPts val="500"/>
              </a:spcBef>
              <a:spcAft>
                <a:spcPts val="0"/>
              </a:spcAft>
              <a:buSzPts val="1800"/>
              <a:buChar char="●"/>
            </a:pPr>
            <a:r>
              <a:rPr lang="en"/>
              <a:t>Achieve weighted bandwidth allocation by controlling active flows within each division in a distributed transparent way</a:t>
            </a:r>
            <a:endParaRPr/>
          </a:p>
          <a:p>
            <a:pPr indent="-342900" lvl="0" marL="457200" rtl="0" algn="l">
              <a:spcBef>
                <a:spcPts val="0"/>
              </a:spcBef>
              <a:spcAft>
                <a:spcPts val="0"/>
              </a:spcAft>
              <a:buSzPts val="1800"/>
              <a:buChar char="●"/>
            </a:pPr>
            <a:r>
              <a:rPr lang="en"/>
              <a:t>Solution :-SCC introduces tenant-objective tunnel</a:t>
            </a:r>
            <a:endParaRPr/>
          </a:p>
          <a:p>
            <a:pPr indent="0" lvl="0" marL="0" rtl="0" algn="l">
              <a:spcBef>
                <a:spcPts val="500"/>
              </a:spcBef>
              <a:spcAft>
                <a:spcPts val="0"/>
              </a:spcAft>
              <a:buNone/>
            </a:pPr>
            <a:r>
              <a:t/>
            </a:r>
            <a:endParaRPr/>
          </a:p>
          <a:p>
            <a:pPr indent="0" lvl="0" marL="0" rtl="0" algn="l">
              <a:spcBef>
                <a:spcPts val="500"/>
              </a:spcBef>
              <a:spcAft>
                <a:spcPts val="0"/>
              </a:spcAft>
              <a:buNone/>
            </a:pPr>
            <a:r>
              <a:rPr lang="en"/>
              <a:t>Challenge  2</a:t>
            </a:r>
            <a:endParaRPr/>
          </a:p>
          <a:p>
            <a:pPr indent="-342900" lvl="0" marL="457200" rtl="0" algn="l">
              <a:spcBef>
                <a:spcPts val="500"/>
              </a:spcBef>
              <a:spcAft>
                <a:spcPts val="0"/>
              </a:spcAft>
              <a:buSzPts val="1800"/>
              <a:buChar char="●"/>
            </a:pPr>
            <a:r>
              <a:rPr lang="en"/>
              <a:t>how to support 2 congestion control mechanisms</a:t>
            </a:r>
            <a:endParaRPr/>
          </a:p>
          <a:p>
            <a:pPr indent="-342900" lvl="0" marL="457200" rtl="0" algn="l">
              <a:spcBef>
                <a:spcPts val="0"/>
              </a:spcBef>
              <a:spcAft>
                <a:spcPts val="0"/>
              </a:spcAft>
              <a:buSzPts val="1800"/>
              <a:buChar char="●"/>
            </a:pPr>
            <a:r>
              <a:rPr lang="en"/>
              <a:t>Solution :- Congestion signal </a:t>
            </a:r>
            <a:endParaRPr/>
          </a:p>
          <a:p>
            <a:pPr indent="0" lvl="0" marL="0" rtl="0" algn="l">
              <a:spcBef>
                <a:spcPts val="500"/>
              </a:spcBef>
              <a:spcAft>
                <a:spcPts val="0"/>
              </a:spcAft>
              <a:buNone/>
            </a:pPr>
            <a:r>
              <a:rPr lang="en"/>
              <a:t>b)Control Law</a:t>
            </a:r>
            <a:endParaRPr/>
          </a:p>
          <a:p>
            <a:pPr indent="0" lvl="0" marL="0" rtl="0" algn="l">
              <a:spcBef>
                <a:spcPts val="500"/>
              </a:spcBef>
              <a:spcAft>
                <a:spcPts val="5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312" name="Google Shape;312;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2000"/>
              </a:lnSpc>
              <a:spcBef>
                <a:spcPts val="0"/>
              </a:spcBef>
              <a:spcAft>
                <a:spcPts val="0"/>
              </a:spcAft>
              <a:buSzPts val="1800"/>
              <a:buChar char="●"/>
            </a:pPr>
            <a:r>
              <a:rPr lang="en"/>
              <a:t>Modeling a utility function in python</a:t>
            </a:r>
            <a:endParaRPr/>
          </a:p>
          <a:p>
            <a:pPr indent="-330200" lvl="1" marL="914400" rtl="0" algn="l">
              <a:lnSpc>
                <a:spcPct val="112000"/>
              </a:lnSpc>
              <a:spcBef>
                <a:spcPts val="0"/>
              </a:spcBef>
              <a:spcAft>
                <a:spcPts val="0"/>
              </a:spcAft>
              <a:buSzPts val="1600"/>
              <a:buChar char="○"/>
            </a:pPr>
            <a:r>
              <a:rPr lang="en" sz="1600"/>
              <a:t>Chen's (Scheduling Jobs) paper is actually a PhD thesis that expands a lot for the problem.</a:t>
            </a:r>
            <a:endParaRPr sz="1600"/>
          </a:p>
          <a:p>
            <a:pPr indent="-330200" lvl="1" marL="914400" rtl="0" algn="l">
              <a:lnSpc>
                <a:spcPct val="112000"/>
              </a:lnSpc>
              <a:spcBef>
                <a:spcPts val="0"/>
              </a:spcBef>
              <a:spcAft>
                <a:spcPts val="0"/>
              </a:spcAft>
              <a:buSzPts val="1600"/>
              <a:buChar char="○"/>
            </a:pPr>
            <a:r>
              <a:rPr lang="en" sz="1600"/>
              <a:t>Actually addresses congestion between flows like the second (Stacked Congestion Control) paper. </a:t>
            </a:r>
            <a:endParaRPr sz="1600"/>
          </a:p>
          <a:p>
            <a:pPr indent="-342900" lvl="0" marL="457200" rtl="0" algn="l">
              <a:lnSpc>
                <a:spcPct val="112000"/>
              </a:lnSpc>
              <a:spcBef>
                <a:spcPts val="0"/>
              </a:spcBef>
              <a:spcAft>
                <a:spcPts val="0"/>
              </a:spcAft>
              <a:buSzPts val="1800"/>
              <a:buChar char="●"/>
            </a:pPr>
            <a:r>
              <a:rPr lang="en"/>
              <a:t>We want to create a utility function across the tasks of each datacenter. This can be computed for every task along with their constraints.</a:t>
            </a:r>
            <a:endParaRPr/>
          </a:p>
          <a:p>
            <a:pPr indent="-330200" lvl="1" marL="914400" rtl="0" algn="l">
              <a:lnSpc>
                <a:spcPct val="112000"/>
              </a:lnSpc>
              <a:spcBef>
                <a:spcPts val="0"/>
              </a:spcBef>
              <a:spcAft>
                <a:spcPts val="0"/>
              </a:spcAft>
              <a:buSzPts val="1600"/>
              <a:buChar char="○"/>
            </a:pPr>
            <a:r>
              <a:rPr lang="en" sz="1600"/>
              <a:t>Optimize for utility vs minimizing worst completion time jobs</a:t>
            </a:r>
            <a:endParaRPr sz="1600"/>
          </a:p>
          <a:p>
            <a:pPr indent="-342900" lvl="0" marL="457200" rtl="0" algn="l">
              <a:lnSpc>
                <a:spcPct val="112000"/>
              </a:lnSpc>
              <a:spcBef>
                <a:spcPts val="0"/>
              </a:spcBef>
              <a:spcAft>
                <a:spcPts val="0"/>
              </a:spcAft>
              <a:buSzPts val="1800"/>
              <a:buChar char="●"/>
            </a:pPr>
            <a:r>
              <a:rPr lang="en"/>
              <a:t>Utility use case examples</a:t>
            </a:r>
            <a:endParaRPr/>
          </a:p>
          <a:p>
            <a:pPr indent="-330200" lvl="1" marL="914400" rtl="0" algn="l">
              <a:lnSpc>
                <a:spcPct val="112000"/>
              </a:lnSpc>
              <a:spcBef>
                <a:spcPts val="0"/>
              </a:spcBef>
              <a:spcAft>
                <a:spcPts val="0"/>
              </a:spcAft>
              <a:buSzPts val="1600"/>
              <a:buChar char="○"/>
            </a:pPr>
            <a:r>
              <a:rPr lang="en" sz="1600"/>
              <a:t>Economic incentive</a:t>
            </a:r>
            <a:endParaRPr sz="1600"/>
          </a:p>
          <a:p>
            <a:pPr indent="-330200" lvl="1" marL="914400" rtl="0" algn="l">
              <a:lnSpc>
                <a:spcPct val="112000"/>
              </a:lnSpc>
              <a:spcBef>
                <a:spcPts val="0"/>
              </a:spcBef>
              <a:spcAft>
                <a:spcPts val="0"/>
              </a:spcAft>
              <a:buSzPts val="1600"/>
              <a:buChar char="○"/>
            </a:pPr>
            <a:r>
              <a:rPr lang="en" sz="1600"/>
              <a:t>Earthquake scenario</a:t>
            </a:r>
            <a:endParaRPr sz="1600"/>
          </a:p>
          <a:p>
            <a:pPr indent="0" lvl="0" marL="0" rtl="0" algn="l">
              <a:lnSpc>
                <a:spcPct val="112000"/>
              </a:lnSpc>
              <a:spcBef>
                <a:spcPts val="500"/>
              </a:spcBef>
              <a:spcAft>
                <a:spcPts val="5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graphicFrame>
        <p:nvGraphicFramePr>
          <p:cNvPr id="317" name="Google Shape;317;p38"/>
          <p:cNvGraphicFramePr/>
          <p:nvPr/>
        </p:nvGraphicFramePr>
        <p:xfrm>
          <a:off x="2865975" y="2126113"/>
          <a:ext cx="3000000" cy="3000000"/>
        </p:xfrm>
        <a:graphic>
          <a:graphicData uri="http://schemas.openxmlformats.org/drawingml/2006/table">
            <a:tbl>
              <a:tblPr>
                <a:noFill/>
                <a:tableStyleId>{5E754B5E-D405-4FB4-96AE-465895958FE9}</a:tableStyleId>
              </a:tblPr>
              <a:tblGrid>
                <a:gridCol w="1125775"/>
                <a:gridCol w="1125775"/>
                <a:gridCol w="1125775"/>
                <a:gridCol w="1125775"/>
                <a:gridCol w="1125775"/>
              </a:tblGrid>
              <a:tr h="656200">
                <a:tc>
                  <a:txBody>
                    <a:bodyPr>
                      <a:noAutofit/>
                    </a:bodyPr>
                    <a:lstStyle/>
                    <a:p>
                      <a:pPr indent="0" lvl="0" marL="0" rtl="0" algn="ctr">
                        <a:spcBef>
                          <a:spcPts val="0"/>
                        </a:spcBef>
                        <a:spcAft>
                          <a:spcPts val="0"/>
                        </a:spcAft>
                        <a:buNone/>
                      </a:pPr>
                      <a:r>
                        <a:rPr i="1" lang="en" sz="2400">
                          <a:latin typeface="Cambria"/>
                          <a:ea typeface="Cambria"/>
                          <a:cs typeface="Cambria"/>
                          <a:sym typeface="Cambria"/>
                        </a:rPr>
                        <a:t>max</a:t>
                      </a:r>
                      <a:endParaRPr i="1" sz="24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latin typeface="Cambria"/>
                          <a:ea typeface="Cambria"/>
                          <a:cs typeface="Cambria"/>
                          <a:sym typeface="Cambria"/>
                        </a:rPr>
                        <a:t> 𝜏</a:t>
                      </a:r>
                      <a:r>
                        <a:rPr baseline="-25000" lang="en" sz="1800"/>
                        <a:t>3 </a:t>
                      </a:r>
                      <a:endParaRPr sz="18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latin typeface="Cambria"/>
                          <a:ea typeface="Cambria"/>
                          <a:cs typeface="Cambria"/>
                          <a:sym typeface="Cambria"/>
                        </a:rPr>
                        <a:t>𝜏</a:t>
                      </a:r>
                      <a:r>
                        <a:rPr baseline="-25000" lang="en" sz="1800"/>
                        <a:t>2</a:t>
                      </a:r>
                      <a:endParaRPr sz="18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latin typeface="Cambria"/>
                          <a:ea typeface="Cambria"/>
                          <a:cs typeface="Cambria"/>
                          <a:sym typeface="Cambria"/>
                        </a:rPr>
                        <a:t>𝜏</a:t>
                      </a:r>
                      <a:r>
                        <a:rPr baseline="-25000" lang="en" sz="1800"/>
                        <a:t>1</a:t>
                      </a:r>
                      <a:endParaRPr sz="24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i="1" lang="en" sz="2400">
                          <a:latin typeface="Cambria"/>
                          <a:ea typeface="Cambria"/>
                          <a:cs typeface="Cambria"/>
                          <a:sym typeface="Cambria"/>
                        </a:rPr>
                        <a:t>min</a:t>
                      </a:r>
                      <a:endParaRPr i="1" sz="24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graphicFrame>
        <p:nvGraphicFramePr>
          <p:cNvPr id="318" name="Google Shape;318;p38"/>
          <p:cNvGraphicFramePr/>
          <p:nvPr/>
        </p:nvGraphicFramePr>
        <p:xfrm>
          <a:off x="462163" y="319525"/>
          <a:ext cx="3000000" cy="3000000"/>
        </p:xfrm>
        <a:graphic>
          <a:graphicData uri="http://schemas.openxmlformats.org/drawingml/2006/table">
            <a:tbl>
              <a:tblPr>
                <a:noFill/>
                <a:tableStyleId>{5E754B5E-D405-4FB4-96AE-465895958FE9}</a:tableStyleId>
              </a:tblPr>
              <a:tblGrid>
                <a:gridCol w="1080725"/>
                <a:gridCol w="1853000"/>
                <a:gridCol w="2091875"/>
              </a:tblGrid>
              <a:tr h="772700">
                <a:tc>
                  <a:txBody>
                    <a:bodyPr>
                      <a:noAutofit/>
                    </a:bodyPr>
                    <a:lstStyle/>
                    <a:p>
                      <a:pPr indent="0" lvl="0" marL="0" rtl="0" algn="ctr">
                        <a:spcBef>
                          <a:spcPts val="0"/>
                        </a:spcBef>
                        <a:spcAft>
                          <a:spcPts val="0"/>
                        </a:spcAft>
                        <a:buNone/>
                      </a:pPr>
                      <a:r>
                        <a:rPr lang="en"/>
                        <a:t>Job K</a:t>
                      </a:r>
                      <a:r>
                        <a:rPr baseline="30000" lang="en"/>
                        <a:t>­</a:t>
                      </a:r>
                      <a:r>
                        <a:rPr baseline="-25000" lang="en"/>
                        <a:t>1</a:t>
                      </a:r>
                      <a:endParaRPr baseline="-25000"/>
                    </a:p>
                    <a:p>
                      <a:pPr indent="0" lvl="0" marL="0" rtl="0" algn="l">
                        <a:spcBef>
                          <a:spcPts val="0"/>
                        </a:spcBef>
                        <a:spcAft>
                          <a:spcPts val="0"/>
                        </a:spcAft>
                        <a:buNone/>
                      </a:pPr>
                      <a:r>
                        <a:t/>
                      </a:r>
                      <a:endParaRPr/>
                    </a:p>
                  </a:txBody>
                  <a:tcPr marT="182875" marB="0" marR="91425" marL="91425" anchor="ctr"/>
                </a:tc>
                <a:tc>
                  <a:txBody>
                    <a:bodyPr>
                      <a:noAutofit/>
                    </a:bodyPr>
                    <a:lstStyle/>
                    <a:p>
                      <a:pPr indent="0" lvl="0" marL="0" rtl="0" algn="ctr">
                        <a:spcBef>
                          <a:spcPts val="0"/>
                        </a:spcBef>
                        <a:spcAft>
                          <a:spcPts val="0"/>
                        </a:spcAft>
                        <a:buNone/>
                      </a:pPr>
                      <a:r>
                        <a:rPr lang="en" sz="1800">
                          <a:latin typeface="Cambria"/>
                          <a:ea typeface="Cambria"/>
                          <a:cs typeface="Cambria"/>
                          <a:sym typeface="Cambria"/>
                        </a:rPr>
                        <a:t>𝜏</a:t>
                      </a:r>
                      <a:r>
                        <a:rPr baseline="-25000" lang="en" sz="1800"/>
                        <a:t>1 </a:t>
                      </a:r>
                      <a:r>
                        <a:rPr lang="en" sz="1800">
                          <a:latin typeface="Cambria"/>
                          <a:ea typeface="Cambria"/>
                          <a:cs typeface="Cambria"/>
                          <a:sym typeface="Cambria"/>
                        </a:rPr>
                        <a:t>&lt; 𝜏</a:t>
                      </a:r>
                      <a:r>
                        <a:rPr baseline="-25000" lang="en" sz="1800"/>
                        <a:t>2 </a:t>
                      </a:r>
                      <a:r>
                        <a:rPr lang="en" sz="1800">
                          <a:latin typeface="Cambria"/>
                          <a:ea typeface="Cambria"/>
                          <a:cs typeface="Cambria"/>
                          <a:sym typeface="Cambria"/>
                        </a:rPr>
                        <a:t>&lt; 𝜏</a:t>
                      </a:r>
                      <a:r>
                        <a:rPr baseline="-25000" lang="en" sz="1800"/>
                        <a:t>3 </a:t>
                      </a:r>
                      <a:endParaRPr sz="1800"/>
                    </a:p>
                    <a:p>
                      <a:pPr indent="0" lvl="0" marL="0" rtl="0" algn="l">
                        <a:spcBef>
                          <a:spcPts val="0"/>
                        </a:spcBef>
                        <a:spcAft>
                          <a:spcPts val="0"/>
                        </a:spcAft>
                        <a:buNone/>
                      </a:pPr>
                      <a:r>
                        <a:t/>
                      </a:r>
                      <a:endParaRPr/>
                    </a:p>
                  </a:txBody>
                  <a:tcPr marT="182875" marB="0" marR="91425" marL="91425" anchor="ctr"/>
                </a:tc>
                <a:tc>
                  <a:txBody>
                    <a:bodyPr>
                      <a:noAutofit/>
                    </a:bodyPr>
                    <a:lstStyle/>
                    <a:p>
                      <a:pPr indent="0" lvl="0" marL="0" rtl="0" algn="l">
                        <a:spcBef>
                          <a:spcPts val="0"/>
                        </a:spcBef>
                        <a:spcAft>
                          <a:spcPts val="0"/>
                        </a:spcAft>
                        <a:buNone/>
                      </a:pPr>
                      <a:r>
                        <a:rPr lang="en" sz="1500"/>
                        <a:t>U</a:t>
                      </a:r>
                      <a:r>
                        <a:rPr lang="en" sz="1000"/>
                        <a:t>k </a:t>
                      </a:r>
                      <a:r>
                        <a:rPr lang="en" sz="1500"/>
                        <a:t>(α</a:t>
                      </a:r>
                      <a:r>
                        <a:rPr lang="en" sz="1000"/>
                        <a:t>k</a:t>
                      </a:r>
                      <a:r>
                        <a:rPr lang="en" sz="1500"/>
                        <a:t>) = log α</a:t>
                      </a:r>
                      <a:r>
                        <a:rPr lang="en" sz="1000"/>
                        <a:t>k</a:t>
                      </a:r>
                      <a:r>
                        <a:rPr lang="en" sz="1500"/>
                        <a:t>, ∀k∈K</a:t>
                      </a:r>
                      <a:endParaRPr/>
                    </a:p>
                    <a:p>
                      <a:pPr indent="0" lvl="0" marL="0" rtl="0" algn="ctr">
                        <a:spcBef>
                          <a:spcPts val="0"/>
                        </a:spcBef>
                        <a:spcAft>
                          <a:spcPts val="0"/>
                        </a:spcAft>
                        <a:buNone/>
                      </a:pPr>
                      <a:r>
                        <a:t/>
                      </a:r>
                      <a:endParaRPr sz="1800">
                        <a:latin typeface="Cambria"/>
                        <a:ea typeface="Cambria"/>
                        <a:cs typeface="Cambria"/>
                        <a:sym typeface="Cambria"/>
                      </a:endParaRPr>
                    </a:p>
                  </a:txBody>
                  <a:tcPr marT="182875" marB="0" marR="91425" marL="91425" anchor="ctr"/>
                </a:tc>
              </a:tr>
            </a:tbl>
          </a:graphicData>
        </a:graphic>
      </p:graphicFrame>
      <p:sp>
        <p:nvSpPr>
          <p:cNvPr id="319" name="Google Shape;319;p38"/>
          <p:cNvSpPr txBox="1"/>
          <p:nvPr/>
        </p:nvSpPr>
        <p:spPr>
          <a:xfrm>
            <a:off x="848450" y="2269713"/>
            <a:ext cx="857400" cy="36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mbria"/>
                <a:ea typeface="Cambria"/>
                <a:cs typeface="Cambria"/>
                <a:sym typeface="Cambria"/>
              </a:rPr>
              <a:t>+ɑ</a:t>
            </a:r>
            <a:r>
              <a:rPr baseline="-25000" lang="en" sz="1800"/>
              <a:t>1</a:t>
            </a:r>
            <a:endParaRPr/>
          </a:p>
        </p:txBody>
      </p:sp>
      <p:cxnSp>
        <p:nvCxnSpPr>
          <p:cNvPr id="320" name="Google Shape;320;p38"/>
          <p:cNvCxnSpPr/>
          <p:nvPr/>
        </p:nvCxnSpPr>
        <p:spPr>
          <a:xfrm>
            <a:off x="1803700" y="2476038"/>
            <a:ext cx="857400" cy="0"/>
          </a:xfrm>
          <a:prstGeom prst="straightConnector1">
            <a:avLst/>
          </a:prstGeom>
          <a:noFill/>
          <a:ln cap="flat" cmpd="sng" w="9525">
            <a:solidFill>
              <a:schemeClr val="dk2"/>
            </a:solidFill>
            <a:prstDash val="solid"/>
            <a:round/>
            <a:headEnd len="med" w="med" type="none"/>
            <a:tailEnd len="med" w="med" type="triangle"/>
          </a:ln>
        </p:spPr>
      </p:cxnSp>
      <p:sp>
        <p:nvSpPr>
          <p:cNvPr id="321" name="Google Shape;321;p38"/>
          <p:cNvSpPr txBox="1"/>
          <p:nvPr/>
        </p:nvSpPr>
        <p:spPr>
          <a:xfrm>
            <a:off x="-3060050" y="373925"/>
            <a:ext cx="2868900" cy="32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Same diagram as SCO. Here we simply trade phi for a utility variable alpha.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Note that this is not a simple exchange </a:t>
            </a:r>
            <a:r>
              <a:rPr lang="en" sz="1000"/>
              <a:t>mathematically</a:t>
            </a:r>
            <a:r>
              <a:rPr lang="en" sz="1000"/>
              <a:t>. You will need to scale alpha accordingly to keep max-min fairness still at play.</a:t>
            </a:r>
            <a:endParaRPr sz="1000"/>
          </a:p>
          <a:p>
            <a:pPr indent="-292100" lvl="0" marL="457200" rtl="0" algn="l">
              <a:spcBef>
                <a:spcPts val="0"/>
              </a:spcBef>
              <a:spcAft>
                <a:spcPts val="0"/>
              </a:spcAft>
              <a:buSzPts val="1000"/>
              <a:buChar char="-"/>
            </a:pPr>
            <a:r>
              <a:rPr lang="en" sz="1000"/>
              <a:t>Need to craft a special utility function for this.</a:t>
            </a:r>
            <a:endParaRPr sz="1000"/>
          </a:p>
        </p:txBody>
      </p:sp>
      <p:graphicFrame>
        <p:nvGraphicFramePr>
          <p:cNvPr id="322" name="Google Shape;322;p38"/>
          <p:cNvGraphicFramePr/>
          <p:nvPr/>
        </p:nvGraphicFramePr>
        <p:xfrm>
          <a:off x="2865975" y="3325088"/>
          <a:ext cx="3000000" cy="3000000"/>
        </p:xfrm>
        <a:graphic>
          <a:graphicData uri="http://schemas.openxmlformats.org/drawingml/2006/table">
            <a:tbl>
              <a:tblPr>
                <a:noFill/>
                <a:tableStyleId>{5E754B5E-D405-4FB4-96AE-465895958FE9}</a:tableStyleId>
              </a:tblPr>
              <a:tblGrid>
                <a:gridCol w="1125775"/>
                <a:gridCol w="1125775"/>
                <a:gridCol w="1125775"/>
                <a:gridCol w="1125775"/>
                <a:gridCol w="1125775"/>
              </a:tblGrid>
              <a:tr h="656200">
                <a:tc>
                  <a:txBody>
                    <a:bodyPr>
                      <a:noAutofit/>
                    </a:bodyPr>
                    <a:lstStyle/>
                    <a:p>
                      <a:pPr indent="0" lvl="0" marL="0" rtl="0" algn="ctr">
                        <a:spcBef>
                          <a:spcPts val="0"/>
                        </a:spcBef>
                        <a:spcAft>
                          <a:spcPts val="0"/>
                        </a:spcAft>
                        <a:buNone/>
                      </a:pPr>
                      <a:r>
                        <a:rPr i="1" lang="en" sz="2400">
                          <a:latin typeface="Cambria"/>
                          <a:ea typeface="Cambria"/>
                          <a:cs typeface="Cambria"/>
                          <a:sym typeface="Cambria"/>
                        </a:rPr>
                        <a:t>max</a:t>
                      </a:r>
                      <a:endParaRPr i="1" sz="24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latin typeface="Cambria"/>
                          <a:ea typeface="Cambria"/>
                          <a:cs typeface="Cambria"/>
                          <a:sym typeface="Cambria"/>
                        </a:rPr>
                        <a:t> 𝜏</a:t>
                      </a:r>
                      <a:r>
                        <a:rPr baseline="-25000" lang="en" sz="1800"/>
                        <a:t>3 </a:t>
                      </a:r>
                      <a:endParaRPr sz="18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latin typeface="Cambria"/>
                          <a:ea typeface="Cambria"/>
                          <a:cs typeface="Cambria"/>
                          <a:sym typeface="Cambria"/>
                        </a:rPr>
                        <a:t>𝜏</a:t>
                      </a:r>
                      <a:r>
                        <a:rPr baseline="-25000" lang="en" sz="1800"/>
                        <a:t>1</a:t>
                      </a:r>
                      <a:endParaRPr sz="18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latin typeface="Cambria"/>
                          <a:ea typeface="Cambria"/>
                          <a:cs typeface="Cambria"/>
                          <a:sym typeface="Cambria"/>
                        </a:rPr>
                        <a:t>𝜏</a:t>
                      </a:r>
                      <a:r>
                        <a:rPr baseline="-25000" lang="en" sz="1800"/>
                        <a:t>2</a:t>
                      </a:r>
                      <a:endParaRPr sz="24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i="1" lang="en" sz="2400">
                          <a:latin typeface="Cambria"/>
                          <a:ea typeface="Cambria"/>
                          <a:cs typeface="Cambria"/>
                          <a:sym typeface="Cambria"/>
                        </a:rPr>
                        <a:t>min</a:t>
                      </a:r>
                      <a:endParaRPr i="1" sz="24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323" name="Google Shape;323;p38"/>
          <p:cNvSpPr txBox="1"/>
          <p:nvPr/>
        </p:nvSpPr>
        <p:spPr>
          <a:xfrm>
            <a:off x="741900" y="1435722"/>
            <a:ext cx="2596200" cy="4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mbria"/>
                <a:ea typeface="Cambria"/>
                <a:cs typeface="Cambria"/>
                <a:sym typeface="Cambria"/>
              </a:rPr>
              <a:t>ɑ</a:t>
            </a:r>
            <a:r>
              <a:rPr lang="en" sz="1800">
                <a:latin typeface="Cambria"/>
                <a:ea typeface="Cambria"/>
                <a:cs typeface="Cambria"/>
                <a:sym typeface="Cambria"/>
              </a:rPr>
              <a:t> </a:t>
            </a:r>
            <a:r>
              <a:rPr lang="en" sz="1800">
                <a:latin typeface="Cambria Math"/>
                <a:ea typeface="Cambria Math"/>
                <a:cs typeface="Cambria Math"/>
                <a:sym typeface="Cambria Math"/>
              </a:rPr>
              <a:t>= utility parameter</a:t>
            </a:r>
            <a:endParaRPr sz="1800">
              <a:latin typeface="Cambria Math"/>
              <a:ea typeface="Cambria Math"/>
              <a:cs typeface="Cambria Math"/>
              <a:sym typeface="Cambria Math"/>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(cont.)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Both solutions presented deal with two main concepts: </a:t>
            </a:r>
            <a:r>
              <a:rPr i="1" lang="en"/>
              <a:t>performance isolation</a:t>
            </a:r>
            <a:r>
              <a:rPr lang="en"/>
              <a:t> and </a:t>
            </a:r>
            <a:r>
              <a:rPr i="1" lang="en"/>
              <a:t>objective scheduling</a:t>
            </a:r>
            <a:r>
              <a:rPr lang="en"/>
              <a:t>. </a:t>
            </a:r>
            <a:endParaRPr/>
          </a:p>
          <a:p>
            <a:pPr indent="-342900" lvl="0" marL="457200" rtl="0" algn="l">
              <a:spcBef>
                <a:spcPts val="500"/>
              </a:spcBef>
              <a:spcAft>
                <a:spcPts val="0"/>
              </a:spcAft>
              <a:buSzPts val="1800"/>
              <a:buChar char="●"/>
            </a:pPr>
            <a:r>
              <a:rPr lang="en"/>
              <a:t>TCP only manages congestion between flows.</a:t>
            </a:r>
            <a:endParaRPr/>
          </a:p>
          <a:p>
            <a:pPr indent="-342900" lvl="0" marL="457200" rtl="0" algn="l">
              <a:spcBef>
                <a:spcPts val="500"/>
              </a:spcBef>
              <a:spcAft>
                <a:spcPts val="0"/>
              </a:spcAft>
              <a:buSzPts val="1800"/>
              <a:buChar char="●"/>
            </a:pPr>
            <a:r>
              <a:rPr lang="en"/>
              <a:t>Datacenter A needs to consider the resources and jobs of Datacenter B.</a:t>
            </a:r>
            <a:endParaRPr/>
          </a:p>
          <a:p>
            <a:pPr indent="-342900" lvl="0" marL="457200" rtl="0" algn="l">
              <a:spcBef>
                <a:spcPts val="500"/>
              </a:spcBef>
              <a:spcAft>
                <a:spcPts val="500"/>
              </a:spcAft>
              <a:buSzPts val="1800"/>
              <a:buChar char="●"/>
            </a:pPr>
            <a:r>
              <a:rPr lang="en"/>
              <a:t>Let us look at the first problem of fairly scheduling jobs</a:t>
            </a:r>
            <a:r>
              <a:rPr lang="en"/>
              <a:t>...</a:t>
            </a:r>
            <a:r>
              <a:rPr lang="en"/>
              <a:t>.</a:t>
            </a:r>
            <a:endParaRPr/>
          </a:p>
        </p:txBody>
      </p:sp>
      <p:grpSp>
        <p:nvGrpSpPr>
          <p:cNvPr id="68" name="Google Shape;68;p15"/>
          <p:cNvGrpSpPr/>
          <p:nvPr/>
        </p:nvGrpSpPr>
        <p:grpSpPr>
          <a:xfrm>
            <a:off x="1317493" y="3156600"/>
            <a:ext cx="6509014" cy="1683325"/>
            <a:chOff x="1317493" y="3048075"/>
            <a:chExt cx="6509014" cy="1683325"/>
          </a:xfrm>
        </p:grpSpPr>
        <p:grpSp>
          <p:nvGrpSpPr>
            <p:cNvPr id="69" name="Google Shape;69;p15"/>
            <p:cNvGrpSpPr/>
            <p:nvPr/>
          </p:nvGrpSpPr>
          <p:grpSpPr>
            <a:xfrm>
              <a:off x="1317493" y="3048075"/>
              <a:ext cx="6509014" cy="1683325"/>
              <a:chOff x="1201550" y="3048075"/>
              <a:chExt cx="6509014" cy="1683325"/>
            </a:xfrm>
          </p:grpSpPr>
          <p:grpSp>
            <p:nvGrpSpPr>
              <p:cNvPr id="70" name="Google Shape;70;p15"/>
              <p:cNvGrpSpPr/>
              <p:nvPr/>
            </p:nvGrpSpPr>
            <p:grpSpPr>
              <a:xfrm>
                <a:off x="1201550" y="3126700"/>
                <a:ext cx="2571600" cy="1604700"/>
                <a:chOff x="683100" y="2964125"/>
                <a:chExt cx="2571600" cy="1604700"/>
              </a:xfrm>
            </p:grpSpPr>
            <p:sp>
              <p:nvSpPr>
                <p:cNvPr id="71" name="Google Shape;71;p15"/>
                <p:cNvSpPr/>
                <p:nvPr/>
              </p:nvSpPr>
              <p:spPr>
                <a:xfrm>
                  <a:off x="683100" y="2964125"/>
                  <a:ext cx="2571600" cy="16047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1059175" y="3194350"/>
                  <a:ext cx="457500" cy="616500"/>
                </a:xfrm>
                <a:prstGeom prst="can">
                  <a:avLst>
                    <a:gd fmla="val 25000" name="adj"/>
                  </a:avLst>
                </a:prstGeom>
                <a:solidFill>
                  <a:srgbClr val="0C7DB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2085875" y="3119725"/>
                  <a:ext cx="572700" cy="572700"/>
                </a:xfrm>
                <a:prstGeom prst="ellipse">
                  <a:avLst/>
                </a:prstGeom>
                <a:solidFill>
                  <a:srgbClr val="FE8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2085875" y="3810850"/>
                  <a:ext cx="572700" cy="572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5"/>
              <p:cNvGrpSpPr/>
              <p:nvPr/>
            </p:nvGrpSpPr>
            <p:grpSpPr>
              <a:xfrm>
                <a:off x="6585733" y="3048075"/>
                <a:ext cx="989357" cy="715622"/>
                <a:chOff x="5613868" y="3452208"/>
                <a:chExt cx="1138500" cy="823500"/>
              </a:xfrm>
            </p:grpSpPr>
            <p:sp>
              <p:nvSpPr>
                <p:cNvPr id="76" name="Google Shape;76;p15"/>
                <p:cNvSpPr/>
                <p:nvPr/>
              </p:nvSpPr>
              <p:spPr>
                <a:xfrm>
                  <a:off x="5613868" y="3452208"/>
                  <a:ext cx="1138500" cy="823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5842610" y="3665810"/>
                  <a:ext cx="681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DC 2</a:t>
                  </a:r>
                  <a:endParaRPr/>
                </a:p>
              </p:txBody>
            </p:sp>
          </p:grpSp>
          <p:grpSp>
            <p:nvGrpSpPr>
              <p:cNvPr id="78" name="Google Shape;78;p15"/>
              <p:cNvGrpSpPr/>
              <p:nvPr/>
            </p:nvGrpSpPr>
            <p:grpSpPr>
              <a:xfrm>
                <a:off x="5492406" y="3707413"/>
                <a:ext cx="989356" cy="715621"/>
                <a:chOff x="5582625" y="3238600"/>
                <a:chExt cx="1138500" cy="823500"/>
              </a:xfrm>
            </p:grpSpPr>
            <p:sp>
              <p:nvSpPr>
                <p:cNvPr id="79" name="Google Shape;79;p15"/>
                <p:cNvSpPr/>
                <p:nvPr/>
              </p:nvSpPr>
              <p:spPr>
                <a:xfrm>
                  <a:off x="5582625" y="3238600"/>
                  <a:ext cx="1138500" cy="823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5811381" y="3452203"/>
                  <a:ext cx="681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DC 3</a:t>
                  </a:r>
                  <a:endParaRPr/>
                </a:p>
              </p:txBody>
            </p:sp>
          </p:grpSp>
          <p:grpSp>
            <p:nvGrpSpPr>
              <p:cNvPr id="81" name="Google Shape;81;p15"/>
              <p:cNvGrpSpPr/>
              <p:nvPr/>
            </p:nvGrpSpPr>
            <p:grpSpPr>
              <a:xfrm>
                <a:off x="6721208" y="4005570"/>
                <a:ext cx="989356" cy="715621"/>
                <a:chOff x="5582625" y="3238600"/>
                <a:chExt cx="1138500" cy="823500"/>
              </a:xfrm>
            </p:grpSpPr>
            <p:sp>
              <p:nvSpPr>
                <p:cNvPr id="82" name="Google Shape;82;p15"/>
                <p:cNvSpPr/>
                <p:nvPr/>
              </p:nvSpPr>
              <p:spPr>
                <a:xfrm>
                  <a:off x="5582625" y="3238600"/>
                  <a:ext cx="1138500" cy="823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nvSpPr>
              <p:spPr>
                <a:xfrm>
                  <a:off x="5811381" y="3452203"/>
                  <a:ext cx="681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DC 4</a:t>
                  </a:r>
                  <a:endParaRPr/>
                </a:p>
              </p:txBody>
            </p:sp>
          </p:grpSp>
          <p:cxnSp>
            <p:nvCxnSpPr>
              <p:cNvPr id="84" name="Google Shape;84;p15"/>
              <p:cNvCxnSpPr>
                <a:endCxn id="74" idx="5"/>
              </p:cNvCxnSpPr>
              <p:nvPr/>
            </p:nvCxnSpPr>
            <p:spPr>
              <a:xfrm rot="10800000">
                <a:off x="3093155" y="4462255"/>
                <a:ext cx="3628200" cy="117900"/>
              </a:xfrm>
              <a:prstGeom prst="straightConnector1">
                <a:avLst/>
              </a:prstGeom>
              <a:noFill/>
              <a:ln cap="flat" cmpd="sng" w="9525">
                <a:solidFill>
                  <a:schemeClr val="dk2"/>
                </a:solidFill>
                <a:prstDash val="solid"/>
                <a:round/>
                <a:headEnd len="med" w="med" type="none"/>
                <a:tailEnd len="med" w="med" type="triangle"/>
              </a:ln>
            </p:spPr>
          </p:cxnSp>
          <p:cxnSp>
            <p:nvCxnSpPr>
              <p:cNvPr id="85" name="Google Shape;85;p15"/>
              <p:cNvCxnSpPr>
                <a:stCxn id="76" idx="1"/>
                <a:endCxn id="74" idx="7"/>
              </p:cNvCxnSpPr>
              <p:nvPr/>
            </p:nvCxnSpPr>
            <p:spPr>
              <a:xfrm flipH="1">
                <a:off x="3093133" y="3405886"/>
                <a:ext cx="3492600" cy="651300"/>
              </a:xfrm>
              <a:prstGeom prst="straightConnector1">
                <a:avLst/>
              </a:prstGeom>
              <a:noFill/>
              <a:ln cap="flat" cmpd="sng" w="9525">
                <a:solidFill>
                  <a:schemeClr val="dk2"/>
                </a:solidFill>
                <a:prstDash val="solid"/>
                <a:round/>
                <a:headEnd len="med" w="med" type="none"/>
                <a:tailEnd len="med" w="med" type="triangle"/>
              </a:ln>
            </p:spPr>
          </p:cxnSp>
          <p:cxnSp>
            <p:nvCxnSpPr>
              <p:cNvPr id="86" name="Google Shape;86;p15"/>
              <p:cNvCxnSpPr>
                <a:stCxn id="79" idx="1"/>
                <a:endCxn id="74" idx="6"/>
              </p:cNvCxnSpPr>
              <p:nvPr/>
            </p:nvCxnSpPr>
            <p:spPr>
              <a:xfrm flipH="1">
                <a:off x="3177006" y="4065224"/>
                <a:ext cx="2315400" cy="194700"/>
              </a:xfrm>
              <a:prstGeom prst="straightConnector1">
                <a:avLst/>
              </a:prstGeom>
              <a:noFill/>
              <a:ln cap="flat" cmpd="sng" w="9525">
                <a:solidFill>
                  <a:schemeClr val="dk2"/>
                </a:solidFill>
                <a:prstDash val="solid"/>
                <a:round/>
                <a:headEnd len="med" w="med" type="none"/>
                <a:tailEnd len="med" w="med" type="triangle"/>
              </a:ln>
            </p:spPr>
          </p:cxnSp>
        </p:grpSp>
        <p:sp>
          <p:nvSpPr>
            <p:cNvPr id="87" name="Google Shape;87;p15"/>
            <p:cNvSpPr txBox="1"/>
            <p:nvPr/>
          </p:nvSpPr>
          <p:spPr>
            <a:xfrm>
              <a:off x="1486150" y="4213125"/>
              <a:ext cx="732000" cy="4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DC 1</a:t>
              </a:r>
              <a:endParaRPr/>
            </a:p>
          </p:txBody>
        </p:sp>
      </p:grpSp>
      <p:sp>
        <p:nvSpPr>
          <p:cNvPr id="88" name="Google Shape;88;p15"/>
          <p:cNvSpPr/>
          <p:nvPr/>
        </p:nvSpPr>
        <p:spPr>
          <a:xfrm>
            <a:off x="4831572" y="3646325"/>
            <a:ext cx="368700" cy="368700"/>
          </a:xfrm>
          <a:prstGeom prst="ellipse">
            <a:avLst/>
          </a:prstGeom>
          <a:solidFill>
            <a:srgbClr val="FE8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4489997" y="4065275"/>
            <a:ext cx="368700" cy="368700"/>
          </a:xfrm>
          <a:prstGeom prst="ellipse">
            <a:avLst/>
          </a:prstGeom>
          <a:solidFill>
            <a:srgbClr val="FE8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4756322" y="4433975"/>
            <a:ext cx="368700" cy="368700"/>
          </a:xfrm>
          <a:prstGeom prst="ellipse">
            <a:avLst/>
          </a:prstGeom>
          <a:solidFill>
            <a:srgbClr val="FE8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Placeholder (Delete Later)</a:t>
            </a:r>
            <a:endParaRPr/>
          </a:p>
        </p:txBody>
      </p:sp>
      <p:sp>
        <p:nvSpPr>
          <p:cNvPr id="96" name="Google Shape;96;p16"/>
          <p:cNvSpPr txBox="1"/>
          <p:nvPr>
            <p:ph idx="1" type="body"/>
          </p:nvPr>
        </p:nvSpPr>
        <p:spPr>
          <a:xfrm>
            <a:off x="311700" y="1152475"/>
            <a:ext cx="8520600" cy="3416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If we can cut the first paper down to few slides then put 2nd paper in the first problem section as well</a:t>
            </a:r>
            <a:endParaRPr sz="1400"/>
          </a:p>
          <a:p>
            <a:pPr indent="-317500" lvl="0" marL="457200" rtl="0" algn="l">
              <a:spcBef>
                <a:spcPts val="0"/>
              </a:spcBef>
              <a:spcAft>
                <a:spcPts val="0"/>
              </a:spcAft>
              <a:buSzPts val="1400"/>
              <a:buChar char="-"/>
            </a:pPr>
            <a:r>
              <a:rPr lang="en" sz="1400"/>
              <a:t>Layout:</a:t>
            </a:r>
            <a:endParaRPr sz="1400"/>
          </a:p>
          <a:p>
            <a:pPr indent="-279400" lvl="1" marL="914400" rtl="0" algn="l">
              <a:spcBef>
                <a:spcPts val="0"/>
              </a:spcBef>
              <a:spcAft>
                <a:spcPts val="0"/>
              </a:spcAft>
              <a:buSzPts val="800"/>
              <a:buChar char="-"/>
            </a:pPr>
            <a:r>
              <a:rPr lang="en" sz="800"/>
              <a:t>TCP bad, need to account for other flows; Assumption of intra-datacenter</a:t>
            </a:r>
            <a:endParaRPr sz="800"/>
          </a:p>
          <a:p>
            <a:pPr indent="-279400" lvl="1" marL="914400" rtl="0" algn="l">
              <a:spcBef>
                <a:spcPts val="0"/>
              </a:spcBef>
              <a:spcAft>
                <a:spcPts val="0"/>
              </a:spcAft>
              <a:buSzPts val="800"/>
              <a:buChar char="-"/>
            </a:pPr>
            <a:r>
              <a:rPr lang="en" sz="800"/>
              <a:t>One problem is the scheduling of tasks</a:t>
            </a:r>
            <a:endParaRPr sz="800"/>
          </a:p>
          <a:p>
            <a:pPr indent="-279400" lvl="2" marL="1371600" rtl="0" algn="l">
              <a:spcBef>
                <a:spcPts val="0"/>
              </a:spcBef>
              <a:spcAft>
                <a:spcPts val="0"/>
              </a:spcAft>
              <a:buSzPts val="800"/>
              <a:buChar char="-"/>
            </a:pPr>
            <a:r>
              <a:rPr lang="en" sz="800"/>
              <a:t>Model of problem</a:t>
            </a:r>
            <a:endParaRPr sz="800"/>
          </a:p>
          <a:p>
            <a:pPr indent="-279400" lvl="3" marL="1828800" rtl="0" algn="l">
              <a:spcBef>
                <a:spcPts val="0"/>
              </a:spcBef>
              <a:spcAft>
                <a:spcPts val="0"/>
              </a:spcAft>
              <a:buSzPts val="800"/>
              <a:buChar char="-"/>
            </a:pPr>
            <a:r>
              <a:rPr lang="en" sz="800"/>
              <a:t>Constraints on their own slide</a:t>
            </a:r>
            <a:endParaRPr sz="800"/>
          </a:p>
          <a:p>
            <a:pPr indent="-279400" lvl="2" marL="1371600" rtl="0" algn="l">
              <a:spcBef>
                <a:spcPts val="0"/>
              </a:spcBef>
              <a:spcAft>
                <a:spcPts val="0"/>
              </a:spcAft>
              <a:buSzPts val="800"/>
              <a:buChar char="-"/>
            </a:pPr>
            <a:r>
              <a:rPr lang="en" sz="800"/>
              <a:t>Lexmin</a:t>
            </a:r>
            <a:endParaRPr sz="800"/>
          </a:p>
          <a:p>
            <a:pPr indent="-279400" lvl="2" marL="1371600" rtl="0" algn="l">
              <a:spcBef>
                <a:spcPts val="0"/>
              </a:spcBef>
              <a:spcAft>
                <a:spcPts val="0"/>
              </a:spcAft>
              <a:buSzPts val="800"/>
              <a:buChar char="-"/>
            </a:pPr>
            <a:r>
              <a:rPr lang="en" sz="800"/>
              <a:t>SCO</a:t>
            </a:r>
            <a:endParaRPr sz="800"/>
          </a:p>
          <a:p>
            <a:pPr indent="-279400" lvl="2" marL="1371600" rtl="0" algn="l">
              <a:spcBef>
                <a:spcPts val="0"/>
              </a:spcBef>
              <a:spcAft>
                <a:spcPts val="0"/>
              </a:spcAft>
              <a:buSzPts val="800"/>
              <a:buChar char="-"/>
            </a:pPr>
            <a:r>
              <a:rPr lang="en" sz="800"/>
              <a:t>TUC</a:t>
            </a:r>
            <a:endParaRPr sz="800"/>
          </a:p>
          <a:p>
            <a:pPr indent="-279400" lvl="2" marL="1371600" rtl="0" algn="l">
              <a:spcBef>
                <a:spcPts val="0"/>
              </a:spcBef>
              <a:spcAft>
                <a:spcPts val="0"/>
              </a:spcAft>
              <a:buSzPts val="800"/>
              <a:buChar char="-"/>
            </a:pPr>
            <a:r>
              <a:rPr lang="en" sz="800"/>
              <a:t>Algorithm with highlight and diagram at each line</a:t>
            </a:r>
            <a:endParaRPr sz="800"/>
          </a:p>
          <a:p>
            <a:pPr indent="-279400" lvl="2" marL="1371600" rtl="0" algn="l">
              <a:spcBef>
                <a:spcPts val="0"/>
              </a:spcBef>
              <a:spcAft>
                <a:spcPts val="0"/>
              </a:spcAft>
              <a:buSzPts val="800"/>
              <a:buChar char="-"/>
            </a:pPr>
            <a:r>
              <a:rPr lang="en" sz="800"/>
              <a:t>Implemented in Apache Spark</a:t>
            </a:r>
            <a:endParaRPr sz="800"/>
          </a:p>
          <a:p>
            <a:pPr indent="-279400" lvl="1" marL="914400" rtl="0" algn="l">
              <a:spcBef>
                <a:spcPts val="0"/>
              </a:spcBef>
              <a:spcAft>
                <a:spcPts val="0"/>
              </a:spcAft>
              <a:buSzPts val="800"/>
              <a:buChar char="-"/>
            </a:pPr>
            <a:r>
              <a:rPr lang="en" sz="800"/>
              <a:t>One problem is the congestion control for different application tasks</a:t>
            </a:r>
            <a:endParaRPr sz="800"/>
          </a:p>
          <a:p>
            <a:pPr indent="-279400" lvl="2" marL="1371600" rtl="0" algn="l">
              <a:spcBef>
                <a:spcPts val="0"/>
              </a:spcBef>
              <a:spcAft>
                <a:spcPts val="0"/>
              </a:spcAft>
              <a:buSzPts val="800"/>
              <a:buChar char="-"/>
            </a:pPr>
            <a:r>
              <a:rPr lang="en" sz="800"/>
              <a:t>Assumption of Clos-only networks, weight assigned by admin</a:t>
            </a:r>
            <a:endParaRPr sz="800"/>
          </a:p>
          <a:p>
            <a:pPr indent="-279400" lvl="2" marL="1371600" rtl="0" algn="l">
              <a:spcBef>
                <a:spcPts val="0"/>
              </a:spcBef>
              <a:spcAft>
                <a:spcPts val="0"/>
              </a:spcAft>
              <a:buSzPts val="800"/>
              <a:buChar char="-"/>
            </a:pPr>
            <a:r>
              <a:rPr lang="en" sz="800"/>
              <a:t>Latency, Deadline, Completion Sensitive explanation and their proposed solutions</a:t>
            </a:r>
            <a:endParaRPr sz="800"/>
          </a:p>
          <a:p>
            <a:pPr indent="-279400" lvl="2" marL="1371600" rtl="0" algn="l">
              <a:spcBef>
                <a:spcPts val="0"/>
              </a:spcBef>
              <a:spcAft>
                <a:spcPts val="0"/>
              </a:spcAft>
              <a:buSzPts val="800"/>
              <a:buChar char="-"/>
            </a:pPr>
            <a:r>
              <a:rPr lang="en" sz="800"/>
              <a:t>Explanation of UCC and PCC aka the SCC</a:t>
            </a:r>
            <a:endParaRPr sz="800"/>
          </a:p>
          <a:p>
            <a:pPr indent="-279400" lvl="2" marL="1371600" rtl="0" algn="l">
              <a:spcBef>
                <a:spcPts val="0"/>
              </a:spcBef>
              <a:spcAft>
                <a:spcPts val="0"/>
              </a:spcAft>
              <a:buSzPts val="800"/>
              <a:buChar char="-"/>
            </a:pPr>
            <a:r>
              <a:rPr lang="en" sz="800"/>
              <a:t>ECN bit + weight is how to modify flows congestion</a:t>
            </a:r>
            <a:endParaRPr sz="800"/>
          </a:p>
          <a:p>
            <a:pPr indent="-279400" lvl="2" marL="1371600" rtl="0" algn="l">
              <a:spcBef>
                <a:spcPts val="0"/>
              </a:spcBef>
              <a:spcAft>
                <a:spcPts val="0"/>
              </a:spcAft>
              <a:buSzPts val="800"/>
              <a:buChar char="-"/>
            </a:pPr>
            <a:r>
              <a:rPr lang="en" sz="800"/>
              <a:t>Connection of first paper: can be modeled as a uitl func of computation time of task + computatation task of the longest task time (as by Chen PhD)</a:t>
            </a:r>
            <a:endParaRPr sz="800"/>
          </a:p>
          <a:p>
            <a:pPr indent="-279400" lvl="1" marL="914400" rtl="0" algn="l">
              <a:spcBef>
                <a:spcPts val="0"/>
              </a:spcBef>
              <a:spcAft>
                <a:spcPts val="0"/>
              </a:spcAft>
              <a:buSzPts val="800"/>
              <a:buChar char="-"/>
            </a:pPr>
            <a:r>
              <a:rPr lang="en" sz="800"/>
              <a:t>Implementation</a:t>
            </a:r>
            <a:endParaRPr sz="800"/>
          </a:p>
          <a:p>
            <a:pPr indent="-279400" lvl="2" marL="1371600" rtl="0" algn="l">
              <a:spcBef>
                <a:spcPts val="0"/>
              </a:spcBef>
              <a:spcAft>
                <a:spcPts val="0"/>
              </a:spcAft>
              <a:buSzPts val="800"/>
              <a:buChar char="-"/>
            </a:pPr>
            <a:r>
              <a:rPr lang="en" sz="800"/>
              <a:t>Modeling a utility function in python</a:t>
            </a:r>
            <a:endParaRPr sz="800"/>
          </a:p>
        </p:txBody>
      </p:sp>
      <p:sp>
        <p:nvSpPr>
          <p:cNvPr id="97" name="Google Shape;97;p16"/>
          <p:cNvSpPr txBox="1"/>
          <p:nvPr/>
        </p:nvSpPr>
        <p:spPr>
          <a:xfrm>
            <a:off x="-1671900" y="1152475"/>
            <a:ext cx="1671900" cy="3324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Order</a:t>
            </a:r>
            <a:endParaRPr/>
          </a:p>
          <a:p>
            <a:pPr indent="-317500" lvl="0" marL="457200" rtl="0" algn="l">
              <a:spcBef>
                <a:spcPts val="0"/>
              </a:spcBef>
              <a:spcAft>
                <a:spcPts val="0"/>
              </a:spcAft>
              <a:buSzPts val="1400"/>
              <a:buChar char="-"/>
            </a:pPr>
            <a:r>
              <a:rPr lang="en"/>
              <a:t>Wasfi</a:t>
            </a:r>
            <a:endParaRPr/>
          </a:p>
          <a:p>
            <a:pPr indent="-317500" lvl="0" marL="457200" rtl="0" algn="l">
              <a:spcBef>
                <a:spcPts val="0"/>
              </a:spcBef>
              <a:spcAft>
                <a:spcPts val="0"/>
              </a:spcAft>
              <a:buSzPts val="1400"/>
              <a:buChar char="-"/>
            </a:pPr>
            <a:r>
              <a:rPr lang="en"/>
              <a:t>Krishangee</a:t>
            </a:r>
            <a:endParaRPr/>
          </a:p>
          <a:p>
            <a:pPr indent="-317500" lvl="0" marL="457200" rtl="0" algn="l">
              <a:spcBef>
                <a:spcPts val="0"/>
              </a:spcBef>
              <a:spcAft>
                <a:spcPts val="0"/>
              </a:spcAft>
              <a:buSzPts val="1400"/>
              <a:buChar char="-"/>
            </a:pPr>
            <a:r>
              <a:rPr lang="en"/>
              <a:t>Swapnil</a:t>
            </a:r>
            <a:endParaRPr/>
          </a:p>
          <a:p>
            <a:pPr indent="-317500" lvl="0" marL="457200" rtl="0" algn="l">
              <a:spcBef>
                <a:spcPts val="0"/>
              </a:spcBef>
              <a:spcAft>
                <a:spcPts val="0"/>
              </a:spcAft>
              <a:buSzPts val="1400"/>
              <a:buChar char="-"/>
            </a:pPr>
            <a:r>
              <a:rPr lang="en"/>
              <a:t>Wasfi</a:t>
            </a:r>
            <a:endParaRPr/>
          </a:p>
          <a:p>
            <a:pPr indent="-317500" lvl="0" marL="457200" rtl="0" algn="l">
              <a:spcBef>
                <a:spcPts val="0"/>
              </a:spcBef>
              <a:spcAft>
                <a:spcPts val="0"/>
              </a:spcAft>
              <a:buSzPts val="1400"/>
              <a:buChar char="-"/>
            </a:pPr>
            <a:r>
              <a:rPr lang="en"/>
              <a:t>Krishangee</a:t>
            </a:r>
            <a:endParaRPr/>
          </a:p>
          <a:p>
            <a:pPr indent="-317500" lvl="0" marL="457200" rtl="0" algn="l">
              <a:spcBef>
                <a:spcPts val="0"/>
              </a:spcBef>
              <a:spcAft>
                <a:spcPts val="0"/>
              </a:spcAft>
              <a:buSzPts val="1400"/>
              <a:buChar char="-"/>
            </a:pPr>
            <a:r>
              <a:rPr lang="en"/>
              <a:t>Wasfi</a:t>
            </a:r>
            <a:endParaRPr/>
          </a:p>
          <a:p>
            <a:pPr indent="-317500" lvl="0" marL="457200" rtl="0" algn="l">
              <a:spcBef>
                <a:spcPts val="0"/>
              </a:spcBef>
              <a:spcAft>
                <a:spcPts val="0"/>
              </a:spcAft>
              <a:buSzPts val="1400"/>
              <a:buChar char="-"/>
            </a:pPr>
            <a:r>
              <a:rPr lang="en"/>
              <a:t>Swapnil</a:t>
            </a:r>
            <a:endParaRPr/>
          </a:p>
          <a:p>
            <a:pPr indent="-317500" lvl="0" marL="457200" rtl="0" algn="l">
              <a:spcBef>
                <a:spcPts val="0"/>
              </a:spcBef>
              <a:spcAft>
                <a:spcPts val="0"/>
              </a:spcAft>
              <a:buSzPts val="1400"/>
              <a:buChar char="-"/>
            </a:pPr>
            <a:r>
              <a:rPr lang="en"/>
              <a:t>Krishangee</a:t>
            </a:r>
            <a:endParaRPr/>
          </a:p>
        </p:txBody>
      </p:sp>
      <p:sp>
        <p:nvSpPr>
          <p:cNvPr id="98" name="Google Shape;98;p16"/>
          <p:cNvSpPr txBox="1"/>
          <p:nvPr/>
        </p:nvSpPr>
        <p:spPr>
          <a:xfrm>
            <a:off x="5767100" y="1649000"/>
            <a:ext cx="2002500" cy="1779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Speaking</a:t>
            </a:r>
            <a:endParaRPr/>
          </a:p>
          <a:p>
            <a:pPr indent="-317500" lvl="0" marL="457200" rtl="0" algn="l">
              <a:spcBef>
                <a:spcPts val="0"/>
              </a:spcBef>
              <a:spcAft>
                <a:spcPts val="0"/>
              </a:spcAft>
              <a:buSzPts val="1400"/>
              <a:buChar char="-"/>
            </a:pPr>
            <a:r>
              <a:rPr lang="en"/>
              <a:t>Give high-level concept</a:t>
            </a:r>
            <a:endParaRPr/>
          </a:p>
          <a:p>
            <a:pPr indent="-317500" lvl="0" marL="457200" rtl="0" algn="l">
              <a:spcBef>
                <a:spcPts val="0"/>
              </a:spcBef>
              <a:spcAft>
                <a:spcPts val="0"/>
              </a:spcAft>
              <a:buSzPts val="1400"/>
              <a:buChar char="-"/>
            </a:pPr>
            <a:r>
              <a:rPr lang="en"/>
              <a:t>Give problem statement</a:t>
            </a:r>
            <a:endParaRPr/>
          </a:p>
          <a:p>
            <a:pPr indent="-317500" lvl="0" marL="457200" rtl="0" algn="l">
              <a:spcBef>
                <a:spcPts val="0"/>
              </a:spcBef>
              <a:spcAft>
                <a:spcPts val="0"/>
              </a:spcAft>
              <a:buSzPts val="1400"/>
              <a:buChar char="-"/>
            </a:pPr>
            <a:r>
              <a:rPr lang="en"/>
              <a:t>Give solution</a:t>
            </a:r>
            <a:endParaRPr/>
          </a:p>
          <a:p>
            <a:pPr indent="-317500" lvl="0" marL="457200" rtl="0" algn="l">
              <a:spcBef>
                <a:spcPts val="0"/>
              </a:spcBef>
              <a:spcAft>
                <a:spcPts val="0"/>
              </a:spcAft>
              <a:buSzPts val="1400"/>
              <a:buChar char="-"/>
            </a:pPr>
            <a:r>
              <a:rPr lang="en"/>
              <a:t>Link to math</a:t>
            </a:r>
            <a:endParaRPr/>
          </a:p>
        </p:txBody>
      </p:sp>
      <p:graphicFrame>
        <p:nvGraphicFramePr>
          <p:cNvPr id="99" name="Google Shape;99;p16"/>
          <p:cNvGraphicFramePr/>
          <p:nvPr/>
        </p:nvGraphicFramePr>
        <p:xfrm>
          <a:off x="8228925" y="1514725"/>
          <a:ext cx="3000000" cy="3000000"/>
        </p:xfrm>
        <a:graphic>
          <a:graphicData uri="http://schemas.openxmlformats.org/drawingml/2006/table">
            <a:tbl>
              <a:tblPr>
                <a:noFill/>
                <a:tableStyleId>{5E754B5E-D405-4FB4-96AE-465895958FE9}</a:tableStyleId>
              </a:tblPr>
              <a:tblGrid>
                <a:gridCol w="626800"/>
                <a:gridCol w="2894075"/>
              </a:tblGrid>
              <a:tr h="367000">
                <a:tc>
                  <a:txBody>
                    <a:bodyPr>
                      <a:noAutofit/>
                    </a:bodyPr>
                    <a:lstStyle/>
                    <a:p>
                      <a:pPr indent="0" lvl="0" marL="0" rtl="0" algn="l">
                        <a:spcBef>
                          <a:spcPts val="0"/>
                        </a:spcBef>
                        <a:spcAft>
                          <a:spcPts val="0"/>
                        </a:spcAft>
                        <a:buNone/>
                      </a:pPr>
                      <a:r>
                        <a:rPr lang="en"/>
                        <a:t>Color</a:t>
                      </a:r>
                      <a:endParaRPr/>
                    </a:p>
                  </a:txBody>
                  <a:tcPr marT="91425" marB="91425" marR="91425" marL="91425">
                    <a:lnL cap="flat" cmpd="sng" w="19050">
                      <a:solidFill>
                        <a:srgbClr val="050401"/>
                      </a:solidFill>
                      <a:prstDash val="solid"/>
                      <a:round/>
                      <a:headEnd len="sm" w="sm" type="none"/>
                      <a:tailEnd len="sm" w="sm" type="none"/>
                    </a:lnL>
                    <a:lnR cap="flat" cmpd="sng" w="9525">
                      <a:solidFill>
                        <a:srgbClr val="050401"/>
                      </a:solidFill>
                      <a:prstDash val="solid"/>
                      <a:round/>
                      <a:headEnd len="sm" w="sm" type="none"/>
                      <a:tailEnd len="sm" w="sm" type="none"/>
                    </a:lnR>
                    <a:lnT cap="flat" cmpd="sng" w="19050">
                      <a:solidFill>
                        <a:srgbClr val="050401"/>
                      </a:solidFill>
                      <a:prstDash val="solid"/>
                      <a:round/>
                      <a:headEnd len="sm" w="sm" type="none"/>
                      <a:tailEnd len="sm" w="sm" type="none"/>
                    </a:lnT>
                    <a:lnB cap="flat" cmpd="sng" w="9525">
                      <a:solidFill>
                        <a:srgbClr val="05040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Name</a:t>
                      </a:r>
                      <a:endParaRPr/>
                    </a:p>
                  </a:txBody>
                  <a:tcPr marT="91425" marB="91425" marR="91425" marL="91425">
                    <a:lnL cap="flat" cmpd="sng" w="9525">
                      <a:solidFill>
                        <a:srgbClr val="050401"/>
                      </a:solidFill>
                      <a:prstDash val="solid"/>
                      <a:round/>
                      <a:headEnd len="sm" w="sm" type="none"/>
                      <a:tailEnd len="sm" w="sm" type="none"/>
                    </a:lnL>
                    <a:lnR cap="flat" cmpd="sng" w="19050">
                      <a:solidFill>
                        <a:srgbClr val="050401"/>
                      </a:solidFill>
                      <a:prstDash val="solid"/>
                      <a:round/>
                      <a:headEnd len="sm" w="sm" type="none"/>
                      <a:tailEnd len="sm" w="sm" type="none"/>
                    </a:lnR>
                    <a:lnT cap="flat" cmpd="sng" w="19050">
                      <a:solidFill>
                        <a:srgbClr val="050401"/>
                      </a:solidFill>
                      <a:prstDash val="solid"/>
                      <a:round/>
                      <a:headEnd len="sm" w="sm" type="none"/>
                      <a:tailEnd len="sm" w="sm" type="none"/>
                    </a:lnT>
                    <a:lnB cap="flat" cmpd="sng" w="9525">
                      <a:solidFill>
                        <a:srgbClr val="050401"/>
                      </a:solidFill>
                      <a:prstDash val="solid"/>
                      <a:round/>
                      <a:headEnd len="sm" w="sm" type="none"/>
                      <a:tailEnd len="sm" w="sm" type="none"/>
                    </a:lnB>
                  </a:tcPr>
                </a:tc>
              </a:tr>
              <a:tr h="318600">
                <a:tc>
                  <a:txBody>
                    <a:bodyPr>
                      <a:noAutofit/>
                    </a:bodyPr>
                    <a:lstStyle/>
                    <a:p>
                      <a:pPr indent="0" lvl="0" marL="0" rtl="0" algn="l">
                        <a:spcBef>
                          <a:spcPts val="0"/>
                        </a:spcBef>
                        <a:spcAft>
                          <a:spcPts val="0"/>
                        </a:spcAft>
                        <a:buNone/>
                      </a:pPr>
                      <a:r>
                        <a:t/>
                      </a:r>
                      <a:endParaRPr/>
                    </a:p>
                  </a:txBody>
                  <a:tcPr marT="91425" marB="91425" marR="91425" marL="91425">
                    <a:lnL cap="flat" cmpd="sng" w="19050">
                      <a:solidFill>
                        <a:srgbClr val="050401"/>
                      </a:solidFill>
                      <a:prstDash val="solid"/>
                      <a:round/>
                      <a:headEnd len="sm" w="sm" type="none"/>
                      <a:tailEnd len="sm" w="sm" type="none"/>
                    </a:lnL>
                    <a:lnR cap="flat" cmpd="sng" w="9525">
                      <a:solidFill>
                        <a:srgbClr val="050401"/>
                      </a:solidFill>
                      <a:prstDash val="solid"/>
                      <a:round/>
                      <a:headEnd len="sm" w="sm" type="none"/>
                      <a:tailEnd len="sm" w="sm" type="none"/>
                    </a:lnR>
                    <a:lnT cap="flat" cmpd="sng" w="9525">
                      <a:solidFill>
                        <a:srgbClr val="050401"/>
                      </a:solidFill>
                      <a:prstDash val="solid"/>
                      <a:round/>
                      <a:headEnd len="sm" w="sm" type="none"/>
                      <a:tailEnd len="sm" w="sm" type="none"/>
                    </a:lnT>
                    <a:lnB cap="flat" cmpd="sng" w="9525">
                      <a:solidFill>
                        <a:srgbClr val="050401"/>
                      </a:solidFill>
                      <a:prstDash val="solid"/>
                      <a:round/>
                      <a:headEnd len="sm" w="sm" type="none"/>
                      <a:tailEnd len="sm" w="sm" type="none"/>
                    </a:lnB>
                    <a:solidFill>
                      <a:srgbClr val="050401"/>
                    </a:solidFill>
                  </a:tcPr>
                </a:tc>
                <a:tc>
                  <a:txBody>
                    <a:bodyPr>
                      <a:noAutofit/>
                    </a:bodyPr>
                    <a:lstStyle/>
                    <a:p>
                      <a:pPr indent="0" lvl="0" marL="0" rtl="0" algn="l">
                        <a:spcBef>
                          <a:spcPts val="0"/>
                        </a:spcBef>
                        <a:spcAft>
                          <a:spcPts val="0"/>
                        </a:spcAft>
                        <a:buNone/>
                      </a:pPr>
                      <a:r>
                        <a:rPr lang="en"/>
                        <a:t>Fade Black </a:t>
                      </a:r>
                      <a:r>
                        <a:rPr lang="en"/>
                        <a:t>(#</a:t>
                      </a:r>
                      <a:r>
                        <a:rPr lang="en"/>
                        <a:t>050401</a:t>
                      </a:r>
                      <a:r>
                        <a:rPr lang="en"/>
                        <a:t>)</a:t>
                      </a:r>
                      <a:endParaRPr/>
                    </a:p>
                  </a:txBody>
                  <a:tcPr marT="91425" marB="91425" marR="91425" marL="91425">
                    <a:lnL cap="flat" cmpd="sng" w="9525">
                      <a:solidFill>
                        <a:srgbClr val="050401"/>
                      </a:solidFill>
                      <a:prstDash val="solid"/>
                      <a:round/>
                      <a:headEnd len="sm" w="sm" type="none"/>
                      <a:tailEnd len="sm" w="sm" type="none"/>
                    </a:lnL>
                    <a:lnR cap="flat" cmpd="sng" w="19050">
                      <a:solidFill>
                        <a:srgbClr val="050401"/>
                      </a:solidFill>
                      <a:prstDash val="solid"/>
                      <a:round/>
                      <a:headEnd len="sm" w="sm" type="none"/>
                      <a:tailEnd len="sm" w="sm" type="none"/>
                    </a:lnR>
                    <a:lnT cap="flat" cmpd="sng" w="9525">
                      <a:solidFill>
                        <a:srgbClr val="050401"/>
                      </a:solidFill>
                      <a:prstDash val="solid"/>
                      <a:round/>
                      <a:headEnd len="sm" w="sm" type="none"/>
                      <a:tailEnd len="sm" w="sm" type="none"/>
                    </a:lnT>
                    <a:lnB cap="flat" cmpd="sng" w="9525">
                      <a:solidFill>
                        <a:srgbClr val="050401"/>
                      </a:solidFill>
                      <a:prstDash val="solid"/>
                      <a:round/>
                      <a:headEnd len="sm" w="sm" type="none"/>
                      <a:tailEnd len="sm" w="sm" type="none"/>
                    </a:lnB>
                  </a:tcPr>
                </a:tc>
              </a:tr>
              <a:tr h="370575">
                <a:tc>
                  <a:txBody>
                    <a:bodyPr>
                      <a:noAutofit/>
                    </a:bodyPr>
                    <a:lstStyle/>
                    <a:p>
                      <a:pPr indent="0" lvl="0" marL="0" rtl="0" algn="l">
                        <a:spcBef>
                          <a:spcPts val="0"/>
                        </a:spcBef>
                        <a:spcAft>
                          <a:spcPts val="0"/>
                        </a:spcAft>
                        <a:buNone/>
                      </a:pPr>
                      <a:r>
                        <a:t/>
                      </a:r>
                      <a:endParaRPr/>
                    </a:p>
                  </a:txBody>
                  <a:tcPr marT="91425" marB="91425" marR="91425" marL="91425">
                    <a:lnL cap="flat" cmpd="sng" w="19050">
                      <a:solidFill>
                        <a:srgbClr val="050401"/>
                      </a:solidFill>
                      <a:prstDash val="solid"/>
                      <a:round/>
                      <a:headEnd len="sm" w="sm" type="none"/>
                      <a:tailEnd len="sm" w="sm" type="none"/>
                    </a:lnL>
                    <a:lnR cap="flat" cmpd="sng" w="9525">
                      <a:solidFill>
                        <a:srgbClr val="050401"/>
                      </a:solidFill>
                      <a:prstDash val="solid"/>
                      <a:round/>
                      <a:headEnd len="sm" w="sm" type="none"/>
                      <a:tailEnd len="sm" w="sm" type="none"/>
                    </a:lnR>
                    <a:lnT cap="flat" cmpd="sng" w="9525">
                      <a:solidFill>
                        <a:srgbClr val="050401"/>
                      </a:solidFill>
                      <a:prstDash val="solid"/>
                      <a:round/>
                      <a:headEnd len="sm" w="sm" type="none"/>
                      <a:tailEnd len="sm" w="sm" type="none"/>
                    </a:lnT>
                    <a:lnB cap="flat" cmpd="sng" w="9525">
                      <a:solidFill>
                        <a:srgbClr val="050401"/>
                      </a:solidFill>
                      <a:prstDash val="solid"/>
                      <a:round/>
                      <a:headEnd len="sm" w="sm" type="none"/>
                      <a:tailEnd len="sm" w="sm" type="none"/>
                    </a:lnB>
                    <a:solidFill>
                      <a:srgbClr val="FE8900"/>
                    </a:solidFill>
                  </a:tcPr>
                </a:tc>
                <a:tc>
                  <a:txBody>
                    <a:bodyPr>
                      <a:noAutofit/>
                    </a:bodyPr>
                    <a:lstStyle/>
                    <a:p>
                      <a:pPr indent="0" lvl="0" marL="0" rtl="0" algn="l">
                        <a:spcBef>
                          <a:spcPts val="0"/>
                        </a:spcBef>
                        <a:spcAft>
                          <a:spcPts val="0"/>
                        </a:spcAft>
                        <a:buNone/>
                      </a:pPr>
                      <a:r>
                        <a:rPr lang="en"/>
                        <a:t>American Orange (#FE8900)</a:t>
                      </a:r>
                      <a:endParaRPr/>
                    </a:p>
                  </a:txBody>
                  <a:tcPr marT="91425" marB="91425" marR="91425" marL="91425">
                    <a:lnL cap="flat" cmpd="sng" w="9525">
                      <a:solidFill>
                        <a:srgbClr val="050401"/>
                      </a:solidFill>
                      <a:prstDash val="solid"/>
                      <a:round/>
                      <a:headEnd len="sm" w="sm" type="none"/>
                      <a:tailEnd len="sm" w="sm" type="none"/>
                    </a:lnL>
                    <a:lnR cap="flat" cmpd="sng" w="19050">
                      <a:solidFill>
                        <a:srgbClr val="050401"/>
                      </a:solidFill>
                      <a:prstDash val="solid"/>
                      <a:round/>
                      <a:headEnd len="sm" w="sm" type="none"/>
                      <a:tailEnd len="sm" w="sm" type="none"/>
                    </a:lnR>
                    <a:lnT cap="flat" cmpd="sng" w="9525">
                      <a:solidFill>
                        <a:srgbClr val="050401"/>
                      </a:solidFill>
                      <a:prstDash val="solid"/>
                      <a:round/>
                      <a:headEnd len="sm" w="sm" type="none"/>
                      <a:tailEnd len="sm" w="sm" type="none"/>
                    </a:lnT>
                    <a:lnB cap="flat" cmpd="sng" w="9525">
                      <a:solidFill>
                        <a:srgbClr val="050401"/>
                      </a:solidFill>
                      <a:prstDash val="solid"/>
                      <a:round/>
                      <a:headEnd len="sm" w="sm" type="none"/>
                      <a:tailEnd len="sm" w="sm" type="none"/>
                    </a:lnB>
                  </a:tcPr>
                </a:tc>
              </a:tr>
              <a:tr h="370575">
                <a:tc>
                  <a:txBody>
                    <a:bodyPr>
                      <a:noAutofit/>
                    </a:bodyPr>
                    <a:lstStyle/>
                    <a:p>
                      <a:pPr indent="0" lvl="0" marL="0" rtl="0" algn="l">
                        <a:spcBef>
                          <a:spcPts val="0"/>
                        </a:spcBef>
                        <a:spcAft>
                          <a:spcPts val="0"/>
                        </a:spcAft>
                        <a:buNone/>
                      </a:pPr>
                      <a:r>
                        <a:t/>
                      </a:r>
                      <a:endParaRPr/>
                    </a:p>
                  </a:txBody>
                  <a:tcPr marT="91425" marB="91425" marR="91425" marL="91425">
                    <a:lnL cap="flat" cmpd="sng" w="19050">
                      <a:solidFill>
                        <a:srgbClr val="050401"/>
                      </a:solidFill>
                      <a:prstDash val="solid"/>
                      <a:round/>
                      <a:headEnd len="sm" w="sm" type="none"/>
                      <a:tailEnd len="sm" w="sm" type="none"/>
                    </a:lnL>
                    <a:lnR cap="flat" cmpd="sng" w="9525">
                      <a:solidFill>
                        <a:srgbClr val="050401"/>
                      </a:solidFill>
                      <a:prstDash val="solid"/>
                      <a:round/>
                      <a:headEnd len="sm" w="sm" type="none"/>
                      <a:tailEnd len="sm" w="sm" type="none"/>
                    </a:lnR>
                    <a:lnT cap="flat" cmpd="sng" w="9525">
                      <a:solidFill>
                        <a:srgbClr val="050401"/>
                      </a:solidFill>
                      <a:prstDash val="solid"/>
                      <a:round/>
                      <a:headEnd len="sm" w="sm" type="none"/>
                      <a:tailEnd len="sm" w="sm" type="none"/>
                    </a:lnT>
                    <a:lnB cap="flat" cmpd="sng" w="9525">
                      <a:solidFill>
                        <a:srgbClr val="050401"/>
                      </a:solidFill>
                      <a:prstDash val="solid"/>
                      <a:round/>
                      <a:headEnd len="sm" w="sm" type="none"/>
                      <a:tailEnd len="sm" w="sm" type="none"/>
                    </a:lnB>
                    <a:solidFill>
                      <a:srgbClr val="F0F0F1"/>
                    </a:solidFill>
                  </a:tcPr>
                </a:tc>
                <a:tc>
                  <a:txBody>
                    <a:bodyPr>
                      <a:noAutofit/>
                    </a:bodyPr>
                    <a:lstStyle/>
                    <a:p>
                      <a:pPr indent="0" lvl="0" marL="0" rtl="0" algn="l">
                        <a:spcBef>
                          <a:spcPts val="0"/>
                        </a:spcBef>
                        <a:spcAft>
                          <a:spcPts val="0"/>
                        </a:spcAft>
                        <a:buNone/>
                      </a:pPr>
                      <a:r>
                        <a:rPr lang="en"/>
                        <a:t>Anti-Flash White (#F0F0F1)</a:t>
                      </a:r>
                      <a:endParaRPr/>
                    </a:p>
                  </a:txBody>
                  <a:tcPr marT="91425" marB="91425" marR="91425" marL="91425">
                    <a:lnL cap="flat" cmpd="sng" w="9525">
                      <a:solidFill>
                        <a:srgbClr val="050401"/>
                      </a:solidFill>
                      <a:prstDash val="solid"/>
                      <a:round/>
                      <a:headEnd len="sm" w="sm" type="none"/>
                      <a:tailEnd len="sm" w="sm" type="none"/>
                    </a:lnL>
                    <a:lnR cap="flat" cmpd="sng" w="19050">
                      <a:solidFill>
                        <a:srgbClr val="050401"/>
                      </a:solidFill>
                      <a:prstDash val="solid"/>
                      <a:round/>
                      <a:headEnd len="sm" w="sm" type="none"/>
                      <a:tailEnd len="sm" w="sm" type="none"/>
                    </a:lnR>
                    <a:lnT cap="flat" cmpd="sng" w="9525">
                      <a:solidFill>
                        <a:srgbClr val="050401"/>
                      </a:solidFill>
                      <a:prstDash val="solid"/>
                      <a:round/>
                      <a:headEnd len="sm" w="sm" type="none"/>
                      <a:tailEnd len="sm" w="sm" type="none"/>
                    </a:lnT>
                    <a:lnB cap="flat" cmpd="sng" w="9525">
                      <a:solidFill>
                        <a:srgbClr val="050401"/>
                      </a:solidFill>
                      <a:prstDash val="solid"/>
                      <a:round/>
                      <a:headEnd len="sm" w="sm" type="none"/>
                      <a:tailEnd len="sm" w="sm" type="none"/>
                    </a:lnB>
                  </a:tcPr>
                </a:tc>
              </a:tr>
              <a:tr h="562975">
                <a:tc>
                  <a:txBody>
                    <a:bodyPr>
                      <a:noAutofit/>
                    </a:bodyPr>
                    <a:lstStyle/>
                    <a:p>
                      <a:pPr indent="0" lvl="0" marL="0" rtl="0" algn="l">
                        <a:spcBef>
                          <a:spcPts val="0"/>
                        </a:spcBef>
                        <a:spcAft>
                          <a:spcPts val="0"/>
                        </a:spcAft>
                        <a:buNone/>
                      </a:pPr>
                      <a:r>
                        <a:t/>
                      </a:r>
                      <a:endParaRPr/>
                    </a:p>
                  </a:txBody>
                  <a:tcPr marT="91425" marB="91425" marR="91425" marL="91425">
                    <a:lnL cap="flat" cmpd="sng" w="19050">
                      <a:solidFill>
                        <a:srgbClr val="050401"/>
                      </a:solidFill>
                      <a:prstDash val="solid"/>
                      <a:round/>
                      <a:headEnd len="sm" w="sm" type="none"/>
                      <a:tailEnd len="sm" w="sm" type="none"/>
                    </a:lnL>
                    <a:lnR cap="flat" cmpd="sng" w="9525">
                      <a:solidFill>
                        <a:srgbClr val="050401"/>
                      </a:solidFill>
                      <a:prstDash val="solid"/>
                      <a:round/>
                      <a:headEnd len="sm" w="sm" type="none"/>
                      <a:tailEnd len="sm" w="sm" type="none"/>
                    </a:lnR>
                    <a:lnT cap="flat" cmpd="sng" w="9525">
                      <a:solidFill>
                        <a:srgbClr val="050401"/>
                      </a:solidFill>
                      <a:prstDash val="solid"/>
                      <a:round/>
                      <a:headEnd len="sm" w="sm" type="none"/>
                      <a:tailEnd len="sm" w="sm" type="none"/>
                    </a:lnT>
                    <a:lnB cap="flat" cmpd="sng" w="9525">
                      <a:solidFill>
                        <a:srgbClr val="050401"/>
                      </a:solidFill>
                      <a:prstDash val="solid"/>
                      <a:round/>
                      <a:headEnd len="sm" w="sm" type="none"/>
                      <a:tailEnd len="sm" w="sm" type="none"/>
                    </a:lnB>
                    <a:solidFill>
                      <a:srgbClr val="D92B2B"/>
                    </a:solidFill>
                  </a:tcPr>
                </a:tc>
                <a:tc>
                  <a:txBody>
                    <a:bodyPr>
                      <a:noAutofit/>
                    </a:bodyPr>
                    <a:lstStyle/>
                    <a:p>
                      <a:pPr indent="0" lvl="0" marL="0" rtl="0" algn="l">
                        <a:spcBef>
                          <a:spcPts val="0"/>
                        </a:spcBef>
                        <a:spcAft>
                          <a:spcPts val="0"/>
                        </a:spcAft>
                        <a:buNone/>
                      </a:pPr>
                      <a:r>
                        <a:rPr lang="en"/>
                        <a:t>Permanent Geranium Lake (#D92B2B)</a:t>
                      </a:r>
                      <a:endParaRPr/>
                    </a:p>
                  </a:txBody>
                  <a:tcPr marT="91425" marB="91425" marR="91425" marL="91425">
                    <a:lnL cap="flat" cmpd="sng" w="9525">
                      <a:solidFill>
                        <a:srgbClr val="050401"/>
                      </a:solidFill>
                      <a:prstDash val="solid"/>
                      <a:round/>
                      <a:headEnd len="sm" w="sm" type="none"/>
                      <a:tailEnd len="sm" w="sm" type="none"/>
                    </a:lnL>
                    <a:lnR cap="flat" cmpd="sng" w="19050">
                      <a:solidFill>
                        <a:srgbClr val="050401"/>
                      </a:solidFill>
                      <a:prstDash val="solid"/>
                      <a:round/>
                      <a:headEnd len="sm" w="sm" type="none"/>
                      <a:tailEnd len="sm" w="sm" type="none"/>
                    </a:lnR>
                    <a:lnT cap="flat" cmpd="sng" w="9525">
                      <a:solidFill>
                        <a:srgbClr val="050401"/>
                      </a:solidFill>
                      <a:prstDash val="solid"/>
                      <a:round/>
                      <a:headEnd len="sm" w="sm" type="none"/>
                      <a:tailEnd len="sm" w="sm" type="none"/>
                    </a:lnT>
                    <a:lnB cap="flat" cmpd="sng" w="9525">
                      <a:solidFill>
                        <a:srgbClr val="050401"/>
                      </a:solidFill>
                      <a:prstDash val="solid"/>
                      <a:round/>
                      <a:headEnd len="sm" w="sm" type="none"/>
                      <a:tailEnd len="sm" w="sm" type="none"/>
                    </a:lnB>
                  </a:tcPr>
                </a:tc>
              </a:tr>
              <a:tr h="562975">
                <a:tc>
                  <a:txBody>
                    <a:bodyPr>
                      <a:noAutofit/>
                    </a:bodyPr>
                    <a:lstStyle/>
                    <a:p>
                      <a:pPr indent="0" lvl="0" marL="0" rtl="0" algn="l">
                        <a:spcBef>
                          <a:spcPts val="0"/>
                        </a:spcBef>
                        <a:spcAft>
                          <a:spcPts val="0"/>
                        </a:spcAft>
                        <a:buNone/>
                      </a:pPr>
                      <a:r>
                        <a:t/>
                      </a:r>
                      <a:endParaRPr/>
                    </a:p>
                  </a:txBody>
                  <a:tcPr marT="91425" marB="91425" marR="91425" marL="91425">
                    <a:lnL cap="flat" cmpd="sng" w="19050">
                      <a:solidFill>
                        <a:srgbClr val="050401"/>
                      </a:solidFill>
                      <a:prstDash val="solid"/>
                      <a:round/>
                      <a:headEnd len="sm" w="sm" type="none"/>
                      <a:tailEnd len="sm" w="sm" type="none"/>
                    </a:lnL>
                    <a:lnR cap="flat" cmpd="sng" w="9525">
                      <a:solidFill>
                        <a:srgbClr val="050401"/>
                      </a:solidFill>
                      <a:prstDash val="solid"/>
                      <a:round/>
                      <a:headEnd len="sm" w="sm" type="none"/>
                      <a:tailEnd len="sm" w="sm" type="none"/>
                    </a:lnR>
                    <a:lnT cap="flat" cmpd="sng" w="9525">
                      <a:solidFill>
                        <a:srgbClr val="050401"/>
                      </a:solidFill>
                      <a:prstDash val="solid"/>
                      <a:round/>
                      <a:headEnd len="sm" w="sm" type="none"/>
                      <a:tailEnd len="sm" w="sm" type="none"/>
                    </a:lnT>
                    <a:lnB cap="flat" cmpd="sng" w="9525">
                      <a:solidFill>
                        <a:srgbClr val="050401"/>
                      </a:solidFill>
                      <a:prstDash val="solid"/>
                      <a:round/>
                      <a:headEnd len="sm" w="sm" type="none"/>
                      <a:tailEnd len="sm" w="sm" type="none"/>
                    </a:lnB>
                    <a:solidFill>
                      <a:srgbClr val="009DDC"/>
                    </a:solidFill>
                  </a:tcPr>
                </a:tc>
                <a:tc>
                  <a:txBody>
                    <a:bodyPr>
                      <a:noAutofit/>
                    </a:bodyPr>
                    <a:lstStyle/>
                    <a:p>
                      <a:pPr indent="0" lvl="0" marL="0" rtl="0" algn="l">
                        <a:spcBef>
                          <a:spcPts val="0"/>
                        </a:spcBef>
                        <a:spcAft>
                          <a:spcPts val="0"/>
                        </a:spcAft>
                        <a:buNone/>
                      </a:pPr>
                      <a:r>
                        <a:rPr lang="en"/>
                        <a:t>#009DDC</a:t>
                      </a:r>
                      <a:endParaRPr/>
                    </a:p>
                  </a:txBody>
                  <a:tcPr marT="91425" marB="91425" marR="91425" marL="91425">
                    <a:lnL cap="flat" cmpd="sng" w="9525">
                      <a:solidFill>
                        <a:srgbClr val="050401"/>
                      </a:solidFill>
                      <a:prstDash val="solid"/>
                      <a:round/>
                      <a:headEnd len="sm" w="sm" type="none"/>
                      <a:tailEnd len="sm" w="sm" type="none"/>
                    </a:lnL>
                    <a:lnR cap="flat" cmpd="sng" w="19050">
                      <a:solidFill>
                        <a:srgbClr val="050401"/>
                      </a:solidFill>
                      <a:prstDash val="solid"/>
                      <a:round/>
                      <a:headEnd len="sm" w="sm" type="none"/>
                      <a:tailEnd len="sm" w="sm" type="none"/>
                    </a:lnR>
                    <a:lnT cap="flat" cmpd="sng" w="9525">
                      <a:solidFill>
                        <a:srgbClr val="050401"/>
                      </a:solidFill>
                      <a:prstDash val="solid"/>
                      <a:round/>
                      <a:headEnd len="sm" w="sm" type="none"/>
                      <a:tailEnd len="sm" w="sm" type="none"/>
                    </a:lnT>
                    <a:lnB cap="flat" cmpd="sng" w="9525">
                      <a:solidFill>
                        <a:srgbClr val="050401"/>
                      </a:solidFill>
                      <a:prstDash val="solid"/>
                      <a:round/>
                      <a:headEnd len="sm" w="sm" type="none"/>
                      <a:tailEnd len="sm" w="sm" type="none"/>
                    </a:lnB>
                  </a:tcPr>
                </a:tc>
              </a:tr>
              <a:tr h="562975">
                <a:tc>
                  <a:txBody>
                    <a:bodyPr>
                      <a:noAutofit/>
                    </a:bodyPr>
                    <a:lstStyle/>
                    <a:p>
                      <a:pPr indent="0" lvl="0" marL="0" rtl="0" algn="l">
                        <a:spcBef>
                          <a:spcPts val="0"/>
                        </a:spcBef>
                        <a:spcAft>
                          <a:spcPts val="0"/>
                        </a:spcAft>
                        <a:buNone/>
                      </a:pPr>
                      <a:r>
                        <a:t/>
                      </a:r>
                      <a:endParaRPr/>
                    </a:p>
                  </a:txBody>
                  <a:tcPr marT="91425" marB="91425" marR="91425" marL="91425">
                    <a:lnL cap="flat" cmpd="sng" w="19050">
                      <a:solidFill>
                        <a:srgbClr val="050401"/>
                      </a:solidFill>
                      <a:prstDash val="solid"/>
                      <a:round/>
                      <a:headEnd len="sm" w="sm" type="none"/>
                      <a:tailEnd len="sm" w="sm" type="none"/>
                    </a:lnL>
                    <a:lnR cap="flat" cmpd="sng" w="9525">
                      <a:solidFill>
                        <a:srgbClr val="050401"/>
                      </a:solidFill>
                      <a:prstDash val="solid"/>
                      <a:round/>
                      <a:headEnd len="sm" w="sm" type="none"/>
                      <a:tailEnd len="sm" w="sm" type="none"/>
                    </a:lnR>
                    <a:lnT cap="flat" cmpd="sng" w="9525">
                      <a:solidFill>
                        <a:srgbClr val="050401"/>
                      </a:solidFill>
                      <a:prstDash val="solid"/>
                      <a:round/>
                      <a:headEnd len="sm" w="sm" type="none"/>
                      <a:tailEnd len="sm" w="sm" type="none"/>
                    </a:lnT>
                    <a:lnB cap="flat" cmpd="sng" w="19050">
                      <a:solidFill>
                        <a:srgbClr val="050401"/>
                      </a:solidFill>
                      <a:prstDash val="solid"/>
                      <a:round/>
                      <a:headEnd len="sm" w="sm" type="none"/>
                      <a:tailEnd len="sm" w="sm" type="none"/>
                    </a:lnB>
                    <a:solidFill>
                      <a:srgbClr val="FF5978"/>
                    </a:solidFill>
                  </a:tcPr>
                </a:tc>
                <a:tc>
                  <a:txBody>
                    <a:bodyPr>
                      <a:noAutofit/>
                    </a:bodyPr>
                    <a:lstStyle/>
                    <a:p>
                      <a:pPr indent="0" lvl="0" marL="0" rtl="0" algn="l">
                        <a:spcBef>
                          <a:spcPts val="0"/>
                        </a:spcBef>
                        <a:spcAft>
                          <a:spcPts val="0"/>
                        </a:spcAft>
                        <a:buNone/>
                      </a:pPr>
                      <a:r>
                        <a:rPr lang="en"/>
                        <a:t>#FF5978</a:t>
                      </a:r>
                      <a:endParaRPr/>
                    </a:p>
                  </a:txBody>
                  <a:tcPr marT="91425" marB="91425" marR="91425" marL="91425">
                    <a:lnL cap="flat" cmpd="sng" w="9525">
                      <a:solidFill>
                        <a:srgbClr val="050401"/>
                      </a:solidFill>
                      <a:prstDash val="solid"/>
                      <a:round/>
                      <a:headEnd len="sm" w="sm" type="none"/>
                      <a:tailEnd len="sm" w="sm" type="none"/>
                    </a:lnL>
                    <a:lnR cap="flat" cmpd="sng" w="19050">
                      <a:solidFill>
                        <a:srgbClr val="050401"/>
                      </a:solidFill>
                      <a:prstDash val="solid"/>
                      <a:round/>
                      <a:headEnd len="sm" w="sm" type="none"/>
                      <a:tailEnd len="sm" w="sm" type="none"/>
                    </a:lnR>
                    <a:lnT cap="flat" cmpd="sng" w="9525">
                      <a:solidFill>
                        <a:srgbClr val="050401"/>
                      </a:solidFill>
                      <a:prstDash val="solid"/>
                      <a:round/>
                      <a:headEnd len="sm" w="sm" type="none"/>
                      <a:tailEnd len="sm" w="sm" type="none"/>
                    </a:lnT>
                    <a:lnB cap="flat" cmpd="sng" w="19050">
                      <a:solidFill>
                        <a:srgbClr val="05040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Scheduling Jobs Fairly</a:t>
            </a:r>
            <a:endParaRPr/>
          </a:p>
        </p:txBody>
      </p:sp>
      <p:sp>
        <p:nvSpPr>
          <p:cNvPr id="105" name="Google Shape;10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objective is to </a:t>
            </a:r>
            <a:r>
              <a:rPr i="1" lang="en"/>
              <a:t>iteratively optimize the worst-performing tasks of each job.</a:t>
            </a:r>
            <a:endParaRPr/>
          </a:p>
          <a:p>
            <a:pPr indent="-342900" lvl="0" marL="457200" rtl="0" algn="l">
              <a:spcBef>
                <a:spcPts val="500"/>
              </a:spcBef>
              <a:spcAft>
                <a:spcPts val="0"/>
              </a:spcAft>
              <a:buSzPts val="1800"/>
              <a:buChar char="●"/>
            </a:pPr>
            <a:r>
              <a:rPr lang="en"/>
              <a:t>To do this, the authors create a structure to rank jobs based on their slowest task by three problems:</a:t>
            </a:r>
            <a:endParaRPr/>
          </a:p>
          <a:p>
            <a:pPr indent="-317500" lvl="1" marL="914400" rtl="0" algn="l">
              <a:spcBef>
                <a:spcPts val="500"/>
              </a:spcBef>
              <a:spcAft>
                <a:spcPts val="0"/>
              </a:spcAft>
              <a:buSzPts val="1400"/>
              <a:buChar char="○"/>
            </a:pPr>
            <a:r>
              <a:rPr lang="en"/>
              <a:t>The Lexmin Problem</a:t>
            </a:r>
            <a:endParaRPr/>
          </a:p>
          <a:p>
            <a:pPr indent="-317500" lvl="1" marL="914400" rtl="0" algn="l">
              <a:spcBef>
                <a:spcPts val="500"/>
              </a:spcBef>
              <a:spcAft>
                <a:spcPts val="0"/>
              </a:spcAft>
              <a:buSzPts val="1400"/>
              <a:buChar char="○"/>
            </a:pPr>
            <a:r>
              <a:rPr lang="en"/>
              <a:t>Separable Convex Objective</a:t>
            </a:r>
            <a:endParaRPr/>
          </a:p>
          <a:p>
            <a:pPr indent="-317500" lvl="1" marL="914400" rtl="0" algn="l">
              <a:spcBef>
                <a:spcPts val="500"/>
              </a:spcBef>
              <a:spcAft>
                <a:spcPts val="0"/>
              </a:spcAft>
              <a:buSzPts val="1400"/>
              <a:buChar char="○"/>
            </a:pPr>
            <a:r>
              <a:rPr lang="en"/>
              <a:t>Totally Unimodular Constraints</a:t>
            </a:r>
            <a:endParaRPr/>
          </a:p>
          <a:p>
            <a:pPr indent="-342900" lvl="0" marL="457200" rtl="0" algn="l">
              <a:spcBef>
                <a:spcPts val="500"/>
              </a:spcBef>
              <a:spcAft>
                <a:spcPts val="0"/>
              </a:spcAft>
              <a:buSzPts val="1800"/>
              <a:buChar char="●"/>
            </a:pPr>
            <a:r>
              <a:rPr lang="en"/>
              <a:t>We can optimize the objective by using a linear programming model.</a:t>
            </a:r>
            <a:endParaRPr/>
          </a:p>
          <a:p>
            <a:pPr indent="0" lvl="0" marL="0" rtl="0" algn="l">
              <a:spcBef>
                <a:spcPts val="500"/>
              </a:spcBef>
              <a:spcAft>
                <a:spcPts val="5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E8900"/>
        </a:solidFill>
      </p:bgPr>
    </p:bg>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Scheduling Jobs Fairly: </a:t>
            </a:r>
            <a:r>
              <a:rPr lang="en"/>
              <a:t>Lexmin Problem</a:t>
            </a:r>
            <a:endParaRPr/>
          </a:p>
        </p:txBody>
      </p:sp>
      <p:sp>
        <p:nvSpPr>
          <p:cNvPr id="111" name="Google Shape;11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lexmin problem?</a:t>
            </a:r>
            <a:endParaRPr/>
          </a:p>
          <a:p>
            <a:pPr indent="-342900" lvl="0" marL="457200" rtl="0" algn="l">
              <a:spcBef>
                <a:spcPts val="500"/>
              </a:spcBef>
              <a:spcAft>
                <a:spcPts val="0"/>
              </a:spcAft>
              <a:buSzPts val="1800"/>
              <a:buChar char="●"/>
            </a:pPr>
            <a:r>
              <a:rPr lang="en"/>
              <a:t>Consider a set of data centres</a:t>
            </a:r>
            <a:endParaRPr/>
          </a:p>
          <a:p>
            <a:pPr indent="-342900" lvl="0" marL="457200" rtl="0" algn="l">
              <a:spcBef>
                <a:spcPts val="500"/>
              </a:spcBef>
              <a:spcAft>
                <a:spcPts val="0"/>
              </a:spcAft>
              <a:buSzPts val="1800"/>
              <a:buChar char="●"/>
            </a:pPr>
            <a:r>
              <a:rPr lang="en"/>
              <a:t>Each doing a function</a:t>
            </a:r>
            <a:endParaRPr/>
          </a:p>
          <a:p>
            <a:pPr indent="-342900" lvl="0" marL="457200" rtl="0" algn="l">
              <a:spcBef>
                <a:spcPts val="500"/>
              </a:spcBef>
              <a:spcAft>
                <a:spcPts val="0"/>
              </a:spcAft>
              <a:buSzPts val="1800"/>
              <a:buChar char="●"/>
            </a:pPr>
            <a:r>
              <a:rPr lang="en"/>
              <a:t>The </a:t>
            </a:r>
            <a:r>
              <a:rPr b="1" lang="en"/>
              <a:t>network transfer time</a:t>
            </a:r>
            <a:r>
              <a:rPr lang="en"/>
              <a:t> is determined by both the amount of </a:t>
            </a:r>
            <a:r>
              <a:rPr i="1" lang="en"/>
              <a:t>data to be read</a:t>
            </a:r>
            <a:r>
              <a:rPr lang="en"/>
              <a:t>, and the </a:t>
            </a:r>
            <a:r>
              <a:rPr i="1" lang="en"/>
              <a:t>bandwidth</a:t>
            </a:r>
            <a:r>
              <a:rPr lang="en"/>
              <a:t> on the link the data traverses.</a:t>
            </a:r>
            <a:endParaRPr/>
          </a:p>
          <a:p>
            <a:pPr indent="0" lvl="0" marL="0" rtl="0" algn="l">
              <a:spcBef>
                <a:spcPts val="500"/>
              </a:spcBef>
              <a:spcAft>
                <a:spcPts val="0"/>
              </a:spcAft>
              <a:buNone/>
            </a:pPr>
            <a:r>
              <a:t/>
            </a:r>
            <a:endParaRPr/>
          </a:p>
          <a:p>
            <a:pPr indent="0" lvl="0" marL="0" rtl="0" algn="l">
              <a:spcBef>
                <a:spcPts val="500"/>
              </a:spcBef>
              <a:spcAft>
                <a:spcPts val="0"/>
              </a:spcAft>
              <a:buNone/>
            </a:pPr>
            <a:r>
              <a:rPr lang="en"/>
              <a:t>What is network transfer time?</a:t>
            </a:r>
            <a:endParaRPr/>
          </a:p>
          <a:p>
            <a:pPr indent="-342900" lvl="0" marL="457200" rtl="0" algn="l">
              <a:spcBef>
                <a:spcPts val="500"/>
              </a:spcBef>
              <a:spcAft>
                <a:spcPts val="0"/>
              </a:spcAft>
              <a:buSzPts val="1800"/>
              <a:buChar char="●"/>
            </a:pPr>
            <a:r>
              <a:rPr lang="en"/>
              <a:t>Network transfer time contains := read input data and execution time</a:t>
            </a:r>
            <a:endParaRPr/>
          </a:p>
          <a:p>
            <a:pPr indent="0" lvl="0" marL="0" rtl="0" algn="l">
              <a:spcBef>
                <a:spcPts val="500"/>
              </a:spcBef>
              <a:spcAft>
                <a:spcPts val="0"/>
              </a:spcAft>
              <a:buNone/>
            </a:pPr>
            <a:r>
              <a:t/>
            </a:r>
            <a:endParaRPr/>
          </a:p>
          <a:p>
            <a:pPr indent="0" lvl="0" marL="0" rtl="0" algn="l">
              <a:spcBef>
                <a:spcPts val="500"/>
              </a:spcBef>
              <a:spcAft>
                <a:spcPts val="0"/>
              </a:spcAft>
              <a:buNone/>
            </a:pPr>
            <a:r>
              <a:t/>
            </a:r>
            <a:endParaRPr/>
          </a:p>
          <a:p>
            <a:pPr indent="0" lvl="0" marL="0" rtl="0" algn="l">
              <a:spcBef>
                <a:spcPts val="500"/>
              </a:spcBef>
              <a:spcAft>
                <a:spcPts val="0"/>
              </a:spcAft>
              <a:buClr>
                <a:schemeClr val="dk1"/>
              </a:buClr>
              <a:buSzPts val="1100"/>
              <a:buFont typeface="Arial"/>
              <a:buNone/>
            </a:pPr>
            <a:r>
              <a:t/>
            </a:r>
            <a:endParaRPr/>
          </a:p>
          <a:p>
            <a:pPr indent="0" lvl="0" marL="0" rtl="0" algn="l">
              <a:spcBef>
                <a:spcPts val="500"/>
              </a:spcBef>
              <a:spcAft>
                <a:spcPts val="5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Scheduling Jobs Fairly: Lexmin Problem</a:t>
            </a:r>
            <a:endParaRPr/>
          </a:p>
          <a:p>
            <a:pPr indent="0" lvl="0" marL="0" rtl="0" algn="l">
              <a:spcBef>
                <a:spcPts val="0"/>
              </a:spcBef>
              <a:spcAft>
                <a:spcPts val="0"/>
              </a:spcAft>
              <a:buClr>
                <a:schemeClr val="dk1"/>
              </a:buClr>
              <a:buSzPts val="1100"/>
              <a:buFont typeface="Arial"/>
              <a:buNone/>
            </a:pPr>
            <a:r>
              <a:t/>
            </a:r>
            <a:endParaRPr/>
          </a:p>
        </p:txBody>
      </p:sp>
      <p:sp>
        <p:nvSpPr>
          <p:cNvPr id="117" name="Google Shape;11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Primary Agenda </a:t>
            </a:r>
            <a:r>
              <a:rPr lang="en"/>
              <a:t>:-</a:t>
            </a:r>
            <a:endParaRPr/>
          </a:p>
          <a:p>
            <a:pPr indent="-342900" lvl="0" marL="457200" rtl="0" algn="l">
              <a:spcBef>
                <a:spcPts val="500"/>
              </a:spcBef>
              <a:spcAft>
                <a:spcPts val="0"/>
              </a:spcAft>
              <a:buSzPts val="1800"/>
              <a:buChar char="●"/>
            </a:pPr>
            <a:r>
              <a:rPr lang="en"/>
              <a:t>Obtain optimal task without exceeding resource capabilities</a:t>
            </a:r>
            <a:endParaRPr/>
          </a:p>
          <a:p>
            <a:pPr indent="0" lvl="0" marL="0" rtl="0" algn="l">
              <a:spcBef>
                <a:spcPts val="500"/>
              </a:spcBef>
              <a:spcAft>
                <a:spcPts val="0"/>
              </a:spcAft>
              <a:buNone/>
            </a:pPr>
            <a:r>
              <a:t/>
            </a:r>
            <a:endParaRPr/>
          </a:p>
          <a:p>
            <a:pPr indent="0" lvl="0" marL="0" rtl="0" algn="l">
              <a:spcBef>
                <a:spcPts val="500"/>
              </a:spcBef>
              <a:spcAft>
                <a:spcPts val="0"/>
              </a:spcAft>
              <a:buClr>
                <a:schemeClr val="dk1"/>
              </a:buClr>
              <a:buSzPts val="1100"/>
              <a:buFont typeface="Arial"/>
              <a:buNone/>
            </a:pPr>
            <a:r>
              <a:rPr b="1" lang="en"/>
              <a:t>Guiding Principle</a:t>
            </a:r>
            <a:r>
              <a:rPr lang="en"/>
              <a:t>:-</a:t>
            </a:r>
            <a:endParaRPr/>
          </a:p>
          <a:p>
            <a:pPr indent="-342900" lvl="0" marL="457200" rtl="0" algn="l">
              <a:spcBef>
                <a:spcPts val="500"/>
              </a:spcBef>
              <a:spcAft>
                <a:spcPts val="0"/>
              </a:spcAft>
              <a:buSzPts val="1800"/>
              <a:buChar char="●"/>
            </a:pPr>
            <a:r>
              <a:rPr lang="en"/>
              <a:t>Demarcate according to worst performance with respect to completion time</a:t>
            </a:r>
            <a:endParaRPr/>
          </a:p>
          <a:p>
            <a:pPr indent="0" lvl="0" marL="0" rtl="0" algn="l">
              <a:spcBef>
                <a:spcPts val="500"/>
              </a:spcBef>
              <a:spcAft>
                <a:spcPts val="500"/>
              </a:spcAft>
              <a:buClr>
                <a:schemeClr val="dk1"/>
              </a:buClr>
              <a:buSzPts val="1100"/>
              <a:buFont typeface="Arial"/>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0F0F1"/>
        </a:solidFill>
      </p:bgPr>
    </p:bg>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Scheduling Jobs Fairly: Lexmin Problem</a:t>
            </a:r>
            <a:endParaRPr/>
          </a:p>
          <a:p>
            <a:pPr indent="0" lvl="0" marL="0" rtl="0" algn="l">
              <a:spcBef>
                <a:spcPts val="0"/>
              </a:spcBef>
              <a:spcAft>
                <a:spcPts val="0"/>
              </a:spcAft>
              <a:buNone/>
            </a:pPr>
            <a:r>
              <a:t/>
            </a:r>
            <a:endParaRPr/>
          </a:p>
        </p:txBody>
      </p:sp>
      <p:sp>
        <p:nvSpPr>
          <p:cNvPr id="123" name="Google Shape;12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50401"/>
                </a:solidFill>
              </a:rPr>
              <a:t>Explanation</a:t>
            </a:r>
            <a:r>
              <a:rPr b="1" lang="en">
                <a:solidFill>
                  <a:srgbClr val="050401"/>
                </a:solidFill>
              </a:rPr>
              <a:t> At an overview :-</a:t>
            </a:r>
            <a:endParaRPr b="1">
              <a:solidFill>
                <a:srgbClr val="050401"/>
              </a:solidFill>
            </a:endParaRPr>
          </a:p>
          <a:p>
            <a:pPr indent="-342900" lvl="0" marL="457200" rtl="0" algn="l">
              <a:spcBef>
                <a:spcPts val="500"/>
              </a:spcBef>
              <a:spcAft>
                <a:spcPts val="0"/>
              </a:spcAft>
              <a:buClr>
                <a:srgbClr val="050401"/>
              </a:buClr>
              <a:buSzPts val="1800"/>
              <a:buChar char="●"/>
            </a:pPr>
            <a:r>
              <a:rPr lang="en">
                <a:solidFill>
                  <a:srgbClr val="050401"/>
                </a:solidFill>
              </a:rPr>
              <a:t>A job k completes when its slowest task finishes</a:t>
            </a:r>
            <a:endParaRPr>
              <a:solidFill>
                <a:srgbClr val="050401"/>
              </a:solidFill>
            </a:endParaRPr>
          </a:p>
          <a:p>
            <a:pPr indent="0" lvl="0" marL="457200" rtl="0" algn="l">
              <a:spcBef>
                <a:spcPts val="500"/>
              </a:spcBef>
              <a:spcAft>
                <a:spcPts val="0"/>
              </a:spcAft>
              <a:buNone/>
            </a:pPr>
            <a:r>
              <a:t/>
            </a:r>
            <a:endParaRPr>
              <a:solidFill>
                <a:srgbClr val="050401"/>
              </a:solidFill>
            </a:endParaRPr>
          </a:p>
          <a:p>
            <a:pPr indent="-342900" lvl="0" marL="457200" rtl="0" algn="l">
              <a:spcBef>
                <a:spcPts val="500"/>
              </a:spcBef>
              <a:spcAft>
                <a:spcPts val="0"/>
              </a:spcAft>
              <a:buClr>
                <a:srgbClr val="050401"/>
              </a:buClr>
              <a:buSzPts val="1800"/>
              <a:buChar char="●"/>
            </a:pPr>
            <a:r>
              <a:rPr lang="en">
                <a:solidFill>
                  <a:srgbClr val="050401"/>
                </a:solidFill>
              </a:rPr>
              <a:t>As the computing slots in all the datacenters are shared by tasks from multiple jobs, we would like to obtain an optimal task assignment without exceeding the resource capacities. </a:t>
            </a:r>
            <a:endParaRPr>
              <a:solidFill>
                <a:srgbClr val="050401"/>
              </a:solidFill>
            </a:endParaRPr>
          </a:p>
          <a:p>
            <a:pPr indent="0" lvl="0" marL="0" rtl="0" algn="l">
              <a:spcBef>
                <a:spcPts val="500"/>
              </a:spcBef>
              <a:spcAft>
                <a:spcPts val="0"/>
              </a:spcAft>
              <a:buNone/>
            </a:pPr>
            <a:r>
              <a:t/>
            </a:r>
            <a:endParaRPr>
              <a:solidFill>
                <a:srgbClr val="050401"/>
              </a:solidFill>
            </a:endParaRPr>
          </a:p>
          <a:p>
            <a:pPr indent="-342900" lvl="0" marL="457200" rtl="0" algn="l">
              <a:spcBef>
                <a:spcPts val="500"/>
              </a:spcBef>
              <a:spcAft>
                <a:spcPts val="0"/>
              </a:spcAft>
              <a:buClr>
                <a:srgbClr val="050401"/>
              </a:buClr>
              <a:buSzPts val="1800"/>
              <a:buChar char="●"/>
            </a:pPr>
            <a:r>
              <a:rPr lang="en">
                <a:solidFill>
                  <a:srgbClr val="050401"/>
                </a:solidFill>
              </a:rPr>
              <a:t>To be more specific, our scheduler would decide the assignment of all the tasks, aiming to optimize the worst performance</a:t>
            </a:r>
            <a:endParaRPr>
              <a:solidFill>
                <a:srgbClr val="050401"/>
              </a:solidFill>
            </a:endParaRPr>
          </a:p>
          <a:p>
            <a:pPr indent="0" lvl="0" marL="457200" rtl="0" algn="l">
              <a:spcBef>
                <a:spcPts val="500"/>
              </a:spcBef>
              <a:spcAft>
                <a:spcPts val="0"/>
              </a:spcAft>
              <a:buNone/>
            </a:pPr>
            <a:r>
              <a:t/>
            </a:r>
            <a:endParaRPr>
              <a:solidFill>
                <a:srgbClr val="050401"/>
              </a:solidFill>
            </a:endParaRPr>
          </a:p>
          <a:p>
            <a:pPr indent="0" lvl="0" marL="0" rtl="0" algn="l">
              <a:spcBef>
                <a:spcPts val="500"/>
              </a:spcBef>
              <a:spcAft>
                <a:spcPts val="500"/>
              </a:spcAft>
              <a:buNone/>
            </a:pPr>
            <a:r>
              <a:t/>
            </a:r>
            <a:endParaRPr>
              <a:solidFill>
                <a:srgbClr val="050401"/>
              </a:solidFill>
            </a:endParaRPr>
          </a:p>
        </p:txBody>
      </p:sp>
      <p:sp>
        <p:nvSpPr>
          <p:cNvPr id="124" name="Google Shape;124;p20"/>
          <p:cNvSpPr txBox="1"/>
          <p:nvPr/>
        </p:nvSpPr>
        <p:spPr>
          <a:xfrm>
            <a:off x="-3486600" y="483850"/>
            <a:ext cx="3486600" cy="46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41424E"/>
                </a:solidFill>
              </a:rPr>
              <a:t>Scheduling Jobs Fairly: Lexmin Problem (Contd.)</a:t>
            </a:r>
            <a:endParaRPr/>
          </a:p>
        </p:txBody>
      </p:sp>
      <p:sp>
        <p:nvSpPr>
          <p:cNvPr id="130" name="Google Shape;13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1424E"/>
              </a:buClr>
              <a:buSzPts val="1800"/>
              <a:buChar char="●"/>
            </a:pPr>
            <a:r>
              <a:rPr lang="en">
                <a:solidFill>
                  <a:srgbClr val="41424E"/>
                </a:solidFill>
              </a:rPr>
              <a:t>This is executed repeatedly until the completion times have been optimized for all the jobs. </a:t>
            </a:r>
            <a:endParaRPr>
              <a:solidFill>
                <a:srgbClr val="41424E"/>
              </a:solidFill>
            </a:endParaRPr>
          </a:p>
          <a:p>
            <a:pPr indent="0" lvl="0" marL="0" rtl="0" algn="l">
              <a:spcBef>
                <a:spcPts val="500"/>
              </a:spcBef>
              <a:spcAft>
                <a:spcPts val="0"/>
              </a:spcAft>
              <a:buNone/>
            </a:pPr>
            <a:r>
              <a:t/>
            </a:r>
            <a:endParaRPr>
              <a:solidFill>
                <a:srgbClr val="41424E"/>
              </a:solidFill>
            </a:endParaRPr>
          </a:p>
          <a:p>
            <a:pPr indent="-342900" lvl="0" marL="457200" rtl="0" algn="l">
              <a:spcBef>
                <a:spcPts val="500"/>
              </a:spcBef>
              <a:spcAft>
                <a:spcPts val="0"/>
              </a:spcAft>
              <a:buClr>
                <a:srgbClr val="41424E"/>
              </a:buClr>
              <a:buSzPts val="1800"/>
              <a:buChar char="●"/>
            </a:pPr>
            <a:r>
              <a:rPr lang="en">
                <a:solidFill>
                  <a:srgbClr val="41424E"/>
                </a:solidFill>
              </a:rPr>
              <a:t>Such an objective can be rigorously formulated as a lexicographical minimization problem.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