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BF36D1-B6A9-4266-B338-CFF0B0F8924F}">
  <a:tblStyle styleId="{FEBF36D1-B6A9-4266-B338-CFF0B0F89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l.acm.org/citation.cfm?id=363994" TargetMode="External"/><Relationship Id="rId3" Type="http://schemas.openxmlformats.org/officeDocument/2006/relationships/hyperlink" Target="https://arxiv.org/abs/1412.0348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msl.edu/mathcs/about/People/Faculty/CezaryJanikow/untitled%20folder/An%20Alalysis.pdf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b5f9cd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b5f9cd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d26323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d26323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Damerau: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https://dl.acm.org/citation.cfm?id=363994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3-SAT, or  Orthogonal Vectors Problem,  impossibility: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https://arxiv.org/abs/1412.0348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e103c6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e103c6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e103c6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e103c6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e103c6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e103c6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b5f9cd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b5f9cd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e103c6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e103c6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e103c6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e103c6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e103c6a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e103c6a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e103c6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e103c6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1fa484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1fa484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Hamming and Levenshtein are connected via Information Theory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e103c6a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e103c6a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e103c6a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e103c6a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e103c6a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e103c6a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d26323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d26323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31fa484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31fa484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e103c6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e103c6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e103c6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e103c6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0e103c6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0e103c6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e103c6a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e103c6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e103c6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e103c6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26323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26323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Hamming, Gray, and Levenshtein are all connected by Information Theory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e103c6a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e103c6a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e103c6a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e103c6a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e103c6a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e103c6a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e103c6a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e103c6a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e103c6a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e103c6a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0e103c6a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0e103c6a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0e103c6a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0e103c6a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e103c6a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e103c6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e103c6a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e103c6a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e103c6a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e103c6a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Software: Windows 10 as operating system, MicrosoftVisual Studio 2013, CUDA toolkit V7.5 and NVIDIA drivers.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Hardware: GPU (GT 740M NVIDIA) 2GB memory, IntelCPU I7 with 6GB RAM and memory bandwidth 14.40GB/s.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31fa484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31fa484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we flip the same bit it doesn't seem like an error. If we flip two bits, we aren't sure which is the flipped bit.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outperform Gray: </a:t>
            </a:r>
            <a:r>
              <a:rPr b="1" lang="en" u="sng">
                <a:solidFill>
                  <a:schemeClr val="hlink"/>
                </a:solidFill>
                <a:hlinkClick r:id="rId2"/>
              </a:rPr>
              <a:t>https://www.umsl.edu/mathcs/about/People/Faculty/CezaryJanikow/untitled%20folder/An%20Alalysis.pdf</a:t>
            </a:r>
            <a:r>
              <a:rPr b="1"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e103c6a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e103c6a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0e103c6a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0e103c6a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Software: Windows 10 as operating system, MicrosoftVisual Studio 2013, CUDA toolkit V7.5 and NVIDIA drivers.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d26323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d26323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Hypercube of Hamming Distance for 4 bits.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Due to symmetry and triangle inequality, we need to reflect every vertex. (Show 2's complement as example)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Still doesn't fix 2 error bit codes, Similar to DNA ATCG, but then we can't decide which errors to fix.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26323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26323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chemeClr val="lt2"/>
                </a:solidFill>
              </a:rPr>
              <a:t>Hamming and Levenshtein are connected via Information Theor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d26323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d26323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01234 to 12340: Hamming requires 1+1+1+1+1 = 5 substitutions, Levenshtein requires 2, insert 0 the beginning and delete 0 in end.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11234 to 11324: Hamming requires 2 substitutions, Levenshtein requires 2 insertions and deletions.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flaw to lawn: Hamming requires </a:t>
            </a:r>
            <a:r>
              <a:rPr lang="en"/>
              <a:t>substitution</a:t>
            </a:r>
            <a:r>
              <a:rPr lang="en"/>
              <a:t> of all letters, distance of 4, while Levenshtein we delete f and insert n at the end, distance of 2.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b5f9cd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b5f9cd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01234 to 12340: Hamming requires 1+1+1+1+1 = 5 substitutions, Levenshtein requires 2, insert 0 the beginning and delete 0 in end. Represents case of Hamming distance being outperformed.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11234 to 11324: Hamming requires 2 substitutions, Levenshtein requires 2 insertions and deletions.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flaw to lawn: Hamming requires substitution of all letters, distance of 4, while Levenshtein we delete f and insert n at the end, distance of 2.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f0b5fde08e8e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f0b5fde08e8e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</a:t>
            </a:r>
            <a:r>
              <a:rPr lang="en"/>
              <a:t>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62525" y="3128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Ha Hwang and Wasfi Momen</a:t>
            </a:r>
            <a:endParaRPr sz="24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81900"/>
            <a:ext cx="8520600" cy="16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Levenshtein Distance Parallelism with GPUs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34850" y="1017725"/>
            <a:ext cx="77703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We can model Levenshtein in n x m matrix with one row representing string s and one column representing string t.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Explicitly, for each cell,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the string is the same, the distance is 0. Otherwise, the distance is 1. Store this value, named </a:t>
            </a:r>
            <a:r>
              <a:rPr b="1" i="1" lang="en">
                <a:solidFill>
                  <a:schemeClr val="lt2"/>
                </a:solidFill>
              </a:rPr>
              <a:t>score</a:t>
            </a:r>
            <a:r>
              <a:rPr b="1" lang="en">
                <a:solidFill>
                  <a:schemeClr val="lt2"/>
                </a:solidFill>
              </a:rPr>
              <a:t>.</a:t>
            </a: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 the value of the upper cell, the left cell, and the upper left cell.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Find the minimum of the following: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(Substitution) Add </a:t>
            </a:r>
            <a:r>
              <a:rPr i="1" lang="en">
                <a:solidFill>
                  <a:schemeClr val="lt2"/>
                </a:solidFill>
              </a:rPr>
              <a:t>score</a:t>
            </a:r>
            <a:r>
              <a:rPr lang="en">
                <a:solidFill>
                  <a:schemeClr val="lt2"/>
                </a:solidFill>
              </a:rPr>
              <a:t> to the upper left cell.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(Insertion) Add 1 to the upper cell.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(Deletion) Add 1 to the left cell.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Store the minimum in the cell.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By the end of transversal of the string, cell (n, m) will contain the Levenshtein Distance.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439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Space Guarantees: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mistake (insertion, deletion, substitution) can </a:t>
            </a:r>
            <a:r>
              <a:rPr lang="en" sz="1800"/>
              <a:t>guarantee</a:t>
            </a:r>
            <a:r>
              <a:rPr lang="en" sz="1800"/>
              <a:t> 80% coverage of errors in English corpus ala Damerau-Levenshtein Distance.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Proven that Levenshtein has problem (21 Karp) and cannot improve on strings larger than n</a:t>
            </a:r>
            <a:r>
              <a:rPr baseline="30000" lang="en" sz="1800"/>
              <a:t>2-e</a:t>
            </a:r>
            <a:r>
              <a:rPr lang="en" sz="1800"/>
              <a:t> some e constant. Subquadratic space too large to guarantee less than subexponential time.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4"/>
          <p:cNvGraphicFramePr/>
          <p:nvPr/>
        </p:nvGraphicFramePr>
        <p:xfrm>
          <a:off x="67732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4"/>
          <p:cNvGraphicFramePr/>
          <p:nvPr/>
        </p:nvGraphicFramePr>
        <p:xfrm>
          <a:off x="677325" y="22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24"/>
          <p:cNvGraphicFramePr/>
          <p:nvPr/>
        </p:nvGraphicFramePr>
        <p:xfrm>
          <a:off x="677325" y="34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5"/>
          <p:cNvGraphicFramePr/>
          <p:nvPr/>
        </p:nvGraphicFramePr>
        <p:xfrm>
          <a:off x="67732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5"/>
          <p:cNvGraphicFramePr/>
          <p:nvPr/>
        </p:nvGraphicFramePr>
        <p:xfrm>
          <a:off x="677325" y="22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5"/>
          <p:cNvGraphicFramePr/>
          <p:nvPr/>
        </p:nvGraphicFramePr>
        <p:xfrm>
          <a:off x="677325" y="34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6"/>
          <p:cNvGraphicFramePr/>
          <p:nvPr/>
        </p:nvGraphicFramePr>
        <p:xfrm>
          <a:off x="67732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6"/>
          <p:cNvGraphicFramePr/>
          <p:nvPr/>
        </p:nvGraphicFramePr>
        <p:xfrm>
          <a:off x="677325" y="22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26"/>
          <p:cNvGraphicFramePr/>
          <p:nvPr/>
        </p:nvGraphicFramePr>
        <p:xfrm>
          <a:off x="677325" y="34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</a:t>
            </a:r>
            <a:r>
              <a:rPr lang="en"/>
              <a:t>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85" name="Google Shape;185;p31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in the IEEE digital, but also at the The 7th International Conference on Information and Communication Systems (ICICS)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Khaled Balhaf, Mohammed A. Shehab, Wala’a T. Al-Sarayrah, Mahmoud Al-Ayyoub, Mohammed Al-Saleh and Yaser Jararweh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Jordan University of Science and 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92" name="Google Shape;192;p32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Work-Time Analysis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sequential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T(n) = O(n^2)  depth of calculation goes through 2D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W(n) = O(n^2)  length of calculation also is 2D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Reducing dependence of upper left, upper, left cells is the key to parallelizing Levenshtein algorithm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and Parallel Algorithms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164900"/>
            <a:ext cx="4640675" cy="35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50" y="1170125"/>
            <a:ext cx="3832650" cy="252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</a:t>
            </a:r>
            <a:r>
              <a:rPr lang="en"/>
              <a:t>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26" name="Google Shape;226;p37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0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33" name="Google Shape;233;p38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1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40" name="Google Shape;240;p39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2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47" name="Google Shape;247;p40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3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54" name="Google Shape;254;p41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metrics give an idea of how much work we need to do to </a:t>
            </a:r>
            <a:r>
              <a:rPr lang="en"/>
              <a:t>achieve</a:t>
            </a:r>
            <a:r>
              <a:rPr lang="en"/>
              <a:t> a solution or how "close" we are to a solution.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types of distance metrics. EMD/Wasserstein, Acoustic, Hamming, Manhattan.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modeled as optimization problems to iteratively reduce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variety of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Spelling Correction, No-Fly List Tracking, Search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Cryptography,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sequencing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4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61" name="Google Shape;261;p42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1 to 5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68" name="Google Shape;268;p43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2 to 6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3 to 7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82" name="Google Shape;282;p45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4 to 8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89" name="Google Shape;289;p46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Calculate minimum of upper left, upper, left cells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96" name="Google Shape;296;p47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Notice that the entire diagonal can be calculated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this step, 2 threads can run in parallel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303" name="Google Shape;303;p48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Notice that the entire diagonal can be calculated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this step, 2 threads can run in parallel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And next step, 3 threads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310" name="Google Shape;310;p49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{FEBF36D1-B6A9-4266-B338-CFF0B0F8924F}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Work-Time Analysis (Parallel)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sequential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T(n) is between O(n) and O(n^2)  depth of calculation is not halved, but depth is reduced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W(n) is between O(n) and O(n^2)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weakly optimal algorithm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556800" y="1103900"/>
            <a:ext cx="38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threads : 256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Based on GPU utilization test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Due to hardware limitation, 2D array converted into 1D arrays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GPU converts index back to 2D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8525"/>
            <a:ext cx="4456199" cy="26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Hamming Distance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24425" y="1191925"/>
            <a:ext cx="4260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Remember Hamming Distance?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for finding the distance of equivalent length strings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Actually may outperform Levenshtein Distance on large strings since Hamming Distance </a:t>
            </a:r>
            <a:r>
              <a:rPr i="1" lang="en" sz="1200"/>
              <a:t>is </a:t>
            </a:r>
            <a:r>
              <a:rPr lang="en" sz="1200"/>
              <a:t>the upper bound of </a:t>
            </a:r>
            <a:r>
              <a:rPr lang="en" sz="1200"/>
              <a:t>Levenshtein</a:t>
            </a:r>
            <a:r>
              <a:rPr lang="en" sz="1200"/>
              <a:t> Distance in the case of same length strings.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May outperform Gray (single-distance) codes in some situations.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Hamming Distance is useful for finding </a:t>
            </a:r>
            <a:r>
              <a:rPr i="1" lang="en" sz="1600"/>
              <a:t>substitutions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correct one-bit errors and detect (but not fix) two-bit errors.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>
            <a:off x="5087416" y="1191927"/>
            <a:ext cx="3604418" cy="2759645"/>
            <a:chOff x="4932481" y="1895881"/>
            <a:chExt cx="2520925" cy="2002500"/>
          </a:xfrm>
        </p:grpSpPr>
        <p:sp>
          <p:nvSpPr>
            <p:cNvPr id="75" name="Google Shape;75;p16"/>
            <p:cNvSpPr/>
            <p:nvPr/>
          </p:nvSpPr>
          <p:spPr>
            <a:xfrm>
              <a:off x="4947644" y="1895881"/>
              <a:ext cx="2490600" cy="200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3-bit binary cube" id="76" name="Google Shape;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2481" y="1897669"/>
              <a:ext cx="2520925" cy="1998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00" y="183300"/>
            <a:ext cx="3762300" cy="47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/>
        </p:nvSpPr>
        <p:spPr>
          <a:xfrm>
            <a:off x="556800" y="1103900"/>
            <a:ext cx="38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threads : 256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Based on GPU utilization test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GT 740M, Kepler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Depends on CPU used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Due to hardware limitation, 2D array converted into 1D arrays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Index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1" name="Google Shape;331;p52"/>
          <p:cNvSpPr txBox="1"/>
          <p:nvPr/>
        </p:nvSpPr>
        <p:spPr>
          <a:xfrm>
            <a:off x="-8008050" y="445025"/>
            <a:ext cx="7562700" cy="308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Filled equations</a:t>
            </a:r>
            <a:br>
              <a:rPr lang="en"/>
            </a:br>
            <a:r>
              <a:rPr lang="en"/>
              <a:t>procedure CUDA_KERNEL(</a:t>
            </a:r>
            <a:r>
              <a:rPr i="1" lang="en"/>
              <a:t>Str1</a:t>
            </a:r>
            <a:r>
              <a:rPr lang="en"/>
              <a:t>, Str2, N, z, slice,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Calculate threadID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Z &lt;= 0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slice  //started from beginning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Increment * z + slice  //progressing through array slices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j</a:t>
            </a:r>
            <a:r>
              <a:rPr lang="en"/>
              <a:t> = start_index + (threadID *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Row = start_index / Width   			//Width is blockDim.x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Column = Index % 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Index = Row * Width + Column 		// i = blockIdx.x * blockDim.x + threadIdx.x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H[Index] = take the min of the 3 cells (Levenshtein)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/>
        </p:nvSpPr>
        <p:spPr>
          <a:xfrm>
            <a:off x="556800" y="1103900"/>
            <a:ext cx="76554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CPU implementation (sequential) of Levenshtein algorithm takes longer time as input sequence size increases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GPU implementation (parallel) shows 11x speed improvement when input </a:t>
            </a:r>
            <a:r>
              <a:rPr lang="en">
                <a:solidFill>
                  <a:schemeClr val="lt2"/>
                </a:solidFill>
              </a:rPr>
              <a:t>sequence</a:t>
            </a:r>
            <a:r>
              <a:rPr lang="en">
                <a:solidFill>
                  <a:schemeClr val="lt2"/>
                </a:solidFill>
              </a:rPr>
              <a:t> size reaches about 6000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Diagonal Levenshtein algorithm solves some dependence between matrix cells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It would have been useful to include power consumption, heat generation, and noise comparing CPU (sequential) and GPU (parallel).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Also, modern CPU with octa-cores or more can be tested in both sequential and parallel modes. It was not clear if authors used only one CPU thread or multiple threads.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Who You Call Ugly In Middle School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1724150" y="1269125"/>
            <a:ext cx="5635500" cy="3425700"/>
            <a:chOff x="1724150" y="1269125"/>
            <a:chExt cx="5635500" cy="3425700"/>
          </a:xfrm>
        </p:grpSpPr>
        <p:sp>
          <p:nvSpPr>
            <p:cNvPr id="83" name="Google Shape;83;p17"/>
            <p:cNvSpPr/>
            <p:nvPr/>
          </p:nvSpPr>
          <p:spPr>
            <a:xfrm>
              <a:off x="1724150" y="1269125"/>
              <a:ext cx="5635500" cy="342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ttps://upload.wikimedia.org/wikipedia/commons/thumb/b/bf/Hamming_distance_4_bit_binary.svg/1920px-Hamming_distance_4_bit_binary.svg.png" id="84" name="Google Shape;8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2475" y="1304113"/>
              <a:ext cx="5518849" cy="3355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3700" y="1308657"/>
            <a:ext cx="80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/>
              <a:t>Levenshtein allows for </a:t>
            </a:r>
            <a:r>
              <a:rPr i="1" lang="en"/>
              <a:t>insertion, deletion, and substitution.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Levenshtein distance is better understood as the </a:t>
            </a:r>
            <a:r>
              <a:rPr i="1" lang="en"/>
              <a:t>alignment</a:t>
            </a:r>
            <a:r>
              <a:rPr lang="en"/>
              <a:t> of two strings. We try to find the minimum number of insertion, deletion, and substitution of characters in order to change string s to string t.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algorithms like Smith-Waterman or Needle-Munsch generalize Levenshtein and have properties that can be exploited to give better constraints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3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performs better Hamming or Levenshtein?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"01234":"12340"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"11234":"11324"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"flaw":"lawn"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5087416" y="1191927"/>
            <a:ext cx="3604418" cy="2759645"/>
            <a:chOff x="4932481" y="1895881"/>
            <a:chExt cx="2520925" cy="2002500"/>
          </a:xfrm>
        </p:grpSpPr>
        <p:sp>
          <p:nvSpPr>
            <p:cNvPr id="98" name="Google Shape;98;p19"/>
            <p:cNvSpPr/>
            <p:nvPr/>
          </p:nvSpPr>
          <p:spPr>
            <a:xfrm>
              <a:off x="4947644" y="1895881"/>
              <a:ext cx="2490600" cy="200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3-bit binary cube" id="99" name="Google Shape;9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2481" y="1897669"/>
              <a:ext cx="2520925" cy="1998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43975"/>
            <a:ext cx="83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performs better Hamming or Levenshtein?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"01234":"12340"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"11234":"11324"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"flaw":"lawn"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01234 to 12340: Hamming requires 1+1+1+1+1 = 5 substitutions, Levenshtein requires 2, insert 0 the beginning and delete 0 in end.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11234 to 11324: Hamming requires 2 substitutions, Levenshtein requires 2 insertions and deletions. Represents the upper bound of Levenshtein.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flaw to lawn: Hamming requires substitution of all letters, distance of 4, while Levenshtein we delete f and insert n at the end, distance of 2.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665" y="1119350"/>
            <a:ext cx="65206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