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0"/>
  </p:notesMasterIdLst>
  <p:handoutMasterIdLst>
    <p:handoutMasterId r:id="rId31"/>
  </p:handoutMasterIdLst>
  <p:sldIdLst>
    <p:sldId id="297" r:id="rId2"/>
    <p:sldId id="300" r:id="rId3"/>
    <p:sldId id="301" r:id="rId4"/>
    <p:sldId id="305" r:id="rId5"/>
    <p:sldId id="385" r:id="rId6"/>
    <p:sldId id="306" r:id="rId7"/>
    <p:sldId id="308" r:id="rId8"/>
    <p:sldId id="310" r:id="rId9"/>
    <p:sldId id="311" r:id="rId10"/>
    <p:sldId id="389" r:id="rId11"/>
    <p:sldId id="314" r:id="rId12"/>
    <p:sldId id="387" r:id="rId13"/>
    <p:sldId id="388" r:id="rId14"/>
    <p:sldId id="318" r:id="rId15"/>
    <p:sldId id="319" r:id="rId16"/>
    <p:sldId id="322" r:id="rId17"/>
    <p:sldId id="323" r:id="rId18"/>
    <p:sldId id="324" r:id="rId19"/>
    <p:sldId id="331" r:id="rId20"/>
    <p:sldId id="332" r:id="rId21"/>
    <p:sldId id="333" r:id="rId22"/>
    <p:sldId id="334" r:id="rId23"/>
    <p:sldId id="335" r:id="rId24"/>
    <p:sldId id="337" r:id="rId25"/>
    <p:sldId id="390" r:id="rId26"/>
    <p:sldId id="338" r:id="rId27"/>
    <p:sldId id="340" r:id="rId28"/>
    <p:sldId id="391" r:id="rId29"/>
  </p:sldIdLst>
  <p:sldSz cx="9144000" cy="6858000" type="screen4x3"/>
  <p:notesSz cx="6997700" cy="9283700"/>
  <p:custShowLst>
    <p:custShow name="Interconnection Networks" id="0">
      <p:sldLst/>
    </p:custShow>
    <p:custShow name="Classification" id="1">
      <p:sldLst>
        <p:sld r:id="rId4"/>
      </p:sldLst>
    </p:custShow>
    <p:custShow name="Research" id="2">
      <p:sldLst/>
    </p:custShow>
    <p:custShow name="Topological" id="3">
      <p:sldLst/>
    </p:custShow>
    <p:custShow name="Problems and Results" id="4">
      <p:sldLst/>
    </p:custShow>
    <p:custShow name="Summary and Future Work" id="5">
      <p:sldLst/>
    </p:custShow>
    <p:custShow name="Consecutive-d" id="6">
      <p:sldLst/>
    </p:custShow>
    <p:custShow name="Iterative" id="7">
      <p:sldLst/>
    </p:custShow>
    <p:custShow name="Benes" id="8">
      <p:sldLst>
        <p:sld r:id="rId8"/>
        <p:sld r:id="rId9"/>
        <p:sld r:id="rId10"/>
        <p:sld r:id="rId12"/>
      </p:sldLst>
    </p:custShow>
    <p:custShow name="Multirate" id="9">
      <p:sldLst/>
    </p:custShow>
    <p:custShow name="Scalability" id="10">
      <p:sldLst/>
    </p:custShow>
    <p:custShow name="Contributions" id="11">
      <p:sldLst>
        <p:sld r:id="rId2"/>
      </p:sldLst>
    </p:custShow>
    <p:custShow name="GroupTesting" id="12">
      <p:sldLst>
        <p:sld r:id="rId3"/>
        <p:sld r:id="rId5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68000" autoAdjust="0"/>
  </p:normalViewPr>
  <p:slideViewPr>
    <p:cSldViewPr>
      <p:cViewPr varScale="1">
        <p:scale>
          <a:sx n="68" d="100"/>
          <a:sy n="68" d="100"/>
        </p:scale>
        <p:origin x="18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2" rIns="93026" bIns="46512" numCol="1" anchor="t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2" rIns="93026" bIns="4651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633F2CEF-6AFA-416E-AE4C-FF0A15062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2" rIns="93026" bIns="46512" numCol="1" anchor="t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2" rIns="93026" bIns="4651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2" rIns="93026" bIns="46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5300BCC1-9631-4B47-AE1B-29C2EFB15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3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9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 is a reflection of the slowest link on the route</a:t>
            </a:r>
          </a:p>
          <a:p>
            <a:r>
              <a:rPr lang="en-US" dirty="0"/>
              <a:t>Self-clocking:</a:t>
            </a:r>
            <a:r>
              <a:rPr lang="en-US" baseline="0" dirty="0"/>
              <a:t> send as the pace of the slowest link handle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2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Cellular Digital Packet Data (CDPD)</a:t>
            </a:r>
          </a:p>
          <a:p>
            <a:r>
              <a:rPr lang="en-US" dirty="0"/>
              <a:t>100Mbps link, RTT=100ms</a:t>
            </a:r>
          </a:p>
          <a:p>
            <a:r>
              <a:rPr lang="en-US" dirty="0"/>
              <a:t>10Mb</a:t>
            </a:r>
            <a:r>
              <a:rPr lang="en-US" baseline="0" dirty="0"/>
              <a:t> data</a:t>
            </a:r>
          </a:p>
          <a:p>
            <a:r>
              <a:rPr lang="en-US" baseline="0" dirty="0"/>
              <a:t>~1MB </a:t>
            </a:r>
            <a:r>
              <a:rPr lang="en-US" baseline="0" dirty="0" err="1"/>
              <a:t>pkt</a:t>
            </a:r>
            <a:r>
              <a:rPr lang="en-US" baseline="0" dirty="0"/>
              <a:t>, for 1Kb </a:t>
            </a:r>
            <a:r>
              <a:rPr lang="en-US" baseline="0" dirty="0" err="1"/>
              <a:t>pkt</a:t>
            </a:r>
            <a:r>
              <a:rPr lang="en-US" baseline="0" dirty="0"/>
              <a:t> size </a:t>
            </a:r>
            <a:r>
              <a:rPr lang="en-US" baseline="0" dirty="0">
                <a:sym typeface="Wingdings" pitchFamily="2" charset="2"/>
              </a:rPr>
              <a:t> </a:t>
            </a:r>
            <a:r>
              <a:rPr lang="en-US" baseline="0" dirty="0" err="1">
                <a:sym typeface="Wingdings" pitchFamily="2" charset="2"/>
              </a:rPr>
              <a:t>Cwnd</a:t>
            </a:r>
            <a:r>
              <a:rPr lang="en-US" baseline="0" dirty="0">
                <a:sym typeface="Wingdings" pitchFamily="2" charset="2"/>
              </a:rPr>
              <a:t> =1k, increase 1 per RTT, will take for ever.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62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Quick way to figure out your fair share?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Remember</a:t>
            </a:r>
            <a:r>
              <a:rPr lang="en-US" baseline="0" dirty="0"/>
              <a:t> the overshoot, next time half it.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Double </a:t>
            </a:r>
            <a:r>
              <a:rPr lang="en-US" dirty="0" err="1"/>
              <a:t>cwnd</a:t>
            </a:r>
            <a:r>
              <a:rPr lang="en-US" baseline="0" dirty="0"/>
              <a:t> every RTT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Used in TCP to get rough estimate of network and establish </a:t>
            </a:r>
            <a:r>
              <a:rPr lang="en-US" dirty="0" err="1"/>
              <a:t>ack</a:t>
            </a:r>
            <a:r>
              <a:rPr lang="en-US" dirty="0"/>
              <a:t> 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need it for </a:t>
            </a:r>
            <a:r>
              <a:rPr lang="en-US" dirty="0" err="1"/>
              <a:t>ack</a:t>
            </a:r>
            <a:r>
              <a:rPr lang="en-US" dirty="0"/>
              <a:t> clock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TCP ensures that overshoot is not &gt; 2x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Rate based protocols have no such limitation – why?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2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 start, overshoot,</a:t>
            </a:r>
          </a:p>
          <a:p>
            <a:r>
              <a:rPr lang="en-US" dirty="0"/>
              <a:t>Restart</a:t>
            </a:r>
            <a:r>
              <a:rPr lang="en-US" baseline="0" dirty="0"/>
              <a:t> slow start, with better idea of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set multi-media</a:t>
            </a:r>
            <a:r>
              <a:rPr lang="en-US" baseline="0" dirty="0"/>
              <a:t> stream BW (or </a:t>
            </a:r>
            <a:r>
              <a:rPr lang="en-US" baseline="0" dirty="0" err="1"/>
              <a:t>cWnd</a:t>
            </a:r>
            <a:r>
              <a:rPr lang="en-US" baseline="0" dirty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72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But is this really true?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8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6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fast TCP goes?</a:t>
            </a:r>
          </a:p>
          <a:p>
            <a:r>
              <a:rPr lang="en-US" dirty="0"/>
              <a:t>TCP in local can get 90Mbps out of 100Mbps link, how come?</a:t>
            </a:r>
          </a:p>
          <a:p>
            <a:r>
              <a:rPr lang="en-US" dirty="0"/>
              <a:t>Not right, because</a:t>
            </a:r>
          </a:p>
          <a:p>
            <a:r>
              <a:rPr lang="en-US" dirty="0"/>
              <a:t>BW=</a:t>
            </a:r>
            <a:r>
              <a:rPr lang="en-US" dirty="0" err="1"/>
              <a:t>cWnd</a:t>
            </a:r>
            <a:r>
              <a:rPr lang="en-US" dirty="0"/>
              <a:t>/RTT,</a:t>
            </a:r>
            <a:r>
              <a:rPr lang="en-US" baseline="0" dirty="0"/>
              <a:t>  RTT not a constant due to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1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4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0DA872D-1DC5-40A8-914D-C486078AB589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410161"/>
            <a:ext cx="5597697" cy="41764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AC9F966-676A-4223-BF14-C1F4BEF05FA5}" type="slidenum">
              <a:rPr lang="en-US" sz="1300"/>
              <a:pPr eaLnBrk="1" hangingPunct="1"/>
              <a:t>21</a:t>
            </a:fld>
            <a:endParaRPr 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41850" cy="348138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410161"/>
            <a:ext cx="5597697" cy="41764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435623B-2B15-4C91-BC10-3F7BE384A975}" type="slidenum">
              <a:rPr lang="en-US" sz="1300"/>
              <a:pPr eaLnBrk="1" hangingPunct="1"/>
              <a:t>22</a:t>
            </a:fld>
            <a:endParaRPr lang="en-US" sz="13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410161"/>
            <a:ext cx="5597697" cy="41764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Router needs Queue?</a:t>
            </a:r>
          </a:p>
          <a:p>
            <a:pPr marL="228600" indent="-228600">
              <a:buAutoNum type="arabicPeriod"/>
            </a:pPr>
            <a:r>
              <a:rPr lang="en-US" dirty="0"/>
              <a:t>Avoid loss, congestion, </a:t>
            </a:r>
          </a:p>
          <a:p>
            <a:pPr marL="228600" indent="-228600">
              <a:buAutoNum type="arabicPeriod"/>
            </a:pPr>
            <a:r>
              <a:rPr lang="en-US" dirty="0"/>
              <a:t>Increase link utilization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Downside: large delay, managing queue </a:t>
            </a:r>
            <a:r>
              <a:rPr lang="en-US"/>
              <a:t>no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89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16C0D56-E9F9-48BA-BDFD-CCC8AF3B8E4B}" type="slidenum">
              <a:rPr lang="en-US" sz="1300"/>
              <a:pPr eaLnBrk="1" hangingPunct="1"/>
              <a:t>24</a:t>
            </a:fld>
            <a:endParaRPr 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41850" cy="348138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410161"/>
            <a:ext cx="5597697" cy="41764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80000"/>
              </a:lnSpc>
            </a:pPr>
            <a:r>
              <a:rPr lang="en-US" sz="1200" dirty="0"/>
              <a:t>To use the outgoing</a:t>
            </a:r>
            <a:r>
              <a:rPr lang="en-US" sz="1200" baseline="0" dirty="0"/>
              <a:t> link at full speed, or utilization=100%, half </a:t>
            </a:r>
            <a:r>
              <a:rPr lang="en-US" sz="1200" baseline="0" dirty="0" err="1"/>
              <a:t>pkts</a:t>
            </a:r>
            <a:r>
              <a:rPr lang="en-US" sz="1200" baseline="0" dirty="0"/>
              <a:t> on the wire (BW*RTT), half in queue.</a:t>
            </a:r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5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6D86CF5-62F9-43CE-8FFB-466F08D0297A}" type="slidenum">
              <a:rPr lang="en-US" sz="1300"/>
              <a:pPr eaLnBrk="1" hangingPunct="1"/>
              <a:t>26</a:t>
            </a:fld>
            <a:endParaRPr lang="en-US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2" y="4410161"/>
            <a:ext cx="5597697" cy="41764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Saw height: W/2</a:t>
            </a:r>
          </a:p>
          <a:p>
            <a:pPr>
              <a:buFontTx/>
              <a:buChar char="-"/>
            </a:pPr>
            <a:r>
              <a:rPr lang="en-US" dirty="0"/>
              <a:t>W/2 &gt;= outgoing </a:t>
            </a:r>
            <a:r>
              <a:rPr lang="en-US" dirty="0" err="1"/>
              <a:t>pkts</a:t>
            </a:r>
            <a:r>
              <a:rPr lang="en-US" dirty="0"/>
              <a:t>=RTT*BW</a:t>
            </a:r>
          </a:p>
          <a:p>
            <a:pPr>
              <a:buFontTx/>
              <a:buChar char="-"/>
            </a:pPr>
            <a:r>
              <a:rPr lang="en-US" dirty="0"/>
              <a:t>W&gt;= 2*RTT*BW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2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1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1200" dirty="0"/>
              <a:t>Half: someone else may</a:t>
            </a:r>
            <a:r>
              <a:rPr lang="en-US" sz="1200" baseline="0" dirty="0"/>
              <a:t> just start to use the BW</a:t>
            </a: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en-US" sz="1200" dirty="0"/>
              <a:t>Implementation Issue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/>
              <a:t>Operating system timers are very coarse – how to pace packets out smoothly?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/>
              <a:t>Implemented using a congestion window that limits how much data can be in the network.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/>
              <a:t>TCP also keeps track of how much data is in transit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/>
              <a:t>Data can only be sent when the amount of outstanding data is less than the congestion window.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/>
              <a:t>The amount of outstanding data is increased on a “send” and decreased on “</a:t>
            </a:r>
            <a:r>
              <a:rPr lang="en-US" sz="1200" dirty="0" err="1"/>
              <a:t>ack</a:t>
            </a:r>
            <a:r>
              <a:rPr lang="en-US" sz="1200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/>
              <a:t>(last sent – last </a:t>
            </a:r>
            <a:r>
              <a:rPr lang="en-US" sz="1200" dirty="0" err="1"/>
              <a:t>acked</a:t>
            </a:r>
            <a:r>
              <a:rPr lang="en-US" sz="1200" dirty="0"/>
              <a:t>) &lt; congestion window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dirty="0"/>
              <a:t>Window limited by both congestion and buffering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200" dirty="0"/>
              <a:t>Sender’s maximum window = Min (advertised window, </a:t>
            </a:r>
            <a:r>
              <a:rPr lang="en-US" sz="1200" dirty="0" err="1"/>
              <a:t>cwnd</a:t>
            </a:r>
            <a:r>
              <a:rPr lang="en-US" sz="1200" dirty="0"/>
              <a:t>)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MSS: Maximum Segment Size</a:t>
            </a:r>
          </a:p>
          <a:p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BW=</a:t>
            </a:r>
            <a:r>
              <a:rPr kumimoji="1" lang="en-US" sz="1200" b="1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cwnd</a:t>
            </a:r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/RTT, very rough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7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Spurious: retransmit</a:t>
            </a:r>
            <a:r>
              <a:rPr lang="en-US" baseline="0" dirty="0"/>
              <a:t> the same </a:t>
            </a:r>
            <a:r>
              <a:rPr lang="en-US" baseline="0" dirty="0" err="1"/>
              <a:t>pkt</a:t>
            </a:r>
            <a:r>
              <a:rPr lang="en-US" baseline="0" dirty="0"/>
              <a:t> which is already on the way to </a:t>
            </a:r>
            <a:r>
              <a:rPr lang="en-US" baseline="0" dirty="0" err="1"/>
              <a:t>Dest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Goodput</a:t>
            </a:r>
            <a:r>
              <a:rPr lang="en-US" baseline="0" dirty="0"/>
              <a:t>=1-loss, not as worse as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00BCC1-9631-4B47-AE1B-29C2EFB15C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0A05FE-4FE0-4C5C-9EAA-B4350E6DE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E6F7-B74E-4844-B27B-466B03AA4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290513"/>
            <a:ext cx="2200275" cy="5729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50013" cy="5729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B029F-C613-4861-97FD-FD700571A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2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4582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733800"/>
            <a:ext cx="84582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 -5; 10-15-04</a:t>
            </a:r>
          </a:p>
        </p:txBody>
      </p:sp>
      <p:sp>
        <p:nvSpPr>
          <p:cNvPr id="6" name="Rectangle 8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Srinivasan Seshan, 2004</a:t>
            </a:r>
          </a:p>
        </p:txBody>
      </p:sp>
      <p:sp>
        <p:nvSpPr>
          <p:cNvPr id="7" name="Rectangle 8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54E3F-9CDA-48F2-909B-6C4E68060C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 -5; 10-15-04</a:t>
            </a:r>
          </a:p>
        </p:txBody>
      </p:sp>
      <p:sp>
        <p:nvSpPr>
          <p:cNvPr id="6" name="Rectangle 8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Srinivasan Seshan, 2004</a:t>
            </a:r>
          </a:p>
        </p:txBody>
      </p:sp>
      <p:sp>
        <p:nvSpPr>
          <p:cNvPr id="7" name="Rectangle 8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CBD5DB-168E-4DDC-ABF5-7B743B9373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F30BC-11FB-4591-9D99-84776B4B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38F45-D506-4842-B6A8-022AD45DC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24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325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68EFB-24EE-4100-9A30-DBD36875B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26198-F17E-4CF7-85E9-3082F331C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4C1B-963D-41A1-A158-3F696CCC9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818F0-91EA-4D0D-95BE-62A2E1599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275AD-6AE8-4016-BDC7-CD59F398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8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9AACC-FF4D-41CB-B082-B0CEF7F6A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90513"/>
            <a:ext cx="7793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802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5049642-C96F-4479-B199-37A0D73CD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70" r:id="rId12"/>
    <p:sldLayoutId id="214748377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nam\nam-1.0a11a-win32.exe%20C:\nam\ack_clock.na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nam\nam-1.0a11a-win32.exe%20c:\nam\SSplusCA.na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nam\nam-1.0a11a-win32.exe%20c:\nam\75pct.na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nam\nam-1.0a11a-win32.exe%20c:\nam\bigQ.na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nam\nam-1.0a11a-win32.exe%20c:\nam\100pct.na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/>
              <a:t>Advanced Computer Networks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dirty="0"/>
              <a:t> TCP and Fair Queuing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F5434E0-7254-4492-A49C-229E35F0E0F3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10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79" tIns="44446" rIns="90479" bIns="44446"/>
          <a:lstStyle/>
          <a:p>
            <a:pPr eaLnBrk="1" hangingPunct="1"/>
            <a:r>
              <a:rPr lang="en-US">
                <a:hlinkClick r:id="rId3" action="ppaction://program"/>
              </a:rPr>
              <a:t>TCP Packet Pacing</a:t>
            </a:r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64538" cy="2752725"/>
          </a:xfrm>
          <a:noFill/>
        </p:spPr>
        <p:txBody>
          <a:bodyPr lIns="90479" tIns="44446" rIns="90479" bIns="44446"/>
          <a:lstStyle/>
          <a:p>
            <a:pPr eaLnBrk="1" hangingPunct="1"/>
            <a:r>
              <a:rPr lang="en-US" sz="2800"/>
              <a:t>Congestion window helps to “pace” the transmission of data packets</a:t>
            </a:r>
          </a:p>
          <a:p>
            <a:pPr eaLnBrk="1" hangingPunct="1"/>
            <a:r>
              <a:rPr lang="en-US" sz="2800"/>
              <a:t>In steady state, a packet is sent when an ack is received</a:t>
            </a:r>
          </a:p>
          <a:p>
            <a:pPr lvl="1" eaLnBrk="1" hangingPunct="1"/>
            <a:r>
              <a:rPr lang="en-US" sz="2400"/>
              <a:t>Data transmission remains smooth, once it is smooth</a:t>
            </a:r>
          </a:p>
          <a:p>
            <a:pPr lvl="1" eaLnBrk="1" hangingPunct="1"/>
            <a:r>
              <a:rPr lang="en-US" sz="2400"/>
              <a:t>Self-clocking behavior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533400" y="3962400"/>
            <a:ext cx="8229600" cy="228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1676400" y="4348163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1676400" y="479425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048000" y="4497388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3048000" y="4646613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2743200" y="4348163"/>
            <a:ext cx="30480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V="1">
            <a:off x="2743200" y="4646613"/>
            <a:ext cx="304800" cy="14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6096000" y="4348163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6096000" y="479425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5791200" y="4646613"/>
            <a:ext cx="304800" cy="147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 flipV="1">
            <a:off x="5791200" y="4348163"/>
            <a:ext cx="30480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21336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22860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24384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25908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3200400" y="4497388"/>
            <a:ext cx="7620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114800" y="4497388"/>
            <a:ext cx="7620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5029200" y="4497388"/>
            <a:ext cx="7620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61722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6781800" y="4348163"/>
            <a:ext cx="76200" cy="446087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1828800" y="55880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1828800" y="60340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6"/>
          <p:cNvSpPr>
            <a:spLocks noChangeShapeType="1"/>
          </p:cNvSpPr>
          <p:nvPr/>
        </p:nvSpPr>
        <p:spPr bwMode="auto">
          <a:xfrm>
            <a:off x="3200400" y="5737225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27"/>
          <p:cNvSpPr>
            <a:spLocks noChangeShapeType="1"/>
          </p:cNvSpPr>
          <p:nvPr/>
        </p:nvSpPr>
        <p:spPr bwMode="auto">
          <a:xfrm>
            <a:off x="3200400" y="5886450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28"/>
          <p:cNvSpPr>
            <a:spLocks noChangeShapeType="1"/>
          </p:cNvSpPr>
          <p:nvPr/>
        </p:nvSpPr>
        <p:spPr bwMode="auto">
          <a:xfrm>
            <a:off x="2895600" y="5588000"/>
            <a:ext cx="30480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29"/>
          <p:cNvSpPr>
            <a:spLocks noChangeShapeType="1"/>
          </p:cNvSpPr>
          <p:nvPr/>
        </p:nvSpPr>
        <p:spPr bwMode="auto">
          <a:xfrm flipV="1">
            <a:off x="2895600" y="5886450"/>
            <a:ext cx="304800" cy="14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30"/>
          <p:cNvSpPr>
            <a:spLocks noChangeShapeType="1"/>
          </p:cNvSpPr>
          <p:nvPr/>
        </p:nvSpPr>
        <p:spPr bwMode="auto">
          <a:xfrm>
            <a:off x="6248400" y="55880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31"/>
          <p:cNvSpPr>
            <a:spLocks noChangeShapeType="1"/>
          </p:cNvSpPr>
          <p:nvPr/>
        </p:nvSpPr>
        <p:spPr bwMode="auto">
          <a:xfrm>
            <a:off x="6248400" y="603408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32"/>
          <p:cNvSpPr>
            <a:spLocks noChangeShapeType="1"/>
          </p:cNvSpPr>
          <p:nvPr/>
        </p:nvSpPr>
        <p:spPr bwMode="auto">
          <a:xfrm>
            <a:off x="5943600" y="5886450"/>
            <a:ext cx="304800" cy="14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33"/>
          <p:cNvSpPr>
            <a:spLocks noChangeShapeType="1"/>
          </p:cNvSpPr>
          <p:nvPr/>
        </p:nvSpPr>
        <p:spPr bwMode="auto">
          <a:xfrm flipV="1">
            <a:off x="5943600" y="5588000"/>
            <a:ext cx="30480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Rectangle 34"/>
          <p:cNvSpPr>
            <a:spLocks noChangeArrowheads="1"/>
          </p:cNvSpPr>
          <p:nvPr/>
        </p:nvSpPr>
        <p:spPr bwMode="auto">
          <a:xfrm>
            <a:off x="3352800" y="5737225"/>
            <a:ext cx="1524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5"/>
          <p:cNvSpPr>
            <a:spLocks noChangeShapeType="1"/>
          </p:cNvSpPr>
          <p:nvPr/>
        </p:nvSpPr>
        <p:spPr bwMode="auto">
          <a:xfrm>
            <a:off x="6400800" y="5588000"/>
            <a:ext cx="0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6"/>
          <p:cNvSpPr>
            <a:spLocks noChangeShapeType="1"/>
          </p:cNvSpPr>
          <p:nvPr/>
        </p:nvSpPr>
        <p:spPr bwMode="auto">
          <a:xfrm>
            <a:off x="7010400" y="5588000"/>
            <a:ext cx="0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7"/>
          <p:cNvSpPr>
            <a:spLocks noChangeShapeType="1"/>
          </p:cNvSpPr>
          <p:nvPr/>
        </p:nvSpPr>
        <p:spPr bwMode="auto">
          <a:xfrm>
            <a:off x="6248400" y="4249738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Text Box 38"/>
          <p:cNvSpPr txBox="1">
            <a:spLocks noChangeArrowheads="1"/>
          </p:cNvSpPr>
          <p:nvPr/>
        </p:nvSpPr>
        <p:spPr bwMode="auto">
          <a:xfrm>
            <a:off x="6324600" y="43434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sz="2000" baseline="-25000">
                <a:solidFill>
                  <a:srgbClr val="000000"/>
                </a:solidFill>
                <a:latin typeface="Arial" charset="0"/>
              </a:rPr>
              <a:t>r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20" name="Line 39"/>
          <p:cNvSpPr>
            <a:spLocks noChangeShapeType="1"/>
          </p:cNvSpPr>
          <p:nvPr/>
        </p:nvSpPr>
        <p:spPr bwMode="auto">
          <a:xfrm>
            <a:off x="4191000" y="4397375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Text Box 40"/>
          <p:cNvSpPr txBox="1">
            <a:spLocks noChangeArrowheads="1"/>
          </p:cNvSpPr>
          <p:nvPr/>
        </p:nvSpPr>
        <p:spPr bwMode="auto">
          <a:xfrm>
            <a:off x="4278313" y="39624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sz="2000" baseline="-25000">
                <a:solidFill>
                  <a:srgbClr val="000000"/>
                </a:solidFill>
                <a:latin typeface="Arial" charset="0"/>
              </a:rPr>
              <a:t>b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22" name="Line 41"/>
          <p:cNvSpPr>
            <a:spLocks noChangeShapeType="1"/>
          </p:cNvSpPr>
          <p:nvPr/>
        </p:nvSpPr>
        <p:spPr bwMode="auto">
          <a:xfrm>
            <a:off x="6400800" y="61341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Text Box 42"/>
          <p:cNvSpPr txBox="1">
            <a:spLocks noChangeArrowheads="1"/>
          </p:cNvSpPr>
          <p:nvPr/>
        </p:nvSpPr>
        <p:spPr bwMode="auto">
          <a:xfrm>
            <a:off x="6524625" y="56388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sz="2000" baseline="-25000">
                <a:solidFill>
                  <a:srgbClr val="000000"/>
                </a:solidFill>
                <a:latin typeface="Arial" charset="0"/>
              </a:rPr>
              <a:t>r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24" name="Text Box 43"/>
          <p:cNvSpPr txBox="1">
            <a:spLocks noChangeArrowheads="1"/>
          </p:cNvSpPr>
          <p:nvPr/>
        </p:nvSpPr>
        <p:spPr bwMode="auto">
          <a:xfrm>
            <a:off x="4354513" y="58674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sz="2000" baseline="-25000">
                <a:solidFill>
                  <a:srgbClr val="000000"/>
                </a:solidFill>
                <a:latin typeface="Arial" charset="0"/>
              </a:rPr>
              <a:t>b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25" name="Rectangle 44"/>
          <p:cNvSpPr>
            <a:spLocks noChangeArrowheads="1"/>
          </p:cNvSpPr>
          <p:nvPr/>
        </p:nvSpPr>
        <p:spPr bwMode="auto">
          <a:xfrm>
            <a:off x="4800600" y="5737225"/>
            <a:ext cx="1524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Rectangle 45"/>
          <p:cNvSpPr>
            <a:spLocks noChangeArrowheads="1"/>
          </p:cNvSpPr>
          <p:nvPr/>
        </p:nvSpPr>
        <p:spPr bwMode="auto">
          <a:xfrm>
            <a:off x="5715000" y="5737225"/>
            <a:ext cx="1524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Line 46"/>
          <p:cNvSpPr>
            <a:spLocks noChangeShapeType="1"/>
          </p:cNvSpPr>
          <p:nvPr/>
        </p:nvSpPr>
        <p:spPr bwMode="auto">
          <a:xfrm>
            <a:off x="4191000" y="593566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Rectangle 47"/>
          <p:cNvSpPr>
            <a:spLocks noChangeArrowheads="1"/>
          </p:cNvSpPr>
          <p:nvPr/>
        </p:nvSpPr>
        <p:spPr bwMode="auto">
          <a:xfrm>
            <a:off x="4038600" y="5737225"/>
            <a:ext cx="152400" cy="1492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Line 48"/>
          <p:cNvSpPr>
            <a:spLocks noChangeShapeType="1"/>
          </p:cNvSpPr>
          <p:nvPr/>
        </p:nvSpPr>
        <p:spPr bwMode="auto">
          <a:xfrm>
            <a:off x="3200400" y="4745038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Line 49"/>
          <p:cNvSpPr>
            <a:spLocks noChangeShapeType="1"/>
          </p:cNvSpPr>
          <p:nvPr/>
        </p:nvSpPr>
        <p:spPr bwMode="auto">
          <a:xfrm flipH="1">
            <a:off x="4953000" y="5688013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Freeform 50"/>
          <p:cNvSpPr>
            <a:spLocks/>
          </p:cNvSpPr>
          <p:nvPr/>
        </p:nvSpPr>
        <p:spPr bwMode="auto">
          <a:xfrm>
            <a:off x="7086600" y="4546600"/>
            <a:ext cx="762000" cy="1239838"/>
          </a:xfrm>
          <a:custGeom>
            <a:avLst/>
            <a:gdLst>
              <a:gd name="T0" fmla="*/ 2147483647 w 480"/>
              <a:gd name="T1" fmla="*/ 2147483647 h 1200"/>
              <a:gd name="T2" fmla="*/ 2147483647 w 480"/>
              <a:gd name="T3" fmla="*/ 2147483647 h 1200"/>
              <a:gd name="T4" fmla="*/ 2147483647 w 480"/>
              <a:gd name="T5" fmla="*/ 0 h 1200"/>
              <a:gd name="T6" fmla="*/ 2147483647 w 480"/>
              <a:gd name="T7" fmla="*/ 2147483647 h 1200"/>
              <a:gd name="T8" fmla="*/ 2147483647 w 480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200"/>
              <a:gd name="T17" fmla="*/ 480 w 480"/>
              <a:gd name="T18" fmla="*/ 1200 h 1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200">
                <a:moveTo>
                  <a:pt x="23" y="1"/>
                </a:moveTo>
                <a:cubicBezTo>
                  <a:pt x="0" y="1"/>
                  <a:pt x="62" y="9"/>
                  <a:pt x="109" y="9"/>
                </a:cubicBezTo>
                <a:lnTo>
                  <a:pt x="480" y="0"/>
                </a:lnTo>
                <a:lnTo>
                  <a:pt x="480" y="1200"/>
                </a:lnTo>
                <a:lnTo>
                  <a:pt x="48" y="1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Line 51"/>
          <p:cNvSpPr>
            <a:spLocks noChangeShapeType="1"/>
          </p:cNvSpPr>
          <p:nvPr/>
        </p:nvSpPr>
        <p:spPr bwMode="auto">
          <a:xfrm>
            <a:off x="2133600" y="5588000"/>
            <a:ext cx="0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Line 52"/>
          <p:cNvSpPr>
            <a:spLocks noChangeShapeType="1"/>
          </p:cNvSpPr>
          <p:nvPr/>
        </p:nvSpPr>
        <p:spPr bwMode="auto">
          <a:xfrm>
            <a:off x="2743200" y="5588000"/>
            <a:ext cx="0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Freeform 53"/>
          <p:cNvSpPr>
            <a:spLocks/>
          </p:cNvSpPr>
          <p:nvPr/>
        </p:nvSpPr>
        <p:spPr bwMode="auto">
          <a:xfrm flipH="1" flipV="1">
            <a:off x="1143000" y="4595813"/>
            <a:ext cx="762000" cy="1239837"/>
          </a:xfrm>
          <a:custGeom>
            <a:avLst/>
            <a:gdLst>
              <a:gd name="T0" fmla="*/ 2147483647 w 480"/>
              <a:gd name="T1" fmla="*/ 2147483647 h 1200"/>
              <a:gd name="T2" fmla="*/ 2147483647 w 480"/>
              <a:gd name="T3" fmla="*/ 2147483647 h 1200"/>
              <a:gd name="T4" fmla="*/ 2147483647 w 480"/>
              <a:gd name="T5" fmla="*/ 0 h 1200"/>
              <a:gd name="T6" fmla="*/ 2147483647 w 480"/>
              <a:gd name="T7" fmla="*/ 2147483647 h 1200"/>
              <a:gd name="T8" fmla="*/ 2147483647 w 480"/>
              <a:gd name="T9" fmla="*/ 2147483647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200"/>
              <a:gd name="T17" fmla="*/ 480 w 480"/>
              <a:gd name="T18" fmla="*/ 1200 h 1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200">
                <a:moveTo>
                  <a:pt x="23" y="1"/>
                </a:moveTo>
                <a:cubicBezTo>
                  <a:pt x="0" y="1"/>
                  <a:pt x="62" y="9"/>
                  <a:pt x="109" y="9"/>
                </a:cubicBezTo>
                <a:lnTo>
                  <a:pt x="480" y="0"/>
                </a:lnTo>
                <a:lnTo>
                  <a:pt x="480" y="1200"/>
                </a:lnTo>
                <a:lnTo>
                  <a:pt x="48" y="1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Text Box 54"/>
          <p:cNvSpPr txBox="1">
            <a:spLocks noChangeArrowheads="1"/>
          </p:cNvSpPr>
          <p:nvPr/>
        </p:nvSpPr>
        <p:spPr bwMode="auto">
          <a:xfrm>
            <a:off x="6661150" y="5081588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>
                <a:solidFill>
                  <a:srgbClr val="FF3300"/>
                </a:solidFill>
                <a:latin typeface="Arial" charset="0"/>
              </a:rPr>
              <a:t>Receiver</a:t>
            </a:r>
          </a:p>
        </p:txBody>
      </p:sp>
      <p:sp>
        <p:nvSpPr>
          <p:cNvPr id="20536" name="Text Box 55"/>
          <p:cNvSpPr txBox="1">
            <a:spLocks noChangeArrowheads="1"/>
          </p:cNvSpPr>
          <p:nvPr/>
        </p:nvSpPr>
        <p:spPr bwMode="auto">
          <a:xfrm>
            <a:off x="1173163" y="502285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>
                <a:solidFill>
                  <a:srgbClr val="FF3300"/>
                </a:solidFill>
                <a:latin typeface="Arial" charset="0"/>
              </a:rPr>
              <a:t>Sender</a:t>
            </a:r>
          </a:p>
        </p:txBody>
      </p:sp>
      <p:sp>
        <p:nvSpPr>
          <p:cNvPr id="20537" name="Text Box 56"/>
          <p:cNvSpPr txBox="1">
            <a:spLocks noChangeArrowheads="1"/>
          </p:cNvSpPr>
          <p:nvPr/>
        </p:nvSpPr>
        <p:spPr bwMode="auto">
          <a:xfrm>
            <a:off x="2209800" y="5638800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>
                <a:solidFill>
                  <a:srgbClr val="000000"/>
                </a:solidFill>
                <a:latin typeface="Arial" charset="0"/>
              </a:rPr>
              <a:t>A</a:t>
            </a:r>
            <a:r>
              <a:rPr lang="en-US" sz="2000" baseline="-25000">
                <a:solidFill>
                  <a:srgbClr val="000000"/>
                </a:solidFill>
                <a:latin typeface="Arial" charset="0"/>
              </a:rPr>
              <a:t>s</a:t>
            </a:r>
            <a:endParaRPr 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38" name="Line 57"/>
          <p:cNvSpPr>
            <a:spLocks noChangeShapeType="1"/>
          </p:cNvSpPr>
          <p:nvPr/>
        </p:nvSpPr>
        <p:spPr bwMode="auto">
          <a:xfrm>
            <a:off x="2133600" y="6084888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02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B4D85AD-FF8C-4B42-B0AE-02DF0DF783EE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11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Reaching Steady State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Doing AIMD is fine in steady state but slow…</a:t>
            </a:r>
          </a:p>
          <a:p>
            <a:pPr eaLnBrk="1" hangingPunct="1"/>
            <a:r>
              <a:rPr lang="en-US"/>
              <a:t>How does TCP know what is a good initial rate to start with?</a:t>
            </a:r>
          </a:p>
          <a:p>
            <a:pPr lvl="1" eaLnBrk="1" hangingPunct="1"/>
            <a:r>
              <a:rPr lang="en-US"/>
              <a:t>Should work both for a CDPD (10s of Kbps or less) and for supercomputer links (10 Gbps and growing)</a:t>
            </a:r>
          </a:p>
          <a:p>
            <a:pPr eaLnBrk="1" hangingPunct="1"/>
            <a:r>
              <a:rPr lang="en-US"/>
              <a:t>Quick initial phase to help get up to speed (slow start)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66B0323-1604-4F16-B560-9E387D1AFF94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12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4953000" y="1905000"/>
            <a:ext cx="3886200" cy="434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0"/>
              </a:lnSpc>
            </a:pPr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20000" cy="609600"/>
          </a:xfrm>
        </p:spPr>
        <p:txBody>
          <a:bodyPr/>
          <a:lstStyle/>
          <a:p>
            <a:pPr eaLnBrk="1" hangingPunct="1"/>
            <a:r>
              <a:rPr lang="en-US" dirty="0"/>
              <a:t>Slow Start Packet Pacing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4267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How do we get this clocking behavior to start?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Initialize </a:t>
            </a:r>
            <a:r>
              <a:rPr lang="en-US" sz="2400" dirty="0" err="1"/>
              <a:t>cwnd</a:t>
            </a:r>
            <a:r>
              <a:rPr lang="en-US" sz="2400" dirty="0"/>
              <a:t>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Upon receipt of every </a:t>
            </a:r>
            <a:r>
              <a:rPr lang="en-US" sz="2400" dirty="0" err="1"/>
              <a:t>ack</a:t>
            </a:r>
            <a:r>
              <a:rPr lang="en-US" sz="2400" dirty="0"/>
              <a:t>, </a:t>
            </a:r>
            <a:r>
              <a:rPr lang="en-US" sz="2400" dirty="0" err="1"/>
              <a:t>cwnd</a:t>
            </a:r>
            <a:r>
              <a:rPr lang="en-US" sz="2400" dirty="0"/>
              <a:t> = </a:t>
            </a:r>
            <a:r>
              <a:rPr lang="en-US" sz="2400" dirty="0" err="1"/>
              <a:t>cwnd</a:t>
            </a:r>
            <a:r>
              <a:rPr lang="en-US" sz="2400" dirty="0"/>
              <a:t> + 1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Implications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Window actually increases to W in RTT * log</a:t>
            </a:r>
            <a:r>
              <a:rPr lang="en-US" sz="2400" baseline="-25000" dirty="0"/>
              <a:t>2</a:t>
            </a:r>
            <a:r>
              <a:rPr lang="en-US" sz="2400" dirty="0"/>
              <a:t>(W)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overshoot window and cause packet loss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5326063" y="2662238"/>
            <a:ext cx="0" cy="2509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V="1">
            <a:off x="7153275" y="3498850"/>
            <a:ext cx="836613" cy="6842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H="1">
            <a:off x="5326063" y="5172075"/>
            <a:ext cx="35004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Arc 8"/>
          <p:cNvSpPr>
            <a:spLocks/>
          </p:cNvSpPr>
          <p:nvPr/>
        </p:nvSpPr>
        <p:spPr bwMode="auto">
          <a:xfrm flipV="1">
            <a:off x="5326063" y="2662238"/>
            <a:ext cx="914400" cy="2509837"/>
          </a:xfrm>
          <a:custGeom>
            <a:avLst/>
            <a:gdLst>
              <a:gd name="T0" fmla="*/ 0 w 21600"/>
              <a:gd name="T1" fmla="*/ 0 h 23796"/>
              <a:gd name="T2" fmla="*/ 2147483647 w 21600"/>
              <a:gd name="T3" fmla="*/ 2147483647 h 23796"/>
              <a:gd name="T4" fmla="*/ 0 w 21600"/>
              <a:gd name="T5" fmla="*/ 2147483647 h 23796"/>
              <a:gd name="T6" fmla="*/ 0 60000 65536"/>
              <a:gd name="T7" fmla="*/ 0 60000 65536"/>
              <a:gd name="T8" fmla="*/ 0 60000 65536"/>
              <a:gd name="T9" fmla="*/ 0 w 21600"/>
              <a:gd name="T10" fmla="*/ 0 h 23796"/>
              <a:gd name="T11" fmla="*/ 21600 w 21600"/>
              <a:gd name="T12" fmla="*/ 23796 h 23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79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6240463" y="2662238"/>
            <a:ext cx="4556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Arc 10"/>
          <p:cNvSpPr>
            <a:spLocks/>
          </p:cNvSpPr>
          <p:nvPr/>
        </p:nvSpPr>
        <p:spPr bwMode="auto">
          <a:xfrm flipV="1">
            <a:off x="6696075" y="4183063"/>
            <a:ext cx="457200" cy="989012"/>
          </a:xfrm>
          <a:custGeom>
            <a:avLst/>
            <a:gdLst>
              <a:gd name="T0" fmla="*/ 0 w 21600"/>
              <a:gd name="T1" fmla="*/ 0 h 23796"/>
              <a:gd name="T2" fmla="*/ 2147483647 w 21600"/>
              <a:gd name="T3" fmla="*/ 2147483647 h 23796"/>
              <a:gd name="T4" fmla="*/ 0 w 21600"/>
              <a:gd name="T5" fmla="*/ 2147483647 h 23796"/>
              <a:gd name="T6" fmla="*/ 0 60000 65536"/>
              <a:gd name="T7" fmla="*/ 0 60000 65536"/>
              <a:gd name="T8" fmla="*/ 0 60000 65536"/>
              <a:gd name="T9" fmla="*/ 0 w 21600"/>
              <a:gd name="T10" fmla="*/ 0 h 23796"/>
              <a:gd name="T11" fmla="*/ 21600 w 21600"/>
              <a:gd name="T12" fmla="*/ 23796 h 23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79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 flipV="1">
            <a:off x="6696075" y="2662238"/>
            <a:ext cx="0" cy="250983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7989888" y="3498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00BFD99-275D-436C-AB3C-F5A6D20486F5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13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Slow Start Example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533400" y="1493838"/>
            <a:ext cx="8229600" cy="4830762"/>
            <a:chOff x="336" y="941"/>
            <a:chExt cx="5184" cy="3043"/>
          </a:xfrm>
        </p:grpSpPr>
        <p:sp>
          <p:nvSpPr>
            <p:cNvPr id="525316" name="Rectangle 4"/>
            <p:cNvSpPr>
              <a:spLocks noChangeArrowheads="1"/>
            </p:cNvSpPr>
            <p:nvPr/>
          </p:nvSpPr>
          <p:spPr bwMode="auto">
            <a:xfrm>
              <a:off x="336" y="960"/>
              <a:ext cx="5184" cy="30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Line 5"/>
            <p:cNvSpPr>
              <a:spLocks noChangeShapeType="1"/>
            </p:cNvSpPr>
            <p:nvPr/>
          </p:nvSpPr>
          <p:spPr bwMode="auto">
            <a:xfrm>
              <a:off x="1104" y="1344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1104" y="1440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736" y="941"/>
              <a:ext cx="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sz="2000">
                  <a:solidFill>
                    <a:srgbClr val="FF3300"/>
                  </a:solidFill>
                  <a:latin typeface="Arial" charset="0"/>
                </a:rPr>
                <a:t>One RTT</a:t>
              </a:r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1152" y="1200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1104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912" y="1694"/>
              <a:ext cx="8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One pkt time</a:t>
              </a: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518" y="1159"/>
              <a:ext cx="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sz="2000">
                  <a:solidFill>
                    <a:srgbClr val="FF3300"/>
                  </a:solidFill>
                  <a:latin typeface="Arial" charset="0"/>
                </a:rPr>
                <a:t>0R</a:t>
              </a:r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1104" y="2208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3"/>
            <p:cNvSpPr>
              <a:spLocks noChangeArrowheads="1"/>
            </p:cNvSpPr>
            <p:nvPr/>
          </p:nvSpPr>
          <p:spPr bwMode="auto">
            <a:xfrm>
              <a:off x="1104" y="230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518" y="2023"/>
              <a:ext cx="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sz="2000">
                  <a:solidFill>
                    <a:srgbClr val="FF3300"/>
                  </a:solidFill>
                  <a:latin typeface="Arial" charset="0"/>
                </a:rPr>
                <a:t>1R</a:t>
              </a:r>
            </a:p>
          </p:txBody>
        </p:sp>
        <p:sp>
          <p:nvSpPr>
            <p:cNvPr id="24592" name="Rectangle 15"/>
            <p:cNvSpPr>
              <a:spLocks noChangeArrowheads="1"/>
            </p:cNvSpPr>
            <p:nvPr/>
          </p:nvSpPr>
          <p:spPr bwMode="auto">
            <a:xfrm>
              <a:off x="1104" y="2496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1104" y="2880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Rectangle 17"/>
            <p:cNvSpPr>
              <a:spLocks noChangeArrowheads="1"/>
            </p:cNvSpPr>
            <p:nvPr/>
          </p:nvSpPr>
          <p:spPr bwMode="auto">
            <a:xfrm>
              <a:off x="1104" y="2976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4595" name="Text Box 18"/>
            <p:cNvSpPr txBox="1">
              <a:spLocks noChangeArrowheads="1"/>
            </p:cNvSpPr>
            <p:nvPr/>
          </p:nvSpPr>
          <p:spPr bwMode="auto">
            <a:xfrm>
              <a:off x="518" y="2695"/>
              <a:ext cx="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sz="2000">
                  <a:solidFill>
                    <a:srgbClr val="FF3300"/>
                  </a:solidFill>
                  <a:latin typeface="Arial" charset="0"/>
                </a:rPr>
                <a:t>2R</a:t>
              </a:r>
            </a:p>
          </p:txBody>
        </p:sp>
        <p:sp>
          <p:nvSpPr>
            <p:cNvPr id="24596" name="Rectangle 19"/>
            <p:cNvSpPr>
              <a:spLocks noChangeArrowheads="1"/>
            </p:cNvSpPr>
            <p:nvPr/>
          </p:nvSpPr>
          <p:spPr bwMode="auto">
            <a:xfrm>
              <a:off x="1104" y="3168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4597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4598" name="Rectangle 21"/>
            <p:cNvSpPr>
              <a:spLocks noChangeArrowheads="1"/>
            </p:cNvSpPr>
            <p:nvPr/>
          </p:nvSpPr>
          <p:spPr bwMode="auto">
            <a:xfrm>
              <a:off x="1536" y="3168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>
              <a:off x="1104" y="3504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1104" y="3600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24601" name="Text Box 24"/>
            <p:cNvSpPr txBox="1">
              <a:spLocks noChangeArrowheads="1"/>
            </p:cNvSpPr>
            <p:nvPr/>
          </p:nvSpPr>
          <p:spPr bwMode="auto">
            <a:xfrm>
              <a:off x="528" y="3389"/>
              <a:ext cx="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sz="2000">
                  <a:solidFill>
                    <a:srgbClr val="FF3300"/>
                  </a:solidFill>
                  <a:latin typeface="Arial" charset="0"/>
                </a:rPr>
                <a:t>3R</a:t>
              </a:r>
            </a:p>
          </p:txBody>
        </p:sp>
        <p:sp>
          <p:nvSpPr>
            <p:cNvPr id="24602" name="Rectangle 25"/>
            <p:cNvSpPr>
              <a:spLocks noChangeArrowheads="1"/>
            </p:cNvSpPr>
            <p:nvPr/>
          </p:nvSpPr>
          <p:spPr bwMode="auto">
            <a:xfrm>
              <a:off x="1104" y="379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24603" name="Rectangle 26"/>
            <p:cNvSpPr>
              <a:spLocks noChangeArrowheads="1"/>
            </p:cNvSpPr>
            <p:nvPr/>
          </p:nvSpPr>
          <p:spPr bwMode="auto">
            <a:xfrm>
              <a:off x="1536" y="3600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4604" name="Rectangle 27"/>
            <p:cNvSpPr>
              <a:spLocks noChangeArrowheads="1"/>
            </p:cNvSpPr>
            <p:nvPr/>
          </p:nvSpPr>
          <p:spPr bwMode="auto">
            <a:xfrm>
              <a:off x="1536" y="379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11</a:t>
              </a:r>
            </a:p>
          </p:txBody>
        </p:sp>
        <p:sp>
          <p:nvSpPr>
            <p:cNvPr id="24605" name="Rectangle 28"/>
            <p:cNvSpPr>
              <a:spLocks noChangeArrowheads="1"/>
            </p:cNvSpPr>
            <p:nvPr/>
          </p:nvSpPr>
          <p:spPr bwMode="auto">
            <a:xfrm>
              <a:off x="1968" y="3600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24606" name="Rectangle 29"/>
            <p:cNvSpPr>
              <a:spLocks noChangeArrowheads="1"/>
            </p:cNvSpPr>
            <p:nvPr/>
          </p:nvSpPr>
          <p:spPr bwMode="auto">
            <a:xfrm>
              <a:off x="1968" y="379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24607" name="Rectangle 30"/>
            <p:cNvSpPr>
              <a:spLocks noChangeArrowheads="1"/>
            </p:cNvSpPr>
            <p:nvPr/>
          </p:nvSpPr>
          <p:spPr bwMode="auto">
            <a:xfrm>
              <a:off x="2400" y="3600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14</a:t>
              </a:r>
            </a:p>
          </p:txBody>
        </p:sp>
        <p:sp>
          <p:nvSpPr>
            <p:cNvPr id="24608" name="Rectangle 31"/>
            <p:cNvSpPr>
              <a:spLocks noChangeArrowheads="1"/>
            </p:cNvSpPr>
            <p:nvPr/>
          </p:nvSpPr>
          <p:spPr bwMode="auto">
            <a:xfrm>
              <a:off x="2400" y="379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24609" name="Oval 32"/>
            <p:cNvSpPr>
              <a:spLocks noChangeArrowheads="1"/>
            </p:cNvSpPr>
            <p:nvPr/>
          </p:nvSpPr>
          <p:spPr bwMode="auto">
            <a:xfrm>
              <a:off x="1000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610" name="Oval 33"/>
            <p:cNvSpPr>
              <a:spLocks noChangeArrowheads="1"/>
            </p:cNvSpPr>
            <p:nvPr/>
          </p:nvSpPr>
          <p:spPr bwMode="auto">
            <a:xfrm>
              <a:off x="1008" y="27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611" name="Oval 34"/>
            <p:cNvSpPr>
              <a:spLocks noChangeArrowheads="1"/>
            </p:cNvSpPr>
            <p:nvPr/>
          </p:nvSpPr>
          <p:spPr bwMode="auto">
            <a:xfrm>
              <a:off x="1440" y="27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612" name="Oval 35"/>
            <p:cNvSpPr>
              <a:spLocks noChangeArrowheads="1"/>
            </p:cNvSpPr>
            <p:nvPr/>
          </p:nvSpPr>
          <p:spPr bwMode="auto">
            <a:xfrm>
              <a:off x="1008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613" name="Oval 36"/>
            <p:cNvSpPr>
              <a:spLocks noChangeArrowheads="1"/>
            </p:cNvSpPr>
            <p:nvPr/>
          </p:nvSpPr>
          <p:spPr bwMode="auto">
            <a:xfrm>
              <a:off x="1440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614" name="Oval 37"/>
            <p:cNvSpPr>
              <a:spLocks noChangeArrowheads="1"/>
            </p:cNvSpPr>
            <p:nvPr/>
          </p:nvSpPr>
          <p:spPr bwMode="auto">
            <a:xfrm>
              <a:off x="1872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615" name="Oval 38"/>
            <p:cNvSpPr>
              <a:spLocks noChangeArrowheads="1"/>
            </p:cNvSpPr>
            <p:nvPr/>
          </p:nvSpPr>
          <p:spPr bwMode="auto">
            <a:xfrm>
              <a:off x="2304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48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50C7D5C-2E7C-4104-9DF8-16EA07CF087E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14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Return to Slow Start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If packet is lost we lose our self clocking as well</a:t>
            </a:r>
          </a:p>
          <a:p>
            <a:pPr lvl="1" eaLnBrk="1" hangingPunct="1"/>
            <a:r>
              <a:rPr lang="en-US"/>
              <a:t>Need to implement slow-start and congestion avoidance together</a:t>
            </a:r>
          </a:p>
          <a:p>
            <a:pPr eaLnBrk="1" hangingPunct="1"/>
            <a:r>
              <a:rPr lang="en-US"/>
              <a:t>When timeout occurs set ssthresh to 0.5w</a:t>
            </a:r>
          </a:p>
          <a:p>
            <a:pPr lvl="1" eaLnBrk="1" hangingPunct="1"/>
            <a:r>
              <a:rPr lang="en-US"/>
              <a:t>If cwnd &lt; ssthresh, use slow start</a:t>
            </a:r>
          </a:p>
          <a:p>
            <a:pPr lvl="1" eaLnBrk="1" hangingPunct="1"/>
            <a:r>
              <a:rPr lang="en-US"/>
              <a:t>Else use 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848548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86A9459-FB86-452F-BE9A-971074639BBC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15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685800" y="1524000"/>
            <a:ext cx="7924800" cy="4724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0"/>
              </a:lnSpc>
            </a:pPr>
            <a:endParaRPr lang="en-US" sz="2000">
              <a:latin typeface="Arial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hlinkClick r:id="rId3" action="ppaction://program"/>
              </a:rPr>
              <a:t>TCP Saw Tooth Behavior</a:t>
            </a:r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1293813" y="2281238"/>
            <a:ext cx="0" cy="2509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293813" y="4791075"/>
            <a:ext cx="70008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7442200" y="4878388"/>
            <a:ext cx="77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sz="2000" b="1">
                <a:latin typeface="Arial" charset="0"/>
              </a:rPr>
              <a:t>Time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752475" y="1633538"/>
            <a:ext cx="15827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000" b="1">
                <a:latin typeface="Arial" charset="0"/>
              </a:rPr>
              <a:t>Congestion</a:t>
            </a:r>
          </a:p>
          <a:p>
            <a:pPr algn="ctr">
              <a:lnSpc>
                <a:spcPct val="80000"/>
              </a:lnSpc>
            </a:pPr>
            <a:r>
              <a:rPr lang="en-US" sz="2000" b="1">
                <a:latin typeface="Arial" charset="0"/>
              </a:rPr>
              <a:t>Window</a:t>
            </a: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 flipV="1">
            <a:off x="3576638" y="3346450"/>
            <a:ext cx="1217612" cy="836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V="1">
            <a:off x="4794250" y="3727450"/>
            <a:ext cx="684213" cy="455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V="1">
            <a:off x="4794250" y="3346450"/>
            <a:ext cx="0" cy="836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5478463" y="37274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V="1">
            <a:off x="5935663" y="3727450"/>
            <a:ext cx="0" cy="10636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V="1">
            <a:off x="6240463" y="3041650"/>
            <a:ext cx="1749425" cy="1217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 flipV="1">
            <a:off x="7989888" y="3041650"/>
            <a:ext cx="0" cy="989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 flipV="1">
            <a:off x="7989888" y="3878263"/>
            <a:ext cx="304800" cy="152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V="1">
            <a:off x="2130425" y="3575050"/>
            <a:ext cx="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1362075" y="5126038"/>
            <a:ext cx="12128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Initial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Slowstart</a:t>
            </a:r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 flipH="1" flipV="1">
            <a:off x="4794250" y="3651250"/>
            <a:ext cx="989013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4864100" y="5040313"/>
            <a:ext cx="16827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Fast 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Retransmit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and Recovery</a:t>
            </a:r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 flipH="1" flipV="1">
            <a:off x="3119438" y="4030663"/>
            <a:ext cx="533400" cy="1217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3517900" y="5005388"/>
            <a:ext cx="12128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Slowstart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to pace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packets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 flipV="1">
            <a:off x="3119438" y="3498850"/>
            <a:ext cx="457200" cy="304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 flipV="1">
            <a:off x="3576638" y="3498850"/>
            <a:ext cx="0" cy="6842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Arc 24"/>
          <p:cNvSpPr>
            <a:spLocks/>
          </p:cNvSpPr>
          <p:nvPr/>
        </p:nvSpPr>
        <p:spPr bwMode="auto">
          <a:xfrm flipV="1">
            <a:off x="1293813" y="2281238"/>
            <a:ext cx="912812" cy="2509837"/>
          </a:xfrm>
          <a:custGeom>
            <a:avLst/>
            <a:gdLst>
              <a:gd name="T0" fmla="*/ 0 w 21600"/>
              <a:gd name="T1" fmla="*/ 0 h 23796"/>
              <a:gd name="T2" fmla="*/ 2147483647 w 21600"/>
              <a:gd name="T3" fmla="*/ 2147483647 h 23796"/>
              <a:gd name="T4" fmla="*/ 0 w 21600"/>
              <a:gd name="T5" fmla="*/ 2147483647 h 23796"/>
              <a:gd name="T6" fmla="*/ 0 60000 65536"/>
              <a:gd name="T7" fmla="*/ 0 60000 65536"/>
              <a:gd name="T8" fmla="*/ 0 60000 65536"/>
              <a:gd name="T9" fmla="*/ 0 w 21600"/>
              <a:gd name="T10" fmla="*/ 0 h 23796"/>
              <a:gd name="T11" fmla="*/ 21600 w 21600"/>
              <a:gd name="T12" fmla="*/ 23796 h 23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79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2206625" y="228123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Arc 26"/>
          <p:cNvSpPr>
            <a:spLocks/>
          </p:cNvSpPr>
          <p:nvPr/>
        </p:nvSpPr>
        <p:spPr bwMode="auto">
          <a:xfrm flipV="1">
            <a:off x="2663825" y="3803650"/>
            <a:ext cx="455613" cy="987425"/>
          </a:xfrm>
          <a:custGeom>
            <a:avLst/>
            <a:gdLst>
              <a:gd name="T0" fmla="*/ 0 w 21600"/>
              <a:gd name="T1" fmla="*/ 0 h 23796"/>
              <a:gd name="T2" fmla="*/ 2147483647 w 21600"/>
              <a:gd name="T3" fmla="*/ 2147483647 h 23796"/>
              <a:gd name="T4" fmla="*/ 0 w 21600"/>
              <a:gd name="T5" fmla="*/ 2147483647 h 23796"/>
              <a:gd name="T6" fmla="*/ 0 60000 65536"/>
              <a:gd name="T7" fmla="*/ 0 60000 65536"/>
              <a:gd name="T8" fmla="*/ 0 60000 65536"/>
              <a:gd name="T9" fmla="*/ 0 w 21600"/>
              <a:gd name="T10" fmla="*/ 0 h 23796"/>
              <a:gd name="T11" fmla="*/ 21600 w 21600"/>
              <a:gd name="T12" fmla="*/ 23796 h 23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79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 flipV="1">
            <a:off x="2663825" y="2281238"/>
            <a:ext cx="0" cy="250983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6173788" y="1846263"/>
            <a:ext cx="12001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Timeouts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may still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Arial" charset="0"/>
              </a:rPr>
              <a:t>occur</a:t>
            </a:r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 flipH="1">
            <a:off x="5707063" y="2586038"/>
            <a:ext cx="685800" cy="1141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Arc 30"/>
          <p:cNvSpPr>
            <a:spLocks/>
          </p:cNvSpPr>
          <p:nvPr/>
        </p:nvSpPr>
        <p:spPr bwMode="auto">
          <a:xfrm flipV="1">
            <a:off x="5935663" y="4259263"/>
            <a:ext cx="304800" cy="531812"/>
          </a:xfrm>
          <a:custGeom>
            <a:avLst/>
            <a:gdLst>
              <a:gd name="T0" fmla="*/ 0 w 21600"/>
              <a:gd name="T1" fmla="*/ 0 h 23796"/>
              <a:gd name="T2" fmla="*/ 2147483647 w 21600"/>
              <a:gd name="T3" fmla="*/ 2147483647 h 23796"/>
              <a:gd name="T4" fmla="*/ 0 w 21600"/>
              <a:gd name="T5" fmla="*/ 2147483647 h 23796"/>
              <a:gd name="T6" fmla="*/ 0 60000 65536"/>
              <a:gd name="T7" fmla="*/ 0 60000 65536"/>
              <a:gd name="T8" fmla="*/ 0 60000 65536"/>
              <a:gd name="T9" fmla="*/ 0 w 21600"/>
              <a:gd name="T10" fmla="*/ 0 h 23796"/>
              <a:gd name="T11" fmla="*/ 21600 w 21600"/>
              <a:gd name="T12" fmla="*/ 23796 h 237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79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</a:path>
              <a:path w="21600" h="2379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333"/>
                  <a:pt x="21562" y="23066"/>
                  <a:pt x="21488" y="23796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CF82FED-4D61-45A0-9D78-115503B2146F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16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Changing Workloads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New applications are changing the way TCP is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1980’s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Telnet &amp; FTP </a:t>
            </a:r>
            <a:r>
              <a:rPr lang="en-US" sz="2000">
                <a:sym typeface="Wingdings" charset="2"/>
              </a:rPr>
              <a:t> long lived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ym typeface="Wingdings" charset="2"/>
              </a:rPr>
              <a:t>Well behaved end hosts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ym typeface="Wingdings" charset="2"/>
              </a:rPr>
              <a:t>Homogenous end host capabilities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ym typeface="Wingdings" charset="2"/>
              </a:rPr>
              <a:t>Simple symmetric routing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2000’s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Web &amp; more Web </a:t>
            </a:r>
            <a:r>
              <a:rPr lang="en-US" sz="2000">
                <a:sym typeface="Wingdings" charset="2"/>
              </a:rPr>
              <a:t> large number of short xfers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Wild west – everyone is playing games to get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Cell phones and toasters on the Internet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Policy routing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How to accommodate new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5342046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FDEECE4-1A20-460B-9395-3AF659AD943F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17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Friendliness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What does it mean to be TCP friendly?</a:t>
            </a:r>
          </a:p>
          <a:p>
            <a:pPr lvl="1" eaLnBrk="1" hangingPunct="1"/>
            <a:r>
              <a:rPr lang="en-US" sz="2400" dirty="0"/>
              <a:t>TCP is not going away</a:t>
            </a:r>
          </a:p>
          <a:p>
            <a:pPr lvl="1" eaLnBrk="1" hangingPunct="1"/>
            <a:r>
              <a:rPr lang="en-US" sz="2400" dirty="0"/>
              <a:t>Any new congestion control must compete with TCP flows</a:t>
            </a:r>
          </a:p>
          <a:p>
            <a:pPr lvl="2" eaLnBrk="1" hangingPunct="1"/>
            <a:r>
              <a:rPr lang="en-US" sz="2000" dirty="0"/>
              <a:t>Should not clobber TCP flows and grab bulk of link</a:t>
            </a:r>
          </a:p>
          <a:p>
            <a:pPr lvl="2" eaLnBrk="1" hangingPunct="1"/>
            <a:r>
              <a:rPr lang="en-US" sz="2000" dirty="0"/>
              <a:t>Should also be able to hold its own, i.e. grab its fair share, or it will never become popular</a:t>
            </a:r>
          </a:p>
          <a:p>
            <a:pPr eaLnBrk="1" hangingPunct="1"/>
            <a:r>
              <a:rPr lang="en-US" sz="2800" dirty="0"/>
              <a:t>How is this quantified/shown?</a:t>
            </a:r>
          </a:p>
          <a:p>
            <a:pPr lvl="1" eaLnBrk="1" hangingPunct="1"/>
            <a:r>
              <a:rPr lang="en-US" sz="2400" dirty="0"/>
              <a:t>Has evolved into evaluating loss/throughput behavior</a:t>
            </a:r>
          </a:p>
          <a:p>
            <a:pPr lvl="1" eaLnBrk="1" hangingPunct="1"/>
            <a:r>
              <a:rPr lang="en-US" sz="2400" dirty="0"/>
              <a:t>If it shows 1/</a:t>
            </a:r>
            <a:r>
              <a:rPr lang="en-US" sz="2400" dirty="0" err="1"/>
              <a:t>sqrt</a:t>
            </a:r>
            <a:r>
              <a:rPr lang="en-US" sz="2400" dirty="0"/>
              <a:t>(p) behavior it is ok</a:t>
            </a:r>
          </a:p>
        </p:txBody>
      </p:sp>
    </p:spTree>
    <p:extLst>
      <p:ext uri="{BB962C8B-B14F-4D97-AF65-F5344CB8AC3E}">
        <p14:creationId xmlns:p14="http://schemas.microsoft.com/office/powerpoint/2010/main" val="180220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30FF244-50FF-44CF-AEBF-0236268BCD63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18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Friendly Rate Control (TFRC)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Equation 1 – real TCP response</a:t>
            </a:r>
          </a:p>
          <a:p>
            <a:pPr eaLnBrk="1" hangingPunct="1">
              <a:lnSpc>
                <a:spcPct val="80000"/>
              </a:lnSpc>
            </a:pPr>
            <a:endParaRPr lang="en-US" sz="3000" dirty="0"/>
          </a:p>
          <a:p>
            <a:pPr eaLnBrk="1" hangingPunct="1">
              <a:lnSpc>
                <a:spcPct val="80000"/>
              </a:lnSpc>
            </a:pPr>
            <a:endParaRPr lang="en-US" sz="3000" dirty="0"/>
          </a:p>
          <a:p>
            <a:pPr eaLnBrk="1" hangingPunct="1">
              <a:lnSpc>
                <a:spcPct val="80000"/>
              </a:lnSpc>
            </a:pPr>
            <a:endParaRPr lang="en-US" sz="3000" dirty="0"/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term corresponds to simple derivation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2</a:t>
            </a:r>
            <a:r>
              <a:rPr lang="en-US" sz="2600" baseline="30000" dirty="0"/>
              <a:t>nd</a:t>
            </a:r>
            <a:r>
              <a:rPr lang="en-US" sz="2600" dirty="0"/>
              <a:t> term corresponds to more complicated timeout behavior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dirty="0"/>
              <a:t>Is critical in situations with &gt; 5% loss rates </a:t>
            </a:r>
            <a:r>
              <a:rPr lang="en-US" sz="2200" dirty="0">
                <a:sym typeface="Wingdings" charset="2"/>
              </a:rPr>
              <a:t> where timeouts occur frequently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Key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RTO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RTT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/>
              <a:t>Loss rate</a:t>
            </a:r>
          </a:p>
        </p:txBody>
      </p:sp>
      <p:pic>
        <p:nvPicPr>
          <p:cNvPr id="32773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2484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5296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5DC272CB-655B-4238-8233-14C8C06C3ADB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19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Performance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Can TCP saturate a link?</a:t>
            </a:r>
          </a:p>
          <a:p>
            <a:pPr eaLnBrk="1" hangingPunct="1"/>
            <a:r>
              <a:rPr lang="en-US"/>
              <a:t>Congestion control</a:t>
            </a:r>
          </a:p>
          <a:p>
            <a:pPr lvl="1" eaLnBrk="1" hangingPunct="1"/>
            <a:r>
              <a:rPr lang="en-US"/>
              <a:t>Increase utilization until… link becomes congested</a:t>
            </a:r>
          </a:p>
          <a:p>
            <a:pPr lvl="1" eaLnBrk="1" hangingPunct="1"/>
            <a:r>
              <a:rPr lang="en-US"/>
              <a:t>React by decreasing window by 50%</a:t>
            </a:r>
          </a:p>
          <a:p>
            <a:pPr lvl="1" eaLnBrk="1" hangingPunct="1"/>
            <a:r>
              <a:rPr lang="en-US"/>
              <a:t>Window is proportional to rate * RTT</a:t>
            </a:r>
          </a:p>
          <a:p>
            <a:pPr eaLnBrk="1" hangingPunct="1"/>
            <a:r>
              <a:rPr lang="en-US"/>
              <a:t>Doesn’t this mean that the network oscillates between 50 and 100% utilization?</a:t>
            </a:r>
            <a:endParaRPr lang="en-US">
              <a:hlinkClick r:id="rId3" action="ppaction://program"/>
            </a:endParaRPr>
          </a:p>
          <a:p>
            <a:pPr lvl="1" eaLnBrk="1" hangingPunct="1"/>
            <a:r>
              <a:rPr lang="en-US">
                <a:hlinkClick r:id="rId3" action="ppaction://program"/>
              </a:rPr>
              <a:t>Average utilization = 75%??</a:t>
            </a:r>
            <a:endParaRPr lang="en-US"/>
          </a:p>
          <a:p>
            <a:pPr lvl="1" eaLnBrk="1" hangingPunct="1"/>
            <a:r>
              <a:rPr lang="en-US">
                <a:solidFill>
                  <a:srgbClr val="FF0000"/>
                </a:solidFill>
              </a:rPr>
              <a:t>No…this is *not* right!</a:t>
            </a:r>
          </a:p>
        </p:txBody>
      </p:sp>
    </p:spTree>
    <p:extLst>
      <p:ext uri="{BB962C8B-B14F-4D97-AF65-F5344CB8AC3E}">
        <p14:creationId xmlns:p14="http://schemas.microsoft.com/office/powerpoint/2010/main" val="10458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2D61F4A-4D1E-403B-80AF-049B3215A9A2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 to TCP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Communication abstraction: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Reliable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Ordered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Point-to-point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Byte-stream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Full duplex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Flow and congestion controlled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Protocol implemented entirely at the 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Fate sharing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Sliding window with cumulative </a:t>
            </a:r>
            <a:r>
              <a:rPr lang="en-US" sz="2400" dirty="0" err="1"/>
              <a:t>acks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Ack</a:t>
            </a:r>
            <a:r>
              <a:rPr lang="en-US" sz="2000" dirty="0"/>
              <a:t> field contains last in-order packet received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Duplicate </a:t>
            </a:r>
            <a:r>
              <a:rPr lang="en-US" sz="2000" dirty="0" err="1"/>
              <a:t>acks</a:t>
            </a:r>
            <a:r>
              <a:rPr lang="en-US" sz="2000" dirty="0"/>
              <a:t> sent when out-of-order packet received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194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725A663-B05E-4D4B-8E84-BA1C2AB5A348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20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TCP Congestion Control</a:t>
            </a:r>
            <a:endParaRPr lang="en-US" sz="1400"/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390525" y="1954213"/>
            <a:ext cx="217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sz="1800">
                <a:latin typeface="Arial" charset="0"/>
              </a:rPr>
              <a:t>Only </a:t>
            </a:r>
            <a:r>
              <a:rPr lang="en-US" sz="1800">
                <a:solidFill>
                  <a:srgbClr val="0000CC"/>
                </a:solidFill>
                <a:latin typeface="Arial Unicode MS" charset="0"/>
              </a:rPr>
              <a:t>W</a:t>
            </a:r>
            <a:r>
              <a:rPr lang="en-US" sz="180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packets 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may be outstanding</a:t>
            </a:r>
          </a:p>
        </p:txBody>
      </p:sp>
      <p:sp>
        <p:nvSpPr>
          <p:cNvPr id="1031" name="Line 4"/>
          <p:cNvSpPr>
            <a:spLocks noChangeShapeType="1"/>
          </p:cNvSpPr>
          <p:nvPr/>
        </p:nvSpPr>
        <p:spPr bwMode="auto">
          <a:xfrm>
            <a:off x="1184275" y="2592388"/>
            <a:ext cx="339725" cy="684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2667000" y="1447800"/>
            <a:ext cx="5486400" cy="1296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Rule for adjusting </a:t>
            </a:r>
            <a:r>
              <a:rPr lang="en-US" sz="2800">
                <a:solidFill>
                  <a:schemeClr val="accent2"/>
                </a:solidFill>
                <a:latin typeface="Arial Unicode MS" charset="0"/>
              </a:rPr>
              <a:t>W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If an ACK is received: 	W </a:t>
            </a: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← W+1/W</a:t>
            </a:r>
          </a:p>
          <a:p>
            <a:pPr marL="742950" lvl="1" indent="-285750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If a packet is lost:		W ← W/2</a:t>
            </a:r>
          </a:p>
        </p:txBody>
      </p:sp>
      <p:sp>
        <p:nvSpPr>
          <p:cNvPr id="1033" name="Oval 6"/>
          <p:cNvSpPr>
            <a:spLocks noChangeArrowheads="1"/>
          </p:cNvSpPr>
          <p:nvPr/>
        </p:nvSpPr>
        <p:spPr bwMode="auto">
          <a:xfrm>
            <a:off x="1336675" y="3276600"/>
            <a:ext cx="873125" cy="838200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Source</a:t>
            </a:r>
          </a:p>
        </p:txBody>
      </p:sp>
      <p:sp>
        <p:nvSpPr>
          <p:cNvPr id="1034" name="Oval 7"/>
          <p:cNvSpPr>
            <a:spLocks noChangeArrowheads="1"/>
          </p:cNvSpPr>
          <p:nvPr/>
        </p:nvSpPr>
        <p:spPr bwMode="auto">
          <a:xfrm>
            <a:off x="6670675" y="3276600"/>
            <a:ext cx="873125" cy="838200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Arial" charset="0"/>
              </a:rPr>
              <a:t>Dest</a:t>
            </a:r>
          </a:p>
        </p:txBody>
      </p:sp>
      <p:sp>
        <p:nvSpPr>
          <p:cNvPr id="1035" name="Line 8"/>
          <p:cNvSpPr>
            <a:spLocks noChangeShapeType="1"/>
          </p:cNvSpPr>
          <p:nvPr/>
        </p:nvSpPr>
        <p:spPr bwMode="auto">
          <a:xfrm>
            <a:off x="2190750" y="3776663"/>
            <a:ext cx="1709738" cy="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9"/>
          <p:cNvSpPr>
            <a:spLocks noChangeShapeType="1"/>
          </p:cNvSpPr>
          <p:nvPr/>
        </p:nvSpPr>
        <p:spPr bwMode="auto">
          <a:xfrm>
            <a:off x="4899025" y="3776663"/>
            <a:ext cx="1771650" cy="0"/>
          </a:xfrm>
          <a:prstGeom prst="line">
            <a:avLst/>
          </a:prstGeom>
          <a:noFill/>
          <a:ln w="28575">
            <a:solidFill>
              <a:srgbClr val="DDDDD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Freeform 10"/>
          <p:cNvSpPr>
            <a:spLocks/>
          </p:cNvSpPr>
          <p:nvPr/>
        </p:nvSpPr>
        <p:spPr bwMode="auto">
          <a:xfrm>
            <a:off x="2174875" y="3238500"/>
            <a:ext cx="4572000" cy="266700"/>
          </a:xfrm>
          <a:custGeom>
            <a:avLst/>
            <a:gdLst>
              <a:gd name="T0" fmla="*/ 2147483647 w 2832"/>
              <a:gd name="T1" fmla="*/ 2147483647 h 168"/>
              <a:gd name="T2" fmla="*/ 2147483647 w 2832"/>
              <a:gd name="T3" fmla="*/ 2147483647 h 168"/>
              <a:gd name="T4" fmla="*/ 2147483647 w 2832"/>
              <a:gd name="T5" fmla="*/ 2147483647 h 168"/>
              <a:gd name="T6" fmla="*/ 0 w 2832"/>
              <a:gd name="T7" fmla="*/ 2147483647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2832"/>
              <a:gd name="T13" fmla="*/ 0 h 168"/>
              <a:gd name="T14" fmla="*/ 2832 w 28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32" h="168">
                <a:moveTo>
                  <a:pt x="2832" y="168"/>
                </a:moveTo>
                <a:cubicBezTo>
                  <a:pt x="2428" y="108"/>
                  <a:pt x="2024" y="48"/>
                  <a:pt x="1728" y="24"/>
                </a:cubicBezTo>
                <a:cubicBezTo>
                  <a:pt x="1432" y="0"/>
                  <a:pt x="1344" y="0"/>
                  <a:pt x="1056" y="24"/>
                </a:cubicBezTo>
                <a:cubicBezTo>
                  <a:pt x="768" y="48"/>
                  <a:pt x="384" y="108"/>
                  <a:pt x="0" y="168"/>
                </a:cubicBezTo>
              </a:path>
            </a:pathLst>
          </a:custGeom>
          <a:noFill/>
          <a:ln w="28575">
            <a:solidFill>
              <a:srgbClr val="DDDDD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Rectangle 11"/>
          <p:cNvSpPr>
            <a:spLocks noChangeArrowheads="1"/>
          </p:cNvSpPr>
          <p:nvPr/>
        </p:nvSpPr>
        <p:spPr bwMode="auto">
          <a:xfrm>
            <a:off x="3908425" y="3124200"/>
            <a:ext cx="990600" cy="838200"/>
          </a:xfrm>
          <a:prstGeom prst="rect">
            <a:avLst/>
          </a:prstGeom>
          <a:solidFill>
            <a:schemeClr val="bg1"/>
          </a:solidFill>
          <a:ln w="2857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Freeform 12"/>
          <p:cNvSpPr>
            <a:spLocks/>
          </p:cNvSpPr>
          <p:nvPr/>
        </p:nvSpPr>
        <p:spPr bwMode="auto">
          <a:xfrm>
            <a:off x="3984625" y="3657600"/>
            <a:ext cx="838200" cy="228600"/>
          </a:xfrm>
          <a:custGeom>
            <a:avLst/>
            <a:gdLst>
              <a:gd name="T0" fmla="*/ 0 w 480"/>
              <a:gd name="T1" fmla="*/ 0 h 144"/>
              <a:gd name="T2" fmla="*/ 2147483647 w 480"/>
              <a:gd name="T3" fmla="*/ 0 h 144"/>
              <a:gd name="T4" fmla="*/ 2147483647 w 480"/>
              <a:gd name="T5" fmla="*/ 2147483647 h 144"/>
              <a:gd name="T6" fmla="*/ 0 w 480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44"/>
              <a:gd name="T14" fmla="*/ 480 w 480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44">
                <a:moveTo>
                  <a:pt x="0" y="0"/>
                </a:moveTo>
                <a:lnTo>
                  <a:pt x="480" y="0"/>
                </a:lnTo>
                <a:lnTo>
                  <a:pt x="480" y="144"/>
                </a:lnTo>
                <a:lnTo>
                  <a:pt x="0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Rectangle 13"/>
          <p:cNvSpPr>
            <a:spLocks noChangeArrowheads="1"/>
          </p:cNvSpPr>
          <p:nvPr/>
        </p:nvSpPr>
        <p:spPr bwMode="auto">
          <a:xfrm>
            <a:off x="4022725" y="3695700"/>
            <a:ext cx="76200" cy="1524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4"/>
          <p:cNvSpPr>
            <a:spLocks noChangeArrowheads="1"/>
          </p:cNvSpPr>
          <p:nvPr/>
        </p:nvSpPr>
        <p:spPr bwMode="auto">
          <a:xfrm>
            <a:off x="4117975" y="3695700"/>
            <a:ext cx="76200" cy="1524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5"/>
          <p:cNvSpPr>
            <a:spLocks noChangeArrowheads="1"/>
          </p:cNvSpPr>
          <p:nvPr/>
        </p:nvSpPr>
        <p:spPr bwMode="auto">
          <a:xfrm>
            <a:off x="4213225" y="3695700"/>
            <a:ext cx="76200" cy="1524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Rectangle 16"/>
          <p:cNvSpPr>
            <a:spLocks noChangeArrowheads="1"/>
          </p:cNvSpPr>
          <p:nvPr/>
        </p:nvSpPr>
        <p:spPr bwMode="auto">
          <a:xfrm>
            <a:off x="4308475" y="3695700"/>
            <a:ext cx="76200" cy="1524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Rectangle 17"/>
          <p:cNvSpPr>
            <a:spLocks noChangeArrowheads="1"/>
          </p:cNvSpPr>
          <p:nvPr/>
        </p:nvSpPr>
        <p:spPr bwMode="auto">
          <a:xfrm>
            <a:off x="4403725" y="3695700"/>
            <a:ext cx="76200" cy="1524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Rectangle 18"/>
          <p:cNvSpPr>
            <a:spLocks noChangeArrowheads="1"/>
          </p:cNvSpPr>
          <p:nvPr/>
        </p:nvSpPr>
        <p:spPr bwMode="auto">
          <a:xfrm>
            <a:off x="4498975" y="3695700"/>
            <a:ext cx="76200" cy="1524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Rectangle 19"/>
          <p:cNvSpPr>
            <a:spLocks noChangeArrowheads="1"/>
          </p:cNvSpPr>
          <p:nvPr/>
        </p:nvSpPr>
        <p:spPr bwMode="auto">
          <a:xfrm>
            <a:off x="4594225" y="3695700"/>
            <a:ext cx="76200" cy="1524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0"/>
          <p:cNvSpPr>
            <a:spLocks noChangeArrowheads="1"/>
          </p:cNvSpPr>
          <p:nvPr/>
        </p:nvSpPr>
        <p:spPr bwMode="auto">
          <a:xfrm>
            <a:off x="4689475" y="3695700"/>
            <a:ext cx="76200" cy="1524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8" name="Group 21"/>
          <p:cNvGrpSpPr>
            <a:grpSpLocks/>
          </p:cNvGrpSpPr>
          <p:nvPr/>
        </p:nvGrpSpPr>
        <p:grpSpPr bwMode="auto">
          <a:xfrm>
            <a:off x="1279525" y="4375150"/>
            <a:ext cx="6169025" cy="1949450"/>
            <a:chOff x="636" y="2756"/>
            <a:chExt cx="3886" cy="1228"/>
          </a:xfrm>
        </p:grpSpPr>
        <p:sp>
          <p:nvSpPr>
            <p:cNvPr id="1049" name="Freeform 22"/>
            <p:cNvSpPr>
              <a:spLocks/>
            </p:cNvSpPr>
            <p:nvPr/>
          </p:nvSpPr>
          <p:spPr bwMode="auto">
            <a:xfrm>
              <a:off x="1114" y="2832"/>
              <a:ext cx="3408" cy="1152"/>
            </a:xfrm>
            <a:custGeom>
              <a:avLst/>
              <a:gdLst>
                <a:gd name="T0" fmla="*/ 0 w 2976"/>
                <a:gd name="T1" fmla="*/ 0 h 960"/>
                <a:gd name="T2" fmla="*/ 0 w 2976"/>
                <a:gd name="T3" fmla="*/ 5942 h 960"/>
                <a:gd name="T4" fmla="*/ 11544 w 2976"/>
                <a:gd name="T5" fmla="*/ 5942 h 960"/>
                <a:gd name="T6" fmla="*/ 0 60000 65536"/>
                <a:gd name="T7" fmla="*/ 0 60000 65536"/>
                <a:gd name="T8" fmla="*/ 0 60000 65536"/>
                <a:gd name="T9" fmla="*/ 0 w 2976"/>
                <a:gd name="T10" fmla="*/ 0 h 960"/>
                <a:gd name="T11" fmla="*/ 2976 w 2976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76" h="960">
                  <a:moveTo>
                    <a:pt x="0" y="0"/>
                  </a:moveTo>
                  <a:lnTo>
                    <a:pt x="0" y="960"/>
                  </a:lnTo>
                  <a:lnTo>
                    <a:pt x="2976" y="9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0" name="Group 23"/>
            <p:cNvGrpSpPr>
              <a:grpSpLocks/>
            </p:cNvGrpSpPr>
            <p:nvPr/>
          </p:nvGrpSpPr>
          <p:grpSpPr bwMode="auto">
            <a:xfrm>
              <a:off x="1354" y="3072"/>
              <a:ext cx="2880" cy="432"/>
              <a:chOff x="1632" y="2832"/>
              <a:chExt cx="2880" cy="432"/>
            </a:xfrm>
          </p:grpSpPr>
          <p:grpSp>
            <p:nvGrpSpPr>
              <p:cNvPr id="1056" name="Group 24"/>
              <p:cNvGrpSpPr>
                <a:grpSpLocks/>
              </p:cNvGrpSpPr>
              <p:nvPr/>
            </p:nvGrpSpPr>
            <p:grpSpPr bwMode="auto">
              <a:xfrm>
                <a:off x="1632" y="2832"/>
                <a:ext cx="720" cy="432"/>
                <a:chOff x="1632" y="2832"/>
                <a:chExt cx="720" cy="432"/>
              </a:xfrm>
            </p:grpSpPr>
            <p:sp>
              <p:nvSpPr>
                <p:cNvPr id="1066" name="Freeform 25"/>
                <p:cNvSpPr>
                  <a:spLocks/>
                </p:cNvSpPr>
                <p:nvPr/>
              </p:nvSpPr>
              <p:spPr bwMode="auto">
                <a:xfrm>
                  <a:off x="1632" y="2832"/>
                  <a:ext cx="672" cy="432"/>
                </a:xfrm>
                <a:custGeom>
                  <a:avLst/>
                  <a:gdLst>
                    <a:gd name="T0" fmla="*/ 0 w 480"/>
                    <a:gd name="T1" fmla="*/ 71 h 528"/>
                    <a:gd name="T2" fmla="*/ 4171 w 480"/>
                    <a:gd name="T3" fmla="*/ 38 h 528"/>
                    <a:gd name="T4" fmla="*/ 9708 w 480"/>
                    <a:gd name="T5" fmla="*/ 13 h 528"/>
                    <a:gd name="T6" fmla="*/ 13887 w 480"/>
                    <a:gd name="T7" fmla="*/ 0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0"/>
                    <a:gd name="T13" fmla="*/ 0 h 528"/>
                    <a:gd name="T14" fmla="*/ 480 w 480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0" h="528">
                      <a:moveTo>
                        <a:pt x="0" y="528"/>
                      </a:moveTo>
                      <a:cubicBezTo>
                        <a:pt x="44" y="444"/>
                        <a:pt x="88" y="360"/>
                        <a:pt x="144" y="288"/>
                      </a:cubicBezTo>
                      <a:cubicBezTo>
                        <a:pt x="200" y="216"/>
                        <a:pt x="280" y="144"/>
                        <a:pt x="336" y="96"/>
                      </a:cubicBezTo>
                      <a:cubicBezTo>
                        <a:pt x="392" y="48"/>
                        <a:pt x="436" y="24"/>
                        <a:pt x="480" y="0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Line 26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48" cy="4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57" name="Group 27"/>
              <p:cNvGrpSpPr>
                <a:grpSpLocks/>
              </p:cNvGrpSpPr>
              <p:nvPr/>
            </p:nvGrpSpPr>
            <p:grpSpPr bwMode="auto">
              <a:xfrm>
                <a:off x="2352" y="2832"/>
                <a:ext cx="720" cy="432"/>
                <a:chOff x="1632" y="2832"/>
                <a:chExt cx="720" cy="432"/>
              </a:xfrm>
            </p:grpSpPr>
            <p:sp>
              <p:nvSpPr>
                <p:cNvPr id="1064" name="Freeform 28"/>
                <p:cNvSpPr>
                  <a:spLocks/>
                </p:cNvSpPr>
                <p:nvPr/>
              </p:nvSpPr>
              <p:spPr bwMode="auto">
                <a:xfrm>
                  <a:off x="1632" y="2832"/>
                  <a:ext cx="672" cy="432"/>
                </a:xfrm>
                <a:custGeom>
                  <a:avLst/>
                  <a:gdLst>
                    <a:gd name="T0" fmla="*/ 0 w 480"/>
                    <a:gd name="T1" fmla="*/ 71 h 528"/>
                    <a:gd name="T2" fmla="*/ 4171 w 480"/>
                    <a:gd name="T3" fmla="*/ 38 h 528"/>
                    <a:gd name="T4" fmla="*/ 9708 w 480"/>
                    <a:gd name="T5" fmla="*/ 13 h 528"/>
                    <a:gd name="T6" fmla="*/ 13887 w 480"/>
                    <a:gd name="T7" fmla="*/ 0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0"/>
                    <a:gd name="T13" fmla="*/ 0 h 528"/>
                    <a:gd name="T14" fmla="*/ 480 w 480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0" h="528">
                      <a:moveTo>
                        <a:pt x="0" y="528"/>
                      </a:moveTo>
                      <a:cubicBezTo>
                        <a:pt x="44" y="444"/>
                        <a:pt x="88" y="360"/>
                        <a:pt x="144" y="288"/>
                      </a:cubicBezTo>
                      <a:cubicBezTo>
                        <a:pt x="200" y="216"/>
                        <a:pt x="280" y="144"/>
                        <a:pt x="336" y="96"/>
                      </a:cubicBezTo>
                      <a:cubicBezTo>
                        <a:pt x="392" y="48"/>
                        <a:pt x="436" y="24"/>
                        <a:pt x="480" y="0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Line 29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48" cy="4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58" name="Group 30"/>
              <p:cNvGrpSpPr>
                <a:grpSpLocks/>
              </p:cNvGrpSpPr>
              <p:nvPr/>
            </p:nvGrpSpPr>
            <p:grpSpPr bwMode="auto">
              <a:xfrm>
                <a:off x="3072" y="2832"/>
                <a:ext cx="720" cy="432"/>
                <a:chOff x="1632" y="2832"/>
                <a:chExt cx="720" cy="432"/>
              </a:xfrm>
            </p:grpSpPr>
            <p:sp>
              <p:nvSpPr>
                <p:cNvPr id="1062" name="Freeform 31"/>
                <p:cNvSpPr>
                  <a:spLocks/>
                </p:cNvSpPr>
                <p:nvPr/>
              </p:nvSpPr>
              <p:spPr bwMode="auto">
                <a:xfrm>
                  <a:off x="1632" y="2832"/>
                  <a:ext cx="672" cy="432"/>
                </a:xfrm>
                <a:custGeom>
                  <a:avLst/>
                  <a:gdLst>
                    <a:gd name="T0" fmla="*/ 0 w 480"/>
                    <a:gd name="T1" fmla="*/ 71 h 528"/>
                    <a:gd name="T2" fmla="*/ 4171 w 480"/>
                    <a:gd name="T3" fmla="*/ 38 h 528"/>
                    <a:gd name="T4" fmla="*/ 9708 w 480"/>
                    <a:gd name="T5" fmla="*/ 13 h 528"/>
                    <a:gd name="T6" fmla="*/ 13887 w 480"/>
                    <a:gd name="T7" fmla="*/ 0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0"/>
                    <a:gd name="T13" fmla="*/ 0 h 528"/>
                    <a:gd name="T14" fmla="*/ 480 w 480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0" h="528">
                      <a:moveTo>
                        <a:pt x="0" y="528"/>
                      </a:moveTo>
                      <a:cubicBezTo>
                        <a:pt x="44" y="444"/>
                        <a:pt x="88" y="360"/>
                        <a:pt x="144" y="288"/>
                      </a:cubicBezTo>
                      <a:cubicBezTo>
                        <a:pt x="200" y="216"/>
                        <a:pt x="280" y="144"/>
                        <a:pt x="336" y="96"/>
                      </a:cubicBezTo>
                      <a:cubicBezTo>
                        <a:pt x="392" y="48"/>
                        <a:pt x="436" y="24"/>
                        <a:pt x="480" y="0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Line 32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48" cy="4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59" name="Group 33"/>
              <p:cNvGrpSpPr>
                <a:grpSpLocks/>
              </p:cNvGrpSpPr>
              <p:nvPr/>
            </p:nvGrpSpPr>
            <p:grpSpPr bwMode="auto">
              <a:xfrm>
                <a:off x="3792" y="2832"/>
                <a:ext cx="720" cy="432"/>
                <a:chOff x="1632" y="2832"/>
                <a:chExt cx="720" cy="432"/>
              </a:xfrm>
            </p:grpSpPr>
            <p:sp>
              <p:nvSpPr>
                <p:cNvPr id="1060" name="Freeform 34"/>
                <p:cNvSpPr>
                  <a:spLocks/>
                </p:cNvSpPr>
                <p:nvPr/>
              </p:nvSpPr>
              <p:spPr bwMode="auto">
                <a:xfrm>
                  <a:off x="1632" y="2832"/>
                  <a:ext cx="672" cy="432"/>
                </a:xfrm>
                <a:custGeom>
                  <a:avLst/>
                  <a:gdLst>
                    <a:gd name="T0" fmla="*/ 0 w 480"/>
                    <a:gd name="T1" fmla="*/ 71 h 528"/>
                    <a:gd name="T2" fmla="*/ 4171 w 480"/>
                    <a:gd name="T3" fmla="*/ 38 h 528"/>
                    <a:gd name="T4" fmla="*/ 9708 w 480"/>
                    <a:gd name="T5" fmla="*/ 13 h 528"/>
                    <a:gd name="T6" fmla="*/ 13887 w 480"/>
                    <a:gd name="T7" fmla="*/ 0 h 52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0"/>
                    <a:gd name="T13" fmla="*/ 0 h 528"/>
                    <a:gd name="T14" fmla="*/ 480 w 480"/>
                    <a:gd name="T15" fmla="*/ 528 h 52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0" h="528">
                      <a:moveTo>
                        <a:pt x="0" y="528"/>
                      </a:moveTo>
                      <a:cubicBezTo>
                        <a:pt x="44" y="444"/>
                        <a:pt x="88" y="360"/>
                        <a:pt x="144" y="288"/>
                      </a:cubicBezTo>
                      <a:cubicBezTo>
                        <a:pt x="200" y="216"/>
                        <a:pt x="280" y="144"/>
                        <a:pt x="336" y="96"/>
                      </a:cubicBezTo>
                      <a:cubicBezTo>
                        <a:pt x="392" y="48"/>
                        <a:pt x="436" y="24"/>
                        <a:pt x="480" y="0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" name="Line 35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48" cy="43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51" name="Line 36"/>
            <p:cNvSpPr>
              <a:spLocks noChangeShapeType="1"/>
            </p:cNvSpPr>
            <p:nvPr/>
          </p:nvSpPr>
          <p:spPr bwMode="auto">
            <a:xfrm>
              <a:off x="1018" y="3072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37"/>
            <p:cNvSpPr>
              <a:spLocks noChangeShapeType="1"/>
            </p:cNvSpPr>
            <p:nvPr/>
          </p:nvSpPr>
          <p:spPr bwMode="auto">
            <a:xfrm>
              <a:off x="1018" y="3504"/>
              <a:ext cx="105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6" name="Object 38"/>
            <p:cNvGraphicFramePr>
              <a:graphicFrameLocks noChangeAspect="1"/>
            </p:cNvGraphicFramePr>
            <p:nvPr/>
          </p:nvGraphicFramePr>
          <p:xfrm>
            <a:off x="636" y="2900"/>
            <a:ext cx="31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Equation" r:id="rId4" imgW="317160" imgH="228600" progId="Equation.3">
                    <p:embed/>
                  </p:oleObj>
                </mc:Choice>
                <mc:Fallback>
                  <p:oleObj name="Equation" r:id="rId4" imgW="317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2900"/>
                          <a:ext cx="31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39"/>
            <p:cNvGraphicFramePr>
              <a:graphicFrameLocks noChangeAspect="1"/>
            </p:cNvGraphicFramePr>
            <p:nvPr/>
          </p:nvGraphicFramePr>
          <p:xfrm>
            <a:off x="715" y="3312"/>
            <a:ext cx="30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Equation" r:id="rId6" imgW="355320" imgH="393480" progId="Equation.3">
                    <p:embed/>
                  </p:oleObj>
                </mc:Choice>
                <mc:Fallback>
                  <p:oleObj name="Equation" r:id="rId6" imgW="3553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3312"/>
                          <a:ext cx="30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3" name="Text Box 40"/>
            <p:cNvSpPr txBox="1">
              <a:spLocks noChangeArrowheads="1"/>
            </p:cNvSpPr>
            <p:nvPr/>
          </p:nvSpPr>
          <p:spPr bwMode="auto">
            <a:xfrm>
              <a:off x="4186" y="37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800" i="1"/>
                <a:t>t</a:t>
              </a:r>
            </a:p>
          </p:txBody>
        </p:sp>
        <p:sp>
          <p:nvSpPr>
            <p:cNvPr id="1054" name="Text Box 41"/>
            <p:cNvSpPr txBox="1">
              <a:spLocks noChangeArrowheads="1"/>
            </p:cNvSpPr>
            <p:nvPr/>
          </p:nvSpPr>
          <p:spPr bwMode="auto">
            <a:xfrm>
              <a:off x="1314" y="2756"/>
              <a:ext cx="9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Window size</a:t>
              </a:r>
            </a:p>
          </p:txBody>
        </p:sp>
        <p:sp>
          <p:nvSpPr>
            <p:cNvPr id="1055" name="Line 42"/>
            <p:cNvSpPr>
              <a:spLocks noChangeShapeType="1"/>
            </p:cNvSpPr>
            <p:nvPr/>
          </p:nvSpPr>
          <p:spPr bwMode="auto">
            <a:xfrm>
              <a:off x="1642" y="2987"/>
              <a:ext cx="384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0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D5B908C-B50F-439C-A21B-13EE57061A58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21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TCP Flow</a:t>
            </a:r>
            <a:br>
              <a:rPr lang="en-US"/>
            </a:br>
            <a:r>
              <a:rPr lang="en-US" sz="2000"/>
              <a:t>Router </a:t>
            </a:r>
            <a:r>
              <a:rPr lang="en-US" sz="2000">
                <a:solidFill>
                  <a:srgbClr val="FF6600"/>
                </a:solidFill>
              </a:rPr>
              <a:t>without</a:t>
            </a:r>
            <a:r>
              <a:rPr lang="en-US" sz="2000"/>
              <a:t> buffers</a:t>
            </a:r>
            <a:endParaRPr lang="en-US" sz="120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12" name="ShockwaveFlash1" r:id="rId2" imgW="8381880" imgH="5059440"/>
        </mc:Choice>
        <mc:Fallback>
          <p:control name="ShockwaveFlash1" r:id="rId2" imgW="8381880" imgH="505944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04800" y="1417638"/>
                  <a:ext cx="8382000" cy="50593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8088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9C023795-CF88-4931-ABF0-318F5D09712B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22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4" y="381000"/>
            <a:ext cx="7724775" cy="609600"/>
          </a:xfrm>
        </p:spPr>
        <p:txBody>
          <a:bodyPr/>
          <a:lstStyle/>
          <a:p>
            <a:pPr eaLnBrk="1" hangingPunct="1"/>
            <a:r>
              <a:rPr lang="en-US" dirty="0"/>
              <a:t>Summary </a:t>
            </a:r>
            <a:r>
              <a:rPr lang="en-US" dirty="0" err="1"/>
              <a:t>Unbuffered</a:t>
            </a:r>
            <a:r>
              <a:rPr lang="en-US" dirty="0"/>
              <a:t> Link</a:t>
            </a:r>
          </a:p>
        </p:txBody>
      </p:sp>
      <p:sp>
        <p:nvSpPr>
          <p:cNvPr id="40964" name="Freeform 3"/>
          <p:cNvSpPr>
            <a:spLocks/>
          </p:cNvSpPr>
          <p:nvPr/>
        </p:nvSpPr>
        <p:spPr bwMode="auto">
          <a:xfrm>
            <a:off x="1368425" y="1530350"/>
            <a:ext cx="4041775" cy="1955800"/>
          </a:xfrm>
          <a:custGeom>
            <a:avLst/>
            <a:gdLst>
              <a:gd name="T0" fmla="*/ 0 w 2976"/>
              <a:gd name="T1" fmla="*/ 0 h 960"/>
              <a:gd name="T2" fmla="*/ 0 w 2976"/>
              <a:gd name="T3" fmla="*/ 2147483647 h 960"/>
              <a:gd name="T4" fmla="*/ 2147483647 w 2976"/>
              <a:gd name="T5" fmla="*/ 2147483647 h 960"/>
              <a:gd name="T6" fmla="*/ 0 60000 65536"/>
              <a:gd name="T7" fmla="*/ 0 60000 65536"/>
              <a:gd name="T8" fmla="*/ 0 60000 65536"/>
              <a:gd name="T9" fmla="*/ 0 w 2976"/>
              <a:gd name="T10" fmla="*/ 0 h 960"/>
              <a:gd name="T11" fmla="*/ 2976 w 297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960">
                <a:moveTo>
                  <a:pt x="0" y="0"/>
                </a:moveTo>
                <a:lnTo>
                  <a:pt x="0" y="960"/>
                </a:lnTo>
                <a:lnTo>
                  <a:pt x="2976" y="96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181600" y="34432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 i="1"/>
              <a:t>t</a:t>
            </a:r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 flipV="1">
            <a:off x="1174750" y="2019300"/>
            <a:ext cx="4254500" cy="0"/>
          </a:xfrm>
          <a:prstGeom prst="line">
            <a:avLst/>
          </a:prstGeom>
          <a:noFill/>
          <a:ln w="28575" cap="rnd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838200" y="1419225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W</a:t>
            </a:r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2244725" y="2008188"/>
            <a:ext cx="76200" cy="698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6278563" y="1435100"/>
            <a:ext cx="2027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Minimum window for full utilization</a:t>
            </a: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 flipH="1">
            <a:off x="5516563" y="1792288"/>
            <a:ext cx="715962" cy="22225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533400" y="4191000"/>
            <a:ext cx="807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The router can’t fully utilize the link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If the window is too small, link is not full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If the link is full, next window increase causes drop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With no buffer it still achieves 75% utilization</a:t>
            </a:r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 flipV="1">
            <a:off x="1371600" y="1993900"/>
            <a:ext cx="873125" cy="7127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3200400" y="2008188"/>
            <a:ext cx="762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 flipV="1">
            <a:off x="2327275" y="2008188"/>
            <a:ext cx="873125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4149725" y="2006600"/>
            <a:ext cx="76200" cy="698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 flipV="1">
            <a:off x="3276600" y="1992313"/>
            <a:ext cx="873125" cy="7127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5105400" y="2006600"/>
            <a:ext cx="762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 flipV="1">
            <a:off x="4232275" y="2006600"/>
            <a:ext cx="873125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D9609005-4F58-4C5C-BB3B-A262E8E24AF3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23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Performance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real world, router </a:t>
            </a:r>
            <a:r>
              <a:rPr lang="en-US" dirty="0">
                <a:solidFill>
                  <a:srgbClr val="FF0000"/>
                </a:solidFill>
              </a:rPr>
              <a:t>queues</a:t>
            </a:r>
            <a:r>
              <a:rPr lang="en-US" dirty="0"/>
              <a:t> play important role</a:t>
            </a:r>
          </a:p>
          <a:p>
            <a:pPr lvl="1" eaLnBrk="1" hangingPunct="1"/>
            <a:r>
              <a:rPr lang="en-US" dirty="0"/>
              <a:t>Window is proportional to rate * RTT</a:t>
            </a:r>
          </a:p>
          <a:p>
            <a:pPr lvl="2" eaLnBrk="1" hangingPunct="1"/>
            <a:r>
              <a:rPr lang="en-US" dirty="0"/>
              <a:t>But, RTT changes as well the window</a:t>
            </a:r>
          </a:p>
          <a:p>
            <a:pPr lvl="1" eaLnBrk="1" hangingPunct="1"/>
            <a:r>
              <a:rPr lang="en-US" dirty="0"/>
              <a:t>Window to fill links = propagation RTT * bottleneck bandwidth</a:t>
            </a:r>
          </a:p>
          <a:p>
            <a:pPr lvl="2" eaLnBrk="1" hangingPunct="1"/>
            <a:r>
              <a:rPr lang="en-US" dirty="0"/>
              <a:t>If window is larger, packets sit in queue on </a:t>
            </a:r>
            <a:r>
              <a:rPr lang="en-US" dirty="0">
                <a:solidFill>
                  <a:srgbClr val="FF0000"/>
                </a:solidFill>
              </a:rPr>
              <a:t>bottleneck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6829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D4643E8-E3DA-483D-ABE6-92AE4F5B951F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24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Single TCP Flow</a:t>
            </a:r>
            <a:br>
              <a:rPr lang="en-US" sz="3200"/>
            </a:br>
            <a:r>
              <a:rPr lang="en-US" sz="1800"/>
              <a:t>Router with large enough buffers for full link utilization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36" name="ShockwaveFlash1" r:id="rId2" imgW="8229600" imgH="4876920"/>
        </mc:Choice>
        <mc:Fallback>
          <p:control name="ShockwaveFlash1" r:id="rId2" imgW="8229600" imgH="487692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57200" y="1600200"/>
                  <a:ext cx="8229600" cy="4876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4183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8FB5A20-8B61-4D43-A74D-5EA49C600592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25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TCP Performance </a:t>
            </a:r>
            <a:r>
              <a:rPr lang="en-US"/>
              <a:t>with Queue</a:t>
            </a:r>
            <a:endParaRPr lang="en-US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eaLnBrk="1" hangingPunct="1"/>
            <a:r>
              <a:rPr lang="en-US" sz="2800"/>
              <a:t>If we have a large router queue </a:t>
            </a:r>
            <a:r>
              <a:rPr lang="en-US" sz="2800">
                <a:sym typeface="Wingdings" charset="2"/>
              </a:rPr>
              <a:t> can get </a:t>
            </a:r>
            <a:r>
              <a:rPr lang="en-US" sz="2800">
                <a:sym typeface="Wingdings" charset="2"/>
                <a:hlinkClick r:id="rId3" action="ppaction://program"/>
              </a:rPr>
              <a:t>100% utilization</a:t>
            </a:r>
            <a:endParaRPr lang="en-US" sz="2800">
              <a:sym typeface="Wingdings" charset="2"/>
            </a:endParaRPr>
          </a:p>
          <a:p>
            <a:pPr lvl="1" eaLnBrk="1" hangingPunct="1"/>
            <a:r>
              <a:rPr lang="en-US" sz="2400"/>
              <a:t>But, router queues can cause large delays</a:t>
            </a:r>
          </a:p>
          <a:p>
            <a:pPr eaLnBrk="1" hangingPunct="1"/>
            <a:r>
              <a:rPr lang="en-US" sz="2800"/>
              <a:t>How big does the queue need to be?</a:t>
            </a:r>
          </a:p>
          <a:p>
            <a:pPr lvl="1" eaLnBrk="1" hangingPunct="1"/>
            <a:r>
              <a:rPr lang="en-US" sz="2400"/>
              <a:t>Windows vary from W </a:t>
            </a:r>
            <a:r>
              <a:rPr lang="en-US" sz="2400">
                <a:sym typeface="Wingdings" charset="2"/>
              </a:rPr>
              <a:t> W/2</a:t>
            </a:r>
          </a:p>
          <a:p>
            <a:pPr lvl="2" eaLnBrk="1" hangingPunct="1"/>
            <a:r>
              <a:rPr lang="en-US" sz="2000"/>
              <a:t>Must make sure that link is always full</a:t>
            </a:r>
          </a:p>
          <a:p>
            <a:pPr lvl="2" eaLnBrk="1" hangingPunct="1"/>
            <a:r>
              <a:rPr lang="en-US" sz="2000">
                <a:sym typeface="Wingdings" charset="2"/>
              </a:rPr>
              <a:t>W/2 &gt; RTT * BW</a:t>
            </a:r>
          </a:p>
          <a:p>
            <a:pPr lvl="2" eaLnBrk="1" hangingPunct="1"/>
            <a:r>
              <a:rPr lang="en-US" sz="2000">
                <a:sym typeface="Wingdings" charset="2"/>
              </a:rPr>
              <a:t>W = RTT * BW + Qsize</a:t>
            </a:r>
          </a:p>
          <a:p>
            <a:pPr lvl="2" eaLnBrk="1" hangingPunct="1"/>
            <a:r>
              <a:rPr lang="en-US" sz="2000">
                <a:sym typeface="Wingdings" charset="2"/>
              </a:rPr>
              <a:t>Therefore, Qsize &gt; RTT * BW</a:t>
            </a:r>
            <a:endParaRPr lang="en-US" sz="2000">
              <a:sym typeface="Wingdings" charset="2"/>
              <a:hlinkClick r:id="rId4" action="ppaction://program"/>
            </a:endParaRPr>
          </a:p>
          <a:p>
            <a:pPr lvl="1" eaLnBrk="1" hangingPunct="1"/>
            <a:r>
              <a:rPr lang="en-US" sz="2400">
                <a:sym typeface="Wingdings" charset="2"/>
                <a:hlinkClick r:id="rId4" action="ppaction://program"/>
              </a:rPr>
              <a:t>Ensures 100% utilization</a:t>
            </a:r>
            <a:endParaRPr lang="en-US" sz="2400">
              <a:sym typeface="Wingdings" charset="2"/>
            </a:endParaRPr>
          </a:p>
          <a:p>
            <a:pPr lvl="1" eaLnBrk="1" hangingPunct="1"/>
            <a:r>
              <a:rPr lang="en-US" sz="2400">
                <a:sym typeface="Wingdings" charset="2"/>
              </a:rPr>
              <a:t>Delay?</a:t>
            </a:r>
          </a:p>
          <a:p>
            <a:pPr lvl="2" eaLnBrk="1" hangingPunct="1"/>
            <a:r>
              <a:rPr lang="en-US" sz="2000">
                <a:sym typeface="Wingdings" charset="2"/>
              </a:rPr>
              <a:t>Varies between RTT and 2 * RTT</a:t>
            </a:r>
          </a:p>
        </p:txBody>
      </p:sp>
    </p:spTree>
    <p:extLst>
      <p:ext uri="{BB962C8B-B14F-4D97-AF65-F5344CB8AC3E}">
        <p14:creationId xmlns:p14="http://schemas.microsoft.com/office/powerpoint/2010/main" val="26742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C124121-7FED-46D0-B5C2-AE49D0228CF4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26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4" y="381000"/>
            <a:ext cx="7724775" cy="609600"/>
          </a:xfrm>
        </p:spPr>
        <p:txBody>
          <a:bodyPr/>
          <a:lstStyle/>
          <a:p>
            <a:pPr eaLnBrk="1" hangingPunct="1"/>
            <a:r>
              <a:rPr lang="en-US" dirty="0"/>
              <a:t>Summary Buffered Link</a:t>
            </a:r>
          </a:p>
        </p:txBody>
      </p:sp>
      <p:sp>
        <p:nvSpPr>
          <p:cNvPr id="44036" name="Freeform 3"/>
          <p:cNvSpPr>
            <a:spLocks/>
          </p:cNvSpPr>
          <p:nvPr/>
        </p:nvSpPr>
        <p:spPr bwMode="auto">
          <a:xfrm>
            <a:off x="1368425" y="1530350"/>
            <a:ext cx="4041775" cy="1955800"/>
          </a:xfrm>
          <a:custGeom>
            <a:avLst/>
            <a:gdLst>
              <a:gd name="T0" fmla="*/ 0 w 2976"/>
              <a:gd name="T1" fmla="*/ 0 h 960"/>
              <a:gd name="T2" fmla="*/ 0 w 2976"/>
              <a:gd name="T3" fmla="*/ 2147483647 h 960"/>
              <a:gd name="T4" fmla="*/ 2147483647 w 2976"/>
              <a:gd name="T5" fmla="*/ 2147483647 h 960"/>
              <a:gd name="T6" fmla="*/ 0 60000 65536"/>
              <a:gd name="T7" fmla="*/ 0 60000 65536"/>
              <a:gd name="T8" fmla="*/ 0 60000 65536"/>
              <a:gd name="T9" fmla="*/ 0 w 2976"/>
              <a:gd name="T10" fmla="*/ 0 h 960"/>
              <a:gd name="T11" fmla="*/ 2976 w 297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6" h="960">
                <a:moveTo>
                  <a:pt x="0" y="0"/>
                </a:moveTo>
                <a:lnTo>
                  <a:pt x="0" y="960"/>
                </a:lnTo>
                <a:lnTo>
                  <a:pt x="2976" y="96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5314950" y="34290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 i="1"/>
              <a:t>t</a:t>
            </a:r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V="1">
            <a:off x="1174750" y="2744788"/>
            <a:ext cx="4254500" cy="0"/>
          </a:xfrm>
          <a:prstGeom prst="line">
            <a:avLst/>
          </a:prstGeom>
          <a:noFill/>
          <a:ln w="28575" cap="rnd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838200" y="1419225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W</a:t>
            </a:r>
          </a:p>
        </p:txBody>
      </p:sp>
      <p:sp>
        <p:nvSpPr>
          <p:cNvPr id="44040" name="Text Box 7"/>
          <p:cNvSpPr txBox="1">
            <a:spLocks noChangeArrowheads="1"/>
          </p:cNvSpPr>
          <p:nvPr/>
        </p:nvSpPr>
        <p:spPr bwMode="auto">
          <a:xfrm>
            <a:off x="6248400" y="2133600"/>
            <a:ext cx="198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Minimum window for full utilization</a:t>
            </a:r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 flipH="1">
            <a:off x="5486400" y="2490788"/>
            <a:ext cx="715963" cy="22225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Rectangle 9"/>
          <p:cNvSpPr>
            <a:spLocks noChangeArrowheads="1"/>
          </p:cNvSpPr>
          <p:nvPr/>
        </p:nvSpPr>
        <p:spPr bwMode="auto">
          <a:xfrm>
            <a:off x="533400" y="4038600"/>
            <a:ext cx="807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With sufficient buffering we achieve full link utilization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The window is always above the critical threshold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Buffer absorbs changes in window size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Buffer Size = Height of TCP Sawtooth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Minimum buffer size needed is 2T*C, where T=RTT, C=BW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This is the origin of the rule-of-thumb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44043" name="Group 10"/>
          <p:cNvGrpSpPr>
            <a:grpSpLocks/>
          </p:cNvGrpSpPr>
          <p:nvPr/>
        </p:nvGrpSpPr>
        <p:grpSpPr bwMode="auto">
          <a:xfrm>
            <a:off x="1371600" y="2019300"/>
            <a:ext cx="1143000" cy="703263"/>
            <a:chOff x="1632" y="2832"/>
            <a:chExt cx="720" cy="432"/>
          </a:xfrm>
        </p:grpSpPr>
        <p:sp>
          <p:nvSpPr>
            <p:cNvPr id="44054" name="Freeform 11"/>
            <p:cNvSpPr>
              <a:spLocks/>
            </p:cNvSpPr>
            <p:nvPr/>
          </p:nvSpPr>
          <p:spPr bwMode="auto">
            <a:xfrm>
              <a:off x="1632" y="2832"/>
              <a:ext cx="672" cy="432"/>
            </a:xfrm>
            <a:custGeom>
              <a:avLst/>
              <a:gdLst>
                <a:gd name="T0" fmla="*/ 0 w 480"/>
                <a:gd name="T1" fmla="*/ 71 h 528"/>
                <a:gd name="T2" fmla="*/ 4171 w 480"/>
                <a:gd name="T3" fmla="*/ 38 h 528"/>
                <a:gd name="T4" fmla="*/ 9708 w 480"/>
                <a:gd name="T5" fmla="*/ 13 h 528"/>
                <a:gd name="T6" fmla="*/ 13887 w 48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528"/>
                  </a:moveTo>
                  <a:cubicBezTo>
                    <a:pt x="44" y="444"/>
                    <a:pt x="88" y="360"/>
                    <a:pt x="144" y="288"/>
                  </a:cubicBezTo>
                  <a:cubicBezTo>
                    <a:pt x="200" y="216"/>
                    <a:pt x="280" y="144"/>
                    <a:pt x="336" y="96"/>
                  </a:cubicBezTo>
                  <a:cubicBezTo>
                    <a:pt x="392" y="48"/>
                    <a:pt x="436" y="24"/>
                    <a:pt x="48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Line 12"/>
            <p:cNvSpPr>
              <a:spLocks noChangeShapeType="1"/>
            </p:cNvSpPr>
            <p:nvPr/>
          </p:nvSpPr>
          <p:spPr bwMode="auto">
            <a:xfrm>
              <a:off x="2304" y="2832"/>
              <a:ext cx="48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4" name="Group 13"/>
          <p:cNvGrpSpPr>
            <a:grpSpLocks/>
          </p:cNvGrpSpPr>
          <p:nvPr/>
        </p:nvGrpSpPr>
        <p:grpSpPr bwMode="auto">
          <a:xfrm>
            <a:off x="2514600" y="2019300"/>
            <a:ext cx="1143000" cy="703263"/>
            <a:chOff x="1632" y="2832"/>
            <a:chExt cx="720" cy="432"/>
          </a:xfrm>
        </p:grpSpPr>
        <p:sp>
          <p:nvSpPr>
            <p:cNvPr id="44052" name="Freeform 14"/>
            <p:cNvSpPr>
              <a:spLocks/>
            </p:cNvSpPr>
            <p:nvPr/>
          </p:nvSpPr>
          <p:spPr bwMode="auto">
            <a:xfrm>
              <a:off x="1632" y="2832"/>
              <a:ext cx="672" cy="432"/>
            </a:xfrm>
            <a:custGeom>
              <a:avLst/>
              <a:gdLst>
                <a:gd name="T0" fmla="*/ 0 w 480"/>
                <a:gd name="T1" fmla="*/ 71 h 528"/>
                <a:gd name="T2" fmla="*/ 4171 w 480"/>
                <a:gd name="T3" fmla="*/ 38 h 528"/>
                <a:gd name="T4" fmla="*/ 9708 w 480"/>
                <a:gd name="T5" fmla="*/ 13 h 528"/>
                <a:gd name="T6" fmla="*/ 13887 w 48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528"/>
                  </a:moveTo>
                  <a:cubicBezTo>
                    <a:pt x="44" y="444"/>
                    <a:pt x="88" y="360"/>
                    <a:pt x="144" y="288"/>
                  </a:cubicBezTo>
                  <a:cubicBezTo>
                    <a:pt x="200" y="216"/>
                    <a:pt x="280" y="144"/>
                    <a:pt x="336" y="96"/>
                  </a:cubicBezTo>
                  <a:cubicBezTo>
                    <a:pt x="392" y="48"/>
                    <a:pt x="436" y="24"/>
                    <a:pt x="48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15"/>
            <p:cNvSpPr>
              <a:spLocks noChangeShapeType="1"/>
            </p:cNvSpPr>
            <p:nvPr/>
          </p:nvSpPr>
          <p:spPr bwMode="auto">
            <a:xfrm>
              <a:off x="2304" y="2832"/>
              <a:ext cx="48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45" name="Group 16"/>
          <p:cNvGrpSpPr>
            <a:grpSpLocks/>
          </p:cNvGrpSpPr>
          <p:nvPr/>
        </p:nvGrpSpPr>
        <p:grpSpPr bwMode="auto">
          <a:xfrm>
            <a:off x="3657600" y="2019300"/>
            <a:ext cx="1143000" cy="703263"/>
            <a:chOff x="1632" y="2832"/>
            <a:chExt cx="720" cy="432"/>
          </a:xfrm>
        </p:grpSpPr>
        <p:sp>
          <p:nvSpPr>
            <p:cNvPr id="44050" name="Freeform 17"/>
            <p:cNvSpPr>
              <a:spLocks/>
            </p:cNvSpPr>
            <p:nvPr/>
          </p:nvSpPr>
          <p:spPr bwMode="auto">
            <a:xfrm>
              <a:off x="1632" y="2832"/>
              <a:ext cx="672" cy="432"/>
            </a:xfrm>
            <a:custGeom>
              <a:avLst/>
              <a:gdLst>
                <a:gd name="T0" fmla="*/ 0 w 480"/>
                <a:gd name="T1" fmla="*/ 71 h 528"/>
                <a:gd name="T2" fmla="*/ 4171 w 480"/>
                <a:gd name="T3" fmla="*/ 38 h 528"/>
                <a:gd name="T4" fmla="*/ 9708 w 480"/>
                <a:gd name="T5" fmla="*/ 13 h 528"/>
                <a:gd name="T6" fmla="*/ 13887 w 48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528"/>
                <a:gd name="T14" fmla="*/ 480 w 48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528">
                  <a:moveTo>
                    <a:pt x="0" y="528"/>
                  </a:moveTo>
                  <a:cubicBezTo>
                    <a:pt x="44" y="444"/>
                    <a:pt x="88" y="360"/>
                    <a:pt x="144" y="288"/>
                  </a:cubicBezTo>
                  <a:cubicBezTo>
                    <a:pt x="200" y="216"/>
                    <a:pt x="280" y="144"/>
                    <a:pt x="336" y="96"/>
                  </a:cubicBezTo>
                  <a:cubicBezTo>
                    <a:pt x="392" y="48"/>
                    <a:pt x="436" y="24"/>
                    <a:pt x="48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2304" y="2832"/>
              <a:ext cx="48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6" name="Line 19"/>
          <p:cNvSpPr>
            <a:spLocks noChangeShapeType="1"/>
          </p:cNvSpPr>
          <p:nvPr/>
        </p:nvSpPr>
        <p:spPr bwMode="auto">
          <a:xfrm flipV="1">
            <a:off x="1143000" y="2003425"/>
            <a:ext cx="42545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20"/>
          <p:cNvSpPr>
            <a:spLocks noChangeShapeType="1"/>
          </p:cNvSpPr>
          <p:nvPr/>
        </p:nvSpPr>
        <p:spPr bwMode="auto">
          <a:xfrm>
            <a:off x="990600" y="2490788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21"/>
          <p:cNvSpPr>
            <a:spLocks noChangeShapeType="1"/>
          </p:cNvSpPr>
          <p:nvPr/>
        </p:nvSpPr>
        <p:spPr bwMode="auto">
          <a:xfrm flipH="1" flipV="1">
            <a:off x="990600" y="2003425"/>
            <a:ext cx="0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Text Box 22"/>
          <p:cNvSpPr txBox="1">
            <a:spLocks noChangeArrowheads="1"/>
          </p:cNvSpPr>
          <p:nvPr/>
        </p:nvSpPr>
        <p:spPr bwMode="auto">
          <a:xfrm>
            <a:off x="600075" y="220186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800">
                <a:latin typeface="Arial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465007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F68346C-A81F-4B9B-B95A-2646D1DC7176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27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Queuing Disciplines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Each router </a:t>
            </a:r>
            <a:r>
              <a:rPr lang="en-US">
                <a:solidFill>
                  <a:srgbClr val="FF3300"/>
                </a:solidFill>
              </a:rPr>
              <a:t>must</a:t>
            </a:r>
            <a:r>
              <a:rPr lang="en-US"/>
              <a:t> implement some queuing discipline</a:t>
            </a:r>
          </a:p>
          <a:p>
            <a:pPr eaLnBrk="1" hangingPunct="1"/>
            <a:r>
              <a:rPr lang="en-US"/>
              <a:t>Queuing allocates both bandwidth and buffer space:</a:t>
            </a:r>
          </a:p>
          <a:p>
            <a:pPr lvl="1" eaLnBrk="1" hangingPunct="1"/>
            <a:r>
              <a:rPr lang="en-US"/>
              <a:t>Bandwidth: which packet to serve (transmit) next </a:t>
            </a:r>
          </a:p>
          <a:p>
            <a:pPr lvl="1" eaLnBrk="1" hangingPunct="1"/>
            <a:r>
              <a:rPr lang="en-US"/>
              <a:t>Buffer space: which packet to drop next (when required)</a:t>
            </a:r>
          </a:p>
          <a:p>
            <a:pPr eaLnBrk="1" hangingPunct="1"/>
            <a:r>
              <a:rPr lang="en-US"/>
              <a:t>Queuing also affects latency</a:t>
            </a:r>
          </a:p>
        </p:txBody>
      </p:sp>
    </p:spTree>
    <p:extLst>
      <p:ext uri="{BB962C8B-B14F-4D97-AF65-F5344CB8AC3E}">
        <p14:creationId xmlns:p14="http://schemas.microsoft.com/office/powerpoint/2010/main" val="3291764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24534C0-957D-4F09-BDA2-141619F6B095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28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Typical Internet Queuing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FIFO + drop-tail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Simplest choice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widely in the Internet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FIFO (first-in-first-out)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Implies single class of traffic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Drop-tail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Arriving packets get dropped when queue is full regardless of flow or importance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Important distinction: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FIFO: scheduling discipline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Drop-tail: drop policy</a:t>
            </a:r>
          </a:p>
        </p:txBody>
      </p:sp>
    </p:spTree>
    <p:extLst>
      <p:ext uri="{BB962C8B-B14F-4D97-AF65-F5344CB8AC3E}">
        <p14:creationId xmlns:p14="http://schemas.microsoft.com/office/powerpoint/2010/main" val="368298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Things You Should Know Already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Port numbers</a:t>
            </a:r>
          </a:p>
          <a:p>
            <a:pPr eaLnBrk="1" hangingPunct="1"/>
            <a:r>
              <a:rPr lang="en-US" sz="3000" dirty="0"/>
              <a:t>TCP/UDP checksum</a:t>
            </a:r>
          </a:p>
          <a:p>
            <a:pPr eaLnBrk="1" hangingPunct="1"/>
            <a:r>
              <a:rPr lang="en-US" sz="3000" dirty="0"/>
              <a:t>Sliding window flow control</a:t>
            </a:r>
          </a:p>
          <a:p>
            <a:pPr lvl="1" eaLnBrk="1" hangingPunct="1"/>
            <a:r>
              <a:rPr lang="en-US" sz="2600" dirty="0"/>
              <a:t>Sequence numbers</a:t>
            </a:r>
          </a:p>
          <a:p>
            <a:pPr eaLnBrk="1" hangingPunct="1"/>
            <a:r>
              <a:rPr lang="en-US" sz="3000" dirty="0"/>
              <a:t>TCP connection setup</a:t>
            </a:r>
          </a:p>
          <a:p>
            <a:pPr eaLnBrk="1" hangingPunct="1"/>
            <a:r>
              <a:rPr lang="en-US" sz="3000" dirty="0"/>
              <a:t>TCP reliability</a:t>
            </a:r>
          </a:p>
          <a:p>
            <a:pPr lvl="1" eaLnBrk="1" hangingPunct="1"/>
            <a:r>
              <a:rPr lang="en-US" sz="2600" dirty="0"/>
              <a:t>Timeout</a:t>
            </a:r>
          </a:p>
          <a:p>
            <a:pPr lvl="1" eaLnBrk="1" hangingPunct="1"/>
            <a:r>
              <a:rPr lang="en-US" sz="2600" dirty="0"/>
              <a:t>Data-driven</a:t>
            </a:r>
          </a:p>
          <a:p>
            <a:pPr eaLnBrk="1" hangingPunct="1"/>
            <a:endParaRPr lang="en-US" sz="3000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7B15C19-9C35-4655-BB59-C8A8DA17B422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3</a:t>
            </a:fld>
            <a:endParaRPr lang="en-US" sz="1200" dirty="0">
              <a:solidFill>
                <a:schemeClr val="tx2"/>
              </a:solidFill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4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A06E771-734B-463B-B745-C5DC8702000F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4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Congestion Control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Changes to TCP motivated by ARPANET congestion collapse</a:t>
            </a:r>
          </a:p>
          <a:p>
            <a:pPr eaLnBrk="1" hangingPunct="1"/>
            <a:r>
              <a:rPr lang="en-US" sz="3600" dirty="0"/>
              <a:t>Basic principles</a:t>
            </a:r>
          </a:p>
          <a:p>
            <a:pPr lvl="1" eaLnBrk="1" hangingPunct="1"/>
            <a:r>
              <a:rPr lang="en-US" sz="3200" dirty="0"/>
              <a:t>Additive increase/multiplicative decrease (AIMD)</a:t>
            </a:r>
          </a:p>
          <a:p>
            <a:pPr lvl="1" eaLnBrk="1" hangingPunct="1"/>
            <a:r>
              <a:rPr lang="en-US" sz="3200" dirty="0"/>
              <a:t>Packet conservation</a:t>
            </a:r>
          </a:p>
          <a:p>
            <a:pPr lvl="1" eaLnBrk="1" hangingPunct="1"/>
            <a:r>
              <a:rPr lang="en-US" sz="3200" dirty="0"/>
              <a:t>Reaching steady state quickly</a:t>
            </a:r>
          </a:p>
          <a:p>
            <a:pPr lvl="1" eaLnBrk="1" hangingPunct="1"/>
            <a:r>
              <a:rPr lang="en-US" sz="3200" dirty="0"/>
              <a:t>ACK clocking</a:t>
            </a:r>
          </a:p>
        </p:txBody>
      </p:sp>
    </p:spTree>
    <p:extLst>
      <p:ext uri="{BB962C8B-B14F-4D97-AF65-F5344CB8AC3E}">
        <p14:creationId xmlns:p14="http://schemas.microsoft.com/office/powerpoint/2010/main" val="87026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EDE5401-76AC-4103-A7F0-277AC7511EA2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5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Congestion Control - Solutions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Reaching equilibrium</a:t>
            </a:r>
          </a:p>
          <a:p>
            <a:pPr lvl="1" eaLnBrk="1" hangingPunct="1"/>
            <a:r>
              <a:rPr lang="en-US"/>
              <a:t>Slow start</a:t>
            </a:r>
          </a:p>
          <a:p>
            <a:pPr eaLnBrk="1" hangingPunct="1"/>
            <a:r>
              <a:rPr lang="en-US"/>
              <a:t>Eliminates spurious retransmissions</a:t>
            </a:r>
          </a:p>
          <a:p>
            <a:pPr lvl="1" eaLnBrk="1" hangingPunct="1"/>
            <a:r>
              <a:rPr lang="en-US"/>
              <a:t>Accurate RTO estimation</a:t>
            </a:r>
          </a:p>
          <a:p>
            <a:pPr lvl="1" eaLnBrk="1" hangingPunct="1"/>
            <a:r>
              <a:rPr lang="en-US"/>
              <a:t>Fast retransmit</a:t>
            </a:r>
          </a:p>
          <a:p>
            <a:pPr eaLnBrk="1" hangingPunct="1"/>
            <a:r>
              <a:rPr lang="en-US"/>
              <a:t>Adapting to resource availability</a:t>
            </a:r>
          </a:p>
          <a:p>
            <a:pPr lvl="1" eaLnBrk="1" hangingPunct="1"/>
            <a:r>
              <a:rPr lang="en-US"/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2167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9B9BD6B-8050-4EC6-9F08-2037F4885126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6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79" tIns="44446" rIns="90479" bIns="44446"/>
          <a:lstStyle/>
          <a:p>
            <a:pPr eaLnBrk="1" hangingPunct="1"/>
            <a:r>
              <a:rPr lang="en-US"/>
              <a:t>AIMD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113213"/>
          </a:xfrm>
          <a:noFill/>
        </p:spPr>
        <p:txBody>
          <a:bodyPr lIns="90479" tIns="44446" rIns="90479" bIns="44446"/>
          <a:lstStyle/>
          <a:p>
            <a:pPr eaLnBrk="1" hangingPunct="1"/>
            <a:r>
              <a:rPr lang="en-US" sz="2800"/>
              <a:t>Distributed, fair and efficient</a:t>
            </a:r>
          </a:p>
          <a:p>
            <a:pPr eaLnBrk="1" hangingPunct="1"/>
            <a:r>
              <a:rPr lang="en-US" sz="2800"/>
              <a:t>Packet loss is seen as sign of congestion and results in a multiplicative rate decrease </a:t>
            </a:r>
          </a:p>
          <a:p>
            <a:pPr lvl="1" eaLnBrk="1" hangingPunct="1"/>
            <a:r>
              <a:rPr lang="en-US" sz="2400"/>
              <a:t>Factor of 2</a:t>
            </a:r>
          </a:p>
          <a:p>
            <a:pPr eaLnBrk="1" hangingPunct="1"/>
            <a:r>
              <a:rPr lang="en-US" sz="2800"/>
              <a:t>TCP periodically probes for available bandwidth by increasing its rate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 flipH="1">
            <a:off x="1293813" y="4267200"/>
            <a:ext cx="1587" cy="1928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293813" y="6196013"/>
            <a:ext cx="70008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 flipV="1">
            <a:off x="1293813" y="4640263"/>
            <a:ext cx="1446212" cy="91281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2740025" y="4640263"/>
            <a:ext cx="0" cy="8366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7440613" y="6235700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>
                <a:latin typeface="Arial" charset="0"/>
              </a:rPr>
              <a:t>Time</a:t>
            </a:r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 flipV="1">
            <a:off x="2740025" y="4867275"/>
            <a:ext cx="989013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3729038" y="486727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 flipV="1">
            <a:off x="3729038" y="4867275"/>
            <a:ext cx="1065212" cy="685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4794250" y="486727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V="1">
            <a:off x="4794250" y="4640263"/>
            <a:ext cx="1446213" cy="912812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6240463" y="4640263"/>
            <a:ext cx="0" cy="7604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6240463" y="4714875"/>
            <a:ext cx="1065212" cy="685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7305675" y="471487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390525" y="48006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>
                <a:latin typeface="Arial" charset="0"/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28639307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0247B2C-5AD1-46BD-990F-DE4138AEC07E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7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Congestion Avoidance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75663" cy="4724400"/>
          </a:xfrm>
        </p:spPr>
        <p:txBody>
          <a:bodyPr/>
          <a:lstStyle/>
          <a:p>
            <a:pPr eaLnBrk="1" hangingPunct="1"/>
            <a:r>
              <a:rPr lang="en-US"/>
              <a:t>If loss occurs when cwnd = W</a:t>
            </a:r>
          </a:p>
          <a:p>
            <a:pPr lvl="1" eaLnBrk="1" hangingPunct="1"/>
            <a:r>
              <a:rPr lang="en-US"/>
              <a:t>Network can handle 0.5W ~ W segments</a:t>
            </a:r>
          </a:p>
          <a:p>
            <a:pPr lvl="1" eaLnBrk="1" hangingPunct="1"/>
            <a:r>
              <a:rPr lang="en-US"/>
              <a:t>Set cwnd to 0.5W (multiplicative decrease)</a:t>
            </a:r>
          </a:p>
          <a:p>
            <a:pPr eaLnBrk="1" hangingPunct="1"/>
            <a:r>
              <a:rPr lang="en-US"/>
              <a:t>Upon receiving ACK</a:t>
            </a:r>
          </a:p>
          <a:p>
            <a:pPr lvl="1" eaLnBrk="1" hangingPunct="1"/>
            <a:r>
              <a:rPr lang="en-US"/>
              <a:t>Increase  cwnd by (1 packet)/cwnd</a:t>
            </a:r>
          </a:p>
          <a:p>
            <a:pPr lvl="2" eaLnBrk="1" hangingPunct="1"/>
            <a:r>
              <a:rPr lang="en-US"/>
              <a:t>What is 1 packet? </a:t>
            </a:r>
            <a:r>
              <a:rPr lang="en-US">
                <a:sym typeface="Wingdings" charset="2"/>
              </a:rPr>
              <a:t> 1 MSS worth of bytes</a:t>
            </a:r>
            <a:endParaRPr lang="en-US"/>
          </a:p>
          <a:p>
            <a:pPr lvl="2" eaLnBrk="1" hangingPunct="1"/>
            <a:r>
              <a:rPr lang="en-US"/>
              <a:t>After cwnd packets have passed by </a:t>
            </a:r>
            <a:r>
              <a:rPr lang="en-US">
                <a:sym typeface="Wingdings" charset="2"/>
              </a:rPr>
              <a:t> approximately increase of 1 MSS</a:t>
            </a:r>
            <a:endParaRPr lang="en-US"/>
          </a:p>
          <a:p>
            <a:pPr eaLnBrk="1" hangingPunct="1"/>
            <a:r>
              <a:rPr lang="en-US"/>
              <a:t>Implements AIMD</a:t>
            </a:r>
          </a:p>
        </p:txBody>
      </p:sp>
    </p:spTree>
    <p:extLst>
      <p:ext uri="{BB962C8B-B14F-4D97-AF65-F5344CB8AC3E}">
        <p14:creationId xmlns:p14="http://schemas.microsoft.com/office/powerpoint/2010/main" val="181210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BB0AAA01-1D1D-4808-B226-03F88E4C3183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8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Congestion Avoidance Behavior</a:t>
            </a: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1566863" y="2281238"/>
            <a:ext cx="0" cy="2509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1566863" y="4791075"/>
            <a:ext cx="70008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1566863" y="3117850"/>
            <a:ext cx="1217612" cy="836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2784475" y="3117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 flipV="1">
            <a:off x="3241675" y="3117850"/>
            <a:ext cx="0" cy="836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7715250" y="4830763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b="1">
                <a:latin typeface="Arial" charset="0"/>
              </a:rPr>
              <a:t>Time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620713" y="1671638"/>
            <a:ext cx="185896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b="1">
                <a:latin typeface="Arial" charset="0"/>
              </a:rPr>
              <a:t>Congestion</a:t>
            </a:r>
          </a:p>
          <a:p>
            <a:pPr algn="ctr">
              <a:lnSpc>
                <a:spcPct val="80000"/>
              </a:lnSpc>
            </a:pPr>
            <a:r>
              <a:rPr lang="en-US" b="1">
                <a:latin typeface="Arial" charset="0"/>
              </a:rPr>
              <a:t>Window</a:t>
            </a: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V="1">
            <a:off x="3241675" y="3117850"/>
            <a:ext cx="1216025" cy="836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V="1">
            <a:off x="4914900" y="3498850"/>
            <a:ext cx="684213" cy="4556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4457700" y="3117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 flipV="1">
            <a:off x="4914900" y="3117850"/>
            <a:ext cx="0" cy="8366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5599113" y="34988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 flipV="1">
            <a:off x="6056313" y="3498850"/>
            <a:ext cx="0" cy="6080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 flipV="1">
            <a:off x="6056313" y="2890838"/>
            <a:ext cx="1751012" cy="12160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>
            <a:off x="7807325" y="2890838"/>
            <a:ext cx="4556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V="1">
            <a:off x="8262938" y="2890838"/>
            <a:ext cx="0" cy="98742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 flipV="1">
            <a:off x="8262938" y="3727450"/>
            <a:ext cx="304800" cy="15081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0"/>
          <p:cNvSpPr>
            <a:spLocks noChangeShapeType="1"/>
          </p:cNvSpPr>
          <p:nvPr/>
        </p:nvSpPr>
        <p:spPr bwMode="auto">
          <a:xfrm flipV="1">
            <a:off x="2403475" y="3159125"/>
            <a:ext cx="533400" cy="182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1447800" y="5103813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Packet loss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+ Timeout</a:t>
            </a:r>
          </a:p>
        </p:txBody>
      </p:sp>
      <p:sp>
        <p:nvSpPr>
          <p:cNvPr id="18455" name="Line 22"/>
          <p:cNvSpPr>
            <a:spLocks noChangeShapeType="1"/>
          </p:cNvSpPr>
          <p:nvPr/>
        </p:nvSpPr>
        <p:spPr bwMode="auto">
          <a:xfrm flipH="1" flipV="1">
            <a:off x="5295900" y="3692525"/>
            <a:ext cx="760413" cy="1370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5702300" y="5059363"/>
            <a:ext cx="14827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Grabbing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back 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Bandwidth</a:t>
            </a:r>
          </a:p>
        </p:txBody>
      </p:sp>
      <p:sp>
        <p:nvSpPr>
          <p:cNvPr id="18457" name="Line 24"/>
          <p:cNvSpPr>
            <a:spLocks noChangeShapeType="1"/>
          </p:cNvSpPr>
          <p:nvPr/>
        </p:nvSpPr>
        <p:spPr bwMode="auto">
          <a:xfrm flipH="1" flipV="1">
            <a:off x="3241675" y="3463925"/>
            <a:ext cx="1141413" cy="152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3605213" y="4983163"/>
            <a:ext cx="15827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Cut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Congestion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Window</a:t>
            </a:r>
          </a:p>
          <a:p>
            <a:pPr algn="ctr">
              <a:lnSpc>
                <a:spcPct val="90000"/>
              </a:lnSpc>
            </a:pPr>
            <a:r>
              <a:rPr lang="en-US" sz="2000" b="1">
                <a:latin typeface="Arial" charset="0"/>
              </a:rPr>
              <a:t>and Rate</a:t>
            </a:r>
          </a:p>
        </p:txBody>
      </p:sp>
    </p:spTree>
    <p:extLst>
      <p:ext uri="{BB962C8B-B14F-4D97-AF65-F5344CB8AC3E}">
        <p14:creationId xmlns:p14="http://schemas.microsoft.com/office/powerpoint/2010/main" val="156703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4A8D4E9-CE10-496B-8346-90DF7F21F63D}" type="slidenum">
              <a:rPr lang="en-US" sz="1200">
                <a:solidFill>
                  <a:schemeClr val="tx2"/>
                </a:solidFill>
                <a:latin typeface="Arial Narrow" charset="0"/>
              </a:rPr>
              <a:pPr eaLnBrk="1" hangingPunct="1"/>
              <a:t>9</a:t>
            </a:fld>
            <a:endParaRPr lang="en-US" sz="120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096000" cy="609600"/>
          </a:xfrm>
        </p:spPr>
        <p:txBody>
          <a:bodyPr/>
          <a:lstStyle/>
          <a:p>
            <a:pPr eaLnBrk="1" hangingPunct="1"/>
            <a:r>
              <a:rPr lang="en-US" dirty="0"/>
              <a:t>Packet Conservation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At equilibrium, inject packet into network only when one is removed</a:t>
            </a:r>
          </a:p>
          <a:p>
            <a:pPr lvl="1" eaLnBrk="1" hangingPunct="1"/>
            <a:r>
              <a:rPr lang="en-US" dirty="0"/>
              <a:t>Sliding window and not rate controlled</a:t>
            </a:r>
          </a:p>
          <a:p>
            <a:pPr lvl="1" eaLnBrk="1" hangingPunct="1"/>
            <a:r>
              <a:rPr lang="en-US" dirty="0"/>
              <a:t>But still need to avoid sending burst of packets </a:t>
            </a:r>
            <a:r>
              <a:rPr lang="en-US" dirty="0">
                <a:sym typeface="Wingdings" charset="2"/>
              </a:rPr>
              <a:t> would overflow links</a:t>
            </a:r>
          </a:p>
          <a:p>
            <a:pPr lvl="2" eaLnBrk="1" hangingPunct="1"/>
            <a:r>
              <a:rPr lang="en-US" dirty="0"/>
              <a:t>Need to carefully pace out packets</a:t>
            </a:r>
          </a:p>
          <a:p>
            <a:pPr lvl="2" eaLnBrk="1" hangingPunct="1"/>
            <a:r>
              <a:rPr lang="en-US" dirty="0"/>
              <a:t>Helps provide stability </a:t>
            </a:r>
          </a:p>
          <a:p>
            <a:pPr eaLnBrk="1" hangingPunct="1"/>
            <a:r>
              <a:rPr lang="en-US" dirty="0">
                <a:sym typeface="Wingdings" charset="2"/>
              </a:rPr>
              <a:t>Need to e</a:t>
            </a:r>
            <a:r>
              <a:rPr lang="en-US" dirty="0"/>
              <a:t>liminate spurious retransmissions</a:t>
            </a:r>
          </a:p>
          <a:p>
            <a:pPr lvl="1" eaLnBrk="1" hangingPunct="1"/>
            <a:r>
              <a:rPr lang="en-US" dirty="0"/>
              <a:t>Accurate RTO estimation</a:t>
            </a:r>
          </a:p>
          <a:p>
            <a:pPr lvl="1" eaLnBrk="1" hangingPunct="1"/>
            <a:r>
              <a:rPr lang="en-US" dirty="0"/>
              <a:t>Better loss recovery techniques (e.g. fast retransmit)</a:t>
            </a:r>
          </a:p>
        </p:txBody>
      </p:sp>
    </p:spTree>
    <p:extLst>
      <p:ext uri="{BB962C8B-B14F-4D97-AF65-F5344CB8AC3E}">
        <p14:creationId xmlns:p14="http://schemas.microsoft.com/office/powerpoint/2010/main" val="159751942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F:\Program Files\Microsoft Office\Templates\Presentation Designs\Blends.pot</Template>
  <TotalTime>13201</TotalTime>
  <Words>1658</Words>
  <Application>Microsoft Office PowerPoint</Application>
  <PresentationFormat>On-screen Show (4:3)</PresentationFormat>
  <Paragraphs>366</Paragraphs>
  <Slides>28</Slides>
  <Notes>27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13</vt:i4>
      </vt:variant>
    </vt:vector>
  </HeadingPairs>
  <TitlesOfParts>
    <vt:vector size="50" baseType="lpstr">
      <vt:lpstr>Arial Unicode MS</vt:lpstr>
      <vt:lpstr>ＭＳ Ｐゴシック</vt:lpstr>
      <vt:lpstr>Arial</vt:lpstr>
      <vt:lpstr>Arial Narrow</vt:lpstr>
      <vt:lpstr>Tahoma</vt:lpstr>
      <vt:lpstr>Times New Roman</vt:lpstr>
      <vt:lpstr>Wingdings</vt:lpstr>
      <vt:lpstr>Blends</vt:lpstr>
      <vt:lpstr>Equation</vt:lpstr>
      <vt:lpstr>Advanced Computer Networks</vt:lpstr>
      <vt:lpstr>Introduction to TCP</vt:lpstr>
      <vt:lpstr>Key Things You Should Know Already</vt:lpstr>
      <vt:lpstr>TCP Congestion Control</vt:lpstr>
      <vt:lpstr>TCP Congestion Control - Solutions</vt:lpstr>
      <vt:lpstr>AIMD</vt:lpstr>
      <vt:lpstr>Congestion Avoidance</vt:lpstr>
      <vt:lpstr>Congestion Avoidance Behavior</vt:lpstr>
      <vt:lpstr>Packet Conservation</vt:lpstr>
      <vt:lpstr>TCP Packet Pacing</vt:lpstr>
      <vt:lpstr>Reaching Steady State</vt:lpstr>
      <vt:lpstr>Slow Start Packet Pacing</vt:lpstr>
      <vt:lpstr>Slow Start Example</vt:lpstr>
      <vt:lpstr>Return to Slow Start</vt:lpstr>
      <vt:lpstr>TCP Saw Tooth Behavior</vt:lpstr>
      <vt:lpstr>Changing Workloads</vt:lpstr>
      <vt:lpstr>TCP Friendliness</vt:lpstr>
      <vt:lpstr>TCP Friendly Rate Control (TFRC)</vt:lpstr>
      <vt:lpstr>TCP Performance</vt:lpstr>
      <vt:lpstr>TCP Congestion Control</vt:lpstr>
      <vt:lpstr>Single TCP Flow Router without buffers</vt:lpstr>
      <vt:lpstr>Summary Unbuffered Link</vt:lpstr>
      <vt:lpstr>TCP Performance</vt:lpstr>
      <vt:lpstr>Single TCP Flow Router with large enough buffers for full link utilization</vt:lpstr>
      <vt:lpstr>TCP Performance with Queue</vt:lpstr>
      <vt:lpstr>Summary Buffered Link</vt:lpstr>
      <vt:lpstr>Queuing Disciplines</vt:lpstr>
      <vt:lpstr>Typical Internet Queuing</vt:lpstr>
      <vt:lpstr>Interconnection Networks</vt:lpstr>
      <vt:lpstr>Classification</vt:lpstr>
      <vt:lpstr>Research</vt:lpstr>
      <vt:lpstr>Topological</vt:lpstr>
      <vt:lpstr>Problems and Results</vt:lpstr>
      <vt:lpstr>Summary and Future Work</vt:lpstr>
      <vt:lpstr>Consecutive-d</vt:lpstr>
      <vt:lpstr>Iterative</vt:lpstr>
      <vt:lpstr>Benes</vt:lpstr>
      <vt:lpstr>Multirate</vt:lpstr>
      <vt:lpstr>Scalability</vt:lpstr>
      <vt:lpstr>Contributions</vt:lpstr>
      <vt:lpstr>GroupTesting</vt:lpstr>
    </vt:vector>
  </TitlesOfParts>
  <Company>RIT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Comm. and Computer Networks</dc:title>
  <dc:creator>Xiaojun Cao</dc:creator>
  <cp:lastModifiedBy>Xiaojun Cao</cp:lastModifiedBy>
  <cp:revision>1033</cp:revision>
  <cp:lastPrinted>2012-02-02T16:00:33Z</cp:lastPrinted>
  <dcterms:created xsi:type="dcterms:W3CDTF">2000-12-05T02:10:56Z</dcterms:created>
  <dcterms:modified xsi:type="dcterms:W3CDTF">2019-02-20T15:37:31Z</dcterms:modified>
</cp:coreProperties>
</file>