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2"/>
  </p:notesMasterIdLst>
  <p:sldIdLst>
    <p:sldId id="256" r:id="rId2"/>
    <p:sldId id="257" r:id="rId3"/>
    <p:sldId id="278" r:id="rId4"/>
    <p:sldId id="258" r:id="rId5"/>
    <p:sldId id="259" r:id="rId6"/>
    <p:sldId id="260" r:id="rId7"/>
    <p:sldId id="261" r:id="rId8"/>
    <p:sldId id="262" r:id="rId9"/>
    <p:sldId id="263" r:id="rId10"/>
    <p:sldId id="264" r:id="rId11"/>
    <p:sldId id="265" r:id="rId12"/>
    <p:sldId id="266" r:id="rId13"/>
    <p:sldId id="268" r:id="rId14"/>
    <p:sldId id="269" r:id="rId15"/>
    <p:sldId id="270" r:id="rId16"/>
    <p:sldId id="267" r:id="rId17"/>
    <p:sldId id="271" r:id="rId18"/>
    <p:sldId id="272"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Lst>
  <p:sldSz cx="9144000" cy="6858000" type="screen4x3"/>
  <p:notesSz cx="6858000" cy="9144000"/>
  <p:defaultTextStyle>
    <a:defPPr>
      <a:defRPr lang="en-GB"/>
    </a:defPPr>
    <a:lvl1pPr algn="l" defTabSz="457200" rtl="0" eaLnBrk="0" fontAlgn="base" hangingPunct="0">
      <a:lnSpc>
        <a:spcPct val="72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Unicode MS" charset="0"/>
      </a:defRPr>
    </a:lvl1pPr>
    <a:lvl2pPr marL="742950" indent="-285750" algn="l" defTabSz="457200" rtl="0" eaLnBrk="0" fontAlgn="base" hangingPunct="0">
      <a:lnSpc>
        <a:spcPct val="72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Unicode MS" charset="0"/>
      </a:defRPr>
    </a:lvl2pPr>
    <a:lvl3pPr marL="1143000" indent="-228600" algn="l" defTabSz="457200" rtl="0" eaLnBrk="0" fontAlgn="base" hangingPunct="0">
      <a:lnSpc>
        <a:spcPct val="72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Unicode MS" charset="0"/>
      </a:defRPr>
    </a:lvl3pPr>
    <a:lvl4pPr marL="1600200" indent="-228600" algn="l" defTabSz="457200" rtl="0" eaLnBrk="0" fontAlgn="base" hangingPunct="0">
      <a:lnSpc>
        <a:spcPct val="72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Unicode MS" charset="0"/>
      </a:defRPr>
    </a:lvl4pPr>
    <a:lvl5pPr marL="2057400" indent="-228600" algn="l" defTabSz="457200" rtl="0" eaLnBrk="0" fontAlgn="base" hangingPunct="0">
      <a:lnSpc>
        <a:spcPct val="72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Unicode MS" charset="0"/>
      </a:defRPr>
    </a:lvl5pPr>
    <a:lvl6pPr marL="2286000" algn="l" defTabSz="914400" rtl="0" eaLnBrk="1" latinLnBrk="0" hangingPunct="1">
      <a:defRPr kern="1200">
        <a:solidFill>
          <a:schemeClr val="bg1"/>
        </a:solidFill>
        <a:latin typeface="Arial" charset="0"/>
        <a:ea typeface="+mn-ea"/>
        <a:cs typeface="Arial Unicode MS" charset="0"/>
      </a:defRPr>
    </a:lvl6pPr>
    <a:lvl7pPr marL="2743200" algn="l" defTabSz="914400" rtl="0" eaLnBrk="1" latinLnBrk="0" hangingPunct="1">
      <a:defRPr kern="1200">
        <a:solidFill>
          <a:schemeClr val="bg1"/>
        </a:solidFill>
        <a:latin typeface="Arial" charset="0"/>
        <a:ea typeface="+mn-ea"/>
        <a:cs typeface="Arial Unicode MS" charset="0"/>
      </a:defRPr>
    </a:lvl7pPr>
    <a:lvl8pPr marL="3200400" algn="l" defTabSz="914400" rtl="0" eaLnBrk="1" latinLnBrk="0" hangingPunct="1">
      <a:defRPr kern="1200">
        <a:solidFill>
          <a:schemeClr val="bg1"/>
        </a:solidFill>
        <a:latin typeface="Arial" charset="0"/>
        <a:ea typeface="+mn-ea"/>
        <a:cs typeface="Arial Unicode MS" charset="0"/>
      </a:defRPr>
    </a:lvl8pPr>
    <a:lvl9pPr marL="3657600" algn="l" defTabSz="914400" rtl="0" eaLnBrk="1" latinLnBrk="0" hangingPunct="1">
      <a:defRPr kern="1200">
        <a:solidFill>
          <a:schemeClr val="bg1"/>
        </a:solidFill>
        <a:latin typeface="Arial" charset="0"/>
        <a:ea typeface="+mn-ea"/>
        <a:cs typeface="Arial Unicode M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43" y="15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DCEA9-E31B-4BBC-9AC3-3BF43A34D99A}" type="doc">
      <dgm:prSet loTypeId="urn:microsoft.com/office/officeart/2005/8/layout/radial1" loCatId="relationship" qsTypeId="urn:microsoft.com/office/officeart/2005/8/quickstyle/simple3" qsCatId="simple" csTypeId="urn:microsoft.com/office/officeart/2005/8/colors/accent2_5" csCatId="accent2" phldr="1"/>
      <dgm:spPr/>
      <dgm:t>
        <a:bodyPr/>
        <a:lstStyle/>
        <a:p>
          <a:endParaRPr lang="en-US"/>
        </a:p>
      </dgm:t>
    </dgm:pt>
    <dgm:pt modelId="{87C84A4F-19E8-4580-8245-8C3B89DBE38C}">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000" dirty="0" smtClean="0"/>
            <a:t>Access Point</a:t>
          </a:r>
          <a:endParaRPr lang="en-US" sz="2000" dirty="0"/>
        </a:p>
      </dgm:t>
    </dgm:pt>
    <dgm:pt modelId="{A3DB0E19-4700-4B80-AD6D-EE5A598A851D}" type="parTrans" cxnId="{9E8EA257-BBCA-438F-A901-9B0167A55EB1}">
      <dgm:prSet/>
      <dgm:spPr/>
      <dgm:t>
        <a:bodyPr/>
        <a:lstStyle/>
        <a:p>
          <a:endParaRPr lang="en-US"/>
        </a:p>
      </dgm:t>
    </dgm:pt>
    <dgm:pt modelId="{F6B38258-B43A-49C0-8609-F18310D94916}" type="sibTrans" cxnId="{9E8EA257-BBCA-438F-A901-9B0167A55EB1}">
      <dgm:prSet/>
      <dgm:spPr/>
      <dgm:t>
        <a:bodyPr/>
        <a:lstStyle/>
        <a:p>
          <a:endParaRPr lang="en-US"/>
        </a:p>
      </dgm:t>
    </dgm:pt>
    <dgm:pt modelId="{9D24DA73-62D9-4643-B2CF-5E7C00274E92}">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800" dirty="0" smtClean="0"/>
            <a:t>Client</a:t>
          </a:r>
          <a:endParaRPr lang="en-US" sz="1800" dirty="0"/>
        </a:p>
      </dgm:t>
    </dgm:pt>
    <dgm:pt modelId="{A471B63F-9F77-4BAC-96B9-2FF667B35D7F}" type="parTrans" cxnId="{ED7F9C97-C0D6-4A5E-BC88-DD71A8D427F5}">
      <dgm:prSet custT="1"/>
      <dgm:spPr>
        <a:ln w="28575">
          <a:solidFill>
            <a:schemeClr val="tx1"/>
          </a:solidFill>
          <a:prstDash val="dash"/>
        </a:ln>
      </dgm:spPr>
      <dgm:t>
        <a:bodyPr/>
        <a:lstStyle/>
        <a:p>
          <a:endParaRPr lang="en-US" sz="1800" dirty="0"/>
        </a:p>
      </dgm:t>
    </dgm:pt>
    <dgm:pt modelId="{0D78F11E-80B5-4C99-A8FD-EBB11D2946E8}" type="sibTrans" cxnId="{ED7F9C97-C0D6-4A5E-BC88-DD71A8D427F5}">
      <dgm:prSet/>
      <dgm:spPr/>
      <dgm:t>
        <a:bodyPr/>
        <a:lstStyle/>
        <a:p>
          <a:endParaRPr lang="en-US"/>
        </a:p>
      </dgm:t>
    </dgm:pt>
    <dgm:pt modelId="{D205124A-3C86-4354-BD6D-DB330F198D74}">
      <dgm:prSet phldrT="[Text]" custT="1"/>
      <dgm:spPr>
        <a:solidFill>
          <a:schemeClr val="accent5">
            <a:lumMod val="40000"/>
            <a:lumOff val="60000"/>
          </a:schemeClr>
        </a:solidFill>
      </dgm:spPr>
      <dgm:t>
        <a:bodyPr/>
        <a:lstStyle/>
        <a:p>
          <a:r>
            <a:rPr lang="en-US" sz="1800" dirty="0" smtClean="0"/>
            <a:t>Wired LAN</a:t>
          </a:r>
          <a:endParaRPr lang="en-US" sz="1800" dirty="0"/>
        </a:p>
      </dgm:t>
    </dgm:pt>
    <dgm:pt modelId="{52C7B1D5-6CC2-4DE0-9AF7-CCF40AEE5B9C}" type="parTrans" cxnId="{2E9A7D9A-C3BA-40EA-864B-36043BB3D2CF}">
      <dgm:prSet custT="1"/>
      <dgm:spPr>
        <a:ln w="28575">
          <a:solidFill>
            <a:schemeClr val="tx1"/>
          </a:solidFill>
        </a:ln>
      </dgm:spPr>
      <dgm:t>
        <a:bodyPr/>
        <a:lstStyle/>
        <a:p>
          <a:endParaRPr lang="en-US" sz="1800" dirty="0"/>
        </a:p>
      </dgm:t>
    </dgm:pt>
    <dgm:pt modelId="{8871FB27-AD56-4C89-B83F-2EDC675E1B8E}" type="sibTrans" cxnId="{2E9A7D9A-C3BA-40EA-864B-36043BB3D2CF}">
      <dgm:prSet/>
      <dgm:spPr/>
      <dgm:t>
        <a:bodyPr/>
        <a:lstStyle/>
        <a:p>
          <a:endParaRPr lang="en-US"/>
        </a:p>
      </dgm:t>
    </dgm:pt>
    <dgm:pt modelId="{D8BC3ED0-BEF5-4A55-A969-E8B7648A2F4A}">
      <dgm:prSet phldrT="[Text]" phldr="1"/>
      <dgm:spPr/>
      <dgm:t>
        <a:bodyPr/>
        <a:lstStyle/>
        <a:p>
          <a:endParaRPr lang="en-US" sz="1800" dirty="0"/>
        </a:p>
      </dgm:t>
    </dgm:pt>
    <dgm:pt modelId="{5B6C7903-953B-4B6F-87A4-DD6FEC8ED28A}" type="parTrans" cxnId="{77F03883-BFD7-4B88-B7F6-46F9657E81D6}">
      <dgm:prSet/>
      <dgm:spPr/>
      <dgm:t>
        <a:bodyPr/>
        <a:lstStyle/>
        <a:p>
          <a:endParaRPr lang="en-US"/>
        </a:p>
      </dgm:t>
    </dgm:pt>
    <dgm:pt modelId="{65E27AA9-A583-473B-9D44-77F042FC217E}" type="sibTrans" cxnId="{77F03883-BFD7-4B88-B7F6-46F9657E81D6}">
      <dgm:prSet/>
      <dgm:spPr/>
      <dgm:t>
        <a:bodyPr/>
        <a:lstStyle/>
        <a:p>
          <a:endParaRPr lang="en-US"/>
        </a:p>
      </dgm:t>
    </dgm:pt>
    <dgm:pt modelId="{0640A70E-4B52-4154-86A7-B350032A646C}">
      <dgm:prSet phldrT="[Text]" phldr="1"/>
      <dgm:spPr/>
      <dgm:t>
        <a:bodyPr/>
        <a:lstStyle/>
        <a:p>
          <a:endParaRPr lang="en-US" sz="1800" dirty="0"/>
        </a:p>
      </dgm:t>
    </dgm:pt>
    <dgm:pt modelId="{ED6B371B-EB48-4518-9AFE-44F9D2CE0788}" type="parTrans" cxnId="{88ABE5B1-DECE-49A3-B408-AE33BB9B9852}">
      <dgm:prSet/>
      <dgm:spPr/>
      <dgm:t>
        <a:bodyPr/>
        <a:lstStyle/>
        <a:p>
          <a:endParaRPr lang="en-US"/>
        </a:p>
      </dgm:t>
    </dgm:pt>
    <dgm:pt modelId="{46B41BC8-3986-4033-916C-D13431DF24F3}" type="sibTrans" cxnId="{88ABE5B1-DECE-49A3-B408-AE33BB9B9852}">
      <dgm:prSet/>
      <dgm:spPr/>
      <dgm:t>
        <a:bodyPr/>
        <a:lstStyle/>
        <a:p>
          <a:endParaRPr lang="en-US"/>
        </a:p>
      </dgm:t>
    </dgm:pt>
    <dgm:pt modelId="{64B1FA98-203C-417F-9420-82BFE603C86C}">
      <dgm:prSet phldrT="[Text]" phldr="1"/>
      <dgm:spPr/>
      <dgm:t>
        <a:bodyPr/>
        <a:lstStyle/>
        <a:p>
          <a:endParaRPr lang="en-US" sz="1800" dirty="0"/>
        </a:p>
      </dgm:t>
    </dgm:pt>
    <dgm:pt modelId="{6C180FD7-ADB9-44E0-BCF2-A610B037DB5E}" type="parTrans" cxnId="{A6D5ACB9-4150-4433-AF65-6EFC2C59B64C}">
      <dgm:prSet/>
      <dgm:spPr/>
      <dgm:t>
        <a:bodyPr/>
        <a:lstStyle/>
        <a:p>
          <a:endParaRPr lang="en-US"/>
        </a:p>
      </dgm:t>
    </dgm:pt>
    <dgm:pt modelId="{0772CDC9-C3B7-4AB5-B861-BBB97427F336}" type="sibTrans" cxnId="{A6D5ACB9-4150-4433-AF65-6EFC2C59B64C}">
      <dgm:prSet/>
      <dgm:spPr/>
      <dgm:t>
        <a:bodyPr/>
        <a:lstStyle/>
        <a:p>
          <a:endParaRPr lang="en-US"/>
        </a:p>
      </dgm:t>
    </dgm:pt>
    <dgm:pt modelId="{8AE94AFB-02AF-4911-8F8A-8D462665167B}">
      <dgm:prSet phldrT="[Text]" phldr="1"/>
      <dgm:spPr/>
      <dgm:t>
        <a:bodyPr/>
        <a:lstStyle/>
        <a:p>
          <a:endParaRPr lang="en-US" sz="1800" dirty="0"/>
        </a:p>
      </dgm:t>
    </dgm:pt>
    <dgm:pt modelId="{4F4CE0E2-926D-45E2-B64B-C8B6150830B9}" type="parTrans" cxnId="{8FBE9BA3-6C0B-4C0D-BF66-313925C62F8E}">
      <dgm:prSet/>
      <dgm:spPr/>
      <dgm:t>
        <a:bodyPr/>
        <a:lstStyle/>
        <a:p>
          <a:endParaRPr lang="en-US"/>
        </a:p>
      </dgm:t>
    </dgm:pt>
    <dgm:pt modelId="{1FEAF94A-DCD8-473C-B811-CDE50DB609D1}" type="sibTrans" cxnId="{8FBE9BA3-6C0B-4C0D-BF66-313925C62F8E}">
      <dgm:prSet/>
      <dgm:spPr/>
      <dgm:t>
        <a:bodyPr/>
        <a:lstStyle/>
        <a:p>
          <a:endParaRPr lang="en-US"/>
        </a:p>
      </dgm:t>
    </dgm:pt>
    <dgm:pt modelId="{58E2F798-0605-4697-87CA-7F4A41B85949}">
      <dgm:prSet phldrT="[Text]" phldr="1"/>
      <dgm:spPr/>
      <dgm:t>
        <a:bodyPr/>
        <a:lstStyle/>
        <a:p>
          <a:endParaRPr lang="en-US" sz="1800" dirty="0"/>
        </a:p>
      </dgm:t>
    </dgm:pt>
    <dgm:pt modelId="{A2CEF756-EDB9-48F6-B688-89F38556570D}" type="parTrans" cxnId="{99EFD46F-7CEE-4AF7-B20E-6B4E5D61701D}">
      <dgm:prSet/>
      <dgm:spPr/>
      <dgm:t>
        <a:bodyPr/>
        <a:lstStyle/>
        <a:p>
          <a:endParaRPr lang="en-US"/>
        </a:p>
      </dgm:t>
    </dgm:pt>
    <dgm:pt modelId="{4DD462BD-EA64-4C56-9789-5B7CFC860F8F}" type="sibTrans" cxnId="{99EFD46F-7CEE-4AF7-B20E-6B4E5D61701D}">
      <dgm:prSet/>
      <dgm:spPr/>
      <dgm:t>
        <a:bodyPr/>
        <a:lstStyle/>
        <a:p>
          <a:endParaRPr lang="en-US"/>
        </a:p>
      </dgm:t>
    </dgm:pt>
    <dgm:pt modelId="{FF07ACA1-BA30-4AD4-9F59-B20C0F0368B9}">
      <dgm:prSet phldrT="[Text]" phldr="1"/>
      <dgm:spPr/>
      <dgm:t>
        <a:bodyPr/>
        <a:lstStyle/>
        <a:p>
          <a:endParaRPr lang="en-US" sz="1800" dirty="0"/>
        </a:p>
      </dgm:t>
    </dgm:pt>
    <dgm:pt modelId="{49D76A4F-B847-4C3E-9415-CA110AD298A7}" type="parTrans" cxnId="{6FA3BAB3-3B02-4D5E-9D1D-E94621C29315}">
      <dgm:prSet/>
      <dgm:spPr/>
      <dgm:t>
        <a:bodyPr/>
        <a:lstStyle/>
        <a:p>
          <a:endParaRPr lang="en-US"/>
        </a:p>
      </dgm:t>
    </dgm:pt>
    <dgm:pt modelId="{74C2BE6E-C101-49A3-83FD-991A39AB830A}" type="sibTrans" cxnId="{6FA3BAB3-3B02-4D5E-9D1D-E94621C29315}">
      <dgm:prSet/>
      <dgm:spPr/>
      <dgm:t>
        <a:bodyPr/>
        <a:lstStyle/>
        <a:p>
          <a:endParaRPr lang="en-US"/>
        </a:p>
      </dgm:t>
    </dgm:pt>
    <dgm:pt modelId="{A0C25C8F-1538-4994-ACDF-FA71BDF76A21}">
      <dgm:prSet custT="1">
        <dgm:style>
          <a:lnRef idx="1">
            <a:schemeClr val="accent1"/>
          </a:lnRef>
          <a:fillRef idx="2">
            <a:schemeClr val="accent1"/>
          </a:fillRef>
          <a:effectRef idx="1">
            <a:schemeClr val="accent1"/>
          </a:effectRef>
          <a:fontRef idx="minor">
            <a:schemeClr val="dk1"/>
          </a:fontRef>
        </dgm:style>
      </dgm:prSet>
      <dgm:spPr/>
      <dgm:t>
        <a:bodyPr/>
        <a:lstStyle/>
        <a:p>
          <a:r>
            <a:rPr lang="en-US" sz="1800" dirty="0" smtClean="0"/>
            <a:t>Client</a:t>
          </a:r>
          <a:endParaRPr lang="en-US" sz="1800" dirty="0"/>
        </a:p>
      </dgm:t>
    </dgm:pt>
    <dgm:pt modelId="{0706E636-8B04-44B5-8B8D-92DE4B523537}" type="parTrans" cxnId="{AD554C24-87E4-47B4-B843-2B6FD1810758}">
      <dgm:prSet custT="1"/>
      <dgm:spPr>
        <a:ln w="28575">
          <a:solidFill>
            <a:schemeClr val="tx1"/>
          </a:solidFill>
          <a:prstDash val="dash"/>
        </a:ln>
      </dgm:spPr>
      <dgm:t>
        <a:bodyPr/>
        <a:lstStyle/>
        <a:p>
          <a:endParaRPr lang="en-US" sz="1800" dirty="0"/>
        </a:p>
      </dgm:t>
    </dgm:pt>
    <dgm:pt modelId="{02FCB953-CBEA-4EC8-B0B5-4B87F922D523}" type="sibTrans" cxnId="{AD554C24-87E4-47B4-B843-2B6FD1810758}">
      <dgm:prSet/>
      <dgm:spPr/>
      <dgm:t>
        <a:bodyPr/>
        <a:lstStyle/>
        <a:p>
          <a:endParaRPr lang="en-US"/>
        </a:p>
      </dgm:t>
    </dgm:pt>
    <dgm:pt modelId="{91B1F8BE-999E-4FA8-9B48-E80DE633AB6F}">
      <dgm:prSet custT="1">
        <dgm:style>
          <a:lnRef idx="1">
            <a:schemeClr val="accent1"/>
          </a:lnRef>
          <a:fillRef idx="2">
            <a:schemeClr val="accent1"/>
          </a:fillRef>
          <a:effectRef idx="1">
            <a:schemeClr val="accent1"/>
          </a:effectRef>
          <a:fontRef idx="minor">
            <a:schemeClr val="dk1"/>
          </a:fontRef>
        </dgm:style>
      </dgm:prSet>
      <dgm:spPr/>
      <dgm:t>
        <a:bodyPr/>
        <a:lstStyle/>
        <a:p>
          <a:r>
            <a:rPr lang="en-US" sz="1800" dirty="0" smtClean="0"/>
            <a:t>Client</a:t>
          </a:r>
          <a:endParaRPr lang="en-US" sz="1800" dirty="0"/>
        </a:p>
      </dgm:t>
    </dgm:pt>
    <dgm:pt modelId="{21CC82F4-1162-4308-A5C5-9F1885D94F7A}" type="parTrans" cxnId="{13AFECFA-8538-45E4-8565-1E02CBEF4B6A}">
      <dgm:prSet custT="1"/>
      <dgm:spPr>
        <a:ln w="28575">
          <a:solidFill>
            <a:schemeClr val="tx1"/>
          </a:solidFill>
          <a:prstDash val="dash"/>
        </a:ln>
      </dgm:spPr>
      <dgm:t>
        <a:bodyPr/>
        <a:lstStyle/>
        <a:p>
          <a:endParaRPr lang="en-US" sz="1800" dirty="0"/>
        </a:p>
      </dgm:t>
    </dgm:pt>
    <dgm:pt modelId="{E4F94E9A-E31B-4B6F-8213-8A183ABEC40E}" type="sibTrans" cxnId="{13AFECFA-8538-45E4-8565-1E02CBEF4B6A}">
      <dgm:prSet/>
      <dgm:spPr/>
      <dgm:t>
        <a:bodyPr/>
        <a:lstStyle/>
        <a:p>
          <a:endParaRPr lang="en-US"/>
        </a:p>
      </dgm:t>
    </dgm:pt>
    <dgm:pt modelId="{577EE36A-4A1C-4ACB-BB3A-13E7A5A1C772}" type="pres">
      <dgm:prSet presAssocID="{F2ADCEA9-E31B-4BBC-9AC3-3BF43A34D99A}" presName="cycle" presStyleCnt="0">
        <dgm:presLayoutVars>
          <dgm:chMax val="1"/>
          <dgm:dir/>
          <dgm:animLvl val="ctr"/>
          <dgm:resizeHandles val="exact"/>
        </dgm:presLayoutVars>
      </dgm:prSet>
      <dgm:spPr/>
      <dgm:t>
        <a:bodyPr/>
        <a:lstStyle/>
        <a:p>
          <a:endParaRPr lang="en-US"/>
        </a:p>
      </dgm:t>
    </dgm:pt>
    <dgm:pt modelId="{578598CD-42DA-4B7F-A9C9-C705D4D3986B}" type="pres">
      <dgm:prSet presAssocID="{87C84A4F-19E8-4580-8245-8C3B89DBE38C}" presName="centerShape" presStyleLbl="node0" presStyleIdx="0" presStyleCnt="1" custScaleX="173748" custScaleY="78249" custLinFactNeighborX="-222" custLinFactNeighborY="9498"/>
      <dgm:spPr>
        <a:prstGeom prst="roundRect">
          <a:avLst/>
        </a:prstGeom>
      </dgm:spPr>
      <dgm:t>
        <a:bodyPr/>
        <a:lstStyle/>
        <a:p>
          <a:endParaRPr lang="en-US"/>
        </a:p>
      </dgm:t>
    </dgm:pt>
    <dgm:pt modelId="{A332567E-3A21-467C-BC00-CC1FCED585CF}" type="pres">
      <dgm:prSet presAssocID="{A471B63F-9F77-4BAC-96B9-2FF667B35D7F}" presName="Name9" presStyleLbl="parChTrans1D2" presStyleIdx="0" presStyleCnt="4"/>
      <dgm:spPr/>
      <dgm:t>
        <a:bodyPr/>
        <a:lstStyle/>
        <a:p>
          <a:endParaRPr lang="en-US"/>
        </a:p>
      </dgm:t>
    </dgm:pt>
    <dgm:pt modelId="{287E7B8A-4AEC-47F2-B023-436615747DFE}" type="pres">
      <dgm:prSet presAssocID="{A471B63F-9F77-4BAC-96B9-2FF667B35D7F}" presName="connTx" presStyleLbl="parChTrans1D2" presStyleIdx="0" presStyleCnt="4"/>
      <dgm:spPr/>
      <dgm:t>
        <a:bodyPr/>
        <a:lstStyle/>
        <a:p>
          <a:endParaRPr lang="en-US"/>
        </a:p>
      </dgm:t>
    </dgm:pt>
    <dgm:pt modelId="{B5DB5C7D-40B8-4AF0-9AC8-13738D2123AD}" type="pres">
      <dgm:prSet presAssocID="{9D24DA73-62D9-4643-B2CF-5E7C00274E92}" presName="node" presStyleLbl="node1" presStyleIdx="0" presStyleCnt="4" custScaleX="118177" custScaleY="118177" custRadScaleRad="146217" custRadScaleInc="-142095">
        <dgm:presLayoutVars>
          <dgm:bulletEnabled val="1"/>
        </dgm:presLayoutVars>
      </dgm:prSet>
      <dgm:spPr/>
      <dgm:t>
        <a:bodyPr/>
        <a:lstStyle/>
        <a:p>
          <a:endParaRPr lang="en-US"/>
        </a:p>
      </dgm:t>
    </dgm:pt>
    <dgm:pt modelId="{14E3D1E7-203C-4F32-9F0E-6755A80632FC}" type="pres">
      <dgm:prSet presAssocID="{0706E636-8B04-44B5-8B8D-92DE4B523537}" presName="Name9" presStyleLbl="parChTrans1D2" presStyleIdx="1" presStyleCnt="4"/>
      <dgm:spPr/>
      <dgm:t>
        <a:bodyPr/>
        <a:lstStyle/>
        <a:p>
          <a:endParaRPr lang="en-US"/>
        </a:p>
      </dgm:t>
    </dgm:pt>
    <dgm:pt modelId="{0714C886-C650-4856-B463-7773283AA732}" type="pres">
      <dgm:prSet presAssocID="{0706E636-8B04-44B5-8B8D-92DE4B523537}" presName="connTx" presStyleLbl="parChTrans1D2" presStyleIdx="1" presStyleCnt="4"/>
      <dgm:spPr/>
      <dgm:t>
        <a:bodyPr/>
        <a:lstStyle/>
        <a:p>
          <a:endParaRPr lang="en-US"/>
        </a:p>
      </dgm:t>
    </dgm:pt>
    <dgm:pt modelId="{225035D0-BCB1-4B36-8371-DB0292E8D00F}" type="pres">
      <dgm:prSet presAssocID="{A0C25C8F-1538-4994-ACDF-FA71BDF76A21}" presName="node" presStyleLbl="node1" presStyleIdx="1" presStyleCnt="4" custScaleX="118177" custScaleY="118177" custRadScaleRad="86661" custRadScaleInc="-198052">
        <dgm:presLayoutVars>
          <dgm:bulletEnabled val="1"/>
        </dgm:presLayoutVars>
      </dgm:prSet>
      <dgm:spPr/>
      <dgm:t>
        <a:bodyPr/>
        <a:lstStyle/>
        <a:p>
          <a:endParaRPr lang="en-US"/>
        </a:p>
      </dgm:t>
    </dgm:pt>
    <dgm:pt modelId="{29859C36-29AA-44F8-8517-E3B9009DA95D}" type="pres">
      <dgm:prSet presAssocID="{21CC82F4-1162-4308-A5C5-9F1885D94F7A}" presName="Name9" presStyleLbl="parChTrans1D2" presStyleIdx="2" presStyleCnt="4"/>
      <dgm:spPr/>
      <dgm:t>
        <a:bodyPr/>
        <a:lstStyle/>
        <a:p>
          <a:endParaRPr lang="en-US"/>
        </a:p>
      </dgm:t>
    </dgm:pt>
    <dgm:pt modelId="{ED74AEA2-494A-4602-88D6-6B18EA5E5E26}" type="pres">
      <dgm:prSet presAssocID="{21CC82F4-1162-4308-A5C5-9F1885D94F7A}" presName="connTx" presStyleLbl="parChTrans1D2" presStyleIdx="2" presStyleCnt="4"/>
      <dgm:spPr/>
      <dgm:t>
        <a:bodyPr/>
        <a:lstStyle/>
        <a:p>
          <a:endParaRPr lang="en-US"/>
        </a:p>
      </dgm:t>
    </dgm:pt>
    <dgm:pt modelId="{61FB15D0-B4AB-4DD3-AE1F-D7D49C8A45BF}" type="pres">
      <dgm:prSet presAssocID="{91B1F8BE-999E-4FA8-9B48-E80DE633AB6F}" presName="node" presStyleLbl="node1" presStyleIdx="2" presStyleCnt="4" custScaleX="118177" custScaleY="118177" custRadScaleRad="152396" custRadScaleInc="-255392">
        <dgm:presLayoutVars>
          <dgm:bulletEnabled val="1"/>
        </dgm:presLayoutVars>
      </dgm:prSet>
      <dgm:spPr/>
      <dgm:t>
        <a:bodyPr/>
        <a:lstStyle/>
        <a:p>
          <a:endParaRPr lang="en-US"/>
        </a:p>
      </dgm:t>
    </dgm:pt>
    <dgm:pt modelId="{FDD5298F-FE0F-4BCA-B606-60C2349A4FBD}" type="pres">
      <dgm:prSet presAssocID="{52C7B1D5-6CC2-4DE0-9AF7-CCF40AEE5B9C}" presName="Name9" presStyleLbl="parChTrans1D2" presStyleIdx="3" presStyleCnt="4"/>
      <dgm:spPr/>
      <dgm:t>
        <a:bodyPr/>
        <a:lstStyle/>
        <a:p>
          <a:endParaRPr lang="en-US"/>
        </a:p>
      </dgm:t>
    </dgm:pt>
    <dgm:pt modelId="{EA47499B-79FC-4187-B225-2F223EFD2D0C}" type="pres">
      <dgm:prSet presAssocID="{52C7B1D5-6CC2-4DE0-9AF7-CCF40AEE5B9C}" presName="connTx" presStyleLbl="parChTrans1D2" presStyleIdx="3" presStyleCnt="4"/>
      <dgm:spPr/>
      <dgm:t>
        <a:bodyPr/>
        <a:lstStyle/>
        <a:p>
          <a:endParaRPr lang="en-US"/>
        </a:p>
      </dgm:t>
    </dgm:pt>
    <dgm:pt modelId="{2A608DDC-8D5B-4902-8F62-FAC73DCD1633}" type="pres">
      <dgm:prSet presAssocID="{D205124A-3C86-4354-BD6D-DB330F198D74}" presName="node" presStyleLbl="node1" presStyleIdx="3" presStyleCnt="4" custScaleX="151115" custScaleY="57833" custRadScaleRad="93885" custRadScaleInc="-202305">
        <dgm:presLayoutVars>
          <dgm:bulletEnabled val="1"/>
        </dgm:presLayoutVars>
      </dgm:prSet>
      <dgm:spPr>
        <a:prstGeom prst="flowChartTerminator">
          <a:avLst/>
        </a:prstGeom>
      </dgm:spPr>
      <dgm:t>
        <a:bodyPr/>
        <a:lstStyle/>
        <a:p>
          <a:endParaRPr lang="en-US"/>
        </a:p>
      </dgm:t>
    </dgm:pt>
  </dgm:ptLst>
  <dgm:cxnLst>
    <dgm:cxn modelId="{E33B11A3-7BFB-4C3D-B763-08C8BC202FD1}" type="presOf" srcId="{52C7B1D5-6CC2-4DE0-9AF7-CCF40AEE5B9C}" destId="{EA47499B-79FC-4187-B225-2F223EFD2D0C}" srcOrd="1" destOrd="0" presId="urn:microsoft.com/office/officeart/2005/8/layout/radial1"/>
    <dgm:cxn modelId="{B6C083E2-A74D-4264-BA1C-FCA9A58E22F2}" type="presOf" srcId="{87C84A4F-19E8-4580-8245-8C3B89DBE38C}" destId="{578598CD-42DA-4B7F-A9C9-C705D4D3986B}" srcOrd="0" destOrd="0" presId="urn:microsoft.com/office/officeart/2005/8/layout/radial1"/>
    <dgm:cxn modelId="{3C1E6BC4-C6E3-4CA8-86F7-4E932F366E48}" type="presOf" srcId="{21CC82F4-1162-4308-A5C5-9F1885D94F7A}" destId="{ED74AEA2-494A-4602-88D6-6B18EA5E5E26}" srcOrd="1" destOrd="0" presId="urn:microsoft.com/office/officeart/2005/8/layout/radial1"/>
    <dgm:cxn modelId="{AD554C24-87E4-47B4-B843-2B6FD1810758}" srcId="{87C84A4F-19E8-4580-8245-8C3B89DBE38C}" destId="{A0C25C8F-1538-4994-ACDF-FA71BDF76A21}" srcOrd="1" destOrd="0" parTransId="{0706E636-8B04-44B5-8B8D-92DE4B523537}" sibTransId="{02FCB953-CBEA-4EC8-B0B5-4B87F922D523}"/>
    <dgm:cxn modelId="{6FA3BAB3-3B02-4D5E-9D1D-E94621C29315}" srcId="{8AE94AFB-02AF-4911-8F8A-8D462665167B}" destId="{FF07ACA1-BA30-4AD4-9F59-B20C0F0368B9}" srcOrd="1" destOrd="0" parTransId="{49D76A4F-B847-4C3E-9415-CA110AD298A7}" sibTransId="{74C2BE6E-C101-49A3-83FD-991A39AB830A}"/>
    <dgm:cxn modelId="{EF4D7FE9-86D5-45D9-BFA6-75EFD9461CBA}" type="presOf" srcId="{9D24DA73-62D9-4643-B2CF-5E7C00274E92}" destId="{B5DB5C7D-40B8-4AF0-9AC8-13738D2123AD}" srcOrd="0" destOrd="0" presId="urn:microsoft.com/office/officeart/2005/8/layout/radial1"/>
    <dgm:cxn modelId="{88ABE5B1-DECE-49A3-B408-AE33BB9B9852}" srcId="{D8BC3ED0-BEF5-4A55-A969-E8B7648A2F4A}" destId="{0640A70E-4B52-4154-86A7-B350032A646C}" srcOrd="0" destOrd="0" parTransId="{ED6B371B-EB48-4518-9AFE-44F9D2CE0788}" sibTransId="{46B41BC8-3986-4033-916C-D13431DF24F3}"/>
    <dgm:cxn modelId="{4562DFE7-3DCC-4E87-AB42-7D140965878A}" type="presOf" srcId="{A471B63F-9F77-4BAC-96B9-2FF667B35D7F}" destId="{287E7B8A-4AEC-47F2-B023-436615747DFE}" srcOrd="1" destOrd="0" presId="urn:microsoft.com/office/officeart/2005/8/layout/radial1"/>
    <dgm:cxn modelId="{8FBE9BA3-6C0B-4C0D-BF66-313925C62F8E}" srcId="{F2ADCEA9-E31B-4BBC-9AC3-3BF43A34D99A}" destId="{8AE94AFB-02AF-4911-8F8A-8D462665167B}" srcOrd="2" destOrd="0" parTransId="{4F4CE0E2-926D-45E2-B64B-C8B6150830B9}" sibTransId="{1FEAF94A-DCD8-473C-B811-CDE50DB609D1}"/>
    <dgm:cxn modelId="{DA957FC3-2D45-43F9-8365-1CE39BA47716}" type="presOf" srcId="{A0C25C8F-1538-4994-ACDF-FA71BDF76A21}" destId="{225035D0-BCB1-4B36-8371-DB0292E8D00F}" srcOrd="0" destOrd="0" presId="urn:microsoft.com/office/officeart/2005/8/layout/radial1"/>
    <dgm:cxn modelId="{D271E42B-E945-4A51-86A9-467BBEE5BE04}" type="presOf" srcId="{D205124A-3C86-4354-BD6D-DB330F198D74}" destId="{2A608DDC-8D5B-4902-8F62-FAC73DCD1633}" srcOrd="0" destOrd="0" presId="urn:microsoft.com/office/officeart/2005/8/layout/radial1"/>
    <dgm:cxn modelId="{2E9A7D9A-C3BA-40EA-864B-36043BB3D2CF}" srcId="{87C84A4F-19E8-4580-8245-8C3B89DBE38C}" destId="{D205124A-3C86-4354-BD6D-DB330F198D74}" srcOrd="3" destOrd="0" parTransId="{52C7B1D5-6CC2-4DE0-9AF7-CCF40AEE5B9C}" sibTransId="{8871FB27-AD56-4C89-B83F-2EDC675E1B8E}"/>
    <dgm:cxn modelId="{413393B8-15A9-457C-91A3-700D07FAD919}" type="presOf" srcId="{0706E636-8B04-44B5-8B8D-92DE4B523537}" destId="{0714C886-C650-4856-B463-7773283AA732}" srcOrd="1" destOrd="0" presId="urn:microsoft.com/office/officeart/2005/8/layout/radial1"/>
    <dgm:cxn modelId="{7777B750-5D78-4D8C-9FA8-F449117A0E15}" type="presOf" srcId="{0706E636-8B04-44B5-8B8D-92DE4B523537}" destId="{14E3D1E7-203C-4F32-9F0E-6755A80632FC}" srcOrd="0" destOrd="0" presId="urn:microsoft.com/office/officeart/2005/8/layout/radial1"/>
    <dgm:cxn modelId="{75C73B24-41C9-4321-90CC-9CAA1D4F6733}" type="presOf" srcId="{91B1F8BE-999E-4FA8-9B48-E80DE633AB6F}" destId="{61FB15D0-B4AB-4DD3-AE1F-D7D49C8A45BF}" srcOrd="0" destOrd="0" presId="urn:microsoft.com/office/officeart/2005/8/layout/radial1"/>
    <dgm:cxn modelId="{3589F0CE-61CD-4827-8CCC-6E972A856560}" type="presOf" srcId="{F2ADCEA9-E31B-4BBC-9AC3-3BF43A34D99A}" destId="{577EE36A-4A1C-4ACB-BB3A-13E7A5A1C772}" srcOrd="0" destOrd="0" presId="urn:microsoft.com/office/officeart/2005/8/layout/radial1"/>
    <dgm:cxn modelId="{A6D5ACB9-4150-4433-AF65-6EFC2C59B64C}" srcId="{D8BC3ED0-BEF5-4A55-A969-E8B7648A2F4A}" destId="{64B1FA98-203C-417F-9420-82BFE603C86C}" srcOrd="1" destOrd="0" parTransId="{6C180FD7-ADB9-44E0-BCF2-A610B037DB5E}" sibTransId="{0772CDC9-C3B7-4AB5-B861-BBB97427F336}"/>
    <dgm:cxn modelId="{ED7F9C97-C0D6-4A5E-BC88-DD71A8D427F5}" srcId="{87C84A4F-19E8-4580-8245-8C3B89DBE38C}" destId="{9D24DA73-62D9-4643-B2CF-5E7C00274E92}" srcOrd="0" destOrd="0" parTransId="{A471B63F-9F77-4BAC-96B9-2FF667B35D7F}" sibTransId="{0D78F11E-80B5-4C99-A8FD-EBB11D2946E8}"/>
    <dgm:cxn modelId="{395F1CE1-57BD-4DC0-B1A2-2CB9326B93DA}" type="presOf" srcId="{A471B63F-9F77-4BAC-96B9-2FF667B35D7F}" destId="{A332567E-3A21-467C-BC00-CC1FCED585CF}" srcOrd="0" destOrd="0" presId="urn:microsoft.com/office/officeart/2005/8/layout/radial1"/>
    <dgm:cxn modelId="{13AFECFA-8538-45E4-8565-1E02CBEF4B6A}" srcId="{87C84A4F-19E8-4580-8245-8C3B89DBE38C}" destId="{91B1F8BE-999E-4FA8-9B48-E80DE633AB6F}" srcOrd="2" destOrd="0" parTransId="{21CC82F4-1162-4308-A5C5-9F1885D94F7A}" sibTransId="{E4F94E9A-E31B-4B6F-8213-8A183ABEC40E}"/>
    <dgm:cxn modelId="{243C0D19-39BC-4594-9845-DF69F4238175}" type="presOf" srcId="{52C7B1D5-6CC2-4DE0-9AF7-CCF40AEE5B9C}" destId="{FDD5298F-FE0F-4BCA-B606-60C2349A4FBD}" srcOrd="0" destOrd="0" presId="urn:microsoft.com/office/officeart/2005/8/layout/radial1"/>
    <dgm:cxn modelId="{F88E5E66-7D78-43E0-98D6-14937E02D6D5}" type="presOf" srcId="{21CC82F4-1162-4308-A5C5-9F1885D94F7A}" destId="{29859C36-29AA-44F8-8517-E3B9009DA95D}" srcOrd="0" destOrd="0" presId="urn:microsoft.com/office/officeart/2005/8/layout/radial1"/>
    <dgm:cxn modelId="{99EFD46F-7CEE-4AF7-B20E-6B4E5D61701D}" srcId="{8AE94AFB-02AF-4911-8F8A-8D462665167B}" destId="{58E2F798-0605-4697-87CA-7F4A41B85949}" srcOrd="0" destOrd="0" parTransId="{A2CEF756-EDB9-48F6-B688-89F38556570D}" sibTransId="{4DD462BD-EA64-4C56-9789-5B7CFC860F8F}"/>
    <dgm:cxn modelId="{9E8EA257-BBCA-438F-A901-9B0167A55EB1}" srcId="{F2ADCEA9-E31B-4BBC-9AC3-3BF43A34D99A}" destId="{87C84A4F-19E8-4580-8245-8C3B89DBE38C}" srcOrd="0" destOrd="0" parTransId="{A3DB0E19-4700-4B80-AD6D-EE5A598A851D}" sibTransId="{F6B38258-B43A-49C0-8609-F18310D94916}"/>
    <dgm:cxn modelId="{77F03883-BFD7-4B88-B7F6-46F9657E81D6}" srcId="{F2ADCEA9-E31B-4BBC-9AC3-3BF43A34D99A}" destId="{D8BC3ED0-BEF5-4A55-A969-E8B7648A2F4A}" srcOrd="1" destOrd="0" parTransId="{5B6C7903-953B-4B6F-87A4-DD6FEC8ED28A}" sibTransId="{65E27AA9-A583-473B-9D44-77F042FC217E}"/>
    <dgm:cxn modelId="{6D81F24A-6BED-42AD-9893-14678319DEEA}" type="presParOf" srcId="{577EE36A-4A1C-4ACB-BB3A-13E7A5A1C772}" destId="{578598CD-42DA-4B7F-A9C9-C705D4D3986B}" srcOrd="0" destOrd="0" presId="urn:microsoft.com/office/officeart/2005/8/layout/radial1"/>
    <dgm:cxn modelId="{3B60540B-FC1C-4AC6-8FFA-BB6FB16F8BB2}" type="presParOf" srcId="{577EE36A-4A1C-4ACB-BB3A-13E7A5A1C772}" destId="{A332567E-3A21-467C-BC00-CC1FCED585CF}" srcOrd="1" destOrd="0" presId="urn:microsoft.com/office/officeart/2005/8/layout/radial1"/>
    <dgm:cxn modelId="{C949557A-7162-45F5-A77D-2FAC077C794D}" type="presParOf" srcId="{A332567E-3A21-467C-BC00-CC1FCED585CF}" destId="{287E7B8A-4AEC-47F2-B023-436615747DFE}" srcOrd="0" destOrd="0" presId="urn:microsoft.com/office/officeart/2005/8/layout/radial1"/>
    <dgm:cxn modelId="{D8A5B462-A64C-4EAF-8807-76F741CB9FEF}" type="presParOf" srcId="{577EE36A-4A1C-4ACB-BB3A-13E7A5A1C772}" destId="{B5DB5C7D-40B8-4AF0-9AC8-13738D2123AD}" srcOrd="2" destOrd="0" presId="urn:microsoft.com/office/officeart/2005/8/layout/radial1"/>
    <dgm:cxn modelId="{4222B0A0-CBA7-40BF-A131-965EB19B9A1F}" type="presParOf" srcId="{577EE36A-4A1C-4ACB-BB3A-13E7A5A1C772}" destId="{14E3D1E7-203C-4F32-9F0E-6755A80632FC}" srcOrd="3" destOrd="0" presId="urn:microsoft.com/office/officeart/2005/8/layout/radial1"/>
    <dgm:cxn modelId="{7D9D4BEC-C24B-421F-9099-6BBA2C31800A}" type="presParOf" srcId="{14E3D1E7-203C-4F32-9F0E-6755A80632FC}" destId="{0714C886-C650-4856-B463-7773283AA732}" srcOrd="0" destOrd="0" presId="urn:microsoft.com/office/officeart/2005/8/layout/radial1"/>
    <dgm:cxn modelId="{6BF1ACBD-D4D6-4548-A109-D18F97412B1A}" type="presParOf" srcId="{577EE36A-4A1C-4ACB-BB3A-13E7A5A1C772}" destId="{225035D0-BCB1-4B36-8371-DB0292E8D00F}" srcOrd="4" destOrd="0" presId="urn:microsoft.com/office/officeart/2005/8/layout/radial1"/>
    <dgm:cxn modelId="{33B5BE0F-FC00-4746-9D19-E9FDA52BDD5D}" type="presParOf" srcId="{577EE36A-4A1C-4ACB-BB3A-13E7A5A1C772}" destId="{29859C36-29AA-44F8-8517-E3B9009DA95D}" srcOrd="5" destOrd="0" presId="urn:microsoft.com/office/officeart/2005/8/layout/radial1"/>
    <dgm:cxn modelId="{E9E366A8-4EC5-46F7-8E24-A635A3F1A228}" type="presParOf" srcId="{29859C36-29AA-44F8-8517-E3B9009DA95D}" destId="{ED74AEA2-494A-4602-88D6-6B18EA5E5E26}" srcOrd="0" destOrd="0" presId="urn:microsoft.com/office/officeart/2005/8/layout/radial1"/>
    <dgm:cxn modelId="{6667B046-D010-4D5D-9E77-8C80C7B93563}" type="presParOf" srcId="{577EE36A-4A1C-4ACB-BB3A-13E7A5A1C772}" destId="{61FB15D0-B4AB-4DD3-AE1F-D7D49C8A45BF}" srcOrd="6" destOrd="0" presId="urn:microsoft.com/office/officeart/2005/8/layout/radial1"/>
    <dgm:cxn modelId="{EB193E1C-638E-442D-803A-CFBB26DFEA5D}" type="presParOf" srcId="{577EE36A-4A1C-4ACB-BB3A-13E7A5A1C772}" destId="{FDD5298F-FE0F-4BCA-B606-60C2349A4FBD}" srcOrd="7" destOrd="0" presId="urn:microsoft.com/office/officeart/2005/8/layout/radial1"/>
    <dgm:cxn modelId="{1A3E3615-8009-4EB0-BB5C-622C79EF232E}" type="presParOf" srcId="{FDD5298F-FE0F-4BCA-B606-60C2349A4FBD}" destId="{EA47499B-79FC-4187-B225-2F223EFD2D0C}" srcOrd="0" destOrd="0" presId="urn:microsoft.com/office/officeart/2005/8/layout/radial1"/>
    <dgm:cxn modelId="{E0BAE803-506E-4A38-85A9-DF864B87E10F}" type="presParOf" srcId="{577EE36A-4A1C-4ACB-BB3A-13E7A5A1C772}" destId="{2A608DDC-8D5B-4902-8F62-FAC73DCD1633}"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598CD-42DA-4B7F-A9C9-C705D4D3986B}">
      <dsp:nvSpPr>
        <dsp:cNvPr id="0" name=""/>
        <dsp:cNvSpPr/>
      </dsp:nvSpPr>
      <dsp:spPr>
        <a:xfrm>
          <a:off x="1366835" y="1298149"/>
          <a:ext cx="1347482" cy="606851"/>
        </a:xfrm>
        <a:prstGeom prst="round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Access Point</a:t>
          </a:r>
          <a:endParaRPr lang="en-US" sz="2000" kern="1200" dirty="0"/>
        </a:p>
      </dsp:txBody>
      <dsp:txXfrm>
        <a:off x="1396459" y="1327773"/>
        <a:ext cx="1288234" cy="547603"/>
      </dsp:txXfrm>
    </dsp:sp>
    <dsp:sp modelId="{A332567E-3A21-467C-BC00-CC1FCED585CF}">
      <dsp:nvSpPr>
        <dsp:cNvPr id="0" name=""/>
        <dsp:cNvSpPr/>
      </dsp:nvSpPr>
      <dsp:spPr>
        <a:xfrm rot="12746733">
          <a:off x="1054482" y="1162770"/>
          <a:ext cx="647141" cy="35230"/>
        </a:xfrm>
        <a:custGeom>
          <a:avLst/>
          <a:gdLst/>
          <a:ahLst/>
          <a:cxnLst/>
          <a:rect l="0" t="0" r="0" b="0"/>
          <a:pathLst>
            <a:path>
              <a:moveTo>
                <a:pt x="0" y="17615"/>
              </a:moveTo>
              <a:lnTo>
                <a:pt x="647141" y="17615"/>
              </a:lnTo>
            </a:path>
          </a:pathLst>
        </a:custGeom>
        <a:noFill/>
        <a:ln w="28575" cap="flat" cmpd="sng" algn="ctr">
          <a:solidFill>
            <a:schemeClr val="tx1"/>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dirty="0"/>
        </a:p>
      </dsp:txBody>
      <dsp:txXfrm rot="10800000">
        <a:off x="1361875" y="1164207"/>
        <a:ext cx="32357" cy="32357"/>
      </dsp:txXfrm>
    </dsp:sp>
    <dsp:sp modelId="{B5DB5C7D-40B8-4AF0-9AC8-13738D2123AD}">
      <dsp:nvSpPr>
        <dsp:cNvPr id="0" name=""/>
        <dsp:cNvSpPr/>
      </dsp:nvSpPr>
      <dsp:spPr>
        <a:xfrm>
          <a:off x="260016" y="302684"/>
          <a:ext cx="916508" cy="916508"/>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Client</a:t>
          </a:r>
          <a:endParaRPr lang="en-US" sz="1800" kern="1200" dirty="0"/>
        </a:p>
      </dsp:txBody>
      <dsp:txXfrm>
        <a:off x="394235" y="436903"/>
        <a:ext cx="648070" cy="648070"/>
      </dsp:txXfrm>
    </dsp:sp>
    <dsp:sp modelId="{14E3D1E7-203C-4F32-9F0E-6755A80632FC}">
      <dsp:nvSpPr>
        <dsp:cNvPr id="0" name=""/>
        <dsp:cNvSpPr/>
      </dsp:nvSpPr>
      <dsp:spPr>
        <a:xfrm rot="16257585">
          <a:off x="1895441" y="1127786"/>
          <a:ext cx="305555" cy="35230"/>
        </a:xfrm>
        <a:custGeom>
          <a:avLst/>
          <a:gdLst/>
          <a:ahLst/>
          <a:cxnLst/>
          <a:rect l="0" t="0" r="0" b="0"/>
          <a:pathLst>
            <a:path>
              <a:moveTo>
                <a:pt x="0" y="17615"/>
              </a:moveTo>
              <a:lnTo>
                <a:pt x="305555" y="17615"/>
              </a:lnTo>
            </a:path>
          </a:pathLst>
        </a:custGeom>
        <a:noFill/>
        <a:ln w="28575" cap="flat" cmpd="sng" algn="ctr">
          <a:solidFill>
            <a:schemeClr val="tx1"/>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2040580" y="1137762"/>
        <a:ext cx="15277" cy="15277"/>
      </dsp:txXfrm>
    </dsp:sp>
    <dsp:sp modelId="{225035D0-BCB1-4B36-8371-DB0292E8D00F}">
      <dsp:nvSpPr>
        <dsp:cNvPr id="0" name=""/>
        <dsp:cNvSpPr/>
      </dsp:nvSpPr>
      <dsp:spPr>
        <a:xfrm>
          <a:off x="1600199" y="76201"/>
          <a:ext cx="916508" cy="916508"/>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Client</a:t>
          </a:r>
          <a:endParaRPr lang="en-US" sz="1800" kern="1200" dirty="0"/>
        </a:p>
      </dsp:txBody>
      <dsp:txXfrm>
        <a:off x="1734418" y="210420"/>
        <a:ext cx="648070" cy="648070"/>
      </dsp:txXfrm>
    </dsp:sp>
    <dsp:sp modelId="{29859C36-29AA-44F8-8517-E3B9009DA95D}">
      <dsp:nvSpPr>
        <dsp:cNvPr id="0" name=""/>
        <dsp:cNvSpPr/>
      </dsp:nvSpPr>
      <dsp:spPr>
        <a:xfrm rot="19741495">
          <a:off x="2394749" y="1160214"/>
          <a:ext cx="703508" cy="35230"/>
        </a:xfrm>
        <a:custGeom>
          <a:avLst/>
          <a:gdLst/>
          <a:ahLst/>
          <a:cxnLst/>
          <a:rect l="0" t="0" r="0" b="0"/>
          <a:pathLst>
            <a:path>
              <a:moveTo>
                <a:pt x="0" y="17615"/>
              </a:moveTo>
              <a:lnTo>
                <a:pt x="703508" y="17615"/>
              </a:lnTo>
            </a:path>
          </a:pathLst>
        </a:custGeom>
        <a:noFill/>
        <a:ln w="28575" cap="flat" cmpd="sng" algn="ctr">
          <a:solidFill>
            <a:schemeClr val="tx1"/>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2728915" y="1160241"/>
        <a:ext cx="35175" cy="35175"/>
      </dsp:txXfrm>
    </dsp:sp>
    <dsp:sp modelId="{61FB15D0-B4AB-4DD3-AE1F-D7D49C8A45BF}">
      <dsp:nvSpPr>
        <dsp:cNvPr id="0" name=""/>
        <dsp:cNvSpPr/>
      </dsp:nvSpPr>
      <dsp:spPr>
        <a:xfrm>
          <a:off x="2982743" y="302691"/>
          <a:ext cx="916508" cy="916508"/>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Client</a:t>
          </a:r>
          <a:endParaRPr lang="en-US" sz="1800" kern="1200" dirty="0"/>
        </a:p>
      </dsp:txBody>
      <dsp:txXfrm>
        <a:off x="3116962" y="436910"/>
        <a:ext cx="648070" cy="648070"/>
      </dsp:txXfrm>
    </dsp:sp>
    <dsp:sp modelId="{FDD5298F-FE0F-4BCA-B606-60C2349A4FBD}">
      <dsp:nvSpPr>
        <dsp:cNvPr id="0" name=""/>
        <dsp:cNvSpPr/>
      </dsp:nvSpPr>
      <dsp:spPr>
        <a:xfrm rot="5301608">
          <a:off x="1938169" y="2001679"/>
          <a:ext cx="228732" cy="35230"/>
        </a:xfrm>
        <a:custGeom>
          <a:avLst/>
          <a:gdLst/>
          <a:ahLst/>
          <a:cxnLst/>
          <a:rect l="0" t="0" r="0" b="0"/>
          <a:pathLst>
            <a:path>
              <a:moveTo>
                <a:pt x="0" y="17615"/>
              </a:moveTo>
              <a:lnTo>
                <a:pt x="228732" y="17615"/>
              </a:lnTo>
            </a:path>
          </a:pathLst>
        </a:custGeom>
        <a:noFill/>
        <a:ln w="28575"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2046817" y="2013576"/>
        <a:ext cx="11436" cy="11436"/>
      </dsp:txXfrm>
    </dsp:sp>
    <dsp:sp modelId="{2A608DDC-8D5B-4902-8F62-FAC73DCD1633}">
      <dsp:nvSpPr>
        <dsp:cNvPr id="0" name=""/>
        <dsp:cNvSpPr/>
      </dsp:nvSpPr>
      <dsp:spPr>
        <a:xfrm>
          <a:off x="1476250" y="2133601"/>
          <a:ext cx="1171955" cy="448517"/>
        </a:xfrm>
        <a:prstGeom prst="flowChartTerminator">
          <a:avLst/>
        </a:prstGeom>
        <a:solidFill>
          <a:schemeClr val="accent5">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Wired LAN</a:t>
          </a:r>
          <a:endParaRPr lang="en-US" sz="1800" kern="1200" dirty="0"/>
        </a:p>
      </dsp:txBody>
      <dsp:txXfrm>
        <a:off x="1531484" y="2199280"/>
        <a:ext cx="1061487" cy="31715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endParaRPr lang="en-U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1"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2"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3"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4"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5"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6"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7" name="AutoShape 9"/>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8" name="Text Box 10"/>
          <p:cNvSpPr txBox="1">
            <a:spLocks noChangeArrowheads="1"/>
          </p:cNvSpPr>
          <p:nvPr/>
        </p:nvSpPr>
        <p:spPr bwMode="auto">
          <a:xfrm>
            <a:off x="0" y="0"/>
            <a:ext cx="2965450" cy="460375"/>
          </a:xfrm>
          <a:prstGeom prst="rect">
            <a:avLst/>
          </a:prstGeom>
          <a:noFill/>
          <a:ln w="9525">
            <a:noFill/>
            <a:round/>
            <a:headEnd/>
            <a:tailEnd/>
          </a:ln>
          <a:effectLst/>
        </p:spPr>
        <p:txBody>
          <a:bodyPr wrap="none" anchor="ctr"/>
          <a:lstStyle/>
          <a:p>
            <a:endParaRPr lang="en-US"/>
          </a:p>
        </p:txBody>
      </p:sp>
      <p:sp>
        <p:nvSpPr>
          <p:cNvPr id="2059" name="Text Box 11"/>
          <p:cNvSpPr txBox="1">
            <a:spLocks noChangeArrowheads="1"/>
          </p:cNvSpPr>
          <p:nvPr/>
        </p:nvSpPr>
        <p:spPr bwMode="auto">
          <a:xfrm>
            <a:off x="3884613" y="0"/>
            <a:ext cx="2965450" cy="460375"/>
          </a:xfrm>
          <a:prstGeom prst="rect">
            <a:avLst/>
          </a:prstGeom>
          <a:noFill/>
          <a:ln w="9525">
            <a:noFill/>
            <a:round/>
            <a:headEnd/>
            <a:tailEnd/>
          </a:ln>
          <a:effectLst/>
        </p:spPr>
        <p:txBody>
          <a:bodyPr wrap="none" anchor="ctr"/>
          <a:lstStyle/>
          <a:p>
            <a:endParaRPr lang="en-US"/>
          </a:p>
        </p:txBody>
      </p:sp>
      <p:sp>
        <p:nvSpPr>
          <p:cNvPr id="2060" name="Rectangle 12"/>
          <p:cNvSpPr>
            <a:spLocks noGrp="1" noRot="1" noChangeAspect="1" noChangeArrowheads="1"/>
          </p:cNvSpPr>
          <p:nvPr>
            <p:ph type="sldImg"/>
          </p:nvPr>
        </p:nvSpPr>
        <p:spPr bwMode="auto">
          <a:xfrm>
            <a:off x="1143000" y="685800"/>
            <a:ext cx="4557713" cy="3421063"/>
          </a:xfrm>
          <a:prstGeom prst="rect">
            <a:avLst/>
          </a:prstGeom>
          <a:solidFill>
            <a:srgbClr val="FFFFFF"/>
          </a:solidFill>
          <a:ln w="9360">
            <a:solidFill>
              <a:srgbClr val="000000"/>
            </a:solidFill>
            <a:miter lim="800000"/>
            <a:headEnd/>
            <a:tailEnd/>
          </a:ln>
          <a:effectLst/>
        </p:spPr>
      </p:sp>
      <p:sp>
        <p:nvSpPr>
          <p:cNvPr id="2061" name="Rectangle 13"/>
          <p:cNvSpPr>
            <a:spLocks noGrp="1" noChangeArrowheads="1"/>
          </p:cNvSpPr>
          <p:nvPr>
            <p:ph type="body"/>
          </p:nvPr>
        </p:nvSpPr>
        <p:spPr bwMode="auto">
          <a:xfrm>
            <a:off x="685800" y="4343400"/>
            <a:ext cx="5472113" cy="41068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smtClean="0"/>
          </a:p>
        </p:txBody>
      </p:sp>
      <p:sp>
        <p:nvSpPr>
          <p:cNvPr id="2062" name="Text Box 14"/>
          <p:cNvSpPr txBox="1">
            <a:spLocks noChangeArrowheads="1"/>
          </p:cNvSpPr>
          <p:nvPr/>
        </p:nvSpPr>
        <p:spPr bwMode="auto">
          <a:xfrm>
            <a:off x="0" y="8675688"/>
            <a:ext cx="2965450" cy="460375"/>
          </a:xfrm>
          <a:prstGeom prst="rect">
            <a:avLst/>
          </a:prstGeom>
          <a:noFill/>
          <a:ln w="9525">
            <a:noFill/>
            <a:round/>
            <a:headEnd/>
            <a:tailEnd/>
          </a:ln>
          <a:effectLst/>
        </p:spPr>
        <p:txBody>
          <a:bodyPr wrap="none" anchor="ctr"/>
          <a:lstStyle/>
          <a:p>
            <a:endParaRPr lang="en-US"/>
          </a:p>
        </p:txBody>
      </p:sp>
      <p:sp>
        <p:nvSpPr>
          <p:cNvPr id="2063" name="Rectangle 15"/>
          <p:cNvSpPr>
            <a:spLocks noGrp="1" noChangeArrowheads="1"/>
          </p:cNvSpPr>
          <p:nvPr>
            <p:ph type="sldNum"/>
          </p:nvPr>
        </p:nvSpPr>
        <p:spPr bwMode="auto">
          <a:xfrm>
            <a:off x="3884613" y="8685213"/>
            <a:ext cx="2957512" cy="4429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defRPr>
            </a:lvl1pPr>
          </a:lstStyle>
          <a:p>
            <a:fld id="{0C51A3F6-953F-46D9-85B5-5E0ADC804086}" type="slidenum">
              <a:rPr lang="en-GB"/>
              <a:pPr/>
              <a:t>‹#›</a:t>
            </a:fld>
            <a:endParaRPr lang="en-GB"/>
          </a:p>
        </p:txBody>
      </p:sp>
    </p:spTree>
    <p:extLst>
      <p:ext uri="{BB962C8B-B14F-4D97-AF65-F5344CB8AC3E}">
        <p14:creationId xmlns:p14="http://schemas.microsoft.com/office/powerpoint/2010/main" val="315510012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5"/>
          <p:cNvSpPr>
            <a:spLocks noGrp="1" noChangeArrowheads="1"/>
          </p:cNvSpPr>
          <p:nvPr>
            <p:ph type="sldNum"/>
          </p:nvPr>
        </p:nvSpPr>
        <p:spPr>
          <a:ln/>
        </p:spPr>
        <p:txBody>
          <a:bodyPr/>
          <a:lstStyle/>
          <a:p>
            <a:fld id="{5CF48E51-0B7A-4782-9054-A4052601B178}" type="slidenum">
              <a:rPr lang="en-GB"/>
              <a:pPr/>
              <a:t>1</a:t>
            </a:fld>
            <a:endParaRPr lang="en-GB"/>
          </a:p>
        </p:txBody>
      </p:sp>
      <p:sp>
        <p:nvSpPr>
          <p:cNvPr id="25601" name="Text Box 1"/>
          <p:cNvSpPr txBox="1">
            <a:spLocks noChangeArrowheads="1"/>
          </p:cNvSpPr>
          <p:nvPr/>
        </p:nvSpPr>
        <p:spPr bwMode="auto">
          <a:xfrm>
            <a:off x="3884613" y="8685213"/>
            <a:ext cx="2963862" cy="449262"/>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59F8C89-858D-44B7-9D01-9D927B0FC259}"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GB" sz="1200">
              <a:solidFill>
                <a:srgbClr val="000000"/>
              </a:solidFill>
            </a:endParaRPr>
          </a:p>
        </p:txBody>
      </p:sp>
      <p:sp>
        <p:nvSpPr>
          <p:cNvPr id="25602" name="Text Box 2"/>
          <p:cNvSpPr txBox="1">
            <a:spLocks noChangeArrowheads="1"/>
          </p:cNvSpPr>
          <p:nvPr/>
        </p:nvSpPr>
        <p:spPr bwMode="auto">
          <a:xfrm>
            <a:off x="1139825"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5603" name="Rectangle 3"/>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72347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62D4840D-4B5B-4B31-9C9B-4A88CE9FBBCA}" type="slidenum">
              <a:rPr lang="en-GB"/>
              <a:pPr/>
              <a:t>10</a:t>
            </a:fld>
            <a:endParaRPr lang="en-GB"/>
          </a:p>
        </p:txBody>
      </p:sp>
      <p:sp>
        <p:nvSpPr>
          <p:cNvPr id="33793" name="Text Box 1"/>
          <p:cNvSpPr txBox="1">
            <a:spLocks noChangeArrowheads="1"/>
          </p:cNvSpPr>
          <p:nvPr/>
        </p:nvSpPr>
        <p:spPr bwMode="auto">
          <a:xfrm>
            <a:off x="1143000" y="685800"/>
            <a:ext cx="4564063" cy="3427413"/>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3794"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646569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0F14FEBE-E995-4FBD-AC00-13804D3C97B1}" type="slidenum">
              <a:rPr lang="en-GB"/>
              <a:pPr/>
              <a:t>11</a:t>
            </a:fld>
            <a:endParaRPr lang="en-GB"/>
          </a:p>
        </p:txBody>
      </p:sp>
      <p:sp>
        <p:nvSpPr>
          <p:cNvPr id="34817" name="Text Box 1"/>
          <p:cNvSpPr txBox="1">
            <a:spLocks noChangeArrowheads="1"/>
          </p:cNvSpPr>
          <p:nvPr/>
        </p:nvSpPr>
        <p:spPr bwMode="auto">
          <a:xfrm>
            <a:off x="1143000" y="685800"/>
            <a:ext cx="4564063" cy="3427413"/>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4818"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14789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FB0D6698-47EF-4124-B8F3-A1D956E03F86}" type="slidenum">
              <a:rPr lang="en-GB"/>
              <a:pPr/>
              <a:t>12</a:t>
            </a:fld>
            <a:endParaRPr lang="en-GB"/>
          </a:p>
        </p:txBody>
      </p:sp>
      <p:sp>
        <p:nvSpPr>
          <p:cNvPr id="35841" name="Text Box 1"/>
          <p:cNvSpPr txBox="1">
            <a:spLocks noChangeArrowheads="1"/>
          </p:cNvSpPr>
          <p:nvPr/>
        </p:nvSpPr>
        <p:spPr bwMode="auto">
          <a:xfrm>
            <a:off x="1143000" y="685800"/>
            <a:ext cx="4560888" cy="342423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5842"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299191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3C81815B-252B-4190-92A7-8E34A7DF949B}" type="slidenum">
              <a:rPr lang="en-GB"/>
              <a:pPr/>
              <a:t>13</a:t>
            </a:fld>
            <a:endParaRPr lang="en-GB"/>
          </a:p>
        </p:txBody>
      </p:sp>
      <p:sp>
        <p:nvSpPr>
          <p:cNvPr id="37889" name="Text Box 1"/>
          <p:cNvSpPr txBox="1">
            <a:spLocks noChangeArrowheads="1"/>
          </p:cNvSpPr>
          <p:nvPr/>
        </p:nvSpPr>
        <p:spPr bwMode="auto">
          <a:xfrm>
            <a:off x="1143000" y="685800"/>
            <a:ext cx="4564063" cy="3427413"/>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7890"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366872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468048A3-7749-4439-920D-50C611E121AA}" type="slidenum">
              <a:rPr lang="en-GB"/>
              <a:pPr/>
              <a:t>14</a:t>
            </a:fld>
            <a:endParaRPr lang="en-GB"/>
          </a:p>
        </p:txBody>
      </p:sp>
      <p:sp>
        <p:nvSpPr>
          <p:cNvPr id="38913" name="Text Box 1"/>
          <p:cNvSpPr txBox="1">
            <a:spLocks noChangeArrowheads="1"/>
          </p:cNvSpPr>
          <p:nvPr/>
        </p:nvSpPr>
        <p:spPr bwMode="auto">
          <a:xfrm>
            <a:off x="1143000" y="685800"/>
            <a:ext cx="4564063" cy="3427413"/>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8914"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028354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36819C28-E5FE-4667-9D0D-E87C58D38B8C}" type="slidenum">
              <a:rPr lang="en-GB"/>
              <a:pPr/>
              <a:t>15</a:t>
            </a:fld>
            <a:endParaRPr lang="en-GB"/>
          </a:p>
        </p:txBody>
      </p:sp>
      <p:sp>
        <p:nvSpPr>
          <p:cNvPr id="39937" name="Text Box 1"/>
          <p:cNvSpPr txBox="1">
            <a:spLocks noChangeArrowheads="1"/>
          </p:cNvSpPr>
          <p:nvPr/>
        </p:nvSpPr>
        <p:spPr bwMode="auto">
          <a:xfrm>
            <a:off x="1143000" y="685800"/>
            <a:ext cx="4564063" cy="3427413"/>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9938"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342811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CAF8F3A8-F143-416B-B9C4-107450633B58}" type="slidenum">
              <a:rPr lang="en-GB"/>
              <a:pPr/>
              <a:t>16</a:t>
            </a:fld>
            <a:endParaRPr lang="en-GB"/>
          </a:p>
        </p:txBody>
      </p:sp>
      <p:sp>
        <p:nvSpPr>
          <p:cNvPr id="36865" name="Text Box 1"/>
          <p:cNvSpPr txBox="1">
            <a:spLocks noChangeArrowheads="1"/>
          </p:cNvSpPr>
          <p:nvPr/>
        </p:nvSpPr>
        <p:spPr bwMode="auto">
          <a:xfrm>
            <a:off x="1143000" y="685800"/>
            <a:ext cx="4560888" cy="342423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6866"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490377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15"/>
          <p:cNvSpPr>
            <a:spLocks noGrp="1" noChangeArrowheads="1"/>
          </p:cNvSpPr>
          <p:nvPr>
            <p:ph type="sldNum"/>
          </p:nvPr>
        </p:nvSpPr>
        <p:spPr>
          <a:ln/>
        </p:spPr>
        <p:txBody>
          <a:bodyPr/>
          <a:lstStyle/>
          <a:p>
            <a:fld id="{FC50A0AF-4C4A-4E12-833F-0B9447315683}" type="slidenum">
              <a:rPr lang="en-GB"/>
              <a:pPr/>
              <a:t>17</a:t>
            </a:fld>
            <a:endParaRPr lang="en-GB"/>
          </a:p>
        </p:txBody>
      </p:sp>
      <p:sp>
        <p:nvSpPr>
          <p:cNvPr id="40961" name="Text Box 1"/>
          <p:cNvSpPr txBox="1">
            <a:spLocks noChangeArrowheads="1"/>
          </p:cNvSpPr>
          <p:nvPr/>
        </p:nvSpPr>
        <p:spPr bwMode="auto">
          <a:xfrm>
            <a:off x="3884613" y="8685213"/>
            <a:ext cx="2963862" cy="449262"/>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A460792-95FE-4361-9478-40EB1B555ED9}"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17</a:t>
            </a:fld>
            <a:endParaRPr lang="en-GB" sz="1200">
              <a:solidFill>
                <a:srgbClr val="000000"/>
              </a:solidFill>
            </a:endParaRPr>
          </a:p>
        </p:txBody>
      </p:sp>
      <p:sp>
        <p:nvSpPr>
          <p:cNvPr id="40962" name="Text Box 2"/>
          <p:cNvSpPr txBox="1">
            <a:spLocks noChangeArrowheads="1"/>
          </p:cNvSpPr>
          <p:nvPr/>
        </p:nvSpPr>
        <p:spPr bwMode="auto">
          <a:xfrm>
            <a:off x="3884613" y="8685213"/>
            <a:ext cx="2965450" cy="450850"/>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C06C03B-51C4-4830-88F3-A2E663A7ABE7}"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17</a:t>
            </a:fld>
            <a:endParaRPr lang="en-GB" sz="1200">
              <a:solidFill>
                <a:srgbClr val="000000"/>
              </a:solidFill>
            </a:endParaRPr>
          </a:p>
        </p:txBody>
      </p:sp>
      <p:sp>
        <p:nvSpPr>
          <p:cNvPr id="40963" name="Text Box 3"/>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0964" name="Text Box 4"/>
          <p:cNvSpPr txBox="1">
            <a:spLocks noGrp="1" noChangeArrowheads="1"/>
          </p:cNvSpPr>
          <p:nvPr>
            <p:ph type="body"/>
          </p:nvPr>
        </p:nvSpPr>
        <p:spPr bwMode="auto">
          <a:xfrm>
            <a:off x="685800" y="4343400"/>
            <a:ext cx="5484813" cy="4114800"/>
          </a:xfrm>
          <a:prstGeom prst="rect">
            <a:avLst/>
          </a:prstGeom>
          <a:noFill/>
          <a:ln>
            <a:round/>
            <a:headEnd/>
            <a:tailEnd/>
          </a:ln>
        </p:spPr>
        <p:txBody>
          <a:bodyPr lIns="0" tIns="0" rIns="0" bIns="0"/>
          <a:lstStyle/>
          <a:p>
            <a:pPr>
              <a:lnSpc>
                <a:spcPct val="93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ea typeface="Bitstream Vera Sans" charset="0"/>
                <a:cs typeface="Bitstream Vera Sans" charset="0"/>
              </a:rPr>
              <a:t>There are 3 main different ways to do DNS cache poisoning. The first relies on redirecting the nameserver of the attacker's domain to the nameserver of the target domain, and then assigning this target nameserver a fake IP address. The second variant relies on redirecting the nameserver of another, unrelated domain to a fake nameserver. The third variant just involves “racing” the real nameserver to give an answer.</a:t>
            </a:r>
          </a:p>
        </p:txBody>
      </p:sp>
    </p:spTree>
    <p:extLst>
      <p:ext uri="{BB962C8B-B14F-4D97-AF65-F5344CB8AC3E}">
        <p14:creationId xmlns:p14="http://schemas.microsoft.com/office/powerpoint/2010/main" val="2970790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15"/>
          <p:cNvSpPr>
            <a:spLocks noGrp="1" noChangeArrowheads="1"/>
          </p:cNvSpPr>
          <p:nvPr>
            <p:ph type="sldNum"/>
          </p:nvPr>
        </p:nvSpPr>
        <p:spPr>
          <a:ln/>
        </p:spPr>
        <p:txBody>
          <a:bodyPr/>
          <a:lstStyle/>
          <a:p>
            <a:fld id="{34094CC4-9B7F-4C1C-8B03-EE504C84D0F7}" type="slidenum">
              <a:rPr lang="en-GB"/>
              <a:pPr/>
              <a:t>18</a:t>
            </a:fld>
            <a:endParaRPr lang="en-GB"/>
          </a:p>
        </p:txBody>
      </p:sp>
      <p:sp>
        <p:nvSpPr>
          <p:cNvPr id="41985" name="Text Box 1"/>
          <p:cNvSpPr txBox="1">
            <a:spLocks noChangeArrowheads="1"/>
          </p:cNvSpPr>
          <p:nvPr/>
        </p:nvSpPr>
        <p:spPr bwMode="auto">
          <a:xfrm>
            <a:off x="3884613" y="8685213"/>
            <a:ext cx="2963862" cy="449262"/>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B45AEBC-4478-46CA-B119-6C6784C00EFE}"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GB" sz="1200">
              <a:solidFill>
                <a:srgbClr val="000000"/>
              </a:solidFill>
            </a:endParaRPr>
          </a:p>
        </p:txBody>
      </p:sp>
      <p:sp>
        <p:nvSpPr>
          <p:cNvPr id="41986" name="Text Box 2"/>
          <p:cNvSpPr txBox="1">
            <a:spLocks noChangeArrowheads="1"/>
          </p:cNvSpPr>
          <p:nvPr/>
        </p:nvSpPr>
        <p:spPr bwMode="auto">
          <a:xfrm>
            <a:off x="3884613" y="8685213"/>
            <a:ext cx="2965450" cy="450850"/>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7C9B7AB-0220-4497-86BE-1D2CF1ED0B3B}"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GB" sz="1200">
              <a:solidFill>
                <a:srgbClr val="000000"/>
              </a:solidFill>
            </a:endParaRPr>
          </a:p>
        </p:txBody>
      </p:sp>
      <p:sp>
        <p:nvSpPr>
          <p:cNvPr id="41987" name="Text Box 3"/>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1988" name="Text Box 4"/>
          <p:cNvSpPr txBox="1">
            <a:spLocks noGrp="1" noChangeArrowheads="1"/>
          </p:cNvSpPr>
          <p:nvPr>
            <p:ph type="body"/>
          </p:nvPr>
        </p:nvSpPr>
        <p:spPr bwMode="auto">
          <a:xfrm>
            <a:off x="685800" y="4343400"/>
            <a:ext cx="5484813" cy="4114800"/>
          </a:xfrm>
          <a:prstGeom prst="rect">
            <a:avLst/>
          </a:prstGeom>
          <a:noFill/>
          <a:ln>
            <a:round/>
            <a:headEnd/>
            <a:tailEnd/>
          </a:ln>
        </p:spPr>
        <p:txBody>
          <a:bodyPr lIns="0" tIns="0" rIns="0" bIns="0"/>
          <a:lstStyle/>
          <a:p>
            <a:pPr>
              <a:lnSpc>
                <a:spcPct val="93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ea typeface="Bitstream Vera Sans" charset="0"/>
                <a:cs typeface="Bitstream Vera Sans" charset="0"/>
              </a:rPr>
              <a:t>There are 3 main different ways to do DNS cache poisoning. The first relies on redirecting the nameserver of the attacker's domain to the nameserver of the target domain, and then assigning this target nameserver a fake IP address. The second variant relies on redirecting the nameserver of another, unrelated domain to a fake nameserver. The third variant just involves “racing” the real nameserver to give an answer.</a:t>
            </a:r>
          </a:p>
        </p:txBody>
      </p:sp>
    </p:spTree>
    <p:extLst>
      <p:ext uri="{BB962C8B-B14F-4D97-AF65-F5344CB8AC3E}">
        <p14:creationId xmlns:p14="http://schemas.microsoft.com/office/powerpoint/2010/main" val="2602692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5"/>
          <p:cNvSpPr>
            <a:spLocks noGrp="1" noChangeArrowheads="1"/>
          </p:cNvSpPr>
          <p:nvPr>
            <p:ph type="sldNum"/>
          </p:nvPr>
        </p:nvSpPr>
        <p:spPr>
          <a:ln/>
        </p:spPr>
        <p:txBody>
          <a:bodyPr/>
          <a:lstStyle/>
          <a:p>
            <a:fld id="{66563DD0-63EF-4A44-BBDC-1D522DAC6B62}" type="slidenum">
              <a:rPr lang="en-GB"/>
              <a:pPr/>
              <a:t>19</a:t>
            </a:fld>
            <a:endParaRPr lang="en-GB"/>
          </a:p>
        </p:txBody>
      </p:sp>
      <p:sp>
        <p:nvSpPr>
          <p:cNvPr id="45057" name="Text Box 1"/>
          <p:cNvSpPr txBox="1">
            <a:spLocks noChangeArrowheads="1"/>
          </p:cNvSpPr>
          <p:nvPr/>
        </p:nvSpPr>
        <p:spPr bwMode="auto">
          <a:xfrm>
            <a:off x="3884613" y="8685213"/>
            <a:ext cx="2963862" cy="449262"/>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D634828-EDDD-4969-BD01-5C40124A05C5}"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19</a:t>
            </a:fld>
            <a:endParaRPr lang="en-GB" sz="1200">
              <a:solidFill>
                <a:srgbClr val="000000"/>
              </a:solidFill>
            </a:endParaRPr>
          </a:p>
        </p:txBody>
      </p:sp>
      <p:sp>
        <p:nvSpPr>
          <p:cNvPr id="45058" name="Text Box 2"/>
          <p:cNvSpPr txBox="1">
            <a:spLocks noChangeArrowheads="1"/>
          </p:cNvSpPr>
          <p:nvPr/>
        </p:nvSpPr>
        <p:spPr bwMode="auto">
          <a:xfrm>
            <a:off x="1139825"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5059" name="Rectangle 3"/>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289638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15"/>
          <p:cNvSpPr>
            <a:spLocks noGrp="1" noChangeArrowheads="1"/>
          </p:cNvSpPr>
          <p:nvPr>
            <p:ph type="sldNum"/>
          </p:nvPr>
        </p:nvSpPr>
        <p:spPr>
          <a:ln/>
        </p:spPr>
        <p:txBody>
          <a:bodyPr/>
          <a:lstStyle/>
          <a:p>
            <a:fld id="{924C82D3-13FD-4BA7-A893-1C1B88783FC6}" type="slidenum">
              <a:rPr lang="en-GB"/>
              <a:pPr/>
              <a:t>2</a:t>
            </a:fld>
            <a:endParaRPr lang="en-GB"/>
          </a:p>
        </p:txBody>
      </p:sp>
      <p:sp>
        <p:nvSpPr>
          <p:cNvPr id="26625" name="Text Box 1"/>
          <p:cNvSpPr txBox="1">
            <a:spLocks noChangeArrowheads="1"/>
          </p:cNvSpPr>
          <p:nvPr/>
        </p:nvSpPr>
        <p:spPr bwMode="auto">
          <a:xfrm>
            <a:off x="3884613" y="8685213"/>
            <a:ext cx="2963862" cy="449262"/>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57C30CD-8DA3-489D-96D9-9BC2A23C281D}"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GB" sz="1200">
              <a:solidFill>
                <a:srgbClr val="000000"/>
              </a:solidFill>
            </a:endParaRPr>
          </a:p>
        </p:txBody>
      </p:sp>
      <p:sp>
        <p:nvSpPr>
          <p:cNvPr id="26626" name="Text Box 2"/>
          <p:cNvSpPr txBox="1">
            <a:spLocks noChangeArrowheads="1"/>
          </p:cNvSpPr>
          <p:nvPr/>
        </p:nvSpPr>
        <p:spPr bwMode="auto">
          <a:xfrm>
            <a:off x="3884613" y="8685213"/>
            <a:ext cx="2965450" cy="450850"/>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AF591E5-93A7-4A68-ABFF-AD057F0B5740}"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GB" sz="1200">
              <a:solidFill>
                <a:srgbClr val="000000"/>
              </a:solidFill>
            </a:endParaRPr>
          </a:p>
        </p:txBody>
      </p:sp>
      <p:sp>
        <p:nvSpPr>
          <p:cNvPr id="26627" name="Text Box 3"/>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6628" name="Rectangle 4"/>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407403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5"/>
          <p:cNvSpPr>
            <a:spLocks noGrp="1" noChangeArrowheads="1"/>
          </p:cNvSpPr>
          <p:nvPr>
            <p:ph type="sldNum"/>
          </p:nvPr>
        </p:nvSpPr>
        <p:spPr>
          <a:ln/>
        </p:spPr>
        <p:txBody>
          <a:bodyPr/>
          <a:lstStyle/>
          <a:p>
            <a:fld id="{F4E7CD2F-C00D-4D97-B0AC-7CFFE687693F}" type="slidenum">
              <a:rPr lang="en-GB"/>
              <a:pPr/>
              <a:t>20</a:t>
            </a:fld>
            <a:endParaRPr lang="en-GB"/>
          </a:p>
        </p:txBody>
      </p:sp>
      <p:sp>
        <p:nvSpPr>
          <p:cNvPr id="46081" name="Text Box 1"/>
          <p:cNvSpPr txBox="1">
            <a:spLocks noChangeArrowheads="1"/>
          </p:cNvSpPr>
          <p:nvPr/>
        </p:nvSpPr>
        <p:spPr bwMode="auto">
          <a:xfrm>
            <a:off x="3884613" y="8685213"/>
            <a:ext cx="2963862" cy="449262"/>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BB75FEA-AA92-4E25-91FA-46F6195934BF}"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20</a:t>
            </a:fld>
            <a:endParaRPr lang="en-GB" sz="1200">
              <a:solidFill>
                <a:srgbClr val="000000"/>
              </a:solidFill>
            </a:endParaRPr>
          </a:p>
        </p:txBody>
      </p:sp>
      <p:sp>
        <p:nvSpPr>
          <p:cNvPr id="46082" name="Text Box 2"/>
          <p:cNvSpPr txBox="1">
            <a:spLocks noChangeArrowheads="1"/>
          </p:cNvSpPr>
          <p:nvPr/>
        </p:nvSpPr>
        <p:spPr bwMode="auto">
          <a:xfrm>
            <a:off x="1139825"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6083" name="Rectangle 3"/>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583550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9C78C562-8734-4A04-A181-A9876D567DF5}" type="slidenum">
              <a:rPr lang="en-GB"/>
              <a:pPr/>
              <a:t>21</a:t>
            </a:fld>
            <a:endParaRPr lang="en-GB"/>
          </a:p>
        </p:txBody>
      </p:sp>
      <p:sp>
        <p:nvSpPr>
          <p:cNvPr id="47105" name="Text Box 1"/>
          <p:cNvSpPr txBox="1">
            <a:spLocks noChangeArrowheads="1"/>
          </p:cNvSpPr>
          <p:nvPr/>
        </p:nvSpPr>
        <p:spPr bwMode="auto">
          <a:xfrm>
            <a:off x="1143000" y="685800"/>
            <a:ext cx="4562475" cy="342582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7106"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060394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41413" y="685800"/>
            <a:ext cx="4560887" cy="3421063"/>
          </a:xfrm>
          <a:ln/>
        </p:spPr>
      </p:sp>
      <p:sp>
        <p:nvSpPr>
          <p:cNvPr id="52227" name="Notes Placeholder 2"/>
          <p:cNvSpPr>
            <a:spLocks noGrp="1"/>
          </p:cNvSpPr>
          <p:nvPr>
            <p:ph type="body" idx="1"/>
          </p:nvPr>
        </p:nvSpPr>
        <p:spPr>
          <a:noFill/>
          <a:ln/>
        </p:spPr>
        <p:txBody>
          <a:bodyPr/>
          <a:lstStyle/>
          <a:p>
            <a:endParaRPr lang="it-IT" smtClean="0"/>
          </a:p>
        </p:txBody>
      </p:sp>
      <p:sp>
        <p:nvSpPr>
          <p:cNvPr id="52228" name="Slide Number Placeholder 3"/>
          <p:cNvSpPr>
            <a:spLocks noGrp="1"/>
          </p:cNvSpPr>
          <p:nvPr>
            <p:ph type="sldNum" sz="quarter" idx="5"/>
          </p:nvPr>
        </p:nvSpPr>
        <p:spPr>
          <a:noFill/>
        </p:spPr>
        <p:txBody>
          <a:bodyPr/>
          <a:lstStyle/>
          <a:p>
            <a:fld id="{492C297A-6FA0-4D65-A70A-6B9FAF1956C4}" type="slidenum">
              <a:rPr lang="en-US" smtClean="0">
                <a:ea typeface="ヒラギノ角ゴ Pro W3" charset="0"/>
                <a:cs typeface="ヒラギノ角ゴ Pro W3" charset="0"/>
              </a:rPr>
              <a:pPr/>
              <a:t>22</a:t>
            </a:fld>
            <a:endParaRPr lang="en-US" smtClean="0">
              <a:ea typeface="ヒラギノ角ゴ Pro W3" charset="0"/>
              <a:cs typeface="ヒラギノ角ゴ Pro W3" charset="0"/>
            </a:endParaRPr>
          </a:p>
        </p:txBody>
      </p:sp>
    </p:spTree>
    <p:extLst>
      <p:ext uri="{BB962C8B-B14F-4D97-AF65-F5344CB8AC3E}">
        <p14:creationId xmlns:p14="http://schemas.microsoft.com/office/powerpoint/2010/main" val="2296565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695325"/>
            <a:ext cx="1588" cy="158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21507" name="Rectangle 3"/>
          <p:cNvSpPr>
            <a:spLocks noGrp="1" noChangeArrowheads="1"/>
          </p:cNvSpPr>
          <p:nvPr>
            <p:ph type="body"/>
          </p:nvPr>
        </p:nvSpPr>
        <p:spPr>
          <a:xfrm>
            <a:off x="914400" y="4343400"/>
            <a:ext cx="5013325" cy="4114800"/>
          </a:xfrm>
          <a:noFill/>
          <a:ln/>
        </p:spPr>
        <p:txBody>
          <a:bodyPr wrap="none" anchor="ctr"/>
          <a:lstStyle/>
          <a:p>
            <a:endParaRPr lang="en-US" smtClean="0"/>
          </a:p>
        </p:txBody>
      </p:sp>
    </p:spTree>
    <p:extLst>
      <p:ext uri="{BB962C8B-B14F-4D97-AF65-F5344CB8AC3E}">
        <p14:creationId xmlns:p14="http://schemas.microsoft.com/office/powerpoint/2010/main" val="703879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2531" name="Rectangle 2"/>
          <p:cNvSpPr>
            <a:spLocks noGrp="1" noChangeArrowheads="1"/>
          </p:cNvSpPr>
          <p:nvPr>
            <p:ph type="body" idx="1"/>
          </p:nvPr>
        </p:nvSpPr>
        <p:spPr>
          <a:xfrm>
            <a:off x="685800" y="4343400"/>
            <a:ext cx="5486400" cy="4114800"/>
          </a:xfrm>
          <a:noFill/>
          <a:ln/>
        </p:spPr>
        <p:txBody>
          <a:bodyPr wrap="none" anchor="ctr"/>
          <a:lstStyle/>
          <a:p>
            <a:endParaRPr lang="en-US" smtClean="0"/>
          </a:p>
        </p:txBody>
      </p:sp>
    </p:spTree>
    <p:extLst>
      <p:ext uri="{BB962C8B-B14F-4D97-AF65-F5344CB8AC3E}">
        <p14:creationId xmlns:p14="http://schemas.microsoft.com/office/powerpoint/2010/main" val="1148965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3555" name="Rectangle 2"/>
          <p:cNvSpPr>
            <a:spLocks noGrp="1" noChangeArrowheads="1"/>
          </p:cNvSpPr>
          <p:nvPr>
            <p:ph type="body" idx="1"/>
          </p:nvPr>
        </p:nvSpPr>
        <p:spPr>
          <a:xfrm>
            <a:off x="685800" y="4343400"/>
            <a:ext cx="5486400" cy="4114800"/>
          </a:xfrm>
          <a:noFill/>
          <a:ln/>
        </p:spPr>
        <p:txBody>
          <a:bodyPr wrap="none" anchor="ctr"/>
          <a:lstStyle/>
          <a:p>
            <a:endParaRPr lang="en-US" smtClean="0"/>
          </a:p>
        </p:txBody>
      </p:sp>
    </p:spTree>
    <p:extLst>
      <p:ext uri="{BB962C8B-B14F-4D97-AF65-F5344CB8AC3E}">
        <p14:creationId xmlns:p14="http://schemas.microsoft.com/office/powerpoint/2010/main" val="3149993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4579" name="Rectangle 2"/>
          <p:cNvSpPr>
            <a:spLocks noGrp="1" noChangeArrowheads="1"/>
          </p:cNvSpPr>
          <p:nvPr>
            <p:ph type="body" idx="1"/>
          </p:nvPr>
        </p:nvSpPr>
        <p:spPr>
          <a:xfrm>
            <a:off x="685800" y="4343400"/>
            <a:ext cx="5486400" cy="4114800"/>
          </a:xfrm>
          <a:noFill/>
          <a:ln/>
        </p:spPr>
        <p:txBody>
          <a:bodyPr wrap="none" anchor="ctr"/>
          <a:lstStyle/>
          <a:p>
            <a:endParaRPr lang="en-US" smtClean="0"/>
          </a:p>
        </p:txBody>
      </p:sp>
    </p:spTree>
    <p:extLst>
      <p:ext uri="{BB962C8B-B14F-4D97-AF65-F5344CB8AC3E}">
        <p14:creationId xmlns:p14="http://schemas.microsoft.com/office/powerpoint/2010/main" val="336614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143000" y="685800"/>
            <a:ext cx="4557713"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5603" name="Rectangle 3"/>
          <p:cNvSpPr>
            <a:spLocks noGrp="1" noChangeArrowheads="1"/>
          </p:cNvSpPr>
          <p:nvPr>
            <p:ph type="body"/>
          </p:nvPr>
        </p:nvSpPr>
        <p:spPr>
          <a:xfrm>
            <a:off x="914400" y="4343400"/>
            <a:ext cx="5013325" cy="4114800"/>
          </a:xfrm>
          <a:noFill/>
          <a:ln/>
        </p:spPr>
        <p:txBody>
          <a:bodyPr wrap="none" anchor="ctr"/>
          <a:lstStyle/>
          <a:p>
            <a:endParaRPr lang="en-US" smtClean="0"/>
          </a:p>
        </p:txBody>
      </p:sp>
    </p:spTree>
    <p:extLst>
      <p:ext uri="{BB962C8B-B14F-4D97-AF65-F5344CB8AC3E}">
        <p14:creationId xmlns:p14="http://schemas.microsoft.com/office/powerpoint/2010/main" val="1816113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35063" y="685800"/>
            <a:ext cx="4572000" cy="3429000"/>
          </a:xfrm>
        </p:spPr>
      </p:sp>
      <p:sp>
        <p:nvSpPr>
          <p:cNvPr id="29699" name="Rectangle 3"/>
          <p:cNvSpPr>
            <a:spLocks noGrp="1" noChangeArrowheads="1"/>
          </p:cNvSpPr>
          <p:nvPr>
            <p:ph type="body" idx="1"/>
          </p:nvPr>
        </p:nvSpPr>
        <p:spPr>
          <a:xfrm>
            <a:off x="914400" y="4343400"/>
            <a:ext cx="5013325" cy="4024313"/>
          </a:xfrm>
          <a:noFill/>
          <a:ln/>
        </p:spPr>
        <p:txBody>
          <a:bodyPr wrap="none" anchor="ctr"/>
          <a:lstStyle/>
          <a:p>
            <a:endParaRPr lang="en-US" smtClean="0"/>
          </a:p>
        </p:txBody>
      </p:sp>
    </p:spTree>
    <p:extLst>
      <p:ext uri="{BB962C8B-B14F-4D97-AF65-F5344CB8AC3E}">
        <p14:creationId xmlns:p14="http://schemas.microsoft.com/office/powerpoint/2010/main" val="2409773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143000" y="685800"/>
            <a:ext cx="4557713"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6627" name="Rectangle 3"/>
          <p:cNvSpPr>
            <a:spLocks noGrp="1" noChangeArrowheads="1"/>
          </p:cNvSpPr>
          <p:nvPr>
            <p:ph type="body"/>
          </p:nvPr>
        </p:nvSpPr>
        <p:spPr>
          <a:xfrm>
            <a:off x="914400" y="4343400"/>
            <a:ext cx="5013325" cy="4114800"/>
          </a:xfrm>
          <a:noFill/>
          <a:ln/>
        </p:spPr>
        <p:txBody>
          <a:bodyPr wrap="none" anchor="ctr"/>
          <a:lstStyle/>
          <a:p>
            <a:endParaRPr lang="en-US" smtClean="0"/>
          </a:p>
        </p:txBody>
      </p:sp>
    </p:spTree>
    <p:extLst>
      <p:ext uri="{BB962C8B-B14F-4D97-AF65-F5344CB8AC3E}">
        <p14:creationId xmlns:p14="http://schemas.microsoft.com/office/powerpoint/2010/main" val="199844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15"/>
          <p:cNvSpPr>
            <a:spLocks noGrp="1" noChangeArrowheads="1"/>
          </p:cNvSpPr>
          <p:nvPr>
            <p:ph type="sldNum"/>
          </p:nvPr>
        </p:nvSpPr>
        <p:spPr>
          <a:ln/>
        </p:spPr>
        <p:txBody>
          <a:bodyPr/>
          <a:lstStyle/>
          <a:p>
            <a:fld id="{924C82D3-13FD-4BA7-A893-1C1B88783FC6}" type="slidenum">
              <a:rPr lang="en-GB"/>
              <a:pPr/>
              <a:t>3</a:t>
            </a:fld>
            <a:endParaRPr lang="en-GB"/>
          </a:p>
        </p:txBody>
      </p:sp>
      <p:sp>
        <p:nvSpPr>
          <p:cNvPr id="26625" name="Text Box 1"/>
          <p:cNvSpPr txBox="1">
            <a:spLocks noChangeArrowheads="1"/>
          </p:cNvSpPr>
          <p:nvPr/>
        </p:nvSpPr>
        <p:spPr bwMode="auto">
          <a:xfrm>
            <a:off x="3884613" y="8685213"/>
            <a:ext cx="2963862" cy="449262"/>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57C30CD-8DA3-489D-96D9-9BC2A23C281D}"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a:t>
            </a:fld>
            <a:endParaRPr lang="en-GB" sz="1200">
              <a:solidFill>
                <a:srgbClr val="000000"/>
              </a:solidFill>
            </a:endParaRPr>
          </a:p>
        </p:txBody>
      </p:sp>
      <p:sp>
        <p:nvSpPr>
          <p:cNvPr id="26626" name="Text Box 2"/>
          <p:cNvSpPr txBox="1">
            <a:spLocks noChangeArrowheads="1"/>
          </p:cNvSpPr>
          <p:nvPr/>
        </p:nvSpPr>
        <p:spPr bwMode="auto">
          <a:xfrm>
            <a:off x="3884613" y="8685213"/>
            <a:ext cx="2965450" cy="450850"/>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AF591E5-93A7-4A68-ABFF-AD057F0B5740}"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a:t>
            </a:fld>
            <a:endParaRPr lang="en-GB" sz="1200">
              <a:solidFill>
                <a:srgbClr val="000000"/>
              </a:solidFill>
            </a:endParaRPr>
          </a:p>
        </p:txBody>
      </p:sp>
      <p:sp>
        <p:nvSpPr>
          <p:cNvPr id="26627" name="Text Box 3"/>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6628" name="Rectangle 4"/>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458673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143000" y="685800"/>
            <a:ext cx="4557713"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7651" name="Rectangle 3"/>
          <p:cNvSpPr>
            <a:spLocks noGrp="1" noChangeArrowheads="1"/>
          </p:cNvSpPr>
          <p:nvPr>
            <p:ph type="body"/>
          </p:nvPr>
        </p:nvSpPr>
        <p:spPr>
          <a:xfrm>
            <a:off x="914400" y="4343400"/>
            <a:ext cx="5013325" cy="4114800"/>
          </a:xfrm>
          <a:noFill/>
          <a:ln/>
        </p:spPr>
        <p:txBody>
          <a:bodyPr wrap="none" anchor="ctr"/>
          <a:lstStyle/>
          <a:p>
            <a:endParaRPr lang="en-US" smtClean="0"/>
          </a:p>
        </p:txBody>
      </p:sp>
    </p:spTree>
    <p:extLst>
      <p:ext uri="{BB962C8B-B14F-4D97-AF65-F5344CB8AC3E}">
        <p14:creationId xmlns:p14="http://schemas.microsoft.com/office/powerpoint/2010/main" val="24233788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35063" y="685800"/>
            <a:ext cx="4572000" cy="3429000"/>
          </a:xfrm>
        </p:spPr>
      </p:sp>
      <p:sp>
        <p:nvSpPr>
          <p:cNvPr id="28675" name="Rectangle 3"/>
          <p:cNvSpPr>
            <a:spLocks noGrp="1" noChangeArrowheads="1"/>
          </p:cNvSpPr>
          <p:nvPr>
            <p:ph type="body" idx="1"/>
          </p:nvPr>
        </p:nvSpPr>
        <p:spPr>
          <a:xfrm>
            <a:off x="914400" y="4343400"/>
            <a:ext cx="5013325" cy="4024313"/>
          </a:xfrm>
          <a:noFill/>
          <a:ln/>
        </p:spPr>
        <p:txBody>
          <a:bodyPr wrap="none" anchor="ctr"/>
          <a:lstStyle/>
          <a:p>
            <a:endParaRPr lang="en-US" smtClean="0"/>
          </a:p>
        </p:txBody>
      </p:sp>
    </p:spTree>
    <p:extLst>
      <p:ext uri="{BB962C8B-B14F-4D97-AF65-F5344CB8AC3E}">
        <p14:creationId xmlns:p14="http://schemas.microsoft.com/office/powerpoint/2010/main" val="78087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6998F76C-1B81-4CC6-8653-43CEC541C321}" type="slidenum">
              <a:rPr lang="en-GB"/>
              <a:pPr/>
              <a:t>4</a:t>
            </a:fld>
            <a:endParaRPr lang="en-GB"/>
          </a:p>
        </p:txBody>
      </p:sp>
      <p:sp>
        <p:nvSpPr>
          <p:cNvPr id="27649" name="Text Box 1"/>
          <p:cNvSpPr txBox="1">
            <a:spLocks noChangeArrowheads="1"/>
          </p:cNvSpPr>
          <p:nvPr/>
        </p:nvSpPr>
        <p:spPr bwMode="auto">
          <a:xfrm>
            <a:off x="1143000" y="685800"/>
            <a:ext cx="4564063" cy="3427413"/>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7650"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192295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3D1944A8-5B0C-498F-8D07-A9F1EFC0F678}" type="slidenum">
              <a:rPr lang="en-GB"/>
              <a:pPr/>
              <a:t>5</a:t>
            </a:fld>
            <a:endParaRPr lang="en-GB"/>
          </a:p>
        </p:txBody>
      </p:sp>
      <p:sp>
        <p:nvSpPr>
          <p:cNvPr id="28673" name="Text Box 1"/>
          <p:cNvSpPr txBox="1">
            <a:spLocks noChangeArrowheads="1"/>
          </p:cNvSpPr>
          <p:nvPr/>
        </p:nvSpPr>
        <p:spPr bwMode="auto">
          <a:xfrm>
            <a:off x="1143000" y="685800"/>
            <a:ext cx="4564063" cy="3427413"/>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8674"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1650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15"/>
          <p:cNvSpPr>
            <a:spLocks noGrp="1" noChangeArrowheads="1"/>
          </p:cNvSpPr>
          <p:nvPr>
            <p:ph type="sldNum"/>
          </p:nvPr>
        </p:nvSpPr>
        <p:spPr>
          <a:ln/>
        </p:spPr>
        <p:txBody>
          <a:bodyPr/>
          <a:lstStyle/>
          <a:p>
            <a:fld id="{835C0DB3-D9A7-4BB0-8C2E-B6C3CFF9BD99}" type="slidenum">
              <a:rPr lang="en-GB"/>
              <a:pPr/>
              <a:t>6</a:t>
            </a:fld>
            <a:endParaRPr lang="en-GB"/>
          </a:p>
        </p:txBody>
      </p:sp>
      <p:sp>
        <p:nvSpPr>
          <p:cNvPr id="29697" name="Text Box 1"/>
          <p:cNvSpPr txBox="1">
            <a:spLocks noChangeArrowheads="1"/>
          </p:cNvSpPr>
          <p:nvPr/>
        </p:nvSpPr>
        <p:spPr bwMode="auto">
          <a:xfrm>
            <a:off x="3884613" y="8685213"/>
            <a:ext cx="2963862" cy="449262"/>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EE2BCCA-9B4E-43D0-AD4D-1A0EA1C3448B}"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GB" sz="1200">
              <a:solidFill>
                <a:srgbClr val="000000"/>
              </a:solidFill>
            </a:endParaRPr>
          </a:p>
        </p:txBody>
      </p:sp>
      <p:sp>
        <p:nvSpPr>
          <p:cNvPr id="29698" name="Text Box 2"/>
          <p:cNvSpPr txBox="1">
            <a:spLocks noChangeArrowheads="1"/>
          </p:cNvSpPr>
          <p:nvPr/>
        </p:nvSpPr>
        <p:spPr bwMode="auto">
          <a:xfrm>
            <a:off x="3884613" y="8685213"/>
            <a:ext cx="2965450" cy="450850"/>
          </a:xfrm>
          <a:prstGeom prst="rect">
            <a:avLst/>
          </a:prstGeom>
          <a:noFill/>
          <a:ln w="9525">
            <a:noFill/>
            <a:round/>
            <a:headEnd/>
            <a:tailEnd/>
          </a:ln>
          <a:effectLst/>
        </p:spPr>
        <p:txBody>
          <a:bodyPr lIns="90000" tIns="46800" rIns="90000" bIns="46800" anchor="b"/>
          <a:lstStyle/>
          <a:p>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C11C998-3E57-4743-9A50-EB0C4EC94866}" type="slidenum">
              <a:rPr lang="en-GB" sz="1200">
                <a:solidFill>
                  <a:srgbClr val="000000"/>
                </a:solidFill>
              </a:rPr>
              <a: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GB" sz="1200">
              <a:solidFill>
                <a:srgbClr val="000000"/>
              </a:solidFill>
            </a:endParaRPr>
          </a:p>
        </p:txBody>
      </p:sp>
      <p:sp>
        <p:nvSpPr>
          <p:cNvPr id="29699" name="Text Box 3"/>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0" name="Rectangle 4"/>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1063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DC6FF279-0DB8-4652-BECE-FFC3504CF5CE}" type="slidenum">
              <a:rPr lang="en-GB"/>
              <a:pPr/>
              <a:t>7</a:t>
            </a:fld>
            <a:endParaRPr lang="en-GB"/>
          </a:p>
        </p:txBody>
      </p:sp>
      <p:sp>
        <p:nvSpPr>
          <p:cNvPr id="30721" name="Text Box 1"/>
          <p:cNvSpPr txBox="1">
            <a:spLocks noChangeArrowheads="1"/>
          </p:cNvSpPr>
          <p:nvPr/>
        </p:nvSpPr>
        <p:spPr bwMode="auto">
          <a:xfrm>
            <a:off x="1143000" y="685800"/>
            <a:ext cx="4560888" cy="342423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0722"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9548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96B4D61E-063E-437B-A941-41D4A8A832E3}" type="slidenum">
              <a:rPr lang="en-GB"/>
              <a:pPr/>
              <a:t>8</a:t>
            </a:fld>
            <a:endParaRPr lang="en-GB"/>
          </a:p>
        </p:txBody>
      </p:sp>
      <p:sp>
        <p:nvSpPr>
          <p:cNvPr id="31745" name="Text Box 1"/>
          <p:cNvSpPr txBox="1">
            <a:spLocks noChangeArrowheads="1"/>
          </p:cNvSpPr>
          <p:nvPr/>
        </p:nvSpPr>
        <p:spPr bwMode="auto">
          <a:xfrm>
            <a:off x="1143000" y="685800"/>
            <a:ext cx="4564063" cy="3427413"/>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1746"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886564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9E823DDC-7741-4A36-8489-AF3F10E6BD36}" type="slidenum">
              <a:rPr lang="en-GB"/>
              <a:pPr/>
              <a:t>9</a:t>
            </a:fld>
            <a:endParaRPr lang="en-GB"/>
          </a:p>
        </p:txBody>
      </p:sp>
      <p:sp>
        <p:nvSpPr>
          <p:cNvPr id="32769" name="Text Box 1"/>
          <p:cNvSpPr txBox="1">
            <a:spLocks noChangeArrowheads="1"/>
          </p:cNvSpPr>
          <p:nvPr/>
        </p:nvSpPr>
        <p:spPr bwMode="auto">
          <a:xfrm>
            <a:off x="1143000" y="685800"/>
            <a:ext cx="4564063" cy="3427413"/>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2770" name="Rectangle 2"/>
          <p:cNvSpPr txBox="1">
            <a:spLocks noGrp="1" noChangeArrowheads="1"/>
          </p:cNvSpPr>
          <p:nvPr>
            <p:ph type="body"/>
          </p:nvPr>
        </p:nvSpPr>
        <p:spPr bwMode="auto">
          <a:xfrm>
            <a:off x="685800" y="4343400"/>
            <a:ext cx="5473700" cy="420211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91414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fld id="{34AF3E05-6FBC-43C6-BDCE-9F192B4DA083}" type="datetime1">
              <a:rPr lang="en-US" smtClean="0"/>
              <a:pPr/>
              <a:t>8/22/2017</a:t>
            </a:fld>
            <a:endParaRPr lang="en-US"/>
          </a:p>
        </p:txBody>
      </p:sp>
      <p:sp>
        <p:nvSpPr>
          <p:cNvPr id="5" name="Footer Placeholder 4"/>
          <p:cNvSpPr>
            <a:spLocks noGrp="1"/>
          </p:cNvSpPr>
          <p:nvPr>
            <p:ph type="ftr" idx="11"/>
          </p:nvPr>
        </p:nvSpPr>
        <p:spPr/>
        <p:txBody>
          <a:bodyPr/>
          <a:lstStyle>
            <a:lvl1pPr>
              <a:defRPr/>
            </a:lvl1pPr>
          </a:lstStyle>
          <a:p>
            <a:r>
              <a:rPr lang="en-US" smtClean="0"/>
              <a:t>Networks: Application Layer</a:t>
            </a:r>
            <a:endParaRPr lang="en-US"/>
          </a:p>
        </p:txBody>
      </p:sp>
      <p:sp>
        <p:nvSpPr>
          <p:cNvPr id="6" name="Slide Number Placeholder 5"/>
          <p:cNvSpPr>
            <a:spLocks noGrp="1"/>
          </p:cNvSpPr>
          <p:nvPr>
            <p:ph type="sldNum" idx="12"/>
          </p:nvPr>
        </p:nvSpPr>
        <p:spPr/>
        <p:txBody>
          <a:bodyPr/>
          <a:lstStyle>
            <a:lvl1pPr>
              <a:defRPr/>
            </a:lvl1pPr>
          </a:lstStyle>
          <a:p>
            <a:fld id="{FD66B2B7-042E-4C02-9840-84040FE4EC8F}"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5812" cy="5845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5038" cy="5845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C21CC65C-2959-47BC-A066-85E1ECA005BA}" type="datetime1">
              <a:rPr lang="en-US" smtClean="0"/>
              <a:pPr/>
              <a:t>8/22/2017</a:t>
            </a:fld>
            <a:endParaRPr lang="en-US"/>
          </a:p>
        </p:txBody>
      </p:sp>
      <p:sp>
        <p:nvSpPr>
          <p:cNvPr id="5" name="Footer Placeholder 4"/>
          <p:cNvSpPr>
            <a:spLocks noGrp="1"/>
          </p:cNvSpPr>
          <p:nvPr>
            <p:ph type="ftr" idx="11"/>
          </p:nvPr>
        </p:nvSpPr>
        <p:spPr/>
        <p:txBody>
          <a:bodyPr/>
          <a:lstStyle>
            <a:lvl1pPr>
              <a:defRPr/>
            </a:lvl1pPr>
          </a:lstStyle>
          <a:p>
            <a:r>
              <a:rPr lang="en-US" smtClean="0"/>
              <a:t>Networks: Application Layer</a:t>
            </a:r>
            <a:endParaRPr lang="en-US"/>
          </a:p>
        </p:txBody>
      </p:sp>
      <p:sp>
        <p:nvSpPr>
          <p:cNvPr id="6" name="Slide Number Placeholder 5"/>
          <p:cNvSpPr>
            <a:spLocks noGrp="1"/>
          </p:cNvSpPr>
          <p:nvPr>
            <p:ph type="sldNum" idx="12"/>
          </p:nvPr>
        </p:nvSpPr>
        <p:spPr/>
        <p:txBody>
          <a:bodyPr/>
          <a:lstStyle>
            <a:lvl1pPr>
              <a:defRPr/>
            </a:lvl1pPr>
          </a:lstStyle>
          <a:p>
            <a:fld id="{C6649860-9B77-4509-B324-B6709A880EB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fld id="{B72EC6B1-EC23-4641-8A9D-E9BE61311F2C}" type="datetime1">
              <a:rPr lang="en-US" smtClean="0"/>
              <a:pPr/>
              <a:t>8/22/2017</a:t>
            </a:fld>
            <a:endParaRPr lang="en-US"/>
          </a:p>
        </p:txBody>
      </p:sp>
      <p:sp>
        <p:nvSpPr>
          <p:cNvPr id="5" name="Footer Placeholder 4"/>
          <p:cNvSpPr>
            <a:spLocks noGrp="1"/>
          </p:cNvSpPr>
          <p:nvPr>
            <p:ph type="ftr" idx="11"/>
          </p:nvPr>
        </p:nvSpPr>
        <p:spPr/>
        <p:txBody>
          <a:bodyPr/>
          <a:lstStyle>
            <a:lvl1pPr>
              <a:defRPr/>
            </a:lvl1pPr>
          </a:lstStyle>
          <a:p>
            <a:r>
              <a:rPr lang="en-US" smtClean="0"/>
              <a:t>Networks: Application Layer</a:t>
            </a:r>
            <a:endParaRPr lang="en-US"/>
          </a:p>
        </p:txBody>
      </p:sp>
      <p:sp>
        <p:nvSpPr>
          <p:cNvPr id="6" name="Slide Number Placeholder 5"/>
          <p:cNvSpPr>
            <a:spLocks noGrp="1"/>
          </p:cNvSpPr>
          <p:nvPr>
            <p:ph type="sldNum" idx="12"/>
          </p:nvPr>
        </p:nvSpPr>
        <p:spPr/>
        <p:txBody>
          <a:bodyPr/>
          <a:lstStyle>
            <a:lvl1pPr>
              <a:defRPr/>
            </a:lvl1pPr>
          </a:lstStyle>
          <a:p>
            <a:fld id="{E9883CDF-D3BE-47C6-B298-F48B46EF195A}"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5425" cy="4519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5425" cy="4519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fld id="{8E6D9D00-4290-4053-A77D-506D8C687EA1}" type="datetime1">
              <a:rPr lang="en-US" smtClean="0"/>
              <a:pPr/>
              <a:t>8/22/2017</a:t>
            </a:fld>
            <a:endParaRPr lang="en-US"/>
          </a:p>
        </p:txBody>
      </p:sp>
      <p:sp>
        <p:nvSpPr>
          <p:cNvPr id="6" name="Footer Placeholder 5"/>
          <p:cNvSpPr>
            <a:spLocks noGrp="1"/>
          </p:cNvSpPr>
          <p:nvPr>
            <p:ph type="ftr" idx="11"/>
          </p:nvPr>
        </p:nvSpPr>
        <p:spPr/>
        <p:txBody>
          <a:bodyPr/>
          <a:lstStyle>
            <a:lvl1pPr>
              <a:defRPr/>
            </a:lvl1pPr>
          </a:lstStyle>
          <a:p>
            <a:r>
              <a:rPr lang="en-US" smtClean="0"/>
              <a:t>Networks: Application Layer</a:t>
            </a:r>
            <a:endParaRPr lang="en-US"/>
          </a:p>
        </p:txBody>
      </p:sp>
      <p:sp>
        <p:nvSpPr>
          <p:cNvPr id="7" name="Slide Number Placeholder 6"/>
          <p:cNvSpPr>
            <a:spLocks noGrp="1"/>
          </p:cNvSpPr>
          <p:nvPr>
            <p:ph type="sldNum" idx="12"/>
          </p:nvPr>
        </p:nvSpPr>
        <p:spPr/>
        <p:txBody>
          <a:bodyPr/>
          <a:lstStyle>
            <a:lvl1pPr>
              <a:defRPr/>
            </a:lvl1pPr>
          </a:lstStyle>
          <a:p>
            <a:fld id="{76AB6972-E6BA-43FF-AB34-3B31E28633D8}"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fld id="{6B8F206A-8DB1-4607-97EE-35EEB4AE6F52}" type="datetime1">
              <a:rPr lang="en-US" smtClean="0"/>
              <a:pPr/>
              <a:t>8/22/2017</a:t>
            </a:fld>
            <a:endParaRPr lang="en-US"/>
          </a:p>
        </p:txBody>
      </p:sp>
      <p:sp>
        <p:nvSpPr>
          <p:cNvPr id="8" name="Footer Placeholder 7"/>
          <p:cNvSpPr>
            <a:spLocks noGrp="1"/>
          </p:cNvSpPr>
          <p:nvPr>
            <p:ph type="ftr" idx="11"/>
          </p:nvPr>
        </p:nvSpPr>
        <p:spPr/>
        <p:txBody>
          <a:bodyPr/>
          <a:lstStyle>
            <a:lvl1pPr>
              <a:defRPr/>
            </a:lvl1pPr>
          </a:lstStyle>
          <a:p>
            <a:r>
              <a:rPr lang="en-US" smtClean="0"/>
              <a:t>Networks: Application Layer</a:t>
            </a:r>
            <a:endParaRPr lang="en-US"/>
          </a:p>
        </p:txBody>
      </p:sp>
      <p:sp>
        <p:nvSpPr>
          <p:cNvPr id="9" name="Slide Number Placeholder 8"/>
          <p:cNvSpPr>
            <a:spLocks noGrp="1"/>
          </p:cNvSpPr>
          <p:nvPr>
            <p:ph type="sldNum" idx="12"/>
          </p:nvPr>
        </p:nvSpPr>
        <p:spPr/>
        <p:txBody>
          <a:bodyPr/>
          <a:lstStyle>
            <a:lvl1pPr>
              <a:defRPr/>
            </a:lvl1pPr>
          </a:lstStyle>
          <a:p>
            <a:fld id="{00887EC4-69B7-467F-9336-74CE53669737}"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fld id="{2E469823-34B5-4D77-8286-54CBC1AD3578}" type="datetime1">
              <a:rPr lang="en-US" smtClean="0"/>
              <a:pPr/>
              <a:t>8/22/2017</a:t>
            </a:fld>
            <a:endParaRPr lang="en-US"/>
          </a:p>
        </p:txBody>
      </p:sp>
      <p:sp>
        <p:nvSpPr>
          <p:cNvPr id="4" name="Footer Placeholder 3"/>
          <p:cNvSpPr>
            <a:spLocks noGrp="1"/>
          </p:cNvSpPr>
          <p:nvPr>
            <p:ph type="ftr" idx="11"/>
          </p:nvPr>
        </p:nvSpPr>
        <p:spPr/>
        <p:txBody>
          <a:bodyPr/>
          <a:lstStyle>
            <a:lvl1pPr>
              <a:defRPr/>
            </a:lvl1pPr>
          </a:lstStyle>
          <a:p>
            <a:r>
              <a:rPr lang="en-US" smtClean="0"/>
              <a:t>Networks: Application Layer</a:t>
            </a:r>
            <a:endParaRPr lang="en-US"/>
          </a:p>
        </p:txBody>
      </p:sp>
      <p:sp>
        <p:nvSpPr>
          <p:cNvPr id="5" name="Slide Number Placeholder 4"/>
          <p:cNvSpPr>
            <a:spLocks noGrp="1"/>
          </p:cNvSpPr>
          <p:nvPr>
            <p:ph type="sldNum" idx="12"/>
          </p:nvPr>
        </p:nvSpPr>
        <p:spPr/>
        <p:txBody>
          <a:bodyPr/>
          <a:lstStyle>
            <a:lvl1pPr>
              <a:defRPr/>
            </a:lvl1pPr>
          </a:lstStyle>
          <a:p>
            <a:fld id="{A4156795-D684-443B-8B84-1D34B2FBF2C5}"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idx="10"/>
          </p:nvPr>
        </p:nvSpPr>
        <p:spPr/>
        <p:txBody>
          <a:bodyPr/>
          <a:lstStyle/>
          <a:p>
            <a:fld id="{3EC3FE7F-0A5C-47E2-8C62-A03BB98F1765}" type="datetime1">
              <a:rPr lang="en-US" smtClean="0"/>
              <a:pPr/>
              <a:t>8/22/2017</a:t>
            </a:fld>
            <a:endParaRPr lang="en-US"/>
          </a:p>
        </p:txBody>
      </p:sp>
      <p:sp>
        <p:nvSpPr>
          <p:cNvPr id="9" name="Slide Number Placeholder 8"/>
          <p:cNvSpPr>
            <a:spLocks noGrp="1"/>
          </p:cNvSpPr>
          <p:nvPr>
            <p:ph type="sldNum" idx="11"/>
          </p:nvPr>
        </p:nvSpPr>
        <p:spPr/>
        <p:txBody>
          <a:bodyPr/>
          <a:lstStyle/>
          <a:p>
            <a:fld id="{528F811F-C213-4B58-A80F-183CFF58F550}" type="slidenum">
              <a:rPr lang="en-GB" smtClean="0"/>
              <a:pPr/>
              <a:t>‹#›</a:t>
            </a:fld>
            <a:endParaRPr lang="en-GB"/>
          </a:p>
        </p:txBody>
      </p:sp>
      <p:sp>
        <p:nvSpPr>
          <p:cNvPr id="10" name="Footer Placeholder 9"/>
          <p:cNvSpPr>
            <a:spLocks noGrp="1"/>
          </p:cNvSpPr>
          <p:nvPr>
            <p:ph type="ftr" idx="12"/>
          </p:nvPr>
        </p:nvSpPr>
        <p:spPr/>
        <p:txBody>
          <a:bodyPr/>
          <a:lstStyle/>
          <a:p>
            <a:r>
              <a:rPr lang="en-US" smtClean="0"/>
              <a:t>Networks: Application Layer</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274638"/>
            <a:ext cx="8223250" cy="1136650"/>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57200" y="1600200"/>
            <a:ext cx="8223250" cy="4519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57200" y="6356350"/>
            <a:ext cx="2127250" cy="35877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FFFFFF"/>
                </a:solidFill>
                <a:latin typeface="+mn-lt"/>
              </a:defRPr>
            </a:lvl1pPr>
          </a:lstStyle>
          <a:p>
            <a:fld id="{3EC3FE7F-0A5C-47E2-8C62-A03BB98F1765}" type="datetime1">
              <a:rPr lang="en-US" smtClean="0"/>
              <a:pPr/>
              <a:t>8/22/2017</a:t>
            </a:fld>
            <a:endParaRPr lang="en-US"/>
          </a:p>
        </p:txBody>
      </p:sp>
      <p:sp>
        <p:nvSpPr>
          <p:cNvPr id="1028" name="Rectangle 4"/>
          <p:cNvSpPr>
            <a:spLocks noGrp="1" noChangeArrowheads="1"/>
          </p:cNvSpPr>
          <p:nvPr>
            <p:ph type="ftr"/>
          </p:nvPr>
        </p:nvSpPr>
        <p:spPr bwMode="auto">
          <a:xfrm>
            <a:off x="3124200" y="6356350"/>
            <a:ext cx="2889250" cy="35877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FFFFFF"/>
                </a:solidFill>
                <a:latin typeface="+mn-lt"/>
              </a:defRPr>
            </a:lvl1pPr>
          </a:lstStyle>
          <a:p>
            <a:r>
              <a:rPr lang="en-US" smtClean="0"/>
              <a:t>Networks: Application Layer</a:t>
            </a:r>
            <a:endParaRPr lang="en-US"/>
          </a:p>
        </p:txBody>
      </p:sp>
      <p:sp>
        <p:nvSpPr>
          <p:cNvPr id="1029" name="Rectangle 5"/>
          <p:cNvSpPr>
            <a:spLocks noGrp="1" noChangeArrowheads="1"/>
          </p:cNvSpPr>
          <p:nvPr>
            <p:ph type="sldNum"/>
          </p:nvPr>
        </p:nvSpPr>
        <p:spPr bwMode="auto">
          <a:xfrm>
            <a:off x="6553200" y="6356350"/>
            <a:ext cx="2127250" cy="35877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FFFFFF"/>
                </a:solidFill>
                <a:latin typeface="+mn-lt"/>
              </a:defRPr>
            </a:lvl1pPr>
          </a:lstStyle>
          <a:p>
            <a:fld id="{528F811F-C213-4B58-A80F-183CFF58F550}"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cs typeface="Arial Unicode MS"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cs typeface="Arial Unicode MS"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cs typeface="Arial Unicode MS"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cs typeface="Arial Unicode MS"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cs typeface="Arial Unicode MS"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cs typeface="Arial Unicode MS"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cs typeface="Arial Unicode MS"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cs typeface="Arial Unicode M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tiff"/><Relationship Id="rId5" Type="http://schemas.openxmlformats.org/officeDocument/2006/relationships/image" Target="../media/image8.tiff"/><Relationship Id="rId4" Type="http://schemas.openxmlformats.org/officeDocument/2006/relationships/image" Target="../media/image7.tif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wmf"/><Relationship Id="rId4" Type="http://schemas.openxmlformats.org/officeDocument/2006/relationships/image" Target="../media/image19.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w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23.png"/><Relationship Id="rId4" Type="http://schemas.openxmlformats.org/officeDocument/2006/relationships/image" Target="../media/image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wmf"/><Relationship Id="rId7" Type="http://schemas.openxmlformats.org/officeDocument/2006/relationships/image" Target="../media/image28.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www.hatswitch.org/~nikita/" TargetMode="External"/><Relationship Id="rId7" Type="http://schemas.openxmlformats.org/officeDocument/2006/relationships/hyperlink" Target="http://www.sigmobile.org/mobicom/2001/"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www.hatswitch.org/~nikita/papers/wep-mobicom.pdf" TargetMode="External"/><Relationship Id="rId5" Type="http://schemas.openxmlformats.org/officeDocument/2006/relationships/hyperlink" Target="http://www.cs.berkeley.edu/~daw/" TargetMode="External"/><Relationship Id="rId4" Type="http://schemas.openxmlformats.org/officeDocument/2006/relationships/hyperlink" Target="http://www.cs.uwaterloo.ca/~iang/"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828800" y="2957513"/>
            <a:ext cx="6781800" cy="2011362"/>
          </a:xfrm>
          <a:prstGeom prst="rect">
            <a:avLst/>
          </a:prstGeom>
          <a:noFill/>
          <a:ln w="9525">
            <a:noFill/>
            <a:round/>
            <a:headEnd/>
            <a:tailEnd/>
          </a:ln>
          <a:effectLst/>
        </p:spPr>
        <p:txBody>
          <a:bodyPr lIns="0" tIns="0" rIns="0" bIns="0" anchor="ctr"/>
          <a:lstStyle/>
          <a:p>
            <a:pPr algn="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400" dirty="0">
                <a:solidFill>
                  <a:srgbClr val="FFFFFF"/>
                </a:solidFill>
                <a:latin typeface="Calibri" pitchFamily="32" charset="0"/>
              </a:rPr>
              <a:t>Computer Networks: </a:t>
            </a:r>
          </a:p>
          <a:p>
            <a:pPr algn="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400" dirty="0" smtClean="0">
                <a:solidFill>
                  <a:srgbClr val="FFFFFF"/>
                </a:solidFill>
                <a:latin typeface="Calibri" pitchFamily="32" charset="0"/>
              </a:rPr>
              <a:t>Domain </a:t>
            </a:r>
            <a:r>
              <a:rPr lang="en-GB" sz="4400" dirty="0">
                <a:solidFill>
                  <a:srgbClr val="FFFFFF"/>
                </a:solidFill>
                <a:latin typeface="Calibri" pitchFamily="32" charset="0"/>
              </a:rPr>
              <a:t>Name System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7200" y="273050"/>
            <a:ext cx="8229600" cy="11461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Iterative Name Resolution</a:t>
            </a:r>
          </a:p>
        </p:txBody>
      </p:sp>
      <p:grpSp>
        <p:nvGrpSpPr>
          <p:cNvPr id="11269" name="Group 5"/>
          <p:cNvGrpSpPr>
            <a:grpSpLocks/>
          </p:cNvGrpSpPr>
          <p:nvPr/>
        </p:nvGrpSpPr>
        <p:grpSpPr bwMode="auto">
          <a:xfrm>
            <a:off x="457200" y="3657600"/>
            <a:ext cx="3054350" cy="1987550"/>
            <a:chOff x="288" y="2304"/>
            <a:chExt cx="1924" cy="1252"/>
          </a:xfrm>
        </p:grpSpPr>
        <p:sp>
          <p:nvSpPr>
            <p:cNvPr id="11270" name="AutoShape 6"/>
            <p:cNvSpPr>
              <a:spLocks noChangeArrowheads="1"/>
            </p:cNvSpPr>
            <p:nvPr/>
          </p:nvSpPr>
          <p:spPr bwMode="auto">
            <a:xfrm>
              <a:off x="288" y="2304"/>
              <a:ext cx="1925" cy="1253"/>
            </a:xfrm>
            <a:prstGeom prst="roundRect">
              <a:avLst>
                <a:gd name="adj" fmla="val 16667"/>
              </a:avLst>
            </a:prstGeom>
            <a:solidFill>
              <a:srgbClr val="F2F2F2"/>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Local Name Server</a:t>
              </a:r>
            </a:p>
          </p:txBody>
        </p:sp>
        <p:sp>
          <p:nvSpPr>
            <p:cNvPr id="11271" name="Rectangle 7"/>
            <p:cNvSpPr>
              <a:spLocks noChangeArrowheads="1"/>
            </p:cNvSpPr>
            <p:nvPr/>
          </p:nvSpPr>
          <p:spPr bwMode="auto">
            <a:xfrm>
              <a:off x="380" y="2629"/>
              <a:ext cx="779" cy="371"/>
            </a:xfrm>
            <a:prstGeom prst="rect">
              <a:avLst/>
            </a:prstGeom>
            <a:gradFill rotWithShape="0">
              <a:gsLst>
                <a:gs pos="0">
                  <a:srgbClr val="A3C4FF"/>
                </a:gs>
                <a:gs pos="100000">
                  <a:srgbClr val="E5EEFF"/>
                </a:gs>
              </a:gsLst>
              <a:lin ang="16200000" scaled="1"/>
            </a:gradFill>
            <a:ln w="9360">
              <a:solidFill>
                <a:srgbClr val="4A7EBB"/>
              </a:solidFill>
              <a:miter lim="800000"/>
              <a:headEnd/>
              <a:tailEnd/>
            </a:ln>
            <a:effectLst>
              <a:outerShdw dist="109865" dir="634411" algn="ctr" rotWithShape="0">
                <a:srgbClr val="000000">
                  <a:alpha val="38034"/>
                </a:srgbClr>
              </a:outerShdw>
            </a:effectLst>
          </p:spPr>
          <p:txBody>
            <a:bodyPr lIns="90000" tIns="46800" rIns="9000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Application</a:t>
              </a:r>
            </a:p>
          </p:txBody>
        </p:sp>
        <p:sp>
          <p:nvSpPr>
            <p:cNvPr id="11272" name="AutoShape 8"/>
            <p:cNvSpPr>
              <a:spLocks noChangeArrowheads="1"/>
            </p:cNvSpPr>
            <p:nvPr/>
          </p:nvSpPr>
          <p:spPr bwMode="auto">
            <a:xfrm>
              <a:off x="1434" y="2629"/>
              <a:ext cx="642"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1273" name="AutoShape 9"/>
            <p:cNvSpPr>
              <a:spLocks noChangeArrowheads="1"/>
            </p:cNvSpPr>
            <p:nvPr/>
          </p:nvSpPr>
          <p:spPr bwMode="auto">
            <a:xfrm>
              <a:off x="1514" y="3186"/>
              <a:ext cx="482" cy="324"/>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1274" name="AutoShape 10"/>
            <p:cNvCxnSpPr>
              <a:cxnSpLocks noChangeShapeType="1"/>
              <a:stCxn id="11272" idx="2"/>
              <a:endCxn id="11273" idx="0"/>
            </p:cNvCxnSpPr>
            <p:nvPr/>
          </p:nvCxnSpPr>
          <p:spPr bwMode="auto">
            <a:xfrm>
              <a:off x="1755" y="3000"/>
              <a:ext cx="1" cy="2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11275" name="Group 11"/>
          <p:cNvGrpSpPr>
            <a:grpSpLocks/>
          </p:cNvGrpSpPr>
          <p:nvPr/>
        </p:nvGrpSpPr>
        <p:grpSpPr bwMode="auto">
          <a:xfrm>
            <a:off x="5208588" y="4556125"/>
            <a:ext cx="1712912" cy="1987550"/>
            <a:chOff x="3281" y="2870"/>
            <a:chExt cx="1079" cy="1252"/>
          </a:xfrm>
        </p:grpSpPr>
        <p:sp>
          <p:nvSpPr>
            <p:cNvPr id="11276" name="AutoShape 12"/>
            <p:cNvSpPr>
              <a:spLocks noChangeArrowheads="1"/>
            </p:cNvSpPr>
            <p:nvPr/>
          </p:nvSpPr>
          <p:spPr bwMode="auto">
            <a:xfrm>
              <a:off x="3281" y="2870"/>
              <a:ext cx="108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google.com</a:t>
              </a:r>
            </a:p>
          </p:txBody>
        </p:sp>
        <p:sp>
          <p:nvSpPr>
            <p:cNvPr id="11277" name="AutoShape 13"/>
            <p:cNvSpPr>
              <a:spLocks noChangeArrowheads="1"/>
            </p:cNvSpPr>
            <p:nvPr/>
          </p:nvSpPr>
          <p:spPr bwMode="auto">
            <a:xfrm>
              <a:off x="3492" y="3148"/>
              <a:ext cx="658"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1278" name="AutoShape 14"/>
            <p:cNvSpPr>
              <a:spLocks noChangeArrowheads="1"/>
            </p:cNvSpPr>
            <p:nvPr/>
          </p:nvSpPr>
          <p:spPr bwMode="auto">
            <a:xfrm>
              <a:off x="3575" y="3705"/>
              <a:ext cx="493"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1279" name="AutoShape 15"/>
            <p:cNvCxnSpPr>
              <a:cxnSpLocks noChangeShapeType="1"/>
            </p:cNvCxnSpPr>
            <p:nvPr/>
          </p:nvCxnSpPr>
          <p:spPr bwMode="auto">
            <a:xfrm flipH="1">
              <a:off x="3819" y="3520"/>
              <a:ext cx="1" cy="186"/>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11280" name="Group 16"/>
          <p:cNvGrpSpPr>
            <a:grpSpLocks/>
          </p:cNvGrpSpPr>
          <p:nvPr/>
        </p:nvGrpSpPr>
        <p:grpSpPr bwMode="auto">
          <a:xfrm>
            <a:off x="6978650" y="3268663"/>
            <a:ext cx="1697038" cy="1987550"/>
            <a:chOff x="4396" y="2059"/>
            <a:chExt cx="1069" cy="1252"/>
          </a:xfrm>
        </p:grpSpPr>
        <p:sp>
          <p:nvSpPr>
            <p:cNvPr id="11281" name="AutoShape 17"/>
            <p:cNvSpPr>
              <a:spLocks noChangeArrowheads="1"/>
            </p:cNvSpPr>
            <p:nvPr/>
          </p:nvSpPr>
          <p:spPr bwMode="auto">
            <a:xfrm>
              <a:off x="4396" y="2059"/>
              <a:ext cx="107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.com</a:t>
              </a:r>
            </a:p>
          </p:txBody>
        </p:sp>
        <p:sp>
          <p:nvSpPr>
            <p:cNvPr id="11282" name="AutoShape 18"/>
            <p:cNvSpPr>
              <a:spLocks noChangeArrowheads="1"/>
            </p:cNvSpPr>
            <p:nvPr/>
          </p:nvSpPr>
          <p:spPr bwMode="auto">
            <a:xfrm>
              <a:off x="4605" y="2337"/>
              <a:ext cx="652"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1283" name="AutoShape 19"/>
            <p:cNvSpPr>
              <a:spLocks noChangeArrowheads="1"/>
            </p:cNvSpPr>
            <p:nvPr/>
          </p:nvSpPr>
          <p:spPr bwMode="auto">
            <a:xfrm>
              <a:off x="4686" y="2894"/>
              <a:ext cx="489"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1284" name="AutoShape 20"/>
            <p:cNvCxnSpPr>
              <a:cxnSpLocks noChangeShapeType="1"/>
            </p:cNvCxnSpPr>
            <p:nvPr/>
          </p:nvCxnSpPr>
          <p:spPr bwMode="auto">
            <a:xfrm flipH="1">
              <a:off x="4929" y="2709"/>
              <a:ext cx="1" cy="1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cxnSp>
        <p:nvCxnSpPr>
          <p:cNvPr id="11285" name="AutoShape 21"/>
          <p:cNvCxnSpPr>
            <a:cxnSpLocks noChangeShapeType="1"/>
            <a:stCxn id="0" idx="3"/>
            <a:endCxn id="0" idx="1"/>
          </p:cNvCxnSpPr>
          <p:nvPr/>
        </p:nvCxnSpPr>
        <p:spPr bwMode="auto">
          <a:xfrm flipV="1">
            <a:off x="3513138" y="2205038"/>
            <a:ext cx="3460750" cy="2446337"/>
          </a:xfrm>
          <a:prstGeom prst="curvedConnector3">
            <a:avLst>
              <a:gd name="adj1" fmla="val 50000"/>
            </a:avLst>
          </a:prstGeom>
          <a:noFill/>
          <a:ln w="25560">
            <a:solidFill>
              <a:srgbClr val="F79646"/>
            </a:solidFill>
            <a:miter lim="800000"/>
            <a:headEnd type="triangle" w="med" len="med"/>
            <a:tailEnd type="triangle" w="med" len="med"/>
          </a:ln>
          <a:effectLst>
            <a:outerShdw dist="109865" dir="634411" algn="ctr" rotWithShape="0">
              <a:srgbClr val="000000">
                <a:alpha val="38034"/>
              </a:srgbClr>
            </a:outerShdw>
          </a:effectLst>
        </p:spPr>
      </p:cxnSp>
      <p:cxnSp>
        <p:nvCxnSpPr>
          <p:cNvPr id="11286" name="AutoShape 22"/>
          <p:cNvCxnSpPr>
            <a:cxnSpLocks noChangeShapeType="1"/>
            <a:stCxn id="0" idx="3"/>
            <a:endCxn id="0" idx="1"/>
          </p:cNvCxnSpPr>
          <p:nvPr/>
        </p:nvCxnSpPr>
        <p:spPr bwMode="auto">
          <a:xfrm flipV="1">
            <a:off x="3513138" y="4262438"/>
            <a:ext cx="3465512" cy="388937"/>
          </a:xfrm>
          <a:prstGeom prst="curvedConnector3">
            <a:avLst>
              <a:gd name="adj1" fmla="val 50000"/>
            </a:avLst>
          </a:prstGeom>
          <a:noFill/>
          <a:ln w="25560">
            <a:solidFill>
              <a:srgbClr val="F79646"/>
            </a:solidFill>
            <a:miter lim="800000"/>
            <a:headEnd type="triangle" w="med" len="med"/>
            <a:tailEnd type="triangle" w="med" len="med"/>
          </a:ln>
          <a:effectLst>
            <a:outerShdw dist="109865" dir="634411" algn="ctr" rotWithShape="0">
              <a:srgbClr val="000000">
                <a:alpha val="38034"/>
              </a:srgbClr>
            </a:outerShdw>
          </a:effectLst>
        </p:spPr>
      </p:cxnSp>
      <p:sp>
        <p:nvSpPr>
          <p:cNvPr id="11287" name="Text Box 23"/>
          <p:cNvSpPr txBox="1">
            <a:spLocks noChangeArrowheads="1"/>
          </p:cNvSpPr>
          <p:nvPr/>
        </p:nvSpPr>
        <p:spPr bwMode="auto">
          <a:xfrm>
            <a:off x="4375150" y="3236913"/>
            <a:ext cx="7524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query</a:t>
            </a:r>
          </a:p>
        </p:txBody>
      </p:sp>
      <p:sp>
        <p:nvSpPr>
          <p:cNvPr id="11288" name="Text Box 24"/>
          <p:cNvSpPr txBox="1">
            <a:spLocks noChangeArrowheads="1"/>
          </p:cNvSpPr>
          <p:nvPr/>
        </p:nvSpPr>
        <p:spPr bwMode="auto">
          <a:xfrm>
            <a:off x="5518150" y="2838450"/>
            <a:ext cx="917575" cy="290513"/>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answer</a:t>
            </a:r>
          </a:p>
        </p:txBody>
      </p:sp>
      <p:sp>
        <p:nvSpPr>
          <p:cNvPr id="11289" name="Text Box 25"/>
          <p:cNvSpPr txBox="1">
            <a:spLocks noChangeArrowheads="1"/>
          </p:cNvSpPr>
          <p:nvPr/>
        </p:nvSpPr>
        <p:spPr bwMode="auto">
          <a:xfrm>
            <a:off x="6126163" y="4310063"/>
            <a:ext cx="9175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answer</a:t>
            </a:r>
          </a:p>
        </p:txBody>
      </p:sp>
      <p:sp>
        <p:nvSpPr>
          <p:cNvPr id="11290" name="Text Box 26"/>
          <p:cNvSpPr txBox="1">
            <a:spLocks noChangeArrowheads="1"/>
          </p:cNvSpPr>
          <p:nvPr/>
        </p:nvSpPr>
        <p:spPr bwMode="auto">
          <a:xfrm>
            <a:off x="6213475" y="3852863"/>
            <a:ext cx="7524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query</a:t>
            </a:r>
          </a:p>
        </p:txBody>
      </p:sp>
      <p:grpSp>
        <p:nvGrpSpPr>
          <p:cNvPr id="11291" name="Group 27"/>
          <p:cNvGrpSpPr>
            <a:grpSpLocks/>
          </p:cNvGrpSpPr>
          <p:nvPr/>
        </p:nvGrpSpPr>
        <p:grpSpPr bwMode="auto">
          <a:xfrm>
            <a:off x="6972300" y="1211263"/>
            <a:ext cx="1712913" cy="1987550"/>
            <a:chOff x="4392" y="763"/>
            <a:chExt cx="1079" cy="1252"/>
          </a:xfrm>
        </p:grpSpPr>
        <p:sp>
          <p:nvSpPr>
            <p:cNvPr id="11292" name="AutoShape 28"/>
            <p:cNvSpPr>
              <a:spLocks noChangeArrowheads="1"/>
            </p:cNvSpPr>
            <p:nvPr/>
          </p:nvSpPr>
          <p:spPr bwMode="auto">
            <a:xfrm>
              <a:off x="4392" y="763"/>
              <a:ext cx="108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 (root)</a:t>
              </a:r>
            </a:p>
          </p:txBody>
        </p:sp>
        <p:sp>
          <p:nvSpPr>
            <p:cNvPr id="11293" name="AutoShape 29"/>
            <p:cNvSpPr>
              <a:spLocks noChangeArrowheads="1"/>
            </p:cNvSpPr>
            <p:nvPr/>
          </p:nvSpPr>
          <p:spPr bwMode="auto">
            <a:xfrm>
              <a:off x="4603" y="1041"/>
              <a:ext cx="658"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1294" name="AutoShape 30"/>
            <p:cNvSpPr>
              <a:spLocks noChangeArrowheads="1"/>
            </p:cNvSpPr>
            <p:nvPr/>
          </p:nvSpPr>
          <p:spPr bwMode="auto">
            <a:xfrm>
              <a:off x="4686" y="1598"/>
              <a:ext cx="493"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1295" name="AutoShape 31"/>
            <p:cNvCxnSpPr>
              <a:cxnSpLocks noChangeShapeType="1"/>
            </p:cNvCxnSpPr>
            <p:nvPr/>
          </p:nvCxnSpPr>
          <p:spPr bwMode="auto">
            <a:xfrm flipH="1">
              <a:off x="4930" y="1413"/>
              <a:ext cx="1" cy="186"/>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cxnSp>
        <p:nvCxnSpPr>
          <p:cNvPr id="11296" name="AutoShape 32"/>
          <p:cNvCxnSpPr>
            <a:cxnSpLocks noChangeShapeType="1"/>
            <a:stCxn id="0" idx="3"/>
            <a:endCxn id="0" idx="1"/>
          </p:cNvCxnSpPr>
          <p:nvPr/>
        </p:nvCxnSpPr>
        <p:spPr bwMode="auto">
          <a:xfrm>
            <a:off x="3513138" y="4651375"/>
            <a:ext cx="1697037" cy="898525"/>
          </a:xfrm>
          <a:prstGeom prst="curvedConnector3">
            <a:avLst>
              <a:gd name="adj1" fmla="val 50000"/>
            </a:avLst>
          </a:prstGeom>
          <a:noFill/>
          <a:ln w="25560">
            <a:solidFill>
              <a:srgbClr val="F79646"/>
            </a:solidFill>
            <a:miter lim="800000"/>
            <a:headEnd type="triangle" w="med" len="med"/>
            <a:tailEnd type="triangle" w="med" len="med"/>
          </a:ln>
          <a:effectLst>
            <a:outerShdw dist="109865" dir="634411" algn="ctr" rotWithShape="0">
              <a:srgbClr val="000000">
                <a:alpha val="38034"/>
              </a:srgbClr>
            </a:outerShdw>
          </a:effectLst>
        </p:spPr>
      </p:cxnSp>
      <p:sp>
        <p:nvSpPr>
          <p:cNvPr id="11297" name="Text Box 33"/>
          <p:cNvSpPr txBox="1">
            <a:spLocks noChangeArrowheads="1"/>
          </p:cNvSpPr>
          <p:nvPr/>
        </p:nvSpPr>
        <p:spPr bwMode="auto">
          <a:xfrm>
            <a:off x="4800600" y="2743200"/>
            <a:ext cx="306388" cy="287338"/>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1</a:t>
            </a:r>
          </a:p>
        </p:txBody>
      </p:sp>
      <p:sp>
        <p:nvSpPr>
          <p:cNvPr id="11298" name="Text Box 34"/>
          <p:cNvSpPr txBox="1">
            <a:spLocks noChangeArrowheads="1"/>
          </p:cNvSpPr>
          <p:nvPr/>
        </p:nvSpPr>
        <p:spPr bwMode="auto">
          <a:xfrm>
            <a:off x="5664200" y="3967163"/>
            <a:ext cx="306388" cy="287337"/>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2</a:t>
            </a:r>
          </a:p>
        </p:txBody>
      </p:sp>
      <p:sp>
        <p:nvSpPr>
          <p:cNvPr id="11299" name="Text Box 35"/>
          <p:cNvSpPr txBox="1">
            <a:spLocks noChangeArrowheads="1"/>
          </p:cNvSpPr>
          <p:nvPr/>
        </p:nvSpPr>
        <p:spPr bwMode="auto">
          <a:xfrm>
            <a:off x="4800600" y="5624513"/>
            <a:ext cx="306388" cy="287337"/>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3</a:t>
            </a:r>
          </a:p>
        </p:txBody>
      </p:sp>
      <p:sp>
        <p:nvSpPr>
          <p:cNvPr id="11300" name="Text Box 36"/>
          <p:cNvSpPr txBox="1">
            <a:spLocks noChangeArrowheads="1"/>
          </p:cNvSpPr>
          <p:nvPr/>
        </p:nvSpPr>
        <p:spPr bwMode="auto">
          <a:xfrm>
            <a:off x="4375150" y="5037138"/>
            <a:ext cx="7524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query</a:t>
            </a:r>
          </a:p>
        </p:txBody>
      </p:sp>
      <p:sp>
        <p:nvSpPr>
          <p:cNvPr id="11301" name="Text Box 37"/>
          <p:cNvSpPr txBox="1">
            <a:spLocks noChangeArrowheads="1"/>
          </p:cNvSpPr>
          <p:nvPr/>
        </p:nvSpPr>
        <p:spPr bwMode="auto">
          <a:xfrm>
            <a:off x="3932238" y="5540375"/>
            <a:ext cx="917575" cy="290513"/>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answer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7200" y="-15875"/>
            <a:ext cx="8229600" cy="11461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Authoritative Name Servers</a:t>
            </a:r>
          </a:p>
        </p:txBody>
      </p:sp>
      <p:sp>
        <p:nvSpPr>
          <p:cNvPr id="12290" name="Rectangle 2"/>
          <p:cNvSpPr>
            <a:spLocks noGrp="1" noChangeArrowheads="1"/>
          </p:cNvSpPr>
          <p:nvPr>
            <p:ph idx="1"/>
          </p:nvPr>
        </p:nvSpPr>
        <p:spPr>
          <a:xfrm>
            <a:off x="417513" y="1122363"/>
            <a:ext cx="8229600" cy="5641975"/>
          </a:xfrm>
          <a:ln/>
        </p:spPr>
        <p:txBody>
          <a:bodyPr/>
          <a:lstStyle/>
          <a:p>
            <a:pPr marL="336550" indent="-336550" eaLnBrk="1" hangingPunct="1">
              <a:lnSpc>
                <a:spcPct val="80000"/>
              </a:lnSpc>
              <a:spcBef>
                <a:spcPts val="625"/>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a:t>Control distributed among authoritative name servers (ANSs) </a:t>
            </a:r>
          </a:p>
          <a:p>
            <a:pPr marL="736600" lvl="1" indent="-279400">
              <a:spcBef>
                <a:spcPts val="8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700"/>
              <a:t>Responsible for specific domains</a:t>
            </a:r>
          </a:p>
          <a:p>
            <a:pPr marL="736600" lvl="1" indent="-279400">
              <a:spcBef>
                <a:spcPts val="8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700"/>
              <a:t>Can designate other ANS for subdomains</a:t>
            </a:r>
          </a:p>
          <a:p>
            <a:pPr marL="336550" indent="-336550">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a:t>ANS can be master or slave</a:t>
            </a:r>
          </a:p>
          <a:p>
            <a:pPr marL="736600" lvl="1" indent="-279400">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700"/>
              <a:t>Master contains original zone table</a:t>
            </a:r>
          </a:p>
          <a:p>
            <a:pPr marL="736600" lvl="1" indent="-279400">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700"/>
              <a:t>Slaves are replicas, automatically updating</a:t>
            </a:r>
          </a:p>
          <a:p>
            <a:pPr marL="336550" indent="-336550">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a:t>Makes DNS fault tolerant, automatically distributes load</a:t>
            </a:r>
          </a:p>
          <a:p>
            <a:pPr marL="336550" indent="-336550">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a:t>ANS must be installed as a NS in parents' zone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7200" y="273050"/>
            <a:ext cx="8226425" cy="1143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Dynamic Resolution</a:t>
            </a:r>
          </a:p>
        </p:txBody>
      </p:sp>
      <p:sp>
        <p:nvSpPr>
          <p:cNvPr id="13314" name="Rectangle 2"/>
          <p:cNvSpPr>
            <a:spLocks noGrp="1" noChangeArrowheads="1"/>
          </p:cNvSpPr>
          <p:nvPr>
            <p:ph idx="1"/>
          </p:nvPr>
        </p:nvSpPr>
        <p:spPr>
          <a:xfrm>
            <a:off x="457200" y="1600200"/>
            <a:ext cx="8226425" cy="5273675"/>
          </a:xfrm>
          <a:ln/>
        </p:spPr>
        <p:txBody>
          <a:bodyPr/>
          <a:lstStyle/>
          <a:p>
            <a:pPr marL="682625" indent="-681038">
              <a:buFont typeface="Times New Roman" pitchFamily="16"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a:t>Many large providers have more than one authoritative name server for a domain</a:t>
            </a:r>
          </a:p>
          <a:p>
            <a:pPr marL="682625" indent="-681038">
              <a:buFont typeface="Times New Roman" pitchFamily="16"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a:t>Problem: need to locate the instance of domain geographically closest to user</a:t>
            </a:r>
          </a:p>
          <a:p>
            <a:pPr marL="682625" indent="-681038">
              <a:buFont typeface="Times New Roman" pitchFamily="16"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a:t>Proposed solution: include first 3 octets of requester's IP in recursive requests to allow better service</a:t>
            </a:r>
          </a:p>
          <a:p>
            <a:pPr marL="682625" indent="-681038">
              <a:buFont typeface="Times New Roman" pitchFamily="16"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a:t>Content distribution networks already do adaptive DNS routing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lgn="ct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FFFFFF"/>
                </a:solidFill>
                <a:latin typeface="Calibri" pitchFamily="32" charset="0"/>
              </a:rPr>
              <a:t>DNS Caching</a:t>
            </a:r>
          </a:p>
        </p:txBody>
      </p:sp>
      <p:sp>
        <p:nvSpPr>
          <p:cNvPr id="15362" name="Text Box 2"/>
          <p:cNvSpPr txBox="1">
            <a:spLocks noChangeArrowheads="1"/>
          </p:cNvSpPr>
          <p:nvPr/>
        </p:nvSpPr>
        <p:spPr bwMode="auto">
          <a:xfrm>
            <a:off x="457200" y="1389063"/>
            <a:ext cx="8229600" cy="3970337"/>
          </a:xfrm>
          <a:prstGeom prst="rect">
            <a:avLst/>
          </a:prstGeom>
          <a:noFill/>
          <a:ln w="9525">
            <a:noFill/>
            <a:round/>
            <a:headEnd/>
            <a:tailEnd/>
          </a:ln>
          <a:effectLst/>
        </p:spPr>
        <p:txBody>
          <a:bodyPr/>
          <a:lstStyle/>
          <a:p>
            <a:pPr marL="336550" indent="-336550" eaLnBrk="1" hangingPunct="1">
              <a:lnSpc>
                <a:spcPct val="90000"/>
              </a:lnSpc>
              <a:spcBef>
                <a:spcPts val="55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a:solidFill>
                  <a:srgbClr val="FFFFFF"/>
                </a:solidFill>
                <a:latin typeface="Calibri" pitchFamily="32" charset="0"/>
              </a:rPr>
              <a:t>There would be too much network traffic if a path in the DNS tree would be traversed for each query</a:t>
            </a:r>
          </a:p>
          <a:p>
            <a:pPr marL="736600" lvl="1" indent="-279400">
              <a:lnSpc>
                <a:spcPct val="100000"/>
              </a:lnSpc>
              <a:spcBef>
                <a:spcPts val="7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a:solidFill>
                  <a:srgbClr val="FFFFFF"/>
                </a:solidFill>
                <a:latin typeface="Calibri" pitchFamily="32" charset="0"/>
              </a:rPr>
              <a:t>Root zone would be rapidly overloaded</a:t>
            </a:r>
          </a:p>
          <a:p>
            <a:pPr marL="336550" indent="-336550" eaLnBrk="1" hangingPunct="1">
              <a:lnSpc>
                <a:spcPct val="90000"/>
              </a:lnSpc>
              <a:spcBef>
                <a:spcPts val="55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a:solidFill>
                  <a:srgbClr val="FFFFFF"/>
                </a:solidFill>
                <a:latin typeface="Calibri" pitchFamily="32" charset="0"/>
              </a:rPr>
              <a:t>DNS servers </a:t>
            </a:r>
            <a:r>
              <a:rPr lang="en-US" sz="2200">
                <a:solidFill>
                  <a:srgbClr val="F79646"/>
                </a:solidFill>
                <a:latin typeface="Calibri" pitchFamily="32" charset="0"/>
              </a:rPr>
              <a:t>cache</a:t>
            </a:r>
            <a:r>
              <a:rPr lang="en-US" sz="2200">
                <a:solidFill>
                  <a:srgbClr val="FFFFFF"/>
                </a:solidFill>
                <a:latin typeface="Calibri" pitchFamily="32" charset="0"/>
              </a:rPr>
              <a:t> results for a specified amount of time</a:t>
            </a:r>
          </a:p>
          <a:p>
            <a:pPr marL="736600" lvl="1" indent="-279400">
              <a:lnSpc>
                <a:spcPct val="100000"/>
              </a:lnSpc>
              <a:spcBef>
                <a:spcPts val="7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a:solidFill>
                  <a:srgbClr val="FFFFFF"/>
                </a:solidFill>
                <a:latin typeface="Calibri" pitchFamily="32" charset="0"/>
              </a:rPr>
              <a:t>Specified by ANS reply's time-to-live field</a:t>
            </a:r>
          </a:p>
          <a:p>
            <a:pPr marL="336550" indent="-336550" eaLnBrk="1" hangingPunct="1">
              <a:lnSpc>
                <a:spcPct val="90000"/>
              </a:lnSpc>
              <a:spcBef>
                <a:spcPts val="55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a:solidFill>
                  <a:srgbClr val="FFFFFF"/>
                </a:solidFill>
                <a:latin typeface="Calibri" pitchFamily="32" charset="0"/>
              </a:rPr>
              <a:t>Operating systems and browsers also maintain resolvers and DNS caches</a:t>
            </a:r>
          </a:p>
          <a:p>
            <a:pPr marL="736600" lvl="1" indent="-279400" eaLnBrk="1" hangingPunct="1">
              <a:lnSpc>
                <a:spcPct val="90000"/>
              </a:lnSpc>
              <a:spcBef>
                <a:spcPts val="5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a:solidFill>
                  <a:srgbClr val="FFFFFF"/>
                </a:solidFill>
                <a:latin typeface="Calibri" pitchFamily="32" charset="0"/>
              </a:rPr>
              <a:t>View in Windows with command </a:t>
            </a:r>
            <a:r>
              <a:rPr lang="en-US" sz="2000">
                <a:solidFill>
                  <a:srgbClr val="F79646"/>
                </a:solidFill>
                <a:latin typeface="Calibri" pitchFamily="32" charset="0"/>
              </a:rPr>
              <a:t>ipconfig /displaydns </a:t>
            </a:r>
          </a:p>
          <a:p>
            <a:pPr marL="736600" lvl="1" indent="-279400" eaLnBrk="1" hangingPunct="1">
              <a:lnSpc>
                <a:spcPct val="90000"/>
              </a:lnSpc>
              <a:spcBef>
                <a:spcPts val="5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a:solidFill>
                  <a:srgbClr val="FFFFFF"/>
                </a:solidFill>
                <a:latin typeface="Calibri" pitchFamily="32" charset="0"/>
              </a:rPr>
              <a:t>Associated privacy issues</a:t>
            </a:r>
          </a:p>
          <a:p>
            <a:pPr marL="336550" indent="-336550" eaLnBrk="1" hangingPunct="1">
              <a:lnSpc>
                <a:spcPct val="90000"/>
              </a:lnSpc>
              <a:spcBef>
                <a:spcPts val="55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a:solidFill>
                  <a:srgbClr val="FFFFFF"/>
                </a:solidFill>
                <a:latin typeface="Calibri" pitchFamily="32" charset="0"/>
              </a:rPr>
              <a:t>DNS queries are typically issued over UDP on port 53</a:t>
            </a:r>
          </a:p>
          <a:p>
            <a:pPr marL="736600" lvl="1" indent="-279400" eaLnBrk="1" hangingPunct="1">
              <a:lnSpc>
                <a:spcPct val="90000"/>
              </a:lnSpc>
              <a:spcBef>
                <a:spcPts val="5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a:solidFill>
                  <a:srgbClr val="FFFFFF"/>
                </a:solidFill>
                <a:latin typeface="Calibri" pitchFamily="32" charset="0"/>
              </a:rPr>
              <a:t>16-bit request identifier  in payload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7200" y="-131763"/>
            <a:ext cx="8229600" cy="12366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DNS Caching</a:t>
            </a:r>
          </a:p>
        </p:txBody>
      </p:sp>
      <p:sp>
        <p:nvSpPr>
          <p:cNvPr id="16388" name="Text Box 4"/>
          <p:cNvSpPr txBox="1">
            <a:spLocks noChangeArrowheads="1"/>
          </p:cNvSpPr>
          <p:nvPr/>
        </p:nvSpPr>
        <p:spPr bwMode="auto">
          <a:xfrm>
            <a:off x="161925" y="914400"/>
            <a:ext cx="4867275" cy="396875"/>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FFFFFF"/>
                </a:solidFill>
              </a:rPr>
              <a:t>Step 1: query yourdomain.org</a:t>
            </a:r>
          </a:p>
        </p:txBody>
      </p:sp>
      <p:grpSp>
        <p:nvGrpSpPr>
          <p:cNvPr id="16389" name="Group 5"/>
          <p:cNvGrpSpPr>
            <a:grpSpLocks/>
          </p:cNvGrpSpPr>
          <p:nvPr/>
        </p:nvGrpSpPr>
        <p:grpSpPr bwMode="auto">
          <a:xfrm>
            <a:off x="373063" y="1462088"/>
            <a:ext cx="3054350" cy="1987550"/>
            <a:chOff x="235" y="921"/>
            <a:chExt cx="1924" cy="1252"/>
          </a:xfrm>
        </p:grpSpPr>
        <p:sp>
          <p:nvSpPr>
            <p:cNvPr id="16390" name="AutoShape 6"/>
            <p:cNvSpPr>
              <a:spLocks noChangeArrowheads="1"/>
            </p:cNvSpPr>
            <p:nvPr/>
          </p:nvSpPr>
          <p:spPr bwMode="auto">
            <a:xfrm>
              <a:off x="235" y="921"/>
              <a:ext cx="1925" cy="1253"/>
            </a:xfrm>
            <a:prstGeom prst="roundRect">
              <a:avLst>
                <a:gd name="adj" fmla="val 16667"/>
              </a:avLst>
            </a:prstGeom>
            <a:solidFill>
              <a:srgbClr val="F2F2F2"/>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Local Machine</a:t>
              </a:r>
            </a:p>
          </p:txBody>
        </p:sp>
        <p:sp>
          <p:nvSpPr>
            <p:cNvPr id="16391" name="Rectangle 7"/>
            <p:cNvSpPr>
              <a:spLocks noChangeArrowheads="1"/>
            </p:cNvSpPr>
            <p:nvPr/>
          </p:nvSpPr>
          <p:spPr bwMode="auto">
            <a:xfrm>
              <a:off x="327" y="1246"/>
              <a:ext cx="779" cy="371"/>
            </a:xfrm>
            <a:prstGeom prst="rect">
              <a:avLst/>
            </a:prstGeom>
            <a:gradFill rotWithShape="0">
              <a:gsLst>
                <a:gs pos="0">
                  <a:srgbClr val="A3C4FF"/>
                </a:gs>
                <a:gs pos="100000">
                  <a:srgbClr val="E5EEFF"/>
                </a:gs>
              </a:gsLst>
              <a:lin ang="16200000" scaled="1"/>
            </a:gradFill>
            <a:ln w="9360">
              <a:solidFill>
                <a:srgbClr val="4A7EBB"/>
              </a:solidFill>
              <a:miter lim="800000"/>
              <a:headEnd/>
              <a:tailEnd/>
            </a:ln>
            <a:effectLst>
              <a:outerShdw dist="109865" dir="634411" algn="ctr" rotWithShape="0">
                <a:srgbClr val="000000">
                  <a:alpha val="38034"/>
                </a:srgbClr>
              </a:outerShdw>
            </a:effectLst>
          </p:spPr>
          <p:txBody>
            <a:bodyPr lIns="90000" tIns="46800" rIns="9000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Application</a:t>
              </a:r>
            </a:p>
          </p:txBody>
        </p:sp>
        <p:sp>
          <p:nvSpPr>
            <p:cNvPr id="16392" name="AutoShape 8"/>
            <p:cNvSpPr>
              <a:spLocks noChangeArrowheads="1"/>
            </p:cNvSpPr>
            <p:nvPr/>
          </p:nvSpPr>
          <p:spPr bwMode="auto">
            <a:xfrm>
              <a:off x="1381" y="1246"/>
              <a:ext cx="642"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6393" name="AutoShape 9"/>
            <p:cNvSpPr>
              <a:spLocks noChangeArrowheads="1"/>
            </p:cNvSpPr>
            <p:nvPr/>
          </p:nvSpPr>
          <p:spPr bwMode="auto">
            <a:xfrm>
              <a:off x="1461" y="1803"/>
              <a:ext cx="482" cy="324"/>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6394" name="AutoShape 10"/>
            <p:cNvCxnSpPr>
              <a:cxnSpLocks noChangeShapeType="1"/>
              <a:stCxn id="16392" idx="2"/>
              <a:endCxn id="16393" idx="0"/>
            </p:cNvCxnSpPr>
            <p:nvPr/>
          </p:nvCxnSpPr>
          <p:spPr bwMode="auto">
            <a:xfrm>
              <a:off x="1702" y="1617"/>
              <a:ext cx="2" cy="2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16395" name="Group 11"/>
          <p:cNvGrpSpPr>
            <a:grpSpLocks/>
          </p:cNvGrpSpPr>
          <p:nvPr/>
        </p:nvGrpSpPr>
        <p:grpSpPr bwMode="auto">
          <a:xfrm>
            <a:off x="4343400" y="1371600"/>
            <a:ext cx="1712913" cy="1987550"/>
            <a:chOff x="2736" y="864"/>
            <a:chExt cx="1079" cy="1252"/>
          </a:xfrm>
        </p:grpSpPr>
        <p:sp>
          <p:nvSpPr>
            <p:cNvPr id="16396" name="AutoShape 12"/>
            <p:cNvSpPr>
              <a:spLocks noChangeArrowheads="1"/>
            </p:cNvSpPr>
            <p:nvPr/>
          </p:nvSpPr>
          <p:spPr bwMode="auto">
            <a:xfrm>
              <a:off x="2736" y="864"/>
              <a:ext cx="108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Local NS</a:t>
              </a:r>
            </a:p>
          </p:txBody>
        </p:sp>
        <p:sp>
          <p:nvSpPr>
            <p:cNvPr id="16397" name="AutoShape 13"/>
            <p:cNvSpPr>
              <a:spLocks noChangeArrowheads="1"/>
            </p:cNvSpPr>
            <p:nvPr/>
          </p:nvSpPr>
          <p:spPr bwMode="auto">
            <a:xfrm>
              <a:off x="2948" y="1142"/>
              <a:ext cx="658"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6398" name="AutoShape 14"/>
            <p:cNvSpPr>
              <a:spLocks noChangeArrowheads="1"/>
            </p:cNvSpPr>
            <p:nvPr/>
          </p:nvSpPr>
          <p:spPr bwMode="auto">
            <a:xfrm>
              <a:off x="3030" y="1699"/>
              <a:ext cx="493"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6399" name="AutoShape 15"/>
            <p:cNvCxnSpPr>
              <a:cxnSpLocks noChangeShapeType="1"/>
            </p:cNvCxnSpPr>
            <p:nvPr/>
          </p:nvCxnSpPr>
          <p:spPr bwMode="auto">
            <a:xfrm flipH="1">
              <a:off x="3275" y="1514"/>
              <a:ext cx="1" cy="1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sp>
        <p:nvSpPr>
          <p:cNvPr id="16400" name="AutoShape 16"/>
          <p:cNvSpPr>
            <a:spLocks noChangeArrowheads="1"/>
          </p:cNvSpPr>
          <p:nvPr/>
        </p:nvSpPr>
        <p:spPr bwMode="auto">
          <a:xfrm>
            <a:off x="6846888" y="1335088"/>
            <a:ext cx="2057400" cy="2057400"/>
          </a:xfrm>
          <a:prstGeom prst="roundRect">
            <a:avLst>
              <a:gd name="adj" fmla="val 16667"/>
            </a:avLst>
          </a:prstGeom>
          <a:solidFill>
            <a:srgbClr val="CCFFFF"/>
          </a:solidFill>
          <a:ln w="9360">
            <a:solidFill>
              <a:srgbClr val="000000"/>
            </a:solidFill>
            <a:round/>
            <a:headEnd/>
            <a:tailEnd/>
          </a:ln>
          <a:effec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Authoritative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Name Server</a:t>
            </a:r>
          </a:p>
        </p:txBody>
      </p:sp>
      <p:cxnSp>
        <p:nvCxnSpPr>
          <p:cNvPr id="16401" name="AutoShape 17"/>
          <p:cNvCxnSpPr>
            <a:cxnSpLocks noChangeShapeType="1"/>
            <a:stCxn id="0" idx="3"/>
            <a:endCxn id="0" idx="1"/>
          </p:cNvCxnSpPr>
          <p:nvPr/>
        </p:nvCxnSpPr>
        <p:spPr bwMode="auto">
          <a:xfrm flipV="1">
            <a:off x="3429000" y="2363788"/>
            <a:ext cx="914400" cy="88900"/>
          </a:xfrm>
          <a:prstGeom prst="straightConnector1">
            <a:avLst/>
          </a:prstGeom>
          <a:noFill/>
          <a:ln w="45720">
            <a:solidFill>
              <a:srgbClr val="CC6633"/>
            </a:solidFill>
            <a:round/>
            <a:headEnd/>
            <a:tailEnd type="triangle" w="med" len="med"/>
          </a:ln>
          <a:effectLst/>
        </p:spPr>
      </p:cxnSp>
      <p:cxnSp>
        <p:nvCxnSpPr>
          <p:cNvPr id="16402" name="AutoShape 18"/>
          <p:cNvCxnSpPr>
            <a:cxnSpLocks noChangeShapeType="1"/>
            <a:stCxn id="0" idx="3"/>
            <a:endCxn id="16400" idx="1"/>
          </p:cNvCxnSpPr>
          <p:nvPr/>
        </p:nvCxnSpPr>
        <p:spPr bwMode="auto">
          <a:xfrm flipV="1">
            <a:off x="6057900" y="2363788"/>
            <a:ext cx="788988" cy="1587"/>
          </a:xfrm>
          <a:prstGeom prst="straightConnector1">
            <a:avLst/>
          </a:prstGeom>
          <a:noFill/>
          <a:ln w="45720">
            <a:solidFill>
              <a:srgbClr val="CC6633"/>
            </a:solidFill>
            <a:round/>
            <a:headEnd/>
            <a:tailEnd type="triangle" w="med" len="med"/>
          </a:ln>
          <a:effectLst/>
        </p:spPr>
      </p:cxnSp>
      <p:sp>
        <p:nvSpPr>
          <p:cNvPr id="16403" name="Text Box 19"/>
          <p:cNvSpPr txBox="1">
            <a:spLocks noChangeArrowheads="1"/>
          </p:cNvSpPr>
          <p:nvPr/>
        </p:nvSpPr>
        <p:spPr bwMode="auto">
          <a:xfrm>
            <a:off x="161925" y="3578225"/>
            <a:ext cx="8543925" cy="396875"/>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FFFFFF"/>
                </a:solidFill>
              </a:rPr>
              <a:t>Step 2: receive reply and cache at  local NS and host</a:t>
            </a:r>
          </a:p>
        </p:txBody>
      </p:sp>
      <p:grpSp>
        <p:nvGrpSpPr>
          <p:cNvPr id="16404" name="Group 20"/>
          <p:cNvGrpSpPr>
            <a:grpSpLocks/>
          </p:cNvGrpSpPr>
          <p:nvPr/>
        </p:nvGrpSpPr>
        <p:grpSpPr bwMode="auto">
          <a:xfrm>
            <a:off x="228600" y="4125913"/>
            <a:ext cx="3054350" cy="1987550"/>
            <a:chOff x="144" y="2599"/>
            <a:chExt cx="1924" cy="1252"/>
          </a:xfrm>
        </p:grpSpPr>
        <p:sp>
          <p:nvSpPr>
            <p:cNvPr id="16405" name="AutoShape 21"/>
            <p:cNvSpPr>
              <a:spLocks noChangeArrowheads="1"/>
            </p:cNvSpPr>
            <p:nvPr/>
          </p:nvSpPr>
          <p:spPr bwMode="auto">
            <a:xfrm>
              <a:off x="144" y="2599"/>
              <a:ext cx="1925" cy="1253"/>
            </a:xfrm>
            <a:prstGeom prst="roundRect">
              <a:avLst>
                <a:gd name="adj" fmla="val 16667"/>
              </a:avLst>
            </a:prstGeom>
            <a:solidFill>
              <a:srgbClr val="F2F2F2"/>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Local Machine</a:t>
              </a:r>
            </a:p>
          </p:txBody>
        </p:sp>
        <p:sp>
          <p:nvSpPr>
            <p:cNvPr id="16406" name="Rectangle 22"/>
            <p:cNvSpPr>
              <a:spLocks noChangeArrowheads="1"/>
            </p:cNvSpPr>
            <p:nvPr/>
          </p:nvSpPr>
          <p:spPr bwMode="auto">
            <a:xfrm>
              <a:off x="236" y="2924"/>
              <a:ext cx="779" cy="371"/>
            </a:xfrm>
            <a:prstGeom prst="rect">
              <a:avLst/>
            </a:prstGeom>
            <a:gradFill rotWithShape="0">
              <a:gsLst>
                <a:gs pos="0">
                  <a:srgbClr val="A3C4FF"/>
                </a:gs>
                <a:gs pos="100000">
                  <a:srgbClr val="E5EEFF"/>
                </a:gs>
              </a:gsLst>
              <a:lin ang="16200000" scaled="1"/>
            </a:gradFill>
            <a:ln w="9360">
              <a:solidFill>
                <a:srgbClr val="4A7EBB"/>
              </a:solidFill>
              <a:miter lim="800000"/>
              <a:headEnd/>
              <a:tailEnd/>
            </a:ln>
            <a:effectLst>
              <a:outerShdw dist="109865" dir="634411" algn="ctr" rotWithShape="0">
                <a:srgbClr val="000000">
                  <a:alpha val="38034"/>
                </a:srgbClr>
              </a:outerShdw>
            </a:effectLst>
          </p:spPr>
          <p:txBody>
            <a:bodyPr lIns="90000" tIns="46800" rIns="9000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Application</a:t>
              </a:r>
            </a:p>
          </p:txBody>
        </p:sp>
        <p:sp>
          <p:nvSpPr>
            <p:cNvPr id="16407" name="AutoShape 23"/>
            <p:cNvSpPr>
              <a:spLocks noChangeArrowheads="1"/>
            </p:cNvSpPr>
            <p:nvPr/>
          </p:nvSpPr>
          <p:spPr bwMode="auto">
            <a:xfrm>
              <a:off x="1290" y="2924"/>
              <a:ext cx="642"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6408" name="AutoShape 24"/>
            <p:cNvSpPr>
              <a:spLocks noChangeArrowheads="1"/>
            </p:cNvSpPr>
            <p:nvPr/>
          </p:nvSpPr>
          <p:spPr bwMode="auto">
            <a:xfrm>
              <a:off x="1370" y="3481"/>
              <a:ext cx="482" cy="324"/>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6409" name="AutoShape 25"/>
            <p:cNvCxnSpPr>
              <a:cxnSpLocks noChangeShapeType="1"/>
              <a:stCxn id="16407" idx="2"/>
              <a:endCxn id="16408" idx="0"/>
            </p:cNvCxnSpPr>
            <p:nvPr/>
          </p:nvCxnSpPr>
          <p:spPr bwMode="auto">
            <a:xfrm>
              <a:off x="1611" y="3295"/>
              <a:ext cx="1" cy="2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16410" name="Group 26"/>
          <p:cNvGrpSpPr>
            <a:grpSpLocks/>
          </p:cNvGrpSpPr>
          <p:nvPr/>
        </p:nvGrpSpPr>
        <p:grpSpPr bwMode="auto">
          <a:xfrm>
            <a:off x="4416425" y="4035425"/>
            <a:ext cx="1712913" cy="1987550"/>
            <a:chOff x="2782" y="2542"/>
            <a:chExt cx="1079" cy="1252"/>
          </a:xfrm>
        </p:grpSpPr>
        <p:sp>
          <p:nvSpPr>
            <p:cNvPr id="16411" name="AutoShape 27"/>
            <p:cNvSpPr>
              <a:spLocks noChangeArrowheads="1"/>
            </p:cNvSpPr>
            <p:nvPr/>
          </p:nvSpPr>
          <p:spPr bwMode="auto">
            <a:xfrm>
              <a:off x="2782" y="2542"/>
              <a:ext cx="108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Local NS</a:t>
              </a:r>
            </a:p>
          </p:txBody>
        </p:sp>
        <p:sp>
          <p:nvSpPr>
            <p:cNvPr id="16412" name="AutoShape 28"/>
            <p:cNvSpPr>
              <a:spLocks noChangeArrowheads="1"/>
            </p:cNvSpPr>
            <p:nvPr/>
          </p:nvSpPr>
          <p:spPr bwMode="auto">
            <a:xfrm>
              <a:off x="2993" y="2820"/>
              <a:ext cx="658"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6413" name="AutoShape 29"/>
            <p:cNvSpPr>
              <a:spLocks noChangeArrowheads="1"/>
            </p:cNvSpPr>
            <p:nvPr/>
          </p:nvSpPr>
          <p:spPr bwMode="auto">
            <a:xfrm>
              <a:off x="3075" y="3377"/>
              <a:ext cx="493"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6414" name="AutoShape 30"/>
            <p:cNvCxnSpPr>
              <a:cxnSpLocks noChangeShapeType="1"/>
            </p:cNvCxnSpPr>
            <p:nvPr/>
          </p:nvCxnSpPr>
          <p:spPr bwMode="auto">
            <a:xfrm flipH="1">
              <a:off x="3321" y="3192"/>
              <a:ext cx="1" cy="186"/>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sp>
        <p:nvSpPr>
          <p:cNvPr id="16415" name="AutoShape 31"/>
          <p:cNvSpPr>
            <a:spLocks noChangeArrowheads="1"/>
          </p:cNvSpPr>
          <p:nvPr/>
        </p:nvSpPr>
        <p:spPr bwMode="auto">
          <a:xfrm>
            <a:off x="7027863" y="4000500"/>
            <a:ext cx="2057400" cy="2057400"/>
          </a:xfrm>
          <a:prstGeom prst="roundRect">
            <a:avLst>
              <a:gd name="adj" fmla="val 16667"/>
            </a:avLst>
          </a:prstGeom>
          <a:solidFill>
            <a:srgbClr val="CCFFFF"/>
          </a:solidFill>
          <a:ln w="9360">
            <a:solidFill>
              <a:srgbClr val="000000"/>
            </a:solidFill>
            <a:round/>
            <a:headEnd/>
            <a:tailEnd/>
          </a:ln>
          <a:effec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Authoritative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Name Server</a:t>
            </a:r>
          </a:p>
        </p:txBody>
      </p:sp>
      <p:cxnSp>
        <p:nvCxnSpPr>
          <p:cNvPr id="16416" name="AutoShape 32"/>
          <p:cNvCxnSpPr>
            <a:cxnSpLocks noChangeShapeType="1"/>
            <a:stCxn id="0" idx="1"/>
            <a:endCxn id="0" idx="3"/>
          </p:cNvCxnSpPr>
          <p:nvPr/>
        </p:nvCxnSpPr>
        <p:spPr bwMode="auto">
          <a:xfrm flipH="1">
            <a:off x="3286125" y="5030788"/>
            <a:ext cx="1130300" cy="95250"/>
          </a:xfrm>
          <a:prstGeom prst="bentConnector3">
            <a:avLst>
              <a:gd name="adj1" fmla="val 50000"/>
            </a:avLst>
          </a:prstGeom>
          <a:noFill/>
          <a:ln w="45720">
            <a:solidFill>
              <a:srgbClr val="CC6633"/>
            </a:solidFill>
            <a:round/>
            <a:headEnd/>
            <a:tailEnd type="triangle" w="med" len="med"/>
          </a:ln>
          <a:effectLst/>
        </p:spPr>
      </p:cxnSp>
      <p:cxnSp>
        <p:nvCxnSpPr>
          <p:cNvPr id="16417" name="AutoShape 33"/>
          <p:cNvCxnSpPr>
            <a:cxnSpLocks noChangeShapeType="1"/>
            <a:stCxn id="16415" idx="1"/>
            <a:endCxn id="0" idx="3"/>
          </p:cNvCxnSpPr>
          <p:nvPr/>
        </p:nvCxnSpPr>
        <p:spPr bwMode="auto">
          <a:xfrm flipH="1">
            <a:off x="6130925" y="5029200"/>
            <a:ext cx="896938" cy="1588"/>
          </a:xfrm>
          <a:prstGeom prst="bentConnector3">
            <a:avLst>
              <a:gd name="adj1" fmla="val 50000"/>
            </a:avLst>
          </a:prstGeom>
          <a:noFill/>
          <a:ln w="45720">
            <a:solidFill>
              <a:srgbClr val="CC6633"/>
            </a:solidFill>
            <a:round/>
            <a:headEnd/>
            <a:tailEnd type="triangle" w="med" len="med"/>
          </a:ln>
          <a:effectLst/>
        </p:spPr>
      </p:cxnSp>
      <p:sp>
        <p:nvSpPr>
          <p:cNvPr id="16418" name="Text Box 34"/>
          <p:cNvSpPr txBox="1">
            <a:spLocks noChangeArrowheads="1"/>
          </p:cNvSpPr>
          <p:nvPr/>
        </p:nvSpPr>
        <p:spPr bwMode="auto">
          <a:xfrm>
            <a:off x="3478213" y="2036763"/>
            <a:ext cx="752475" cy="287337"/>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6633"/>
                </a:solidFill>
              </a:rPr>
              <a:t>query</a:t>
            </a:r>
          </a:p>
        </p:txBody>
      </p:sp>
      <p:sp>
        <p:nvSpPr>
          <p:cNvPr id="16419" name="Text Box 35"/>
          <p:cNvSpPr txBox="1">
            <a:spLocks noChangeArrowheads="1"/>
          </p:cNvSpPr>
          <p:nvPr/>
        </p:nvSpPr>
        <p:spPr bwMode="auto">
          <a:xfrm>
            <a:off x="6105525" y="1998663"/>
            <a:ext cx="752475" cy="287337"/>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6633"/>
                </a:solidFill>
              </a:rPr>
              <a:t>query</a:t>
            </a:r>
          </a:p>
        </p:txBody>
      </p:sp>
      <p:sp>
        <p:nvSpPr>
          <p:cNvPr id="16420" name="Text Box 36"/>
          <p:cNvSpPr txBox="1">
            <a:spLocks noChangeArrowheads="1"/>
          </p:cNvSpPr>
          <p:nvPr/>
        </p:nvSpPr>
        <p:spPr bwMode="auto">
          <a:xfrm>
            <a:off x="6088063" y="4572000"/>
            <a:ext cx="917575" cy="287338"/>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6633"/>
                </a:solidFill>
              </a:rPr>
              <a:t>answer</a:t>
            </a:r>
          </a:p>
        </p:txBody>
      </p:sp>
      <p:sp>
        <p:nvSpPr>
          <p:cNvPr id="16421" name="Text Box 37"/>
          <p:cNvSpPr txBox="1">
            <a:spLocks noChangeArrowheads="1"/>
          </p:cNvSpPr>
          <p:nvPr/>
        </p:nvSpPr>
        <p:spPr bwMode="auto">
          <a:xfrm>
            <a:off x="3425825" y="4572000"/>
            <a:ext cx="917575" cy="287338"/>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6633"/>
                </a:solidFill>
              </a:rPr>
              <a:t>answer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7200" y="-131763"/>
            <a:ext cx="8229600" cy="12366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DNS Caching (con'd)</a:t>
            </a:r>
          </a:p>
        </p:txBody>
      </p:sp>
      <p:sp>
        <p:nvSpPr>
          <p:cNvPr id="17412" name="Text Box 4"/>
          <p:cNvSpPr txBox="1">
            <a:spLocks noChangeArrowheads="1"/>
          </p:cNvSpPr>
          <p:nvPr/>
        </p:nvSpPr>
        <p:spPr bwMode="auto">
          <a:xfrm>
            <a:off x="161925" y="914400"/>
            <a:ext cx="9058275" cy="396875"/>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FFFFFF"/>
                </a:solidFill>
              </a:rPr>
              <a:t>Step 3: use cached results rather than querying the ANS</a:t>
            </a:r>
          </a:p>
        </p:txBody>
      </p:sp>
      <p:grpSp>
        <p:nvGrpSpPr>
          <p:cNvPr id="17413" name="Group 5"/>
          <p:cNvGrpSpPr>
            <a:grpSpLocks/>
          </p:cNvGrpSpPr>
          <p:nvPr/>
        </p:nvGrpSpPr>
        <p:grpSpPr bwMode="auto">
          <a:xfrm>
            <a:off x="373063" y="1517650"/>
            <a:ext cx="3740150" cy="1392238"/>
            <a:chOff x="235" y="956"/>
            <a:chExt cx="2356" cy="877"/>
          </a:xfrm>
        </p:grpSpPr>
        <p:sp>
          <p:nvSpPr>
            <p:cNvPr id="17414" name="AutoShape 6"/>
            <p:cNvSpPr>
              <a:spLocks noChangeArrowheads="1"/>
            </p:cNvSpPr>
            <p:nvPr/>
          </p:nvSpPr>
          <p:spPr bwMode="auto">
            <a:xfrm>
              <a:off x="235" y="956"/>
              <a:ext cx="2357" cy="878"/>
            </a:xfrm>
            <a:prstGeom prst="roundRect">
              <a:avLst>
                <a:gd name="adj" fmla="val 16667"/>
              </a:avLst>
            </a:prstGeom>
            <a:solidFill>
              <a:srgbClr val="F2F2F2"/>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Local Machine 1</a:t>
              </a:r>
            </a:p>
          </p:txBody>
        </p:sp>
        <p:sp>
          <p:nvSpPr>
            <p:cNvPr id="17415" name="Rectangle 7"/>
            <p:cNvSpPr>
              <a:spLocks noChangeArrowheads="1"/>
            </p:cNvSpPr>
            <p:nvPr/>
          </p:nvSpPr>
          <p:spPr bwMode="auto">
            <a:xfrm>
              <a:off x="347" y="1184"/>
              <a:ext cx="954" cy="260"/>
            </a:xfrm>
            <a:prstGeom prst="rect">
              <a:avLst/>
            </a:prstGeom>
            <a:gradFill rotWithShape="0">
              <a:gsLst>
                <a:gs pos="0">
                  <a:srgbClr val="A3C4FF"/>
                </a:gs>
                <a:gs pos="100000">
                  <a:srgbClr val="E5EEFF"/>
                </a:gs>
              </a:gsLst>
              <a:lin ang="16200000" scaled="1"/>
            </a:gradFill>
            <a:ln w="9360">
              <a:solidFill>
                <a:srgbClr val="4A7EBB"/>
              </a:solidFill>
              <a:miter lim="800000"/>
              <a:headEnd/>
              <a:tailEnd/>
            </a:ln>
            <a:effectLst>
              <a:outerShdw dist="109865" dir="634411" algn="ctr" rotWithShape="0">
                <a:srgbClr val="000000">
                  <a:alpha val="38034"/>
                </a:srgbClr>
              </a:outerShdw>
            </a:effectLst>
          </p:spPr>
          <p:txBody>
            <a:bodyPr lIns="90000" tIns="46800" rIns="9000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Application</a:t>
              </a:r>
            </a:p>
          </p:txBody>
        </p:sp>
        <p:sp>
          <p:nvSpPr>
            <p:cNvPr id="17416" name="AutoShape 8"/>
            <p:cNvSpPr>
              <a:spLocks noChangeArrowheads="1"/>
            </p:cNvSpPr>
            <p:nvPr/>
          </p:nvSpPr>
          <p:spPr bwMode="auto">
            <a:xfrm>
              <a:off x="1638" y="1184"/>
              <a:ext cx="786" cy="26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7417" name="AutoShape 9"/>
            <p:cNvSpPr>
              <a:spLocks noChangeArrowheads="1"/>
            </p:cNvSpPr>
            <p:nvPr/>
          </p:nvSpPr>
          <p:spPr bwMode="auto">
            <a:xfrm>
              <a:off x="1735" y="1574"/>
              <a:ext cx="590" cy="227"/>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7418" name="AutoShape 10"/>
            <p:cNvCxnSpPr>
              <a:cxnSpLocks noChangeShapeType="1"/>
              <a:stCxn id="17416" idx="2"/>
              <a:endCxn id="17417" idx="0"/>
            </p:cNvCxnSpPr>
            <p:nvPr/>
          </p:nvCxnSpPr>
          <p:spPr bwMode="auto">
            <a:xfrm flipH="1">
              <a:off x="2031" y="1443"/>
              <a:ext cx="1" cy="203"/>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17419" name="Group 11"/>
          <p:cNvGrpSpPr>
            <a:grpSpLocks/>
          </p:cNvGrpSpPr>
          <p:nvPr/>
        </p:nvGrpSpPr>
        <p:grpSpPr bwMode="auto">
          <a:xfrm>
            <a:off x="6629400" y="1371600"/>
            <a:ext cx="1712913" cy="1987550"/>
            <a:chOff x="4176" y="864"/>
            <a:chExt cx="1079" cy="1252"/>
          </a:xfrm>
        </p:grpSpPr>
        <p:sp>
          <p:nvSpPr>
            <p:cNvPr id="17420" name="AutoShape 12"/>
            <p:cNvSpPr>
              <a:spLocks noChangeArrowheads="1"/>
            </p:cNvSpPr>
            <p:nvPr/>
          </p:nvSpPr>
          <p:spPr bwMode="auto">
            <a:xfrm>
              <a:off x="4176" y="864"/>
              <a:ext cx="108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Local NS</a:t>
              </a:r>
            </a:p>
          </p:txBody>
        </p:sp>
        <p:sp>
          <p:nvSpPr>
            <p:cNvPr id="17421" name="AutoShape 13"/>
            <p:cNvSpPr>
              <a:spLocks noChangeArrowheads="1"/>
            </p:cNvSpPr>
            <p:nvPr/>
          </p:nvSpPr>
          <p:spPr bwMode="auto">
            <a:xfrm>
              <a:off x="4388" y="1142"/>
              <a:ext cx="658"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7422" name="AutoShape 14"/>
            <p:cNvSpPr>
              <a:spLocks noChangeArrowheads="1"/>
            </p:cNvSpPr>
            <p:nvPr/>
          </p:nvSpPr>
          <p:spPr bwMode="auto">
            <a:xfrm>
              <a:off x="4470" y="1699"/>
              <a:ext cx="493"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7423" name="AutoShape 15"/>
            <p:cNvCxnSpPr>
              <a:cxnSpLocks noChangeShapeType="1"/>
            </p:cNvCxnSpPr>
            <p:nvPr/>
          </p:nvCxnSpPr>
          <p:spPr bwMode="auto">
            <a:xfrm flipH="1">
              <a:off x="4715" y="1514"/>
              <a:ext cx="1" cy="1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17424" name="Group 16"/>
          <p:cNvGrpSpPr>
            <a:grpSpLocks/>
          </p:cNvGrpSpPr>
          <p:nvPr/>
        </p:nvGrpSpPr>
        <p:grpSpPr bwMode="auto">
          <a:xfrm>
            <a:off x="373063" y="3209925"/>
            <a:ext cx="3740150" cy="1392238"/>
            <a:chOff x="235" y="2022"/>
            <a:chExt cx="2356" cy="877"/>
          </a:xfrm>
        </p:grpSpPr>
        <p:sp>
          <p:nvSpPr>
            <p:cNvPr id="17425" name="AutoShape 17"/>
            <p:cNvSpPr>
              <a:spLocks noChangeArrowheads="1"/>
            </p:cNvSpPr>
            <p:nvPr/>
          </p:nvSpPr>
          <p:spPr bwMode="auto">
            <a:xfrm>
              <a:off x="235" y="2022"/>
              <a:ext cx="2357" cy="878"/>
            </a:xfrm>
            <a:prstGeom prst="roundRect">
              <a:avLst>
                <a:gd name="adj" fmla="val 16667"/>
              </a:avLst>
            </a:prstGeom>
            <a:solidFill>
              <a:srgbClr val="F2F2F2"/>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Local Machine 2</a:t>
              </a:r>
            </a:p>
          </p:txBody>
        </p:sp>
        <p:sp>
          <p:nvSpPr>
            <p:cNvPr id="17426" name="Rectangle 18"/>
            <p:cNvSpPr>
              <a:spLocks noChangeArrowheads="1"/>
            </p:cNvSpPr>
            <p:nvPr/>
          </p:nvSpPr>
          <p:spPr bwMode="auto">
            <a:xfrm>
              <a:off x="347" y="2249"/>
              <a:ext cx="954" cy="260"/>
            </a:xfrm>
            <a:prstGeom prst="rect">
              <a:avLst/>
            </a:prstGeom>
            <a:gradFill rotWithShape="0">
              <a:gsLst>
                <a:gs pos="0">
                  <a:srgbClr val="A3C4FF"/>
                </a:gs>
                <a:gs pos="100000">
                  <a:srgbClr val="E5EEFF"/>
                </a:gs>
              </a:gsLst>
              <a:lin ang="16200000" scaled="1"/>
            </a:gradFill>
            <a:ln w="9360">
              <a:solidFill>
                <a:srgbClr val="4A7EBB"/>
              </a:solidFill>
              <a:miter lim="800000"/>
              <a:headEnd/>
              <a:tailEnd/>
            </a:ln>
            <a:effectLst>
              <a:outerShdw dist="109865" dir="634411" algn="ctr" rotWithShape="0">
                <a:srgbClr val="000000">
                  <a:alpha val="38034"/>
                </a:srgbClr>
              </a:outerShdw>
            </a:effectLst>
          </p:spPr>
          <p:txBody>
            <a:bodyPr lIns="90000" tIns="46800" rIns="9000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Application</a:t>
              </a:r>
            </a:p>
          </p:txBody>
        </p:sp>
        <p:sp>
          <p:nvSpPr>
            <p:cNvPr id="17427" name="AutoShape 19"/>
            <p:cNvSpPr>
              <a:spLocks noChangeArrowheads="1"/>
            </p:cNvSpPr>
            <p:nvPr/>
          </p:nvSpPr>
          <p:spPr bwMode="auto">
            <a:xfrm>
              <a:off x="1638" y="2249"/>
              <a:ext cx="786" cy="26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7428" name="AutoShape 20"/>
            <p:cNvSpPr>
              <a:spLocks noChangeArrowheads="1"/>
            </p:cNvSpPr>
            <p:nvPr/>
          </p:nvSpPr>
          <p:spPr bwMode="auto">
            <a:xfrm>
              <a:off x="1735" y="2639"/>
              <a:ext cx="590" cy="227"/>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7429" name="AutoShape 21"/>
            <p:cNvCxnSpPr>
              <a:cxnSpLocks noChangeShapeType="1"/>
              <a:stCxn id="17427" idx="2"/>
              <a:endCxn id="17428" idx="0"/>
            </p:cNvCxnSpPr>
            <p:nvPr/>
          </p:nvCxnSpPr>
          <p:spPr bwMode="auto">
            <a:xfrm flipH="1">
              <a:off x="2031" y="2509"/>
              <a:ext cx="1" cy="203"/>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sp>
        <p:nvSpPr>
          <p:cNvPr id="17430" name="Text Box 22"/>
          <p:cNvSpPr txBox="1">
            <a:spLocks noChangeArrowheads="1"/>
          </p:cNvSpPr>
          <p:nvPr/>
        </p:nvSpPr>
        <p:spPr bwMode="auto">
          <a:xfrm>
            <a:off x="457200" y="5715000"/>
            <a:ext cx="7297738" cy="396875"/>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FFFFFF"/>
                </a:solidFill>
              </a:rPr>
              <a:t>Step 4: Evict cache entries upon ttl expiration</a:t>
            </a:r>
          </a:p>
        </p:txBody>
      </p:sp>
      <p:cxnSp>
        <p:nvCxnSpPr>
          <p:cNvPr id="17431" name="AutoShape 23"/>
          <p:cNvCxnSpPr>
            <a:cxnSpLocks noChangeShapeType="1"/>
            <a:endCxn id="0" idx="3"/>
          </p:cNvCxnSpPr>
          <p:nvPr/>
        </p:nvCxnSpPr>
        <p:spPr bwMode="auto">
          <a:xfrm flipH="1">
            <a:off x="4114800" y="2365375"/>
            <a:ext cx="2514600" cy="1541463"/>
          </a:xfrm>
          <a:prstGeom prst="straightConnector1">
            <a:avLst/>
          </a:prstGeom>
          <a:noFill/>
          <a:ln w="64080">
            <a:solidFill>
              <a:srgbClr val="CC6633"/>
            </a:solidFill>
            <a:round/>
            <a:headEnd type="triangle" w="med" len="med"/>
            <a:tailEnd type="triangle" w="med" len="med"/>
          </a:ln>
          <a:effectLst/>
        </p:spPr>
      </p:cxnSp>
      <p:sp>
        <p:nvSpPr>
          <p:cNvPr id="17432" name="Text Box 24"/>
          <p:cNvSpPr txBox="1">
            <a:spLocks noChangeArrowheads="1"/>
          </p:cNvSpPr>
          <p:nvPr/>
        </p:nvSpPr>
        <p:spPr bwMode="auto">
          <a:xfrm>
            <a:off x="4505325" y="2971800"/>
            <a:ext cx="752475" cy="287338"/>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6633"/>
                </a:solidFill>
              </a:rPr>
              <a:t>query</a:t>
            </a:r>
          </a:p>
        </p:txBody>
      </p:sp>
      <p:sp>
        <p:nvSpPr>
          <p:cNvPr id="17433" name="Text Box 25"/>
          <p:cNvSpPr txBox="1">
            <a:spLocks noChangeArrowheads="1"/>
          </p:cNvSpPr>
          <p:nvPr/>
        </p:nvSpPr>
        <p:spPr bwMode="auto">
          <a:xfrm>
            <a:off x="4340225" y="3886200"/>
            <a:ext cx="917575" cy="287338"/>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6633"/>
                </a:solidFill>
              </a:rPr>
              <a:t>answer</a:t>
            </a:r>
          </a:p>
        </p:txBody>
      </p:sp>
      <p:cxnSp>
        <p:nvCxnSpPr>
          <p:cNvPr id="17434" name="AutoShape 26"/>
          <p:cNvCxnSpPr>
            <a:cxnSpLocks noChangeShapeType="1"/>
            <a:stCxn id="17412" idx="2"/>
          </p:cNvCxnSpPr>
          <p:nvPr/>
        </p:nvCxnSpPr>
        <p:spPr bwMode="auto">
          <a:xfrm flipH="1">
            <a:off x="4114800" y="1311275"/>
            <a:ext cx="576263" cy="796925"/>
          </a:xfrm>
          <a:prstGeom prst="straightConnector1">
            <a:avLst/>
          </a:prstGeom>
          <a:noFill/>
          <a:ln w="64080">
            <a:solidFill>
              <a:srgbClr val="CC6633"/>
            </a:solidFill>
            <a:round/>
            <a:headEnd type="triangle" w="med" len="med"/>
            <a:tailEnd type="triangl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7200" y="152400"/>
            <a:ext cx="8226425" cy="94615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t>Pharming</a:t>
            </a:r>
            <a:r>
              <a:rPr lang="en-US" dirty="0" smtClean="0"/>
              <a:t>: DNS </a:t>
            </a:r>
            <a:r>
              <a:rPr lang="en-US" dirty="0"/>
              <a:t>Hijacking</a:t>
            </a:r>
          </a:p>
        </p:txBody>
      </p:sp>
      <p:sp>
        <p:nvSpPr>
          <p:cNvPr id="14338" name="Rectangle 2"/>
          <p:cNvSpPr>
            <a:spLocks noGrp="1" noChangeArrowheads="1"/>
          </p:cNvSpPr>
          <p:nvPr>
            <p:ph idx="1"/>
          </p:nvPr>
        </p:nvSpPr>
        <p:spPr>
          <a:xfrm>
            <a:off x="457200" y="1143000"/>
            <a:ext cx="8226425" cy="4983163"/>
          </a:xfrm>
          <a:ln/>
        </p:spPr>
        <p:txBody>
          <a:bodyPr/>
          <a:lstStyle/>
          <a:p>
            <a:pPr marL="682625" indent="-681038">
              <a:buFont typeface="Times New Roman" pitchFamily="16"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dirty="0"/>
              <a:t>Changing IP associated with a server </a:t>
            </a:r>
            <a:r>
              <a:rPr lang="en-US" dirty="0" smtClean="0"/>
              <a:t>maliciously:</a:t>
            </a:r>
            <a:endParaRPr lang="en-US" dirty="0"/>
          </a:p>
        </p:txBody>
      </p:sp>
      <p:grpSp>
        <p:nvGrpSpPr>
          <p:cNvPr id="48" name="Group 47"/>
          <p:cNvGrpSpPr/>
          <p:nvPr/>
        </p:nvGrpSpPr>
        <p:grpSpPr>
          <a:xfrm>
            <a:off x="1066800" y="2316985"/>
            <a:ext cx="7467600" cy="4464815"/>
            <a:chOff x="76200" y="228600"/>
            <a:chExt cx="8991600" cy="5991151"/>
          </a:xfrm>
        </p:grpSpPr>
        <p:sp>
          <p:nvSpPr>
            <p:cNvPr id="4" name="File"/>
            <p:cNvSpPr>
              <a:spLocks noEditPoints="1" noChangeArrowheads="1"/>
            </p:cNvSpPr>
            <p:nvPr/>
          </p:nvSpPr>
          <p:spPr bwMode="auto">
            <a:xfrm>
              <a:off x="4495799" y="2667000"/>
              <a:ext cx="3886200" cy="14478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chemeClr val="tx1">
                <a:lumMod val="65000"/>
                <a:lumOff val="35000"/>
              </a:schemeClr>
            </a:solidFill>
            <a:ln w="9525">
              <a:no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sz="1400">
                <a:solidFill>
                  <a:schemeClr val="tx1"/>
                </a:solidFill>
              </a:endParaRPr>
            </a:p>
          </p:txBody>
        </p:sp>
        <p:sp>
          <p:nvSpPr>
            <p:cNvPr id="5" name="File"/>
            <p:cNvSpPr>
              <a:spLocks noEditPoints="1" noChangeArrowheads="1"/>
            </p:cNvSpPr>
            <p:nvPr/>
          </p:nvSpPr>
          <p:spPr bwMode="auto">
            <a:xfrm>
              <a:off x="4495799" y="3048000"/>
              <a:ext cx="3886200" cy="27432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chemeClr val="tx1">
                <a:lumMod val="65000"/>
                <a:lumOff val="35000"/>
              </a:schemeClr>
            </a:solidFill>
            <a:ln w="9525">
              <a:no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sz="1400">
                <a:solidFill>
                  <a:schemeClr val="tx1"/>
                </a:solidFill>
              </a:endParaRPr>
            </a:p>
          </p:txBody>
        </p:sp>
        <p:pic>
          <p:nvPicPr>
            <p:cNvPr id="6" name="Picture 5" descr="Untitled-1.tif"/>
            <p:cNvPicPr>
              <a:picLocks noChangeAspect="1"/>
            </p:cNvPicPr>
            <p:nvPr/>
          </p:nvPicPr>
          <p:blipFill>
            <a:blip r:embed="rId3" cstate="print"/>
            <a:stretch>
              <a:fillRect/>
            </a:stretch>
          </p:blipFill>
          <p:spPr>
            <a:xfrm>
              <a:off x="4572000" y="3181350"/>
              <a:ext cx="3733800" cy="2533650"/>
            </a:xfrm>
            <a:prstGeom prst="rect">
              <a:avLst/>
            </a:prstGeom>
          </p:spPr>
        </p:pic>
        <p:sp>
          <p:nvSpPr>
            <p:cNvPr id="7" name="File"/>
            <p:cNvSpPr>
              <a:spLocks noEditPoints="1" noChangeArrowheads="1"/>
            </p:cNvSpPr>
            <p:nvPr/>
          </p:nvSpPr>
          <p:spPr bwMode="auto">
            <a:xfrm>
              <a:off x="76200" y="2438400"/>
              <a:ext cx="3886200" cy="14478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chemeClr val="tx1">
                <a:lumMod val="65000"/>
                <a:lumOff val="35000"/>
              </a:schemeClr>
            </a:solidFill>
            <a:ln w="9525">
              <a:no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sz="1400">
                <a:solidFill>
                  <a:schemeClr val="tx1"/>
                </a:solidFill>
              </a:endParaRPr>
            </a:p>
          </p:txBody>
        </p:sp>
        <p:sp>
          <p:nvSpPr>
            <p:cNvPr id="8" name="File"/>
            <p:cNvSpPr>
              <a:spLocks noEditPoints="1" noChangeArrowheads="1"/>
            </p:cNvSpPr>
            <p:nvPr/>
          </p:nvSpPr>
          <p:spPr bwMode="auto">
            <a:xfrm>
              <a:off x="76200" y="2819400"/>
              <a:ext cx="3886200" cy="27432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chemeClr val="tx1">
                <a:lumMod val="65000"/>
                <a:lumOff val="35000"/>
              </a:schemeClr>
            </a:solidFill>
            <a:ln w="9525">
              <a:no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sz="1400">
                <a:solidFill>
                  <a:schemeClr val="tx1"/>
                </a:solidFill>
              </a:endParaRPr>
            </a:p>
          </p:txBody>
        </p:sp>
        <p:pic>
          <p:nvPicPr>
            <p:cNvPr id="9" name="Picture 8" descr="Untitled-1.tif"/>
            <p:cNvPicPr>
              <a:picLocks noChangeAspect="1"/>
            </p:cNvPicPr>
            <p:nvPr/>
          </p:nvPicPr>
          <p:blipFill>
            <a:blip r:embed="rId3" cstate="print"/>
            <a:stretch>
              <a:fillRect/>
            </a:stretch>
          </p:blipFill>
          <p:spPr>
            <a:xfrm>
              <a:off x="173180" y="2985655"/>
              <a:ext cx="3733800" cy="2533650"/>
            </a:xfrm>
            <a:prstGeom prst="rect">
              <a:avLst/>
            </a:prstGeom>
          </p:spPr>
        </p:pic>
        <p:sp>
          <p:nvSpPr>
            <p:cNvPr id="10" name="TextBox 9"/>
            <p:cNvSpPr txBox="1"/>
            <p:nvPr/>
          </p:nvSpPr>
          <p:spPr>
            <a:xfrm>
              <a:off x="5562599" y="2923401"/>
              <a:ext cx="2321020" cy="287024"/>
            </a:xfrm>
            <a:prstGeom prst="rect">
              <a:avLst/>
            </a:prstGeom>
            <a:solidFill>
              <a:schemeClr val="bg1"/>
            </a:solidFill>
          </p:spPr>
          <p:txBody>
            <a:bodyPr wrap="square" rtlCol="0">
              <a:spAutoFit/>
            </a:bodyPr>
            <a:lstStyle/>
            <a:p>
              <a:r>
                <a:rPr lang="en-US" sz="1050" dirty="0" smtClean="0">
                  <a:solidFill>
                    <a:schemeClr val="tx1"/>
                  </a:solidFill>
                </a:rPr>
                <a:t>http://</a:t>
              </a:r>
              <a:r>
                <a:rPr lang="en-US" sz="1050" dirty="0" err="1" smtClean="0">
                  <a:solidFill>
                    <a:schemeClr val="tx1"/>
                  </a:solidFill>
                </a:rPr>
                <a:t>www.example.com</a:t>
              </a:r>
              <a:endParaRPr lang="en-US" sz="1050" dirty="0">
                <a:solidFill>
                  <a:schemeClr val="tx1"/>
                </a:solidFill>
              </a:endParaRPr>
            </a:p>
          </p:txBody>
        </p:sp>
        <p:sp>
          <p:nvSpPr>
            <p:cNvPr id="11" name="TextBox 10"/>
            <p:cNvSpPr txBox="1"/>
            <p:nvPr/>
          </p:nvSpPr>
          <p:spPr>
            <a:xfrm>
              <a:off x="4598246" y="3200401"/>
              <a:ext cx="3707553" cy="404145"/>
            </a:xfrm>
            <a:prstGeom prst="rect">
              <a:avLst/>
            </a:prstGeom>
            <a:solidFill>
              <a:schemeClr val="bg1">
                <a:lumMod val="95000"/>
                <a:alpha val="75000"/>
              </a:schemeClr>
            </a:solidFill>
          </p:spPr>
          <p:txBody>
            <a:bodyPr wrap="square" rtlCol="0">
              <a:spAutoFit/>
            </a:bodyPr>
            <a:lstStyle/>
            <a:p>
              <a:r>
                <a:rPr lang="en-US" b="1" dirty="0" smtClean="0">
                  <a:solidFill>
                    <a:schemeClr val="tx1"/>
                  </a:solidFill>
                  <a:latin typeface="Times New Roman" pitchFamily="18" charset="0"/>
                  <a:cs typeface="Times New Roman" pitchFamily="18" charset="0"/>
                </a:rPr>
                <a:t>My Premium Blog Spot</a:t>
              </a:r>
              <a:endParaRPr lang="en-US" b="1" dirty="0">
                <a:solidFill>
                  <a:schemeClr val="tx1"/>
                </a:solidFill>
                <a:latin typeface="Times New Roman" pitchFamily="18" charset="0"/>
                <a:cs typeface="Times New Roman" pitchFamily="18" charset="0"/>
              </a:endParaRPr>
            </a:p>
          </p:txBody>
        </p:sp>
        <p:sp>
          <p:nvSpPr>
            <p:cNvPr id="12" name="Action Button: Home 11">
              <a:hlinkClick r:id="" action="ppaction://hlinkshowjump?jump=firstslide" highlightClick="1"/>
            </p:cNvPr>
            <p:cNvSpPr/>
            <p:nvPr/>
          </p:nvSpPr>
          <p:spPr>
            <a:xfrm>
              <a:off x="4648199" y="2895600"/>
              <a:ext cx="2286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3" name="Action Button: Back or Previous 12">
              <a:hlinkClick r:id="" action="ppaction://hlinkshowjump?jump=previousslide" highlightClick="1"/>
            </p:cNvPr>
            <p:cNvSpPr/>
            <p:nvPr/>
          </p:nvSpPr>
          <p:spPr>
            <a:xfrm>
              <a:off x="4952999" y="2895600"/>
              <a:ext cx="228600" cy="2286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4" name="Action Button: Forward or Next 13">
              <a:hlinkClick r:id="" action="ppaction://hlinkshowjump?jump=nextslide" highlightClick="1"/>
            </p:cNvPr>
            <p:cNvSpPr/>
            <p:nvPr/>
          </p:nvSpPr>
          <p:spPr>
            <a:xfrm>
              <a:off x="5257799" y="2895600"/>
              <a:ext cx="228600" cy="2286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5" name="Action Button: Custom 14">
              <a:hlinkClick r:id="" action="ppaction://noaction" highlightClick="1"/>
            </p:cNvPr>
            <p:cNvSpPr/>
            <p:nvPr/>
          </p:nvSpPr>
          <p:spPr>
            <a:xfrm>
              <a:off x="8077200" y="2895600"/>
              <a:ext cx="228600" cy="228600"/>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Freeform 15"/>
            <p:cNvSpPr/>
            <p:nvPr/>
          </p:nvSpPr>
          <p:spPr>
            <a:xfrm>
              <a:off x="7924800" y="2514600"/>
              <a:ext cx="761999" cy="1752599"/>
            </a:xfrm>
            <a:custGeom>
              <a:avLst/>
              <a:gdLst>
                <a:gd name="connsiteX0" fmla="*/ 422695 w 422695"/>
                <a:gd name="connsiteY0" fmla="*/ 0 h 983411"/>
                <a:gd name="connsiteX1" fmla="*/ 345057 w 422695"/>
                <a:gd name="connsiteY1" fmla="*/ 500332 h 983411"/>
                <a:gd name="connsiteX2" fmla="*/ 0 w 422695"/>
                <a:gd name="connsiteY2" fmla="*/ 983411 h 983411"/>
              </a:gdLst>
              <a:ahLst/>
              <a:cxnLst>
                <a:cxn ang="0">
                  <a:pos x="connsiteX0" y="connsiteY0"/>
                </a:cxn>
                <a:cxn ang="0">
                  <a:pos x="connsiteX1" y="connsiteY1"/>
                </a:cxn>
                <a:cxn ang="0">
                  <a:pos x="connsiteX2" y="connsiteY2"/>
                </a:cxn>
              </a:cxnLst>
              <a:rect l="l" t="t" r="r" b="b"/>
              <a:pathLst>
                <a:path w="422695" h="983411">
                  <a:moveTo>
                    <a:pt x="422695" y="0"/>
                  </a:moveTo>
                  <a:cubicBezTo>
                    <a:pt x="419100" y="168215"/>
                    <a:pt x="415506" y="336430"/>
                    <a:pt x="345057" y="500332"/>
                  </a:cubicBezTo>
                  <a:cubicBezTo>
                    <a:pt x="274608" y="664234"/>
                    <a:pt x="137304" y="823822"/>
                    <a:pt x="0" y="983411"/>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7" name="Rectangle 16"/>
            <p:cNvSpPr/>
            <p:nvPr/>
          </p:nvSpPr>
          <p:spPr>
            <a:xfrm>
              <a:off x="4655111" y="4887079"/>
              <a:ext cx="2279088" cy="72513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8" name="TextBox 17"/>
            <p:cNvSpPr txBox="1"/>
            <p:nvPr/>
          </p:nvSpPr>
          <p:spPr>
            <a:xfrm>
              <a:off x="4980695" y="4887079"/>
              <a:ext cx="768585" cy="287461"/>
            </a:xfrm>
            <a:prstGeom prst="rect">
              <a:avLst/>
            </a:prstGeom>
            <a:noFill/>
          </p:spPr>
          <p:txBody>
            <a:bodyPr wrap="none" rtlCol="0">
              <a:spAutoFit/>
            </a:bodyPr>
            <a:lstStyle/>
            <a:p>
              <a:r>
                <a:rPr lang="en-US" sz="1100" dirty="0" err="1" smtClean="0"/>
                <a:t>userID</a:t>
              </a:r>
              <a:r>
                <a:rPr lang="en-US" sz="1100" dirty="0" smtClean="0">
                  <a:solidFill>
                    <a:schemeClr val="tx1"/>
                  </a:solidFill>
                </a:rPr>
                <a:t>:</a:t>
              </a:r>
              <a:endParaRPr lang="en-US" sz="1100" dirty="0">
                <a:solidFill>
                  <a:schemeClr val="tx1"/>
                </a:solidFill>
              </a:endParaRPr>
            </a:p>
          </p:txBody>
        </p:sp>
        <p:sp>
          <p:nvSpPr>
            <p:cNvPr id="19" name="TextBox 18"/>
            <p:cNvSpPr txBox="1"/>
            <p:nvPr/>
          </p:nvSpPr>
          <p:spPr>
            <a:xfrm>
              <a:off x="4720227" y="5216685"/>
              <a:ext cx="996343" cy="287461"/>
            </a:xfrm>
            <a:prstGeom prst="rect">
              <a:avLst/>
            </a:prstGeom>
            <a:noFill/>
          </p:spPr>
          <p:txBody>
            <a:bodyPr wrap="none" rtlCol="0">
              <a:spAutoFit/>
            </a:bodyPr>
            <a:lstStyle/>
            <a:p>
              <a:r>
                <a:rPr lang="en-US" sz="1100" dirty="0" smtClean="0"/>
                <a:t>password</a:t>
              </a:r>
              <a:r>
                <a:rPr lang="en-US" sz="1100" dirty="0" smtClean="0">
                  <a:solidFill>
                    <a:schemeClr val="tx1"/>
                  </a:solidFill>
                </a:rPr>
                <a:t>:</a:t>
              </a:r>
              <a:endParaRPr lang="en-US" sz="1100" dirty="0">
                <a:solidFill>
                  <a:schemeClr val="tx1"/>
                </a:solidFill>
              </a:endParaRPr>
            </a:p>
          </p:txBody>
        </p:sp>
        <p:sp>
          <p:nvSpPr>
            <p:cNvPr id="20" name="Rectangle 19"/>
            <p:cNvSpPr/>
            <p:nvPr/>
          </p:nvSpPr>
          <p:spPr>
            <a:xfrm>
              <a:off x="5762097" y="4953000"/>
              <a:ext cx="1041869" cy="1977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1" name="Rectangle 20"/>
            <p:cNvSpPr/>
            <p:nvPr/>
          </p:nvSpPr>
          <p:spPr>
            <a:xfrm>
              <a:off x="5762097" y="5282606"/>
              <a:ext cx="1041869" cy="1977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2" name="TextBox 21"/>
            <p:cNvSpPr txBox="1"/>
            <p:nvPr/>
          </p:nvSpPr>
          <p:spPr>
            <a:xfrm>
              <a:off x="1143001" y="2694801"/>
              <a:ext cx="2321020" cy="287024"/>
            </a:xfrm>
            <a:prstGeom prst="rect">
              <a:avLst/>
            </a:prstGeom>
            <a:solidFill>
              <a:schemeClr val="bg1"/>
            </a:solidFill>
          </p:spPr>
          <p:txBody>
            <a:bodyPr wrap="square" rtlCol="0">
              <a:spAutoFit/>
            </a:bodyPr>
            <a:lstStyle/>
            <a:p>
              <a:r>
                <a:rPr lang="en-US" sz="1050" dirty="0" smtClean="0">
                  <a:solidFill>
                    <a:schemeClr val="tx1"/>
                  </a:solidFill>
                </a:rPr>
                <a:t>http://</a:t>
              </a:r>
              <a:r>
                <a:rPr lang="en-US" sz="1050" dirty="0" err="1" smtClean="0">
                  <a:solidFill>
                    <a:schemeClr val="tx1"/>
                  </a:solidFill>
                </a:rPr>
                <a:t>www.example.com</a:t>
              </a:r>
              <a:endParaRPr lang="en-US" sz="1050" dirty="0">
                <a:solidFill>
                  <a:schemeClr val="tx1"/>
                </a:solidFill>
              </a:endParaRPr>
            </a:p>
          </p:txBody>
        </p:sp>
        <p:sp>
          <p:nvSpPr>
            <p:cNvPr id="23" name="TextBox 22"/>
            <p:cNvSpPr txBox="1"/>
            <p:nvPr/>
          </p:nvSpPr>
          <p:spPr>
            <a:xfrm>
              <a:off x="178648" y="2971801"/>
              <a:ext cx="3707553" cy="404145"/>
            </a:xfrm>
            <a:prstGeom prst="rect">
              <a:avLst/>
            </a:prstGeom>
            <a:solidFill>
              <a:schemeClr val="bg1">
                <a:lumMod val="95000"/>
                <a:alpha val="75000"/>
              </a:schemeClr>
            </a:solidFill>
          </p:spPr>
          <p:txBody>
            <a:bodyPr wrap="square" rtlCol="0">
              <a:spAutoFit/>
            </a:bodyPr>
            <a:lstStyle/>
            <a:p>
              <a:r>
                <a:rPr lang="en-US" b="1" dirty="0" smtClean="0">
                  <a:solidFill>
                    <a:schemeClr val="tx1"/>
                  </a:solidFill>
                  <a:latin typeface="Times New Roman" pitchFamily="18" charset="0"/>
                  <a:cs typeface="Times New Roman" pitchFamily="18" charset="0"/>
                </a:rPr>
                <a:t>My Premium Blog Spot</a:t>
              </a:r>
              <a:endParaRPr lang="en-US" b="1" dirty="0">
                <a:solidFill>
                  <a:schemeClr val="tx1"/>
                </a:solidFill>
                <a:latin typeface="Times New Roman" pitchFamily="18" charset="0"/>
                <a:cs typeface="Times New Roman" pitchFamily="18" charset="0"/>
              </a:endParaRPr>
            </a:p>
          </p:txBody>
        </p:sp>
        <p:sp>
          <p:nvSpPr>
            <p:cNvPr id="24" name="Action Button: Home 23">
              <a:hlinkClick r:id="" action="ppaction://hlinkshowjump?jump=firstslide" highlightClick="1"/>
            </p:cNvPr>
            <p:cNvSpPr/>
            <p:nvPr/>
          </p:nvSpPr>
          <p:spPr>
            <a:xfrm>
              <a:off x="228600" y="2667000"/>
              <a:ext cx="2286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5" name="Action Button: Back or Previous 24">
              <a:hlinkClick r:id="" action="ppaction://hlinkshowjump?jump=previousslide" highlightClick="1"/>
            </p:cNvPr>
            <p:cNvSpPr/>
            <p:nvPr/>
          </p:nvSpPr>
          <p:spPr>
            <a:xfrm>
              <a:off x="533400" y="2667000"/>
              <a:ext cx="228600" cy="2286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6" name="Action Button: Forward or Next 25">
              <a:hlinkClick r:id="" action="ppaction://hlinkshowjump?jump=nextslide" highlightClick="1"/>
            </p:cNvPr>
            <p:cNvSpPr/>
            <p:nvPr/>
          </p:nvSpPr>
          <p:spPr>
            <a:xfrm>
              <a:off x="838200" y="2667000"/>
              <a:ext cx="228600" cy="2286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7" name="Action Button: Custom 26">
              <a:hlinkClick r:id="" action="ppaction://noaction" highlightClick="1"/>
            </p:cNvPr>
            <p:cNvSpPr/>
            <p:nvPr/>
          </p:nvSpPr>
          <p:spPr>
            <a:xfrm>
              <a:off x="3657600" y="2667000"/>
              <a:ext cx="228600" cy="228600"/>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8" name="Freeform 27"/>
            <p:cNvSpPr/>
            <p:nvPr/>
          </p:nvSpPr>
          <p:spPr>
            <a:xfrm>
              <a:off x="1854679" y="5638800"/>
              <a:ext cx="4873925" cy="572219"/>
            </a:xfrm>
            <a:custGeom>
              <a:avLst/>
              <a:gdLst>
                <a:gd name="connsiteX0" fmla="*/ 0 w 4873925"/>
                <a:gd name="connsiteY0" fmla="*/ 0 h 680049"/>
                <a:gd name="connsiteX1" fmla="*/ 431321 w 4873925"/>
                <a:gd name="connsiteY1" fmla="*/ 224287 h 680049"/>
                <a:gd name="connsiteX2" fmla="*/ 2294627 w 4873925"/>
                <a:gd name="connsiteY2" fmla="*/ 629728 h 680049"/>
                <a:gd name="connsiteX3" fmla="*/ 4373593 w 4873925"/>
                <a:gd name="connsiteY3" fmla="*/ 526211 h 680049"/>
                <a:gd name="connsiteX4" fmla="*/ 4873925 w 4873925"/>
                <a:gd name="connsiteY4" fmla="*/ 319177 h 680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3925" h="680049">
                  <a:moveTo>
                    <a:pt x="0" y="0"/>
                  </a:moveTo>
                  <a:cubicBezTo>
                    <a:pt x="24441" y="59666"/>
                    <a:pt x="48883" y="119332"/>
                    <a:pt x="431321" y="224287"/>
                  </a:cubicBezTo>
                  <a:cubicBezTo>
                    <a:pt x="813759" y="329242"/>
                    <a:pt x="1637582" y="579407"/>
                    <a:pt x="2294627" y="629728"/>
                  </a:cubicBezTo>
                  <a:cubicBezTo>
                    <a:pt x="2951672" y="680049"/>
                    <a:pt x="3943710" y="577970"/>
                    <a:pt x="4373593" y="526211"/>
                  </a:cubicBezTo>
                  <a:cubicBezTo>
                    <a:pt x="4803476" y="474452"/>
                    <a:pt x="4838700" y="396814"/>
                    <a:pt x="4873925" y="319177"/>
                  </a:cubicBezTo>
                </a:path>
              </a:pathLst>
            </a:custGeom>
            <a:ln w="57150">
              <a:solidFill>
                <a:schemeClr val="tx1">
                  <a:lumMod val="50000"/>
                  <a:lumOff val="50000"/>
                </a:schemeClr>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9" name="Freeform 28"/>
            <p:cNvSpPr/>
            <p:nvPr/>
          </p:nvSpPr>
          <p:spPr>
            <a:xfrm>
              <a:off x="1676400" y="457200"/>
              <a:ext cx="1676400" cy="2286000"/>
            </a:xfrm>
            <a:custGeom>
              <a:avLst/>
              <a:gdLst>
                <a:gd name="connsiteX0" fmla="*/ 0 w 2424023"/>
                <a:gd name="connsiteY0" fmla="*/ 1078302 h 1078302"/>
                <a:gd name="connsiteX1" fmla="*/ 854015 w 2424023"/>
                <a:gd name="connsiteY1" fmla="*/ 534837 h 1078302"/>
                <a:gd name="connsiteX2" fmla="*/ 2424023 w 2424023"/>
                <a:gd name="connsiteY2" fmla="*/ 0 h 1078302"/>
              </a:gdLst>
              <a:ahLst/>
              <a:cxnLst>
                <a:cxn ang="0">
                  <a:pos x="connsiteX0" y="connsiteY0"/>
                </a:cxn>
                <a:cxn ang="0">
                  <a:pos x="connsiteX1" y="connsiteY1"/>
                </a:cxn>
                <a:cxn ang="0">
                  <a:pos x="connsiteX2" y="connsiteY2"/>
                </a:cxn>
              </a:cxnLst>
              <a:rect l="l" t="t" r="r" b="b"/>
              <a:pathLst>
                <a:path w="2424023" h="1078302">
                  <a:moveTo>
                    <a:pt x="0" y="1078302"/>
                  </a:moveTo>
                  <a:cubicBezTo>
                    <a:pt x="225005" y="896428"/>
                    <a:pt x="450011" y="714554"/>
                    <a:pt x="854015" y="534837"/>
                  </a:cubicBezTo>
                  <a:cubicBezTo>
                    <a:pt x="1258019" y="355120"/>
                    <a:pt x="1841021" y="177560"/>
                    <a:pt x="2424023" y="0"/>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0" name="TextBox 29"/>
            <p:cNvSpPr txBox="1"/>
            <p:nvPr/>
          </p:nvSpPr>
          <p:spPr>
            <a:xfrm>
              <a:off x="990600" y="1752600"/>
              <a:ext cx="2330025" cy="340682"/>
            </a:xfrm>
            <a:prstGeom prst="rect">
              <a:avLst/>
            </a:prstGeom>
            <a:solidFill>
              <a:schemeClr val="bg1"/>
            </a:solidFill>
            <a:ln w="28575">
              <a:solidFill>
                <a:schemeClr val="tx1"/>
              </a:solidFill>
            </a:ln>
            <a:effectLst>
              <a:glow rad="63500">
                <a:schemeClr val="accent2">
                  <a:satMod val="175000"/>
                  <a:alpha val="40000"/>
                </a:schemeClr>
              </a:glow>
            </a:effectLst>
          </p:spPr>
          <p:txBody>
            <a:bodyPr wrap="none" rtlCol="0">
              <a:spAutoFit/>
            </a:bodyPr>
            <a:lstStyle/>
            <a:p>
              <a:r>
                <a:rPr lang="en-US" sz="1400" dirty="0" err="1" smtClean="0">
                  <a:solidFill>
                    <a:schemeClr val="tx1"/>
                  </a:solidFill>
                </a:rPr>
                <a:t>www.example.com</a:t>
              </a:r>
              <a:endParaRPr lang="en-US" sz="1400" dirty="0">
                <a:solidFill>
                  <a:schemeClr val="tx1"/>
                </a:solidFill>
              </a:endParaRPr>
            </a:p>
          </p:txBody>
        </p:sp>
        <p:sp>
          <p:nvSpPr>
            <p:cNvPr id="31" name="TextBox 30"/>
            <p:cNvSpPr txBox="1"/>
            <p:nvPr/>
          </p:nvSpPr>
          <p:spPr>
            <a:xfrm>
              <a:off x="1342164" y="457200"/>
              <a:ext cx="1580441" cy="735199"/>
            </a:xfrm>
            <a:prstGeom prst="rect">
              <a:avLst/>
            </a:prstGeom>
            <a:solidFill>
              <a:schemeClr val="bg1"/>
            </a:solidFill>
            <a:ln w="28575">
              <a:solidFill>
                <a:schemeClr val="tx1"/>
              </a:solidFill>
            </a:ln>
            <a:effectLst>
              <a:glow rad="63500">
                <a:schemeClr val="accent2">
                  <a:satMod val="175000"/>
                  <a:alpha val="40000"/>
                </a:schemeClr>
              </a:glow>
            </a:effectLst>
          </p:spPr>
          <p:txBody>
            <a:bodyPr wrap="none" rtlCol="0">
              <a:spAutoFit/>
            </a:bodyPr>
            <a:lstStyle/>
            <a:p>
              <a:pPr algn="ctr"/>
              <a:r>
                <a:rPr lang="en-US" sz="2000" b="1" dirty="0" smtClean="0">
                  <a:solidFill>
                    <a:schemeClr val="tx1"/>
                  </a:solidFill>
                </a:rPr>
                <a:t>Normal </a:t>
              </a:r>
            </a:p>
            <a:p>
              <a:pPr algn="ctr"/>
              <a:r>
                <a:rPr lang="en-US" sz="2000" b="1" dirty="0" smtClean="0">
                  <a:solidFill>
                    <a:schemeClr val="tx1"/>
                  </a:solidFill>
                </a:rPr>
                <a:t>DNS</a:t>
              </a:r>
              <a:endParaRPr lang="en-US" sz="2000" b="1" dirty="0">
                <a:solidFill>
                  <a:schemeClr val="tx1"/>
                </a:solidFill>
              </a:endParaRPr>
            </a:p>
          </p:txBody>
        </p:sp>
        <p:sp>
          <p:nvSpPr>
            <p:cNvPr id="32" name="TextBox 31"/>
            <p:cNvSpPr txBox="1"/>
            <p:nvPr/>
          </p:nvSpPr>
          <p:spPr>
            <a:xfrm>
              <a:off x="7543799" y="304800"/>
              <a:ext cx="1524001" cy="552429"/>
            </a:xfrm>
            <a:prstGeom prst="rect">
              <a:avLst/>
            </a:prstGeom>
            <a:solidFill>
              <a:schemeClr val="bg1"/>
            </a:solidFill>
            <a:ln w="28575">
              <a:solidFill>
                <a:schemeClr val="tx1"/>
              </a:solidFill>
            </a:ln>
            <a:effectLst>
              <a:glow rad="63500">
                <a:schemeClr val="accent2">
                  <a:satMod val="175000"/>
                  <a:alpha val="40000"/>
                </a:schemeClr>
              </a:glow>
            </a:effectLst>
          </p:spPr>
          <p:txBody>
            <a:bodyPr wrap="square" rtlCol="0">
              <a:spAutoFit/>
            </a:bodyPr>
            <a:lstStyle/>
            <a:p>
              <a:r>
                <a:rPr lang="en-US" sz="1400" dirty="0" smtClean="0">
                  <a:solidFill>
                    <a:schemeClr val="tx1"/>
                  </a:solidFill>
                </a:rPr>
                <a:t>74.208.31.63</a:t>
              </a:r>
              <a:endParaRPr lang="en-US" sz="1400" dirty="0">
                <a:solidFill>
                  <a:schemeClr val="tx1"/>
                </a:solidFill>
              </a:endParaRPr>
            </a:p>
          </p:txBody>
        </p:sp>
        <p:sp>
          <p:nvSpPr>
            <p:cNvPr id="33" name="Freeform 32"/>
            <p:cNvSpPr/>
            <p:nvPr/>
          </p:nvSpPr>
          <p:spPr>
            <a:xfrm>
              <a:off x="6248400" y="533400"/>
              <a:ext cx="1219200" cy="2438400"/>
            </a:xfrm>
            <a:custGeom>
              <a:avLst/>
              <a:gdLst>
                <a:gd name="connsiteX0" fmla="*/ 0 w 2424023"/>
                <a:gd name="connsiteY0" fmla="*/ 1078302 h 1078302"/>
                <a:gd name="connsiteX1" fmla="*/ 854015 w 2424023"/>
                <a:gd name="connsiteY1" fmla="*/ 534837 h 1078302"/>
                <a:gd name="connsiteX2" fmla="*/ 2424023 w 2424023"/>
                <a:gd name="connsiteY2" fmla="*/ 0 h 1078302"/>
              </a:gdLst>
              <a:ahLst/>
              <a:cxnLst>
                <a:cxn ang="0">
                  <a:pos x="connsiteX0" y="connsiteY0"/>
                </a:cxn>
                <a:cxn ang="0">
                  <a:pos x="connsiteX1" y="connsiteY1"/>
                </a:cxn>
                <a:cxn ang="0">
                  <a:pos x="connsiteX2" y="connsiteY2"/>
                </a:cxn>
              </a:cxnLst>
              <a:rect l="l" t="t" r="r" b="b"/>
              <a:pathLst>
                <a:path w="2424023" h="1078302">
                  <a:moveTo>
                    <a:pt x="0" y="1078302"/>
                  </a:moveTo>
                  <a:cubicBezTo>
                    <a:pt x="225005" y="896428"/>
                    <a:pt x="450011" y="714554"/>
                    <a:pt x="854015" y="534837"/>
                  </a:cubicBezTo>
                  <a:cubicBezTo>
                    <a:pt x="1258019" y="355120"/>
                    <a:pt x="1841021" y="177560"/>
                    <a:pt x="2424023" y="0"/>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4" name="TextBox 33"/>
            <p:cNvSpPr txBox="1"/>
            <p:nvPr/>
          </p:nvSpPr>
          <p:spPr>
            <a:xfrm>
              <a:off x="5029200" y="1981200"/>
              <a:ext cx="2330025" cy="340682"/>
            </a:xfrm>
            <a:prstGeom prst="rect">
              <a:avLst/>
            </a:prstGeom>
            <a:solidFill>
              <a:schemeClr val="bg1"/>
            </a:solidFill>
            <a:ln w="28575">
              <a:solidFill>
                <a:schemeClr val="tx1"/>
              </a:solidFill>
            </a:ln>
            <a:effectLst>
              <a:glow rad="63500">
                <a:schemeClr val="accent2">
                  <a:satMod val="175000"/>
                  <a:alpha val="40000"/>
                </a:schemeClr>
              </a:glow>
            </a:effectLst>
          </p:spPr>
          <p:txBody>
            <a:bodyPr wrap="none" rtlCol="0">
              <a:spAutoFit/>
            </a:bodyPr>
            <a:lstStyle/>
            <a:p>
              <a:r>
                <a:rPr lang="en-US" sz="1400" dirty="0" err="1" smtClean="0">
                  <a:solidFill>
                    <a:schemeClr val="tx1"/>
                  </a:solidFill>
                </a:rPr>
                <a:t>www.example.com</a:t>
              </a:r>
              <a:endParaRPr lang="en-US" sz="1400" dirty="0">
                <a:solidFill>
                  <a:schemeClr val="tx1"/>
                </a:solidFill>
              </a:endParaRPr>
            </a:p>
          </p:txBody>
        </p:sp>
        <p:sp>
          <p:nvSpPr>
            <p:cNvPr id="35" name="TextBox 34"/>
            <p:cNvSpPr txBox="1"/>
            <p:nvPr/>
          </p:nvSpPr>
          <p:spPr>
            <a:xfrm>
              <a:off x="5304951" y="685799"/>
              <a:ext cx="1898664" cy="735199"/>
            </a:xfrm>
            <a:prstGeom prst="rect">
              <a:avLst/>
            </a:prstGeom>
            <a:solidFill>
              <a:schemeClr val="bg1">
                <a:lumMod val="85000"/>
              </a:schemeClr>
            </a:solidFill>
            <a:ln w="28575">
              <a:solidFill>
                <a:schemeClr val="tx1"/>
              </a:solidFill>
            </a:ln>
            <a:effectLst>
              <a:glow rad="63500">
                <a:schemeClr val="accent2">
                  <a:satMod val="175000"/>
                  <a:alpha val="40000"/>
                </a:schemeClr>
              </a:glow>
            </a:effectLst>
          </p:spPr>
          <p:txBody>
            <a:bodyPr wrap="none" rtlCol="0">
              <a:spAutoFit/>
            </a:bodyPr>
            <a:lstStyle/>
            <a:p>
              <a:pPr algn="ctr"/>
              <a:r>
                <a:rPr lang="en-US" sz="2000" b="1" dirty="0" err="1" smtClean="0">
                  <a:solidFill>
                    <a:schemeClr val="tx1"/>
                  </a:solidFill>
                </a:rPr>
                <a:t>Pharming</a:t>
              </a:r>
              <a:endParaRPr lang="en-US" sz="2000" b="1" dirty="0" smtClean="0">
                <a:solidFill>
                  <a:schemeClr val="tx1"/>
                </a:solidFill>
              </a:endParaRPr>
            </a:p>
            <a:p>
              <a:pPr algn="ctr"/>
              <a:r>
                <a:rPr lang="en-US" sz="2000" b="1" dirty="0" smtClean="0">
                  <a:solidFill>
                    <a:schemeClr val="tx1"/>
                  </a:solidFill>
                </a:rPr>
                <a:t>attack</a:t>
              </a:r>
              <a:endParaRPr lang="en-US" sz="2000" b="1" dirty="0">
                <a:solidFill>
                  <a:schemeClr val="tx1"/>
                </a:solidFill>
              </a:endParaRPr>
            </a:p>
          </p:txBody>
        </p:sp>
        <p:sp>
          <p:nvSpPr>
            <p:cNvPr id="36" name="TextBox 35"/>
            <p:cNvSpPr txBox="1"/>
            <p:nvPr/>
          </p:nvSpPr>
          <p:spPr>
            <a:xfrm>
              <a:off x="768158" y="5879069"/>
              <a:ext cx="5606001" cy="340682"/>
            </a:xfrm>
            <a:prstGeom prst="rect">
              <a:avLst/>
            </a:prstGeom>
            <a:solidFill>
              <a:schemeClr val="bg1"/>
            </a:solidFill>
            <a:ln w="28575">
              <a:solidFill>
                <a:schemeClr val="tx1"/>
              </a:solidFill>
            </a:ln>
            <a:effectLst>
              <a:glow rad="63500">
                <a:schemeClr val="accent2">
                  <a:satMod val="175000"/>
                  <a:alpha val="40000"/>
                </a:schemeClr>
              </a:glow>
            </a:effectLst>
          </p:spPr>
          <p:txBody>
            <a:bodyPr wrap="none" rtlCol="0">
              <a:spAutoFit/>
            </a:bodyPr>
            <a:lstStyle/>
            <a:p>
              <a:r>
                <a:rPr lang="en-US" sz="1400" b="1" dirty="0" smtClean="0">
                  <a:solidFill>
                    <a:schemeClr val="tx1"/>
                  </a:solidFill>
                </a:rPr>
                <a:t>Phishing: </a:t>
              </a:r>
              <a:r>
                <a:rPr lang="en-US" sz="1400" dirty="0" smtClean="0">
                  <a:solidFill>
                    <a:schemeClr val="tx1"/>
                  </a:solidFill>
                </a:rPr>
                <a:t>the different web sites </a:t>
              </a:r>
              <a:r>
                <a:rPr lang="en-US" sz="1400" b="1" dirty="0" smtClean="0">
                  <a:solidFill>
                    <a:schemeClr val="tx1"/>
                  </a:solidFill>
                </a:rPr>
                <a:t>look</a:t>
              </a:r>
              <a:r>
                <a:rPr lang="en-US" sz="1400" dirty="0" smtClean="0">
                  <a:solidFill>
                    <a:schemeClr val="tx1"/>
                  </a:solidFill>
                </a:rPr>
                <a:t> the same.</a:t>
              </a:r>
              <a:endParaRPr lang="en-US" sz="1400" dirty="0">
                <a:solidFill>
                  <a:schemeClr val="tx1"/>
                </a:solidFill>
              </a:endParaRPr>
            </a:p>
          </p:txBody>
        </p:sp>
        <p:sp>
          <p:nvSpPr>
            <p:cNvPr id="37" name="Freeform 36"/>
            <p:cNvSpPr/>
            <p:nvPr/>
          </p:nvSpPr>
          <p:spPr>
            <a:xfrm>
              <a:off x="3623094" y="2590801"/>
              <a:ext cx="644106" cy="1154502"/>
            </a:xfrm>
            <a:custGeom>
              <a:avLst/>
              <a:gdLst>
                <a:gd name="connsiteX0" fmla="*/ 422695 w 422695"/>
                <a:gd name="connsiteY0" fmla="*/ 0 h 983411"/>
                <a:gd name="connsiteX1" fmla="*/ 345057 w 422695"/>
                <a:gd name="connsiteY1" fmla="*/ 500332 h 983411"/>
                <a:gd name="connsiteX2" fmla="*/ 0 w 422695"/>
                <a:gd name="connsiteY2" fmla="*/ 983411 h 983411"/>
              </a:gdLst>
              <a:ahLst/>
              <a:cxnLst>
                <a:cxn ang="0">
                  <a:pos x="connsiteX0" y="connsiteY0"/>
                </a:cxn>
                <a:cxn ang="0">
                  <a:pos x="connsiteX1" y="connsiteY1"/>
                </a:cxn>
                <a:cxn ang="0">
                  <a:pos x="connsiteX2" y="connsiteY2"/>
                </a:cxn>
              </a:cxnLst>
              <a:rect l="l" t="t" r="r" b="b"/>
              <a:pathLst>
                <a:path w="422695" h="983411">
                  <a:moveTo>
                    <a:pt x="422695" y="0"/>
                  </a:moveTo>
                  <a:cubicBezTo>
                    <a:pt x="419100" y="168215"/>
                    <a:pt x="415506" y="336430"/>
                    <a:pt x="345057" y="500332"/>
                  </a:cubicBezTo>
                  <a:cubicBezTo>
                    <a:pt x="274608" y="664234"/>
                    <a:pt x="137304" y="823822"/>
                    <a:pt x="0" y="983411"/>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8" name="Rectangle 37"/>
            <p:cNvSpPr/>
            <p:nvPr/>
          </p:nvSpPr>
          <p:spPr>
            <a:xfrm>
              <a:off x="235512" y="4658479"/>
              <a:ext cx="2279088" cy="72513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39" name="TextBox 38"/>
            <p:cNvSpPr txBox="1"/>
            <p:nvPr/>
          </p:nvSpPr>
          <p:spPr>
            <a:xfrm>
              <a:off x="561095" y="4658480"/>
              <a:ext cx="768585" cy="287461"/>
            </a:xfrm>
            <a:prstGeom prst="rect">
              <a:avLst/>
            </a:prstGeom>
            <a:noFill/>
          </p:spPr>
          <p:txBody>
            <a:bodyPr wrap="none" rtlCol="0">
              <a:spAutoFit/>
            </a:bodyPr>
            <a:lstStyle/>
            <a:p>
              <a:r>
                <a:rPr lang="en-US" sz="1100" dirty="0" err="1" smtClean="0"/>
                <a:t>userID</a:t>
              </a:r>
              <a:r>
                <a:rPr lang="en-US" sz="1100" dirty="0" smtClean="0">
                  <a:solidFill>
                    <a:schemeClr val="tx1"/>
                  </a:solidFill>
                </a:rPr>
                <a:t>:</a:t>
              </a:r>
              <a:endParaRPr lang="en-US" sz="1100" dirty="0">
                <a:solidFill>
                  <a:schemeClr val="tx1"/>
                </a:solidFill>
              </a:endParaRPr>
            </a:p>
          </p:txBody>
        </p:sp>
        <p:sp>
          <p:nvSpPr>
            <p:cNvPr id="40" name="TextBox 39"/>
            <p:cNvSpPr txBox="1"/>
            <p:nvPr/>
          </p:nvSpPr>
          <p:spPr>
            <a:xfrm>
              <a:off x="300629" y="4988084"/>
              <a:ext cx="996343" cy="287461"/>
            </a:xfrm>
            <a:prstGeom prst="rect">
              <a:avLst/>
            </a:prstGeom>
            <a:noFill/>
          </p:spPr>
          <p:txBody>
            <a:bodyPr wrap="none" rtlCol="0">
              <a:spAutoFit/>
            </a:bodyPr>
            <a:lstStyle/>
            <a:p>
              <a:r>
                <a:rPr lang="en-US" sz="1100" dirty="0" smtClean="0"/>
                <a:t>password</a:t>
              </a:r>
              <a:r>
                <a:rPr lang="en-US" sz="1100" dirty="0" smtClean="0">
                  <a:solidFill>
                    <a:schemeClr val="tx1"/>
                  </a:solidFill>
                </a:rPr>
                <a:t>:</a:t>
              </a:r>
              <a:endParaRPr lang="en-US" sz="1100" dirty="0">
                <a:solidFill>
                  <a:schemeClr val="tx1"/>
                </a:solidFill>
              </a:endParaRPr>
            </a:p>
          </p:txBody>
        </p:sp>
        <p:sp>
          <p:nvSpPr>
            <p:cNvPr id="41" name="Rectangle 40"/>
            <p:cNvSpPr/>
            <p:nvPr/>
          </p:nvSpPr>
          <p:spPr>
            <a:xfrm>
              <a:off x="1342498" y="4724400"/>
              <a:ext cx="1041869" cy="1977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42" name="Rectangle 41"/>
            <p:cNvSpPr/>
            <p:nvPr/>
          </p:nvSpPr>
          <p:spPr>
            <a:xfrm>
              <a:off x="1342498" y="5054006"/>
              <a:ext cx="1041869" cy="1977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43" name="TextBox 42"/>
            <p:cNvSpPr txBox="1"/>
            <p:nvPr/>
          </p:nvSpPr>
          <p:spPr>
            <a:xfrm>
              <a:off x="3429001" y="228600"/>
              <a:ext cx="1905000" cy="764173"/>
            </a:xfrm>
            <a:prstGeom prst="rect">
              <a:avLst/>
            </a:prstGeom>
            <a:solidFill>
              <a:schemeClr val="bg1"/>
            </a:solidFill>
            <a:ln w="28575">
              <a:solidFill>
                <a:schemeClr val="tx1"/>
              </a:solidFill>
            </a:ln>
            <a:effectLst>
              <a:glow rad="63500">
                <a:schemeClr val="accent2">
                  <a:satMod val="175000"/>
                  <a:alpha val="40000"/>
                </a:schemeClr>
              </a:glow>
            </a:effectLst>
          </p:spPr>
          <p:txBody>
            <a:bodyPr wrap="square" rtlCol="0">
              <a:spAutoFit/>
            </a:bodyPr>
            <a:lstStyle/>
            <a:p>
              <a:r>
                <a:rPr lang="en-US" sz="1400" dirty="0" smtClean="0">
                  <a:solidFill>
                    <a:schemeClr val="tx1"/>
                  </a:solidFill>
                </a:rPr>
                <a:t> 208.77.188.166</a:t>
              </a:r>
              <a:endParaRPr lang="en-US" sz="1400" dirty="0">
                <a:solidFill>
                  <a:schemeClr val="tx1"/>
                </a:solidFill>
              </a:endParaRPr>
            </a:p>
          </p:txBody>
        </p:sp>
        <p:pic>
          <p:nvPicPr>
            <p:cNvPr id="44" name="Picture 43" descr="06-5b.tif"/>
            <p:cNvPicPr>
              <a:picLocks noChangeAspect="1"/>
            </p:cNvPicPr>
            <p:nvPr/>
          </p:nvPicPr>
          <p:blipFill>
            <a:blip r:embed="rId4" cstate="print"/>
            <a:stretch>
              <a:fillRect/>
            </a:stretch>
          </p:blipFill>
          <p:spPr>
            <a:xfrm>
              <a:off x="3429000" y="738126"/>
              <a:ext cx="1438656" cy="1852674"/>
            </a:xfrm>
            <a:prstGeom prst="rect">
              <a:avLst/>
            </a:prstGeom>
          </p:spPr>
        </p:pic>
        <p:pic>
          <p:nvPicPr>
            <p:cNvPr id="45" name="Picture 44" descr="06-5c.tif"/>
            <p:cNvPicPr>
              <a:picLocks noChangeAspect="1"/>
            </p:cNvPicPr>
            <p:nvPr/>
          </p:nvPicPr>
          <p:blipFill>
            <a:blip r:embed="rId5" cstate="print"/>
            <a:stretch>
              <a:fillRect/>
            </a:stretch>
          </p:blipFill>
          <p:spPr>
            <a:xfrm>
              <a:off x="3200400" y="1219200"/>
              <a:ext cx="1496568" cy="9625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6" name="Picture 45" descr="06-5b.tif"/>
            <p:cNvPicPr>
              <a:picLocks noChangeAspect="1"/>
            </p:cNvPicPr>
            <p:nvPr/>
          </p:nvPicPr>
          <p:blipFill>
            <a:blip r:embed="rId4" cstate="print"/>
            <a:stretch>
              <a:fillRect/>
            </a:stretch>
          </p:blipFill>
          <p:spPr>
            <a:xfrm>
              <a:off x="7543800" y="738126"/>
              <a:ext cx="1438656" cy="1852674"/>
            </a:xfrm>
            <a:prstGeom prst="rect">
              <a:avLst/>
            </a:prstGeom>
          </p:spPr>
        </p:pic>
        <p:pic>
          <p:nvPicPr>
            <p:cNvPr id="47" name="Picture 46" descr="06-5a.tif"/>
            <p:cNvPicPr>
              <a:picLocks noChangeAspect="1"/>
            </p:cNvPicPr>
            <p:nvPr/>
          </p:nvPicPr>
          <p:blipFill>
            <a:blip r:embed="rId6" cstate="print"/>
            <a:stretch>
              <a:fillRect/>
            </a:stretch>
          </p:blipFill>
          <p:spPr>
            <a:xfrm>
              <a:off x="7543800" y="1066800"/>
              <a:ext cx="954916"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457200" y="509588"/>
            <a:ext cx="8229600" cy="673100"/>
          </a:xfrm>
          <a:prstGeom prst="rect">
            <a:avLst/>
          </a:prstGeom>
          <a:noFill/>
          <a:ln w="9525">
            <a:noFill/>
            <a:round/>
            <a:headEnd/>
            <a:tailEnd/>
          </a:ln>
          <a:effectLst/>
        </p:spPr>
        <p:txBody>
          <a:bodyPr lIns="90000" tIns="46800" rIns="90000" bIns="46800" anchor="ctr">
            <a:spAutoFit/>
          </a:bodyPr>
          <a:lstStyle/>
          <a:p>
            <a:pP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800">
                <a:solidFill>
                  <a:srgbClr val="FFFFFF"/>
                </a:solidFill>
              </a:rPr>
              <a:t>DNS Cache Poisoning</a:t>
            </a:r>
          </a:p>
        </p:txBody>
      </p:sp>
      <p:sp>
        <p:nvSpPr>
          <p:cNvPr id="18440" name="Rectangle 8"/>
          <p:cNvSpPr>
            <a:spLocks noGrp="1" noChangeArrowheads="1"/>
          </p:cNvSpPr>
          <p:nvPr>
            <p:ph idx="1"/>
          </p:nvPr>
        </p:nvSpPr>
        <p:spPr>
          <a:xfrm>
            <a:off x="457200" y="1600200"/>
            <a:ext cx="8229600" cy="4767263"/>
          </a:xfrm>
          <a:ln/>
        </p:spPr>
        <p:txBody>
          <a:bodyPr anchor="t"/>
          <a:lstStyle/>
          <a:p>
            <a:pPr marL="336550" indent="-336550" algn="l">
              <a:spcBef>
                <a:spcPts val="8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3200"/>
              <a:t>Basic idea: give DNS servers false records and get it cached</a:t>
            </a:r>
          </a:p>
          <a:p>
            <a:pPr marL="336550" indent="-336550" algn="l">
              <a:spcBef>
                <a:spcPts val="8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3200"/>
              <a:t>DNS uses a 16-bit request identifier to pair queries with answers</a:t>
            </a:r>
          </a:p>
          <a:p>
            <a:pPr marL="336550" indent="-336550" algn="l">
              <a:spcBef>
                <a:spcPts val="8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3200"/>
              <a:t>Cache may be poisoned when a name server:</a:t>
            </a:r>
          </a:p>
          <a:p>
            <a:pPr marL="736600" lvl="1" indent="-279400" algn="l">
              <a:spcBef>
                <a:spcPts val="7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800"/>
              <a:t>Disregards identifiers</a:t>
            </a:r>
          </a:p>
          <a:p>
            <a:pPr marL="736600" lvl="1" indent="-279400" algn="l">
              <a:spcBef>
                <a:spcPts val="7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800"/>
              <a:t>Has predictable ids</a:t>
            </a:r>
          </a:p>
          <a:p>
            <a:pPr marL="736600" lvl="1" indent="-279400" algn="l">
              <a:spcBef>
                <a:spcPts val="7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800"/>
              <a:t>Accepts unsolicited DNS records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457200" y="509588"/>
            <a:ext cx="8229600" cy="673100"/>
          </a:xfrm>
          <a:prstGeom prst="rect">
            <a:avLst/>
          </a:prstGeom>
          <a:noFill/>
          <a:ln w="9525">
            <a:noFill/>
            <a:round/>
            <a:headEnd/>
            <a:tailEnd/>
          </a:ln>
          <a:effectLst/>
        </p:spPr>
        <p:txBody>
          <a:bodyPr lIns="90000" tIns="46800" rIns="90000" bIns="46800" anchor="ctr">
            <a:spAutoFit/>
          </a:bodyPr>
          <a:lstStyle/>
          <a:p>
            <a:pP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800">
                <a:solidFill>
                  <a:srgbClr val="FFFFFF"/>
                </a:solidFill>
              </a:rPr>
              <a:t>DNS Cache Poisoning Prevention</a:t>
            </a:r>
          </a:p>
        </p:txBody>
      </p:sp>
      <p:sp>
        <p:nvSpPr>
          <p:cNvPr id="19461" name="Text Box 5"/>
          <p:cNvSpPr txBox="1">
            <a:spLocks noChangeArrowheads="1"/>
          </p:cNvSpPr>
          <p:nvPr/>
        </p:nvSpPr>
        <p:spPr bwMode="auto">
          <a:xfrm>
            <a:off x="457200" y="1600200"/>
            <a:ext cx="8229600" cy="4652963"/>
          </a:xfrm>
          <a:prstGeom prst="rect">
            <a:avLst/>
          </a:prstGeom>
          <a:noFill/>
          <a:ln w="9525">
            <a:noFill/>
            <a:round/>
            <a:headEnd/>
            <a:tailEnd/>
          </a:ln>
          <a:effectLst/>
        </p:spPr>
        <p:txBody>
          <a:bodyPr wrap="none" anchor="ctr"/>
          <a:lstStyle/>
          <a:p>
            <a:endParaRPr lang="en-US"/>
          </a:p>
        </p:txBody>
      </p:sp>
      <p:sp>
        <p:nvSpPr>
          <p:cNvPr id="19465" name="Text Box 9"/>
          <p:cNvSpPr txBox="1">
            <a:spLocks noChangeArrowheads="1"/>
          </p:cNvSpPr>
          <p:nvPr/>
        </p:nvSpPr>
        <p:spPr bwMode="auto">
          <a:xfrm>
            <a:off x="457200" y="1600200"/>
            <a:ext cx="8229600" cy="5794375"/>
          </a:xfrm>
          <a:prstGeom prst="rect">
            <a:avLst/>
          </a:prstGeom>
          <a:noFill/>
          <a:ln w="9525">
            <a:noFill/>
            <a:round/>
            <a:headEnd/>
            <a:tailEnd/>
          </a:ln>
          <a:effectLst/>
        </p:spPr>
        <p:txBody>
          <a:bodyPr wrap="none" anchor="ctr"/>
          <a:lstStyle/>
          <a:p>
            <a:endParaRPr lang="en-US"/>
          </a:p>
        </p:txBody>
      </p:sp>
      <p:sp>
        <p:nvSpPr>
          <p:cNvPr id="19466" name="Rectangle 10"/>
          <p:cNvSpPr>
            <a:spLocks noGrp="1" noChangeArrowheads="1"/>
          </p:cNvSpPr>
          <p:nvPr>
            <p:ph idx="1"/>
          </p:nvPr>
        </p:nvSpPr>
        <p:spPr>
          <a:xfrm>
            <a:off x="457200" y="1600200"/>
            <a:ext cx="8229600" cy="4529138"/>
          </a:xfrm>
          <a:ln/>
        </p:spPr>
        <p:txBody>
          <a:bodyPr anchor="t"/>
          <a:lstStyle/>
          <a:p>
            <a:pPr marL="336550" indent="-336550" algn="l">
              <a:spcBef>
                <a:spcPts val="8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3200"/>
              <a:t>Use random identifiers for queries</a:t>
            </a:r>
          </a:p>
          <a:p>
            <a:pPr marL="336550" indent="-336550" algn="l">
              <a:spcBef>
                <a:spcPts val="8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3200"/>
              <a:t>Always check identifiers</a:t>
            </a:r>
          </a:p>
          <a:p>
            <a:pPr marL="336550" indent="-336550" algn="l">
              <a:spcBef>
                <a:spcPts val="8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3200"/>
              <a:t>Port randomization for DNS requests</a:t>
            </a:r>
          </a:p>
          <a:p>
            <a:pPr marL="336550" indent="-336550" algn="l">
              <a:spcBef>
                <a:spcPts val="8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3200"/>
              <a:t>Deploy DNSSEC</a:t>
            </a:r>
          </a:p>
          <a:p>
            <a:pPr marL="736600" lvl="1" indent="-279400" algn="l">
              <a:spcBef>
                <a:spcPts val="700"/>
              </a:spcBef>
              <a:buClr>
                <a:srgbClr val="FFFFFF"/>
              </a:buClr>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800"/>
              <a:t>Challenging because it is still being deployed and requires reciprocity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274638"/>
            <a:ext cx="8223250" cy="1139825"/>
          </a:xfrm>
          <a:prstGeom prst="rect">
            <a:avLst/>
          </a:prstGeom>
          <a:noFill/>
          <a:ln w="9525">
            <a:noFill/>
            <a:round/>
            <a:headEnd/>
            <a:tailEnd/>
          </a:ln>
          <a:effectLst/>
        </p:spPr>
        <p:txBody>
          <a:bodyPr lIns="0" tIns="0" rIns="0" bIns="0" anchor="ctr"/>
          <a:lstStyle/>
          <a:p>
            <a:pPr algn="ct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400">
                <a:solidFill>
                  <a:srgbClr val="FFFFFF"/>
                </a:solidFill>
                <a:latin typeface="Calibri" pitchFamily="32" charset="0"/>
              </a:rPr>
              <a:t>DNSSEC</a:t>
            </a:r>
          </a:p>
        </p:txBody>
      </p:sp>
      <p:sp>
        <p:nvSpPr>
          <p:cNvPr id="22530" name="Text Box 2"/>
          <p:cNvSpPr txBox="1">
            <a:spLocks noChangeArrowheads="1"/>
          </p:cNvSpPr>
          <p:nvPr/>
        </p:nvSpPr>
        <p:spPr bwMode="auto">
          <a:xfrm>
            <a:off x="457200" y="1168400"/>
            <a:ext cx="8223250" cy="5318125"/>
          </a:xfrm>
          <a:prstGeom prst="rect">
            <a:avLst/>
          </a:prstGeom>
          <a:noFill/>
          <a:ln w="9525">
            <a:noFill/>
            <a:round/>
            <a:headEnd/>
            <a:tailEnd/>
          </a:ln>
          <a:effectLst/>
        </p:spPr>
        <p:txBody>
          <a:bodyPr lIns="0" tIns="0" rIns="0" bIns="0"/>
          <a:lstStyle/>
          <a:p>
            <a:pPr marL="336550" indent="-336550" eaLnBrk="1" hangingPunct="1">
              <a:lnSpc>
                <a:spcPct val="100000"/>
              </a:lnSpc>
              <a:spcBef>
                <a:spcPts val="8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GB" sz="3200">
                <a:solidFill>
                  <a:srgbClr val="FFFFFF"/>
                </a:solidFill>
                <a:latin typeface="Calibri" pitchFamily="32" charset="0"/>
              </a:rPr>
              <a:t>Guarantees:</a:t>
            </a:r>
          </a:p>
          <a:p>
            <a:pPr marL="736600" lvl="1" indent="-279400" eaLnBrk="1" hangingPunct="1">
              <a:lnSpc>
                <a:spcPct val="100000"/>
              </a:lnSpc>
              <a:spcBef>
                <a:spcPts val="7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GB" sz="2800">
                <a:solidFill>
                  <a:srgbClr val="FFFFFF"/>
                </a:solidFill>
                <a:latin typeface="Calibri" pitchFamily="32" charset="0"/>
              </a:rPr>
              <a:t>Authenticity of DNS answer origin</a:t>
            </a:r>
          </a:p>
          <a:p>
            <a:pPr marL="736600" lvl="1" indent="-279400" eaLnBrk="1" hangingPunct="1">
              <a:lnSpc>
                <a:spcPct val="100000"/>
              </a:lnSpc>
              <a:spcBef>
                <a:spcPts val="7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GB" sz="2800">
                <a:solidFill>
                  <a:srgbClr val="FFFFFF"/>
                </a:solidFill>
                <a:latin typeface="Calibri" pitchFamily="32" charset="0"/>
              </a:rPr>
              <a:t>Integrity of reply</a:t>
            </a:r>
          </a:p>
          <a:p>
            <a:pPr marL="736600" lvl="1" indent="-279400" eaLnBrk="1" hangingPunct="1">
              <a:lnSpc>
                <a:spcPct val="100000"/>
              </a:lnSpc>
              <a:spcBef>
                <a:spcPts val="7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GB" sz="2800">
                <a:solidFill>
                  <a:srgbClr val="FFFFFF"/>
                </a:solidFill>
                <a:latin typeface="Calibri" pitchFamily="32" charset="0"/>
              </a:rPr>
              <a:t>Authenticity of denial of existence</a:t>
            </a:r>
          </a:p>
          <a:p>
            <a:pPr marL="336550" indent="-336550" eaLnBrk="1" hangingPunct="1">
              <a:lnSpc>
                <a:spcPct val="100000"/>
              </a:lnSpc>
              <a:spcBef>
                <a:spcPts val="8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GB" sz="3200">
                <a:solidFill>
                  <a:srgbClr val="FFFFFF"/>
                </a:solidFill>
                <a:latin typeface="Calibri" pitchFamily="32" charset="0"/>
              </a:rPr>
              <a:t>Accomplishes this by signing DNS replies at each step of the way</a:t>
            </a:r>
          </a:p>
          <a:p>
            <a:pPr marL="336550" indent="-336550" eaLnBrk="1" hangingPunct="1">
              <a:lnSpc>
                <a:spcPct val="100000"/>
              </a:lnSpc>
              <a:spcBef>
                <a:spcPts val="8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GB" sz="3200">
                <a:solidFill>
                  <a:srgbClr val="FFFFFF"/>
                </a:solidFill>
                <a:latin typeface="Calibri" pitchFamily="32" charset="0"/>
              </a:rPr>
              <a:t>Uses public-key cryptography to sign responses</a:t>
            </a:r>
          </a:p>
          <a:p>
            <a:pPr marL="336550" indent="-336550" eaLnBrk="1" hangingPunct="1">
              <a:lnSpc>
                <a:spcPct val="100000"/>
              </a:lnSpc>
              <a:spcBef>
                <a:spcPts val="8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GB" sz="3200">
                <a:solidFill>
                  <a:srgbClr val="FFFFFF"/>
                </a:solidFill>
                <a:latin typeface="Calibri" pitchFamily="32" charset="0"/>
              </a:rPr>
              <a:t>Typically use trust anchors, entries in the OS to bootstrap the process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lgn="ct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FFFFFF"/>
                </a:solidFill>
                <a:latin typeface="Calibri" pitchFamily="32" charset="0"/>
              </a:rPr>
              <a:t>Domain Name System</a:t>
            </a:r>
          </a:p>
        </p:txBody>
      </p:sp>
      <p:sp>
        <p:nvSpPr>
          <p:cNvPr id="4098" name="Text Box 2"/>
          <p:cNvSpPr txBox="1">
            <a:spLocks noChangeArrowheads="1"/>
          </p:cNvSpPr>
          <p:nvPr/>
        </p:nvSpPr>
        <p:spPr bwMode="auto">
          <a:xfrm>
            <a:off x="457200" y="1204913"/>
            <a:ext cx="8229600" cy="1081087"/>
          </a:xfrm>
          <a:prstGeom prst="rect">
            <a:avLst/>
          </a:prstGeom>
          <a:noFill/>
          <a:ln w="9525">
            <a:noFill/>
            <a:round/>
            <a:headEnd/>
            <a:tailEnd/>
          </a:ln>
          <a:effectLst/>
        </p:spPr>
        <p:txBody>
          <a:bodyPr/>
          <a:lstStyle/>
          <a:p>
            <a:pPr marL="336550" indent="-336550" eaLnBrk="1" hangingPunct="1">
              <a:lnSpc>
                <a:spcPct val="110000"/>
              </a:lnSpc>
              <a:spcBef>
                <a:spcPts val="675"/>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FFFFFF"/>
                </a:solidFill>
                <a:latin typeface="Calibri" pitchFamily="32" charset="0"/>
              </a:rPr>
              <a:t>The </a:t>
            </a:r>
            <a:r>
              <a:rPr lang="en-US" sz="2400" dirty="0">
                <a:solidFill>
                  <a:srgbClr val="F79646"/>
                </a:solidFill>
                <a:latin typeface="Calibri" pitchFamily="32" charset="0"/>
              </a:rPr>
              <a:t>domain name system</a:t>
            </a:r>
            <a:r>
              <a:rPr lang="en-US" sz="2400" dirty="0">
                <a:solidFill>
                  <a:srgbClr val="FFFFFF"/>
                </a:solidFill>
                <a:latin typeface="Calibri" pitchFamily="32" charset="0"/>
              </a:rPr>
              <a:t> (DNS) is an application-layer protocol  for mapping domain names to IP </a:t>
            </a:r>
            <a:r>
              <a:rPr lang="en-US" sz="2400" dirty="0" smtClean="0">
                <a:solidFill>
                  <a:srgbClr val="FFFFFF"/>
                </a:solidFill>
                <a:latin typeface="Calibri" pitchFamily="32" charset="0"/>
              </a:rPr>
              <a:t>addresses</a:t>
            </a:r>
            <a:endParaRPr lang="en-US" sz="2400" dirty="0">
              <a:solidFill>
                <a:srgbClr val="FFFFFF"/>
              </a:solidFill>
              <a:latin typeface="Calibri" pitchFamily="32" charset="0"/>
            </a:endParaRPr>
          </a:p>
        </p:txBody>
      </p:sp>
      <p:grpSp>
        <p:nvGrpSpPr>
          <p:cNvPr id="31" name="Group 30"/>
          <p:cNvGrpSpPr/>
          <p:nvPr/>
        </p:nvGrpSpPr>
        <p:grpSpPr>
          <a:xfrm>
            <a:off x="761999" y="1981200"/>
            <a:ext cx="7772399" cy="4724400"/>
            <a:chOff x="533399" y="1678477"/>
            <a:chExt cx="8001000" cy="5027123"/>
          </a:xfrm>
        </p:grpSpPr>
        <p:sp>
          <p:nvSpPr>
            <p:cNvPr id="4" name="File"/>
            <p:cNvSpPr>
              <a:spLocks noEditPoints="1" noChangeArrowheads="1"/>
            </p:cNvSpPr>
            <p:nvPr/>
          </p:nvSpPr>
          <p:spPr bwMode="auto">
            <a:xfrm>
              <a:off x="4648199" y="3581400"/>
              <a:ext cx="3886200" cy="14478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chemeClr val="tx1">
                <a:lumMod val="65000"/>
                <a:lumOff val="35000"/>
              </a:schemeClr>
            </a:solidFill>
            <a:ln w="9525">
              <a:no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File"/>
            <p:cNvSpPr>
              <a:spLocks noEditPoints="1" noChangeArrowheads="1"/>
            </p:cNvSpPr>
            <p:nvPr/>
          </p:nvSpPr>
          <p:spPr bwMode="auto">
            <a:xfrm>
              <a:off x="4648199" y="3962400"/>
              <a:ext cx="3886200" cy="27432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chemeClr val="tx1">
                <a:lumMod val="65000"/>
                <a:lumOff val="35000"/>
              </a:schemeClr>
            </a:solidFill>
            <a:ln w="9525">
              <a:no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6" name="Picture 5" descr="MP900444414.JPG"/>
            <p:cNvPicPr>
              <a:picLocks noChangeAspect="1"/>
            </p:cNvPicPr>
            <p:nvPr/>
          </p:nvPicPr>
          <p:blipFill>
            <a:blip r:embed="rId3" cstate="print"/>
            <a:srcRect t="19950" r="32881" b="19402"/>
            <a:stretch>
              <a:fillRect/>
            </a:stretch>
          </p:blipFill>
          <p:spPr>
            <a:xfrm>
              <a:off x="4724399" y="4114800"/>
              <a:ext cx="3733800" cy="2530362"/>
            </a:xfrm>
            <a:prstGeom prst="rect">
              <a:avLst/>
            </a:prstGeom>
          </p:spPr>
        </p:pic>
        <p:sp>
          <p:nvSpPr>
            <p:cNvPr id="7" name="TextBox 6"/>
            <p:cNvSpPr txBox="1"/>
            <p:nvPr/>
          </p:nvSpPr>
          <p:spPr>
            <a:xfrm>
              <a:off x="4872942" y="5650468"/>
              <a:ext cx="1133708" cy="291747"/>
            </a:xfrm>
            <a:prstGeom prst="rect">
              <a:avLst/>
            </a:prstGeom>
            <a:noFill/>
          </p:spPr>
          <p:txBody>
            <a:bodyPr wrap="none" rtlCol="0">
              <a:spAutoFit/>
            </a:bodyPr>
            <a:lstStyle/>
            <a:p>
              <a:r>
                <a:rPr lang="en-US" b="1" dirty="0" smtClean="0">
                  <a:solidFill>
                    <a:schemeClr val="tx1"/>
                  </a:solidFill>
                </a:rPr>
                <a:t>Vacation</a:t>
              </a:r>
              <a:endParaRPr lang="en-US" b="1" dirty="0">
                <a:solidFill>
                  <a:schemeClr val="tx1"/>
                </a:solidFill>
              </a:endParaRPr>
            </a:p>
          </p:txBody>
        </p:sp>
        <p:sp>
          <p:nvSpPr>
            <p:cNvPr id="8" name="TextBox 7"/>
            <p:cNvSpPr txBox="1"/>
            <p:nvPr/>
          </p:nvSpPr>
          <p:spPr>
            <a:xfrm>
              <a:off x="4872942" y="5955268"/>
              <a:ext cx="1069524" cy="291747"/>
            </a:xfrm>
            <a:prstGeom prst="rect">
              <a:avLst/>
            </a:prstGeom>
            <a:noFill/>
          </p:spPr>
          <p:txBody>
            <a:bodyPr wrap="none" rtlCol="0">
              <a:spAutoFit/>
            </a:bodyPr>
            <a:lstStyle/>
            <a:p>
              <a:r>
                <a:rPr lang="en-US" b="1" dirty="0" smtClean="0">
                  <a:solidFill>
                    <a:schemeClr val="tx1"/>
                  </a:solidFill>
                </a:rPr>
                <a:t>Savings</a:t>
              </a:r>
              <a:endParaRPr lang="en-US" b="1" dirty="0">
                <a:solidFill>
                  <a:schemeClr val="tx1"/>
                </a:solidFill>
              </a:endParaRPr>
            </a:p>
          </p:txBody>
        </p:sp>
        <p:sp>
          <p:nvSpPr>
            <p:cNvPr id="9" name="TextBox 8"/>
            <p:cNvSpPr txBox="1"/>
            <p:nvPr/>
          </p:nvSpPr>
          <p:spPr>
            <a:xfrm>
              <a:off x="4724399" y="1905000"/>
              <a:ext cx="942887" cy="402546"/>
            </a:xfrm>
            <a:prstGeom prst="rect">
              <a:avLst/>
            </a:prstGeom>
            <a:solidFill>
              <a:schemeClr val="bg1"/>
            </a:solidFill>
            <a:ln w="28575">
              <a:solidFill>
                <a:schemeClr val="tx1"/>
              </a:solidFill>
            </a:ln>
            <a:effectLst>
              <a:glow rad="63500">
                <a:schemeClr val="accent2">
                  <a:satMod val="175000"/>
                  <a:alpha val="40000"/>
                </a:schemeClr>
              </a:glow>
            </a:effectLst>
          </p:spPr>
          <p:txBody>
            <a:bodyPr wrap="none" rtlCol="0">
              <a:spAutoFit/>
            </a:bodyPr>
            <a:lstStyle/>
            <a:p>
              <a:r>
                <a:rPr lang="en-US" sz="2800" b="1" dirty="0" smtClean="0">
                  <a:solidFill>
                    <a:schemeClr val="tx1"/>
                  </a:solidFill>
                </a:rPr>
                <a:t>DNS</a:t>
              </a:r>
              <a:endParaRPr lang="en-US" sz="2800" b="1" dirty="0">
                <a:solidFill>
                  <a:schemeClr val="tx1"/>
                </a:solidFill>
              </a:endParaRPr>
            </a:p>
          </p:txBody>
        </p:sp>
        <p:sp>
          <p:nvSpPr>
            <p:cNvPr id="10" name="TextBox 9"/>
            <p:cNvSpPr txBox="1"/>
            <p:nvPr/>
          </p:nvSpPr>
          <p:spPr>
            <a:xfrm>
              <a:off x="5714999" y="3837801"/>
              <a:ext cx="2321020" cy="225318"/>
            </a:xfrm>
            <a:prstGeom prst="rect">
              <a:avLst/>
            </a:prstGeom>
            <a:solidFill>
              <a:schemeClr val="bg1"/>
            </a:solidFill>
          </p:spPr>
          <p:txBody>
            <a:bodyPr wrap="square" rtlCol="0">
              <a:spAutoFit/>
            </a:bodyPr>
            <a:lstStyle/>
            <a:p>
              <a:r>
                <a:rPr lang="en-US" sz="1200" dirty="0" smtClean="0">
                  <a:solidFill>
                    <a:schemeClr val="tx1"/>
                  </a:solidFill>
                </a:rPr>
                <a:t>http://208.77.188.166</a:t>
              </a:r>
              <a:endParaRPr lang="en-US" sz="1200" dirty="0">
                <a:solidFill>
                  <a:schemeClr val="tx1"/>
                </a:solidFill>
              </a:endParaRPr>
            </a:p>
          </p:txBody>
        </p:sp>
        <p:sp>
          <p:nvSpPr>
            <p:cNvPr id="11" name="TextBox 10"/>
            <p:cNvSpPr txBox="1"/>
            <p:nvPr/>
          </p:nvSpPr>
          <p:spPr>
            <a:xfrm>
              <a:off x="4750646" y="4114801"/>
              <a:ext cx="3707553" cy="358240"/>
            </a:xfrm>
            <a:prstGeom prst="rect">
              <a:avLst/>
            </a:prstGeom>
            <a:solidFill>
              <a:schemeClr val="bg1">
                <a:lumMod val="95000"/>
                <a:alpha val="75000"/>
              </a:schemeClr>
            </a:solidFill>
          </p:spPr>
          <p:txBody>
            <a:bodyPr wrap="square" rtlCol="0">
              <a:spAutoFit/>
            </a:bodyPr>
            <a:lstStyle/>
            <a:p>
              <a:r>
                <a:rPr lang="en-US" sz="2400" b="1" dirty="0" smtClean="0">
                  <a:solidFill>
                    <a:schemeClr val="tx1"/>
                  </a:solidFill>
                  <a:latin typeface="Times New Roman" pitchFamily="18" charset="0"/>
                  <a:cs typeface="Times New Roman" pitchFamily="18" charset="0"/>
                </a:rPr>
                <a:t>My Example Blog Spot</a:t>
              </a:r>
              <a:endParaRPr lang="en-US" sz="2400" b="1" dirty="0">
                <a:solidFill>
                  <a:schemeClr val="tx1"/>
                </a:solidFill>
                <a:latin typeface="Times New Roman" pitchFamily="18" charset="0"/>
                <a:cs typeface="Times New Roman" pitchFamily="18" charset="0"/>
              </a:endParaRPr>
            </a:p>
          </p:txBody>
        </p:sp>
        <p:sp>
          <p:nvSpPr>
            <p:cNvPr id="12" name="Action Button: Home 11">
              <a:hlinkClick r:id="" action="ppaction://hlinkshowjump?jump=firstslide" highlightClick="1"/>
            </p:cNvPr>
            <p:cNvSpPr/>
            <p:nvPr/>
          </p:nvSpPr>
          <p:spPr>
            <a:xfrm>
              <a:off x="4800599" y="3810000"/>
              <a:ext cx="2286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ction Button: Back or Previous 12">
              <a:hlinkClick r:id="" action="ppaction://hlinkshowjump?jump=previousslide" highlightClick="1"/>
            </p:cNvPr>
            <p:cNvSpPr/>
            <p:nvPr/>
          </p:nvSpPr>
          <p:spPr>
            <a:xfrm>
              <a:off x="5105399" y="3810000"/>
              <a:ext cx="228600" cy="2286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ction Button: Forward or Next 13">
              <a:hlinkClick r:id="" action="ppaction://hlinkshowjump?jump=nextslide" highlightClick="1"/>
            </p:cNvPr>
            <p:cNvSpPr/>
            <p:nvPr/>
          </p:nvSpPr>
          <p:spPr>
            <a:xfrm>
              <a:off x="5410199" y="3810000"/>
              <a:ext cx="228600" cy="2286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ction Button: Custom 14">
              <a:hlinkClick r:id="" action="ppaction://noaction" highlightClick="1"/>
            </p:cNvPr>
            <p:cNvSpPr/>
            <p:nvPr/>
          </p:nvSpPr>
          <p:spPr>
            <a:xfrm>
              <a:off x="8229599" y="3810000"/>
              <a:ext cx="228600" cy="228600"/>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Freeform 15"/>
            <p:cNvSpPr/>
            <p:nvPr/>
          </p:nvSpPr>
          <p:spPr>
            <a:xfrm rot="19037083">
              <a:off x="6067305" y="1678477"/>
              <a:ext cx="1054379" cy="2106153"/>
            </a:xfrm>
            <a:custGeom>
              <a:avLst/>
              <a:gdLst>
                <a:gd name="connsiteX0" fmla="*/ 603849 w 2247181"/>
                <a:gd name="connsiteY0" fmla="*/ 0 h 1716657"/>
                <a:gd name="connsiteX1" fmla="*/ 1639019 w 2247181"/>
                <a:gd name="connsiteY1" fmla="*/ 345057 h 1716657"/>
                <a:gd name="connsiteX2" fmla="*/ 2199736 w 2247181"/>
                <a:gd name="connsiteY2" fmla="*/ 698740 h 1716657"/>
                <a:gd name="connsiteX3" fmla="*/ 1880558 w 2247181"/>
                <a:gd name="connsiteY3" fmla="*/ 1086928 h 1716657"/>
                <a:gd name="connsiteX4" fmla="*/ 0 w 2247181"/>
                <a:gd name="connsiteY4" fmla="*/ 1716657 h 1716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181" h="1716657">
                  <a:moveTo>
                    <a:pt x="603849" y="0"/>
                  </a:moveTo>
                  <a:cubicBezTo>
                    <a:pt x="988443" y="114300"/>
                    <a:pt x="1373038" y="228600"/>
                    <a:pt x="1639019" y="345057"/>
                  </a:cubicBezTo>
                  <a:cubicBezTo>
                    <a:pt x="1905000" y="461514"/>
                    <a:pt x="2159480" y="575095"/>
                    <a:pt x="2199736" y="698740"/>
                  </a:cubicBezTo>
                  <a:cubicBezTo>
                    <a:pt x="2239992" y="822385"/>
                    <a:pt x="2247181" y="917275"/>
                    <a:pt x="1880558" y="1086928"/>
                  </a:cubicBezTo>
                  <a:cubicBezTo>
                    <a:pt x="1513935" y="1256581"/>
                    <a:pt x="756967" y="1486619"/>
                    <a:pt x="0" y="1716657"/>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ile"/>
            <p:cNvSpPr>
              <a:spLocks noEditPoints="1" noChangeArrowheads="1"/>
            </p:cNvSpPr>
            <p:nvPr/>
          </p:nvSpPr>
          <p:spPr bwMode="auto">
            <a:xfrm>
              <a:off x="533399" y="2971800"/>
              <a:ext cx="3886200" cy="14478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chemeClr val="tx1">
                <a:lumMod val="65000"/>
                <a:lumOff val="35000"/>
              </a:schemeClr>
            </a:solidFill>
            <a:ln w="9525">
              <a:no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 name="File"/>
            <p:cNvSpPr>
              <a:spLocks noEditPoints="1" noChangeArrowheads="1"/>
            </p:cNvSpPr>
            <p:nvPr/>
          </p:nvSpPr>
          <p:spPr bwMode="auto">
            <a:xfrm>
              <a:off x="533399" y="3352800"/>
              <a:ext cx="3886200" cy="27432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chemeClr val="tx1">
                <a:lumMod val="65000"/>
                <a:lumOff val="35000"/>
              </a:schemeClr>
            </a:solidFill>
            <a:ln w="9525">
              <a:no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9" name="Picture 18" descr="MP900444414.JPG"/>
            <p:cNvPicPr>
              <a:picLocks noChangeAspect="1"/>
            </p:cNvPicPr>
            <p:nvPr/>
          </p:nvPicPr>
          <p:blipFill>
            <a:blip r:embed="rId3" cstate="print"/>
            <a:srcRect t="19950" r="32881" b="19402"/>
            <a:stretch>
              <a:fillRect/>
            </a:stretch>
          </p:blipFill>
          <p:spPr>
            <a:xfrm>
              <a:off x="609600" y="3505200"/>
              <a:ext cx="3733800" cy="2530362"/>
            </a:xfrm>
            <a:prstGeom prst="rect">
              <a:avLst/>
            </a:prstGeom>
          </p:spPr>
        </p:pic>
        <p:sp>
          <p:nvSpPr>
            <p:cNvPr id="20" name="TextBox 19"/>
            <p:cNvSpPr txBox="1"/>
            <p:nvPr/>
          </p:nvSpPr>
          <p:spPr>
            <a:xfrm>
              <a:off x="1600199" y="3228201"/>
              <a:ext cx="2321020" cy="225318"/>
            </a:xfrm>
            <a:prstGeom prst="rect">
              <a:avLst/>
            </a:prstGeom>
            <a:solidFill>
              <a:schemeClr val="bg1"/>
            </a:solidFill>
          </p:spPr>
          <p:txBody>
            <a:bodyPr wrap="square" rtlCol="0">
              <a:spAutoFit/>
            </a:bodyPr>
            <a:lstStyle/>
            <a:p>
              <a:r>
                <a:rPr lang="en-US" sz="1200" dirty="0" smtClean="0">
                  <a:solidFill>
                    <a:schemeClr val="tx1"/>
                  </a:solidFill>
                </a:rPr>
                <a:t>http://</a:t>
              </a:r>
              <a:r>
                <a:rPr lang="en-US" sz="1200" dirty="0" err="1" smtClean="0">
                  <a:solidFill>
                    <a:schemeClr val="tx1"/>
                  </a:solidFill>
                </a:rPr>
                <a:t>www.example.com</a:t>
              </a:r>
              <a:endParaRPr lang="en-US" sz="1200" dirty="0">
                <a:solidFill>
                  <a:schemeClr val="tx1"/>
                </a:solidFill>
              </a:endParaRPr>
            </a:p>
          </p:txBody>
        </p:sp>
        <p:sp>
          <p:nvSpPr>
            <p:cNvPr id="21" name="TextBox 20"/>
            <p:cNvSpPr txBox="1"/>
            <p:nvPr/>
          </p:nvSpPr>
          <p:spPr>
            <a:xfrm>
              <a:off x="635846" y="3505201"/>
              <a:ext cx="3707553" cy="358240"/>
            </a:xfrm>
            <a:prstGeom prst="rect">
              <a:avLst/>
            </a:prstGeom>
            <a:solidFill>
              <a:schemeClr val="bg1">
                <a:lumMod val="95000"/>
                <a:alpha val="75000"/>
              </a:schemeClr>
            </a:solidFill>
          </p:spPr>
          <p:txBody>
            <a:bodyPr wrap="square" rtlCol="0">
              <a:spAutoFit/>
            </a:bodyPr>
            <a:lstStyle/>
            <a:p>
              <a:r>
                <a:rPr lang="en-US" sz="2400" b="1" dirty="0" smtClean="0">
                  <a:solidFill>
                    <a:schemeClr val="tx1"/>
                  </a:solidFill>
                  <a:latin typeface="Times New Roman" pitchFamily="18" charset="0"/>
                  <a:cs typeface="Times New Roman" pitchFamily="18" charset="0"/>
                </a:rPr>
                <a:t>My Example Blog Spot</a:t>
              </a:r>
              <a:endParaRPr lang="en-US" sz="2400" b="1" dirty="0">
                <a:solidFill>
                  <a:schemeClr val="tx1"/>
                </a:solidFill>
                <a:latin typeface="Times New Roman" pitchFamily="18" charset="0"/>
                <a:cs typeface="Times New Roman" pitchFamily="18" charset="0"/>
              </a:endParaRPr>
            </a:p>
          </p:txBody>
        </p:sp>
        <p:sp>
          <p:nvSpPr>
            <p:cNvPr id="22" name="TextBox 21"/>
            <p:cNvSpPr txBox="1"/>
            <p:nvPr/>
          </p:nvSpPr>
          <p:spPr>
            <a:xfrm>
              <a:off x="758143" y="5040868"/>
              <a:ext cx="1133708" cy="291747"/>
            </a:xfrm>
            <a:prstGeom prst="rect">
              <a:avLst/>
            </a:prstGeom>
            <a:noFill/>
          </p:spPr>
          <p:txBody>
            <a:bodyPr wrap="none" rtlCol="0">
              <a:spAutoFit/>
            </a:bodyPr>
            <a:lstStyle/>
            <a:p>
              <a:r>
                <a:rPr lang="en-US" b="1" dirty="0" smtClean="0">
                  <a:solidFill>
                    <a:schemeClr val="tx1"/>
                  </a:solidFill>
                </a:rPr>
                <a:t>Vacation</a:t>
              </a:r>
              <a:endParaRPr lang="en-US" b="1" dirty="0">
                <a:solidFill>
                  <a:schemeClr val="tx1"/>
                </a:solidFill>
              </a:endParaRPr>
            </a:p>
          </p:txBody>
        </p:sp>
        <p:sp>
          <p:nvSpPr>
            <p:cNvPr id="23" name="TextBox 22"/>
            <p:cNvSpPr txBox="1"/>
            <p:nvPr/>
          </p:nvSpPr>
          <p:spPr>
            <a:xfrm>
              <a:off x="758143" y="5345668"/>
              <a:ext cx="1069524" cy="291747"/>
            </a:xfrm>
            <a:prstGeom prst="rect">
              <a:avLst/>
            </a:prstGeom>
            <a:noFill/>
          </p:spPr>
          <p:txBody>
            <a:bodyPr wrap="none" rtlCol="0">
              <a:spAutoFit/>
            </a:bodyPr>
            <a:lstStyle/>
            <a:p>
              <a:r>
                <a:rPr lang="en-US" b="1" dirty="0" smtClean="0">
                  <a:solidFill>
                    <a:schemeClr val="tx1"/>
                  </a:solidFill>
                </a:rPr>
                <a:t>Savings</a:t>
              </a:r>
              <a:endParaRPr lang="en-US" b="1" dirty="0">
                <a:solidFill>
                  <a:schemeClr val="tx1"/>
                </a:solidFill>
              </a:endParaRPr>
            </a:p>
          </p:txBody>
        </p:sp>
        <p:sp>
          <p:nvSpPr>
            <p:cNvPr id="24" name="Action Button: Home 23">
              <a:hlinkClick r:id="" action="ppaction://hlinkshowjump?jump=firstslide" highlightClick="1"/>
            </p:cNvPr>
            <p:cNvSpPr/>
            <p:nvPr/>
          </p:nvSpPr>
          <p:spPr>
            <a:xfrm>
              <a:off x="685799" y="3200400"/>
              <a:ext cx="2286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ction Button: Back or Previous 24">
              <a:hlinkClick r:id="" action="ppaction://hlinkshowjump?jump=previousslide" highlightClick="1"/>
            </p:cNvPr>
            <p:cNvSpPr/>
            <p:nvPr/>
          </p:nvSpPr>
          <p:spPr>
            <a:xfrm>
              <a:off x="990599" y="3200400"/>
              <a:ext cx="228600" cy="2286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ction Button: Forward or Next 25">
              <a:hlinkClick r:id="" action="ppaction://hlinkshowjump?jump=nextslide" highlightClick="1"/>
            </p:cNvPr>
            <p:cNvSpPr/>
            <p:nvPr/>
          </p:nvSpPr>
          <p:spPr>
            <a:xfrm>
              <a:off x="1295399" y="3200400"/>
              <a:ext cx="228600" cy="2286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ction Button: Custom 26">
              <a:hlinkClick r:id="" action="ppaction://noaction" highlightClick="1"/>
            </p:cNvPr>
            <p:cNvSpPr/>
            <p:nvPr/>
          </p:nvSpPr>
          <p:spPr>
            <a:xfrm>
              <a:off x="4114799" y="3200400"/>
              <a:ext cx="228600" cy="228600"/>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eeform 27"/>
            <p:cNvSpPr/>
            <p:nvPr/>
          </p:nvSpPr>
          <p:spPr>
            <a:xfrm>
              <a:off x="2241429" y="2168106"/>
              <a:ext cx="2424023" cy="1078302"/>
            </a:xfrm>
            <a:custGeom>
              <a:avLst/>
              <a:gdLst>
                <a:gd name="connsiteX0" fmla="*/ 0 w 2424023"/>
                <a:gd name="connsiteY0" fmla="*/ 1078302 h 1078302"/>
                <a:gd name="connsiteX1" fmla="*/ 854015 w 2424023"/>
                <a:gd name="connsiteY1" fmla="*/ 534837 h 1078302"/>
                <a:gd name="connsiteX2" fmla="*/ 2424023 w 2424023"/>
                <a:gd name="connsiteY2" fmla="*/ 0 h 1078302"/>
              </a:gdLst>
              <a:ahLst/>
              <a:cxnLst>
                <a:cxn ang="0">
                  <a:pos x="connsiteX0" y="connsiteY0"/>
                </a:cxn>
                <a:cxn ang="0">
                  <a:pos x="connsiteX1" y="connsiteY1"/>
                </a:cxn>
                <a:cxn ang="0">
                  <a:pos x="connsiteX2" y="connsiteY2"/>
                </a:cxn>
              </a:cxnLst>
              <a:rect l="l" t="t" r="r" b="b"/>
              <a:pathLst>
                <a:path w="2424023" h="1078302">
                  <a:moveTo>
                    <a:pt x="0" y="1078302"/>
                  </a:moveTo>
                  <a:cubicBezTo>
                    <a:pt x="225005" y="896428"/>
                    <a:pt x="450011" y="714554"/>
                    <a:pt x="854015" y="534837"/>
                  </a:cubicBezTo>
                  <a:cubicBezTo>
                    <a:pt x="1258019" y="355120"/>
                    <a:pt x="1841021" y="177560"/>
                    <a:pt x="2424023" y="0"/>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2819399" y="2514600"/>
              <a:ext cx="2108334" cy="291747"/>
            </a:xfrm>
            <a:prstGeom prst="rect">
              <a:avLst/>
            </a:prstGeom>
            <a:solidFill>
              <a:schemeClr val="bg1"/>
            </a:solidFill>
            <a:ln w="28575">
              <a:solidFill>
                <a:schemeClr val="tx1"/>
              </a:solidFill>
            </a:ln>
            <a:effectLst>
              <a:glow rad="63500">
                <a:schemeClr val="accent2">
                  <a:satMod val="175000"/>
                  <a:alpha val="40000"/>
                </a:schemeClr>
              </a:glow>
            </a:effectLst>
          </p:spPr>
          <p:txBody>
            <a:bodyPr wrap="none" rtlCol="0">
              <a:spAutoFit/>
            </a:bodyPr>
            <a:lstStyle/>
            <a:p>
              <a:r>
                <a:rPr lang="en-US" dirty="0" err="1" smtClean="0">
                  <a:solidFill>
                    <a:schemeClr val="tx1"/>
                  </a:solidFill>
                </a:rPr>
                <a:t>www.example.com</a:t>
              </a:r>
              <a:endParaRPr lang="en-US" dirty="0">
                <a:solidFill>
                  <a:schemeClr val="tx1"/>
                </a:solidFill>
              </a:endParaRPr>
            </a:p>
          </p:txBody>
        </p:sp>
        <p:sp>
          <p:nvSpPr>
            <p:cNvPr id="30" name="TextBox 29"/>
            <p:cNvSpPr txBox="1"/>
            <p:nvPr/>
          </p:nvSpPr>
          <p:spPr>
            <a:xfrm>
              <a:off x="6019799" y="2514600"/>
              <a:ext cx="1905000" cy="291747"/>
            </a:xfrm>
            <a:prstGeom prst="rect">
              <a:avLst/>
            </a:prstGeom>
            <a:solidFill>
              <a:schemeClr val="bg1"/>
            </a:solidFill>
            <a:ln w="28575">
              <a:solidFill>
                <a:schemeClr val="tx1"/>
              </a:solidFill>
            </a:ln>
            <a:effectLst>
              <a:glow rad="63500">
                <a:schemeClr val="accent2">
                  <a:satMod val="175000"/>
                  <a:alpha val="40000"/>
                </a:schemeClr>
              </a:glow>
            </a:effectLst>
          </p:spPr>
          <p:txBody>
            <a:bodyPr wrap="square" rtlCol="0">
              <a:spAutoFit/>
            </a:bodyPr>
            <a:lstStyle/>
            <a:p>
              <a:r>
                <a:rPr lang="en-US" dirty="0" smtClean="0">
                  <a:solidFill>
                    <a:schemeClr val="tx1"/>
                  </a:solidFill>
                </a:rPr>
                <a:t> 208.77.188.166</a:t>
              </a:r>
              <a:endParaRPr lang="en-US" dirty="0">
                <a:solidFill>
                  <a:schemeClr val="tx1"/>
                </a:solidFill>
              </a:endParaRP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130175"/>
            <a:ext cx="8223250" cy="1139825"/>
          </a:xfrm>
          <a:prstGeom prst="rect">
            <a:avLst/>
          </a:prstGeom>
          <a:noFill/>
          <a:ln w="9525">
            <a:noFill/>
            <a:round/>
            <a:headEnd/>
            <a:tailEnd/>
          </a:ln>
          <a:effectLst/>
        </p:spPr>
        <p:txBody>
          <a:bodyPr lIns="0" tIns="0" rIns="0" bIns="0" anchor="ctr"/>
          <a:lstStyle/>
          <a:p>
            <a:pPr algn="ct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400">
                <a:solidFill>
                  <a:srgbClr val="FFFFFF"/>
                </a:solidFill>
                <a:latin typeface="Calibri" pitchFamily="32" charset="0"/>
              </a:rPr>
              <a:t>DNS Signing</a:t>
            </a:r>
          </a:p>
        </p:txBody>
      </p:sp>
      <p:pic>
        <p:nvPicPr>
          <p:cNvPr id="23554" name="Picture 2"/>
          <p:cNvPicPr>
            <a:picLocks noChangeAspect="1" noChangeArrowheads="1"/>
          </p:cNvPicPr>
          <p:nvPr/>
        </p:nvPicPr>
        <p:blipFill>
          <a:blip r:embed="rId3" cstate="print"/>
          <a:srcRect/>
          <a:stretch>
            <a:fillRect/>
          </a:stretch>
        </p:blipFill>
        <p:spPr bwMode="auto">
          <a:xfrm>
            <a:off x="960438" y="1117600"/>
            <a:ext cx="6149975" cy="52609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57200" y="11113"/>
            <a:ext cx="8228013" cy="12350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DNSSEC Deployment</a:t>
            </a:r>
          </a:p>
        </p:txBody>
      </p:sp>
      <p:sp>
        <p:nvSpPr>
          <p:cNvPr id="24578" name="Rectangle 2"/>
          <p:cNvSpPr>
            <a:spLocks noGrp="1" noChangeArrowheads="1"/>
          </p:cNvSpPr>
          <p:nvPr>
            <p:ph idx="1"/>
          </p:nvPr>
        </p:nvSpPr>
        <p:spPr>
          <a:xfrm>
            <a:off x="458788" y="1023938"/>
            <a:ext cx="8228012" cy="5761037"/>
          </a:xfrm>
          <a:ln/>
        </p:spPr>
        <p:txBody>
          <a:bodyPr/>
          <a:lstStyle/>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t>As the internet becomes regarded as critical infrastructure there is a push to secure DNS</a:t>
            </a:r>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t>NIST is in the process of deploying it on root servers now</a:t>
            </a:r>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t>May add considerable load to dns servers with packet sizes considerably larger than 512 byte size of UDP packets</a:t>
            </a:r>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t>There are political concerns with the US controlling the root level of DNS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ctrTitle"/>
          </p:nvPr>
        </p:nvSpPr>
        <p:spPr/>
        <p:txBody>
          <a:bodyPr rIns="129200"/>
          <a:lstStyle/>
          <a:p>
            <a:pPr indent="38100" algn="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Firewalls, Tunnels, and </a:t>
            </a:r>
            <a:br>
              <a:rPr lang="en-US" dirty="0" smtClean="0"/>
            </a:br>
            <a:r>
              <a:rPr lang="en-US" dirty="0" smtClean="0"/>
              <a:t>Network Intrusion Detection</a:t>
            </a:r>
          </a:p>
        </p:txBody>
      </p:sp>
      <p:sp>
        <p:nvSpPr>
          <p:cNvPr id="4" name="Slide Number Placeholder 3"/>
          <p:cNvSpPr>
            <a:spLocks noGrp="1"/>
          </p:cNvSpPr>
          <p:nvPr>
            <p:ph type="sldNum" sz="quarter" idx="12"/>
          </p:nvPr>
        </p:nvSpPr>
        <p:spPr/>
        <p:txBody>
          <a:bodyPr/>
          <a:lstStyle/>
          <a:p>
            <a:pPr>
              <a:defRPr/>
            </a:pPr>
            <a:fld id="{BC5891B3-1E5B-4CD0-BB8F-C29DADCAC0CF}" type="slidenum">
              <a:rPr lang="en-US"/>
              <a:pPr>
                <a:defRPr/>
              </a:pPr>
              <a:t>22</a:t>
            </a:fld>
            <a:endParaRPr lang="en-US"/>
          </a:p>
        </p:txBody>
      </p:sp>
    </p:spTree>
    <p:extLst>
      <p:ext uri="{BB962C8B-B14F-4D97-AF65-F5344CB8AC3E}">
        <p14:creationId xmlns:p14="http://schemas.microsoft.com/office/powerpoint/2010/main" val="167558855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7" name="Picture 4" descr="Firewall_1"/>
          <p:cNvPicPr>
            <a:picLocks noChangeAspect="1" noChangeArrowheads="1"/>
          </p:cNvPicPr>
          <p:nvPr/>
        </p:nvPicPr>
        <p:blipFill>
          <a:blip r:embed="rId2" cstate="print"/>
          <a:srcRect/>
          <a:stretch>
            <a:fillRect/>
          </a:stretch>
        </p:blipFill>
        <p:spPr bwMode="auto">
          <a:xfrm>
            <a:off x="1981200" y="4402137"/>
            <a:ext cx="5270707" cy="2455863"/>
          </a:xfrm>
          <a:prstGeom prst="rect">
            <a:avLst/>
          </a:prstGeom>
          <a:noFill/>
          <a:ln w="9525">
            <a:noFill/>
            <a:miter lim="800000"/>
            <a:headEnd/>
            <a:tailEnd/>
          </a:ln>
        </p:spPr>
      </p:pic>
      <p:sp>
        <p:nvSpPr>
          <p:cNvPr id="38914" name="Rectangle 2"/>
          <p:cNvSpPr>
            <a:spLocks noGrp="1" noChangeArrowheads="1"/>
          </p:cNvSpPr>
          <p:nvPr>
            <p:ph type="title"/>
          </p:nvPr>
        </p:nvSpPr>
        <p:spPr/>
        <p:txBody>
          <a:bodyPr/>
          <a:lstStyle/>
          <a:p>
            <a:pPr eaLnBrk="1" hangingPunct="1"/>
            <a:r>
              <a:rPr lang="en-US" dirty="0" smtClean="0"/>
              <a:t>Firewalls</a:t>
            </a:r>
          </a:p>
        </p:txBody>
      </p:sp>
      <p:sp>
        <p:nvSpPr>
          <p:cNvPr id="38915" name="Rectangle 3"/>
          <p:cNvSpPr>
            <a:spLocks noGrp="1" noChangeArrowheads="1"/>
          </p:cNvSpPr>
          <p:nvPr>
            <p:ph idx="1"/>
          </p:nvPr>
        </p:nvSpPr>
        <p:spPr>
          <a:xfrm>
            <a:off x="457200" y="1371600"/>
            <a:ext cx="8229600" cy="4525963"/>
          </a:xfrm>
        </p:spPr>
        <p:txBody>
          <a:bodyPr/>
          <a:lstStyle/>
          <a:p>
            <a:r>
              <a:rPr lang="en-US" sz="2800" dirty="0" smtClean="0"/>
              <a:t>A </a:t>
            </a:r>
            <a:r>
              <a:rPr lang="en-US" sz="2800" b="1" dirty="0" smtClean="0"/>
              <a:t>firewall</a:t>
            </a:r>
            <a:r>
              <a:rPr lang="en-US" sz="2800" dirty="0" smtClean="0"/>
              <a:t> is an integrated collection of security measures designed to prevent unauthorized electronic access to a networked computer system. </a:t>
            </a:r>
          </a:p>
          <a:p>
            <a:pPr eaLnBrk="1" hangingPunct="1"/>
            <a:r>
              <a:rPr lang="en-US" sz="2800" dirty="0" smtClean="0"/>
              <a:t>A network firewall is similar to firewalls in building construction, because in both cases they are intended to isolate one "network" or "compartment" from another.</a:t>
            </a:r>
          </a:p>
        </p:txBody>
      </p:sp>
      <p:sp>
        <p:nvSpPr>
          <p:cNvPr id="5" name="Slide Number Placeholder 4"/>
          <p:cNvSpPr>
            <a:spLocks noGrp="1"/>
          </p:cNvSpPr>
          <p:nvPr>
            <p:ph type="sldNum" sz="quarter" idx="12"/>
          </p:nvPr>
        </p:nvSpPr>
        <p:spPr/>
        <p:txBody>
          <a:bodyPr/>
          <a:lstStyle/>
          <a:p>
            <a:pPr>
              <a:defRPr/>
            </a:pPr>
            <a:fld id="{67F93DE8-6DAE-4DBE-A001-B64E9F194240}" type="slidenum">
              <a:rPr lang="en-US"/>
              <a:pPr>
                <a:defRPr/>
              </a:pPr>
              <a:t>23</a:t>
            </a:fld>
            <a:endParaRPr lang="en-US"/>
          </a:p>
        </p:txBody>
      </p:sp>
    </p:spTree>
    <p:extLst>
      <p:ext uri="{BB962C8B-B14F-4D97-AF65-F5344CB8AC3E}">
        <p14:creationId xmlns:p14="http://schemas.microsoft.com/office/powerpoint/2010/main" val="270951660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Firewall Policies</a:t>
            </a:r>
          </a:p>
        </p:txBody>
      </p:sp>
      <p:sp>
        <p:nvSpPr>
          <p:cNvPr id="38915" name="Rectangle 3"/>
          <p:cNvSpPr>
            <a:spLocks noGrp="1" noChangeArrowheads="1"/>
          </p:cNvSpPr>
          <p:nvPr>
            <p:ph idx="1"/>
          </p:nvPr>
        </p:nvSpPr>
        <p:spPr>
          <a:xfrm>
            <a:off x="457200" y="1295400"/>
            <a:ext cx="8229600" cy="1600200"/>
          </a:xfrm>
        </p:spPr>
        <p:txBody>
          <a:bodyPr>
            <a:normAutofit fontScale="92500" lnSpcReduction="10000"/>
          </a:bodyPr>
          <a:lstStyle/>
          <a:p>
            <a:r>
              <a:rPr lang="en-US" sz="2800" dirty="0" smtClean="0"/>
              <a:t>To protect private networks and individual machines from the dangers of the greater Internet, a firewall can be employed to filter incoming or outgoing traffic based on a predefined set of rules called </a:t>
            </a:r>
            <a:r>
              <a:rPr lang="en-US" sz="2800" b="1" dirty="0" smtClean="0"/>
              <a:t>firewall policies</a:t>
            </a:r>
            <a:r>
              <a:rPr lang="en-US" sz="2800" dirty="0" smtClean="0"/>
              <a:t>.</a:t>
            </a:r>
          </a:p>
        </p:txBody>
      </p:sp>
      <p:sp>
        <p:nvSpPr>
          <p:cNvPr id="5" name="Slide Number Placeholder 4"/>
          <p:cNvSpPr>
            <a:spLocks noGrp="1"/>
          </p:cNvSpPr>
          <p:nvPr>
            <p:ph type="sldNum" sz="quarter" idx="12"/>
          </p:nvPr>
        </p:nvSpPr>
        <p:spPr/>
        <p:txBody>
          <a:bodyPr/>
          <a:lstStyle/>
          <a:p>
            <a:pPr>
              <a:defRPr/>
            </a:pPr>
            <a:fld id="{67F93DE8-6DAE-4DBE-A001-B64E9F194240}" type="slidenum">
              <a:rPr lang="en-US"/>
              <a:pPr>
                <a:defRPr/>
              </a:pPr>
              <a:t>24</a:t>
            </a:fld>
            <a:endParaRPr lang="en-US"/>
          </a:p>
        </p:txBody>
      </p:sp>
      <p:grpSp>
        <p:nvGrpSpPr>
          <p:cNvPr id="19" name="Group 18"/>
          <p:cNvGrpSpPr/>
          <p:nvPr/>
        </p:nvGrpSpPr>
        <p:grpSpPr>
          <a:xfrm>
            <a:off x="1416629" y="3048000"/>
            <a:ext cx="6736771" cy="3733800"/>
            <a:chOff x="0" y="838200"/>
            <a:chExt cx="9446244" cy="6019800"/>
          </a:xfrm>
        </p:grpSpPr>
        <p:pic>
          <p:nvPicPr>
            <p:cNvPr id="8" name="Picture 7" descr="06-17f.png"/>
            <p:cNvPicPr>
              <a:picLocks noChangeAspect="1"/>
            </p:cNvPicPr>
            <p:nvPr/>
          </p:nvPicPr>
          <p:blipFill>
            <a:blip r:embed="rId2" cstate="print"/>
            <a:stretch>
              <a:fillRect/>
            </a:stretch>
          </p:blipFill>
          <p:spPr>
            <a:xfrm flipH="1">
              <a:off x="3124200" y="2895600"/>
              <a:ext cx="1856236" cy="1578867"/>
            </a:xfrm>
            <a:prstGeom prst="rect">
              <a:avLst/>
            </a:prstGeom>
          </p:spPr>
        </p:pic>
        <p:pic>
          <p:nvPicPr>
            <p:cNvPr id="9" name="Picture 8" descr="6-10a.png"/>
            <p:cNvPicPr>
              <a:picLocks noChangeAspect="1"/>
            </p:cNvPicPr>
            <p:nvPr/>
          </p:nvPicPr>
          <p:blipFill>
            <a:blip r:embed="rId3" cstate="print"/>
            <a:stretch>
              <a:fillRect/>
            </a:stretch>
          </p:blipFill>
          <p:spPr>
            <a:xfrm>
              <a:off x="0" y="3886200"/>
              <a:ext cx="2353050" cy="1982238"/>
            </a:xfrm>
            <a:prstGeom prst="rect">
              <a:avLst/>
            </a:prstGeom>
          </p:spPr>
        </p:pic>
        <p:sp>
          <p:nvSpPr>
            <p:cNvPr id="10" name="Freeform 9"/>
            <p:cNvSpPr/>
            <p:nvPr/>
          </p:nvSpPr>
          <p:spPr>
            <a:xfrm>
              <a:off x="2133600" y="2208363"/>
              <a:ext cx="4991819" cy="2668438"/>
            </a:xfrm>
            <a:custGeom>
              <a:avLst/>
              <a:gdLst>
                <a:gd name="connsiteX0" fmla="*/ 71887 w 4885427"/>
                <a:gd name="connsiteY0" fmla="*/ 2665563 h 2763329"/>
                <a:gd name="connsiteX1" fmla="*/ 132272 w 4885427"/>
                <a:gd name="connsiteY1" fmla="*/ 2656936 h 2763329"/>
                <a:gd name="connsiteX2" fmla="*/ 1296838 w 4885427"/>
                <a:gd name="connsiteY2" fmla="*/ 2613804 h 2763329"/>
                <a:gd name="connsiteX3" fmla="*/ 2556295 w 4885427"/>
                <a:gd name="connsiteY3" fmla="*/ 1759789 h 2763329"/>
                <a:gd name="connsiteX4" fmla="*/ 4885427 w 4885427"/>
                <a:gd name="connsiteY4" fmla="*/ 0 h 276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5427" h="2763329">
                  <a:moveTo>
                    <a:pt x="71887" y="2665563"/>
                  </a:moveTo>
                  <a:cubicBezTo>
                    <a:pt x="0" y="2665562"/>
                    <a:pt x="132272" y="2656936"/>
                    <a:pt x="132272" y="2656936"/>
                  </a:cubicBezTo>
                  <a:cubicBezTo>
                    <a:pt x="336430" y="2648310"/>
                    <a:pt x="892834" y="2763329"/>
                    <a:pt x="1296838" y="2613804"/>
                  </a:cubicBezTo>
                  <a:cubicBezTo>
                    <a:pt x="1700842" y="2464280"/>
                    <a:pt x="1958197" y="2195423"/>
                    <a:pt x="2556295" y="1759789"/>
                  </a:cubicBezTo>
                  <a:cubicBezTo>
                    <a:pt x="3154393" y="1324155"/>
                    <a:pt x="4019910" y="662077"/>
                    <a:pt x="4885427" y="0"/>
                  </a:cubicBezTo>
                </a:path>
              </a:pathLst>
            </a:custGeom>
            <a:ln w="38100">
              <a:solidFill>
                <a:schemeClr val="tx1">
                  <a:lumMod val="50000"/>
                  <a:lumOff val="50000"/>
                </a:schemeClr>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1" name="TextBox 10"/>
            <p:cNvSpPr txBox="1"/>
            <p:nvPr/>
          </p:nvSpPr>
          <p:spPr>
            <a:xfrm>
              <a:off x="6111890" y="838200"/>
              <a:ext cx="3334354" cy="518024"/>
            </a:xfrm>
            <a:prstGeom prst="rect">
              <a:avLst/>
            </a:prstGeom>
            <a:noFill/>
          </p:spPr>
          <p:txBody>
            <a:bodyPr wrap="none" rtlCol="0">
              <a:spAutoFit/>
            </a:bodyPr>
            <a:lstStyle/>
            <a:p>
              <a:r>
                <a:rPr lang="en-US" sz="1600" dirty="0" smtClean="0"/>
                <a:t>Trusted internal network</a:t>
              </a:r>
              <a:endParaRPr lang="en-US" sz="1600" dirty="0"/>
            </a:p>
          </p:txBody>
        </p:sp>
        <p:sp>
          <p:nvSpPr>
            <p:cNvPr id="12" name="TextBox 11"/>
            <p:cNvSpPr txBox="1"/>
            <p:nvPr/>
          </p:nvSpPr>
          <p:spPr>
            <a:xfrm>
              <a:off x="3733799" y="4724400"/>
              <a:ext cx="1863807" cy="702657"/>
            </a:xfrm>
            <a:prstGeom prst="rect">
              <a:avLst/>
            </a:prstGeom>
            <a:noFill/>
            <a:scene3d>
              <a:camera prst="perspectiveHeroicExtremeLeftFacing"/>
              <a:lightRig rig="threePt" dir="t"/>
            </a:scene3d>
          </p:spPr>
          <p:txBody>
            <a:bodyPr wrap="none" rtlCol="0">
              <a:spAutoFit/>
            </a:bodyPr>
            <a:lstStyle/>
            <a:p>
              <a:r>
                <a:rPr lang="en-US" b="1" dirty="0" smtClean="0"/>
                <a:t>Firewall</a:t>
              </a:r>
              <a:endParaRPr lang="en-US" b="1" dirty="0"/>
            </a:p>
          </p:txBody>
        </p:sp>
        <p:sp>
          <p:nvSpPr>
            <p:cNvPr id="13" name="TextBox 12"/>
            <p:cNvSpPr txBox="1"/>
            <p:nvPr/>
          </p:nvSpPr>
          <p:spPr>
            <a:xfrm>
              <a:off x="2209799" y="1600200"/>
              <a:ext cx="2281883" cy="518024"/>
            </a:xfrm>
            <a:prstGeom prst="rect">
              <a:avLst/>
            </a:prstGeom>
            <a:noFill/>
          </p:spPr>
          <p:txBody>
            <a:bodyPr wrap="none" rtlCol="0">
              <a:spAutoFit/>
            </a:bodyPr>
            <a:lstStyle/>
            <a:p>
              <a:r>
                <a:rPr lang="en-US" sz="1600" dirty="0" smtClean="0"/>
                <a:t>Firewall policies</a:t>
              </a:r>
              <a:endParaRPr lang="en-US" sz="1600" dirty="0"/>
            </a:p>
          </p:txBody>
        </p:sp>
        <p:sp>
          <p:nvSpPr>
            <p:cNvPr id="14" name="TextBox 13"/>
            <p:cNvSpPr txBox="1"/>
            <p:nvPr/>
          </p:nvSpPr>
          <p:spPr>
            <a:xfrm>
              <a:off x="465995" y="4572000"/>
              <a:ext cx="1587337" cy="887185"/>
            </a:xfrm>
            <a:prstGeom prst="rect">
              <a:avLst/>
            </a:prstGeom>
            <a:noFill/>
          </p:spPr>
          <p:txBody>
            <a:bodyPr wrap="none" rtlCol="0">
              <a:spAutoFit/>
            </a:bodyPr>
            <a:lstStyle/>
            <a:p>
              <a:pPr algn="ctr"/>
              <a:r>
                <a:rPr lang="en-US" sz="1600" dirty="0" err="1" smtClean="0"/>
                <a:t>Untrusted</a:t>
              </a:r>
              <a:r>
                <a:rPr lang="en-US" sz="1600" dirty="0" smtClean="0"/>
                <a:t> </a:t>
              </a:r>
            </a:p>
            <a:p>
              <a:pPr algn="ctr"/>
              <a:r>
                <a:rPr lang="en-US" sz="1600" dirty="0" smtClean="0"/>
                <a:t>Internet</a:t>
              </a:r>
            </a:p>
          </p:txBody>
        </p:sp>
        <p:pic>
          <p:nvPicPr>
            <p:cNvPr id="15" name="Picture 14" descr="06-10b.png"/>
            <p:cNvPicPr>
              <a:picLocks noChangeAspect="1"/>
            </p:cNvPicPr>
            <p:nvPr/>
          </p:nvPicPr>
          <p:blipFill>
            <a:blip r:embed="rId4" cstate="print"/>
            <a:stretch>
              <a:fillRect/>
            </a:stretch>
          </p:blipFill>
          <p:spPr>
            <a:xfrm>
              <a:off x="1524000" y="5227317"/>
              <a:ext cx="1740412" cy="1630683"/>
            </a:xfrm>
            <a:prstGeom prst="rect">
              <a:avLst/>
            </a:prstGeom>
          </p:spPr>
        </p:pic>
        <p:pic>
          <p:nvPicPr>
            <p:cNvPr id="16" name="Picture 15" descr="06-10e.png"/>
            <p:cNvPicPr>
              <a:picLocks noChangeAspect="1"/>
            </p:cNvPicPr>
            <p:nvPr/>
          </p:nvPicPr>
          <p:blipFill>
            <a:blip r:embed="rId5" cstate="print"/>
            <a:stretch>
              <a:fillRect/>
            </a:stretch>
          </p:blipFill>
          <p:spPr>
            <a:xfrm>
              <a:off x="5943600" y="1219200"/>
              <a:ext cx="2563373" cy="1770892"/>
            </a:xfrm>
            <a:prstGeom prst="rect">
              <a:avLst/>
            </a:prstGeom>
          </p:spPr>
        </p:pic>
        <p:pic>
          <p:nvPicPr>
            <p:cNvPr id="17" name="Picture 16" descr="06-10c.png"/>
            <p:cNvPicPr>
              <a:picLocks noChangeAspect="1"/>
            </p:cNvPicPr>
            <p:nvPr/>
          </p:nvPicPr>
          <p:blipFill>
            <a:blip r:embed="rId6" cstate="print"/>
            <a:stretch>
              <a:fillRect/>
            </a:stretch>
          </p:blipFill>
          <p:spPr>
            <a:xfrm>
              <a:off x="2590800" y="1981200"/>
              <a:ext cx="2170180" cy="2749302"/>
            </a:xfrm>
            <a:prstGeom prst="rect">
              <a:avLst/>
            </a:prstGeom>
          </p:spPr>
        </p:pic>
        <p:pic>
          <p:nvPicPr>
            <p:cNvPr id="18" name="Picture 17" descr="06-17f.png"/>
            <p:cNvPicPr>
              <a:picLocks noChangeAspect="1"/>
            </p:cNvPicPr>
            <p:nvPr/>
          </p:nvPicPr>
          <p:blipFill>
            <a:blip r:embed="rId2" cstate="print"/>
            <a:stretch>
              <a:fillRect/>
            </a:stretch>
          </p:blipFill>
          <p:spPr>
            <a:xfrm flipH="1">
              <a:off x="5105400" y="3352800"/>
              <a:ext cx="1856236" cy="1578867"/>
            </a:xfrm>
            <a:prstGeom prst="rect">
              <a:avLst/>
            </a:prstGeom>
          </p:spPr>
        </p:pic>
      </p:grpSp>
    </p:spTree>
    <p:extLst>
      <p:ext uri="{BB962C8B-B14F-4D97-AF65-F5344CB8AC3E}">
        <p14:creationId xmlns:p14="http://schemas.microsoft.com/office/powerpoint/2010/main" val="85793299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Actions</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r>
              <a:rPr lang="en-US" sz="2000" dirty="0"/>
              <a:t>Packets flowing through </a:t>
            </a:r>
            <a:r>
              <a:rPr lang="en-US" sz="2000" dirty="0" smtClean="0"/>
              <a:t>a firewall </a:t>
            </a:r>
            <a:r>
              <a:rPr lang="en-US" sz="2000" dirty="0"/>
              <a:t>can have one of three outcomes:</a:t>
            </a:r>
          </a:p>
          <a:p>
            <a:pPr lvl="1"/>
            <a:r>
              <a:rPr lang="en-US" sz="2000" dirty="0"/>
              <a:t> </a:t>
            </a:r>
            <a:r>
              <a:rPr lang="en-US" sz="2000" b="1" dirty="0"/>
              <a:t>Accepted: </a:t>
            </a:r>
            <a:r>
              <a:rPr lang="en-US" sz="2000" dirty="0"/>
              <a:t>permitted through the firewall</a:t>
            </a:r>
          </a:p>
          <a:p>
            <a:pPr lvl="1"/>
            <a:r>
              <a:rPr lang="en-US" sz="2000" dirty="0"/>
              <a:t> </a:t>
            </a:r>
            <a:r>
              <a:rPr lang="en-US" sz="2000" b="1" dirty="0"/>
              <a:t>Dropped: </a:t>
            </a:r>
            <a:r>
              <a:rPr lang="en-US" sz="2000" dirty="0"/>
              <a:t>not allowed through with no indication of failure</a:t>
            </a:r>
          </a:p>
          <a:p>
            <a:pPr lvl="1"/>
            <a:r>
              <a:rPr lang="en-US" sz="2000" dirty="0"/>
              <a:t> </a:t>
            </a:r>
            <a:r>
              <a:rPr lang="en-US" sz="2000" b="1" dirty="0"/>
              <a:t>Rejected: </a:t>
            </a:r>
            <a:r>
              <a:rPr lang="en-US" sz="2000" dirty="0"/>
              <a:t>not allowed through, accompanied by an attempt to </a:t>
            </a:r>
            <a:r>
              <a:rPr lang="en-US" sz="2000" dirty="0" smtClean="0"/>
              <a:t>inform the </a:t>
            </a:r>
            <a:r>
              <a:rPr lang="en-US" sz="2000" dirty="0"/>
              <a:t>source that the packet was rejected</a:t>
            </a:r>
          </a:p>
          <a:p>
            <a:r>
              <a:rPr lang="en-US" sz="2000" dirty="0"/>
              <a:t>Policies used by the firewall to handle packets are based on </a:t>
            </a:r>
            <a:r>
              <a:rPr lang="en-US" sz="2000" dirty="0" smtClean="0"/>
              <a:t>several properties </a:t>
            </a:r>
            <a:r>
              <a:rPr lang="en-US" sz="2000" dirty="0"/>
              <a:t>of the packets being inspected, including the protocol </a:t>
            </a:r>
            <a:r>
              <a:rPr lang="en-US" sz="2000" dirty="0" smtClean="0"/>
              <a:t>used, such as:</a:t>
            </a:r>
            <a:endParaRPr lang="en-US" sz="2000" dirty="0"/>
          </a:p>
          <a:p>
            <a:pPr lvl="1"/>
            <a:r>
              <a:rPr lang="en-US" sz="2000" dirty="0" smtClean="0"/>
              <a:t>TCP </a:t>
            </a:r>
            <a:r>
              <a:rPr lang="en-US" sz="2000" dirty="0"/>
              <a:t>or </a:t>
            </a:r>
            <a:r>
              <a:rPr lang="en-US" sz="2000" dirty="0" smtClean="0"/>
              <a:t>UDP</a:t>
            </a:r>
          </a:p>
          <a:p>
            <a:pPr lvl="1"/>
            <a:r>
              <a:rPr lang="en-US" sz="2000" dirty="0" smtClean="0"/>
              <a:t>the </a:t>
            </a:r>
            <a:r>
              <a:rPr lang="en-US" sz="2000" dirty="0"/>
              <a:t>source and destination IP </a:t>
            </a:r>
            <a:r>
              <a:rPr lang="en-US" sz="2000" dirty="0" smtClean="0"/>
              <a:t>addresses</a:t>
            </a:r>
          </a:p>
          <a:p>
            <a:pPr lvl="1"/>
            <a:r>
              <a:rPr lang="en-US" sz="2000" dirty="0" smtClean="0"/>
              <a:t>the </a:t>
            </a:r>
            <a:r>
              <a:rPr lang="en-US" sz="2000" dirty="0"/>
              <a:t>source </a:t>
            </a:r>
            <a:r>
              <a:rPr lang="en-US" sz="2000" dirty="0" smtClean="0"/>
              <a:t>and destination ports</a:t>
            </a:r>
          </a:p>
          <a:p>
            <a:pPr lvl="1"/>
            <a:r>
              <a:rPr lang="en-US" sz="2000" dirty="0" smtClean="0"/>
              <a:t>the </a:t>
            </a:r>
            <a:r>
              <a:rPr lang="en-US" sz="2000" dirty="0"/>
              <a:t>application-level payload of </a:t>
            </a:r>
            <a:r>
              <a:rPr lang="en-US" sz="2000" dirty="0" smtClean="0"/>
              <a:t>the packet </a:t>
            </a:r>
            <a:r>
              <a:rPr lang="en-US" sz="2000" dirty="0"/>
              <a:t>(e.g., whether it contains a virus).</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25</a:t>
            </a:fld>
            <a:endParaRPr lang="en-US"/>
          </a:p>
        </p:txBody>
      </p:sp>
    </p:spTree>
    <p:extLst>
      <p:ext uri="{BB962C8B-B14F-4D97-AF65-F5344CB8AC3E}">
        <p14:creationId xmlns:p14="http://schemas.microsoft.com/office/powerpoint/2010/main" val="3025873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Blacklists and White Lists</a:t>
            </a:r>
            <a:endParaRPr lang="en-US" dirty="0"/>
          </a:p>
        </p:txBody>
      </p:sp>
      <p:sp>
        <p:nvSpPr>
          <p:cNvPr id="3" name="Content Placeholder 2"/>
          <p:cNvSpPr>
            <a:spLocks noGrp="1"/>
          </p:cNvSpPr>
          <p:nvPr>
            <p:ph idx="1"/>
          </p:nvPr>
        </p:nvSpPr>
        <p:spPr>
          <a:xfrm>
            <a:off x="457200" y="1447800"/>
            <a:ext cx="8229600" cy="5029200"/>
          </a:xfrm>
        </p:spPr>
        <p:txBody>
          <a:bodyPr>
            <a:noAutofit/>
          </a:bodyPr>
          <a:lstStyle/>
          <a:p>
            <a:r>
              <a:rPr lang="en-US" sz="2000" dirty="0" smtClean="0"/>
              <a:t>There are two fundamental approaches to creating firewall policies (or </a:t>
            </a:r>
            <a:r>
              <a:rPr lang="en-US" sz="2000" dirty="0" err="1" smtClean="0"/>
              <a:t>rulesets</a:t>
            </a:r>
            <a:r>
              <a:rPr lang="en-US" sz="2000" dirty="0" smtClean="0"/>
              <a:t>) to effectively minimize vulnerability to the outside world while maintaining the desired functionality for the machines in the trusted internal network (or individual computer). </a:t>
            </a:r>
          </a:p>
          <a:p>
            <a:r>
              <a:rPr lang="en-US" sz="2000" b="1" dirty="0" smtClean="0"/>
              <a:t>Blacklist</a:t>
            </a:r>
            <a:r>
              <a:rPr lang="en-US" sz="2000" dirty="0" smtClean="0"/>
              <a:t> approach</a:t>
            </a:r>
          </a:p>
          <a:p>
            <a:pPr lvl="1"/>
            <a:r>
              <a:rPr lang="en-US" sz="2000" dirty="0" smtClean="0"/>
              <a:t>All packets are allowed through except those that fit the rules defined specifically in a blacklist. </a:t>
            </a:r>
          </a:p>
          <a:p>
            <a:pPr lvl="1"/>
            <a:r>
              <a:rPr lang="en-US" sz="2000" dirty="0" smtClean="0"/>
              <a:t>This type of configuration is more flexible in ensuring that service to the internal network is not disrupted by the firewall, but is naïve from a security perspective in that it assumes the network administrator can enumerate all of the properties of malicious traffic.</a:t>
            </a:r>
          </a:p>
          <a:p>
            <a:r>
              <a:rPr lang="en-US" sz="2000" b="1" dirty="0" err="1" smtClean="0"/>
              <a:t>Whitelist</a:t>
            </a:r>
            <a:r>
              <a:rPr lang="en-US" sz="2000" dirty="0" smtClean="0"/>
              <a:t> approach</a:t>
            </a:r>
            <a:endParaRPr lang="en-US" sz="2000" b="1" dirty="0" smtClean="0"/>
          </a:p>
          <a:p>
            <a:pPr lvl="1"/>
            <a:r>
              <a:rPr lang="en-US" sz="2000" dirty="0" smtClean="0"/>
              <a:t>A safer approach to defining a firewall </a:t>
            </a:r>
            <a:r>
              <a:rPr lang="en-US" sz="2000" dirty="0" err="1" smtClean="0"/>
              <a:t>ruleset</a:t>
            </a:r>
            <a:r>
              <a:rPr lang="en-US" sz="2000" dirty="0" smtClean="0"/>
              <a:t> is the default-deny policy, in which packets are dropped or rejected unless they are specifically allowed by the firewall.</a:t>
            </a:r>
            <a:endParaRPr lang="en-US" sz="2000" dirty="0"/>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26</a:t>
            </a:fld>
            <a:endParaRPr lang="en-US"/>
          </a:p>
        </p:txBody>
      </p:sp>
    </p:spTree>
    <p:extLst>
      <p:ext uri="{BB962C8B-B14F-4D97-AF65-F5344CB8AC3E}">
        <p14:creationId xmlns:p14="http://schemas.microsoft.com/office/powerpoint/2010/main" val="3346898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olo 1"/>
          <p:cNvSpPr>
            <a:spLocks noGrp="1"/>
          </p:cNvSpPr>
          <p:nvPr>
            <p:ph type="title"/>
          </p:nvPr>
        </p:nvSpPr>
        <p:spPr/>
        <p:txBody>
          <a:bodyPr/>
          <a:lstStyle/>
          <a:p>
            <a:pPr eaLnBrk="1" hangingPunct="1"/>
            <a:r>
              <a:rPr lang="it-IT" smtClean="0"/>
              <a:t>Firewall Types </a:t>
            </a:r>
          </a:p>
        </p:txBody>
      </p:sp>
      <p:sp>
        <p:nvSpPr>
          <p:cNvPr id="36868" name="Segnaposto contenuto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it-IT" b="1" dirty="0" smtClean="0"/>
              <a:t>packet filters (stateless)</a:t>
            </a:r>
          </a:p>
          <a:p>
            <a:pPr lvl="1" eaLnBrk="1" fontAlgn="auto" hangingPunct="1">
              <a:spcAft>
                <a:spcPts val="0"/>
              </a:spcAft>
              <a:buFont typeface="Arial" pitchFamily="34" charset="0"/>
              <a:buChar char="–"/>
              <a:defRPr/>
            </a:pPr>
            <a:r>
              <a:rPr lang="en-US" dirty="0" smtClean="0"/>
              <a:t>If a packet matches the packet filter's set of rules, the packet filter will drop or accept it</a:t>
            </a:r>
            <a:endParaRPr lang="it-IT" b="1" dirty="0" smtClean="0"/>
          </a:p>
          <a:p>
            <a:pPr eaLnBrk="1" fontAlgn="auto" hangingPunct="1">
              <a:spcAft>
                <a:spcPts val="0"/>
              </a:spcAft>
              <a:buFont typeface="Arial" pitchFamily="34" charset="0"/>
              <a:buChar char="•"/>
              <a:defRPr/>
            </a:pPr>
            <a:r>
              <a:rPr lang="it-IT" b="1" dirty="0" smtClean="0"/>
              <a:t>"stateful" filters</a:t>
            </a:r>
          </a:p>
          <a:p>
            <a:pPr lvl="1" eaLnBrk="1" fontAlgn="auto" hangingPunct="1">
              <a:spcAft>
                <a:spcPts val="0"/>
              </a:spcAft>
              <a:buFont typeface="Arial" pitchFamily="34" charset="0"/>
              <a:buChar char="–"/>
              <a:defRPr/>
            </a:pPr>
            <a:r>
              <a:rPr lang="en-US" sz="2400" dirty="0" smtClean="0"/>
              <a:t>it maintains records of all connections passing through it and can determine if a packet is either the start of a new connection, a part of an existing connection, or is an invalid packet. </a:t>
            </a:r>
            <a:endParaRPr lang="it-IT" sz="2400" dirty="0" smtClean="0"/>
          </a:p>
          <a:p>
            <a:pPr eaLnBrk="1" fontAlgn="auto" hangingPunct="1">
              <a:spcAft>
                <a:spcPts val="0"/>
              </a:spcAft>
              <a:buFont typeface="Arial" pitchFamily="34" charset="0"/>
              <a:buChar char="•"/>
              <a:defRPr/>
            </a:pPr>
            <a:r>
              <a:rPr lang="it-IT" b="1" dirty="0" smtClean="0"/>
              <a:t>application layer</a:t>
            </a:r>
          </a:p>
          <a:p>
            <a:pPr lvl="1" eaLnBrk="1" fontAlgn="auto" hangingPunct="1">
              <a:spcAft>
                <a:spcPts val="0"/>
              </a:spcAft>
              <a:buFont typeface="Arial" pitchFamily="34" charset="0"/>
              <a:buChar char="–"/>
              <a:defRPr/>
            </a:pPr>
            <a:r>
              <a:rPr lang="en-US" sz="2400" dirty="0" smtClean="0"/>
              <a:t>It works like a </a:t>
            </a:r>
            <a:r>
              <a:rPr lang="en-US" sz="2400" b="1" dirty="0" smtClean="0"/>
              <a:t>proxy </a:t>
            </a:r>
            <a:r>
              <a:rPr lang="en-US" sz="2400" dirty="0" smtClean="0"/>
              <a:t>it can “understand” certain applications and protocols. </a:t>
            </a:r>
          </a:p>
          <a:p>
            <a:pPr lvl="1" eaLnBrk="1" fontAlgn="auto" hangingPunct="1">
              <a:spcAft>
                <a:spcPts val="0"/>
              </a:spcAft>
              <a:buFont typeface="Arial" pitchFamily="34" charset="0"/>
              <a:buChar char="–"/>
              <a:defRPr/>
            </a:pPr>
            <a:r>
              <a:rPr lang="en-US" sz="2400" dirty="0" smtClean="0"/>
              <a:t>It may inspect the contents of the traffic, blocking what it views as inappropriate content (i.e. websites, viruses, vulnerabilities, ...)</a:t>
            </a:r>
            <a:endParaRPr lang="it-IT" sz="2400" b="1" dirty="0" smtClean="0"/>
          </a:p>
          <a:p>
            <a:pPr eaLnBrk="1" fontAlgn="auto" hangingPunct="1">
              <a:spcAft>
                <a:spcPts val="0"/>
              </a:spcAft>
              <a:buFont typeface="Arial" pitchFamily="34" charset="0"/>
              <a:buChar char="•"/>
              <a:defRPr/>
            </a:pPr>
            <a:endParaRPr lang="it-IT" dirty="0" smtClean="0"/>
          </a:p>
        </p:txBody>
      </p:sp>
      <p:sp>
        <p:nvSpPr>
          <p:cNvPr id="5" name="Slide Number Placeholder 4"/>
          <p:cNvSpPr>
            <a:spLocks noGrp="1"/>
          </p:cNvSpPr>
          <p:nvPr>
            <p:ph type="sldNum" sz="quarter" idx="12"/>
          </p:nvPr>
        </p:nvSpPr>
        <p:spPr/>
        <p:txBody>
          <a:bodyPr/>
          <a:lstStyle/>
          <a:p>
            <a:pPr>
              <a:defRPr/>
            </a:pPr>
            <a:fld id="{1F41AE0D-87E1-455B-B06D-5364660D5CE5}" type="slidenum">
              <a:rPr lang="en-US"/>
              <a:pPr>
                <a:defRPr/>
              </a:pPr>
              <a:t>27</a:t>
            </a:fld>
            <a:endParaRPr lang="en-US"/>
          </a:p>
        </p:txBody>
      </p:sp>
    </p:spTree>
    <p:extLst>
      <p:ext uri="{BB962C8B-B14F-4D97-AF65-F5344CB8AC3E}">
        <p14:creationId xmlns:p14="http://schemas.microsoft.com/office/powerpoint/2010/main" val="20623752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Firewalls</a:t>
            </a:r>
            <a:endParaRPr lang="en-US" dirty="0"/>
          </a:p>
        </p:txBody>
      </p:sp>
      <p:sp>
        <p:nvSpPr>
          <p:cNvPr id="3" name="Content Placeholder 2"/>
          <p:cNvSpPr>
            <a:spLocks noGrp="1"/>
          </p:cNvSpPr>
          <p:nvPr>
            <p:ph idx="1"/>
          </p:nvPr>
        </p:nvSpPr>
        <p:spPr>
          <a:xfrm>
            <a:off x="457200" y="1371600"/>
            <a:ext cx="8458200" cy="4754563"/>
          </a:xfrm>
        </p:spPr>
        <p:txBody>
          <a:bodyPr>
            <a:normAutofit/>
          </a:bodyPr>
          <a:lstStyle/>
          <a:p>
            <a:r>
              <a:rPr lang="en-US" sz="2400" dirty="0" smtClean="0"/>
              <a:t>A stateless firewall </a:t>
            </a:r>
            <a:r>
              <a:rPr lang="en-US" sz="2400" dirty="0"/>
              <a:t>doesn’t maintain any remembered context (or “state</a:t>
            </a:r>
            <a:r>
              <a:rPr lang="en-US" sz="2400" dirty="0" smtClean="0"/>
              <a:t>”) with </a:t>
            </a:r>
            <a:r>
              <a:rPr lang="en-US" sz="2400" dirty="0"/>
              <a:t>respect to the packets it is processing. Instead, it treats each </a:t>
            </a:r>
            <a:r>
              <a:rPr lang="en-US" sz="2400" dirty="0" smtClean="0"/>
              <a:t>packet attempting </a:t>
            </a:r>
            <a:r>
              <a:rPr lang="en-US" sz="2400" dirty="0"/>
              <a:t>to travel through it in isolation without considering packets </a:t>
            </a:r>
            <a:r>
              <a:rPr lang="en-US" sz="2400" dirty="0" smtClean="0"/>
              <a:t>that it </a:t>
            </a:r>
            <a:r>
              <a:rPr lang="en-US" sz="2400" dirty="0"/>
              <a:t>has processed previously.</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28</a:t>
            </a:fld>
            <a:endParaRPr lang="en-US"/>
          </a:p>
        </p:txBody>
      </p:sp>
      <p:grpSp>
        <p:nvGrpSpPr>
          <p:cNvPr id="24" name="Group 23"/>
          <p:cNvGrpSpPr/>
          <p:nvPr/>
        </p:nvGrpSpPr>
        <p:grpSpPr>
          <a:xfrm>
            <a:off x="990600" y="3325931"/>
            <a:ext cx="7315200" cy="3379669"/>
            <a:chOff x="152400" y="1800999"/>
            <a:chExt cx="8236212" cy="4443963"/>
          </a:xfrm>
        </p:grpSpPr>
        <p:pic>
          <p:nvPicPr>
            <p:cNvPr id="5" name="Picture 4" descr="06-17f.png"/>
            <p:cNvPicPr>
              <a:picLocks noChangeAspect="1"/>
            </p:cNvPicPr>
            <p:nvPr/>
          </p:nvPicPr>
          <p:blipFill>
            <a:blip r:embed="rId2" cstate="print"/>
            <a:stretch>
              <a:fillRect/>
            </a:stretch>
          </p:blipFill>
          <p:spPr>
            <a:xfrm flipH="1">
              <a:off x="4191000" y="3657600"/>
              <a:ext cx="1856236" cy="1578867"/>
            </a:xfrm>
            <a:prstGeom prst="rect">
              <a:avLst/>
            </a:prstGeom>
          </p:spPr>
        </p:pic>
        <p:cxnSp>
          <p:nvCxnSpPr>
            <p:cNvPr id="6" name="Straight Connector 5"/>
            <p:cNvCxnSpPr>
              <a:stCxn id="18" idx="2"/>
            </p:cNvCxnSpPr>
            <p:nvPr/>
          </p:nvCxnSpPr>
          <p:spPr>
            <a:xfrm rot="5400000">
              <a:off x="4914900" y="3782199"/>
              <a:ext cx="15240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05-01c.wmf"/>
            <p:cNvPicPr>
              <a:picLocks noChangeAspect="1"/>
            </p:cNvPicPr>
            <p:nvPr/>
          </p:nvPicPr>
          <p:blipFill>
            <a:blip r:embed="rId3" cstate="print"/>
            <a:stretch>
              <a:fillRect/>
            </a:stretch>
          </p:blipFill>
          <p:spPr>
            <a:xfrm>
              <a:off x="7315200" y="1828800"/>
              <a:ext cx="914400" cy="2019718"/>
            </a:xfrm>
            <a:prstGeom prst="rect">
              <a:avLst/>
            </a:prstGeom>
          </p:spPr>
        </p:pic>
        <p:grpSp>
          <p:nvGrpSpPr>
            <p:cNvPr id="8" name="Group 7"/>
            <p:cNvGrpSpPr/>
            <p:nvPr/>
          </p:nvGrpSpPr>
          <p:grpSpPr>
            <a:xfrm>
              <a:off x="152400" y="1800999"/>
              <a:ext cx="1981200" cy="2700293"/>
              <a:chOff x="152400" y="228600"/>
              <a:chExt cx="1981200" cy="2700293"/>
            </a:xfrm>
          </p:grpSpPr>
          <p:sp>
            <p:nvSpPr>
              <p:cNvPr id="9" name="Rounded Rectangle 8"/>
              <p:cNvSpPr/>
              <p:nvPr/>
            </p:nvSpPr>
            <p:spPr>
              <a:xfrm>
                <a:off x="152400" y="228600"/>
                <a:ext cx="1981200" cy="2667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TextBox 9"/>
              <p:cNvSpPr txBox="1"/>
              <p:nvPr/>
            </p:nvSpPr>
            <p:spPr>
              <a:xfrm>
                <a:off x="172047" y="2133601"/>
                <a:ext cx="1929808" cy="795292"/>
              </a:xfrm>
              <a:prstGeom prst="rect">
                <a:avLst/>
              </a:prstGeom>
              <a:noFill/>
            </p:spPr>
            <p:txBody>
              <a:bodyPr wrap="none" rtlCol="0">
                <a:spAutoFit/>
              </a:bodyPr>
              <a:lstStyle/>
              <a:p>
                <a:pPr algn="ctr"/>
                <a:r>
                  <a:rPr lang="en-US" sz="1600" dirty="0" smtClean="0"/>
                  <a:t>Trusted internal</a:t>
                </a:r>
              </a:p>
              <a:p>
                <a:pPr algn="ctr"/>
                <a:r>
                  <a:rPr lang="en-US" sz="1600" dirty="0" smtClean="0"/>
                  <a:t>network</a:t>
                </a:r>
                <a:endParaRPr lang="en-US" sz="1600" dirty="0"/>
              </a:p>
            </p:txBody>
          </p:sp>
        </p:grpSp>
        <p:pic>
          <p:nvPicPr>
            <p:cNvPr id="11" name="Picture 10" descr="05-01a.wmf"/>
            <p:cNvPicPr>
              <a:picLocks noChangeAspect="1"/>
            </p:cNvPicPr>
            <p:nvPr/>
          </p:nvPicPr>
          <p:blipFill>
            <a:blip r:embed="rId4" cstate="print"/>
            <a:stretch>
              <a:fillRect/>
            </a:stretch>
          </p:blipFill>
          <p:spPr>
            <a:xfrm>
              <a:off x="457200" y="2286000"/>
              <a:ext cx="1162050" cy="1155700"/>
            </a:xfrm>
            <a:prstGeom prst="rect">
              <a:avLst/>
            </a:prstGeom>
          </p:spPr>
        </p:pic>
        <p:cxnSp>
          <p:nvCxnSpPr>
            <p:cNvPr id="12" name="Straight Arrow Connector 11"/>
            <p:cNvCxnSpPr/>
            <p:nvPr/>
          </p:nvCxnSpPr>
          <p:spPr>
            <a:xfrm>
              <a:off x="1809750" y="2104211"/>
              <a:ext cx="53530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1809750" y="2791598"/>
              <a:ext cx="535305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343150" y="1800999"/>
              <a:ext cx="914400" cy="5334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a:cs typeface="Arial"/>
                </a:rPr>
                <a:t>SYN</a:t>
              </a:r>
            </a:p>
            <a:p>
              <a:pPr algn="ctr"/>
              <a:r>
                <a:rPr lang="en-US" sz="800" dirty="0" err="1" smtClean="0">
                  <a:solidFill>
                    <a:schemeClr val="tx1"/>
                  </a:solidFill>
                  <a:latin typeface="Arial"/>
                  <a:cs typeface="Arial"/>
                </a:rPr>
                <a:t>Seq</a:t>
              </a:r>
              <a:r>
                <a:rPr lang="en-US" sz="800" dirty="0" smtClean="0">
                  <a:solidFill>
                    <a:schemeClr val="tx1"/>
                  </a:solidFill>
                  <a:latin typeface="Arial"/>
                  <a:cs typeface="Arial"/>
                </a:rPr>
                <a:t> = x</a:t>
              </a:r>
            </a:p>
            <a:p>
              <a:pPr algn="ctr"/>
              <a:r>
                <a:rPr lang="en-US" sz="800" dirty="0" smtClean="0">
                  <a:solidFill>
                    <a:schemeClr val="tx1"/>
                  </a:solidFill>
                  <a:latin typeface="Arial"/>
                  <a:cs typeface="Arial"/>
                </a:rPr>
                <a:t>Port=80</a:t>
              </a:r>
              <a:endParaRPr lang="en-US" sz="800" dirty="0">
                <a:solidFill>
                  <a:schemeClr val="tx1"/>
                </a:solidFill>
                <a:latin typeface="Arial"/>
                <a:cs typeface="Arial"/>
              </a:endParaRPr>
            </a:p>
          </p:txBody>
        </p:sp>
        <p:sp>
          <p:nvSpPr>
            <p:cNvPr id="15" name="Rectangle 14"/>
            <p:cNvSpPr/>
            <p:nvPr/>
          </p:nvSpPr>
          <p:spPr>
            <a:xfrm>
              <a:off x="2343150" y="2486799"/>
              <a:ext cx="914400" cy="6096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a:cs typeface="Arial"/>
                </a:rPr>
                <a:t>SYN-ACK</a:t>
              </a:r>
            </a:p>
            <a:p>
              <a:pPr algn="ctr"/>
              <a:r>
                <a:rPr lang="en-US" sz="800" dirty="0" err="1" smtClean="0">
                  <a:solidFill>
                    <a:schemeClr val="tx1"/>
                  </a:solidFill>
                  <a:latin typeface="Arial"/>
                  <a:cs typeface="Arial"/>
                </a:rPr>
                <a:t>Seq</a:t>
              </a:r>
              <a:r>
                <a:rPr lang="en-US" sz="800" dirty="0" smtClean="0">
                  <a:solidFill>
                    <a:schemeClr val="tx1"/>
                  </a:solidFill>
                  <a:latin typeface="Arial"/>
                  <a:cs typeface="Arial"/>
                </a:rPr>
                <a:t> = y</a:t>
              </a:r>
            </a:p>
            <a:p>
              <a:pPr algn="ctr"/>
              <a:r>
                <a:rPr lang="en-US" sz="800" dirty="0" err="1" smtClean="0">
                  <a:solidFill>
                    <a:schemeClr val="tx1"/>
                  </a:solidFill>
                  <a:latin typeface="Arial"/>
                  <a:cs typeface="Arial"/>
                </a:rPr>
                <a:t>Ack</a:t>
              </a:r>
              <a:r>
                <a:rPr lang="en-US" sz="800" dirty="0" smtClean="0">
                  <a:solidFill>
                    <a:schemeClr val="tx1"/>
                  </a:solidFill>
                  <a:latin typeface="Arial"/>
                  <a:cs typeface="Arial"/>
                </a:rPr>
                <a:t> = x + 1</a:t>
              </a:r>
            </a:p>
          </p:txBody>
        </p:sp>
        <p:cxnSp>
          <p:nvCxnSpPr>
            <p:cNvPr id="16" name="Straight Arrow Connector 15"/>
            <p:cNvCxnSpPr/>
            <p:nvPr/>
          </p:nvCxnSpPr>
          <p:spPr>
            <a:xfrm>
              <a:off x="1809750" y="3552011"/>
              <a:ext cx="53530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343150" y="3248799"/>
              <a:ext cx="914400" cy="6096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a:cs typeface="Arial"/>
                </a:rPr>
                <a:t>ACK</a:t>
              </a:r>
            </a:p>
            <a:p>
              <a:pPr algn="ctr"/>
              <a:r>
                <a:rPr lang="en-US" sz="800" dirty="0" err="1" smtClean="0">
                  <a:solidFill>
                    <a:schemeClr val="tx1"/>
                  </a:solidFill>
                  <a:latin typeface="Arial"/>
                  <a:cs typeface="Arial"/>
                </a:rPr>
                <a:t>Seq</a:t>
              </a:r>
              <a:r>
                <a:rPr lang="en-US" sz="800" dirty="0" smtClean="0">
                  <a:solidFill>
                    <a:schemeClr val="tx1"/>
                  </a:solidFill>
                  <a:latin typeface="Arial"/>
                  <a:cs typeface="Arial"/>
                </a:rPr>
                <a:t> = x + 1</a:t>
              </a:r>
            </a:p>
            <a:p>
              <a:pPr algn="ctr"/>
              <a:r>
                <a:rPr lang="en-US" sz="800" dirty="0" err="1" smtClean="0">
                  <a:solidFill>
                    <a:schemeClr val="tx1"/>
                  </a:solidFill>
                  <a:latin typeface="Arial"/>
                  <a:cs typeface="Arial"/>
                </a:rPr>
                <a:t>Ack</a:t>
              </a:r>
              <a:r>
                <a:rPr lang="en-US" sz="800" dirty="0" smtClean="0">
                  <a:solidFill>
                    <a:schemeClr val="tx1"/>
                  </a:solidFill>
                  <a:latin typeface="Arial"/>
                  <a:cs typeface="Arial"/>
                </a:rPr>
                <a:t> = y + 1</a:t>
              </a:r>
              <a:endParaRPr lang="en-US" sz="800" dirty="0">
                <a:solidFill>
                  <a:schemeClr val="tx1"/>
                </a:solidFill>
                <a:latin typeface="Arial"/>
                <a:cs typeface="Arial"/>
              </a:endParaRPr>
            </a:p>
          </p:txBody>
        </p:sp>
        <p:sp>
          <p:nvSpPr>
            <p:cNvPr id="18" name="Rectangle 17"/>
            <p:cNvSpPr/>
            <p:nvPr/>
          </p:nvSpPr>
          <p:spPr>
            <a:xfrm>
              <a:off x="4800600" y="1877199"/>
              <a:ext cx="381000" cy="1828800"/>
            </a:xfrm>
            <a:prstGeom prst="rect">
              <a:avLst/>
            </a:prstGeom>
            <a:solidFill>
              <a:srgbClr val="DDDDDD">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TextBox 18"/>
            <p:cNvSpPr txBox="1"/>
            <p:nvPr/>
          </p:nvSpPr>
          <p:spPr>
            <a:xfrm>
              <a:off x="2666999" y="5449670"/>
              <a:ext cx="5721613" cy="795292"/>
            </a:xfrm>
            <a:prstGeom prst="rect">
              <a:avLst/>
            </a:prstGeom>
            <a:noFill/>
          </p:spPr>
          <p:txBody>
            <a:bodyPr wrap="none" rtlCol="0">
              <a:spAutoFit/>
            </a:bodyPr>
            <a:lstStyle/>
            <a:p>
              <a:r>
                <a:rPr lang="en-US" sz="1600" dirty="0" smtClean="0"/>
                <a:t>Allow outbound SYN packets, destination port=80 </a:t>
              </a:r>
            </a:p>
            <a:p>
              <a:r>
                <a:rPr lang="en-US" sz="1600" dirty="0" smtClean="0"/>
                <a:t>Allow inbound SYN-ACK packets, source port=80</a:t>
              </a:r>
              <a:endParaRPr lang="en-US" sz="1600" dirty="0"/>
            </a:p>
          </p:txBody>
        </p:sp>
        <p:sp>
          <p:nvSpPr>
            <p:cNvPr id="20" name="TextBox 19"/>
            <p:cNvSpPr txBox="1"/>
            <p:nvPr/>
          </p:nvSpPr>
          <p:spPr>
            <a:xfrm>
              <a:off x="762000" y="2486799"/>
              <a:ext cx="851909" cy="464368"/>
            </a:xfrm>
            <a:prstGeom prst="rect">
              <a:avLst/>
            </a:prstGeom>
            <a:noFill/>
          </p:spPr>
          <p:txBody>
            <a:bodyPr wrap="none" rtlCol="0">
              <a:spAutoFit/>
            </a:bodyPr>
            <a:lstStyle/>
            <a:p>
              <a:r>
                <a:rPr lang="en-US" sz="1600" dirty="0" smtClean="0">
                  <a:solidFill>
                    <a:schemeClr val="bg1"/>
                  </a:solidFill>
                </a:rPr>
                <a:t>Client</a:t>
              </a:r>
              <a:endParaRPr lang="en-US" sz="1600" dirty="0">
                <a:solidFill>
                  <a:schemeClr val="bg1"/>
                </a:solidFill>
              </a:endParaRPr>
            </a:p>
          </p:txBody>
        </p:sp>
        <p:sp>
          <p:nvSpPr>
            <p:cNvPr id="21" name="TextBox 20"/>
            <p:cNvSpPr txBox="1"/>
            <p:nvPr/>
          </p:nvSpPr>
          <p:spPr>
            <a:xfrm>
              <a:off x="7370620" y="3821669"/>
              <a:ext cx="950385" cy="464368"/>
            </a:xfrm>
            <a:prstGeom prst="rect">
              <a:avLst/>
            </a:prstGeom>
            <a:noFill/>
          </p:spPr>
          <p:txBody>
            <a:bodyPr wrap="none" rtlCol="0">
              <a:spAutoFit/>
            </a:bodyPr>
            <a:lstStyle/>
            <a:p>
              <a:r>
                <a:rPr lang="en-US" sz="1600" dirty="0" smtClean="0"/>
                <a:t>Server</a:t>
              </a:r>
              <a:endParaRPr lang="en-US" sz="1600" dirty="0"/>
            </a:p>
          </p:txBody>
        </p:sp>
        <p:pic>
          <p:nvPicPr>
            <p:cNvPr id="22" name="Picture 21" descr="06-11.png"/>
            <p:cNvPicPr>
              <a:picLocks noChangeAspect="1"/>
            </p:cNvPicPr>
            <p:nvPr/>
          </p:nvPicPr>
          <p:blipFill>
            <a:blip r:embed="rId5" cstate="print"/>
            <a:stretch>
              <a:fillRect/>
            </a:stretch>
          </p:blipFill>
          <p:spPr>
            <a:xfrm>
              <a:off x="4572000" y="2292925"/>
              <a:ext cx="1292355" cy="1161290"/>
            </a:xfrm>
            <a:prstGeom prst="rect">
              <a:avLst/>
            </a:prstGeom>
          </p:spPr>
        </p:pic>
        <p:sp>
          <p:nvSpPr>
            <p:cNvPr id="23" name="TextBox 22"/>
            <p:cNvSpPr txBox="1"/>
            <p:nvPr/>
          </p:nvSpPr>
          <p:spPr>
            <a:xfrm>
              <a:off x="3124200" y="4267200"/>
              <a:ext cx="1070100" cy="464368"/>
            </a:xfrm>
            <a:prstGeom prst="rect">
              <a:avLst/>
            </a:prstGeom>
            <a:noFill/>
          </p:spPr>
          <p:txBody>
            <a:bodyPr wrap="none" rtlCol="0">
              <a:spAutoFit/>
            </a:bodyPr>
            <a:lstStyle/>
            <a:p>
              <a:r>
                <a:rPr lang="en-US" sz="1600" dirty="0" smtClean="0"/>
                <a:t>Firewall</a:t>
              </a:r>
              <a:endParaRPr lang="en-US" sz="1600" dirty="0"/>
            </a:p>
          </p:txBody>
        </p:sp>
      </p:grpSp>
    </p:spTree>
    <p:extLst>
      <p:ext uri="{BB962C8B-B14F-4D97-AF65-F5344CB8AC3E}">
        <p14:creationId xmlns:p14="http://schemas.microsoft.com/office/powerpoint/2010/main" val="624023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Restrictions</a:t>
            </a:r>
            <a:endParaRPr lang="en-US" dirty="0"/>
          </a:p>
        </p:txBody>
      </p:sp>
      <p:sp>
        <p:nvSpPr>
          <p:cNvPr id="3" name="Content Placeholder 2"/>
          <p:cNvSpPr>
            <a:spLocks noGrp="1"/>
          </p:cNvSpPr>
          <p:nvPr>
            <p:ph idx="1"/>
          </p:nvPr>
        </p:nvSpPr>
        <p:spPr>
          <a:xfrm>
            <a:off x="457200" y="1447800"/>
            <a:ext cx="8229600" cy="1676401"/>
          </a:xfrm>
        </p:spPr>
        <p:txBody>
          <a:bodyPr/>
          <a:lstStyle/>
          <a:p>
            <a:r>
              <a:rPr lang="en-US" dirty="0" smtClean="0"/>
              <a:t>Stateless firewalls may have to be fairly restrictive in order to prevent most attacks.</a:t>
            </a:r>
            <a:endParaRPr lang="en-US" dirty="0"/>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29</a:t>
            </a:fld>
            <a:endParaRPr lang="en-US"/>
          </a:p>
        </p:txBody>
      </p:sp>
      <p:grpSp>
        <p:nvGrpSpPr>
          <p:cNvPr id="23" name="Group 22"/>
          <p:cNvGrpSpPr/>
          <p:nvPr/>
        </p:nvGrpSpPr>
        <p:grpSpPr>
          <a:xfrm>
            <a:off x="719350" y="2743200"/>
            <a:ext cx="8043650" cy="4022567"/>
            <a:chOff x="381000" y="2209800"/>
            <a:chExt cx="8390741" cy="4562848"/>
          </a:xfrm>
        </p:grpSpPr>
        <p:cxnSp>
          <p:nvCxnSpPr>
            <p:cNvPr id="5" name="Straight Connector 4"/>
            <p:cNvCxnSpPr>
              <a:stCxn id="14" idx="2"/>
            </p:cNvCxnSpPr>
            <p:nvPr/>
          </p:nvCxnSpPr>
          <p:spPr>
            <a:xfrm rot="5400000">
              <a:off x="3912870" y="4278630"/>
              <a:ext cx="327660" cy="1588"/>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06-17f.png"/>
            <p:cNvPicPr>
              <a:picLocks noChangeAspect="1"/>
            </p:cNvPicPr>
            <p:nvPr/>
          </p:nvPicPr>
          <p:blipFill>
            <a:blip r:embed="rId2" cstate="print"/>
            <a:stretch>
              <a:fillRect/>
            </a:stretch>
          </p:blipFill>
          <p:spPr>
            <a:xfrm flipH="1">
              <a:off x="3200400" y="4191000"/>
              <a:ext cx="1856236" cy="1578867"/>
            </a:xfrm>
            <a:prstGeom prst="rect">
              <a:avLst/>
            </a:prstGeom>
          </p:spPr>
        </p:pic>
        <p:pic>
          <p:nvPicPr>
            <p:cNvPr id="7" name="Picture 6" descr="05-09b.tif"/>
            <p:cNvPicPr>
              <a:picLocks noChangeAspect="1"/>
            </p:cNvPicPr>
            <p:nvPr/>
          </p:nvPicPr>
          <p:blipFill>
            <a:blip r:embed="rId3" cstate="print"/>
            <a:stretch>
              <a:fillRect/>
            </a:stretch>
          </p:blipFill>
          <p:spPr>
            <a:xfrm>
              <a:off x="7391400" y="2743200"/>
              <a:ext cx="1317942" cy="1307592"/>
            </a:xfrm>
            <a:prstGeom prst="rect">
              <a:avLst/>
            </a:prstGeom>
          </p:spPr>
        </p:pic>
        <p:grpSp>
          <p:nvGrpSpPr>
            <p:cNvPr id="8" name="Group 7"/>
            <p:cNvGrpSpPr/>
            <p:nvPr/>
          </p:nvGrpSpPr>
          <p:grpSpPr>
            <a:xfrm>
              <a:off x="381000" y="2209800"/>
              <a:ext cx="1981200" cy="2667000"/>
              <a:chOff x="152400" y="228600"/>
              <a:chExt cx="1981200" cy="2667000"/>
            </a:xfrm>
          </p:grpSpPr>
          <p:sp>
            <p:nvSpPr>
              <p:cNvPr id="9" name="Rounded Rectangle 8"/>
              <p:cNvSpPr/>
              <p:nvPr/>
            </p:nvSpPr>
            <p:spPr>
              <a:xfrm>
                <a:off x="152400" y="228600"/>
                <a:ext cx="1981200" cy="2667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TextBox 9"/>
              <p:cNvSpPr txBox="1"/>
              <p:nvPr/>
            </p:nvSpPr>
            <p:spPr>
              <a:xfrm>
                <a:off x="209029" y="2133600"/>
                <a:ext cx="1855846" cy="689211"/>
              </a:xfrm>
              <a:prstGeom prst="rect">
                <a:avLst/>
              </a:prstGeom>
              <a:noFill/>
            </p:spPr>
            <p:txBody>
              <a:bodyPr wrap="none" rtlCol="0">
                <a:spAutoFit/>
              </a:bodyPr>
              <a:lstStyle/>
              <a:p>
                <a:pPr algn="ctr"/>
                <a:r>
                  <a:rPr lang="en-US" sz="1800" dirty="0" smtClean="0"/>
                  <a:t>Trusted internal</a:t>
                </a:r>
              </a:p>
              <a:p>
                <a:pPr algn="ctr"/>
                <a:r>
                  <a:rPr lang="en-US" sz="1800" dirty="0" smtClean="0"/>
                  <a:t>network</a:t>
                </a:r>
                <a:endParaRPr lang="en-US" sz="1800" dirty="0"/>
              </a:p>
            </p:txBody>
          </p:sp>
        </p:grpSp>
        <p:pic>
          <p:nvPicPr>
            <p:cNvPr id="11" name="Picture 10" descr="05-01a.wmf"/>
            <p:cNvPicPr>
              <a:picLocks noChangeAspect="1"/>
            </p:cNvPicPr>
            <p:nvPr/>
          </p:nvPicPr>
          <p:blipFill>
            <a:blip r:embed="rId4" cstate="print"/>
            <a:stretch>
              <a:fillRect/>
            </a:stretch>
          </p:blipFill>
          <p:spPr>
            <a:xfrm>
              <a:off x="685800" y="2743200"/>
              <a:ext cx="1066800" cy="1060970"/>
            </a:xfrm>
            <a:prstGeom prst="rect">
              <a:avLst/>
            </a:prstGeom>
          </p:spPr>
        </p:pic>
        <p:cxnSp>
          <p:nvCxnSpPr>
            <p:cNvPr id="12" name="Straight Arrow Connector 11"/>
            <p:cNvCxnSpPr/>
            <p:nvPr/>
          </p:nvCxnSpPr>
          <p:spPr>
            <a:xfrm rot="10800000" flipV="1">
              <a:off x="4038600" y="3200398"/>
              <a:ext cx="3352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15000" y="2895600"/>
              <a:ext cx="914400" cy="6096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Arial"/>
                  <a:cs typeface="Arial"/>
                </a:rPr>
                <a:t>SYN</a:t>
              </a:r>
            </a:p>
            <a:p>
              <a:pPr algn="ctr"/>
              <a:r>
                <a:rPr lang="en-US" sz="900" dirty="0" err="1" smtClean="0">
                  <a:solidFill>
                    <a:schemeClr val="tx1"/>
                  </a:solidFill>
                  <a:latin typeface="Arial"/>
                  <a:cs typeface="Arial"/>
                </a:rPr>
                <a:t>Seq</a:t>
              </a:r>
              <a:r>
                <a:rPr lang="en-US" sz="900" dirty="0" smtClean="0">
                  <a:solidFill>
                    <a:schemeClr val="tx1"/>
                  </a:solidFill>
                  <a:latin typeface="Arial"/>
                  <a:cs typeface="Arial"/>
                </a:rPr>
                <a:t> = y</a:t>
              </a:r>
            </a:p>
            <a:p>
              <a:pPr algn="ctr"/>
              <a:r>
                <a:rPr lang="en-US" sz="900" dirty="0" smtClean="0">
                  <a:solidFill>
                    <a:schemeClr val="tx1"/>
                  </a:solidFill>
                  <a:latin typeface="Arial"/>
                  <a:cs typeface="Arial"/>
                </a:rPr>
                <a:t>Port=80</a:t>
              </a:r>
            </a:p>
          </p:txBody>
        </p:sp>
        <p:sp>
          <p:nvSpPr>
            <p:cNvPr id="14" name="Rectangle 13"/>
            <p:cNvSpPr/>
            <p:nvPr/>
          </p:nvSpPr>
          <p:spPr>
            <a:xfrm>
              <a:off x="3886200" y="2286000"/>
              <a:ext cx="381000" cy="1828800"/>
            </a:xfrm>
            <a:prstGeom prst="rect">
              <a:avLst/>
            </a:prstGeom>
            <a:solidFill>
              <a:srgbClr val="DDDDDD">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TextBox 14"/>
            <p:cNvSpPr txBox="1"/>
            <p:nvPr/>
          </p:nvSpPr>
          <p:spPr>
            <a:xfrm>
              <a:off x="2590799" y="5791199"/>
              <a:ext cx="5550280" cy="981449"/>
            </a:xfrm>
            <a:prstGeom prst="rect">
              <a:avLst/>
            </a:prstGeom>
            <a:noFill/>
          </p:spPr>
          <p:txBody>
            <a:bodyPr wrap="none" rtlCol="0">
              <a:spAutoFit/>
            </a:bodyPr>
            <a:lstStyle/>
            <a:p>
              <a:r>
                <a:rPr lang="en-US" sz="1800" dirty="0" smtClean="0"/>
                <a:t>Allow outbound SYN packets, destination port=80 </a:t>
              </a:r>
            </a:p>
            <a:p>
              <a:r>
                <a:rPr lang="en-US" sz="1800" dirty="0" smtClean="0"/>
                <a:t>Drop inbound SYN packets,</a:t>
              </a:r>
            </a:p>
            <a:p>
              <a:r>
                <a:rPr lang="en-US" sz="1800" dirty="0" smtClean="0"/>
                <a:t>Allow inbound SYN-ACK packets, source port=80</a:t>
              </a:r>
              <a:endParaRPr lang="en-US" sz="1800" dirty="0"/>
            </a:p>
          </p:txBody>
        </p:sp>
        <p:sp>
          <p:nvSpPr>
            <p:cNvPr id="16" name="TextBox 15"/>
            <p:cNvSpPr txBox="1"/>
            <p:nvPr/>
          </p:nvSpPr>
          <p:spPr>
            <a:xfrm>
              <a:off x="935180" y="2895600"/>
              <a:ext cx="807994" cy="396973"/>
            </a:xfrm>
            <a:prstGeom prst="rect">
              <a:avLst/>
            </a:prstGeom>
            <a:noFill/>
          </p:spPr>
          <p:txBody>
            <a:bodyPr wrap="none" rtlCol="0">
              <a:spAutoFit/>
            </a:bodyPr>
            <a:lstStyle/>
            <a:p>
              <a:r>
                <a:rPr lang="en-US" sz="1800" dirty="0" smtClean="0">
                  <a:solidFill>
                    <a:schemeClr val="bg1"/>
                  </a:solidFill>
                </a:rPr>
                <a:t>Client</a:t>
              </a:r>
              <a:endParaRPr lang="en-US" sz="1800" dirty="0">
                <a:solidFill>
                  <a:schemeClr val="bg1"/>
                </a:solidFill>
              </a:endParaRPr>
            </a:p>
          </p:txBody>
        </p:sp>
        <p:sp>
          <p:nvSpPr>
            <p:cNvPr id="17" name="TextBox 16"/>
            <p:cNvSpPr txBox="1"/>
            <p:nvPr/>
          </p:nvSpPr>
          <p:spPr>
            <a:xfrm>
              <a:off x="7696199" y="2971799"/>
              <a:ext cx="1075542" cy="396973"/>
            </a:xfrm>
            <a:prstGeom prst="rect">
              <a:avLst/>
            </a:prstGeom>
            <a:noFill/>
          </p:spPr>
          <p:txBody>
            <a:bodyPr wrap="none" rtlCol="0">
              <a:spAutoFit/>
            </a:bodyPr>
            <a:lstStyle/>
            <a:p>
              <a:r>
                <a:rPr lang="en-US" sz="1800" dirty="0" smtClean="0"/>
                <a:t>Attacker</a:t>
              </a:r>
              <a:endParaRPr lang="en-US" sz="1800" dirty="0"/>
            </a:p>
          </p:txBody>
        </p:sp>
        <p:sp>
          <p:nvSpPr>
            <p:cNvPr id="18" name="TextBox 17"/>
            <p:cNvSpPr txBox="1"/>
            <p:nvPr/>
          </p:nvSpPr>
          <p:spPr>
            <a:xfrm>
              <a:off x="2590799" y="2971799"/>
              <a:ext cx="1182562" cy="396973"/>
            </a:xfrm>
            <a:prstGeom prst="rect">
              <a:avLst/>
            </a:prstGeom>
            <a:noFill/>
          </p:spPr>
          <p:txBody>
            <a:bodyPr wrap="none" rtlCol="0">
              <a:spAutoFit/>
            </a:bodyPr>
            <a:lstStyle/>
            <a:p>
              <a:r>
                <a:rPr lang="en-US" sz="1800" dirty="0" smtClean="0"/>
                <a:t>(blocked)</a:t>
              </a:r>
              <a:endParaRPr lang="en-US" sz="1800" dirty="0"/>
            </a:p>
          </p:txBody>
        </p:sp>
        <p:pic>
          <p:nvPicPr>
            <p:cNvPr id="19" name="Picture 18" descr="06-11.png"/>
            <p:cNvPicPr>
              <a:picLocks noChangeAspect="1"/>
            </p:cNvPicPr>
            <p:nvPr/>
          </p:nvPicPr>
          <p:blipFill>
            <a:blip r:embed="rId5" cstate="print"/>
            <a:stretch>
              <a:fillRect/>
            </a:stretch>
          </p:blipFill>
          <p:spPr>
            <a:xfrm>
              <a:off x="3733800" y="2743200"/>
              <a:ext cx="1292355" cy="1161290"/>
            </a:xfrm>
            <a:prstGeom prst="rect">
              <a:avLst/>
            </a:prstGeom>
          </p:spPr>
        </p:pic>
        <p:sp>
          <p:nvSpPr>
            <p:cNvPr id="20" name="TextBox 19"/>
            <p:cNvSpPr txBox="1"/>
            <p:nvPr/>
          </p:nvSpPr>
          <p:spPr>
            <a:xfrm>
              <a:off x="4724400" y="4114800"/>
              <a:ext cx="1022032" cy="396973"/>
            </a:xfrm>
            <a:prstGeom prst="rect">
              <a:avLst/>
            </a:prstGeom>
            <a:noFill/>
          </p:spPr>
          <p:txBody>
            <a:bodyPr wrap="none" rtlCol="0">
              <a:spAutoFit/>
            </a:bodyPr>
            <a:lstStyle/>
            <a:p>
              <a:r>
                <a:rPr lang="en-US" sz="1800" dirty="0" smtClean="0"/>
                <a:t>Firewall</a:t>
              </a:r>
              <a:endParaRPr lang="en-US" sz="1800" dirty="0"/>
            </a:p>
          </p:txBody>
        </p:sp>
      </p:grpSp>
    </p:spTree>
    <p:extLst>
      <p:ext uri="{BB962C8B-B14F-4D97-AF65-F5344CB8AC3E}">
        <p14:creationId xmlns:p14="http://schemas.microsoft.com/office/powerpoint/2010/main" val="179306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lgn="ct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FFFFFF"/>
                </a:solidFill>
                <a:latin typeface="Calibri" pitchFamily="32" charset="0"/>
              </a:rPr>
              <a:t>Domain Name System</a:t>
            </a:r>
          </a:p>
        </p:txBody>
      </p:sp>
      <p:sp>
        <p:nvSpPr>
          <p:cNvPr id="4098" name="Text Box 2"/>
          <p:cNvSpPr txBox="1">
            <a:spLocks noChangeArrowheads="1"/>
          </p:cNvSpPr>
          <p:nvPr/>
        </p:nvSpPr>
        <p:spPr bwMode="auto">
          <a:xfrm>
            <a:off x="457200" y="1204913"/>
            <a:ext cx="8229600" cy="4914900"/>
          </a:xfrm>
          <a:prstGeom prst="rect">
            <a:avLst/>
          </a:prstGeom>
          <a:noFill/>
          <a:ln w="9525">
            <a:noFill/>
            <a:round/>
            <a:headEnd/>
            <a:tailEnd/>
          </a:ln>
          <a:effectLst/>
        </p:spPr>
        <p:txBody>
          <a:bodyPr/>
          <a:lstStyle/>
          <a:p>
            <a:pPr marL="336550" indent="-336550" eaLnBrk="1" hangingPunct="1">
              <a:lnSpc>
                <a:spcPct val="110000"/>
              </a:lnSpc>
              <a:spcBef>
                <a:spcPts val="675"/>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smtClean="0">
                <a:solidFill>
                  <a:srgbClr val="FFFFFF"/>
                </a:solidFill>
                <a:latin typeface="Calibri" pitchFamily="32" charset="0"/>
              </a:rPr>
              <a:t>DNS </a:t>
            </a:r>
            <a:r>
              <a:rPr lang="en-US" sz="2400" dirty="0">
                <a:solidFill>
                  <a:srgbClr val="FFFFFF"/>
                </a:solidFill>
                <a:latin typeface="Calibri" pitchFamily="32" charset="0"/>
              </a:rPr>
              <a:t>provides a distributed database over the internet that stores various </a:t>
            </a:r>
            <a:r>
              <a:rPr lang="en-US" sz="2400" dirty="0">
                <a:solidFill>
                  <a:srgbClr val="F79646"/>
                </a:solidFill>
                <a:latin typeface="Calibri" pitchFamily="32" charset="0"/>
              </a:rPr>
              <a:t>resource records</a:t>
            </a:r>
            <a:r>
              <a:rPr lang="en-US" sz="2400" dirty="0">
                <a:solidFill>
                  <a:srgbClr val="FFFFFF"/>
                </a:solidFill>
                <a:latin typeface="Calibri" pitchFamily="32" charset="0"/>
              </a:rPr>
              <a:t>, including:</a:t>
            </a:r>
          </a:p>
          <a:p>
            <a:pPr marL="736600" lvl="1" indent="-279400" eaLnBrk="1" hangingPunct="1">
              <a:lnSpc>
                <a:spcPct val="110000"/>
              </a:lnSpc>
              <a:spcBef>
                <a:spcPts val="600"/>
              </a:spcBef>
              <a:buClr>
                <a:srgbClr val="F79646"/>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F79646"/>
                </a:solidFill>
                <a:latin typeface="Calibri" pitchFamily="32" charset="0"/>
              </a:rPr>
              <a:t>Address</a:t>
            </a:r>
            <a:r>
              <a:rPr lang="en-US" sz="2400" dirty="0">
                <a:solidFill>
                  <a:srgbClr val="FFFFFF"/>
                </a:solidFill>
                <a:latin typeface="Calibri" pitchFamily="32" charset="0"/>
              </a:rPr>
              <a:t> (A) record: IP address associated with a host name</a:t>
            </a:r>
          </a:p>
          <a:p>
            <a:pPr marL="736600" lvl="1" indent="-279400" eaLnBrk="1" hangingPunct="1">
              <a:lnSpc>
                <a:spcPct val="110000"/>
              </a:lnSpc>
              <a:spcBef>
                <a:spcPts val="600"/>
              </a:spcBef>
              <a:buClr>
                <a:srgbClr val="F79646"/>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F79646"/>
                </a:solidFill>
                <a:latin typeface="Calibri" pitchFamily="32" charset="0"/>
              </a:rPr>
              <a:t>Mail exchange</a:t>
            </a:r>
            <a:r>
              <a:rPr lang="en-US" sz="2400" dirty="0">
                <a:solidFill>
                  <a:srgbClr val="FFFFFF"/>
                </a:solidFill>
                <a:latin typeface="Calibri" pitchFamily="32" charset="0"/>
              </a:rPr>
              <a:t>(MX) record: mail server of a domain</a:t>
            </a:r>
          </a:p>
          <a:p>
            <a:pPr marL="736600" lvl="1" indent="-279400" eaLnBrk="1" hangingPunct="1">
              <a:lnSpc>
                <a:spcPct val="110000"/>
              </a:lnSpc>
              <a:spcBef>
                <a:spcPts val="600"/>
              </a:spcBef>
              <a:buClr>
                <a:srgbClr val="F79646"/>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F79646"/>
                </a:solidFill>
                <a:latin typeface="Calibri" pitchFamily="32" charset="0"/>
              </a:rPr>
              <a:t>Name server</a:t>
            </a:r>
            <a:r>
              <a:rPr lang="en-US" sz="2400" dirty="0">
                <a:solidFill>
                  <a:srgbClr val="FFFFFF"/>
                </a:solidFill>
                <a:latin typeface="Calibri" pitchFamily="32" charset="0"/>
              </a:rPr>
              <a:t> (NS) record: authoritative server for a domain</a:t>
            </a:r>
          </a:p>
          <a:p>
            <a:pPr marL="336550" indent="-336550" eaLnBrk="1" hangingPunct="1">
              <a:lnSpc>
                <a:spcPct val="110000"/>
              </a:lnSpc>
              <a:spcBef>
                <a:spcPts val="675"/>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dirty="0">
              <a:solidFill>
                <a:srgbClr val="FFFFFF"/>
              </a:solidFill>
              <a:latin typeface="Calibri" pitchFamily="32" charset="0"/>
            </a:endParaRPr>
          </a:p>
        </p:txBody>
      </p:sp>
      <p:pic>
        <p:nvPicPr>
          <p:cNvPr id="1026" name="Picture 2"/>
          <p:cNvPicPr>
            <a:picLocks noChangeAspect="1" noChangeArrowheads="1"/>
          </p:cNvPicPr>
          <p:nvPr/>
        </p:nvPicPr>
        <p:blipFill>
          <a:blip r:embed="rId3" cstate="print"/>
          <a:srcRect l="16667" t="46666" r="27500" b="18667"/>
          <a:stretch>
            <a:fillRect/>
          </a:stretch>
        </p:blipFill>
        <p:spPr bwMode="auto">
          <a:xfrm>
            <a:off x="914400" y="3581400"/>
            <a:ext cx="7467600" cy="2897875"/>
          </a:xfrm>
          <a:prstGeom prst="rect">
            <a:avLst/>
          </a:prstGeom>
          <a:noFill/>
          <a:ln w="9525">
            <a:noFill/>
            <a:miter lim="800000"/>
            <a:headEnd/>
            <a:tailEnd/>
          </a:ln>
        </p:spPr>
      </p:pic>
      <p:sp>
        <p:nvSpPr>
          <p:cNvPr id="32" name="TextBox 31"/>
          <p:cNvSpPr txBox="1"/>
          <p:nvPr/>
        </p:nvSpPr>
        <p:spPr>
          <a:xfrm>
            <a:off x="1447800" y="6553200"/>
            <a:ext cx="5341078" cy="227178"/>
          </a:xfrm>
          <a:prstGeom prst="rect">
            <a:avLst/>
          </a:prstGeom>
          <a:noFill/>
        </p:spPr>
        <p:txBody>
          <a:bodyPr wrap="none" rtlCol="0">
            <a:spAutoFit/>
          </a:bodyPr>
          <a:lstStyle/>
          <a:p>
            <a:r>
              <a:rPr lang="en-US" sz="1200" dirty="0" smtClean="0"/>
              <a:t>Example DNS entries from http://www.maradns.org/tutorial/recordtypes.html</a:t>
            </a:r>
            <a:endParaRPr lang="en-US" sz="12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Statefull</a:t>
            </a:r>
            <a:r>
              <a:rPr lang="en-US" dirty="0" smtClean="0"/>
              <a:t> Firewalls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Stateful</a:t>
            </a:r>
            <a:r>
              <a:rPr lang="en-US" b="1" dirty="0"/>
              <a:t> </a:t>
            </a:r>
            <a:r>
              <a:rPr lang="en-US" b="1" dirty="0" smtClean="0"/>
              <a:t>firewalls </a:t>
            </a:r>
            <a:r>
              <a:rPr lang="en-US" dirty="0" smtClean="0"/>
              <a:t>can </a:t>
            </a:r>
            <a:r>
              <a:rPr lang="en-US" dirty="0"/>
              <a:t>tell when packets are part </a:t>
            </a:r>
            <a:r>
              <a:rPr lang="en-US" dirty="0" smtClean="0"/>
              <a:t>of legitimate </a:t>
            </a:r>
            <a:r>
              <a:rPr lang="en-US" dirty="0"/>
              <a:t>sessions originating within a trusted network. </a:t>
            </a:r>
            <a:endParaRPr lang="en-US" dirty="0" smtClean="0"/>
          </a:p>
          <a:p>
            <a:r>
              <a:rPr lang="en-US" dirty="0" err="1"/>
              <a:t>S</a:t>
            </a:r>
            <a:r>
              <a:rPr lang="en-US" dirty="0" err="1" smtClean="0"/>
              <a:t>tateful</a:t>
            </a:r>
            <a:r>
              <a:rPr lang="en-US" dirty="0" smtClean="0"/>
              <a:t> </a:t>
            </a:r>
            <a:r>
              <a:rPr lang="en-US" dirty="0"/>
              <a:t>firewalls maintain tables containing information </a:t>
            </a:r>
            <a:r>
              <a:rPr lang="en-US" dirty="0" smtClean="0"/>
              <a:t>on each </a:t>
            </a:r>
            <a:r>
              <a:rPr lang="en-US" dirty="0"/>
              <a:t>active connection, including the IP addresses, ports, and </a:t>
            </a:r>
            <a:r>
              <a:rPr lang="en-US" dirty="0" smtClean="0"/>
              <a:t>sequence numbers </a:t>
            </a:r>
            <a:r>
              <a:rPr lang="en-US" dirty="0"/>
              <a:t>of packets. </a:t>
            </a:r>
            <a:endParaRPr lang="en-US" dirty="0" smtClean="0"/>
          </a:p>
          <a:p>
            <a:r>
              <a:rPr lang="en-US" dirty="0" smtClean="0"/>
              <a:t>Using </a:t>
            </a:r>
            <a:r>
              <a:rPr lang="en-US" dirty="0"/>
              <a:t>these tables, </a:t>
            </a:r>
            <a:r>
              <a:rPr lang="en-US" dirty="0" err="1"/>
              <a:t>stateful</a:t>
            </a:r>
            <a:r>
              <a:rPr lang="en-US" dirty="0"/>
              <a:t> firewalls can </a:t>
            </a:r>
            <a:r>
              <a:rPr lang="en-US" dirty="0" smtClean="0"/>
              <a:t>allow only inbound </a:t>
            </a:r>
            <a:r>
              <a:rPr lang="en-US" dirty="0"/>
              <a:t>TCP packets that are in response </a:t>
            </a:r>
            <a:r>
              <a:rPr lang="en-US" dirty="0" smtClean="0"/>
              <a:t>to a </a:t>
            </a:r>
            <a:r>
              <a:rPr lang="en-US" dirty="0"/>
              <a:t>connection initiated from within the internal network.</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30</a:t>
            </a:fld>
            <a:endParaRPr lang="en-US"/>
          </a:p>
        </p:txBody>
      </p:sp>
    </p:spTree>
    <p:extLst>
      <p:ext uri="{BB962C8B-B14F-4D97-AF65-F5344CB8AC3E}">
        <p14:creationId xmlns:p14="http://schemas.microsoft.com/office/powerpoint/2010/main" val="2828168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dirty="0" err="1" smtClean="0"/>
              <a:t>Statefull</a:t>
            </a:r>
            <a:r>
              <a:rPr lang="en-US" dirty="0" smtClean="0"/>
              <a:t> Firewall Example</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Allow only requested TCP connections:</a:t>
            </a:r>
            <a:endParaRPr lang="en-US" dirty="0"/>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31</a:t>
            </a:fld>
            <a:endParaRPr lang="en-US"/>
          </a:p>
        </p:txBody>
      </p:sp>
      <p:grpSp>
        <p:nvGrpSpPr>
          <p:cNvPr id="34" name="Group 33"/>
          <p:cNvGrpSpPr/>
          <p:nvPr/>
        </p:nvGrpSpPr>
        <p:grpSpPr>
          <a:xfrm>
            <a:off x="656917" y="1810487"/>
            <a:ext cx="8029883" cy="4971313"/>
            <a:chOff x="152400" y="304800"/>
            <a:chExt cx="8398773" cy="5737936"/>
          </a:xfrm>
        </p:grpSpPr>
        <p:pic>
          <p:nvPicPr>
            <p:cNvPr id="5" name="Picture 4" descr="06-17f.png"/>
            <p:cNvPicPr>
              <a:picLocks noChangeAspect="1"/>
            </p:cNvPicPr>
            <p:nvPr/>
          </p:nvPicPr>
          <p:blipFill>
            <a:blip r:embed="rId2" cstate="print"/>
            <a:stretch>
              <a:fillRect/>
            </a:stretch>
          </p:blipFill>
          <p:spPr>
            <a:xfrm flipH="1">
              <a:off x="4343400" y="3505200"/>
              <a:ext cx="1344164" cy="1143310"/>
            </a:xfrm>
            <a:prstGeom prst="rect">
              <a:avLst/>
            </a:prstGeom>
          </p:spPr>
        </p:pic>
        <p:cxnSp>
          <p:nvCxnSpPr>
            <p:cNvPr id="6" name="Shape 5"/>
            <p:cNvCxnSpPr>
              <a:stCxn id="27" idx="1"/>
            </p:cNvCxnSpPr>
            <p:nvPr/>
          </p:nvCxnSpPr>
          <p:spPr>
            <a:xfrm rot="10800000">
              <a:off x="4419600" y="4343400"/>
              <a:ext cx="304800" cy="876300"/>
            </a:xfrm>
            <a:prstGeom prst="bentConnector2">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0" idx="2"/>
            </p:cNvCxnSpPr>
            <p:nvPr/>
          </p:nvCxnSpPr>
          <p:spPr>
            <a:xfrm rot="5400000">
              <a:off x="4876800" y="3557170"/>
              <a:ext cx="22860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05-01c.wmf"/>
            <p:cNvPicPr>
              <a:picLocks noChangeAspect="1"/>
            </p:cNvPicPr>
            <p:nvPr/>
          </p:nvPicPr>
          <p:blipFill>
            <a:blip r:embed="rId3" cstate="print"/>
            <a:stretch>
              <a:fillRect/>
            </a:stretch>
          </p:blipFill>
          <p:spPr>
            <a:xfrm>
              <a:off x="7543800" y="1009650"/>
              <a:ext cx="715844" cy="1581150"/>
            </a:xfrm>
            <a:prstGeom prst="rect">
              <a:avLst/>
            </a:prstGeom>
          </p:spPr>
        </p:pic>
        <p:pic>
          <p:nvPicPr>
            <p:cNvPr id="9" name="Picture 8" descr="05-09b.tif"/>
            <p:cNvPicPr>
              <a:picLocks noChangeAspect="1"/>
            </p:cNvPicPr>
            <p:nvPr/>
          </p:nvPicPr>
          <p:blipFill>
            <a:blip r:embed="rId4" cstate="print"/>
            <a:stretch>
              <a:fillRect/>
            </a:stretch>
          </p:blipFill>
          <p:spPr>
            <a:xfrm>
              <a:off x="7085997" y="2805550"/>
              <a:ext cx="1317942" cy="1307592"/>
            </a:xfrm>
            <a:prstGeom prst="rect">
              <a:avLst/>
            </a:prstGeom>
          </p:spPr>
        </p:pic>
        <p:grpSp>
          <p:nvGrpSpPr>
            <p:cNvPr id="10" name="Group 9"/>
            <p:cNvGrpSpPr/>
            <p:nvPr/>
          </p:nvGrpSpPr>
          <p:grpSpPr>
            <a:xfrm>
              <a:off x="152400" y="699670"/>
              <a:ext cx="1981200" cy="2667000"/>
              <a:chOff x="152400" y="228600"/>
              <a:chExt cx="1981200" cy="2667000"/>
            </a:xfrm>
          </p:grpSpPr>
          <p:sp>
            <p:nvSpPr>
              <p:cNvPr id="11" name="Rounded Rectangle 10"/>
              <p:cNvSpPr/>
              <p:nvPr/>
            </p:nvSpPr>
            <p:spPr>
              <a:xfrm>
                <a:off x="152400" y="228600"/>
                <a:ext cx="1981200" cy="2667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p:cNvSpPr txBox="1"/>
              <p:nvPr/>
            </p:nvSpPr>
            <p:spPr>
              <a:xfrm>
                <a:off x="160202" y="2133601"/>
                <a:ext cx="1953497" cy="701300"/>
              </a:xfrm>
              <a:prstGeom prst="rect">
                <a:avLst/>
              </a:prstGeom>
              <a:noFill/>
            </p:spPr>
            <p:txBody>
              <a:bodyPr wrap="none" rtlCol="0">
                <a:spAutoFit/>
              </a:bodyPr>
              <a:lstStyle/>
              <a:p>
                <a:pPr algn="ctr"/>
                <a:r>
                  <a:rPr lang="en-US" sz="1800" dirty="0" smtClean="0"/>
                  <a:t>Trusted internal</a:t>
                </a:r>
              </a:p>
              <a:p>
                <a:pPr algn="ctr"/>
                <a:r>
                  <a:rPr lang="en-US" sz="1800" dirty="0" smtClean="0"/>
                  <a:t>network</a:t>
                </a:r>
                <a:endParaRPr lang="en-US" sz="1800" dirty="0"/>
              </a:p>
            </p:txBody>
          </p:sp>
        </p:grpSp>
        <p:pic>
          <p:nvPicPr>
            <p:cNvPr id="13" name="Picture 12" descr="05-01a.wmf"/>
            <p:cNvPicPr>
              <a:picLocks noChangeAspect="1"/>
            </p:cNvPicPr>
            <p:nvPr/>
          </p:nvPicPr>
          <p:blipFill>
            <a:blip r:embed="rId5" cstate="print"/>
            <a:stretch>
              <a:fillRect/>
            </a:stretch>
          </p:blipFill>
          <p:spPr>
            <a:xfrm>
              <a:off x="457200" y="1295400"/>
              <a:ext cx="1066800" cy="1060970"/>
            </a:xfrm>
            <a:prstGeom prst="rect">
              <a:avLst/>
            </a:prstGeom>
          </p:spPr>
        </p:pic>
        <p:cxnSp>
          <p:nvCxnSpPr>
            <p:cNvPr id="14" name="Straight Arrow Connector 13"/>
            <p:cNvCxnSpPr/>
            <p:nvPr/>
          </p:nvCxnSpPr>
          <p:spPr>
            <a:xfrm>
              <a:off x="1809750" y="1002882"/>
              <a:ext cx="53530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1809750" y="1690269"/>
              <a:ext cx="535305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343150" y="699670"/>
              <a:ext cx="914400" cy="5334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Arial"/>
                  <a:cs typeface="Arial"/>
                </a:rPr>
                <a:t>SYN</a:t>
              </a:r>
            </a:p>
            <a:p>
              <a:pPr algn="ctr"/>
              <a:r>
                <a:rPr lang="en-US" sz="900" dirty="0" err="1" smtClean="0">
                  <a:solidFill>
                    <a:schemeClr val="tx1"/>
                  </a:solidFill>
                  <a:latin typeface="Arial"/>
                  <a:cs typeface="Arial"/>
                </a:rPr>
                <a:t>Seq</a:t>
              </a:r>
              <a:r>
                <a:rPr lang="en-US" sz="900" dirty="0" smtClean="0">
                  <a:solidFill>
                    <a:schemeClr val="tx1"/>
                  </a:solidFill>
                  <a:latin typeface="Arial"/>
                  <a:cs typeface="Arial"/>
                </a:rPr>
                <a:t> = x</a:t>
              </a:r>
            </a:p>
            <a:p>
              <a:pPr algn="ctr"/>
              <a:r>
                <a:rPr lang="en-US" sz="900" dirty="0" smtClean="0">
                  <a:solidFill>
                    <a:schemeClr val="tx1"/>
                  </a:solidFill>
                  <a:latin typeface="Arial"/>
                  <a:cs typeface="Arial"/>
                </a:rPr>
                <a:t>Port=80</a:t>
              </a:r>
              <a:endParaRPr lang="en-US" sz="900" dirty="0">
                <a:solidFill>
                  <a:schemeClr val="tx1"/>
                </a:solidFill>
                <a:latin typeface="Arial"/>
                <a:cs typeface="Arial"/>
              </a:endParaRPr>
            </a:p>
          </p:txBody>
        </p:sp>
        <p:sp>
          <p:nvSpPr>
            <p:cNvPr id="17" name="Rectangle 16"/>
            <p:cNvSpPr/>
            <p:nvPr/>
          </p:nvSpPr>
          <p:spPr>
            <a:xfrm>
              <a:off x="2343150" y="1385470"/>
              <a:ext cx="914400" cy="6096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Arial"/>
                  <a:cs typeface="Arial"/>
                </a:rPr>
                <a:t>SYN-ACK</a:t>
              </a:r>
            </a:p>
            <a:p>
              <a:pPr algn="ctr"/>
              <a:r>
                <a:rPr lang="en-US" sz="900" dirty="0" err="1" smtClean="0">
                  <a:solidFill>
                    <a:schemeClr val="tx1"/>
                  </a:solidFill>
                  <a:latin typeface="Arial"/>
                  <a:cs typeface="Arial"/>
                </a:rPr>
                <a:t>Seq</a:t>
              </a:r>
              <a:r>
                <a:rPr lang="en-US" sz="900" dirty="0" smtClean="0">
                  <a:solidFill>
                    <a:schemeClr val="tx1"/>
                  </a:solidFill>
                  <a:latin typeface="Arial"/>
                  <a:cs typeface="Arial"/>
                </a:rPr>
                <a:t> = y</a:t>
              </a:r>
            </a:p>
            <a:p>
              <a:pPr algn="ctr"/>
              <a:r>
                <a:rPr lang="en-US" sz="900" dirty="0" err="1" smtClean="0">
                  <a:solidFill>
                    <a:schemeClr val="tx1"/>
                  </a:solidFill>
                  <a:latin typeface="Arial"/>
                  <a:cs typeface="Arial"/>
                </a:rPr>
                <a:t>Ack</a:t>
              </a:r>
              <a:r>
                <a:rPr lang="en-US" sz="900" dirty="0" smtClean="0">
                  <a:solidFill>
                    <a:schemeClr val="tx1"/>
                  </a:solidFill>
                  <a:latin typeface="Arial"/>
                  <a:cs typeface="Arial"/>
                </a:rPr>
                <a:t> = x + 1</a:t>
              </a:r>
            </a:p>
          </p:txBody>
        </p:sp>
        <p:cxnSp>
          <p:nvCxnSpPr>
            <p:cNvPr id="18" name="Straight Arrow Connector 17"/>
            <p:cNvCxnSpPr/>
            <p:nvPr/>
          </p:nvCxnSpPr>
          <p:spPr>
            <a:xfrm>
              <a:off x="1809750" y="2450682"/>
              <a:ext cx="53530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343150" y="2147470"/>
              <a:ext cx="914400" cy="6096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Arial"/>
                  <a:cs typeface="Arial"/>
                </a:rPr>
                <a:t>ACK</a:t>
              </a:r>
            </a:p>
            <a:p>
              <a:pPr algn="ctr"/>
              <a:r>
                <a:rPr lang="en-US" sz="900" dirty="0" err="1" smtClean="0">
                  <a:solidFill>
                    <a:schemeClr val="tx1"/>
                  </a:solidFill>
                  <a:latin typeface="Arial"/>
                  <a:cs typeface="Arial"/>
                </a:rPr>
                <a:t>Seq</a:t>
              </a:r>
              <a:r>
                <a:rPr lang="en-US" sz="900" dirty="0" smtClean="0">
                  <a:solidFill>
                    <a:schemeClr val="tx1"/>
                  </a:solidFill>
                  <a:latin typeface="Arial"/>
                  <a:cs typeface="Arial"/>
                </a:rPr>
                <a:t> = x + 1</a:t>
              </a:r>
            </a:p>
            <a:p>
              <a:pPr algn="ctr"/>
              <a:r>
                <a:rPr lang="en-US" sz="900" dirty="0" err="1" smtClean="0">
                  <a:solidFill>
                    <a:schemeClr val="tx1"/>
                  </a:solidFill>
                  <a:latin typeface="Arial"/>
                  <a:cs typeface="Arial"/>
                </a:rPr>
                <a:t>Ack</a:t>
              </a:r>
              <a:r>
                <a:rPr lang="en-US" sz="900" dirty="0" smtClean="0">
                  <a:solidFill>
                    <a:schemeClr val="tx1"/>
                  </a:solidFill>
                  <a:latin typeface="Arial"/>
                  <a:cs typeface="Arial"/>
                </a:rPr>
                <a:t> = y + 1</a:t>
              </a:r>
              <a:endParaRPr lang="en-US" sz="900" dirty="0">
                <a:solidFill>
                  <a:schemeClr val="tx1"/>
                </a:solidFill>
                <a:latin typeface="Arial"/>
                <a:cs typeface="Arial"/>
              </a:endParaRPr>
            </a:p>
          </p:txBody>
        </p:sp>
        <p:sp>
          <p:nvSpPr>
            <p:cNvPr id="20" name="Rectangle 19"/>
            <p:cNvSpPr/>
            <p:nvPr/>
          </p:nvSpPr>
          <p:spPr>
            <a:xfrm>
              <a:off x="4800600" y="775870"/>
              <a:ext cx="381000" cy="2667000"/>
            </a:xfrm>
            <a:prstGeom prst="rect">
              <a:avLst/>
            </a:prstGeom>
            <a:solidFill>
              <a:srgbClr val="DDDDDD">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Box 20"/>
            <p:cNvSpPr txBox="1"/>
            <p:nvPr/>
          </p:nvSpPr>
          <p:spPr>
            <a:xfrm>
              <a:off x="657008" y="3634739"/>
              <a:ext cx="3629450" cy="701300"/>
            </a:xfrm>
            <a:prstGeom prst="rect">
              <a:avLst/>
            </a:prstGeom>
            <a:noFill/>
          </p:spPr>
          <p:txBody>
            <a:bodyPr wrap="none" rtlCol="0">
              <a:spAutoFit/>
            </a:bodyPr>
            <a:lstStyle/>
            <a:p>
              <a:r>
                <a:rPr lang="en-US" sz="1800" dirty="0" smtClean="0"/>
                <a:t>Allow outbound TCP sessions,</a:t>
              </a:r>
            </a:p>
            <a:p>
              <a:r>
                <a:rPr lang="en-US" sz="1800" dirty="0" smtClean="0"/>
                <a:t>      destination port=80 </a:t>
              </a:r>
            </a:p>
          </p:txBody>
        </p:sp>
        <p:sp>
          <p:nvSpPr>
            <p:cNvPr id="22" name="TextBox 21"/>
            <p:cNvSpPr txBox="1"/>
            <p:nvPr/>
          </p:nvSpPr>
          <p:spPr>
            <a:xfrm>
              <a:off x="706580" y="1399325"/>
              <a:ext cx="850509" cy="403936"/>
            </a:xfrm>
            <a:prstGeom prst="rect">
              <a:avLst/>
            </a:prstGeom>
            <a:noFill/>
          </p:spPr>
          <p:txBody>
            <a:bodyPr wrap="none" rtlCol="0">
              <a:spAutoFit/>
            </a:bodyPr>
            <a:lstStyle/>
            <a:p>
              <a:r>
                <a:rPr lang="en-US" sz="1800" dirty="0" smtClean="0">
                  <a:solidFill>
                    <a:schemeClr val="bg1"/>
                  </a:solidFill>
                </a:rPr>
                <a:t>Client</a:t>
              </a:r>
              <a:endParaRPr lang="en-US" sz="1800" dirty="0">
                <a:solidFill>
                  <a:schemeClr val="bg1"/>
                </a:solidFill>
              </a:endParaRPr>
            </a:p>
          </p:txBody>
        </p:sp>
        <p:cxnSp>
          <p:nvCxnSpPr>
            <p:cNvPr id="23" name="Straight Arrow Connector 22"/>
            <p:cNvCxnSpPr/>
            <p:nvPr/>
          </p:nvCxnSpPr>
          <p:spPr>
            <a:xfrm rot="10800000">
              <a:off x="4953000" y="3138071"/>
              <a:ext cx="2209800" cy="952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91200" y="2842795"/>
              <a:ext cx="914400" cy="6096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Arial"/>
                  <a:cs typeface="Arial"/>
                </a:rPr>
                <a:t>SYN-ACK</a:t>
              </a:r>
            </a:p>
            <a:p>
              <a:pPr algn="ctr"/>
              <a:r>
                <a:rPr lang="en-US" sz="900" dirty="0" err="1" smtClean="0">
                  <a:solidFill>
                    <a:schemeClr val="tx1"/>
                  </a:solidFill>
                  <a:latin typeface="Arial"/>
                  <a:cs typeface="Arial"/>
                </a:rPr>
                <a:t>Seq</a:t>
              </a:r>
              <a:r>
                <a:rPr lang="en-US" sz="900" dirty="0" smtClean="0">
                  <a:solidFill>
                    <a:schemeClr val="tx1"/>
                  </a:solidFill>
                  <a:latin typeface="Arial"/>
                  <a:cs typeface="Arial"/>
                </a:rPr>
                <a:t> = y</a:t>
              </a:r>
            </a:p>
            <a:p>
              <a:pPr algn="ctr"/>
              <a:r>
                <a:rPr lang="en-US" sz="900" dirty="0" smtClean="0">
                  <a:solidFill>
                    <a:schemeClr val="tx1"/>
                  </a:solidFill>
                  <a:latin typeface="Arial"/>
                  <a:cs typeface="Arial"/>
                </a:rPr>
                <a:t>Port=80</a:t>
              </a:r>
            </a:p>
          </p:txBody>
        </p:sp>
        <p:sp>
          <p:nvSpPr>
            <p:cNvPr id="25" name="TextBox 24"/>
            <p:cNvSpPr txBox="1"/>
            <p:nvPr/>
          </p:nvSpPr>
          <p:spPr>
            <a:xfrm>
              <a:off x="7342910" y="3029835"/>
              <a:ext cx="1132134" cy="403936"/>
            </a:xfrm>
            <a:prstGeom prst="rect">
              <a:avLst/>
            </a:prstGeom>
            <a:noFill/>
          </p:spPr>
          <p:txBody>
            <a:bodyPr wrap="none" rtlCol="0">
              <a:spAutoFit/>
            </a:bodyPr>
            <a:lstStyle/>
            <a:p>
              <a:r>
                <a:rPr lang="en-US" sz="1800" dirty="0" smtClean="0">
                  <a:solidFill>
                    <a:schemeClr val="tx2"/>
                  </a:solidFill>
                </a:rPr>
                <a:t>Attacker</a:t>
              </a:r>
              <a:endParaRPr lang="en-US" sz="1800" dirty="0">
                <a:solidFill>
                  <a:schemeClr val="tx2"/>
                </a:solidFill>
              </a:endParaRPr>
            </a:p>
          </p:txBody>
        </p:sp>
        <p:sp>
          <p:nvSpPr>
            <p:cNvPr id="26" name="TextBox 25"/>
            <p:cNvSpPr txBox="1"/>
            <p:nvPr/>
          </p:nvSpPr>
          <p:spPr>
            <a:xfrm>
              <a:off x="3733800" y="2909470"/>
              <a:ext cx="1244786" cy="403936"/>
            </a:xfrm>
            <a:prstGeom prst="rect">
              <a:avLst/>
            </a:prstGeom>
            <a:noFill/>
          </p:spPr>
          <p:txBody>
            <a:bodyPr wrap="none" rtlCol="0">
              <a:spAutoFit/>
            </a:bodyPr>
            <a:lstStyle/>
            <a:p>
              <a:r>
                <a:rPr lang="en-US" sz="1800" dirty="0" smtClean="0"/>
                <a:t>(blocked)</a:t>
              </a:r>
              <a:endParaRPr lang="en-US" sz="1800" dirty="0"/>
            </a:p>
          </p:txBody>
        </p:sp>
        <p:sp>
          <p:nvSpPr>
            <p:cNvPr id="27" name="Rectangle 26"/>
            <p:cNvSpPr/>
            <p:nvPr/>
          </p:nvSpPr>
          <p:spPr>
            <a:xfrm>
              <a:off x="4724400" y="4800600"/>
              <a:ext cx="3352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Established TCP session:</a:t>
              </a:r>
            </a:p>
            <a:p>
              <a:pPr algn="ctr"/>
              <a:r>
                <a:rPr lang="en-US" sz="1800" dirty="0" smtClean="0">
                  <a:solidFill>
                    <a:schemeClr val="tx1"/>
                  </a:solidFill>
                </a:rPr>
                <a:t>(128.34.78.55, 76.120.54.101)</a:t>
              </a:r>
            </a:p>
          </p:txBody>
        </p:sp>
        <p:sp>
          <p:nvSpPr>
            <p:cNvPr id="28" name="TextBox 27"/>
            <p:cNvSpPr txBox="1"/>
            <p:nvPr/>
          </p:nvSpPr>
          <p:spPr>
            <a:xfrm>
              <a:off x="457200" y="1001493"/>
              <a:ext cx="1105733" cy="288261"/>
            </a:xfrm>
            <a:prstGeom prst="rect">
              <a:avLst/>
            </a:prstGeom>
            <a:noFill/>
          </p:spPr>
          <p:txBody>
            <a:bodyPr wrap="none" rtlCol="0">
              <a:spAutoFit/>
            </a:bodyPr>
            <a:lstStyle/>
            <a:p>
              <a:r>
                <a:rPr lang="en-US" sz="1100" dirty="0" smtClean="0"/>
                <a:t>128.34.78.55</a:t>
              </a:r>
              <a:endParaRPr lang="en-US" sz="1100" dirty="0"/>
            </a:p>
          </p:txBody>
        </p:sp>
        <p:sp>
          <p:nvSpPr>
            <p:cNvPr id="29" name="TextBox 28"/>
            <p:cNvSpPr txBox="1"/>
            <p:nvPr/>
          </p:nvSpPr>
          <p:spPr>
            <a:xfrm>
              <a:off x="7359192" y="304800"/>
              <a:ext cx="1191981" cy="288261"/>
            </a:xfrm>
            <a:prstGeom prst="rect">
              <a:avLst/>
            </a:prstGeom>
            <a:noFill/>
          </p:spPr>
          <p:txBody>
            <a:bodyPr wrap="none" rtlCol="0">
              <a:spAutoFit/>
            </a:bodyPr>
            <a:lstStyle/>
            <a:p>
              <a:r>
                <a:rPr lang="en-US" sz="1100" dirty="0" smtClean="0"/>
                <a:t>76.120.54.101</a:t>
              </a:r>
              <a:endParaRPr lang="en-US" sz="1100" dirty="0"/>
            </a:p>
          </p:txBody>
        </p:sp>
        <p:sp>
          <p:nvSpPr>
            <p:cNvPr id="30" name="TextBox 29"/>
            <p:cNvSpPr txBox="1"/>
            <p:nvPr/>
          </p:nvSpPr>
          <p:spPr>
            <a:xfrm>
              <a:off x="5334000" y="5638800"/>
              <a:ext cx="2314962" cy="403936"/>
            </a:xfrm>
            <a:prstGeom prst="rect">
              <a:avLst/>
            </a:prstGeom>
            <a:noFill/>
          </p:spPr>
          <p:txBody>
            <a:bodyPr wrap="none" rtlCol="0">
              <a:spAutoFit/>
            </a:bodyPr>
            <a:lstStyle/>
            <a:p>
              <a:r>
                <a:rPr lang="en-US" sz="1800" dirty="0" smtClean="0"/>
                <a:t>Firewall state table</a:t>
              </a:r>
              <a:endParaRPr lang="en-US" sz="1800" dirty="0"/>
            </a:p>
          </p:txBody>
        </p:sp>
        <p:sp>
          <p:nvSpPr>
            <p:cNvPr id="31" name="TextBox 30"/>
            <p:cNvSpPr txBox="1"/>
            <p:nvPr/>
          </p:nvSpPr>
          <p:spPr>
            <a:xfrm>
              <a:off x="7467599" y="685800"/>
              <a:ext cx="949078" cy="403936"/>
            </a:xfrm>
            <a:prstGeom prst="rect">
              <a:avLst/>
            </a:prstGeom>
            <a:noFill/>
          </p:spPr>
          <p:txBody>
            <a:bodyPr wrap="none" rtlCol="0">
              <a:spAutoFit/>
            </a:bodyPr>
            <a:lstStyle/>
            <a:p>
              <a:r>
                <a:rPr lang="en-US" sz="1800" dirty="0" smtClean="0"/>
                <a:t>Server</a:t>
              </a:r>
              <a:endParaRPr lang="en-US" sz="1800" dirty="0"/>
            </a:p>
          </p:txBody>
        </p:sp>
        <p:pic>
          <p:nvPicPr>
            <p:cNvPr id="32" name="Picture 31" descr="06-11.png"/>
            <p:cNvPicPr>
              <a:picLocks noChangeAspect="1"/>
            </p:cNvPicPr>
            <p:nvPr/>
          </p:nvPicPr>
          <p:blipFill>
            <a:blip r:embed="rId6" cstate="print"/>
            <a:stretch>
              <a:fillRect/>
            </a:stretch>
          </p:blipFill>
          <p:spPr>
            <a:xfrm>
              <a:off x="4648200" y="1295400"/>
              <a:ext cx="1292355" cy="1161290"/>
            </a:xfrm>
            <a:prstGeom prst="rect">
              <a:avLst/>
            </a:prstGeom>
          </p:spPr>
        </p:pic>
        <p:sp>
          <p:nvSpPr>
            <p:cNvPr id="33" name="TextBox 32"/>
            <p:cNvSpPr txBox="1"/>
            <p:nvPr/>
          </p:nvSpPr>
          <p:spPr>
            <a:xfrm>
              <a:off x="5606142" y="4126468"/>
              <a:ext cx="1075809" cy="403936"/>
            </a:xfrm>
            <a:prstGeom prst="rect">
              <a:avLst/>
            </a:prstGeom>
            <a:noFill/>
          </p:spPr>
          <p:txBody>
            <a:bodyPr wrap="none" rtlCol="0">
              <a:spAutoFit/>
            </a:bodyPr>
            <a:lstStyle/>
            <a:p>
              <a:r>
                <a:rPr lang="en-US" sz="1800" dirty="0" smtClean="0"/>
                <a:t>Firewall</a:t>
              </a:r>
              <a:endParaRPr lang="en-US" sz="1800" dirty="0"/>
            </a:p>
          </p:txBody>
        </p:sp>
      </p:grpSp>
    </p:spTree>
    <p:extLst>
      <p:ext uri="{BB962C8B-B14F-4D97-AF65-F5344CB8AC3E}">
        <p14:creationId xmlns:p14="http://schemas.microsoft.com/office/powerpoint/2010/main" val="2833955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contents of TCP packets are </a:t>
            </a:r>
            <a:r>
              <a:rPr lang="en-US" dirty="0" smtClean="0"/>
              <a:t>not normally </a:t>
            </a:r>
            <a:r>
              <a:rPr lang="en-US" dirty="0"/>
              <a:t>encrypted, so if someone is eavesdropping on a TCP connection</a:t>
            </a:r>
            <a:r>
              <a:rPr lang="en-US" dirty="0" smtClean="0"/>
              <a:t>, he </a:t>
            </a:r>
            <a:r>
              <a:rPr lang="en-US" dirty="0"/>
              <a:t>can often see the complete contents of the payloads in this session.</a:t>
            </a:r>
          </a:p>
          <a:p>
            <a:r>
              <a:rPr lang="en-US" dirty="0"/>
              <a:t>One way to prevent such eavesdropping without changing the </a:t>
            </a:r>
            <a:r>
              <a:rPr lang="en-US" dirty="0" smtClean="0"/>
              <a:t>software performing </a:t>
            </a:r>
            <a:r>
              <a:rPr lang="en-US" dirty="0"/>
              <a:t>the communication is to use a </a:t>
            </a:r>
            <a:r>
              <a:rPr lang="en-US" b="1" dirty="0"/>
              <a:t>tunneling protocol</a:t>
            </a:r>
            <a:r>
              <a:rPr lang="en-US" b="1" dirty="0" smtClean="0"/>
              <a:t>.</a:t>
            </a:r>
          </a:p>
          <a:p>
            <a:r>
              <a:rPr lang="en-US" dirty="0" smtClean="0"/>
              <a:t>In </a:t>
            </a:r>
            <a:r>
              <a:rPr lang="en-US" dirty="0"/>
              <a:t>such </a:t>
            </a:r>
            <a:r>
              <a:rPr lang="en-US" dirty="0" smtClean="0"/>
              <a:t>a protocol</a:t>
            </a:r>
            <a:r>
              <a:rPr lang="en-US" dirty="0"/>
              <a:t>, the communication between a client and server is </a:t>
            </a:r>
            <a:r>
              <a:rPr lang="en-US" dirty="0" smtClean="0"/>
              <a:t>automatically encrypted</a:t>
            </a:r>
            <a:r>
              <a:rPr lang="en-US" dirty="0"/>
              <a:t>, so that useful eavesdropping is infeasible.</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32</a:t>
            </a:fld>
            <a:endParaRPr lang="en-US"/>
          </a:p>
        </p:txBody>
      </p:sp>
    </p:spTree>
    <p:extLst>
      <p:ext uri="{BB962C8B-B14F-4D97-AF65-F5344CB8AC3E}">
        <p14:creationId xmlns:p14="http://schemas.microsoft.com/office/powerpoint/2010/main" val="1498578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Tunneling Prevents Eavesdropping</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sz="2400" dirty="0" smtClean="0"/>
              <a:t>Packets sent over the Internet are automatically encrypted.</a:t>
            </a:r>
            <a:endParaRPr lang="en-US" sz="2400" dirty="0"/>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33</a:t>
            </a:fld>
            <a:endParaRPr lang="en-US"/>
          </a:p>
        </p:txBody>
      </p:sp>
      <p:cxnSp>
        <p:nvCxnSpPr>
          <p:cNvPr id="5" name="Straight Connector 4"/>
          <p:cNvCxnSpPr/>
          <p:nvPr/>
        </p:nvCxnSpPr>
        <p:spPr>
          <a:xfrm rot="10800000">
            <a:off x="2362201" y="5747266"/>
            <a:ext cx="4424593" cy="1588"/>
          </a:xfrm>
          <a:prstGeom prst="line">
            <a:avLst/>
          </a:prstGeom>
          <a:ln w="139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001000" y="2209800"/>
            <a:ext cx="939681" cy="378565"/>
          </a:xfrm>
          <a:prstGeom prst="rect">
            <a:avLst/>
          </a:prstGeom>
          <a:noFill/>
        </p:spPr>
        <p:txBody>
          <a:bodyPr wrap="none" rtlCol="0">
            <a:spAutoFit/>
          </a:bodyPr>
          <a:lstStyle/>
          <a:p>
            <a:r>
              <a:rPr lang="en-US" sz="2000" dirty="0" smtClean="0"/>
              <a:t>Server</a:t>
            </a:r>
            <a:endParaRPr lang="en-US" sz="2000" dirty="0"/>
          </a:p>
        </p:txBody>
      </p:sp>
      <p:sp>
        <p:nvSpPr>
          <p:cNvPr id="7" name="TextBox 6"/>
          <p:cNvSpPr txBox="1"/>
          <p:nvPr/>
        </p:nvSpPr>
        <p:spPr>
          <a:xfrm>
            <a:off x="755075" y="2313710"/>
            <a:ext cx="841897" cy="378565"/>
          </a:xfrm>
          <a:prstGeom prst="rect">
            <a:avLst/>
          </a:prstGeom>
          <a:noFill/>
        </p:spPr>
        <p:txBody>
          <a:bodyPr wrap="none" rtlCol="0">
            <a:spAutoFit/>
          </a:bodyPr>
          <a:lstStyle/>
          <a:p>
            <a:r>
              <a:rPr lang="en-US" sz="2000" dirty="0" smtClean="0"/>
              <a:t>Client</a:t>
            </a:r>
            <a:endParaRPr lang="en-US" sz="2000" dirty="0"/>
          </a:p>
        </p:txBody>
      </p:sp>
      <p:sp>
        <p:nvSpPr>
          <p:cNvPr id="8" name="TextBox 7"/>
          <p:cNvSpPr txBox="1"/>
          <p:nvPr/>
        </p:nvSpPr>
        <p:spPr>
          <a:xfrm>
            <a:off x="2115390" y="2743200"/>
            <a:ext cx="5226110" cy="636200"/>
          </a:xfrm>
          <a:prstGeom prst="rect">
            <a:avLst/>
          </a:prstGeom>
          <a:noFill/>
        </p:spPr>
        <p:txBody>
          <a:bodyPr wrap="none" rtlCol="0">
            <a:spAutoFit/>
          </a:bodyPr>
          <a:lstStyle/>
          <a:p>
            <a:pPr algn="ctr"/>
            <a:r>
              <a:rPr lang="en-US" sz="1800" b="1" dirty="0" smtClean="0"/>
              <a:t>Tunneling protocol</a:t>
            </a:r>
          </a:p>
          <a:p>
            <a:pPr algn="ctr"/>
            <a:r>
              <a:rPr lang="en-US" sz="2000" dirty="0" smtClean="0"/>
              <a:t>(does end-to-end encryption and decryption)</a:t>
            </a:r>
            <a:endParaRPr lang="en-US" sz="2000" dirty="0"/>
          </a:p>
        </p:txBody>
      </p:sp>
      <p:cxnSp>
        <p:nvCxnSpPr>
          <p:cNvPr id="9" name="Straight Arrow Connector 8"/>
          <p:cNvCxnSpPr/>
          <p:nvPr/>
        </p:nvCxnSpPr>
        <p:spPr>
          <a:xfrm rot="10800000" flipV="1">
            <a:off x="2533650" y="3352800"/>
            <a:ext cx="1905000" cy="14478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95850" y="3352800"/>
            <a:ext cx="2133600" cy="14478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rot="16200000">
            <a:off x="4591050" y="3352800"/>
            <a:ext cx="304800" cy="5791200"/>
          </a:xfrm>
          <a:prstGeom prst="lef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2" name="TextBox 11"/>
          <p:cNvSpPr txBox="1"/>
          <p:nvPr/>
        </p:nvSpPr>
        <p:spPr>
          <a:xfrm>
            <a:off x="3295650" y="6336268"/>
            <a:ext cx="3461204" cy="378565"/>
          </a:xfrm>
          <a:prstGeom prst="rect">
            <a:avLst/>
          </a:prstGeom>
          <a:noFill/>
        </p:spPr>
        <p:txBody>
          <a:bodyPr wrap="none" rtlCol="0">
            <a:spAutoFit/>
          </a:bodyPr>
          <a:lstStyle/>
          <a:p>
            <a:r>
              <a:rPr lang="en-US" sz="2000" dirty="0" smtClean="0"/>
              <a:t>Payloads are encrypted here</a:t>
            </a:r>
            <a:endParaRPr lang="en-US" sz="2000" dirty="0"/>
          </a:p>
        </p:txBody>
      </p:sp>
      <p:pic>
        <p:nvPicPr>
          <p:cNvPr id="13" name="Picture 12" descr="05-01b.wmf"/>
          <p:cNvPicPr>
            <a:picLocks noChangeAspect="1"/>
          </p:cNvPicPr>
          <p:nvPr/>
        </p:nvPicPr>
        <p:blipFill>
          <a:blip r:embed="rId2" cstate="print"/>
          <a:stretch>
            <a:fillRect/>
          </a:stretch>
        </p:blipFill>
        <p:spPr>
          <a:xfrm>
            <a:off x="6172200" y="5436381"/>
            <a:ext cx="1676400" cy="575994"/>
          </a:xfrm>
          <a:prstGeom prst="rect">
            <a:avLst/>
          </a:prstGeom>
        </p:spPr>
      </p:pic>
      <p:pic>
        <p:nvPicPr>
          <p:cNvPr id="14" name="Picture 13" descr="05-01b.wmf"/>
          <p:cNvPicPr>
            <a:picLocks noChangeAspect="1"/>
          </p:cNvPicPr>
          <p:nvPr/>
        </p:nvPicPr>
        <p:blipFill>
          <a:blip r:embed="rId2" cstate="print"/>
          <a:stretch>
            <a:fillRect/>
          </a:stretch>
        </p:blipFill>
        <p:spPr>
          <a:xfrm>
            <a:off x="1752600" y="5436381"/>
            <a:ext cx="1676400" cy="575994"/>
          </a:xfrm>
          <a:prstGeom prst="rect">
            <a:avLst/>
          </a:prstGeom>
        </p:spPr>
      </p:pic>
      <p:sp>
        <p:nvSpPr>
          <p:cNvPr id="15" name="TextBox 14"/>
          <p:cNvSpPr txBox="1"/>
          <p:nvPr/>
        </p:nvSpPr>
        <p:spPr>
          <a:xfrm>
            <a:off x="6546850" y="5403850"/>
            <a:ext cx="1011815" cy="378565"/>
          </a:xfrm>
          <a:prstGeom prst="rect">
            <a:avLst/>
          </a:prstGeom>
          <a:noFill/>
        </p:spPr>
        <p:txBody>
          <a:bodyPr wrap="none" rtlCol="0">
            <a:spAutoFit/>
          </a:bodyPr>
          <a:lstStyle/>
          <a:p>
            <a:r>
              <a:rPr lang="en-US" sz="2000" dirty="0" smtClean="0"/>
              <a:t>TCP/IP</a:t>
            </a:r>
            <a:endParaRPr lang="en-US" sz="2000" dirty="0"/>
          </a:p>
        </p:txBody>
      </p:sp>
      <p:sp>
        <p:nvSpPr>
          <p:cNvPr id="16" name="TextBox 15"/>
          <p:cNvSpPr txBox="1"/>
          <p:nvPr/>
        </p:nvSpPr>
        <p:spPr>
          <a:xfrm>
            <a:off x="2057400" y="5403850"/>
            <a:ext cx="1011815" cy="378565"/>
          </a:xfrm>
          <a:prstGeom prst="rect">
            <a:avLst/>
          </a:prstGeom>
          <a:noFill/>
        </p:spPr>
        <p:txBody>
          <a:bodyPr wrap="none" rtlCol="0">
            <a:spAutoFit/>
          </a:bodyPr>
          <a:lstStyle/>
          <a:p>
            <a:r>
              <a:rPr lang="en-US" sz="2000" dirty="0" smtClean="0"/>
              <a:t>TCP/IP</a:t>
            </a:r>
            <a:endParaRPr lang="en-US" sz="2000" dirty="0"/>
          </a:p>
        </p:txBody>
      </p:sp>
      <p:sp>
        <p:nvSpPr>
          <p:cNvPr id="17" name="Cloud 16"/>
          <p:cNvSpPr/>
          <p:nvPr/>
        </p:nvSpPr>
        <p:spPr>
          <a:xfrm>
            <a:off x="3448050" y="4572000"/>
            <a:ext cx="2590800" cy="1600200"/>
          </a:xfrm>
          <a:prstGeom prst="cloud">
            <a:avLst/>
          </a:prstGeom>
          <a:solidFill>
            <a:schemeClr val="accent2">
              <a:alpha val="67843"/>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dirty="0" err="1" smtClean="0">
                <a:solidFill>
                  <a:schemeClr val="tx1"/>
                </a:solidFill>
              </a:rPr>
              <a:t>Untrusted</a:t>
            </a:r>
            <a:r>
              <a:rPr lang="en-US" sz="2000" dirty="0" smtClean="0">
                <a:solidFill>
                  <a:schemeClr val="tx1"/>
                </a:solidFill>
              </a:rPr>
              <a:t> Internet</a:t>
            </a:r>
            <a:endParaRPr lang="en-US" sz="2000" dirty="0">
              <a:solidFill>
                <a:schemeClr val="tx1"/>
              </a:solidFill>
            </a:endParaRPr>
          </a:p>
        </p:txBody>
      </p:sp>
      <p:pic>
        <p:nvPicPr>
          <p:cNvPr id="18" name="Picture 17" descr="06-14c.png"/>
          <p:cNvPicPr>
            <a:picLocks noChangeAspect="1"/>
          </p:cNvPicPr>
          <p:nvPr/>
        </p:nvPicPr>
        <p:blipFill>
          <a:blip r:embed="rId3" cstate="print"/>
          <a:stretch>
            <a:fillRect/>
          </a:stretch>
        </p:blipFill>
        <p:spPr>
          <a:xfrm>
            <a:off x="6858000" y="4114800"/>
            <a:ext cx="1828802" cy="1354668"/>
          </a:xfrm>
          <a:prstGeom prst="rect">
            <a:avLst/>
          </a:prstGeom>
        </p:spPr>
      </p:pic>
      <p:pic>
        <p:nvPicPr>
          <p:cNvPr id="19" name="Picture 18" descr="05-01c.wmf"/>
          <p:cNvPicPr>
            <a:picLocks noChangeAspect="1"/>
          </p:cNvPicPr>
          <p:nvPr/>
        </p:nvPicPr>
        <p:blipFill>
          <a:blip r:embed="rId4" cstate="print"/>
          <a:stretch>
            <a:fillRect/>
          </a:stretch>
        </p:blipFill>
        <p:spPr>
          <a:xfrm>
            <a:off x="8077200" y="2590800"/>
            <a:ext cx="859808" cy="1899138"/>
          </a:xfrm>
          <a:prstGeom prst="rect">
            <a:avLst/>
          </a:prstGeom>
        </p:spPr>
      </p:pic>
      <p:pic>
        <p:nvPicPr>
          <p:cNvPr id="20" name="Picture 19" descr="06-14c.png"/>
          <p:cNvPicPr>
            <a:picLocks noChangeAspect="1"/>
          </p:cNvPicPr>
          <p:nvPr/>
        </p:nvPicPr>
        <p:blipFill>
          <a:blip r:embed="rId5" cstate="print"/>
          <a:stretch>
            <a:fillRect/>
          </a:stretch>
        </p:blipFill>
        <p:spPr>
          <a:xfrm flipH="1">
            <a:off x="838200" y="4114800"/>
            <a:ext cx="1819568" cy="1347828"/>
          </a:xfrm>
          <a:prstGeom prst="rect">
            <a:avLst/>
          </a:prstGeom>
        </p:spPr>
      </p:pic>
      <p:pic>
        <p:nvPicPr>
          <p:cNvPr id="21" name="Picture 20" descr="05-01a.wmf"/>
          <p:cNvPicPr>
            <a:picLocks noChangeAspect="1"/>
          </p:cNvPicPr>
          <p:nvPr/>
        </p:nvPicPr>
        <p:blipFill>
          <a:blip r:embed="rId6" cstate="print"/>
          <a:stretch>
            <a:fillRect/>
          </a:stretch>
        </p:blipFill>
        <p:spPr>
          <a:xfrm>
            <a:off x="76200" y="2667000"/>
            <a:ext cx="1676400" cy="1680930"/>
          </a:xfrm>
          <a:prstGeom prst="rect">
            <a:avLst/>
          </a:prstGeom>
        </p:spPr>
      </p:pic>
    </p:spTree>
    <p:extLst>
      <p:ext uri="{BB962C8B-B14F-4D97-AF65-F5344CB8AC3E}">
        <p14:creationId xmlns:p14="http://schemas.microsoft.com/office/powerpoint/2010/main" val="3028743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Shell (SSH)</a:t>
            </a:r>
            <a:endParaRPr lang="en-US" dirty="0"/>
          </a:p>
        </p:txBody>
      </p:sp>
      <p:sp>
        <p:nvSpPr>
          <p:cNvPr id="3" name="Content Placeholder 2"/>
          <p:cNvSpPr>
            <a:spLocks noGrp="1"/>
          </p:cNvSpPr>
          <p:nvPr>
            <p:ph idx="1"/>
          </p:nvPr>
        </p:nvSpPr>
        <p:spPr>
          <a:xfrm>
            <a:off x="457200" y="1219200"/>
            <a:ext cx="8229600" cy="5410200"/>
          </a:xfrm>
        </p:spPr>
        <p:txBody>
          <a:bodyPr>
            <a:noAutofit/>
          </a:bodyPr>
          <a:lstStyle/>
          <a:p>
            <a:r>
              <a:rPr lang="en-US" sz="1800" dirty="0" smtClean="0"/>
              <a:t>A secure interactive command session:</a:t>
            </a:r>
          </a:p>
          <a:p>
            <a:pPr marL="514350" indent="-514350">
              <a:buFont typeface="+mj-lt"/>
              <a:buAutoNum type="arabicPeriod"/>
            </a:pPr>
            <a:r>
              <a:rPr lang="en-US" sz="1800" dirty="0" smtClean="0"/>
              <a:t>The </a:t>
            </a:r>
            <a:r>
              <a:rPr lang="en-US" sz="1800" dirty="0"/>
              <a:t>client connects to the server via a TCP session.</a:t>
            </a:r>
          </a:p>
          <a:p>
            <a:pPr marL="514350" indent="-514350">
              <a:buFont typeface="+mj-lt"/>
              <a:buAutoNum type="arabicPeriod"/>
            </a:pPr>
            <a:r>
              <a:rPr lang="en-US" sz="1800" dirty="0" smtClean="0"/>
              <a:t>The </a:t>
            </a:r>
            <a:r>
              <a:rPr lang="en-US" sz="1800" dirty="0"/>
              <a:t>client and server exchange information on administrative details</a:t>
            </a:r>
            <a:r>
              <a:rPr lang="en-US" sz="1800" dirty="0" smtClean="0"/>
              <a:t>, such </a:t>
            </a:r>
            <a:r>
              <a:rPr lang="en-US" sz="1800" dirty="0"/>
              <a:t>as supported encryption methods and their protocol version</a:t>
            </a:r>
            <a:r>
              <a:rPr lang="en-US" sz="1800" dirty="0" smtClean="0"/>
              <a:t>, each </a:t>
            </a:r>
            <a:r>
              <a:rPr lang="en-US" sz="1800" dirty="0"/>
              <a:t>choosing a set of protocols that the other supports.</a:t>
            </a:r>
          </a:p>
          <a:p>
            <a:pPr marL="514350" indent="-514350">
              <a:buFont typeface="+mj-lt"/>
              <a:buAutoNum type="arabicPeriod"/>
            </a:pPr>
            <a:r>
              <a:rPr lang="en-US" sz="1800" dirty="0" smtClean="0"/>
              <a:t>The </a:t>
            </a:r>
            <a:r>
              <a:rPr lang="en-US" sz="1800" dirty="0"/>
              <a:t>client and server initiate a secret-key exchange to establish </a:t>
            </a:r>
            <a:r>
              <a:rPr lang="en-US" sz="1800" dirty="0" smtClean="0"/>
              <a:t>a shared </a:t>
            </a:r>
            <a:r>
              <a:rPr lang="en-US" sz="1800" dirty="0"/>
              <a:t>secret session key, which is used to encrypt their </a:t>
            </a:r>
            <a:r>
              <a:rPr lang="en-US" sz="1800" dirty="0" smtClean="0"/>
              <a:t>communication (</a:t>
            </a:r>
            <a:r>
              <a:rPr lang="en-US" sz="1800" dirty="0"/>
              <a:t>but not for authentication). This session key is used in </a:t>
            </a:r>
            <a:r>
              <a:rPr lang="en-US" sz="1800" dirty="0" smtClean="0"/>
              <a:t>conjunction with </a:t>
            </a:r>
            <a:r>
              <a:rPr lang="en-US" sz="1800" dirty="0"/>
              <a:t>a chosen block cipher (typically AES, </a:t>
            </a:r>
            <a:r>
              <a:rPr lang="en-US" sz="1800" dirty="0" smtClean="0"/>
              <a:t>3DES) </a:t>
            </a:r>
            <a:r>
              <a:rPr lang="en-US" sz="1800" dirty="0"/>
              <a:t>to encrypt all further communications.</a:t>
            </a:r>
          </a:p>
          <a:p>
            <a:pPr marL="514350" indent="-514350">
              <a:buFont typeface="+mj-lt"/>
              <a:buAutoNum type="arabicPeriod"/>
            </a:pPr>
            <a:r>
              <a:rPr lang="en-US" sz="1800" dirty="0" smtClean="0"/>
              <a:t>The </a:t>
            </a:r>
            <a:r>
              <a:rPr lang="en-US" sz="1800" dirty="0"/>
              <a:t>server sends the client a list of acceptable forms of authentication</a:t>
            </a:r>
            <a:r>
              <a:rPr lang="en-US" sz="1800" dirty="0" smtClean="0"/>
              <a:t>, which </a:t>
            </a:r>
            <a:r>
              <a:rPr lang="en-US" sz="1800" dirty="0"/>
              <a:t>the client will try in sequence. The most common mechanism </a:t>
            </a:r>
            <a:r>
              <a:rPr lang="en-US" sz="1800" dirty="0" smtClean="0"/>
              <a:t>is to </a:t>
            </a:r>
            <a:r>
              <a:rPr lang="en-US" sz="1800" dirty="0"/>
              <a:t>use a password or the following public-key authentication method:</a:t>
            </a:r>
          </a:p>
          <a:p>
            <a:pPr marL="914400" lvl="1" indent="-514350">
              <a:buFont typeface="+mj-lt"/>
              <a:buAutoNum type="alphaLcParenR"/>
            </a:pPr>
            <a:r>
              <a:rPr lang="en-US" sz="1400" dirty="0" smtClean="0"/>
              <a:t>If </a:t>
            </a:r>
            <a:r>
              <a:rPr lang="en-US" sz="1400" dirty="0"/>
              <a:t>public-key authentication is the selected mechanism, the </a:t>
            </a:r>
            <a:r>
              <a:rPr lang="en-US" sz="1400" dirty="0" smtClean="0"/>
              <a:t>client sends </a:t>
            </a:r>
            <a:r>
              <a:rPr lang="en-US" sz="1400" dirty="0"/>
              <a:t>the server its public key.</a:t>
            </a:r>
          </a:p>
          <a:p>
            <a:pPr marL="914400" lvl="1" indent="-514350">
              <a:buFont typeface="+mj-lt"/>
              <a:buAutoNum type="alphaLcParenR"/>
            </a:pPr>
            <a:r>
              <a:rPr lang="en-US" sz="1400" dirty="0" smtClean="0"/>
              <a:t>The </a:t>
            </a:r>
            <a:r>
              <a:rPr lang="en-US" sz="1400" dirty="0"/>
              <a:t>server then checks if this key is stored in its list of </a:t>
            </a:r>
            <a:r>
              <a:rPr lang="en-US" sz="1400" dirty="0" smtClean="0"/>
              <a:t>authorized keys</a:t>
            </a:r>
            <a:r>
              <a:rPr lang="en-US" sz="1400" dirty="0"/>
              <a:t>. If so, the server encrypts a challenge using the </a:t>
            </a:r>
            <a:r>
              <a:rPr lang="en-US" sz="1400" dirty="0" smtClean="0"/>
              <a:t>client’s public </a:t>
            </a:r>
            <a:r>
              <a:rPr lang="en-US" sz="1400" dirty="0"/>
              <a:t>key and sends it to the client.</a:t>
            </a:r>
          </a:p>
          <a:p>
            <a:pPr marL="914400" lvl="1" indent="-514350">
              <a:buFont typeface="+mj-lt"/>
              <a:buAutoNum type="alphaLcParenR"/>
            </a:pPr>
            <a:r>
              <a:rPr lang="en-US" sz="1400" dirty="0" smtClean="0"/>
              <a:t>The </a:t>
            </a:r>
            <a:r>
              <a:rPr lang="en-US" sz="1400" dirty="0"/>
              <a:t>client decrypts the challenge with its private key and </a:t>
            </a:r>
            <a:r>
              <a:rPr lang="en-US" sz="1400" dirty="0" smtClean="0"/>
              <a:t>responds to </a:t>
            </a:r>
            <a:r>
              <a:rPr lang="en-US" sz="1400" dirty="0"/>
              <a:t>the server, proving its identity.</a:t>
            </a:r>
          </a:p>
          <a:p>
            <a:pPr marL="514350" indent="-514350">
              <a:buFont typeface="+mj-lt"/>
              <a:buAutoNum type="arabicPeriod"/>
            </a:pPr>
            <a:r>
              <a:rPr lang="en-US" sz="1800" dirty="0" smtClean="0"/>
              <a:t>Once </a:t>
            </a:r>
            <a:r>
              <a:rPr lang="en-US" sz="1800" dirty="0"/>
              <a:t>authentication has been successfully completed, the server </a:t>
            </a:r>
            <a:r>
              <a:rPr lang="en-US" sz="1800" dirty="0" smtClean="0"/>
              <a:t>lets the </a:t>
            </a:r>
            <a:r>
              <a:rPr lang="en-US" sz="1800" dirty="0"/>
              <a:t>client access appropriate resources, such as a command prompt.</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34</a:t>
            </a:fld>
            <a:endParaRPr lang="en-US"/>
          </a:p>
        </p:txBody>
      </p:sp>
    </p:spTree>
    <p:extLst>
      <p:ext uri="{BB962C8B-B14F-4D97-AF65-F5344CB8AC3E}">
        <p14:creationId xmlns:p14="http://schemas.microsoft.com/office/powerpoint/2010/main" val="3108877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IPSec defines a set of protocols to provide confidentiality and authenticity for IP packets</a:t>
            </a:r>
          </a:p>
          <a:p>
            <a:r>
              <a:rPr lang="en-US" dirty="0"/>
              <a:t>Each protocol can operate in one of two modes, </a:t>
            </a:r>
            <a:r>
              <a:rPr lang="en-US" b="1" dirty="0"/>
              <a:t>transport </a:t>
            </a:r>
            <a:r>
              <a:rPr lang="en-US" b="1" dirty="0" smtClean="0"/>
              <a:t>mode </a:t>
            </a:r>
            <a:r>
              <a:rPr lang="en-US" dirty="0" smtClean="0"/>
              <a:t>or </a:t>
            </a:r>
            <a:r>
              <a:rPr lang="en-US" b="1" dirty="0"/>
              <a:t>tunnel mode. </a:t>
            </a:r>
            <a:endParaRPr lang="en-US" b="1" dirty="0" smtClean="0"/>
          </a:p>
          <a:p>
            <a:pPr lvl="1"/>
            <a:r>
              <a:rPr lang="en-US" dirty="0" smtClean="0"/>
              <a:t>In</a:t>
            </a:r>
            <a:r>
              <a:rPr lang="en-US" b="1" dirty="0" smtClean="0"/>
              <a:t> </a:t>
            </a:r>
            <a:r>
              <a:rPr lang="en-US" b="1" dirty="0"/>
              <a:t>transport mode, </a:t>
            </a:r>
            <a:r>
              <a:rPr lang="en-US" dirty="0"/>
              <a:t>additional </a:t>
            </a:r>
            <a:r>
              <a:rPr lang="en-US" dirty="0" err="1"/>
              <a:t>IPsec</a:t>
            </a:r>
            <a:r>
              <a:rPr lang="en-US" dirty="0"/>
              <a:t> header </a:t>
            </a:r>
            <a:r>
              <a:rPr lang="en-US" dirty="0" smtClean="0"/>
              <a:t>information is </a:t>
            </a:r>
            <a:r>
              <a:rPr lang="en-US" dirty="0"/>
              <a:t>inserted before the data of the original packet, and only the payload </a:t>
            </a:r>
            <a:r>
              <a:rPr lang="en-US" dirty="0" smtClean="0"/>
              <a:t>of the </a:t>
            </a:r>
            <a:r>
              <a:rPr lang="en-US" dirty="0"/>
              <a:t>packet is encrypted or authenticated. </a:t>
            </a:r>
            <a:endParaRPr lang="en-US" dirty="0" smtClean="0"/>
          </a:p>
          <a:p>
            <a:pPr lvl="1"/>
            <a:r>
              <a:rPr lang="en-US" dirty="0" smtClean="0"/>
              <a:t>In </a:t>
            </a:r>
            <a:r>
              <a:rPr lang="en-US" b="1" dirty="0" smtClean="0"/>
              <a:t>tunnel mode</a:t>
            </a:r>
            <a:r>
              <a:rPr lang="en-US" dirty="0"/>
              <a:t>, a new packet is constructed with </a:t>
            </a:r>
            <a:r>
              <a:rPr lang="en-US" dirty="0" err="1"/>
              <a:t>IPsec</a:t>
            </a:r>
            <a:r>
              <a:rPr lang="en-US" dirty="0"/>
              <a:t> header information, and </a:t>
            </a:r>
            <a:r>
              <a:rPr lang="en-US" dirty="0" smtClean="0"/>
              <a:t>the entire </a:t>
            </a:r>
            <a:r>
              <a:rPr lang="en-US" dirty="0"/>
              <a:t>original packet, including its header, is encapsulated as the </a:t>
            </a:r>
            <a:r>
              <a:rPr lang="en-US" dirty="0" smtClean="0"/>
              <a:t>payload of </a:t>
            </a:r>
            <a:r>
              <a:rPr lang="en-US" dirty="0"/>
              <a:t>the new packet.</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35</a:t>
            </a:fld>
            <a:endParaRPr lang="en-US"/>
          </a:p>
        </p:txBody>
      </p:sp>
    </p:spTree>
    <p:extLst>
      <p:ext uri="{BB962C8B-B14F-4D97-AF65-F5344CB8AC3E}">
        <p14:creationId xmlns:p14="http://schemas.microsoft.com/office/powerpoint/2010/main" val="761735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Private Networking (VPN)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Virtual private networking (VPN) </a:t>
            </a:r>
            <a:r>
              <a:rPr lang="en-US" dirty="0"/>
              <a:t>is a technology that allows private </a:t>
            </a:r>
            <a:r>
              <a:rPr lang="en-US" dirty="0" smtClean="0"/>
              <a:t>networks to </a:t>
            </a:r>
            <a:r>
              <a:rPr lang="en-US" dirty="0"/>
              <a:t>be safely extended over long physical distances by making use of </a:t>
            </a:r>
            <a:r>
              <a:rPr lang="en-US" dirty="0" smtClean="0"/>
              <a:t>a public </a:t>
            </a:r>
            <a:r>
              <a:rPr lang="en-US" dirty="0"/>
              <a:t>network, such as the Internet, as a means of transport. </a:t>
            </a:r>
            <a:endParaRPr lang="en-US" dirty="0" smtClean="0"/>
          </a:p>
          <a:p>
            <a:r>
              <a:rPr lang="en-US" dirty="0" smtClean="0"/>
              <a:t>VPN provides guarantees </a:t>
            </a:r>
            <a:r>
              <a:rPr lang="en-US" dirty="0"/>
              <a:t>of data confidentiality, integrity, and authentication, despite </a:t>
            </a:r>
            <a:r>
              <a:rPr lang="en-US" dirty="0" smtClean="0"/>
              <a:t>the use </a:t>
            </a:r>
            <a:r>
              <a:rPr lang="en-US" dirty="0"/>
              <a:t>of an </a:t>
            </a:r>
            <a:r>
              <a:rPr lang="en-US" dirty="0" err="1"/>
              <a:t>untrusted</a:t>
            </a:r>
            <a:r>
              <a:rPr lang="en-US" dirty="0"/>
              <a:t> network for transmission. </a:t>
            </a:r>
            <a:endParaRPr lang="en-US" dirty="0" smtClean="0"/>
          </a:p>
          <a:p>
            <a:r>
              <a:rPr lang="en-US" dirty="0" smtClean="0"/>
              <a:t>There </a:t>
            </a:r>
            <a:r>
              <a:rPr lang="en-US" dirty="0"/>
              <a:t>are two primary </a:t>
            </a:r>
            <a:r>
              <a:rPr lang="en-US" dirty="0" smtClean="0"/>
              <a:t>types of </a:t>
            </a:r>
            <a:r>
              <a:rPr lang="en-US" dirty="0"/>
              <a:t>VPNs, </a:t>
            </a:r>
            <a:r>
              <a:rPr lang="en-US" b="1" dirty="0"/>
              <a:t>remote access VPN </a:t>
            </a:r>
            <a:r>
              <a:rPr lang="en-US" dirty="0"/>
              <a:t>and</a:t>
            </a:r>
            <a:r>
              <a:rPr lang="en-US" b="1" dirty="0"/>
              <a:t> site-to-site VPN.</a:t>
            </a:r>
            <a:endParaRPr lang="en-US" dirty="0"/>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36</a:t>
            </a:fld>
            <a:endParaRPr lang="en-US"/>
          </a:p>
        </p:txBody>
      </p:sp>
    </p:spTree>
    <p:extLst>
      <p:ext uri="{BB962C8B-B14F-4D97-AF65-F5344CB8AC3E}">
        <p14:creationId xmlns:p14="http://schemas.microsoft.com/office/powerpoint/2010/main" val="1779604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VPNs</a:t>
            </a:r>
            <a:endParaRPr lang="en-US" dirty="0"/>
          </a:p>
        </p:txBody>
      </p:sp>
      <p:sp>
        <p:nvSpPr>
          <p:cNvPr id="3" name="Content Placeholder 2"/>
          <p:cNvSpPr>
            <a:spLocks noGrp="1"/>
          </p:cNvSpPr>
          <p:nvPr>
            <p:ph idx="1"/>
          </p:nvPr>
        </p:nvSpPr>
        <p:spPr>
          <a:xfrm>
            <a:off x="457200" y="1371600"/>
            <a:ext cx="8229600" cy="5029200"/>
          </a:xfrm>
        </p:spPr>
        <p:txBody>
          <a:bodyPr>
            <a:normAutofit fontScale="77500" lnSpcReduction="20000"/>
          </a:bodyPr>
          <a:lstStyle/>
          <a:p>
            <a:r>
              <a:rPr lang="en-US" b="1" dirty="0"/>
              <a:t>Remote access </a:t>
            </a:r>
            <a:r>
              <a:rPr lang="en-US" dirty="0"/>
              <a:t>VPNs allow authorized clients to access a private </a:t>
            </a:r>
            <a:r>
              <a:rPr lang="en-US" dirty="0" smtClean="0"/>
              <a:t>network that </a:t>
            </a:r>
            <a:r>
              <a:rPr lang="en-US" dirty="0"/>
              <a:t>is referred to as an </a:t>
            </a:r>
            <a:r>
              <a:rPr lang="en-US" b="1" dirty="0"/>
              <a:t>intranet. </a:t>
            </a:r>
            <a:endParaRPr lang="en-US" b="1" dirty="0" smtClean="0"/>
          </a:p>
          <a:p>
            <a:pPr lvl="1"/>
            <a:r>
              <a:rPr lang="en-US" dirty="0" smtClean="0"/>
              <a:t>For </a:t>
            </a:r>
            <a:r>
              <a:rPr lang="en-US" dirty="0"/>
              <a:t>example, an organization </a:t>
            </a:r>
            <a:r>
              <a:rPr lang="en-US" dirty="0" smtClean="0"/>
              <a:t>may wish </a:t>
            </a:r>
            <a:r>
              <a:rPr lang="en-US" dirty="0"/>
              <a:t>to allow employees access to the company network remotely but </a:t>
            </a:r>
            <a:r>
              <a:rPr lang="en-US" dirty="0" smtClean="0"/>
              <a:t>make it </a:t>
            </a:r>
            <a:r>
              <a:rPr lang="en-US" dirty="0"/>
              <a:t>appear as though they are local to their system and even the Internet itself</a:t>
            </a:r>
            <a:r>
              <a:rPr lang="en-US" dirty="0" smtClean="0"/>
              <a:t>.</a:t>
            </a:r>
          </a:p>
          <a:p>
            <a:pPr lvl="1"/>
            <a:r>
              <a:rPr lang="en-US" dirty="0" smtClean="0"/>
              <a:t>To </a:t>
            </a:r>
            <a:r>
              <a:rPr lang="en-US" dirty="0"/>
              <a:t>accomplish this, the organization sets up a VPN endpoint, known as </a:t>
            </a:r>
            <a:r>
              <a:rPr lang="en-US" dirty="0" smtClean="0"/>
              <a:t>a </a:t>
            </a:r>
            <a:r>
              <a:rPr lang="en-US" b="1" dirty="0" smtClean="0"/>
              <a:t>network </a:t>
            </a:r>
            <a:r>
              <a:rPr lang="en-US" b="1" dirty="0"/>
              <a:t>access server, or NAS. </a:t>
            </a:r>
            <a:r>
              <a:rPr lang="en-US" dirty="0"/>
              <a:t>Clients typically install VPN client </a:t>
            </a:r>
            <a:r>
              <a:rPr lang="en-US" dirty="0" smtClean="0"/>
              <a:t>software on </a:t>
            </a:r>
            <a:r>
              <a:rPr lang="en-US" dirty="0"/>
              <a:t>their machines, which handle negotiating a connection to the NAS </a:t>
            </a:r>
            <a:r>
              <a:rPr lang="en-US" dirty="0" smtClean="0"/>
              <a:t>and facilitating </a:t>
            </a:r>
            <a:r>
              <a:rPr lang="en-US" dirty="0"/>
              <a:t>communication.</a:t>
            </a:r>
          </a:p>
          <a:p>
            <a:r>
              <a:rPr lang="en-US" b="1" dirty="0"/>
              <a:t>Site-to-site </a:t>
            </a:r>
            <a:r>
              <a:rPr lang="en-US" dirty="0"/>
              <a:t>VPN solutions are designed to provide a secure bridge </a:t>
            </a:r>
            <a:r>
              <a:rPr lang="en-US" dirty="0" smtClean="0"/>
              <a:t>between two </a:t>
            </a:r>
            <a:r>
              <a:rPr lang="en-US" dirty="0"/>
              <a:t>or more physically distant networks. </a:t>
            </a:r>
            <a:endParaRPr lang="en-US" dirty="0" smtClean="0"/>
          </a:p>
          <a:p>
            <a:pPr lvl="1"/>
            <a:r>
              <a:rPr lang="en-US" dirty="0" smtClean="0"/>
              <a:t>Before </a:t>
            </a:r>
            <a:r>
              <a:rPr lang="en-US" dirty="0"/>
              <a:t>VPN, </a:t>
            </a:r>
            <a:r>
              <a:rPr lang="en-US" dirty="0" smtClean="0"/>
              <a:t>organizations wishing </a:t>
            </a:r>
            <a:r>
              <a:rPr lang="en-US" dirty="0"/>
              <a:t>to safely bridge their private networks purchased expensive </a:t>
            </a:r>
            <a:r>
              <a:rPr lang="en-US" dirty="0" smtClean="0"/>
              <a:t>leased lines </a:t>
            </a:r>
            <a:r>
              <a:rPr lang="en-US" dirty="0"/>
              <a:t>to directly connect their intranets with cabling.</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37</a:t>
            </a:fld>
            <a:endParaRPr lang="en-US"/>
          </a:p>
        </p:txBody>
      </p:sp>
    </p:spTree>
    <p:extLst>
      <p:ext uri="{BB962C8B-B14F-4D97-AF65-F5344CB8AC3E}">
        <p14:creationId xmlns:p14="http://schemas.microsoft.com/office/powerpoint/2010/main" val="915513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altLang="ko-KR" dirty="0" smtClean="0">
                <a:ea typeface="굴림" pitchFamily="50" charset="-127"/>
              </a:rPr>
              <a:t>Intrusion Detection Systems</a:t>
            </a:r>
            <a:endParaRPr lang="en-GB" altLang="ko-KR" i="1" dirty="0" smtClean="0">
              <a:ea typeface="굴림" pitchFamily="50" charset="-127"/>
            </a:endParaRPr>
          </a:p>
        </p:txBody>
      </p:sp>
      <p:sp>
        <p:nvSpPr>
          <p:cNvPr id="37891" name="Rectangle 3"/>
          <p:cNvSpPr>
            <a:spLocks noGrp="1" noChangeArrowheads="1"/>
          </p:cNvSpPr>
          <p:nvPr>
            <p:ph idx="1"/>
          </p:nvPr>
        </p:nvSpPr>
        <p:spPr>
          <a:xfrm>
            <a:off x="457200" y="1268413"/>
            <a:ext cx="8229600" cy="5329237"/>
          </a:xfrm>
        </p:spPr>
        <p:txBody>
          <a:bodyPr/>
          <a:lstStyle/>
          <a:p>
            <a:pPr marL="533400" indent="-533400" eaLnBrk="1" hangingPunct="1">
              <a:lnSpc>
                <a:spcPct val="90000"/>
              </a:lnSpc>
            </a:pPr>
            <a:r>
              <a:rPr lang="en-GB" altLang="ko-KR" b="1" dirty="0" smtClean="0">
                <a:ea typeface="굴림" pitchFamily="50" charset="-127"/>
              </a:rPr>
              <a:t>Intrusion</a:t>
            </a:r>
            <a:endParaRPr lang="en-GB" altLang="ko-KR" b="1" dirty="0" smtClean="0">
              <a:solidFill>
                <a:srgbClr val="336699"/>
              </a:solidFill>
              <a:ea typeface="굴림" pitchFamily="50" charset="-127"/>
            </a:endParaRPr>
          </a:p>
          <a:p>
            <a:pPr marL="801688" lvl="1" indent="-344488" eaLnBrk="1" hangingPunct="1">
              <a:lnSpc>
                <a:spcPct val="90000"/>
              </a:lnSpc>
            </a:pPr>
            <a:r>
              <a:rPr lang="en-GB" dirty="0" smtClean="0"/>
              <a:t>Actions aimed at compromising the security of the target  (confidentiality, integrity, availability of computing/networking resources)</a:t>
            </a:r>
            <a:endParaRPr lang="en-GB" altLang="ko-KR" dirty="0" smtClean="0">
              <a:ea typeface="굴림" pitchFamily="50" charset="-127"/>
            </a:endParaRPr>
          </a:p>
          <a:p>
            <a:pPr marL="533400" indent="-533400" eaLnBrk="1" hangingPunct="1">
              <a:lnSpc>
                <a:spcPct val="90000"/>
              </a:lnSpc>
            </a:pPr>
            <a:r>
              <a:rPr lang="en-GB" b="1" dirty="0" smtClean="0"/>
              <a:t>Intrusion detection</a:t>
            </a:r>
          </a:p>
          <a:p>
            <a:pPr marL="801688" lvl="1" indent="-344488" eaLnBrk="1" hangingPunct="1">
              <a:lnSpc>
                <a:spcPct val="90000"/>
              </a:lnSpc>
            </a:pPr>
            <a:r>
              <a:rPr lang="en-GB" dirty="0" smtClean="0"/>
              <a:t>The identification through intrusion signatures and report of intrusion activities</a:t>
            </a:r>
          </a:p>
          <a:p>
            <a:pPr marL="533400" indent="-533400" eaLnBrk="1" hangingPunct="1">
              <a:lnSpc>
                <a:spcPct val="90000"/>
              </a:lnSpc>
            </a:pPr>
            <a:r>
              <a:rPr lang="en-GB" altLang="ko-KR" b="1" dirty="0" smtClean="0">
                <a:ea typeface="굴림" pitchFamily="50" charset="-127"/>
              </a:rPr>
              <a:t>Intrusion prevention</a:t>
            </a:r>
          </a:p>
          <a:p>
            <a:pPr marL="801688" lvl="1" indent="-344488" eaLnBrk="1" hangingPunct="1">
              <a:lnSpc>
                <a:spcPct val="90000"/>
              </a:lnSpc>
            </a:pPr>
            <a:r>
              <a:rPr lang="en-GB" altLang="ko-KR" dirty="0" smtClean="0">
                <a:ea typeface="굴림" pitchFamily="50" charset="-127"/>
              </a:rPr>
              <a:t>The process of both detecting intrusion activities and managing automatic responsive actions throughout the network</a:t>
            </a:r>
          </a:p>
        </p:txBody>
      </p:sp>
      <p:sp>
        <p:nvSpPr>
          <p:cNvPr id="5" name="Slide Number Placeholder 4"/>
          <p:cNvSpPr>
            <a:spLocks noGrp="1"/>
          </p:cNvSpPr>
          <p:nvPr>
            <p:ph type="sldNum" sz="quarter" idx="12"/>
          </p:nvPr>
        </p:nvSpPr>
        <p:spPr/>
        <p:txBody>
          <a:bodyPr/>
          <a:lstStyle/>
          <a:p>
            <a:pPr>
              <a:defRPr/>
            </a:pPr>
            <a:fld id="{CF6F3DCB-3C65-49DF-B8E6-7A90BB9E33E2}" type="slidenum">
              <a:rPr lang="en-US"/>
              <a:pPr>
                <a:defRPr/>
              </a:pPr>
              <a:t>38</a:t>
            </a:fld>
            <a:endParaRPr lang="en-US"/>
          </a:p>
        </p:txBody>
      </p:sp>
    </p:spTree>
    <p:extLst>
      <p:ext uri="{BB962C8B-B14F-4D97-AF65-F5344CB8AC3E}">
        <p14:creationId xmlns:p14="http://schemas.microsoft.com/office/powerpoint/2010/main" val="254525415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IDS Components</a:t>
            </a:r>
            <a:endParaRPr lang="en-US" dirty="0"/>
          </a:p>
        </p:txBody>
      </p:sp>
      <p:sp>
        <p:nvSpPr>
          <p:cNvPr id="3" name="Content Placeholder 2"/>
          <p:cNvSpPr>
            <a:spLocks noGrp="1"/>
          </p:cNvSpPr>
          <p:nvPr>
            <p:ph idx="1"/>
          </p:nvPr>
        </p:nvSpPr>
        <p:spPr>
          <a:xfrm>
            <a:off x="457200" y="1143000"/>
            <a:ext cx="8229600" cy="2362201"/>
          </a:xfrm>
        </p:spPr>
        <p:txBody>
          <a:bodyPr>
            <a:normAutofit fontScale="77500" lnSpcReduction="20000"/>
          </a:bodyPr>
          <a:lstStyle/>
          <a:p>
            <a:r>
              <a:rPr lang="en-US" dirty="0"/>
              <a:t>The </a:t>
            </a:r>
            <a:r>
              <a:rPr lang="en-US" b="1" dirty="0"/>
              <a:t>IDS manager </a:t>
            </a:r>
            <a:r>
              <a:rPr lang="en-US" dirty="0"/>
              <a:t>compiles data from the IDS sensors to determine </a:t>
            </a:r>
            <a:r>
              <a:rPr lang="en-US" dirty="0" smtClean="0"/>
              <a:t>if an </a:t>
            </a:r>
            <a:r>
              <a:rPr lang="en-US" dirty="0"/>
              <a:t>intrusion has occurred. </a:t>
            </a:r>
            <a:endParaRPr lang="en-US" dirty="0" smtClean="0"/>
          </a:p>
          <a:p>
            <a:r>
              <a:rPr lang="en-US" dirty="0" smtClean="0"/>
              <a:t>This </a:t>
            </a:r>
            <a:r>
              <a:rPr lang="en-US" dirty="0"/>
              <a:t>determination is </a:t>
            </a:r>
            <a:r>
              <a:rPr lang="en-US" dirty="0" smtClean="0"/>
              <a:t>based </a:t>
            </a:r>
            <a:r>
              <a:rPr lang="en-US" dirty="0"/>
              <a:t>on a set </a:t>
            </a:r>
            <a:r>
              <a:rPr lang="en-US" dirty="0" smtClean="0"/>
              <a:t>of </a:t>
            </a:r>
            <a:r>
              <a:rPr lang="en-US" b="1" dirty="0" smtClean="0"/>
              <a:t>site </a:t>
            </a:r>
            <a:r>
              <a:rPr lang="en-US" b="1" dirty="0"/>
              <a:t>policies, </a:t>
            </a:r>
            <a:r>
              <a:rPr lang="en-US" dirty="0"/>
              <a:t>which are </a:t>
            </a:r>
            <a:r>
              <a:rPr lang="en-US" dirty="0" smtClean="0"/>
              <a:t>rules </a:t>
            </a:r>
            <a:r>
              <a:rPr lang="en-US" dirty="0"/>
              <a:t>and </a:t>
            </a:r>
            <a:r>
              <a:rPr lang="en-US" dirty="0" smtClean="0"/>
              <a:t>conditions </a:t>
            </a:r>
            <a:r>
              <a:rPr lang="en-US" dirty="0"/>
              <a:t>that </a:t>
            </a:r>
            <a:r>
              <a:rPr lang="en-US" dirty="0" smtClean="0"/>
              <a:t>define probable </a:t>
            </a:r>
            <a:r>
              <a:rPr lang="en-US" dirty="0"/>
              <a:t>intrusions. </a:t>
            </a:r>
            <a:endParaRPr lang="en-US" dirty="0" smtClean="0"/>
          </a:p>
          <a:p>
            <a:r>
              <a:rPr lang="en-US" dirty="0" smtClean="0"/>
              <a:t>If </a:t>
            </a:r>
            <a:r>
              <a:rPr lang="en-US" dirty="0"/>
              <a:t>an IDS manager detects an intrusion, then it </a:t>
            </a:r>
            <a:r>
              <a:rPr lang="en-US" dirty="0" smtClean="0"/>
              <a:t>sounds an </a:t>
            </a:r>
            <a:r>
              <a:rPr lang="en-US" b="1" dirty="0" smtClean="0"/>
              <a:t>alarm</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39</a:t>
            </a:fld>
            <a:endParaRPr lang="en-US"/>
          </a:p>
        </p:txBody>
      </p:sp>
      <p:grpSp>
        <p:nvGrpSpPr>
          <p:cNvPr id="57" name="Group 56"/>
          <p:cNvGrpSpPr/>
          <p:nvPr/>
        </p:nvGrpSpPr>
        <p:grpSpPr>
          <a:xfrm>
            <a:off x="2286000" y="2895600"/>
            <a:ext cx="5257800" cy="3886200"/>
            <a:chOff x="228600" y="228600"/>
            <a:chExt cx="8547100" cy="6324600"/>
          </a:xfrm>
        </p:grpSpPr>
        <p:cxnSp>
          <p:nvCxnSpPr>
            <p:cNvPr id="5" name="Straight Connector 4"/>
            <p:cNvCxnSpPr/>
            <p:nvPr/>
          </p:nvCxnSpPr>
          <p:spPr>
            <a:xfrm rot="10800000" flipH="1">
              <a:off x="1200846" y="3733801"/>
              <a:ext cx="1770954" cy="478795"/>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648200" y="1447800"/>
              <a:ext cx="1600200" cy="9144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862642" y="3579962"/>
              <a:ext cx="1863305" cy="1362974"/>
            </a:xfrm>
            <a:custGeom>
              <a:avLst/>
              <a:gdLst>
                <a:gd name="connsiteX0" fmla="*/ 0 w 1863305"/>
                <a:gd name="connsiteY0" fmla="*/ 1362974 h 1362974"/>
                <a:gd name="connsiteX1" fmla="*/ 612475 w 1863305"/>
                <a:gd name="connsiteY1" fmla="*/ 897147 h 1362974"/>
                <a:gd name="connsiteX2" fmla="*/ 1250830 w 1863305"/>
                <a:gd name="connsiteY2" fmla="*/ 776378 h 1362974"/>
                <a:gd name="connsiteX3" fmla="*/ 1570007 w 1863305"/>
                <a:gd name="connsiteY3" fmla="*/ 232913 h 1362974"/>
                <a:gd name="connsiteX4" fmla="*/ 1863305 w 1863305"/>
                <a:gd name="connsiteY4" fmla="*/ 0 h 1362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305" h="1362974">
                  <a:moveTo>
                    <a:pt x="0" y="1362974"/>
                  </a:moveTo>
                  <a:cubicBezTo>
                    <a:pt x="202001" y="1178943"/>
                    <a:pt x="404003" y="994913"/>
                    <a:pt x="612475" y="897147"/>
                  </a:cubicBezTo>
                  <a:cubicBezTo>
                    <a:pt x="820947" y="799381"/>
                    <a:pt x="1091241" y="887084"/>
                    <a:pt x="1250830" y="776378"/>
                  </a:cubicBezTo>
                  <a:cubicBezTo>
                    <a:pt x="1410419" y="665672"/>
                    <a:pt x="1467928" y="362309"/>
                    <a:pt x="1570007" y="232913"/>
                  </a:cubicBezTo>
                  <a:cubicBezTo>
                    <a:pt x="1672086" y="103517"/>
                    <a:pt x="1767695" y="51758"/>
                    <a:pt x="1863305" y="0"/>
                  </a:cubicBezTo>
                </a:path>
              </a:pathLst>
            </a:custGeom>
            <a:ln w="38100">
              <a:solidFill>
                <a:schemeClr val="bg1">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cxnSp>
          <p:nvCxnSpPr>
            <p:cNvPr id="8" name="Straight Connector 7"/>
            <p:cNvCxnSpPr/>
            <p:nvPr/>
          </p:nvCxnSpPr>
          <p:spPr>
            <a:xfrm>
              <a:off x="5410200" y="3733800"/>
              <a:ext cx="762000" cy="3810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4287328" y="2221302"/>
              <a:ext cx="526212" cy="1207698"/>
            </a:xfrm>
            <a:custGeom>
              <a:avLst/>
              <a:gdLst>
                <a:gd name="connsiteX0" fmla="*/ 526212 w 526212"/>
                <a:gd name="connsiteY0" fmla="*/ 1207698 h 1207698"/>
                <a:gd name="connsiteX1" fmla="*/ 103517 w 526212"/>
                <a:gd name="connsiteY1" fmla="*/ 897147 h 1207698"/>
                <a:gd name="connsiteX2" fmla="*/ 0 w 526212"/>
                <a:gd name="connsiteY2" fmla="*/ 0 h 1207698"/>
              </a:gdLst>
              <a:ahLst/>
              <a:cxnLst>
                <a:cxn ang="0">
                  <a:pos x="connsiteX0" y="connsiteY0"/>
                </a:cxn>
                <a:cxn ang="0">
                  <a:pos x="connsiteX1" y="connsiteY1"/>
                </a:cxn>
                <a:cxn ang="0">
                  <a:pos x="connsiteX2" y="connsiteY2"/>
                </a:cxn>
              </a:cxnLst>
              <a:rect l="l" t="t" r="r" b="b"/>
              <a:pathLst>
                <a:path w="526212" h="1207698">
                  <a:moveTo>
                    <a:pt x="526212" y="1207698"/>
                  </a:moveTo>
                  <a:cubicBezTo>
                    <a:pt x="358715" y="1153064"/>
                    <a:pt x="191219" y="1098430"/>
                    <a:pt x="103517" y="897147"/>
                  </a:cubicBezTo>
                  <a:cubicBezTo>
                    <a:pt x="15815" y="695864"/>
                    <a:pt x="7907" y="347932"/>
                    <a:pt x="0" y="0"/>
                  </a:cubicBezTo>
                </a:path>
              </a:pathLst>
            </a:custGeom>
            <a:ln w="38100">
              <a:solidFill>
                <a:schemeClr val="bg1">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0" name="Freeform 9"/>
            <p:cNvSpPr/>
            <p:nvPr/>
          </p:nvSpPr>
          <p:spPr>
            <a:xfrm flipH="1">
              <a:off x="3581400" y="2221302"/>
              <a:ext cx="526212" cy="1207698"/>
            </a:xfrm>
            <a:custGeom>
              <a:avLst/>
              <a:gdLst>
                <a:gd name="connsiteX0" fmla="*/ 526212 w 526212"/>
                <a:gd name="connsiteY0" fmla="*/ 1207698 h 1207698"/>
                <a:gd name="connsiteX1" fmla="*/ 103517 w 526212"/>
                <a:gd name="connsiteY1" fmla="*/ 897147 h 1207698"/>
                <a:gd name="connsiteX2" fmla="*/ 0 w 526212"/>
                <a:gd name="connsiteY2" fmla="*/ 0 h 1207698"/>
              </a:gdLst>
              <a:ahLst/>
              <a:cxnLst>
                <a:cxn ang="0">
                  <a:pos x="connsiteX0" y="connsiteY0"/>
                </a:cxn>
                <a:cxn ang="0">
                  <a:pos x="connsiteX1" y="connsiteY1"/>
                </a:cxn>
                <a:cxn ang="0">
                  <a:pos x="connsiteX2" y="connsiteY2"/>
                </a:cxn>
              </a:cxnLst>
              <a:rect l="l" t="t" r="r" b="b"/>
              <a:pathLst>
                <a:path w="526212" h="1207698">
                  <a:moveTo>
                    <a:pt x="526212" y="1207698"/>
                  </a:moveTo>
                  <a:cubicBezTo>
                    <a:pt x="358715" y="1153064"/>
                    <a:pt x="191219" y="1098430"/>
                    <a:pt x="103517" y="897147"/>
                  </a:cubicBezTo>
                  <a:cubicBezTo>
                    <a:pt x="15815" y="695864"/>
                    <a:pt x="7907" y="347932"/>
                    <a:pt x="0" y="0"/>
                  </a:cubicBezTo>
                </a:path>
              </a:pathLst>
            </a:custGeom>
            <a:ln w="38100">
              <a:solidFill>
                <a:schemeClr val="bg1">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1" name="Freeform 10"/>
            <p:cNvSpPr/>
            <p:nvPr/>
          </p:nvSpPr>
          <p:spPr>
            <a:xfrm>
              <a:off x="5529532" y="2449902"/>
              <a:ext cx="638355" cy="914400"/>
            </a:xfrm>
            <a:custGeom>
              <a:avLst/>
              <a:gdLst>
                <a:gd name="connsiteX0" fmla="*/ 638355 w 638355"/>
                <a:gd name="connsiteY0" fmla="*/ 0 h 914400"/>
                <a:gd name="connsiteX1" fmla="*/ 483079 w 638355"/>
                <a:gd name="connsiteY1" fmla="*/ 603849 h 914400"/>
                <a:gd name="connsiteX2" fmla="*/ 0 w 638355"/>
                <a:gd name="connsiteY2" fmla="*/ 914400 h 914400"/>
              </a:gdLst>
              <a:ahLst/>
              <a:cxnLst>
                <a:cxn ang="0">
                  <a:pos x="connsiteX0" y="connsiteY0"/>
                </a:cxn>
                <a:cxn ang="0">
                  <a:pos x="connsiteX1" y="connsiteY1"/>
                </a:cxn>
                <a:cxn ang="0">
                  <a:pos x="connsiteX2" y="connsiteY2"/>
                </a:cxn>
              </a:cxnLst>
              <a:rect l="l" t="t" r="r" b="b"/>
              <a:pathLst>
                <a:path w="638355" h="914400">
                  <a:moveTo>
                    <a:pt x="638355" y="0"/>
                  </a:moveTo>
                  <a:cubicBezTo>
                    <a:pt x="613913" y="225724"/>
                    <a:pt x="589471" y="451449"/>
                    <a:pt x="483079" y="603849"/>
                  </a:cubicBezTo>
                  <a:cubicBezTo>
                    <a:pt x="376687" y="756249"/>
                    <a:pt x="188343" y="835324"/>
                    <a:pt x="0" y="914400"/>
                  </a:cubicBezTo>
                </a:path>
              </a:pathLst>
            </a:custGeom>
            <a:ln w="38100">
              <a:solidFill>
                <a:schemeClr val="bg1">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2" name="Freeform 11"/>
            <p:cNvSpPr/>
            <p:nvPr/>
          </p:nvSpPr>
          <p:spPr>
            <a:xfrm>
              <a:off x="5564038" y="3450566"/>
              <a:ext cx="672860" cy="621102"/>
            </a:xfrm>
            <a:custGeom>
              <a:avLst/>
              <a:gdLst>
                <a:gd name="connsiteX0" fmla="*/ 672860 w 672860"/>
                <a:gd name="connsiteY0" fmla="*/ 621102 h 621102"/>
                <a:gd name="connsiteX1" fmla="*/ 543464 w 672860"/>
                <a:gd name="connsiteY1" fmla="*/ 293298 h 621102"/>
                <a:gd name="connsiteX2" fmla="*/ 0 w 672860"/>
                <a:gd name="connsiteY2" fmla="*/ 0 h 621102"/>
              </a:gdLst>
              <a:ahLst/>
              <a:cxnLst>
                <a:cxn ang="0">
                  <a:pos x="connsiteX0" y="connsiteY0"/>
                </a:cxn>
                <a:cxn ang="0">
                  <a:pos x="connsiteX1" y="connsiteY1"/>
                </a:cxn>
                <a:cxn ang="0">
                  <a:pos x="connsiteX2" y="connsiteY2"/>
                </a:cxn>
              </a:cxnLst>
              <a:rect l="l" t="t" r="r" b="b"/>
              <a:pathLst>
                <a:path w="672860" h="621102">
                  <a:moveTo>
                    <a:pt x="672860" y="621102"/>
                  </a:moveTo>
                  <a:cubicBezTo>
                    <a:pt x="664233" y="508958"/>
                    <a:pt x="655607" y="396815"/>
                    <a:pt x="543464" y="293298"/>
                  </a:cubicBezTo>
                  <a:cubicBezTo>
                    <a:pt x="431321" y="189781"/>
                    <a:pt x="215660" y="94890"/>
                    <a:pt x="0" y="0"/>
                  </a:cubicBezTo>
                </a:path>
              </a:pathLst>
            </a:custGeom>
            <a:ln w="38100">
              <a:solidFill>
                <a:schemeClr val="bg1">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3" name="Freeform 12"/>
            <p:cNvSpPr/>
            <p:nvPr/>
          </p:nvSpPr>
          <p:spPr>
            <a:xfrm>
              <a:off x="1354347" y="3433313"/>
              <a:ext cx="1388853" cy="741872"/>
            </a:xfrm>
            <a:custGeom>
              <a:avLst/>
              <a:gdLst>
                <a:gd name="connsiteX0" fmla="*/ 0 w 1388853"/>
                <a:gd name="connsiteY0" fmla="*/ 741872 h 741872"/>
                <a:gd name="connsiteX1" fmla="*/ 327804 w 1388853"/>
                <a:gd name="connsiteY1" fmla="*/ 405442 h 741872"/>
                <a:gd name="connsiteX2" fmla="*/ 1388853 w 1388853"/>
                <a:gd name="connsiteY2" fmla="*/ 0 h 741872"/>
              </a:gdLst>
              <a:ahLst/>
              <a:cxnLst>
                <a:cxn ang="0">
                  <a:pos x="connsiteX0" y="connsiteY0"/>
                </a:cxn>
                <a:cxn ang="0">
                  <a:pos x="connsiteX1" y="connsiteY1"/>
                </a:cxn>
                <a:cxn ang="0">
                  <a:pos x="connsiteX2" y="connsiteY2"/>
                </a:cxn>
              </a:cxnLst>
              <a:rect l="l" t="t" r="r" b="b"/>
              <a:pathLst>
                <a:path w="1388853" h="741872">
                  <a:moveTo>
                    <a:pt x="0" y="741872"/>
                  </a:moveTo>
                  <a:cubicBezTo>
                    <a:pt x="48164" y="635479"/>
                    <a:pt x="96329" y="529087"/>
                    <a:pt x="327804" y="405442"/>
                  </a:cubicBezTo>
                  <a:cubicBezTo>
                    <a:pt x="559280" y="281797"/>
                    <a:pt x="974066" y="140898"/>
                    <a:pt x="1388853" y="0"/>
                  </a:cubicBezTo>
                </a:path>
              </a:pathLst>
            </a:custGeom>
            <a:ln w="38100">
              <a:solidFill>
                <a:schemeClr val="bg1">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4" name="Freeform 13"/>
            <p:cNvSpPr/>
            <p:nvPr/>
          </p:nvSpPr>
          <p:spPr>
            <a:xfrm>
              <a:off x="1570008" y="3907766"/>
              <a:ext cx="1173192" cy="1121434"/>
            </a:xfrm>
            <a:custGeom>
              <a:avLst/>
              <a:gdLst>
                <a:gd name="connsiteX0" fmla="*/ 0 w 1173192"/>
                <a:gd name="connsiteY0" fmla="*/ 1121434 h 1121434"/>
                <a:gd name="connsiteX1" fmla="*/ 207034 w 1173192"/>
                <a:gd name="connsiteY1" fmla="*/ 776377 h 1121434"/>
                <a:gd name="connsiteX2" fmla="*/ 750498 w 1173192"/>
                <a:gd name="connsiteY2" fmla="*/ 500332 h 1121434"/>
                <a:gd name="connsiteX3" fmla="*/ 1026543 w 1173192"/>
                <a:gd name="connsiteY3" fmla="*/ 112143 h 1121434"/>
                <a:gd name="connsiteX4" fmla="*/ 1173192 w 1173192"/>
                <a:gd name="connsiteY4" fmla="*/ 0 h 112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192" h="1121434">
                  <a:moveTo>
                    <a:pt x="0" y="1121434"/>
                  </a:moveTo>
                  <a:cubicBezTo>
                    <a:pt x="40975" y="1000664"/>
                    <a:pt x="81951" y="879894"/>
                    <a:pt x="207034" y="776377"/>
                  </a:cubicBezTo>
                  <a:cubicBezTo>
                    <a:pt x="332117" y="672860"/>
                    <a:pt x="613913" y="611038"/>
                    <a:pt x="750498" y="500332"/>
                  </a:cubicBezTo>
                  <a:cubicBezTo>
                    <a:pt x="887083" y="389626"/>
                    <a:pt x="956094" y="195532"/>
                    <a:pt x="1026543" y="112143"/>
                  </a:cubicBezTo>
                  <a:cubicBezTo>
                    <a:pt x="1096992" y="28754"/>
                    <a:pt x="1135092" y="14377"/>
                    <a:pt x="1173192" y="0"/>
                  </a:cubicBezTo>
                </a:path>
              </a:pathLst>
            </a:custGeom>
            <a:ln w="38100">
              <a:solidFill>
                <a:schemeClr val="bg1">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5" name="Freeform 14"/>
            <p:cNvSpPr/>
            <p:nvPr/>
          </p:nvSpPr>
          <p:spPr>
            <a:xfrm>
              <a:off x="2524664" y="3942272"/>
              <a:ext cx="434196" cy="1164566"/>
            </a:xfrm>
            <a:custGeom>
              <a:avLst/>
              <a:gdLst>
                <a:gd name="connsiteX0" fmla="*/ 2876 w 434196"/>
                <a:gd name="connsiteY0" fmla="*/ 1164566 h 1164566"/>
                <a:gd name="connsiteX1" fmla="*/ 71887 w 434196"/>
                <a:gd name="connsiteY1" fmla="*/ 672860 h 1164566"/>
                <a:gd name="connsiteX2" fmla="*/ 434196 w 434196"/>
                <a:gd name="connsiteY2" fmla="*/ 0 h 1164566"/>
              </a:gdLst>
              <a:ahLst/>
              <a:cxnLst>
                <a:cxn ang="0">
                  <a:pos x="connsiteX0" y="connsiteY0"/>
                </a:cxn>
                <a:cxn ang="0">
                  <a:pos x="connsiteX1" y="connsiteY1"/>
                </a:cxn>
                <a:cxn ang="0">
                  <a:pos x="connsiteX2" y="connsiteY2"/>
                </a:cxn>
              </a:cxnLst>
              <a:rect l="l" t="t" r="r" b="b"/>
              <a:pathLst>
                <a:path w="434196" h="1164566">
                  <a:moveTo>
                    <a:pt x="2876" y="1164566"/>
                  </a:moveTo>
                  <a:cubicBezTo>
                    <a:pt x="1438" y="1015760"/>
                    <a:pt x="0" y="866954"/>
                    <a:pt x="71887" y="672860"/>
                  </a:cubicBezTo>
                  <a:cubicBezTo>
                    <a:pt x="143774" y="478766"/>
                    <a:pt x="288985" y="239383"/>
                    <a:pt x="434196" y="0"/>
                  </a:cubicBezTo>
                </a:path>
              </a:pathLst>
            </a:custGeom>
            <a:ln w="38100">
              <a:solidFill>
                <a:schemeClr val="bg1">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6" name="Freeform 15"/>
            <p:cNvSpPr/>
            <p:nvPr/>
          </p:nvSpPr>
          <p:spPr>
            <a:xfrm>
              <a:off x="5098211" y="3933645"/>
              <a:ext cx="638355" cy="1716657"/>
            </a:xfrm>
            <a:custGeom>
              <a:avLst/>
              <a:gdLst>
                <a:gd name="connsiteX0" fmla="*/ 638355 w 638355"/>
                <a:gd name="connsiteY0" fmla="*/ 1716657 h 1716657"/>
                <a:gd name="connsiteX1" fmla="*/ 129397 w 638355"/>
                <a:gd name="connsiteY1" fmla="*/ 785004 h 1716657"/>
                <a:gd name="connsiteX2" fmla="*/ 0 w 638355"/>
                <a:gd name="connsiteY2" fmla="*/ 0 h 1716657"/>
              </a:gdLst>
              <a:ahLst/>
              <a:cxnLst>
                <a:cxn ang="0">
                  <a:pos x="connsiteX0" y="connsiteY0"/>
                </a:cxn>
                <a:cxn ang="0">
                  <a:pos x="connsiteX1" y="connsiteY1"/>
                </a:cxn>
                <a:cxn ang="0">
                  <a:pos x="connsiteX2" y="connsiteY2"/>
                </a:cxn>
              </a:cxnLst>
              <a:rect l="l" t="t" r="r" b="b"/>
              <a:pathLst>
                <a:path w="638355" h="1716657">
                  <a:moveTo>
                    <a:pt x="638355" y="1716657"/>
                  </a:moveTo>
                  <a:cubicBezTo>
                    <a:pt x="437072" y="1393885"/>
                    <a:pt x="235790" y="1071114"/>
                    <a:pt x="129397" y="785004"/>
                  </a:cubicBezTo>
                  <a:cubicBezTo>
                    <a:pt x="23005" y="498895"/>
                    <a:pt x="11502" y="249447"/>
                    <a:pt x="0" y="0"/>
                  </a:cubicBezTo>
                </a:path>
              </a:pathLst>
            </a:custGeom>
            <a:ln w="38100">
              <a:solidFill>
                <a:schemeClr val="bg1">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7" name="Freeform 16"/>
            <p:cNvSpPr/>
            <p:nvPr/>
          </p:nvSpPr>
          <p:spPr>
            <a:xfrm>
              <a:off x="5710687" y="2191109"/>
              <a:ext cx="2035834" cy="1207699"/>
            </a:xfrm>
            <a:custGeom>
              <a:avLst/>
              <a:gdLst>
                <a:gd name="connsiteX0" fmla="*/ 2035834 w 2035834"/>
                <a:gd name="connsiteY0" fmla="*/ 0 h 1207699"/>
                <a:gd name="connsiteX1" fmla="*/ 1000664 w 2035834"/>
                <a:gd name="connsiteY1" fmla="*/ 483080 h 1207699"/>
                <a:gd name="connsiteX2" fmla="*/ 431321 w 2035834"/>
                <a:gd name="connsiteY2" fmla="*/ 1086929 h 1207699"/>
                <a:gd name="connsiteX3" fmla="*/ 0 w 2035834"/>
                <a:gd name="connsiteY3" fmla="*/ 1207699 h 1207699"/>
              </a:gdLst>
              <a:ahLst/>
              <a:cxnLst>
                <a:cxn ang="0">
                  <a:pos x="connsiteX0" y="connsiteY0"/>
                </a:cxn>
                <a:cxn ang="0">
                  <a:pos x="connsiteX1" y="connsiteY1"/>
                </a:cxn>
                <a:cxn ang="0">
                  <a:pos x="connsiteX2" y="connsiteY2"/>
                </a:cxn>
                <a:cxn ang="0">
                  <a:pos x="connsiteX3" y="connsiteY3"/>
                </a:cxn>
              </a:cxnLst>
              <a:rect l="l" t="t" r="r" b="b"/>
              <a:pathLst>
                <a:path w="2035834" h="1207699">
                  <a:moveTo>
                    <a:pt x="2035834" y="0"/>
                  </a:moveTo>
                  <a:cubicBezTo>
                    <a:pt x="1651958" y="150962"/>
                    <a:pt x="1268083" y="301925"/>
                    <a:pt x="1000664" y="483080"/>
                  </a:cubicBezTo>
                  <a:cubicBezTo>
                    <a:pt x="733245" y="664235"/>
                    <a:pt x="598098" y="966159"/>
                    <a:pt x="431321" y="1086929"/>
                  </a:cubicBezTo>
                  <a:cubicBezTo>
                    <a:pt x="264544" y="1207699"/>
                    <a:pt x="132272" y="1207699"/>
                    <a:pt x="0" y="1207699"/>
                  </a:cubicBezTo>
                </a:path>
              </a:pathLst>
            </a:custGeom>
            <a:ln w="38100">
              <a:solidFill>
                <a:schemeClr val="bg1">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cxnSp>
          <p:nvCxnSpPr>
            <p:cNvPr id="18" name="Straight Connector 17"/>
            <p:cNvCxnSpPr/>
            <p:nvPr/>
          </p:nvCxnSpPr>
          <p:spPr>
            <a:xfrm rot="16200000" flipH="1">
              <a:off x="6400800" y="4343400"/>
              <a:ext cx="1524000" cy="12192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5486400" y="3276600"/>
              <a:ext cx="1828800" cy="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647700" y="3467100"/>
              <a:ext cx="1447800" cy="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71600" y="4191000"/>
              <a:ext cx="5029200" cy="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342900" y="4457700"/>
              <a:ext cx="990600" cy="6096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V="1">
              <a:off x="952500" y="4610100"/>
              <a:ext cx="990600" cy="1524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4267200"/>
              <a:ext cx="990600" cy="7620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553200" y="1981200"/>
              <a:ext cx="1600200" cy="4572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248400" y="1143000"/>
              <a:ext cx="1600200" cy="12192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flipV="1">
              <a:off x="4495800" y="4191000"/>
              <a:ext cx="1752600" cy="15240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flipV="1">
              <a:off x="5067300" y="4457700"/>
              <a:ext cx="1447800" cy="9144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5791200" y="4800600"/>
              <a:ext cx="1447800" cy="2286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53200" y="2362200"/>
              <a:ext cx="1371600" cy="68580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533400" y="1905000"/>
              <a:ext cx="1676400" cy="0"/>
            </a:xfrm>
            <a:prstGeom prst="line">
              <a:avLst/>
            </a:prstGeom>
            <a:ln w="2857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Cloud 31"/>
            <p:cNvSpPr/>
            <p:nvPr/>
          </p:nvSpPr>
          <p:spPr>
            <a:xfrm>
              <a:off x="228600" y="381000"/>
              <a:ext cx="2590800" cy="1600200"/>
            </a:xfrm>
            <a:prstGeom prst="cloud">
              <a:avLst/>
            </a:prstGeom>
            <a:solidFill>
              <a:srgbClr val="B2B2B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err="1" smtClean="0">
                  <a:solidFill>
                    <a:schemeClr val="tx1"/>
                  </a:solidFill>
                </a:rPr>
                <a:t>Untrusted</a:t>
              </a:r>
              <a:r>
                <a:rPr lang="en-US" sz="1400" dirty="0" smtClean="0">
                  <a:solidFill>
                    <a:schemeClr val="tx1"/>
                  </a:solidFill>
                </a:rPr>
                <a:t> Internet</a:t>
              </a:r>
              <a:endParaRPr lang="en-US" sz="1400" dirty="0">
                <a:solidFill>
                  <a:schemeClr val="tx1"/>
                </a:solidFill>
              </a:endParaRPr>
            </a:p>
          </p:txBody>
        </p:sp>
        <p:sp>
          <p:nvSpPr>
            <p:cNvPr id="33" name="TextBox 32"/>
            <p:cNvSpPr txBox="1"/>
            <p:nvPr/>
          </p:nvSpPr>
          <p:spPr>
            <a:xfrm>
              <a:off x="3581400" y="228600"/>
              <a:ext cx="2014842" cy="476370"/>
            </a:xfrm>
            <a:prstGeom prst="rect">
              <a:avLst/>
            </a:prstGeom>
            <a:noFill/>
          </p:spPr>
          <p:txBody>
            <a:bodyPr wrap="none" rtlCol="0">
              <a:spAutoFit/>
            </a:bodyPr>
            <a:lstStyle/>
            <a:p>
              <a:r>
                <a:rPr lang="en-US" sz="1400" dirty="0" smtClean="0"/>
                <a:t>IDS Manager</a:t>
              </a:r>
              <a:endParaRPr lang="en-US" sz="1400" dirty="0"/>
            </a:p>
          </p:txBody>
        </p:sp>
        <p:sp>
          <p:nvSpPr>
            <p:cNvPr id="34" name="TextBox 33"/>
            <p:cNvSpPr txBox="1"/>
            <p:nvPr/>
          </p:nvSpPr>
          <p:spPr>
            <a:xfrm>
              <a:off x="2616201" y="2792968"/>
              <a:ext cx="1790739" cy="476370"/>
            </a:xfrm>
            <a:prstGeom prst="rect">
              <a:avLst/>
            </a:prstGeom>
            <a:noFill/>
          </p:spPr>
          <p:txBody>
            <a:bodyPr wrap="none" rtlCol="0">
              <a:spAutoFit/>
            </a:bodyPr>
            <a:lstStyle/>
            <a:p>
              <a:r>
                <a:rPr lang="en-US" sz="1400" dirty="0" smtClean="0"/>
                <a:t>IDS Sensor</a:t>
              </a:r>
              <a:endParaRPr lang="en-US" sz="1400" dirty="0"/>
            </a:p>
          </p:txBody>
        </p:sp>
        <p:pic>
          <p:nvPicPr>
            <p:cNvPr id="35" name="Picture 34" descr="05-01b.wmf"/>
            <p:cNvPicPr>
              <a:picLocks noChangeAspect="1"/>
            </p:cNvPicPr>
            <p:nvPr/>
          </p:nvPicPr>
          <p:blipFill>
            <a:blip r:embed="rId2" cstate="print"/>
            <a:stretch>
              <a:fillRect/>
            </a:stretch>
          </p:blipFill>
          <p:spPr>
            <a:xfrm>
              <a:off x="914400" y="4038600"/>
              <a:ext cx="849226" cy="304800"/>
            </a:xfrm>
            <a:prstGeom prst="rect">
              <a:avLst/>
            </a:prstGeom>
          </p:spPr>
        </p:pic>
        <p:sp>
          <p:nvSpPr>
            <p:cNvPr id="36" name="TextBox 35"/>
            <p:cNvSpPr txBox="1"/>
            <p:nvPr/>
          </p:nvSpPr>
          <p:spPr>
            <a:xfrm>
              <a:off x="1043939" y="3962399"/>
              <a:ext cx="737975" cy="336640"/>
            </a:xfrm>
            <a:prstGeom prst="rect">
              <a:avLst/>
            </a:prstGeom>
            <a:noFill/>
          </p:spPr>
          <p:txBody>
            <a:bodyPr wrap="none" rtlCol="0">
              <a:spAutoFit/>
            </a:bodyPr>
            <a:lstStyle/>
            <a:p>
              <a:r>
                <a:rPr lang="en-US" sz="800" dirty="0" smtClean="0"/>
                <a:t>router</a:t>
              </a:r>
              <a:endParaRPr lang="en-US" sz="800" dirty="0"/>
            </a:p>
          </p:txBody>
        </p:sp>
        <p:pic>
          <p:nvPicPr>
            <p:cNvPr id="37" name="Picture 36" descr="05-01b.wmf"/>
            <p:cNvPicPr>
              <a:picLocks noChangeAspect="1"/>
            </p:cNvPicPr>
            <p:nvPr/>
          </p:nvPicPr>
          <p:blipFill>
            <a:blip r:embed="rId2" cstate="print"/>
            <a:stretch>
              <a:fillRect/>
            </a:stretch>
          </p:blipFill>
          <p:spPr>
            <a:xfrm>
              <a:off x="5943600" y="4038600"/>
              <a:ext cx="849226" cy="304800"/>
            </a:xfrm>
            <a:prstGeom prst="rect">
              <a:avLst/>
            </a:prstGeom>
          </p:spPr>
        </p:pic>
        <p:sp>
          <p:nvSpPr>
            <p:cNvPr id="38" name="TextBox 37"/>
            <p:cNvSpPr txBox="1"/>
            <p:nvPr/>
          </p:nvSpPr>
          <p:spPr>
            <a:xfrm>
              <a:off x="6073140" y="3962399"/>
              <a:ext cx="737975" cy="336640"/>
            </a:xfrm>
            <a:prstGeom prst="rect">
              <a:avLst/>
            </a:prstGeom>
            <a:noFill/>
          </p:spPr>
          <p:txBody>
            <a:bodyPr wrap="none" rtlCol="0">
              <a:spAutoFit/>
            </a:bodyPr>
            <a:lstStyle/>
            <a:p>
              <a:r>
                <a:rPr lang="en-US" sz="800" dirty="0" smtClean="0"/>
                <a:t>router</a:t>
              </a:r>
              <a:endParaRPr lang="en-US" sz="800" dirty="0"/>
            </a:p>
          </p:txBody>
        </p:sp>
        <p:pic>
          <p:nvPicPr>
            <p:cNvPr id="39" name="Picture 38" descr="05-01a.wmf"/>
            <p:cNvPicPr>
              <a:picLocks noChangeAspect="1"/>
            </p:cNvPicPr>
            <p:nvPr/>
          </p:nvPicPr>
          <p:blipFill>
            <a:blip r:embed="rId3" cstate="print"/>
            <a:stretch>
              <a:fillRect/>
            </a:stretch>
          </p:blipFill>
          <p:spPr>
            <a:xfrm>
              <a:off x="3810000" y="5486400"/>
              <a:ext cx="1063924" cy="1066800"/>
            </a:xfrm>
            <a:prstGeom prst="rect">
              <a:avLst/>
            </a:prstGeom>
          </p:spPr>
        </p:pic>
        <p:pic>
          <p:nvPicPr>
            <p:cNvPr id="40" name="Picture 39" descr="05-01a.wmf"/>
            <p:cNvPicPr>
              <a:picLocks noChangeAspect="1"/>
            </p:cNvPicPr>
            <p:nvPr/>
          </p:nvPicPr>
          <p:blipFill>
            <a:blip r:embed="rId3" cstate="print"/>
            <a:stretch>
              <a:fillRect/>
            </a:stretch>
          </p:blipFill>
          <p:spPr>
            <a:xfrm>
              <a:off x="7543800" y="2946400"/>
              <a:ext cx="1063924" cy="1066800"/>
            </a:xfrm>
            <a:prstGeom prst="rect">
              <a:avLst/>
            </a:prstGeom>
          </p:spPr>
        </p:pic>
        <p:pic>
          <p:nvPicPr>
            <p:cNvPr id="41" name="Picture 40" descr="06-17a.png"/>
            <p:cNvPicPr>
              <a:picLocks noChangeAspect="1"/>
            </p:cNvPicPr>
            <p:nvPr/>
          </p:nvPicPr>
          <p:blipFill>
            <a:blip r:embed="rId4" cstate="print"/>
            <a:stretch>
              <a:fillRect/>
            </a:stretch>
          </p:blipFill>
          <p:spPr>
            <a:xfrm>
              <a:off x="2221990" y="4867653"/>
              <a:ext cx="902210" cy="1380747"/>
            </a:xfrm>
            <a:prstGeom prst="rect">
              <a:avLst/>
            </a:prstGeom>
          </p:spPr>
        </p:pic>
        <p:pic>
          <p:nvPicPr>
            <p:cNvPr id="42" name="Picture 41" descr="06-17a.png"/>
            <p:cNvPicPr>
              <a:picLocks noChangeAspect="1"/>
            </p:cNvPicPr>
            <p:nvPr/>
          </p:nvPicPr>
          <p:blipFill>
            <a:blip r:embed="rId4" cstate="print"/>
            <a:stretch>
              <a:fillRect/>
            </a:stretch>
          </p:blipFill>
          <p:spPr>
            <a:xfrm>
              <a:off x="1219200" y="4867653"/>
              <a:ext cx="902210" cy="1380747"/>
            </a:xfrm>
            <a:prstGeom prst="rect">
              <a:avLst/>
            </a:prstGeom>
          </p:spPr>
        </p:pic>
        <p:pic>
          <p:nvPicPr>
            <p:cNvPr id="43" name="Picture 42" descr="06-17a.png"/>
            <p:cNvPicPr>
              <a:picLocks noChangeAspect="1"/>
            </p:cNvPicPr>
            <p:nvPr/>
          </p:nvPicPr>
          <p:blipFill>
            <a:blip r:embed="rId4" cstate="print"/>
            <a:stretch>
              <a:fillRect/>
            </a:stretch>
          </p:blipFill>
          <p:spPr>
            <a:xfrm>
              <a:off x="228600" y="4867653"/>
              <a:ext cx="902210" cy="1380747"/>
            </a:xfrm>
            <a:prstGeom prst="rect">
              <a:avLst/>
            </a:prstGeom>
          </p:spPr>
        </p:pic>
        <p:pic>
          <p:nvPicPr>
            <p:cNvPr id="44" name="Picture 43" descr="06-17b.png"/>
            <p:cNvPicPr>
              <a:picLocks noChangeAspect="1"/>
            </p:cNvPicPr>
            <p:nvPr/>
          </p:nvPicPr>
          <p:blipFill>
            <a:blip r:embed="rId5" cstate="print"/>
            <a:stretch>
              <a:fillRect/>
            </a:stretch>
          </p:blipFill>
          <p:spPr>
            <a:xfrm>
              <a:off x="3902909" y="558800"/>
              <a:ext cx="968356" cy="1576976"/>
            </a:xfrm>
            <a:prstGeom prst="rect">
              <a:avLst/>
            </a:prstGeom>
          </p:spPr>
        </p:pic>
        <p:pic>
          <p:nvPicPr>
            <p:cNvPr id="45" name="Picture 44" descr="05-01b.wmf"/>
            <p:cNvPicPr>
              <a:picLocks noChangeAspect="1"/>
            </p:cNvPicPr>
            <p:nvPr/>
          </p:nvPicPr>
          <p:blipFill>
            <a:blip r:embed="rId2" cstate="print"/>
            <a:stretch>
              <a:fillRect/>
            </a:stretch>
          </p:blipFill>
          <p:spPr>
            <a:xfrm>
              <a:off x="5943600" y="2286000"/>
              <a:ext cx="849226" cy="304800"/>
            </a:xfrm>
            <a:prstGeom prst="rect">
              <a:avLst/>
            </a:prstGeom>
          </p:spPr>
        </p:pic>
        <p:sp>
          <p:nvSpPr>
            <p:cNvPr id="46" name="TextBox 45"/>
            <p:cNvSpPr txBox="1"/>
            <p:nvPr/>
          </p:nvSpPr>
          <p:spPr>
            <a:xfrm>
              <a:off x="6073140" y="2209799"/>
              <a:ext cx="737975" cy="336640"/>
            </a:xfrm>
            <a:prstGeom prst="rect">
              <a:avLst/>
            </a:prstGeom>
            <a:noFill/>
          </p:spPr>
          <p:txBody>
            <a:bodyPr wrap="none" rtlCol="0">
              <a:spAutoFit/>
            </a:bodyPr>
            <a:lstStyle/>
            <a:p>
              <a:r>
                <a:rPr lang="en-US" sz="800" dirty="0" smtClean="0"/>
                <a:t>router</a:t>
              </a:r>
              <a:endParaRPr lang="en-US" sz="800" dirty="0"/>
            </a:p>
          </p:txBody>
        </p:sp>
        <p:pic>
          <p:nvPicPr>
            <p:cNvPr id="47" name="Picture 46" descr="06-17c.png"/>
            <p:cNvPicPr>
              <a:picLocks noChangeAspect="1"/>
            </p:cNvPicPr>
            <p:nvPr/>
          </p:nvPicPr>
          <p:blipFill>
            <a:blip r:embed="rId6" cstate="print"/>
            <a:stretch>
              <a:fillRect/>
            </a:stretch>
          </p:blipFill>
          <p:spPr>
            <a:xfrm>
              <a:off x="7620000" y="685800"/>
              <a:ext cx="1148898" cy="798576"/>
            </a:xfrm>
            <a:prstGeom prst="rect">
              <a:avLst/>
            </a:prstGeom>
          </p:spPr>
        </p:pic>
        <p:pic>
          <p:nvPicPr>
            <p:cNvPr id="48" name="Picture 47" descr="06-17d.png"/>
            <p:cNvPicPr>
              <a:picLocks noChangeAspect="1"/>
            </p:cNvPicPr>
            <p:nvPr/>
          </p:nvPicPr>
          <p:blipFill>
            <a:blip r:embed="rId7" cstate="print"/>
            <a:stretch>
              <a:fillRect/>
            </a:stretch>
          </p:blipFill>
          <p:spPr>
            <a:xfrm>
              <a:off x="7695580" y="1685542"/>
              <a:ext cx="1080120" cy="1133858"/>
            </a:xfrm>
            <a:prstGeom prst="rect">
              <a:avLst/>
            </a:prstGeom>
          </p:spPr>
        </p:pic>
        <p:pic>
          <p:nvPicPr>
            <p:cNvPr id="49" name="Picture 48" descr="06-17e.png"/>
            <p:cNvPicPr>
              <a:picLocks noChangeAspect="1"/>
            </p:cNvPicPr>
            <p:nvPr/>
          </p:nvPicPr>
          <p:blipFill>
            <a:blip r:embed="rId8" cstate="print"/>
            <a:stretch>
              <a:fillRect/>
            </a:stretch>
          </p:blipFill>
          <p:spPr>
            <a:xfrm>
              <a:off x="2819400" y="3124200"/>
              <a:ext cx="1219202" cy="1000540"/>
            </a:xfrm>
            <a:prstGeom prst="rect">
              <a:avLst/>
            </a:prstGeom>
          </p:spPr>
        </p:pic>
        <p:sp>
          <p:nvSpPr>
            <p:cNvPr id="50" name="TextBox 49"/>
            <p:cNvSpPr txBox="1"/>
            <p:nvPr/>
          </p:nvSpPr>
          <p:spPr>
            <a:xfrm>
              <a:off x="4368800" y="2792968"/>
              <a:ext cx="1790739" cy="476370"/>
            </a:xfrm>
            <a:prstGeom prst="rect">
              <a:avLst/>
            </a:prstGeom>
            <a:noFill/>
          </p:spPr>
          <p:txBody>
            <a:bodyPr wrap="none" rtlCol="0">
              <a:spAutoFit/>
            </a:bodyPr>
            <a:lstStyle/>
            <a:p>
              <a:r>
                <a:rPr lang="en-US" sz="1400" dirty="0" smtClean="0"/>
                <a:t>IDS Sensor</a:t>
              </a:r>
              <a:endParaRPr lang="en-US" sz="1400" dirty="0"/>
            </a:p>
          </p:txBody>
        </p:sp>
        <p:pic>
          <p:nvPicPr>
            <p:cNvPr id="51" name="Picture 50" descr="06-17e.png"/>
            <p:cNvPicPr>
              <a:picLocks noChangeAspect="1"/>
            </p:cNvPicPr>
            <p:nvPr/>
          </p:nvPicPr>
          <p:blipFill>
            <a:blip r:embed="rId8" cstate="print"/>
            <a:stretch>
              <a:fillRect/>
            </a:stretch>
          </p:blipFill>
          <p:spPr>
            <a:xfrm>
              <a:off x="4572000" y="3124200"/>
              <a:ext cx="1219202" cy="1000540"/>
            </a:xfrm>
            <a:prstGeom prst="rect">
              <a:avLst/>
            </a:prstGeom>
          </p:spPr>
        </p:pic>
        <p:pic>
          <p:nvPicPr>
            <p:cNvPr id="52" name="Picture 51" descr="06-17f.png"/>
            <p:cNvPicPr>
              <a:picLocks noChangeAspect="1"/>
            </p:cNvPicPr>
            <p:nvPr/>
          </p:nvPicPr>
          <p:blipFill>
            <a:blip r:embed="rId9" cstate="print"/>
            <a:stretch>
              <a:fillRect/>
            </a:stretch>
          </p:blipFill>
          <p:spPr>
            <a:xfrm>
              <a:off x="685800" y="2043668"/>
              <a:ext cx="1524000" cy="1296274"/>
            </a:xfrm>
            <a:prstGeom prst="rect">
              <a:avLst/>
            </a:prstGeom>
          </p:spPr>
        </p:pic>
        <p:sp>
          <p:nvSpPr>
            <p:cNvPr id="53" name="TextBox 52"/>
            <p:cNvSpPr txBox="1"/>
            <p:nvPr/>
          </p:nvSpPr>
          <p:spPr>
            <a:xfrm>
              <a:off x="952499" y="3212069"/>
              <a:ext cx="1303447" cy="476370"/>
            </a:xfrm>
            <a:prstGeom prst="rect">
              <a:avLst/>
            </a:prstGeom>
            <a:noFill/>
          </p:spPr>
          <p:txBody>
            <a:bodyPr wrap="none" rtlCol="0">
              <a:spAutoFit/>
            </a:bodyPr>
            <a:lstStyle/>
            <a:p>
              <a:r>
                <a:rPr lang="en-US" sz="1400" dirty="0" smtClean="0"/>
                <a:t>Firewall</a:t>
              </a:r>
              <a:endParaRPr lang="en-US" sz="1400" dirty="0"/>
            </a:p>
          </p:txBody>
        </p:sp>
        <p:pic>
          <p:nvPicPr>
            <p:cNvPr id="54" name="Picture 53" descr="06-17c.png"/>
            <p:cNvPicPr>
              <a:picLocks noChangeAspect="1"/>
            </p:cNvPicPr>
            <p:nvPr/>
          </p:nvPicPr>
          <p:blipFill>
            <a:blip r:embed="rId6" cstate="print"/>
            <a:stretch>
              <a:fillRect/>
            </a:stretch>
          </p:blipFill>
          <p:spPr>
            <a:xfrm>
              <a:off x="5181600" y="5410200"/>
              <a:ext cx="1148898" cy="798576"/>
            </a:xfrm>
            <a:prstGeom prst="rect">
              <a:avLst/>
            </a:prstGeom>
          </p:spPr>
        </p:pic>
        <p:pic>
          <p:nvPicPr>
            <p:cNvPr id="55" name="Picture 54" descr="06-17c.png"/>
            <p:cNvPicPr>
              <a:picLocks noChangeAspect="1"/>
            </p:cNvPicPr>
            <p:nvPr/>
          </p:nvPicPr>
          <p:blipFill>
            <a:blip r:embed="rId6" cstate="print"/>
            <a:stretch>
              <a:fillRect/>
            </a:stretch>
          </p:blipFill>
          <p:spPr>
            <a:xfrm>
              <a:off x="6394902" y="5410200"/>
              <a:ext cx="1148898" cy="798576"/>
            </a:xfrm>
            <a:prstGeom prst="rect">
              <a:avLst/>
            </a:prstGeom>
          </p:spPr>
        </p:pic>
        <p:pic>
          <p:nvPicPr>
            <p:cNvPr id="56" name="Picture 55" descr="06-17c.png"/>
            <p:cNvPicPr>
              <a:picLocks noChangeAspect="1"/>
            </p:cNvPicPr>
            <p:nvPr/>
          </p:nvPicPr>
          <p:blipFill>
            <a:blip r:embed="rId6" cstate="print"/>
            <a:stretch>
              <a:fillRect/>
            </a:stretch>
          </p:blipFill>
          <p:spPr>
            <a:xfrm>
              <a:off x="7614102" y="5410200"/>
              <a:ext cx="1148898" cy="798576"/>
            </a:xfrm>
            <a:prstGeom prst="rect">
              <a:avLst/>
            </a:prstGeom>
          </p:spPr>
        </p:pic>
      </p:grpSp>
    </p:spTree>
    <p:extLst>
      <p:ext uri="{BB962C8B-B14F-4D97-AF65-F5344CB8AC3E}">
        <p14:creationId xmlns:p14="http://schemas.microsoft.com/office/powerpoint/2010/main" val="55851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lgn="ct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FFFFFF"/>
                </a:solidFill>
                <a:latin typeface="Calibri" pitchFamily="32" charset="0"/>
              </a:rPr>
              <a:t>Name Servers</a:t>
            </a:r>
          </a:p>
        </p:txBody>
      </p:sp>
      <p:sp>
        <p:nvSpPr>
          <p:cNvPr id="5122" name="Text Box 2"/>
          <p:cNvSpPr txBox="1">
            <a:spLocks noChangeArrowheads="1"/>
          </p:cNvSpPr>
          <p:nvPr/>
        </p:nvSpPr>
        <p:spPr bwMode="auto">
          <a:xfrm>
            <a:off x="457200" y="1371600"/>
            <a:ext cx="8229600" cy="4981575"/>
          </a:xfrm>
          <a:prstGeom prst="rect">
            <a:avLst/>
          </a:prstGeom>
          <a:noFill/>
          <a:ln w="9525">
            <a:noFill/>
            <a:round/>
            <a:headEnd/>
            <a:tailEnd/>
          </a:ln>
          <a:effectLst/>
        </p:spPr>
        <p:txBody>
          <a:bodyPr/>
          <a:lstStyle/>
          <a:p>
            <a:pPr marL="336550" indent="-336550" eaLnBrk="1" hangingPunct="1">
              <a:lnSpc>
                <a:spcPct val="90000"/>
              </a:lnSpc>
              <a:spcBef>
                <a:spcPts val="6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a:solidFill>
                  <a:srgbClr val="FFFFFF"/>
                </a:solidFill>
                <a:latin typeface="Calibri" pitchFamily="32" charset="0"/>
              </a:rPr>
              <a:t>Domain names:</a:t>
            </a:r>
          </a:p>
          <a:p>
            <a:pPr marL="736600" lvl="1" indent="-279400" eaLnBrk="1" hangingPunct="1">
              <a:lnSpc>
                <a:spcPct val="90000"/>
              </a:lnSpc>
              <a:spcBef>
                <a:spcPts val="5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a:solidFill>
                  <a:srgbClr val="FFFFFF"/>
                </a:solidFill>
                <a:latin typeface="Calibri" pitchFamily="32" charset="0"/>
              </a:rPr>
              <a:t>Two or more labels, separated by dots (e.g., cs166.net)</a:t>
            </a:r>
          </a:p>
          <a:p>
            <a:pPr marL="736600" lvl="1" indent="-279400" eaLnBrk="1" hangingPunct="1">
              <a:lnSpc>
                <a:spcPct val="90000"/>
              </a:lnSpc>
              <a:spcBef>
                <a:spcPts val="5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a:solidFill>
                  <a:srgbClr val="FFFFFF"/>
                </a:solidFill>
                <a:latin typeface="Calibri" pitchFamily="32" charset="0"/>
              </a:rPr>
              <a:t>Rightmost label is the </a:t>
            </a:r>
            <a:r>
              <a:rPr lang="en-US" sz="2000">
                <a:solidFill>
                  <a:srgbClr val="F79646"/>
                </a:solidFill>
                <a:latin typeface="Calibri" pitchFamily="32" charset="0"/>
              </a:rPr>
              <a:t>top-level domain</a:t>
            </a:r>
            <a:r>
              <a:rPr lang="en-US" sz="2000">
                <a:solidFill>
                  <a:srgbClr val="FFFFFF"/>
                </a:solidFill>
                <a:latin typeface="Calibri" pitchFamily="32" charset="0"/>
              </a:rPr>
              <a:t> (TLD)</a:t>
            </a:r>
          </a:p>
          <a:p>
            <a:pPr marL="336550" indent="-336550" eaLnBrk="1" hangingPunct="1">
              <a:lnSpc>
                <a:spcPct val="90000"/>
              </a:lnSpc>
              <a:spcBef>
                <a:spcPts val="6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a:solidFill>
                  <a:srgbClr val="FFFFFF"/>
                </a:solidFill>
                <a:latin typeface="Calibri" pitchFamily="32" charset="0"/>
              </a:rPr>
              <a:t>Hierarchy of </a:t>
            </a:r>
            <a:r>
              <a:rPr lang="en-US" sz="2400">
                <a:solidFill>
                  <a:srgbClr val="F79646"/>
                </a:solidFill>
                <a:latin typeface="Calibri" pitchFamily="32" charset="0"/>
              </a:rPr>
              <a:t>authoritative name servers</a:t>
            </a:r>
          </a:p>
          <a:p>
            <a:pPr marL="736600" lvl="1" indent="-279400" eaLnBrk="1" hangingPunct="1">
              <a:lnSpc>
                <a:spcPct val="90000"/>
              </a:lnSpc>
              <a:spcBef>
                <a:spcPts val="5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a:solidFill>
                  <a:srgbClr val="FFFFFF"/>
                </a:solidFill>
                <a:latin typeface="Calibri" pitchFamily="32" charset="0"/>
              </a:rPr>
              <a:t>Information about root domain</a:t>
            </a:r>
          </a:p>
          <a:p>
            <a:pPr marL="736600" lvl="1" indent="-279400" eaLnBrk="1" hangingPunct="1">
              <a:lnSpc>
                <a:spcPct val="90000"/>
              </a:lnSpc>
              <a:spcBef>
                <a:spcPts val="5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a:solidFill>
                  <a:srgbClr val="FFFFFF"/>
                </a:solidFill>
                <a:latin typeface="Calibri" pitchFamily="32" charset="0"/>
              </a:rPr>
              <a:t>Information about its subdomains (A records) or references to other name servers (NS records)</a:t>
            </a:r>
          </a:p>
          <a:p>
            <a:pPr marL="336550" indent="-336550" eaLnBrk="1" hangingPunct="1">
              <a:lnSpc>
                <a:spcPct val="90000"/>
              </a:lnSpc>
              <a:spcBef>
                <a:spcPts val="6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a:solidFill>
                  <a:srgbClr val="FFFFFF"/>
                </a:solidFill>
                <a:latin typeface="Calibri" pitchFamily="32" charset="0"/>
              </a:rPr>
              <a:t>The authoritative name server hierarchy matches the domain hierarchy: root servers point to DNS servers for TLDs, etc.</a:t>
            </a:r>
          </a:p>
          <a:p>
            <a:pPr marL="336550" indent="-336550" eaLnBrk="1" hangingPunct="1">
              <a:lnSpc>
                <a:spcPct val="90000"/>
              </a:lnSpc>
              <a:spcBef>
                <a:spcPts val="6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a:solidFill>
                  <a:srgbClr val="FFFFFF"/>
                </a:solidFill>
                <a:latin typeface="Calibri" pitchFamily="32" charset="0"/>
              </a:rPr>
              <a:t>Root servers, and servers for TLDs change infrequently</a:t>
            </a:r>
          </a:p>
          <a:p>
            <a:pPr marL="336550" indent="-336550" eaLnBrk="1" hangingPunct="1">
              <a:lnSpc>
                <a:spcPct val="90000"/>
              </a:lnSpc>
              <a:spcBef>
                <a:spcPts val="600"/>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a:solidFill>
                  <a:srgbClr val="FFFFFF"/>
                </a:solidFill>
                <a:latin typeface="Calibri" pitchFamily="32" charset="0"/>
              </a:rPr>
              <a:t>DNS servers refer to other DNS servers by name, not by IP: sometimes must bootstrap by providing an IP along with a name, called a glue record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a:t>An IDS is designed to detect a number of threats, including the following:</a:t>
            </a:r>
          </a:p>
          <a:p>
            <a:pPr lvl="1"/>
            <a:r>
              <a:rPr lang="en-US" dirty="0"/>
              <a:t> </a:t>
            </a:r>
            <a:r>
              <a:rPr lang="en-US" b="1" dirty="0"/>
              <a:t>masquerader: </a:t>
            </a:r>
            <a:r>
              <a:rPr lang="en-US" dirty="0"/>
              <a:t>an attacker who is falsely using the identity </a:t>
            </a:r>
            <a:r>
              <a:rPr lang="en-US" dirty="0" smtClean="0"/>
              <a:t>and/or credentials </a:t>
            </a:r>
            <a:r>
              <a:rPr lang="en-US" dirty="0"/>
              <a:t>of a legitimate user to gain access to a computer </a:t>
            </a:r>
            <a:r>
              <a:rPr lang="en-US" dirty="0" smtClean="0"/>
              <a:t>system or </a:t>
            </a:r>
            <a:r>
              <a:rPr lang="en-US" dirty="0"/>
              <a:t>network</a:t>
            </a:r>
          </a:p>
          <a:p>
            <a:pPr lvl="1"/>
            <a:r>
              <a:rPr lang="en-US" dirty="0"/>
              <a:t> </a:t>
            </a:r>
            <a:r>
              <a:rPr lang="en-US" b="1" dirty="0"/>
              <a:t>Misfeasor: </a:t>
            </a:r>
            <a:r>
              <a:rPr lang="en-US" dirty="0"/>
              <a:t>a legitimate user who performs actions he is not </a:t>
            </a:r>
            <a:r>
              <a:rPr lang="en-US" dirty="0" smtClean="0"/>
              <a:t>authorized to </a:t>
            </a:r>
            <a:r>
              <a:rPr lang="en-US" dirty="0"/>
              <a:t>do</a:t>
            </a:r>
          </a:p>
          <a:p>
            <a:pPr lvl="1"/>
            <a:r>
              <a:rPr lang="en-US" dirty="0"/>
              <a:t> </a:t>
            </a:r>
            <a:r>
              <a:rPr lang="en-US" b="1" dirty="0"/>
              <a:t>Clandestine user: </a:t>
            </a:r>
            <a:r>
              <a:rPr lang="en-US" dirty="0"/>
              <a:t>a user who tries to block or cover up his actions </a:t>
            </a:r>
            <a:r>
              <a:rPr lang="en-US" dirty="0" smtClean="0"/>
              <a:t>by deleting </a:t>
            </a:r>
            <a:r>
              <a:rPr lang="en-US" dirty="0"/>
              <a:t>audit files and/or system logs</a:t>
            </a:r>
          </a:p>
          <a:p>
            <a:r>
              <a:rPr lang="en-US" dirty="0"/>
              <a:t>In addition, an IDS is designed to detect automated attacks and threats</a:t>
            </a:r>
            <a:r>
              <a:rPr lang="en-US" dirty="0" smtClean="0"/>
              <a:t>, including </a:t>
            </a:r>
            <a:r>
              <a:rPr lang="en-US" dirty="0"/>
              <a:t>the following:</a:t>
            </a:r>
          </a:p>
          <a:p>
            <a:pPr lvl="1"/>
            <a:r>
              <a:rPr lang="en-US" dirty="0"/>
              <a:t> </a:t>
            </a:r>
            <a:r>
              <a:rPr lang="en-US" b="1" dirty="0"/>
              <a:t>port scans: </a:t>
            </a:r>
            <a:r>
              <a:rPr lang="en-US" dirty="0"/>
              <a:t>information gathering intended to determine which </a:t>
            </a:r>
            <a:r>
              <a:rPr lang="en-US" dirty="0" smtClean="0"/>
              <a:t>ports on </a:t>
            </a:r>
            <a:r>
              <a:rPr lang="en-US" dirty="0"/>
              <a:t>a host are open for TCP </a:t>
            </a:r>
            <a:r>
              <a:rPr lang="en-US" dirty="0" smtClean="0"/>
              <a:t>connections</a:t>
            </a:r>
            <a:endParaRPr lang="en-US" dirty="0"/>
          </a:p>
          <a:p>
            <a:pPr lvl="1"/>
            <a:r>
              <a:rPr lang="en-US" dirty="0"/>
              <a:t> </a:t>
            </a:r>
            <a:r>
              <a:rPr lang="en-US" b="1" dirty="0"/>
              <a:t>Denial-of-service attacks: </a:t>
            </a:r>
            <a:r>
              <a:rPr lang="en-US" dirty="0"/>
              <a:t>network attacks meant to overwhelm </a:t>
            </a:r>
            <a:r>
              <a:rPr lang="en-US" dirty="0" smtClean="0"/>
              <a:t>a host </a:t>
            </a:r>
            <a:r>
              <a:rPr lang="en-US" dirty="0"/>
              <a:t>and shut out legitimate </a:t>
            </a:r>
            <a:r>
              <a:rPr lang="en-US" dirty="0" smtClean="0"/>
              <a:t>accesses</a:t>
            </a:r>
            <a:endParaRPr lang="en-US" dirty="0"/>
          </a:p>
          <a:p>
            <a:pPr lvl="1"/>
            <a:r>
              <a:rPr lang="en-US" dirty="0"/>
              <a:t> </a:t>
            </a:r>
            <a:r>
              <a:rPr lang="en-US" b="1" dirty="0"/>
              <a:t>Malware attacks: </a:t>
            </a:r>
            <a:r>
              <a:rPr lang="en-US" dirty="0"/>
              <a:t>replicating malicious software attacks, such </a:t>
            </a:r>
            <a:r>
              <a:rPr lang="en-US" dirty="0" smtClean="0"/>
              <a:t>as Trojan </a:t>
            </a:r>
            <a:r>
              <a:rPr lang="en-US" dirty="0"/>
              <a:t>horses, computer worms, viruses, etc. </a:t>
            </a:r>
          </a:p>
          <a:p>
            <a:pPr lvl="1"/>
            <a:r>
              <a:rPr lang="en-US" dirty="0"/>
              <a:t> </a:t>
            </a:r>
            <a:r>
              <a:rPr lang="en-US" b="1" dirty="0"/>
              <a:t>ARP spoofing: </a:t>
            </a:r>
            <a:r>
              <a:rPr lang="en-US" dirty="0"/>
              <a:t>an attempt to redirect IP traffic in a local-area </a:t>
            </a:r>
            <a:r>
              <a:rPr lang="en-US" dirty="0" smtClean="0"/>
              <a:t>network</a:t>
            </a:r>
            <a:endParaRPr lang="en-US" dirty="0"/>
          </a:p>
          <a:p>
            <a:pPr lvl="1"/>
            <a:r>
              <a:rPr lang="en-US" dirty="0"/>
              <a:t> </a:t>
            </a:r>
            <a:r>
              <a:rPr lang="en-US" b="1" dirty="0"/>
              <a:t>DNS cache poisoning: </a:t>
            </a:r>
            <a:r>
              <a:rPr lang="en-US" dirty="0"/>
              <a:t>a </a:t>
            </a:r>
            <a:r>
              <a:rPr lang="en-US" dirty="0" err="1"/>
              <a:t>pharming</a:t>
            </a:r>
            <a:r>
              <a:rPr lang="en-US" dirty="0"/>
              <a:t> attack directed at changing a </a:t>
            </a:r>
            <a:r>
              <a:rPr lang="en-US" dirty="0" smtClean="0"/>
              <a:t>host’s DNS </a:t>
            </a:r>
            <a:r>
              <a:rPr lang="en-US" dirty="0"/>
              <a:t>cache to create a falsified domain-name/IP-address association</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40</a:t>
            </a:fld>
            <a:endParaRPr lang="en-US"/>
          </a:p>
        </p:txBody>
      </p:sp>
    </p:spTree>
    <p:extLst>
      <p:ext uri="{BB962C8B-B14F-4D97-AF65-F5344CB8AC3E}">
        <p14:creationId xmlns:p14="http://schemas.microsoft.com/office/powerpoint/2010/main" val="3907878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Possible Alarm Outcomes</a:t>
            </a:r>
            <a:endParaRPr lang="en-US" dirty="0"/>
          </a:p>
        </p:txBody>
      </p:sp>
      <p:sp>
        <p:nvSpPr>
          <p:cNvPr id="3" name="Content Placeholder 2"/>
          <p:cNvSpPr>
            <a:spLocks noGrp="1"/>
          </p:cNvSpPr>
          <p:nvPr>
            <p:ph idx="1"/>
          </p:nvPr>
        </p:nvSpPr>
        <p:spPr>
          <a:xfrm>
            <a:off x="609600" y="1143000"/>
            <a:ext cx="8229600" cy="762000"/>
          </a:xfrm>
        </p:spPr>
        <p:txBody>
          <a:bodyPr>
            <a:normAutofit/>
          </a:bodyPr>
          <a:lstStyle/>
          <a:p>
            <a:r>
              <a:rPr lang="en-US" sz="2800" dirty="0" smtClean="0"/>
              <a:t>Alarms can be sounded (positive) or not (negative)</a:t>
            </a:r>
            <a:endParaRPr lang="en-US" sz="2800" dirty="0"/>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41</a:t>
            </a:fld>
            <a:endParaRPr lang="en-US"/>
          </a:p>
        </p:txBody>
      </p:sp>
      <p:grpSp>
        <p:nvGrpSpPr>
          <p:cNvPr id="20" name="Group 19"/>
          <p:cNvGrpSpPr/>
          <p:nvPr/>
        </p:nvGrpSpPr>
        <p:grpSpPr>
          <a:xfrm>
            <a:off x="1348663" y="1752600"/>
            <a:ext cx="6224404" cy="4953000"/>
            <a:chOff x="717455" y="76200"/>
            <a:chExt cx="7581006" cy="6248400"/>
          </a:xfrm>
        </p:grpSpPr>
        <p:sp>
          <p:nvSpPr>
            <p:cNvPr id="5" name="Rectangle 4"/>
            <p:cNvSpPr/>
            <p:nvPr/>
          </p:nvSpPr>
          <p:spPr>
            <a:xfrm>
              <a:off x="2209800" y="533400"/>
              <a:ext cx="5867400" cy="28956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2209800" y="3429000"/>
              <a:ext cx="5867400" cy="28956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7" name="Straight Connector 6"/>
            <p:cNvCxnSpPr>
              <a:stCxn id="5" idx="0"/>
              <a:endCxn id="6" idx="2"/>
            </p:cNvCxnSpPr>
            <p:nvPr/>
          </p:nvCxnSpPr>
          <p:spPr>
            <a:xfrm rot="16200000" flipH="1">
              <a:off x="2247900" y="3429000"/>
              <a:ext cx="5791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43199" y="76200"/>
              <a:ext cx="2146129" cy="441498"/>
            </a:xfrm>
            <a:prstGeom prst="rect">
              <a:avLst/>
            </a:prstGeom>
            <a:noFill/>
          </p:spPr>
          <p:txBody>
            <a:bodyPr wrap="none" rtlCol="0">
              <a:spAutoFit/>
            </a:bodyPr>
            <a:lstStyle/>
            <a:p>
              <a:r>
                <a:rPr lang="en-US" sz="1800" dirty="0" smtClean="0"/>
                <a:t>Intrusion Attack</a:t>
              </a:r>
              <a:endParaRPr lang="en-US" sz="1800" dirty="0"/>
            </a:p>
          </p:txBody>
        </p:sp>
        <p:sp>
          <p:nvSpPr>
            <p:cNvPr id="9" name="TextBox 8"/>
            <p:cNvSpPr txBox="1"/>
            <p:nvPr/>
          </p:nvSpPr>
          <p:spPr>
            <a:xfrm>
              <a:off x="5714999" y="76200"/>
              <a:ext cx="2583462" cy="441498"/>
            </a:xfrm>
            <a:prstGeom prst="rect">
              <a:avLst/>
            </a:prstGeom>
            <a:noFill/>
          </p:spPr>
          <p:txBody>
            <a:bodyPr wrap="none" rtlCol="0">
              <a:spAutoFit/>
            </a:bodyPr>
            <a:lstStyle/>
            <a:p>
              <a:r>
                <a:rPr lang="en-US" sz="1800" dirty="0" smtClean="0"/>
                <a:t>No Intrusion Attack</a:t>
              </a:r>
              <a:endParaRPr lang="en-US" sz="1800" dirty="0"/>
            </a:p>
          </p:txBody>
        </p:sp>
        <p:sp>
          <p:nvSpPr>
            <p:cNvPr id="10" name="TextBox 9"/>
            <p:cNvSpPr txBox="1"/>
            <p:nvPr/>
          </p:nvSpPr>
          <p:spPr>
            <a:xfrm>
              <a:off x="717455" y="1676400"/>
              <a:ext cx="1349482" cy="766513"/>
            </a:xfrm>
            <a:prstGeom prst="rect">
              <a:avLst/>
            </a:prstGeom>
            <a:noFill/>
          </p:spPr>
          <p:txBody>
            <a:bodyPr wrap="none" rtlCol="0">
              <a:spAutoFit/>
            </a:bodyPr>
            <a:lstStyle/>
            <a:p>
              <a:pPr algn="ctr"/>
              <a:r>
                <a:rPr lang="en-US" sz="1800" dirty="0" smtClean="0"/>
                <a:t>Alarm</a:t>
              </a:r>
            </a:p>
            <a:p>
              <a:pPr algn="ctr"/>
              <a:r>
                <a:rPr lang="en-US" sz="1800" dirty="0" smtClean="0"/>
                <a:t>Sounded</a:t>
              </a:r>
              <a:endParaRPr lang="en-US" sz="1800" dirty="0"/>
            </a:p>
          </p:txBody>
        </p:sp>
        <p:sp>
          <p:nvSpPr>
            <p:cNvPr id="11" name="TextBox 10"/>
            <p:cNvSpPr txBox="1"/>
            <p:nvPr/>
          </p:nvSpPr>
          <p:spPr>
            <a:xfrm>
              <a:off x="717455" y="4267200"/>
              <a:ext cx="1349482" cy="1091530"/>
            </a:xfrm>
            <a:prstGeom prst="rect">
              <a:avLst/>
            </a:prstGeom>
            <a:noFill/>
          </p:spPr>
          <p:txBody>
            <a:bodyPr wrap="none" rtlCol="0">
              <a:spAutoFit/>
            </a:bodyPr>
            <a:lstStyle/>
            <a:p>
              <a:pPr algn="ctr"/>
              <a:r>
                <a:rPr lang="en-US" sz="1800" dirty="0" smtClean="0"/>
                <a:t>No</a:t>
              </a:r>
            </a:p>
            <a:p>
              <a:pPr algn="ctr"/>
              <a:r>
                <a:rPr lang="en-US" sz="1800" dirty="0" smtClean="0"/>
                <a:t>Alarm</a:t>
              </a:r>
            </a:p>
            <a:p>
              <a:pPr algn="ctr"/>
              <a:r>
                <a:rPr lang="en-US" sz="1800" dirty="0" smtClean="0"/>
                <a:t>Sounded</a:t>
              </a:r>
              <a:endParaRPr lang="en-US" sz="1800" dirty="0"/>
            </a:p>
          </p:txBody>
        </p:sp>
        <p:sp>
          <p:nvSpPr>
            <p:cNvPr id="12" name="TextBox 11"/>
            <p:cNvSpPr txBox="1"/>
            <p:nvPr/>
          </p:nvSpPr>
          <p:spPr>
            <a:xfrm>
              <a:off x="2895599" y="3048000"/>
              <a:ext cx="1854444" cy="441498"/>
            </a:xfrm>
            <a:prstGeom prst="rect">
              <a:avLst/>
            </a:prstGeom>
            <a:noFill/>
          </p:spPr>
          <p:txBody>
            <a:bodyPr wrap="none" rtlCol="0">
              <a:spAutoFit/>
            </a:bodyPr>
            <a:lstStyle/>
            <a:p>
              <a:r>
                <a:rPr lang="en-US" sz="1800" dirty="0" smtClean="0"/>
                <a:t>True Positive</a:t>
              </a:r>
              <a:endParaRPr lang="en-US" sz="1800" dirty="0"/>
            </a:p>
          </p:txBody>
        </p:sp>
        <p:sp>
          <p:nvSpPr>
            <p:cNvPr id="13" name="TextBox 12"/>
            <p:cNvSpPr txBox="1"/>
            <p:nvPr/>
          </p:nvSpPr>
          <p:spPr>
            <a:xfrm>
              <a:off x="6019799" y="3048000"/>
              <a:ext cx="1974243" cy="441498"/>
            </a:xfrm>
            <a:prstGeom prst="rect">
              <a:avLst/>
            </a:prstGeom>
            <a:noFill/>
          </p:spPr>
          <p:txBody>
            <a:bodyPr wrap="none" rtlCol="0">
              <a:spAutoFit/>
            </a:bodyPr>
            <a:lstStyle/>
            <a:p>
              <a:r>
                <a:rPr lang="en-US" sz="1800" dirty="0" smtClean="0"/>
                <a:t>False Positive</a:t>
              </a:r>
              <a:endParaRPr lang="en-US" sz="1800" dirty="0"/>
            </a:p>
          </p:txBody>
        </p:sp>
        <p:sp>
          <p:nvSpPr>
            <p:cNvPr id="14" name="TextBox 13"/>
            <p:cNvSpPr txBox="1"/>
            <p:nvPr/>
          </p:nvSpPr>
          <p:spPr>
            <a:xfrm>
              <a:off x="5943599" y="5791200"/>
              <a:ext cx="1979396" cy="441498"/>
            </a:xfrm>
            <a:prstGeom prst="rect">
              <a:avLst/>
            </a:prstGeom>
            <a:noFill/>
          </p:spPr>
          <p:txBody>
            <a:bodyPr wrap="none" rtlCol="0">
              <a:spAutoFit/>
            </a:bodyPr>
            <a:lstStyle/>
            <a:p>
              <a:r>
                <a:rPr lang="en-US" sz="1800" dirty="0" smtClean="0"/>
                <a:t>True Negative</a:t>
              </a:r>
              <a:endParaRPr lang="en-US" sz="1800" dirty="0"/>
            </a:p>
          </p:txBody>
        </p:sp>
        <p:sp>
          <p:nvSpPr>
            <p:cNvPr id="15" name="TextBox 14"/>
            <p:cNvSpPr txBox="1"/>
            <p:nvPr/>
          </p:nvSpPr>
          <p:spPr>
            <a:xfrm>
              <a:off x="2819399" y="5791200"/>
              <a:ext cx="2099195" cy="441498"/>
            </a:xfrm>
            <a:prstGeom prst="rect">
              <a:avLst/>
            </a:prstGeom>
            <a:noFill/>
          </p:spPr>
          <p:txBody>
            <a:bodyPr wrap="none" rtlCol="0">
              <a:spAutoFit/>
            </a:bodyPr>
            <a:lstStyle/>
            <a:p>
              <a:r>
                <a:rPr lang="en-US" sz="1800" dirty="0" smtClean="0"/>
                <a:t>False Negative</a:t>
              </a:r>
              <a:endParaRPr lang="en-US" sz="1800" dirty="0"/>
            </a:p>
          </p:txBody>
        </p:sp>
        <p:pic>
          <p:nvPicPr>
            <p:cNvPr id="16" name="Picture 15" descr="06-18a.png"/>
            <p:cNvPicPr>
              <a:picLocks noChangeAspect="1"/>
            </p:cNvPicPr>
            <p:nvPr/>
          </p:nvPicPr>
          <p:blipFill>
            <a:blip r:embed="rId2" cstate="print"/>
            <a:stretch>
              <a:fillRect/>
            </a:stretch>
          </p:blipFill>
          <p:spPr>
            <a:xfrm>
              <a:off x="2438400" y="609600"/>
              <a:ext cx="2484125" cy="2417069"/>
            </a:xfrm>
            <a:prstGeom prst="rect">
              <a:avLst/>
            </a:prstGeom>
          </p:spPr>
        </p:pic>
        <p:pic>
          <p:nvPicPr>
            <p:cNvPr id="17" name="Picture 16" descr="06-18b.png"/>
            <p:cNvPicPr>
              <a:picLocks noChangeAspect="1"/>
            </p:cNvPicPr>
            <p:nvPr/>
          </p:nvPicPr>
          <p:blipFill>
            <a:blip r:embed="rId3" cstate="print"/>
            <a:stretch>
              <a:fillRect/>
            </a:stretch>
          </p:blipFill>
          <p:spPr>
            <a:xfrm>
              <a:off x="5257800" y="658085"/>
              <a:ext cx="2758446" cy="2362205"/>
            </a:xfrm>
            <a:prstGeom prst="rect">
              <a:avLst/>
            </a:prstGeom>
          </p:spPr>
        </p:pic>
        <p:pic>
          <p:nvPicPr>
            <p:cNvPr id="18" name="Picture 17" descr="06-18c.png"/>
            <p:cNvPicPr>
              <a:picLocks noChangeAspect="1"/>
            </p:cNvPicPr>
            <p:nvPr/>
          </p:nvPicPr>
          <p:blipFill>
            <a:blip r:embed="rId4" cstate="print"/>
            <a:stretch>
              <a:fillRect/>
            </a:stretch>
          </p:blipFill>
          <p:spPr>
            <a:xfrm>
              <a:off x="2819400" y="3581400"/>
              <a:ext cx="1551435" cy="2161036"/>
            </a:xfrm>
            <a:prstGeom prst="rect">
              <a:avLst/>
            </a:prstGeom>
          </p:spPr>
        </p:pic>
        <p:pic>
          <p:nvPicPr>
            <p:cNvPr id="19" name="Picture 18" descr="06-18d.png"/>
            <p:cNvPicPr>
              <a:picLocks noChangeAspect="1"/>
            </p:cNvPicPr>
            <p:nvPr/>
          </p:nvPicPr>
          <p:blipFill>
            <a:blip r:embed="rId5" cstate="print"/>
            <a:stretch>
              <a:fillRect/>
            </a:stretch>
          </p:blipFill>
          <p:spPr>
            <a:xfrm>
              <a:off x="5262489" y="3657600"/>
              <a:ext cx="2692526" cy="1911378"/>
            </a:xfrm>
            <a:prstGeom prst="rect">
              <a:avLst/>
            </a:prstGeom>
          </p:spPr>
        </p:pic>
      </p:grpSp>
    </p:spTree>
    <p:extLst>
      <p:ext uri="{BB962C8B-B14F-4D97-AF65-F5344CB8AC3E}">
        <p14:creationId xmlns:p14="http://schemas.microsoft.com/office/powerpoint/2010/main" val="2252433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Base-Rate Fallacy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a:t>
            </a:r>
            <a:r>
              <a:rPr lang="en-US" dirty="0"/>
              <a:t>difficult to create an intrusion detection system with </a:t>
            </a:r>
            <a:r>
              <a:rPr lang="en-US" dirty="0" smtClean="0"/>
              <a:t>the desirable </a:t>
            </a:r>
            <a:r>
              <a:rPr lang="en-US" dirty="0"/>
              <a:t>properties of having both a high true-positive rate and a low </a:t>
            </a:r>
            <a:r>
              <a:rPr lang="en-US" dirty="0" smtClean="0"/>
              <a:t>false-negative rate.</a:t>
            </a:r>
          </a:p>
          <a:p>
            <a:r>
              <a:rPr lang="en-US" dirty="0"/>
              <a:t>If the number of actual intrusions is relatively small compared to </a:t>
            </a:r>
            <a:r>
              <a:rPr lang="en-US" dirty="0" smtClean="0"/>
              <a:t>the amount </a:t>
            </a:r>
            <a:r>
              <a:rPr lang="en-US" dirty="0"/>
              <a:t>of data being analyzed, then the effectiveness of an </a:t>
            </a:r>
            <a:r>
              <a:rPr lang="en-US" dirty="0" smtClean="0"/>
              <a:t>intrusion detection </a:t>
            </a:r>
            <a:r>
              <a:rPr lang="en-US" dirty="0"/>
              <a:t>system can be reduced. </a:t>
            </a:r>
            <a:endParaRPr lang="en-US" dirty="0" smtClean="0"/>
          </a:p>
          <a:p>
            <a:r>
              <a:rPr lang="en-US" dirty="0" smtClean="0"/>
              <a:t>In </a:t>
            </a:r>
            <a:r>
              <a:rPr lang="en-US" dirty="0"/>
              <a:t>particular, the effectiveness of </a:t>
            </a:r>
            <a:r>
              <a:rPr lang="en-US" dirty="0" smtClean="0"/>
              <a:t>some IDSs </a:t>
            </a:r>
            <a:r>
              <a:rPr lang="en-US" dirty="0"/>
              <a:t>can be misinterpreted due to a statistical error known as the </a:t>
            </a:r>
            <a:r>
              <a:rPr lang="en-US" b="1" dirty="0" smtClean="0"/>
              <a:t>base-rate fallacy</a:t>
            </a:r>
            <a:r>
              <a:rPr lang="en-US" b="1" dirty="0"/>
              <a:t>. </a:t>
            </a:r>
            <a:endParaRPr lang="en-US" b="1" dirty="0" smtClean="0"/>
          </a:p>
          <a:p>
            <a:r>
              <a:rPr lang="en-US" dirty="0" smtClean="0"/>
              <a:t>This </a:t>
            </a:r>
            <a:r>
              <a:rPr lang="en-US" dirty="0"/>
              <a:t>type of error occurs when the probability of some </a:t>
            </a:r>
            <a:r>
              <a:rPr lang="en-US" dirty="0" smtClean="0"/>
              <a:t>conditional event </a:t>
            </a:r>
            <a:r>
              <a:rPr lang="en-US" dirty="0"/>
              <a:t>is assessed without considering the “base rate” of that event.</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42</a:t>
            </a:fld>
            <a:endParaRPr lang="en-US"/>
          </a:p>
        </p:txBody>
      </p:sp>
    </p:spTree>
    <p:extLst>
      <p:ext uri="{BB962C8B-B14F-4D97-AF65-F5344CB8AC3E}">
        <p14:creationId xmlns:p14="http://schemas.microsoft.com/office/powerpoint/2010/main" val="410597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Base-Rate Fallacy Example</a:t>
            </a:r>
            <a:endParaRPr lang="en-US" dirty="0"/>
          </a:p>
        </p:txBody>
      </p:sp>
      <p:sp>
        <p:nvSpPr>
          <p:cNvPr id="3" name="Content Placeholder 2"/>
          <p:cNvSpPr>
            <a:spLocks noGrp="1"/>
          </p:cNvSpPr>
          <p:nvPr>
            <p:ph idx="1"/>
          </p:nvPr>
        </p:nvSpPr>
        <p:spPr>
          <a:xfrm>
            <a:off x="457200" y="1295400"/>
            <a:ext cx="8229600" cy="5105400"/>
          </a:xfrm>
        </p:spPr>
        <p:txBody>
          <a:bodyPr>
            <a:normAutofit fontScale="70000" lnSpcReduction="20000"/>
          </a:bodyPr>
          <a:lstStyle/>
          <a:p>
            <a:r>
              <a:rPr lang="en-US" dirty="0" smtClean="0"/>
              <a:t>Suppose an IDS is 99% accurate, having a 1% chance of false positives or false negatives. Suppose further…</a:t>
            </a:r>
          </a:p>
          <a:p>
            <a:r>
              <a:rPr lang="en-US" dirty="0" smtClean="0"/>
              <a:t>An </a:t>
            </a:r>
            <a:r>
              <a:rPr lang="en-US" dirty="0"/>
              <a:t>intrusion detection system generates 1,000,100 </a:t>
            </a:r>
            <a:r>
              <a:rPr lang="en-US" dirty="0" smtClean="0"/>
              <a:t>log entries</a:t>
            </a:r>
            <a:r>
              <a:rPr lang="en-US" dirty="0"/>
              <a:t>.</a:t>
            </a:r>
          </a:p>
          <a:p>
            <a:r>
              <a:rPr lang="en-US" dirty="0" smtClean="0"/>
              <a:t>Only </a:t>
            </a:r>
            <a:r>
              <a:rPr lang="en-US" dirty="0"/>
              <a:t>100 of the 1,000,100 entries correspond </a:t>
            </a:r>
            <a:r>
              <a:rPr lang="en-US" dirty="0" smtClean="0"/>
              <a:t>to actual </a:t>
            </a:r>
            <a:r>
              <a:rPr lang="en-US" dirty="0"/>
              <a:t>malicious events.</a:t>
            </a:r>
          </a:p>
          <a:p>
            <a:r>
              <a:rPr lang="en-US" dirty="0" smtClean="0"/>
              <a:t>Because </a:t>
            </a:r>
            <a:r>
              <a:rPr lang="en-US" dirty="0"/>
              <a:t>of the success rate of the IDS, of the 100 malicious events, </a:t>
            </a:r>
            <a:r>
              <a:rPr lang="en-US" dirty="0" smtClean="0"/>
              <a:t>99 will </a:t>
            </a:r>
            <a:r>
              <a:rPr lang="en-US" dirty="0"/>
              <a:t>be detected as malicious, which </a:t>
            </a:r>
            <a:r>
              <a:rPr lang="en-US" dirty="0" smtClean="0"/>
              <a:t>means we have </a:t>
            </a:r>
            <a:r>
              <a:rPr lang="en-US" b="1" dirty="0" smtClean="0"/>
              <a:t>1 false negative.</a:t>
            </a:r>
            <a:endParaRPr lang="en-US" b="1" dirty="0"/>
          </a:p>
          <a:p>
            <a:r>
              <a:rPr lang="en-US" dirty="0" smtClean="0"/>
              <a:t>Nevertheless</a:t>
            </a:r>
            <a:r>
              <a:rPr lang="en-US" dirty="0"/>
              <a:t>, of the 1,000,000 benign events, 10,000 will be </a:t>
            </a:r>
            <a:r>
              <a:rPr lang="en-US" dirty="0" smtClean="0"/>
              <a:t>mistakenly identified </a:t>
            </a:r>
            <a:r>
              <a:rPr lang="en-US" dirty="0"/>
              <a:t>as malicious</a:t>
            </a:r>
            <a:r>
              <a:rPr lang="en-US" dirty="0" smtClean="0"/>
              <a:t>. That is, we have </a:t>
            </a:r>
            <a:r>
              <a:rPr lang="en-US" b="1" dirty="0" smtClean="0"/>
              <a:t>10,000 false positives!</a:t>
            </a:r>
            <a:endParaRPr lang="en-US" b="1" dirty="0"/>
          </a:p>
          <a:p>
            <a:r>
              <a:rPr lang="en-US" dirty="0" smtClean="0"/>
              <a:t>Thus</a:t>
            </a:r>
            <a:r>
              <a:rPr lang="en-US" dirty="0"/>
              <a:t>, there will be 10,099 alarms sounded, 10,000 of which are </a:t>
            </a:r>
            <a:r>
              <a:rPr lang="en-US" dirty="0" smtClean="0"/>
              <a:t>false alarms. That is, roughly 99% of our alarms are false alarms.</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43</a:t>
            </a:fld>
            <a:endParaRPr lang="en-US"/>
          </a:p>
        </p:txBody>
      </p:sp>
    </p:spTree>
    <p:extLst>
      <p:ext uri="{BB962C8B-B14F-4D97-AF65-F5344CB8AC3E}">
        <p14:creationId xmlns:p14="http://schemas.microsoft.com/office/powerpoint/2010/main" val="2510619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Data</a:t>
            </a:r>
            <a:endParaRPr lang="en-US" dirty="0"/>
          </a:p>
        </p:txBody>
      </p:sp>
      <p:sp>
        <p:nvSpPr>
          <p:cNvPr id="3" name="Content Placeholder 2"/>
          <p:cNvSpPr>
            <a:spLocks noGrp="1"/>
          </p:cNvSpPr>
          <p:nvPr>
            <p:ph idx="1"/>
          </p:nvPr>
        </p:nvSpPr>
        <p:spPr>
          <a:xfrm>
            <a:off x="457200" y="1295400"/>
            <a:ext cx="8229600" cy="5181600"/>
          </a:xfrm>
        </p:spPr>
        <p:txBody>
          <a:bodyPr>
            <a:noAutofit/>
          </a:bodyPr>
          <a:lstStyle/>
          <a:p>
            <a:r>
              <a:rPr lang="en-US" sz="2400" dirty="0"/>
              <a:t>In an influential 1987 paper, Dorothy Denning identified several </a:t>
            </a:r>
            <a:r>
              <a:rPr lang="en-US" sz="2400" dirty="0" smtClean="0"/>
              <a:t>fields that </a:t>
            </a:r>
            <a:r>
              <a:rPr lang="en-US" sz="2400" dirty="0"/>
              <a:t>should be included in </a:t>
            </a:r>
            <a:r>
              <a:rPr lang="en-US" sz="2400" dirty="0" smtClean="0"/>
              <a:t>IDS </a:t>
            </a:r>
            <a:r>
              <a:rPr lang="en-US" sz="2400" dirty="0"/>
              <a:t>event records:</a:t>
            </a:r>
          </a:p>
          <a:p>
            <a:pPr lvl="1"/>
            <a:r>
              <a:rPr lang="en-US" sz="2400" b="1" dirty="0" smtClean="0"/>
              <a:t>Subject</a:t>
            </a:r>
            <a:r>
              <a:rPr lang="en-US" sz="2400" b="1" dirty="0"/>
              <a:t>: </a:t>
            </a:r>
            <a:r>
              <a:rPr lang="en-US" sz="2400" dirty="0"/>
              <a:t>the initiator of an action on the target</a:t>
            </a:r>
          </a:p>
          <a:p>
            <a:pPr lvl="1"/>
            <a:r>
              <a:rPr lang="en-US" sz="2400" b="1" dirty="0" smtClean="0"/>
              <a:t>Object</a:t>
            </a:r>
            <a:r>
              <a:rPr lang="en-US" sz="2400" dirty="0"/>
              <a:t>: the resource being targeted, such as a file, command, device</a:t>
            </a:r>
            <a:r>
              <a:rPr lang="en-US" sz="2400" dirty="0" smtClean="0"/>
              <a:t>, or </a:t>
            </a:r>
            <a:r>
              <a:rPr lang="en-US" sz="2400" dirty="0"/>
              <a:t>network protocol</a:t>
            </a:r>
          </a:p>
          <a:p>
            <a:pPr lvl="1"/>
            <a:r>
              <a:rPr lang="en-US" sz="2400" b="1" dirty="0" smtClean="0"/>
              <a:t>Action</a:t>
            </a:r>
            <a:r>
              <a:rPr lang="en-US" sz="2400" b="1" dirty="0"/>
              <a:t>: </a:t>
            </a:r>
            <a:r>
              <a:rPr lang="en-US" sz="2400" dirty="0"/>
              <a:t>the operation being performed by the subject towards </a:t>
            </a:r>
            <a:r>
              <a:rPr lang="en-US" sz="2400" dirty="0" smtClean="0"/>
              <a:t>the object</a:t>
            </a:r>
            <a:endParaRPr lang="en-US" sz="2400" dirty="0"/>
          </a:p>
          <a:p>
            <a:pPr lvl="1"/>
            <a:r>
              <a:rPr lang="en-US" sz="2400" b="1" dirty="0" smtClean="0"/>
              <a:t>Exception-condition</a:t>
            </a:r>
            <a:r>
              <a:rPr lang="en-US" sz="2400" b="1" dirty="0"/>
              <a:t>: </a:t>
            </a:r>
            <a:r>
              <a:rPr lang="en-US" sz="2400" dirty="0"/>
              <a:t>any error message or exception condition </a:t>
            </a:r>
            <a:r>
              <a:rPr lang="en-US" sz="2400" dirty="0" smtClean="0"/>
              <a:t>that was </a:t>
            </a:r>
            <a:r>
              <a:rPr lang="en-US" sz="2400" dirty="0"/>
              <a:t>raised by this action</a:t>
            </a:r>
          </a:p>
          <a:p>
            <a:pPr lvl="1"/>
            <a:r>
              <a:rPr lang="en-US" sz="2400" b="1" dirty="0" smtClean="0"/>
              <a:t>Resource-usage</a:t>
            </a:r>
            <a:r>
              <a:rPr lang="en-US" sz="2400" b="1" dirty="0"/>
              <a:t>: </a:t>
            </a:r>
            <a:r>
              <a:rPr lang="en-US" sz="2400" dirty="0"/>
              <a:t>quantitative items that were expended by the </a:t>
            </a:r>
            <a:r>
              <a:rPr lang="en-US" sz="2400" dirty="0" smtClean="0"/>
              <a:t>system performing </a:t>
            </a:r>
            <a:r>
              <a:rPr lang="en-US" sz="2400" dirty="0"/>
              <a:t>or responding to this action</a:t>
            </a:r>
          </a:p>
          <a:p>
            <a:pPr lvl="1"/>
            <a:r>
              <a:rPr lang="en-US" sz="2400" b="1" dirty="0" smtClean="0"/>
              <a:t>Time-stamp</a:t>
            </a:r>
            <a:r>
              <a:rPr lang="en-US" sz="2400" b="1" dirty="0"/>
              <a:t>: </a:t>
            </a:r>
            <a:r>
              <a:rPr lang="en-US" sz="2400" dirty="0"/>
              <a:t>a unique identifier for the moment in time when </a:t>
            </a:r>
            <a:r>
              <a:rPr lang="en-US" sz="2400" dirty="0" smtClean="0"/>
              <a:t>this action </a:t>
            </a:r>
            <a:r>
              <a:rPr lang="en-US" sz="2400" dirty="0"/>
              <a:t>was initiated</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44</a:t>
            </a:fld>
            <a:endParaRPr lang="en-US"/>
          </a:p>
        </p:txBody>
      </p:sp>
    </p:spTree>
    <p:extLst>
      <p:ext uri="{BB962C8B-B14F-4D97-AF65-F5344CB8AC3E}">
        <p14:creationId xmlns:p14="http://schemas.microsoft.com/office/powerpoint/2010/main" val="362596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Types of Intrusion Detection Systems</a:t>
            </a:r>
            <a:endParaRPr lang="en-US" dirty="0"/>
          </a:p>
        </p:txBody>
      </p:sp>
      <p:sp>
        <p:nvSpPr>
          <p:cNvPr id="3" name="Content Placeholder 2"/>
          <p:cNvSpPr>
            <a:spLocks noGrp="1"/>
          </p:cNvSpPr>
          <p:nvPr>
            <p:ph idx="1"/>
          </p:nvPr>
        </p:nvSpPr>
        <p:spPr>
          <a:xfrm>
            <a:off x="457200" y="1143000"/>
            <a:ext cx="8229600" cy="5334000"/>
          </a:xfrm>
        </p:spPr>
        <p:txBody>
          <a:bodyPr>
            <a:noAutofit/>
          </a:bodyPr>
          <a:lstStyle/>
          <a:p>
            <a:r>
              <a:rPr lang="en-US" sz="2400" b="1" dirty="0"/>
              <a:t>Rule-Based Intrusion </a:t>
            </a:r>
            <a:r>
              <a:rPr lang="en-US" sz="2400" b="1" dirty="0" smtClean="0"/>
              <a:t>Detection</a:t>
            </a:r>
          </a:p>
          <a:p>
            <a:pPr lvl="1"/>
            <a:r>
              <a:rPr lang="en-US" sz="2000" dirty="0" smtClean="0"/>
              <a:t>Rules identify </a:t>
            </a:r>
            <a:r>
              <a:rPr lang="en-US" sz="2000" dirty="0"/>
              <a:t>the types </a:t>
            </a:r>
            <a:r>
              <a:rPr lang="en-US" sz="2000" dirty="0" smtClean="0"/>
              <a:t>of actions </a:t>
            </a:r>
            <a:r>
              <a:rPr lang="en-US" sz="2000" dirty="0"/>
              <a:t>that match certain known profiles for an intrusion attack, in </a:t>
            </a:r>
            <a:r>
              <a:rPr lang="en-US" sz="2000" dirty="0" smtClean="0"/>
              <a:t>which case </a:t>
            </a:r>
            <a:r>
              <a:rPr lang="en-US" sz="2000" dirty="0"/>
              <a:t>the rule would encode a </a:t>
            </a:r>
            <a:r>
              <a:rPr lang="en-US" sz="2000" b="1" dirty="0"/>
              <a:t>signature </a:t>
            </a:r>
            <a:r>
              <a:rPr lang="en-US" sz="2000" dirty="0"/>
              <a:t>for such an attack. Thus, if the </a:t>
            </a:r>
            <a:r>
              <a:rPr lang="en-US" sz="2000" dirty="0" smtClean="0"/>
              <a:t>IDS manager </a:t>
            </a:r>
            <a:r>
              <a:rPr lang="en-US" sz="2000" dirty="0"/>
              <a:t>sees an event that matches the signature for such a rule, it </a:t>
            </a:r>
            <a:r>
              <a:rPr lang="en-US" sz="2000" dirty="0" smtClean="0"/>
              <a:t>would immediately </a:t>
            </a:r>
            <a:r>
              <a:rPr lang="en-US" sz="2000" dirty="0"/>
              <a:t>sound an alarm, possibly even indicating the particular </a:t>
            </a:r>
            <a:r>
              <a:rPr lang="en-US" sz="2000" dirty="0" smtClean="0"/>
              <a:t>type of </a:t>
            </a:r>
            <a:r>
              <a:rPr lang="en-US" sz="2000" dirty="0"/>
              <a:t>attack that is suspected</a:t>
            </a:r>
            <a:r>
              <a:rPr lang="en-US" sz="2000" dirty="0" smtClean="0"/>
              <a:t>.</a:t>
            </a:r>
          </a:p>
          <a:p>
            <a:r>
              <a:rPr lang="en-US" sz="2400" b="1" dirty="0"/>
              <a:t>Statistical Intrusion </a:t>
            </a:r>
            <a:r>
              <a:rPr lang="en-US" sz="2400" b="1" dirty="0" smtClean="0"/>
              <a:t>Detection</a:t>
            </a:r>
          </a:p>
          <a:p>
            <a:pPr lvl="1"/>
            <a:r>
              <a:rPr lang="en-US" sz="2000" dirty="0" smtClean="0"/>
              <a:t>A </a:t>
            </a:r>
            <a:r>
              <a:rPr lang="en-US" sz="2000" b="1" dirty="0"/>
              <a:t>profile</a:t>
            </a:r>
            <a:r>
              <a:rPr lang="en-US" sz="2000" dirty="0"/>
              <a:t> is </a:t>
            </a:r>
            <a:r>
              <a:rPr lang="en-US" sz="2000" dirty="0" smtClean="0"/>
              <a:t>built, which is a </a:t>
            </a:r>
            <a:r>
              <a:rPr lang="en-US" sz="2000" dirty="0"/>
              <a:t>statistical representation of the typical ways that a </a:t>
            </a:r>
            <a:r>
              <a:rPr lang="en-US" sz="2000" dirty="0" smtClean="0"/>
              <a:t>user acts </a:t>
            </a:r>
            <a:r>
              <a:rPr lang="en-US" sz="2000" dirty="0"/>
              <a:t>or a host is used; hence, it can be used to determine when a user </a:t>
            </a:r>
            <a:r>
              <a:rPr lang="en-US" sz="2000" dirty="0" smtClean="0"/>
              <a:t>or host </a:t>
            </a:r>
            <a:r>
              <a:rPr lang="en-US" sz="2000" dirty="0"/>
              <a:t>is acting in highly unusual, anomalous ways. </a:t>
            </a:r>
            <a:endParaRPr lang="en-US" sz="2000" dirty="0" smtClean="0"/>
          </a:p>
          <a:p>
            <a:pPr lvl="1"/>
            <a:r>
              <a:rPr lang="en-US" sz="2000" dirty="0" smtClean="0"/>
              <a:t>Once </a:t>
            </a:r>
            <a:r>
              <a:rPr lang="en-US" sz="2000" dirty="0"/>
              <a:t>a user profile is </a:t>
            </a:r>
            <a:r>
              <a:rPr lang="en-US" sz="2000" dirty="0" smtClean="0"/>
              <a:t>in place</a:t>
            </a:r>
            <a:r>
              <a:rPr lang="en-US" sz="2000" dirty="0"/>
              <a:t>, the IDS manager can determine thresholds for anomalous </a:t>
            </a:r>
            <a:r>
              <a:rPr lang="en-US" sz="2000" dirty="0" smtClean="0"/>
              <a:t>behaviors and </a:t>
            </a:r>
            <a:r>
              <a:rPr lang="en-US" sz="2000" dirty="0"/>
              <a:t>then sound an alarm any time a user or host deviates significantly </a:t>
            </a:r>
            <a:r>
              <a:rPr lang="en-US" sz="2000" dirty="0" smtClean="0"/>
              <a:t>from the </a:t>
            </a:r>
            <a:r>
              <a:rPr lang="en-US" sz="2000" dirty="0"/>
              <a:t>stored profile for that person or machine.</a:t>
            </a:r>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45</a:t>
            </a:fld>
            <a:endParaRPr lang="en-US"/>
          </a:p>
        </p:txBody>
      </p:sp>
    </p:spTree>
    <p:extLst>
      <p:ext uri="{BB962C8B-B14F-4D97-AF65-F5344CB8AC3E}">
        <p14:creationId xmlns:p14="http://schemas.microsoft.com/office/powerpoint/2010/main" val="3284301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685800" y="2480717"/>
            <a:ext cx="7772400" cy="769441"/>
          </a:xfrm>
        </p:spPr>
        <p:txBody>
          <a:bodyPr>
            <a:spAutoFit/>
          </a:bodyPr>
          <a:lstStyle/>
          <a:p>
            <a:pPr eaLnBrk="1" hangingPunct="1">
              <a:lnSpc>
                <a:spcPct val="100000"/>
              </a:lnSpc>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Wireless Networks</a:t>
            </a:r>
          </a:p>
        </p:txBody>
      </p:sp>
      <p:sp>
        <p:nvSpPr>
          <p:cNvPr id="2054" name="Rectangle 3"/>
          <p:cNvSpPr>
            <a:spLocks noGrp="1" noChangeArrowheads="1"/>
          </p:cNvSpPr>
          <p:nvPr>
            <p:ph type="subTitle" idx="1"/>
          </p:nvPr>
        </p:nvSpPr>
        <p:spPr>
          <a:xfrm>
            <a:off x="1371600" y="3886200"/>
            <a:ext cx="6400800" cy="496161"/>
          </a:xfrm>
        </p:spPr>
        <p:txBody>
          <a:bodyPr>
            <a:spAutoFit/>
          </a:bodyPr>
          <a:lstStyle/>
          <a:p>
            <a:pPr marL="0" indent="0" algn="r" eaLnBrk="1" hangingPunct="1">
              <a:lnSpc>
                <a:spcPct val="80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smtClean="0">
              <a:solidFill>
                <a:srgbClr val="CCCCFF"/>
              </a:solidFill>
            </a:endParaRPr>
          </a:p>
        </p:txBody>
      </p:sp>
      <p:sp>
        <p:nvSpPr>
          <p:cNvPr id="2050" name="Date Placeholder 2"/>
          <p:cNvSpPr>
            <a:spLocks noGrp="1"/>
          </p:cNvSpPr>
          <p:nvPr>
            <p:ph type="dt" sz="half" idx="10"/>
          </p:nvPr>
        </p:nvSpPr>
        <p:spPr>
          <a:noFill/>
        </p:spPr>
        <p:txBody>
          <a:bodyPr/>
          <a:lstStyle/>
          <a:p>
            <a:fld id="{3F7C7DB5-E7D8-42ED-BB80-20970A195E38}" type="datetime1">
              <a:rPr lang="en-US" smtClean="0"/>
              <a:pPr/>
              <a:t>8/22/2017</a:t>
            </a:fld>
            <a:endParaRPr lang="en-GB"/>
          </a:p>
        </p:txBody>
      </p:sp>
      <p:sp>
        <p:nvSpPr>
          <p:cNvPr id="2051" name="Footer Placeholder 3"/>
          <p:cNvSpPr>
            <a:spLocks noGrp="1"/>
          </p:cNvSpPr>
          <p:nvPr>
            <p:ph type="ftr" sz="quarter" idx="11"/>
          </p:nvPr>
        </p:nvSpPr>
        <p:spPr>
          <a:noFill/>
        </p:spPr>
        <p:txBody>
          <a:bodyPr/>
          <a:lstStyle/>
          <a:p>
            <a:r>
              <a:rPr lang="en-GB" smtClean="0"/>
              <a:t>Wireless Networks</a:t>
            </a:r>
          </a:p>
        </p:txBody>
      </p:sp>
      <p:sp>
        <p:nvSpPr>
          <p:cNvPr id="2052" name="Slide Number Placeholder 4"/>
          <p:cNvSpPr>
            <a:spLocks noGrp="1"/>
          </p:cNvSpPr>
          <p:nvPr>
            <p:ph type="sldNum" sz="quarter" idx="12"/>
          </p:nvPr>
        </p:nvSpPr>
        <p:spPr>
          <a:noFill/>
        </p:spPr>
        <p:txBody>
          <a:bodyPr/>
          <a:lstStyle/>
          <a:p>
            <a:fld id="{2F824DC1-8CF8-44CB-9315-E3EF83A03F10}" type="slidenum">
              <a:rPr lang="en-GB" smtClean="0"/>
              <a:pPr/>
              <a:t>46</a:t>
            </a:fld>
            <a:endParaRPr lang="en-GB" smtClean="0"/>
          </a:p>
        </p:txBody>
      </p:sp>
    </p:spTree>
    <p:extLst>
      <p:ext uri="{BB962C8B-B14F-4D97-AF65-F5344CB8AC3E}">
        <p14:creationId xmlns:p14="http://schemas.microsoft.com/office/powerpoint/2010/main" val="20659081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pPr eaLnBrk="1" hangingPunct="1"/>
            <a:r>
              <a:rPr lang="en-US" dirty="0" smtClean="0"/>
              <a:t>Welcome to Wireless</a:t>
            </a:r>
          </a:p>
        </p:txBody>
      </p:sp>
      <p:sp>
        <p:nvSpPr>
          <p:cNvPr id="3078" name="Rectangle 5"/>
          <p:cNvSpPr>
            <a:spLocks noGrp="1" noChangeArrowheads="1"/>
          </p:cNvSpPr>
          <p:nvPr>
            <p:ph idx="1"/>
          </p:nvPr>
        </p:nvSpPr>
        <p:spPr>
          <a:xfrm>
            <a:off x="457200" y="1600200"/>
            <a:ext cx="8228013" cy="4572000"/>
          </a:xfrm>
        </p:spPr>
        <p:txBody>
          <a:bodyPr numCol="2">
            <a:normAutofit/>
          </a:bodyPr>
          <a:lstStyle/>
          <a:p>
            <a:pPr eaLnBrk="1" hangingPunct="1">
              <a:lnSpc>
                <a:spcPct val="120000"/>
              </a:lnSpc>
              <a:defRPr/>
            </a:pPr>
            <a:r>
              <a:rPr lang="en-US" sz="2500" dirty="0" smtClean="0"/>
              <a:t>Radio waves</a:t>
            </a:r>
          </a:p>
          <a:p>
            <a:pPr lvl="1" eaLnBrk="1" hangingPunct="1">
              <a:lnSpc>
                <a:spcPct val="120000"/>
              </a:lnSpc>
              <a:defRPr/>
            </a:pPr>
            <a:r>
              <a:rPr lang="en-US" sz="2000" dirty="0" smtClean="0"/>
              <a:t>No need to be physically plugged into the network</a:t>
            </a:r>
          </a:p>
          <a:p>
            <a:pPr lvl="1" eaLnBrk="1" hangingPunct="1">
              <a:lnSpc>
                <a:spcPct val="120000"/>
              </a:lnSpc>
              <a:defRPr/>
            </a:pPr>
            <a:r>
              <a:rPr lang="en-US" sz="2000" dirty="0" smtClean="0"/>
              <a:t>Remote access</a:t>
            </a:r>
          </a:p>
          <a:p>
            <a:pPr eaLnBrk="1" hangingPunct="1">
              <a:lnSpc>
                <a:spcPct val="120000"/>
              </a:lnSpc>
              <a:defRPr/>
            </a:pPr>
            <a:r>
              <a:rPr lang="en-US" sz="2500" dirty="0" smtClean="0"/>
              <a:t>Coverage</a:t>
            </a:r>
          </a:p>
          <a:p>
            <a:pPr lvl="1" eaLnBrk="1" hangingPunct="1">
              <a:lnSpc>
                <a:spcPct val="120000"/>
              </a:lnSpc>
              <a:defRPr/>
            </a:pPr>
            <a:r>
              <a:rPr lang="en-US" sz="2000" dirty="0" smtClean="0"/>
              <a:t>Personal Area Network (PAN)</a:t>
            </a:r>
          </a:p>
          <a:p>
            <a:pPr lvl="1" eaLnBrk="1" hangingPunct="1">
              <a:lnSpc>
                <a:spcPct val="120000"/>
              </a:lnSpc>
              <a:defRPr/>
            </a:pPr>
            <a:r>
              <a:rPr lang="en-US" sz="2000" dirty="0" smtClean="0"/>
              <a:t>Local Area Network (LAN)</a:t>
            </a:r>
          </a:p>
          <a:p>
            <a:pPr lvl="1" eaLnBrk="1" hangingPunct="1">
              <a:lnSpc>
                <a:spcPct val="120000"/>
              </a:lnSpc>
              <a:spcAft>
                <a:spcPts val="1200"/>
              </a:spcAft>
              <a:defRPr/>
            </a:pPr>
            <a:r>
              <a:rPr lang="en-US" sz="2000" dirty="0" smtClean="0"/>
              <a:t>Metropolitan Area Network (MAN)</a:t>
            </a:r>
          </a:p>
          <a:p>
            <a:pPr eaLnBrk="1" hangingPunct="1">
              <a:lnSpc>
                <a:spcPct val="120000"/>
              </a:lnSpc>
              <a:defRPr/>
            </a:pPr>
            <a:r>
              <a:rPr lang="en-US" sz="2500" dirty="0" smtClean="0"/>
              <a:t>Security concerns</a:t>
            </a:r>
          </a:p>
          <a:p>
            <a:pPr lvl="1" eaLnBrk="1" hangingPunct="1">
              <a:lnSpc>
                <a:spcPct val="120000"/>
              </a:lnSpc>
              <a:defRPr/>
            </a:pPr>
            <a:r>
              <a:rPr lang="en-US" sz="2000" dirty="0" smtClean="0"/>
              <a:t>Radio signals leaking outside buildings</a:t>
            </a:r>
          </a:p>
          <a:p>
            <a:pPr lvl="1" eaLnBrk="1" hangingPunct="1">
              <a:lnSpc>
                <a:spcPct val="120000"/>
              </a:lnSpc>
              <a:defRPr/>
            </a:pPr>
            <a:r>
              <a:rPr lang="en-US" sz="2000" dirty="0" smtClean="0"/>
              <a:t>Detection of unauthorized devices</a:t>
            </a:r>
          </a:p>
          <a:p>
            <a:pPr lvl="1" eaLnBrk="1" hangingPunct="1">
              <a:lnSpc>
                <a:spcPct val="120000"/>
              </a:lnSpc>
              <a:defRPr/>
            </a:pPr>
            <a:r>
              <a:rPr lang="en-US" sz="2000" dirty="0" smtClean="0"/>
              <a:t>Intercepting wireless communications</a:t>
            </a:r>
          </a:p>
          <a:p>
            <a:pPr lvl="1" eaLnBrk="1" hangingPunct="1">
              <a:lnSpc>
                <a:spcPct val="120000"/>
              </a:lnSpc>
              <a:defRPr/>
            </a:pPr>
            <a:r>
              <a:rPr lang="en-US" sz="2000" dirty="0" smtClean="0"/>
              <a:t>Man-in-the-middle attacks</a:t>
            </a:r>
          </a:p>
          <a:p>
            <a:pPr lvl="1" eaLnBrk="1" hangingPunct="1">
              <a:lnSpc>
                <a:spcPct val="120000"/>
              </a:lnSpc>
              <a:defRPr/>
            </a:pPr>
            <a:r>
              <a:rPr lang="en-US" sz="2000" dirty="0" smtClean="0"/>
              <a:t>Verification of users</a:t>
            </a:r>
          </a:p>
          <a:p>
            <a:pPr lvl="1" eaLnBrk="1" hangingPunct="1">
              <a:lnSpc>
                <a:spcPct val="120000"/>
              </a:lnSpc>
              <a:defRPr/>
            </a:pPr>
            <a:r>
              <a:rPr lang="en-US" sz="2000" dirty="0" smtClean="0"/>
              <a:t>Restricting access</a:t>
            </a:r>
          </a:p>
        </p:txBody>
      </p:sp>
      <p:sp>
        <p:nvSpPr>
          <p:cNvPr id="3076" name="Date Placeholder 3"/>
          <p:cNvSpPr>
            <a:spLocks noGrp="1"/>
          </p:cNvSpPr>
          <p:nvPr>
            <p:ph type="dt" sz="half" idx="10"/>
          </p:nvPr>
        </p:nvSpPr>
        <p:spPr>
          <a:noFill/>
        </p:spPr>
        <p:txBody>
          <a:bodyPr/>
          <a:lstStyle/>
          <a:p>
            <a:fld id="{A1D24E90-F7AE-4FFE-85CE-1B89BCBD69A7}" type="datetime1">
              <a:rPr lang="en-US" smtClean="0"/>
              <a:pPr/>
              <a:t>8/22/2017</a:t>
            </a:fld>
            <a:endParaRPr lang="en-GB"/>
          </a:p>
        </p:txBody>
      </p:sp>
      <p:sp>
        <p:nvSpPr>
          <p:cNvPr id="3077" name="Footer Placeholder 4"/>
          <p:cNvSpPr>
            <a:spLocks noGrp="1"/>
          </p:cNvSpPr>
          <p:nvPr>
            <p:ph type="ftr" sz="quarter" idx="11"/>
          </p:nvPr>
        </p:nvSpPr>
        <p:spPr>
          <a:noFill/>
        </p:spPr>
        <p:txBody>
          <a:bodyPr/>
          <a:lstStyle/>
          <a:p>
            <a:r>
              <a:rPr lang="en-GB" smtClean="0"/>
              <a:t>Wireless Networks</a:t>
            </a:r>
          </a:p>
        </p:txBody>
      </p:sp>
      <p:sp>
        <p:nvSpPr>
          <p:cNvPr id="2" name="Slide Number Placeholder 5"/>
          <p:cNvSpPr>
            <a:spLocks noGrp="1"/>
          </p:cNvSpPr>
          <p:nvPr>
            <p:ph type="sldNum" sz="quarter" idx="12"/>
          </p:nvPr>
        </p:nvSpPr>
        <p:spPr>
          <a:noFill/>
        </p:spPr>
        <p:txBody>
          <a:bodyPr/>
          <a:lstStyle/>
          <a:p>
            <a:fld id="{43FE52FA-6E1A-41BB-B1FD-01A2817F8931}" type="slidenum">
              <a:rPr lang="en-GB" smtClean="0"/>
              <a:pPr/>
              <a:t>47</a:t>
            </a:fld>
            <a:endParaRPr lang="en-GB" smtClean="0"/>
          </a:p>
        </p:txBody>
      </p:sp>
    </p:spTree>
    <p:extLst>
      <p:ext uri="{BB962C8B-B14F-4D97-AF65-F5344CB8AC3E}">
        <p14:creationId xmlns:p14="http://schemas.microsoft.com/office/powerpoint/2010/main" val="3928397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smtClean="0"/>
              <a:t>Types of Wireless Networks</a:t>
            </a:r>
          </a:p>
        </p:txBody>
      </p:sp>
      <p:sp>
        <p:nvSpPr>
          <p:cNvPr id="29699" name="Rectangle 3"/>
          <p:cNvSpPr>
            <a:spLocks noGrp="1" noChangeArrowheads="1"/>
          </p:cNvSpPr>
          <p:nvPr>
            <p:ph idx="1"/>
          </p:nvPr>
        </p:nvSpPr>
        <p:spPr>
          <a:xfrm>
            <a:off x="457200" y="1447800"/>
            <a:ext cx="4953000" cy="4800600"/>
          </a:xfrm>
        </p:spPr>
        <p:txBody>
          <a:bodyPr>
            <a:normAutofit fontScale="70000" lnSpcReduction="20000"/>
          </a:bodyPr>
          <a:lstStyle/>
          <a:p>
            <a:pPr eaLnBrk="1" hangingPunct="1">
              <a:lnSpc>
                <a:spcPct val="120000"/>
              </a:lnSpc>
              <a:defRPr/>
            </a:pPr>
            <a:r>
              <a:rPr lang="en-US" dirty="0" smtClean="0">
                <a:solidFill>
                  <a:schemeClr val="accent6"/>
                </a:solidFill>
              </a:rPr>
              <a:t>Infrastructure</a:t>
            </a:r>
          </a:p>
          <a:p>
            <a:pPr lvl="1" eaLnBrk="1" hangingPunct="1">
              <a:lnSpc>
                <a:spcPct val="120000"/>
              </a:lnSpc>
              <a:defRPr/>
            </a:pPr>
            <a:r>
              <a:rPr lang="en-US" dirty="0" smtClean="0"/>
              <a:t>Client machines establish a radio connection to a special network device, called access point</a:t>
            </a:r>
          </a:p>
          <a:p>
            <a:pPr lvl="1" eaLnBrk="1" hangingPunct="1">
              <a:lnSpc>
                <a:spcPct val="120000"/>
              </a:lnSpc>
              <a:defRPr/>
            </a:pPr>
            <a:r>
              <a:rPr lang="en-US" dirty="0" smtClean="0"/>
              <a:t>Access points connected to a wired network, which provides a gateway to the internet</a:t>
            </a:r>
          </a:p>
          <a:p>
            <a:pPr lvl="1" eaLnBrk="1" hangingPunct="1">
              <a:lnSpc>
                <a:spcPct val="120000"/>
              </a:lnSpc>
              <a:defRPr/>
            </a:pPr>
            <a:r>
              <a:rPr lang="en-US" dirty="0" smtClean="0"/>
              <a:t>Most common type of wireless network</a:t>
            </a:r>
          </a:p>
          <a:p>
            <a:pPr eaLnBrk="1" hangingPunct="1">
              <a:lnSpc>
                <a:spcPct val="120000"/>
              </a:lnSpc>
              <a:defRPr/>
            </a:pPr>
            <a:r>
              <a:rPr lang="en-US" dirty="0" smtClean="0">
                <a:solidFill>
                  <a:schemeClr val="accent6"/>
                </a:solidFill>
              </a:rPr>
              <a:t>Peer-to-peer</a:t>
            </a:r>
          </a:p>
          <a:p>
            <a:pPr lvl="1" eaLnBrk="1" hangingPunct="1">
              <a:lnSpc>
                <a:spcPct val="120000"/>
              </a:lnSpc>
              <a:defRPr/>
            </a:pPr>
            <a:r>
              <a:rPr lang="en-US" dirty="0" smtClean="0"/>
              <a:t>Multiple peer machines connect to each other</a:t>
            </a:r>
          </a:p>
          <a:p>
            <a:pPr lvl="1" eaLnBrk="1" hangingPunct="1">
              <a:lnSpc>
                <a:spcPct val="120000"/>
              </a:lnSpc>
              <a:defRPr/>
            </a:pPr>
            <a:r>
              <a:rPr lang="en-US" dirty="0" smtClean="0"/>
              <a:t>Typically used in ad-hoc networks and internet connection sharing</a:t>
            </a:r>
          </a:p>
        </p:txBody>
      </p:sp>
      <p:sp>
        <p:nvSpPr>
          <p:cNvPr id="4098" name="Date Placeholder 3"/>
          <p:cNvSpPr>
            <a:spLocks noGrp="1"/>
          </p:cNvSpPr>
          <p:nvPr>
            <p:ph type="dt" sz="half" idx="10"/>
          </p:nvPr>
        </p:nvSpPr>
        <p:spPr>
          <a:noFill/>
        </p:spPr>
        <p:txBody>
          <a:bodyPr/>
          <a:lstStyle/>
          <a:p>
            <a:fld id="{06BFCB79-8A12-45B8-AF17-63E2E8934EEC}" type="datetime1">
              <a:rPr lang="en-US" smtClean="0"/>
              <a:pPr/>
              <a:t>8/22/2017</a:t>
            </a:fld>
            <a:endParaRPr lang="en-GB"/>
          </a:p>
        </p:txBody>
      </p:sp>
      <p:sp>
        <p:nvSpPr>
          <p:cNvPr id="4099" name="Footer Placeholder 4"/>
          <p:cNvSpPr>
            <a:spLocks noGrp="1"/>
          </p:cNvSpPr>
          <p:nvPr>
            <p:ph type="ftr" sz="quarter" idx="11"/>
          </p:nvPr>
        </p:nvSpPr>
        <p:spPr>
          <a:noFill/>
        </p:spPr>
        <p:txBody>
          <a:bodyPr/>
          <a:lstStyle/>
          <a:p>
            <a:r>
              <a:rPr lang="en-GB" smtClean="0"/>
              <a:t>Wireless Networks</a:t>
            </a:r>
          </a:p>
        </p:txBody>
      </p:sp>
      <p:sp>
        <p:nvSpPr>
          <p:cNvPr id="4100" name="Slide Number Placeholder 5"/>
          <p:cNvSpPr>
            <a:spLocks noGrp="1"/>
          </p:cNvSpPr>
          <p:nvPr>
            <p:ph type="sldNum" sz="quarter" idx="12"/>
          </p:nvPr>
        </p:nvSpPr>
        <p:spPr>
          <a:noFill/>
        </p:spPr>
        <p:txBody>
          <a:bodyPr/>
          <a:lstStyle/>
          <a:p>
            <a:fld id="{031F5524-F9B6-48BC-B9E3-54195D4B49B3}" type="slidenum">
              <a:rPr lang="en-GB" smtClean="0"/>
              <a:pPr/>
              <a:t>48</a:t>
            </a:fld>
            <a:endParaRPr lang="en-GB" smtClean="0"/>
          </a:p>
        </p:txBody>
      </p:sp>
      <p:graphicFrame>
        <p:nvGraphicFramePr>
          <p:cNvPr id="7" name="Diagram 6"/>
          <p:cNvGraphicFramePr/>
          <p:nvPr/>
        </p:nvGraphicFramePr>
        <p:xfrm>
          <a:off x="4800600" y="1447800"/>
          <a:ext cx="39624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8" name="Group 17"/>
          <p:cNvGrpSpPr/>
          <p:nvPr/>
        </p:nvGrpSpPr>
        <p:grpSpPr>
          <a:xfrm>
            <a:off x="5577840" y="4267200"/>
            <a:ext cx="2651760" cy="2209800"/>
            <a:chOff x="5943600" y="4343400"/>
            <a:chExt cx="2286000" cy="1905000"/>
          </a:xfrm>
        </p:grpSpPr>
        <p:sp>
          <p:nvSpPr>
            <p:cNvPr id="13" name="Oval 12"/>
            <p:cNvSpPr>
              <a:spLocks noChangeAspect="1"/>
            </p:cNvSpPr>
            <p:nvPr/>
          </p:nvSpPr>
          <p:spPr bwMode="auto">
            <a:xfrm>
              <a:off x="6096000" y="4343400"/>
              <a:ext cx="533400" cy="533400"/>
            </a:xfrm>
            <a:prstGeom prst="ellipse">
              <a:avLst/>
            </a:prstGeom>
            <a:ln w="2857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nchorCtr="1">
              <a:normAutofit/>
            </a:bodyPr>
            <a:lstStyle/>
            <a:p>
              <a:pPr algn="ctr">
                <a:defRPr/>
              </a:pPr>
              <a:r>
                <a:rPr lang="en-US" dirty="0">
                  <a:solidFill>
                    <a:schemeClr val="bg1"/>
                  </a:solidFill>
                </a:rPr>
                <a:t>Peer</a:t>
              </a:r>
            </a:p>
          </p:txBody>
        </p:sp>
        <p:sp>
          <p:nvSpPr>
            <p:cNvPr id="14" name="Oval 13"/>
            <p:cNvSpPr>
              <a:spLocks noChangeAspect="1"/>
            </p:cNvSpPr>
            <p:nvPr/>
          </p:nvSpPr>
          <p:spPr bwMode="auto">
            <a:xfrm>
              <a:off x="7696200" y="4495800"/>
              <a:ext cx="533400" cy="533400"/>
            </a:xfrm>
            <a:prstGeom prst="ellipse">
              <a:avLst/>
            </a:prstGeom>
            <a:ln w="2857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nchorCtr="1">
              <a:normAutofit/>
            </a:bodyPr>
            <a:lstStyle/>
            <a:p>
              <a:pPr algn="ctr">
                <a:defRPr/>
              </a:pPr>
              <a:r>
                <a:rPr lang="en-US" dirty="0">
                  <a:solidFill>
                    <a:schemeClr val="bg1"/>
                  </a:solidFill>
                </a:rPr>
                <a:t>Peer</a:t>
              </a:r>
            </a:p>
          </p:txBody>
        </p:sp>
        <p:sp>
          <p:nvSpPr>
            <p:cNvPr id="15" name="Oval 14"/>
            <p:cNvSpPr>
              <a:spLocks noChangeAspect="1"/>
            </p:cNvSpPr>
            <p:nvPr/>
          </p:nvSpPr>
          <p:spPr bwMode="auto">
            <a:xfrm>
              <a:off x="5943600" y="5486400"/>
              <a:ext cx="533400" cy="533400"/>
            </a:xfrm>
            <a:prstGeom prst="ellipse">
              <a:avLst/>
            </a:prstGeom>
            <a:ln w="2857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nchorCtr="1">
              <a:normAutofit/>
            </a:bodyPr>
            <a:lstStyle/>
            <a:p>
              <a:pPr algn="ctr">
                <a:defRPr/>
              </a:pPr>
              <a:r>
                <a:rPr lang="en-US" dirty="0">
                  <a:solidFill>
                    <a:schemeClr val="bg1"/>
                  </a:solidFill>
                </a:rPr>
                <a:t>Peer</a:t>
              </a:r>
            </a:p>
          </p:txBody>
        </p:sp>
        <p:sp>
          <p:nvSpPr>
            <p:cNvPr id="16" name="Oval 15"/>
            <p:cNvSpPr>
              <a:spLocks noChangeAspect="1"/>
            </p:cNvSpPr>
            <p:nvPr/>
          </p:nvSpPr>
          <p:spPr bwMode="auto">
            <a:xfrm>
              <a:off x="7543800" y="5715000"/>
              <a:ext cx="533400" cy="533400"/>
            </a:xfrm>
            <a:prstGeom prst="ellipse">
              <a:avLst/>
            </a:prstGeom>
            <a:ln w="2857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nchorCtr="1">
              <a:normAutofit/>
            </a:bodyPr>
            <a:lstStyle/>
            <a:p>
              <a:pPr algn="ctr">
                <a:defRPr/>
              </a:pPr>
              <a:r>
                <a:rPr lang="en-US" dirty="0">
                  <a:solidFill>
                    <a:schemeClr val="bg1"/>
                  </a:solidFill>
                </a:rPr>
                <a:t>Peer</a:t>
              </a:r>
            </a:p>
          </p:txBody>
        </p:sp>
        <p:cxnSp>
          <p:nvCxnSpPr>
            <p:cNvPr id="4108" name="Straight Connector 17"/>
            <p:cNvCxnSpPr>
              <a:cxnSpLocks noChangeShapeType="1"/>
              <a:stCxn id="13" idx="6"/>
              <a:endCxn id="14" idx="2"/>
            </p:cNvCxnSpPr>
            <p:nvPr/>
          </p:nvCxnSpPr>
          <p:spPr bwMode="auto">
            <a:xfrm>
              <a:off x="6629400" y="4610100"/>
              <a:ext cx="1066800" cy="152400"/>
            </a:xfrm>
            <a:prstGeom prst="line">
              <a:avLst/>
            </a:prstGeom>
            <a:noFill/>
            <a:ln w="28575" algn="ctr">
              <a:solidFill>
                <a:schemeClr val="tx1"/>
              </a:solidFill>
              <a:prstDash val="lgDash"/>
              <a:round/>
              <a:headEnd/>
              <a:tailEnd/>
            </a:ln>
          </p:spPr>
        </p:cxnSp>
        <p:cxnSp>
          <p:nvCxnSpPr>
            <p:cNvPr id="4109" name="Straight Connector 18"/>
            <p:cNvCxnSpPr>
              <a:cxnSpLocks noChangeShapeType="1"/>
              <a:stCxn id="15" idx="7"/>
              <a:endCxn id="14" idx="3"/>
            </p:cNvCxnSpPr>
            <p:nvPr/>
          </p:nvCxnSpPr>
          <p:spPr bwMode="auto">
            <a:xfrm rot="5400000" flipH="1" flipV="1">
              <a:off x="6780213" y="4570413"/>
              <a:ext cx="612775" cy="1374775"/>
            </a:xfrm>
            <a:prstGeom prst="line">
              <a:avLst/>
            </a:prstGeom>
            <a:noFill/>
            <a:ln w="28575" algn="ctr">
              <a:solidFill>
                <a:schemeClr val="tx1"/>
              </a:solidFill>
              <a:prstDash val="lgDash"/>
              <a:round/>
              <a:headEnd/>
              <a:tailEnd/>
            </a:ln>
          </p:spPr>
        </p:cxnSp>
        <p:cxnSp>
          <p:nvCxnSpPr>
            <p:cNvPr id="4110" name="Straight Connector 21"/>
            <p:cNvCxnSpPr>
              <a:cxnSpLocks noChangeShapeType="1"/>
              <a:stCxn id="15" idx="6"/>
              <a:endCxn id="16" idx="2"/>
            </p:cNvCxnSpPr>
            <p:nvPr/>
          </p:nvCxnSpPr>
          <p:spPr bwMode="auto">
            <a:xfrm>
              <a:off x="6477000" y="5753100"/>
              <a:ext cx="1066800" cy="228600"/>
            </a:xfrm>
            <a:prstGeom prst="line">
              <a:avLst/>
            </a:prstGeom>
            <a:noFill/>
            <a:ln w="28575" algn="ctr">
              <a:solidFill>
                <a:schemeClr val="tx1"/>
              </a:solidFill>
              <a:prstDash val="lgDash"/>
              <a:round/>
              <a:headEnd/>
              <a:tailEnd/>
            </a:ln>
          </p:spPr>
        </p:cxnSp>
        <p:cxnSp>
          <p:nvCxnSpPr>
            <p:cNvPr id="4111" name="Straight Connector 24"/>
            <p:cNvCxnSpPr>
              <a:cxnSpLocks noChangeShapeType="1"/>
              <a:stCxn id="15" idx="0"/>
              <a:endCxn id="13" idx="4"/>
            </p:cNvCxnSpPr>
            <p:nvPr/>
          </p:nvCxnSpPr>
          <p:spPr bwMode="auto">
            <a:xfrm rot="5400000" flipH="1" flipV="1">
              <a:off x="5981700" y="5105400"/>
              <a:ext cx="609600" cy="152400"/>
            </a:xfrm>
            <a:prstGeom prst="line">
              <a:avLst/>
            </a:prstGeom>
            <a:noFill/>
            <a:ln w="28575" algn="ctr">
              <a:solidFill>
                <a:schemeClr val="tx1"/>
              </a:solidFill>
              <a:prstDash val="lgDash"/>
              <a:round/>
              <a:headEnd/>
              <a:tailEnd/>
            </a:ln>
          </p:spPr>
        </p:cxnSp>
        <p:cxnSp>
          <p:nvCxnSpPr>
            <p:cNvPr id="4112" name="Straight Connector 28"/>
            <p:cNvCxnSpPr>
              <a:cxnSpLocks noChangeShapeType="1"/>
              <a:endCxn id="13" idx="5"/>
            </p:cNvCxnSpPr>
            <p:nvPr/>
          </p:nvCxnSpPr>
          <p:spPr bwMode="auto">
            <a:xfrm rot="10800000">
              <a:off x="6551613" y="4799013"/>
              <a:ext cx="1144587" cy="915987"/>
            </a:xfrm>
            <a:prstGeom prst="line">
              <a:avLst/>
            </a:prstGeom>
            <a:noFill/>
            <a:ln w="28575" algn="ctr">
              <a:solidFill>
                <a:schemeClr val="tx1"/>
              </a:solidFill>
              <a:prstDash val="lgDash"/>
              <a:round/>
              <a:headEnd/>
              <a:tailEnd/>
            </a:ln>
          </p:spPr>
        </p:cxnSp>
        <p:cxnSp>
          <p:nvCxnSpPr>
            <p:cNvPr id="4113" name="Straight Connector 31"/>
            <p:cNvCxnSpPr>
              <a:cxnSpLocks noChangeShapeType="1"/>
              <a:stCxn id="16" idx="0"/>
              <a:endCxn id="14" idx="4"/>
            </p:cNvCxnSpPr>
            <p:nvPr/>
          </p:nvCxnSpPr>
          <p:spPr bwMode="auto">
            <a:xfrm rot="5400000" flipH="1" flipV="1">
              <a:off x="7543800" y="5295900"/>
              <a:ext cx="685800" cy="152400"/>
            </a:xfrm>
            <a:prstGeom prst="line">
              <a:avLst/>
            </a:prstGeom>
            <a:noFill/>
            <a:ln w="28575" algn="ctr">
              <a:solidFill>
                <a:schemeClr val="tx1"/>
              </a:solidFill>
              <a:prstDash val="lgDash"/>
              <a:round/>
              <a:headEnd/>
              <a:tailEnd/>
            </a:ln>
          </p:spPr>
        </p:cxnSp>
      </p:grpSp>
    </p:spTree>
    <p:extLst>
      <p:ext uri="{BB962C8B-B14F-4D97-AF65-F5344CB8AC3E}">
        <p14:creationId xmlns:p14="http://schemas.microsoft.com/office/powerpoint/2010/main" val="2772371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SSID</a:t>
            </a:r>
          </a:p>
        </p:txBody>
      </p:sp>
      <p:sp>
        <p:nvSpPr>
          <p:cNvPr id="5123" name="Content Placeholder 6"/>
          <p:cNvSpPr>
            <a:spLocks noGrp="1"/>
          </p:cNvSpPr>
          <p:nvPr>
            <p:ph idx="1"/>
          </p:nvPr>
        </p:nvSpPr>
        <p:spPr>
          <a:xfrm>
            <a:off x="457200" y="1600200"/>
            <a:ext cx="8228013" cy="4800600"/>
          </a:xfrm>
        </p:spPr>
        <p:txBody>
          <a:bodyPr>
            <a:normAutofit fontScale="92500" lnSpcReduction="20000"/>
          </a:bodyPr>
          <a:lstStyle/>
          <a:p>
            <a:pPr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Multiple wireless networks can coexist</a:t>
            </a:r>
          </a:p>
          <a:p>
            <a:pPr lvl="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Each network is identified by a 32-character </a:t>
            </a:r>
            <a:r>
              <a:rPr lang="en-GB" sz="2400" dirty="0" smtClean="0">
                <a:solidFill>
                  <a:schemeClr val="accent6"/>
                </a:solidFill>
              </a:rPr>
              <a:t>service set ID</a:t>
            </a:r>
            <a:r>
              <a:rPr lang="en-GB" sz="2400" dirty="0" smtClean="0"/>
              <a:t> (</a:t>
            </a:r>
            <a:r>
              <a:rPr lang="en-GB" sz="2400" dirty="0" smtClean="0">
                <a:solidFill>
                  <a:schemeClr val="accent6"/>
                </a:solidFill>
              </a:rPr>
              <a:t>SSID</a:t>
            </a:r>
            <a:r>
              <a:rPr lang="en-GB" sz="2400" dirty="0" smtClean="0"/>
              <a:t>)</a:t>
            </a:r>
          </a:p>
          <a:p>
            <a:pPr lvl="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Typical default SSID of access point is manufacturer’s name</a:t>
            </a:r>
          </a:p>
          <a:p>
            <a:pPr lvl="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SSIDs often broadcasted to enable discovery of the network by prospective clients</a:t>
            </a:r>
          </a:p>
          <a:p>
            <a:pPr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SSIDs are not signed, thus enabling a simple</a:t>
            </a:r>
            <a:r>
              <a:rPr lang="en-GB" sz="2800" dirty="0" smtClean="0">
                <a:solidFill>
                  <a:schemeClr val="accent6"/>
                </a:solidFill>
              </a:rPr>
              <a:t> spoofing attack</a:t>
            </a:r>
          </a:p>
          <a:p>
            <a:pPr lvl="1"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Place a rogue access point in a public location (e.g., cafe, airport)</a:t>
            </a:r>
          </a:p>
          <a:p>
            <a:pPr lvl="1"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Use the SSID of an ISP</a:t>
            </a:r>
          </a:p>
          <a:p>
            <a:pPr lvl="1"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Set up a login page similar to the one of the ISP</a:t>
            </a:r>
          </a:p>
          <a:p>
            <a:pPr lvl="1"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Wait for clients to connect to rogue access point and authenticate</a:t>
            </a:r>
          </a:p>
          <a:p>
            <a:pPr lvl="1"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Possibly forward session to ISP network</a:t>
            </a:r>
          </a:p>
          <a:p>
            <a:pPr lvl="1"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Facilitated by automatic connection defaults</a:t>
            </a:r>
          </a:p>
        </p:txBody>
      </p:sp>
      <p:sp>
        <p:nvSpPr>
          <p:cNvPr id="5124" name="Date Placeholder 3"/>
          <p:cNvSpPr>
            <a:spLocks noGrp="1"/>
          </p:cNvSpPr>
          <p:nvPr>
            <p:ph type="dt" sz="half" idx="10"/>
          </p:nvPr>
        </p:nvSpPr>
        <p:spPr>
          <a:noFill/>
        </p:spPr>
        <p:txBody>
          <a:bodyPr/>
          <a:lstStyle/>
          <a:p>
            <a:fld id="{5514CFDF-8699-42AC-ADC7-D9E833DDCCB5}" type="datetime1">
              <a:rPr lang="en-US" smtClean="0"/>
              <a:pPr/>
              <a:t>8/22/2017</a:t>
            </a:fld>
            <a:endParaRPr lang="en-GB"/>
          </a:p>
        </p:txBody>
      </p:sp>
      <p:sp>
        <p:nvSpPr>
          <p:cNvPr id="5125" name="Footer Placeholder 4"/>
          <p:cNvSpPr>
            <a:spLocks noGrp="1"/>
          </p:cNvSpPr>
          <p:nvPr>
            <p:ph type="ftr" sz="quarter" idx="11"/>
          </p:nvPr>
        </p:nvSpPr>
        <p:spPr>
          <a:noFill/>
        </p:spPr>
        <p:txBody>
          <a:bodyPr/>
          <a:lstStyle/>
          <a:p>
            <a:r>
              <a:rPr lang="en-GB" smtClean="0"/>
              <a:t>Wireless Networks</a:t>
            </a:r>
          </a:p>
        </p:txBody>
      </p:sp>
      <p:sp>
        <p:nvSpPr>
          <p:cNvPr id="5126" name="Slide Number Placeholder 5"/>
          <p:cNvSpPr>
            <a:spLocks noGrp="1"/>
          </p:cNvSpPr>
          <p:nvPr>
            <p:ph type="sldNum" sz="quarter" idx="12"/>
          </p:nvPr>
        </p:nvSpPr>
        <p:spPr>
          <a:noFill/>
        </p:spPr>
        <p:txBody>
          <a:bodyPr/>
          <a:lstStyle/>
          <a:p>
            <a:fld id="{96658F61-608F-4BEA-82CC-C4A7430A7347}" type="slidenum">
              <a:rPr lang="en-GB" smtClean="0"/>
              <a:pPr/>
              <a:t>49</a:t>
            </a:fld>
            <a:endParaRPr lang="en-GB" smtClean="0"/>
          </a:p>
        </p:txBody>
      </p:sp>
    </p:spTree>
    <p:extLst>
      <p:ext uri="{BB962C8B-B14F-4D97-AF65-F5344CB8AC3E}">
        <p14:creationId xmlns:p14="http://schemas.microsoft.com/office/powerpoint/2010/main" val="7450945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274638"/>
            <a:ext cx="8229600" cy="868362"/>
          </a:xfrm>
          <a:prstGeom prst="rect">
            <a:avLst/>
          </a:prstGeom>
          <a:noFill/>
          <a:ln w="9525">
            <a:noFill/>
            <a:round/>
            <a:headEnd/>
            <a:tailEnd/>
          </a:ln>
          <a:effectLst/>
        </p:spPr>
        <p:txBody>
          <a:bodyPr anchor="ctr"/>
          <a:lstStyle/>
          <a:p>
            <a:pPr algn="ct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FFFFFF"/>
                </a:solidFill>
                <a:latin typeface="Calibri" pitchFamily="32" charset="0"/>
              </a:rPr>
              <a:t>DNS Tree</a:t>
            </a:r>
          </a:p>
        </p:txBody>
      </p:sp>
      <p:sp>
        <p:nvSpPr>
          <p:cNvPr id="6149" name="AutoShape 5"/>
          <p:cNvSpPr>
            <a:spLocks noChangeArrowheads="1"/>
          </p:cNvSpPr>
          <p:nvPr/>
        </p:nvSpPr>
        <p:spPr bwMode="auto">
          <a:xfrm>
            <a:off x="4495800" y="1219200"/>
            <a:ext cx="838200" cy="30480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20160" dir="5400000" algn="ctr" rotWithShape="0">
              <a:srgbClr val="000000">
                <a:alpha val="38034"/>
              </a:srgbClr>
            </a:outerShdw>
          </a:effectLst>
        </p:spPr>
        <p:txBody>
          <a:bodyPr wrap="none" anchor="ctr"/>
          <a:lstStyle/>
          <a:p>
            <a:endParaRPr lang="en-US"/>
          </a:p>
        </p:txBody>
      </p:sp>
      <p:sp>
        <p:nvSpPr>
          <p:cNvPr id="6150" name="AutoShape 6"/>
          <p:cNvSpPr>
            <a:spLocks noChangeArrowheads="1"/>
          </p:cNvSpPr>
          <p:nvPr/>
        </p:nvSpPr>
        <p:spPr bwMode="auto">
          <a:xfrm>
            <a:off x="2057400" y="2100263"/>
            <a:ext cx="838200" cy="30480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20160" dir="5400000" algn="ctr" rotWithShape="0">
              <a:srgbClr val="000000">
                <a:alpha val="38034"/>
              </a:srgbClr>
            </a:outerShdw>
          </a:effectLst>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2" charset="0"/>
              </a:rPr>
              <a:t>com</a:t>
            </a:r>
          </a:p>
        </p:txBody>
      </p:sp>
      <p:sp>
        <p:nvSpPr>
          <p:cNvPr id="6151" name="AutoShape 7"/>
          <p:cNvSpPr>
            <a:spLocks noChangeArrowheads="1"/>
          </p:cNvSpPr>
          <p:nvPr/>
        </p:nvSpPr>
        <p:spPr bwMode="auto">
          <a:xfrm>
            <a:off x="6134100" y="2100263"/>
            <a:ext cx="838200" cy="30480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20160" dir="5400000" algn="ctr" rotWithShape="0">
              <a:srgbClr val="000000">
                <a:alpha val="38034"/>
              </a:srgbClr>
            </a:outerShdw>
          </a:effectLst>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2" charset="0"/>
              </a:rPr>
              <a:t>edu</a:t>
            </a:r>
          </a:p>
        </p:txBody>
      </p:sp>
      <p:sp>
        <p:nvSpPr>
          <p:cNvPr id="6152" name="AutoShape 8"/>
          <p:cNvSpPr>
            <a:spLocks noChangeArrowheads="1"/>
          </p:cNvSpPr>
          <p:nvPr/>
        </p:nvSpPr>
        <p:spPr bwMode="auto">
          <a:xfrm>
            <a:off x="6934200" y="3162300"/>
            <a:ext cx="1371600" cy="30480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20160" dir="5400000" algn="ctr" rotWithShape="0">
              <a:srgbClr val="000000">
                <a:alpha val="38034"/>
              </a:srgbClr>
            </a:outerShdw>
          </a:effectLst>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2" charset="0"/>
              </a:rPr>
              <a:t>brown.edu</a:t>
            </a:r>
          </a:p>
        </p:txBody>
      </p:sp>
      <p:sp>
        <p:nvSpPr>
          <p:cNvPr id="6153" name="AutoShape 9"/>
          <p:cNvSpPr>
            <a:spLocks noChangeArrowheads="1"/>
          </p:cNvSpPr>
          <p:nvPr/>
        </p:nvSpPr>
        <p:spPr bwMode="auto">
          <a:xfrm>
            <a:off x="7467600" y="4549775"/>
            <a:ext cx="1447800" cy="30480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20160" dir="5400000" algn="ctr" rotWithShape="0">
              <a:srgbClr val="000000">
                <a:alpha val="38034"/>
              </a:srgbClr>
            </a:outerShdw>
          </a:effectLst>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2" charset="0"/>
              </a:rPr>
              <a:t>cs.brown.edu</a:t>
            </a:r>
          </a:p>
        </p:txBody>
      </p:sp>
      <p:sp>
        <p:nvSpPr>
          <p:cNvPr id="6154" name="Text Box 10"/>
          <p:cNvSpPr txBox="1">
            <a:spLocks noChangeArrowheads="1"/>
          </p:cNvSpPr>
          <p:nvPr/>
        </p:nvSpPr>
        <p:spPr bwMode="auto">
          <a:xfrm>
            <a:off x="6477000" y="3581400"/>
            <a:ext cx="914400" cy="1670050"/>
          </a:xfrm>
          <a:prstGeom prst="rect">
            <a:avLst/>
          </a:prstGeom>
          <a:gradFill rotWithShape="0">
            <a:gsLst>
              <a:gs pos="0">
                <a:srgbClr val="BCBCBC"/>
              </a:gs>
              <a:gs pos="100000">
                <a:srgbClr val="EDEDED"/>
              </a:gs>
            </a:gsLst>
            <a:lin ang="16200000" scaled="1"/>
          </a:gradFill>
          <a:ln w="9360">
            <a:solidFill>
              <a:srgbClr val="000000"/>
            </a:solidFill>
            <a:miter lim="800000"/>
            <a:headEnd/>
            <a:tailEnd/>
          </a:ln>
          <a:effectLst>
            <a:outerShdw dist="20160" dir="5400000" algn="ctr" rotWithShape="0">
              <a:srgbClr val="000000">
                <a:alpha val="38034"/>
              </a:srgbClr>
            </a:outerShdw>
          </a:effectLst>
        </p:spPr>
        <p:txBody>
          <a:bodyPr lIns="0" tIns="46800" rIns="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brown.edu 128.148.128.180</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a:t>
            </a:r>
          </a:p>
        </p:txBody>
      </p:sp>
      <p:sp>
        <p:nvSpPr>
          <p:cNvPr id="6155" name="Text Box 11"/>
          <p:cNvSpPr txBox="1">
            <a:spLocks noChangeArrowheads="1"/>
          </p:cNvSpPr>
          <p:nvPr/>
        </p:nvSpPr>
        <p:spPr bwMode="auto">
          <a:xfrm>
            <a:off x="7575550" y="4856163"/>
            <a:ext cx="914400" cy="1127125"/>
          </a:xfrm>
          <a:prstGeom prst="rect">
            <a:avLst/>
          </a:prstGeom>
          <a:gradFill rotWithShape="0">
            <a:gsLst>
              <a:gs pos="0">
                <a:srgbClr val="BCBCBC"/>
              </a:gs>
              <a:gs pos="100000">
                <a:srgbClr val="EDEDED"/>
              </a:gs>
            </a:gsLst>
            <a:lin ang="16200000" scaled="1"/>
          </a:gradFill>
          <a:ln w="9360">
            <a:solidFill>
              <a:srgbClr val="000000"/>
            </a:solidFill>
            <a:miter lim="800000"/>
            <a:headEnd/>
            <a:tailEnd/>
          </a:ln>
          <a:effectLst>
            <a:outerShdw dist="20160" dir="5400000" algn="ctr" rotWithShape="0">
              <a:srgbClr val="000000">
                <a:alpha val="38034"/>
              </a:srgbClr>
            </a:outerShdw>
          </a:effectLst>
        </p:spPr>
        <p:txBody>
          <a:bodyPr lIns="0" tIns="46800" rIns="0" bIns="46800" anchor="ctr">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cs.brown.edu 128.148.32.110</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128.148.32.###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128.148.32.###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128.148.32.###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128.148.32.###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128.148.32.###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128.148.32.###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128.148.32.###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128.148.32.###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xxx.brown.edu 128.148.32.###</a:t>
            </a:r>
          </a:p>
        </p:txBody>
      </p:sp>
      <p:sp>
        <p:nvSpPr>
          <p:cNvPr id="6156" name="Text Box 12"/>
          <p:cNvSpPr txBox="1">
            <a:spLocks noChangeArrowheads="1"/>
          </p:cNvSpPr>
          <p:nvPr/>
        </p:nvSpPr>
        <p:spPr bwMode="auto">
          <a:xfrm>
            <a:off x="381000" y="3581400"/>
            <a:ext cx="838200" cy="1562100"/>
          </a:xfrm>
          <a:prstGeom prst="rect">
            <a:avLst/>
          </a:prstGeom>
          <a:gradFill rotWithShape="0">
            <a:gsLst>
              <a:gs pos="0">
                <a:srgbClr val="BCBCBC"/>
              </a:gs>
              <a:gs pos="100000">
                <a:srgbClr val="EDEDED"/>
              </a:gs>
            </a:gsLst>
            <a:lin ang="16200000" scaled="1"/>
          </a:gradFill>
          <a:ln w="9360">
            <a:solidFill>
              <a:srgbClr val="000000"/>
            </a:solidFill>
            <a:miter lim="800000"/>
            <a:headEnd/>
            <a:tailEnd/>
          </a:ln>
          <a:effectLst>
            <a:outerShdw dist="20160" dir="5400000" algn="ctr" rotWithShape="0">
              <a:srgbClr val="000000">
                <a:alpha val="38034"/>
              </a:srgbClr>
            </a:outerShdw>
          </a:effectLst>
        </p:spPr>
        <p:txBody>
          <a:bodyPr lIns="0" tIns="46800" rIns="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google.com 66.249.91.104</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xxx.google.com ###########</a:t>
            </a:r>
          </a:p>
        </p:txBody>
      </p:sp>
      <p:sp>
        <p:nvSpPr>
          <p:cNvPr id="6157" name="Line 13"/>
          <p:cNvSpPr>
            <a:spLocks noChangeShapeType="1"/>
          </p:cNvSpPr>
          <p:nvPr/>
        </p:nvSpPr>
        <p:spPr bwMode="auto">
          <a:xfrm flipH="1">
            <a:off x="2470150" y="1524000"/>
            <a:ext cx="2451100" cy="576263"/>
          </a:xfrm>
          <a:prstGeom prst="line">
            <a:avLst/>
          </a:prstGeom>
          <a:noFill/>
          <a:ln w="25560">
            <a:solidFill>
              <a:srgbClr val="F79646"/>
            </a:solidFill>
            <a:miter lim="800000"/>
            <a:headEnd/>
            <a:tailEnd/>
          </a:ln>
          <a:effectLst>
            <a:outerShdw dist="20160" dir="5400000" algn="ctr" rotWithShape="0">
              <a:srgbClr val="000000">
                <a:alpha val="38034"/>
              </a:srgbClr>
            </a:outerShdw>
          </a:effectLst>
        </p:spPr>
        <p:txBody>
          <a:bodyPr/>
          <a:lstStyle/>
          <a:p>
            <a:endParaRPr lang="en-US"/>
          </a:p>
        </p:txBody>
      </p:sp>
      <p:sp>
        <p:nvSpPr>
          <p:cNvPr id="6158" name="Line 14"/>
          <p:cNvSpPr>
            <a:spLocks noChangeShapeType="1"/>
          </p:cNvSpPr>
          <p:nvPr/>
        </p:nvSpPr>
        <p:spPr bwMode="auto">
          <a:xfrm>
            <a:off x="4914900" y="1524000"/>
            <a:ext cx="1638300" cy="576263"/>
          </a:xfrm>
          <a:prstGeom prst="line">
            <a:avLst/>
          </a:prstGeom>
          <a:noFill/>
          <a:ln w="25560">
            <a:solidFill>
              <a:srgbClr val="F79646"/>
            </a:solidFill>
            <a:miter lim="800000"/>
            <a:headEnd/>
            <a:tailEnd/>
          </a:ln>
          <a:effectLst>
            <a:outerShdw dist="20160" dir="5400000" algn="ctr" rotWithShape="0">
              <a:srgbClr val="000000">
                <a:alpha val="38034"/>
              </a:srgbClr>
            </a:outerShdw>
          </a:effectLst>
        </p:spPr>
        <p:txBody>
          <a:bodyPr/>
          <a:lstStyle/>
          <a:p>
            <a:endParaRPr lang="en-US"/>
          </a:p>
        </p:txBody>
      </p:sp>
      <p:sp>
        <p:nvSpPr>
          <p:cNvPr id="6159" name="Line 15"/>
          <p:cNvSpPr>
            <a:spLocks noChangeShapeType="1"/>
          </p:cNvSpPr>
          <p:nvPr/>
        </p:nvSpPr>
        <p:spPr bwMode="auto">
          <a:xfrm flipH="1">
            <a:off x="984250" y="2405063"/>
            <a:ext cx="1498600" cy="757237"/>
          </a:xfrm>
          <a:prstGeom prst="line">
            <a:avLst/>
          </a:prstGeom>
          <a:noFill/>
          <a:ln w="25560">
            <a:solidFill>
              <a:srgbClr val="F79646"/>
            </a:solidFill>
            <a:miter lim="800000"/>
            <a:headEnd/>
            <a:tailEnd/>
          </a:ln>
          <a:effectLst>
            <a:outerShdw dist="20160" dir="5400000" algn="ctr" rotWithShape="0">
              <a:srgbClr val="000000">
                <a:alpha val="38034"/>
              </a:srgbClr>
            </a:outerShdw>
          </a:effectLst>
        </p:spPr>
        <p:txBody>
          <a:bodyPr/>
          <a:lstStyle/>
          <a:p>
            <a:endParaRPr lang="en-US"/>
          </a:p>
        </p:txBody>
      </p:sp>
      <p:sp>
        <p:nvSpPr>
          <p:cNvPr id="6160" name="Line 16"/>
          <p:cNvSpPr>
            <a:spLocks noChangeShapeType="1"/>
          </p:cNvSpPr>
          <p:nvPr/>
        </p:nvSpPr>
        <p:spPr bwMode="auto">
          <a:xfrm flipH="1" flipV="1">
            <a:off x="6546850" y="2398713"/>
            <a:ext cx="1079500" cy="769937"/>
          </a:xfrm>
          <a:prstGeom prst="line">
            <a:avLst/>
          </a:prstGeom>
          <a:noFill/>
          <a:ln w="25560">
            <a:solidFill>
              <a:srgbClr val="F79646"/>
            </a:solidFill>
            <a:miter lim="800000"/>
            <a:headEnd/>
            <a:tailEnd/>
          </a:ln>
          <a:effectLst>
            <a:outerShdw dist="20160" dir="5400000" algn="ctr" rotWithShape="0">
              <a:srgbClr val="000000">
                <a:alpha val="38034"/>
              </a:srgbClr>
            </a:outerShdw>
          </a:effectLst>
        </p:spPr>
        <p:txBody>
          <a:bodyPr/>
          <a:lstStyle/>
          <a:p>
            <a:endParaRPr lang="en-US"/>
          </a:p>
        </p:txBody>
      </p:sp>
      <p:sp>
        <p:nvSpPr>
          <p:cNvPr id="6161" name="AutoShape 17"/>
          <p:cNvSpPr>
            <a:spLocks noChangeArrowheads="1"/>
          </p:cNvSpPr>
          <p:nvPr/>
        </p:nvSpPr>
        <p:spPr bwMode="auto">
          <a:xfrm>
            <a:off x="381000" y="3162300"/>
            <a:ext cx="1219200" cy="30480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20160" dir="5400000" algn="ctr" rotWithShape="0">
              <a:srgbClr val="000000">
                <a:alpha val="38034"/>
              </a:srgbClr>
            </a:outerShdw>
          </a:effectLst>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2" charset="0"/>
              </a:rPr>
              <a:t>google.com</a:t>
            </a:r>
          </a:p>
        </p:txBody>
      </p:sp>
      <p:sp>
        <p:nvSpPr>
          <p:cNvPr id="6162" name="Line 18"/>
          <p:cNvSpPr>
            <a:spLocks noChangeShapeType="1"/>
          </p:cNvSpPr>
          <p:nvPr/>
        </p:nvSpPr>
        <p:spPr bwMode="auto">
          <a:xfrm flipH="1" flipV="1">
            <a:off x="7613650" y="3460750"/>
            <a:ext cx="584200" cy="1095375"/>
          </a:xfrm>
          <a:prstGeom prst="line">
            <a:avLst/>
          </a:prstGeom>
          <a:noFill/>
          <a:ln w="25560">
            <a:solidFill>
              <a:srgbClr val="F79646"/>
            </a:solidFill>
            <a:miter lim="800000"/>
            <a:headEnd/>
            <a:tailEnd/>
          </a:ln>
          <a:effectLst>
            <a:outerShdw dist="20160" dir="5400000" algn="ctr" rotWithShape="0">
              <a:srgbClr val="000000">
                <a:alpha val="38034"/>
              </a:srgbClr>
            </a:outerShdw>
          </a:effectLst>
        </p:spPr>
        <p:txBody>
          <a:bodyPr/>
          <a:lstStyle/>
          <a:p>
            <a:endParaRPr lang="en-US"/>
          </a:p>
        </p:txBody>
      </p:sp>
      <p:sp>
        <p:nvSpPr>
          <p:cNvPr id="6163" name="AutoShape 19"/>
          <p:cNvSpPr>
            <a:spLocks noChangeArrowheads="1"/>
          </p:cNvSpPr>
          <p:nvPr/>
        </p:nvSpPr>
        <p:spPr bwMode="auto">
          <a:xfrm>
            <a:off x="4343400" y="3162300"/>
            <a:ext cx="1371600" cy="30480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20160" dir="5400000" algn="ctr" rotWithShape="0">
              <a:srgbClr val="000000">
                <a:alpha val="38034"/>
              </a:srgbClr>
            </a:outerShdw>
          </a:effectLst>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2" charset="0"/>
              </a:rPr>
              <a:t>stanford.edu</a:t>
            </a:r>
          </a:p>
        </p:txBody>
      </p:sp>
      <p:sp>
        <p:nvSpPr>
          <p:cNvPr id="6164" name="AutoShape 20"/>
          <p:cNvSpPr>
            <a:spLocks noChangeArrowheads="1"/>
          </p:cNvSpPr>
          <p:nvPr/>
        </p:nvSpPr>
        <p:spPr bwMode="auto">
          <a:xfrm>
            <a:off x="1828800" y="3162300"/>
            <a:ext cx="1600200" cy="30480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20160" dir="5400000" algn="ctr" rotWithShape="0">
              <a:srgbClr val="000000">
                <a:alpha val="38034"/>
              </a:srgbClr>
            </a:outerShdw>
          </a:effectLst>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2" charset="0"/>
              </a:rPr>
              <a:t>microsoft.com</a:t>
            </a:r>
          </a:p>
        </p:txBody>
      </p:sp>
      <p:sp>
        <p:nvSpPr>
          <p:cNvPr id="6165" name="Line 21"/>
          <p:cNvSpPr>
            <a:spLocks noChangeShapeType="1"/>
          </p:cNvSpPr>
          <p:nvPr/>
        </p:nvSpPr>
        <p:spPr bwMode="auto">
          <a:xfrm>
            <a:off x="2476500" y="2405063"/>
            <a:ext cx="38100" cy="757237"/>
          </a:xfrm>
          <a:prstGeom prst="line">
            <a:avLst/>
          </a:prstGeom>
          <a:noFill/>
          <a:ln w="25560">
            <a:solidFill>
              <a:srgbClr val="F79646"/>
            </a:solidFill>
            <a:miter lim="800000"/>
            <a:headEnd/>
            <a:tailEnd/>
          </a:ln>
          <a:effectLst>
            <a:outerShdw dist="20160" dir="5400000" algn="ctr" rotWithShape="0">
              <a:srgbClr val="000000">
                <a:alpha val="38034"/>
              </a:srgbClr>
            </a:outerShdw>
          </a:effectLst>
        </p:spPr>
        <p:txBody>
          <a:bodyPr/>
          <a:lstStyle/>
          <a:p>
            <a:endParaRPr lang="en-US"/>
          </a:p>
        </p:txBody>
      </p:sp>
      <p:sp>
        <p:nvSpPr>
          <p:cNvPr id="6166" name="Text Box 22"/>
          <p:cNvSpPr txBox="1">
            <a:spLocks noChangeArrowheads="1"/>
          </p:cNvSpPr>
          <p:nvPr/>
        </p:nvSpPr>
        <p:spPr bwMode="auto">
          <a:xfrm>
            <a:off x="3960813" y="5943600"/>
            <a:ext cx="1895475" cy="290513"/>
          </a:xfrm>
          <a:prstGeom prst="rect">
            <a:avLst/>
          </a:prstGeom>
          <a:noFill/>
          <a:ln w="9525">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resource records</a:t>
            </a:r>
          </a:p>
        </p:txBody>
      </p:sp>
      <p:sp>
        <p:nvSpPr>
          <p:cNvPr id="6167" name="Line 23"/>
          <p:cNvSpPr>
            <a:spLocks noChangeShapeType="1"/>
          </p:cNvSpPr>
          <p:nvPr/>
        </p:nvSpPr>
        <p:spPr bwMode="auto">
          <a:xfrm flipH="1" flipV="1">
            <a:off x="793750" y="4443413"/>
            <a:ext cx="4122738" cy="1506537"/>
          </a:xfrm>
          <a:prstGeom prst="line">
            <a:avLst/>
          </a:prstGeom>
          <a:noFill/>
          <a:ln w="9360">
            <a:solidFill>
              <a:srgbClr val="FFFFFF"/>
            </a:solidFill>
            <a:miter lim="800000"/>
            <a:headEnd/>
            <a:tailEnd/>
          </a:ln>
          <a:effectLst/>
        </p:spPr>
        <p:txBody>
          <a:bodyPr/>
          <a:lstStyle/>
          <a:p>
            <a:endParaRPr lang="en-US"/>
          </a:p>
        </p:txBody>
      </p:sp>
      <p:sp>
        <p:nvSpPr>
          <p:cNvPr id="6168" name="Line 24"/>
          <p:cNvSpPr>
            <a:spLocks noChangeShapeType="1"/>
          </p:cNvSpPr>
          <p:nvPr/>
        </p:nvSpPr>
        <p:spPr bwMode="auto">
          <a:xfrm flipV="1">
            <a:off x="4908550" y="4498975"/>
            <a:ext cx="2024063" cy="1450975"/>
          </a:xfrm>
          <a:prstGeom prst="line">
            <a:avLst/>
          </a:prstGeom>
          <a:noFill/>
          <a:ln w="9360">
            <a:solidFill>
              <a:srgbClr val="FFFFFF"/>
            </a:solidFill>
            <a:miter lim="800000"/>
            <a:headEnd/>
            <a:tailEnd/>
          </a:ln>
          <a:effectLst/>
        </p:spPr>
        <p:txBody>
          <a:bodyPr/>
          <a:lstStyle/>
          <a:p>
            <a:endParaRPr lang="en-US"/>
          </a:p>
        </p:txBody>
      </p:sp>
      <p:sp>
        <p:nvSpPr>
          <p:cNvPr id="6169" name="Line 25"/>
          <p:cNvSpPr>
            <a:spLocks noChangeShapeType="1"/>
          </p:cNvSpPr>
          <p:nvPr/>
        </p:nvSpPr>
        <p:spPr bwMode="auto">
          <a:xfrm flipV="1">
            <a:off x="4910138" y="5556250"/>
            <a:ext cx="3014662" cy="393700"/>
          </a:xfrm>
          <a:prstGeom prst="line">
            <a:avLst/>
          </a:prstGeom>
          <a:noFill/>
          <a:ln w="9360">
            <a:solidFill>
              <a:srgbClr val="FFFFFF"/>
            </a:solidFill>
            <a:miter lim="800000"/>
            <a:headEnd/>
            <a:tailEnd/>
          </a:ln>
          <a:effectLst/>
        </p:spPr>
        <p:txBody>
          <a:bodyPr/>
          <a:lstStyle/>
          <a:p>
            <a:endParaRPr lang="en-US"/>
          </a:p>
        </p:txBody>
      </p:sp>
      <p:sp>
        <p:nvSpPr>
          <p:cNvPr id="6170" name="Text Box 26"/>
          <p:cNvSpPr txBox="1">
            <a:spLocks noChangeArrowheads="1"/>
          </p:cNvSpPr>
          <p:nvPr/>
        </p:nvSpPr>
        <p:spPr bwMode="auto">
          <a:xfrm>
            <a:off x="7926388" y="1985963"/>
            <a:ext cx="604837" cy="5318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F79646"/>
                </a:solidFill>
              </a:rPr>
              <a:t>...</a:t>
            </a:r>
          </a:p>
        </p:txBody>
      </p:sp>
      <p:sp>
        <p:nvSpPr>
          <p:cNvPr id="6171" name="Line 27"/>
          <p:cNvSpPr>
            <a:spLocks noChangeShapeType="1"/>
          </p:cNvSpPr>
          <p:nvPr/>
        </p:nvSpPr>
        <p:spPr bwMode="auto">
          <a:xfrm>
            <a:off x="4914900" y="1524000"/>
            <a:ext cx="3313113" cy="457200"/>
          </a:xfrm>
          <a:prstGeom prst="line">
            <a:avLst/>
          </a:prstGeom>
          <a:noFill/>
          <a:ln w="25560">
            <a:solidFill>
              <a:srgbClr val="F79646"/>
            </a:solidFill>
            <a:miter lim="800000"/>
            <a:headEnd/>
            <a:tailEnd/>
          </a:ln>
          <a:effectLst>
            <a:outerShdw dist="20160" dir="5400000" algn="ctr" rotWithShape="0">
              <a:srgbClr val="000000">
                <a:alpha val="38034"/>
              </a:srgbClr>
            </a:outerShdw>
          </a:effectLst>
        </p:spPr>
        <p:txBody>
          <a:bodyPr/>
          <a:lstStyle/>
          <a:p>
            <a:endParaRPr lang="en-US"/>
          </a:p>
        </p:txBody>
      </p:sp>
      <p:sp>
        <p:nvSpPr>
          <p:cNvPr id="6172" name="Text Box 28"/>
          <p:cNvSpPr txBox="1">
            <a:spLocks noChangeArrowheads="1"/>
          </p:cNvSpPr>
          <p:nvPr/>
        </p:nvSpPr>
        <p:spPr bwMode="auto">
          <a:xfrm>
            <a:off x="3354388" y="3052763"/>
            <a:ext cx="604837" cy="5318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F79646"/>
                </a:solidFill>
              </a:rPr>
              <a:t>...</a:t>
            </a:r>
          </a:p>
        </p:txBody>
      </p:sp>
      <p:sp>
        <p:nvSpPr>
          <p:cNvPr id="6173" name="Line 29"/>
          <p:cNvSpPr>
            <a:spLocks noChangeShapeType="1"/>
          </p:cNvSpPr>
          <p:nvPr/>
        </p:nvSpPr>
        <p:spPr bwMode="auto">
          <a:xfrm>
            <a:off x="2476500" y="2405063"/>
            <a:ext cx="1179513" cy="642937"/>
          </a:xfrm>
          <a:prstGeom prst="line">
            <a:avLst/>
          </a:prstGeom>
          <a:noFill/>
          <a:ln w="25560">
            <a:solidFill>
              <a:srgbClr val="F79646"/>
            </a:solidFill>
            <a:miter lim="800000"/>
            <a:headEnd/>
            <a:tailEnd/>
          </a:ln>
          <a:effectLst>
            <a:outerShdw dist="20160" dir="5400000" algn="ctr" rotWithShape="0">
              <a:srgbClr val="000000">
                <a:alpha val="38034"/>
              </a:srgbClr>
            </a:outerShdw>
          </a:effectLst>
        </p:spPr>
        <p:txBody>
          <a:bodyPr/>
          <a:lstStyle/>
          <a:p>
            <a:endParaRPr lang="en-US"/>
          </a:p>
        </p:txBody>
      </p:sp>
      <p:sp>
        <p:nvSpPr>
          <p:cNvPr id="6174" name="Line 30"/>
          <p:cNvSpPr>
            <a:spLocks noChangeShapeType="1"/>
          </p:cNvSpPr>
          <p:nvPr/>
        </p:nvSpPr>
        <p:spPr bwMode="auto">
          <a:xfrm flipH="1">
            <a:off x="5022850" y="2405063"/>
            <a:ext cx="1536700" cy="757237"/>
          </a:xfrm>
          <a:prstGeom prst="line">
            <a:avLst/>
          </a:prstGeom>
          <a:noFill/>
          <a:ln w="25560">
            <a:solidFill>
              <a:srgbClr val="F79646"/>
            </a:solidFill>
            <a:miter lim="800000"/>
            <a:headEnd/>
            <a:tailEnd/>
          </a:ln>
          <a:effectLst>
            <a:outerShdw dist="20160" dir="5400000" algn="ctr" rotWithShape="0">
              <a:srgbClr val="000000">
                <a:alpha val="38034"/>
              </a:srgbClr>
            </a:outerShdw>
          </a:effectLst>
        </p:spPr>
        <p:txBody>
          <a:bodyPr/>
          <a:lstStyle/>
          <a:p>
            <a:endParaRPr lang="en-US"/>
          </a:p>
        </p:txBody>
      </p:sp>
      <p:sp>
        <p:nvSpPr>
          <p:cNvPr id="6175" name="Text Box 31"/>
          <p:cNvSpPr txBox="1">
            <a:spLocks noChangeArrowheads="1"/>
          </p:cNvSpPr>
          <p:nvPr/>
        </p:nvSpPr>
        <p:spPr bwMode="auto">
          <a:xfrm>
            <a:off x="8385175" y="2976563"/>
            <a:ext cx="604838" cy="5318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F79646"/>
                </a:solidFill>
              </a:rPr>
              <a:t>...</a:t>
            </a:r>
          </a:p>
        </p:txBody>
      </p:sp>
      <p:sp>
        <p:nvSpPr>
          <p:cNvPr id="6176" name="Line 32"/>
          <p:cNvSpPr>
            <a:spLocks noChangeShapeType="1"/>
          </p:cNvSpPr>
          <p:nvPr/>
        </p:nvSpPr>
        <p:spPr bwMode="auto">
          <a:xfrm>
            <a:off x="6551613" y="2405063"/>
            <a:ext cx="2135187" cy="566737"/>
          </a:xfrm>
          <a:prstGeom prst="line">
            <a:avLst/>
          </a:prstGeom>
          <a:noFill/>
          <a:ln w="25560">
            <a:solidFill>
              <a:srgbClr val="F79646"/>
            </a:solidFill>
            <a:miter lim="800000"/>
            <a:headEnd/>
            <a:tailEnd/>
          </a:ln>
          <a:effectLst>
            <a:outerShdw dist="20160" dir="5400000" algn="ctr" rotWithShape="0">
              <a:srgbClr val="000000">
                <a:alpha val="38034"/>
              </a:srgbClr>
            </a:outerShdw>
          </a:effectLst>
        </p:spPr>
        <p:txBody>
          <a:bodyPr/>
          <a:lstStyle/>
          <a:p>
            <a:endParaRPr lang="en-US"/>
          </a:p>
        </p:txBody>
      </p:sp>
      <p:sp>
        <p:nvSpPr>
          <p:cNvPr id="6177" name="Text Box 33"/>
          <p:cNvSpPr txBox="1">
            <a:spLocks noChangeArrowheads="1"/>
          </p:cNvSpPr>
          <p:nvPr/>
        </p:nvSpPr>
        <p:spPr bwMode="auto">
          <a:xfrm>
            <a:off x="1295400" y="815975"/>
            <a:ext cx="685800" cy="1941513"/>
          </a:xfrm>
          <a:prstGeom prst="rect">
            <a:avLst/>
          </a:prstGeom>
          <a:gradFill rotWithShape="0">
            <a:gsLst>
              <a:gs pos="0">
                <a:srgbClr val="BCBCBC"/>
              </a:gs>
              <a:gs pos="100000">
                <a:srgbClr val="EDEDED"/>
              </a:gs>
            </a:gsLst>
            <a:lin ang="16200000" scaled="1"/>
          </a:gradFill>
          <a:ln w="9360">
            <a:solidFill>
              <a:srgbClr val="000000"/>
            </a:solidFill>
            <a:miter lim="800000"/>
            <a:headEnd/>
            <a:tailEnd/>
          </a:ln>
          <a:effectLst>
            <a:outerShdw dist="20160" dir="5400000" algn="ctr" rotWithShape="0">
              <a:srgbClr val="000000">
                <a:alpha val="38034"/>
              </a:srgbClr>
            </a:outerShdw>
          </a:effectLst>
        </p:spPr>
        <p:txBody>
          <a:bodyPr lIns="0" tIns="46800" rIns="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xxx.com  ###########</a:t>
            </a:r>
          </a:p>
        </p:txBody>
      </p:sp>
      <p:sp>
        <p:nvSpPr>
          <p:cNvPr id="6178" name="Text Box 34"/>
          <p:cNvSpPr txBox="1">
            <a:spLocks noChangeArrowheads="1"/>
          </p:cNvSpPr>
          <p:nvPr/>
        </p:nvSpPr>
        <p:spPr bwMode="auto">
          <a:xfrm>
            <a:off x="7245350" y="1360488"/>
            <a:ext cx="685800" cy="1616075"/>
          </a:xfrm>
          <a:prstGeom prst="rect">
            <a:avLst/>
          </a:prstGeom>
          <a:gradFill rotWithShape="0">
            <a:gsLst>
              <a:gs pos="0">
                <a:srgbClr val="BCBCBC"/>
              </a:gs>
              <a:gs pos="100000">
                <a:srgbClr val="EDEDED"/>
              </a:gs>
            </a:gsLst>
            <a:lin ang="16200000" scaled="1"/>
          </a:gradFill>
          <a:ln w="9360">
            <a:solidFill>
              <a:srgbClr val="000000"/>
            </a:solidFill>
            <a:miter lim="800000"/>
            <a:headEnd/>
            <a:tailEnd/>
          </a:ln>
          <a:effectLst>
            <a:outerShdw dist="20160" dir="5400000" algn="ctr" rotWithShape="0">
              <a:srgbClr val="000000">
                <a:alpha val="38034"/>
              </a:srgbClr>
            </a:outerShdw>
          </a:effectLst>
        </p:spPr>
        <p:txBody>
          <a:bodyPr lIns="0" tIns="46800" rIns="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xxx.edu  ###########</a:t>
            </a:r>
          </a:p>
        </p:txBody>
      </p:sp>
      <p:sp>
        <p:nvSpPr>
          <p:cNvPr id="6179" name="Line 35"/>
          <p:cNvSpPr>
            <a:spLocks noChangeShapeType="1"/>
          </p:cNvSpPr>
          <p:nvPr/>
        </p:nvSpPr>
        <p:spPr bwMode="auto">
          <a:xfrm flipV="1">
            <a:off x="4910138" y="2690813"/>
            <a:ext cx="842962" cy="3259137"/>
          </a:xfrm>
          <a:prstGeom prst="line">
            <a:avLst/>
          </a:prstGeom>
          <a:noFill/>
          <a:ln w="9360">
            <a:solidFill>
              <a:srgbClr val="FFFFFF"/>
            </a:solidFill>
            <a:miter lim="800000"/>
            <a:headEnd/>
            <a:tailEnd/>
          </a:ln>
          <a:effectLst/>
        </p:spPr>
        <p:txBody>
          <a:bodyPr/>
          <a:lstStyle/>
          <a:p>
            <a:endParaRPr lang="en-US"/>
          </a:p>
        </p:txBody>
      </p:sp>
      <p:sp>
        <p:nvSpPr>
          <p:cNvPr id="6180" name="Line 36"/>
          <p:cNvSpPr>
            <a:spLocks noChangeShapeType="1"/>
          </p:cNvSpPr>
          <p:nvPr/>
        </p:nvSpPr>
        <p:spPr bwMode="auto">
          <a:xfrm flipH="1" flipV="1">
            <a:off x="1631950" y="2779713"/>
            <a:ext cx="3284538" cy="3170237"/>
          </a:xfrm>
          <a:prstGeom prst="line">
            <a:avLst/>
          </a:prstGeom>
          <a:noFill/>
          <a:ln w="9360">
            <a:solidFill>
              <a:srgbClr val="FFFFFF"/>
            </a:solidFill>
            <a:miter lim="800000"/>
            <a:headEnd/>
            <a:tailEnd/>
          </a:ln>
          <a:effectLst/>
        </p:spPr>
        <p:txBody>
          <a:bodyPr/>
          <a:lstStyle/>
          <a:p>
            <a:endParaRPr lang="en-US"/>
          </a:p>
        </p:txBody>
      </p:sp>
      <p:sp>
        <p:nvSpPr>
          <p:cNvPr id="6181" name="Text Box 37"/>
          <p:cNvSpPr txBox="1">
            <a:spLocks noChangeArrowheads="1"/>
          </p:cNvSpPr>
          <p:nvPr/>
        </p:nvSpPr>
        <p:spPr bwMode="auto">
          <a:xfrm>
            <a:off x="1828800" y="3581400"/>
            <a:ext cx="914400" cy="1779588"/>
          </a:xfrm>
          <a:prstGeom prst="rect">
            <a:avLst/>
          </a:prstGeom>
          <a:gradFill rotWithShape="0">
            <a:gsLst>
              <a:gs pos="0">
                <a:srgbClr val="BCBCBC"/>
              </a:gs>
              <a:gs pos="100000">
                <a:srgbClr val="EDEDED"/>
              </a:gs>
            </a:gsLst>
            <a:lin ang="16200000" scaled="1"/>
          </a:gradFill>
          <a:ln w="9360">
            <a:solidFill>
              <a:srgbClr val="000000"/>
            </a:solidFill>
            <a:miter lim="800000"/>
            <a:headEnd/>
            <a:tailEnd/>
          </a:ln>
          <a:effectLst>
            <a:outerShdw dist="20160" dir="5400000" algn="ctr" rotWithShape="0">
              <a:srgbClr val="000000">
                <a:alpha val="38034"/>
              </a:srgbClr>
            </a:outerShdw>
          </a:effectLst>
        </p:spPr>
        <p:txBody>
          <a:bodyPr lIns="0" tIns="46800" rIns="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Amicrosoft.com 207.46.232.182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xxx.microsoft.com ###########</a:t>
            </a:r>
          </a:p>
        </p:txBody>
      </p:sp>
      <p:sp>
        <p:nvSpPr>
          <p:cNvPr id="6182" name="Text Box 38"/>
          <p:cNvSpPr txBox="1">
            <a:spLocks noChangeArrowheads="1"/>
          </p:cNvSpPr>
          <p:nvPr/>
        </p:nvSpPr>
        <p:spPr bwMode="auto">
          <a:xfrm>
            <a:off x="4343400" y="3581400"/>
            <a:ext cx="990600" cy="855663"/>
          </a:xfrm>
          <a:prstGeom prst="rect">
            <a:avLst/>
          </a:prstGeom>
          <a:gradFill rotWithShape="0">
            <a:gsLst>
              <a:gs pos="0">
                <a:srgbClr val="BCBCBC"/>
              </a:gs>
              <a:gs pos="100000">
                <a:srgbClr val="EDEDED"/>
              </a:gs>
            </a:gsLst>
            <a:lin ang="16200000" scaled="1"/>
          </a:gradFill>
          <a:ln w="9360">
            <a:solidFill>
              <a:srgbClr val="000000"/>
            </a:solidFill>
            <a:miter lim="800000"/>
            <a:headEnd/>
            <a:tailEnd/>
          </a:ln>
          <a:effectLst>
            <a:outerShdw dist="20160" dir="5400000" algn="ctr" rotWithShape="0">
              <a:srgbClr val="000000">
                <a:alpha val="38034"/>
              </a:srgbClr>
            </a:outerShdw>
          </a:effectLst>
        </p:spPr>
        <p:txBody>
          <a:bodyPr lIns="0" tIns="46800" rIns="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stanford.edu 171.67.216.18</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
                <a:solidFill>
                  <a:srgbClr val="000000"/>
                </a:solidFill>
                <a:latin typeface="Calibri" pitchFamily="32" charset="0"/>
              </a:rPr>
              <a:t>A xxx.stanford.edu 171.67.###.###</a:t>
            </a:r>
          </a:p>
        </p:txBody>
      </p:sp>
      <p:sp>
        <p:nvSpPr>
          <p:cNvPr id="6183" name="Line 39"/>
          <p:cNvSpPr>
            <a:spLocks noChangeShapeType="1"/>
          </p:cNvSpPr>
          <p:nvPr/>
        </p:nvSpPr>
        <p:spPr bwMode="auto">
          <a:xfrm flipH="1" flipV="1">
            <a:off x="4832350" y="4443413"/>
            <a:ext cx="84138" cy="1506537"/>
          </a:xfrm>
          <a:prstGeom prst="line">
            <a:avLst/>
          </a:prstGeom>
          <a:noFill/>
          <a:ln w="9360">
            <a:solidFill>
              <a:srgbClr val="FFFFFF"/>
            </a:solidFill>
            <a:miter lim="800000"/>
            <a:headEnd/>
            <a:tailEnd/>
          </a:ln>
          <a:effectLst/>
        </p:spPr>
        <p:txBody>
          <a:bodyPr/>
          <a:lstStyle/>
          <a:p>
            <a:endParaRPr lang="en-US"/>
          </a:p>
        </p:txBody>
      </p:sp>
      <p:sp>
        <p:nvSpPr>
          <p:cNvPr id="6184" name="Line 40"/>
          <p:cNvSpPr>
            <a:spLocks noChangeShapeType="1"/>
          </p:cNvSpPr>
          <p:nvPr/>
        </p:nvSpPr>
        <p:spPr bwMode="auto">
          <a:xfrm flipH="1" flipV="1">
            <a:off x="2279650" y="4554538"/>
            <a:ext cx="2636838" cy="1395412"/>
          </a:xfrm>
          <a:prstGeom prst="line">
            <a:avLst/>
          </a:prstGeom>
          <a:noFill/>
          <a:ln w="9360">
            <a:solidFill>
              <a:srgbClr val="FFFFFF"/>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Eavesdropping and Spoofing</a:t>
            </a:r>
          </a:p>
        </p:txBody>
      </p:sp>
      <p:sp>
        <p:nvSpPr>
          <p:cNvPr id="3" name="Content Placeholder 2"/>
          <p:cNvSpPr>
            <a:spLocks noGrp="1"/>
          </p:cNvSpPr>
          <p:nvPr>
            <p:ph idx="1"/>
          </p:nvPr>
        </p:nvSpPr>
        <p:spPr>
          <a:xfrm>
            <a:off x="685800" y="1600200"/>
            <a:ext cx="7848600" cy="3962400"/>
          </a:xfrm>
        </p:spPr>
        <p:txBody>
          <a:bodyPr>
            <a:normAutofit fontScale="85000" lnSpcReduction="10000"/>
          </a:bodyPr>
          <a:lstStyle/>
          <a:p>
            <a:pPr eaLnBrk="1" hangingPunct="1">
              <a:lnSpc>
                <a:spcPct val="12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All wireless network traffic can be eavesdropped</a:t>
            </a:r>
          </a:p>
          <a:p>
            <a:pPr eaLnBrk="1" hangingPunct="1">
              <a:lnSpc>
                <a:spcPct val="12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MAC-based authentication typically used to identify approved machines in corporate network</a:t>
            </a:r>
          </a:p>
          <a:p>
            <a:pPr eaLnBrk="1" hangingPunct="1">
              <a:lnSpc>
                <a:spcPct val="12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MAC spoofing attacks possible, as in wired networks</a:t>
            </a:r>
          </a:p>
          <a:p>
            <a:pPr eaLnBrk="1" hangingPunct="1">
              <a:lnSpc>
                <a:spcPct val="12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Sessions kept active after brief disconnects</a:t>
            </a:r>
          </a:p>
          <a:p>
            <a:pPr eaLnBrk="1" hangingPunct="1">
              <a:lnSpc>
                <a:spcPct val="12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If ISP client does not explicitly end a session, MAC spoofing allows to take over that session</a:t>
            </a:r>
            <a:endParaRPr lang="en-US" dirty="0"/>
          </a:p>
        </p:txBody>
      </p:sp>
      <p:sp>
        <p:nvSpPr>
          <p:cNvPr id="6148" name="Date Placeholder 3"/>
          <p:cNvSpPr>
            <a:spLocks noGrp="1"/>
          </p:cNvSpPr>
          <p:nvPr>
            <p:ph type="dt" sz="half" idx="10"/>
          </p:nvPr>
        </p:nvSpPr>
        <p:spPr>
          <a:noFill/>
        </p:spPr>
        <p:txBody>
          <a:bodyPr/>
          <a:lstStyle/>
          <a:p>
            <a:fld id="{634D91C8-EB9F-490C-8227-9ADCE91B5CBB}" type="datetime1">
              <a:rPr lang="en-US" smtClean="0"/>
              <a:pPr/>
              <a:t>8/22/2017</a:t>
            </a:fld>
            <a:endParaRPr lang="en-GB"/>
          </a:p>
        </p:txBody>
      </p:sp>
      <p:sp>
        <p:nvSpPr>
          <p:cNvPr id="6149" name="Footer Placeholder 4"/>
          <p:cNvSpPr>
            <a:spLocks noGrp="1"/>
          </p:cNvSpPr>
          <p:nvPr>
            <p:ph type="ftr" sz="quarter" idx="11"/>
          </p:nvPr>
        </p:nvSpPr>
        <p:spPr>
          <a:noFill/>
        </p:spPr>
        <p:txBody>
          <a:bodyPr/>
          <a:lstStyle/>
          <a:p>
            <a:r>
              <a:rPr lang="en-GB" smtClean="0"/>
              <a:t>Wireless Networks</a:t>
            </a:r>
          </a:p>
        </p:txBody>
      </p:sp>
      <p:sp>
        <p:nvSpPr>
          <p:cNvPr id="6150" name="Slide Number Placeholder 5"/>
          <p:cNvSpPr>
            <a:spLocks noGrp="1"/>
          </p:cNvSpPr>
          <p:nvPr>
            <p:ph type="sldNum" sz="quarter" idx="12"/>
          </p:nvPr>
        </p:nvSpPr>
        <p:spPr>
          <a:noFill/>
        </p:spPr>
        <p:txBody>
          <a:bodyPr/>
          <a:lstStyle/>
          <a:p>
            <a:fld id="{ED78D368-C6A0-4216-9340-16803DE4FB2D}" type="slidenum">
              <a:rPr lang="en-GB" smtClean="0"/>
              <a:pPr/>
              <a:t>50</a:t>
            </a:fld>
            <a:endParaRPr lang="en-GB" smtClean="0"/>
          </a:p>
        </p:txBody>
      </p:sp>
    </p:spTree>
    <p:extLst>
      <p:ext uri="{BB962C8B-B14F-4D97-AF65-F5344CB8AC3E}">
        <p14:creationId xmlns:p14="http://schemas.microsoft.com/office/powerpoint/2010/main" val="419909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Captive Portal</a:t>
            </a:r>
          </a:p>
        </p:txBody>
      </p:sp>
      <p:sp>
        <p:nvSpPr>
          <p:cNvPr id="8198" name="Rectangle 2"/>
          <p:cNvSpPr>
            <a:spLocks noGrp="1" noChangeArrowheads="1"/>
          </p:cNvSpPr>
          <p:nvPr>
            <p:ph idx="1"/>
          </p:nvPr>
        </p:nvSpPr>
        <p:spPr>
          <a:xfrm>
            <a:off x="685800" y="1524000"/>
            <a:ext cx="8153399" cy="4724400"/>
          </a:xfrm>
        </p:spPr>
        <p:txBody>
          <a:bodyPr numCol="2">
            <a:normAutofit/>
          </a:bodyPr>
          <a:lstStyle/>
          <a:p>
            <a:pPr eaLnBrk="1" hangingPunct="1">
              <a:lnSpc>
                <a:spcPct val="11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t>Protocol</a:t>
            </a:r>
          </a:p>
          <a:p>
            <a:pPr lvl="1" eaLnBrk="1" hangingPunct="1">
              <a:lnSpc>
                <a:spcPct val="11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chemeClr val="tx1"/>
                </a:solidFill>
              </a:rPr>
              <a:t>DHCP provides IP address</a:t>
            </a:r>
          </a:p>
          <a:p>
            <a:pPr lvl="1" eaLnBrk="1" hangingPunct="1">
              <a:lnSpc>
                <a:spcPct val="11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Name server maps everything to authentication server</a:t>
            </a:r>
          </a:p>
          <a:p>
            <a:pPr lvl="1" eaLnBrk="1" hangingPunct="1">
              <a:lnSpc>
                <a:spcPct val="11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Firewall blocks all other traffic</a:t>
            </a:r>
          </a:p>
          <a:p>
            <a:pPr lvl="1" eaLnBrk="1" hangingPunct="1">
              <a:lnSpc>
                <a:spcPct val="11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Any URL is redirected to authentication page</a:t>
            </a:r>
          </a:p>
          <a:p>
            <a:pPr lvl="1" eaLnBrk="1" hangingPunct="1">
              <a:lnSpc>
                <a:spcPct val="11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After authentication, regular network services reinstated</a:t>
            </a:r>
          </a:p>
          <a:p>
            <a:pPr lvl="1" eaLnBrk="1" hangingPunct="1">
              <a:lnSpc>
                <a:spcPct val="11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Client identified by MAC address</a:t>
            </a:r>
          </a:p>
          <a:p>
            <a:pPr lvl="1" eaLnBrk="1" hangingPunct="1">
              <a:lnSpc>
                <a:spcPct val="11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Used by wireless ISPs  </a:t>
            </a:r>
          </a:p>
          <a:p>
            <a:pPr eaLnBrk="1" hangingPunct="1">
              <a:lnSpc>
                <a:spcPct val="110000"/>
              </a:lnSpc>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t>Security issues</a:t>
            </a:r>
          </a:p>
          <a:p>
            <a:pPr lvl="1" eaLnBrk="1" hangingPunct="1">
              <a:lnSpc>
                <a:spcPct val="11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A MAC spoofing and session stealing attack may be performed if client does not actively disconnect</a:t>
            </a:r>
          </a:p>
          <a:p>
            <a:pPr lvl="1" eaLnBrk="1" hangingPunct="1">
              <a:lnSpc>
                <a:spcPct val="11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A tunneling attack can bypass captive portal if DNS traffic beyond firewall is not blocked before authentication</a:t>
            </a:r>
          </a:p>
        </p:txBody>
      </p:sp>
      <p:sp>
        <p:nvSpPr>
          <p:cNvPr id="7172" name="Date Placeholder 3"/>
          <p:cNvSpPr>
            <a:spLocks noGrp="1"/>
          </p:cNvSpPr>
          <p:nvPr>
            <p:ph type="dt" sz="half" idx="10"/>
          </p:nvPr>
        </p:nvSpPr>
        <p:spPr>
          <a:noFill/>
        </p:spPr>
        <p:txBody>
          <a:bodyPr/>
          <a:lstStyle/>
          <a:p>
            <a:fld id="{CBC2266F-C8F2-47B3-A41A-F93503503A1B}" type="datetime1">
              <a:rPr lang="en-US" smtClean="0"/>
              <a:pPr/>
              <a:t>8/22/2017</a:t>
            </a:fld>
            <a:endParaRPr lang="en-GB"/>
          </a:p>
        </p:txBody>
      </p:sp>
      <p:sp>
        <p:nvSpPr>
          <p:cNvPr id="7173" name="Footer Placeholder 4"/>
          <p:cNvSpPr>
            <a:spLocks noGrp="1"/>
          </p:cNvSpPr>
          <p:nvPr>
            <p:ph type="ftr" sz="quarter" idx="11"/>
          </p:nvPr>
        </p:nvSpPr>
        <p:spPr>
          <a:noFill/>
        </p:spPr>
        <p:txBody>
          <a:bodyPr/>
          <a:lstStyle/>
          <a:p>
            <a:r>
              <a:rPr lang="en-GB" smtClean="0"/>
              <a:t>Wireless Networks</a:t>
            </a:r>
          </a:p>
        </p:txBody>
      </p:sp>
      <p:sp>
        <p:nvSpPr>
          <p:cNvPr id="7174" name="Slide Number Placeholder 5"/>
          <p:cNvSpPr>
            <a:spLocks noGrp="1"/>
          </p:cNvSpPr>
          <p:nvPr>
            <p:ph type="sldNum" sz="quarter" idx="12"/>
          </p:nvPr>
        </p:nvSpPr>
        <p:spPr>
          <a:noFill/>
        </p:spPr>
        <p:txBody>
          <a:bodyPr/>
          <a:lstStyle/>
          <a:p>
            <a:fld id="{A4C2AB46-5443-4E5D-A227-F16886140F7D}" type="slidenum">
              <a:rPr lang="en-GB" smtClean="0"/>
              <a:pPr/>
              <a:t>51</a:t>
            </a:fld>
            <a:endParaRPr lang="en-GB" smtClean="0"/>
          </a:p>
        </p:txBody>
      </p:sp>
    </p:spTree>
    <p:extLst>
      <p:ext uri="{BB962C8B-B14F-4D97-AF65-F5344CB8AC3E}">
        <p14:creationId xmlns:p14="http://schemas.microsoft.com/office/powerpoint/2010/main" val="1454894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Wardriving and Warchalking</a:t>
            </a:r>
          </a:p>
        </p:txBody>
      </p:sp>
      <p:sp>
        <p:nvSpPr>
          <p:cNvPr id="7" name="Content Placeholder 6"/>
          <p:cNvSpPr>
            <a:spLocks noGrp="1"/>
          </p:cNvSpPr>
          <p:nvPr>
            <p:ph idx="1"/>
          </p:nvPr>
        </p:nvSpPr>
        <p:spPr>
          <a:xfrm>
            <a:off x="457200" y="1752600"/>
            <a:ext cx="8229600" cy="4373563"/>
          </a:xfrm>
        </p:spPr>
        <p:txBody>
          <a:bodyPr>
            <a:normAutofit fontScale="70000" lnSpcReduction="20000"/>
          </a:bodyPr>
          <a:lstStyle/>
          <a:p>
            <a:pPr>
              <a:lnSpc>
                <a:spcPct val="120000"/>
              </a:lnSpc>
              <a:defRPr/>
            </a:pPr>
            <a:r>
              <a:rPr lang="en-US" dirty="0" smtClean="0"/>
              <a:t>Driving around looking for wireless local area networks</a:t>
            </a:r>
          </a:p>
          <a:p>
            <a:pPr>
              <a:lnSpc>
                <a:spcPct val="120000"/>
              </a:lnSpc>
              <a:defRPr/>
            </a:pPr>
            <a:r>
              <a:rPr lang="en-US" dirty="0" smtClean="0"/>
              <a:t>Some use GPS devices to log locations, post online</a:t>
            </a:r>
          </a:p>
          <a:p>
            <a:pPr>
              <a:lnSpc>
                <a:spcPct val="120000"/>
              </a:lnSpc>
              <a:defRPr/>
            </a:pPr>
            <a:r>
              <a:rPr lang="en-US" dirty="0" smtClean="0"/>
              <a:t>Software such as </a:t>
            </a:r>
            <a:r>
              <a:rPr lang="en-US" dirty="0" err="1" smtClean="0"/>
              <a:t>NetStumbler</a:t>
            </a:r>
            <a:r>
              <a:rPr lang="en-US" dirty="0" smtClean="0"/>
              <a:t> for Windows, </a:t>
            </a:r>
            <a:r>
              <a:rPr lang="en-US" dirty="0" err="1" smtClean="0"/>
              <a:t>KisMac</a:t>
            </a:r>
            <a:r>
              <a:rPr lang="en-US" dirty="0" smtClean="0"/>
              <a:t> for Macs and Kismet for Linux are easily available online</a:t>
            </a:r>
          </a:p>
          <a:p>
            <a:pPr>
              <a:lnSpc>
                <a:spcPct val="120000"/>
              </a:lnSpc>
              <a:defRPr/>
            </a:pPr>
            <a:r>
              <a:rPr lang="en-US" dirty="0" smtClean="0"/>
              <a:t>Use antennas to increase range</a:t>
            </a:r>
          </a:p>
          <a:p>
            <a:pPr>
              <a:lnSpc>
                <a:spcPct val="120000"/>
              </a:lnSpc>
              <a:defRPr/>
            </a:pPr>
            <a:r>
              <a:rPr lang="en-US" dirty="0" smtClean="0"/>
              <a:t>Legality is unclear when no information is transmitted, and no network services are used</a:t>
            </a:r>
          </a:p>
          <a:p>
            <a:pPr>
              <a:lnSpc>
                <a:spcPct val="120000"/>
              </a:lnSpc>
              <a:defRPr/>
            </a:pPr>
            <a:r>
              <a:rPr lang="en-US" dirty="0" err="1" smtClean="0"/>
              <a:t>Warchalking</a:t>
            </a:r>
            <a:r>
              <a:rPr lang="en-US" dirty="0" smtClean="0"/>
              <a:t> involves leaving chalk marks (derived from hobo symbols) on the side walk marking wireless networks and associated information</a:t>
            </a:r>
          </a:p>
        </p:txBody>
      </p:sp>
      <p:sp>
        <p:nvSpPr>
          <p:cNvPr id="8196" name="Date Placeholder 3"/>
          <p:cNvSpPr>
            <a:spLocks noGrp="1"/>
          </p:cNvSpPr>
          <p:nvPr>
            <p:ph type="dt" sz="half" idx="10"/>
          </p:nvPr>
        </p:nvSpPr>
        <p:spPr>
          <a:noFill/>
        </p:spPr>
        <p:txBody>
          <a:bodyPr/>
          <a:lstStyle/>
          <a:p>
            <a:fld id="{528297B8-DF54-4626-9A22-E0D9F6037FB6}" type="datetime1">
              <a:rPr lang="en-US" smtClean="0"/>
              <a:pPr/>
              <a:t>8/22/2017</a:t>
            </a:fld>
            <a:endParaRPr lang="en-GB"/>
          </a:p>
        </p:txBody>
      </p:sp>
      <p:sp>
        <p:nvSpPr>
          <p:cNvPr id="8197" name="Footer Placeholder 4"/>
          <p:cNvSpPr>
            <a:spLocks noGrp="1"/>
          </p:cNvSpPr>
          <p:nvPr>
            <p:ph type="ftr" sz="quarter" idx="11"/>
          </p:nvPr>
        </p:nvSpPr>
        <p:spPr>
          <a:noFill/>
        </p:spPr>
        <p:txBody>
          <a:bodyPr/>
          <a:lstStyle/>
          <a:p>
            <a:r>
              <a:rPr lang="en-GB" smtClean="0"/>
              <a:t>Wireless Networks</a:t>
            </a:r>
          </a:p>
        </p:txBody>
      </p:sp>
      <p:sp>
        <p:nvSpPr>
          <p:cNvPr id="8198" name="Slide Number Placeholder 5"/>
          <p:cNvSpPr>
            <a:spLocks noGrp="1"/>
          </p:cNvSpPr>
          <p:nvPr>
            <p:ph type="sldNum" sz="quarter" idx="12"/>
          </p:nvPr>
        </p:nvSpPr>
        <p:spPr>
          <a:noFill/>
        </p:spPr>
        <p:txBody>
          <a:bodyPr/>
          <a:lstStyle/>
          <a:p>
            <a:fld id="{A81D65D3-931C-4E49-BF47-63104C573C0D}" type="slidenum">
              <a:rPr lang="en-GB" smtClean="0"/>
              <a:pPr/>
              <a:t>52</a:t>
            </a:fld>
            <a:endParaRPr lang="en-GB" smtClean="0"/>
          </a:p>
        </p:txBody>
      </p:sp>
    </p:spTree>
    <p:extLst>
      <p:ext uri="{BB962C8B-B14F-4D97-AF65-F5344CB8AC3E}">
        <p14:creationId xmlns:p14="http://schemas.microsoft.com/office/powerpoint/2010/main" val="34196416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
          <p:cNvSpPr>
            <a:spLocks noGrp="1"/>
          </p:cNvSpPr>
          <p:nvPr>
            <p:ph type="title"/>
          </p:nvPr>
        </p:nvSpPr>
        <p:spPr/>
        <p:txBody>
          <a:bodyPr/>
          <a:lstStyle/>
          <a:p>
            <a:r>
              <a:rPr lang="en-GB" sz="4000" smtClean="0"/>
              <a:t>Wired Equivalent Privacy</a:t>
            </a:r>
            <a:endParaRPr lang="en-US" smtClean="0"/>
          </a:p>
        </p:txBody>
      </p:sp>
      <p:sp>
        <p:nvSpPr>
          <p:cNvPr id="8" name="Content Placeholder 7"/>
          <p:cNvSpPr>
            <a:spLocks noGrp="1"/>
          </p:cNvSpPr>
          <p:nvPr>
            <p:ph idx="1"/>
          </p:nvPr>
        </p:nvSpPr>
        <p:spPr>
          <a:xfrm>
            <a:off x="457200" y="1371600"/>
            <a:ext cx="8229600" cy="5105400"/>
          </a:xfrm>
        </p:spPr>
        <p:txBody>
          <a:bodyPr>
            <a:noAutofit/>
          </a:bodyPr>
          <a:lstStyle/>
          <a:p>
            <a:pPr marL="325438" indent="-325438">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dirty="0" smtClean="0"/>
              <a:t>Goals</a:t>
            </a:r>
            <a:endParaRPr lang="en-US" sz="2400" dirty="0"/>
          </a:p>
          <a:p>
            <a:pPr marL="725488" lvl="1" indent="-325438">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dirty="0"/>
              <a:t>Confidentiality: eavesdropping is prevented</a:t>
            </a:r>
          </a:p>
          <a:p>
            <a:pPr marL="725488" lvl="1" indent="-325438">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dirty="0" smtClean="0"/>
              <a:t>Data </a:t>
            </a:r>
            <a:r>
              <a:rPr lang="en-US" sz="2000" dirty="0"/>
              <a:t>integrity: packets cannot be tampered </a:t>
            </a:r>
            <a:r>
              <a:rPr lang="en-US" sz="2000" dirty="0" smtClean="0"/>
              <a:t>with</a:t>
            </a:r>
          </a:p>
          <a:p>
            <a:pPr marL="725488" lvl="1" indent="-325438">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dirty="0"/>
              <a:t>Access control: only properly encrypted packets are </a:t>
            </a:r>
            <a:r>
              <a:rPr lang="en-US" sz="2000" dirty="0" smtClean="0"/>
              <a:t>routed</a:t>
            </a:r>
            <a:endParaRPr lang="en-US" sz="2000" dirty="0"/>
          </a:p>
          <a:p>
            <a:pPr marL="325438" indent="-325438">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dirty="0"/>
              <a:t>Design </a:t>
            </a:r>
            <a:r>
              <a:rPr lang="en-US" sz="2400" dirty="0" smtClean="0"/>
              <a:t>constraints</a:t>
            </a:r>
            <a:endParaRPr lang="en-US" sz="2400" dirty="0"/>
          </a:p>
          <a:p>
            <a:pPr marL="725488" lvl="1" indent="-325438">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dirty="0"/>
              <a:t>Inexpensive hardware implementation with </a:t>
            </a:r>
            <a:r>
              <a:rPr lang="en-US" sz="2000" dirty="0" smtClean="0"/>
              <a:t>90’s </a:t>
            </a:r>
            <a:r>
              <a:rPr lang="en-US" sz="2000" dirty="0"/>
              <a:t>technology</a:t>
            </a:r>
          </a:p>
          <a:p>
            <a:pPr marL="725488" lvl="1" indent="-325438">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dirty="0"/>
              <a:t>Compliance with early U.S. export control regulations on </a:t>
            </a:r>
            <a:r>
              <a:rPr lang="en-US" sz="2000" dirty="0" smtClean="0"/>
              <a:t>encryption devices (</a:t>
            </a:r>
            <a:r>
              <a:rPr lang="en-US" sz="2000" dirty="0"/>
              <a:t>40-bit keys)</a:t>
            </a:r>
          </a:p>
          <a:p>
            <a:pPr marL="325438" indent="-325438">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dirty="0" smtClean="0"/>
              <a:t>Implementation and limitations</a:t>
            </a:r>
          </a:p>
          <a:p>
            <a:pPr marL="725488" lvl="1" indent="-325438">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dirty="0"/>
              <a:t>Encrypts the body of each frame at the data-link level</a:t>
            </a:r>
          </a:p>
          <a:p>
            <a:pPr marL="725488" lvl="1" indent="-325438">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dirty="0" smtClean="0"/>
              <a:t>Legacy </a:t>
            </a:r>
            <a:r>
              <a:rPr lang="en-US" sz="2000" dirty="0"/>
              <a:t>IEEE 802.11 standard </a:t>
            </a:r>
            <a:r>
              <a:rPr lang="en-US" sz="2000" dirty="0" smtClean="0"/>
              <a:t>to be avoided</a:t>
            </a:r>
            <a:endParaRPr lang="en-GB" dirty="0" smtClean="0"/>
          </a:p>
        </p:txBody>
      </p:sp>
      <p:sp>
        <p:nvSpPr>
          <p:cNvPr id="9220" name="Date Placeholder 3"/>
          <p:cNvSpPr>
            <a:spLocks noGrp="1"/>
          </p:cNvSpPr>
          <p:nvPr>
            <p:ph type="dt" sz="half" idx="10"/>
          </p:nvPr>
        </p:nvSpPr>
        <p:spPr>
          <a:noFill/>
        </p:spPr>
        <p:txBody>
          <a:bodyPr/>
          <a:lstStyle/>
          <a:p>
            <a:fld id="{69785136-4949-4AEE-964E-36BC27B218B3}" type="datetime1">
              <a:rPr lang="en-US" smtClean="0"/>
              <a:pPr/>
              <a:t>8/22/2017</a:t>
            </a:fld>
            <a:endParaRPr lang="en-GB"/>
          </a:p>
        </p:txBody>
      </p:sp>
      <p:sp>
        <p:nvSpPr>
          <p:cNvPr id="9221" name="Footer Placeholder 4"/>
          <p:cNvSpPr>
            <a:spLocks noGrp="1"/>
          </p:cNvSpPr>
          <p:nvPr>
            <p:ph type="ftr" sz="quarter" idx="11"/>
          </p:nvPr>
        </p:nvSpPr>
        <p:spPr>
          <a:noFill/>
        </p:spPr>
        <p:txBody>
          <a:bodyPr/>
          <a:lstStyle/>
          <a:p>
            <a:r>
              <a:rPr lang="en-GB" smtClean="0"/>
              <a:t>Wireless Networks</a:t>
            </a:r>
          </a:p>
        </p:txBody>
      </p:sp>
      <p:sp>
        <p:nvSpPr>
          <p:cNvPr id="9222" name="Slide Number Placeholder 5"/>
          <p:cNvSpPr>
            <a:spLocks noGrp="1"/>
          </p:cNvSpPr>
          <p:nvPr>
            <p:ph type="sldNum" sz="quarter" idx="12"/>
          </p:nvPr>
        </p:nvSpPr>
        <p:spPr>
          <a:noFill/>
        </p:spPr>
        <p:txBody>
          <a:bodyPr/>
          <a:lstStyle/>
          <a:p>
            <a:fld id="{2C73FBA0-822E-4697-8704-91E691862C10}" type="slidenum">
              <a:rPr lang="en-GB" smtClean="0"/>
              <a:pPr/>
              <a:t>53</a:t>
            </a:fld>
            <a:endParaRPr lang="en-GB" smtClean="0"/>
          </a:p>
        </p:txBody>
      </p:sp>
    </p:spTree>
    <p:extLst>
      <p:ext uri="{BB962C8B-B14F-4D97-AF65-F5344CB8AC3E}">
        <p14:creationId xmlns:p14="http://schemas.microsoft.com/office/powerpoint/2010/main" val="25600245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WEP Protocol</a:t>
            </a:r>
          </a:p>
        </p:txBody>
      </p:sp>
      <p:sp>
        <p:nvSpPr>
          <p:cNvPr id="3" name="Content Placeholder 2"/>
          <p:cNvSpPr>
            <a:spLocks noGrp="1"/>
          </p:cNvSpPr>
          <p:nvPr>
            <p:ph sz="half" idx="1"/>
          </p:nvPr>
        </p:nvSpPr>
        <p:spPr>
          <a:xfrm>
            <a:off x="457200" y="1295400"/>
            <a:ext cx="4572000" cy="5105400"/>
          </a:xfrm>
        </p:spPr>
        <p:txBody>
          <a:bodyPr>
            <a:normAutofit fontScale="77500" lnSpcReduction="20000"/>
          </a:bodyPr>
          <a:lstStyle/>
          <a:p>
            <a:pPr>
              <a:lnSpc>
                <a:spcPct val="120000"/>
              </a:lnSpc>
              <a:defRPr/>
            </a:pPr>
            <a:r>
              <a:rPr lang="en-US" dirty="0" smtClean="0"/>
              <a:t>Setup</a:t>
            </a:r>
          </a:p>
          <a:p>
            <a:pPr lvl="1">
              <a:lnSpc>
                <a:spcPct val="120000"/>
              </a:lnSpc>
              <a:defRPr/>
            </a:pPr>
            <a:r>
              <a:rPr lang="en-US" dirty="0" smtClean="0"/>
              <a:t>Access point and client share </a:t>
            </a:r>
            <a:br>
              <a:rPr lang="en-US" dirty="0" smtClean="0"/>
            </a:br>
            <a:r>
              <a:rPr lang="en-US" dirty="0" smtClean="0"/>
              <a:t>40-bit key K</a:t>
            </a:r>
          </a:p>
          <a:p>
            <a:pPr lvl="1">
              <a:lnSpc>
                <a:spcPct val="120000"/>
              </a:lnSpc>
              <a:defRPr/>
            </a:pPr>
            <a:r>
              <a:rPr lang="en-GB" dirty="0"/>
              <a:t>The key never changes during a WEP </a:t>
            </a:r>
            <a:r>
              <a:rPr lang="en-GB" dirty="0" smtClean="0"/>
              <a:t>session</a:t>
            </a:r>
            <a:endParaRPr lang="en-US" dirty="0" smtClean="0"/>
          </a:p>
          <a:p>
            <a:pPr>
              <a:lnSpc>
                <a:spcPct val="120000"/>
              </a:lnSpc>
              <a:defRPr/>
            </a:pPr>
            <a:r>
              <a:rPr lang="en-US" dirty="0" smtClean="0"/>
              <a:t>Encryption</a:t>
            </a:r>
          </a:p>
          <a:p>
            <a:pPr lvl="1">
              <a:lnSpc>
                <a:spcPct val="120000"/>
              </a:lnSpc>
              <a:defRPr/>
            </a:pPr>
            <a:r>
              <a:rPr lang="en-US" dirty="0" smtClean="0"/>
              <a:t>Compute CRC-32 checksum of </a:t>
            </a:r>
            <a:br>
              <a:rPr lang="en-US" dirty="0" smtClean="0"/>
            </a:br>
            <a:r>
              <a:rPr lang="en-US" dirty="0" smtClean="0"/>
              <a:t>message M (payload of frame)</a:t>
            </a:r>
          </a:p>
          <a:p>
            <a:pPr lvl="1">
              <a:lnSpc>
                <a:spcPct val="120000"/>
              </a:lnSpc>
              <a:defRPr/>
            </a:pPr>
            <a:r>
              <a:rPr lang="en-US" dirty="0" smtClean="0"/>
              <a:t>Pick 24-bit initialization vector V</a:t>
            </a:r>
          </a:p>
          <a:p>
            <a:pPr lvl="1">
              <a:lnSpc>
                <a:spcPct val="120000"/>
              </a:lnSpc>
              <a:defRPr/>
            </a:pPr>
            <a:r>
              <a:rPr lang="en-US" dirty="0" smtClean="0"/>
              <a:t>Using the RC4 stream cipher,</a:t>
            </a:r>
            <a:br>
              <a:rPr lang="en-US" dirty="0" smtClean="0"/>
            </a:br>
            <a:r>
              <a:rPr lang="en-US" dirty="0" smtClean="0"/>
              <a:t>generate key stream S(K,V)</a:t>
            </a:r>
          </a:p>
          <a:p>
            <a:pPr lvl="1">
              <a:lnSpc>
                <a:spcPct val="120000"/>
              </a:lnSpc>
              <a:defRPr/>
            </a:pPr>
            <a:r>
              <a:rPr lang="en-US" dirty="0" smtClean="0"/>
              <a:t>Create ciphertext</a:t>
            </a:r>
            <a:br>
              <a:rPr lang="en-US" dirty="0" smtClean="0"/>
            </a:br>
            <a:r>
              <a:rPr lang="en-US" dirty="0" smtClean="0"/>
              <a:t>    C = (M || </a:t>
            </a:r>
            <a:r>
              <a:rPr lang="en-US" dirty="0" err="1" smtClean="0"/>
              <a:t>crc</a:t>
            </a:r>
            <a:r>
              <a:rPr lang="en-US" dirty="0" smtClean="0"/>
              <a:t>(M)) </a:t>
            </a:r>
            <a:r>
              <a:rPr lang="en-US" dirty="0" smtClean="0">
                <a:sym typeface="Symbol"/>
              </a:rPr>
              <a:t> </a:t>
            </a:r>
            <a:r>
              <a:rPr lang="en-US" dirty="0" smtClean="0"/>
              <a:t>S(K,V)</a:t>
            </a:r>
          </a:p>
        </p:txBody>
      </p:sp>
      <p:sp>
        <p:nvSpPr>
          <p:cNvPr id="18" name="Content Placeholder 17"/>
          <p:cNvSpPr>
            <a:spLocks noGrp="1"/>
          </p:cNvSpPr>
          <p:nvPr>
            <p:ph sz="half" idx="2"/>
          </p:nvPr>
        </p:nvSpPr>
        <p:spPr>
          <a:xfrm>
            <a:off x="5181600" y="1295400"/>
            <a:ext cx="3657600" cy="2951559"/>
          </a:xfrm>
        </p:spPr>
        <p:txBody>
          <a:bodyPr>
            <a:normAutofit fontScale="77500" lnSpcReduction="20000"/>
          </a:bodyPr>
          <a:lstStyle/>
          <a:p>
            <a:pPr>
              <a:lnSpc>
                <a:spcPct val="120000"/>
              </a:lnSpc>
              <a:defRPr/>
            </a:pPr>
            <a:r>
              <a:rPr lang="en-US" dirty="0" smtClean="0"/>
              <a:t>Client authentication</a:t>
            </a:r>
          </a:p>
          <a:p>
            <a:pPr lvl="1">
              <a:lnSpc>
                <a:spcPct val="120000"/>
              </a:lnSpc>
              <a:defRPr/>
            </a:pPr>
            <a:r>
              <a:rPr lang="en-US" dirty="0" smtClean="0"/>
              <a:t>Access point sends unencrypted random challenge to client</a:t>
            </a:r>
          </a:p>
          <a:p>
            <a:pPr lvl="1">
              <a:lnSpc>
                <a:spcPct val="120000"/>
              </a:lnSpc>
              <a:defRPr/>
            </a:pPr>
            <a:r>
              <a:rPr lang="en-US" dirty="0" smtClean="0"/>
              <a:t>Client responds with encrypted challenge</a:t>
            </a:r>
          </a:p>
          <a:p>
            <a:pPr>
              <a:lnSpc>
                <a:spcPct val="120000"/>
              </a:lnSpc>
              <a:defRPr/>
            </a:pPr>
            <a:r>
              <a:rPr lang="en-US" dirty="0"/>
              <a:t>Transmission</a:t>
            </a:r>
          </a:p>
          <a:p>
            <a:pPr lvl="1">
              <a:lnSpc>
                <a:spcPct val="120000"/>
              </a:lnSpc>
              <a:defRPr/>
            </a:pPr>
            <a:r>
              <a:rPr lang="en-US" dirty="0"/>
              <a:t>Send  V </a:t>
            </a:r>
            <a:r>
              <a:rPr lang="en-US" b="1" dirty="0">
                <a:solidFill>
                  <a:prstClr val="white"/>
                </a:solidFill>
                <a:latin typeface="Symbol" pitchFamily="18" charset="2"/>
              </a:rPr>
              <a:t>|| </a:t>
            </a:r>
            <a:r>
              <a:rPr lang="en-US" dirty="0" smtClean="0"/>
              <a:t>C</a:t>
            </a:r>
            <a:endParaRPr lang="en-US" dirty="0"/>
          </a:p>
        </p:txBody>
      </p:sp>
      <p:sp>
        <p:nvSpPr>
          <p:cNvPr id="10245" name="Date Placeholder 3"/>
          <p:cNvSpPr>
            <a:spLocks noGrp="1"/>
          </p:cNvSpPr>
          <p:nvPr>
            <p:ph type="dt" sz="half" idx="10"/>
          </p:nvPr>
        </p:nvSpPr>
        <p:spPr>
          <a:noFill/>
        </p:spPr>
        <p:txBody>
          <a:bodyPr/>
          <a:lstStyle/>
          <a:p>
            <a:fld id="{CC272C5D-CD6E-42C1-9D69-F9629D621264}" type="datetime1">
              <a:rPr lang="en-US" smtClean="0"/>
              <a:pPr/>
              <a:t>8/22/2017</a:t>
            </a:fld>
            <a:endParaRPr lang="en-GB"/>
          </a:p>
        </p:txBody>
      </p:sp>
      <p:sp>
        <p:nvSpPr>
          <p:cNvPr id="10246" name="Footer Placeholder 4"/>
          <p:cNvSpPr>
            <a:spLocks noGrp="1"/>
          </p:cNvSpPr>
          <p:nvPr>
            <p:ph type="ftr" sz="quarter" idx="11"/>
          </p:nvPr>
        </p:nvSpPr>
        <p:spPr>
          <a:noFill/>
        </p:spPr>
        <p:txBody>
          <a:bodyPr/>
          <a:lstStyle/>
          <a:p>
            <a:r>
              <a:rPr lang="en-GB" dirty="0" smtClean="0"/>
              <a:t>Wireless Networks</a:t>
            </a:r>
          </a:p>
        </p:txBody>
      </p:sp>
      <p:sp>
        <p:nvSpPr>
          <p:cNvPr id="10247" name="Slide Number Placeholder 5"/>
          <p:cNvSpPr>
            <a:spLocks noGrp="1"/>
          </p:cNvSpPr>
          <p:nvPr>
            <p:ph type="sldNum" sz="quarter" idx="12"/>
          </p:nvPr>
        </p:nvSpPr>
        <p:spPr>
          <a:noFill/>
        </p:spPr>
        <p:txBody>
          <a:bodyPr/>
          <a:lstStyle/>
          <a:p>
            <a:fld id="{E57FBDA8-8EFA-4705-8336-62C9419F6084}" type="slidenum">
              <a:rPr lang="en-GB" smtClean="0"/>
              <a:pPr/>
              <a:t>54</a:t>
            </a:fld>
            <a:endParaRPr lang="en-GB" dirty="0" smtClean="0"/>
          </a:p>
        </p:txBody>
      </p:sp>
      <p:grpSp>
        <p:nvGrpSpPr>
          <p:cNvPr id="13" name="Group 12"/>
          <p:cNvGrpSpPr/>
          <p:nvPr/>
        </p:nvGrpSpPr>
        <p:grpSpPr>
          <a:xfrm>
            <a:off x="5257800" y="4495800"/>
            <a:ext cx="3352801" cy="457200"/>
            <a:chOff x="5257800" y="4495800"/>
            <a:chExt cx="3352801" cy="457200"/>
          </a:xfrm>
        </p:grpSpPr>
        <p:sp>
          <p:nvSpPr>
            <p:cNvPr id="10251" name="Rectangle 7"/>
            <p:cNvSpPr>
              <a:spLocks noChangeArrowheads="1"/>
            </p:cNvSpPr>
            <p:nvPr/>
          </p:nvSpPr>
          <p:spPr bwMode="auto">
            <a:xfrm>
              <a:off x="5257800" y="4495800"/>
              <a:ext cx="2357438"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2400">
                  <a:solidFill>
                    <a:schemeClr val="bg1"/>
                  </a:solidFill>
                </a:rPr>
                <a:t>Message</a:t>
              </a:r>
            </a:p>
          </p:txBody>
        </p:sp>
        <p:sp>
          <p:nvSpPr>
            <p:cNvPr id="10252" name="Rectangle 8"/>
            <p:cNvSpPr>
              <a:spLocks noChangeArrowheads="1"/>
            </p:cNvSpPr>
            <p:nvPr/>
          </p:nvSpPr>
          <p:spPr bwMode="auto">
            <a:xfrm>
              <a:off x="7615238" y="4495800"/>
              <a:ext cx="995363" cy="457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2400" dirty="0">
                  <a:solidFill>
                    <a:schemeClr val="bg1"/>
                  </a:solidFill>
                </a:rPr>
                <a:t>CRC</a:t>
              </a:r>
            </a:p>
          </p:txBody>
        </p:sp>
      </p:grpSp>
      <p:sp>
        <p:nvSpPr>
          <p:cNvPr id="15" name="Rectangle 7"/>
          <p:cNvSpPr>
            <a:spLocks noChangeArrowheads="1"/>
          </p:cNvSpPr>
          <p:nvPr/>
        </p:nvSpPr>
        <p:spPr bwMode="auto">
          <a:xfrm>
            <a:off x="5257800" y="5486400"/>
            <a:ext cx="3352800"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400" dirty="0">
                <a:solidFill>
                  <a:schemeClr val="bg1"/>
                </a:solidFill>
              </a:rPr>
              <a:t>Key Stream</a:t>
            </a:r>
          </a:p>
        </p:txBody>
      </p:sp>
      <p:sp>
        <p:nvSpPr>
          <p:cNvPr id="10250" name="TextBox 16"/>
          <p:cNvSpPr txBox="1">
            <a:spLocks noChangeArrowheads="1"/>
          </p:cNvSpPr>
          <p:nvPr/>
        </p:nvSpPr>
        <p:spPr bwMode="auto">
          <a:xfrm>
            <a:off x="6664325" y="4953000"/>
            <a:ext cx="539750" cy="608013"/>
          </a:xfrm>
          <a:prstGeom prst="rect">
            <a:avLst/>
          </a:prstGeom>
          <a:noFill/>
          <a:ln w="9525">
            <a:noFill/>
            <a:miter lim="800000"/>
            <a:headEnd/>
            <a:tailEnd/>
          </a:ln>
        </p:spPr>
        <p:txBody>
          <a:bodyPr wrap="none">
            <a:spAutoFit/>
          </a:bodyPr>
          <a:lstStyle/>
          <a:p>
            <a:pPr algn="ctr"/>
            <a:r>
              <a:rPr lang="en-US" sz="3600" dirty="0">
                <a:solidFill>
                  <a:schemeClr val="tx1"/>
                </a:solidFill>
                <a:latin typeface="Symbol" pitchFamily="18" charset="2"/>
                <a:sym typeface="Symbol" pitchFamily="18" charset="2"/>
              </a:rPr>
              <a:t></a:t>
            </a:r>
            <a:endParaRPr lang="en-US" sz="3600" dirty="0">
              <a:latin typeface="Symbol" pitchFamily="18" charset="2"/>
            </a:endParaRPr>
          </a:p>
        </p:txBody>
      </p:sp>
    </p:spTree>
    <p:extLst>
      <p:ext uri="{BB962C8B-B14F-4D97-AF65-F5344CB8AC3E}">
        <p14:creationId xmlns:p14="http://schemas.microsoft.com/office/powerpoint/2010/main" val="7191755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Message Modification Attack</a:t>
            </a:r>
          </a:p>
        </p:txBody>
      </p:sp>
      <p:sp>
        <p:nvSpPr>
          <p:cNvPr id="3" name="Content Placeholder 2"/>
          <p:cNvSpPr>
            <a:spLocks noGrp="1"/>
          </p:cNvSpPr>
          <p:nvPr>
            <p:ph idx="1"/>
          </p:nvPr>
        </p:nvSpPr>
        <p:spPr>
          <a:xfrm>
            <a:off x="457200" y="1371600"/>
            <a:ext cx="8229600" cy="5029200"/>
          </a:xfrm>
        </p:spPr>
        <p:txBody>
          <a:bodyPr>
            <a:normAutofit fontScale="85000" lnSpcReduction="20000"/>
          </a:bodyPr>
          <a:lstStyle/>
          <a:p>
            <a:pPr>
              <a:lnSpc>
                <a:spcPct val="120000"/>
              </a:lnSpc>
              <a:defRPr/>
            </a:pPr>
            <a:r>
              <a:rPr lang="en-US" dirty="0" smtClean="0"/>
              <a:t>Message modification</a:t>
            </a:r>
          </a:p>
          <a:p>
            <a:pPr lvl="1">
              <a:lnSpc>
                <a:spcPct val="120000"/>
              </a:lnSpc>
              <a:defRPr/>
            </a:pPr>
            <a:r>
              <a:rPr lang="en-US" dirty="0" smtClean="0"/>
              <a:t>Given an arbitrary string </a:t>
            </a:r>
            <a:r>
              <a:rPr lang="en-US" b="1" dirty="0" smtClean="0">
                <a:latin typeface="Symbol" pitchFamily="18" charset="2"/>
              </a:rPr>
              <a:t>D</a:t>
            </a:r>
            <a:r>
              <a:rPr lang="en-US" dirty="0" smtClean="0"/>
              <a:t>, we want to replace message M with M′ </a:t>
            </a:r>
            <a:r>
              <a:rPr lang="en-US" dirty="0" smtClean="0">
                <a:latin typeface="Symbol" pitchFamily="18" charset="2"/>
              </a:rPr>
              <a:t>= </a:t>
            </a:r>
            <a:r>
              <a:rPr lang="en-US" dirty="0" smtClean="0"/>
              <a:t>M </a:t>
            </a:r>
            <a:r>
              <a:rPr lang="en-US" dirty="0" smtClean="0">
                <a:sym typeface="Symbol"/>
              </a:rPr>
              <a:t> </a:t>
            </a:r>
            <a:r>
              <a:rPr lang="en-US" b="1" dirty="0" smtClean="0">
                <a:latin typeface="Symbol" pitchFamily="18" charset="2"/>
              </a:rPr>
              <a:t>D</a:t>
            </a:r>
          </a:p>
          <a:p>
            <a:pPr lvl="1">
              <a:lnSpc>
                <a:spcPct val="120000"/>
              </a:lnSpc>
              <a:defRPr/>
            </a:pPr>
            <a:r>
              <a:rPr lang="en-US" dirty="0" smtClean="0"/>
              <a:t>Man-in-the middle replaces ciphertext C with</a:t>
            </a:r>
            <a:br>
              <a:rPr lang="en-US" dirty="0" smtClean="0"/>
            </a:br>
            <a:r>
              <a:rPr lang="en-US" dirty="0" smtClean="0"/>
              <a:t>C′ </a:t>
            </a:r>
            <a:r>
              <a:rPr lang="en-US" dirty="0" smtClean="0">
                <a:latin typeface="Symbol" pitchFamily="18" charset="2"/>
              </a:rPr>
              <a:t>= </a:t>
            </a:r>
            <a:r>
              <a:rPr lang="en-US" dirty="0" smtClean="0"/>
              <a:t>C </a:t>
            </a:r>
            <a:r>
              <a:rPr lang="en-US" dirty="0" smtClean="0">
                <a:sym typeface="Symbol"/>
              </a:rPr>
              <a:t> (</a:t>
            </a:r>
            <a:r>
              <a:rPr lang="en-US" b="1" dirty="0" smtClean="0">
                <a:latin typeface="Symbol" pitchFamily="18" charset="2"/>
              </a:rPr>
              <a:t>D || </a:t>
            </a:r>
            <a:r>
              <a:rPr lang="en-US" dirty="0" err="1" smtClean="0"/>
              <a:t>crc</a:t>
            </a:r>
            <a:r>
              <a:rPr lang="en-US" dirty="0" smtClean="0"/>
              <a:t>(</a:t>
            </a:r>
            <a:r>
              <a:rPr lang="en-US" b="1" dirty="0" smtClean="0">
                <a:latin typeface="Symbol" pitchFamily="18" charset="2"/>
              </a:rPr>
              <a:t>D</a:t>
            </a:r>
            <a:r>
              <a:rPr lang="en-US" dirty="0" smtClean="0"/>
              <a:t>))</a:t>
            </a:r>
          </a:p>
          <a:p>
            <a:pPr>
              <a:lnSpc>
                <a:spcPct val="120000"/>
              </a:lnSpc>
              <a:defRPr/>
            </a:pPr>
            <a:r>
              <a:rPr lang="en-US" dirty="0" smtClean="0"/>
              <a:t>Targeted text replacement </a:t>
            </a:r>
          </a:p>
          <a:p>
            <a:pPr lvl="1">
              <a:lnSpc>
                <a:spcPct val="120000"/>
              </a:lnSpc>
              <a:defRPr/>
            </a:pPr>
            <a:r>
              <a:rPr lang="en-US" dirty="0" smtClean="0"/>
              <a:t>Possible if we know position of text in message</a:t>
            </a:r>
          </a:p>
          <a:p>
            <a:pPr lvl="1">
              <a:lnSpc>
                <a:spcPct val="120000"/>
              </a:lnSpc>
              <a:defRPr/>
            </a:pPr>
            <a:r>
              <a:rPr lang="en-US" dirty="0" smtClean="0"/>
              <a:t>E.g., change date in email</a:t>
            </a:r>
          </a:p>
          <a:p>
            <a:pPr>
              <a:lnSpc>
                <a:spcPct val="120000"/>
              </a:lnSpc>
              <a:defRPr/>
            </a:pPr>
            <a:r>
              <a:rPr lang="en-US" dirty="0" smtClean="0"/>
              <a:t>Reason of vulnerability</a:t>
            </a:r>
          </a:p>
          <a:p>
            <a:pPr lvl="1">
              <a:lnSpc>
                <a:spcPct val="120000"/>
              </a:lnSpc>
              <a:defRPr/>
            </a:pPr>
            <a:r>
              <a:rPr lang="en-US" dirty="0" smtClean="0"/>
              <a:t>CRC checksum distributes over XOR</a:t>
            </a:r>
          </a:p>
          <a:p>
            <a:pPr lvl="1">
              <a:lnSpc>
                <a:spcPct val="120000"/>
              </a:lnSpc>
              <a:defRPr/>
            </a:pPr>
            <a:r>
              <a:rPr lang="en-US" dirty="0" smtClean="0"/>
              <a:t>Not a cryptographic hash function</a:t>
            </a:r>
            <a:endParaRPr lang="en-US" dirty="0"/>
          </a:p>
        </p:txBody>
      </p:sp>
      <p:sp>
        <p:nvSpPr>
          <p:cNvPr id="11268" name="Date Placeholder 3"/>
          <p:cNvSpPr>
            <a:spLocks noGrp="1"/>
          </p:cNvSpPr>
          <p:nvPr>
            <p:ph type="dt" sz="half" idx="10"/>
          </p:nvPr>
        </p:nvSpPr>
        <p:spPr>
          <a:noFill/>
        </p:spPr>
        <p:txBody>
          <a:bodyPr/>
          <a:lstStyle/>
          <a:p>
            <a:fld id="{0F666777-6AC5-4D6D-AE9A-EC32AF832063}" type="datetime1">
              <a:rPr lang="en-US" smtClean="0"/>
              <a:pPr/>
              <a:t>8/22/2017</a:t>
            </a:fld>
            <a:endParaRPr lang="en-GB"/>
          </a:p>
        </p:txBody>
      </p:sp>
      <p:sp>
        <p:nvSpPr>
          <p:cNvPr id="11269" name="Footer Placeholder 4"/>
          <p:cNvSpPr>
            <a:spLocks noGrp="1"/>
          </p:cNvSpPr>
          <p:nvPr>
            <p:ph type="ftr" sz="quarter" idx="11"/>
          </p:nvPr>
        </p:nvSpPr>
        <p:spPr>
          <a:noFill/>
        </p:spPr>
        <p:txBody>
          <a:bodyPr/>
          <a:lstStyle/>
          <a:p>
            <a:r>
              <a:rPr lang="en-GB" smtClean="0"/>
              <a:t>Wireless Networks</a:t>
            </a:r>
          </a:p>
        </p:txBody>
      </p:sp>
      <p:sp>
        <p:nvSpPr>
          <p:cNvPr id="11270" name="Slide Number Placeholder 5"/>
          <p:cNvSpPr>
            <a:spLocks noGrp="1"/>
          </p:cNvSpPr>
          <p:nvPr>
            <p:ph type="sldNum" sz="quarter" idx="12"/>
          </p:nvPr>
        </p:nvSpPr>
        <p:spPr>
          <a:noFill/>
        </p:spPr>
        <p:txBody>
          <a:bodyPr/>
          <a:lstStyle/>
          <a:p>
            <a:fld id="{5315D9D0-8562-4E90-B6FE-7951E5C4344C}" type="slidenum">
              <a:rPr lang="en-GB" smtClean="0"/>
              <a:pPr/>
              <a:t>55</a:t>
            </a:fld>
            <a:endParaRPr lang="en-GB" smtClean="0"/>
          </a:p>
        </p:txBody>
      </p:sp>
    </p:spTree>
    <p:extLst>
      <p:ext uri="{BB962C8B-B14F-4D97-AF65-F5344CB8AC3E}">
        <p14:creationId xmlns:p14="http://schemas.microsoft.com/office/powerpoint/2010/main" val="1076447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IP Redirection Attack</a:t>
            </a:r>
          </a:p>
        </p:txBody>
      </p:sp>
      <p:sp>
        <p:nvSpPr>
          <p:cNvPr id="3" name="Content Placeholder 2"/>
          <p:cNvSpPr>
            <a:spLocks noGrp="1"/>
          </p:cNvSpPr>
          <p:nvPr>
            <p:ph idx="1"/>
          </p:nvPr>
        </p:nvSpPr>
        <p:spPr>
          <a:xfrm>
            <a:off x="533400" y="1600200"/>
            <a:ext cx="8305800" cy="4419600"/>
          </a:xfrm>
        </p:spPr>
        <p:txBody>
          <a:bodyPr numCol="2">
            <a:normAutofit fontScale="70000" lnSpcReduction="20000"/>
          </a:bodyPr>
          <a:lstStyle/>
          <a:p>
            <a:pPr>
              <a:lnSpc>
                <a:spcPct val="120000"/>
              </a:lnSpc>
              <a:defRPr/>
            </a:pPr>
            <a:r>
              <a:rPr lang="en-US" dirty="0" smtClean="0"/>
              <a:t>Attacker convinces access point to decrypt packet</a:t>
            </a:r>
          </a:p>
          <a:p>
            <a:pPr>
              <a:lnSpc>
                <a:spcPct val="120000"/>
              </a:lnSpc>
              <a:defRPr/>
            </a:pPr>
            <a:r>
              <a:rPr lang="en-US" dirty="0" smtClean="0"/>
              <a:t>Method</a:t>
            </a:r>
          </a:p>
          <a:p>
            <a:pPr lvl="1">
              <a:lnSpc>
                <a:spcPct val="120000"/>
              </a:lnSpc>
              <a:defRPr/>
            </a:pPr>
            <a:r>
              <a:rPr lang="en-US" dirty="0" smtClean="0"/>
              <a:t>Eavesdrop inbound IP packet</a:t>
            </a:r>
          </a:p>
          <a:p>
            <a:pPr lvl="1">
              <a:lnSpc>
                <a:spcPct val="120000"/>
              </a:lnSpc>
              <a:defRPr/>
            </a:pPr>
            <a:r>
              <a:rPr lang="en-US" dirty="0" smtClean="0"/>
              <a:t>Resend packet to external machine controlled by attacker</a:t>
            </a:r>
          </a:p>
          <a:p>
            <a:pPr lvl="1">
              <a:lnSpc>
                <a:spcPct val="120000"/>
              </a:lnSpc>
              <a:defRPr/>
            </a:pPr>
            <a:r>
              <a:rPr lang="en-US" dirty="0" smtClean="0"/>
              <a:t>Receive packet decrypted by access point</a:t>
            </a:r>
          </a:p>
          <a:p>
            <a:pPr lvl="1">
              <a:lnSpc>
                <a:spcPct val="120000"/>
              </a:lnSpc>
              <a:defRPr/>
            </a:pPr>
            <a:r>
              <a:rPr lang="en-US" dirty="0" smtClean="0"/>
              <a:t>Repeat with outbound packets</a:t>
            </a:r>
          </a:p>
          <a:p>
            <a:pPr>
              <a:lnSpc>
                <a:spcPct val="120000"/>
              </a:lnSpc>
              <a:defRPr/>
            </a:pPr>
            <a:r>
              <a:rPr lang="en-US" dirty="0" smtClean="0"/>
              <a:t>Guess destination address </a:t>
            </a:r>
          </a:p>
          <a:p>
            <a:pPr lvl="1">
              <a:lnSpc>
                <a:spcPct val="120000"/>
              </a:lnSpc>
              <a:defRPr/>
            </a:pPr>
            <a:r>
              <a:rPr lang="en-US" dirty="0" smtClean="0"/>
              <a:t>Within LAN subnet</a:t>
            </a:r>
          </a:p>
          <a:p>
            <a:pPr>
              <a:lnSpc>
                <a:spcPct val="120000"/>
              </a:lnSpc>
              <a:spcBef>
                <a:spcPts val="1200"/>
              </a:spcBef>
              <a:defRPr/>
            </a:pPr>
            <a:r>
              <a:rPr lang="en-US" dirty="0" smtClean="0"/>
              <a:t>Change destination address</a:t>
            </a:r>
          </a:p>
          <a:p>
            <a:pPr lvl="1">
              <a:lnSpc>
                <a:spcPct val="120000"/>
              </a:lnSpc>
              <a:defRPr/>
            </a:pPr>
            <a:r>
              <a:rPr lang="en-US" dirty="0" smtClean="0"/>
              <a:t>Modify original destination D to external machine </a:t>
            </a:r>
            <a:r>
              <a:rPr lang="en-US" dirty="0" smtClean="0">
                <a:solidFill>
                  <a:schemeClr val="tx1"/>
                </a:solidFill>
              </a:rPr>
              <a:t>D′</a:t>
            </a:r>
            <a:r>
              <a:rPr lang="en-US" dirty="0" smtClean="0">
                <a:solidFill>
                  <a:schemeClr val="accent2"/>
                </a:solidFill>
              </a:rPr>
              <a:t> </a:t>
            </a:r>
            <a:r>
              <a:rPr lang="en-US" dirty="0" smtClean="0"/>
              <a:t>controlled by attacker</a:t>
            </a:r>
          </a:p>
          <a:p>
            <a:pPr lvl="1">
              <a:lnSpc>
                <a:spcPct val="120000"/>
              </a:lnSpc>
              <a:defRPr/>
            </a:pPr>
            <a:r>
              <a:rPr lang="en-US" dirty="0" smtClean="0"/>
              <a:t>Use above message modification method</a:t>
            </a:r>
          </a:p>
          <a:p>
            <a:pPr>
              <a:lnSpc>
                <a:spcPct val="120000"/>
              </a:lnSpc>
              <a:defRPr/>
            </a:pPr>
            <a:r>
              <a:rPr lang="en-US" dirty="0" smtClean="0"/>
              <a:t>Change packet checksum</a:t>
            </a:r>
          </a:p>
          <a:p>
            <a:pPr lvl="1">
              <a:lnSpc>
                <a:spcPct val="120000"/>
              </a:lnSpc>
              <a:defRPr/>
            </a:pPr>
            <a:r>
              <a:rPr lang="en-US" dirty="0" smtClean="0"/>
              <a:t>Difference between new checksum and old known</a:t>
            </a:r>
            <a:br>
              <a:rPr lang="en-US" dirty="0" smtClean="0"/>
            </a:br>
            <a:r>
              <a:rPr lang="en-US" dirty="0" smtClean="0"/>
              <a:t>x</a:t>
            </a:r>
            <a:r>
              <a:rPr lang="en-US" dirty="0" smtClean="0">
                <a:solidFill>
                  <a:schemeClr val="tx1"/>
                </a:solidFill>
              </a:rPr>
              <a:t>′</a:t>
            </a:r>
            <a:r>
              <a:rPr lang="en-US" dirty="0" smtClean="0"/>
              <a:t> </a:t>
            </a:r>
            <a:r>
              <a:rPr lang="en-US" dirty="0" smtClean="0">
                <a:latin typeface="Symbol" pitchFamily="18" charset="2"/>
              </a:rPr>
              <a:t>-</a:t>
            </a:r>
            <a:r>
              <a:rPr lang="en-US" dirty="0" smtClean="0"/>
              <a:t> x </a:t>
            </a:r>
            <a:r>
              <a:rPr lang="en-US" dirty="0" smtClean="0">
                <a:latin typeface="Symbol" pitchFamily="18" charset="2"/>
              </a:rPr>
              <a:t>=</a:t>
            </a:r>
            <a:r>
              <a:rPr lang="en-US" dirty="0" smtClean="0"/>
              <a:t> (D</a:t>
            </a:r>
            <a:r>
              <a:rPr lang="en-US" dirty="0" smtClean="0">
                <a:solidFill>
                  <a:schemeClr val="tx1"/>
                </a:solidFill>
              </a:rPr>
              <a:t>′</a:t>
            </a:r>
            <a:r>
              <a:rPr lang="en-US" baseline="-25000" dirty="0" smtClean="0"/>
              <a:t>H</a:t>
            </a:r>
            <a:r>
              <a:rPr lang="en-US" dirty="0" smtClean="0"/>
              <a:t> + D</a:t>
            </a:r>
            <a:r>
              <a:rPr lang="en-US" dirty="0" smtClean="0">
                <a:solidFill>
                  <a:schemeClr val="tx1"/>
                </a:solidFill>
              </a:rPr>
              <a:t>′</a:t>
            </a:r>
            <a:r>
              <a:rPr lang="en-US" baseline="-25000" dirty="0" smtClean="0"/>
              <a:t>L</a:t>
            </a:r>
            <a:r>
              <a:rPr lang="en-US" dirty="0" smtClean="0"/>
              <a:t>) </a:t>
            </a:r>
            <a:r>
              <a:rPr lang="en-US" dirty="0" smtClean="0">
                <a:latin typeface="Symbol" pitchFamily="18" charset="2"/>
              </a:rPr>
              <a:t>- </a:t>
            </a:r>
            <a:r>
              <a:rPr lang="en-US" dirty="0" smtClean="0"/>
              <a:t>(D</a:t>
            </a:r>
            <a:r>
              <a:rPr lang="en-US" baseline="-25000" dirty="0" smtClean="0"/>
              <a:t>H</a:t>
            </a:r>
            <a:r>
              <a:rPr lang="en-US" dirty="0" smtClean="0"/>
              <a:t> + D</a:t>
            </a:r>
            <a:r>
              <a:rPr lang="en-US" baseline="-25000" dirty="0" smtClean="0"/>
              <a:t>L</a:t>
            </a:r>
            <a:r>
              <a:rPr lang="en-US" dirty="0" smtClean="0"/>
              <a:t>)</a:t>
            </a:r>
          </a:p>
          <a:p>
            <a:pPr lvl="1">
              <a:lnSpc>
                <a:spcPct val="120000"/>
              </a:lnSpc>
              <a:defRPr/>
            </a:pPr>
            <a:r>
              <a:rPr lang="en-US" dirty="0" smtClean="0"/>
              <a:t>Guess x</a:t>
            </a:r>
            <a:r>
              <a:rPr lang="en-US" dirty="0" smtClean="0">
                <a:solidFill>
                  <a:schemeClr val="tx1"/>
                </a:solidFill>
              </a:rPr>
              <a:t>′ </a:t>
            </a:r>
            <a:r>
              <a:rPr lang="en-US" dirty="0" smtClean="0">
                <a:solidFill>
                  <a:schemeClr val="tx1"/>
                </a:solidFill>
                <a:sym typeface="Symbol"/>
              </a:rPr>
              <a:t> </a:t>
            </a:r>
            <a:r>
              <a:rPr lang="en-US" dirty="0" smtClean="0"/>
              <a:t>x</a:t>
            </a:r>
          </a:p>
          <a:p>
            <a:pPr>
              <a:lnSpc>
                <a:spcPct val="120000"/>
              </a:lnSpc>
              <a:defRPr/>
            </a:pPr>
            <a:r>
              <a:rPr lang="en-US" dirty="0" smtClean="0"/>
              <a:t>Success after few attempts</a:t>
            </a:r>
            <a:endParaRPr lang="en-US" dirty="0"/>
          </a:p>
        </p:txBody>
      </p:sp>
      <p:sp>
        <p:nvSpPr>
          <p:cNvPr id="12292" name="Date Placeholder 3"/>
          <p:cNvSpPr>
            <a:spLocks noGrp="1"/>
          </p:cNvSpPr>
          <p:nvPr>
            <p:ph type="dt" sz="half" idx="10"/>
          </p:nvPr>
        </p:nvSpPr>
        <p:spPr>
          <a:noFill/>
        </p:spPr>
        <p:txBody>
          <a:bodyPr/>
          <a:lstStyle/>
          <a:p>
            <a:fld id="{34CDE4C0-8689-48BE-977A-2A85976B0F81}" type="datetime1">
              <a:rPr lang="en-US" smtClean="0"/>
              <a:pPr/>
              <a:t>8/22/2017</a:t>
            </a:fld>
            <a:endParaRPr lang="en-GB"/>
          </a:p>
        </p:txBody>
      </p:sp>
      <p:sp>
        <p:nvSpPr>
          <p:cNvPr id="12293" name="Footer Placeholder 4"/>
          <p:cNvSpPr>
            <a:spLocks noGrp="1"/>
          </p:cNvSpPr>
          <p:nvPr>
            <p:ph type="ftr" sz="quarter" idx="11"/>
          </p:nvPr>
        </p:nvSpPr>
        <p:spPr>
          <a:noFill/>
        </p:spPr>
        <p:txBody>
          <a:bodyPr/>
          <a:lstStyle/>
          <a:p>
            <a:r>
              <a:rPr lang="en-GB" smtClean="0"/>
              <a:t>Wireless Networks</a:t>
            </a:r>
          </a:p>
        </p:txBody>
      </p:sp>
      <p:sp>
        <p:nvSpPr>
          <p:cNvPr id="12294" name="Slide Number Placeholder 5"/>
          <p:cNvSpPr>
            <a:spLocks noGrp="1"/>
          </p:cNvSpPr>
          <p:nvPr>
            <p:ph type="sldNum" sz="quarter" idx="12"/>
          </p:nvPr>
        </p:nvSpPr>
        <p:spPr>
          <a:noFill/>
        </p:spPr>
        <p:txBody>
          <a:bodyPr/>
          <a:lstStyle/>
          <a:p>
            <a:fld id="{59E9B2BB-C0FC-4D6A-899E-89B9F62A8298}" type="slidenum">
              <a:rPr lang="en-GB" smtClean="0"/>
              <a:pPr/>
              <a:t>56</a:t>
            </a:fld>
            <a:endParaRPr lang="en-GB" dirty="0" smtClean="0"/>
          </a:p>
        </p:txBody>
      </p:sp>
    </p:spTree>
    <p:extLst>
      <p:ext uri="{BB962C8B-B14F-4D97-AF65-F5344CB8AC3E}">
        <p14:creationId xmlns:p14="http://schemas.microsoft.com/office/powerpoint/2010/main" val="2856942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Reused Initialization Vectors</a:t>
            </a:r>
          </a:p>
        </p:txBody>
      </p:sp>
      <p:sp>
        <p:nvSpPr>
          <p:cNvPr id="3" name="Content Placeholder 2"/>
          <p:cNvSpPr>
            <a:spLocks noGrp="1"/>
          </p:cNvSpPr>
          <p:nvPr>
            <p:ph idx="1"/>
          </p:nvPr>
        </p:nvSpPr>
        <p:spPr>
          <a:xfrm>
            <a:off x="457200" y="1600200"/>
            <a:ext cx="8228013" cy="4648200"/>
          </a:xfrm>
        </p:spPr>
        <p:txBody>
          <a:bodyPr>
            <a:normAutofit fontScale="70000" lnSpcReduction="20000"/>
          </a:bodyPr>
          <a:lstStyle/>
          <a:p>
            <a:pPr>
              <a:lnSpc>
                <a:spcPct val="110000"/>
              </a:lnSpc>
              <a:defRPr/>
            </a:pPr>
            <a:r>
              <a:rPr lang="en-US" dirty="0" smtClean="0"/>
              <a:t>Repeated IV implies reused key stream</a:t>
            </a:r>
          </a:p>
          <a:p>
            <a:pPr lvl="1">
              <a:lnSpc>
                <a:spcPct val="110000"/>
              </a:lnSpc>
              <a:defRPr/>
            </a:pPr>
            <a:r>
              <a:rPr lang="en-US" dirty="0" smtClean="0"/>
              <a:t>Attacker obtains XOR of two messages</a:t>
            </a:r>
          </a:p>
          <a:p>
            <a:pPr lvl="1">
              <a:lnSpc>
                <a:spcPct val="110000"/>
              </a:lnSpc>
              <a:defRPr/>
            </a:pPr>
            <a:r>
              <a:rPr lang="en-US" dirty="0" smtClean="0"/>
              <a:t>Attacker can recover both message and key stream</a:t>
            </a:r>
          </a:p>
          <a:p>
            <a:pPr lvl="1">
              <a:lnSpc>
                <a:spcPct val="110000"/>
              </a:lnSpc>
              <a:defRPr/>
            </a:pPr>
            <a:r>
              <a:rPr lang="en-US" dirty="0" smtClean="0"/>
              <a:t>Recovered key stream can be used by attacker to inject traffic</a:t>
            </a:r>
          </a:p>
          <a:p>
            <a:pPr>
              <a:lnSpc>
                <a:spcPct val="110000"/>
              </a:lnSpc>
              <a:defRPr/>
            </a:pPr>
            <a:r>
              <a:rPr lang="en-US" dirty="0" smtClean="0"/>
              <a:t>Default IV</a:t>
            </a:r>
          </a:p>
          <a:p>
            <a:pPr lvl="1">
              <a:lnSpc>
                <a:spcPct val="110000"/>
              </a:lnSpc>
              <a:defRPr/>
            </a:pPr>
            <a:r>
              <a:rPr lang="en-US" dirty="0" smtClean="0"/>
              <a:t>Several flawed implementations of IV generation</a:t>
            </a:r>
          </a:p>
          <a:p>
            <a:pPr lvl="1">
              <a:lnSpc>
                <a:spcPct val="110000"/>
              </a:lnSpc>
              <a:defRPr/>
            </a:pPr>
            <a:r>
              <a:rPr lang="en-US" dirty="0" smtClean="0"/>
              <a:t>E.g., start at zero when device turned on and then repeatedly increment by one</a:t>
            </a:r>
          </a:p>
          <a:p>
            <a:pPr>
              <a:lnSpc>
                <a:spcPct val="110000"/>
              </a:lnSpc>
              <a:defRPr/>
            </a:pPr>
            <a:r>
              <a:rPr lang="en-US" dirty="0" smtClean="0"/>
              <a:t>Random IV</a:t>
            </a:r>
          </a:p>
          <a:p>
            <a:pPr lvl="1">
              <a:lnSpc>
                <a:spcPct val="110000"/>
              </a:lnSpc>
              <a:defRPr/>
            </a:pPr>
            <a:r>
              <a:rPr lang="en-US" dirty="0" smtClean="0"/>
              <a:t>Small length (24 bits) leads to repetition in a short amount of time even randomly generated</a:t>
            </a:r>
          </a:p>
          <a:p>
            <a:pPr lvl="1">
              <a:lnSpc>
                <a:spcPct val="110000"/>
              </a:lnSpc>
              <a:defRPr/>
            </a:pPr>
            <a:r>
              <a:rPr lang="en-US" dirty="0" smtClean="0"/>
              <a:t>E.g., collision expected with high probability after 2</a:t>
            </a:r>
            <a:r>
              <a:rPr lang="en-US" baseline="30000" dirty="0" smtClean="0"/>
              <a:t>12</a:t>
            </a:r>
            <a:r>
              <a:rPr lang="en-US" dirty="0" smtClean="0"/>
              <a:t> </a:t>
            </a:r>
            <a:r>
              <a:rPr lang="en-US" dirty="0" smtClean="0">
                <a:sym typeface="Symbol"/>
              </a:rPr>
              <a:t> </a:t>
            </a:r>
            <a:r>
              <a:rPr lang="en-US" dirty="0" smtClean="0"/>
              <a:t>4,000 transmissions</a:t>
            </a:r>
            <a:endParaRPr lang="en-US" dirty="0"/>
          </a:p>
        </p:txBody>
      </p:sp>
      <p:sp>
        <p:nvSpPr>
          <p:cNvPr id="13316" name="Date Placeholder 3"/>
          <p:cNvSpPr>
            <a:spLocks noGrp="1"/>
          </p:cNvSpPr>
          <p:nvPr>
            <p:ph type="dt" sz="half" idx="10"/>
          </p:nvPr>
        </p:nvSpPr>
        <p:spPr>
          <a:noFill/>
        </p:spPr>
        <p:txBody>
          <a:bodyPr/>
          <a:lstStyle/>
          <a:p>
            <a:fld id="{A755FC9B-4F94-4CFB-AEA0-F289FE3DC3FA}" type="datetime1">
              <a:rPr lang="en-US" smtClean="0"/>
              <a:pPr/>
              <a:t>8/22/2017</a:t>
            </a:fld>
            <a:endParaRPr lang="en-GB"/>
          </a:p>
        </p:txBody>
      </p:sp>
      <p:sp>
        <p:nvSpPr>
          <p:cNvPr id="13317" name="Footer Placeholder 4"/>
          <p:cNvSpPr>
            <a:spLocks noGrp="1"/>
          </p:cNvSpPr>
          <p:nvPr>
            <p:ph type="ftr" sz="quarter" idx="11"/>
          </p:nvPr>
        </p:nvSpPr>
        <p:spPr>
          <a:noFill/>
        </p:spPr>
        <p:txBody>
          <a:bodyPr/>
          <a:lstStyle/>
          <a:p>
            <a:r>
              <a:rPr lang="en-GB" smtClean="0"/>
              <a:t>Wireless Networks</a:t>
            </a:r>
          </a:p>
        </p:txBody>
      </p:sp>
      <p:sp>
        <p:nvSpPr>
          <p:cNvPr id="13318" name="Slide Number Placeholder 5"/>
          <p:cNvSpPr>
            <a:spLocks noGrp="1"/>
          </p:cNvSpPr>
          <p:nvPr>
            <p:ph type="sldNum" sz="quarter" idx="12"/>
          </p:nvPr>
        </p:nvSpPr>
        <p:spPr>
          <a:noFill/>
        </p:spPr>
        <p:txBody>
          <a:bodyPr/>
          <a:lstStyle/>
          <a:p>
            <a:fld id="{ED487376-1B53-4B1D-A53B-55737EE6D496}" type="slidenum">
              <a:rPr lang="en-GB" smtClean="0"/>
              <a:pPr/>
              <a:t>57</a:t>
            </a:fld>
            <a:endParaRPr lang="en-GB" smtClean="0"/>
          </a:p>
        </p:txBody>
      </p:sp>
    </p:spTree>
    <p:extLst>
      <p:ext uri="{BB962C8B-B14F-4D97-AF65-F5344CB8AC3E}">
        <p14:creationId xmlns:p14="http://schemas.microsoft.com/office/powerpoint/2010/main" val="26799204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Authentication Spoofing</a:t>
            </a:r>
          </a:p>
        </p:txBody>
      </p:sp>
      <p:sp>
        <p:nvSpPr>
          <p:cNvPr id="14339" name="Content Placeholder 2"/>
          <p:cNvSpPr>
            <a:spLocks noGrp="1"/>
          </p:cNvSpPr>
          <p:nvPr>
            <p:ph idx="1"/>
          </p:nvPr>
        </p:nvSpPr>
        <p:spPr>
          <a:xfrm>
            <a:off x="457200" y="1447800"/>
            <a:ext cx="8228013" cy="4681538"/>
          </a:xfrm>
        </p:spPr>
        <p:txBody>
          <a:bodyPr>
            <a:normAutofit lnSpcReduction="10000"/>
          </a:bodyPr>
          <a:lstStyle/>
          <a:p>
            <a:pPr>
              <a:lnSpc>
                <a:spcPct val="120000"/>
              </a:lnSpc>
            </a:pPr>
            <a:r>
              <a:rPr lang="en-US" dirty="0" smtClean="0">
                <a:solidFill>
                  <a:schemeClr val="tx1"/>
                </a:solidFill>
              </a:rPr>
              <a:t>Attacker wants to spoof a legitimate client</a:t>
            </a:r>
          </a:p>
          <a:p>
            <a:pPr lvl="1">
              <a:lnSpc>
                <a:spcPct val="120000"/>
              </a:lnSpc>
            </a:pPr>
            <a:r>
              <a:rPr lang="en-US" dirty="0" smtClean="0"/>
              <a:t>Does not know the secret key K</a:t>
            </a:r>
          </a:p>
          <a:p>
            <a:pPr lvl="1">
              <a:lnSpc>
                <a:spcPct val="120000"/>
              </a:lnSpc>
            </a:pPr>
            <a:r>
              <a:rPr lang="en-US" dirty="0" smtClean="0"/>
              <a:t>Can eavesdrop authentication messages</a:t>
            </a:r>
          </a:p>
          <a:p>
            <a:r>
              <a:rPr lang="en-US" dirty="0" smtClean="0"/>
              <a:t>Attack</a:t>
            </a:r>
          </a:p>
          <a:p>
            <a:pPr lvl="1"/>
            <a:r>
              <a:rPr lang="en-US" dirty="0" smtClean="0"/>
              <a:t>Obtain challenge R and encrypted challenge </a:t>
            </a:r>
            <a:br>
              <a:rPr lang="en-US" dirty="0" smtClean="0"/>
            </a:br>
            <a:r>
              <a:rPr lang="en-US" dirty="0" smtClean="0"/>
              <a:t>C = </a:t>
            </a:r>
            <a:r>
              <a:rPr lang="en-US" dirty="0" smtClean="0">
                <a:solidFill>
                  <a:schemeClr val="tx1"/>
                </a:solidFill>
              </a:rPr>
              <a:t>(R || </a:t>
            </a:r>
            <a:r>
              <a:rPr lang="en-US" dirty="0" err="1" smtClean="0">
                <a:solidFill>
                  <a:schemeClr val="tx1"/>
                </a:solidFill>
              </a:rPr>
              <a:t>crc</a:t>
            </a:r>
            <a:r>
              <a:rPr lang="en-US" dirty="0" smtClean="0">
                <a:solidFill>
                  <a:schemeClr val="tx1"/>
                </a:solidFill>
              </a:rPr>
              <a:t>(R)) </a:t>
            </a:r>
            <a:r>
              <a:rPr lang="en-US" dirty="0" smtClean="0">
                <a:solidFill>
                  <a:schemeClr val="tx1"/>
                </a:solidFill>
                <a:sym typeface="Symbol" pitchFamily="18" charset="2"/>
              </a:rPr>
              <a:t> </a:t>
            </a:r>
            <a:r>
              <a:rPr lang="en-US" dirty="0" smtClean="0">
                <a:solidFill>
                  <a:schemeClr val="accent6"/>
                </a:solidFill>
              </a:rPr>
              <a:t>S(K,V)</a:t>
            </a:r>
          </a:p>
          <a:p>
            <a:pPr lvl="1"/>
            <a:r>
              <a:rPr lang="en-US" dirty="0" smtClean="0">
                <a:solidFill>
                  <a:schemeClr val="tx1"/>
                </a:solidFill>
              </a:rPr>
              <a:t>Compute key stream</a:t>
            </a:r>
            <a:r>
              <a:rPr lang="en-US" dirty="0" smtClean="0">
                <a:solidFill>
                  <a:schemeClr val="accent2"/>
                </a:solidFill>
              </a:rPr>
              <a:t> </a:t>
            </a:r>
            <a:r>
              <a:rPr lang="en-US" dirty="0" smtClean="0">
                <a:solidFill>
                  <a:schemeClr val="accent6"/>
                </a:solidFill>
              </a:rPr>
              <a:t>S(K,V)</a:t>
            </a:r>
            <a:r>
              <a:rPr lang="en-US" dirty="0" smtClean="0">
                <a:solidFill>
                  <a:schemeClr val="accent2"/>
                </a:solidFill>
              </a:rPr>
              <a:t> </a:t>
            </a:r>
            <a:r>
              <a:rPr lang="en-US" dirty="0" smtClean="0"/>
              <a:t>= </a:t>
            </a:r>
            <a:r>
              <a:rPr lang="en-US" dirty="0" smtClean="0">
                <a:solidFill>
                  <a:schemeClr val="tx1"/>
                </a:solidFill>
              </a:rPr>
              <a:t>(R || </a:t>
            </a:r>
            <a:r>
              <a:rPr lang="en-US" dirty="0" err="1" smtClean="0">
                <a:solidFill>
                  <a:schemeClr val="tx1"/>
                </a:solidFill>
              </a:rPr>
              <a:t>crc</a:t>
            </a:r>
            <a:r>
              <a:rPr lang="en-US" dirty="0" smtClean="0">
                <a:solidFill>
                  <a:schemeClr val="tx1"/>
                </a:solidFill>
              </a:rPr>
              <a:t>(R)) </a:t>
            </a:r>
            <a:r>
              <a:rPr lang="en-US" dirty="0" smtClean="0">
                <a:solidFill>
                  <a:schemeClr val="tx1"/>
                </a:solidFill>
                <a:sym typeface="Symbol" pitchFamily="18" charset="2"/>
              </a:rPr>
              <a:t> C</a:t>
            </a:r>
            <a:endParaRPr lang="en-US" dirty="0" smtClean="0">
              <a:solidFill>
                <a:schemeClr val="accent2"/>
              </a:solidFill>
            </a:endParaRPr>
          </a:p>
          <a:p>
            <a:pPr lvl="1"/>
            <a:r>
              <a:rPr lang="en-US" dirty="0" smtClean="0">
                <a:solidFill>
                  <a:schemeClr val="tx1"/>
                </a:solidFill>
              </a:rPr>
              <a:t>Reuse key stream</a:t>
            </a:r>
            <a:r>
              <a:rPr lang="en-US" dirty="0" smtClean="0">
                <a:solidFill>
                  <a:schemeClr val="accent2"/>
                </a:solidFill>
              </a:rPr>
              <a:t> </a:t>
            </a:r>
            <a:r>
              <a:rPr lang="en-US" dirty="0" smtClean="0">
                <a:solidFill>
                  <a:schemeClr val="accent6"/>
                </a:solidFill>
              </a:rPr>
              <a:t>S(K,V)</a:t>
            </a:r>
            <a:r>
              <a:rPr lang="en-US" dirty="0" smtClean="0">
                <a:solidFill>
                  <a:schemeClr val="accent2"/>
                </a:solidFill>
              </a:rPr>
              <a:t> </a:t>
            </a:r>
            <a:r>
              <a:rPr lang="en-US" dirty="0" smtClean="0">
                <a:solidFill>
                  <a:schemeClr val="tx1"/>
                </a:solidFill>
              </a:rPr>
              <a:t>when challenged from access point</a:t>
            </a:r>
            <a:endParaRPr lang="en-US" dirty="0" smtClean="0">
              <a:solidFill>
                <a:schemeClr val="accent2"/>
              </a:solidFill>
            </a:endParaRPr>
          </a:p>
          <a:p>
            <a:pPr lvl="1"/>
            <a:endParaRPr lang="en-US" dirty="0" smtClean="0"/>
          </a:p>
        </p:txBody>
      </p:sp>
      <p:sp>
        <p:nvSpPr>
          <p:cNvPr id="14340" name="Date Placeholder 3"/>
          <p:cNvSpPr>
            <a:spLocks noGrp="1"/>
          </p:cNvSpPr>
          <p:nvPr>
            <p:ph type="dt" sz="half" idx="10"/>
          </p:nvPr>
        </p:nvSpPr>
        <p:spPr>
          <a:noFill/>
        </p:spPr>
        <p:txBody>
          <a:bodyPr/>
          <a:lstStyle/>
          <a:p>
            <a:fld id="{45C94660-76FF-48D9-99E8-2A674556086F}" type="datetime1">
              <a:rPr lang="en-US" smtClean="0"/>
              <a:pPr/>
              <a:t>8/22/2017</a:t>
            </a:fld>
            <a:endParaRPr lang="en-GB"/>
          </a:p>
        </p:txBody>
      </p:sp>
      <p:sp>
        <p:nvSpPr>
          <p:cNvPr id="14341" name="Footer Placeholder 4"/>
          <p:cNvSpPr>
            <a:spLocks noGrp="1"/>
          </p:cNvSpPr>
          <p:nvPr>
            <p:ph type="ftr" sz="quarter" idx="11"/>
          </p:nvPr>
        </p:nvSpPr>
        <p:spPr>
          <a:noFill/>
        </p:spPr>
        <p:txBody>
          <a:bodyPr/>
          <a:lstStyle/>
          <a:p>
            <a:r>
              <a:rPr lang="en-GB" smtClean="0"/>
              <a:t>Wireless Networks</a:t>
            </a:r>
          </a:p>
        </p:txBody>
      </p:sp>
      <p:sp>
        <p:nvSpPr>
          <p:cNvPr id="14342" name="Slide Number Placeholder 5"/>
          <p:cNvSpPr>
            <a:spLocks noGrp="1"/>
          </p:cNvSpPr>
          <p:nvPr>
            <p:ph type="sldNum" sz="quarter" idx="12"/>
          </p:nvPr>
        </p:nvSpPr>
        <p:spPr>
          <a:noFill/>
        </p:spPr>
        <p:txBody>
          <a:bodyPr/>
          <a:lstStyle/>
          <a:p>
            <a:fld id="{D1990214-4204-427C-B99E-EE819BAA3396}" type="slidenum">
              <a:rPr lang="en-GB" smtClean="0"/>
              <a:pPr/>
              <a:t>58</a:t>
            </a:fld>
            <a:endParaRPr lang="en-GB" smtClean="0"/>
          </a:p>
        </p:txBody>
      </p:sp>
    </p:spTree>
    <p:extLst>
      <p:ext uri="{BB962C8B-B14F-4D97-AF65-F5344CB8AC3E}">
        <p14:creationId xmlns:p14="http://schemas.microsoft.com/office/powerpoint/2010/main" val="8535802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Wardriving</a:t>
            </a:r>
            <a:r>
              <a:rPr lang="en-US" dirty="0" smtClean="0"/>
              <a:t> and WEP CRACKING</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BED73A2C-9DAB-4469-B434-F57C41CF2C0F}" type="datetime1">
              <a:rPr lang="en-US" smtClean="0"/>
              <a:pPr>
                <a:defRPr/>
              </a:pPr>
              <a:t>8/22/2017</a:t>
            </a:fld>
            <a:endParaRPr lang="en-GB"/>
          </a:p>
        </p:txBody>
      </p:sp>
      <p:sp>
        <p:nvSpPr>
          <p:cNvPr id="5" name="Footer Placeholder 4"/>
          <p:cNvSpPr>
            <a:spLocks noGrp="1"/>
          </p:cNvSpPr>
          <p:nvPr>
            <p:ph type="ftr" sz="quarter" idx="11"/>
          </p:nvPr>
        </p:nvSpPr>
        <p:spPr/>
        <p:txBody>
          <a:bodyPr/>
          <a:lstStyle/>
          <a:p>
            <a:pPr>
              <a:defRPr/>
            </a:pPr>
            <a:r>
              <a:rPr lang="en-GB" smtClean="0"/>
              <a:t>Wireless Networks</a:t>
            </a:r>
            <a:endParaRPr lang="en-GB"/>
          </a:p>
        </p:txBody>
      </p:sp>
      <p:sp>
        <p:nvSpPr>
          <p:cNvPr id="6" name="Slide Number Placeholder 5"/>
          <p:cNvSpPr>
            <a:spLocks noGrp="1"/>
          </p:cNvSpPr>
          <p:nvPr>
            <p:ph type="sldNum" sz="quarter" idx="12"/>
          </p:nvPr>
        </p:nvSpPr>
        <p:spPr/>
        <p:txBody>
          <a:bodyPr/>
          <a:lstStyle/>
          <a:p>
            <a:pPr>
              <a:defRPr/>
            </a:pPr>
            <a:fld id="{6668629E-5FA1-4976-A9A8-DB8C8A136B07}" type="slidenum">
              <a:rPr lang="en-GB" smtClean="0"/>
              <a:pPr>
                <a:defRPr/>
              </a:pPr>
              <a:t>59</a:t>
            </a:fld>
            <a:endParaRPr lang="en-GB"/>
          </a:p>
        </p:txBody>
      </p:sp>
    </p:spTree>
    <p:extLst>
      <p:ext uri="{BB962C8B-B14F-4D97-AF65-F5344CB8AC3E}">
        <p14:creationId xmlns:p14="http://schemas.microsoft.com/office/powerpoint/2010/main" val="342857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457200" y="509588"/>
            <a:ext cx="8229600" cy="673100"/>
          </a:xfrm>
          <a:prstGeom prst="rect">
            <a:avLst/>
          </a:prstGeom>
          <a:noFill/>
          <a:ln w="9525">
            <a:noFill/>
            <a:round/>
            <a:headEnd/>
            <a:tailEnd/>
          </a:ln>
          <a:effectLst/>
        </p:spPr>
        <p:txBody>
          <a:bodyPr lIns="90000" tIns="46800" rIns="90000" bIns="46800" anchor="ctr">
            <a:spAutoFit/>
          </a:bodyPr>
          <a:lstStyle/>
          <a:p>
            <a:pP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800">
                <a:solidFill>
                  <a:srgbClr val="FFFFFF"/>
                </a:solidFill>
              </a:rPr>
              <a:t>Namespace Management</a:t>
            </a:r>
          </a:p>
        </p:txBody>
      </p:sp>
      <p:sp>
        <p:nvSpPr>
          <p:cNvPr id="7173" name="Text Box 5"/>
          <p:cNvSpPr txBox="1">
            <a:spLocks noChangeArrowheads="1"/>
          </p:cNvSpPr>
          <p:nvPr/>
        </p:nvSpPr>
        <p:spPr bwMode="auto">
          <a:xfrm>
            <a:off x="457200" y="1447800"/>
            <a:ext cx="8229600" cy="5065713"/>
          </a:xfrm>
          <a:prstGeom prst="rect">
            <a:avLst/>
          </a:prstGeom>
          <a:noFill/>
          <a:ln w="9525">
            <a:noFill/>
            <a:round/>
            <a:headEnd/>
            <a:tailEnd/>
          </a:ln>
          <a:effectLst/>
        </p:spPr>
        <p:txBody>
          <a:bodyPr lIns="90000" tIns="46800" rIns="90000" bIns="46800">
            <a:spAutoFit/>
          </a:bodyPr>
          <a:lstStyle/>
          <a:p>
            <a:pPr marL="328613" indent="-328613" eaLnBrk="1" hangingPunct="1">
              <a:lnSpc>
                <a:spcPct val="100000"/>
              </a:lnSpc>
              <a:spcBef>
                <a:spcPts val="450"/>
              </a:spcBef>
              <a:buClr>
                <a:srgbClr val="CCCCFF"/>
              </a:buClr>
              <a:buFont typeface="Wingdings" charset="2"/>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000">
                <a:solidFill>
                  <a:srgbClr val="FFFFFF"/>
                </a:solidFill>
              </a:rPr>
              <a:t>ICANN: Internet Corporation for Assigned Names and Numbers</a:t>
            </a:r>
          </a:p>
          <a:p>
            <a:pPr marL="328613" indent="-328613" eaLnBrk="1" hangingPunct="1">
              <a:lnSpc>
                <a:spcPct val="100000"/>
              </a:lnSpc>
              <a:spcBef>
                <a:spcPts val="450"/>
              </a:spcBef>
              <a:buClr>
                <a:srgbClr val="CCCCFF"/>
              </a:buClr>
              <a:buFont typeface="Wingdings" charset="2"/>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000">
                <a:solidFill>
                  <a:srgbClr val="FFFFFF"/>
                </a:solidFill>
              </a:rPr>
              <a:t>ICANN has the overall responsibility for managing DNS. It controls the root domain, delegating control over each top-level domain to a domain name registry</a:t>
            </a:r>
          </a:p>
          <a:p>
            <a:pPr marL="328613" indent="-328613" eaLnBrk="1" hangingPunct="1">
              <a:lnSpc>
                <a:spcPct val="100000"/>
              </a:lnSpc>
              <a:spcBef>
                <a:spcPts val="450"/>
              </a:spcBef>
              <a:buClr>
                <a:srgbClr val="CCCCFF"/>
              </a:buClr>
              <a:buFont typeface="Wingdings" charset="2"/>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000">
                <a:solidFill>
                  <a:srgbClr val="FFFFFF"/>
                </a:solidFill>
              </a:rPr>
              <a:t>Along with a small set of general TLDs, every country has its own TLD -- (cTLDS) – controlled by the government.</a:t>
            </a:r>
          </a:p>
          <a:p>
            <a:pPr marL="328613" indent="-328613" eaLnBrk="1" hangingPunct="1">
              <a:lnSpc>
                <a:spcPct val="100000"/>
              </a:lnSpc>
              <a:spcBef>
                <a:spcPts val="450"/>
              </a:spcBef>
              <a:buClr>
                <a:srgbClr val="CCCCFF"/>
              </a:buClr>
              <a:buFont typeface="Wingdings" charset="2"/>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000">
                <a:solidFill>
                  <a:srgbClr val="FFFFFF"/>
                </a:solidFill>
              </a:rPr>
              <a:t>ICANN is the governing body for all general TLDs</a:t>
            </a:r>
          </a:p>
          <a:p>
            <a:pPr marL="328613" indent="-328613" eaLnBrk="1" hangingPunct="1">
              <a:lnSpc>
                <a:spcPct val="100000"/>
              </a:lnSpc>
              <a:spcBef>
                <a:spcPts val="450"/>
              </a:spcBef>
              <a:buClr>
                <a:srgbClr val="CCCCFF"/>
              </a:buClr>
              <a:buFont typeface="Wingdings" charset="2"/>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000">
                <a:solidFill>
                  <a:srgbClr val="FFFFFF"/>
                </a:solidFill>
              </a:rPr>
              <a:t>Until 1999 all .com, .net and .org registries were handled by Network Solutions Incorporated.</a:t>
            </a:r>
          </a:p>
          <a:p>
            <a:pPr marL="328613" indent="-328613" eaLnBrk="1" hangingPunct="1">
              <a:lnSpc>
                <a:spcPct val="100000"/>
              </a:lnSpc>
              <a:spcBef>
                <a:spcPts val="450"/>
              </a:spcBef>
              <a:buClr>
                <a:srgbClr val="CCCCFF"/>
              </a:buClr>
              <a:buFont typeface="Wingdings" charset="2"/>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000">
                <a:solidFill>
                  <a:srgbClr val="FFFFFF"/>
                </a:solidFill>
              </a:rPr>
              <a:t>After November, 1999, ICANN and NSI had to allow for a shared registration system and there are currently over 500 registrars in the market</a:t>
            </a:r>
          </a:p>
          <a:p>
            <a:pPr marL="328613" indent="-328613" eaLnBrk="1" hangingPunct="1">
              <a:lnSpc>
                <a:spcPct val="100000"/>
              </a:lnSpc>
              <a:spcBef>
                <a:spcPts val="450"/>
              </a:spcBef>
              <a:buClr>
                <a:srgbClr val="CCCCFF"/>
              </a:buClr>
              <a:buFont typeface="Wingdings" charset="2"/>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000">
                <a:solidFill>
                  <a:srgbClr val="FFFFFF"/>
                </a:solidFill>
              </a:rPr>
              <a:t>Also since 1999, ICANN has created additional gTLDs including some which are sponsored by consortiums or groups of companies.</a:t>
            </a:r>
          </a:p>
          <a:p>
            <a:pPr marL="328613" indent="-328613" eaLnBrk="1" hangingPunct="1">
              <a:lnSpc>
                <a:spcPct val="100000"/>
              </a:lnSpc>
              <a:spcBef>
                <a:spcPts val="450"/>
              </a:spcBef>
              <a:buClrTx/>
              <a:buSzTx/>
              <a:buFontTx/>
              <a:buNone/>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endParaRPr lang="en-GB" sz="2000">
              <a:solidFill>
                <a:srgbClr val="FFFFFF"/>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olo 1"/>
          <p:cNvSpPr>
            <a:spLocks noGrp="1"/>
          </p:cNvSpPr>
          <p:nvPr>
            <p:ph type="title"/>
          </p:nvPr>
        </p:nvSpPr>
        <p:spPr/>
        <p:txBody>
          <a:bodyPr/>
          <a:lstStyle/>
          <a:p>
            <a:r>
              <a:rPr lang="it-IT" dirty="0" smtClean="0"/>
              <a:t>Wardriving </a:t>
            </a:r>
            <a:r>
              <a:rPr lang="it-IT" dirty="0"/>
              <a:t>T</a:t>
            </a:r>
            <a:r>
              <a:rPr lang="it-IT" dirty="0" smtClean="0"/>
              <a:t>ools</a:t>
            </a:r>
          </a:p>
        </p:txBody>
      </p:sp>
      <p:sp>
        <p:nvSpPr>
          <p:cNvPr id="44035" name="Segnaposto contenuto 2"/>
          <p:cNvSpPr>
            <a:spLocks noGrp="1"/>
          </p:cNvSpPr>
          <p:nvPr>
            <p:ph sz="half" idx="1"/>
          </p:nvPr>
        </p:nvSpPr>
        <p:spPr/>
        <p:txBody>
          <a:bodyPr>
            <a:normAutofit lnSpcReduction="10000"/>
          </a:bodyPr>
          <a:lstStyle/>
          <a:p>
            <a:r>
              <a:rPr lang="it-IT" dirty="0" smtClean="0"/>
              <a:t>Netstumbler</a:t>
            </a:r>
            <a:br>
              <a:rPr lang="it-IT" dirty="0" smtClean="0"/>
            </a:br>
            <a:r>
              <a:rPr lang="it-IT" dirty="0" smtClean="0"/>
              <a:t>wifi scanner</a:t>
            </a:r>
          </a:p>
          <a:p>
            <a:endParaRPr lang="it-IT" dirty="0" smtClean="0"/>
          </a:p>
          <a:p>
            <a:r>
              <a:rPr lang="it-IT" dirty="0" smtClean="0"/>
              <a:t>Antenna for db gain</a:t>
            </a:r>
          </a:p>
          <a:p>
            <a:endParaRPr lang="it-IT" dirty="0" smtClean="0"/>
          </a:p>
          <a:p>
            <a:r>
              <a:rPr lang="it-IT" dirty="0" smtClean="0"/>
              <a:t>Wireless card with</a:t>
            </a:r>
            <a:br>
              <a:rPr lang="it-IT" dirty="0" smtClean="0"/>
            </a:br>
            <a:r>
              <a:rPr lang="it-IT" dirty="0" smtClean="0"/>
              <a:t>plug and monitor mode</a:t>
            </a:r>
          </a:p>
          <a:p>
            <a:endParaRPr lang="it-IT" dirty="0" smtClean="0"/>
          </a:p>
          <a:p>
            <a:r>
              <a:rPr lang="it-IT" dirty="0" smtClean="0"/>
              <a:t>GPS (optional)  </a:t>
            </a:r>
          </a:p>
        </p:txBody>
      </p:sp>
      <p:sp>
        <p:nvSpPr>
          <p:cNvPr id="10" name="Date Placeholder 9"/>
          <p:cNvSpPr>
            <a:spLocks noGrp="1"/>
          </p:cNvSpPr>
          <p:nvPr>
            <p:ph type="dt" sz="half" idx="10"/>
          </p:nvPr>
        </p:nvSpPr>
        <p:spPr/>
        <p:txBody>
          <a:bodyPr/>
          <a:lstStyle/>
          <a:p>
            <a:pPr>
              <a:defRPr/>
            </a:pPr>
            <a:fld id="{1C7986F1-A7A1-4790-A843-0F7140428DC7}" type="datetime1">
              <a:rPr lang="en-US" smtClean="0"/>
              <a:pPr>
                <a:defRPr/>
              </a:pPr>
              <a:t>8/22/2017</a:t>
            </a:fld>
            <a:endParaRPr lang="en-GB"/>
          </a:p>
        </p:txBody>
      </p:sp>
      <p:sp>
        <p:nvSpPr>
          <p:cNvPr id="12" name="Footer Placeholder 11"/>
          <p:cNvSpPr>
            <a:spLocks noGrp="1"/>
          </p:cNvSpPr>
          <p:nvPr>
            <p:ph type="ftr" sz="quarter" idx="11"/>
          </p:nvPr>
        </p:nvSpPr>
        <p:spPr/>
        <p:txBody>
          <a:bodyPr/>
          <a:lstStyle/>
          <a:p>
            <a:pPr>
              <a:defRPr/>
            </a:pPr>
            <a:r>
              <a:rPr lang="en-GB" smtClean="0"/>
              <a:t>Wireless Networks</a:t>
            </a:r>
            <a:endParaRPr lang="en-GB"/>
          </a:p>
        </p:txBody>
      </p:sp>
      <p:sp>
        <p:nvSpPr>
          <p:cNvPr id="11" name="Slide Number Placeholder 10"/>
          <p:cNvSpPr>
            <a:spLocks noGrp="1"/>
          </p:cNvSpPr>
          <p:nvPr>
            <p:ph type="sldNum" sz="quarter" idx="12"/>
          </p:nvPr>
        </p:nvSpPr>
        <p:spPr/>
        <p:txBody>
          <a:bodyPr/>
          <a:lstStyle/>
          <a:p>
            <a:pPr>
              <a:defRPr/>
            </a:pPr>
            <a:fld id="{507CE0FA-121D-4509-BD61-44A4F0651685}" type="slidenum">
              <a:rPr lang="en-GB" smtClean="0"/>
              <a:pPr>
                <a:defRPr/>
              </a:pPr>
              <a:t>60</a:t>
            </a:fld>
            <a:endParaRPr lang="en-GB"/>
          </a:p>
        </p:txBody>
      </p:sp>
      <p:pic>
        <p:nvPicPr>
          <p:cNvPr id="44037" name="Picture 3"/>
          <p:cNvPicPr>
            <a:picLocks noChangeAspect="1" noChangeArrowheads="1"/>
          </p:cNvPicPr>
          <p:nvPr/>
        </p:nvPicPr>
        <p:blipFill>
          <a:blip r:embed="rId2" cstate="print"/>
          <a:srcRect/>
          <a:stretch>
            <a:fillRect/>
          </a:stretch>
        </p:blipFill>
        <p:spPr bwMode="auto">
          <a:xfrm>
            <a:off x="4191000" y="2609850"/>
            <a:ext cx="1104900" cy="1276350"/>
          </a:xfrm>
          <a:prstGeom prst="rect">
            <a:avLst/>
          </a:prstGeom>
          <a:noFill/>
          <a:ln w="9525">
            <a:noFill/>
            <a:miter lim="800000"/>
            <a:headEnd/>
            <a:tailEnd/>
          </a:ln>
        </p:spPr>
      </p:pic>
      <p:pic>
        <p:nvPicPr>
          <p:cNvPr id="44038" name="Picture 4"/>
          <p:cNvPicPr>
            <a:picLocks noChangeAspect="1" noChangeArrowheads="1"/>
          </p:cNvPicPr>
          <p:nvPr/>
        </p:nvPicPr>
        <p:blipFill>
          <a:blip r:embed="rId3" cstate="print"/>
          <a:srcRect/>
          <a:stretch>
            <a:fillRect/>
          </a:stretch>
        </p:blipFill>
        <p:spPr bwMode="auto">
          <a:xfrm>
            <a:off x="5029200" y="1600200"/>
            <a:ext cx="609600" cy="609600"/>
          </a:xfrm>
          <a:prstGeom prst="rect">
            <a:avLst/>
          </a:prstGeom>
          <a:noFill/>
          <a:ln w="9525">
            <a:noFill/>
            <a:miter lim="800000"/>
            <a:headEnd/>
            <a:tailEnd/>
          </a:ln>
        </p:spPr>
      </p:pic>
      <p:pic>
        <p:nvPicPr>
          <p:cNvPr id="44039" name="Picture 8"/>
          <p:cNvPicPr>
            <a:picLocks noChangeAspect="1" noChangeArrowheads="1"/>
          </p:cNvPicPr>
          <p:nvPr/>
        </p:nvPicPr>
        <p:blipFill>
          <a:blip r:embed="rId4" cstate="print"/>
          <a:srcRect/>
          <a:stretch>
            <a:fillRect/>
          </a:stretch>
        </p:blipFill>
        <p:spPr bwMode="auto">
          <a:xfrm>
            <a:off x="5519738" y="2609850"/>
            <a:ext cx="1490662" cy="1192213"/>
          </a:xfrm>
          <a:prstGeom prst="rect">
            <a:avLst/>
          </a:prstGeom>
          <a:noFill/>
          <a:ln w="9525">
            <a:noFill/>
            <a:miter lim="800000"/>
            <a:headEnd/>
            <a:tailEnd/>
          </a:ln>
        </p:spPr>
      </p:pic>
      <p:pic>
        <p:nvPicPr>
          <p:cNvPr id="44040" name="Picture 9"/>
          <p:cNvPicPr>
            <a:picLocks noChangeAspect="1" noChangeArrowheads="1"/>
          </p:cNvPicPr>
          <p:nvPr/>
        </p:nvPicPr>
        <p:blipFill>
          <a:blip r:embed="rId5" cstate="print"/>
          <a:srcRect/>
          <a:stretch>
            <a:fillRect/>
          </a:stretch>
        </p:blipFill>
        <p:spPr bwMode="auto">
          <a:xfrm>
            <a:off x="6400800" y="3962400"/>
            <a:ext cx="1905000" cy="1524000"/>
          </a:xfrm>
          <a:prstGeom prst="rect">
            <a:avLst/>
          </a:prstGeom>
          <a:noFill/>
          <a:ln w="9525">
            <a:noFill/>
            <a:miter lim="800000"/>
            <a:headEnd/>
            <a:tailEnd/>
          </a:ln>
        </p:spPr>
      </p:pic>
      <p:pic>
        <p:nvPicPr>
          <p:cNvPr id="44041" name="Picture 10"/>
          <p:cNvPicPr>
            <a:picLocks noChangeAspect="1" noChangeArrowheads="1"/>
          </p:cNvPicPr>
          <p:nvPr/>
        </p:nvPicPr>
        <p:blipFill>
          <a:blip r:embed="rId6" cstate="print"/>
          <a:srcRect/>
          <a:stretch>
            <a:fillRect/>
          </a:stretch>
        </p:blipFill>
        <p:spPr bwMode="auto">
          <a:xfrm>
            <a:off x="4572000" y="5181600"/>
            <a:ext cx="1304925" cy="1228725"/>
          </a:xfrm>
          <a:prstGeom prst="rect">
            <a:avLst/>
          </a:prstGeom>
          <a:noFill/>
          <a:ln w="9525">
            <a:noFill/>
            <a:miter lim="800000"/>
            <a:headEnd/>
            <a:tailEnd/>
          </a:ln>
        </p:spPr>
      </p:pic>
    </p:spTree>
    <p:extLst>
      <p:ext uri="{BB962C8B-B14F-4D97-AF65-F5344CB8AC3E}">
        <p14:creationId xmlns:p14="http://schemas.microsoft.com/office/powerpoint/2010/main" val="4103984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r>
              <a:rPr lang="en-US" dirty="0" err="1" smtClean="0"/>
              <a:t>Wardriving</a:t>
            </a:r>
            <a:r>
              <a:rPr lang="en-US" dirty="0" smtClean="0"/>
              <a:t> Setup</a:t>
            </a:r>
          </a:p>
        </p:txBody>
      </p:sp>
      <p:sp>
        <p:nvSpPr>
          <p:cNvPr id="45059" name="Rectangle 3"/>
          <p:cNvSpPr>
            <a:spLocks noGrp="1" noChangeArrowheads="1"/>
          </p:cNvSpPr>
          <p:nvPr>
            <p:ph idx="1"/>
          </p:nvPr>
        </p:nvSpPr>
        <p:spPr>
          <a:xfrm>
            <a:off x="533400" y="1600200"/>
            <a:ext cx="8229600" cy="1981200"/>
          </a:xfrm>
        </p:spPr>
        <p:txBody>
          <a:bodyPr/>
          <a:lstStyle/>
          <a:p>
            <a:r>
              <a:rPr lang="en-US" dirty="0" smtClean="0"/>
              <a:t>The access point and client are using WEP encryption</a:t>
            </a:r>
          </a:p>
          <a:p>
            <a:r>
              <a:rPr lang="en-US" dirty="0" smtClean="0"/>
              <a:t>The hacker is sniffing using </a:t>
            </a:r>
            <a:r>
              <a:rPr lang="en-US" dirty="0" err="1" smtClean="0"/>
              <a:t>wardriving</a:t>
            </a:r>
            <a:r>
              <a:rPr lang="en-US" dirty="0" smtClean="0"/>
              <a:t> tools</a:t>
            </a:r>
          </a:p>
        </p:txBody>
      </p:sp>
      <p:sp>
        <p:nvSpPr>
          <p:cNvPr id="18" name="Date Placeholder 17"/>
          <p:cNvSpPr>
            <a:spLocks noGrp="1"/>
          </p:cNvSpPr>
          <p:nvPr>
            <p:ph type="dt" sz="half" idx="10"/>
          </p:nvPr>
        </p:nvSpPr>
        <p:spPr/>
        <p:txBody>
          <a:bodyPr/>
          <a:lstStyle/>
          <a:p>
            <a:pPr>
              <a:defRPr/>
            </a:pPr>
            <a:fld id="{2751CF64-34F2-4679-B3F6-062138C704C5}" type="datetime1">
              <a:rPr lang="en-US" smtClean="0"/>
              <a:pPr>
                <a:defRPr/>
              </a:pPr>
              <a:t>8/22/2017</a:t>
            </a:fld>
            <a:endParaRPr lang="en-GB"/>
          </a:p>
        </p:txBody>
      </p:sp>
      <p:sp>
        <p:nvSpPr>
          <p:cNvPr id="20" name="Footer Placeholder 19"/>
          <p:cNvSpPr>
            <a:spLocks noGrp="1"/>
          </p:cNvSpPr>
          <p:nvPr>
            <p:ph type="ftr" sz="quarter" idx="11"/>
          </p:nvPr>
        </p:nvSpPr>
        <p:spPr/>
        <p:txBody>
          <a:bodyPr/>
          <a:lstStyle/>
          <a:p>
            <a:pPr>
              <a:defRPr/>
            </a:pPr>
            <a:r>
              <a:rPr lang="en-GB" smtClean="0"/>
              <a:t>Wireless Networks</a:t>
            </a:r>
            <a:endParaRPr lang="en-GB"/>
          </a:p>
        </p:txBody>
      </p:sp>
      <p:sp>
        <p:nvSpPr>
          <p:cNvPr id="19" name="Slide Number Placeholder 18"/>
          <p:cNvSpPr>
            <a:spLocks noGrp="1"/>
          </p:cNvSpPr>
          <p:nvPr>
            <p:ph type="sldNum" sz="quarter" idx="12"/>
          </p:nvPr>
        </p:nvSpPr>
        <p:spPr/>
        <p:txBody>
          <a:bodyPr/>
          <a:lstStyle/>
          <a:p>
            <a:pPr>
              <a:defRPr/>
            </a:pPr>
            <a:fld id="{507CE0FA-121D-4509-BD61-44A4F0651685}" type="slidenum">
              <a:rPr lang="en-GB" smtClean="0"/>
              <a:pPr>
                <a:defRPr/>
              </a:pPr>
              <a:t>61</a:t>
            </a:fld>
            <a:endParaRPr lang="en-GB"/>
          </a:p>
        </p:txBody>
      </p:sp>
      <p:grpSp>
        <p:nvGrpSpPr>
          <p:cNvPr id="22" name="Group 21"/>
          <p:cNvGrpSpPr/>
          <p:nvPr/>
        </p:nvGrpSpPr>
        <p:grpSpPr>
          <a:xfrm>
            <a:off x="228600" y="3124200"/>
            <a:ext cx="8077200" cy="3657600"/>
            <a:chOff x="228600" y="3124200"/>
            <a:chExt cx="8077200" cy="3657600"/>
          </a:xfrm>
        </p:grpSpPr>
        <p:sp>
          <p:nvSpPr>
            <p:cNvPr id="45061" name="Text Box 5"/>
            <p:cNvSpPr txBox="1">
              <a:spLocks noChangeArrowheads="1"/>
            </p:cNvSpPr>
            <p:nvPr/>
          </p:nvSpPr>
          <p:spPr bwMode="auto">
            <a:xfrm>
              <a:off x="6553200" y="3962400"/>
              <a:ext cx="1600200" cy="461665"/>
            </a:xfrm>
            <a:prstGeom prst="rect">
              <a:avLst/>
            </a:prstGeom>
            <a:noFill/>
            <a:ln w="9525">
              <a:noFill/>
              <a:miter lim="800000"/>
              <a:headEnd/>
              <a:tailEnd/>
            </a:ln>
          </p:spPr>
          <p:txBody>
            <a:bodyPr wrap="square">
              <a:spAutoFit/>
            </a:bodyPr>
            <a:lstStyle/>
            <a:p>
              <a:pPr algn="ctr">
                <a:lnSpc>
                  <a:spcPct val="100000"/>
                </a:lnSpc>
                <a:spcBef>
                  <a:spcPct val="50000"/>
                </a:spcBef>
              </a:pPr>
              <a:r>
                <a:rPr lang="en-US" sz="2400" dirty="0" smtClean="0">
                  <a:solidFill>
                    <a:schemeClr val="accent6"/>
                  </a:solidFill>
                </a:rPr>
                <a:t>Hacker</a:t>
              </a:r>
              <a:endParaRPr lang="en-US" sz="2400" dirty="0">
                <a:solidFill>
                  <a:schemeClr val="accent6"/>
                </a:solidFill>
              </a:endParaRPr>
            </a:p>
          </p:txBody>
        </p:sp>
        <p:pic>
          <p:nvPicPr>
            <p:cNvPr id="45062" name="Picture 6" descr="MCj04316320000[1]"/>
            <p:cNvPicPr>
              <a:picLocks noChangeAspect="1" noChangeArrowheads="1"/>
            </p:cNvPicPr>
            <p:nvPr/>
          </p:nvPicPr>
          <p:blipFill>
            <a:blip r:embed="rId2" cstate="print"/>
            <a:srcRect t="11111" b="8889"/>
            <a:stretch>
              <a:fillRect/>
            </a:stretch>
          </p:blipFill>
          <p:spPr bwMode="auto">
            <a:xfrm>
              <a:off x="1219200" y="5410200"/>
              <a:ext cx="1714500" cy="1371600"/>
            </a:xfrm>
            <a:prstGeom prst="rect">
              <a:avLst/>
            </a:prstGeom>
            <a:noFill/>
            <a:ln w="9525">
              <a:noFill/>
              <a:miter lim="800000"/>
              <a:headEnd/>
              <a:tailEnd/>
            </a:ln>
          </p:spPr>
        </p:pic>
        <p:pic>
          <p:nvPicPr>
            <p:cNvPr id="45063" name="Picture 7" descr="MCj04315400000[1]"/>
            <p:cNvPicPr>
              <a:picLocks noChangeAspect="1" noChangeArrowheads="1"/>
            </p:cNvPicPr>
            <p:nvPr/>
          </p:nvPicPr>
          <p:blipFill>
            <a:blip r:embed="rId3" cstate="print"/>
            <a:srcRect/>
            <a:stretch>
              <a:fillRect/>
            </a:stretch>
          </p:blipFill>
          <p:spPr bwMode="auto">
            <a:xfrm>
              <a:off x="6553200" y="4838700"/>
              <a:ext cx="1555750" cy="1676400"/>
            </a:xfrm>
            <a:prstGeom prst="rect">
              <a:avLst/>
            </a:prstGeom>
            <a:noFill/>
            <a:ln w="9525">
              <a:noFill/>
              <a:miter lim="800000"/>
              <a:headEnd/>
              <a:tailEnd/>
            </a:ln>
          </p:spPr>
        </p:pic>
        <p:pic>
          <p:nvPicPr>
            <p:cNvPr id="45064" name="Picture 8" descr="AP"/>
            <p:cNvPicPr>
              <a:picLocks noChangeAspect="1" noChangeArrowheads="1"/>
            </p:cNvPicPr>
            <p:nvPr/>
          </p:nvPicPr>
          <p:blipFill>
            <a:blip r:embed="rId4" cstate="print"/>
            <a:srcRect l="16000" t="13333" r="9334" b="14667"/>
            <a:stretch>
              <a:fillRect/>
            </a:stretch>
          </p:blipFill>
          <p:spPr bwMode="auto">
            <a:xfrm>
              <a:off x="2209800" y="3124200"/>
              <a:ext cx="2133600" cy="2057400"/>
            </a:xfrm>
            <a:prstGeom prst="rect">
              <a:avLst/>
            </a:prstGeom>
            <a:noFill/>
            <a:ln w="9525">
              <a:noFill/>
              <a:miter lim="800000"/>
              <a:headEnd/>
              <a:tailEnd/>
            </a:ln>
          </p:spPr>
        </p:pic>
        <p:sp>
          <p:nvSpPr>
            <p:cNvPr id="45065" name="Line 9"/>
            <p:cNvSpPr>
              <a:spLocks noChangeShapeType="1"/>
            </p:cNvSpPr>
            <p:nvPr/>
          </p:nvSpPr>
          <p:spPr bwMode="auto">
            <a:xfrm flipV="1">
              <a:off x="2410264" y="4862732"/>
              <a:ext cx="485336" cy="623668"/>
            </a:xfrm>
            <a:prstGeom prst="line">
              <a:avLst/>
            </a:prstGeom>
            <a:noFill/>
            <a:ln w="76200">
              <a:solidFill>
                <a:schemeClr val="tx1"/>
              </a:solidFill>
              <a:round/>
              <a:headEnd type="triangle" w="med" len="med"/>
              <a:tailEnd type="triangle" w="med" len="med"/>
            </a:ln>
          </p:spPr>
          <p:txBody>
            <a:bodyPr/>
            <a:lstStyle/>
            <a:p>
              <a:endParaRPr lang="en-US"/>
            </a:p>
          </p:txBody>
        </p:sp>
        <p:sp>
          <p:nvSpPr>
            <p:cNvPr id="45066" name="Text Box 12"/>
            <p:cNvSpPr txBox="1">
              <a:spLocks noChangeArrowheads="1"/>
            </p:cNvSpPr>
            <p:nvPr/>
          </p:nvSpPr>
          <p:spPr bwMode="auto">
            <a:xfrm>
              <a:off x="228600" y="4731603"/>
              <a:ext cx="2514600" cy="830997"/>
            </a:xfrm>
            <a:prstGeom prst="rect">
              <a:avLst/>
            </a:prstGeom>
            <a:noFill/>
            <a:ln w="9525">
              <a:noFill/>
              <a:miter lim="800000"/>
              <a:headEnd/>
              <a:tailEnd/>
            </a:ln>
          </p:spPr>
          <p:txBody>
            <a:bodyPr wrap="square">
              <a:spAutoFit/>
            </a:bodyPr>
            <a:lstStyle/>
            <a:p>
              <a:pPr algn="ctr">
                <a:lnSpc>
                  <a:spcPct val="100000"/>
                </a:lnSpc>
                <a:spcBef>
                  <a:spcPct val="50000"/>
                </a:spcBef>
              </a:pPr>
              <a:r>
                <a:rPr lang="en-US" sz="2400" dirty="0" smtClean="0">
                  <a:solidFill>
                    <a:schemeClr val="tx1"/>
                  </a:solidFill>
                </a:rPr>
                <a:t>WEP-protected </a:t>
              </a:r>
              <a:r>
                <a:rPr lang="en-US" sz="2400" dirty="0">
                  <a:solidFill>
                    <a:schemeClr val="tx1"/>
                  </a:solidFill>
                </a:rPr>
                <a:t>WLAN</a:t>
              </a:r>
            </a:p>
          </p:txBody>
        </p:sp>
        <p:pic>
          <p:nvPicPr>
            <p:cNvPr id="45067" name="Picture 4"/>
            <p:cNvPicPr>
              <a:picLocks noChangeAspect="1" noChangeArrowheads="1"/>
            </p:cNvPicPr>
            <p:nvPr/>
          </p:nvPicPr>
          <p:blipFill>
            <a:blip r:embed="rId5" cstate="print"/>
            <a:srcRect/>
            <a:stretch>
              <a:fillRect/>
            </a:stretch>
          </p:blipFill>
          <p:spPr bwMode="auto">
            <a:xfrm>
              <a:off x="7696200" y="4572000"/>
              <a:ext cx="609600" cy="609600"/>
            </a:xfrm>
            <a:prstGeom prst="rect">
              <a:avLst/>
            </a:prstGeom>
            <a:noFill/>
            <a:ln w="9525">
              <a:noFill/>
              <a:miter lim="800000"/>
              <a:headEnd/>
              <a:tailEnd/>
            </a:ln>
          </p:spPr>
        </p:pic>
        <p:pic>
          <p:nvPicPr>
            <p:cNvPr id="45068" name="Picture 8"/>
            <p:cNvPicPr>
              <a:picLocks noChangeAspect="1" noChangeArrowheads="1"/>
            </p:cNvPicPr>
            <p:nvPr/>
          </p:nvPicPr>
          <p:blipFill>
            <a:blip r:embed="rId6" cstate="print"/>
            <a:srcRect/>
            <a:stretch>
              <a:fillRect/>
            </a:stretch>
          </p:blipFill>
          <p:spPr bwMode="auto">
            <a:xfrm>
              <a:off x="5105400" y="4495800"/>
              <a:ext cx="1490663" cy="1192213"/>
            </a:xfrm>
            <a:prstGeom prst="rect">
              <a:avLst/>
            </a:prstGeom>
            <a:noFill/>
            <a:ln w="9525">
              <a:noFill/>
              <a:miter lim="800000"/>
              <a:headEnd/>
              <a:tailEnd/>
            </a:ln>
          </p:spPr>
        </p:pic>
        <p:grpSp>
          <p:nvGrpSpPr>
            <p:cNvPr id="21" name="Group 20"/>
            <p:cNvGrpSpPr/>
            <p:nvPr/>
          </p:nvGrpSpPr>
          <p:grpSpPr>
            <a:xfrm>
              <a:off x="4171950" y="3962400"/>
              <a:ext cx="3295650" cy="2689225"/>
              <a:chOff x="3929063" y="4427538"/>
              <a:chExt cx="3295650" cy="2689225"/>
            </a:xfrm>
          </p:grpSpPr>
          <p:sp>
            <p:nvSpPr>
              <p:cNvPr id="15" name="Arco 14"/>
              <p:cNvSpPr/>
              <p:nvPr/>
            </p:nvSpPr>
            <p:spPr bwMode="auto">
              <a:xfrm rot="14868443">
                <a:off x="3852863" y="4503738"/>
                <a:ext cx="1752600" cy="1600200"/>
              </a:xfrm>
              <a:prstGeom prst="arc">
                <a:avLst/>
              </a:prstGeom>
              <a:noFill/>
              <a:ln w="38100" cap="flat" cmpd="sng" algn="ctr">
                <a:solidFill>
                  <a:srgbClr val="FF0000"/>
                </a:solidFill>
                <a:prstDash val="solid"/>
                <a:round/>
                <a:headEnd type="none" w="med" len="med"/>
                <a:tailEnd type="none" w="med" len="med"/>
              </a:ln>
              <a:effectLst/>
            </p:spPr>
            <p:txBody>
              <a:bodyPr/>
              <a:lstStyle/>
              <a:p>
                <a:pPr>
                  <a:defRPr/>
                </a:pPr>
                <a:endParaRPr lang="it-IT"/>
              </a:p>
            </p:txBody>
          </p:sp>
          <p:sp>
            <p:nvSpPr>
              <p:cNvPr id="16" name="Arco 15"/>
              <p:cNvSpPr/>
              <p:nvPr/>
            </p:nvSpPr>
            <p:spPr bwMode="auto">
              <a:xfrm rot="14868443">
                <a:off x="4179094" y="4398169"/>
                <a:ext cx="2157412" cy="2247900"/>
              </a:xfrm>
              <a:prstGeom prst="arc">
                <a:avLst/>
              </a:prstGeom>
              <a:noFill/>
              <a:ln w="38100" cap="flat" cmpd="sng" algn="ctr">
                <a:solidFill>
                  <a:srgbClr val="FF0000"/>
                </a:solidFill>
                <a:prstDash val="solid"/>
                <a:round/>
                <a:headEnd type="none" w="med" len="med"/>
                <a:tailEnd type="none" w="med" len="med"/>
              </a:ln>
              <a:effectLst/>
            </p:spPr>
            <p:txBody>
              <a:bodyPr/>
              <a:lstStyle/>
              <a:p>
                <a:pPr>
                  <a:defRPr/>
                </a:pPr>
                <a:endParaRPr lang="it-IT"/>
              </a:p>
            </p:txBody>
          </p:sp>
          <p:sp>
            <p:nvSpPr>
              <p:cNvPr id="17" name="Arco 16"/>
              <p:cNvSpPr/>
              <p:nvPr/>
            </p:nvSpPr>
            <p:spPr bwMode="auto">
              <a:xfrm rot="14868443">
                <a:off x="4462463" y="4354513"/>
                <a:ext cx="2657475" cy="2867025"/>
              </a:xfrm>
              <a:prstGeom prst="arc">
                <a:avLst/>
              </a:prstGeom>
              <a:noFill/>
              <a:ln w="38100" cap="flat" cmpd="sng" algn="ctr">
                <a:solidFill>
                  <a:srgbClr val="FF0000"/>
                </a:solidFill>
                <a:prstDash val="solid"/>
                <a:round/>
                <a:headEnd type="none" w="med" len="med"/>
                <a:tailEnd type="none" w="med" len="med"/>
              </a:ln>
              <a:effectLst/>
            </p:spPr>
            <p:txBody>
              <a:bodyPr/>
              <a:lstStyle/>
              <a:p>
                <a:pPr>
                  <a:defRPr/>
                </a:pPr>
                <a:endParaRPr lang="it-IT"/>
              </a:p>
            </p:txBody>
          </p:sp>
        </p:grpSp>
      </p:grpSp>
    </p:spTree>
    <p:extLst>
      <p:ext uri="{BB962C8B-B14F-4D97-AF65-F5344CB8AC3E}">
        <p14:creationId xmlns:p14="http://schemas.microsoft.com/office/powerpoint/2010/main" val="12805850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rrowheads="1"/>
          </p:cNvSpPr>
          <p:nvPr>
            <p:ph type="title"/>
          </p:nvPr>
        </p:nvSpPr>
        <p:spPr/>
        <p:txBody>
          <a:bodyPr/>
          <a:lstStyle/>
          <a:p>
            <a:r>
              <a:rPr lang="en-US" dirty="0" smtClean="0"/>
              <a:t>Slow Attack: WEP Sniffing</a:t>
            </a:r>
          </a:p>
        </p:txBody>
      </p:sp>
      <p:sp>
        <p:nvSpPr>
          <p:cNvPr id="46084" name="Rectangle 3"/>
          <p:cNvSpPr>
            <a:spLocks noGrp="1" noChangeArrowheads="1"/>
          </p:cNvSpPr>
          <p:nvPr>
            <p:ph idx="1"/>
          </p:nvPr>
        </p:nvSpPr>
        <p:spPr>
          <a:xfrm>
            <a:off x="457200" y="1600200"/>
            <a:ext cx="8229600" cy="4724399"/>
          </a:xfrm>
        </p:spPr>
        <p:txBody>
          <a:bodyPr>
            <a:normAutofit/>
          </a:bodyPr>
          <a:lstStyle/>
          <a:p>
            <a:r>
              <a:rPr lang="en-US" dirty="0" smtClean="0"/>
              <a:t>To crack a 64-bit WEP key you can capture:</a:t>
            </a:r>
          </a:p>
          <a:p>
            <a:pPr lvl="1"/>
            <a:r>
              <a:rPr lang="en-US" dirty="0" smtClean="0"/>
              <a:t>50,000 to 200,000  packets containing Initialization Vectors (IVs)</a:t>
            </a:r>
          </a:p>
          <a:p>
            <a:pPr lvl="1"/>
            <a:r>
              <a:rPr lang="en-US" dirty="0" smtClean="0"/>
              <a:t>Only about ¼ of the packets contain IVs</a:t>
            </a:r>
          </a:p>
          <a:p>
            <a:pPr lvl="1"/>
            <a:r>
              <a:rPr lang="en-US" dirty="0" smtClean="0"/>
              <a:t>So you need 200,000 to 800,000 packets</a:t>
            </a:r>
          </a:p>
          <a:p>
            <a:r>
              <a:rPr lang="en-US" dirty="0" smtClean="0"/>
              <a:t>It can take a long time (typically several hours or even days) to capture that many packets</a:t>
            </a:r>
          </a:p>
        </p:txBody>
      </p:sp>
      <p:sp>
        <p:nvSpPr>
          <p:cNvPr id="5" name="Date Placeholder 4"/>
          <p:cNvSpPr>
            <a:spLocks noGrp="1"/>
          </p:cNvSpPr>
          <p:nvPr>
            <p:ph type="dt" sz="half" idx="10"/>
          </p:nvPr>
        </p:nvSpPr>
        <p:spPr/>
        <p:txBody>
          <a:bodyPr/>
          <a:lstStyle/>
          <a:p>
            <a:pPr>
              <a:defRPr/>
            </a:pPr>
            <a:fld id="{50303564-A173-4B2C-A197-731127A7D85F}" type="datetime1">
              <a:rPr lang="en-US" smtClean="0"/>
              <a:pPr>
                <a:defRPr/>
              </a:pPr>
              <a:t>8/22/2017</a:t>
            </a:fld>
            <a:endParaRPr lang="en-GB"/>
          </a:p>
        </p:txBody>
      </p:sp>
      <p:sp>
        <p:nvSpPr>
          <p:cNvPr id="7" name="Footer Placeholder 6"/>
          <p:cNvSpPr>
            <a:spLocks noGrp="1"/>
          </p:cNvSpPr>
          <p:nvPr>
            <p:ph type="ftr" sz="quarter" idx="11"/>
          </p:nvPr>
        </p:nvSpPr>
        <p:spPr/>
        <p:txBody>
          <a:bodyPr/>
          <a:lstStyle/>
          <a:p>
            <a:pPr>
              <a:defRPr/>
            </a:pPr>
            <a:r>
              <a:rPr lang="en-GB" dirty="0" smtClean="0"/>
              <a:t>Wireless Networks</a:t>
            </a:r>
            <a:endParaRPr lang="en-GB" dirty="0"/>
          </a:p>
        </p:txBody>
      </p:sp>
      <p:sp>
        <p:nvSpPr>
          <p:cNvPr id="6" name="Slide Number Placeholder 5"/>
          <p:cNvSpPr>
            <a:spLocks noGrp="1"/>
          </p:cNvSpPr>
          <p:nvPr>
            <p:ph type="sldNum" sz="quarter" idx="12"/>
          </p:nvPr>
        </p:nvSpPr>
        <p:spPr/>
        <p:txBody>
          <a:bodyPr/>
          <a:lstStyle/>
          <a:p>
            <a:pPr>
              <a:defRPr/>
            </a:pPr>
            <a:fld id="{507CE0FA-121D-4509-BD61-44A4F0651685}" type="slidenum">
              <a:rPr lang="en-GB" smtClean="0"/>
              <a:pPr>
                <a:defRPr/>
              </a:pPr>
              <a:t>62</a:t>
            </a:fld>
            <a:endParaRPr lang="en-GB"/>
          </a:p>
        </p:txBody>
      </p:sp>
    </p:spTree>
    <p:extLst>
      <p:ext uri="{BB962C8B-B14F-4D97-AF65-F5344CB8AC3E}">
        <p14:creationId xmlns:p14="http://schemas.microsoft.com/office/powerpoint/2010/main" val="2984673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rrowheads="1"/>
          </p:cNvSpPr>
          <p:nvPr>
            <p:ph type="title"/>
          </p:nvPr>
        </p:nvSpPr>
        <p:spPr/>
        <p:txBody>
          <a:bodyPr/>
          <a:lstStyle/>
          <a:p>
            <a:r>
              <a:rPr lang="en-US" dirty="0" smtClean="0"/>
              <a:t>Fast Attack: Packet Injection</a:t>
            </a:r>
          </a:p>
        </p:txBody>
      </p:sp>
      <p:sp>
        <p:nvSpPr>
          <p:cNvPr id="47108" name="Rectangle 3"/>
          <p:cNvSpPr>
            <a:spLocks noGrp="1" noChangeArrowheads="1"/>
          </p:cNvSpPr>
          <p:nvPr>
            <p:ph idx="1"/>
          </p:nvPr>
        </p:nvSpPr>
        <p:spPr>
          <a:xfrm>
            <a:off x="457200" y="1676400"/>
            <a:ext cx="8229600" cy="2057400"/>
          </a:xfrm>
        </p:spPr>
        <p:txBody>
          <a:bodyPr/>
          <a:lstStyle/>
          <a:p>
            <a:r>
              <a:rPr lang="en-US" sz="2800" dirty="0" smtClean="0"/>
              <a:t>The hacker injects packets to create a more “interesting” packet</a:t>
            </a:r>
          </a:p>
          <a:p>
            <a:r>
              <a:rPr lang="en-US" sz="2800" dirty="0" smtClean="0"/>
              <a:t>Special wireless card driver is necessary to perform injection</a:t>
            </a:r>
          </a:p>
        </p:txBody>
      </p:sp>
      <p:sp>
        <p:nvSpPr>
          <p:cNvPr id="20" name="Date Placeholder 19"/>
          <p:cNvSpPr>
            <a:spLocks noGrp="1"/>
          </p:cNvSpPr>
          <p:nvPr>
            <p:ph type="dt" sz="half" idx="10"/>
          </p:nvPr>
        </p:nvSpPr>
        <p:spPr/>
        <p:txBody>
          <a:bodyPr/>
          <a:lstStyle/>
          <a:p>
            <a:pPr>
              <a:defRPr/>
            </a:pPr>
            <a:fld id="{83D002B6-01FA-4E99-92A8-1D3AF29DA0CE}" type="datetime1">
              <a:rPr lang="en-US" smtClean="0"/>
              <a:pPr>
                <a:defRPr/>
              </a:pPr>
              <a:t>8/22/2017</a:t>
            </a:fld>
            <a:endParaRPr lang="en-GB"/>
          </a:p>
        </p:txBody>
      </p:sp>
      <p:sp>
        <p:nvSpPr>
          <p:cNvPr id="22" name="Footer Placeholder 21"/>
          <p:cNvSpPr>
            <a:spLocks noGrp="1"/>
          </p:cNvSpPr>
          <p:nvPr>
            <p:ph type="ftr" sz="quarter" idx="11"/>
          </p:nvPr>
        </p:nvSpPr>
        <p:spPr/>
        <p:txBody>
          <a:bodyPr/>
          <a:lstStyle/>
          <a:p>
            <a:pPr>
              <a:defRPr/>
            </a:pPr>
            <a:r>
              <a:rPr lang="en-GB" smtClean="0"/>
              <a:t>Wireless Networks</a:t>
            </a:r>
            <a:endParaRPr lang="en-GB"/>
          </a:p>
        </p:txBody>
      </p:sp>
      <p:sp>
        <p:nvSpPr>
          <p:cNvPr id="21" name="Slide Number Placeholder 20"/>
          <p:cNvSpPr>
            <a:spLocks noGrp="1"/>
          </p:cNvSpPr>
          <p:nvPr>
            <p:ph type="sldNum" sz="quarter" idx="12"/>
          </p:nvPr>
        </p:nvSpPr>
        <p:spPr/>
        <p:txBody>
          <a:bodyPr/>
          <a:lstStyle/>
          <a:p>
            <a:pPr>
              <a:defRPr/>
            </a:pPr>
            <a:fld id="{507CE0FA-121D-4509-BD61-44A4F0651685}" type="slidenum">
              <a:rPr lang="en-GB" smtClean="0"/>
              <a:pPr>
                <a:defRPr/>
              </a:pPr>
              <a:t>63</a:t>
            </a:fld>
            <a:endParaRPr lang="en-GB"/>
          </a:p>
        </p:txBody>
      </p:sp>
      <p:sp>
        <p:nvSpPr>
          <p:cNvPr id="23" name="Text Box 5"/>
          <p:cNvSpPr txBox="1">
            <a:spLocks noChangeArrowheads="1"/>
          </p:cNvSpPr>
          <p:nvPr/>
        </p:nvSpPr>
        <p:spPr bwMode="auto">
          <a:xfrm>
            <a:off x="6553200" y="3657600"/>
            <a:ext cx="1600200" cy="461665"/>
          </a:xfrm>
          <a:prstGeom prst="rect">
            <a:avLst/>
          </a:prstGeom>
          <a:noFill/>
          <a:ln w="9525">
            <a:noFill/>
            <a:miter lim="800000"/>
            <a:headEnd/>
            <a:tailEnd/>
          </a:ln>
        </p:spPr>
        <p:txBody>
          <a:bodyPr wrap="square">
            <a:spAutoFit/>
          </a:bodyPr>
          <a:lstStyle/>
          <a:p>
            <a:pPr algn="ctr">
              <a:lnSpc>
                <a:spcPct val="100000"/>
              </a:lnSpc>
              <a:spcBef>
                <a:spcPct val="50000"/>
              </a:spcBef>
            </a:pPr>
            <a:r>
              <a:rPr lang="en-US" sz="2400" dirty="0" smtClean="0">
                <a:solidFill>
                  <a:schemeClr val="accent6"/>
                </a:solidFill>
              </a:rPr>
              <a:t>Hacker</a:t>
            </a:r>
            <a:endParaRPr lang="en-US" sz="2400" dirty="0">
              <a:solidFill>
                <a:schemeClr val="accent6"/>
              </a:solidFill>
            </a:endParaRPr>
          </a:p>
        </p:txBody>
      </p:sp>
      <p:pic>
        <p:nvPicPr>
          <p:cNvPr id="24" name="Picture 6" descr="MCj04316320000[1]"/>
          <p:cNvPicPr>
            <a:picLocks noChangeAspect="1" noChangeArrowheads="1"/>
          </p:cNvPicPr>
          <p:nvPr/>
        </p:nvPicPr>
        <p:blipFill>
          <a:blip r:embed="rId2" cstate="print"/>
          <a:srcRect t="11111" b="8889"/>
          <a:stretch>
            <a:fillRect/>
          </a:stretch>
        </p:blipFill>
        <p:spPr bwMode="auto">
          <a:xfrm>
            <a:off x="1219200" y="5105400"/>
            <a:ext cx="1714500" cy="1371600"/>
          </a:xfrm>
          <a:prstGeom prst="rect">
            <a:avLst/>
          </a:prstGeom>
          <a:noFill/>
          <a:ln w="9525">
            <a:noFill/>
            <a:miter lim="800000"/>
            <a:headEnd/>
            <a:tailEnd/>
          </a:ln>
        </p:spPr>
      </p:pic>
      <p:pic>
        <p:nvPicPr>
          <p:cNvPr id="25" name="Picture 7" descr="MCj04315400000[1]"/>
          <p:cNvPicPr>
            <a:picLocks noChangeAspect="1" noChangeArrowheads="1"/>
          </p:cNvPicPr>
          <p:nvPr/>
        </p:nvPicPr>
        <p:blipFill>
          <a:blip r:embed="rId3" cstate="print"/>
          <a:srcRect/>
          <a:stretch>
            <a:fillRect/>
          </a:stretch>
        </p:blipFill>
        <p:spPr bwMode="auto">
          <a:xfrm>
            <a:off x="6553200" y="4533900"/>
            <a:ext cx="1555750" cy="1676400"/>
          </a:xfrm>
          <a:prstGeom prst="rect">
            <a:avLst/>
          </a:prstGeom>
          <a:noFill/>
          <a:ln w="9525">
            <a:noFill/>
            <a:miter lim="800000"/>
            <a:headEnd/>
            <a:tailEnd/>
          </a:ln>
        </p:spPr>
      </p:pic>
      <p:pic>
        <p:nvPicPr>
          <p:cNvPr id="26" name="Picture 8" descr="AP"/>
          <p:cNvPicPr>
            <a:picLocks noChangeAspect="1" noChangeArrowheads="1"/>
          </p:cNvPicPr>
          <p:nvPr/>
        </p:nvPicPr>
        <p:blipFill>
          <a:blip r:embed="rId4" cstate="print"/>
          <a:srcRect l="16000" t="13333" r="9334" b="14667"/>
          <a:stretch>
            <a:fillRect/>
          </a:stretch>
        </p:blipFill>
        <p:spPr bwMode="auto">
          <a:xfrm>
            <a:off x="2209800" y="2819400"/>
            <a:ext cx="2133600" cy="2057400"/>
          </a:xfrm>
          <a:prstGeom prst="rect">
            <a:avLst/>
          </a:prstGeom>
          <a:noFill/>
          <a:ln w="9525">
            <a:noFill/>
            <a:miter lim="800000"/>
            <a:headEnd/>
            <a:tailEnd/>
          </a:ln>
        </p:spPr>
      </p:pic>
      <p:sp>
        <p:nvSpPr>
          <p:cNvPr id="27" name="Line 9"/>
          <p:cNvSpPr>
            <a:spLocks noChangeShapeType="1"/>
          </p:cNvSpPr>
          <p:nvPr/>
        </p:nvSpPr>
        <p:spPr bwMode="auto">
          <a:xfrm flipV="1">
            <a:off x="2410264" y="4557932"/>
            <a:ext cx="485336" cy="623668"/>
          </a:xfrm>
          <a:prstGeom prst="line">
            <a:avLst/>
          </a:prstGeom>
          <a:noFill/>
          <a:ln w="76200">
            <a:solidFill>
              <a:schemeClr val="tx1"/>
            </a:solidFill>
            <a:round/>
            <a:headEnd type="triangle" w="med" len="med"/>
            <a:tailEnd type="triangle" w="med" len="med"/>
          </a:ln>
        </p:spPr>
        <p:txBody>
          <a:bodyPr/>
          <a:lstStyle/>
          <a:p>
            <a:endParaRPr lang="en-US"/>
          </a:p>
        </p:txBody>
      </p:sp>
      <p:sp>
        <p:nvSpPr>
          <p:cNvPr id="28" name="Text Box 12"/>
          <p:cNvSpPr txBox="1">
            <a:spLocks noChangeArrowheads="1"/>
          </p:cNvSpPr>
          <p:nvPr/>
        </p:nvSpPr>
        <p:spPr bwMode="auto">
          <a:xfrm>
            <a:off x="228600" y="4426803"/>
            <a:ext cx="2514600" cy="830997"/>
          </a:xfrm>
          <a:prstGeom prst="rect">
            <a:avLst/>
          </a:prstGeom>
          <a:noFill/>
          <a:ln w="9525">
            <a:noFill/>
            <a:miter lim="800000"/>
            <a:headEnd/>
            <a:tailEnd/>
          </a:ln>
        </p:spPr>
        <p:txBody>
          <a:bodyPr wrap="square">
            <a:spAutoFit/>
          </a:bodyPr>
          <a:lstStyle/>
          <a:p>
            <a:pPr algn="ctr">
              <a:lnSpc>
                <a:spcPct val="100000"/>
              </a:lnSpc>
              <a:spcBef>
                <a:spcPct val="50000"/>
              </a:spcBef>
            </a:pPr>
            <a:r>
              <a:rPr lang="en-US" sz="2400" dirty="0" smtClean="0">
                <a:solidFill>
                  <a:schemeClr val="tx1"/>
                </a:solidFill>
              </a:rPr>
              <a:t>WEP-protected </a:t>
            </a:r>
            <a:r>
              <a:rPr lang="en-US" sz="2400" dirty="0">
                <a:solidFill>
                  <a:schemeClr val="tx1"/>
                </a:solidFill>
              </a:rPr>
              <a:t>WLAN</a:t>
            </a:r>
          </a:p>
        </p:txBody>
      </p:sp>
      <p:pic>
        <p:nvPicPr>
          <p:cNvPr id="29" name="Picture 4"/>
          <p:cNvPicPr>
            <a:picLocks noChangeAspect="1" noChangeArrowheads="1"/>
          </p:cNvPicPr>
          <p:nvPr/>
        </p:nvPicPr>
        <p:blipFill>
          <a:blip r:embed="rId5" cstate="print"/>
          <a:srcRect/>
          <a:stretch>
            <a:fillRect/>
          </a:stretch>
        </p:blipFill>
        <p:spPr bwMode="auto">
          <a:xfrm>
            <a:off x="7696200" y="4267200"/>
            <a:ext cx="609600" cy="609600"/>
          </a:xfrm>
          <a:prstGeom prst="rect">
            <a:avLst/>
          </a:prstGeom>
          <a:noFill/>
          <a:ln w="9525">
            <a:noFill/>
            <a:miter lim="800000"/>
            <a:headEnd/>
            <a:tailEnd/>
          </a:ln>
        </p:spPr>
      </p:pic>
      <p:grpSp>
        <p:nvGrpSpPr>
          <p:cNvPr id="31" name="Group 30"/>
          <p:cNvGrpSpPr/>
          <p:nvPr/>
        </p:nvGrpSpPr>
        <p:grpSpPr>
          <a:xfrm rot="2676430" flipH="1">
            <a:off x="2526968" y="3132041"/>
            <a:ext cx="3295650" cy="2689225"/>
            <a:chOff x="3929063" y="4427538"/>
            <a:chExt cx="3295650" cy="2689225"/>
          </a:xfrm>
        </p:grpSpPr>
        <p:sp>
          <p:nvSpPr>
            <p:cNvPr id="32" name="Arco 14"/>
            <p:cNvSpPr/>
            <p:nvPr/>
          </p:nvSpPr>
          <p:spPr bwMode="auto">
            <a:xfrm rot="14868443">
              <a:off x="3852863" y="4503738"/>
              <a:ext cx="1752600" cy="1600200"/>
            </a:xfrm>
            <a:prstGeom prst="arc">
              <a:avLst/>
            </a:prstGeom>
            <a:noFill/>
            <a:ln w="38100" cap="flat" cmpd="sng" algn="ctr">
              <a:solidFill>
                <a:srgbClr val="FF0000"/>
              </a:solidFill>
              <a:prstDash val="solid"/>
              <a:round/>
              <a:headEnd type="none" w="med" len="med"/>
              <a:tailEnd type="none" w="med" len="med"/>
            </a:ln>
            <a:effectLst/>
          </p:spPr>
          <p:txBody>
            <a:bodyPr/>
            <a:lstStyle/>
            <a:p>
              <a:pPr>
                <a:defRPr/>
              </a:pPr>
              <a:endParaRPr lang="it-IT"/>
            </a:p>
          </p:txBody>
        </p:sp>
        <p:sp>
          <p:nvSpPr>
            <p:cNvPr id="33" name="Arco 15"/>
            <p:cNvSpPr/>
            <p:nvPr/>
          </p:nvSpPr>
          <p:spPr bwMode="auto">
            <a:xfrm rot="14868443">
              <a:off x="4179094" y="4398169"/>
              <a:ext cx="2157412" cy="2247900"/>
            </a:xfrm>
            <a:prstGeom prst="arc">
              <a:avLst/>
            </a:prstGeom>
            <a:noFill/>
            <a:ln w="38100" cap="flat" cmpd="sng" algn="ctr">
              <a:solidFill>
                <a:srgbClr val="FF0000"/>
              </a:solidFill>
              <a:prstDash val="solid"/>
              <a:round/>
              <a:headEnd type="none" w="med" len="med"/>
              <a:tailEnd type="none" w="med" len="med"/>
            </a:ln>
            <a:effectLst/>
          </p:spPr>
          <p:txBody>
            <a:bodyPr/>
            <a:lstStyle/>
            <a:p>
              <a:pPr>
                <a:defRPr/>
              </a:pPr>
              <a:endParaRPr lang="it-IT"/>
            </a:p>
          </p:txBody>
        </p:sp>
        <p:sp>
          <p:nvSpPr>
            <p:cNvPr id="34" name="Arco 16"/>
            <p:cNvSpPr/>
            <p:nvPr/>
          </p:nvSpPr>
          <p:spPr bwMode="auto">
            <a:xfrm rot="14868443">
              <a:off x="4462463" y="4354513"/>
              <a:ext cx="2657475" cy="2867025"/>
            </a:xfrm>
            <a:prstGeom prst="arc">
              <a:avLst/>
            </a:prstGeom>
            <a:noFill/>
            <a:ln w="38100" cap="flat" cmpd="sng" algn="ctr">
              <a:solidFill>
                <a:srgbClr val="FF0000"/>
              </a:solidFill>
              <a:prstDash val="solid"/>
              <a:round/>
              <a:headEnd type="none" w="med" len="med"/>
              <a:tailEnd type="none" w="med" len="med"/>
            </a:ln>
            <a:effectLst/>
          </p:spPr>
          <p:txBody>
            <a:bodyPr/>
            <a:lstStyle/>
            <a:p>
              <a:pPr>
                <a:defRPr/>
              </a:pPr>
              <a:endParaRPr lang="it-IT"/>
            </a:p>
          </p:txBody>
        </p:sp>
      </p:grpSp>
      <p:cxnSp>
        <p:nvCxnSpPr>
          <p:cNvPr id="19" name="Straight Arrow Connector 18"/>
          <p:cNvCxnSpPr>
            <a:stCxn id="25" idx="1"/>
          </p:cNvCxnSpPr>
          <p:nvPr/>
        </p:nvCxnSpPr>
        <p:spPr>
          <a:xfrm rot="10800000">
            <a:off x="4191000" y="4343400"/>
            <a:ext cx="2362200" cy="10287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345775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1"/>
          <p:cNvSpPr>
            <a:spLocks noGrp="1"/>
          </p:cNvSpPr>
          <p:nvPr>
            <p:ph type="title"/>
          </p:nvPr>
        </p:nvSpPr>
        <p:spPr/>
        <p:txBody>
          <a:bodyPr/>
          <a:lstStyle/>
          <a:p>
            <a:r>
              <a:rPr lang="it-IT" dirty="0" smtClean="0"/>
              <a:t>Initialization vector (IV)</a:t>
            </a:r>
          </a:p>
        </p:txBody>
      </p:sp>
      <p:sp>
        <p:nvSpPr>
          <p:cNvPr id="51203" name="Segnaposto contenuto 2"/>
          <p:cNvSpPr>
            <a:spLocks noGrp="1"/>
          </p:cNvSpPr>
          <p:nvPr>
            <p:ph idx="1"/>
          </p:nvPr>
        </p:nvSpPr>
        <p:spPr/>
        <p:txBody>
          <a:bodyPr/>
          <a:lstStyle/>
          <a:p>
            <a:r>
              <a:rPr lang="en-US" dirty="0" smtClean="0"/>
              <a:t>One for each packet, a 24-bit value</a:t>
            </a:r>
          </a:p>
          <a:p>
            <a:r>
              <a:rPr lang="en-US" dirty="0" smtClean="0"/>
              <a:t>Sent in the cleartext part of the message!</a:t>
            </a:r>
          </a:p>
          <a:p>
            <a:r>
              <a:rPr lang="en-US" dirty="0" smtClean="0"/>
              <a:t>Small space of initialization vectors </a:t>
            </a:r>
            <a:r>
              <a:rPr lang="en-US" dirty="0" smtClean="0">
                <a:solidFill>
                  <a:schemeClr val="accent6"/>
                </a:solidFill>
              </a:rPr>
              <a:t>guarantees</a:t>
            </a:r>
            <a:r>
              <a:rPr lang="en-US" i="1" dirty="0" smtClean="0">
                <a:solidFill>
                  <a:schemeClr val="accent6"/>
                </a:solidFill>
              </a:rPr>
              <a:t> </a:t>
            </a:r>
            <a:r>
              <a:rPr lang="en-US" dirty="0" smtClean="0">
                <a:solidFill>
                  <a:schemeClr val="accent6"/>
                </a:solidFill>
              </a:rPr>
              <a:t>reuse</a:t>
            </a:r>
            <a:r>
              <a:rPr lang="en-US" dirty="0" smtClean="0"/>
              <a:t> of the same key stream</a:t>
            </a:r>
          </a:p>
          <a:p>
            <a:r>
              <a:rPr lang="it-IT" dirty="0" smtClean="0"/>
              <a:t>IV Collision:</a:t>
            </a:r>
          </a:p>
          <a:p>
            <a:pPr lvl="1"/>
            <a:r>
              <a:rPr lang="en-US" dirty="0" smtClean="0"/>
              <a:t>Attack the XOR of the two plaintext messages</a:t>
            </a:r>
          </a:p>
          <a:p>
            <a:pPr lvl="1"/>
            <a:r>
              <a:rPr lang="en-US" dirty="0" smtClean="0"/>
              <a:t>IV is often very predictable and introduces a lot of </a:t>
            </a:r>
            <a:r>
              <a:rPr lang="it-IT" dirty="0" smtClean="0"/>
              <a:t>redundancy</a:t>
            </a:r>
          </a:p>
        </p:txBody>
      </p:sp>
      <p:sp>
        <p:nvSpPr>
          <p:cNvPr id="5" name="Date Placeholder 4"/>
          <p:cNvSpPr>
            <a:spLocks noGrp="1"/>
          </p:cNvSpPr>
          <p:nvPr>
            <p:ph type="dt" sz="half" idx="10"/>
          </p:nvPr>
        </p:nvSpPr>
        <p:spPr/>
        <p:txBody>
          <a:bodyPr/>
          <a:lstStyle/>
          <a:p>
            <a:pPr>
              <a:defRPr/>
            </a:pPr>
            <a:fld id="{27300109-2F30-48E7-B76D-1E5D3434CEE4}" type="datetime1">
              <a:rPr lang="en-US" smtClean="0"/>
              <a:pPr>
                <a:defRPr/>
              </a:pPr>
              <a:t>8/22/2017</a:t>
            </a:fld>
            <a:endParaRPr lang="en-GB"/>
          </a:p>
        </p:txBody>
      </p:sp>
      <p:sp>
        <p:nvSpPr>
          <p:cNvPr id="7" name="Footer Placeholder 6"/>
          <p:cNvSpPr>
            <a:spLocks noGrp="1"/>
          </p:cNvSpPr>
          <p:nvPr>
            <p:ph type="ftr" sz="quarter" idx="11"/>
          </p:nvPr>
        </p:nvSpPr>
        <p:spPr/>
        <p:txBody>
          <a:bodyPr/>
          <a:lstStyle/>
          <a:p>
            <a:pPr>
              <a:defRPr/>
            </a:pPr>
            <a:r>
              <a:rPr lang="en-GB" smtClean="0"/>
              <a:t>Wireless Networks</a:t>
            </a:r>
            <a:endParaRPr lang="en-GB"/>
          </a:p>
        </p:txBody>
      </p:sp>
      <p:sp>
        <p:nvSpPr>
          <p:cNvPr id="6" name="Slide Number Placeholder 5"/>
          <p:cNvSpPr>
            <a:spLocks noGrp="1"/>
          </p:cNvSpPr>
          <p:nvPr>
            <p:ph type="sldNum" sz="quarter" idx="12"/>
          </p:nvPr>
        </p:nvSpPr>
        <p:spPr/>
        <p:txBody>
          <a:bodyPr/>
          <a:lstStyle/>
          <a:p>
            <a:pPr>
              <a:defRPr/>
            </a:pPr>
            <a:fld id="{507CE0FA-121D-4509-BD61-44A4F0651685}" type="slidenum">
              <a:rPr lang="en-GB" smtClean="0"/>
              <a:pPr>
                <a:defRPr/>
              </a:pPr>
              <a:t>64</a:t>
            </a:fld>
            <a:endParaRPr lang="en-GB"/>
          </a:p>
        </p:txBody>
      </p:sp>
    </p:spTree>
    <p:extLst>
      <p:ext uri="{BB962C8B-B14F-4D97-AF65-F5344CB8AC3E}">
        <p14:creationId xmlns:p14="http://schemas.microsoft.com/office/powerpoint/2010/main" val="34325847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p:cNvSpPr>
            <a:spLocks noGrp="1"/>
          </p:cNvSpPr>
          <p:nvPr>
            <p:ph type="title"/>
          </p:nvPr>
        </p:nvSpPr>
        <p:spPr/>
        <p:txBody>
          <a:bodyPr/>
          <a:lstStyle/>
          <a:p>
            <a:r>
              <a:rPr lang="it-IT" dirty="0" smtClean="0"/>
              <a:t>Injection Method</a:t>
            </a:r>
          </a:p>
        </p:txBody>
      </p:sp>
      <p:sp>
        <p:nvSpPr>
          <p:cNvPr id="52227" name="Segnaposto contenuto 2"/>
          <p:cNvSpPr>
            <a:spLocks noGrp="1"/>
          </p:cNvSpPr>
          <p:nvPr>
            <p:ph idx="1"/>
          </p:nvPr>
        </p:nvSpPr>
        <p:spPr/>
        <p:txBody>
          <a:bodyPr/>
          <a:lstStyle/>
          <a:p>
            <a:r>
              <a:rPr lang="en-US" sz="2800" dirty="0" smtClean="0"/>
              <a:t>Suppose attacker knows one plaintext for one encrypted</a:t>
            </a:r>
            <a:r>
              <a:rPr lang="it-IT" sz="2800" dirty="0" smtClean="0"/>
              <a:t> </a:t>
            </a:r>
            <a:r>
              <a:rPr lang="en-US" sz="2800" dirty="0" smtClean="0"/>
              <a:t>message</a:t>
            </a:r>
            <a:r>
              <a:rPr lang="it-IT" sz="2800" dirty="0" smtClean="0"/>
              <a:t>, X</a:t>
            </a:r>
          </a:p>
          <a:p>
            <a:pPr lvl="1"/>
            <a:r>
              <a:rPr lang="es-ES" sz="2400" dirty="0" smtClean="0"/>
              <a:t>RC4(X) </a:t>
            </a:r>
            <a:r>
              <a:rPr lang="en-US" sz="2400" dirty="0" smtClean="0">
                <a:sym typeface="Symbol" pitchFamily="18" charset="2"/>
              </a:rPr>
              <a:t> </a:t>
            </a:r>
            <a:r>
              <a:rPr lang="es-ES" sz="2400" dirty="0" smtClean="0"/>
              <a:t>X </a:t>
            </a:r>
            <a:r>
              <a:rPr lang="en-US" sz="2400" dirty="0" smtClean="0">
                <a:sym typeface="Symbol" pitchFamily="18" charset="2"/>
              </a:rPr>
              <a:t> </a:t>
            </a:r>
            <a:r>
              <a:rPr lang="es-ES" sz="2400" dirty="0" smtClean="0"/>
              <a:t>Y = RC4(Y)</a:t>
            </a:r>
          </a:p>
          <a:p>
            <a:pPr lvl="1"/>
            <a:r>
              <a:rPr lang="en-US" sz="2400" dirty="0" smtClean="0"/>
              <a:t>constructing a new message calculating the CRC32</a:t>
            </a:r>
          </a:p>
          <a:p>
            <a:r>
              <a:rPr lang="en-US" sz="2800" dirty="0" smtClean="0"/>
              <a:t>Even without a complete knowledge of the packet, it is possible to flip selected bits in a message and successfully adjust the encrypted CRC</a:t>
            </a:r>
          </a:p>
          <a:p>
            <a:r>
              <a:rPr lang="en-US" sz="2800" dirty="0" smtClean="0"/>
              <a:t>We know ARP, reinject it:</a:t>
            </a:r>
          </a:p>
          <a:p>
            <a:pPr lvl="1"/>
            <a:r>
              <a:rPr lang="en-US" sz="2400" dirty="0" smtClean="0"/>
              <a:t>ARP will normally rebroadcast and generate IVs</a:t>
            </a:r>
          </a:p>
          <a:p>
            <a:pPr lvl="1"/>
            <a:endParaRPr lang="en-US" sz="2300" dirty="0" smtClean="0"/>
          </a:p>
          <a:p>
            <a:endParaRPr lang="en-US" sz="2900" dirty="0" smtClean="0"/>
          </a:p>
          <a:p>
            <a:endParaRPr lang="it-IT" dirty="0" smtClean="0"/>
          </a:p>
        </p:txBody>
      </p:sp>
      <p:sp>
        <p:nvSpPr>
          <p:cNvPr id="5" name="Date Placeholder 4"/>
          <p:cNvSpPr>
            <a:spLocks noGrp="1"/>
          </p:cNvSpPr>
          <p:nvPr>
            <p:ph type="dt" sz="half" idx="10"/>
          </p:nvPr>
        </p:nvSpPr>
        <p:spPr/>
        <p:txBody>
          <a:bodyPr/>
          <a:lstStyle/>
          <a:p>
            <a:pPr>
              <a:defRPr/>
            </a:pPr>
            <a:fld id="{F09CE871-1078-479D-83EB-533EDB0E6BDB}" type="datetime1">
              <a:rPr lang="en-US" smtClean="0"/>
              <a:pPr>
                <a:defRPr/>
              </a:pPr>
              <a:t>8/22/2017</a:t>
            </a:fld>
            <a:endParaRPr lang="en-GB"/>
          </a:p>
        </p:txBody>
      </p:sp>
      <p:sp>
        <p:nvSpPr>
          <p:cNvPr id="7" name="Footer Placeholder 6"/>
          <p:cNvSpPr>
            <a:spLocks noGrp="1"/>
          </p:cNvSpPr>
          <p:nvPr>
            <p:ph type="ftr" sz="quarter" idx="11"/>
          </p:nvPr>
        </p:nvSpPr>
        <p:spPr/>
        <p:txBody>
          <a:bodyPr/>
          <a:lstStyle/>
          <a:p>
            <a:pPr>
              <a:defRPr/>
            </a:pPr>
            <a:r>
              <a:rPr lang="en-GB" smtClean="0"/>
              <a:t>Wireless Networks</a:t>
            </a:r>
            <a:endParaRPr lang="en-GB"/>
          </a:p>
        </p:txBody>
      </p:sp>
      <p:sp>
        <p:nvSpPr>
          <p:cNvPr id="6" name="Slide Number Placeholder 5"/>
          <p:cNvSpPr>
            <a:spLocks noGrp="1"/>
          </p:cNvSpPr>
          <p:nvPr>
            <p:ph type="sldNum" sz="quarter" idx="12"/>
          </p:nvPr>
        </p:nvSpPr>
        <p:spPr/>
        <p:txBody>
          <a:bodyPr/>
          <a:lstStyle/>
          <a:p>
            <a:pPr>
              <a:defRPr/>
            </a:pPr>
            <a:fld id="{507CE0FA-121D-4509-BD61-44A4F0651685}" type="slidenum">
              <a:rPr lang="en-GB" smtClean="0"/>
              <a:pPr>
                <a:defRPr/>
              </a:pPr>
              <a:t>65</a:t>
            </a:fld>
            <a:endParaRPr lang="en-GB"/>
          </a:p>
        </p:txBody>
      </p:sp>
    </p:spTree>
    <p:extLst>
      <p:ext uri="{BB962C8B-B14F-4D97-AF65-F5344CB8AC3E}">
        <p14:creationId xmlns:p14="http://schemas.microsoft.com/office/powerpoint/2010/main" val="36129406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0" tIns="0" rIns="0" bIns="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Reference</a:t>
            </a:r>
          </a:p>
        </p:txBody>
      </p:sp>
      <p:sp>
        <p:nvSpPr>
          <p:cNvPr id="19459" name="Rectangle 3"/>
          <p:cNvSpPr>
            <a:spLocks noGrp="1" noChangeArrowheads="1"/>
          </p:cNvSpPr>
          <p:nvPr>
            <p:ph idx="1"/>
          </p:nvPr>
        </p:nvSpPr>
        <p:spPr>
          <a:xfrm>
            <a:off x="457200" y="1600200"/>
            <a:ext cx="8228013" cy="1201738"/>
          </a:xfrm>
        </p:spPr>
        <p:txBody>
          <a:bodyPr lIns="0" tIns="0" rIns="0" bIns="0">
            <a:spAutoFit/>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smtClean="0">
                <a:hlinkClick r:id="rId3"/>
              </a:rPr>
              <a:t>Nikita </a:t>
            </a:r>
            <a:r>
              <a:rPr lang="en-US" sz="2800" dirty="0" err="1" smtClean="0">
                <a:hlinkClick r:id="rId3"/>
              </a:rPr>
              <a:t>Borisov</a:t>
            </a:r>
            <a:r>
              <a:rPr lang="en-US" sz="2800" smtClean="0"/>
              <a:t>, </a:t>
            </a:r>
            <a:r>
              <a:rPr lang="en-US" sz="2800" smtClean="0">
                <a:hlinkClick r:id="rId4"/>
              </a:rPr>
              <a:t>Ian Goldberg</a:t>
            </a:r>
            <a:r>
              <a:rPr lang="en-US" sz="2800" smtClean="0"/>
              <a:t>, </a:t>
            </a:r>
            <a:r>
              <a:rPr lang="en-US" sz="2800" smtClean="0">
                <a:hlinkClick r:id="rId5"/>
              </a:rPr>
              <a:t>David Wagner</a:t>
            </a:r>
            <a:r>
              <a:rPr lang="en-US" sz="2800" smtClean="0"/>
              <a:t>, </a:t>
            </a:r>
            <a:r>
              <a:rPr lang="en-US" sz="2800" smtClean="0">
                <a:hlinkClick r:id="rId6"/>
              </a:rPr>
              <a:t>Intercepting Mobile Communications: The Insecurity of 802.11</a:t>
            </a:r>
            <a:r>
              <a:rPr lang="en-US" sz="2800" smtClean="0"/>
              <a:t>. </a:t>
            </a:r>
            <a:r>
              <a:rPr lang="en-US" sz="2800" dirty="0" smtClean="0">
                <a:hlinkClick r:id="rId7"/>
              </a:rPr>
              <a:t>MOBICOM</a:t>
            </a:r>
            <a:r>
              <a:rPr lang="en-US" sz="2800" dirty="0" smtClean="0"/>
              <a:t>, 2001.</a:t>
            </a:r>
            <a:endParaRPr lang="en-GB" sz="2800" dirty="0" smtClean="0"/>
          </a:p>
        </p:txBody>
      </p:sp>
      <p:sp>
        <p:nvSpPr>
          <p:cNvPr id="19460" name="Date Placeholder 3"/>
          <p:cNvSpPr>
            <a:spLocks noGrp="1"/>
          </p:cNvSpPr>
          <p:nvPr>
            <p:ph type="dt" sz="half" idx="10"/>
          </p:nvPr>
        </p:nvSpPr>
        <p:spPr>
          <a:noFill/>
        </p:spPr>
        <p:txBody>
          <a:bodyPr/>
          <a:lstStyle/>
          <a:p>
            <a:fld id="{EFB1E7F0-30FD-4F01-BB34-5A1198E33913}" type="datetime1">
              <a:rPr lang="en-US" smtClean="0"/>
              <a:pPr/>
              <a:t>8/22/2017</a:t>
            </a:fld>
            <a:endParaRPr lang="en-GB"/>
          </a:p>
        </p:txBody>
      </p:sp>
      <p:sp>
        <p:nvSpPr>
          <p:cNvPr id="19461" name="Footer Placeholder 4"/>
          <p:cNvSpPr>
            <a:spLocks noGrp="1"/>
          </p:cNvSpPr>
          <p:nvPr>
            <p:ph type="ftr" sz="quarter" idx="11"/>
          </p:nvPr>
        </p:nvSpPr>
        <p:spPr>
          <a:noFill/>
        </p:spPr>
        <p:txBody>
          <a:bodyPr/>
          <a:lstStyle/>
          <a:p>
            <a:r>
              <a:rPr lang="en-GB" smtClean="0"/>
              <a:t>Wireless Networks</a:t>
            </a:r>
          </a:p>
        </p:txBody>
      </p:sp>
      <p:sp>
        <p:nvSpPr>
          <p:cNvPr id="19462" name="Slide Number Placeholder 5"/>
          <p:cNvSpPr>
            <a:spLocks noGrp="1"/>
          </p:cNvSpPr>
          <p:nvPr>
            <p:ph type="sldNum" sz="quarter" idx="12"/>
          </p:nvPr>
        </p:nvSpPr>
        <p:spPr>
          <a:noFill/>
        </p:spPr>
        <p:txBody>
          <a:bodyPr/>
          <a:lstStyle/>
          <a:p>
            <a:fld id="{A0374B4D-54F4-4BAA-88B5-64909DF5957F}" type="slidenum">
              <a:rPr lang="en-GB" smtClean="0"/>
              <a:pPr/>
              <a:t>66</a:t>
            </a:fld>
            <a:endParaRPr lang="en-GB" smtClean="0"/>
          </a:p>
        </p:txBody>
      </p:sp>
    </p:spTree>
    <p:extLst>
      <p:ext uri="{BB962C8B-B14F-4D97-AF65-F5344CB8AC3E}">
        <p14:creationId xmlns:p14="http://schemas.microsoft.com/office/powerpoint/2010/main" val="412878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lIns="0" tIns="0" rIns="0" bIns="0">
            <a:spAutoFit/>
          </a:bodyPr>
          <a:lstStyle/>
          <a:p>
            <a:pPr eaLnBrk="1" hangingPunct="1">
              <a:lnSpc>
                <a:spcPct val="6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Wi-Fi Protected Access (WPA)</a:t>
            </a:r>
          </a:p>
        </p:txBody>
      </p:sp>
      <p:sp>
        <p:nvSpPr>
          <p:cNvPr id="7" name="Content Placeholder 6"/>
          <p:cNvSpPr>
            <a:spLocks noGrp="1"/>
          </p:cNvSpPr>
          <p:nvPr>
            <p:ph idx="1"/>
          </p:nvPr>
        </p:nvSpPr>
        <p:spPr>
          <a:xfrm>
            <a:off x="457200" y="1219200"/>
            <a:ext cx="8229600" cy="5105400"/>
          </a:xfrm>
        </p:spPr>
        <p:txBody>
          <a:bodyPr>
            <a:normAutofit/>
          </a:bodyPr>
          <a:lstStyle/>
          <a:p>
            <a:pPr marL="325438" indent="-325438">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WEP became widely known as insecure</a:t>
            </a:r>
          </a:p>
          <a:p>
            <a:pPr marL="725488" lvl="1" indent="-268288">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In 2005, FBI publically cracked a WEP key in only 3 minutes!</a:t>
            </a:r>
          </a:p>
          <a:p>
            <a:pPr marL="325438" indent="-325438">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Wi-Fi Protected Access (WPA) proposed in 2003</a:t>
            </a:r>
          </a:p>
          <a:p>
            <a:pPr marL="325438" indent="-325438">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Improves on WEP in several ways:</a:t>
            </a:r>
          </a:p>
          <a:p>
            <a:pPr marL="725488" lvl="1" indent="-268288">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Larger secret key (128 bits) and initialization data (48 bits)</a:t>
            </a:r>
          </a:p>
          <a:p>
            <a:pPr lvl="1">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Supports various types of authentication besides a shared secret, such as username/password</a:t>
            </a:r>
          </a:p>
          <a:p>
            <a:pPr marL="725488" lvl="1" indent="-268288">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Dynamically changes keys as session continues</a:t>
            </a:r>
          </a:p>
          <a:p>
            <a:pPr marL="725488" lvl="1" indent="-268288">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Cryptographic  method to check integrity</a:t>
            </a:r>
          </a:p>
          <a:p>
            <a:pPr lvl="1">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Frame counter to prevent replay attacks</a:t>
            </a:r>
          </a:p>
        </p:txBody>
      </p:sp>
      <p:sp>
        <p:nvSpPr>
          <p:cNvPr id="15362" name="Date Placeholder 3"/>
          <p:cNvSpPr>
            <a:spLocks noGrp="1"/>
          </p:cNvSpPr>
          <p:nvPr>
            <p:ph type="dt" sz="half" idx="10"/>
          </p:nvPr>
        </p:nvSpPr>
        <p:spPr>
          <a:noFill/>
        </p:spPr>
        <p:txBody>
          <a:bodyPr/>
          <a:lstStyle/>
          <a:p>
            <a:fld id="{D5761A5A-E184-4548-A2C4-07FDFEF14C96}" type="datetime1">
              <a:rPr lang="en-US" smtClean="0"/>
              <a:pPr/>
              <a:t>8/22/2017</a:t>
            </a:fld>
            <a:endParaRPr lang="en-GB"/>
          </a:p>
        </p:txBody>
      </p:sp>
      <p:sp>
        <p:nvSpPr>
          <p:cNvPr id="15363" name="Footer Placeholder 4"/>
          <p:cNvSpPr>
            <a:spLocks noGrp="1"/>
          </p:cNvSpPr>
          <p:nvPr>
            <p:ph type="ftr" sz="quarter" idx="11"/>
          </p:nvPr>
        </p:nvSpPr>
        <p:spPr>
          <a:noFill/>
        </p:spPr>
        <p:txBody>
          <a:bodyPr/>
          <a:lstStyle/>
          <a:p>
            <a:r>
              <a:rPr lang="en-GB" smtClean="0"/>
              <a:t>Wireless Networks</a:t>
            </a:r>
          </a:p>
        </p:txBody>
      </p:sp>
      <p:sp>
        <p:nvSpPr>
          <p:cNvPr id="15364" name="Slide Number Placeholder 5"/>
          <p:cNvSpPr>
            <a:spLocks noGrp="1"/>
          </p:cNvSpPr>
          <p:nvPr>
            <p:ph type="sldNum" sz="quarter" idx="12"/>
          </p:nvPr>
        </p:nvSpPr>
        <p:spPr>
          <a:noFill/>
        </p:spPr>
        <p:txBody>
          <a:bodyPr/>
          <a:lstStyle/>
          <a:p>
            <a:fld id="{BDD64BC7-6C9F-4D3F-A358-AD15E89B2279}" type="slidenum">
              <a:rPr lang="en-GB" smtClean="0"/>
              <a:pPr/>
              <a:t>67</a:t>
            </a:fld>
            <a:endParaRPr lang="en-GB" dirty="0" smtClean="0"/>
          </a:p>
        </p:txBody>
      </p:sp>
    </p:spTree>
    <p:extLst>
      <p:ext uri="{BB962C8B-B14F-4D97-AF65-F5344CB8AC3E}">
        <p14:creationId xmlns:p14="http://schemas.microsoft.com/office/powerpoint/2010/main" val="34882860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lIns="0" tIns="0" rIns="0" bIns="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WPA2</a:t>
            </a:r>
          </a:p>
        </p:txBody>
      </p:sp>
      <p:sp>
        <p:nvSpPr>
          <p:cNvPr id="7" name="Content Placeholder 6"/>
          <p:cNvSpPr>
            <a:spLocks noGrp="1"/>
          </p:cNvSpPr>
          <p:nvPr>
            <p:ph idx="1"/>
          </p:nvPr>
        </p:nvSpPr>
        <p:spPr/>
        <p:txBody>
          <a:bodyPr/>
          <a:lstStyle/>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WPA was an intermediate stepping-stone</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Final version: IEEE 802.11i, aka WPA2</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Improvements over WPA are incremental rather than changes in philosophy:</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Uses AES instead of RC4</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Handles encryption, key management, and integrity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MAC provided by Counter Mode with Cipher Block Chaining (CCMP) used in conjunction with AES </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WPA2 needs recent hardware to operate properly, but this will get better over time</a:t>
            </a:r>
          </a:p>
        </p:txBody>
      </p:sp>
      <p:sp>
        <p:nvSpPr>
          <p:cNvPr id="16386" name="Date Placeholder 3"/>
          <p:cNvSpPr>
            <a:spLocks noGrp="1"/>
          </p:cNvSpPr>
          <p:nvPr>
            <p:ph type="dt" sz="half" idx="10"/>
          </p:nvPr>
        </p:nvSpPr>
        <p:spPr>
          <a:noFill/>
        </p:spPr>
        <p:txBody>
          <a:bodyPr/>
          <a:lstStyle/>
          <a:p>
            <a:fld id="{E966AD50-BED9-4BF3-8045-B03D524A18BA}" type="datetime1">
              <a:rPr lang="en-US" smtClean="0"/>
              <a:pPr/>
              <a:t>8/22/2017</a:t>
            </a:fld>
            <a:endParaRPr lang="en-GB"/>
          </a:p>
        </p:txBody>
      </p:sp>
      <p:sp>
        <p:nvSpPr>
          <p:cNvPr id="16387" name="Footer Placeholder 4"/>
          <p:cNvSpPr>
            <a:spLocks noGrp="1"/>
          </p:cNvSpPr>
          <p:nvPr>
            <p:ph type="ftr" sz="quarter" idx="11"/>
          </p:nvPr>
        </p:nvSpPr>
        <p:spPr>
          <a:noFill/>
        </p:spPr>
        <p:txBody>
          <a:bodyPr/>
          <a:lstStyle/>
          <a:p>
            <a:r>
              <a:rPr lang="en-GB" smtClean="0"/>
              <a:t>Wireless Networks</a:t>
            </a:r>
          </a:p>
        </p:txBody>
      </p:sp>
      <p:sp>
        <p:nvSpPr>
          <p:cNvPr id="16388" name="Slide Number Placeholder 5"/>
          <p:cNvSpPr>
            <a:spLocks noGrp="1"/>
          </p:cNvSpPr>
          <p:nvPr>
            <p:ph type="sldNum" sz="quarter" idx="12"/>
          </p:nvPr>
        </p:nvSpPr>
        <p:spPr>
          <a:noFill/>
        </p:spPr>
        <p:txBody>
          <a:bodyPr/>
          <a:lstStyle/>
          <a:p>
            <a:fld id="{FDA29140-701C-4297-B5F1-B2F4C5898E01}" type="slidenum">
              <a:rPr lang="en-GB" smtClean="0"/>
              <a:pPr/>
              <a:t>68</a:t>
            </a:fld>
            <a:endParaRPr lang="en-GB" smtClean="0"/>
          </a:p>
        </p:txBody>
      </p:sp>
    </p:spTree>
    <p:extLst>
      <p:ext uri="{BB962C8B-B14F-4D97-AF65-F5344CB8AC3E}">
        <p14:creationId xmlns:p14="http://schemas.microsoft.com/office/powerpoint/2010/main" val="31350544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smtClean="0"/>
              <a:t>WPA2 Encryption</a:t>
            </a:r>
          </a:p>
        </p:txBody>
      </p:sp>
      <p:sp>
        <p:nvSpPr>
          <p:cNvPr id="16390" name="Rectangle 3"/>
          <p:cNvSpPr>
            <a:spLocks noGrp="1" noChangeArrowheads="1"/>
          </p:cNvSpPr>
          <p:nvPr>
            <p:ph idx="1"/>
          </p:nvPr>
        </p:nvSpPr>
        <p:spPr>
          <a:xfrm>
            <a:off x="457200" y="1371600"/>
            <a:ext cx="8228013" cy="2819400"/>
          </a:xfrm>
        </p:spPr>
        <p:txBody>
          <a:bodyPr>
            <a:normAutofit/>
          </a:bodyPr>
          <a:lstStyle/>
          <a:p>
            <a:pPr eaLnBrk="1" hangingPunct="1">
              <a:lnSpc>
                <a:spcPct val="100000"/>
              </a:lnSpc>
              <a:defRPr/>
            </a:pPr>
            <a:r>
              <a:rPr lang="en-GB" sz="2400" dirty="0" smtClean="0"/>
              <a:t>Counter Mode with Cipher Block Chaining Message Authentication Code Protocol</a:t>
            </a:r>
          </a:p>
          <a:p>
            <a:pPr eaLnBrk="1" hangingPunct="1">
              <a:lnSpc>
                <a:spcPct val="100000"/>
              </a:lnSpc>
              <a:defRPr/>
            </a:pPr>
            <a:r>
              <a:rPr lang="en-US" sz="2400" dirty="0" smtClean="0"/>
              <a:t>Compute a 64-bit message integrity code (MIC) on the plaintext header and the payload using the Michael algorithm</a:t>
            </a:r>
          </a:p>
          <a:p>
            <a:pPr eaLnBrk="1" hangingPunct="1">
              <a:lnSpc>
                <a:spcPct val="100000"/>
              </a:lnSpc>
              <a:defRPr/>
            </a:pPr>
            <a:r>
              <a:rPr lang="en-US" sz="2400" dirty="0" smtClean="0"/>
              <a:t>Encrypt the payload and MIC</a:t>
            </a:r>
          </a:p>
          <a:p>
            <a:pPr eaLnBrk="1" hangingPunct="1">
              <a:lnSpc>
                <a:spcPct val="100000"/>
              </a:lnSpc>
              <a:defRPr/>
            </a:pPr>
            <a:r>
              <a:rPr lang="en-US" sz="2400" dirty="0" smtClean="0"/>
              <a:t>Michael is not a strong cryptographic hash function</a:t>
            </a:r>
          </a:p>
        </p:txBody>
      </p:sp>
      <p:sp>
        <p:nvSpPr>
          <p:cNvPr id="17410" name="Date Placeholder 3"/>
          <p:cNvSpPr>
            <a:spLocks noGrp="1"/>
          </p:cNvSpPr>
          <p:nvPr>
            <p:ph type="dt" sz="half" idx="10"/>
          </p:nvPr>
        </p:nvSpPr>
        <p:spPr>
          <a:noFill/>
        </p:spPr>
        <p:txBody>
          <a:bodyPr/>
          <a:lstStyle/>
          <a:p>
            <a:fld id="{01D7D677-4BB8-4C6A-A192-B01E22B22023}" type="datetime1">
              <a:rPr lang="en-US" smtClean="0"/>
              <a:pPr/>
              <a:t>8/22/2017</a:t>
            </a:fld>
            <a:endParaRPr lang="en-GB"/>
          </a:p>
        </p:txBody>
      </p:sp>
      <p:sp>
        <p:nvSpPr>
          <p:cNvPr id="17411" name="Footer Placeholder 4"/>
          <p:cNvSpPr>
            <a:spLocks noGrp="1"/>
          </p:cNvSpPr>
          <p:nvPr>
            <p:ph type="ftr" sz="quarter" idx="11"/>
          </p:nvPr>
        </p:nvSpPr>
        <p:spPr>
          <a:noFill/>
        </p:spPr>
        <p:txBody>
          <a:bodyPr/>
          <a:lstStyle/>
          <a:p>
            <a:r>
              <a:rPr lang="en-GB" smtClean="0"/>
              <a:t>Wireless Networks</a:t>
            </a:r>
          </a:p>
        </p:txBody>
      </p:sp>
      <p:sp>
        <p:nvSpPr>
          <p:cNvPr id="17412" name="Slide Number Placeholder 5"/>
          <p:cNvSpPr>
            <a:spLocks noGrp="1"/>
          </p:cNvSpPr>
          <p:nvPr>
            <p:ph type="sldNum" sz="quarter" idx="12"/>
          </p:nvPr>
        </p:nvSpPr>
        <p:spPr>
          <a:noFill/>
        </p:spPr>
        <p:txBody>
          <a:bodyPr/>
          <a:lstStyle/>
          <a:p>
            <a:fld id="{4D9316BC-4662-41AA-828D-0888C0AA1BD6}" type="slidenum">
              <a:rPr lang="en-GB" smtClean="0"/>
              <a:pPr/>
              <a:t>69</a:t>
            </a:fld>
            <a:endParaRPr lang="en-GB" smtClean="0"/>
          </a:p>
        </p:txBody>
      </p:sp>
      <p:sp>
        <p:nvSpPr>
          <p:cNvPr id="17418" name="Rectangle 6"/>
          <p:cNvSpPr>
            <a:spLocks noChangeArrowheads="1"/>
          </p:cNvSpPr>
          <p:nvPr/>
        </p:nvSpPr>
        <p:spPr bwMode="auto">
          <a:xfrm>
            <a:off x="1143000" y="4267200"/>
            <a:ext cx="1752600" cy="9144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2400" dirty="0"/>
              <a:t>Header</a:t>
            </a:r>
          </a:p>
        </p:txBody>
      </p:sp>
      <p:sp>
        <p:nvSpPr>
          <p:cNvPr id="17419" name="Rectangle 7"/>
          <p:cNvSpPr>
            <a:spLocks noChangeArrowheads="1"/>
          </p:cNvSpPr>
          <p:nvPr/>
        </p:nvSpPr>
        <p:spPr bwMode="auto">
          <a:xfrm>
            <a:off x="2895600" y="4267200"/>
            <a:ext cx="3429000" cy="914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2400"/>
              <a:t>Payload</a:t>
            </a:r>
          </a:p>
        </p:txBody>
      </p:sp>
      <p:sp>
        <p:nvSpPr>
          <p:cNvPr id="17420" name="Rectangle 8"/>
          <p:cNvSpPr>
            <a:spLocks noChangeArrowheads="1"/>
          </p:cNvSpPr>
          <p:nvPr/>
        </p:nvSpPr>
        <p:spPr bwMode="auto">
          <a:xfrm>
            <a:off x="6324600" y="4267200"/>
            <a:ext cx="14478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2400"/>
              <a:t>MIC</a:t>
            </a:r>
          </a:p>
        </p:txBody>
      </p:sp>
      <p:sp>
        <p:nvSpPr>
          <p:cNvPr id="17416" name="Rectangle 9"/>
          <p:cNvSpPr>
            <a:spLocks noChangeArrowheads="1"/>
          </p:cNvSpPr>
          <p:nvPr/>
        </p:nvSpPr>
        <p:spPr bwMode="auto">
          <a:xfrm>
            <a:off x="2895600" y="5791200"/>
            <a:ext cx="48768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z="2000"/>
              <a:t>Encrypted</a:t>
            </a:r>
          </a:p>
        </p:txBody>
      </p:sp>
      <p:sp>
        <p:nvSpPr>
          <p:cNvPr id="17417" name="Rectangle 10"/>
          <p:cNvSpPr>
            <a:spLocks noChangeArrowheads="1"/>
          </p:cNvSpPr>
          <p:nvPr/>
        </p:nvSpPr>
        <p:spPr bwMode="auto">
          <a:xfrm>
            <a:off x="1143000" y="5295900"/>
            <a:ext cx="5181600" cy="381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2000"/>
              <a:t>Authenticated</a:t>
            </a:r>
          </a:p>
        </p:txBody>
      </p:sp>
    </p:spTree>
    <p:extLst>
      <p:ext uri="{BB962C8B-B14F-4D97-AF65-F5344CB8AC3E}">
        <p14:creationId xmlns:p14="http://schemas.microsoft.com/office/powerpoint/2010/main" val="88203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228600"/>
            <a:ext cx="8226425" cy="1233488"/>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Top Level Domains</a:t>
            </a:r>
          </a:p>
        </p:txBody>
      </p:sp>
      <p:sp>
        <p:nvSpPr>
          <p:cNvPr id="8194" name="Rectangle 2"/>
          <p:cNvSpPr>
            <a:spLocks noGrp="1" noChangeArrowheads="1"/>
          </p:cNvSpPr>
          <p:nvPr>
            <p:ph idx="1"/>
          </p:nvPr>
        </p:nvSpPr>
        <p:spPr>
          <a:xfrm>
            <a:off x="457200" y="1600200"/>
            <a:ext cx="8226425" cy="4525963"/>
          </a:xfrm>
          <a:ln/>
        </p:spPr>
        <p:txBody>
          <a:bodyPr/>
          <a:lstStyle/>
          <a:p>
            <a:pPr marL="682625" indent="-681038">
              <a:buFont typeface="Times New Roman" pitchFamily="16"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a:t>Started in 1984</a:t>
            </a:r>
          </a:p>
          <a:p>
            <a:pPr marL="682625" indent="-681038">
              <a:buFont typeface="Times New Roman" pitchFamily="16"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a:t>Originally supposed to be named by function</a:t>
            </a:r>
          </a:p>
          <a:p>
            <a:pPr marL="1482725" lvl="1" indent="-568325">
              <a:buFont typeface="Times New Roman" pitchFamily="16"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a:t>.com for commercial websites, .mil for military</a:t>
            </a:r>
          </a:p>
          <a:p>
            <a:pPr marL="682625" indent="-681038">
              <a:buFont typeface="Times New Roman" pitchFamily="16"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a:t>Eventually agreed upon unrestricted TLDs for .com, .net, .org, .info</a:t>
            </a:r>
          </a:p>
          <a:p>
            <a:pPr marL="682625" indent="-681038">
              <a:buFont typeface="Times New Roman" pitchFamily="16"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a:t>In 1994 started allowing country TLDs such as .it, .us</a:t>
            </a:r>
          </a:p>
          <a:p>
            <a:pPr marL="682625" indent="-681038">
              <a:buFont typeface="Times New Roman" pitchFamily="16"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a:t>Tried to move back to hierarchy of purpose in 2000 with creation of .aero, .museum, etc.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lIns="0" tIns="0" rIns="0" bIns="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Alternatives and Add-Ons</a:t>
            </a:r>
          </a:p>
        </p:txBody>
      </p:sp>
      <p:sp>
        <p:nvSpPr>
          <p:cNvPr id="7" name="Content Placeholder 6"/>
          <p:cNvSpPr>
            <a:spLocks noGrp="1"/>
          </p:cNvSpPr>
          <p:nvPr>
            <p:ph idx="1"/>
          </p:nvPr>
        </p:nvSpPr>
        <p:spPr/>
        <p:txBody>
          <a:bodyPr>
            <a:normAutofit/>
          </a:bodyPr>
          <a:lstStyle/>
          <a:p>
            <a:pPr marL="325438" indent="-325438">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WEP, WPA, and WPA2 all protect your traffic only up to the access point</a:t>
            </a:r>
          </a:p>
          <a:p>
            <a:pPr marL="725488" lvl="1" indent="-325438">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No security provided beyond access point</a:t>
            </a:r>
          </a:p>
          <a:p>
            <a:pPr marL="325438" indent="-325438">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Other methods can encrypt end-to-end:</a:t>
            </a:r>
          </a:p>
          <a:p>
            <a:pPr marL="725488" lvl="1" indent="-268288">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SSL, SSH, VPN, PGP, and so on</a:t>
            </a:r>
          </a:p>
          <a:p>
            <a:pPr marL="325438" indent="-325438">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End-to-end encryption is often simpler than setting up network-level encryption</a:t>
            </a:r>
          </a:p>
          <a:p>
            <a:pPr marL="325438" indent="-325438">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Most of these solutions require per-application configuration</a:t>
            </a:r>
          </a:p>
        </p:txBody>
      </p:sp>
      <p:sp>
        <p:nvSpPr>
          <p:cNvPr id="18434" name="Date Placeholder 3"/>
          <p:cNvSpPr>
            <a:spLocks noGrp="1"/>
          </p:cNvSpPr>
          <p:nvPr>
            <p:ph type="dt" sz="half" idx="10"/>
          </p:nvPr>
        </p:nvSpPr>
        <p:spPr>
          <a:noFill/>
        </p:spPr>
        <p:txBody>
          <a:bodyPr/>
          <a:lstStyle/>
          <a:p>
            <a:fld id="{CA7A3DD7-94CD-4F71-A6DF-27119050B25A}" type="datetime1">
              <a:rPr lang="en-US" smtClean="0"/>
              <a:pPr/>
              <a:t>8/22/2017</a:t>
            </a:fld>
            <a:endParaRPr lang="en-GB"/>
          </a:p>
        </p:txBody>
      </p:sp>
      <p:sp>
        <p:nvSpPr>
          <p:cNvPr id="18435" name="Footer Placeholder 4"/>
          <p:cNvSpPr>
            <a:spLocks noGrp="1"/>
          </p:cNvSpPr>
          <p:nvPr>
            <p:ph type="ftr" sz="quarter" idx="11"/>
          </p:nvPr>
        </p:nvSpPr>
        <p:spPr>
          <a:noFill/>
        </p:spPr>
        <p:txBody>
          <a:bodyPr/>
          <a:lstStyle/>
          <a:p>
            <a:r>
              <a:rPr lang="en-GB" smtClean="0"/>
              <a:t>Wireless Networks</a:t>
            </a:r>
          </a:p>
        </p:txBody>
      </p:sp>
      <p:sp>
        <p:nvSpPr>
          <p:cNvPr id="18436" name="Slide Number Placeholder 5"/>
          <p:cNvSpPr>
            <a:spLocks noGrp="1"/>
          </p:cNvSpPr>
          <p:nvPr>
            <p:ph type="sldNum" sz="quarter" idx="12"/>
          </p:nvPr>
        </p:nvSpPr>
        <p:spPr>
          <a:noFill/>
        </p:spPr>
        <p:txBody>
          <a:bodyPr/>
          <a:lstStyle/>
          <a:p>
            <a:fld id="{9A5C54F3-D8D4-4CD7-A7C9-57D8218CF651}" type="slidenum">
              <a:rPr lang="en-GB" smtClean="0"/>
              <a:pPr/>
              <a:t>70</a:t>
            </a:fld>
            <a:endParaRPr lang="en-GB" smtClean="0"/>
          </a:p>
        </p:txBody>
      </p:sp>
    </p:spTree>
    <p:extLst>
      <p:ext uri="{BB962C8B-B14F-4D97-AF65-F5344CB8AC3E}">
        <p14:creationId xmlns:p14="http://schemas.microsoft.com/office/powerpoint/2010/main" val="23596828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193675"/>
            <a:ext cx="8229600" cy="1143000"/>
          </a:xfrm>
          <a:prstGeom prst="rect">
            <a:avLst/>
          </a:prstGeom>
          <a:noFill/>
          <a:ln w="9525">
            <a:noFill/>
            <a:round/>
            <a:headEnd/>
            <a:tailEnd/>
          </a:ln>
          <a:effectLst/>
        </p:spPr>
        <p:txBody>
          <a:bodyPr anchor="ctr"/>
          <a:lstStyle/>
          <a:p>
            <a:pPr algn="ct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FFFFFF"/>
                </a:solidFill>
                <a:latin typeface="Calibri" pitchFamily="32" charset="0"/>
              </a:rPr>
              <a:t>Name Resolution</a:t>
            </a:r>
          </a:p>
        </p:txBody>
      </p:sp>
      <p:sp>
        <p:nvSpPr>
          <p:cNvPr id="9218" name="Text Box 2"/>
          <p:cNvSpPr txBox="1">
            <a:spLocks noChangeArrowheads="1"/>
          </p:cNvSpPr>
          <p:nvPr/>
        </p:nvSpPr>
        <p:spPr bwMode="auto">
          <a:xfrm>
            <a:off x="528638" y="1066800"/>
            <a:ext cx="8158162" cy="3819525"/>
          </a:xfrm>
          <a:prstGeom prst="rect">
            <a:avLst/>
          </a:prstGeom>
          <a:noFill/>
          <a:ln w="9525">
            <a:noFill/>
            <a:round/>
            <a:headEnd/>
            <a:tailEnd/>
          </a:ln>
          <a:effectLst/>
        </p:spPr>
        <p:txBody>
          <a:bodyPr/>
          <a:lstStyle/>
          <a:p>
            <a:pPr marL="336550" indent="-336550" eaLnBrk="1" hangingPunct="1">
              <a:lnSpc>
                <a:spcPct val="80000"/>
              </a:lnSpc>
              <a:spcBef>
                <a:spcPts val="625"/>
              </a:spcBef>
              <a:buClr>
                <a:srgbClr val="F79646"/>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500" dirty="0">
                <a:solidFill>
                  <a:srgbClr val="F79646"/>
                </a:solidFill>
                <a:latin typeface="Calibri" pitchFamily="32" charset="0"/>
              </a:rPr>
              <a:t>Zone</a:t>
            </a:r>
            <a:r>
              <a:rPr lang="en-US" sz="2500" dirty="0">
                <a:solidFill>
                  <a:srgbClr val="FFFFFF"/>
                </a:solidFill>
                <a:latin typeface="Calibri" pitchFamily="32" charset="0"/>
              </a:rPr>
              <a:t>: collection of connected nodes with the same authoritative DNS server</a:t>
            </a:r>
          </a:p>
          <a:p>
            <a:pPr marL="336550" indent="-336550" eaLnBrk="1" hangingPunct="1">
              <a:lnSpc>
                <a:spcPct val="80000"/>
              </a:lnSpc>
              <a:spcBef>
                <a:spcPts val="625"/>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500" dirty="0" smtClean="0">
                <a:solidFill>
                  <a:srgbClr val="FFFFFF"/>
                </a:solidFill>
                <a:latin typeface="Calibri" pitchFamily="32" charset="0"/>
              </a:rPr>
              <a:t>Resolution method </a:t>
            </a:r>
            <a:r>
              <a:rPr lang="en-US" sz="2500" dirty="0">
                <a:solidFill>
                  <a:srgbClr val="FFFFFF"/>
                </a:solidFill>
                <a:latin typeface="Calibri" pitchFamily="32" charset="0"/>
              </a:rPr>
              <a:t>when answer not in cache:</a:t>
            </a:r>
          </a:p>
          <a:p>
            <a:pPr marL="336550" indent="-336550" eaLnBrk="1" hangingPunct="1">
              <a:lnSpc>
                <a:spcPct val="80000"/>
              </a:lnSpc>
              <a:spcBef>
                <a:spcPts val="625"/>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200" dirty="0">
              <a:solidFill>
                <a:srgbClr val="FFFFFF"/>
              </a:solidFill>
              <a:latin typeface="Calibri" pitchFamily="32" charset="0"/>
            </a:endParaRPr>
          </a:p>
          <a:p>
            <a:pPr marL="336550" indent="-336550" eaLnBrk="1" hangingPunct="1">
              <a:lnSpc>
                <a:spcPct val="80000"/>
              </a:lnSpc>
              <a:spcBef>
                <a:spcPts val="55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200" dirty="0">
              <a:solidFill>
                <a:srgbClr val="FFFFFF"/>
              </a:solidFill>
              <a:latin typeface="Calibri" pitchFamily="32" charset="0"/>
            </a:endParaRPr>
          </a:p>
        </p:txBody>
      </p:sp>
      <p:grpSp>
        <p:nvGrpSpPr>
          <p:cNvPr id="57" name="Group 56"/>
          <p:cNvGrpSpPr/>
          <p:nvPr/>
        </p:nvGrpSpPr>
        <p:grpSpPr>
          <a:xfrm>
            <a:off x="415499" y="2209800"/>
            <a:ext cx="8423701" cy="4456727"/>
            <a:chOff x="263099" y="1676400"/>
            <a:chExt cx="8610600" cy="4990127"/>
          </a:xfrm>
        </p:grpSpPr>
        <p:cxnSp>
          <p:nvCxnSpPr>
            <p:cNvPr id="31" name="Straight Arrow Connector 30"/>
            <p:cNvCxnSpPr/>
            <p:nvPr/>
          </p:nvCxnSpPr>
          <p:spPr>
            <a:xfrm flipV="1">
              <a:off x="1558499" y="4048126"/>
              <a:ext cx="1828800" cy="7620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225499" y="2371726"/>
              <a:ext cx="198120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flipV="1">
              <a:off x="4377899" y="2981326"/>
              <a:ext cx="18288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377899" y="3886200"/>
              <a:ext cx="1905000" cy="857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4454099" y="4429126"/>
              <a:ext cx="1676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77899" y="4962526"/>
              <a:ext cx="1828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a:off x="4301699" y="5267326"/>
              <a:ext cx="19050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1634699" y="4886326"/>
              <a:ext cx="1676400" cy="15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710899" y="3733800"/>
              <a:ext cx="1447800" cy="542926"/>
            </a:xfrm>
            <a:prstGeom prst="rect">
              <a:avLst/>
            </a:prstGeom>
            <a:solidFill>
              <a:schemeClr val="accent1">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Where is www.example.com?</a:t>
              </a:r>
              <a:endParaRPr lang="en-US" sz="1100" dirty="0">
                <a:solidFill>
                  <a:schemeClr val="tx1"/>
                </a:solidFill>
              </a:endParaRPr>
            </a:p>
          </p:txBody>
        </p:sp>
        <p:sp>
          <p:nvSpPr>
            <p:cNvPr id="40" name="Rectangle 39"/>
            <p:cNvSpPr/>
            <p:nvPr/>
          </p:nvSpPr>
          <p:spPr>
            <a:xfrm>
              <a:off x="4454099" y="2514600"/>
              <a:ext cx="15240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Where is www.example.com?</a:t>
              </a:r>
              <a:endParaRPr lang="en-US" sz="1100" dirty="0">
                <a:solidFill>
                  <a:schemeClr val="tx1"/>
                </a:solidFill>
              </a:endParaRPr>
            </a:p>
          </p:txBody>
        </p:sp>
        <p:sp>
          <p:nvSpPr>
            <p:cNvPr id="41" name="Rectangle 40"/>
            <p:cNvSpPr/>
            <p:nvPr/>
          </p:nvSpPr>
          <p:spPr>
            <a:xfrm>
              <a:off x="4987499" y="3209926"/>
              <a:ext cx="1066800" cy="37147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Try com </a:t>
              </a:r>
              <a:r>
                <a:rPr lang="en-US" sz="1100" dirty="0" err="1" smtClean="0">
                  <a:solidFill>
                    <a:schemeClr val="tx1"/>
                  </a:solidFill>
                </a:rPr>
                <a:t>nameserver</a:t>
              </a:r>
              <a:endParaRPr lang="en-US" sz="1100" dirty="0">
                <a:solidFill>
                  <a:schemeClr val="tx1"/>
                </a:solidFill>
              </a:endParaRPr>
            </a:p>
          </p:txBody>
        </p:sp>
        <p:sp>
          <p:nvSpPr>
            <p:cNvPr id="42" name="Rectangle 41"/>
            <p:cNvSpPr/>
            <p:nvPr/>
          </p:nvSpPr>
          <p:spPr>
            <a:xfrm>
              <a:off x="4606499" y="3743326"/>
              <a:ext cx="1447800" cy="44767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Where is www.example.com?</a:t>
              </a:r>
              <a:endParaRPr lang="en-US" sz="1100" dirty="0">
                <a:solidFill>
                  <a:schemeClr val="tx1"/>
                </a:solidFill>
              </a:endParaRPr>
            </a:p>
          </p:txBody>
        </p:sp>
        <p:sp>
          <p:nvSpPr>
            <p:cNvPr id="43" name="Rectangle 42"/>
            <p:cNvSpPr/>
            <p:nvPr/>
          </p:nvSpPr>
          <p:spPr>
            <a:xfrm>
              <a:off x="4682699" y="4276726"/>
              <a:ext cx="1295400" cy="44767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Try example.com </a:t>
              </a:r>
              <a:r>
                <a:rPr lang="en-US" sz="1100" dirty="0" err="1" smtClean="0">
                  <a:solidFill>
                    <a:schemeClr val="tx1"/>
                  </a:solidFill>
                </a:rPr>
                <a:t>nameserver</a:t>
              </a:r>
              <a:endParaRPr lang="en-US" sz="1100" dirty="0">
                <a:solidFill>
                  <a:schemeClr val="tx1"/>
                </a:solidFill>
              </a:endParaRPr>
            </a:p>
          </p:txBody>
        </p:sp>
        <p:sp>
          <p:nvSpPr>
            <p:cNvPr id="44" name="Rectangle 43"/>
            <p:cNvSpPr/>
            <p:nvPr/>
          </p:nvSpPr>
          <p:spPr>
            <a:xfrm>
              <a:off x="4606499" y="4800600"/>
              <a:ext cx="14478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Where is www.example.com?</a:t>
              </a:r>
              <a:endParaRPr lang="en-US" sz="1100" dirty="0">
                <a:solidFill>
                  <a:schemeClr val="tx1"/>
                </a:solidFill>
              </a:endParaRPr>
            </a:p>
          </p:txBody>
        </p:sp>
        <p:sp>
          <p:nvSpPr>
            <p:cNvPr id="45" name="Rectangle 44"/>
            <p:cNvSpPr/>
            <p:nvPr/>
          </p:nvSpPr>
          <p:spPr>
            <a:xfrm>
              <a:off x="4758899" y="5495926"/>
              <a:ext cx="1295400"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208.77.188.166</a:t>
              </a:r>
              <a:endParaRPr lang="en-US" sz="1100" dirty="0">
                <a:solidFill>
                  <a:schemeClr val="tx1"/>
                </a:solidFill>
              </a:endParaRPr>
            </a:p>
          </p:txBody>
        </p:sp>
        <p:sp>
          <p:nvSpPr>
            <p:cNvPr id="46" name="Rectangle 45"/>
            <p:cNvSpPr/>
            <p:nvPr/>
          </p:nvSpPr>
          <p:spPr>
            <a:xfrm>
              <a:off x="1939499" y="4733926"/>
              <a:ext cx="1219200" cy="447674"/>
            </a:xfrm>
            <a:prstGeom prst="rect">
              <a:avLst/>
            </a:prstGeom>
            <a:solidFill>
              <a:schemeClr val="accent1">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208.77.188.166</a:t>
              </a:r>
              <a:endParaRPr lang="en-US" sz="1100" dirty="0">
                <a:solidFill>
                  <a:schemeClr val="tx1"/>
                </a:solidFill>
              </a:endParaRPr>
            </a:p>
          </p:txBody>
        </p:sp>
        <p:sp>
          <p:nvSpPr>
            <p:cNvPr id="47" name="TextBox 46"/>
            <p:cNvSpPr txBox="1"/>
            <p:nvPr/>
          </p:nvSpPr>
          <p:spPr>
            <a:xfrm>
              <a:off x="720299" y="3667126"/>
              <a:ext cx="840394" cy="400110"/>
            </a:xfrm>
            <a:prstGeom prst="rect">
              <a:avLst/>
            </a:prstGeom>
            <a:noFill/>
          </p:spPr>
          <p:txBody>
            <a:bodyPr wrap="none" rtlCol="0">
              <a:spAutoFit/>
            </a:bodyPr>
            <a:lstStyle/>
            <a:p>
              <a:r>
                <a:rPr lang="en-US" sz="2000" dirty="0" smtClean="0"/>
                <a:t>Client</a:t>
              </a:r>
              <a:endParaRPr lang="en-US" sz="2000" dirty="0"/>
            </a:p>
          </p:txBody>
        </p:sp>
        <p:sp>
          <p:nvSpPr>
            <p:cNvPr id="48" name="TextBox 47"/>
            <p:cNvSpPr txBox="1"/>
            <p:nvPr/>
          </p:nvSpPr>
          <p:spPr>
            <a:xfrm>
              <a:off x="3239977" y="2986841"/>
              <a:ext cx="1206205" cy="707886"/>
            </a:xfrm>
            <a:prstGeom prst="rect">
              <a:avLst/>
            </a:prstGeom>
            <a:noFill/>
          </p:spPr>
          <p:txBody>
            <a:bodyPr wrap="none" rtlCol="0">
              <a:spAutoFit/>
            </a:bodyPr>
            <a:lstStyle/>
            <a:p>
              <a:pPr algn="ctr"/>
              <a:r>
                <a:rPr lang="en-US" sz="2000" dirty="0" smtClean="0"/>
                <a:t>ISP DNS</a:t>
              </a:r>
            </a:p>
            <a:p>
              <a:pPr algn="ctr"/>
              <a:r>
                <a:rPr lang="en-US" sz="2000" dirty="0" smtClean="0"/>
                <a:t>Server</a:t>
              </a:r>
              <a:endParaRPr lang="en-US" sz="2000" dirty="0"/>
            </a:p>
          </p:txBody>
        </p:sp>
        <p:sp>
          <p:nvSpPr>
            <p:cNvPr id="49" name="TextBox 48"/>
            <p:cNvSpPr txBox="1"/>
            <p:nvPr/>
          </p:nvSpPr>
          <p:spPr>
            <a:xfrm>
              <a:off x="7104058" y="2066926"/>
              <a:ext cx="1659429" cy="707886"/>
            </a:xfrm>
            <a:prstGeom prst="rect">
              <a:avLst/>
            </a:prstGeom>
            <a:noFill/>
          </p:spPr>
          <p:txBody>
            <a:bodyPr wrap="none" rtlCol="0">
              <a:spAutoFit/>
            </a:bodyPr>
            <a:lstStyle/>
            <a:p>
              <a:pPr algn="ctr"/>
              <a:r>
                <a:rPr lang="en-US" sz="2000" dirty="0" smtClean="0"/>
                <a:t>root</a:t>
              </a:r>
            </a:p>
            <a:p>
              <a:pPr algn="ctr"/>
              <a:r>
                <a:rPr lang="en-US" sz="2000" dirty="0" smtClean="0"/>
                <a:t>name server</a:t>
              </a:r>
              <a:endParaRPr lang="en-US" sz="2000" dirty="0"/>
            </a:p>
          </p:txBody>
        </p:sp>
        <p:sp>
          <p:nvSpPr>
            <p:cNvPr id="50" name="TextBox 49"/>
            <p:cNvSpPr txBox="1"/>
            <p:nvPr/>
          </p:nvSpPr>
          <p:spPr>
            <a:xfrm>
              <a:off x="7128729" y="3667126"/>
              <a:ext cx="1610086" cy="707886"/>
            </a:xfrm>
            <a:prstGeom prst="rect">
              <a:avLst/>
            </a:prstGeom>
            <a:noFill/>
          </p:spPr>
          <p:txBody>
            <a:bodyPr wrap="none" rtlCol="0">
              <a:spAutoFit/>
            </a:bodyPr>
            <a:lstStyle/>
            <a:p>
              <a:pPr algn="ctr"/>
              <a:r>
                <a:rPr lang="en-US" sz="2000" dirty="0" smtClean="0"/>
                <a:t>com</a:t>
              </a:r>
            </a:p>
            <a:p>
              <a:pPr algn="ctr"/>
              <a:r>
                <a:rPr lang="en-US" sz="2000" dirty="0" smtClean="0"/>
                <a:t>name server</a:t>
              </a:r>
              <a:endParaRPr lang="en-US" sz="2000" dirty="0"/>
            </a:p>
          </p:txBody>
        </p:sp>
        <p:sp>
          <p:nvSpPr>
            <p:cNvPr id="51" name="TextBox 50"/>
            <p:cNvSpPr txBox="1"/>
            <p:nvPr/>
          </p:nvSpPr>
          <p:spPr>
            <a:xfrm>
              <a:off x="7163801" y="5419726"/>
              <a:ext cx="1709898" cy="707886"/>
            </a:xfrm>
            <a:prstGeom prst="rect">
              <a:avLst/>
            </a:prstGeom>
            <a:noFill/>
          </p:spPr>
          <p:txBody>
            <a:bodyPr wrap="none" rtlCol="0">
              <a:spAutoFit/>
            </a:bodyPr>
            <a:lstStyle/>
            <a:p>
              <a:pPr algn="ctr"/>
              <a:r>
                <a:rPr lang="en-US" sz="2000" dirty="0" err="1"/>
                <a:t>e</a:t>
              </a:r>
              <a:r>
                <a:rPr lang="en-US" sz="2000" dirty="0" err="1" smtClean="0"/>
                <a:t>xample.com</a:t>
              </a:r>
              <a:endParaRPr lang="en-US" sz="2000" dirty="0" smtClean="0"/>
            </a:p>
            <a:p>
              <a:pPr algn="ctr"/>
              <a:r>
                <a:rPr lang="en-US" sz="2000" dirty="0" smtClean="0"/>
                <a:t>name server</a:t>
              </a:r>
              <a:endParaRPr lang="en-US" sz="2000" dirty="0"/>
            </a:p>
          </p:txBody>
        </p:sp>
        <p:pic>
          <p:nvPicPr>
            <p:cNvPr id="52" name="Picture 51" descr="05-01c.wmf"/>
            <p:cNvPicPr>
              <a:picLocks noChangeAspect="1"/>
            </p:cNvPicPr>
            <p:nvPr/>
          </p:nvPicPr>
          <p:blipFill>
            <a:blip r:embed="rId3" cstate="print"/>
            <a:stretch>
              <a:fillRect/>
            </a:stretch>
          </p:blipFill>
          <p:spPr>
            <a:xfrm>
              <a:off x="3539699" y="3657600"/>
              <a:ext cx="715844" cy="1581150"/>
            </a:xfrm>
            <a:prstGeom prst="rect">
              <a:avLst/>
            </a:prstGeom>
          </p:spPr>
        </p:pic>
        <p:pic>
          <p:nvPicPr>
            <p:cNvPr id="53" name="Picture 52" descr="05-01c.wmf"/>
            <p:cNvPicPr>
              <a:picLocks noChangeAspect="1"/>
            </p:cNvPicPr>
            <p:nvPr/>
          </p:nvPicPr>
          <p:blipFill>
            <a:blip r:embed="rId3" cstate="print"/>
            <a:stretch>
              <a:fillRect/>
            </a:stretch>
          </p:blipFill>
          <p:spPr>
            <a:xfrm>
              <a:off x="6324600" y="1676400"/>
              <a:ext cx="716190" cy="1581912"/>
            </a:xfrm>
            <a:prstGeom prst="rect">
              <a:avLst/>
            </a:prstGeom>
          </p:spPr>
        </p:pic>
        <p:pic>
          <p:nvPicPr>
            <p:cNvPr id="54" name="Picture 53" descr="05-01c.wmf"/>
            <p:cNvPicPr>
              <a:picLocks noChangeAspect="1"/>
            </p:cNvPicPr>
            <p:nvPr/>
          </p:nvPicPr>
          <p:blipFill>
            <a:blip r:embed="rId3" cstate="print"/>
            <a:stretch>
              <a:fillRect/>
            </a:stretch>
          </p:blipFill>
          <p:spPr>
            <a:xfrm>
              <a:off x="6359099" y="3380510"/>
              <a:ext cx="716189" cy="1581912"/>
            </a:xfrm>
            <a:prstGeom prst="rect">
              <a:avLst/>
            </a:prstGeom>
          </p:spPr>
        </p:pic>
        <p:pic>
          <p:nvPicPr>
            <p:cNvPr id="55" name="Picture 54" descr="05-01c.wmf"/>
            <p:cNvPicPr>
              <a:picLocks noChangeAspect="1"/>
            </p:cNvPicPr>
            <p:nvPr/>
          </p:nvPicPr>
          <p:blipFill>
            <a:blip r:embed="rId3" cstate="print"/>
            <a:stretch>
              <a:fillRect/>
            </a:stretch>
          </p:blipFill>
          <p:spPr>
            <a:xfrm>
              <a:off x="6359099" y="5084615"/>
              <a:ext cx="716189" cy="1581912"/>
            </a:xfrm>
            <a:prstGeom prst="rect">
              <a:avLst/>
            </a:prstGeom>
          </p:spPr>
        </p:pic>
        <p:pic>
          <p:nvPicPr>
            <p:cNvPr id="56" name="Picture 55" descr="05-01a.wmf"/>
            <p:cNvPicPr>
              <a:picLocks noChangeAspect="1"/>
            </p:cNvPicPr>
            <p:nvPr/>
          </p:nvPicPr>
          <p:blipFill>
            <a:blip r:embed="rId4" cstate="print"/>
            <a:stretch>
              <a:fillRect/>
            </a:stretch>
          </p:blipFill>
          <p:spPr>
            <a:xfrm>
              <a:off x="263099" y="3999527"/>
              <a:ext cx="1219200" cy="1222496"/>
            </a:xfrm>
            <a:prstGeom prst="rect">
              <a:avLst/>
            </a:prstGeom>
          </p:spPr>
        </p:pic>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3050"/>
            <a:ext cx="8229600" cy="11461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 Recursive Name Resolution</a:t>
            </a:r>
          </a:p>
        </p:txBody>
      </p:sp>
      <p:grpSp>
        <p:nvGrpSpPr>
          <p:cNvPr id="10245" name="Group 5"/>
          <p:cNvGrpSpPr>
            <a:grpSpLocks/>
          </p:cNvGrpSpPr>
          <p:nvPr/>
        </p:nvGrpSpPr>
        <p:grpSpPr bwMode="auto">
          <a:xfrm>
            <a:off x="457200" y="3657600"/>
            <a:ext cx="3054350" cy="1987550"/>
            <a:chOff x="288" y="2304"/>
            <a:chExt cx="1924" cy="1252"/>
          </a:xfrm>
        </p:grpSpPr>
        <p:sp>
          <p:nvSpPr>
            <p:cNvPr id="10246" name="AutoShape 6"/>
            <p:cNvSpPr>
              <a:spLocks noChangeArrowheads="1"/>
            </p:cNvSpPr>
            <p:nvPr/>
          </p:nvSpPr>
          <p:spPr bwMode="auto">
            <a:xfrm>
              <a:off x="288" y="2304"/>
              <a:ext cx="1925" cy="1253"/>
            </a:xfrm>
            <a:prstGeom prst="roundRect">
              <a:avLst>
                <a:gd name="adj" fmla="val 16667"/>
              </a:avLst>
            </a:prstGeom>
            <a:solidFill>
              <a:srgbClr val="F2F2F2"/>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Local Machine</a:t>
              </a:r>
            </a:p>
          </p:txBody>
        </p:sp>
        <p:sp>
          <p:nvSpPr>
            <p:cNvPr id="10247" name="Rectangle 7"/>
            <p:cNvSpPr>
              <a:spLocks noChangeArrowheads="1"/>
            </p:cNvSpPr>
            <p:nvPr/>
          </p:nvSpPr>
          <p:spPr bwMode="auto">
            <a:xfrm>
              <a:off x="380" y="2629"/>
              <a:ext cx="779" cy="371"/>
            </a:xfrm>
            <a:prstGeom prst="rect">
              <a:avLst/>
            </a:prstGeom>
            <a:gradFill rotWithShape="0">
              <a:gsLst>
                <a:gs pos="0">
                  <a:srgbClr val="A3C4FF"/>
                </a:gs>
                <a:gs pos="100000">
                  <a:srgbClr val="E5EEFF"/>
                </a:gs>
              </a:gsLst>
              <a:lin ang="16200000" scaled="1"/>
            </a:gradFill>
            <a:ln w="9360">
              <a:solidFill>
                <a:srgbClr val="4A7EBB"/>
              </a:solidFill>
              <a:miter lim="800000"/>
              <a:headEnd/>
              <a:tailEnd/>
            </a:ln>
            <a:effectLst>
              <a:outerShdw dist="109865" dir="634411" algn="ctr" rotWithShape="0">
                <a:srgbClr val="000000">
                  <a:alpha val="38034"/>
                </a:srgbClr>
              </a:outerShdw>
            </a:effectLst>
          </p:spPr>
          <p:txBody>
            <a:bodyPr lIns="90000" tIns="46800" rIns="9000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Application</a:t>
              </a:r>
            </a:p>
          </p:txBody>
        </p:sp>
        <p:sp>
          <p:nvSpPr>
            <p:cNvPr id="10248" name="AutoShape 8"/>
            <p:cNvSpPr>
              <a:spLocks noChangeArrowheads="1"/>
            </p:cNvSpPr>
            <p:nvPr/>
          </p:nvSpPr>
          <p:spPr bwMode="auto">
            <a:xfrm>
              <a:off x="1434" y="2629"/>
              <a:ext cx="642"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0249" name="AutoShape 9"/>
            <p:cNvSpPr>
              <a:spLocks noChangeArrowheads="1"/>
            </p:cNvSpPr>
            <p:nvPr/>
          </p:nvSpPr>
          <p:spPr bwMode="auto">
            <a:xfrm>
              <a:off x="1514" y="3186"/>
              <a:ext cx="482" cy="324"/>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0250" name="AutoShape 10"/>
            <p:cNvCxnSpPr>
              <a:cxnSpLocks noChangeShapeType="1"/>
              <a:stCxn id="10248" idx="2"/>
              <a:endCxn id="10249" idx="0"/>
            </p:cNvCxnSpPr>
            <p:nvPr/>
          </p:nvCxnSpPr>
          <p:spPr bwMode="auto">
            <a:xfrm>
              <a:off x="1755" y="3000"/>
              <a:ext cx="1" cy="2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10251" name="Group 11"/>
          <p:cNvGrpSpPr>
            <a:grpSpLocks/>
          </p:cNvGrpSpPr>
          <p:nvPr/>
        </p:nvGrpSpPr>
        <p:grpSpPr bwMode="auto">
          <a:xfrm>
            <a:off x="4457700" y="3317875"/>
            <a:ext cx="1712913" cy="1987550"/>
            <a:chOff x="2808" y="2090"/>
            <a:chExt cx="1079" cy="1252"/>
          </a:xfrm>
        </p:grpSpPr>
        <p:sp>
          <p:nvSpPr>
            <p:cNvPr id="10252" name="AutoShape 12"/>
            <p:cNvSpPr>
              <a:spLocks noChangeArrowheads="1"/>
            </p:cNvSpPr>
            <p:nvPr/>
          </p:nvSpPr>
          <p:spPr bwMode="auto">
            <a:xfrm>
              <a:off x="2808" y="2090"/>
              <a:ext cx="108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Server A</a:t>
              </a:r>
            </a:p>
          </p:txBody>
        </p:sp>
        <p:sp>
          <p:nvSpPr>
            <p:cNvPr id="10253" name="AutoShape 13"/>
            <p:cNvSpPr>
              <a:spLocks noChangeArrowheads="1"/>
            </p:cNvSpPr>
            <p:nvPr/>
          </p:nvSpPr>
          <p:spPr bwMode="auto">
            <a:xfrm>
              <a:off x="3019" y="2368"/>
              <a:ext cx="658"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0254" name="AutoShape 14"/>
            <p:cNvSpPr>
              <a:spLocks noChangeArrowheads="1"/>
            </p:cNvSpPr>
            <p:nvPr/>
          </p:nvSpPr>
          <p:spPr bwMode="auto">
            <a:xfrm>
              <a:off x="3102" y="2925"/>
              <a:ext cx="493"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0255" name="AutoShape 15"/>
            <p:cNvCxnSpPr>
              <a:cxnSpLocks noChangeShapeType="1"/>
            </p:cNvCxnSpPr>
            <p:nvPr/>
          </p:nvCxnSpPr>
          <p:spPr bwMode="auto">
            <a:xfrm flipH="1">
              <a:off x="3346" y="2740"/>
              <a:ext cx="1" cy="186"/>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10256" name="Group 16"/>
          <p:cNvGrpSpPr>
            <a:grpSpLocks/>
          </p:cNvGrpSpPr>
          <p:nvPr/>
        </p:nvGrpSpPr>
        <p:grpSpPr bwMode="auto">
          <a:xfrm>
            <a:off x="6988175" y="1336675"/>
            <a:ext cx="1697038" cy="1987550"/>
            <a:chOff x="4402" y="842"/>
            <a:chExt cx="1069" cy="1252"/>
          </a:xfrm>
        </p:grpSpPr>
        <p:sp>
          <p:nvSpPr>
            <p:cNvPr id="10257" name="AutoShape 17"/>
            <p:cNvSpPr>
              <a:spLocks noChangeArrowheads="1"/>
            </p:cNvSpPr>
            <p:nvPr/>
          </p:nvSpPr>
          <p:spPr bwMode="auto">
            <a:xfrm>
              <a:off x="4402" y="842"/>
              <a:ext cx="107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Server B</a:t>
              </a:r>
            </a:p>
          </p:txBody>
        </p:sp>
        <p:sp>
          <p:nvSpPr>
            <p:cNvPr id="10258" name="AutoShape 18"/>
            <p:cNvSpPr>
              <a:spLocks noChangeArrowheads="1"/>
            </p:cNvSpPr>
            <p:nvPr/>
          </p:nvSpPr>
          <p:spPr bwMode="auto">
            <a:xfrm>
              <a:off x="4611" y="1120"/>
              <a:ext cx="652"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0259" name="AutoShape 19"/>
            <p:cNvSpPr>
              <a:spLocks noChangeArrowheads="1"/>
            </p:cNvSpPr>
            <p:nvPr/>
          </p:nvSpPr>
          <p:spPr bwMode="auto">
            <a:xfrm>
              <a:off x="4692" y="1677"/>
              <a:ext cx="489"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0260" name="AutoShape 20"/>
            <p:cNvCxnSpPr>
              <a:cxnSpLocks noChangeShapeType="1"/>
            </p:cNvCxnSpPr>
            <p:nvPr/>
          </p:nvCxnSpPr>
          <p:spPr bwMode="auto">
            <a:xfrm flipH="1">
              <a:off x="4935" y="1492"/>
              <a:ext cx="1" cy="1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cxnSp>
        <p:nvCxnSpPr>
          <p:cNvPr id="10261" name="AutoShape 21"/>
          <p:cNvCxnSpPr>
            <a:cxnSpLocks noChangeShapeType="1"/>
            <a:stCxn id="10248" idx="3"/>
            <a:endCxn id="10253" idx="1"/>
          </p:cNvCxnSpPr>
          <p:nvPr/>
        </p:nvCxnSpPr>
        <p:spPr bwMode="auto">
          <a:xfrm flipV="1">
            <a:off x="3295650" y="4052888"/>
            <a:ext cx="1498600" cy="414337"/>
          </a:xfrm>
          <a:prstGeom prst="curvedConnector3">
            <a:avLst>
              <a:gd name="adj1" fmla="val 50000"/>
            </a:avLst>
          </a:prstGeom>
          <a:noFill/>
          <a:ln w="25560">
            <a:solidFill>
              <a:srgbClr val="F79646"/>
            </a:solidFill>
            <a:miter lim="800000"/>
            <a:headEnd type="triangle" w="med" len="med"/>
            <a:tailEnd type="triangle" w="med" len="med"/>
          </a:ln>
          <a:effectLst>
            <a:outerShdw dist="109865" dir="634411" algn="ctr" rotWithShape="0">
              <a:srgbClr val="000000">
                <a:alpha val="38034"/>
              </a:srgbClr>
            </a:outerShdw>
          </a:effectLst>
        </p:spPr>
      </p:cxnSp>
      <p:cxnSp>
        <p:nvCxnSpPr>
          <p:cNvPr id="10262" name="AutoShape 22"/>
          <p:cNvCxnSpPr>
            <a:cxnSpLocks noChangeShapeType="1"/>
            <a:stCxn id="10253" idx="3"/>
            <a:endCxn id="0" idx="1"/>
          </p:cNvCxnSpPr>
          <p:nvPr/>
        </p:nvCxnSpPr>
        <p:spPr bwMode="auto">
          <a:xfrm flipV="1">
            <a:off x="5837238" y="2328863"/>
            <a:ext cx="1150937" cy="1722437"/>
          </a:xfrm>
          <a:prstGeom prst="curvedConnector3">
            <a:avLst>
              <a:gd name="adj1" fmla="val 50000"/>
            </a:avLst>
          </a:prstGeom>
          <a:noFill/>
          <a:ln w="25560">
            <a:solidFill>
              <a:srgbClr val="F79646"/>
            </a:solidFill>
            <a:miter lim="800000"/>
            <a:headEnd type="triangle" w="med" len="med"/>
            <a:tailEnd type="triangle" w="med" len="med"/>
          </a:ln>
          <a:effectLst>
            <a:outerShdw dist="109865" dir="634411" algn="ctr" rotWithShape="0">
              <a:srgbClr val="000000">
                <a:alpha val="38034"/>
              </a:srgbClr>
            </a:outerShdw>
          </a:effectLst>
        </p:spPr>
      </p:cxnSp>
      <p:sp>
        <p:nvSpPr>
          <p:cNvPr id="10263" name="Text Box 23"/>
          <p:cNvSpPr txBox="1">
            <a:spLocks noChangeArrowheads="1"/>
          </p:cNvSpPr>
          <p:nvPr/>
        </p:nvSpPr>
        <p:spPr bwMode="auto">
          <a:xfrm>
            <a:off x="3546475" y="3776663"/>
            <a:ext cx="7524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query</a:t>
            </a:r>
          </a:p>
        </p:txBody>
      </p:sp>
      <p:sp>
        <p:nvSpPr>
          <p:cNvPr id="10264" name="Text Box 24"/>
          <p:cNvSpPr txBox="1">
            <a:spLocks noChangeArrowheads="1"/>
          </p:cNvSpPr>
          <p:nvPr/>
        </p:nvSpPr>
        <p:spPr bwMode="auto">
          <a:xfrm>
            <a:off x="3538538" y="4386263"/>
            <a:ext cx="9175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answer</a:t>
            </a:r>
          </a:p>
        </p:txBody>
      </p:sp>
      <p:sp>
        <p:nvSpPr>
          <p:cNvPr id="10265" name="Text Box 25"/>
          <p:cNvSpPr txBox="1">
            <a:spLocks noChangeArrowheads="1"/>
          </p:cNvSpPr>
          <p:nvPr/>
        </p:nvSpPr>
        <p:spPr bwMode="auto">
          <a:xfrm>
            <a:off x="6365875" y="3328988"/>
            <a:ext cx="9048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referral</a:t>
            </a:r>
          </a:p>
        </p:txBody>
      </p:sp>
      <p:sp>
        <p:nvSpPr>
          <p:cNvPr id="10266" name="Text Box 26"/>
          <p:cNvSpPr txBox="1">
            <a:spLocks noChangeArrowheads="1"/>
          </p:cNvSpPr>
          <p:nvPr/>
        </p:nvSpPr>
        <p:spPr bwMode="auto">
          <a:xfrm>
            <a:off x="6126163" y="4310063"/>
            <a:ext cx="9175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answer</a:t>
            </a:r>
          </a:p>
        </p:txBody>
      </p:sp>
      <p:sp>
        <p:nvSpPr>
          <p:cNvPr id="10267" name="Text Box 27"/>
          <p:cNvSpPr txBox="1">
            <a:spLocks noChangeArrowheads="1"/>
          </p:cNvSpPr>
          <p:nvPr/>
        </p:nvSpPr>
        <p:spPr bwMode="auto">
          <a:xfrm>
            <a:off x="6213475" y="3852863"/>
            <a:ext cx="7524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query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Calibri"/>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72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72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283</TotalTime>
  <Words>5272</Words>
  <Application>Microsoft Office PowerPoint</Application>
  <PresentationFormat>On-screen Show (4:3)</PresentationFormat>
  <Paragraphs>893</Paragraphs>
  <Slides>70</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 Unicode MS</vt:lpstr>
      <vt:lpstr>Arial</vt:lpstr>
      <vt:lpstr>Bitstream Vera Sans</vt:lpstr>
      <vt:lpstr>Calibri</vt:lpstr>
      <vt:lpstr>굴림</vt:lpstr>
      <vt:lpstr>Symbol</vt:lpstr>
      <vt:lpstr>Times New Roman</vt:lpstr>
      <vt:lpstr>Wingdings</vt:lpstr>
      <vt:lpstr>ヒラギノ角ゴ Pro W3</vt:lpstr>
      <vt:lpstr>Office Theme</vt:lpstr>
      <vt:lpstr>PowerPoint Presentation</vt:lpstr>
      <vt:lpstr>PowerPoint Presentation</vt:lpstr>
      <vt:lpstr>PowerPoint Presentation</vt:lpstr>
      <vt:lpstr>PowerPoint Presentation</vt:lpstr>
      <vt:lpstr>PowerPoint Presentation</vt:lpstr>
      <vt:lpstr>PowerPoint Presentation</vt:lpstr>
      <vt:lpstr>Top Level Domains</vt:lpstr>
      <vt:lpstr>PowerPoint Presentation</vt:lpstr>
      <vt:lpstr> Recursive Name Resolution</vt:lpstr>
      <vt:lpstr>Iterative Name Resolution</vt:lpstr>
      <vt:lpstr>Authoritative Name Servers</vt:lpstr>
      <vt:lpstr>Dynamic Resolution</vt:lpstr>
      <vt:lpstr>PowerPoint Presentation</vt:lpstr>
      <vt:lpstr>DNS Caching</vt:lpstr>
      <vt:lpstr>DNS Caching (con'd)</vt:lpstr>
      <vt:lpstr>Pharming: DNS Hijacking</vt:lpstr>
      <vt:lpstr>PowerPoint Presentation</vt:lpstr>
      <vt:lpstr>PowerPoint Presentation</vt:lpstr>
      <vt:lpstr>PowerPoint Presentation</vt:lpstr>
      <vt:lpstr>PowerPoint Presentation</vt:lpstr>
      <vt:lpstr>DNSSEC Deployment</vt:lpstr>
      <vt:lpstr>Firewalls, Tunnels, and  Network Intrusion Detection</vt:lpstr>
      <vt:lpstr>Firewalls</vt:lpstr>
      <vt:lpstr>Firewall Policies</vt:lpstr>
      <vt:lpstr>Policy Actions</vt:lpstr>
      <vt:lpstr>Blacklists and White Lists</vt:lpstr>
      <vt:lpstr>Firewall Types </vt:lpstr>
      <vt:lpstr>Stateless Firewalls</vt:lpstr>
      <vt:lpstr>Stateless Restrictions</vt:lpstr>
      <vt:lpstr>Statefull Firewalls</vt:lpstr>
      <vt:lpstr>Statefull Firewall Example</vt:lpstr>
      <vt:lpstr>Tunnels</vt:lpstr>
      <vt:lpstr>Tunneling Prevents Eavesdropping</vt:lpstr>
      <vt:lpstr>Secure Shell (SSH)</vt:lpstr>
      <vt:lpstr>IPSec</vt:lpstr>
      <vt:lpstr>Virtual Private Networking (VPN)</vt:lpstr>
      <vt:lpstr>Types of VPNs</vt:lpstr>
      <vt:lpstr>Intrusion Detection Systems</vt:lpstr>
      <vt:lpstr>IDS Components</vt:lpstr>
      <vt:lpstr>Intrusions</vt:lpstr>
      <vt:lpstr>Possible Alarm Outcomes</vt:lpstr>
      <vt:lpstr>The Base-Rate Fallacy</vt:lpstr>
      <vt:lpstr>Base-Rate Fallacy Example</vt:lpstr>
      <vt:lpstr>IDS Data</vt:lpstr>
      <vt:lpstr>Types of Intrusion Detection Systems</vt:lpstr>
      <vt:lpstr>Wireless Networks</vt:lpstr>
      <vt:lpstr>Welcome to Wireless</vt:lpstr>
      <vt:lpstr>Types of Wireless Networks</vt:lpstr>
      <vt:lpstr>SSID</vt:lpstr>
      <vt:lpstr>Eavesdropping and Spoofing</vt:lpstr>
      <vt:lpstr>Captive Portal</vt:lpstr>
      <vt:lpstr>Wardriving and Warchalking</vt:lpstr>
      <vt:lpstr>Wired Equivalent Privacy</vt:lpstr>
      <vt:lpstr>WEP Protocol</vt:lpstr>
      <vt:lpstr>Message Modification Attack</vt:lpstr>
      <vt:lpstr>IP Redirection Attack</vt:lpstr>
      <vt:lpstr>Reused Initialization Vectors</vt:lpstr>
      <vt:lpstr>Authentication Spoofing</vt:lpstr>
      <vt:lpstr>DEMO: Wardriving and WEP CRACKING</vt:lpstr>
      <vt:lpstr>Wardriving Tools</vt:lpstr>
      <vt:lpstr>Wardriving Setup</vt:lpstr>
      <vt:lpstr>Slow Attack: WEP Sniffing</vt:lpstr>
      <vt:lpstr>Fast Attack: Packet Injection</vt:lpstr>
      <vt:lpstr>Initialization vector (IV)</vt:lpstr>
      <vt:lpstr>Injection Method</vt:lpstr>
      <vt:lpstr>Reference</vt:lpstr>
      <vt:lpstr>Wi-Fi Protected Access (WPA)</vt:lpstr>
      <vt:lpstr>WPA2</vt:lpstr>
      <vt:lpstr>WPA2 Encryption</vt:lpstr>
      <vt:lpstr>Alternatives and Add-Ons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Application-Level Protocols</dc:title>
  <dc:creator>rt</dc:creator>
  <cp:lastModifiedBy>Computer Science</cp:lastModifiedBy>
  <cp:revision>41</cp:revision>
  <cp:lastPrinted>1601-01-01T00:00:00Z</cp:lastPrinted>
  <dcterms:created xsi:type="dcterms:W3CDTF">1601-01-01T00:00:00Z</dcterms:created>
  <dcterms:modified xsi:type="dcterms:W3CDTF">2017-08-22T19:21:03Z</dcterms:modified>
</cp:coreProperties>
</file>