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handoutMasterIdLst>
    <p:handoutMasterId r:id="rId15"/>
  </p:handoutMasterIdLst>
  <p:sldIdLst>
    <p:sldId id="256" r:id="rId2"/>
    <p:sldId id="257" r:id="rId3"/>
    <p:sldId id="258" r:id="rId4"/>
    <p:sldId id="276" r:id="rId5"/>
    <p:sldId id="259" r:id="rId6"/>
    <p:sldId id="277" r:id="rId7"/>
    <p:sldId id="278" r:id="rId8"/>
    <p:sldId id="264" r:id="rId9"/>
    <p:sldId id="274" r:id="rId10"/>
    <p:sldId id="279" r:id="rId11"/>
    <p:sldId id="27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24940"/>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369" autoAdjust="0"/>
  </p:normalViewPr>
  <p:slideViewPr>
    <p:cSldViewPr snapToGrid="0">
      <p:cViewPr varScale="1">
        <p:scale>
          <a:sx n="74" d="100"/>
          <a:sy n="74" d="100"/>
        </p:scale>
        <p:origin x="994" y="72"/>
      </p:cViewPr>
      <p:guideLst/>
    </p:cSldViewPr>
  </p:slideViewPr>
  <p:notesTextViewPr>
    <p:cViewPr>
      <p:scale>
        <a:sx n="1" d="1"/>
        <a:sy n="1" d="1"/>
      </p:scale>
      <p:origin x="0" y="0"/>
    </p:cViewPr>
  </p:notesTextViewPr>
  <p:notesViewPr>
    <p:cSldViewPr snapToGrid="0">
      <p:cViewPr varScale="1">
        <p:scale>
          <a:sx n="65" d="100"/>
          <a:sy n="65" d="100"/>
        </p:scale>
        <p:origin x="3154"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8F9802-0F16-4942-AC2C-C98D9A844C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81EEC8D-F663-417E-8350-6B7926894D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5E8F64-0C78-4255-8B40-B580DC519733}" type="datetimeFigureOut">
              <a:rPr lang="en-US" smtClean="0"/>
              <a:t>12/5/2018</a:t>
            </a:fld>
            <a:endParaRPr lang="en-US"/>
          </a:p>
        </p:txBody>
      </p:sp>
      <p:sp>
        <p:nvSpPr>
          <p:cNvPr id="4" name="Footer Placeholder 3">
            <a:extLst>
              <a:ext uri="{FF2B5EF4-FFF2-40B4-BE49-F238E27FC236}">
                <a16:creationId xmlns:a16="http://schemas.microsoft.com/office/drawing/2014/main" id="{457F880A-34BE-469F-BBF3-6646AA0331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1BAF73-EAA4-4CF7-8460-E4D2AEB849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A5071B-398B-4C18-BC1F-F2BCD9D6169E}" type="slidenum">
              <a:rPr lang="en-US" smtClean="0"/>
              <a:t>‹#›</a:t>
            </a:fld>
            <a:endParaRPr lang="en-US"/>
          </a:p>
        </p:txBody>
      </p:sp>
    </p:spTree>
    <p:extLst>
      <p:ext uri="{BB962C8B-B14F-4D97-AF65-F5344CB8AC3E}">
        <p14:creationId xmlns:p14="http://schemas.microsoft.com/office/powerpoint/2010/main" val="14476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730B9-EF85-4A21-B7AA-AEC3C5AEBAB7}" type="datetimeFigureOut">
              <a:rPr lang="en-US" smtClean="0"/>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4C5C6A-5C69-4A81-8979-AFB55B1F027A}" type="slidenum">
              <a:rPr lang="en-US" smtClean="0"/>
              <a:t>‹#›</a:t>
            </a:fld>
            <a:endParaRPr lang="en-US"/>
          </a:p>
        </p:txBody>
      </p:sp>
    </p:spTree>
    <p:extLst>
      <p:ext uri="{BB962C8B-B14F-4D97-AF65-F5344CB8AC3E}">
        <p14:creationId xmlns:p14="http://schemas.microsoft.com/office/powerpoint/2010/main" val="30830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80s (like everything) had a lot of development in distributed systems development. </a:t>
            </a:r>
          </a:p>
          <a:p>
            <a:pPr marL="628650" lvl="1" indent="-171450">
              <a:buFontTx/>
              <a:buChar char="-"/>
            </a:pPr>
            <a:r>
              <a:rPr lang="en-US" dirty="0"/>
              <a:t>Leslie made this paper in response to Echo, a fault-tolerant system </a:t>
            </a:r>
          </a:p>
          <a:p>
            <a:pPr marL="628650" lvl="1" indent="-171450">
              <a:buFontTx/>
              <a:buChar char="-"/>
            </a:pPr>
            <a:r>
              <a:rPr lang="en-US" dirty="0"/>
              <a:t>Follows the story of the Greek island of </a:t>
            </a:r>
            <a:r>
              <a:rPr lang="en-US" dirty="0" err="1"/>
              <a:t>Paxos</a:t>
            </a:r>
            <a:r>
              <a:rPr lang="en-US" dirty="0"/>
              <a:t> not wanting leaders, so they elect leaders over time</a:t>
            </a:r>
          </a:p>
          <a:p>
            <a:pPr marL="628650" lvl="1" indent="-171450">
              <a:buFontTx/>
              <a:buChar char="-"/>
            </a:pPr>
            <a:r>
              <a:rPr lang="en-US" dirty="0"/>
              <a:t>Received many remarks, many of them “huh?”</a:t>
            </a:r>
          </a:p>
          <a:p>
            <a:pPr marL="171450" lvl="0" indent="-171450">
              <a:buFontTx/>
              <a:buChar char="-"/>
            </a:pPr>
            <a:r>
              <a:rPr lang="en-US" dirty="0"/>
              <a:t>Fast </a:t>
            </a:r>
            <a:r>
              <a:rPr lang="en-US" dirty="0" err="1"/>
              <a:t>Paxos</a:t>
            </a:r>
            <a:r>
              <a:rPr lang="en-US" dirty="0"/>
              <a:t> aims to eliminate messages, Byzantine eliminates false processors</a:t>
            </a:r>
          </a:p>
        </p:txBody>
      </p:sp>
      <p:sp>
        <p:nvSpPr>
          <p:cNvPr id="4" name="Slide Number Placeholder 3"/>
          <p:cNvSpPr>
            <a:spLocks noGrp="1"/>
          </p:cNvSpPr>
          <p:nvPr>
            <p:ph type="sldNum" sz="quarter" idx="5"/>
          </p:nvPr>
        </p:nvSpPr>
        <p:spPr/>
        <p:txBody>
          <a:bodyPr/>
          <a:lstStyle/>
          <a:p>
            <a:fld id="{2C4C5C6A-5C69-4A81-8979-AFB55B1F027A}" type="slidenum">
              <a:rPr lang="en-US" smtClean="0"/>
              <a:t>3</a:t>
            </a:fld>
            <a:endParaRPr lang="en-US"/>
          </a:p>
        </p:txBody>
      </p:sp>
    </p:spTree>
    <p:extLst>
      <p:ext uri="{BB962C8B-B14F-4D97-AF65-F5344CB8AC3E}">
        <p14:creationId xmlns:p14="http://schemas.microsoft.com/office/powerpoint/2010/main" val="2679412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Blockchain is CBC so it has a fixed amount it can send, scalability issues.</a:t>
            </a:r>
          </a:p>
          <a:p>
            <a:pPr marL="171450" indent="-171450">
              <a:buFontTx/>
              <a:buChar char="-"/>
            </a:pPr>
            <a:r>
              <a:rPr lang="en-US" dirty="0" err="1"/>
              <a:t>Paxos</a:t>
            </a:r>
            <a:r>
              <a:rPr lang="en-US" dirty="0"/>
              <a:t> focuses more on the data transferred, can be any size. However, security issues are prevalent. </a:t>
            </a:r>
          </a:p>
        </p:txBody>
      </p:sp>
      <p:sp>
        <p:nvSpPr>
          <p:cNvPr id="4" name="Slide Number Placeholder 3"/>
          <p:cNvSpPr>
            <a:spLocks noGrp="1"/>
          </p:cNvSpPr>
          <p:nvPr>
            <p:ph type="sldNum" sz="quarter" idx="5"/>
          </p:nvPr>
        </p:nvSpPr>
        <p:spPr/>
        <p:txBody>
          <a:bodyPr/>
          <a:lstStyle/>
          <a:p>
            <a:fld id="{2C4C5C6A-5C69-4A81-8979-AFB55B1F027A}" type="slidenum">
              <a:rPr lang="en-US" smtClean="0"/>
              <a:t>4</a:t>
            </a:fld>
            <a:endParaRPr lang="en-US"/>
          </a:p>
        </p:txBody>
      </p:sp>
    </p:spTree>
    <p:extLst>
      <p:ext uri="{BB962C8B-B14F-4D97-AF65-F5344CB8AC3E}">
        <p14:creationId xmlns:p14="http://schemas.microsoft.com/office/powerpoint/2010/main" val="175578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4C5C6A-5C69-4A81-8979-AFB55B1F027A}" type="slidenum">
              <a:rPr lang="en-US" smtClean="0"/>
              <a:t>5</a:t>
            </a:fld>
            <a:endParaRPr lang="en-US"/>
          </a:p>
        </p:txBody>
      </p:sp>
    </p:spTree>
    <p:extLst>
      <p:ext uri="{BB962C8B-B14F-4D97-AF65-F5344CB8AC3E}">
        <p14:creationId xmlns:p14="http://schemas.microsoft.com/office/powerpoint/2010/main" val="322802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use </a:t>
            </a:r>
            <a:r>
              <a:rPr lang="en-US" dirty="0" err="1"/>
              <a:t>Nacks</a:t>
            </a:r>
            <a:endParaRPr lang="en-US" dirty="0"/>
          </a:p>
        </p:txBody>
      </p:sp>
      <p:sp>
        <p:nvSpPr>
          <p:cNvPr id="4" name="Slide Number Placeholder 3"/>
          <p:cNvSpPr>
            <a:spLocks noGrp="1"/>
          </p:cNvSpPr>
          <p:nvPr>
            <p:ph type="sldNum" sz="quarter" idx="5"/>
          </p:nvPr>
        </p:nvSpPr>
        <p:spPr/>
        <p:txBody>
          <a:bodyPr/>
          <a:lstStyle/>
          <a:p>
            <a:fld id="{2C4C5C6A-5C69-4A81-8979-AFB55B1F027A}" type="slidenum">
              <a:rPr lang="en-US" smtClean="0"/>
              <a:t>6</a:t>
            </a:fld>
            <a:endParaRPr lang="en-US"/>
          </a:p>
        </p:txBody>
      </p:sp>
    </p:spTree>
    <p:extLst>
      <p:ext uri="{BB962C8B-B14F-4D97-AF65-F5344CB8AC3E}">
        <p14:creationId xmlns:p14="http://schemas.microsoft.com/office/powerpoint/2010/main" val="405936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full implementation will attempt to simulate a substation using available tools, however online tools are picky.</a:t>
            </a:r>
          </a:p>
          <a:p>
            <a:endParaRPr lang="en-US" dirty="0"/>
          </a:p>
        </p:txBody>
      </p:sp>
      <p:sp>
        <p:nvSpPr>
          <p:cNvPr id="4" name="Slide Number Placeholder 3"/>
          <p:cNvSpPr>
            <a:spLocks noGrp="1"/>
          </p:cNvSpPr>
          <p:nvPr>
            <p:ph type="sldNum" sz="quarter" idx="5"/>
          </p:nvPr>
        </p:nvSpPr>
        <p:spPr/>
        <p:txBody>
          <a:bodyPr/>
          <a:lstStyle/>
          <a:p>
            <a:fld id="{2C4C5C6A-5C69-4A81-8979-AFB55B1F027A}" type="slidenum">
              <a:rPr lang="en-US" smtClean="0"/>
              <a:t>9</a:t>
            </a:fld>
            <a:endParaRPr lang="en-US"/>
          </a:p>
        </p:txBody>
      </p:sp>
    </p:spTree>
    <p:extLst>
      <p:ext uri="{BB962C8B-B14F-4D97-AF65-F5344CB8AC3E}">
        <p14:creationId xmlns:p14="http://schemas.microsoft.com/office/powerpoint/2010/main" val="397689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42253844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07E40-7F6C-4681-A6D7-35A15DCE1A73}"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2772642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07E40-7F6C-4681-A6D7-35A15DCE1A73}"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15519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231136" y="2457571"/>
            <a:ext cx="7729728" cy="31019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95219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0854804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D507E40-7F6C-4681-A6D7-35A15DCE1A73}" type="datetimeFigureOut">
              <a:rPr lang="en-US" smtClean="0"/>
              <a:t>12/5/2018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29661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6D507E40-7F6C-4681-A6D7-35A15DCE1A73}"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780834-6C22-41F2-A53A-061EB3D5641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2881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507E40-7F6C-4681-A6D7-35A15DCE1A73}"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297439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07E40-7F6C-4681-A6D7-35A15DCE1A73}"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4118400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6D507E40-7F6C-4681-A6D7-35A15DCE1A73}" type="datetimeFigureOut">
              <a:rPr lang="en-US" smtClean="0"/>
              <a:t>12/5/2018</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385932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D507E40-7F6C-4681-A6D7-35A15DCE1A73}" type="datetimeFigureOut">
              <a:rPr lang="en-US" smtClean="0"/>
              <a:t>12/5/2018</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4780834-6C22-41F2-A53A-061EB3D5641C}" type="slidenum">
              <a:rPr lang="en-US" smtClean="0"/>
              <a:t>‹#›</a:t>
            </a:fld>
            <a:endParaRPr lang="en-US"/>
          </a:p>
        </p:txBody>
      </p:sp>
    </p:spTree>
    <p:extLst>
      <p:ext uri="{BB962C8B-B14F-4D97-AF65-F5344CB8AC3E}">
        <p14:creationId xmlns:p14="http://schemas.microsoft.com/office/powerpoint/2010/main" val="405772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507E40-7F6C-4681-A6D7-35A15DCE1A73}" type="datetimeFigureOut">
              <a:rPr lang="en-US" smtClean="0"/>
              <a:t>12/5/2018</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4780834-6C22-41F2-A53A-061EB3D5641C}" type="slidenum">
              <a:rPr lang="en-US" smtClean="0"/>
              <a:t>‹#›</a:t>
            </a:fld>
            <a:endParaRPr lang="en-US"/>
          </a:p>
        </p:txBody>
      </p:sp>
    </p:spTree>
    <p:extLst>
      <p:ext uri="{BB962C8B-B14F-4D97-AF65-F5344CB8AC3E}">
        <p14:creationId xmlns:p14="http://schemas.microsoft.com/office/powerpoint/2010/main" val="2865514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ocagne/paxo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FC30-590C-440A-9F64-7E02435A4987}"/>
              </a:ext>
            </a:extLst>
          </p:cNvPr>
          <p:cNvSpPr>
            <a:spLocks noGrp="1"/>
          </p:cNvSpPr>
          <p:nvPr>
            <p:ph type="ctrTitle"/>
          </p:nvPr>
        </p:nvSpPr>
        <p:spPr>
          <a:xfrm>
            <a:off x="1100014" y="572584"/>
            <a:ext cx="6068070" cy="3255264"/>
          </a:xfrm>
        </p:spPr>
        <p:txBody>
          <a:bodyPr>
            <a:normAutofit/>
          </a:bodyPr>
          <a:lstStyle/>
          <a:p>
            <a:pPr algn="l"/>
            <a:r>
              <a:rPr lang="en-US" dirty="0" err="1">
                <a:latin typeface="Gill Sans MT (Headings)"/>
                <a:cs typeface="Calibri" panose="020F0502020204030204" pitchFamily="34" charset="0"/>
              </a:rPr>
              <a:t>Paxos</a:t>
            </a:r>
            <a:r>
              <a:rPr lang="en-US" dirty="0">
                <a:latin typeface="Gill Sans MT (Headings)"/>
                <a:cs typeface="Calibri" panose="020F0502020204030204" pitchFamily="34" charset="0"/>
              </a:rPr>
              <a:t> Algorithm</a:t>
            </a:r>
          </a:p>
        </p:txBody>
      </p:sp>
      <p:sp>
        <p:nvSpPr>
          <p:cNvPr id="3" name="Subtitle 2">
            <a:extLst>
              <a:ext uri="{FF2B5EF4-FFF2-40B4-BE49-F238E27FC236}">
                <a16:creationId xmlns:a16="http://schemas.microsoft.com/office/drawing/2014/main" id="{84D1F10D-7CB5-449C-BB7C-16B01F70C074}"/>
              </a:ext>
            </a:extLst>
          </p:cNvPr>
          <p:cNvSpPr>
            <a:spLocks noGrp="1"/>
          </p:cNvSpPr>
          <p:nvPr>
            <p:ph type="subTitle" idx="1"/>
          </p:nvPr>
        </p:nvSpPr>
        <p:spPr>
          <a:xfrm>
            <a:off x="1163244" y="4221917"/>
            <a:ext cx="6068070" cy="1419658"/>
          </a:xfrm>
        </p:spPr>
        <p:txBody>
          <a:bodyPr>
            <a:normAutofit/>
          </a:bodyPr>
          <a:lstStyle/>
          <a:p>
            <a:pPr algn="l">
              <a:lnSpc>
                <a:spcPct val="110000"/>
              </a:lnSpc>
              <a:spcBef>
                <a:spcPts val="0"/>
              </a:spcBef>
            </a:pPr>
            <a:r>
              <a:rPr lang="en-US" sz="2000" dirty="0">
                <a:latin typeface="Gill Sans MT (Body)"/>
                <a:cs typeface="Calibri Light" panose="020F0302020204030204" pitchFamily="34" charset="0"/>
              </a:rPr>
              <a:t>CSC 6220</a:t>
            </a:r>
          </a:p>
          <a:p>
            <a:pPr algn="l">
              <a:lnSpc>
                <a:spcPct val="110000"/>
              </a:lnSpc>
              <a:spcBef>
                <a:spcPts val="0"/>
              </a:spcBef>
            </a:pPr>
            <a:r>
              <a:rPr lang="en-US" sz="2000" dirty="0">
                <a:latin typeface="Gill Sans MT (Body)"/>
                <a:cs typeface="Calibri Light" panose="020F0302020204030204" pitchFamily="34" charset="0"/>
              </a:rPr>
              <a:t>Wasfi </a:t>
            </a:r>
            <a:r>
              <a:rPr lang="en-US" sz="2000" dirty="0" err="1">
                <a:latin typeface="Gill Sans MT (Body)"/>
                <a:cs typeface="Calibri Light" panose="020F0302020204030204" pitchFamily="34" charset="0"/>
              </a:rPr>
              <a:t>Momen</a:t>
            </a:r>
            <a:r>
              <a:rPr lang="en-US" sz="2000" dirty="0">
                <a:latin typeface="Gill Sans MT (Body)"/>
                <a:cs typeface="Calibri Light" panose="020F0302020204030204" pitchFamily="34" charset="0"/>
              </a:rPr>
              <a:t> </a:t>
            </a:r>
          </a:p>
          <a:p>
            <a:pPr algn="l">
              <a:lnSpc>
                <a:spcPct val="110000"/>
              </a:lnSpc>
              <a:spcBef>
                <a:spcPts val="0"/>
              </a:spcBef>
            </a:pPr>
            <a:r>
              <a:rPr lang="en-US" sz="2000" dirty="0">
                <a:latin typeface="Gill Sans MT (Body)"/>
                <a:cs typeface="Calibri Light" panose="020F0302020204030204" pitchFamily="34" charset="0"/>
              </a:rPr>
              <a:t>12/6/18</a:t>
            </a:r>
          </a:p>
          <a:p>
            <a:pPr>
              <a:lnSpc>
                <a:spcPct val="100000"/>
              </a:lnSpc>
            </a:pPr>
            <a:endParaRPr lang="en-US" sz="2000" dirty="0">
              <a:latin typeface="Calibri Light" panose="020F0302020204030204" pitchFamily="34" charset="0"/>
              <a:cs typeface="Calibri Light" panose="020F0302020204030204" pitchFamily="34" charset="0"/>
            </a:endParaRPr>
          </a:p>
          <a:p>
            <a:pPr>
              <a:lnSpc>
                <a:spcPct val="100000"/>
              </a:lnSpc>
            </a:pPr>
            <a:endParaRPr lang="en-US" sz="2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46371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F09F-AFFC-413C-920D-7A0FA81A233F}"/>
              </a:ext>
            </a:extLst>
          </p:cNvPr>
          <p:cNvSpPr>
            <a:spLocks noGrp="1"/>
          </p:cNvSpPr>
          <p:nvPr>
            <p:ph type="title"/>
          </p:nvPr>
        </p:nvSpPr>
        <p:spPr/>
        <p:txBody>
          <a:bodyPr/>
          <a:lstStyle/>
          <a:p>
            <a:r>
              <a:rPr lang="en-US" dirty="0"/>
              <a:t>Implementation of </a:t>
            </a:r>
            <a:r>
              <a:rPr lang="en-US" dirty="0" err="1"/>
              <a:t>Paxos</a:t>
            </a:r>
            <a:endParaRPr lang="en-US" dirty="0"/>
          </a:p>
        </p:txBody>
      </p:sp>
      <p:sp>
        <p:nvSpPr>
          <p:cNvPr id="3" name="Content Placeholder 2">
            <a:extLst>
              <a:ext uri="{FF2B5EF4-FFF2-40B4-BE49-F238E27FC236}">
                <a16:creationId xmlns:a16="http://schemas.microsoft.com/office/drawing/2014/main" id="{42DC2726-2C32-4EFD-9349-2D6E1795EB9A}"/>
              </a:ext>
            </a:extLst>
          </p:cNvPr>
          <p:cNvSpPr>
            <a:spLocks noGrp="1"/>
          </p:cNvSpPr>
          <p:nvPr>
            <p:ph idx="1"/>
          </p:nvPr>
        </p:nvSpPr>
        <p:spPr/>
        <p:txBody>
          <a:bodyPr/>
          <a:lstStyle/>
          <a:p>
            <a:r>
              <a:rPr lang="en-US" dirty="0"/>
              <a:t>We implement a privacy </a:t>
            </a:r>
            <a:r>
              <a:rPr lang="en-US" dirty="0" err="1"/>
              <a:t>Paxos</a:t>
            </a:r>
            <a:r>
              <a:rPr lang="en-US" dirty="0"/>
              <a:t> algorithm by issuing a proposed privacy value to an untrusted acceptor to which consensus can be reached. </a:t>
            </a:r>
          </a:p>
          <a:p>
            <a:r>
              <a:rPr lang="en-US" dirty="0"/>
              <a:t>Once consensus is reached, we can transmit privacy data to Proposers. </a:t>
            </a:r>
          </a:p>
          <a:p>
            <a:r>
              <a:rPr lang="en-US" dirty="0"/>
              <a:t>  </a:t>
            </a:r>
          </a:p>
          <a:p>
            <a:endParaRPr lang="en-US" b="1" dirty="0"/>
          </a:p>
          <a:p>
            <a:endParaRPr lang="en-US" dirty="0"/>
          </a:p>
        </p:txBody>
      </p:sp>
    </p:spTree>
    <p:extLst>
      <p:ext uri="{BB962C8B-B14F-4D97-AF65-F5344CB8AC3E}">
        <p14:creationId xmlns:p14="http://schemas.microsoft.com/office/powerpoint/2010/main" val="321224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66D4-55D9-4FC9-A484-A3C9F23118E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F9FB915-F72D-4C26-A95D-1690B92FA1FA}"/>
              </a:ext>
            </a:extLst>
          </p:cNvPr>
          <p:cNvSpPr>
            <a:spLocks noGrp="1"/>
          </p:cNvSpPr>
          <p:nvPr>
            <p:ph idx="1"/>
          </p:nvPr>
        </p:nvSpPr>
        <p:spPr/>
        <p:txBody>
          <a:bodyPr/>
          <a:lstStyle/>
          <a:p>
            <a:r>
              <a:rPr lang="en-US" dirty="0" err="1"/>
              <a:t>Paxos</a:t>
            </a:r>
            <a:r>
              <a:rPr lang="en-US" dirty="0"/>
              <a:t> is still relevant to the field of distributed computing. </a:t>
            </a:r>
          </a:p>
          <a:p>
            <a:r>
              <a:rPr lang="en-US" dirty="0"/>
              <a:t>We can show consensus being used in modern-day applications. </a:t>
            </a:r>
          </a:p>
          <a:p>
            <a:r>
              <a:rPr lang="en-US" dirty="0"/>
              <a:t>Understanding </a:t>
            </a:r>
            <a:r>
              <a:rPr lang="en-US" dirty="0" err="1"/>
              <a:t>Paxos</a:t>
            </a:r>
            <a:r>
              <a:rPr lang="en-US" dirty="0"/>
              <a:t> is still a topic that can be taught relatively simple and expanded upon.</a:t>
            </a:r>
          </a:p>
        </p:txBody>
      </p:sp>
    </p:spTree>
    <p:extLst>
      <p:ext uri="{BB962C8B-B14F-4D97-AF65-F5344CB8AC3E}">
        <p14:creationId xmlns:p14="http://schemas.microsoft.com/office/powerpoint/2010/main" val="121686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90DC-8D72-4F04-990C-890C964798D6}"/>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370E3FD7-C59A-42DE-870F-D3D2CFE2D05B}"/>
              </a:ext>
            </a:extLst>
          </p:cNvPr>
          <p:cNvSpPr>
            <a:spLocks noGrp="1"/>
          </p:cNvSpPr>
          <p:nvPr>
            <p:ph idx="1"/>
          </p:nvPr>
        </p:nvSpPr>
        <p:spPr/>
        <p:txBody>
          <a:bodyPr>
            <a:normAutofit lnSpcReduction="10000"/>
          </a:bodyPr>
          <a:lstStyle/>
          <a:p>
            <a:r>
              <a:rPr lang="en-US" dirty="0"/>
              <a:t>[1] Leslie </a:t>
            </a:r>
            <a:r>
              <a:rPr lang="en-US" dirty="0" err="1"/>
              <a:t>Lamport</a:t>
            </a:r>
            <a:r>
              <a:rPr lang="en-US" dirty="0"/>
              <a:t>, "</a:t>
            </a:r>
            <a:r>
              <a:rPr lang="en-US" dirty="0" err="1"/>
              <a:t>Paxos</a:t>
            </a:r>
            <a:r>
              <a:rPr lang="en-US" dirty="0"/>
              <a:t> Made Simple"</a:t>
            </a:r>
            <a:r>
              <a:rPr lang="en-US" i="1" dirty="0"/>
              <a:t>, ACM SIGACT News (Distributed Computing Column) 32, 4 (Whole Number 121, December 2001)</a:t>
            </a:r>
            <a:r>
              <a:rPr lang="en-US" dirty="0"/>
              <a:t>, </a:t>
            </a:r>
            <a:r>
              <a:rPr lang="en-US"/>
              <a:t>December 2001</a:t>
            </a:r>
            <a:endParaRPr lang="en-US" dirty="0"/>
          </a:p>
          <a:p>
            <a:r>
              <a:rPr lang="en-US" dirty="0"/>
              <a:t>[2] T. F. Rezende, P. Sutra, R. Q. Saramago, L. </a:t>
            </a:r>
            <a:r>
              <a:rPr lang="en-US" dirty="0" err="1"/>
              <a:t>Camargos</a:t>
            </a:r>
            <a:r>
              <a:rPr lang="en-US" dirty="0"/>
              <a:t>, "On Making Generalized </a:t>
            </a:r>
            <a:r>
              <a:rPr lang="en-US" dirty="0" err="1"/>
              <a:t>Paxos</a:t>
            </a:r>
            <a:r>
              <a:rPr lang="en-US" dirty="0"/>
              <a:t> Practical", </a:t>
            </a:r>
            <a:r>
              <a:rPr lang="en-US" i="1" dirty="0"/>
              <a:t>2017 IEEE 31st International Conference on Advanced Information Networking and Applications (AINA), </a:t>
            </a:r>
            <a:r>
              <a:rPr lang="en-US" dirty="0"/>
              <a:t>March 2017</a:t>
            </a:r>
          </a:p>
          <a:p>
            <a:r>
              <a:rPr lang="en-US" dirty="0"/>
              <a:t>[3] Tom </a:t>
            </a:r>
            <a:r>
              <a:rPr lang="en-US" dirty="0" err="1"/>
              <a:t>Cocagne</a:t>
            </a:r>
            <a:r>
              <a:rPr lang="en-US" dirty="0"/>
              <a:t>, Essential </a:t>
            </a:r>
            <a:r>
              <a:rPr lang="en-US" dirty="0" err="1"/>
              <a:t>Paxos</a:t>
            </a:r>
            <a:r>
              <a:rPr lang="en-US" dirty="0"/>
              <a:t>, January 2013, </a:t>
            </a:r>
            <a:r>
              <a:rPr lang="en-US" dirty="0" err="1"/>
              <a:t>Github</a:t>
            </a:r>
            <a:r>
              <a:rPr lang="en-US" dirty="0"/>
              <a:t> Repository, </a:t>
            </a:r>
            <a:r>
              <a:rPr lang="en-US" u="sng" dirty="0">
                <a:hlinkClick r:id="rId2"/>
              </a:rPr>
              <a:t>https://github.com/cocagne/paxos</a:t>
            </a:r>
            <a:r>
              <a:rPr lang="en-US" dirty="0"/>
              <a:t> </a:t>
            </a:r>
          </a:p>
          <a:p>
            <a:r>
              <a:rPr lang="en-US" dirty="0"/>
              <a:t>[4] Chandra, Tushar D., Robert </a:t>
            </a:r>
            <a:r>
              <a:rPr lang="en-US" dirty="0" err="1"/>
              <a:t>Griesemer</a:t>
            </a:r>
            <a:r>
              <a:rPr lang="en-US" dirty="0"/>
              <a:t>, and Joshua Redstone. "</a:t>
            </a:r>
            <a:r>
              <a:rPr lang="en-US" dirty="0" err="1"/>
              <a:t>Paxos</a:t>
            </a:r>
            <a:r>
              <a:rPr lang="en-US" dirty="0"/>
              <a:t> made live: an engineering perspective." </a:t>
            </a:r>
            <a:r>
              <a:rPr lang="en-US" i="1" dirty="0"/>
              <a:t>Proceedings of the twenty-sixth annual ACM symposium on Principles of distributed computing</a:t>
            </a:r>
            <a:r>
              <a:rPr lang="en-US" dirty="0"/>
              <a:t>. ACM, 2007.</a:t>
            </a:r>
          </a:p>
        </p:txBody>
      </p:sp>
    </p:spTree>
    <p:extLst>
      <p:ext uri="{BB962C8B-B14F-4D97-AF65-F5344CB8AC3E}">
        <p14:creationId xmlns:p14="http://schemas.microsoft.com/office/powerpoint/2010/main" val="144791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7EF4A-00E8-4777-85A3-07CDBD236EB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EF7CFEA-3FE4-472A-ACA9-184368318FB6}"/>
              </a:ext>
            </a:extLst>
          </p:cNvPr>
          <p:cNvSpPr>
            <a:spLocks noGrp="1"/>
          </p:cNvSpPr>
          <p:nvPr>
            <p:ph idx="1"/>
          </p:nvPr>
        </p:nvSpPr>
        <p:spPr/>
        <p:txBody>
          <a:bodyPr/>
          <a:lstStyle/>
          <a:p>
            <a:r>
              <a:rPr lang="en-US" dirty="0"/>
              <a:t>Background on </a:t>
            </a:r>
            <a:r>
              <a:rPr lang="en-US" dirty="0" err="1"/>
              <a:t>Paxos</a:t>
            </a:r>
            <a:r>
              <a:rPr lang="en-US" dirty="0"/>
              <a:t> Algorithms</a:t>
            </a:r>
          </a:p>
          <a:p>
            <a:r>
              <a:rPr lang="en-US" dirty="0"/>
              <a:t>Research on </a:t>
            </a:r>
            <a:r>
              <a:rPr lang="en-US" dirty="0" err="1"/>
              <a:t>Paxos</a:t>
            </a:r>
            <a:r>
              <a:rPr lang="en-US" dirty="0"/>
              <a:t> Algorithms</a:t>
            </a:r>
          </a:p>
          <a:p>
            <a:r>
              <a:rPr lang="en-US" dirty="0"/>
              <a:t>Why </a:t>
            </a:r>
            <a:r>
              <a:rPr lang="en-US" dirty="0" err="1"/>
              <a:t>Paxos</a:t>
            </a:r>
            <a:r>
              <a:rPr lang="en-US" dirty="0"/>
              <a:t>?</a:t>
            </a:r>
          </a:p>
          <a:p>
            <a:r>
              <a:rPr lang="en-US" dirty="0" err="1"/>
              <a:t>Paxos</a:t>
            </a:r>
            <a:r>
              <a:rPr lang="en-US" dirty="0"/>
              <a:t> Explanation </a:t>
            </a:r>
          </a:p>
          <a:p>
            <a:r>
              <a:rPr lang="en-US" dirty="0"/>
              <a:t>Implementation of </a:t>
            </a:r>
            <a:r>
              <a:rPr lang="en-US" dirty="0" err="1"/>
              <a:t>Paxos</a:t>
            </a:r>
            <a:endParaRPr lang="en-US" dirty="0"/>
          </a:p>
          <a:p>
            <a:r>
              <a:rPr lang="en-US" dirty="0"/>
              <a:t>Conclusion</a:t>
            </a:r>
          </a:p>
          <a:p>
            <a:endParaRPr lang="en-US" dirty="0"/>
          </a:p>
        </p:txBody>
      </p:sp>
    </p:spTree>
    <p:extLst>
      <p:ext uri="{BB962C8B-B14F-4D97-AF65-F5344CB8AC3E}">
        <p14:creationId xmlns:p14="http://schemas.microsoft.com/office/powerpoint/2010/main" val="28796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4B26-236A-4F72-AA57-627AD0A2C94D}"/>
              </a:ext>
            </a:extLst>
          </p:cNvPr>
          <p:cNvSpPr>
            <a:spLocks noGrp="1"/>
          </p:cNvSpPr>
          <p:nvPr>
            <p:ph type="title"/>
          </p:nvPr>
        </p:nvSpPr>
        <p:spPr/>
        <p:txBody>
          <a:bodyPr/>
          <a:lstStyle/>
          <a:p>
            <a:r>
              <a:rPr lang="en-US" dirty="0"/>
              <a:t>Research on </a:t>
            </a:r>
            <a:r>
              <a:rPr lang="en-US" dirty="0" err="1"/>
              <a:t>Paxos</a:t>
            </a:r>
            <a:r>
              <a:rPr lang="en-US" dirty="0"/>
              <a:t> Algorithms</a:t>
            </a:r>
          </a:p>
        </p:txBody>
      </p:sp>
      <p:sp>
        <p:nvSpPr>
          <p:cNvPr id="3" name="Content Placeholder 2">
            <a:extLst>
              <a:ext uri="{FF2B5EF4-FFF2-40B4-BE49-F238E27FC236}">
                <a16:creationId xmlns:a16="http://schemas.microsoft.com/office/drawing/2014/main" id="{7D512D8A-A103-4234-88C9-4D5458C88F24}"/>
              </a:ext>
            </a:extLst>
          </p:cNvPr>
          <p:cNvSpPr>
            <a:spLocks noGrp="1"/>
          </p:cNvSpPr>
          <p:nvPr>
            <p:ph idx="1"/>
          </p:nvPr>
        </p:nvSpPr>
        <p:spPr>
          <a:xfrm>
            <a:off x="2231136" y="2638044"/>
            <a:ext cx="7729728" cy="3666503"/>
          </a:xfrm>
        </p:spPr>
        <p:txBody>
          <a:bodyPr>
            <a:normAutofit/>
          </a:bodyPr>
          <a:lstStyle/>
          <a:p>
            <a:r>
              <a:rPr lang="en-US" dirty="0" err="1"/>
              <a:t>Paxos</a:t>
            </a:r>
            <a:r>
              <a:rPr lang="en-US" dirty="0"/>
              <a:t> first came onto the scene in 1990 with Leslie </a:t>
            </a:r>
            <a:r>
              <a:rPr lang="en-US" dirty="0" err="1"/>
              <a:t>Lamport</a:t>
            </a:r>
            <a:r>
              <a:rPr lang="en-US" dirty="0"/>
              <a:t>, a researcher in distributed algorithms and creator of LaTeX</a:t>
            </a:r>
            <a:r>
              <a:rPr lang="en-US"/>
              <a:t>. </a:t>
            </a:r>
          </a:p>
          <a:p>
            <a:pPr lvl="1"/>
            <a:r>
              <a:rPr lang="en-US"/>
              <a:t>The </a:t>
            </a:r>
            <a:r>
              <a:rPr lang="en-US" dirty="0"/>
              <a:t>paper title was “The Part-Time Parliament” publish in ACM 1998.</a:t>
            </a:r>
          </a:p>
          <a:p>
            <a:pPr lvl="1"/>
            <a:r>
              <a:rPr lang="en-US" dirty="0"/>
              <a:t>Aim was to discover a method of creating distributed systems that were generalized enough to not need exceptions for multiple states.</a:t>
            </a:r>
          </a:p>
          <a:p>
            <a:r>
              <a:rPr lang="en-US" dirty="0"/>
              <a:t>Most other research is theoretical; mainly focus on improvements to the algorithm or different forms combining </a:t>
            </a:r>
            <a:r>
              <a:rPr lang="en-US" dirty="0" err="1"/>
              <a:t>Paxos</a:t>
            </a:r>
            <a:r>
              <a:rPr lang="en-US" dirty="0"/>
              <a:t> with other topics </a:t>
            </a:r>
          </a:p>
          <a:p>
            <a:pPr lvl="1"/>
            <a:r>
              <a:rPr lang="en-US" dirty="0"/>
              <a:t>Fast </a:t>
            </a:r>
            <a:r>
              <a:rPr lang="en-US" dirty="0" err="1"/>
              <a:t>Paxos</a:t>
            </a:r>
            <a:r>
              <a:rPr lang="en-US" dirty="0"/>
              <a:t>, Generalized </a:t>
            </a:r>
            <a:r>
              <a:rPr lang="en-US" dirty="0" err="1"/>
              <a:t>Paxos</a:t>
            </a:r>
            <a:r>
              <a:rPr lang="en-US" dirty="0"/>
              <a:t>, Byzantine </a:t>
            </a:r>
            <a:r>
              <a:rPr lang="en-US" dirty="0" err="1"/>
              <a:t>Paxos</a:t>
            </a:r>
            <a:endParaRPr lang="en-US" dirty="0"/>
          </a:p>
          <a:p>
            <a:r>
              <a:rPr lang="en-US" dirty="0"/>
              <a:t>Used in many big solutions like Google </a:t>
            </a:r>
            <a:r>
              <a:rPr lang="en-US" dirty="0" err="1"/>
              <a:t>BigTable</a:t>
            </a:r>
            <a:r>
              <a:rPr lang="en-US" dirty="0"/>
              <a:t>, Apache Zookeeper, Cassandra</a:t>
            </a:r>
          </a:p>
          <a:p>
            <a:pPr lvl="1"/>
            <a:r>
              <a:rPr lang="en-US" dirty="0"/>
              <a:t>Chances are that any DB software will support a form of </a:t>
            </a:r>
            <a:r>
              <a:rPr lang="en-US" dirty="0" err="1"/>
              <a:t>Paxos</a:t>
            </a:r>
            <a:r>
              <a:rPr lang="en-US" dirty="0"/>
              <a:t>.</a:t>
            </a:r>
          </a:p>
        </p:txBody>
      </p:sp>
    </p:spTree>
    <p:extLst>
      <p:ext uri="{BB962C8B-B14F-4D97-AF65-F5344CB8AC3E}">
        <p14:creationId xmlns:p14="http://schemas.microsoft.com/office/powerpoint/2010/main" val="1601928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2E05-E9E8-49F3-B26E-741B0B5925F8}"/>
              </a:ext>
            </a:extLst>
          </p:cNvPr>
          <p:cNvSpPr>
            <a:spLocks noGrp="1"/>
          </p:cNvSpPr>
          <p:nvPr>
            <p:ph type="title"/>
          </p:nvPr>
        </p:nvSpPr>
        <p:spPr/>
        <p:txBody>
          <a:bodyPr/>
          <a:lstStyle/>
          <a:p>
            <a:r>
              <a:rPr lang="en-US" dirty="0"/>
              <a:t>Why </a:t>
            </a:r>
            <a:r>
              <a:rPr lang="en-US" dirty="0" err="1"/>
              <a:t>Paxos</a:t>
            </a:r>
            <a:r>
              <a:rPr lang="en-US" dirty="0"/>
              <a:t>?</a:t>
            </a:r>
          </a:p>
        </p:txBody>
      </p:sp>
      <p:sp>
        <p:nvSpPr>
          <p:cNvPr id="3" name="Content Placeholder 2">
            <a:extLst>
              <a:ext uri="{FF2B5EF4-FFF2-40B4-BE49-F238E27FC236}">
                <a16:creationId xmlns:a16="http://schemas.microsoft.com/office/drawing/2014/main" id="{3C6727BF-0217-4A0B-9876-A6FC8F216F28}"/>
              </a:ext>
            </a:extLst>
          </p:cNvPr>
          <p:cNvSpPr>
            <a:spLocks noGrp="1"/>
          </p:cNvSpPr>
          <p:nvPr>
            <p:ph idx="1"/>
          </p:nvPr>
        </p:nvSpPr>
        <p:spPr/>
        <p:txBody>
          <a:bodyPr/>
          <a:lstStyle/>
          <a:p>
            <a:r>
              <a:rPr lang="en-US" dirty="0"/>
              <a:t>Still relevant in today’s distributed world.</a:t>
            </a:r>
          </a:p>
          <a:p>
            <a:r>
              <a:rPr lang="en-US" dirty="0" err="1"/>
              <a:t>Paxos</a:t>
            </a:r>
            <a:r>
              <a:rPr lang="en-US" dirty="0"/>
              <a:t> focuses on the data transferred being delivered, not the processors doing it.</a:t>
            </a:r>
          </a:p>
          <a:p>
            <a:r>
              <a:rPr lang="en-US" dirty="0"/>
              <a:t>Potential solution for problems that require consensus and distribution in potentially low processor/user environments. </a:t>
            </a:r>
          </a:p>
          <a:p>
            <a:r>
              <a:rPr lang="en-US" dirty="0"/>
              <a:t>Educational uses</a:t>
            </a:r>
          </a:p>
          <a:p>
            <a:endParaRPr lang="en-US" dirty="0"/>
          </a:p>
        </p:txBody>
      </p:sp>
    </p:spTree>
    <p:extLst>
      <p:ext uri="{BB962C8B-B14F-4D97-AF65-F5344CB8AC3E}">
        <p14:creationId xmlns:p14="http://schemas.microsoft.com/office/powerpoint/2010/main" val="197050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166-5434-4D98-A65E-A962CDF37837}"/>
              </a:ext>
            </a:extLst>
          </p:cNvPr>
          <p:cNvSpPr>
            <a:spLocks noGrp="1"/>
          </p:cNvSpPr>
          <p:nvPr>
            <p:ph type="title"/>
          </p:nvPr>
        </p:nvSpPr>
        <p:spPr/>
        <p:txBody>
          <a:bodyPr/>
          <a:lstStyle/>
          <a:p>
            <a:r>
              <a:rPr lang="en-US" dirty="0"/>
              <a:t>Explanation of </a:t>
            </a:r>
            <a:r>
              <a:rPr lang="en-US" dirty="0" err="1"/>
              <a:t>Paxos</a:t>
            </a:r>
            <a:endParaRPr lang="en-US" dirty="0"/>
          </a:p>
        </p:txBody>
      </p:sp>
      <p:sp>
        <p:nvSpPr>
          <p:cNvPr id="3" name="Content Placeholder 2">
            <a:extLst>
              <a:ext uri="{FF2B5EF4-FFF2-40B4-BE49-F238E27FC236}">
                <a16:creationId xmlns:a16="http://schemas.microsoft.com/office/drawing/2014/main" id="{06971C7A-E504-486C-9FF8-20B10A0B008C}"/>
              </a:ext>
            </a:extLst>
          </p:cNvPr>
          <p:cNvSpPr>
            <a:spLocks noGrp="1"/>
          </p:cNvSpPr>
          <p:nvPr>
            <p:ph idx="1"/>
          </p:nvPr>
        </p:nvSpPr>
        <p:spPr>
          <a:xfrm>
            <a:off x="2231136" y="2469601"/>
            <a:ext cx="7729728" cy="4027452"/>
          </a:xfrm>
        </p:spPr>
        <p:txBody>
          <a:bodyPr>
            <a:normAutofit/>
          </a:bodyPr>
          <a:lstStyle/>
          <a:p>
            <a:r>
              <a:rPr lang="en-US" dirty="0" err="1"/>
              <a:t>Paxos</a:t>
            </a:r>
            <a:r>
              <a:rPr lang="en-US" dirty="0"/>
              <a:t> is a distributed, peer-to-peer consensus algorithm that tries to achieve consensus with three basic ideas. </a:t>
            </a:r>
          </a:p>
          <a:p>
            <a:r>
              <a:rPr lang="en-US" dirty="0" err="1"/>
              <a:t>Paxos</a:t>
            </a:r>
            <a:r>
              <a:rPr lang="en-US" dirty="0"/>
              <a:t> uses a ledger of suggestions to keep track of proposed Messages and achieves consensus when</a:t>
            </a:r>
          </a:p>
          <a:p>
            <a:r>
              <a:rPr lang="en-US" b="1" dirty="0"/>
              <a:t>Proposers: </a:t>
            </a:r>
            <a:r>
              <a:rPr lang="en-US" dirty="0"/>
              <a:t>Any peer can propose a Message to be accepted. This Message is tagged with the Proposer’s unique id and a unique, sequential id for the Message to be proposed.</a:t>
            </a:r>
          </a:p>
          <a:p>
            <a:r>
              <a:rPr lang="en-US" b="1" dirty="0"/>
              <a:t>Acceptors: </a:t>
            </a:r>
            <a:r>
              <a:rPr lang="en-US" dirty="0"/>
              <a:t>Any peer can accept Messages and then either choose to accept or not accept the value. They send the Proposer(s) a Message with their answer.</a:t>
            </a:r>
          </a:p>
          <a:p>
            <a:r>
              <a:rPr lang="en-US" b="1" dirty="0"/>
              <a:t>Consensus </a:t>
            </a:r>
            <a:r>
              <a:rPr lang="en-US" dirty="0"/>
              <a:t>is reached once a set majority limit of peers come to the same value conclusion.</a:t>
            </a:r>
          </a:p>
          <a:p>
            <a:endParaRPr lang="en-US" dirty="0"/>
          </a:p>
          <a:p>
            <a:endParaRPr lang="en-US" dirty="0"/>
          </a:p>
        </p:txBody>
      </p:sp>
    </p:spTree>
    <p:extLst>
      <p:ext uri="{BB962C8B-B14F-4D97-AF65-F5344CB8AC3E}">
        <p14:creationId xmlns:p14="http://schemas.microsoft.com/office/powerpoint/2010/main" val="236787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B005-6508-46F1-A2C4-A3EE3FC763FB}"/>
              </a:ext>
            </a:extLst>
          </p:cNvPr>
          <p:cNvSpPr>
            <a:spLocks noGrp="1"/>
          </p:cNvSpPr>
          <p:nvPr>
            <p:ph type="title"/>
          </p:nvPr>
        </p:nvSpPr>
        <p:spPr/>
        <p:txBody>
          <a:bodyPr/>
          <a:lstStyle/>
          <a:p>
            <a:r>
              <a:rPr lang="en-US" dirty="0"/>
              <a:t>Explanation of </a:t>
            </a:r>
            <a:r>
              <a:rPr lang="en-US" dirty="0" err="1"/>
              <a:t>Paxos</a:t>
            </a:r>
            <a:endParaRPr lang="en-US" dirty="0"/>
          </a:p>
        </p:txBody>
      </p:sp>
      <p:sp>
        <p:nvSpPr>
          <p:cNvPr id="3" name="Content Placeholder 2">
            <a:extLst>
              <a:ext uri="{FF2B5EF4-FFF2-40B4-BE49-F238E27FC236}">
                <a16:creationId xmlns:a16="http://schemas.microsoft.com/office/drawing/2014/main" id="{FD34A45B-055B-4E3E-A903-139608C6CEBC}"/>
              </a:ext>
            </a:extLst>
          </p:cNvPr>
          <p:cNvSpPr>
            <a:spLocks noGrp="1"/>
          </p:cNvSpPr>
          <p:nvPr>
            <p:ph idx="1"/>
          </p:nvPr>
        </p:nvSpPr>
        <p:spPr/>
        <p:txBody>
          <a:bodyPr/>
          <a:lstStyle/>
          <a:p>
            <a:r>
              <a:rPr lang="en-US" dirty="0"/>
              <a:t>Now, there are asterisks* to be placed everywhere…</a:t>
            </a:r>
            <a:endParaRPr lang="en-US" b="1" dirty="0"/>
          </a:p>
          <a:p>
            <a:pPr lvl="1"/>
            <a:r>
              <a:rPr lang="en-US" dirty="0"/>
              <a:t>If enough </a:t>
            </a:r>
            <a:r>
              <a:rPr lang="en-US" b="1" dirty="0"/>
              <a:t>Acceptors</a:t>
            </a:r>
            <a:r>
              <a:rPr lang="en-US" dirty="0"/>
              <a:t> reject a value, the Message is rejected from the network. The Proposer can then issue the same Message, but it must contain a higher number Message id. </a:t>
            </a:r>
          </a:p>
          <a:p>
            <a:pPr lvl="1"/>
            <a:r>
              <a:rPr lang="en-US" b="1" dirty="0"/>
              <a:t>Proposer</a:t>
            </a:r>
            <a:r>
              <a:rPr lang="en-US" dirty="0"/>
              <a:t> and </a:t>
            </a:r>
            <a:r>
              <a:rPr lang="en-US" b="1" dirty="0"/>
              <a:t>Acceptor </a:t>
            </a:r>
            <a:r>
              <a:rPr lang="en-US" dirty="0"/>
              <a:t>are interchangeable, peers can actually propose while working on another Message, even overriding the original Proposer. However, consensus will be reached due to the top point, but the case of rejecting the smaller network will mean multiple round trips to make consensus.</a:t>
            </a:r>
          </a:p>
          <a:p>
            <a:pPr lvl="1"/>
            <a:r>
              <a:rPr lang="en-US" dirty="0"/>
              <a:t>Values of Messages may not be transmitted to all peers.</a:t>
            </a:r>
          </a:p>
          <a:p>
            <a:r>
              <a:rPr lang="en-US" dirty="0"/>
              <a:t>Other implementations of </a:t>
            </a:r>
            <a:r>
              <a:rPr lang="en-US" dirty="0" err="1"/>
              <a:t>Paxos</a:t>
            </a:r>
            <a:r>
              <a:rPr lang="en-US" dirty="0"/>
              <a:t> address these problems.	</a:t>
            </a:r>
          </a:p>
          <a:p>
            <a:pPr lvl="1"/>
            <a:endParaRPr lang="en-US" dirty="0"/>
          </a:p>
          <a:p>
            <a:pPr lvl="1"/>
            <a:endParaRPr lang="en-US" dirty="0"/>
          </a:p>
          <a:p>
            <a:pPr lvl="1"/>
            <a:endParaRPr lang="en-US" b="1" dirty="0"/>
          </a:p>
        </p:txBody>
      </p:sp>
    </p:spTree>
    <p:extLst>
      <p:ext uri="{BB962C8B-B14F-4D97-AF65-F5344CB8AC3E}">
        <p14:creationId xmlns:p14="http://schemas.microsoft.com/office/powerpoint/2010/main" val="425677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7986-71FB-4C93-9A59-42FB5525F84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FC6BDAD-983C-4073-ACEE-7A2D17843B9F}"/>
              </a:ext>
            </a:extLst>
          </p:cNvPr>
          <p:cNvSpPr>
            <a:spLocks noGrp="1"/>
          </p:cNvSpPr>
          <p:nvPr>
            <p:ph idx="1"/>
          </p:nvPr>
        </p:nvSpPr>
        <p:spPr>
          <a:xfrm>
            <a:off x="2231136" y="2457571"/>
            <a:ext cx="7729728" cy="3907134"/>
          </a:xfrm>
        </p:spPr>
        <p:txBody>
          <a:bodyPr/>
          <a:lstStyle/>
          <a:p>
            <a:r>
              <a:rPr lang="en-US" dirty="0"/>
              <a:t>Three nodes A,B,C, D. Maximum to reach consensus is 2.</a:t>
            </a:r>
          </a:p>
          <a:p>
            <a:r>
              <a:rPr lang="en-US" dirty="0"/>
              <a:t>A proposes Message(2, “A+”)</a:t>
            </a:r>
          </a:p>
          <a:p>
            <a:r>
              <a:rPr lang="en-US" dirty="0"/>
              <a:t>B, C, D receive. Only B accepts.</a:t>
            </a:r>
          </a:p>
          <a:p>
            <a:r>
              <a:rPr lang="en-US" dirty="0"/>
              <a:t>Message approval failed. Await next message.</a:t>
            </a:r>
          </a:p>
          <a:p>
            <a:r>
              <a:rPr lang="en-US" dirty="0"/>
              <a:t>A proposes Message(3, “A+”). D cannot receive due to Windows updating…</a:t>
            </a:r>
          </a:p>
          <a:p>
            <a:r>
              <a:rPr lang="en-US" dirty="0"/>
              <a:t>This time B, C accept the message. Consensus was reached.</a:t>
            </a:r>
          </a:p>
          <a:p>
            <a:r>
              <a:rPr lang="en-US" dirty="0"/>
              <a:t>D reconnects. If it tries to propose Message(2, “A+”) it will be rejected. It can try to send another message like Message(4, “B”). </a:t>
            </a:r>
          </a:p>
        </p:txBody>
      </p:sp>
    </p:spTree>
    <p:extLst>
      <p:ext uri="{BB962C8B-B14F-4D97-AF65-F5344CB8AC3E}">
        <p14:creationId xmlns:p14="http://schemas.microsoft.com/office/powerpoint/2010/main" val="46875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189B-A70F-4E41-9EC2-3CF67205FCB4}"/>
              </a:ext>
            </a:extLst>
          </p:cNvPr>
          <p:cNvSpPr>
            <a:spLocks noGrp="1"/>
          </p:cNvSpPr>
          <p:nvPr>
            <p:ph type="title"/>
          </p:nvPr>
        </p:nvSpPr>
        <p:spPr/>
        <p:txBody>
          <a:bodyPr/>
          <a:lstStyle/>
          <a:p>
            <a:r>
              <a:rPr lang="en-US" dirty="0"/>
              <a:t>Implementation of </a:t>
            </a:r>
            <a:r>
              <a:rPr lang="en-US" dirty="0" err="1"/>
              <a:t>Paxos</a:t>
            </a:r>
            <a:r>
              <a:rPr lang="en-US" dirty="0"/>
              <a:t> </a:t>
            </a:r>
          </a:p>
        </p:txBody>
      </p:sp>
      <p:sp>
        <p:nvSpPr>
          <p:cNvPr id="3" name="Content Placeholder 2">
            <a:extLst>
              <a:ext uri="{FF2B5EF4-FFF2-40B4-BE49-F238E27FC236}">
                <a16:creationId xmlns:a16="http://schemas.microsoft.com/office/drawing/2014/main" id="{20289608-DF40-462D-9D78-3E00BFBCF1DE}"/>
              </a:ext>
            </a:extLst>
          </p:cNvPr>
          <p:cNvSpPr>
            <a:spLocks noGrp="1"/>
          </p:cNvSpPr>
          <p:nvPr>
            <p:ph idx="1"/>
          </p:nvPr>
        </p:nvSpPr>
        <p:spPr/>
        <p:txBody>
          <a:bodyPr/>
          <a:lstStyle/>
          <a:p>
            <a:r>
              <a:rPr lang="en-US" dirty="0"/>
              <a:t>Recent innovations of the Smart Grid have opened new distributed problems, particularly with privacy.</a:t>
            </a:r>
          </a:p>
          <a:p>
            <a:r>
              <a:rPr lang="en-US" dirty="0"/>
              <a:t>Smart meter readings can be easily read and understood to be individual actions within a building. </a:t>
            </a:r>
          </a:p>
          <a:p>
            <a:r>
              <a:rPr lang="en-US" dirty="0"/>
              <a:t>Considering privacy considerations in the Smart Grid is part of NIST’s Smart Grid Framework which is currently being developed.</a:t>
            </a:r>
          </a:p>
          <a:p>
            <a:endParaRPr lang="en-US" dirty="0"/>
          </a:p>
        </p:txBody>
      </p:sp>
    </p:spTree>
    <p:extLst>
      <p:ext uri="{BB962C8B-B14F-4D97-AF65-F5344CB8AC3E}">
        <p14:creationId xmlns:p14="http://schemas.microsoft.com/office/powerpoint/2010/main" val="391231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3">
            <a:extLst>
              <a:ext uri="{FF2B5EF4-FFF2-40B4-BE49-F238E27FC236}">
                <a16:creationId xmlns:a16="http://schemas.microsoft.com/office/drawing/2014/main" id="{229C796C-BDE7-40F4-80E9-8B8E2C4BE459}"/>
              </a:ext>
            </a:extLst>
          </p:cNvPr>
          <p:cNvPicPr>
            <a:picLocks noGrp="1" noChangeAspect="1"/>
          </p:cNvPicPr>
          <p:nvPr>
            <p:ph idx="1"/>
          </p:nvPr>
        </p:nvPicPr>
        <p:blipFill>
          <a:blip r:embed="rId3"/>
          <a:stretch>
            <a:fillRect/>
          </a:stretch>
        </p:blipFill>
        <p:spPr>
          <a:xfrm>
            <a:off x="1766316" y="765760"/>
            <a:ext cx="8659367" cy="5767388"/>
          </a:xfrm>
          <a:prstGeom prst="rect">
            <a:avLst/>
          </a:prstGeom>
          <a:ln w="12700">
            <a:solidFill>
              <a:schemeClr val="tx1"/>
            </a:solidFill>
          </a:ln>
        </p:spPr>
      </p:pic>
    </p:spTree>
    <p:extLst>
      <p:ext uri="{BB962C8B-B14F-4D97-AF65-F5344CB8AC3E}">
        <p14:creationId xmlns:p14="http://schemas.microsoft.com/office/powerpoint/2010/main" val="1020413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1231</TotalTime>
  <Words>945</Words>
  <Application>Microsoft Office PowerPoint</Application>
  <PresentationFormat>Widescreen</PresentationFormat>
  <Paragraphs>76</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Gill Sans MT</vt:lpstr>
      <vt:lpstr>Gill Sans MT (Body)</vt:lpstr>
      <vt:lpstr>Gill Sans MT (Headings)</vt:lpstr>
      <vt:lpstr>Parcel</vt:lpstr>
      <vt:lpstr>Paxos Algorithm</vt:lpstr>
      <vt:lpstr>Overview</vt:lpstr>
      <vt:lpstr>Research on Paxos Algorithms</vt:lpstr>
      <vt:lpstr>Why Paxos?</vt:lpstr>
      <vt:lpstr>Explanation of Paxos</vt:lpstr>
      <vt:lpstr>Explanation of Paxos</vt:lpstr>
      <vt:lpstr>Example</vt:lpstr>
      <vt:lpstr>Implementation of Paxos </vt:lpstr>
      <vt:lpstr>PowerPoint Presentation</vt:lpstr>
      <vt:lpstr>Implementation of Paxos</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Security – Attack and Defense Stratagems</dc:title>
  <dc:creator>Wasfi</dc:creator>
  <cp:lastModifiedBy>Wasfi</cp:lastModifiedBy>
  <cp:revision>289</cp:revision>
  <dcterms:created xsi:type="dcterms:W3CDTF">2018-11-28T08:33:24Z</dcterms:created>
  <dcterms:modified xsi:type="dcterms:W3CDTF">2018-12-05T16:15:42Z</dcterms:modified>
</cp:coreProperties>
</file>