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4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32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9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 = (p* EP) + (1-p)(1-EP)</a:t>
            </a:r>
          </a:p>
          <a:p>
            <a:r>
              <a:rPr lang="en-US" dirty="0"/>
              <a:t>NA = (1 – EP)p + EP(1-p)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NOTE: Important for actual scenario to be conjugate. If you answer True to one question, it will negate the other, therefore keeping the mean.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Don’t get too caught up in the math, just know the basic concept.</a:t>
            </a:r>
          </a:p>
          <a:p>
            <a:r>
              <a:rPr lang="en-US" dirty="0"/>
              <a:t>- Important that responder answers truthfully.</a:t>
            </a:r>
          </a:p>
        </p:txBody>
      </p:sp>
    </p:spTree>
    <p:extLst>
      <p:ext uri="{BB962C8B-B14F-4D97-AF65-F5344CB8AC3E}">
        <p14:creationId xmlns:p14="http://schemas.microsoft.com/office/powerpoint/2010/main" val="41828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 is the set of KV pairs that user </a:t>
            </a:r>
            <a:r>
              <a:rPr lang="en-US" dirty="0" err="1"/>
              <a:t>ui</a:t>
            </a:r>
            <a:r>
              <a:rPr lang="en-US" dirty="0"/>
              <a:t> has.</a:t>
            </a:r>
          </a:p>
          <a:p>
            <a:r>
              <a:rPr lang="en-US" dirty="0"/>
              <a:t>- Frequency is for each user they have a key in Si divided by n number of users.</a:t>
            </a:r>
          </a:p>
          <a:p>
            <a:r>
              <a:rPr lang="en-US" dirty="0"/>
              <a:t>- Mean is the sum of all values that are all the same k that are owned by users n.</a:t>
            </a:r>
          </a:p>
        </p:txBody>
      </p:sp>
    </p:spTree>
    <p:extLst>
      <p:ext uri="{BB962C8B-B14F-4D97-AF65-F5344CB8AC3E}">
        <p14:creationId xmlns:p14="http://schemas.microsoft.com/office/powerpoint/2010/main" val="25454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Be sure to point out the ids are sequential and sorted.</a:t>
            </a:r>
          </a:p>
          <a:p>
            <a:r>
              <a:rPr lang="en-US" dirty="0"/>
              <a:t>- For &lt;0,0&gt; you basically add a value that DNE. Like here there is a skip between .5 and -.9 for id1 and id3 so we add a single &lt;0,0&gt;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Last step isn’t shown in the picture.</a:t>
            </a:r>
          </a:p>
          <a:p>
            <a:r>
              <a:rPr lang="en-US" dirty="0"/>
              <a:t>- True values like if we see .4 or 1.2323 and then the next value after conversion is &lt;1,.2&gt; like hmmm that might be false.</a:t>
            </a:r>
          </a:p>
          <a:p>
            <a:r>
              <a:rPr lang="en-US" dirty="0"/>
              <a:t>- If all true value mean = 0  or true mean = perturbed mean and all uniform perturbed keys are 0 or perturbed keys = - true mean then 0 mean. Total info loss.</a:t>
            </a:r>
          </a:p>
        </p:txBody>
      </p:sp>
    </p:spTree>
    <p:extLst>
      <p:ext uri="{BB962C8B-B14F-4D97-AF65-F5344CB8AC3E}">
        <p14:creationId xmlns:p14="http://schemas.microsoft.com/office/powerpoint/2010/main" val="23070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Values will be only 1 or -1, no .9 or anything. Also, this does nothing to key k.</a:t>
            </a:r>
          </a:p>
          <a:p>
            <a:r>
              <a:rPr lang="en-US" dirty="0"/>
              <a:t>-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perturbed value in Harmony is simply scaled d times to counterbalance the effect of sampling, which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cause bias.”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NOTE: Calibration is moved to data collector side. Shown in complete </a:t>
            </a:r>
            <a:r>
              <a:rPr lang="en-US" b="1" dirty="0" err="1"/>
              <a:t>PrivKV</a:t>
            </a:r>
            <a:r>
              <a:rPr lang="en-US" b="1" dirty="0"/>
              <a:t>. Also, key k is not changed.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3 changes to calibration: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Moved to data collector.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Scaling by d is moved to complete </a:t>
            </a:r>
            <a:r>
              <a:rPr lang="en-US" b="0" dirty="0" err="1"/>
              <a:t>PrivKV</a:t>
            </a:r>
            <a:r>
              <a:rPr lang="en-US" b="0" dirty="0"/>
              <a:t> by summing the values of the sample keys to get the mean. (Complete </a:t>
            </a:r>
            <a:r>
              <a:rPr lang="en-US" b="0" dirty="0" err="1"/>
              <a:t>PrivKV</a:t>
            </a:r>
            <a:r>
              <a:rPr lang="en-US" b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If N users have the same key, we can perturb values together data collector side. However, the mean estimation will maybe be biased, but will improve accuracy (especially with small privacy budget).</a:t>
            </a:r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001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reduce communication cost to O(1), Line 2 does random sample of keys to report to data collector.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</a:t>
            </a:r>
            <a:r>
              <a:rPr lang="en-US" dirty="0" err="1"/>
              <a:t>k,v</a:t>
            </a:r>
            <a:r>
              <a:rPr lang="en-US" dirty="0"/>
              <a:t>&gt; to  (4)&lt;k, v*&gt; to (5)&lt;1,v*&gt; or &lt;0,0&gt; , remember doesn’t affect mean estimation because we calibrate the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give the marijuana card example from the RR slide.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we retain key-value relationship (Cancer to Fever) since we just randomly get a value that has no meaning to a key that DNE.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11/27/2018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1788350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/>
              <a:t>PrivKV</a:t>
            </a:r>
            <a:r>
              <a:rPr lang="en-US" sz="4000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470562"/>
            <a:ext cx="5293449" cy="137140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CSC 6223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Wasfi </a:t>
            </a:r>
            <a:r>
              <a:rPr lang="en-US" sz="2000" dirty="0" err="1"/>
              <a:t>Momen</a:t>
            </a:r>
            <a:endParaRPr lang="en-US" sz="20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11/16/18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3BDE0C1-5FEF-4385-B56E-3933616D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650A82-4CA9-440D-9DA2-8CEEC5A25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/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Conversion Process (all KV pairs are sorted in ascending order by keys):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converted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KV pair that doesn’t exist, we add an empty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blipFill>
                <a:blip r:embed="rId3"/>
                <a:stretch>
                  <a:fillRect l="-40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C689C-DB2F-4DB5-89C9-2EED1D931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5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all keys are either 0 or 1 (binary). By a certain probability, we change flip the key to its opposite so that the data collector cannot predict a user has had a KV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changed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1,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0,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1 to 0, then set value to 0 since key is empty and missing. (Mean estimation preserved)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0 to 1, then randomly set key a value between [-1, 1] in the continuous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82FF-56FC-4470-9DC0-6EDD60B6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3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step introduces a flaw since a random value is assigned (0 to 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 will be able to guess a true value given many values with high confidence.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case that the true values deviate from the uniform randomness of [-1,1].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distribution also allows for a mean of 0–affecting the mean estimation for that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fix, we perturb a value regardless whether it is real or assigned value in the conversion process.</a:t>
            </a:r>
          </a:p>
        </p:txBody>
      </p:sp>
    </p:spTree>
    <p:extLst>
      <p:ext uri="{BB962C8B-B14F-4D97-AF65-F5344CB8AC3E}">
        <p14:creationId xmlns:p14="http://schemas.microsoft.com/office/powerpoint/2010/main" val="27054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Proper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dirty="0"/>
              <a:t>Mainly relies on </a:t>
            </a:r>
            <a:r>
              <a:rPr lang="en-US" sz="1600" i="1" dirty="0"/>
              <a:t>Harmony </a:t>
            </a:r>
          </a:p>
          <a:p>
            <a:pPr lvl="1"/>
            <a:r>
              <a:rPr lang="en-US" sz="1600" dirty="0"/>
              <a:t>[31] T. T. </a:t>
            </a:r>
            <a:r>
              <a:rPr lang="en-US" sz="1600" dirty="0" err="1"/>
              <a:t>Nguyˆen</a:t>
            </a:r>
            <a:r>
              <a:rPr lang="en-US" sz="1600" dirty="0"/>
              <a:t>, X. Xiao, Y. Yang, S. C. Hui, H. Shin, and J. Shin. Collecting and analyzing data from smart device users with local differential privacy. arXiv:1606.05053, 2016</a:t>
            </a:r>
          </a:p>
          <a:p>
            <a:r>
              <a:rPr lang="en-US" sz="1600" dirty="0"/>
              <a:t>Converts numerical values in KV pairs to binary and perturb with RR.</a:t>
            </a:r>
          </a:p>
          <a:p>
            <a:pPr lvl="1"/>
            <a:r>
              <a:rPr lang="en-US" sz="1600" dirty="0"/>
              <a:t>Values will be either -1 or 1 (discrete); d is the set of natural numbers {0, 1, 2…}</a:t>
            </a:r>
          </a:p>
          <a:p>
            <a:pPr lvl="1"/>
            <a:r>
              <a:rPr lang="en-US" sz="1600" dirty="0"/>
              <a:t>However, mean will be biased, so we will need to calculate the bias via a calibration which can be done by the data collector or data producer.</a:t>
            </a:r>
          </a:p>
          <a:p>
            <a:pPr lvl="1"/>
            <a:endParaRPr lang="en-US" sz="16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CB3FD3-F3CF-4CFE-9EEA-6D6CC295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10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186-824E-40E6-A74D-FF887970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</p:spPr>
        <p:txBody>
          <a:bodyPr/>
          <a:lstStyle/>
          <a:p>
            <a:r>
              <a:rPr lang="en-US"/>
              <a:t>Value Perturbation Primitive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5AE1-9D25-4376-A0CC-39D0A41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D73C8-7C58-459C-A584-3A38C8124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2" y="1702778"/>
            <a:ext cx="5291666" cy="4074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8D478-4D39-44C0-8EEF-7FDFBA29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9" y="2122307"/>
            <a:ext cx="5959202" cy="323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18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Local </a:t>
            </a:r>
            <a:r>
              <a:rPr lang="en-US" sz="4400" dirty="0" err="1"/>
              <a:t>Pertubation</a:t>
            </a:r>
            <a:r>
              <a:rPr lang="en-US" sz="4400" dirty="0"/>
              <a:t>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Combining VPP and </a:t>
                </a:r>
                <a:r>
                  <a:rPr lang="en-US" sz="2000" i="1" dirty="0"/>
                  <a:t>Harmony</a:t>
                </a:r>
                <a:r>
                  <a:rPr lang="en-US" sz="2000" dirty="0"/>
                  <a:t> implementation with privacy budgets to provide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-LDP).</a:t>
                </a:r>
              </a:p>
              <a:p>
                <a:r>
                  <a:rPr lang="en-US" sz="2000" dirty="0"/>
                  <a:t>Returns a perturbed KV pair and its index j.</a:t>
                </a:r>
              </a:p>
              <a:p>
                <a:r>
                  <a:rPr lang="en-US" sz="2000" dirty="0"/>
                  <a:t>If user has the </a:t>
                </a:r>
                <a:r>
                  <a:rPr lang="en-US" dirty="0"/>
                  <a:t>key</a:t>
                </a:r>
                <a:r>
                  <a:rPr lang="en-US" sz="2000" dirty="0"/>
                  <a:t>, then we can perturb the value by VPP and the key by RR.</a:t>
                </a:r>
              </a:p>
              <a:p>
                <a:r>
                  <a:rPr lang="en-US" sz="2000" dirty="0"/>
                  <a:t>If user does not have the key, we still perturb the value by some random number from [-1,1] (continuous) and the opposite (conjugate) cases and probability of RR.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  <a:blipFill>
                <a:blip r:embed="rId3"/>
                <a:stretch>
                  <a:fillRect l="-1070" t="-1610" r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286614-826A-4B64-BDB7-35A310D70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4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User computes LPP and sends the set of KV pairs, the set of keys, and two privacy budgets, one for the frequency and one for the mean.</a:t>
            </a:r>
          </a:p>
          <a:p>
            <a:r>
              <a:rPr lang="en-US" sz="2000" dirty="0"/>
              <a:t>All users send their values of LPP to the collector.</a:t>
            </a:r>
          </a:p>
          <a:p>
            <a:r>
              <a:rPr lang="en-US" sz="2000" dirty="0"/>
              <a:t>The calibration for mean estimation is done by counting every value across all users, which is either -1 or 1 based on probability </a:t>
            </a:r>
            <a:r>
              <a:rPr lang="en-US" sz="2000" i="1" dirty="0"/>
              <a:t>p </a:t>
            </a:r>
            <a:r>
              <a:rPr lang="en-US" sz="2000" dirty="0"/>
              <a:t>with the second privacy budget.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17DA3-A857-4ACE-8675-49694CC2B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94" y="116297"/>
            <a:ext cx="5212776" cy="61737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122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PrivKVM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Iterative, low-cost </a:t>
            </a:r>
            <a:r>
              <a:rPr lang="en-US" sz="1800" dirty="0" err="1"/>
              <a:t>PrivKV</a:t>
            </a:r>
            <a:endParaRPr lang="en-US" sz="1800" dirty="0"/>
          </a:p>
          <a:p>
            <a:r>
              <a:rPr lang="en-US" sz="1800" dirty="0"/>
              <a:t>Lots more math to work on, proofs for both in the paper. Need </a:t>
            </a:r>
            <a:r>
              <a:rPr lang="en-US" sz="1800" i="1" dirty="0"/>
              <a:t>PBA,</a:t>
            </a:r>
            <a:r>
              <a:rPr lang="en-US" sz="1800" dirty="0"/>
              <a:t> privacy budget allocation and asks users for their own separate means based on computations.</a:t>
            </a:r>
          </a:p>
          <a:p>
            <a:r>
              <a:rPr lang="en-US" sz="1800" dirty="0"/>
              <a:t>Also have </a:t>
            </a:r>
            <a:r>
              <a:rPr lang="en-US" sz="1800" dirty="0" err="1"/>
              <a:t>PrivKVM</a:t>
            </a:r>
            <a:r>
              <a:rPr lang="en-US" sz="1800" baseline="30000" dirty="0"/>
              <a:t>+ </a:t>
            </a:r>
            <a:r>
              <a:rPr lang="en-US" sz="1800" dirty="0"/>
              <a:t> which adds another variable, communication cost, since we do have to go back and forth between users.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2635DA-F55C-47CC-A17D-531A35851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6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DBA3-3DCE-4D6B-8FBE-44EFC30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80F1-F3E1-4A1E-BD38-00CE2666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 tested:</a:t>
            </a:r>
          </a:p>
          <a:p>
            <a:pPr lvl="1"/>
            <a:r>
              <a:rPr lang="en-US" i="1" dirty="0"/>
              <a:t>TalkingData SDK mobile events</a:t>
            </a:r>
            <a:r>
              <a:rPr lang="en-US" dirty="0"/>
              <a:t>. Key is event category and value is the number of events in the category. 32,473,067 events with 306 categories.</a:t>
            </a:r>
          </a:p>
          <a:p>
            <a:pPr lvl="1"/>
            <a:r>
              <a:rPr lang="en-US" i="1" dirty="0" err="1"/>
              <a:t>JData</a:t>
            </a:r>
            <a:r>
              <a:rPr lang="en-US" i="1" dirty="0"/>
              <a:t> </a:t>
            </a:r>
            <a:r>
              <a:rPr lang="en-US" dirty="0"/>
              <a:t>shopping records. Key is a single brand name and value is the number of times a user purchased from the brand. 442 brands and 105,180 users.</a:t>
            </a:r>
          </a:p>
          <a:p>
            <a:r>
              <a:rPr lang="en-US" dirty="0"/>
              <a:t>Combined </a:t>
            </a:r>
            <a:r>
              <a:rPr lang="en-US" dirty="0" err="1"/>
              <a:t>PrivKVM</a:t>
            </a:r>
            <a:r>
              <a:rPr lang="en-US" dirty="0"/>
              <a:t> with </a:t>
            </a:r>
            <a:r>
              <a:rPr lang="en-US" i="1" dirty="0"/>
              <a:t>Harmony</a:t>
            </a:r>
            <a:r>
              <a:rPr lang="en-US" dirty="0"/>
              <a:t> and </a:t>
            </a:r>
            <a:r>
              <a:rPr lang="en-US" i="1" dirty="0"/>
              <a:t>RAPPOR</a:t>
            </a:r>
            <a:r>
              <a:rPr lang="en-US" dirty="0"/>
              <a:t> to see effect of </a:t>
            </a:r>
            <a:r>
              <a:rPr lang="en-US" dirty="0" err="1"/>
              <a:t>PrivKVM</a:t>
            </a:r>
            <a:r>
              <a:rPr lang="en-US" dirty="0"/>
              <a:t>. Also tested in comparison to </a:t>
            </a:r>
            <a:r>
              <a:rPr lang="en-US" i="1" dirty="0"/>
              <a:t>k-RR </a:t>
            </a:r>
            <a:r>
              <a:rPr lang="en-US" dirty="0"/>
              <a:t>and </a:t>
            </a:r>
            <a:r>
              <a:rPr lang="en-US" i="1" dirty="0" err="1"/>
              <a:t>SHist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23E1-8430-4BB5-BAD2-D4F155D5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8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5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3678CDE9-3A45-46AB-A78A-A3CF38F35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6"/>
            <a:ext cx="10905066" cy="47982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E25E4-9B00-4D0F-BB77-9CA8E896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Key-Value Protocols</a:t>
            </a:r>
          </a:p>
          <a:p>
            <a:r>
              <a:rPr lang="en-US" dirty="0" err="1"/>
              <a:t>PrivKV</a:t>
            </a:r>
            <a:endParaRPr lang="en-US" dirty="0"/>
          </a:p>
          <a:p>
            <a:r>
              <a:rPr lang="en-US"/>
              <a:t>Experiments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3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235108A-273B-4E48-8F04-564DA690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61" y="643467"/>
            <a:ext cx="4066877" cy="55710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07E92-D152-49DE-BF3C-22BD7F1F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-LDP):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responder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3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2494042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12255-9369-45EF-A676-503E7B34E1BB}"/>
              </a:ext>
            </a:extLst>
          </p:cNvPr>
          <p:cNvSpPr txBox="1"/>
          <p:nvPr/>
        </p:nvSpPr>
        <p:spPr>
          <a:xfrm>
            <a:off x="7211628" y="3771026"/>
            <a:ext cx="414217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Scenario Question (p=⅓)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cards: one with question, one with question conjugate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question.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⅔ to answer conjugate.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absolute yes and no cancel out. Yes minus no gives 3 times the actual answers.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responses, 20 yes, 80 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– 20 = 60, so 60%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Key-Value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(continuous) and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400" dirty="0"/>
                  <a:t>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number of key pairs: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frequency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portion of users who possess a KV pair whose key is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users: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mean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mean of all values in KV pairs whose key is </a:t>
                </a:r>
                <a:r>
                  <a:rPr lang="en-US" sz="2400" i="1" dirty="0"/>
                  <a:t>k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</a:t>
                </a:r>
                <a:r>
                  <a:rPr lang="en-US" sz="2400" dirty="0"/>
                  <a:t> users</a:t>
                </a:r>
                <a:r>
                  <a:rPr lang="en-US" sz="2400" i="1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/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0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2025</Words>
  <Application>Microsoft Office PowerPoint</Application>
  <PresentationFormat>Widescreen</PresentationFormat>
  <Paragraphs>152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PrivKV goals</vt:lpstr>
      <vt:lpstr>Basic Concepts</vt:lpstr>
      <vt:lpstr>Randomized Response</vt:lpstr>
      <vt:lpstr>Randomized Response</vt:lpstr>
      <vt:lpstr>Definition of Key-Value Protocol</vt:lpstr>
      <vt:lpstr>Flawed Key-Value Perturbation Protocol</vt:lpstr>
      <vt:lpstr>Flawed Key-Value Perturbation Protocol</vt:lpstr>
      <vt:lpstr>Flawed Key-Value Perturbation Protocol</vt:lpstr>
      <vt:lpstr>Proper Perturbation</vt:lpstr>
      <vt:lpstr>Value Perturbation Primitive</vt:lpstr>
      <vt:lpstr>Local Pertubation Protocol</vt:lpstr>
      <vt:lpstr>PrivKV</vt:lpstr>
      <vt:lpstr>PrivKVM</vt:lpstr>
      <vt:lpstr>Experimental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PrivKV: Local Differential Privacy for Key-Value Structured Data</dc:title>
  <dc:creator>Wasfi</dc:creator>
  <cp:lastModifiedBy>Wasfi</cp:lastModifiedBy>
  <cp:revision>5</cp:revision>
  <dcterms:created xsi:type="dcterms:W3CDTF">2018-11-16T12:08:53Z</dcterms:created>
  <dcterms:modified xsi:type="dcterms:W3CDTF">2018-11-28T03:29:32Z</dcterms:modified>
</cp:coreProperties>
</file>